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 id="2147483680" r:id="rId2"/>
    <p:sldMasterId id="2147483668" r:id="rId3"/>
  </p:sldMasterIdLst>
  <p:notesMasterIdLst>
    <p:notesMasterId r:id="rId41"/>
  </p:notesMasterIdLst>
  <p:handoutMasterIdLst>
    <p:handoutMasterId r:id="rId42"/>
  </p:handoutMasterIdLst>
  <p:sldIdLst>
    <p:sldId id="564" r:id="rId4"/>
    <p:sldId id="628" r:id="rId5"/>
    <p:sldId id="653" r:id="rId6"/>
    <p:sldId id="631" r:id="rId7"/>
    <p:sldId id="636" r:id="rId8"/>
    <p:sldId id="658" r:id="rId9"/>
    <p:sldId id="661" r:id="rId10"/>
    <p:sldId id="644" r:id="rId11"/>
    <p:sldId id="654" r:id="rId12"/>
    <p:sldId id="641" r:id="rId13"/>
    <p:sldId id="642" r:id="rId14"/>
    <p:sldId id="627" r:id="rId15"/>
    <p:sldId id="667" r:id="rId16"/>
    <p:sldId id="664" r:id="rId17"/>
    <p:sldId id="616" r:id="rId18"/>
    <p:sldId id="637" r:id="rId19"/>
    <p:sldId id="638" r:id="rId20"/>
    <p:sldId id="649" r:id="rId21"/>
    <p:sldId id="650" r:id="rId22"/>
    <p:sldId id="622" r:id="rId23"/>
    <p:sldId id="624" r:id="rId24"/>
    <p:sldId id="645" r:id="rId25"/>
    <p:sldId id="608" r:id="rId26"/>
    <p:sldId id="646" r:id="rId27"/>
    <p:sldId id="670" r:id="rId28"/>
    <p:sldId id="668" r:id="rId29"/>
    <p:sldId id="669" r:id="rId30"/>
    <p:sldId id="659" r:id="rId31"/>
    <p:sldId id="660" r:id="rId32"/>
    <p:sldId id="671" r:id="rId33"/>
    <p:sldId id="665" r:id="rId34"/>
    <p:sldId id="614" r:id="rId35"/>
    <p:sldId id="615" r:id="rId36"/>
    <p:sldId id="666" r:id="rId37"/>
    <p:sldId id="643" r:id="rId38"/>
    <p:sldId id="625" r:id="rId39"/>
    <p:sldId id="647" r:id="rId40"/>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中　大貴" initials="田中　大貴" lastIdx="1" clrIdx="0">
    <p:extLst>
      <p:ext uri="{19B8F6BF-5375-455C-9EA6-DF929625EA0E}">
        <p15:presenceInfo xmlns:p15="http://schemas.microsoft.com/office/powerpoint/2012/main" userId="S-1-5-21-161959346-1900351369-444732941-2101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CC00"/>
    <a:srgbClr val="2E75B6"/>
    <a:srgbClr val="CC0099"/>
    <a:srgbClr val="FF6600"/>
    <a:srgbClr val="293E1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90" autoAdjust="0"/>
    <p:restoredTop sz="94434" autoAdjust="0"/>
  </p:normalViewPr>
  <p:slideViewPr>
    <p:cSldViewPr snapToGrid="0" showGuides="1">
      <p:cViewPr varScale="1">
        <p:scale>
          <a:sx n="71" d="100"/>
          <a:sy n="71" d="100"/>
        </p:scale>
        <p:origin x="1380" y="60"/>
      </p:cViewPr>
      <p:guideLst>
        <p:guide orient="horz" pos="2636"/>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p:scale>
          <a:sx n="66" d="100"/>
          <a:sy n="66" d="100"/>
        </p:scale>
        <p:origin x="3134" y="-17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22823;&#38442;&#65329;&#12493;&#12483;&#12488;\&#12304;191029-1&#12305;&#12304;&#24180;&#38291;14&#12305;&#12300;SDGs&#12301;&#12395;&#38306;&#12377;&#12427;&#12450;&#12531;&#12465;&#12540;&#12488;_&#21336;&#32020;&#38598;&#35336;&#349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10.19.135.21\kikaku\10&#35336;&#30011;&#12464;&#12523;&#12540;&#12503;&#65288;23.7.12&#65374;&#65289;\18.SDGs\2019&#24180;&#24230;\02_&#29702;&#35299;&#20419;&#36914;&#38306;&#36899;\191118_&#9733;&#35501;&#22770;&#12471;&#12531;&#12509;&#12472;&#12454;&#12512;\&#9733;&#12450;&#12531;&#12465;&#12540;&#12488;&#32080;&#26524;\&#35501;&#22770;&#12471;&#12531;&#12509;&#12450;&#12531;&#12465;&#12540;&#12488;&#32080;&#26524;.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24_&#9733;&#23398;&#29983;&#32113;&#21512;\&#30000;&#20316;&#26989;&#12450;&#12531;&#12465;&#12540;&#12488;&#65288;SDGs&#65289;&#12525;&#12540;&#12487;&#12540;&#12479;&#25913;%20&#65288;&#24066;&#38306;&#25104;&#22235;&#6528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7.xml.rels><?xml version="1.0" encoding="UTF-8" standalone="yes"?>
<Relationships xmlns="http://schemas.openxmlformats.org/package/2006/relationships"><Relationship Id="rId3" Type="http://schemas.openxmlformats.org/officeDocument/2006/relationships/oleObject" Target="file:///\\10.19.135.21\seisaku\_11&#20027;&#35201;&#20491;&#21029;&#35506;&#38988;(&#19968;&#33324;)\&#9675;&#22806;&#22269;&#20154;&#26448;\&#22522;&#30990;&#12487;&#12540;&#12479;\&#9632;200130&#22806;&#22269;&#20154;&#21172;&#20685;&#32773;&#20154;&#21475;&#65288;&#22269;&#31821;&#12539;&#20107;&#26989;&#25152;&#12539;&#29987;&#26989;&#20998;&#37326;&#65289;.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noFill/>
              </a:ln>
              <a:effectLst/>
            </c:spPr>
            <c:extLst>
              <c:ext xmlns:c16="http://schemas.microsoft.com/office/drawing/2014/chart" uri="{C3380CC4-5D6E-409C-BE32-E72D297353CC}">
                <c16:uniqueId val="{00000001-E859-4D0B-93CA-0AB5AFE9770B}"/>
              </c:ext>
            </c:extLst>
          </c:dPt>
          <c:dPt>
            <c:idx val="22"/>
            <c:invertIfNegative val="0"/>
            <c:bubble3D val="0"/>
            <c:spPr>
              <a:solidFill>
                <a:schemeClr val="accent1">
                  <a:lumMod val="60000"/>
                  <a:lumOff val="40000"/>
                </a:schemeClr>
              </a:solidFill>
              <a:ln w="19050">
                <a:noFill/>
              </a:ln>
              <a:effectLst/>
            </c:spPr>
            <c:extLst>
              <c:ext xmlns:c16="http://schemas.microsoft.com/office/drawing/2014/chart" uri="{C3380CC4-5D6E-409C-BE32-E72D297353CC}">
                <c16:uniqueId val="{00000003-E859-4D0B-93CA-0AB5AFE9770B}"/>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5-E859-4D0B-93CA-0AB5AFE9770B}"/>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Sheet1!$F$3:$F$49</c:f>
              <c:numCache>
                <c:formatCode>0.0</c:formatCode>
                <c:ptCount val="47"/>
                <c:pt idx="0">
                  <c:v>48.88</c:v>
                </c:pt>
                <c:pt idx="1">
                  <c:v>44.68</c:v>
                </c:pt>
                <c:pt idx="2">
                  <c:v>36.71</c:v>
                </c:pt>
                <c:pt idx="3">
                  <c:v>57.48</c:v>
                </c:pt>
                <c:pt idx="4">
                  <c:v>65.680000000000007</c:v>
                </c:pt>
                <c:pt idx="5">
                  <c:v>54.7</c:v>
                </c:pt>
                <c:pt idx="6">
                  <c:v>44.39</c:v>
                </c:pt>
                <c:pt idx="7">
                  <c:v>35.67</c:v>
                </c:pt>
                <c:pt idx="8">
                  <c:v>33</c:v>
                </c:pt>
                <c:pt idx="9">
                  <c:v>53.03</c:v>
                </c:pt>
                <c:pt idx="10">
                  <c:v>38.32</c:v>
                </c:pt>
                <c:pt idx="11">
                  <c:v>25.76</c:v>
                </c:pt>
                <c:pt idx="12">
                  <c:v>50.41</c:v>
                </c:pt>
                <c:pt idx="13">
                  <c:v>36.15</c:v>
                </c:pt>
                <c:pt idx="14">
                  <c:v>49.53</c:v>
                </c:pt>
                <c:pt idx="15">
                  <c:v>46.62</c:v>
                </c:pt>
                <c:pt idx="16">
                  <c:v>49.55</c:v>
                </c:pt>
                <c:pt idx="17">
                  <c:v>51.13</c:v>
                </c:pt>
                <c:pt idx="18">
                  <c:v>64.400000000000006</c:v>
                </c:pt>
                <c:pt idx="19">
                  <c:v>65.680000000000007</c:v>
                </c:pt>
                <c:pt idx="20">
                  <c:v>45.37</c:v>
                </c:pt>
                <c:pt idx="21">
                  <c:v>40.94</c:v>
                </c:pt>
                <c:pt idx="22">
                  <c:v>37.299999999999997</c:v>
                </c:pt>
                <c:pt idx="23">
                  <c:v>48.03</c:v>
                </c:pt>
                <c:pt idx="24">
                  <c:v>35.92</c:v>
                </c:pt>
                <c:pt idx="25">
                  <c:v>45.5</c:v>
                </c:pt>
                <c:pt idx="26">
                  <c:v>46.87</c:v>
                </c:pt>
                <c:pt idx="27">
                  <c:v>44.37</c:v>
                </c:pt>
                <c:pt idx="28">
                  <c:v>39.229999999999997</c:v>
                </c:pt>
                <c:pt idx="29">
                  <c:v>47.57</c:v>
                </c:pt>
                <c:pt idx="30">
                  <c:v>47.12</c:v>
                </c:pt>
                <c:pt idx="31">
                  <c:v>64.510000000000005</c:v>
                </c:pt>
                <c:pt idx="32">
                  <c:v>52.88</c:v>
                </c:pt>
                <c:pt idx="33">
                  <c:v>56.17</c:v>
                </c:pt>
                <c:pt idx="34">
                  <c:v>48.86</c:v>
                </c:pt>
                <c:pt idx="35">
                  <c:v>61.87</c:v>
                </c:pt>
                <c:pt idx="36">
                  <c:v>54.96</c:v>
                </c:pt>
                <c:pt idx="37">
                  <c:v>52.91</c:v>
                </c:pt>
                <c:pt idx="38">
                  <c:v>63.74</c:v>
                </c:pt>
                <c:pt idx="39">
                  <c:v>50.77</c:v>
                </c:pt>
                <c:pt idx="40">
                  <c:v>59.07</c:v>
                </c:pt>
                <c:pt idx="41">
                  <c:v>62.17</c:v>
                </c:pt>
                <c:pt idx="42">
                  <c:v>64.41</c:v>
                </c:pt>
                <c:pt idx="43">
                  <c:v>59.67</c:v>
                </c:pt>
                <c:pt idx="44">
                  <c:v>53.61</c:v>
                </c:pt>
                <c:pt idx="45">
                  <c:v>59.57</c:v>
                </c:pt>
                <c:pt idx="46">
                  <c:v>38.79</c:v>
                </c:pt>
              </c:numCache>
            </c:numRef>
          </c:val>
          <c:extLst>
            <c:ext xmlns:c16="http://schemas.microsoft.com/office/drawing/2014/chart" uri="{C3380CC4-5D6E-409C-BE32-E72D297353CC}">
              <c16:uniqueId val="{00000006-E859-4D0B-93CA-0AB5AFE9770B}"/>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全体!$D$15:$D$27</c:f>
              <c:numCache>
                <c:formatCode>General</c:formatCode>
                <c:ptCount val="8"/>
                <c:pt idx="0">
                  <c:v>90</c:v>
                </c:pt>
                <c:pt idx="1">
                  <c:v>65.959999999999994</c:v>
                </c:pt>
                <c:pt idx="2">
                  <c:v>70.209999999999994</c:v>
                </c:pt>
                <c:pt idx="3">
                  <c:v>0</c:v>
                </c:pt>
                <c:pt idx="4">
                  <c:v>4.26</c:v>
                </c:pt>
                <c:pt idx="5">
                  <c:v>61.7</c:v>
                </c:pt>
                <c:pt idx="6">
                  <c:v>12.77</c:v>
                </c:pt>
                <c:pt idx="7">
                  <c:v>100</c:v>
                </c:pt>
              </c:numCache>
              <c:extLst/>
            </c:numRef>
          </c:val>
          <c:extLst>
            <c:ext xmlns:c16="http://schemas.microsoft.com/office/drawing/2014/chart" uri="{C3380CC4-5D6E-409C-BE32-E72D297353CC}">
              <c16:uniqueId val="{00000000-61B3-4C5A-B73E-DBAB308E9062}"/>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全体!$E$15:$E$27</c:f>
              <c:numCache>
                <c:formatCode>General</c:formatCode>
                <c:ptCount val="8"/>
                <c:pt idx="0">
                  <c:v>75</c:v>
                </c:pt>
                <c:pt idx="1">
                  <c:v>31.91</c:v>
                </c:pt>
                <c:pt idx="2">
                  <c:v>44.68</c:v>
                </c:pt>
                <c:pt idx="3">
                  <c:v>14.89</c:v>
                </c:pt>
                <c:pt idx="4">
                  <c:v>12.77</c:v>
                </c:pt>
                <c:pt idx="5">
                  <c:v>63.83</c:v>
                </c:pt>
                <c:pt idx="6">
                  <c:v>61.7</c:v>
                </c:pt>
                <c:pt idx="7">
                  <c:v>38.299999999999997</c:v>
                </c:pt>
              </c:numCache>
              <c:extLst/>
            </c:numRef>
          </c:val>
          <c:extLst>
            <c:ext xmlns:c16="http://schemas.microsoft.com/office/drawing/2014/chart" uri="{C3380CC4-5D6E-409C-BE32-E72D297353CC}">
              <c16:uniqueId val="{00000001-61B3-4C5A-B73E-DBAB308E9062}"/>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全体!$F$15:$F$27</c:f>
              <c:numCache>
                <c:formatCode>General</c:formatCode>
                <c:ptCount val="8"/>
                <c:pt idx="0">
                  <c:v>100</c:v>
                </c:pt>
                <c:pt idx="1">
                  <c:v>59.57</c:v>
                </c:pt>
                <c:pt idx="2">
                  <c:v>82.98</c:v>
                </c:pt>
                <c:pt idx="3">
                  <c:v>2.13</c:v>
                </c:pt>
                <c:pt idx="4">
                  <c:v>0</c:v>
                </c:pt>
                <c:pt idx="5">
                  <c:v>65.959999999999994</c:v>
                </c:pt>
                <c:pt idx="6">
                  <c:v>6.38</c:v>
                </c:pt>
                <c:pt idx="7">
                  <c:v>91.49</c:v>
                </c:pt>
              </c:numCache>
              <c:extLst/>
            </c:numRef>
          </c:val>
          <c:extLst>
            <c:ext xmlns:c16="http://schemas.microsoft.com/office/drawing/2014/chart" uri="{C3380CC4-5D6E-409C-BE32-E72D297353CC}">
              <c16:uniqueId val="{00000002-61B3-4C5A-B73E-DBAB308E9062}"/>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全体!$G$15:$G$27</c:f>
              <c:numCache>
                <c:formatCode>General</c:formatCode>
                <c:ptCount val="8"/>
                <c:pt idx="0">
                  <c:v>50</c:v>
                </c:pt>
                <c:pt idx="1">
                  <c:v>50</c:v>
                </c:pt>
                <c:pt idx="2">
                  <c:v>50</c:v>
                </c:pt>
                <c:pt idx="3">
                  <c:v>50</c:v>
                </c:pt>
                <c:pt idx="4">
                  <c:v>50</c:v>
                </c:pt>
                <c:pt idx="5">
                  <c:v>50</c:v>
                </c:pt>
                <c:pt idx="6">
                  <c:v>50</c:v>
                </c:pt>
                <c:pt idx="7">
                  <c:v>50</c:v>
                </c:pt>
              </c:numCache>
              <c:extLst/>
            </c:numRef>
          </c:val>
          <c:extLst>
            <c:ext xmlns:c16="http://schemas.microsoft.com/office/drawing/2014/chart" uri="{C3380CC4-5D6E-409C-BE32-E72D297353CC}">
              <c16:uniqueId val="{00000003-61B3-4C5A-B73E-DBAB308E9062}"/>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layout>
        <c:manualLayout>
          <c:xMode val="edge"/>
          <c:yMode val="edge"/>
          <c:x val="5.320707070707071E-2"/>
          <c:y val="3.5277777777777776E-2"/>
          <c:w val="0.9"/>
          <c:h val="5.563995726495726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200"/>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89679915641436"/>
          <c:y val="0.12048727578549219"/>
          <c:w val="0.70196384346835972"/>
          <c:h val="0.82011477367765151"/>
        </c:manualLayout>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グラフ作成用!$C$6:$C$22</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グラフ作成用!$E$6:$E$22</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988D-4308-A297-2DB05C44694E}"/>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low"/>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0"/>
        <c:tickLblSkip val="1"/>
        <c:noMultiLvlLbl val="0"/>
      </c:catAx>
      <c:valAx>
        <c:axId val="490965407"/>
        <c:scaling>
          <c:orientation val="minMax"/>
          <c:max val="50"/>
        </c:scaling>
        <c:delete val="0"/>
        <c:axPos val="b"/>
        <c:numFmt formatCode="0.0" sourceLinked="0"/>
        <c:majorTickMark val="none"/>
        <c:minorTickMark val="none"/>
        <c:tickLblPos val="low"/>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max"/>
        <c:crossBetween val="between"/>
      </c:valAx>
      <c:spPr>
        <a:noFill/>
        <a:ln>
          <a:noFill/>
        </a:ln>
        <a:effectLst/>
      </c:spPr>
    </c:plotArea>
    <c:plotVisOnly val="1"/>
    <c:dispBlanksAs val="gap"/>
    <c:showDLblsOverMax val="0"/>
  </c:chart>
  <c:spPr>
    <a:noFill/>
    <a:ln>
      <a:noFill/>
    </a:ln>
    <a:effectLst/>
  </c:spPr>
  <c:txPr>
    <a:bodyPr/>
    <a:lstStyle/>
    <a:p>
      <a:pPr>
        <a:defRPr sz="14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ゴールグラフ!$B$15</c:f>
              <c:strCache>
                <c:ptCount val="1"/>
                <c:pt idx="0">
                  <c:v>企業等に属する府内居住者</c:v>
                </c:pt>
              </c:strCache>
            </c:strRef>
          </c:tx>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ゴールグラフ!$C$13:$S$13</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ゴールグラフ!$C$15:$S$15</c:f>
              <c:numCache>
                <c:formatCode>0.0</c:formatCode>
                <c:ptCount val="17"/>
                <c:pt idx="0">
                  <c:v>50</c:v>
                </c:pt>
                <c:pt idx="1">
                  <c:v>23.52941176470588</c:v>
                </c:pt>
                <c:pt idx="2">
                  <c:v>64.705882352941174</c:v>
                </c:pt>
                <c:pt idx="3">
                  <c:v>61.764705882352942</c:v>
                </c:pt>
                <c:pt idx="4">
                  <c:v>41.17647058823529</c:v>
                </c:pt>
                <c:pt idx="5">
                  <c:v>19.117647058823529</c:v>
                </c:pt>
                <c:pt idx="6">
                  <c:v>41.17647058823529</c:v>
                </c:pt>
                <c:pt idx="7">
                  <c:v>60.294117647058819</c:v>
                </c:pt>
                <c:pt idx="8">
                  <c:v>42.647058823529413</c:v>
                </c:pt>
                <c:pt idx="9">
                  <c:v>35.294117647058826</c:v>
                </c:pt>
                <c:pt idx="10">
                  <c:v>64.705882352941174</c:v>
                </c:pt>
                <c:pt idx="11">
                  <c:v>52.941176470588239</c:v>
                </c:pt>
                <c:pt idx="12">
                  <c:v>47.058823529411761</c:v>
                </c:pt>
                <c:pt idx="13">
                  <c:v>36.764705882352942</c:v>
                </c:pt>
                <c:pt idx="14">
                  <c:v>29.411764705882355</c:v>
                </c:pt>
                <c:pt idx="15">
                  <c:v>35.294117647058826</c:v>
                </c:pt>
                <c:pt idx="16">
                  <c:v>51.470588235294116</c:v>
                </c:pt>
              </c:numCache>
            </c:numRef>
          </c:val>
          <c:extLst>
            <c:ext xmlns:c16="http://schemas.microsoft.com/office/drawing/2014/chart" uri="{C3380CC4-5D6E-409C-BE32-E72D297353CC}">
              <c16:uniqueId val="{00000000-1A16-488F-9F0E-0D3CB6214E90}"/>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集計!$B$136:$B$152</c:f>
              <c:strCache>
                <c:ptCount val="17"/>
                <c:pt idx="0">
                  <c:v>ゴール1</c:v>
                </c:pt>
                <c:pt idx="1">
                  <c:v>ゴール2</c:v>
                </c:pt>
                <c:pt idx="2">
                  <c:v>ゴール3</c:v>
                </c:pt>
                <c:pt idx="3">
                  <c:v>ゴール4</c:v>
                </c:pt>
                <c:pt idx="4">
                  <c:v>ゴール5</c:v>
                </c:pt>
                <c:pt idx="5">
                  <c:v>ゴール6</c:v>
                </c:pt>
                <c:pt idx="6">
                  <c:v>ゴール7</c:v>
                </c:pt>
                <c:pt idx="7">
                  <c:v>ゴール8</c:v>
                </c:pt>
                <c:pt idx="8">
                  <c:v>ゴール9</c:v>
                </c:pt>
                <c:pt idx="9">
                  <c:v>ゴール10</c:v>
                </c:pt>
                <c:pt idx="10">
                  <c:v>ゴール11</c:v>
                </c:pt>
                <c:pt idx="11">
                  <c:v>ゴール12</c:v>
                </c:pt>
                <c:pt idx="12">
                  <c:v>ゴール13</c:v>
                </c:pt>
                <c:pt idx="13">
                  <c:v>ゴール14</c:v>
                </c:pt>
                <c:pt idx="14">
                  <c:v>ゴール15</c:v>
                </c:pt>
                <c:pt idx="15">
                  <c:v>ゴール16</c:v>
                </c:pt>
                <c:pt idx="16">
                  <c:v>ゴール17</c:v>
                </c:pt>
              </c:strCache>
            </c:strRef>
          </c:cat>
          <c:val>
            <c:numRef>
              <c:f>集計!$D$136:$D$152</c:f>
              <c:numCache>
                <c:formatCode>0.0_);[Red]\(0.0\)</c:formatCode>
                <c:ptCount val="17"/>
                <c:pt idx="0">
                  <c:v>41.758241758241759</c:v>
                </c:pt>
                <c:pt idx="1">
                  <c:v>14.652014652014653</c:v>
                </c:pt>
                <c:pt idx="2">
                  <c:v>43.956043956043956</c:v>
                </c:pt>
                <c:pt idx="3">
                  <c:v>41.025641025641022</c:v>
                </c:pt>
                <c:pt idx="4">
                  <c:v>29.304029304029307</c:v>
                </c:pt>
                <c:pt idx="5">
                  <c:v>17.948717948717949</c:v>
                </c:pt>
                <c:pt idx="6">
                  <c:v>20.512820512820511</c:v>
                </c:pt>
                <c:pt idx="7">
                  <c:v>41.025641025641022</c:v>
                </c:pt>
                <c:pt idx="8">
                  <c:v>21.611721611721613</c:v>
                </c:pt>
                <c:pt idx="9">
                  <c:v>24.54212454212454</c:v>
                </c:pt>
                <c:pt idx="10">
                  <c:v>45.787545787545788</c:v>
                </c:pt>
                <c:pt idx="11">
                  <c:v>29.670329670329672</c:v>
                </c:pt>
                <c:pt idx="12">
                  <c:v>16.84981684981685</c:v>
                </c:pt>
                <c:pt idx="13">
                  <c:v>23.809523809523807</c:v>
                </c:pt>
                <c:pt idx="14">
                  <c:v>19.780219780219781</c:v>
                </c:pt>
                <c:pt idx="15">
                  <c:v>23.809523809523807</c:v>
                </c:pt>
                <c:pt idx="16">
                  <c:v>20.512820512820511</c:v>
                </c:pt>
              </c:numCache>
            </c:numRef>
          </c:val>
          <c:extLst>
            <c:ext xmlns:c16="http://schemas.microsoft.com/office/drawing/2014/chart" uri="{C3380CC4-5D6E-409C-BE32-E72D297353CC}">
              <c16:uniqueId val="{00000000-31FD-42D3-B04A-02E8C0DB18F1}"/>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36752798717107E-2"/>
          <c:y val="0.11429921170490553"/>
          <c:w val="0.92363115133531681"/>
          <c:h val="0.6126349235325389"/>
        </c:manualLayout>
      </c:layout>
      <c:lineChart>
        <c:grouping val="standard"/>
        <c:varyColors val="0"/>
        <c:ser>
          <c:idx val="0"/>
          <c:order val="0"/>
          <c:tx>
            <c:strRef>
              <c:f>訪日外客!$B$3</c:f>
              <c:strCache>
                <c:ptCount val="1"/>
                <c:pt idx="0">
                  <c:v>大阪府</c:v>
                </c:pt>
              </c:strCache>
            </c:strRef>
          </c:tx>
          <c:dLbls>
            <c:dLbl>
              <c:idx val="7"/>
              <c:layout>
                <c:manualLayout>
                  <c:x val="1.4214071527894052E-3"/>
                  <c:y val="4.32373028298133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DC-4383-B8AE-7412A41DFFB4}"/>
                </c:ext>
              </c:extLst>
            </c:dLbl>
            <c:dLbl>
              <c:idx val="16"/>
              <c:layout>
                <c:manualLayout>
                  <c:x val="-2.6353560143653899E-2"/>
                  <c:y val="2.5615888993842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DC-4383-B8AE-7412A41DFF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訪日外客!$A$4:$A$20</c:f>
              <c:strCache>
                <c:ptCount val="17"/>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pt idx="15">
                  <c:v>2017年</c:v>
                </c:pt>
                <c:pt idx="16">
                  <c:v>2018年</c:v>
                </c:pt>
              </c:strCache>
            </c:strRef>
          </c:cat>
          <c:val>
            <c:numRef>
              <c:f>訪日外客!$B$4:$B$20</c:f>
              <c:numCache>
                <c:formatCode>#,##0_);[Red]\(#,##0\)</c:formatCode>
                <c:ptCount val="17"/>
                <c:pt idx="0">
                  <c:v>145.6431714</c:v>
                </c:pt>
                <c:pt idx="1">
                  <c:v>145</c:v>
                </c:pt>
                <c:pt idx="2">
                  <c:v>157</c:v>
                </c:pt>
                <c:pt idx="3">
                  <c:v>167</c:v>
                </c:pt>
                <c:pt idx="4">
                  <c:v>187</c:v>
                </c:pt>
                <c:pt idx="5">
                  <c:v>235</c:v>
                </c:pt>
                <c:pt idx="6">
                  <c:v>222</c:v>
                </c:pt>
                <c:pt idx="7">
                  <c:v>170</c:v>
                </c:pt>
                <c:pt idx="8">
                  <c:v>235</c:v>
                </c:pt>
                <c:pt idx="9">
                  <c:v>158</c:v>
                </c:pt>
                <c:pt idx="10">
                  <c:v>203</c:v>
                </c:pt>
                <c:pt idx="11">
                  <c:v>263</c:v>
                </c:pt>
                <c:pt idx="12">
                  <c:v>376</c:v>
                </c:pt>
                <c:pt idx="13">
                  <c:v>716</c:v>
                </c:pt>
                <c:pt idx="14">
                  <c:v>940</c:v>
                </c:pt>
                <c:pt idx="15">
                  <c:v>1110</c:v>
                </c:pt>
                <c:pt idx="16">
                  <c:v>1142</c:v>
                </c:pt>
              </c:numCache>
            </c:numRef>
          </c:val>
          <c:smooth val="0"/>
          <c:extLst>
            <c:ext xmlns:c16="http://schemas.microsoft.com/office/drawing/2014/chart" uri="{C3380CC4-5D6E-409C-BE32-E72D297353CC}">
              <c16:uniqueId val="{00000004-53DC-4383-B8AE-7412A41DFFB4}"/>
            </c:ext>
          </c:extLst>
        </c:ser>
        <c:ser>
          <c:idx val="2"/>
          <c:order val="1"/>
          <c:tx>
            <c:strRef>
              <c:f>訪日外客!$D$3</c:f>
              <c:strCache>
                <c:ptCount val="1"/>
                <c:pt idx="0">
                  <c:v>東京都</c:v>
                </c:pt>
              </c:strCache>
            </c:strRef>
          </c:tx>
          <c:dLbls>
            <c:dLbl>
              <c:idx val="16"/>
              <c:layout>
                <c:manualLayout>
                  <c:x val="-2.8543310611711066E-2"/>
                  <c:y val="-3.2101484418314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3DC-4383-B8AE-7412A41DFF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訪日外客!$A$4:$A$20</c:f>
              <c:strCache>
                <c:ptCount val="17"/>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pt idx="15">
                  <c:v>2017年</c:v>
                </c:pt>
                <c:pt idx="16">
                  <c:v>2018年</c:v>
                </c:pt>
              </c:strCache>
            </c:strRef>
          </c:cat>
          <c:val>
            <c:numRef>
              <c:f>訪日外客!$D$4:$D$20</c:f>
              <c:numCache>
                <c:formatCode>#,##0_);[Red]\(#,##0\)</c:formatCode>
                <c:ptCount val="17"/>
                <c:pt idx="0">
                  <c:v>276.09335010000001</c:v>
                </c:pt>
                <c:pt idx="1">
                  <c:v>284.03901250000001</c:v>
                </c:pt>
                <c:pt idx="2">
                  <c:v>357.22607099999993</c:v>
                </c:pt>
                <c:pt idx="3">
                  <c:v>393.58367099999998</c:v>
                </c:pt>
                <c:pt idx="4">
                  <c:v>420.97601979999996</c:v>
                </c:pt>
                <c:pt idx="5">
                  <c:v>485.79359579999999</c:v>
                </c:pt>
                <c:pt idx="6">
                  <c:v>491.86418149999997</c:v>
                </c:pt>
                <c:pt idx="7">
                  <c:v>399.23189039999994</c:v>
                </c:pt>
                <c:pt idx="8">
                  <c:v>519.25385249999999</c:v>
                </c:pt>
                <c:pt idx="9">
                  <c:v>314.66885120000001</c:v>
                </c:pt>
                <c:pt idx="10">
                  <c:v>428.77078650000004</c:v>
                </c:pt>
                <c:pt idx="11">
                  <c:v>490.21265919999996</c:v>
                </c:pt>
                <c:pt idx="12">
                  <c:v>689.45220380000001</c:v>
                </c:pt>
                <c:pt idx="13">
                  <c:v>1028.3190089</c:v>
                </c:pt>
                <c:pt idx="14">
                  <c:v>1158.71354</c:v>
                </c:pt>
                <c:pt idx="15">
                  <c:v>1325.5275726000002</c:v>
                </c:pt>
                <c:pt idx="16">
                  <c:v>1422.3552</c:v>
                </c:pt>
              </c:numCache>
            </c:numRef>
          </c:val>
          <c:smooth val="0"/>
          <c:extLst>
            <c:ext xmlns:c16="http://schemas.microsoft.com/office/drawing/2014/chart" uri="{C3380CC4-5D6E-409C-BE32-E72D297353CC}">
              <c16:uniqueId val="{00000006-53DC-4383-B8AE-7412A41DFFB4}"/>
            </c:ext>
          </c:extLst>
        </c:ser>
        <c:ser>
          <c:idx val="3"/>
          <c:order val="2"/>
          <c:tx>
            <c:strRef>
              <c:f>訪日外客!$E$3</c:f>
              <c:strCache>
                <c:ptCount val="1"/>
                <c:pt idx="0">
                  <c:v>愛知県</c:v>
                </c:pt>
              </c:strCache>
            </c:strRef>
          </c:tx>
          <c:dLbls>
            <c:dLbl>
              <c:idx val="16"/>
              <c:layout>
                <c:manualLayout>
                  <c:x val="-2.2204506241208646E-2"/>
                  <c:y val="-2.19039495233427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3DC-4383-B8AE-7412A41DFF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訪日外客!$A$4:$A$20</c:f>
              <c:strCache>
                <c:ptCount val="17"/>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pt idx="15">
                  <c:v>2017年</c:v>
                </c:pt>
                <c:pt idx="16">
                  <c:v>2018年</c:v>
                </c:pt>
              </c:strCache>
            </c:strRef>
          </c:cat>
          <c:val>
            <c:numRef>
              <c:f>訪日外客!$E$4:$E$20</c:f>
              <c:numCache>
                <c:formatCode>#,##0_);[Red]\(#,##0\)</c:formatCode>
                <c:ptCount val="17"/>
                <c:pt idx="0">
                  <c:v>58.676385600000003</c:v>
                </c:pt>
                <c:pt idx="1">
                  <c:v>50.553732500000002</c:v>
                </c:pt>
                <c:pt idx="2">
                  <c:v>58.923887999999998</c:v>
                </c:pt>
                <c:pt idx="3">
                  <c:v>80.062319399999993</c:v>
                </c:pt>
                <c:pt idx="4">
                  <c:v>70.407139200000003</c:v>
                </c:pt>
                <c:pt idx="5">
                  <c:v>78.461508600000002</c:v>
                </c:pt>
                <c:pt idx="6">
                  <c:v>84.343433500000003</c:v>
                </c:pt>
                <c:pt idx="7">
                  <c:v>65.180716799999999</c:v>
                </c:pt>
                <c:pt idx="8">
                  <c:v>93.861807499999998</c:v>
                </c:pt>
                <c:pt idx="9">
                  <c:v>54.725017599999994</c:v>
                </c:pt>
                <c:pt idx="10">
                  <c:v>78.566186999999999</c:v>
                </c:pt>
                <c:pt idx="11">
                  <c:v>88.093184000000008</c:v>
                </c:pt>
                <c:pt idx="12">
                  <c:v>123.40389640000001</c:v>
                </c:pt>
                <c:pt idx="13">
                  <c:v>193.4266082</c:v>
                </c:pt>
                <c:pt idx="14">
                  <c:v>228.37714999999997</c:v>
                </c:pt>
                <c:pt idx="15">
                  <c:v>255.35054969999999</c:v>
                </c:pt>
                <c:pt idx="16">
                  <c:v>243.29759999999999</c:v>
                </c:pt>
              </c:numCache>
            </c:numRef>
          </c:val>
          <c:smooth val="0"/>
          <c:extLst>
            <c:ext xmlns:c16="http://schemas.microsoft.com/office/drawing/2014/chart" uri="{C3380CC4-5D6E-409C-BE32-E72D297353CC}">
              <c16:uniqueId val="{00000008-53DC-4383-B8AE-7412A41DFFB4}"/>
            </c:ext>
          </c:extLst>
        </c:ser>
        <c:dLbls>
          <c:showLegendKey val="0"/>
          <c:showVal val="0"/>
          <c:showCatName val="0"/>
          <c:showSerName val="0"/>
          <c:showPercent val="0"/>
          <c:showBubbleSize val="0"/>
        </c:dLbls>
        <c:marker val="1"/>
        <c:smooth val="0"/>
        <c:axId val="130049536"/>
        <c:axId val="130051072"/>
      </c:lineChart>
      <c:catAx>
        <c:axId val="130049536"/>
        <c:scaling>
          <c:orientation val="minMax"/>
        </c:scaling>
        <c:delete val="0"/>
        <c:axPos val="b"/>
        <c:numFmt formatCode="General" sourceLinked="1"/>
        <c:majorTickMark val="out"/>
        <c:minorTickMark val="none"/>
        <c:tickLblPos val="nextTo"/>
        <c:crossAx val="130051072"/>
        <c:crosses val="autoZero"/>
        <c:auto val="1"/>
        <c:lblAlgn val="ctr"/>
        <c:lblOffset val="100"/>
        <c:noMultiLvlLbl val="0"/>
      </c:catAx>
      <c:valAx>
        <c:axId val="130051072"/>
        <c:scaling>
          <c:orientation val="minMax"/>
        </c:scaling>
        <c:delete val="0"/>
        <c:axPos val="l"/>
        <c:majorGridlines>
          <c:spPr>
            <a:ln w="3175"/>
          </c:spPr>
        </c:majorGridlines>
        <c:numFmt formatCode="#,##0_);[Red]\(#,##0\)" sourceLinked="1"/>
        <c:majorTickMark val="out"/>
        <c:minorTickMark val="none"/>
        <c:tickLblPos val="nextTo"/>
        <c:crossAx val="130049536"/>
        <c:crosses val="autoZero"/>
        <c:crossBetween val="between"/>
      </c:valAx>
    </c:plotArea>
    <c:legend>
      <c:legendPos val="t"/>
      <c:layout>
        <c:manualLayout>
          <c:xMode val="edge"/>
          <c:yMode val="edge"/>
          <c:x val="0.17685935560860253"/>
          <c:y val="9.176862187225349E-4"/>
          <c:w val="0.64210595788458824"/>
          <c:h val="0.13748325884479173"/>
        </c:manualLayout>
      </c:layout>
      <c:overlay val="0"/>
    </c:legend>
    <c:plotVisOnly val="1"/>
    <c:dispBlanksAs val="gap"/>
    <c:showDLblsOverMax val="0"/>
  </c:chart>
  <c:spPr>
    <a:solidFill>
      <a:schemeClr val="bg1"/>
    </a:solidFill>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40874670254046E-2"/>
          <c:y val="4.2104411784735576E-2"/>
          <c:w val="0.93959498807033448"/>
          <c:h val="0.8408081049945948"/>
        </c:manualLayout>
      </c:layout>
      <c:barChart>
        <c:barDir val="col"/>
        <c:grouping val="stacked"/>
        <c:varyColors val="0"/>
        <c:ser>
          <c:idx val="0"/>
          <c:order val="0"/>
          <c:tx>
            <c:strRef>
              <c:f>'労働者人口推移（全国・大阪）'!$A$14</c:f>
              <c:strCache>
                <c:ptCount val="1"/>
                <c:pt idx="0">
                  <c:v>①身分に基づく在留資格　</c:v>
                </c:pt>
              </c:strCache>
            </c:strRef>
          </c:tx>
          <c:spPr>
            <a:solidFill>
              <a:schemeClr val="accent1"/>
            </a:solidFill>
            <a:ln>
              <a:solidFill>
                <a:schemeClr val="bg1"/>
              </a:solidFill>
            </a:ln>
            <a:effectLst/>
          </c:spPr>
          <c:invertIfNegative val="0"/>
          <c:dLbls>
            <c:dLbl>
              <c:idx val="4"/>
              <c:tx>
                <c:rich>
                  <a:bodyPr/>
                  <a:lstStyle/>
                  <a:p>
                    <a:r>
                      <a:rPr lang="en-US" altLang="ja-JP" smtClean="0"/>
                      <a:t>①</a:t>
                    </a:r>
                    <a:fld id="{AEA42C7E-46C5-4CA4-98BF-5E33D7DA5463}" type="VALUE">
                      <a:rPr lang="en-US" altLang="ja-JP" smtClean="0"/>
                      <a:pPr/>
                      <a:t>[値]</a:t>
                    </a:fld>
                    <a:endParaRPr lang="en-US" altLang="ja-JP" smtClean="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63C-46D4-A939-07BBD4903C6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'労働者人口推移（全国・大阪）'!$E$14:$I$14</c:f>
              <c:numCache>
                <c:formatCode>#,##0_ </c:formatCode>
                <c:ptCount val="5"/>
                <c:pt idx="0">
                  <c:v>14584</c:v>
                </c:pt>
                <c:pt idx="1">
                  <c:v>17237</c:v>
                </c:pt>
                <c:pt idx="2">
                  <c:v>19686</c:v>
                </c:pt>
                <c:pt idx="3">
                  <c:v>22495</c:v>
                </c:pt>
                <c:pt idx="4">
                  <c:v>24684</c:v>
                </c:pt>
              </c:numCache>
            </c:numRef>
          </c:val>
          <c:extLst>
            <c:ext xmlns:c16="http://schemas.microsoft.com/office/drawing/2014/chart" uri="{C3380CC4-5D6E-409C-BE32-E72D297353CC}">
              <c16:uniqueId val="{00000001-463C-46D4-A939-07BBD4903C66}"/>
            </c:ext>
          </c:extLst>
        </c:ser>
        <c:ser>
          <c:idx val="1"/>
          <c:order val="1"/>
          <c:tx>
            <c:strRef>
              <c:f>'労働者人口推移（全国・大阪）'!$A$15</c:f>
              <c:strCache>
                <c:ptCount val="1"/>
                <c:pt idx="0">
                  <c:v>②専門的・技術分野</c:v>
                </c:pt>
              </c:strCache>
            </c:strRef>
          </c:tx>
          <c:spPr>
            <a:solidFill>
              <a:schemeClr val="accent2"/>
            </a:solidFill>
            <a:ln>
              <a:solidFill>
                <a:schemeClr val="bg1"/>
              </a:solidFill>
            </a:ln>
            <a:effectLst/>
          </c:spPr>
          <c:invertIfNegative val="0"/>
          <c:dLbls>
            <c:dLbl>
              <c:idx val="4"/>
              <c:tx>
                <c:rich>
                  <a:bodyPr/>
                  <a:lstStyle/>
                  <a:p>
                    <a:r>
                      <a:rPr lang="en-US" altLang="ja-JP" smtClean="0"/>
                      <a:t>②</a:t>
                    </a:r>
                    <a:fld id="{D2BD3B5B-3EA6-4669-AD87-07773C6BE4B1}" type="VALUE">
                      <a:rPr lang="en-US" altLang="ja-JP" smtClean="0"/>
                      <a:pPr/>
                      <a:t>[値]</a:t>
                    </a:fld>
                    <a:endParaRPr lang="en-US" altLang="ja-JP" smtClean="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63C-46D4-A939-07BBD4903C6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'労働者人口推移（全国・大阪）'!$E$15:$I$15</c:f>
              <c:numCache>
                <c:formatCode>#,##0_ </c:formatCode>
                <c:ptCount val="5"/>
                <c:pt idx="0">
                  <c:v>10052</c:v>
                </c:pt>
                <c:pt idx="1">
                  <c:v>12356</c:v>
                </c:pt>
                <c:pt idx="2">
                  <c:v>15258</c:v>
                </c:pt>
                <c:pt idx="3">
                  <c:v>20173</c:v>
                </c:pt>
                <c:pt idx="4">
                  <c:v>25816</c:v>
                </c:pt>
              </c:numCache>
            </c:numRef>
          </c:val>
          <c:extLst>
            <c:ext xmlns:c16="http://schemas.microsoft.com/office/drawing/2014/chart" uri="{C3380CC4-5D6E-409C-BE32-E72D297353CC}">
              <c16:uniqueId val="{00000003-463C-46D4-A939-07BBD4903C66}"/>
            </c:ext>
          </c:extLst>
        </c:ser>
        <c:ser>
          <c:idx val="2"/>
          <c:order val="2"/>
          <c:tx>
            <c:strRef>
              <c:f>'労働者人口推移（全国・大阪）'!$A$16</c:f>
              <c:strCache>
                <c:ptCount val="1"/>
                <c:pt idx="0">
                  <c:v>③特定活動</c:v>
                </c:pt>
              </c:strCache>
            </c:strRef>
          </c:tx>
          <c:spPr>
            <a:solidFill>
              <a:schemeClr val="accent3"/>
            </a:solidFill>
            <a:ln>
              <a:solidFill>
                <a:schemeClr val="bg1"/>
              </a:solidFill>
            </a:ln>
            <a:effectLst/>
          </c:spPr>
          <c:invertIfNegative val="0"/>
          <c:dLbls>
            <c:dLbl>
              <c:idx val="4"/>
              <c:tx>
                <c:rich>
                  <a:bodyPr/>
                  <a:lstStyle/>
                  <a:p>
                    <a:r>
                      <a:rPr lang="en-US" altLang="ja-JP" smtClean="0"/>
                      <a:t>③</a:t>
                    </a:r>
                    <a:fld id="{ED3D25E6-0D33-497F-9377-204BD3888E75}" type="VALUE">
                      <a:rPr lang="en-US" altLang="ja-JP" smtClean="0"/>
                      <a:pPr/>
                      <a:t>[値]</a:t>
                    </a:fld>
                    <a:endParaRPr lang="en-US" altLang="ja-JP" smtClean="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63C-46D4-A939-07BBD4903C6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'労働者人口推移（全国・大阪）'!$E$16:$I$16</c:f>
              <c:numCache>
                <c:formatCode>#,##0_ </c:formatCode>
                <c:ptCount val="5"/>
                <c:pt idx="0">
                  <c:v>1005</c:v>
                </c:pt>
                <c:pt idx="1">
                  <c:v>1398</c:v>
                </c:pt>
                <c:pt idx="2">
                  <c:v>1812</c:v>
                </c:pt>
                <c:pt idx="3">
                  <c:v>2405</c:v>
                </c:pt>
                <c:pt idx="4">
                  <c:v>2821</c:v>
                </c:pt>
              </c:numCache>
            </c:numRef>
          </c:val>
          <c:extLst>
            <c:ext xmlns:c16="http://schemas.microsoft.com/office/drawing/2014/chart" uri="{C3380CC4-5D6E-409C-BE32-E72D297353CC}">
              <c16:uniqueId val="{00000005-463C-46D4-A939-07BBD4903C66}"/>
            </c:ext>
          </c:extLst>
        </c:ser>
        <c:ser>
          <c:idx val="3"/>
          <c:order val="3"/>
          <c:tx>
            <c:strRef>
              <c:f>'労働者人口推移（全国・大阪）'!$A$17</c:f>
              <c:strCache>
                <c:ptCount val="1"/>
                <c:pt idx="0">
                  <c:v>④技能実習</c:v>
                </c:pt>
              </c:strCache>
            </c:strRef>
          </c:tx>
          <c:spPr>
            <a:solidFill>
              <a:schemeClr val="accent4"/>
            </a:solidFill>
            <a:ln>
              <a:solidFill>
                <a:schemeClr val="bg1"/>
              </a:solidFill>
            </a:ln>
            <a:effectLst/>
          </c:spPr>
          <c:invertIfNegative val="0"/>
          <c:dLbls>
            <c:dLbl>
              <c:idx val="4"/>
              <c:tx>
                <c:rich>
                  <a:bodyPr/>
                  <a:lstStyle/>
                  <a:p>
                    <a:r>
                      <a:rPr lang="en-US" altLang="ja-JP" smtClean="0"/>
                      <a:t>④</a:t>
                    </a:r>
                    <a:fld id="{3A1AABB9-2AD4-40B5-A485-B49488C86F59}" type="VALUE">
                      <a:rPr lang="en-US" altLang="ja-JP" smtClean="0"/>
                      <a:pPr/>
                      <a:t>[値]</a:t>
                    </a:fld>
                    <a:endParaRPr lang="en-US" altLang="ja-JP" smtClean="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63C-46D4-A939-07BBD4903C6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'労働者人口推移（全国・大阪）'!$E$17:$I$17</c:f>
              <c:numCache>
                <c:formatCode>#,##0_ </c:formatCode>
                <c:ptCount val="5"/>
                <c:pt idx="0">
                  <c:v>7486</c:v>
                </c:pt>
                <c:pt idx="1">
                  <c:v>9972</c:v>
                </c:pt>
                <c:pt idx="2">
                  <c:v>13028</c:v>
                </c:pt>
                <c:pt idx="3">
                  <c:v>16403</c:v>
                </c:pt>
                <c:pt idx="4">
                  <c:v>20838</c:v>
                </c:pt>
              </c:numCache>
            </c:numRef>
          </c:val>
          <c:extLst>
            <c:ext xmlns:c16="http://schemas.microsoft.com/office/drawing/2014/chart" uri="{C3380CC4-5D6E-409C-BE32-E72D297353CC}">
              <c16:uniqueId val="{00000007-463C-46D4-A939-07BBD4903C66}"/>
            </c:ext>
          </c:extLst>
        </c:ser>
        <c:ser>
          <c:idx val="4"/>
          <c:order val="4"/>
          <c:tx>
            <c:strRef>
              <c:f>'労働者人口推移（全国・大阪）'!$A$18</c:f>
              <c:strCache>
                <c:ptCount val="1"/>
                <c:pt idx="0">
                  <c:v>⑤資格外活動</c:v>
                </c:pt>
              </c:strCache>
            </c:strRef>
          </c:tx>
          <c:spPr>
            <a:solidFill>
              <a:schemeClr val="accent5"/>
            </a:solidFill>
            <a:ln>
              <a:solidFill>
                <a:schemeClr val="bg1"/>
              </a:solidFill>
            </a:ln>
            <a:effectLst/>
          </c:spPr>
          <c:invertIfNegative val="0"/>
          <c:dLbls>
            <c:dLbl>
              <c:idx val="4"/>
              <c:tx>
                <c:rich>
                  <a:bodyPr/>
                  <a:lstStyle/>
                  <a:p>
                    <a:r>
                      <a:rPr lang="en-US" altLang="ja-JP" smtClean="0"/>
                      <a:t>⑤</a:t>
                    </a:r>
                    <a:fld id="{0FA95205-70BE-4781-B3B8-866865E1C7F0}" type="VALUE">
                      <a:rPr lang="en-US" altLang="ja-JP" smtClean="0"/>
                      <a:pPr/>
                      <a:t>[値]</a:t>
                    </a:fld>
                    <a:endParaRPr lang="en-US" altLang="ja-JP" smtClean="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63C-46D4-A939-07BBD4903C6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'労働者人口推移（全国・大阪）'!$E$18:$I$18</c:f>
              <c:numCache>
                <c:formatCode>#,##0_ </c:formatCode>
                <c:ptCount val="5"/>
                <c:pt idx="0">
                  <c:v>12710</c:v>
                </c:pt>
                <c:pt idx="1">
                  <c:v>18044</c:v>
                </c:pt>
                <c:pt idx="2">
                  <c:v>22440</c:v>
                </c:pt>
                <c:pt idx="3">
                  <c:v>28596</c:v>
                </c:pt>
                <c:pt idx="4">
                  <c:v>31220</c:v>
                </c:pt>
              </c:numCache>
            </c:numRef>
          </c:val>
          <c:extLst>
            <c:ext xmlns:c16="http://schemas.microsoft.com/office/drawing/2014/chart" uri="{C3380CC4-5D6E-409C-BE32-E72D297353CC}">
              <c16:uniqueId val="{00000009-463C-46D4-A939-07BBD4903C66}"/>
            </c:ext>
          </c:extLst>
        </c:ser>
        <c:ser>
          <c:idx val="5"/>
          <c:order val="5"/>
          <c:tx>
            <c:strRef>
              <c:f>'労働者人口推移（全国・大阪）'!$A$19</c:f>
              <c:strCache>
                <c:ptCount val="1"/>
                <c:pt idx="0">
                  <c:v>■不明</c:v>
                </c:pt>
              </c:strCache>
            </c:strRef>
          </c:tx>
          <c:spPr>
            <a:solidFill>
              <a:schemeClr val="accent6"/>
            </a:solidFill>
            <a:ln>
              <a:noFill/>
            </a:ln>
            <a:effectLst/>
          </c:spPr>
          <c:invertIfNegative val="0"/>
          <c:dLbls>
            <c:delete val="1"/>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'労働者人口推移（全国・大阪）'!$E$19:$I$19</c:f>
              <c:numCache>
                <c:formatCode>#,##0_ </c:formatCode>
                <c:ptCount val="5"/>
                <c:pt idx="0">
                  <c:v>1</c:v>
                </c:pt>
                <c:pt idx="1">
                  <c:v>1</c:v>
                </c:pt>
                <c:pt idx="2">
                  <c:v>2</c:v>
                </c:pt>
              </c:numCache>
            </c:numRef>
          </c:val>
          <c:extLst>
            <c:ext xmlns:c16="http://schemas.microsoft.com/office/drawing/2014/chart" uri="{C3380CC4-5D6E-409C-BE32-E72D297353CC}">
              <c16:uniqueId val="{0000000A-463C-46D4-A939-07BBD4903C66}"/>
            </c:ext>
          </c:extLst>
        </c:ser>
        <c:ser>
          <c:idx val="6"/>
          <c:order val="6"/>
          <c:tx>
            <c:strRef>
              <c:f>'労働者人口推移（全国・大阪）'!$A$20</c:f>
              <c:strCache>
                <c:ptCount val="1"/>
                <c:pt idx="0">
                  <c:v>⑥特定技能（新）</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'労働者人口推移（全国・大阪）'!$E$20:$I$20</c:f>
              <c:numCache>
                <c:formatCode>General</c:formatCode>
                <c:ptCount val="5"/>
              </c:numCache>
            </c:numRef>
          </c:val>
          <c:extLst>
            <c:ext xmlns:c16="http://schemas.microsoft.com/office/drawing/2014/chart" uri="{C3380CC4-5D6E-409C-BE32-E72D297353CC}">
              <c16:uniqueId val="{0000000B-463C-46D4-A939-07BBD4903C66}"/>
            </c:ext>
          </c:extLst>
        </c:ser>
        <c:ser>
          <c:idx val="7"/>
          <c:order val="7"/>
          <c:tx>
            <c:strRef>
              <c:f>'労働者人口推移（全国・大阪）'!$A$21</c:f>
              <c:strCache>
                <c:ptCount val="1"/>
                <c:pt idx="0">
                  <c:v>合計</c:v>
                </c:pt>
              </c:strCache>
            </c:strRef>
          </c:tx>
          <c:spPr>
            <a:noFill/>
            <a:ln>
              <a:noFill/>
            </a:ln>
            <a:effectLst/>
          </c:spPr>
          <c:invertIfNegative val="0"/>
          <c:dLbls>
            <c:dLbl>
              <c:idx val="4"/>
              <c:layout>
                <c:manualLayout>
                  <c:x val="-8.7401971082774483E-4"/>
                  <c:y val="7.8754689931090194E-2"/>
                </c:manualLayout>
              </c:layout>
              <c:tx>
                <c:rich>
                  <a:bodyPr/>
                  <a:lstStyle/>
                  <a:p>
                    <a:fld id="{AAB7A774-7E2F-4888-BEC9-699AD4E7AAF9}" type="VALUE">
                      <a:rPr lang="en-US" altLang="ja-JP"/>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463C-46D4-A939-07BBD4903C66}"/>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'労働者人口推移（全国・大阪）'!$E$21:$I$21</c:f>
              <c:numCache>
                <c:formatCode>#,##0_ </c:formatCode>
                <c:ptCount val="5"/>
                <c:pt idx="0">
                  <c:v>45838</c:v>
                </c:pt>
                <c:pt idx="1">
                  <c:v>59008</c:v>
                </c:pt>
                <c:pt idx="2">
                  <c:v>72226</c:v>
                </c:pt>
                <c:pt idx="3">
                  <c:v>90072</c:v>
                </c:pt>
                <c:pt idx="4">
                  <c:v>105379</c:v>
                </c:pt>
              </c:numCache>
            </c:numRef>
          </c:val>
          <c:extLst>
            <c:ext xmlns:c16="http://schemas.microsoft.com/office/drawing/2014/chart" uri="{C3380CC4-5D6E-409C-BE32-E72D297353CC}">
              <c16:uniqueId val="{00000011-463C-46D4-A939-07BBD4903C66}"/>
            </c:ext>
          </c:extLst>
        </c:ser>
        <c:dLbls>
          <c:dLblPos val="ctr"/>
          <c:showLegendKey val="0"/>
          <c:showVal val="1"/>
          <c:showCatName val="0"/>
          <c:showSerName val="0"/>
          <c:showPercent val="0"/>
          <c:showBubbleSize val="0"/>
        </c:dLbls>
        <c:gapWidth val="79"/>
        <c:overlap val="100"/>
        <c:axId val="1599593184"/>
        <c:axId val="1599593600"/>
        <c:extLst/>
      </c:barChart>
      <c:catAx>
        <c:axId val="1599593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solidFill>
                <a:latin typeface="Meiryo UI" panose="020B0604030504040204" pitchFamily="50" charset="-128"/>
                <a:ea typeface="Meiryo UI" panose="020B0604030504040204" pitchFamily="50" charset="-128"/>
                <a:cs typeface="+mn-cs"/>
              </a:defRPr>
            </a:pPr>
            <a:endParaRPr lang="ja-JP"/>
          </a:p>
        </c:txPr>
        <c:crossAx val="1599593600"/>
        <c:crosses val="autoZero"/>
        <c:auto val="1"/>
        <c:lblAlgn val="ctr"/>
        <c:lblOffset val="100"/>
        <c:noMultiLvlLbl val="0"/>
      </c:catAx>
      <c:valAx>
        <c:axId val="1599593600"/>
        <c:scaling>
          <c:orientation val="minMax"/>
          <c:max val="120000"/>
        </c:scaling>
        <c:delete val="0"/>
        <c:axPos val="l"/>
        <c:numFmt formatCode="#,##0_ "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599593184"/>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2"/>
            <a:ext cx="2949575" cy="498475"/>
          </a:xfrm>
          <a:prstGeom prst="rect">
            <a:avLst/>
          </a:prstGeom>
        </p:spPr>
        <p:txBody>
          <a:bodyPr vert="horz" lIns="91442" tIns="45721" rIns="91442" bIns="45721" rtlCol="0"/>
          <a:lstStyle>
            <a:lvl1pPr algn="r">
              <a:defRPr sz="1200"/>
            </a:lvl1pPr>
          </a:lstStyle>
          <a:p>
            <a:fld id="{B10D2460-EA33-4F64-A101-1AAC1F82BEBC}" type="datetimeFigureOut">
              <a:rPr kumimoji="1" lang="ja-JP" altLang="en-US" smtClean="0"/>
              <a:t>2020/6/4</a:t>
            </a:fld>
            <a:endParaRPr kumimoji="1" lang="ja-JP" altLang="en-US"/>
          </a:p>
        </p:txBody>
      </p:sp>
      <p:sp>
        <p:nvSpPr>
          <p:cNvPr id="4" name="フッター プレースホルダー 3"/>
          <p:cNvSpPr>
            <a:spLocks noGrp="1"/>
          </p:cNvSpPr>
          <p:nvPr>
            <p:ph type="ftr" sz="quarter" idx="2"/>
          </p:nvPr>
        </p:nvSpPr>
        <p:spPr>
          <a:xfrm>
            <a:off x="2" y="9440864"/>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4"/>
            <a:ext cx="2949575" cy="498475"/>
          </a:xfrm>
          <a:prstGeom prst="rect">
            <a:avLst/>
          </a:prstGeom>
        </p:spPr>
        <p:txBody>
          <a:bodyPr vert="horz" lIns="91442" tIns="45721" rIns="91442" bIns="45721"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2"/>
            <a:ext cx="2949575" cy="498475"/>
          </a:xfrm>
          <a:prstGeom prst="rect">
            <a:avLst/>
          </a:prstGeom>
        </p:spPr>
        <p:txBody>
          <a:bodyPr vert="horz" lIns="91442" tIns="45721" rIns="91442" bIns="45721" rtlCol="0"/>
          <a:lstStyle>
            <a:lvl1pPr algn="r">
              <a:defRPr sz="1200"/>
            </a:lvl1pPr>
          </a:lstStyle>
          <a:p>
            <a:fld id="{ADC004DA-1050-4399-AC60-3F835403D04A}" type="datetimeFigureOut">
              <a:rPr kumimoji="1" lang="ja-JP" altLang="en-US" smtClean="0"/>
              <a:t>2020/6/4</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2" tIns="45721" rIns="91442" bIns="45721"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42" tIns="45721" rIns="91442" bIns="4572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4"/>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4"/>
            <a:ext cx="2949575" cy="498475"/>
          </a:xfrm>
          <a:prstGeom prst="rect">
            <a:avLst/>
          </a:prstGeom>
        </p:spPr>
        <p:txBody>
          <a:bodyPr vert="horz" lIns="91442" tIns="45721" rIns="91442" bIns="45721"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203569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58888"/>
            <a:ext cx="4845050" cy="3354387"/>
          </a:xfrm>
        </p:spPr>
      </p:sp>
      <p:sp>
        <p:nvSpPr>
          <p:cNvPr id="3" name="ノート プレースホルダー 2"/>
          <p:cNvSpPr>
            <a:spLocks noGrp="1"/>
          </p:cNvSpPr>
          <p:nvPr>
            <p:ph type="body" idx="1"/>
          </p:nvPr>
        </p:nvSpPr>
        <p:spPr>
          <a:xfrm>
            <a:off x="710857" y="4773201"/>
            <a:ext cx="5445125" cy="3913187"/>
          </a:xfrm>
        </p:spPr>
        <p:txBody>
          <a:bodyPr/>
          <a:lstStyle/>
          <a:p>
            <a:pPr marL="0" indent="0">
              <a:buFont typeface="Arial" panose="020B0604020202020204" pitchFamily="34" charset="0"/>
              <a:buNone/>
            </a:pPr>
            <a:endParaRPr lang="ja-JP" altLang="en-US"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9</a:t>
            </a:fld>
            <a:endParaRPr kumimoji="1" lang="ja-JP" altLang="en-US"/>
          </a:p>
        </p:txBody>
      </p:sp>
    </p:spTree>
    <p:extLst>
      <p:ext uri="{BB962C8B-B14F-4D97-AF65-F5344CB8AC3E}">
        <p14:creationId xmlns:p14="http://schemas.microsoft.com/office/powerpoint/2010/main" val="690284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lang="en-US" altLang="ja-JP"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10</a:t>
            </a:fld>
            <a:endParaRPr kumimoji="1" lang="ja-JP" altLang="en-US"/>
          </a:p>
        </p:txBody>
      </p:sp>
    </p:spTree>
    <p:extLst>
      <p:ext uri="{BB962C8B-B14F-4D97-AF65-F5344CB8AC3E}">
        <p14:creationId xmlns:p14="http://schemas.microsoft.com/office/powerpoint/2010/main" val="3897920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11</a:t>
            </a:fld>
            <a:endParaRPr kumimoji="1" lang="ja-JP" altLang="en-US"/>
          </a:p>
        </p:txBody>
      </p:sp>
    </p:spTree>
    <p:extLst>
      <p:ext uri="{BB962C8B-B14F-4D97-AF65-F5344CB8AC3E}">
        <p14:creationId xmlns:p14="http://schemas.microsoft.com/office/powerpoint/2010/main" val="780507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12</a:t>
            </a:fld>
            <a:endParaRPr kumimoji="1" lang="ja-JP" altLang="en-US"/>
          </a:p>
        </p:txBody>
      </p:sp>
    </p:spTree>
    <p:extLst>
      <p:ext uri="{BB962C8B-B14F-4D97-AF65-F5344CB8AC3E}">
        <p14:creationId xmlns:p14="http://schemas.microsoft.com/office/powerpoint/2010/main" val="3613639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13</a:t>
            </a:fld>
            <a:endParaRPr kumimoji="1" lang="ja-JP" altLang="en-US"/>
          </a:p>
        </p:txBody>
      </p:sp>
    </p:spTree>
    <p:extLst>
      <p:ext uri="{BB962C8B-B14F-4D97-AF65-F5344CB8AC3E}">
        <p14:creationId xmlns:p14="http://schemas.microsoft.com/office/powerpoint/2010/main" val="3097040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14</a:t>
            </a:fld>
            <a:endParaRPr kumimoji="1" lang="ja-JP" altLang="en-US"/>
          </a:p>
        </p:txBody>
      </p:sp>
    </p:spTree>
    <p:extLst>
      <p:ext uri="{BB962C8B-B14F-4D97-AF65-F5344CB8AC3E}">
        <p14:creationId xmlns:p14="http://schemas.microsoft.com/office/powerpoint/2010/main" val="3296614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15</a:t>
            </a:fld>
            <a:endParaRPr kumimoji="1" lang="ja-JP" altLang="en-US"/>
          </a:p>
        </p:txBody>
      </p:sp>
    </p:spTree>
    <p:extLst>
      <p:ext uri="{BB962C8B-B14F-4D97-AF65-F5344CB8AC3E}">
        <p14:creationId xmlns:p14="http://schemas.microsoft.com/office/powerpoint/2010/main" val="2602999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16</a:t>
            </a:fld>
            <a:endParaRPr kumimoji="1" lang="ja-JP" altLang="en-US"/>
          </a:p>
        </p:txBody>
      </p:sp>
    </p:spTree>
    <p:extLst>
      <p:ext uri="{BB962C8B-B14F-4D97-AF65-F5344CB8AC3E}">
        <p14:creationId xmlns:p14="http://schemas.microsoft.com/office/powerpoint/2010/main" val="2886533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17</a:t>
            </a:fld>
            <a:endParaRPr kumimoji="1" lang="ja-JP" altLang="en-US"/>
          </a:p>
        </p:txBody>
      </p:sp>
    </p:spTree>
    <p:extLst>
      <p:ext uri="{BB962C8B-B14F-4D97-AF65-F5344CB8AC3E}">
        <p14:creationId xmlns:p14="http://schemas.microsoft.com/office/powerpoint/2010/main" val="3669741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831266"/>
            <a:ext cx="5445125" cy="3913187"/>
          </a:xfrm>
        </p:spPr>
        <p:txBody>
          <a:bodyPr/>
          <a:lstStyle/>
          <a:p>
            <a:pPr marL="0" indent="0">
              <a:buFont typeface="Arial" panose="020B0604020202020204" pitchFamily="34" charset="0"/>
              <a:buNone/>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18</a:t>
            </a:fld>
            <a:endParaRPr kumimoji="1" lang="ja-JP" altLang="en-US"/>
          </a:p>
        </p:txBody>
      </p:sp>
    </p:spTree>
    <p:extLst>
      <p:ext uri="{BB962C8B-B14F-4D97-AF65-F5344CB8AC3E}">
        <p14:creationId xmlns:p14="http://schemas.microsoft.com/office/powerpoint/2010/main" val="2089146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481507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19</a:t>
            </a:fld>
            <a:endParaRPr kumimoji="1" lang="ja-JP" altLang="en-US"/>
          </a:p>
        </p:txBody>
      </p:sp>
    </p:spTree>
    <p:extLst>
      <p:ext uri="{BB962C8B-B14F-4D97-AF65-F5344CB8AC3E}">
        <p14:creationId xmlns:p14="http://schemas.microsoft.com/office/powerpoint/2010/main" val="3396158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20</a:t>
            </a:fld>
            <a:endParaRPr kumimoji="1" lang="ja-JP" altLang="en-US"/>
          </a:p>
        </p:txBody>
      </p:sp>
    </p:spTree>
    <p:extLst>
      <p:ext uri="{BB962C8B-B14F-4D97-AF65-F5344CB8AC3E}">
        <p14:creationId xmlns:p14="http://schemas.microsoft.com/office/powerpoint/2010/main" val="81104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21</a:t>
            </a:fld>
            <a:endParaRPr kumimoji="1" lang="ja-JP" altLang="en-US"/>
          </a:p>
        </p:txBody>
      </p:sp>
    </p:spTree>
    <p:extLst>
      <p:ext uri="{BB962C8B-B14F-4D97-AF65-F5344CB8AC3E}">
        <p14:creationId xmlns:p14="http://schemas.microsoft.com/office/powerpoint/2010/main" val="304120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22</a:t>
            </a:fld>
            <a:endParaRPr kumimoji="1" lang="ja-JP" altLang="en-US"/>
          </a:p>
        </p:txBody>
      </p:sp>
    </p:spTree>
    <p:extLst>
      <p:ext uri="{BB962C8B-B14F-4D97-AF65-F5344CB8AC3E}">
        <p14:creationId xmlns:p14="http://schemas.microsoft.com/office/powerpoint/2010/main" val="2882438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23</a:t>
            </a:fld>
            <a:endParaRPr kumimoji="1" lang="ja-JP" altLang="en-US"/>
          </a:p>
        </p:txBody>
      </p:sp>
    </p:spTree>
    <p:extLst>
      <p:ext uri="{BB962C8B-B14F-4D97-AF65-F5344CB8AC3E}">
        <p14:creationId xmlns:p14="http://schemas.microsoft.com/office/powerpoint/2010/main" val="2503566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24</a:t>
            </a:fld>
            <a:endParaRPr kumimoji="1" lang="ja-JP" altLang="en-US"/>
          </a:p>
        </p:txBody>
      </p:sp>
    </p:spTree>
    <p:extLst>
      <p:ext uri="{BB962C8B-B14F-4D97-AF65-F5344CB8AC3E}">
        <p14:creationId xmlns:p14="http://schemas.microsoft.com/office/powerpoint/2010/main" val="3587513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25</a:t>
            </a:fld>
            <a:endParaRPr kumimoji="1" lang="ja-JP" altLang="en-US"/>
          </a:p>
        </p:txBody>
      </p:sp>
    </p:spTree>
    <p:extLst>
      <p:ext uri="{BB962C8B-B14F-4D97-AF65-F5344CB8AC3E}">
        <p14:creationId xmlns:p14="http://schemas.microsoft.com/office/powerpoint/2010/main" val="686100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26</a:t>
            </a:fld>
            <a:endParaRPr kumimoji="1" lang="ja-JP" altLang="en-US"/>
          </a:p>
        </p:txBody>
      </p:sp>
    </p:spTree>
    <p:extLst>
      <p:ext uri="{BB962C8B-B14F-4D97-AF65-F5344CB8AC3E}">
        <p14:creationId xmlns:p14="http://schemas.microsoft.com/office/powerpoint/2010/main" val="571409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5463" y="288925"/>
            <a:ext cx="6045200" cy="4186238"/>
          </a:xfrm>
        </p:spPr>
      </p:sp>
      <p:sp>
        <p:nvSpPr>
          <p:cNvPr id="4" name="ノート プレースホルダー 3"/>
          <p:cNvSpPr>
            <a:spLocks noGrp="1"/>
          </p:cNvSpPr>
          <p:nvPr>
            <p:ph type="body" sz="quarter" idx="10"/>
          </p:nvPr>
        </p:nvSpPr>
        <p:spPr/>
        <p:txBody>
          <a:bodyPr/>
          <a:lstStyle/>
          <a:p>
            <a:pPr marL="0" marR="80010" lvl="0" indent="0" algn="just">
              <a:lnSpc>
                <a:spcPts val="2200"/>
              </a:lnSpc>
              <a:spcBef>
                <a:spcPts val="600"/>
              </a:spcBef>
              <a:spcAft>
                <a:spcPts val="0"/>
              </a:spcAft>
              <a:buFont typeface="Meiryo UI" panose="020B0604030504040204" pitchFamily="50" charset="-128"/>
              <a:buNone/>
            </a:pPr>
            <a:endParaRPr lang="en-US" altLang="ja-JP"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729316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5463" y="288925"/>
            <a:ext cx="6045200" cy="4186238"/>
          </a:xfrm>
        </p:spPr>
      </p:sp>
      <p:sp>
        <p:nvSpPr>
          <p:cNvPr id="4" name="ノート プレースホルダー 3"/>
          <p:cNvSpPr>
            <a:spLocks noGrp="1"/>
          </p:cNvSpPr>
          <p:nvPr>
            <p:ph type="body" sz="quarter" idx="10"/>
          </p:nvPr>
        </p:nvSpPr>
        <p:spPr/>
        <p:txBody>
          <a:bodyPr/>
          <a:lstStyle/>
          <a:p>
            <a:pPr marL="0" marR="80010" lvl="0" indent="0" algn="just">
              <a:lnSpc>
                <a:spcPts val="2200"/>
              </a:lnSpc>
              <a:spcBef>
                <a:spcPts val="600"/>
              </a:spcBef>
              <a:spcAft>
                <a:spcPts val="0"/>
              </a:spcAft>
              <a:buFont typeface="Meiryo UI" panose="020B0604030504040204" pitchFamily="50" charset="-128"/>
              <a:buNone/>
            </a:pPr>
            <a:endPar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474874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smtClean="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a:t>
            </a:fld>
            <a:endParaRPr kumimoji="1" lang="ja-JP" altLang="en-US"/>
          </a:p>
        </p:txBody>
      </p:sp>
    </p:spTree>
    <p:extLst>
      <p:ext uri="{BB962C8B-B14F-4D97-AF65-F5344CB8AC3E}">
        <p14:creationId xmlns:p14="http://schemas.microsoft.com/office/powerpoint/2010/main" val="4261737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5463" y="288925"/>
            <a:ext cx="6045200" cy="4186238"/>
          </a:xfrm>
        </p:spPr>
      </p:sp>
      <p:sp>
        <p:nvSpPr>
          <p:cNvPr id="4" name="ノート プレースホルダー 3"/>
          <p:cNvSpPr>
            <a:spLocks noGrp="1"/>
          </p:cNvSpPr>
          <p:nvPr>
            <p:ph type="body" sz="quarter" idx="10"/>
          </p:nvPr>
        </p:nvSpPr>
        <p:spPr/>
        <p:txBody>
          <a:bodyPr/>
          <a:lstStyle/>
          <a:p>
            <a:pPr marL="0" marR="80010" lvl="0" indent="0" algn="just">
              <a:lnSpc>
                <a:spcPts val="2200"/>
              </a:lnSpc>
              <a:spcBef>
                <a:spcPts val="600"/>
              </a:spcBef>
              <a:spcAft>
                <a:spcPts val="0"/>
              </a:spcAft>
              <a:buFont typeface="Meiryo UI" panose="020B0604030504040204" pitchFamily="50" charset="-128"/>
              <a:buNone/>
            </a:pPr>
            <a:endParaRPr lang="en-US" altLang="ja-JP"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1792015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30</a:t>
            </a:fld>
            <a:endParaRPr kumimoji="1" lang="ja-JP" altLang="en-US"/>
          </a:p>
        </p:txBody>
      </p:sp>
    </p:spTree>
    <p:extLst>
      <p:ext uri="{BB962C8B-B14F-4D97-AF65-F5344CB8AC3E}">
        <p14:creationId xmlns:p14="http://schemas.microsoft.com/office/powerpoint/2010/main" val="12698805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31</a:t>
            </a:fld>
            <a:endParaRPr kumimoji="1" lang="ja-JP" altLang="en-US"/>
          </a:p>
        </p:txBody>
      </p:sp>
    </p:spTree>
    <p:extLst>
      <p:ext uri="{BB962C8B-B14F-4D97-AF65-F5344CB8AC3E}">
        <p14:creationId xmlns:p14="http://schemas.microsoft.com/office/powerpoint/2010/main" val="11842872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32</a:t>
            </a:fld>
            <a:endParaRPr kumimoji="1" lang="ja-JP" altLang="en-US"/>
          </a:p>
        </p:txBody>
      </p:sp>
    </p:spTree>
    <p:extLst>
      <p:ext uri="{BB962C8B-B14F-4D97-AF65-F5344CB8AC3E}">
        <p14:creationId xmlns:p14="http://schemas.microsoft.com/office/powerpoint/2010/main" val="21932884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33</a:t>
            </a:fld>
            <a:endParaRPr kumimoji="1" lang="ja-JP" altLang="en-US"/>
          </a:p>
        </p:txBody>
      </p:sp>
    </p:spTree>
    <p:extLst>
      <p:ext uri="{BB962C8B-B14F-4D97-AF65-F5344CB8AC3E}">
        <p14:creationId xmlns:p14="http://schemas.microsoft.com/office/powerpoint/2010/main" val="1265329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83139"/>
            <a:ext cx="5445125" cy="4967148"/>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34</a:t>
            </a:fld>
            <a:endParaRPr kumimoji="1" lang="ja-JP" altLang="en-US"/>
          </a:p>
        </p:txBody>
      </p:sp>
    </p:spTree>
    <p:extLst>
      <p:ext uri="{BB962C8B-B14F-4D97-AF65-F5344CB8AC3E}">
        <p14:creationId xmlns:p14="http://schemas.microsoft.com/office/powerpoint/2010/main" val="2295294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35</a:t>
            </a:fld>
            <a:endParaRPr kumimoji="1" lang="ja-JP" altLang="en-US"/>
          </a:p>
        </p:txBody>
      </p:sp>
    </p:spTree>
    <p:extLst>
      <p:ext uri="{BB962C8B-B14F-4D97-AF65-F5344CB8AC3E}">
        <p14:creationId xmlns:p14="http://schemas.microsoft.com/office/powerpoint/2010/main" val="24989623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36</a:t>
            </a:fld>
            <a:endParaRPr kumimoji="1" lang="ja-JP" altLang="en-US"/>
          </a:p>
        </p:txBody>
      </p:sp>
    </p:spTree>
    <p:extLst>
      <p:ext uri="{BB962C8B-B14F-4D97-AF65-F5344CB8AC3E}">
        <p14:creationId xmlns:p14="http://schemas.microsoft.com/office/powerpoint/2010/main" val="3755934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926043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a:t>
            </a:fld>
            <a:endParaRPr kumimoji="1" lang="ja-JP" altLang="en-US"/>
          </a:p>
        </p:txBody>
      </p:sp>
    </p:spTree>
    <p:extLst>
      <p:ext uri="{BB962C8B-B14F-4D97-AF65-F5344CB8AC3E}">
        <p14:creationId xmlns:p14="http://schemas.microsoft.com/office/powerpoint/2010/main" val="368860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50950"/>
            <a:ext cx="4876800" cy="337661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51982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6</a:t>
            </a:fld>
            <a:endParaRPr kumimoji="1" lang="ja-JP" altLang="en-US"/>
          </a:p>
        </p:txBody>
      </p:sp>
    </p:spTree>
    <p:extLst>
      <p:ext uri="{BB962C8B-B14F-4D97-AF65-F5344CB8AC3E}">
        <p14:creationId xmlns:p14="http://schemas.microsoft.com/office/powerpoint/2010/main" val="2884458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7</a:t>
            </a:fld>
            <a:endParaRPr kumimoji="1" lang="ja-JP" altLang="en-US"/>
          </a:p>
        </p:txBody>
      </p:sp>
    </p:spTree>
    <p:extLst>
      <p:ext uri="{BB962C8B-B14F-4D97-AF65-F5344CB8AC3E}">
        <p14:creationId xmlns:p14="http://schemas.microsoft.com/office/powerpoint/2010/main" val="1297463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8</a:t>
            </a:fld>
            <a:endParaRPr kumimoji="1" lang="ja-JP" altLang="en-US"/>
          </a:p>
        </p:txBody>
      </p:sp>
    </p:spTree>
    <p:extLst>
      <p:ext uri="{BB962C8B-B14F-4D97-AF65-F5344CB8AC3E}">
        <p14:creationId xmlns:p14="http://schemas.microsoft.com/office/powerpoint/2010/main" val="1668042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29C3283-49E3-41E7-98DD-812CDF2823C7}" type="datetime1">
              <a:rPr kumimoji="1" lang="ja-JP" altLang="en-US" smtClean="0"/>
              <a:t>2020/6/4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DED22CA-ECAC-46F2-A2CA-20B157237F61}" type="datetime1">
              <a:rPr kumimoji="1" lang="ja-JP" altLang="en-US" smtClean="0"/>
              <a:t>2020/6/4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09B2A2D-B8CF-4864-8968-447BDC8603CD}" type="datetime1">
              <a:rPr kumimoji="1" lang="ja-JP" altLang="en-US" smtClean="0"/>
              <a:t>2020/6/4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F45D6A-78B9-4FEB-B5CF-21F8183F7C92}" type="datetime1">
              <a:rPr kumimoji="1" lang="ja-JP" altLang="en-US" smtClean="0"/>
              <a:t>2020/6/4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CB78298-0F7B-4E4B-A5D7-91C663903454}" type="datetime1">
              <a:rPr kumimoji="1" lang="ja-JP" altLang="en-US" smtClean="0"/>
              <a:t>2020/6/4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E8587E7-D4B3-4A8E-963A-2225459BCD0C}" type="datetime1">
              <a:rPr kumimoji="1" lang="ja-JP" altLang="en-US" smtClean="0"/>
              <a:t>2020/6/4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D4CCCE5-F94A-4036-AC9D-4FF11E65A0BC}" type="datetime1">
              <a:rPr kumimoji="1" lang="ja-JP" altLang="en-US" smtClean="0"/>
              <a:t>2020/6/4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8C9B09E-A280-4C89-98FF-F678FA24F3F1}" type="datetime1">
              <a:rPr kumimoji="1" lang="ja-JP" altLang="en-US" smtClean="0"/>
              <a:t>2020/6/4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A843614-7666-4D5C-8343-F3651AE67179}" type="datetime1">
              <a:rPr kumimoji="1" lang="ja-JP" altLang="en-US" smtClean="0"/>
              <a:t>2020/6/4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9EB9E85-703B-4915-96AE-BA5AFCE3E475}" type="datetime1">
              <a:rPr kumimoji="1" lang="ja-JP" altLang="en-US" smtClean="0"/>
              <a:t>2020/6/4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2A99C3E-50F6-4F78-9102-7F6FDADE6501}" type="datetime1">
              <a:rPr kumimoji="1" lang="ja-JP" altLang="en-US" smtClean="0"/>
              <a:t>2020/6/4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B3C24C-9B87-4087-B524-DFC70807101E}" type="datetime1">
              <a:rPr kumimoji="1" lang="ja-JP" altLang="en-US" smtClean="0"/>
              <a:t>2020/6/4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5925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64F28D7-1058-49D4-8C62-9CD1A710D58D}" type="datetime1">
              <a:rPr kumimoji="1" lang="ja-JP" altLang="en-US" smtClean="0"/>
              <a:t>2020/6/4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B1D794-2112-4F90-B2A3-EF7DA8553645}" type="datetime1">
              <a:rPr kumimoji="1" lang="ja-JP" altLang="en-US" smtClean="0"/>
              <a:t>2020/6/4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37ABFDF-BB1D-4DFA-9827-CC14A04C84BC}" type="datetime1">
              <a:rPr kumimoji="1" lang="ja-JP" altLang="en-US" smtClean="0"/>
              <a:t>2020/6/4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7331489-558A-4431-BB05-682FEB846AD2}" type="datetime1">
              <a:rPr kumimoji="1" lang="ja-JP" altLang="en-US" smtClean="0"/>
              <a:t>2020/6/4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57AC7A-CDB4-4D03-9CC6-C5BF2D126EFC}" type="datetime1">
              <a:rPr kumimoji="1" lang="ja-JP" altLang="en-US" smtClean="0"/>
              <a:t>2020/6/4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CDE057F-C4B6-46D8-A8DE-8D80A4C7361F}" type="datetime1">
              <a:rPr kumimoji="1" lang="ja-JP" altLang="en-US" smtClean="0"/>
              <a:t>2020/6/4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5E44190-9C04-41D4-BEFA-CF6125F7A704}" type="datetime1">
              <a:rPr kumimoji="1" lang="ja-JP" altLang="en-US" smtClean="0"/>
              <a:t>2020/6/4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17339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E6014F7-CC6A-40D1-B6C1-DDBFECDF1B8F}" type="datetime1">
              <a:rPr kumimoji="1" lang="ja-JP" altLang="en-US" smtClean="0"/>
              <a:t>2020/6/4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4150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4"/>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1"/>
            </a:lvl1pPr>
            <a:lvl2pPr marL="457231" indent="0" algn="ctr">
              <a:buNone/>
              <a:defRPr sz="2000"/>
            </a:lvl2pPr>
            <a:lvl3pPr marL="914462" indent="0" algn="ctr">
              <a:buNone/>
              <a:defRPr sz="1800"/>
            </a:lvl3pPr>
            <a:lvl4pPr marL="1371693" indent="0" algn="ctr">
              <a:buNone/>
              <a:defRPr sz="1600"/>
            </a:lvl4pPr>
            <a:lvl5pPr marL="1828923" indent="0" algn="ctr">
              <a:buNone/>
              <a:defRPr sz="1600"/>
            </a:lvl5pPr>
            <a:lvl6pPr marL="2286153" indent="0" algn="ctr">
              <a:buNone/>
              <a:defRPr sz="1600"/>
            </a:lvl6pPr>
            <a:lvl7pPr marL="2743385" indent="0" algn="ctr">
              <a:buNone/>
              <a:defRPr sz="1600"/>
            </a:lvl7pPr>
            <a:lvl8pPr marL="3200615" indent="0" algn="ctr">
              <a:buNone/>
              <a:defRPr sz="1600"/>
            </a:lvl8pPr>
            <a:lvl9pPr marL="3657847"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508E5E4-EBD4-4E6B-9B8F-AE6A81CC5D4B}" type="datetime1">
              <a:rPr kumimoji="1" lang="ja-JP" altLang="en-US" smtClean="0"/>
              <a:t>2020/6/4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53325" y="6356353"/>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03234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4"/>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1"/>
            </a:lvl1pPr>
            <a:lvl2pPr marL="457231" indent="0" algn="ctr">
              <a:buNone/>
              <a:defRPr sz="2000"/>
            </a:lvl2pPr>
            <a:lvl3pPr marL="914462" indent="0" algn="ctr">
              <a:buNone/>
              <a:defRPr sz="1800"/>
            </a:lvl3pPr>
            <a:lvl4pPr marL="1371693" indent="0" algn="ctr">
              <a:buNone/>
              <a:defRPr sz="1600"/>
            </a:lvl4pPr>
            <a:lvl5pPr marL="1828923" indent="0" algn="ctr">
              <a:buNone/>
              <a:defRPr sz="1600"/>
            </a:lvl5pPr>
            <a:lvl6pPr marL="2286153" indent="0" algn="ctr">
              <a:buNone/>
              <a:defRPr sz="1600"/>
            </a:lvl6pPr>
            <a:lvl7pPr marL="2743385" indent="0" algn="ctr">
              <a:buNone/>
              <a:defRPr sz="1600"/>
            </a:lvl7pPr>
            <a:lvl8pPr marL="3200615" indent="0" algn="ctr">
              <a:buNone/>
              <a:defRPr sz="1600"/>
            </a:lvl8pPr>
            <a:lvl9pPr marL="3657847"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27D4917-32BD-448A-84C5-F9C9A5651B3C}" type="datetime1">
              <a:rPr kumimoji="1" lang="ja-JP" altLang="en-US" smtClean="0"/>
              <a:t>2020/6/4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0C24D5E-9C21-40CA-9F38-36386EB9B057}" type="datetime1">
              <a:rPr kumimoji="1" lang="ja-JP" altLang="en-US" smtClean="0"/>
              <a:t>2020/6/4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8ED7AB3-5F74-4CC6-8421-6917E422EF85}" type="datetime1">
              <a:rPr kumimoji="1" lang="ja-JP" altLang="en-US" smtClean="0"/>
              <a:t>2020/6/4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13F865-806A-4A84-9283-BDCD6F30772C}" type="datetime1">
              <a:rPr kumimoji="1" lang="ja-JP" altLang="en-US" smtClean="0"/>
              <a:t>2020/6/4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1"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8FB77-2297-473F-80DD-7EF50D2F15B3}" type="datetime1">
              <a:rPr kumimoji="1" lang="ja-JP" altLang="en-US" smtClean="0"/>
              <a:t>2020/6/4</a:t>
            </a:fld>
            <a:endParaRPr kumimoji="1" lang="ja-JP" altLang="en-US"/>
          </a:p>
        </p:txBody>
      </p:sp>
      <p:sp>
        <p:nvSpPr>
          <p:cNvPr id="5" name="Footer Placeholder 4"/>
          <p:cNvSpPr>
            <a:spLocks noGrp="1"/>
          </p:cNvSpPr>
          <p:nvPr>
            <p:ph type="ftr" sz="quarter" idx="3"/>
          </p:nvPr>
        </p:nvSpPr>
        <p:spPr>
          <a:xfrm>
            <a:off x="3281366"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935539220"/>
      </p:ext>
    </p:extLst>
  </p:cSld>
  <p:clrMap bg1="lt1" tx1="dk1" bg2="lt2" tx2="dk2" accent1="accent1" accent2="accent2" accent3="accent3" accent4="accent4" accent5="accent5" accent6="accent6" hlink="hlink" folHlink="folHlink"/>
  <p:sldLayoutIdLst>
    <p:sldLayoutId id="2147483693" r:id="rId1"/>
    <p:sldLayoutId id="2147483661" r:id="rId2"/>
    <p:sldLayoutId id="2147483669" r:id="rId3"/>
    <p:sldLayoutId id="2147483670" r:id="rId4"/>
    <p:sldLayoutId id="2147483694" r:id="rId5"/>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D42DC-5516-47CD-AFE8-6C793A6AAA45}" type="datetime1">
              <a:rPr kumimoji="1" lang="ja-JP" altLang="en-US" smtClean="0"/>
              <a:t>2020/6/4</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C660F-58B9-4D87-9B50-76C2DEA65369}" type="datetime1">
              <a:rPr kumimoji="1" lang="ja-JP" altLang="en-US" smtClean="0"/>
              <a:t>2020/6/4</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42.emf"/></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7.png"/><Relationship Id="rId7"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1.png"/><Relationship Id="rId4" Type="http://schemas.microsoft.com/office/2007/relationships/hdphoto" Target="../media/hdphoto1.wdp"/><Relationship Id="rId9"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50061" y="1527981"/>
            <a:ext cx="6825908" cy="1077218"/>
          </a:xfrm>
          <a:prstGeom prst="rect">
            <a:avLst/>
          </a:prstGeom>
          <a:noFill/>
        </p:spPr>
        <p:txBody>
          <a:bodyPr wrap="none" rtlCol="0">
            <a:spAutoFit/>
          </a:bodyPr>
          <a:lstStyle/>
          <a:p>
            <a:r>
              <a:rPr kumimoji="1" lang="ja-JP" altLang="en-US" sz="3200" b="1" dirty="0" smtClean="0">
                <a:latin typeface="Meiryo UI" panose="020B0604030504040204" pitchFamily="50" charset="-128"/>
                <a:ea typeface="Meiryo UI" panose="020B0604030504040204" pitchFamily="50" charset="-128"/>
              </a:rPr>
              <a:t>大阪府</a:t>
            </a:r>
            <a:r>
              <a:rPr kumimoji="1" lang="ja-JP" altLang="en-US" sz="3200" b="1" dirty="0">
                <a:latin typeface="Meiryo UI" panose="020B0604030504040204" pitchFamily="50" charset="-128"/>
                <a:ea typeface="Meiryo UI" panose="020B0604030504040204" pitchFamily="50" charset="-128"/>
              </a:rPr>
              <a:t>における</a:t>
            </a:r>
            <a:r>
              <a:rPr kumimoji="1" lang="en-US" altLang="ja-JP" sz="3200" b="1" dirty="0">
                <a:latin typeface="Meiryo UI" panose="020B0604030504040204" pitchFamily="50" charset="-128"/>
                <a:ea typeface="Meiryo UI" panose="020B0604030504040204" pitchFamily="50" charset="-128"/>
              </a:rPr>
              <a:t>SDGs</a:t>
            </a:r>
            <a:r>
              <a:rPr kumimoji="1" lang="ja-JP" altLang="en-US" sz="3200" b="1" dirty="0">
                <a:latin typeface="Meiryo UI" panose="020B0604030504040204" pitchFamily="50" charset="-128"/>
                <a:ea typeface="Meiryo UI" panose="020B0604030504040204" pitchFamily="50" charset="-128"/>
              </a:rPr>
              <a:t>の</a:t>
            </a:r>
            <a:r>
              <a:rPr kumimoji="1" lang="ja-JP" altLang="en-US" sz="3200" b="1" dirty="0" smtClean="0">
                <a:latin typeface="Meiryo UI" panose="020B0604030504040204" pitchFamily="50" charset="-128"/>
                <a:ea typeface="Meiryo UI" panose="020B0604030504040204" pitchFamily="50" charset="-128"/>
              </a:rPr>
              <a:t>取組み</a:t>
            </a:r>
            <a:r>
              <a:rPr kumimoji="1" lang="ja-JP" altLang="en-US" sz="3200" b="1" dirty="0">
                <a:latin typeface="Meiryo UI" panose="020B0604030504040204" pitchFamily="50" charset="-128"/>
                <a:ea typeface="Meiryo UI" panose="020B0604030504040204" pitchFamily="50" charset="-128"/>
              </a:rPr>
              <a:t>に</a:t>
            </a:r>
            <a:r>
              <a:rPr kumimoji="1" lang="ja-JP" altLang="en-US" sz="3200" b="1" dirty="0" smtClean="0">
                <a:latin typeface="Meiryo UI" panose="020B0604030504040204" pitchFamily="50" charset="-128"/>
                <a:ea typeface="Meiryo UI" panose="020B0604030504040204" pitchFamily="50" charset="-128"/>
              </a:rPr>
              <a:t>ついて</a:t>
            </a:r>
            <a:endParaRPr kumimoji="1" lang="en-US" altLang="ja-JP" sz="3200" b="1" dirty="0" smtClean="0">
              <a:latin typeface="Meiryo UI" panose="020B0604030504040204" pitchFamily="50" charset="-128"/>
              <a:ea typeface="Meiryo UI" panose="020B0604030504040204" pitchFamily="50" charset="-128"/>
            </a:endParaRPr>
          </a:p>
          <a:p>
            <a:pPr algn="ctr"/>
            <a:r>
              <a:rPr kumimoji="1" lang="ja-JP" altLang="en-US" sz="3200" b="1" dirty="0" smtClean="0">
                <a:latin typeface="Meiryo UI" panose="020B0604030504040204" pitchFamily="50" charset="-128"/>
                <a:ea typeface="Meiryo UI" panose="020B0604030504040204" pitchFamily="50" charset="-128"/>
              </a:rPr>
              <a:t>～</a:t>
            </a:r>
            <a:r>
              <a:rPr kumimoji="1" lang="en-US" altLang="ja-JP" sz="3200" b="1" dirty="0" smtClean="0">
                <a:latin typeface="Meiryo UI" panose="020B0604030504040204" pitchFamily="50" charset="-128"/>
                <a:ea typeface="Meiryo UI" panose="020B0604030504040204" pitchFamily="50" charset="-128"/>
              </a:rPr>
              <a:t>SDGs</a:t>
            </a:r>
            <a:r>
              <a:rPr kumimoji="1" lang="ja-JP" altLang="en-US" sz="3200" b="1" dirty="0" smtClean="0">
                <a:latin typeface="Meiryo UI" panose="020B0604030504040204" pitchFamily="50" charset="-128"/>
                <a:ea typeface="Meiryo UI" panose="020B0604030504040204" pitchFamily="50" charset="-128"/>
              </a:rPr>
              <a:t>先進都市に向けて～</a:t>
            </a:r>
            <a:endParaRPr kumimoji="1" lang="ja-JP" altLang="en-US" sz="32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548449" y="2682143"/>
            <a:ext cx="2723823" cy="923330"/>
          </a:xfrm>
          <a:prstGeom prst="rect">
            <a:avLst/>
          </a:prstGeom>
          <a:noFill/>
        </p:spPr>
        <p:txBody>
          <a:bodyPr wrap="none" rtlCol="0">
            <a:spAutoFit/>
          </a:bodyPr>
          <a:lstStyle/>
          <a:p>
            <a:pPr algn="ctr"/>
            <a:r>
              <a:rPr kumimoji="1" lang="ja-JP" altLang="en-US" dirty="0">
                <a:latin typeface="Meiryo UI" panose="020B0604030504040204" pitchFamily="50" charset="-128"/>
                <a:ea typeface="Meiryo UI" panose="020B0604030504040204" pitchFamily="50" charset="-128"/>
              </a:rPr>
              <a:t>令和</a:t>
            </a:r>
            <a:r>
              <a:rPr kumimoji="1" lang="en-US" altLang="ja-JP" dirty="0">
                <a:latin typeface="Meiryo UI" panose="020B0604030504040204" pitchFamily="50" charset="-128"/>
                <a:ea typeface="Meiryo UI" panose="020B0604030504040204" pitchFamily="50" charset="-128"/>
              </a:rPr>
              <a:t>2</a:t>
            </a:r>
            <a:r>
              <a:rPr kumimoji="1" lang="ja-JP" altLang="en-US" dirty="0" smtClean="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6</a:t>
            </a:r>
            <a:r>
              <a:rPr kumimoji="1" lang="ja-JP" altLang="en-US" dirty="0" smtClean="0">
                <a:latin typeface="Meiryo UI" panose="020B0604030504040204" pitchFamily="50" charset="-128"/>
                <a:ea typeface="Meiryo UI" panose="020B0604030504040204" pitchFamily="50" charset="-128"/>
              </a:rPr>
              <a:t>月</a:t>
            </a:r>
            <a:r>
              <a:rPr kumimoji="1" lang="en-US" altLang="ja-JP" dirty="0" smtClean="0">
                <a:latin typeface="Meiryo UI" panose="020B0604030504040204" pitchFamily="50" charset="-128"/>
                <a:ea typeface="Meiryo UI" panose="020B0604030504040204" pitchFamily="50" charset="-128"/>
              </a:rPr>
              <a:t>8</a:t>
            </a:r>
            <a:r>
              <a:rPr kumimoji="1" lang="ja-JP" altLang="en-US" dirty="0" smtClean="0">
                <a:latin typeface="Meiryo UI" panose="020B0604030504040204" pitchFamily="50" charset="-128"/>
                <a:ea typeface="Meiryo UI" panose="020B0604030504040204" pitchFamily="50" charset="-128"/>
              </a:rPr>
              <a:t>日</a:t>
            </a:r>
            <a:endParaRPr kumimoji="1" lang="en-US" altLang="ja-JP" dirty="0">
              <a:latin typeface="Meiryo UI" panose="020B0604030504040204" pitchFamily="50" charset="-128"/>
              <a:ea typeface="Meiryo UI" panose="020B0604030504040204" pitchFamily="50" charset="-128"/>
            </a:endParaRPr>
          </a:p>
          <a:p>
            <a:pPr algn="ct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大阪府政策企画部企画室</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3023" y="3605473"/>
            <a:ext cx="4581044" cy="3238656"/>
          </a:xfrm>
          <a:prstGeom prst="rect">
            <a:avLst/>
          </a:prstGeom>
        </p:spPr>
      </p:pic>
    </p:spTree>
    <p:extLst>
      <p:ext uri="{BB962C8B-B14F-4D97-AF65-F5344CB8AC3E}">
        <p14:creationId xmlns:p14="http://schemas.microsoft.com/office/powerpoint/2010/main" val="2827407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（１）推進体制・役割・意義</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115200" y="86400"/>
            <a:ext cx="682898" cy="360000"/>
          </a:xfrm>
        </p:spPr>
        <p:txBody>
          <a:bodyPr/>
          <a:lstStyle/>
          <a:p>
            <a:r>
              <a:rPr kumimoji="1" lang="ja-JP" altLang="en-US" dirty="0"/>
              <a:t>９</a:t>
            </a:r>
          </a:p>
        </p:txBody>
      </p:sp>
      <p:sp>
        <p:nvSpPr>
          <p:cNvPr id="13" name="テキスト ボックス 12"/>
          <p:cNvSpPr txBox="1"/>
          <p:nvPr/>
        </p:nvSpPr>
        <p:spPr>
          <a:xfrm>
            <a:off x="432838" y="1385321"/>
            <a:ext cx="9000000" cy="553394"/>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lIns="72000" tIns="64008" rIns="72000" bIns="64008" rtlCol="0">
            <a:noAutofit/>
          </a:bodyPr>
          <a:lstStyle/>
          <a:p>
            <a:pPr>
              <a:lnSpc>
                <a:spcPts val="30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大阪府では、</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月に知事を本部長とする</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推進本部」を</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設置</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06945" y="959377"/>
            <a:ext cx="2658756"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550025" algn="l"/>
              </a:tabLst>
            </a:pPr>
            <a:r>
              <a:rPr kumimoji="1"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a:t>
            </a:r>
          </a:p>
        </p:txBody>
      </p:sp>
      <p:sp>
        <p:nvSpPr>
          <p:cNvPr id="17" name="正方形/長方形 16"/>
          <p:cNvSpPr/>
          <p:nvPr/>
        </p:nvSpPr>
        <p:spPr>
          <a:xfrm>
            <a:off x="332865" y="4972331"/>
            <a:ext cx="877163" cy="425758"/>
          </a:xfrm>
          <a:prstGeom prst="rect">
            <a:avLst/>
          </a:prstGeom>
        </p:spPr>
        <p:txBody>
          <a:bodyPr wrap="none">
            <a:spAutoFit/>
          </a:bodyPr>
          <a:lstStyle/>
          <a:p>
            <a:pPr>
              <a:lnSpc>
                <a:spcPts val="26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意義</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458758" y="5391157"/>
            <a:ext cx="9000000" cy="863186"/>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lIns="144000" tIns="64008" rIns="72000" bIns="64008" rtlCol="0" anchor="ctr">
            <a:noAutofit/>
          </a:bodyPr>
          <a:lstStyle/>
          <a:p>
            <a:pPr>
              <a:lnSpc>
                <a:spcPts val="26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の取組みは、大阪が未来に向かって持続的に成長し、府民一人ひとりが「豊かさ」や</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「安全・安心」を実感できる社会へと発展するための、基盤づくりにつながるもの</a:t>
            </a:r>
          </a:p>
        </p:txBody>
      </p:sp>
      <p:sp>
        <p:nvSpPr>
          <p:cNvPr id="21" name="正方形/長方形 20"/>
          <p:cNvSpPr/>
          <p:nvPr/>
        </p:nvSpPr>
        <p:spPr>
          <a:xfrm>
            <a:off x="306945" y="2586877"/>
            <a:ext cx="877163" cy="425758"/>
          </a:xfrm>
          <a:prstGeom prst="rect">
            <a:avLst/>
          </a:prstGeom>
        </p:spPr>
        <p:txBody>
          <a:bodyPr wrap="none">
            <a:spAutoFit/>
          </a:bodyPr>
          <a:lstStyle/>
          <a:p>
            <a:pPr>
              <a:lnSpc>
                <a:spcPts val="26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役割</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458758" y="2988504"/>
            <a:ext cx="9000000" cy="1409700"/>
          </a:xfrm>
          <a:prstGeom prst="rect">
            <a:avLst/>
          </a:prstGeom>
          <a:solidFill>
            <a:schemeClr val="accent6">
              <a:lumMod val="20000"/>
              <a:lumOff val="80000"/>
            </a:schemeClr>
          </a:solidFill>
          <a:ln>
            <a:solidFill>
              <a:schemeClr val="tx2">
                <a:lumMod val="60000"/>
                <a:lumOff val="40000"/>
              </a:schemeClr>
            </a:solidFill>
          </a:ln>
        </p:spPr>
        <p:txBody>
          <a:bodyPr wrap="square" lIns="120979" tIns="72000" rIns="120979" bIns="60490" rtlCol="0" anchor="t" anchorCtr="0">
            <a:noAutofit/>
          </a:bodyPr>
          <a:lstStyle/>
          <a:p>
            <a:pPr marL="357188" indent="-215900">
              <a:spcBef>
                <a:spcPts val="189"/>
              </a:spcBef>
              <a:buFont typeface="+mj-ea"/>
              <a:buAutoNum type="circleNumDbPlain"/>
            </a:pPr>
            <a:r>
              <a:rPr lang="ja-JP" altLang="en-US" dirty="0">
                <a:latin typeface="Meiryo UI" panose="020B0604030504040204" pitchFamily="50" charset="-128"/>
                <a:ea typeface="Meiryo UI" panose="020B0604030504040204" pitchFamily="50" charset="-128"/>
                <a:cs typeface="Meiryo UI" panose="020B0604030504040204" pitchFamily="50" charset="-128"/>
              </a:rPr>
              <a:t>　府民や企業、市町村など、様々なステークホルダーに</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357188" indent="-215900">
              <a:spcBef>
                <a:spcPts val="284"/>
              </a:spcBef>
              <a:buFont typeface="+mj-ea"/>
              <a:buAutoNum type="circleNumDbPlain"/>
            </a:pPr>
            <a:r>
              <a:rPr lang="ja-JP" altLang="en-US" dirty="0">
                <a:latin typeface="Meiryo UI" panose="020B0604030504040204" pitchFamily="50" charset="-128"/>
                <a:ea typeface="Meiryo UI" panose="020B0604030504040204" pitchFamily="50" charset="-128"/>
                <a:cs typeface="Meiryo UI" panose="020B0604030504040204" pitchFamily="50" charset="-128"/>
              </a:rPr>
              <a:t>　様々なステークホルダーの取組みを</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実現に向けて相互に</a:t>
            </a:r>
            <a:r>
              <a:rPr lang="ja-JP" altLang="en-US" b="1" dirty="0">
                <a:latin typeface="Meiryo UI" panose="020B0604030504040204" pitchFamily="50" charset="-128"/>
                <a:ea typeface="Meiryo UI" panose="020B0604030504040204" pitchFamily="50" charset="-128"/>
                <a:cs typeface="Meiryo UI" panose="020B0604030504040204" pitchFamily="50" charset="-128"/>
              </a:rPr>
              <a:t>つなぎ合わせていく</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357188" indent="-215900">
              <a:spcBef>
                <a:spcPts val="284"/>
              </a:spcBef>
              <a:buFont typeface="+mj-ea"/>
              <a:buAutoNum type="circleNumDbPlain"/>
            </a:pPr>
            <a:r>
              <a:rPr lang="ja-JP" altLang="en-US" dirty="0">
                <a:latin typeface="Meiryo UI" panose="020B0604030504040204" pitchFamily="50" charset="-128"/>
                <a:ea typeface="Meiryo UI" panose="020B0604030504040204" pitchFamily="50" charset="-128"/>
                <a:cs typeface="Meiryo UI" panose="020B0604030504040204" pitchFamily="50" charset="-128"/>
              </a:rPr>
              <a:t>　府</a:t>
            </a:r>
            <a:r>
              <a:rPr lang="ja-JP" altLang="en-US" b="1" dirty="0">
                <a:latin typeface="Meiryo UI" panose="020B0604030504040204" pitchFamily="50" charset="-128"/>
                <a:ea typeface="Meiryo UI" panose="020B0604030504040204" pitchFamily="50" charset="-128"/>
                <a:cs typeface="Meiryo UI" panose="020B0604030504040204" pitchFamily="50" charset="-128"/>
              </a:rPr>
              <a:t>自らもステークホルダーの一員として、</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に貢献</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57188" indent="-215900">
              <a:spcBef>
                <a:spcPts val="284"/>
              </a:spcBef>
              <a:buFont typeface="+mj-ea"/>
              <a:buAutoNum type="circleNumDbPlain"/>
            </a:pPr>
            <a:r>
              <a:rPr lang="ja-JP" altLang="en-US" dirty="0">
                <a:latin typeface="Meiryo UI" panose="020B0604030504040204" pitchFamily="50" charset="-128"/>
                <a:ea typeface="Meiryo UI" panose="020B0604030504040204" pitchFamily="50" charset="-128"/>
                <a:cs typeface="Meiryo UI" panose="020B0604030504040204" pitchFamily="50" charset="-128"/>
              </a:rPr>
              <a:t>　万博を絶好の機会に、</a:t>
            </a:r>
            <a:r>
              <a:rPr lang="ja-JP" altLang="en-US" b="1" dirty="0">
                <a:latin typeface="Meiryo UI" panose="020B0604030504040204" pitchFamily="50" charset="-128"/>
                <a:ea typeface="Meiryo UI" panose="020B0604030504040204" pitchFamily="50" charset="-128"/>
                <a:cs typeface="Meiryo UI" panose="020B0604030504040204" pitchFamily="50" charset="-128"/>
              </a:rPr>
              <a:t>ハード・ソフト両面から</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を具現化した都市づくり</a:t>
            </a:r>
            <a:r>
              <a:rPr lang="ja-JP" altLang="en-US" dirty="0">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48385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（２）「</a:t>
            </a:r>
            <a:r>
              <a:rPr kumimoji="1" lang="en-US" altLang="ja-JP" b="1" dirty="0" smtClean="0">
                <a:latin typeface="Meiryo UI" panose="020B0604030504040204" pitchFamily="50" charset="-128"/>
                <a:ea typeface="Meiryo UI" panose="020B0604030504040204" pitchFamily="50" charset="-128"/>
              </a:rPr>
              <a:t>Osaka SDGs </a:t>
            </a:r>
            <a:r>
              <a:rPr kumimoji="1" lang="ja-JP" altLang="en-US" b="1" dirty="0" smtClean="0">
                <a:latin typeface="Meiryo UI" panose="020B0604030504040204" pitchFamily="50" charset="-128"/>
                <a:ea typeface="Meiryo UI" panose="020B0604030504040204" pitchFamily="50" charset="-128"/>
              </a:rPr>
              <a:t>ビジョン」の策定</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115200" y="86400"/>
            <a:ext cx="682898" cy="360000"/>
          </a:xfrm>
        </p:spPr>
        <p:txBody>
          <a:bodyPr/>
          <a:lstStyle/>
          <a:p>
            <a:r>
              <a:rPr kumimoji="1" lang="en-US" altLang="ja-JP" dirty="0"/>
              <a:t>10</a:t>
            </a:r>
            <a:endParaRPr kumimoji="1" lang="ja-JP" altLang="en-US" dirty="0"/>
          </a:p>
        </p:txBody>
      </p:sp>
      <p:sp>
        <p:nvSpPr>
          <p:cNvPr id="8" name="正方形/長方形 7"/>
          <p:cNvSpPr/>
          <p:nvPr/>
        </p:nvSpPr>
        <p:spPr>
          <a:xfrm>
            <a:off x="634532" y="1159850"/>
            <a:ext cx="8553085" cy="4889396"/>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nchorCtr="0"/>
          <a:lstStyle/>
          <a:p>
            <a:pPr marL="185738" indent="-185738">
              <a:lnSpc>
                <a:spcPts val="2500"/>
              </a:lnSpc>
              <a:spcBef>
                <a:spcPts val="24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 SDGs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ビジョンは、</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都市として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の先頭に立って</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の達成に貢献する「</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先進都市」を実現する</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ため、大阪がめざす</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先進都市の姿を明確にし</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、府民や企業、市町村など、様々</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なステークホルダーと共有することで</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オール大阪で</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の新たな取組みの創出を図っていく</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ことを目的に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500"/>
              </a:lnSpc>
              <a:spcBef>
                <a:spcPts val="24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本ビジョンを指針に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のあらゆるステークホルダー</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ゴールや</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ターゲットの達成に向け</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一緒になって取り組み</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社会を実現していくことは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が、未来に向かって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持続的に成長</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し、府民一人ひとりが「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豊かさ</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」を実感できる社会へと発展するための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基盤づくり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につながる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500"/>
              </a:lnSpc>
              <a:spcBef>
                <a:spcPts val="24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年に開催される大阪・関西万博のテーマである「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が達成された社会</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をめざすもの。大阪では、</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社会を具現化し世界とともに未来をつくる」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絶好の機会として本ビジョンを推進</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年に向け、</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先進都市としての基盤を整えながら、</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の達成</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に貢献していく。</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18812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（３）今後の取組工程</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115200" y="86400"/>
            <a:ext cx="682898" cy="360000"/>
          </a:xfrm>
        </p:spPr>
        <p:txBody>
          <a:bodyPr/>
          <a:lstStyle/>
          <a:p>
            <a:fld id="{7B20388F-A125-4D2E-BBF0-E240911E1C91}" type="slidenum">
              <a:rPr kumimoji="1" lang="ja-JP" altLang="en-US" smtClean="0"/>
              <a:pPr/>
              <a:t>11</a:t>
            </a:fld>
            <a:endParaRPr kumimoji="1" lang="ja-JP" altLang="en-US"/>
          </a:p>
        </p:txBody>
      </p:sp>
      <p:sp>
        <p:nvSpPr>
          <p:cNvPr id="27" name="右矢印 5"/>
          <p:cNvSpPr/>
          <p:nvPr/>
        </p:nvSpPr>
        <p:spPr>
          <a:xfrm>
            <a:off x="481637" y="5320779"/>
            <a:ext cx="9207106" cy="849596"/>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kumimoji="0"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6"/>
          <p:cNvSpPr txBox="1"/>
          <p:nvPr/>
        </p:nvSpPr>
        <p:spPr>
          <a:xfrm>
            <a:off x="475904" y="5574845"/>
            <a:ext cx="1242328" cy="399543"/>
          </a:xfrm>
          <a:prstGeom prst="rect">
            <a:avLst/>
          </a:prstGeom>
          <a:noFill/>
        </p:spPr>
        <p:txBody>
          <a:bodyPr wrap="square" rtlCol="0">
            <a:spAutoFit/>
          </a:bodyPr>
          <a:lstStyle/>
          <a:p>
            <a:pPr defTabSz="457200"/>
            <a:r>
              <a:rPr lang="ja-JP" altLang="en-US" sz="1600" b="1" dirty="0" smtClean="0">
                <a:latin typeface="Meiryo UI" panose="020B0604030504040204" pitchFamily="50" charset="-128"/>
                <a:ea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rPr>
              <a:t>2020</a:t>
            </a:r>
            <a:r>
              <a:rPr lang="ja-JP" altLang="en-US" sz="1600" b="1" dirty="0" smtClean="0">
                <a:latin typeface="Meiryo UI" panose="020B0604030504040204" pitchFamily="50" charset="-128"/>
                <a:ea typeface="Meiryo UI" panose="020B0604030504040204" pitchFamily="50" charset="-128"/>
              </a:rPr>
              <a:t>年　</a:t>
            </a:r>
            <a:endParaRPr lang="ja-JP" altLang="en-US" sz="1600" b="1" dirty="0">
              <a:latin typeface="Meiryo UI" panose="020B0604030504040204" pitchFamily="50" charset="-128"/>
              <a:ea typeface="Meiryo UI" panose="020B0604030504040204" pitchFamily="50" charset="-128"/>
            </a:endParaRPr>
          </a:p>
        </p:txBody>
      </p:sp>
      <p:sp>
        <p:nvSpPr>
          <p:cNvPr id="29" name="テキスト ボックス 7"/>
          <p:cNvSpPr txBox="1"/>
          <p:nvPr/>
        </p:nvSpPr>
        <p:spPr>
          <a:xfrm>
            <a:off x="3775733" y="5587970"/>
            <a:ext cx="940100" cy="399543"/>
          </a:xfrm>
          <a:prstGeom prst="rect">
            <a:avLst/>
          </a:prstGeom>
          <a:noFill/>
        </p:spPr>
        <p:txBody>
          <a:bodyPr wrap="square" rtlCol="0">
            <a:spAutoFit/>
          </a:bodyPr>
          <a:lstStyle/>
          <a:p>
            <a:pPr defTabSz="457200"/>
            <a:r>
              <a:rPr lang="en-US" altLang="ja-JP" sz="1600" b="1" dirty="0" smtClean="0">
                <a:latin typeface="Meiryo UI" panose="020B0604030504040204" pitchFamily="50" charset="-128"/>
                <a:ea typeface="Meiryo UI" panose="020B0604030504040204" pitchFamily="50" charset="-128"/>
              </a:rPr>
              <a:t>2025</a:t>
            </a:r>
            <a:r>
              <a:rPr lang="ja-JP" altLang="en-US" sz="1600" b="1" dirty="0" smtClean="0">
                <a:latin typeface="Meiryo UI" panose="020B0604030504040204" pitchFamily="50" charset="-128"/>
                <a:ea typeface="Meiryo UI" panose="020B0604030504040204" pitchFamily="50" charset="-128"/>
              </a:rPr>
              <a:t>年</a:t>
            </a:r>
            <a:endParaRPr lang="ja-JP" altLang="en-US" sz="1600" b="1" dirty="0">
              <a:latin typeface="Meiryo UI" panose="020B0604030504040204" pitchFamily="50" charset="-128"/>
              <a:ea typeface="Meiryo UI" panose="020B0604030504040204" pitchFamily="50" charset="-128"/>
            </a:endParaRPr>
          </a:p>
        </p:txBody>
      </p:sp>
      <p:sp>
        <p:nvSpPr>
          <p:cNvPr id="30" name="テキスト ボックス 8"/>
          <p:cNvSpPr txBox="1"/>
          <p:nvPr/>
        </p:nvSpPr>
        <p:spPr>
          <a:xfrm>
            <a:off x="7932884" y="5558087"/>
            <a:ext cx="1137373" cy="399543"/>
          </a:xfrm>
          <a:prstGeom prst="rect">
            <a:avLst/>
          </a:prstGeom>
          <a:noFill/>
        </p:spPr>
        <p:txBody>
          <a:bodyPr wrap="square" rtlCol="0">
            <a:spAutoFit/>
          </a:bodyPr>
          <a:lstStyle/>
          <a:p>
            <a:pPr defTabSz="457200"/>
            <a:r>
              <a:rPr lang="en-US" altLang="ja-JP" sz="1600" b="1" dirty="0" smtClean="0">
                <a:latin typeface="Meiryo UI" panose="020B0604030504040204" pitchFamily="50" charset="-128"/>
                <a:ea typeface="Meiryo UI" panose="020B0604030504040204" pitchFamily="50" charset="-128"/>
              </a:rPr>
              <a:t>2030</a:t>
            </a:r>
            <a:r>
              <a:rPr lang="ja-JP" altLang="en-US" sz="1600" b="1" dirty="0" smtClean="0">
                <a:latin typeface="Meiryo UI" panose="020B0604030504040204" pitchFamily="50" charset="-128"/>
                <a:ea typeface="Meiryo UI" panose="020B0604030504040204" pitchFamily="50" charset="-128"/>
              </a:rPr>
              <a:t>年　　　　　　　　　　　　　　</a:t>
            </a:r>
            <a:r>
              <a:rPr lang="ja-JP" altLang="en-US" sz="1600" b="1" dirty="0">
                <a:latin typeface="Meiryo UI" panose="020B0604030504040204" pitchFamily="50" charset="-128"/>
                <a:ea typeface="Meiryo UI" panose="020B0604030504040204" pitchFamily="50" charset="-128"/>
              </a:rPr>
              <a:t>　</a:t>
            </a:r>
          </a:p>
        </p:txBody>
      </p:sp>
      <p:cxnSp>
        <p:nvCxnSpPr>
          <p:cNvPr id="31" name="直線コネクタ 9"/>
          <p:cNvCxnSpPr/>
          <p:nvPr/>
        </p:nvCxnSpPr>
        <p:spPr>
          <a:xfrm>
            <a:off x="3719950" y="5056704"/>
            <a:ext cx="1071365" cy="39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コネクタ 10"/>
          <p:cNvCxnSpPr/>
          <p:nvPr/>
        </p:nvCxnSpPr>
        <p:spPr>
          <a:xfrm flipV="1">
            <a:off x="3616501" y="2670885"/>
            <a:ext cx="1082110" cy="503044"/>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ホームベース 11"/>
          <p:cNvSpPr/>
          <p:nvPr/>
        </p:nvSpPr>
        <p:spPr>
          <a:xfrm>
            <a:off x="481637" y="3052855"/>
            <a:ext cx="3422708" cy="201595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角丸四角形 12"/>
          <p:cNvSpPr/>
          <p:nvPr/>
        </p:nvSpPr>
        <p:spPr>
          <a:xfrm>
            <a:off x="8072217" y="1863878"/>
            <a:ext cx="468723" cy="3251431"/>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テキスト ボックス 13"/>
          <p:cNvSpPr txBox="1"/>
          <p:nvPr/>
        </p:nvSpPr>
        <p:spPr>
          <a:xfrm>
            <a:off x="8078675" y="2025884"/>
            <a:ext cx="430887" cy="3169767"/>
          </a:xfrm>
          <a:prstGeom prst="rect">
            <a:avLst/>
          </a:prstGeom>
          <a:noFill/>
          <a:effectLst/>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rPr>
              <a:t>Ｓ</a:t>
            </a:r>
            <a:r>
              <a:rPr lang="ja-JP" altLang="en-US" sz="1600" dirty="0" smtClean="0">
                <a:latin typeface="Bauhaus 93" panose="04030905020B02020C02" pitchFamily="82" charset="0"/>
                <a:ea typeface="HGS創英角ｺﾞｼｯｸUB" panose="020B0900000000000000" pitchFamily="50" charset="-128"/>
              </a:rPr>
              <a:t>ＤＧｓ目標年次</a:t>
            </a:r>
            <a:endParaRPr kumimoji="1" lang="en-US" altLang="ja-JP"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endParaRPr>
          </a:p>
        </p:txBody>
      </p:sp>
      <p:sp>
        <p:nvSpPr>
          <p:cNvPr id="40" name="ホームベース 14"/>
          <p:cNvSpPr/>
          <p:nvPr/>
        </p:nvSpPr>
        <p:spPr>
          <a:xfrm>
            <a:off x="4668313" y="2685758"/>
            <a:ext cx="3383470" cy="2419423"/>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テキスト ボックス 15"/>
          <p:cNvSpPr txBox="1"/>
          <p:nvPr/>
        </p:nvSpPr>
        <p:spPr>
          <a:xfrm>
            <a:off x="4766428" y="2859342"/>
            <a:ext cx="3347139" cy="2123658"/>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smtClean="0">
                <a:latin typeface="Meiryo UI" panose="020B0604030504040204" pitchFamily="50" charset="-128"/>
                <a:ea typeface="Meiryo UI" panose="020B0604030504040204" pitchFamily="50" charset="-128"/>
              </a:rPr>
              <a:t>〇 改めて、</a:t>
            </a:r>
            <a:r>
              <a:rPr lang="en-US" altLang="ja-JP" sz="1600" dirty="0" smtClean="0">
                <a:latin typeface="Meiryo UI" panose="020B0604030504040204" pitchFamily="50" charset="-128"/>
                <a:ea typeface="Meiryo UI" panose="020B0604030504040204" pitchFamily="50" charset="-128"/>
              </a:rPr>
              <a:t>2025</a:t>
            </a:r>
            <a:r>
              <a:rPr lang="ja-JP" altLang="en-US" sz="1600" dirty="0" smtClean="0">
                <a:latin typeface="Meiryo UI" panose="020B0604030504040204" pitchFamily="50" charset="-128"/>
                <a:ea typeface="Meiryo UI" panose="020B0604030504040204" pitchFamily="50" charset="-128"/>
              </a:rPr>
              <a:t>年時点の</a:t>
            </a:r>
            <a:r>
              <a:rPr lang="en-US" altLang="ja-JP" sz="1600" dirty="0" smtClean="0">
                <a:latin typeface="Meiryo UI" panose="020B0604030504040204" pitchFamily="50" charset="-128"/>
                <a:ea typeface="Meiryo UI" panose="020B0604030504040204" pitchFamily="50" charset="-128"/>
              </a:rPr>
              <a:t>SDGs</a:t>
            </a:r>
          </a:p>
          <a:p>
            <a:pPr marL="96838" indent="-96838"/>
            <a:r>
              <a:rPr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17</a:t>
            </a:r>
            <a:r>
              <a:rPr lang="ja-JP" altLang="en-US" sz="1600" dirty="0" smtClean="0">
                <a:latin typeface="Meiryo UI" panose="020B0604030504040204" pitchFamily="50" charset="-128"/>
                <a:ea typeface="Meiryo UI" panose="020B0604030504040204" pitchFamily="50" charset="-128"/>
              </a:rPr>
              <a:t>ゴールの到達点を分析</a:t>
            </a:r>
            <a:endParaRPr lang="en-US" altLang="ja-JP" sz="1600" dirty="0" smtClean="0">
              <a:latin typeface="Meiryo UI" panose="020B0604030504040204" pitchFamily="50" charset="-128"/>
              <a:ea typeface="Meiryo UI" panose="020B0604030504040204" pitchFamily="50" charset="-128"/>
            </a:endParaRPr>
          </a:p>
          <a:p>
            <a:pPr marL="96838" indent="-96838" defTabSz="457200">
              <a:spcBef>
                <a:spcPts val="1200"/>
              </a:spcBef>
            </a:pPr>
            <a:r>
              <a:rPr lang="ja-JP" altLang="en-US" sz="1600" dirty="0" smtClean="0">
                <a:latin typeface="Meiryo UI" panose="020B0604030504040204" pitchFamily="50" charset="-128"/>
                <a:ea typeface="Meiryo UI" panose="020B0604030504040204" pitchFamily="50" charset="-128"/>
              </a:rPr>
              <a:t>〇 「</a:t>
            </a:r>
            <a:r>
              <a:rPr lang="en-US" altLang="ja-JP" sz="1600" dirty="0" err="1" smtClean="0">
                <a:latin typeface="Meiryo UI" panose="020B0604030504040204" pitchFamily="50" charset="-128"/>
                <a:ea typeface="Meiryo UI" panose="020B0604030504040204" pitchFamily="50" charset="-128"/>
              </a:rPr>
              <a:t>SDGs+beyond</a:t>
            </a:r>
            <a:r>
              <a:rPr lang="ja-JP" altLang="en-US" sz="1600" dirty="0" smtClean="0">
                <a:latin typeface="Meiryo UI" panose="020B0604030504040204" pitchFamily="50" charset="-128"/>
                <a:ea typeface="Meiryo UI" panose="020B0604030504040204" pitchFamily="50" charset="-128"/>
              </a:rPr>
              <a:t>」も見据え、</a:t>
            </a:r>
            <a:r>
              <a:rPr lang="en-US" altLang="ja-JP" sz="1600" dirty="0" smtClean="0">
                <a:latin typeface="Meiryo UI" panose="020B0604030504040204" pitchFamily="50" charset="-128"/>
                <a:ea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rPr>
              <a:t>達成に向け、オール大阪で</a:t>
            </a:r>
            <a:endParaRPr lang="en-US" altLang="ja-JP" sz="1600" dirty="0">
              <a:latin typeface="Meiryo UI" panose="020B0604030504040204" pitchFamily="50" charset="-128"/>
              <a:ea typeface="Meiryo UI" panose="020B0604030504040204" pitchFamily="50" charset="-128"/>
            </a:endParaRPr>
          </a:p>
          <a:p>
            <a:pPr marL="96838" indent="-96838" defTabSz="457200"/>
            <a:r>
              <a:rPr lang="ja-JP" altLang="en-US" sz="1600" dirty="0" smtClean="0">
                <a:latin typeface="Meiryo UI" panose="020B0604030504040204" pitchFamily="50" charset="-128"/>
                <a:ea typeface="Meiryo UI" panose="020B0604030504040204" pitchFamily="50" charset="-128"/>
              </a:rPr>
              <a:t>　総仕上げを図る</a:t>
            </a:r>
            <a:endParaRPr lang="en-US" altLang="ja-JP" sz="1600" dirty="0">
              <a:latin typeface="Meiryo UI" panose="020B0604030504040204" pitchFamily="50" charset="-128"/>
              <a:ea typeface="Meiryo UI" panose="020B0604030504040204" pitchFamily="50" charset="-128"/>
            </a:endParaRPr>
          </a:p>
          <a:p>
            <a:pPr marL="96838" indent="-96838" defTabSz="457200">
              <a:spcBef>
                <a:spcPts val="1200"/>
              </a:spcBef>
            </a:pPr>
            <a:r>
              <a:rPr lang="ja-JP" altLang="en-US" sz="1600" dirty="0" smtClean="0">
                <a:latin typeface="Meiryo UI" panose="020B0604030504040204" pitchFamily="50" charset="-128"/>
                <a:ea typeface="Meiryo UI" panose="020B0604030504040204" pitchFamily="50" charset="-128"/>
              </a:rPr>
              <a:t>〇 </a:t>
            </a:r>
            <a:r>
              <a:rPr lang="en-US" altLang="ja-JP" sz="1600" dirty="0" smtClean="0">
                <a:latin typeface="Meiryo UI" panose="020B0604030504040204" pitchFamily="50" charset="-128"/>
                <a:ea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rPr>
              <a:t>の取組みを通じ、様々な</a:t>
            </a:r>
            <a:endParaRPr lang="en-US" altLang="ja-JP" sz="1600" dirty="0">
              <a:latin typeface="Meiryo UI" panose="020B0604030504040204" pitchFamily="50" charset="-128"/>
              <a:ea typeface="Meiryo UI" panose="020B0604030504040204" pitchFamily="50" charset="-128"/>
            </a:endParaRPr>
          </a:p>
          <a:p>
            <a:pPr marL="96838" indent="-96838" defTabSz="457200"/>
            <a:r>
              <a:rPr lang="ja-JP" altLang="en-US" sz="1600" dirty="0" smtClean="0">
                <a:latin typeface="Meiryo UI" panose="020B0604030504040204" pitchFamily="50" charset="-128"/>
                <a:ea typeface="Meiryo UI" panose="020B0604030504040204" pitchFamily="50" charset="-128"/>
              </a:rPr>
              <a:t>　場面で世界に貢献していく</a:t>
            </a:r>
            <a:endParaRPr lang="en-US" altLang="ja-JP" sz="1600" dirty="0">
              <a:latin typeface="Meiryo UI" panose="020B0604030504040204" pitchFamily="50" charset="-128"/>
              <a:ea typeface="Meiryo UI" panose="020B0604030504040204" pitchFamily="50" charset="-128"/>
            </a:endParaRPr>
          </a:p>
        </p:txBody>
      </p:sp>
      <p:sp>
        <p:nvSpPr>
          <p:cNvPr id="50" name="楕円 16"/>
          <p:cNvSpPr/>
          <p:nvPr/>
        </p:nvSpPr>
        <p:spPr>
          <a:xfrm>
            <a:off x="772638" y="1862553"/>
            <a:ext cx="2711927" cy="8921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先進都市としての基盤を整える</a:t>
            </a:r>
            <a:endParaRPr kumimoji="1" lang="ja-JP" altLang="en-US" sz="1600" b="1" dirty="0">
              <a:latin typeface="Meiryo UI" panose="020B0604030504040204" pitchFamily="50" charset="-128"/>
              <a:ea typeface="Meiryo UI" panose="020B0604030504040204" pitchFamily="50" charset="-128"/>
            </a:endParaRPr>
          </a:p>
        </p:txBody>
      </p:sp>
      <p:sp>
        <p:nvSpPr>
          <p:cNvPr id="56" name="楕円 17"/>
          <p:cNvSpPr/>
          <p:nvPr/>
        </p:nvSpPr>
        <p:spPr>
          <a:xfrm>
            <a:off x="4821519" y="1486346"/>
            <a:ext cx="3015129" cy="8921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smtClean="0">
                <a:latin typeface="Meiryo UI" panose="020B0604030504040204" pitchFamily="50" charset="-128"/>
                <a:ea typeface="Meiryo UI" panose="020B0604030504040204" pitchFamily="50" charset="-128"/>
              </a:rPr>
              <a:t>万博のレガシーとして、</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先進都市を実現</a:t>
            </a:r>
            <a:endParaRPr kumimoji="1" lang="ja-JP" altLang="en-US" sz="1600" b="1" dirty="0">
              <a:latin typeface="Meiryo UI" panose="020B0604030504040204" pitchFamily="50" charset="-128"/>
              <a:ea typeface="Meiryo UI" panose="020B0604030504040204" pitchFamily="50" charset="-128"/>
            </a:endParaRPr>
          </a:p>
        </p:txBody>
      </p:sp>
      <p:sp>
        <p:nvSpPr>
          <p:cNvPr id="57" name="角丸四角形 18"/>
          <p:cNvSpPr/>
          <p:nvPr/>
        </p:nvSpPr>
        <p:spPr>
          <a:xfrm>
            <a:off x="3976983" y="1783425"/>
            <a:ext cx="468723" cy="3289908"/>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8" name="テキスト ボックス 19"/>
          <p:cNvSpPr txBox="1"/>
          <p:nvPr/>
        </p:nvSpPr>
        <p:spPr>
          <a:xfrm>
            <a:off x="3999308" y="1908277"/>
            <a:ext cx="450207" cy="3132164"/>
          </a:xfrm>
          <a:prstGeom prst="rect">
            <a:avLst/>
          </a:prstGeom>
          <a:noFill/>
          <a:effectLst/>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rPr>
              <a:t>大阪・関西万博</a:t>
            </a:r>
            <a:endParaRPr kumimoji="1" lang="en-US" altLang="ja-JP"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endParaRPr>
          </a:p>
        </p:txBody>
      </p:sp>
      <p:sp>
        <p:nvSpPr>
          <p:cNvPr id="59" name="テキスト ボックス 20"/>
          <p:cNvSpPr txBox="1"/>
          <p:nvPr/>
        </p:nvSpPr>
        <p:spPr>
          <a:xfrm>
            <a:off x="8619074" y="3489588"/>
            <a:ext cx="1263731" cy="690120"/>
          </a:xfrm>
          <a:prstGeom prst="rect">
            <a:avLst/>
          </a:prstGeom>
          <a:noFill/>
        </p:spPr>
        <p:txBody>
          <a:bodyPr wrap="square" rtlCol="0">
            <a:spAutoFit/>
          </a:bodyPr>
          <a:lstStyle/>
          <a:p>
            <a:pPr defTabSz="457200"/>
            <a:r>
              <a:rPr lang="en-US" altLang="ja-JP" sz="1600" b="1" dirty="0" smtClean="0">
                <a:latin typeface="Meiryo UI" panose="020B0604030504040204" pitchFamily="50" charset="-128"/>
                <a:ea typeface="Meiryo UI" panose="020B0604030504040204" pitchFamily="50" charset="-128"/>
              </a:rPr>
              <a:t>SDGs</a:t>
            </a:r>
          </a:p>
          <a:p>
            <a:pPr defTabSz="457200"/>
            <a:r>
              <a:rPr lang="en-US" altLang="ja-JP" sz="1600" b="1" dirty="0" smtClean="0">
                <a:latin typeface="Meiryo UI" panose="020B0604030504040204" pitchFamily="50" charset="-128"/>
                <a:ea typeface="Meiryo UI" panose="020B0604030504040204" pitchFamily="50" charset="-128"/>
              </a:rPr>
              <a:t>+beyond</a:t>
            </a:r>
            <a:r>
              <a:rPr lang="ja-JP" altLang="en-US" sz="1600" b="1" dirty="0" smtClean="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　</a:t>
            </a:r>
          </a:p>
        </p:txBody>
      </p:sp>
      <p:sp>
        <p:nvSpPr>
          <p:cNvPr id="61" name="テキスト ボックス 26"/>
          <p:cNvSpPr txBox="1"/>
          <p:nvPr/>
        </p:nvSpPr>
        <p:spPr>
          <a:xfrm>
            <a:off x="461203" y="3271310"/>
            <a:ext cx="3296804" cy="1569660"/>
          </a:xfrm>
          <a:prstGeom prst="rect">
            <a:avLst/>
          </a:prstGeom>
          <a:noFill/>
          <a:ln w="19050" cmpd="sng">
            <a:noFill/>
            <a:prstDash val="solid"/>
          </a:ln>
        </p:spPr>
        <p:txBody>
          <a:bodyPr wrap="square" rtlCol="0">
            <a:spAutoFit/>
          </a:bodyPr>
          <a:lstStyle/>
          <a:p>
            <a:pPr marL="185738" indent="-185738" defTabSz="457200"/>
            <a:r>
              <a:rPr lang="ja-JP" altLang="en-US" sz="1600" dirty="0">
                <a:solidFill>
                  <a:schemeClr val="bg1"/>
                </a:solidFill>
                <a:latin typeface="Meiryo UI" panose="020B0604030504040204" pitchFamily="50" charset="-128"/>
                <a:ea typeface="Meiryo UI" panose="020B0604030504040204" pitchFamily="50" charset="-128"/>
              </a:rPr>
              <a:t>〇</a:t>
            </a:r>
            <a:r>
              <a:rPr lang="ja-JP" altLang="en-US" sz="1600" dirty="0" smtClean="0">
                <a:solidFill>
                  <a:schemeClr val="bg1"/>
                </a:solidFill>
                <a:latin typeface="Meiryo UI" panose="020B0604030504040204" pitchFamily="50" charset="-128"/>
                <a:ea typeface="Meiryo UI" panose="020B0604030504040204" pitchFamily="50" charset="-128"/>
              </a:rPr>
              <a:t>　</a:t>
            </a:r>
            <a:r>
              <a:rPr lang="ja-JP" altLang="en-US" sz="1600" dirty="0">
                <a:solidFill>
                  <a:schemeClr val="bg1"/>
                </a:solidFill>
                <a:latin typeface="Meiryo UI" panose="020B0604030504040204" pitchFamily="50" charset="-128"/>
                <a:ea typeface="Meiryo UI" panose="020B0604030504040204" pitchFamily="50" charset="-128"/>
              </a:rPr>
              <a:t>誰</a:t>
            </a:r>
            <a:r>
              <a:rPr lang="ja-JP" altLang="en-US" sz="1600" dirty="0" smtClean="0">
                <a:solidFill>
                  <a:schemeClr val="bg1"/>
                </a:solidFill>
                <a:latin typeface="Meiryo UI" panose="020B0604030504040204" pitchFamily="50" charset="-128"/>
                <a:ea typeface="Meiryo UI" panose="020B0604030504040204" pitchFamily="50" charset="-128"/>
              </a:rPr>
              <a:t>もが</a:t>
            </a:r>
            <a:r>
              <a:rPr lang="en-US" altLang="ja-JP" sz="1600" dirty="0" smtClean="0">
                <a:solidFill>
                  <a:schemeClr val="bg1"/>
                </a:solidFill>
                <a:latin typeface="Meiryo UI" panose="020B0604030504040204" pitchFamily="50" charset="-128"/>
                <a:ea typeface="Meiryo UI" panose="020B0604030504040204" pitchFamily="50" charset="-128"/>
              </a:rPr>
              <a:t>SDGs</a:t>
            </a:r>
            <a:r>
              <a:rPr lang="ja-JP" altLang="en-US" sz="1600" dirty="0" smtClean="0">
                <a:solidFill>
                  <a:schemeClr val="bg1"/>
                </a:solidFill>
                <a:latin typeface="Meiryo UI" panose="020B0604030504040204" pitchFamily="50" charset="-128"/>
                <a:ea typeface="Meiryo UI" panose="020B0604030504040204" pitchFamily="50" charset="-128"/>
              </a:rPr>
              <a:t>を意識し、自律的に</a:t>
            </a:r>
            <a:endParaRPr lang="en-US" altLang="ja-JP" sz="1600" dirty="0" smtClean="0">
              <a:solidFill>
                <a:schemeClr val="bg1"/>
              </a:solidFill>
              <a:latin typeface="Meiryo UI" panose="020B0604030504040204" pitchFamily="50" charset="-128"/>
              <a:ea typeface="Meiryo UI" panose="020B0604030504040204" pitchFamily="50" charset="-128"/>
            </a:endParaRPr>
          </a:p>
          <a:p>
            <a:pPr marL="185738" indent="-185738" defTabSz="457200"/>
            <a:r>
              <a:rPr lang="ja-JP" altLang="en-US" sz="1600" dirty="0">
                <a:solidFill>
                  <a:schemeClr val="bg1"/>
                </a:solidFill>
                <a:latin typeface="Meiryo UI" panose="020B0604030504040204" pitchFamily="50" charset="-128"/>
                <a:ea typeface="Meiryo UI" panose="020B0604030504040204" pitchFamily="50" charset="-128"/>
              </a:rPr>
              <a:t>　</a:t>
            </a:r>
            <a:r>
              <a:rPr lang="ja-JP" altLang="en-US" sz="1600" dirty="0" smtClean="0">
                <a:solidFill>
                  <a:schemeClr val="bg1"/>
                </a:solidFill>
                <a:latin typeface="Meiryo UI" panose="020B0604030504040204" pitchFamily="50" charset="-128"/>
                <a:ea typeface="Meiryo UI" panose="020B0604030504040204" pitchFamily="50" charset="-128"/>
              </a:rPr>
              <a:t>行動する大阪を実現していく</a:t>
            </a:r>
            <a:endParaRPr lang="en-US" altLang="ja-JP" sz="1600" dirty="0" smtClean="0">
              <a:solidFill>
                <a:schemeClr val="bg1"/>
              </a:solidFill>
              <a:latin typeface="Meiryo UI" panose="020B0604030504040204" pitchFamily="50" charset="-128"/>
              <a:ea typeface="Meiryo UI" panose="020B0604030504040204" pitchFamily="50" charset="-128"/>
            </a:endParaRPr>
          </a:p>
          <a:p>
            <a:pPr marL="185738" indent="-185738" defTabSz="457200"/>
            <a:endParaRPr lang="en-US" altLang="ja-JP" sz="1600" dirty="0">
              <a:solidFill>
                <a:schemeClr val="bg1"/>
              </a:solidFill>
              <a:latin typeface="Meiryo UI" panose="020B0604030504040204" pitchFamily="50" charset="-128"/>
              <a:ea typeface="Meiryo UI" panose="020B0604030504040204" pitchFamily="50" charset="-128"/>
            </a:endParaRPr>
          </a:p>
          <a:p>
            <a:pPr marL="185738" indent="-185738" defTabSz="457200"/>
            <a:r>
              <a:rPr lang="ja-JP" altLang="en-US" sz="1600" dirty="0" smtClean="0">
                <a:solidFill>
                  <a:schemeClr val="bg1"/>
                </a:solidFill>
                <a:latin typeface="Meiryo UI" panose="020B0604030504040204" pitchFamily="50" charset="-128"/>
                <a:ea typeface="Meiryo UI" panose="020B0604030504040204" pitchFamily="50" charset="-128"/>
              </a:rPr>
              <a:t>〇　様々なステークホルダーが自分なりの</a:t>
            </a:r>
            <a:r>
              <a:rPr lang="en-US" altLang="ja-JP" sz="1600" dirty="0" smtClean="0">
                <a:solidFill>
                  <a:schemeClr val="bg1"/>
                </a:solidFill>
                <a:latin typeface="Meiryo UI" panose="020B0604030504040204" pitchFamily="50" charset="-128"/>
                <a:ea typeface="Meiryo UI" panose="020B0604030504040204" pitchFamily="50" charset="-128"/>
              </a:rPr>
              <a:t>SDGs</a:t>
            </a:r>
            <a:r>
              <a:rPr lang="ja-JP" altLang="en-US" sz="1600" dirty="0" smtClean="0">
                <a:solidFill>
                  <a:schemeClr val="bg1"/>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smtClean="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88120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（４）</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年大阪・関西万博に向けて取り組む「重点ゴール」</a:t>
            </a:r>
            <a:endParaRPr kumimoji="1" lang="en-US" altLang="ja-JP" b="1" dirty="0">
              <a:latin typeface="Meiryo UI" panose="020B0604030504040204" pitchFamily="50" charset="-128"/>
              <a:ea typeface="Meiryo UI" panose="020B0604030504040204" pitchFamily="50" charset="-128"/>
            </a:endParaRPr>
          </a:p>
        </p:txBody>
      </p:sp>
      <p:grpSp>
        <p:nvGrpSpPr>
          <p:cNvPr id="3" name="グループ化 2"/>
          <p:cNvGrpSpPr>
            <a:grpSpLocks noChangeAspect="1"/>
          </p:cNvGrpSpPr>
          <p:nvPr/>
        </p:nvGrpSpPr>
        <p:grpSpPr>
          <a:xfrm>
            <a:off x="270573" y="1826174"/>
            <a:ext cx="9378883" cy="4320000"/>
            <a:chOff x="1343285" y="2913958"/>
            <a:chExt cx="825641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22632" y="3476481"/>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5" y="3539670"/>
              <a:ext cx="576000" cy="576000"/>
            </a:xfrm>
            <a:prstGeom prst="rect">
              <a:avLst/>
            </a:prstGeom>
          </p:spPr>
        </p:pic>
        <p:sp>
          <p:nvSpPr>
            <p:cNvPr id="40" name="正方形/長方形 39"/>
            <p:cNvSpPr>
              <a:spLocks noChangeAspect="1"/>
            </p:cNvSpPr>
            <p:nvPr/>
          </p:nvSpPr>
          <p:spPr>
            <a:xfrm>
              <a:off x="3603113" y="3570631"/>
              <a:ext cx="1098994"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ゴール３</a:t>
              </a:r>
              <a:endParaRPr lang="ja-JP" altLang="en-US" sz="14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7913" y="5603897"/>
              <a:ext cx="576000" cy="576000"/>
            </a:xfrm>
            <a:prstGeom prst="rect">
              <a:avLst/>
            </a:prstGeom>
          </p:spPr>
        </p:pic>
        <p:pic>
          <p:nvPicPr>
            <p:cNvPr id="42" name="図 41"/>
            <p:cNvPicPr preferRelativeResize="0">
              <a:picLocks noChangeAspect="1"/>
            </p:cNvPicPr>
            <p:nvPr/>
          </p:nvPicPr>
          <p:blipFill>
            <a:blip r:embed="rId5"/>
            <a:stretch>
              <a:fillRect/>
            </a:stretch>
          </p:blipFill>
          <p:spPr>
            <a:xfrm>
              <a:off x="6565588" y="4555371"/>
              <a:ext cx="576000" cy="576000"/>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85051"/>
              <a:ext cx="576000" cy="576000"/>
            </a:xfrm>
            <a:prstGeom prst="rect">
              <a:avLst/>
            </a:prstGeom>
          </p:spPr>
        </p:pic>
        <p:pic>
          <p:nvPicPr>
            <p:cNvPr id="44" name="図 43"/>
            <p:cNvPicPr preferRelativeResize="0">
              <a:picLocks noChangeAspect="1"/>
            </p:cNvPicPr>
            <p:nvPr/>
          </p:nvPicPr>
          <p:blipFill>
            <a:blip r:embed="rId7"/>
            <a:stretch>
              <a:fillRect/>
            </a:stretch>
          </p:blipFill>
          <p:spPr>
            <a:xfrm>
              <a:off x="2900905" y="4592965"/>
              <a:ext cx="576000" cy="576000"/>
            </a:xfrm>
            <a:prstGeom prst="rect">
              <a:avLst/>
            </a:prstGeom>
          </p:spPr>
        </p:pic>
        <p:sp>
          <p:nvSpPr>
            <p:cNvPr id="45" name="正方形/長方形 44"/>
            <p:cNvSpPr>
              <a:spLocks noChangeAspect="1"/>
            </p:cNvSpPr>
            <p:nvPr/>
          </p:nvSpPr>
          <p:spPr>
            <a:xfrm>
              <a:off x="2179127" y="4570629"/>
              <a:ext cx="808700"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ゴール１</a:t>
              </a:r>
              <a:endParaRPr lang="ja-JP" altLang="en-US" sz="14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a:t>
              </a:r>
              <a:r>
                <a:rPr kumimoji="1" lang="ja-JP" altLang="en-US" sz="1400" b="1" dirty="0">
                  <a:latin typeface="Meiryo UI" panose="020B0604030504040204" pitchFamily="50" charset="-128"/>
                  <a:ea typeface="Meiryo UI" panose="020B0604030504040204" pitchFamily="50" charset="-128"/>
                </a:rPr>
                <a:t>４</a:t>
              </a:r>
              <a:endParaRPr lang="ja-JP" altLang="en-US" sz="14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a:t>
              </a:r>
              <a:r>
                <a:rPr lang="en-US" altLang="ja-JP" sz="1400" b="1" dirty="0" smtClean="0">
                  <a:latin typeface="Meiryo UI" panose="020B0604030504040204" pitchFamily="50" charset="-128"/>
                  <a:ea typeface="Meiryo UI" panose="020B0604030504040204" pitchFamily="50" charset="-128"/>
                </a:rPr>
                <a:t>12</a:t>
              </a:r>
              <a:endParaRPr lang="ja-JP" altLang="en-US" sz="14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335432" y="4794449"/>
              <a:ext cx="793110" cy="2205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貧困</a:t>
              </a:r>
              <a:r>
                <a:rPr lang="ja-JP" altLang="en-US"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2205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健康と福祉」</a:t>
              </a:r>
              <a:endParaRPr kumimoji="1" lang="ja-JP" altLang="en-US" sz="1200" dirty="0">
                <a:latin typeface="Meiryo UI" panose="020B0604030504040204" pitchFamily="50" charset="-128"/>
                <a:ea typeface="Meiryo UI" panose="020B0604030504040204" pitchFamily="50" charset="-128"/>
              </a:endParaRPr>
            </a:p>
          </p:txBody>
        </p:sp>
        <p:sp>
          <p:nvSpPr>
            <p:cNvPr id="50" name="正方形/長方形 49"/>
            <p:cNvSpPr>
              <a:spLocks noChangeAspect="1"/>
            </p:cNvSpPr>
            <p:nvPr/>
          </p:nvSpPr>
          <p:spPr>
            <a:xfrm>
              <a:off x="3585519" y="5659225"/>
              <a:ext cx="1050831"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a:t>
              </a:r>
              <a:r>
                <a:rPr kumimoji="1" lang="en-US" altLang="ja-JP" sz="1400" b="1" dirty="0" smtClean="0">
                  <a:latin typeface="Meiryo UI" panose="020B0604030504040204" pitchFamily="50" charset="-128"/>
                  <a:ea typeface="Meiryo UI" panose="020B0604030504040204" pitchFamily="50" charset="-128"/>
                </a:rPr>
                <a:t>11</a:t>
              </a:r>
              <a:endParaRPr lang="ja-JP" altLang="en-US" sz="14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a:t>
              </a:r>
              <a:r>
                <a:rPr lang="ja-JP" altLang="en-US" sz="12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関連</a:t>
              </a: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する横断的な課題としての取組み）</a:t>
              </a:r>
              <a:endParaRPr lang="en-US" altLang="ja-JP"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121449" y="3563212"/>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400" b="1" dirty="0" smtClean="0">
                  <a:latin typeface="Meiryo UI" panose="020B0604030504040204" pitchFamily="50" charset="-128"/>
                  <a:ea typeface="Meiryo UI" panose="020B0604030504040204" pitchFamily="50" charset="-128"/>
                </a:rPr>
                <a:t>重点</a:t>
              </a:r>
              <a:endParaRPr kumimoji="1" lang="en-US" altLang="ja-JP" sz="1400" b="1" dirty="0" smtClean="0">
                <a:latin typeface="Meiryo UI" panose="020B0604030504040204" pitchFamily="50" charset="-128"/>
                <a:ea typeface="Meiryo UI" panose="020B0604030504040204" pitchFamily="50" charset="-128"/>
              </a:endParaRPr>
            </a:p>
            <a:p>
              <a:pPr algn="ctr">
                <a:lnSpc>
                  <a:spcPts val="1300"/>
                </a:lnSpc>
              </a:pPr>
              <a:r>
                <a:rPr kumimoji="1" lang="ja-JP" altLang="en-US" sz="1400" b="1" dirty="0" smtClean="0">
                  <a:latin typeface="Meiryo UI" panose="020B0604030504040204" pitchFamily="50" charset="-128"/>
                  <a:ea typeface="Meiryo UI" panose="020B0604030504040204" pitchFamily="50" charset="-128"/>
                </a:rPr>
                <a:t>ゴール</a:t>
              </a:r>
              <a:r>
                <a:rPr kumimoji="1" lang="en-US" altLang="ja-JP" sz="1400" b="1" dirty="0" smtClean="0">
                  <a:latin typeface="Meiryo UI" panose="020B0604030504040204" pitchFamily="50" charset="-128"/>
                  <a:ea typeface="Meiryo UI" panose="020B0604030504040204" pitchFamily="50" charset="-128"/>
                </a:rPr>
                <a:t>Ⅰ</a:t>
              </a:r>
              <a:endParaRPr kumimoji="1" lang="ja-JP" altLang="en-US" sz="14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2205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教育」</a:t>
              </a:r>
              <a:endParaRPr kumimoji="1" lang="ja-JP" altLang="en-US" sz="1200" dirty="0">
                <a:latin typeface="Meiryo UI" panose="020B0604030504040204" pitchFamily="50" charset="-128"/>
                <a:ea typeface="Meiryo UI" panose="020B0604030504040204" pitchFamily="50" charset="-128"/>
              </a:endParaRPr>
            </a:p>
          </p:txBody>
        </p:sp>
        <p:sp>
          <p:nvSpPr>
            <p:cNvPr id="54" name="大かっこ 53"/>
            <p:cNvSpPr>
              <a:spLocks noChangeAspect="1"/>
            </p:cNvSpPr>
            <p:nvPr/>
          </p:nvSpPr>
          <p:spPr>
            <a:xfrm>
              <a:off x="5687404" y="4748546"/>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smtClean="0">
                  <a:latin typeface="Meiryo UI" panose="020B0604030504040204" pitchFamily="50" charset="-128"/>
                  <a:ea typeface="Meiryo UI" panose="020B0604030504040204" pitchFamily="50" charset="-128"/>
                </a:rPr>
                <a:t>「持続</a:t>
              </a:r>
              <a:r>
                <a:rPr lang="ja-JP" altLang="en-US" sz="1200" dirty="0">
                  <a:latin typeface="Meiryo UI" panose="020B0604030504040204" pitchFamily="50" charset="-128"/>
                  <a:ea typeface="Meiryo UI" panose="020B0604030504040204" pitchFamily="50" charset="-128"/>
                </a:rPr>
                <a:t>可能</a:t>
              </a:r>
              <a:r>
                <a:rPr lang="ja-JP" altLang="en-US" sz="1200" dirty="0" smtClean="0">
                  <a:latin typeface="Meiryo UI" panose="020B0604030504040204" pitchFamily="50" charset="-128"/>
                  <a:ea typeface="Meiryo UI" panose="020B0604030504040204" pitchFamily="50" charset="-128"/>
                </a:rPr>
                <a:t>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237499" y="5790203"/>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200" dirty="0" smtClean="0">
                  <a:latin typeface="Meiryo UI" panose="020B0604030504040204" pitchFamily="50" charset="-128"/>
                  <a:ea typeface="Meiryo UI" panose="020B0604030504040204" pitchFamily="50" charset="-128"/>
                </a:rPr>
                <a:t>「持続可能都市」</a:t>
              </a:r>
              <a:endParaRPr kumimoji="1" lang="ja-JP" altLang="en-US" sz="12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048613" y="5621643"/>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400" b="1" dirty="0" smtClean="0">
                  <a:latin typeface="Meiryo UI" panose="020B0604030504040204" pitchFamily="50" charset="-128"/>
                  <a:ea typeface="Meiryo UI" panose="020B0604030504040204" pitchFamily="50" charset="-128"/>
                </a:rPr>
                <a:t>重点</a:t>
              </a:r>
              <a:endParaRPr kumimoji="1" lang="en-US" altLang="ja-JP" sz="1400" b="1" dirty="0" smtClean="0">
                <a:latin typeface="Meiryo UI" panose="020B0604030504040204" pitchFamily="50" charset="-128"/>
                <a:ea typeface="Meiryo UI" panose="020B0604030504040204" pitchFamily="50" charset="-128"/>
              </a:endParaRPr>
            </a:p>
            <a:p>
              <a:pPr algn="ctr">
                <a:lnSpc>
                  <a:spcPts val="1300"/>
                </a:lnSpc>
              </a:pPr>
              <a:r>
                <a:rPr kumimoji="1" lang="ja-JP" altLang="en-US" sz="1400" b="1" dirty="0" smtClean="0">
                  <a:latin typeface="Meiryo UI" panose="020B0604030504040204" pitchFamily="50" charset="-128"/>
                  <a:ea typeface="Meiryo UI" panose="020B0604030504040204" pitchFamily="50" charset="-128"/>
                </a:rPr>
                <a:t>ゴール</a:t>
              </a:r>
              <a:r>
                <a:rPr kumimoji="1" lang="en-US" altLang="ja-JP" sz="1400" b="1" dirty="0" smtClean="0">
                  <a:latin typeface="Meiryo UI" panose="020B0604030504040204" pitchFamily="50" charset="-128"/>
                  <a:ea typeface="Meiryo UI" panose="020B0604030504040204" pitchFamily="50" charset="-128"/>
                </a:rPr>
                <a:t>Ⅱ</a:t>
              </a:r>
              <a:endParaRPr kumimoji="1" lang="ja-JP" altLang="en-US" sz="14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40641" y="6218465"/>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Bef>
                  <a:spcPts val="0"/>
                </a:spcBef>
              </a:pP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343285" y="2913958"/>
              <a:ext cx="6984000"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a:t>
              </a:r>
              <a:r>
                <a:rPr kumimoji="1" lang="ja-JP" altLang="en-US" sz="1400" b="1" dirty="0" smtClean="0">
                  <a:solidFill>
                    <a:schemeClr val="tx1"/>
                  </a:solidFill>
                  <a:latin typeface="Meiryo UI" panose="020B0604030504040204" pitchFamily="50" charset="-128"/>
                  <a:ea typeface="Meiryo UI" panose="020B0604030504040204" pitchFamily="50" charset="-128"/>
                </a:rPr>
                <a:t>取組み</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34460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400" b="1" dirty="0">
                  <a:latin typeface="Meiryo UI" panose="020B0604030504040204" pitchFamily="50" charset="-128"/>
                  <a:ea typeface="Meiryo UI" panose="020B0604030504040204" pitchFamily="50" charset="-128"/>
                </a:rPr>
                <a:t>府民</a:t>
              </a:r>
              <a:r>
                <a:rPr kumimoji="1" lang="ja-JP" altLang="en-US" sz="1400" b="1" dirty="0" smtClean="0">
                  <a:latin typeface="Meiryo UI" panose="020B0604030504040204" pitchFamily="50" charset="-128"/>
                  <a:ea typeface="Meiryo UI" panose="020B0604030504040204" pitchFamily="50" charset="-128"/>
                </a:rPr>
                <a:t>の</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en-US" altLang="ja-JP" sz="1400" b="1" dirty="0" smtClean="0">
                  <a:latin typeface="Meiryo UI" panose="020B0604030504040204" pitchFamily="50" charset="-128"/>
                  <a:ea typeface="Meiryo UI" panose="020B0604030504040204" pitchFamily="50" charset="-128"/>
                </a:rPr>
                <a:t>well-being</a:t>
              </a:r>
              <a:endParaRPr lang="ja-JP" altLang="en-US" sz="1400" dirty="0"/>
            </a:p>
          </p:txBody>
        </p:sp>
        <p:sp>
          <p:nvSpPr>
            <p:cNvPr id="63" name="角丸四角形 62"/>
            <p:cNvSpPr/>
            <p:nvPr/>
          </p:nvSpPr>
          <p:spPr>
            <a:xfrm>
              <a:off x="8255094" y="5649002"/>
              <a:ext cx="134460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400" b="1" dirty="0" smtClean="0">
                  <a:latin typeface="Meiryo UI" panose="020B0604030504040204" pitchFamily="50" charset="-128"/>
                  <a:ea typeface="Meiryo UI" panose="020B0604030504040204" pitchFamily="50" charset="-128"/>
                </a:rPr>
                <a:t>地域（大阪）の</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en-US" altLang="ja-JP" sz="1400" b="1" dirty="0" smtClean="0">
                  <a:latin typeface="Meiryo UI" panose="020B0604030504040204" pitchFamily="50" charset="-128"/>
                  <a:ea typeface="Meiryo UI" panose="020B0604030504040204" pitchFamily="50" charset="-128"/>
                </a:rPr>
                <a:t>well-being</a:t>
              </a:r>
              <a:endParaRPr lang="ja-JP" altLang="en-US" sz="1400"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68" name="スライド番号プレースホルダー 1"/>
          <p:cNvSpPr txBox="1">
            <a:spLocks/>
          </p:cNvSpPr>
          <p:nvPr/>
        </p:nvSpPr>
        <p:spPr>
          <a:xfrm>
            <a:off x="9115200" y="86400"/>
            <a:ext cx="682898" cy="360000"/>
          </a:xfrm>
          <a:prstGeom prst="rect">
            <a:avLst/>
          </a:prstGeom>
          <a:solidFill>
            <a:schemeClr val="bg1"/>
          </a:solidFill>
          <a:ln w="12700" cap="flat" cmpd="sng" algn="ctr">
            <a:solidFill>
              <a:schemeClr val="accent6"/>
            </a:solidFill>
            <a:prstDash val="solid"/>
            <a:miter lim="800000"/>
          </a:ln>
          <a:effectLst/>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pPr/>
              <a:t>12</a:t>
            </a:fld>
            <a:endParaRPr kumimoji="1" lang="ja-JP" altLang="en-US" dirty="0"/>
          </a:p>
        </p:txBody>
      </p:sp>
      <p:sp>
        <p:nvSpPr>
          <p:cNvPr id="39" name="正方形/長方形 38"/>
          <p:cNvSpPr/>
          <p:nvPr/>
        </p:nvSpPr>
        <p:spPr>
          <a:xfrm>
            <a:off x="-4393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年大阪・関西万博に向けて取り組む「重点</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69372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（４）</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年大阪・関西万博に向けて取り組む「重点ゴール」</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4393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年大阪・関西万博に向けて取り組む「重点ゴール</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」の考え方</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372516" y="1387199"/>
            <a:ext cx="9070747" cy="796115"/>
          </a:xfrm>
          <a:prstGeom prst="rect">
            <a:avLst/>
          </a:prstGeom>
          <a:noFill/>
        </p:spPr>
        <p:txBody>
          <a:bodyPr wrap="square" lIns="72000" tIns="64008" rIns="72000" bIns="64008" rtlCol="0">
            <a:spAutoFit/>
          </a:bodyPr>
          <a:lstStyle/>
          <a:p>
            <a:pPr marL="171450" indent="-171450">
              <a:lnSpc>
                <a:spcPts val="2600"/>
              </a:lnSpc>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年大阪・関西万博に向け、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健康</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や福祉、農業、環境、エネルギー、人権、ジェンダーなど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全てを俯瞰しながら、４つの視点から絞り込みを行いました。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72"/>
          <p:cNvSpPr/>
          <p:nvPr/>
        </p:nvSpPr>
        <p:spPr>
          <a:xfrm>
            <a:off x="2913681" y="3084021"/>
            <a:ext cx="2064042" cy="1634443"/>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144000" tIns="36000" rIns="36000" bIns="36000" rtlCol="0" anchor="ctr"/>
          <a:lstStyle/>
          <a:p>
            <a:pPr>
              <a:lnSpc>
                <a:spcPct val="150000"/>
              </a:lnSpc>
            </a:pPr>
            <a:r>
              <a:rPr lang="ja-JP" altLang="en-US" sz="1600" b="1" dirty="0" smtClean="0">
                <a:latin typeface="Meiryo UI" panose="020B0604030504040204" pitchFamily="50" charset="-128"/>
                <a:ea typeface="Meiryo UI" panose="020B0604030504040204" pitchFamily="50" charset="-128"/>
              </a:rPr>
              <a:t>府民や企業が重要と</a:t>
            </a:r>
            <a:endParaRPr lang="en-US" altLang="ja-JP" sz="1600" b="1" dirty="0" smtClean="0">
              <a:latin typeface="Meiryo UI" panose="020B0604030504040204" pitchFamily="50" charset="-128"/>
              <a:ea typeface="Meiryo UI" panose="020B0604030504040204" pitchFamily="50" charset="-128"/>
            </a:endParaRPr>
          </a:p>
          <a:p>
            <a:pPr>
              <a:lnSpc>
                <a:spcPct val="150000"/>
              </a:lnSpc>
            </a:pPr>
            <a:r>
              <a:rPr lang="ja-JP" altLang="en-US" sz="1600" b="1" dirty="0" smtClean="0">
                <a:latin typeface="Meiryo UI" panose="020B0604030504040204" pitchFamily="50" charset="-128"/>
                <a:ea typeface="Meiryo UI" panose="020B0604030504040204" pitchFamily="50" charset="-128"/>
              </a:rPr>
              <a:t>考えるゴールの把握</a:t>
            </a:r>
            <a:endParaRPr lang="ja-JP" altLang="en-US" sz="1600" b="1" dirty="0">
              <a:latin typeface="Meiryo UI" panose="020B0604030504040204" pitchFamily="50" charset="-128"/>
              <a:ea typeface="Meiryo UI" panose="020B0604030504040204" pitchFamily="50" charset="-128"/>
            </a:endParaRPr>
          </a:p>
        </p:txBody>
      </p:sp>
      <p:sp>
        <p:nvSpPr>
          <p:cNvPr id="77" name="角丸四角形 76"/>
          <p:cNvSpPr/>
          <p:nvPr/>
        </p:nvSpPr>
        <p:spPr>
          <a:xfrm>
            <a:off x="5329300" y="3066832"/>
            <a:ext cx="2103496" cy="1651632"/>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288000" tIns="36000" rIns="36000" bIns="36000" rtlCol="0" anchor="ctr"/>
          <a:lstStyle/>
          <a:p>
            <a:pPr>
              <a:lnSpc>
                <a:spcPct val="150000"/>
              </a:lnSpc>
            </a:pPr>
            <a:r>
              <a:rPr lang="ja-JP" altLang="en-US" sz="1600" b="1" dirty="0" smtClean="0">
                <a:latin typeface="Meiryo UI" panose="020B0604030504040204" pitchFamily="50" charset="-128"/>
                <a:ea typeface="Meiryo UI" panose="020B0604030504040204" pitchFamily="50" charset="-128"/>
              </a:rPr>
              <a:t>府の政策や大阪の</a:t>
            </a:r>
            <a:endParaRPr lang="en-US" altLang="ja-JP" sz="1600" b="1" dirty="0" smtClean="0">
              <a:latin typeface="Meiryo UI" panose="020B0604030504040204" pitchFamily="50" charset="-128"/>
              <a:ea typeface="Meiryo UI" panose="020B0604030504040204" pitchFamily="50" charset="-128"/>
            </a:endParaRPr>
          </a:p>
          <a:p>
            <a:pPr>
              <a:lnSpc>
                <a:spcPct val="150000"/>
              </a:lnSpc>
            </a:pPr>
            <a:r>
              <a:rPr lang="ja-JP" altLang="en-US" sz="1600" b="1" dirty="0" smtClean="0">
                <a:latin typeface="Meiryo UI" panose="020B0604030504040204" pitchFamily="50" charset="-128"/>
                <a:ea typeface="Meiryo UI" panose="020B0604030504040204" pitchFamily="50" charset="-128"/>
              </a:rPr>
              <a:t>ポテンシャル</a:t>
            </a:r>
            <a:r>
              <a:rPr lang="ja-JP" altLang="en-US" sz="1600" b="1" dirty="0">
                <a:latin typeface="Meiryo UI" panose="020B0604030504040204" pitchFamily="50" charset="-128"/>
                <a:ea typeface="Meiryo UI" panose="020B0604030504040204" pitchFamily="50" charset="-128"/>
              </a:rPr>
              <a:t>　　</a:t>
            </a:r>
          </a:p>
        </p:txBody>
      </p:sp>
      <p:sp>
        <p:nvSpPr>
          <p:cNvPr id="80" name="角丸四角形 79"/>
          <p:cNvSpPr/>
          <p:nvPr/>
        </p:nvSpPr>
        <p:spPr>
          <a:xfrm>
            <a:off x="7803373" y="3085722"/>
            <a:ext cx="1639890" cy="1632742"/>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144000" tIns="36000" rIns="36000" bIns="36000" rtlCol="0" anchor="ctr"/>
          <a:lstStyle/>
          <a:p>
            <a:pPr>
              <a:lnSpc>
                <a:spcPct val="150000"/>
              </a:lnSpc>
            </a:pPr>
            <a:r>
              <a:rPr lang="en-US" altLang="ja-JP" sz="1600" b="1" dirty="0" smtClean="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世界の動きを</a:t>
            </a:r>
            <a:endParaRPr lang="en-US" altLang="ja-JP" sz="1600" b="1" dirty="0" smtClean="0">
              <a:latin typeface="Meiryo UI" panose="020B0604030504040204" pitchFamily="50" charset="-128"/>
              <a:ea typeface="Meiryo UI" panose="020B0604030504040204" pitchFamily="50" charset="-128"/>
            </a:endParaRPr>
          </a:p>
          <a:p>
            <a:pPr>
              <a:lnSpc>
                <a:spcPct val="150000"/>
              </a:lnSpc>
            </a:pPr>
            <a:r>
              <a:rPr lang="ja-JP" altLang="en-US" sz="1600" b="1" dirty="0" smtClean="0">
                <a:latin typeface="Meiryo UI" panose="020B0604030504040204" pitchFamily="50" charset="-128"/>
                <a:ea typeface="Meiryo UI" panose="020B0604030504040204" pitchFamily="50" charset="-128"/>
              </a:rPr>
              <a:t> 視野に</a:t>
            </a:r>
            <a:r>
              <a:rPr lang="ja-JP" altLang="en-US" sz="1600" b="1" dirty="0">
                <a:latin typeface="Meiryo UI" panose="020B0604030504040204" pitchFamily="50" charset="-128"/>
                <a:ea typeface="Meiryo UI" panose="020B0604030504040204" pitchFamily="50" charset="-128"/>
              </a:rPr>
              <a:t>入</a:t>
            </a:r>
            <a:r>
              <a:rPr lang="ja-JP" altLang="en-US" sz="1600" b="1" dirty="0" smtClean="0">
                <a:latin typeface="Meiryo UI" panose="020B0604030504040204" pitchFamily="50" charset="-128"/>
                <a:ea typeface="Meiryo UI" panose="020B0604030504040204" pitchFamily="50" charset="-128"/>
              </a:rPr>
              <a:t>れる</a:t>
            </a:r>
            <a:r>
              <a:rPr lang="ja-JP" altLang="en-US" sz="1600" b="1" dirty="0">
                <a:latin typeface="Meiryo UI" panose="020B0604030504040204" pitchFamily="50" charset="-128"/>
                <a:ea typeface="Meiryo UI" panose="020B0604030504040204" pitchFamily="50" charset="-128"/>
              </a:rPr>
              <a:t>　　</a:t>
            </a:r>
          </a:p>
        </p:txBody>
      </p:sp>
      <p:sp>
        <p:nvSpPr>
          <p:cNvPr id="82" name="正方形/長方形 81"/>
          <p:cNvSpPr/>
          <p:nvPr/>
        </p:nvSpPr>
        <p:spPr>
          <a:xfrm>
            <a:off x="247757" y="5406584"/>
            <a:ext cx="4887857" cy="35941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gn="ctr">
              <a:spcBef>
                <a:spcPts val="0"/>
              </a:spcBef>
            </a:pPr>
            <a:r>
              <a:rPr lang="ja-JP" altLang="en-US" sz="16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それぞれを組み合わせた重要度（マテリアリティ）の把握</a:t>
            </a:r>
            <a:endParaRPr lang="en-US" altLang="ja-JP" sz="16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84"/>
          <p:cNvSpPr/>
          <p:nvPr/>
        </p:nvSpPr>
        <p:spPr>
          <a:xfrm>
            <a:off x="495686" y="3081673"/>
            <a:ext cx="2084530" cy="1636791"/>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108000" tIns="36000" rIns="36000" bIns="36000" rtlCol="0" anchor="ctr"/>
          <a:lstStyle/>
          <a:p>
            <a:pPr>
              <a:lnSpc>
                <a:spcPct val="150000"/>
              </a:lnSpc>
            </a:pPr>
            <a:r>
              <a:rPr lang="en-US" altLang="ja-JP" sz="1600" b="1" dirty="0" smtClean="0">
                <a:latin typeface="Meiryo UI" panose="020B0604030504040204" pitchFamily="50" charset="-128"/>
                <a:ea typeface="Meiryo UI" panose="020B0604030504040204" pitchFamily="50" charset="-128"/>
              </a:rPr>
              <a:t>SDGs17</a:t>
            </a:r>
            <a:r>
              <a:rPr lang="ja-JP" altLang="en-US" sz="1600" b="1" dirty="0">
                <a:latin typeface="Meiryo UI" panose="020B0604030504040204" pitchFamily="50" charset="-128"/>
                <a:ea typeface="Meiryo UI" panose="020B0604030504040204" pitchFamily="50" charset="-128"/>
              </a:rPr>
              <a:t>ゴール</a:t>
            </a:r>
            <a:r>
              <a:rPr lang="ja-JP" altLang="en-US" sz="1600" b="1" dirty="0" smtClean="0">
                <a:latin typeface="Meiryo UI" panose="020B0604030504040204" pitchFamily="50" charset="-128"/>
                <a:ea typeface="Meiryo UI" panose="020B0604030504040204" pitchFamily="50" charset="-128"/>
              </a:rPr>
              <a:t>の</a:t>
            </a:r>
            <a:endParaRPr lang="en-US" altLang="ja-JP" sz="1600" b="1" dirty="0" smtClean="0">
              <a:latin typeface="Meiryo UI" panose="020B0604030504040204" pitchFamily="50" charset="-128"/>
              <a:ea typeface="Meiryo UI" panose="020B0604030504040204" pitchFamily="50" charset="-128"/>
            </a:endParaRPr>
          </a:p>
          <a:p>
            <a:pPr>
              <a:lnSpc>
                <a:spcPct val="150000"/>
              </a:lnSpc>
            </a:pPr>
            <a:r>
              <a:rPr lang="ja-JP" altLang="en-US" sz="1600" b="1" dirty="0" smtClean="0">
                <a:latin typeface="Meiryo UI" panose="020B0604030504040204" pitchFamily="50" charset="-128"/>
                <a:ea typeface="Meiryo UI" panose="020B0604030504040204" pitchFamily="50" charset="-128"/>
              </a:rPr>
              <a:t> 現在の到達点の分析</a:t>
            </a:r>
            <a:r>
              <a:rPr lang="ja-JP" altLang="en-US" sz="1600" b="1" dirty="0">
                <a:latin typeface="Meiryo UI" panose="020B0604030504040204" pitchFamily="50" charset="-128"/>
                <a:ea typeface="Meiryo UI" panose="020B0604030504040204" pitchFamily="50" charset="-128"/>
              </a:rPr>
              <a:t>　　</a:t>
            </a:r>
          </a:p>
        </p:txBody>
      </p:sp>
      <p:sp>
        <p:nvSpPr>
          <p:cNvPr id="2" name="スライド番号プレースホルダー 1"/>
          <p:cNvSpPr>
            <a:spLocks noGrp="1"/>
          </p:cNvSpPr>
          <p:nvPr>
            <p:ph type="sldNum" sz="quarter" idx="12"/>
          </p:nvPr>
        </p:nvSpPr>
        <p:spPr>
          <a:xfrm>
            <a:off x="9115200" y="86400"/>
            <a:ext cx="682898" cy="360000"/>
          </a:xfrm>
        </p:spPr>
        <p:txBody>
          <a:bodyPr/>
          <a:lstStyle/>
          <a:p>
            <a:fld id="{7B20388F-A125-4D2E-BBF0-E240911E1C91}" type="slidenum">
              <a:rPr kumimoji="1" lang="ja-JP" altLang="en-US" smtClean="0"/>
              <a:pPr/>
              <a:t>13</a:t>
            </a:fld>
            <a:endParaRPr kumimoji="1" lang="ja-JP" altLang="en-US"/>
          </a:p>
        </p:txBody>
      </p:sp>
      <p:sp>
        <p:nvSpPr>
          <p:cNvPr id="3" name="右中かっこ 2"/>
          <p:cNvSpPr/>
          <p:nvPr/>
        </p:nvSpPr>
        <p:spPr>
          <a:xfrm rot="5400000">
            <a:off x="2583686" y="2849116"/>
            <a:ext cx="216000" cy="4392000"/>
          </a:xfrm>
          <a:prstGeom prst="rightBrace">
            <a:avLst>
              <a:gd name="adj1" fmla="val 5926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5" name="楕円 24"/>
          <p:cNvSpPr/>
          <p:nvPr/>
        </p:nvSpPr>
        <p:spPr>
          <a:xfrm rot="21043780">
            <a:off x="105366" y="2791602"/>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視点１</a:t>
            </a:r>
            <a:endParaRPr kumimoji="1" lang="ja-JP" altLang="en-US" sz="1600" b="1" dirty="0">
              <a:latin typeface="Meiryo UI" panose="020B0604030504040204" pitchFamily="50" charset="-128"/>
              <a:ea typeface="Meiryo UI" panose="020B0604030504040204" pitchFamily="50" charset="-128"/>
            </a:endParaRPr>
          </a:p>
        </p:txBody>
      </p:sp>
      <p:sp>
        <p:nvSpPr>
          <p:cNvPr id="26" name="楕円 25"/>
          <p:cNvSpPr/>
          <p:nvPr/>
        </p:nvSpPr>
        <p:spPr>
          <a:xfrm rot="21043780">
            <a:off x="2685286" y="2791603"/>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視点２</a:t>
            </a:r>
            <a:endParaRPr kumimoji="1" lang="ja-JP" altLang="en-US" sz="1600" b="1" dirty="0">
              <a:latin typeface="Meiryo UI" panose="020B0604030504040204" pitchFamily="50" charset="-128"/>
              <a:ea typeface="Meiryo UI" panose="020B0604030504040204" pitchFamily="50" charset="-128"/>
            </a:endParaRPr>
          </a:p>
        </p:txBody>
      </p:sp>
      <p:sp>
        <p:nvSpPr>
          <p:cNvPr id="27" name="楕円 26"/>
          <p:cNvSpPr/>
          <p:nvPr/>
        </p:nvSpPr>
        <p:spPr>
          <a:xfrm rot="21043780">
            <a:off x="5149516" y="2770139"/>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視点３</a:t>
            </a:r>
            <a:endParaRPr kumimoji="1" lang="ja-JP" altLang="en-US" sz="1600" b="1" dirty="0">
              <a:latin typeface="Meiryo UI" panose="020B0604030504040204" pitchFamily="50" charset="-128"/>
              <a:ea typeface="Meiryo UI" panose="020B0604030504040204" pitchFamily="50" charset="-128"/>
            </a:endParaRPr>
          </a:p>
        </p:txBody>
      </p:sp>
      <p:sp>
        <p:nvSpPr>
          <p:cNvPr id="28" name="楕円 27"/>
          <p:cNvSpPr/>
          <p:nvPr/>
        </p:nvSpPr>
        <p:spPr>
          <a:xfrm rot="21043780">
            <a:off x="7613746" y="2770139"/>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視点４</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68269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（４）</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年大阪・関西万博に向けて取り組む「重点ゴール」</a:t>
            </a:r>
            <a:endParaRPr kumimoji="1" lang="en-US" altLang="ja-JP"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70723" y="2314341"/>
            <a:ext cx="4577184" cy="3905496"/>
          </a:xfrm>
          <a:prstGeom prst="rect">
            <a:avLst/>
          </a:prstGeom>
          <a:solidFill>
            <a:schemeClr val="bg1"/>
          </a:solidFill>
          <a:ln w="15875" cmpd="sng">
            <a:solidFill>
              <a:schemeClr val="accent6">
                <a:lumMod val="60000"/>
                <a:lumOff val="40000"/>
              </a:schemeClr>
            </a:solidFill>
            <a:prstDash val="solid"/>
          </a:ln>
        </p:spPr>
        <p:txBody>
          <a:bodyPr wrap="square" lIns="72000" tIns="72000" rtlCol="0" anchor="t" anchorCtr="0">
            <a:noAutofit/>
          </a:bodyPr>
          <a:lstStyle/>
          <a:p>
            <a:pPr marL="174637" indent="-92080"/>
            <a:r>
              <a:rPr lang="ja-JP" altLang="en-US" sz="2000" b="1" dirty="0">
                <a:latin typeface="Meiryo UI" panose="020B0604030504040204" pitchFamily="50" charset="-128"/>
                <a:ea typeface="Meiryo UI" panose="020B0604030504040204" pitchFamily="50" charset="-128"/>
              </a:rPr>
              <a:t>◆国際評価（</a:t>
            </a:r>
            <a:r>
              <a:rPr lang="en-US" altLang="ja-JP" sz="2000" b="1" dirty="0">
                <a:latin typeface="Meiryo UI" panose="020B0604030504040204" pitchFamily="50" charset="-128"/>
                <a:ea typeface="Meiryo UI" panose="020B0604030504040204" pitchFamily="50" charset="-128"/>
              </a:rPr>
              <a:t>SDSN</a:t>
            </a:r>
            <a:r>
              <a:rPr lang="ja-JP" altLang="en-US" sz="2000" b="1" dirty="0">
                <a:latin typeface="Meiryo UI" panose="020B0604030504040204" pitchFamily="50" charset="-128"/>
                <a:ea typeface="Meiryo UI" panose="020B0604030504040204" pitchFamily="50" charset="-128"/>
              </a:rPr>
              <a:t>）</a:t>
            </a:r>
            <a:endParaRPr lang="en-US" altLang="ja-JP" sz="2000" b="1" dirty="0">
              <a:latin typeface="Meiryo UI" panose="020B0604030504040204" pitchFamily="50" charset="-128"/>
              <a:ea typeface="Meiryo UI" panose="020B0604030504040204" pitchFamily="50" charset="-128"/>
            </a:endParaRPr>
          </a:p>
          <a:p>
            <a:pPr marL="174637" indent="-92080">
              <a:spcBef>
                <a:spcPts val="600"/>
              </a:spcBef>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4981157" y="2314342"/>
            <a:ext cx="4577184" cy="3905495"/>
          </a:xfrm>
          <a:prstGeom prst="rect">
            <a:avLst/>
          </a:prstGeom>
          <a:solidFill>
            <a:schemeClr val="bg1"/>
          </a:solidFill>
          <a:ln w="15875" cmpd="sng">
            <a:solidFill>
              <a:schemeClr val="accent6">
                <a:lumMod val="60000"/>
                <a:lumOff val="40000"/>
              </a:schemeClr>
            </a:solidFill>
            <a:prstDash val="solid"/>
          </a:ln>
        </p:spPr>
        <p:txBody>
          <a:bodyPr wrap="square" lIns="72000" tIns="72000" rtlCol="0" anchor="t" anchorCtr="0">
            <a:noAutofit/>
          </a:bodyPr>
          <a:lstStyle/>
          <a:p>
            <a:pPr marL="174637" indent="-92080"/>
            <a:r>
              <a:rPr lang="ja-JP" altLang="en-US" sz="2000" b="1" dirty="0">
                <a:latin typeface="Meiryo UI" panose="020B0604030504040204" pitchFamily="50" charset="-128"/>
                <a:ea typeface="Meiryo UI" panose="020B0604030504040204" pitchFamily="50" charset="-128"/>
              </a:rPr>
              <a:t>◆国内評価（自治体</a:t>
            </a:r>
            <a:r>
              <a:rPr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指標）</a:t>
            </a:r>
            <a:endParaRPr lang="en-US" altLang="ja-JP" sz="2000" b="1" dirty="0">
              <a:latin typeface="Meiryo UI" panose="020B0604030504040204" pitchFamily="50" charset="-128"/>
              <a:ea typeface="Meiryo UI" panose="020B0604030504040204" pitchFamily="50" charset="-128"/>
            </a:endParaRPr>
          </a:p>
          <a:p>
            <a:pPr>
              <a:spcBef>
                <a:spcPts val="3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74307" y="2988049"/>
            <a:ext cx="4170017" cy="1057438"/>
          </a:xfrm>
          <a:prstGeom prst="bracketPair">
            <a:avLst>
              <a:gd name="adj" fmla="val 5762"/>
            </a:avLst>
          </a:prstGeom>
          <a:noFill/>
          <a:ln>
            <a:solidFill>
              <a:schemeClr val="accent6">
                <a:lumMod val="60000"/>
                <a:lumOff val="40000"/>
              </a:schemeClr>
            </a:solidFill>
          </a:ln>
        </p:spPr>
        <p:txBody>
          <a:bodyPr wrap="square" lIns="180000" tIns="64008" rIns="128016" bIns="64008" rtlCol="0" anchor="ctr" anchorCtr="0">
            <a:no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国際評価は、以下のように表示。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・「順調に進んでいる：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・「改善しているが目標達成が困難：</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B</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・「目標達成が困難：</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・「状態が悪化している：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073477" y="2983138"/>
            <a:ext cx="4392548" cy="1290236"/>
          </a:xfrm>
          <a:prstGeom prst="bracketPair">
            <a:avLst>
              <a:gd name="adj" fmla="val 7030"/>
            </a:avLst>
          </a:prstGeom>
          <a:noFill/>
          <a:ln>
            <a:solidFill>
              <a:schemeClr val="accent6">
                <a:lumMod val="60000"/>
                <a:lumOff val="40000"/>
              </a:schemeClr>
            </a:solidFill>
          </a:ln>
        </p:spPr>
        <p:txBody>
          <a:bodyPr wrap="square" lIns="180000" tIns="64008" rIns="128016" bIns="64008" rtlCol="0" anchor="ctr" anchorCtr="0">
            <a:no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国内評価では、国内全ての自治体の値を集計し、</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に指標化し、以下のように表示。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以下：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以下：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B</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以下：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以下：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54099" y="1262178"/>
            <a:ext cx="9527374" cy="733534"/>
          </a:xfrm>
          <a:prstGeom prst="rect">
            <a:avLst/>
          </a:prstGeom>
        </p:spPr>
        <p:txBody>
          <a:bodyPr wrap="square">
            <a:spAutoFit/>
          </a:bodyPr>
          <a:lstStyle/>
          <a:p>
            <a:pPr>
              <a:lnSpc>
                <a:spcPts val="2500"/>
              </a:lnSpc>
            </a:pPr>
            <a:r>
              <a:rPr lang="ja-JP" altLang="en-US" sz="1600" dirty="0" smtClean="0">
                <a:latin typeface="Meiryo UI" panose="020B0604030504040204" pitchFamily="50" charset="-128"/>
                <a:ea typeface="Meiryo UI" panose="020B0604030504040204" pitchFamily="50" charset="-128"/>
              </a:rPr>
              <a:t>〇「</a:t>
            </a:r>
            <a:r>
              <a:rPr lang="ja-JP" altLang="en-US" sz="1600" dirty="0">
                <a:latin typeface="Meiryo UI" panose="020B0604030504040204" pitchFamily="50" charset="-128"/>
                <a:ea typeface="Meiryo UI" panose="020B0604030504040204" pitchFamily="50" charset="-128"/>
              </a:rPr>
              <a:t>国際的な日本の評価（SDSN）」と「国内評価（自治体SDGs指標）」から、それぞれ個別指標の達成状況や相対的な評価を整理</a:t>
            </a:r>
          </a:p>
        </p:txBody>
      </p:sp>
      <p:sp>
        <p:nvSpPr>
          <p:cNvPr id="6" name="テキスト ボックス 5"/>
          <p:cNvSpPr txBox="1"/>
          <p:nvPr/>
        </p:nvSpPr>
        <p:spPr>
          <a:xfrm>
            <a:off x="5195473" y="4650177"/>
            <a:ext cx="4270550" cy="1569660"/>
          </a:xfrm>
          <a:prstGeom prst="rect">
            <a:avLst/>
          </a:prstGeom>
          <a:noFill/>
        </p:spPr>
        <p:txBody>
          <a:bodyPr wrap="square" rtlCol="0">
            <a:spAutoFit/>
          </a:bodyPr>
          <a:lstStyle/>
          <a:p>
            <a:pPr marL="85731" indent="-85731"/>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　突発的な自然災害など外的要因で大きく経年変動する指標や、予算の規模など課題の重要性と値の関係性について判断が困難な指標、データが欠損している指標などは、独自に評価から除外して整理。</a:t>
            </a:r>
            <a:endParaRPr kumimoji="1" lang="en-US" altLang="ja-JP" sz="1600" dirty="0">
              <a:latin typeface="Meiryo UI" panose="020B0604030504040204" pitchFamily="50" charset="-128"/>
              <a:ea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endParaRPr>
          </a:p>
        </p:txBody>
      </p:sp>
      <p:sp>
        <p:nvSpPr>
          <p:cNvPr id="12" name="スライド番号プレースホルダー 1"/>
          <p:cNvSpPr txBox="1">
            <a:spLocks/>
          </p:cNvSpPr>
          <p:nvPr/>
        </p:nvSpPr>
        <p:spPr>
          <a:xfrm>
            <a:off x="9115200" y="86400"/>
            <a:ext cx="682898" cy="360000"/>
          </a:xfrm>
          <a:prstGeom prst="rect">
            <a:avLst/>
          </a:prstGeom>
          <a:solidFill>
            <a:schemeClr val="bg1"/>
          </a:solidFill>
          <a:ln w="12700" cap="flat" cmpd="sng" algn="ctr">
            <a:solidFill>
              <a:schemeClr val="accent6"/>
            </a:solidFill>
            <a:prstDash val="solid"/>
            <a:miter lim="800000"/>
          </a:ln>
          <a:effectLst/>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0B2C6F-5ADA-456F-ADEE-572D4EA63F9B}" type="slidenum">
              <a:rPr kumimoji="1" lang="en-US" altLang="ja-JP"/>
              <a:t>14</a:t>
            </a:fld>
            <a:endParaRPr kumimoji="1" lang="ja-JP" altLang="en-US" dirty="0"/>
          </a:p>
        </p:txBody>
      </p:sp>
      <p:sp>
        <p:nvSpPr>
          <p:cNvPr id="16" name="正方形/長方形 15"/>
          <p:cNvSpPr/>
          <p:nvPr/>
        </p:nvSpPr>
        <p:spPr>
          <a:xfrm>
            <a:off x="0" y="680400"/>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ゴールの現在の到達点の分析について（分析手法）</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楕円 10"/>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視点１</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10591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2957" y="649648"/>
            <a:ext cx="3705662" cy="368827"/>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600" b="1" dirty="0">
                <a:solidFill>
                  <a:schemeClr val="tx1"/>
                </a:solidFill>
                <a:latin typeface="Meiryo UI" panose="020B0604030504040204" pitchFamily="50" charset="-128"/>
                <a:ea typeface="Meiryo UI" panose="020B0604030504040204" pitchFamily="50" charset="-128"/>
              </a:rPr>
              <a:t>　参考：国際評価（</a:t>
            </a:r>
            <a:r>
              <a:rPr kumimoji="1" lang="en-US" altLang="ja-JP" sz="1600" b="1" dirty="0">
                <a:solidFill>
                  <a:schemeClr val="tx1"/>
                </a:solidFill>
                <a:latin typeface="Meiryo UI" panose="020B0604030504040204" pitchFamily="50" charset="-128"/>
                <a:ea typeface="Meiryo UI" panose="020B0604030504040204" pitchFamily="50" charset="-128"/>
              </a:rPr>
              <a:t>SDSN</a:t>
            </a:r>
            <a:r>
              <a:rPr kumimoji="1" lang="ja-JP" altLang="en-US" sz="1600" b="1" dirty="0">
                <a:solidFill>
                  <a:schemeClr val="tx1"/>
                </a:solidFill>
                <a:latin typeface="Meiryo UI" panose="020B0604030504040204" pitchFamily="50" charset="-128"/>
                <a:ea typeface="Meiryo UI" panose="020B0604030504040204" pitchFamily="50" charset="-128"/>
              </a:rPr>
              <a:t>）に関して</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12" name="スライド番号プレースホルダー 1"/>
          <p:cNvSpPr txBox="1">
            <a:spLocks/>
          </p:cNvSpPr>
          <p:nvPr/>
        </p:nvSpPr>
        <p:spPr>
          <a:xfrm>
            <a:off x="9115200" y="86400"/>
            <a:ext cx="682898" cy="360000"/>
          </a:xfrm>
          <a:prstGeom prst="rect">
            <a:avLst/>
          </a:prstGeom>
          <a:solidFill>
            <a:schemeClr val="bg1"/>
          </a:solidFill>
          <a:ln w="12700" cap="flat" cmpd="sng" algn="ctr">
            <a:solidFill>
              <a:schemeClr val="accent6"/>
            </a:solidFill>
            <a:prstDash val="solid"/>
            <a:miter lim="800000"/>
          </a:ln>
          <a:effectLst/>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CB2C87-0BB9-41E6-88DE-05FFF1E5B005}" type="slidenum">
              <a:rPr kumimoji="1" lang="ja-JP" altLang="en-US" smtClean="0"/>
              <a:t>15</a:t>
            </a:fld>
            <a:endParaRPr kumimoji="1" lang="ja-JP" altLang="en-US" dirty="0"/>
          </a:p>
        </p:txBody>
      </p:sp>
      <p:pic>
        <p:nvPicPr>
          <p:cNvPr id="14" name="図 13"/>
          <p:cNvPicPr>
            <a:picLocks noChangeAspect="1"/>
          </p:cNvPicPr>
          <p:nvPr/>
        </p:nvPicPr>
        <p:blipFill>
          <a:blip r:embed="rId3"/>
          <a:stretch>
            <a:fillRect/>
          </a:stretch>
        </p:blipFill>
        <p:spPr>
          <a:xfrm>
            <a:off x="3154452" y="6309322"/>
            <a:ext cx="360000" cy="358635"/>
          </a:xfrm>
          <a:prstGeom prst="rect">
            <a:avLst/>
          </a:prstGeom>
        </p:spPr>
      </p:pic>
      <p:sp>
        <p:nvSpPr>
          <p:cNvPr id="15" name="正方形/長方形 14"/>
          <p:cNvSpPr/>
          <p:nvPr/>
        </p:nvSpPr>
        <p:spPr>
          <a:xfrm>
            <a:off x="528639" y="6256948"/>
            <a:ext cx="3096963"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rPr>
              <a:t>SDG Index and Dashboards</a:t>
            </a:r>
            <a:endParaRPr kumimoji="1" lang="ja-JP" altLang="en-US" dirty="0">
              <a:solidFill>
                <a:schemeClr val="tx1"/>
              </a:solidFill>
            </a:endParaRPr>
          </a:p>
        </p:txBody>
      </p:sp>
      <p:sp>
        <p:nvSpPr>
          <p:cNvPr id="17" name="正方形/長方形 16"/>
          <p:cNvSpPr/>
          <p:nvPr/>
        </p:nvSpPr>
        <p:spPr>
          <a:xfrm>
            <a:off x="3623587" y="6309322"/>
            <a:ext cx="3720699" cy="369332"/>
          </a:xfrm>
          <a:prstGeom prst="rect">
            <a:avLst/>
          </a:prstGeom>
        </p:spPr>
        <p:txBody>
          <a:bodyPr wrap="none">
            <a:spAutoFit/>
          </a:bodyPr>
          <a:lstStyle/>
          <a:p>
            <a:r>
              <a:rPr lang="ja-JP" altLang="en-US" dirty="0"/>
              <a:t>⇒ </a:t>
            </a:r>
            <a:r>
              <a:rPr lang="en-US" altLang="ja-JP" dirty="0"/>
              <a:t>HP</a:t>
            </a:r>
            <a:r>
              <a:rPr lang="ja-JP" altLang="en-US" dirty="0"/>
              <a:t>「</a:t>
            </a:r>
            <a:r>
              <a:rPr lang="en-US" altLang="ja-JP" dirty="0"/>
              <a:t>SDG Index and Dashboards</a:t>
            </a:r>
            <a:r>
              <a:rPr lang="ja-JP" altLang="en-US" dirty="0"/>
              <a:t>」</a:t>
            </a:r>
          </a:p>
        </p:txBody>
      </p:sp>
      <p:pic>
        <p:nvPicPr>
          <p:cNvPr id="3" name="図 2"/>
          <p:cNvPicPr>
            <a:picLocks noChangeAspect="1"/>
          </p:cNvPicPr>
          <p:nvPr/>
        </p:nvPicPr>
        <p:blipFill>
          <a:blip r:embed="rId4"/>
          <a:stretch>
            <a:fillRect/>
          </a:stretch>
        </p:blipFill>
        <p:spPr>
          <a:xfrm>
            <a:off x="4136572" y="1022010"/>
            <a:ext cx="4650243" cy="4892998"/>
          </a:xfrm>
          <a:prstGeom prst="rect">
            <a:avLst/>
          </a:prstGeom>
        </p:spPr>
      </p:pic>
      <p:pic>
        <p:nvPicPr>
          <p:cNvPr id="4" name="図 3"/>
          <p:cNvPicPr>
            <a:picLocks noChangeAspect="1"/>
          </p:cNvPicPr>
          <p:nvPr/>
        </p:nvPicPr>
        <p:blipFill>
          <a:blip r:embed="rId5"/>
          <a:stretch>
            <a:fillRect/>
          </a:stretch>
        </p:blipFill>
        <p:spPr>
          <a:xfrm>
            <a:off x="409855" y="1022009"/>
            <a:ext cx="3272649" cy="4692992"/>
          </a:xfrm>
          <a:prstGeom prst="rect">
            <a:avLst/>
          </a:prstGeom>
        </p:spPr>
      </p:pic>
    </p:spTree>
    <p:extLst>
      <p:ext uri="{BB962C8B-B14F-4D97-AF65-F5344CB8AC3E}">
        <p14:creationId xmlns:p14="http://schemas.microsoft.com/office/powerpoint/2010/main" val="2367251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73030" y="536593"/>
            <a:ext cx="6765932" cy="540000"/>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600" b="1" dirty="0">
                <a:solidFill>
                  <a:schemeClr val="tx1"/>
                </a:solidFill>
                <a:latin typeface="Meiryo UI" panose="020B0604030504040204" pitchFamily="50" charset="-128"/>
                <a:ea typeface="Meiryo UI" panose="020B0604030504040204" pitchFamily="50" charset="-128"/>
              </a:rPr>
              <a:t>　参考：国内評価（自治体</a:t>
            </a:r>
            <a:r>
              <a:rPr kumimoji="1" lang="en-US" altLang="ja-JP" sz="1600" b="1" dirty="0">
                <a:solidFill>
                  <a:schemeClr val="tx1"/>
                </a:solidFill>
                <a:latin typeface="Meiryo UI" panose="020B0604030504040204" pitchFamily="50" charset="-128"/>
                <a:ea typeface="Meiryo UI" panose="020B0604030504040204" pitchFamily="50" charset="-128"/>
              </a:rPr>
              <a:t>SDGs</a:t>
            </a:r>
            <a:r>
              <a:rPr kumimoji="1" lang="ja-JP" altLang="en-US" sz="1600" b="1" dirty="0">
                <a:solidFill>
                  <a:schemeClr val="tx1"/>
                </a:solidFill>
                <a:latin typeface="Meiryo UI" panose="020B0604030504040204" pitchFamily="50" charset="-128"/>
                <a:ea typeface="Meiryo UI" panose="020B0604030504040204" pitchFamily="50" charset="-128"/>
              </a:rPr>
              <a:t>指標）に関して</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12" name="スライド番号プレースホルダー 1"/>
          <p:cNvSpPr txBox="1">
            <a:spLocks/>
          </p:cNvSpPr>
          <p:nvPr/>
        </p:nvSpPr>
        <p:spPr>
          <a:xfrm>
            <a:off x="9115200" y="86400"/>
            <a:ext cx="682898" cy="360000"/>
          </a:xfrm>
          <a:prstGeom prst="rect">
            <a:avLst/>
          </a:prstGeom>
          <a:solidFill>
            <a:schemeClr val="bg1"/>
          </a:solidFill>
          <a:ln w="12700" cap="flat" cmpd="sng" algn="ctr">
            <a:solidFill>
              <a:schemeClr val="accent6"/>
            </a:solidFill>
            <a:prstDash val="solid"/>
            <a:miter lim="800000"/>
          </a:ln>
          <a:effectLst/>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441451-5BC8-4374-81C0-24060F5C20E7}" type="slidenum">
              <a:rPr kumimoji="1" lang="ja-JP" altLang="en-US" smtClean="0"/>
              <a:t>16</a:t>
            </a:fld>
            <a:endParaRPr kumimoji="1" lang="ja-JP" altLang="en-US" dirty="0"/>
          </a:p>
        </p:txBody>
      </p:sp>
      <p:pic>
        <p:nvPicPr>
          <p:cNvPr id="14" name="図 13"/>
          <p:cNvPicPr>
            <a:picLocks noChangeAspect="1"/>
          </p:cNvPicPr>
          <p:nvPr/>
        </p:nvPicPr>
        <p:blipFill>
          <a:blip r:embed="rId3"/>
          <a:stretch>
            <a:fillRect/>
          </a:stretch>
        </p:blipFill>
        <p:spPr>
          <a:xfrm>
            <a:off x="3840252" y="6309322"/>
            <a:ext cx="360000" cy="358635"/>
          </a:xfrm>
          <a:prstGeom prst="rect">
            <a:avLst/>
          </a:prstGeom>
        </p:spPr>
      </p:pic>
      <p:sp>
        <p:nvSpPr>
          <p:cNvPr id="15" name="正方形/長方形 14"/>
          <p:cNvSpPr/>
          <p:nvPr/>
        </p:nvSpPr>
        <p:spPr>
          <a:xfrm>
            <a:off x="385762" y="6256948"/>
            <a:ext cx="39256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ローカル</a:t>
            </a:r>
            <a:r>
              <a:rPr kumimoji="1" lang="en-US" altLang="ja-JP" dirty="0">
                <a:solidFill>
                  <a:schemeClr val="tx1"/>
                </a:solidFill>
              </a:rPr>
              <a:t>SDGs</a:t>
            </a:r>
            <a:r>
              <a:rPr kumimoji="1" lang="ja-JP" altLang="en-US" dirty="0">
                <a:solidFill>
                  <a:schemeClr val="tx1"/>
                </a:solidFill>
              </a:rPr>
              <a:t>プラットフォーム</a:t>
            </a:r>
          </a:p>
        </p:txBody>
      </p:sp>
      <p:sp>
        <p:nvSpPr>
          <p:cNvPr id="17" name="正方形/長方形 16"/>
          <p:cNvSpPr/>
          <p:nvPr/>
        </p:nvSpPr>
        <p:spPr>
          <a:xfrm>
            <a:off x="4309386" y="6309322"/>
            <a:ext cx="4447051" cy="369332"/>
          </a:xfrm>
          <a:prstGeom prst="rect">
            <a:avLst/>
          </a:prstGeom>
        </p:spPr>
        <p:txBody>
          <a:bodyPr wrap="none">
            <a:spAutoFit/>
          </a:bodyPr>
          <a:lstStyle/>
          <a:p>
            <a:r>
              <a:rPr lang="ja-JP" altLang="en-US" dirty="0"/>
              <a:t>⇒ </a:t>
            </a:r>
            <a:r>
              <a:rPr lang="en-US" altLang="ja-JP" dirty="0"/>
              <a:t>HP</a:t>
            </a:r>
            <a:r>
              <a:rPr lang="ja-JP" altLang="en-US" dirty="0"/>
              <a:t>「ローカル</a:t>
            </a:r>
            <a:r>
              <a:rPr lang="en-US" altLang="ja-JP" dirty="0"/>
              <a:t>SDGs</a:t>
            </a:r>
            <a:r>
              <a:rPr lang="ja-JP" altLang="en-US" dirty="0"/>
              <a:t>プラットフォーム」</a:t>
            </a:r>
          </a:p>
        </p:txBody>
      </p:sp>
      <p:pic>
        <p:nvPicPr>
          <p:cNvPr id="5" name="図 4"/>
          <p:cNvPicPr>
            <a:picLocks noChangeAspect="1"/>
          </p:cNvPicPr>
          <p:nvPr/>
        </p:nvPicPr>
        <p:blipFill>
          <a:blip r:embed="rId4"/>
          <a:stretch>
            <a:fillRect/>
          </a:stretch>
        </p:blipFill>
        <p:spPr>
          <a:xfrm>
            <a:off x="229952" y="1494019"/>
            <a:ext cx="3761724" cy="1897442"/>
          </a:xfrm>
          <a:prstGeom prst="rect">
            <a:avLst/>
          </a:prstGeom>
        </p:spPr>
      </p:pic>
      <p:pic>
        <p:nvPicPr>
          <p:cNvPr id="19" name="図 18"/>
          <p:cNvPicPr>
            <a:picLocks noChangeAspect="1"/>
          </p:cNvPicPr>
          <p:nvPr/>
        </p:nvPicPr>
        <p:blipFill>
          <a:blip r:embed="rId5"/>
          <a:stretch>
            <a:fillRect/>
          </a:stretch>
        </p:blipFill>
        <p:spPr>
          <a:xfrm>
            <a:off x="4658601" y="843448"/>
            <a:ext cx="5048928" cy="2663217"/>
          </a:xfrm>
          <a:prstGeom prst="rect">
            <a:avLst/>
          </a:prstGeom>
        </p:spPr>
      </p:pic>
      <p:pic>
        <p:nvPicPr>
          <p:cNvPr id="18" name="図 17"/>
          <p:cNvPicPr>
            <a:picLocks noChangeAspect="1"/>
          </p:cNvPicPr>
          <p:nvPr/>
        </p:nvPicPr>
        <p:blipFill>
          <a:blip r:embed="rId6"/>
          <a:stretch>
            <a:fillRect/>
          </a:stretch>
        </p:blipFill>
        <p:spPr>
          <a:xfrm>
            <a:off x="4602128" y="3673841"/>
            <a:ext cx="5105401" cy="2546549"/>
          </a:xfrm>
          <a:prstGeom prst="rect">
            <a:avLst/>
          </a:prstGeom>
        </p:spPr>
      </p:pic>
    </p:spTree>
    <p:extLst>
      <p:ext uri="{BB962C8B-B14F-4D97-AF65-F5344CB8AC3E}">
        <p14:creationId xmlns:p14="http://schemas.microsoft.com/office/powerpoint/2010/main" val="1701192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４</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年大阪・関西万博に向けて取り組む「重点ゴール」</a:t>
            </a:r>
            <a:endParaRPr kumimoji="1" lang="en-US" altLang="ja-JP" b="1" dirty="0">
              <a:latin typeface="Meiryo UI" panose="020B0604030504040204" pitchFamily="50" charset="-128"/>
              <a:ea typeface="Meiryo UI" panose="020B0604030504040204" pitchFamily="50" charset="-128"/>
            </a:endParaRPr>
          </a:p>
        </p:txBody>
      </p:sp>
      <p:sp>
        <p:nvSpPr>
          <p:cNvPr id="35" name="スライド番号プレースホルダー 1"/>
          <p:cNvSpPr txBox="1">
            <a:spLocks/>
          </p:cNvSpPr>
          <p:nvPr/>
        </p:nvSpPr>
        <p:spPr>
          <a:xfrm>
            <a:off x="9115200" y="86400"/>
            <a:ext cx="682898" cy="360000"/>
          </a:xfrm>
          <a:prstGeom prst="rect">
            <a:avLst/>
          </a:prstGeom>
          <a:solidFill>
            <a:schemeClr val="bg1"/>
          </a:solidFill>
          <a:ln w="12700" cap="flat" cmpd="sng" algn="ctr">
            <a:solidFill>
              <a:schemeClr val="accent6"/>
            </a:solidFill>
            <a:prstDash val="solid"/>
            <a:miter lim="800000"/>
          </a:ln>
          <a:effectLst/>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936B001-E4CF-4209-8574-73233915EA64}" type="slidenum">
              <a:rPr kumimoji="1" lang="en-US" altLang="ja-JP"/>
              <a:t>17</a:t>
            </a:fld>
            <a:endParaRPr kumimoji="1" lang="ja-JP" altLang="en-US" dirty="0"/>
          </a:p>
        </p:txBody>
      </p:sp>
      <p:sp>
        <p:nvSpPr>
          <p:cNvPr id="36" name="正方形/長方形 35"/>
          <p:cNvSpPr/>
          <p:nvPr/>
        </p:nvSpPr>
        <p:spPr>
          <a:xfrm>
            <a:off x="0" y="583019"/>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◆分析例</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「ゴール３」</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397181" y="1387989"/>
            <a:ext cx="9201365" cy="1263808"/>
          </a:xfrm>
          <a:prstGeom prst="rect">
            <a:avLst/>
          </a:prstGeom>
          <a:noFill/>
        </p:spPr>
        <p:txBody>
          <a:bodyPr wrap="square" rtlCol="0">
            <a:spAutoFit/>
          </a:bodyPr>
          <a:lstStyle/>
          <a:p>
            <a:pPr fontAlgn="t">
              <a:lnSpc>
                <a:spcPts val="13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妊産婦死亡率（</a:t>
            </a:r>
            <a:r>
              <a:rPr kumimoji="1" lang="ja-JP" altLang="en-US" sz="1200" dirty="0">
                <a:latin typeface="Meiryo UI" panose="020B0604030504040204" pitchFamily="50" charset="-128"/>
                <a:ea typeface="Meiryo UI" panose="020B0604030504040204" pitchFamily="50" charset="-128"/>
              </a:rPr>
              <a:t>出生</a:t>
            </a:r>
            <a:r>
              <a:rPr kumimoji="1" lang="en-US" altLang="ja-JP" sz="1200" dirty="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新生児死亡率（出生</a:t>
            </a:r>
            <a:r>
              <a:rPr kumimoji="1" lang="en-US" altLang="ja-JP" sz="1200" dirty="0">
                <a:latin typeface="Meiryo UI" panose="020B0604030504040204" pitchFamily="50" charset="-128"/>
                <a:ea typeface="Meiryo UI" panose="020B0604030504040204" pitchFamily="50" charset="-128"/>
              </a:rPr>
              <a:t>1,000</a:t>
            </a:r>
            <a:r>
              <a:rPr kumimoji="1" lang="ja-JP" altLang="ja-JP" sz="1200" dirty="0">
                <a:latin typeface="Meiryo UI" panose="020B0604030504040204" pitchFamily="50" charset="-128"/>
                <a:ea typeface="Meiryo UI" panose="020B0604030504040204" pitchFamily="50" charset="-128"/>
              </a:rPr>
              <a:t>人あたり）</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心血管疾患、がんによる年齢別死亡率糖尿病、および</a:t>
            </a:r>
            <a:r>
              <a:rPr kumimoji="1" lang="en-US" altLang="ja-JP" sz="1200" dirty="0">
                <a:latin typeface="Meiryo UI" panose="020B0604030504040204" pitchFamily="50" charset="-128"/>
                <a:ea typeface="Meiryo UI" panose="020B0604030504040204" pitchFamily="50" charset="-128"/>
              </a:rPr>
              <a:t>30〜70</a:t>
            </a:r>
            <a:r>
              <a:rPr kumimoji="1" lang="ja-JP" altLang="ja-JP" sz="1200" dirty="0">
                <a:latin typeface="Meiryo UI" panose="020B0604030504040204" pitchFamily="50" charset="-128"/>
                <a:ea typeface="Meiryo UI" panose="020B0604030504040204" pitchFamily="50" charset="-128"/>
              </a:rPr>
              <a:t>歳の人口における慢性呼吸器疾患（人口</a:t>
            </a:r>
            <a:r>
              <a:rPr kumimoji="1" lang="en-US" altLang="ja-JP" sz="1200" dirty="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日常喫煙者（</a:t>
            </a:r>
            <a:r>
              <a:rPr kumimoji="1" lang="en-US" altLang="ja-JP" sz="1200" dirty="0">
                <a:latin typeface="Meiryo UI" panose="020B0604030504040204" pitchFamily="50" charset="-128"/>
                <a:ea typeface="Meiryo UI" panose="020B0604030504040204" pitchFamily="50" charset="-128"/>
              </a:rPr>
              <a:t>15</a:t>
            </a:r>
            <a:r>
              <a:rPr kumimoji="1" lang="ja-JP" altLang="ja-JP" sz="1200" dirty="0">
                <a:latin typeface="Meiryo UI" panose="020B0604030504040204" pitchFamily="50" charset="-128"/>
                <a:ea typeface="Meiryo UI" panose="020B0604030504040204" pitchFamily="50" charset="-128"/>
              </a:rPr>
              <a:t>歳以上の人口の割合）</a:t>
            </a:r>
            <a:endParaRPr kumimoji="1" lang="en-US" altLang="ja-JP" sz="1200" dirty="0">
              <a:latin typeface="Meiryo UI" panose="020B0604030504040204" pitchFamily="50" charset="-128"/>
              <a:ea typeface="Meiryo UI" panose="020B0604030504040204" pitchFamily="50" charset="-128"/>
            </a:endParaRPr>
          </a:p>
          <a:p>
            <a:pPr fontAlgn="t">
              <a:lnSpc>
                <a:spcPts val="1300"/>
              </a:lnSpc>
            </a:pPr>
            <a:r>
              <a:rPr kumimoji="1" lang="zh-CN" altLang="en-US" sz="1200" dirty="0">
                <a:latin typeface="Meiryo UI" panose="020B0604030504040204" pitchFamily="50" charset="-128"/>
                <a:ea typeface="Meiryo UI" panose="020B0604030504040204" pitchFamily="50" charset="-128"/>
              </a:rPr>
              <a:t>「</a:t>
            </a:r>
            <a:r>
              <a:rPr kumimoji="1" lang="en-US" altLang="zh-CN" sz="1200" dirty="0">
                <a:latin typeface="Meiryo UI" panose="020B0604030504040204" pitchFamily="50" charset="-128"/>
                <a:ea typeface="Meiryo UI" panose="020B0604030504040204" pitchFamily="50" charset="-128"/>
              </a:rPr>
              <a:t>A</a:t>
            </a:r>
            <a:r>
              <a:rPr kumimoji="1" lang="zh-CN"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健康寿命（年）</a:t>
            </a:r>
            <a:r>
              <a:rPr kumimoji="1" lang="zh-CN" altLang="ja-JP" sz="1200" dirty="0">
                <a:latin typeface="Meiryo UI" panose="020B0604030504040204" pitchFamily="50" charset="-128"/>
                <a:ea typeface="Meiryo UI" panose="020B0604030504040204" pitchFamily="50" charset="-128"/>
              </a:rPr>
              <a:t/>
            </a:r>
            <a:br>
              <a:rPr kumimoji="1" lang="zh-CN" altLang="ja-JP" sz="1200" dirty="0">
                <a:latin typeface="Meiryo UI" panose="020B0604030504040204" pitchFamily="50" charset="-128"/>
                <a:ea typeface="Meiryo UI" panose="020B0604030504040204" pitchFamily="50" charset="-128"/>
              </a:rPr>
            </a:br>
            <a:r>
              <a:rPr kumimoji="1" lang="zh-CN" altLang="en-US" sz="1200" dirty="0">
                <a:latin typeface="Meiryo UI" panose="020B0604030504040204" pitchFamily="50" charset="-128"/>
                <a:ea typeface="Meiryo UI" panose="020B0604030504040204" pitchFamily="50" charset="-128"/>
              </a:rPr>
              <a:t>「</a:t>
            </a:r>
            <a:r>
              <a:rPr kumimoji="1" lang="en-US" altLang="zh-CN" sz="1200" dirty="0">
                <a:latin typeface="Meiryo UI" panose="020B0604030504040204" pitchFamily="50" charset="-128"/>
                <a:ea typeface="Meiryo UI" panose="020B0604030504040204" pitchFamily="50" charset="-128"/>
              </a:rPr>
              <a:t>B</a:t>
            </a:r>
            <a:r>
              <a:rPr kumimoji="1" lang="zh-CN" altLang="en-US" sz="1200" dirty="0">
                <a:latin typeface="Meiryo UI" panose="020B0604030504040204" pitchFamily="50" charset="-128"/>
                <a:ea typeface="Meiryo UI" panose="020B0604030504040204" pitchFamily="50" charset="-128"/>
              </a:rPr>
              <a:t>」</a:t>
            </a:r>
            <a:r>
              <a:rPr lang="en-US" altLang="zh-CN"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結核発生率（％）</a:t>
            </a:r>
            <a:endParaRPr kumimoji="1" lang="en-US"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B</a:t>
            </a:r>
            <a:r>
              <a:rPr kumimoji="1"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主観的幸福感（平均ラダースコア、</a:t>
            </a:r>
            <a:r>
              <a:rPr kumimoji="1" lang="en-US" altLang="ja-JP" sz="1200" dirty="0">
                <a:latin typeface="Meiryo UI" panose="020B0604030504040204" pitchFamily="50" charset="-128"/>
                <a:ea typeface="Meiryo UI" panose="020B0604030504040204" pitchFamily="50" charset="-128"/>
              </a:rPr>
              <a:t>0〜10</a:t>
            </a:r>
            <a:r>
              <a:rPr kumimoji="1" lang="ja-JP" altLang="en-US" sz="1200" dirty="0">
                <a:latin typeface="Meiryo UI" panose="020B0604030504040204" pitchFamily="50" charset="-128"/>
                <a:ea typeface="Meiryo UI" panose="020B0604030504040204" pitchFamily="50" charset="-128"/>
              </a:rPr>
              <a:t>）等</a:t>
            </a:r>
          </a:p>
        </p:txBody>
      </p:sp>
      <p:sp>
        <p:nvSpPr>
          <p:cNvPr id="40" name="テキスト ボックス 39"/>
          <p:cNvSpPr txBox="1"/>
          <p:nvPr/>
        </p:nvSpPr>
        <p:spPr>
          <a:xfrm>
            <a:off x="250504" y="1127872"/>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 国際的な日本の評価</a:t>
            </a:r>
            <a:endParaRPr kumimoji="1" lang="en-US" altLang="ja-JP" sz="1400" b="1" dirty="0">
              <a:latin typeface="ＭＳ Ｐゴシック" panose="020B0600070205080204" pitchFamily="50" charset="-128"/>
              <a:ea typeface="ＭＳ Ｐゴシック" panose="020B0600070205080204" pitchFamily="50" charset="-128"/>
            </a:endParaRPr>
          </a:p>
        </p:txBody>
      </p:sp>
      <p:graphicFrame>
        <p:nvGraphicFramePr>
          <p:cNvPr id="41" name="グラフ 40"/>
          <p:cNvGraphicFramePr>
            <a:graphicFrameLocks noGrp="1"/>
          </p:cNvGraphicFramePr>
          <p:nvPr/>
        </p:nvGraphicFramePr>
        <p:xfrm>
          <a:off x="491325" y="3075627"/>
          <a:ext cx="6608289" cy="3840659"/>
        </p:xfrm>
        <a:graphic>
          <a:graphicData uri="http://schemas.openxmlformats.org/drawingml/2006/chart">
            <c:chart xmlns:c="http://schemas.openxmlformats.org/drawingml/2006/chart" xmlns:r="http://schemas.openxmlformats.org/officeDocument/2006/relationships" r:id="rId3"/>
          </a:graphicData>
        </a:graphic>
      </p:graphicFrame>
      <p:cxnSp>
        <p:nvCxnSpPr>
          <p:cNvPr id="42" name="直線コネクタ 41"/>
          <p:cNvCxnSpPr/>
          <p:nvPr/>
        </p:nvCxnSpPr>
        <p:spPr>
          <a:xfrm>
            <a:off x="972795" y="4180117"/>
            <a:ext cx="59400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250504" y="2783240"/>
            <a:ext cx="4348962"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 大阪の国内評価（自治体</a:t>
            </a:r>
            <a:r>
              <a:rPr kumimoji="1" lang="en-US" altLang="ja-JP" sz="1400" b="1" dirty="0">
                <a:latin typeface="ＭＳ Ｐゴシック" panose="020B0600070205080204" pitchFamily="50" charset="-128"/>
                <a:ea typeface="ＭＳ Ｐゴシック" panose="020B0600070205080204" pitchFamily="50" charset="-128"/>
              </a:rPr>
              <a:t>SDGs</a:t>
            </a:r>
            <a:r>
              <a:rPr kumimoji="1" lang="ja-JP" altLang="en-US" sz="1400" b="1" dirty="0">
                <a:latin typeface="ＭＳ Ｐゴシック" panose="020B0600070205080204" pitchFamily="50" charset="-128"/>
                <a:ea typeface="ＭＳ Ｐゴシック" panose="020B0600070205080204" pitchFamily="50" charset="-128"/>
              </a:rPr>
              <a:t>指標　</a:t>
            </a:r>
            <a:r>
              <a:rPr kumimoji="1" lang="en-US" altLang="ja-JP" sz="1400" b="1" dirty="0">
                <a:latin typeface="ＭＳ Ｐゴシック" panose="020B0600070205080204" pitchFamily="50" charset="-128"/>
                <a:ea typeface="ＭＳ Ｐゴシック" panose="020B0600070205080204" pitchFamily="50" charset="-128"/>
              </a:rPr>
              <a:t>【</a:t>
            </a:r>
            <a:r>
              <a:rPr kumimoji="1" lang="ja-JP" altLang="en-US" sz="1400" b="1" dirty="0">
                <a:latin typeface="ＭＳ Ｐゴシック" panose="020B0600070205080204" pitchFamily="50" charset="-128"/>
                <a:ea typeface="ＭＳ Ｐゴシック" panose="020B0600070205080204" pitchFamily="50" charset="-128"/>
              </a:rPr>
              <a:t>全体評価</a:t>
            </a:r>
            <a:r>
              <a:rPr kumimoji="1" lang="en-US" altLang="ja-JP" sz="1400" b="1" dirty="0">
                <a:latin typeface="ＭＳ Ｐゴシック" panose="020B0600070205080204" pitchFamily="50" charset="-128"/>
                <a:ea typeface="ＭＳ Ｐゴシック" panose="020B0600070205080204" pitchFamily="50" charset="-128"/>
              </a:rPr>
              <a:t>】</a:t>
            </a:r>
            <a:r>
              <a:rPr kumimoji="1" lang="ja-JP" altLang="en-US" sz="1400" b="1" dirty="0">
                <a:latin typeface="ＭＳ Ｐゴシック" panose="020B0600070205080204" pitchFamily="50" charset="-128"/>
                <a:ea typeface="ＭＳ Ｐゴシック" panose="020B0600070205080204" pitchFamily="50" charset="-128"/>
              </a:rPr>
              <a:t>）　</a:t>
            </a:r>
            <a:endParaRPr kumimoji="1" lang="en-US" altLang="ja-JP" sz="1050"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7249114" y="6591864"/>
            <a:ext cx="2484383" cy="234286"/>
          </a:xfrm>
          <a:prstGeom prst="rect">
            <a:avLst/>
          </a:prstGeom>
          <a:noFill/>
          <a:ln>
            <a:noFill/>
          </a:ln>
        </p:spPr>
        <p:txBody>
          <a:bodyPr wrap="square" lIns="36000" tIns="36000" rIns="36000" bIns="36000" rtlCol="0" anchor="ctr" anchorCtr="0">
            <a:spAutoFit/>
          </a:bodyPr>
          <a:lstStyle/>
          <a:p>
            <a:r>
              <a:rPr kumimoji="1" lang="ja-JP" altLang="en-US" sz="1050" dirty="0">
                <a:latin typeface="Meiryo UI" panose="020B0604030504040204" pitchFamily="50" charset="-128"/>
                <a:ea typeface="Meiryo UI" panose="020B0604030504040204" pitchFamily="50" charset="-128"/>
              </a:rPr>
              <a:t>出典：ローカル</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プラットフォーム</a:t>
            </a:r>
            <a:endParaRPr kumimoji="1" lang="en-US" altLang="ja-JP" sz="1050" dirty="0">
              <a:latin typeface="Meiryo UI" panose="020B0604030504040204" pitchFamily="50" charset="-128"/>
              <a:ea typeface="Meiryo UI" panose="020B0604030504040204" pitchFamily="50" charset="-128"/>
            </a:endParaRPr>
          </a:p>
        </p:txBody>
      </p:sp>
      <p:sp>
        <p:nvSpPr>
          <p:cNvPr id="45" name="正方形/長方形 44"/>
          <p:cNvSpPr/>
          <p:nvPr/>
        </p:nvSpPr>
        <p:spPr>
          <a:xfrm>
            <a:off x="4295136" y="6488452"/>
            <a:ext cx="157163" cy="36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テキスト ボックス 45"/>
          <p:cNvSpPr txBox="1"/>
          <p:nvPr/>
        </p:nvSpPr>
        <p:spPr>
          <a:xfrm>
            <a:off x="429130" y="3875314"/>
            <a:ext cx="595035" cy="246221"/>
          </a:xfrm>
          <a:prstGeom prst="rect">
            <a:avLst/>
          </a:prstGeom>
          <a:noFill/>
        </p:spPr>
        <p:txBody>
          <a:bodyPr wrap="none" rtlCol="0">
            <a:spAutoFit/>
          </a:bodyPr>
          <a:lstStyle/>
          <a:p>
            <a:pPr algn="ctr">
              <a:lnSpc>
                <a:spcPts val="1200"/>
              </a:lnSpc>
            </a:pPr>
            <a:r>
              <a:rPr kumimoji="1" lang="ja-JP" altLang="en-US" sz="800" b="1" dirty="0">
                <a:latin typeface="Meiryo UI" panose="020B0604030504040204" pitchFamily="50" charset="-128"/>
                <a:ea typeface="Meiryo UI" panose="020B0604030504040204" pitchFamily="50" charset="-128"/>
              </a:rPr>
              <a:t>（平均）</a:t>
            </a:r>
          </a:p>
        </p:txBody>
      </p:sp>
      <p:sp>
        <p:nvSpPr>
          <p:cNvPr id="47" name="テキスト ボックス 46"/>
          <p:cNvSpPr txBox="1"/>
          <p:nvPr/>
        </p:nvSpPr>
        <p:spPr>
          <a:xfrm>
            <a:off x="3691409" y="3347026"/>
            <a:ext cx="1364616" cy="561692"/>
          </a:xfrm>
          <a:prstGeom prst="rect">
            <a:avLst/>
          </a:prstGeom>
          <a:noFill/>
        </p:spPr>
        <p:txBody>
          <a:bodyPr wrap="square" rtlCol="0">
            <a:spAutoFit/>
          </a:bodyPr>
          <a:lstStyle/>
          <a:p>
            <a:pPr algn="ctr">
              <a:lnSpc>
                <a:spcPts val="1200"/>
              </a:lnSpc>
            </a:pPr>
            <a:r>
              <a:rPr kumimoji="1" lang="ja-JP" altLang="en-US" sz="1400" b="1" dirty="0">
                <a:latin typeface="Meiryo UI" panose="020B0604030504040204" pitchFamily="50" charset="-128"/>
                <a:ea typeface="Meiryo UI" panose="020B0604030504040204" pitchFamily="50" charset="-128"/>
              </a:rPr>
              <a:t>大阪</a:t>
            </a:r>
            <a:endParaRPr kumimoji="1" lang="en-US" altLang="ja-JP" sz="1400" b="1" dirty="0">
              <a:latin typeface="Meiryo UI" panose="020B0604030504040204" pitchFamily="50" charset="-128"/>
              <a:ea typeface="Meiryo UI" panose="020B0604030504040204" pitchFamily="50" charset="-128"/>
            </a:endParaRPr>
          </a:p>
          <a:p>
            <a:pPr algn="ctr">
              <a:lnSpc>
                <a:spcPts val="1200"/>
              </a:lnSpc>
            </a:pPr>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C</a:t>
            </a:r>
            <a:r>
              <a:rPr kumimoji="1" lang="ja-JP" altLang="en-US" sz="1400" b="1" dirty="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050" b="1" dirty="0">
                <a:latin typeface="Meiryo UI" panose="020B0604030504040204" pitchFamily="50" charset="-128"/>
                <a:ea typeface="Meiryo UI" panose="020B0604030504040204" pitchFamily="50" charset="-128"/>
              </a:rPr>
              <a:t>（</a:t>
            </a:r>
            <a:r>
              <a:rPr kumimoji="1" lang="en-US" altLang="ja-JP" sz="1050" b="1" dirty="0">
                <a:latin typeface="Meiryo UI" panose="020B0604030504040204" pitchFamily="50" charset="-128"/>
                <a:ea typeface="Meiryo UI" panose="020B0604030504040204" pitchFamily="50" charset="-128"/>
              </a:rPr>
              <a:t>46.9</a:t>
            </a:r>
            <a:r>
              <a:rPr kumimoji="1" lang="ja-JP" altLang="en-US" sz="1050" b="1" dirty="0">
                <a:latin typeface="Meiryo UI" panose="020B0604030504040204" pitchFamily="50" charset="-128"/>
                <a:ea typeface="Meiryo UI" panose="020B0604030504040204" pitchFamily="50" charset="-128"/>
              </a:rPr>
              <a:t>ポイント）</a:t>
            </a:r>
          </a:p>
        </p:txBody>
      </p:sp>
      <p:sp>
        <p:nvSpPr>
          <p:cNvPr id="48" name="テキスト ボックス 47"/>
          <p:cNvSpPr txBox="1"/>
          <p:nvPr/>
        </p:nvSpPr>
        <p:spPr>
          <a:xfrm>
            <a:off x="7112623" y="3679028"/>
            <a:ext cx="2453067" cy="636960"/>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1050" dirty="0">
                <a:latin typeface="Meiryo UI" panose="020B0604030504040204" pitchFamily="50" charset="-128"/>
                <a:ea typeface="Meiryo UI" panose="020B0604030504040204" pitchFamily="50" charset="-128"/>
              </a:rPr>
              <a:t>（指数化の概要）</a:t>
            </a:r>
            <a:endParaRPr kumimoji="1" lang="en-US" altLang="ja-JP" sz="1050" dirty="0">
              <a:latin typeface="Meiryo UI" panose="020B0604030504040204" pitchFamily="50" charset="-128"/>
              <a:ea typeface="Meiryo UI" panose="020B0604030504040204" pitchFamily="50" charset="-128"/>
            </a:endParaRPr>
          </a:p>
          <a:p>
            <a:pPr marL="179388" indent="93663">
              <a:lnSpc>
                <a:spcPts val="1100"/>
              </a:lnSpc>
            </a:pPr>
            <a:r>
              <a:rPr kumimoji="1" lang="ja-JP" altLang="en-US" sz="1050" dirty="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1050" dirty="0">
                <a:latin typeface="Meiryo UI" panose="020B0604030504040204" pitchFamily="50" charset="-128"/>
                <a:ea typeface="Meiryo UI" panose="020B0604030504040204" pitchFamily="50" charset="-128"/>
              </a:rPr>
              <a:t>100</a:t>
            </a:r>
            <a:r>
              <a:rPr kumimoji="1" lang="ja-JP" altLang="en-US" sz="1050" dirty="0" err="1">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最小値を</a:t>
            </a:r>
            <a:r>
              <a:rPr kumimoji="1" lang="en-US" altLang="ja-JP" sz="1050" dirty="0">
                <a:latin typeface="Meiryo UI" panose="020B0604030504040204" pitchFamily="50" charset="-128"/>
                <a:ea typeface="Meiryo UI" panose="020B0604030504040204" pitchFamily="50" charset="-128"/>
              </a:rPr>
              <a:t>0</a:t>
            </a:r>
            <a:r>
              <a:rPr kumimoji="1" lang="ja-JP" altLang="en-US" sz="1050" dirty="0">
                <a:latin typeface="Meiryo UI" panose="020B0604030504040204" pitchFamily="50" charset="-128"/>
                <a:ea typeface="Meiryo UI" panose="020B0604030504040204" pitchFamily="50" charset="-128"/>
              </a:rPr>
              <a:t>とする指数に換算</a:t>
            </a:r>
            <a:endParaRPr kumimoji="1" lang="en-US" altLang="ja-JP" sz="1050"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7136496" y="4313198"/>
            <a:ext cx="2769504" cy="2188667"/>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1050" dirty="0">
                <a:latin typeface="Meiryo UI" panose="020B0604030504040204" pitchFamily="50" charset="-128"/>
                <a:ea typeface="Meiryo UI" panose="020B0604030504040204" pitchFamily="50" charset="-128"/>
              </a:rPr>
              <a:t>（対象指標）</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妊産婦死亡数</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歳未満児死亡率</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新生児死亡率</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千人当たりの</a:t>
            </a:r>
            <a:r>
              <a:rPr kumimoji="1" lang="en-US" altLang="ja-JP" sz="1050" dirty="0">
                <a:latin typeface="Meiryo UI" panose="020B0604030504040204" pitchFamily="50" charset="-128"/>
                <a:ea typeface="Meiryo UI" panose="020B0604030504040204" pitchFamily="50" charset="-128"/>
              </a:rPr>
              <a:t>HIV</a:t>
            </a:r>
            <a:r>
              <a:rPr kumimoji="1" lang="ja-JP" altLang="en-US" sz="1050" dirty="0">
                <a:latin typeface="Meiryo UI" panose="020B0604030504040204" pitchFamily="50" charset="-128"/>
                <a:ea typeface="Meiryo UI" panose="020B0604030504040204" pitchFamily="50" charset="-128"/>
              </a:rPr>
              <a:t>感染者数</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万人当たりの結核感染者数</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千人当たりのマラリアによる死亡者数</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万⼈当たりの</a:t>
            </a:r>
            <a:r>
              <a:rPr kumimoji="1" lang="en-US" altLang="ja-JP" sz="1050" dirty="0">
                <a:latin typeface="Meiryo UI" panose="020B0604030504040204" pitchFamily="50" charset="-128"/>
                <a:ea typeface="Meiryo UI" panose="020B0604030504040204" pitchFamily="50" charset="-128"/>
              </a:rPr>
              <a:t>B</a:t>
            </a:r>
            <a:r>
              <a:rPr kumimoji="1" lang="ja-JP" altLang="en-US" sz="1050" dirty="0">
                <a:latin typeface="Meiryo UI" panose="020B0604030504040204" pitchFamily="50" charset="-128"/>
                <a:ea typeface="Meiryo UI" panose="020B0604030504040204" pitchFamily="50" charset="-128"/>
              </a:rPr>
              <a:t>型肺炎による死亡者数</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心血管疾患、癌、糖尿病の死亡率</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自殺率</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道路交通事故による死亡率</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喫煙率</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人口当たりの薬局数</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人口当たりの一般病院数</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人口当たりの医師数</a:t>
            </a:r>
            <a:endParaRPr kumimoji="1" lang="en-US" altLang="ja-JP" sz="105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2386938" y="1113857"/>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en-US" altLang="ja-JP" sz="1400" b="1" dirty="0">
                <a:latin typeface="ＭＳ Ｐゴシック" panose="020B0600070205080204" pitchFamily="50" charset="-128"/>
                <a:ea typeface="ＭＳ Ｐゴシック" panose="020B0600070205080204" pitchFamily="50" charset="-128"/>
              </a:rPr>
              <a:t>B</a:t>
            </a:r>
            <a:r>
              <a:rPr kumimoji="1" lang="ja-JP" altLang="en-US" sz="1400" b="1" dirty="0">
                <a:latin typeface="ＭＳ Ｐゴシック" panose="020B0600070205080204" pitchFamily="50" charset="-128"/>
                <a:ea typeface="ＭＳ Ｐゴシック" panose="020B0600070205080204" pitchFamily="50" charset="-128"/>
              </a:rPr>
              <a:t>」</a:t>
            </a:r>
            <a:endParaRPr kumimoji="1" lang="en-US" altLang="ja-JP" sz="1400" b="1" dirty="0">
              <a:latin typeface="ＭＳ Ｐゴシック" panose="020B0600070205080204" pitchFamily="50" charset="-128"/>
              <a:ea typeface="ＭＳ Ｐゴシック" panose="020B0600070205080204" pitchFamily="50" charset="-128"/>
            </a:endParaRPr>
          </a:p>
        </p:txBody>
      </p:sp>
      <p:sp>
        <p:nvSpPr>
          <p:cNvPr id="53" name="テキスト ボックス 52"/>
          <p:cNvSpPr txBox="1"/>
          <p:nvPr/>
        </p:nvSpPr>
        <p:spPr>
          <a:xfrm>
            <a:off x="5804116" y="2927179"/>
            <a:ext cx="1431108" cy="430887"/>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全国平均</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49.7</a:t>
            </a:r>
            <a:r>
              <a:rPr kumimoji="1" lang="ja-JP" altLang="en-US" sz="1200" dirty="0">
                <a:latin typeface="Meiryo UI" panose="020B0604030504040204" pitchFamily="50" charset="-128"/>
                <a:ea typeface="Meiryo UI" panose="020B0604030504040204" pitchFamily="50" charset="-128"/>
              </a:rPr>
              <a:t>ポイント）</a:t>
            </a:r>
          </a:p>
        </p:txBody>
      </p:sp>
      <p:pic>
        <p:nvPicPr>
          <p:cNvPr id="54" name="図 53"/>
          <p:cNvPicPr>
            <a:picLocks noChangeAspect="1"/>
          </p:cNvPicPr>
          <p:nvPr/>
        </p:nvPicPr>
        <p:blipFill>
          <a:blip r:embed="rId4"/>
          <a:stretch>
            <a:fillRect/>
          </a:stretch>
        </p:blipFill>
        <p:spPr>
          <a:xfrm>
            <a:off x="8483146" y="963378"/>
            <a:ext cx="1070700" cy="1080000"/>
          </a:xfrm>
          <a:prstGeom prst="rect">
            <a:avLst/>
          </a:prstGeom>
        </p:spPr>
      </p:pic>
      <p:sp>
        <p:nvSpPr>
          <p:cNvPr id="55" name="テキスト ボックス 54"/>
          <p:cNvSpPr txBox="1"/>
          <p:nvPr/>
        </p:nvSpPr>
        <p:spPr>
          <a:xfrm>
            <a:off x="4599466" y="2105128"/>
            <a:ext cx="3674845" cy="557451"/>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1050" dirty="0">
                <a:latin typeface="Meiryo UI" panose="020B0604030504040204" pitchFamily="50" charset="-128"/>
                <a:ea typeface="Meiryo UI" panose="020B0604030504040204" pitchFamily="50" charset="-128"/>
              </a:rPr>
              <a:t>達成状況を、</a:t>
            </a:r>
            <a:r>
              <a:rPr lang="en-US" altLang="ja-JP" sz="1050" dirty="0">
                <a:latin typeface="Meiryo UI" panose="020B0604030504040204" pitchFamily="50" charset="-128"/>
                <a:ea typeface="Meiryo UI" panose="020B0604030504040204" pitchFamily="50" charset="-128"/>
              </a:rPr>
              <a:t>A&gt;B&gt;C&gt;D</a:t>
            </a:r>
            <a:r>
              <a:rPr lang="ja-JP" altLang="en-US" sz="1050" dirty="0">
                <a:latin typeface="Meiryo UI" panose="020B0604030504040204" pitchFamily="50" charset="-128"/>
                <a:ea typeface="Meiryo UI" panose="020B0604030504040204" pitchFamily="50" charset="-128"/>
              </a:rPr>
              <a:t>として表示。</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カッコ内の矢印は</a:t>
            </a:r>
            <a:r>
              <a:rPr lang="en-US" altLang="ja-JP" sz="1050" dirty="0">
                <a:latin typeface="Meiryo UI" panose="020B0604030504040204" pitchFamily="50" charset="-128"/>
                <a:ea typeface="Meiryo UI" panose="020B0604030504040204" pitchFamily="50" charset="-128"/>
              </a:rPr>
              <a:t>2010</a:t>
            </a:r>
            <a:r>
              <a:rPr lang="ja-JP" altLang="en-US" sz="1050" dirty="0">
                <a:latin typeface="Meiryo UI" panose="020B0604030504040204" pitchFamily="50" charset="-128"/>
                <a:ea typeface="Meiryo UI" panose="020B0604030504040204" pitchFamily="50" charset="-128"/>
              </a:rPr>
              <a:t>年からの進捗状況</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出典：国連持続可能な開発ソリューション・ネットワーク（</a:t>
            </a:r>
            <a:r>
              <a:rPr kumimoji="1" lang="en-US" altLang="ja-JP" sz="1050" dirty="0">
                <a:latin typeface="Meiryo UI" panose="020B0604030504040204" pitchFamily="50" charset="-128"/>
                <a:ea typeface="Meiryo UI" panose="020B0604030504040204" pitchFamily="50" charset="-128"/>
              </a:rPr>
              <a:t>2019</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p:txBody>
      </p:sp>
      <p:sp>
        <p:nvSpPr>
          <p:cNvPr id="21" name="楕円 20"/>
          <p:cNvSpPr/>
          <p:nvPr/>
        </p:nvSpPr>
        <p:spPr>
          <a:xfrm rot="21043780">
            <a:off x="8719681" y="542510"/>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視点１</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98124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（４</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年大阪・関西万博に向けて取り組む「重点ゴール」</a:t>
            </a:r>
            <a:endParaRPr kumimoji="1" lang="en-US" altLang="ja-JP" b="1" dirty="0">
              <a:latin typeface="Meiryo UI" panose="020B0604030504040204" pitchFamily="50" charset="-128"/>
              <a:ea typeface="Meiryo UI" panose="020B0604030504040204" pitchFamily="50" charset="-128"/>
            </a:endParaRPr>
          </a:p>
        </p:txBody>
      </p:sp>
      <p:grpSp>
        <p:nvGrpSpPr>
          <p:cNvPr id="12" name="グループ化 11"/>
          <p:cNvGrpSpPr/>
          <p:nvPr/>
        </p:nvGrpSpPr>
        <p:grpSpPr>
          <a:xfrm>
            <a:off x="6253298" y="6103563"/>
            <a:ext cx="3282587" cy="446712"/>
            <a:chOff x="8250" y="6268456"/>
            <a:chExt cx="4167510" cy="585363"/>
          </a:xfrm>
        </p:grpSpPr>
        <p:sp>
          <p:nvSpPr>
            <p:cNvPr id="13" name="テキスト ボックス 12"/>
            <p:cNvSpPr txBox="1"/>
            <p:nvPr/>
          </p:nvSpPr>
          <p:spPr>
            <a:xfrm>
              <a:off x="8250" y="6340122"/>
              <a:ext cx="4102895" cy="442035"/>
            </a:xfrm>
            <a:prstGeom prst="rect">
              <a:avLst/>
            </a:prstGeom>
            <a:noFill/>
            <a:ln w="3175">
              <a:noFill/>
              <a:prstDash val="sysDash"/>
            </a:ln>
          </p:spPr>
          <p:txBody>
            <a:bodyPr wrap="square" lIns="36000" tIns="36000" rIns="36000" bIns="36000" rtlCol="0" anchor="ctr" anchorCtr="0">
              <a:spAutoFit/>
            </a:bodyPr>
            <a:lstStyle/>
            <a:p>
              <a:r>
                <a:rPr kumimoji="1" lang="ja-JP" altLang="en-US" sz="1200" dirty="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1200" dirty="0">
                  <a:latin typeface="Meiryo UI" panose="020B0604030504040204" pitchFamily="50" charset="-128"/>
                  <a:ea typeface="Meiryo UI" panose="020B0604030504040204" pitchFamily="50" charset="-128"/>
                </a:rPr>
                <a:t>100</a:t>
              </a:r>
              <a:r>
                <a:rPr kumimoji="1" lang="ja-JP" altLang="en-US" sz="1200" dirty="0" err="1">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最小値を</a:t>
              </a:r>
              <a:r>
                <a:rPr kumimoji="1" lang="en-US" altLang="ja-JP" sz="1200" dirty="0">
                  <a:latin typeface="Meiryo UI" panose="020B0604030504040204" pitchFamily="50" charset="-128"/>
                  <a:ea typeface="Meiryo UI" panose="020B0604030504040204" pitchFamily="50" charset="-128"/>
                </a:rPr>
                <a:t>0</a:t>
              </a:r>
              <a:r>
                <a:rPr kumimoji="1" lang="ja-JP" altLang="en-US" sz="1200" dirty="0">
                  <a:latin typeface="Meiryo UI" panose="020B0604030504040204" pitchFamily="50" charset="-128"/>
                  <a:ea typeface="Meiryo UI" panose="020B0604030504040204" pitchFamily="50" charset="-128"/>
                </a:rPr>
                <a:t>とする指数に換算</a:t>
              </a:r>
              <a:endParaRPr kumimoji="1" lang="en-US" altLang="ja-JP" sz="1200" dirty="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8" name="テキスト ボックス 17"/>
          <p:cNvSpPr txBox="1"/>
          <p:nvPr/>
        </p:nvSpPr>
        <p:spPr>
          <a:xfrm>
            <a:off x="118042" y="6415965"/>
            <a:ext cx="5183353" cy="442035"/>
          </a:xfrm>
          <a:prstGeom prst="rect">
            <a:avLst/>
          </a:prstGeom>
          <a:noFill/>
          <a:ln w="3175">
            <a:noFill/>
            <a:prstDash val="sysDot"/>
          </a:ln>
        </p:spPr>
        <p:txBody>
          <a:bodyPr wrap="square" lIns="36000" tIns="36000" rIns="36000" bIns="36000" rtlCol="0" anchor="ctr" anchorCtr="0">
            <a:spAutoFit/>
          </a:bodyPr>
          <a:lstStyle/>
          <a:p>
            <a:pPr marL="180987" indent="-180987"/>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　産業構造・地域特性等により評価がわかれる指標、予算の規模など課題</a:t>
            </a:r>
            <a:endParaRPr kumimoji="1" lang="en-US" altLang="ja-JP" sz="1200" b="1" dirty="0">
              <a:latin typeface="Meiryo UI" panose="020B0604030504040204" pitchFamily="50" charset="-128"/>
              <a:ea typeface="Meiryo UI" panose="020B0604030504040204" pitchFamily="50" charset="-128"/>
            </a:endParaRPr>
          </a:p>
          <a:p>
            <a:pPr marL="180987" indent="-180987"/>
            <a:r>
              <a:rPr kumimoji="1" lang="ja-JP" altLang="en-US" sz="1200" b="1" dirty="0">
                <a:latin typeface="Meiryo UI" panose="020B0604030504040204" pitchFamily="50" charset="-128"/>
                <a:ea typeface="Meiryo UI" panose="020B0604030504040204" pitchFamily="50" charset="-128"/>
              </a:rPr>
              <a:t>　　　　の重要性と値の関係性について判断が困難な指標など</a:t>
            </a:r>
          </a:p>
        </p:txBody>
      </p:sp>
      <p:sp>
        <p:nvSpPr>
          <p:cNvPr id="19" name="テキスト ボックス 18"/>
          <p:cNvSpPr txBox="1"/>
          <p:nvPr/>
        </p:nvSpPr>
        <p:spPr>
          <a:xfrm>
            <a:off x="174945" y="6243100"/>
            <a:ext cx="5984891" cy="213767"/>
          </a:xfrm>
          <a:prstGeom prst="rect">
            <a:avLst/>
          </a:prstGeom>
          <a:noFill/>
          <a:ln w="3175">
            <a:noFill/>
            <a:prstDash val="sysDot"/>
          </a:ln>
        </p:spPr>
        <p:txBody>
          <a:bodyPr wrap="square" lIns="36000" tIns="36000" rIns="36000" bIns="36000" rtlCol="0" anchor="ctr" anchorCtr="0">
            <a:spAutoFit/>
          </a:bodyPr>
          <a:lstStyle/>
          <a:p>
            <a:pPr marL="180987" indent="-180987">
              <a:lnSpc>
                <a:spcPts val="1100"/>
              </a:lnSpc>
            </a:pPr>
            <a:r>
              <a:rPr lang="ja-JP" altLang="en-US" sz="1200" dirty="0">
                <a:latin typeface="Meiryo UI" panose="020B0604030504040204" pitchFamily="50" charset="-128"/>
                <a:ea typeface="Meiryo UI" panose="020B0604030504040204" pitchFamily="50" charset="-128"/>
              </a:rPr>
              <a:t>指標（スコア）を</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段階で表示（</a:t>
            </a:r>
            <a:r>
              <a:rPr lang="en-US" altLang="ja-JP" sz="1200" dirty="0">
                <a:latin typeface="Meiryo UI" panose="020B0604030504040204" pitchFamily="50" charset="-128"/>
                <a:ea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rPr>
              <a:t>以下「</a:t>
            </a:r>
            <a:r>
              <a:rPr lang="en-US" altLang="ja-JP" sz="1200" dirty="0">
                <a:latin typeface="Meiryo UI" panose="020B0604030504040204" pitchFamily="50" charset="-128"/>
                <a:ea typeface="Meiryo UI" panose="020B0604030504040204" pitchFamily="50" charset="-128"/>
              </a:rPr>
              <a:t>A</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75</a:t>
            </a:r>
            <a:r>
              <a:rPr lang="ja-JP" altLang="en-US" sz="1200" dirty="0">
                <a:latin typeface="Meiryo UI" panose="020B0604030504040204" pitchFamily="50" charset="-128"/>
                <a:ea typeface="Meiryo UI" panose="020B0604030504040204" pitchFamily="50" charset="-128"/>
              </a:rPr>
              <a:t>以下「</a:t>
            </a:r>
            <a:r>
              <a:rPr lang="en-US" altLang="ja-JP" sz="1200" dirty="0">
                <a:latin typeface="Meiryo UI" panose="020B0604030504040204" pitchFamily="50" charset="-128"/>
                <a:ea typeface="Meiryo UI" panose="020B0604030504040204" pitchFamily="50" charset="-128"/>
              </a:rPr>
              <a:t>B</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50</a:t>
            </a:r>
            <a:r>
              <a:rPr lang="ja-JP" altLang="en-US" sz="1200" dirty="0">
                <a:latin typeface="Meiryo UI" panose="020B0604030504040204" pitchFamily="50" charset="-128"/>
                <a:ea typeface="Meiryo UI" panose="020B0604030504040204" pitchFamily="50" charset="-128"/>
              </a:rPr>
              <a:t>以下「</a:t>
            </a:r>
            <a:r>
              <a:rPr lang="en-US" altLang="ja-JP" sz="1200" dirty="0">
                <a:latin typeface="Meiryo UI" panose="020B0604030504040204" pitchFamily="50" charset="-128"/>
                <a:ea typeface="Meiryo UI" panose="020B0604030504040204" pitchFamily="50" charset="-128"/>
              </a:rPr>
              <a:t>C</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25</a:t>
            </a:r>
            <a:r>
              <a:rPr lang="ja-JP" altLang="en-US" sz="1200" dirty="0">
                <a:latin typeface="Meiryo UI" panose="020B0604030504040204" pitchFamily="50" charset="-128"/>
                <a:ea typeface="Meiryo UI" panose="020B0604030504040204" pitchFamily="50" charset="-128"/>
              </a:rPr>
              <a:t>以下「</a:t>
            </a:r>
            <a:r>
              <a:rPr lang="en-US" altLang="ja-JP" sz="1200" dirty="0">
                <a:latin typeface="Meiryo UI" panose="020B0604030504040204" pitchFamily="50" charset="-128"/>
                <a:ea typeface="Meiryo UI" panose="020B0604030504040204" pitchFamily="50" charset="-128"/>
              </a:rPr>
              <a:t>D</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sp>
        <p:nvSpPr>
          <p:cNvPr id="22" name="スライド番号プレースホルダー 1"/>
          <p:cNvSpPr txBox="1">
            <a:spLocks/>
          </p:cNvSpPr>
          <p:nvPr/>
        </p:nvSpPr>
        <p:spPr>
          <a:xfrm>
            <a:off x="9115200" y="86400"/>
            <a:ext cx="682898" cy="360000"/>
          </a:xfrm>
          <a:prstGeom prst="rect">
            <a:avLst/>
          </a:prstGeom>
          <a:solidFill>
            <a:schemeClr val="bg1"/>
          </a:solidFill>
          <a:ln w="12700" cap="flat" cmpd="sng" algn="ctr">
            <a:solidFill>
              <a:schemeClr val="accent6"/>
            </a:solidFill>
            <a:prstDash val="solid"/>
            <a:miter lim="800000"/>
          </a:ln>
          <a:effectLst/>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pPr/>
              <a:t>18</a:t>
            </a:fld>
            <a:endParaRPr kumimoji="1" lang="ja-JP" altLang="en-US"/>
          </a:p>
        </p:txBody>
      </p:sp>
      <p:sp>
        <p:nvSpPr>
          <p:cNvPr id="24" name="正方形/長方形 23"/>
          <p:cNvSpPr/>
          <p:nvPr/>
        </p:nvSpPr>
        <p:spPr>
          <a:xfrm>
            <a:off x="-71650" y="595763"/>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分析例</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「ゴール３」</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7" name="表 26"/>
          <p:cNvGraphicFramePr>
            <a:graphicFrameLocks noGrp="1"/>
          </p:cNvGraphicFramePr>
          <p:nvPr/>
        </p:nvGraphicFramePr>
        <p:xfrm>
          <a:off x="306162" y="1360398"/>
          <a:ext cx="5598352" cy="4789630"/>
        </p:xfrm>
        <a:graphic>
          <a:graphicData uri="http://schemas.openxmlformats.org/drawingml/2006/table">
            <a:tbl>
              <a:tblPr/>
              <a:tblGrid>
                <a:gridCol w="3790325">
                  <a:extLst>
                    <a:ext uri="{9D8B030D-6E8A-4147-A177-3AD203B41FA5}">
                      <a16:colId xmlns:a16="http://schemas.microsoft.com/office/drawing/2014/main" val="1642751732"/>
                    </a:ext>
                  </a:extLst>
                </a:gridCol>
                <a:gridCol w="468344">
                  <a:extLst>
                    <a:ext uri="{9D8B030D-6E8A-4147-A177-3AD203B41FA5}">
                      <a16:colId xmlns:a16="http://schemas.microsoft.com/office/drawing/2014/main" val="4270826342"/>
                    </a:ext>
                  </a:extLst>
                </a:gridCol>
                <a:gridCol w="468344">
                  <a:extLst>
                    <a:ext uri="{9D8B030D-6E8A-4147-A177-3AD203B41FA5}">
                      <a16:colId xmlns:a16="http://schemas.microsoft.com/office/drawing/2014/main" val="1557232909"/>
                    </a:ext>
                  </a:extLst>
                </a:gridCol>
                <a:gridCol w="468344">
                  <a:extLst>
                    <a:ext uri="{9D8B030D-6E8A-4147-A177-3AD203B41FA5}">
                      <a16:colId xmlns:a16="http://schemas.microsoft.com/office/drawing/2014/main" val="1339553108"/>
                    </a:ext>
                  </a:extLst>
                </a:gridCol>
                <a:gridCol w="402995">
                  <a:extLst>
                    <a:ext uri="{9D8B030D-6E8A-4147-A177-3AD203B41FA5}">
                      <a16:colId xmlns:a16="http://schemas.microsoft.com/office/drawing/2014/main" val="2977735567"/>
                    </a:ext>
                  </a:extLst>
                </a:gridCol>
              </a:tblGrid>
              <a:tr h="177761">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個別評価・指標値</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99146367"/>
                  </a:ext>
                </a:extLst>
              </a:tr>
              <a:tr h="177761">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大阪</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東京</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愛知</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52647951"/>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①妊産婦死亡率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妊産婦死亡数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出産数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75</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94249352"/>
                  </a:ext>
                </a:extLst>
              </a:tr>
              <a:tr h="316722">
                <a:tc>
                  <a:txBody>
                    <a:bodyPr/>
                    <a:lstStyle/>
                    <a:p>
                      <a:pPr algn="l" fontAlgn="ctr">
                        <a:lnSpc>
                          <a:spcPts val="1100"/>
                        </a:lnSpc>
                      </a:pP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②</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歳未満児死亡率</a:t>
                      </a:r>
                      <a:br>
                        <a:rPr lang="zh-CN"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歳未満児死亡数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歳未満人口</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59.57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65.96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31.91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67673924"/>
                  </a:ext>
                </a:extLst>
              </a:tr>
              <a:tr h="316722">
                <a:tc>
                  <a:txBody>
                    <a:bodyPr/>
                    <a:lstStyle/>
                    <a:p>
                      <a:pPr algn="l" fontAlgn="ctr">
                        <a:lnSpc>
                          <a:spcPts val="1100"/>
                        </a:lnSpc>
                      </a:pP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③新生児死亡率</a:t>
                      </a:r>
                      <a:br>
                        <a:rPr lang="zh-CN"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新生児死亡数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出生数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82.98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70.21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44.68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35106515"/>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④千人当たりの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感染者数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感染者数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2.13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14.89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24903440"/>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万人当たりの結核感染者数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結核感染者数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4.26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12.77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14393750"/>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⑥千人当たりのマラリアによる死亡者数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マラリアによる死亡者数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03110901"/>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⑦</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型肺炎による死亡者数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型肺炎による死亡者数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65.96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63.83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52903228"/>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⑧心血管疾患、癌、糖尿病の死亡率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心血管疾患、癌、糖尿病の死亡数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総死亡数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6.38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12.77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7784341"/>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⑨自殺率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自殺者数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総死亡数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91.49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38.3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89404156"/>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⑩道路交通事故による死亡率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道路交通事故による死亡者数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総死亡数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10.64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6.38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21.28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8975624"/>
                  </a:ext>
                </a:extLst>
              </a:tr>
              <a:tr h="316722">
                <a:tc>
                  <a:txBody>
                    <a:bodyPr/>
                    <a:lstStyle/>
                    <a:p>
                      <a:pPr algn="l" fontAlgn="ctr">
                        <a:lnSpc>
                          <a:spcPts val="1100"/>
                        </a:lnSpc>
                      </a:pP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⑪喫煙率 </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喫煙数</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39.13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71.74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67.39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93481560"/>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⑫人口当たりの薬局数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薬局数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40.43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23.4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36519909"/>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⑬人口当たりの一般病院数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一般病院数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40.43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14.89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6.38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13039133"/>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⑭人口当たりの医師数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医師数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70.21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95.74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23.4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6278238"/>
                  </a:ext>
                </a:extLst>
              </a:tr>
            </a:tbl>
          </a:graphicData>
        </a:graphic>
      </p:graphicFrame>
      <p:graphicFrame>
        <p:nvGraphicFramePr>
          <p:cNvPr id="28" name="グラフ 27"/>
          <p:cNvGraphicFramePr>
            <a:graphicFrameLocks noGrp="1"/>
          </p:cNvGraphicFramePr>
          <p:nvPr/>
        </p:nvGraphicFramePr>
        <p:xfrm>
          <a:off x="5896132" y="1390753"/>
          <a:ext cx="396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角丸四角形吹き出し 1"/>
          <p:cNvSpPr/>
          <p:nvPr/>
        </p:nvSpPr>
        <p:spPr>
          <a:xfrm>
            <a:off x="6349528" y="736271"/>
            <a:ext cx="3135462" cy="552791"/>
          </a:xfrm>
          <a:prstGeom prst="wedgeRoundRectCallout">
            <a:avLst>
              <a:gd name="adj1" fmla="val -72483"/>
              <a:gd name="adj2" fmla="val 10762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t>大都市間の比較で、大阪に特異性がないかについても分析</a:t>
            </a:r>
          </a:p>
        </p:txBody>
      </p:sp>
      <p:sp>
        <p:nvSpPr>
          <p:cNvPr id="29" name="テキスト ボックス 28"/>
          <p:cNvSpPr txBox="1"/>
          <p:nvPr/>
        </p:nvSpPr>
        <p:spPr>
          <a:xfrm>
            <a:off x="118042" y="1000915"/>
            <a:ext cx="6041794"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 大阪の国内評価（自治体</a:t>
            </a:r>
            <a:r>
              <a:rPr kumimoji="1" lang="en-US" altLang="ja-JP" sz="1400" b="1" dirty="0">
                <a:latin typeface="ＭＳ Ｐゴシック" panose="020B0600070205080204" pitchFamily="50" charset="-128"/>
                <a:ea typeface="ＭＳ Ｐゴシック" panose="020B0600070205080204" pitchFamily="50" charset="-128"/>
              </a:rPr>
              <a:t>SDGs</a:t>
            </a:r>
            <a:r>
              <a:rPr kumimoji="1" lang="ja-JP" altLang="en-US" sz="1400" b="1" dirty="0">
                <a:latin typeface="ＭＳ Ｐゴシック" panose="020B0600070205080204" pitchFamily="50" charset="-128"/>
                <a:ea typeface="ＭＳ Ｐゴシック" panose="020B0600070205080204" pitchFamily="50" charset="-128"/>
              </a:rPr>
              <a:t>指標　</a:t>
            </a:r>
            <a:r>
              <a:rPr kumimoji="1" lang="en-US" altLang="ja-JP" sz="1400" b="1" dirty="0">
                <a:latin typeface="ＭＳ Ｐゴシック" panose="020B0600070205080204" pitchFamily="50" charset="-128"/>
                <a:ea typeface="ＭＳ Ｐゴシック" panose="020B0600070205080204" pitchFamily="50" charset="-128"/>
              </a:rPr>
              <a:t>【</a:t>
            </a:r>
            <a:r>
              <a:rPr kumimoji="1" lang="ja-JP" altLang="en-US" sz="1400" b="1" dirty="0">
                <a:latin typeface="ＭＳ Ｐゴシック" panose="020B0600070205080204" pitchFamily="50" charset="-128"/>
                <a:ea typeface="ＭＳ Ｐゴシック" panose="020B0600070205080204" pitchFamily="50" charset="-128"/>
              </a:rPr>
              <a:t>個別指標からみた総合評価</a:t>
            </a:r>
            <a:r>
              <a:rPr kumimoji="1" lang="en-US" altLang="ja-JP" sz="1400" b="1" dirty="0">
                <a:latin typeface="ＭＳ Ｐゴシック" panose="020B0600070205080204" pitchFamily="50" charset="-128"/>
                <a:ea typeface="ＭＳ Ｐゴシック" panose="020B0600070205080204" pitchFamily="50" charset="-128"/>
              </a:rPr>
              <a:t>】</a:t>
            </a:r>
            <a:r>
              <a:rPr kumimoji="1" lang="ja-JP" altLang="en-US" sz="1400" b="1" dirty="0">
                <a:latin typeface="ＭＳ Ｐゴシック" panose="020B0600070205080204" pitchFamily="50" charset="-128"/>
                <a:ea typeface="ＭＳ Ｐゴシック" panose="020B0600070205080204" pitchFamily="50" charset="-128"/>
              </a:rPr>
              <a:t>）　「Ｃ」　　</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6666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14390" y="277180"/>
            <a:ext cx="1005403"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目次</a:t>
            </a:r>
          </a:p>
        </p:txBody>
      </p:sp>
      <p:sp>
        <p:nvSpPr>
          <p:cNvPr id="2" name="正方形/長方形 1"/>
          <p:cNvSpPr/>
          <p:nvPr/>
        </p:nvSpPr>
        <p:spPr>
          <a:xfrm>
            <a:off x="665018" y="914400"/>
            <a:ext cx="8628611" cy="5523759"/>
          </a:xfrm>
          <a:prstGeom prst="rect">
            <a:avLst/>
          </a:prstGeom>
          <a:ln w="28575"/>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a:lnSpc>
                <a:spcPct val="150000"/>
              </a:lnSpc>
            </a:pPr>
            <a:r>
              <a:rPr kumimoji="1" lang="ja-JP" altLang="en-US" sz="2000" b="1" dirty="0">
                <a:latin typeface="Meiryo UI" panose="020B0604030504040204" pitchFamily="50" charset="-128"/>
                <a:ea typeface="Meiryo UI" panose="020B0604030504040204" pitchFamily="50" charset="-128"/>
              </a:rPr>
              <a:t>　 １．なぜ大阪で</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err="1" smtClean="0">
                <a:latin typeface="Meiryo UI" panose="020B0604030504040204" pitchFamily="50" charset="-128"/>
                <a:ea typeface="Meiryo UI" panose="020B0604030504040204" pitchFamily="50" charset="-128"/>
              </a:rPr>
              <a:t>なのか</a:t>
            </a:r>
            <a:r>
              <a:rPr kumimoji="1" lang="en-US" altLang="ja-JP"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							</a:t>
            </a:r>
            <a:endParaRPr kumimoji="1" lang="ja-JP" altLang="en-US" sz="2000" b="1" dirty="0">
              <a:latin typeface="Meiryo UI" panose="020B0604030504040204" pitchFamily="50" charset="-128"/>
              <a:ea typeface="Meiryo UI" panose="020B0604030504040204" pitchFamily="50" charset="-128"/>
            </a:endParaRPr>
          </a:p>
          <a:p>
            <a:pPr>
              <a:lnSpc>
                <a:spcPct val="150000"/>
              </a:lnSpc>
            </a:pPr>
            <a:r>
              <a:rPr kumimoji="1" lang="ja-JP" altLang="en-US" sz="2000" b="1" dirty="0" smtClean="0">
                <a:latin typeface="Meiryo UI" panose="020B0604030504040204" pitchFamily="50" charset="-128"/>
                <a:ea typeface="Meiryo UI" panose="020B0604030504040204" pitchFamily="50" charset="-128"/>
              </a:rPr>
              <a:t>　　　（１）経緯</a:t>
            </a:r>
            <a:r>
              <a:rPr kumimoji="1" lang="en-US" altLang="ja-JP" sz="2000" b="1" dirty="0" smtClean="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Ｐ</a:t>
            </a:r>
            <a:r>
              <a:rPr kumimoji="1" lang="en-US" altLang="ja-JP" sz="2000" b="1" dirty="0" smtClean="0">
                <a:latin typeface="Meiryo UI" panose="020B0604030504040204" pitchFamily="50" charset="-128"/>
                <a:ea typeface="Meiryo UI" panose="020B0604030504040204" pitchFamily="50" charset="-128"/>
              </a:rPr>
              <a:t>3</a:t>
            </a:r>
          </a:p>
          <a:p>
            <a:pPr>
              <a:lnSpc>
                <a:spcPct val="150000"/>
              </a:lnSpc>
            </a:pP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　　（２）</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と</a:t>
            </a:r>
            <a:r>
              <a:rPr kumimoji="1" lang="en-US" altLang="ja-JP" sz="2000" b="1" dirty="0" smtClean="0">
                <a:latin typeface="Meiryo UI" panose="020B0604030504040204" pitchFamily="50" charset="-128"/>
                <a:ea typeface="Meiryo UI" panose="020B0604030504040204" pitchFamily="50" charset="-128"/>
              </a:rPr>
              <a:t>2025</a:t>
            </a:r>
            <a:r>
              <a:rPr kumimoji="1" lang="ja-JP" altLang="en-US" sz="2000" b="1" dirty="0" smtClean="0">
                <a:latin typeface="Meiryo UI" panose="020B0604030504040204" pitchFamily="50" charset="-128"/>
                <a:ea typeface="Meiryo UI" panose="020B0604030504040204" pitchFamily="50" charset="-128"/>
              </a:rPr>
              <a:t>年大阪・関西万博</a:t>
            </a:r>
            <a:r>
              <a:rPr kumimoji="1" lang="en-US" altLang="ja-JP" sz="2000" b="1" dirty="0" smtClean="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Ｐ</a:t>
            </a:r>
            <a:r>
              <a:rPr kumimoji="1" lang="en-US" altLang="ja-JP" sz="2000" b="1" dirty="0" smtClean="0">
                <a:latin typeface="Meiryo UI" panose="020B0604030504040204" pitchFamily="50" charset="-128"/>
                <a:ea typeface="Meiryo UI" panose="020B0604030504040204" pitchFamily="50" charset="-128"/>
              </a:rPr>
              <a:t>4</a:t>
            </a:r>
          </a:p>
          <a:p>
            <a:pPr>
              <a:lnSpc>
                <a:spcPct val="150000"/>
              </a:lnSpc>
            </a:pP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　　（３）</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と大阪の親和性</a:t>
            </a:r>
            <a:r>
              <a:rPr kumimoji="1" lang="en-US" altLang="ja-JP" sz="2000" b="1" dirty="0" smtClean="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Ｐ</a:t>
            </a:r>
            <a:r>
              <a:rPr kumimoji="1" lang="en-US" altLang="ja-JP" sz="2000" b="1" dirty="0" smtClean="0">
                <a:latin typeface="Meiryo UI" panose="020B0604030504040204" pitchFamily="50" charset="-128"/>
                <a:ea typeface="Meiryo UI" panose="020B0604030504040204" pitchFamily="50" charset="-128"/>
              </a:rPr>
              <a:t>6</a:t>
            </a:r>
          </a:p>
          <a:p>
            <a:pPr>
              <a:lnSpc>
                <a:spcPct val="150000"/>
              </a:lnSpc>
            </a:pP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　　（４）政府の取組み</a:t>
            </a:r>
            <a:r>
              <a:rPr kumimoji="1" lang="en-US" altLang="ja-JP" sz="2000" b="1" dirty="0" smtClean="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Ｐ</a:t>
            </a:r>
            <a:r>
              <a:rPr kumimoji="1" lang="en-US" altLang="ja-JP" sz="2000" b="1" dirty="0" smtClean="0">
                <a:latin typeface="Meiryo UI" panose="020B0604030504040204" pitchFamily="50" charset="-128"/>
                <a:ea typeface="Meiryo UI" panose="020B0604030504040204" pitchFamily="50" charset="-128"/>
              </a:rPr>
              <a:t>7</a:t>
            </a:r>
            <a:endParaRPr kumimoji="1" lang="ja-JP" altLang="en-US" sz="2000" b="1" dirty="0">
              <a:latin typeface="Meiryo UI" panose="020B0604030504040204" pitchFamily="50" charset="-128"/>
              <a:ea typeface="Meiryo UI" panose="020B0604030504040204" pitchFamily="50" charset="-128"/>
            </a:endParaRPr>
          </a:p>
          <a:p>
            <a:pPr>
              <a:lnSpc>
                <a:spcPct val="150000"/>
              </a:lnSpc>
            </a:pPr>
            <a:r>
              <a:rPr kumimoji="1" lang="ja-JP" altLang="en-US" sz="2000" b="1" dirty="0">
                <a:latin typeface="Meiryo UI" panose="020B0604030504040204" pitchFamily="50" charset="-128"/>
                <a:ea typeface="Meiryo UI" panose="020B0604030504040204" pitchFamily="50" charset="-128"/>
              </a:rPr>
              <a:t>　 ２</a:t>
            </a:r>
            <a:r>
              <a:rPr kumimoji="1" lang="ja-JP" altLang="en-US" sz="2000" b="1" dirty="0" smtClean="0">
                <a:latin typeface="Meiryo UI" panose="020B0604030504040204" pitchFamily="50" charset="-128"/>
                <a:ea typeface="Meiryo UI" panose="020B0604030504040204" pitchFamily="50" charset="-128"/>
              </a:rPr>
              <a:t>．大阪府における</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の取組み</a:t>
            </a:r>
            <a:r>
              <a:rPr kumimoji="1" lang="en-US" altLang="ja-JP" sz="2000" b="1" dirty="0">
                <a:latin typeface="Meiryo UI" panose="020B0604030504040204" pitchFamily="50" charset="-128"/>
                <a:ea typeface="Meiryo UI" panose="020B0604030504040204" pitchFamily="50" charset="-128"/>
              </a:rPr>
              <a:t>	</a:t>
            </a:r>
            <a:endParaRPr kumimoji="1" lang="ja-JP" altLang="en-US" sz="2000" b="1" dirty="0">
              <a:latin typeface="Meiryo UI" panose="020B0604030504040204" pitchFamily="50" charset="-128"/>
              <a:ea typeface="Meiryo UI" panose="020B0604030504040204" pitchFamily="50" charset="-128"/>
            </a:endParaRPr>
          </a:p>
          <a:p>
            <a:pPr>
              <a:lnSpc>
                <a:spcPct val="150000"/>
              </a:lnSpc>
            </a:pPr>
            <a:r>
              <a:rPr kumimoji="1" lang="ja-JP" altLang="en-US" sz="2000" b="1" dirty="0" smtClean="0">
                <a:latin typeface="Meiryo UI" panose="020B0604030504040204" pitchFamily="50" charset="-128"/>
                <a:ea typeface="Meiryo UI" panose="020B0604030504040204" pitchFamily="50" charset="-128"/>
              </a:rPr>
              <a:t>　　　（１）推進体制・役割・意義</a:t>
            </a:r>
            <a:r>
              <a:rPr kumimoji="1" lang="en-US" altLang="ja-JP" sz="2000" b="1" dirty="0" smtClean="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Ｐ</a:t>
            </a:r>
            <a:r>
              <a:rPr kumimoji="1" lang="en-US" altLang="ja-JP" sz="2000" b="1" dirty="0" smtClean="0">
                <a:latin typeface="Meiryo UI" panose="020B0604030504040204" pitchFamily="50" charset="-128"/>
                <a:ea typeface="Meiryo UI" panose="020B0604030504040204" pitchFamily="50" charset="-128"/>
              </a:rPr>
              <a:t>9</a:t>
            </a:r>
          </a:p>
          <a:p>
            <a:pPr>
              <a:lnSpc>
                <a:spcPct val="150000"/>
              </a:lnSpc>
            </a:pP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　　（２）「</a:t>
            </a:r>
            <a:r>
              <a:rPr kumimoji="1" lang="en-US" altLang="ja-JP" sz="2000" b="1" dirty="0" smtClean="0">
                <a:latin typeface="Meiryo UI" panose="020B0604030504040204" pitchFamily="50" charset="-128"/>
                <a:ea typeface="Meiryo UI" panose="020B0604030504040204" pitchFamily="50" charset="-128"/>
              </a:rPr>
              <a:t>Osaka SDGs </a:t>
            </a:r>
            <a:r>
              <a:rPr kumimoji="1" lang="ja-JP" altLang="en-US" sz="2000" b="1" dirty="0" smtClean="0">
                <a:latin typeface="Meiryo UI" panose="020B0604030504040204" pitchFamily="50" charset="-128"/>
                <a:ea typeface="Meiryo UI" panose="020B0604030504040204" pitchFamily="50" charset="-128"/>
              </a:rPr>
              <a:t>ビジョン」の策定</a:t>
            </a:r>
            <a:r>
              <a:rPr kumimoji="1" lang="en-US" altLang="ja-JP" sz="2000" b="1" dirty="0" smtClean="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Ｐ</a:t>
            </a:r>
            <a:r>
              <a:rPr kumimoji="1" lang="en-US" altLang="ja-JP" sz="2000" b="1" dirty="0" smtClean="0">
                <a:latin typeface="Meiryo UI" panose="020B0604030504040204" pitchFamily="50" charset="-128"/>
                <a:ea typeface="Meiryo UI" panose="020B0604030504040204" pitchFamily="50" charset="-128"/>
              </a:rPr>
              <a:t>10</a:t>
            </a:r>
          </a:p>
          <a:p>
            <a:pPr>
              <a:lnSpc>
                <a:spcPct val="150000"/>
              </a:lnSpc>
            </a:pP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　　（３）今後の取組工程</a:t>
            </a:r>
            <a:r>
              <a:rPr kumimoji="1" lang="en-US" altLang="ja-JP" sz="2000" b="1" dirty="0" smtClean="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Ｐ</a:t>
            </a:r>
            <a:r>
              <a:rPr kumimoji="1" lang="en-US" altLang="ja-JP" sz="2000" b="1" dirty="0" smtClean="0">
                <a:latin typeface="Meiryo UI" panose="020B0604030504040204" pitchFamily="50" charset="-128"/>
                <a:ea typeface="Meiryo UI" panose="020B0604030504040204" pitchFamily="50" charset="-128"/>
              </a:rPr>
              <a:t>11</a:t>
            </a:r>
          </a:p>
          <a:p>
            <a:pPr>
              <a:lnSpc>
                <a:spcPct val="150000"/>
              </a:lnSpc>
            </a:pP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　　（４）</a:t>
            </a:r>
            <a:r>
              <a:rPr kumimoji="1" lang="en-US" altLang="ja-JP" sz="2000" b="1" dirty="0" smtClean="0">
                <a:latin typeface="Meiryo UI" panose="020B0604030504040204" pitchFamily="50" charset="-128"/>
                <a:ea typeface="Meiryo UI" panose="020B0604030504040204" pitchFamily="50" charset="-128"/>
              </a:rPr>
              <a:t>2025</a:t>
            </a:r>
            <a:r>
              <a:rPr kumimoji="1" lang="ja-JP" altLang="en-US" sz="2000" b="1" dirty="0" smtClean="0">
                <a:latin typeface="Meiryo UI" panose="020B0604030504040204" pitchFamily="50" charset="-128"/>
                <a:ea typeface="Meiryo UI" panose="020B0604030504040204" pitchFamily="50" charset="-128"/>
              </a:rPr>
              <a:t>年大阪・関西万博に向けて取り組む「重点ゴール」</a:t>
            </a:r>
            <a:r>
              <a:rPr kumimoji="1" lang="en-US" altLang="ja-JP" sz="2000" b="1" dirty="0" smtClean="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Ｐ</a:t>
            </a:r>
            <a:r>
              <a:rPr kumimoji="1" lang="en-US" altLang="ja-JP" sz="2000" b="1" dirty="0" smtClean="0">
                <a:latin typeface="Meiryo UI" panose="020B0604030504040204" pitchFamily="50" charset="-128"/>
                <a:ea typeface="Meiryo UI" panose="020B0604030504040204" pitchFamily="50" charset="-128"/>
              </a:rPr>
              <a:t>12</a:t>
            </a:r>
            <a:endParaRPr kumimoji="1" lang="ja-JP" altLang="en-US" sz="2000" b="1" dirty="0">
              <a:latin typeface="Meiryo UI" panose="020B0604030504040204" pitchFamily="50" charset="-128"/>
              <a:ea typeface="Meiryo UI" panose="020B0604030504040204" pitchFamily="50" charset="-128"/>
            </a:endParaRPr>
          </a:p>
          <a:p>
            <a:pPr>
              <a:lnSpc>
                <a:spcPct val="150000"/>
              </a:lnSpc>
            </a:pP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　　（５）</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smtClean="0">
                <a:latin typeface="Meiryo UI" panose="020B0604030504040204" pitchFamily="50" charset="-128"/>
                <a:ea typeface="Meiryo UI" panose="020B0604030504040204" pitchFamily="50" charset="-128"/>
              </a:rPr>
              <a:t>先進都市をめざして</a:t>
            </a:r>
            <a:r>
              <a:rPr kumimoji="1" lang="en-US" altLang="ja-JP" sz="2000" b="1" dirty="0" smtClean="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Ｐ</a:t>
            </a:r>
            <a:r>
              <a:rPr kumimoji="1" lang="en-US" altLang="ja-JP" sz="2000" b="1" dirty="0" smtClean="0">
                <a:latin typeface="Meiryo UI" panose="020B0604030504040204" pitchFamily="50" charset="-128"/>
                <a:ea typeface="Meiryo UI" panose="020B0604030504040204" pitchFamily="50" charset="-128"/>
              </a:rPr>
              <a:t>33</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68761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（４</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年大阪・関西万博に向けて取り組む「重点ゴール」</a:t>
            </a:r>
            <a:endParaRPr kumimoji="1" lang="en-US" altLang="ja-JP" b="1" dirty="0">
              <a:latin typeface="Meiryo UI" panose="020B0604030504040204" pitchFamily="50" charset="-128"/>
              <a:ea typeface="Meiryo UI" panose="020B0604030504040204" pitchFamily="50" charset="-128"/>
            </a:endParaRPr>
          </a:p>
        </p:txBody>
      </p:sp>
      <p:graphicFrame>
        <p:nvGraphicFramePr>
          <p:cNvPr id="37" name="表 36"/>
          <p:cNvGraphicFramePr>
            <a:graphicFrameLocks noGrp="1"/>
          </p:cNvGraphicFramePr>
          <p:nvPr/>
        </p:nvGraphicFramePr>
        <p:xfrm>
          <a:off x="1068481" y="1872308"/>
          <a:ext cx="7769036" cy="4640116"/>
        </p:xfrm>
        <a:graphic>
          <a:graphicData uri="http://schemas.openxmlformats.org/drawingml/2006/table">
            <a:tbl>
              <a:tblPr>
                <a:tableStyleId>{5940675A-B579-460E-94D1-54222C63F5DA}</a:tableStyleId>
              </a:tblPr>
              <a:tblGrid>
                <a:gridCol w="376518">
                  <a:extLst>
                    <a:ext uri="{9D8B030D-6E8A-4147-A177-3AD203B41FA5}">
                      <a16:colId xmlns:a16="http://schemas.microsoft.com/office/drawing/2014/main" val="865378961"/>
                    </a:ext>
                  </a:extLst>
                </a:gridCol>
                <a:gridCol w="326848">
                  <a:extLst>
                    <a:ext uri="{9D8B030D-6E8A-4147-A177-3AD203B41FA5}">
                      <a16:colId xmlns:a16="http://schemas.microsoft.com/office/drawing/2014/main" val="2665487150"/>
                    </a:ext>
                  </a:extLst>
                </a:gridCol>
                <a:gridCol w="1806014">
                  <a:extLst>
                    <a:ext uri="{9D8B030D-6E8A-4147-A177-3AD203B41FA5}">
                      <a16:colId xmlns:a16="http://schemas.microsoft.com/office/drawing/2014/main" val="3060285041"/>
                    </a:ext>
                  </a:extLst>
                </a:gridCol>
                <a:gridCol w="1682318">
                  <a:extLst>
                    <a:ext uri="{9D8B030D-6E8A-4147-A177-3AD203B41FA5}">
                      <a16:colId xmlns:a16="http://schemas.microsoft.com/office/drawing/2014/main" val="2335040364"/>
                    </a:ext>
                  </a:extLst>
                </a:gridCol>
                <a:gridCol w="1432806">
                  <a:extLst>
                    <a:ext uri="{9D8B030D-6E8A-4147-A177-3AD203B41FA5}">
                      <a16:colId xmlns:a16="http://schemas.microsoft.com/office/drawing/2014/main" val="4116247947"/>
                    </a:ext>
                  </a:extLst>
                </a:gridCol>
                <a:gridCol w="2144532">
                  <a:extLst>
                    <a:ext uri="{9D8B030D-6E8A-4147-A177-3AD203B41FA5}">
                      <a16:colId xmlns:a16="http://schemas.microsoft.com/office/drawing/2014/main" val="2670988645"/>
                    </a:ext>
                  </a:extLst>
                </a:gridCol>
              </a:tblGrid>
              <a:tr h="514027">
                <a:tc rowSpan="4">
                  <a:txBody>
                    <a:bodyPr/>
                    <a:lstStyle/>
                    <a:p>
                      <a:pPr algn="ctr" fontAlgn="ctr"/>
                      <a:r>
                        <a:rPr lang="ja-JP" altLang="en-US" sz="1600" b="0" u="none" strike="noStrike" dirty="0">
                          <a:effectLst/>
                          <a:latin typeface="HGS創英角ｺﾞｼｯｸUB" panose="020B0900000000000000" pitchFamily="50" charset="-128"/>
                          <a:ea typeface="HGS創英角ｺﾞｼｯｸUB" panose="020B0900000000000000" pitchFamily="50" charset="-128"/>
                        </a:rPr>
                        <a:t>自治体ＳＤＧｓ指標からみた大阪の評価</a:t>
                      </a:r>
                      <a:endParaRPr lang="en-US" altLang="ja-JP" sz="1600" b="0" u="none" strike="noStrike" dirty="0">
                        <a:effectLst/>
                        <a:latin typeface="HGS創英角ｺﾞｼｯｸUB" panose="020B0900000000000000" pitchFamily="50" charset="-128"/>
                        <a:ea typeface="HGS創英角ｺﾞｼｯｸUB" panose="020B0900000000000000" pitchFamily="50" charset="-128"/>
                      </a:endParaRPr>
                    </a:p>
                  </a:txBody>
                  <a:tcPr marL="0" marR="8862" marT="8862"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8589250"/>
                  </a:ext>
                </a:extLst>
              </a:tr>
              <a:tr h="1352295">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108000" marB="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52000" marR="8862" marT="252000" marB="180000">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252000" marB="18000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2004790"/>
                  </a:ext>
                </a:extLst>
              </a:tr>
              <a:tr h="127553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lnSpc>
                          <a:spcPct val="100000"/>
                        </a:lnSpc>
                        <a:spcBef>
                          <a:spcPts val="0"/>
                        </a:spcBef>
                      </a:pP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396000" marR="8862" marT="1440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72000" marR="8862" marT="39600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200"/>
                        </a:lnSpc>
                        <a:spcBef>
                          <a:spcPts val="0"/>
                        </a:spcBef>
                        <a:spcAft>
                          <a:spcPts val="0"/>
                        </a:spcAft>
                      </a:pPr>
                      <a:endParaRPr lang="zh-TW"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3073783"/>
                  </a:ext>
                </a:extLst>
              </a:tr>
              <a:tr h="89479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88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72000" marB="57600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1930747"/>
                  </a:ext>
                </a:extLst>
              </a:tr>
              <a:tr h="288060">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948667353"/>
                  </a:ext>
                </a:extLst>
              </a:tr>
              <a:tr h="315400">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lnSpc>
                          <a:spcPts val="2200"/>
                        </a:lnSpc>
                      </a:pPr>
                      <a:r>
                        <a:rPr lang="ja-JP" altLang="en-US" sz="1600" b="0" u="none" strike="noStrike" dirty="0">
                          <a:effectLst/>
                          <a:latin typeface="HGS創英角ｺﾞｼｯｸUB" panose="020B0900000000000000" pitchFamily="50" charset="-128"/>
                          <a:ea typeface="HGS創英角ｺﾞｼｯｸUB" panose="020B0900000000000000" pitchFamily="50" charset="-128"/>
                        </a:rPr>
                        <a:t>「国際的な日本の評価（</a:t>
                      </a:r>
                      <a:r>
                        <a:rPr lang="en-US" altLang="ja-JP" sz="1600" b="0" u="none" strike="noStrike" dirty="0">
                          <a:effectLst/>
                          <a:latin typeface="HGS創英角ｺﾞｼｯｸUB" panose="020B0900000000000000" pitchFamily="50" charset="-128"/>
                          <a:ea typeface="HGS創英角ｺﾞｼｯｸUB" panose="020B0900000000000000" pitchFamily="50" charset="-128"/>
                        </a:rPr>
                        <a:t>SDSN</a:t>
                      </a:r>
                      <a:r>
                        <a:rPr lang="ja-JP" altLang="en-US" sz="1600" b="0" u="none" strike="noStrike" dirty="0">
                          <a:effectLst/>
                          <a:latin typeface="HGS創英角ｺﾞｼｯｸUB" panose="020B0900000000000000" pitchFamily="50" charset="-128"/>
                          <a:ea typeface="HGS創英角ｺﾞｼｯｸUB" panose="020B0900000000000000" pitchFamily="50" charset="-128"/>
                        </a:rPr>
                        <a:t>）」からみた日本の評価</a:t>
                      </a:r>
                      <a:r>
                        <a:rPr lang="ja-JP" altLang="en-US" sz="1600" b="1" u="none" strike="noStrike" dirty="0">
                          <a:effectLst/>
                          <a:latin typeface="ＭＳ Ｐゴシック" panose="020B0600070205080204" pitchFamily="50" charset="-128"/>
                          <a:ea typeface="ＭＳ Ｐゴシック" panose="020B0600070205080204" pitchFamily="50" charset="-128"/>
                        </a:rPr>
                        <a:t> </a:t>
                      </a:r>
                      <a:endPar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8862"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8091682"/>
                  </a:ext>
                </a:extLst>
              </a:tr>
            </a:tbl>
          </a:graphicData>
        </a:graphic>
      </p:graphicFrame>
      <p:cxnSp>
        <p:nvCxnSpPr>
          <p:cNvPr id="38" name="直線矢印コネクタ 37"/>
          <p:cNvCxnSpPr/>
          <p:nvPr/>
        </p:nvCxnSpPr>
        <p:spPr>
          <a:xfrm>
            <a:off x="1593011" y="2330693"/>
            <a:ext cx="0" cy="313200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1420628" y="2006555"/>
            <a:ext cx="403146" cy="297517"/>
          </a:xfrm>
          <a:prstGeom prst="rect">
            <a:avLst/>
          </a:prstGeom>
        </p:spPr>
        <p:txBody>
          <a:bodyPr wrap="square">
            <a:spAutoFit/>
          </a:bodyPr>
          <a:lstStyle/>
          <a:p>
            <a:pPr>
              <a:lnSpc>
                <a:spcPts val="1600"/>
              </a:lnSpc>
            </a:pPr>
            <a:r>
              <a:rPr kumimoji="1" lang="ja-JP" altLang="en-US" sz="1600" dirty="0">
                <a:latin typeface="ＭＳ Ｐゴシック" panose="020B0600070205080204" pitchFamily="50" charset="-128"/>
                <a:ea typeface="ＭＳ Ｐゴシック" panose="020B0600070205080204" pitchFamily="50" charset="-128"/>
              </a:rPr>
              <a:t>高</a:t>
            </a:r>
            <a:endParaRPr kumimoji="1" lang="en-US" altLang="ja-JP" sz="1600" dirty="0">
              <a:latin typeface="ＭＳ Ｐゴシック" panose="020B0600070205080204" pitchFamily="50" charset="-128"/>
              <a:ea typeface="ＭＳ Ｐゴシック" panose="020B0600070205080204" pitchFamily="50" charset="-128"/>
            </a:endParaRPr>
          </a:p>
        </p:txBody>
      </p:sp>
      <p:sp>
        <p:nvSpPr>
          <p:cNvPr id="40" name="正方形/長方形 39"/>
          <p:cNvSpPr/>
          <p:nvPr/>
        </p:nvSpPr>
        <p:spPr>
          <a:xfrm>
            <a:off x="1420628" y="5489314"/>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a:latin typeface="ＭＳ Ｐゴシック" panose="020B0600070205080204" pitchFamily="50" charset="-128"/>
              <a:ea typeface="ＭＳ Ｐゴシック" panose="020B0600070205080204" pitchFamily="50" charset="-128"/>
            </a:endParaRPr>
          </a:p>
        </p:txBody>
      </p:sp>
      <p:cxnSp>
        <p:nvCxnSpPr>
          <p:cNvPr id="41" name="直線矢印コネクタ 40"/>
          <p:cNvCxnSpPr/>
          <p:nvPr/>
        </p:nvCxnSpPr>
        <p:spPr>
          <a:xfrm flipH="1">
            <a:off x="2768564" y="6025935"/>
            <a:ext cx="5256000" cy="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1955609" y="5923710"/>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a:latin typeface="ＭＳ Ｐゴシック" panose="020B0600070205080204" pitchFamily="50" charset="-128"/>
              <a:ea typeface="ＭＳ Ｐゴシック" panose="020B0600070205080204" pitchFamily="50" charset="-128"/>
            </a:endParaRPr>
          </a:p>
        </p:txBody>
      </p:sp>
      <p:sp>
        <p:nvSpPr>
          <p:cNvPr id="43" name="正方形/長方形 42"/>
          <p:cNvSpPr/>
          <p:nvPr/>
        </p:nvSpPr>
        <p:spPr>
          <a:xfrm>
            <a:off x="8260452" y="5923710"/>
            <a:ext cx="403146" cy="297517"/>
          </a:xfrm>
          <a:prstGeom prst="rect">
            <a:avLst/>
          </a:prstGeom>
        </p:spPr>
        <p:txBody>
          <a:bodyPr wrap="square">
            <a:spAutoFit/>
          </a:bodyPr>
          <a:lstStyle/>
          <a:p>
            <a:pPr>
              <a:lnSpc>
                <a:spcPts val="1600"/>
              </a:lnSpc>
            </a:pPr>
            <a:r>
              <a:rPr kumimoji="1" lang="ja-JP" altLang="en-US" sz="1600" dirty="0">
                <a:latin typeface="ＭＳ Ｐゴシック" panose="020B0600070205080204" pitchFamily="50" charset="-128"/>
                <a:ea typeface="ＭＳ Ｐゴシック" panose="020B0600070205080204" pitchFamily="50" charset="-128"/>
              </a:rPr>
              <a:t>高</a:t>
            </a:r>
            <a:endParaRPr kumimoji="1" lang="en-US" altLang="ja-JP" sz="1600" dirty="0">
              <a:latin typeface="ＭＳ Ｐゴシック" panose="020B0600070205080204" pitchFamily="50" charset="-128"/>
              <a:ea typeface="ＭＳ Ｐゴシック" panose="020B0600070205080204" pitchFamily="50" charset="-128"/>
            </a:endParaRPr>
          </a:p>
        </p:txBody>
      </p:sp>
      <p:sp>
        <p:nvSpPr>
          <p:cNvPr id="44" name="テキスト ボックス 43"/>
          <p:cNvSpPr txBox="1"/>
          <p:nvPr/>
        </p:nvSpPr>
        <p:spPr>
          <a:xfrm>
            <a:off x="2003090" y="2014071"/>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sz="16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5" name="テキスト ボックス 44"/>
          <p:cNvSpPr txBox="1"/>
          <p:nvPr/>
        </p:nvSpPr>
        <p:spPr>
          <a:xfrm>
            <a:off x="5581491" y="2010794"/>
            <a:ext cx="3132000" cy="348474"/>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6" name="テキスト ボックス 45"/>
          <p:cNvSpPr txBox="1"/>
          <p:nvPr/>
        </p:nvSpPr>
        <p:spPr>
          <a:xfrm>
            <a:off x="2015679" y="4466716"/>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7" name="テキスト ボックス 46"/>
          <p:cNvSpPr txBox="1"/>
          <p:nvPr/>
        </p:nvSpPr>
        <p:spPr>
          <a:xfrm>
            <a:off x="5575515" y="4474294"/>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sz="16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8" name="テキスト ボックス 47"/>
          <p:cNvSpPr txBox="1"/>
          <p:nvPr/>
        </p:nvSpPr>
        <p:spPr>
          <a:xfrm>
            <a:off x="2133372" y="2377624"/>
            <a:ext cx="2988000" cy="1951263"/>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   飢餓</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   エネルギー</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不平等</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気候変動</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海洋資源</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陸上資源</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パートナーシップ</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5657257" y="2326126"/>
            <a:ext cx="2988000" cy="881385"/>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marL="342923" indent="-342923">
              <a:lnSpc>
                <a:spcPts val="1800"/>
              </a:lnSpc>
              <a:buAutoNum type="arabicDbPlain" startAt="6"/>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水・衛生</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  経済成長と雇用</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  インフラ、産業化、イノベーション</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5719514" y="4855781"/>
            <a:ext cx="2988000" cy="997084"/>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t" anchorCtr="0">
            <a:noAutofit/>
          </a:bodyPr>
          <a:lstStyle/>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   貧困</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23" indent="-342923">
              <a:lnSpc>
                <a:spcPts val="1800"/>
              </a:lnSpc>
              <a:buAutoNum type="arabicDbPlain" startAt="3"/>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健康と福祉</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　 教育</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平和</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2133372" y="4861894"/>
            <a:ext cx="2988000" cy="539180"/>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   ジェンダー</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持続可能な生産と消費</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332916" y="1180937"/>
            <a:ext cx="9121691" cy="560153"/>
          </a:xfrm>
          <a:prstGeom prst="rect">
            <a:avLst/>
          </a:prstGeom>
          <a:noFill/>
        </p:spPr>
        <p:txBody>
          <a:bodyPr wrap="square" lIns="128016" tIns="64008" rIns="128016" bIns="64008" rtlCol="0">
            <a:spAutoFit/>
          </a:bodyPr>
          <a:lstStyle/>
          <a:p>
            <a:pPr marL="200039" indent="-200039">
              <a:buFont typeface="Meiryo UI" panose="020B0604030504040204" pitchFamily="50" charset="-128"/>
              <a:buChar char="○"/>
            </a:pP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「国際的な日本の評価</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kern="1100" spc="-50" dirty="0">
                <a:latin typeface="Meiryo UI" panose="020B0604030504040204" pitchFamily="50" charset="-128"/>
                <a:ea typeface="Meiryo UI" panose="020B0604030504040204" pitchFamily="50" charset="-128"/>
                <a:cs typeface="Meiryo UI" panose="020B0604030504040204" pitchFamily="50" charset="-128"/>
              </a:rPr>
              <a:t>SDSN</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」と「国内評価（</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自治体</a:t>
            </a:r>
            <a:r>
              <a:rPr lang="en-US" altLang="ja-JP" sz="1400" b="1"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指標</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を一つの拠り所として、</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現時点における大阪の</a:t>
            </a:r>
            <a:r>
              <a:rPr lang="en-US" altLang="ja-JP" sz="1400" b="1" kern="1100" spc="-5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ゴールの個別評価を次のとおり整理</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0" y="583019"/>
            <a:ext cx="9873314"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ゴールの現在の到達点の分析について（４象限整理）</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スライド番号プレースホルダー 1"/>
          <p:cNvSpPr txBox="1">
            <a:spLocks/>
          </p:cNvSpPr>
          <p:nvPr/>
        </p:nvSpPr>
        <p:spPr>
          <a:xfrm>
            <a:off x="9115200" y="86400"/>
            <a:ext cx="682898" cy="360000"/>
          </a:xfrm>
          <a:prstGeom prst="rect">
            <a:avLst/>
          </a:prstGeom>
          <a:solidFill>
            <a:schemeClr val="bg1"/>
          </a:solidFill>
          <a:ln w="12700" cap="flat" cmpd="sng" algn="ctr">
            <a:solidFill>
              <a:schemeClr val="accent6"/>
            </a:solidFill>
            <a:prstDash val="solid"/>
            <a:miter lim="800000"/>
          </a:ln>
          <a:effectLst/>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pPr/>
              <a:t>19</a:t>
            </a:fld>
            <a:endParaRPr kumimoji="1" lang="ja-JP" altLang="en-US" dirty="0"/>
          </a:p>
        </p:txBody>
      </p:sp>
      <p:sp>
        <p:nvSpPr>
          <p:cNvPr id="21" name="楕円 20"/>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視点１</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6472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（４</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年大阪・関西万博に向けて取り組む「重点ゴール」</a:t>
            </a:r>
            <a:endParaRPr kumimoji="1" lang="en-US" altLang="ja-JP" b="1" dirty="0">
              <a:latin typeface="Meiryo UI" panose="020B0604030504040204" pitchFamily="50" charset="-128"/>
              <a:ea typeface="Meiryo UI" panose="020B0604030504040204" pitchFamily="50" charset="-128"/>
            </a:endParaRPr>
          </a:p>
        </p:txBody>
      </p:sp>
      <p:sp>
        <p:nvSpPr>
          <p:cNvPr id="11" name="正方形/長方形 10"/>
          <p:cNvSpPr/>
          <p:nvPr/>
        </p:nvSpPr>
        <p:spPr>
          <a:xfrm>
            <a:off x="0" y="583019"/>
            <a:ext cx="9873314"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ゴールの現在の到達点の分析について（一定のまとめ）</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5276437" y="2805608"/>
            <a:ext cx="3983941" cy="3495439"/>
          </a:xfrm>
          <a:prstGeom prst="rect">
            <a:avLst/>
          </a:prstGeom>
          <a:no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r>
              <a:rPr kumimoji="1" lang="ja-JP" altLang="en-US" sz="1400" b="1" dirty="0">
                <a:solidFill>
                  <a:schemeClr val="tx1"/>
                </a:solidFill>
                <a:latin typeface="Meiryo UI" panose="020B0604030504040204" pitchFamily="50" charset="-128"/>
                <a:ea typeface="Meiryo UI" panose="020B0604030504040204" pitchFamily="50" charset="-128"/>
              </a:rPr>
              <a:t>◇強みを活かせると考えられるゴール</a:t>
            </a:r>
            <a:endParaRPr kumimoji="1" lang="ja-JP" altLang="en-US" sz="1600" b="1" dirty="0">
              <a:solidFill>
                <a:schemeClr val="tx1"/>
              </a:solidFill>
            </a:endParaRPr>
          </a:p>
        </p:txBody>
      </p:sp>
      <p:sp>
        <p:nvSpPr>
          <p:cNvPr id="15" name="正方形/長方形 14"/>
          <p:cNvSpPr/>
          <p:nvPr/>
        </p:nvSpPr>
        <p:spPr>
          <a:xfrm>
            <a:off x="635733" y="2805608"/>
            <a:ext cx="4317267" cy="3495439"/>
          </a:xfrm>
          <a:prstGeom prst="rect">
            <a:avLst/>
          </a:prstGeom>
          <a:no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r>
              <a:rPr kumimoji="1" lang="ja-JP" altLang="en-US" sz="1400" b="1" dirty="0">
                <a:solidFill>
                  <a:schemeClr val="tx1"/>
                </a:solidFill>
                <a:latin typeface="Meiryo UI" panose="020B0604030504040204" pitchFamily="50" charset="-128"/>
                <a:ea typeface="Meiryo UI" panose="020B0604030504040204" pitchFamily="50" charset="-128"/>
              </a:rPr>
              <a:t>◇課題が多いと考えられるゴール</a:t>
            </a:r>
          </a:p>
        </p:txBody>
      </p:sp>
      <p:pic>
        <p:nvPicPr>
          <p:cNvPr id="16" name="図 15"/>
          <p:cNvPicPr preferRelativeResize="0">
            <a:picLocks noChangeAspect="1"/>
          </p:cNvPicPr>
          <p:nvPr/>
        </p:nvPicPr>
        <p:blipFill>
          <a:blip r:embed="rId3"/>
          <a:stretch>
            <a:fillRect/>
          </a:stretch>
        </p:blipFill>
        <p:spPr>
          <a:xfrm>
            <a:off x="1200994" y="3702410"/>
            <a:ext cx="927654" cy="927654"/>
          </a:xfrm>
          <a:prstGeom prst="rect">
            <a:avLst/>
          </a:prstGeom>
          <a:noFill/>
          <a:ln>
            <a:noFill/>
          </a:ln>
        </p:spPr>
      </p:pic>
      <p:pic>
        <p:nvPicPr>
          <p:cNvPr id="17" name="図 16"/>
          <p:cNvPicPr preferRelativeResize="0">
            <a:picLocks noChangeAspect="1"/>
          </p:cNvPicPr>
          <p:nvPr/>
        </p:nvPicPr>
        <p:blipFill>
          <a:blip r:embed="rId4"/>
          <a:stretch>
            <a:fillRect/>
          </a:stretch>
        </p:blipFill>
        <p:spPr>
          <a:xfrm>
            <a:off x="2431282" y="3702410"/>
            <a:ext cx="927654" cy="927654"/>
          </a:xfrm>
          <a:prstGeom prst="rect">
            <a:avLst/>
          </a:prstGeom>
          <a:noFill/>
          <a:ln w="47625">
            <a:noFill/>
          </a:ln>
        </p:spPr>
      </p:pic>
      <p:pic>
        <p:nvPicPr>
          <p:cNvPr id="18" name="図 17"/>
          <p:cNvPicPr preferRelativeResize="0">
            <a:picLocks noChangeAspect="1"/>
          </p:cNvPicPr>
          <p:nvPr/>
        </p:nvPicPr>
        <p:blipFill>
          <a:blip r:embed="rId5"/>
          <a:stretch>
            <a:fillRect/>
          </a:stretch>
        </p:blipFill>
        <p:spPr>
          <a:xfrm>
            <a:off x="3584022" y="3726594"/>
            <a:ext cx="927654" cy="927654"/>
          </a:xfrm>
          <a:prstGeom prst="rect">
            <a:avLst/>
          </a:prstGeom>
          <a:noFill/>
          <a:ln>
            <a:noFill/>
          </a:ln>
        </p:spPr>
      </p:pic>
      <p:pic>
        <p:nvPicPr>
          <p:cNvPr id="19" name="図 18"/>
          <p:cNvPicPr preferRelativeResize="0">
            <a:picLocks noChangeAspect="1"/>
          </p:cNvPicPr>
          <p:nvPr/>
        </p:nvPicPr>
        <p:blipFill>
          <a:blip r:embed="rId6"/>
          <a:stretch>
            <a:fillRect/>
          </a:stretch>
        </p:blipFill>
        <p:spPr>
          <a:xfrm>
            <a:off x="5663958" y="4148898"/>
            <a:ext cx="927654" cy="927654"/>
          </a:xfrm>
          <a:prstGeom prst="rect">
            <a:avLst/>
          </a:prstGeom>
          <a:noFill/>
          <a:ln>
            <a:noFill/>
          </a:ln>
        </p:spPr>
      </p:pic>
      <p:pic>
        <p:nvPicPr>
          <p:cNvPr id="20" name="図 19"/>
          <p:cNvPicPr preferRelativeResize="0">
            <a:picLocks noChangeAspect="1"/>
          </p:cNvPicPr>
          <p:nvPr/>
        </p:nvPicPr>
        <p:blipFill>
          <a:blip r:embed="rId7"/>
          <a:stretch>
            <a:fillRect/>
          </a:stretch>
        </p:blipFill>
        <p:spPr>
          <a:xfrm>
            <a:off x="6773105" y="4142848"/>
            <a:ext cx="927654" cy="927654"/>
          </a:xfrm>
          <a:prstGeom prst="rect">
            <a:avLst/>
          </a:prstGeom>
          <a:noFill/>
          <a:ln>
            <a:noFill/>
          </a:ln>
        </p:spPr>
      </p:pic>
      <p:pic>
        <p:nvPicPr>
          <p:cNvPr id="21" name="図 20"/>
          <p:cNvPicPr preferRelativeResize="0">
            <a:picLocks noChangeAspect="1"/>
          </p:cNvPicPr>
          <p:nvPr/>
        </p:nvPicPr>
        <p:blipFill>
          <a:blip r:embed="rId8"/>
          <a:stretch>
            <a:fillRect/>
          </a:stretch>
        </p:blipFill>
        <p:spPr>
          <a:xfrm>
            <a:off x="7994106" y="4151616"/>
            <a:ext cx="927654" cy="927654"/>
          </a:xfrm>
          <a:prstGeom prst="rect">
            <a:avLst/>
          </a:prstGeom>
          <a:noFill/>
          <a:ln w="47625">
            <a:noFill/>
          </a:ln>
        </p:spPr>
      </p:pic>
      <p:pic>
        <p:nvPicPr>
          <p:cNvPr id="22" name="図 21"/>
          <p:cNvPicPr preferRelativeResize="0">
            <a:picLocks noChangeAspect="1"/>
          </p:cNvPicPr>
          <p:nvPr/>
        </p:nvPicPr>
        <p:blipFill>
          <a:blip r:embed="rId9"/>
          <a:stretch>
            <a:fillRect/>
          </a:stretch>
        </p:blipFill>
        <p:spPr>
          <a:xfrm>
            <a:off x="1810996" y="5081518"/>
            <a:ext cx="927654" cy="927654"/>
          </a:xfrm>
          <a:prstGeom prst="rect">
            <a:avLst/>
          </a:prstGeom>
          <a:noFill/>
          <a:ln>
            <a:noFill/>
          </a:ln>
        </p:spPr>
      </p:pic>
      <p:pic>
        <p:nvPicPr>
          <p:cNvPr id="23" name="図 22"/>
          <p:cNvPicPr preferRelativeResize="0">
            <a:picLocks noChangeAspect="1"/>
          </p:cNvPicPr>
          <p:nvPr/>
        </p:nvPicPr>
        <p:blipFill>
          <a:blip r:embed="rId10"/>
          <a:stretch>
            <a:fillRect/>
          </a:stretch>
        </p:blipFill>
        <p:spPr>
          <a:xfrm>
            <a:off x="3066592" y="5071491"/>
            <a:ext cx="927654" cy="927654"/>
          </a:xfrm>
          <a:prstGeom prst="rect">
            <a:avLst/>
          </a:prstGeom>
          <a:noFill/>
          <a:ln>
            <a:noFill/>
          </a:ln>
        </p:spPr>
      </p:pic>
      <p:sp>
        <p:nvSpPr>
          <p:cNvPr id="24" name="下矢印 23"/>
          <p:cNvSpPr/>
          <p:nvPr/>
        </p:nvSpPr>
        <p:spPr>
          <a:xfrm>
            <a:off x="1817973" y="2167380"/>
            <a:ext cx="6282759" cy="399214"/>
          </a:xfrm>
          <a:prstGeom prst="downArrow">
            <a:avLst>
              <a:gd name="adj1" fmla="val 50000"/>
              <a:gd name="adj2" fmla="val 10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5" name="テキスト ボックス 24"/>
          <p:cNvSpPr txBox="1"/>
          <p:nvPr/>
        </p:nvSpPr>
        <p:spPr>
          <a:xfrm>
            <a:off x="635733" y="1589812"/>
            <a:ext cx="8624645" cy="338554"/>
          </a:xfrm>
          <a:prstGeom prst="rect">
            <a:avLst/>
          </a:prstGeom>
          <a:noFill/>
        </p:spPr>
        <p:txBody>
          <a:bodyPr wrap="square" rtlCol="0">
            <a:spAutoFit/>
          </a:bodyPr>
          <a:lstStyle/>
          <a:p>
            <a:pPr algn="ctr"/>
            <a:r>
              <a:rPr kumimoji="1" lang="ja-JP" altLang="en-US" sz="1600" b="1" dirty="0">
                <a:latin typeface="Meiryo UI" panose="020B0604030504040204" pitchFamily="50" charset="-128"/>
                <a:ea typeface="Meiryo UI" panose="020B0604030504040204" pitchFamily="50" charset="-128"/>
              </a:rPr>
              <a:t>各ゴールの指標の特徴や、府の施策等を勘案しながら</a:t>
            </a:r>
            <a:r>
              <a:rPr kumimoji="1" lang="ja-JP" altLang="en-US" sz="1600" b="1" dirty="0" smtClean="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一定</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のまとめを整理</a:t>
            </a:r>
            <a:endParaRPr kumimoji="1" lang="ja-JP" altLang="en-US" sz="16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203283" y="3385961"/>
            <a:ext cx="406660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ゴール</a:t>
            </a:r>
            <a:r>
              <a:rPr kumimoji="1" lang="ja-JP" altLang="en-US" sz="1400" dirty="0" smtClean="0">
                <a:latin typeface="Meiryo UI" panose="020B0604030504040204" pitchFamily="50" charset="-128"/>
                <a:ea typeface="Meiryo UI" panose="020B0604030504040204" pitchFamily="50" charset="-128"/>
              </a:rPr>
              <a:t>１　　　　</a:t>
            </a:r>
            <a:r>
              <a:rPr kumimoji="1" lang="ja-JP" altLang="en-US" sz="1400" dirty="0">
                <a:latin typeface="Meiryo UI" panose="020B0604030504040204" pitchFamily="50" charset="-128"/>
                <a:ea typeface="Meiryo UI" panose="020B0604030504040204" pitchFamily="50" charset="-128"/>
              </a:rPr>
              <a:t>　　ゴール３　　 </a:t>
            </a:r>
            <a:r>
              <a:rPr kumimoji="1" lang="ja-JP" altLang="en-US" sz="1400" dirty="0" smtClean="0">
                <a:latin typeface="Meiryo UI" panose="020B0604030504040204" pitchFamily="50" charset="-128"/>
                <a:ea typeface="Meiryo UI" panose="020B0604030504040204" pitchFamily="50" charset="-128"/>
              </a:rPr>
              <a:t>　　ゴール４</a:t>
            </a:r>
            <a:endParaRPr kumimoji="1" lang="ja-JP" altLang="en-US" sz="14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5702148" y="3809449"/>
            <a:ext cx="3219612" cy="308590"/>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ゴール</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ゴール</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ゴール</a:t>
            </a:r>
            <a:r>
              <a:rPr kumimoji="1" lang="en-US" altLang="ja-JP" sz="1400" dirty="0">
                <a:latin typeface="Meiryo UI" panose="020B0604030504040204" pitchFamily="50" charset="-128"/>
                <a:ea typeface="Meiryo UI" panose="020B0604030504040204" pitchFamily="50" charset="-128"/>
              </a:rPr>
              <a:t>11</a:t>
            </a:r>
            <a:endParaRPr kumimoji="1" lang="ja-JP" altLang="en-US" sz="1400" dirty="0">
              <a:latin typeface="Meiryo UI" panose="020B0604030504040204" pitchFamily="50" charset="-128"/>
              <a:ea typeface="Meiryo UI" panose="020B0604030504040204" pitchFamily="50" charset="-128"/>
            </a:endParaRPr>
          </a:p>
        </p:txBody>
      </p:sp>
      <p:sp>
        <p:nvSpPr>
          <p:cNvPr id="29" name="楕円 28"/>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視点１</a:t>
            </a:r>
            <a:endParaRPr kumimoji="1" lang="ja-JP" altLang="en-US" sz="1600" b="1" dirty="0">
              <a:latin typeface="Meiryo UI" panose="020B0604030504040204" pitchFamily="50" charset="-128"/>
              <a:ea typeface="Meiryo UI" panose="020B0604030504040204" pitchFamily="50" charset="-128"/>
            </a:endParaRPr>
          </a:p>
        </p:txBody>
      </p:sp>
      <p:sp>
        <p:nvSpPr>
          <p:cNvPr id="28" name="スライド番号プレースホルダー 1"/>
          <p:cNvSpPr txBox="1">
            <a:spLocks/>
          </p:cNvSpPr>
          <p:nvPr/>
        </p:nvSpPr>
        <p:spPr>
          <a:xfrm>
            <a:off x="9115200" y="86400"/>
            <a:ext cx="682898" cy="360000"/>
          </a:xfrm>
          <a:prstGeom prst="rect">
            <a:avLst/>
          </a:prstGeom>
          <a:solidFill>
            <a:schemeClr val="bg1"/>
          </a:solidFill>
          <a:ln w="12700" cap="flat" cmpd="sng" algn="ctr">
            <a:solidFill>
              <a:schemeClr val="accent6"/>
            </a:solidFill>
            <a:prstDash val="solid"/>
            <a:miter lim="800000"/>
          </a:ln>
          <a:effectLst/>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pPr/>
              <a:t>20</a:t>
            </a:fld>
            <a:endParaRPr kumimoji="1" lang="ja-JP" altLang="en-US" dirty="0"/>
          </a:p>
        </p:txBody>
      </p:sp>
      <p:sp>
        <p:nvSpPr>
          <p:cNvPr id="31" name="テキスト ボックス 30"/>
          <p:cNvSpPr txBox="1"/>
          <p:nvPr/>
        </p:nvSpPr>
        <p:spPr>
          <a:xfrm>
            <a:off x="1855799" y="4753307"/>
            <a:ext cx="4066604"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ゴール</a:t>
            </a:r>
            <a:r>
              <a:rPr kumimoji="1" lang="en-US" altLang="ja-JP" sz="1400" dirty="0">
                <a:latin typeface="Meiryo UI" panose="020B0604030504040204" pitchFamily="50" charset="-128"/>
                <a:ea typeface="Meiryo UI" panose="020B0604030504040204" pitchFamily="50" charset="-128"/>
              </a:rPr>
              <a:t>12</a:t>
            </a:r>
            <a:r>
              <a:rPr kumimoji="1" lang="ja-JP" altLang="en-US" sz="1400" dirty="0" smtClean="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ゴール</a:t>
            </a:r>
            <a:r>
              <a:rPr kumimoji="1" lang="en-US" altLang="ja-JP" sz="1400" dirty="0" smtClean="0">
                <a:latin typeface="Meiryo UI" panose="020B0604030504040204" pitchFamily="50" charset="-128"/>
                <a:ea typeface="Meiryo UI" panose="020B0604030504040204" pitchFamily="50" charset="-128"/>
              </a:rPr>
              <a:t>16</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63825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（４</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年大阪・関西万博に向けて取り組む「重点ゴール」</a:t>
            </a:r>
            <a:endParaRPr kumimoji="1" lang="en-US" altLang="ja-JP" b="1" dirty="0">
              <a:latin typeface="Meiryo UI" panose="020B0604030504040204" pitchFamily="50" charset="-128"/>
              <a:ea typeface="Meiryo UI" panose="020B0604030504040204" pitchFamily="50" charset="-128"/>
            </a:endParaRPr>
          </a:p>
        </p:txBody>
      </p:sp>
      <p:graphicFrame>
        <p:nvGraphicFramePr>
          <p:cNvPr id="32" name="グラフ 31"/>
          <p:cNvGraphicFramePr>
            <a:graphicFrameLocks noGrp="1"/>
          </p:cNvGraphicFramePr>
          <p:nvPr>
            <p:extLst>
              <p:ext uri="{D42A27DB-BD31-4B8C-83A1-F6EECF244321}">
                <p14:modId xmlns:p14="http://schemas.microsoft.com/office/powerpoint/2010/main" val="3915911886"/>
              </p:ext>
            </p:extLst>
          </p:nvPr>
        </p:nvGraphicFramePr>
        <p:xfrm>
          <a:off x="1271588" y="1770077"/>
          <a:ext cx="6915149" cy="4925034"/>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0" y="583019"/>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や若者、企業が重要と考えるゴール</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コネクタ 28"/>
          <p:cNvCxnSpPr>
            <a:cxnSpLocks noChangeAspect="1"/>
          </p:cNvCxnSpPr>
          <p:nvPr/>
        </p:nvCxnSpPr>
        <p:spPr>
          <a:xfrm>
            <a:off x="5671269" y="2155999"/>
            <a:ext cx="0" cy="43920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4" name="角丸四角形 33"/>
          <p:cNvSpPr>
            <a:spLocks/>
          </p:cNvSpPr>
          <p:nvPr/>
        </p:nvSpPr>
        <p:spPr>
          <a:xfrm>
            <a:off x="1809095" y="2361942"/>
            <a:ext cx="936000" cy="2554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173210" y="947041"/>
            <a:ext cx="9679151" cy="344710"/>
          </a:xfrm>
          <a:prstGeom prst="rect">
            <a:avLst/>
          </a:prstGeom>
          <a:noFill/>
        </p:spPr>
        <p:txBody>
          <a:bodyPr wrap="square" lIns="128016" tIns="64008" rIns="128016" bIns="64008" rtlCol="0">
            <a:spAutoFit/>
          </a:bodyPr>
          <a:lstStyle/>
          <a:p>
            <a:pPr marL="200039" indent="-200039">
              <a:buFont typeface="Meiryo UI" panose="020B0604030504040204" pitchFamily="50" charset="-128"/>
              <a:buChar cha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ゴールの現時点の到達点をもとに、「大阪で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社会を実現するために重要と考えるゴール」について調査</a:t>
            </a:r>
            <a:endPar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a:spLocks noChangeAspect="1"/>
          </p:cNvSpPr>
          <p:nvPr/>
        </p:nvSpPr>
        <p:spPr>
          <a:xfrm>
            <a:off x="7015184" y="5630676"/>
            <a:ext cx="843373" cy="353504"/>
          </a:xfrm>
          <a:prstGeom prst="rect">
            <a:avLst/>
          </a:prstGeom>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en-US" altLang="ja-JP" sz="900" dirty="0">
                <a:latin typeface="Meiryo UI" panose="020B0604030504040204" pitchFamily="50" charset="-128"/>
                <a:ea typeface="Meiryo UI" panose="020B0604030504040204" pitchFamily="50" charset="-128"/>
              </a:rPr>
              <a:t>17</a:t>
            </a:r>
            <a:r>
              <a:rPr kumimoji="1" lang="ja-JP" altLang="en-US" sz="900" dirty="0">
                <a:latin typeface="Meiryo UI" panose="020B0604030504040204" pitchFamily="50" charset="-128"/>
                <a:ea typeface="Meiryo UI" panose="020B0604030504040204" pitchFamily="50" charset="-128"/>
              </a:rPr>
              <a:t>ゴールの平均</a:t>
            </a:r>
            <a:endParaRPr kumimoji="1" lang="en-US" altLang="ja-JP" sz="900" dirty="0">
              <a:latin typeface="Meiryo UI" panose="020B0604030504040204" pitchFamily="50" charset="-128"/>
              <a:ea typeface="Meiryo UI" panose="020B0604030504040204" pitchFamily="50" charset="-128"/>
            </a:endParaRPr>
          </a:p>
          <a:p>
            <a:pPr algn="ctr"/>
            <a:r>
              <a:rPr kumimoji="1" lang="en-US" altLang="ja-JP" sz="900" dirty="0">
                <a:latin typeface="Meiryo UI" panose="020B0604030504040204" pitchFamily="50" charset="-128"/>
                <a:ea typeface="Meiryo UI" panose="020B0604030504040204" pitchFamily="50" charset="-128"/>
              </a:rPr>
              <a:t>28.1%</a:t>
            </a:r>
            <a:endParaRPr kumimoji="1" lang="ja-JP" altLang="en-US" sz="9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1809095" y="1337081"/>
            <a:ext cx="6377641" cy="656590"/>
          </a:xfrm>
          <a:prstGeom prst="rect">
            <a:avLst/>
          </a:prstGeom>
          <a:solidFill>
            <a:schemeClr val="accent1">
              <a:lumMod val="20000"/>
              <a:lumOff val="80000"/>
            </a:schemeClr>
          </a:solidFill>
        </p:spPr>
        <p:txBody>
          <a:bodyPr wrap="square" rtlCol="0">
            <a:spAutoFit/>
          </a:bodyPr>
          <a:lstStyle/>
          <a:p>
            <a:pPr>
              <a:lnSpc>
                <a:spcPts val="1400"/>
              </a:lnSpc>
              <a:spcAft>
                <a:spcPts val="100"/>
              </a:spcAft>
            </a:pPr>
            <a:r>
              <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rPr>
              <a:t>①　府民の声</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（インターネットアンケート）</a:t>
            </a:r>
            <a:endPar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　○対      象：大阪府民</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1,000</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人（</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~90</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　○実施期間：</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10</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4" name="角丸四角形 63"/>
          <p:cNvSpPr>
            <a:spLocks/>
          </p:cNvSpPr>
          <p:nvPr/>
        </p:nvSpPr>
        <p:spPr>
          <a:xfrm>
            <a:off x="1871008" y="3108043"/>
            <a:ext cx="936000" cy="2554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角丸四角形 64"/>
          <p:cNvSpPr>
            <a:spLocks/>
          </p:cNvSpPr>
          <p:nvPr/>
        </p:nvSpPr>
        <p:spPr>
          <a:xfrm>
            <a:off x="1875773" y="2817994"/>
            <a:ext cx="936000" cy="2554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角丸四角形 65"/>
          <p:cNvSpPr>
            <a:spLocks/>
          </p:cNvSpPr>
          <p:nvPr/>
        </p:nvSpPr>
        <p:spPr>
          <a:xfrm>
            <a:off x="1871008" y="4056217"/>
            <a:ext cx="936000" cy="2554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角丸四角形 66"/>
          <p:cNvSpPr>
            <a:spLocks/>
          </p:cNvSpPr>
          <p:nvPr/>
        </p:nvSpPr>
        <p:spPr>
          <a:xfrm>
            <a:off x="1809095" y="4748948"/>
            <a:ext cx="936000" cy="2554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視点２</a:t>
            </a:r>
            <a:endParaRPr kumimoji="1" lang="ja-JP" altLang="en-US" sz="1600" b="1" dirty="0">
              <a:latin typeface="Meiryo UI" panose="020B0604030504040204" pitchFamily="50" charset="-128"/>
              <a:ea typeface="Meiryo UI" panose="020B0604030504040204" pitchFamily="50" charset="-128"/>
            </a:endParaRPr>
          </a:p>
        </p:txBody>
      </p:sp>
      <p:sp>
        <p:nvSpPr>
          <p:cNvPr id="18" name="スライド番号プレースホルダー 1"/>
          <p:cNvSpPr txBox="1">
            <a:spLocks/>
          </p:cNvSpPr>
          <p:nvPr/>
        </p:nvSpPr>
        <p:spPr>
          <a:xfrm>
            <a:off x="9115200" y="86400"/>
            <a:ext cx="682898" cy="360000"/>
          </a:xfrm>
          <a:prstGeom prst="rect">
            <a:avLst/>
          </a:prstGeom>
          <a:solidFill>
            <a:schemeClr val="bg1"/>
          </a:solidFill>
          <a:ln w="12700" cap="flat" cmpd="sng" algn="ctr">
            <a:solidFill>
              <a:schemeClr val="accent6"/>
            </a:solidFill>
            <a:prstDash val="solid"/>
            <a:miter lim="800000"/>
          </a:ln>
          <a:effectLst/>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pPr/>
              <a:t>21</a:t>
            </a:fld>
            <a:endParaRPr kumimoji="1" lang="ja-JP" altLang="en-US" dirty="0"/>
          </a:p>
        </p:txBody>
      </p:sp>
    </p:spTree>
    <p:extLst>
      <p:ext uri="{BB962C8B-B14F-4D97-AF65-F5344CB8AC3E}">
        <p14:creationId xmlns:p14="http://schemas.microsoft.com/office/powerpoint/2010/main" val="1494873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（４</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年大阪・関西万博に向けて取り組む「重点ゴール」</a:t>
            </a:r>
            <a:endParaRPr kumimoji="1" lang="en-US" altLang="ja-JP" b="1" dirty="0">
              <a:latin typeface="Meiryo UI" panose="020B0604030504040204" pitchFamily="50" charset="-128"/>
              <a:ea typeface="Meiryo UI" panose="020B0604030504040204" pitchFamily="50" charset="-128"/>
            </a:endParaRPr>
          </a:p>
        </p:txBody>
      </p:sp>
      <p:graphicFrame>
        <p:nvGraphicFramePr>
          <p:cNvPr id="37" name="グラフ 36"/>
          <p:cNvGraphicFramePr>
            <a:graphicFrameLocks/>
          </p:cNvGraphicFramePr>
          <p:nvPr>
            <p:extLst>
              <p:ext uri="{D42A27DB-BD31-4B8C-83A1-F6EECF244321}">
                <p14:modId xmlns:p14="http://schemas.microsoft.com/office/powerpoint/2010/main" val="1506066064"/>
              </p:ext>
            </p:extLst>
          </p:nvPr>
        </p:nvGraphicFramePr>
        <p:xfrm>
          <a:off x="5615914" y="2327183"/>
          <a:ext cx="3600000" cy="4366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グラフ 32"/>
          <p:cNvGraphicFramePr>
            <a:graphicFrameLocks noGrp="1"/>
          </p:cNvGraphicFramePr>
          <p:nvPr>
            <p:extLst>
              <p:ext uri="{D42A27DB-BD31-4B8C-83A1-F6EECF244321}">
                <p14:modId xmlns:p14="http://schemas.microsoft.com/office/powerpoint/2010/main" val="3297408692"/>
              </p:ext>
            </p:extLst>
          </p:nvPr>
        </p:nvGraphicFramePr>
        <p:xfrm>
          <a:off x="648000" y="2374218"/>
          <a:ext cx="3600000" cy="4312332"/>
        </p:xfrm>
        <a:graphic>
          <a:graphicData uri="http://schemas.openxmlformats.org/drawingml/2006/chart">
            <c:chart xmlns:c="http://schemas.openxmlformats.org/drawingml/2006/chart" xmlns:r="http://schemas.openxmlformats.org/officeDocument/2006/relationships" r:id="rId4"/>
          </a:graphicData>
        </a:graphic>
      </p:graphicFrame>
      <p:cxnSp>
        <p:nvCxnSpPr>
          <p:cNvPr id="64" name="直線コネクタ 63"/>
          <p:cNvCxnSpPr>
            <a:cxnSpLocks noChangeAspect="1"/>
          </p:cNvCxnSpPr>
          <p:nvPr/>
        </p:nvCxnSpPr>
        <p:spPr>
          <a:xfrm>
            <a:off x="2815905" y="2683308"/>
            <a:ext cx="0" cy="39240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0" y="583019"/>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や若者、企業が重要と考えるゴール</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173210" y="947041"/>
            <a:ext cx="9679151" cy="313932"/>
          </a:xfrm>
          <a:prstGeom prst="rect">
            <a:avLst/>
          </a:prstGeom>
          <a:noFill/>
        </p:spPr>
        <p:txBody>
          <a:bodyPr wrap="square" lIns="128016" tIns="64008" rIns="128016" bIns="64008" rtlCol="0">
            <a:spAutoFit/>
          </a:bodyPr>
          <a:lstStyle/>
          <a:p>
            <a:pPr marL="200039" indent="-200039">
              <a:buFont typeface="Meiryo UI" panose="020B0604030504040204" pitchFamily="50" charset="-128"/>
              <a:buChar cha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ゴールの現時点の到達点をもとに、「大阪で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社会を実現するために重要と考えるゴール」について調査</a:t>
            </a:r>
            <a:endParaRPr lang="en-US" altLang="ja-JP" sz="1200" kern="1100"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a:spLocks noChangeAspect="1"/>
          </p:cNvSpPr>
          <p:nvPr/>
        </p:nvSpPr>
        <p:spPr>
          <a:xfrm>
            <a:off x="3592900" y="5814291"/>
            <a:ext cx="843373" cy="353504"/>
          </a:xfrm>
          <a:prstGeom prst="rect">
            <a:avLst/>
          </a:prstGeom>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en-US" altLang="ja-JP" sz="900" dirty="0">
                <a:latin typeface="Meiryo UI" panose="020B0604030504040204" pitchFamily="50" charset="-128"/>
                <a:ea typeface="Meiryo UI" panose="020B0604030504040204" pitchFamily="50" charset="-128"/>
              </a:rPr>
              <a:t>17</a:t>
            </a:r>
            <a:r>
              <a:rPr kumimoji="1" lang="ja-JP" altLang="en-US" sz="900" dirty="0">
                <a:latin typeface="Meiryo UI" panose="020B0604030504040204" pitchFamily="50" charset="-128"/>
                <a:ea typeface="Meiryo UI" panose="020B0604030504040204" pitchFamily="50" charset="-128"/>
              </a:rPr>
              <a:t>ゴールの平均</a:t>
            </a:r>
            <a:endParaRPr kumimoji="1" lang="en-US" altLang="ja-JP" sz="900" dirty="0">
              <a:latin typeface="Meiryo UI" panose="020B0604030504040204" pitchFamily="50" charset="-128"/>
              <a:ea typeface="Meiryo UI" panose="020B0604030504040204" pitchFamily="50" charset="-128"/>
            </a:endParaRPr>
          </a:p>
          <a:p>
            <a:pPr algn="ctr"/>
            <a:r>
              <a:rPr kumimoji="1" lang="en-US" altLang="ja-JP" sz="900" dirty="0">
                <a:latin typeface="Meiryo UI" panose="020B0604030504040204" pitchFamily="50" charset="-128"/>
                <a:ea typeface="Meiryo UI" panose="020B0604030504040204" pitchFamily="50" charset="-128"/>
              </a:rPr>
              <a:t>28.0%</a:t>
            </a:r>
            <a:endParaRPr kumimoji="1" lang="ja-JP" altLang="en-US" sz="900" dirty="0">
              <a:latin typeface="Meiryo UI" panose="020B0604030504040204" pitchFamily="50" charset="-128"/>
              <a:ea typeface="Meiryo UI" panose="020B0604030504040204" pitchFamily="50" charset="-128"/>
            </a:endParaRPr>
          </a:p>
        </p:txBody>
      </p:sp>
      <p:sp>
        <p:nvSpPr>
          <p:cNvPr id="53" name="正方形/長方形 52"/>
          <p:cNvSpPr>
            <a:spLocks noChangeAspect="1"/>
          </p:cNvSpPr>
          <p:nvPr/>
        </p:nvSpPr>
        <p:spPr>
          <a:xfrm>
            <a:off x="8740617" y="5981211"/>
            <a:ext cx="843373" cy="353504"/>
          </a:xfrm>
          <a:prstGeom prst="rect">
            <a:avLst/>
          </a:prstGeom>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en-US" altLang="ja-JP" sz="900" dirty="0">
                <a:latin typeface="Meiryo UI" panose="020B0604030504040204" pitchFamily="50" charset="-128"/>
                <a:ea typeface="Meiryo UI" panose="020B0604030504040204" pitchFamily="50" charset="-128"/>
              </a:rPr>
              <a:t>17</a:t>
            </a:r>
            <a:r>
              <a:rPr kumimoji="1" lang="ja-JP" altLang="en-US" sz="900" dirty="0">
                <a:latin typeface="Meiryo UI" panose="020B0604030504040204" pitchFamily="50" charset="-128"/>
                <a:ea typeface="Meiryo UI" panose="020B0604030504040204" pitchFamily="50" charset="-128"/>
              </a:rPr>
              <a:t>ゴールの平均</a:t>
            </a:r>
            <a:endParaRPr kumimoji="1" lang="en-US" altLang="ja-JP" sz="900" dirty="0">
              <a:latin typeface="Meiryo UI" panose="020B0604030504040204" pitchFamily="50" charset="-128"/>
              <a:ea typeface="Meiryo UI" panose="020B0604030504040204" pitchFamily="50" charset="-128"/>
            </a:endParaRPr>
          </a:p>
          <a:p>
            <a:pPr algn="ctr"/>
            <a:r>
              <a:rPr kumimoji="1" lang="en-US" altLang="ja-JP" sz="900" dirty="0">
                <a:latin typeface="Meiryo UI" panose="020B0604030504040204" pitchFamily="50" charset="-128"/>
                <a:ea typeface="Meiryo UI" panose="020B0604030504040204" pitchFamily="50" charset="-128"/>
              </a:rPr>
              <a:t>44.6%</a:t>
            </a:r>
            <a:endParaRPr kumimoji="1" lang="ja-JP" altLang="en-US" sz="9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651339" y="1367612"/>
            <a:ext cx="4104000" cy="900000"/>
          </a:xfrm>
          <a:prstGeom prst="rect">
            <a:avLst/>
          </a:prstGeom>
          <a:solidFill>
            <a:schemeClr val="accent1">
              <a:lumMod val="20000"/>
              <a:lumOff val="80000"/>
            </a:schemeClr>
          </a:solidFill>
        </p:spPr>
        <p:txBody>
          <a:bodyPr wrap="square" rtlCol="0" anchor="ctr">
            <a:noAutofit/>
          </a:bodyPr>
          <a:lstStyle/>
          <a:p>
            <a:pPr>
              <a:lnSpc>
                <a:spcPts val="1400"/>
              </a:lnSpc>
              <a:spcAft>
                <a:spcPts val="100"/>
              </a:spcAft>
            </a:pPr>
            <a:r>
              <a:rPr kumimoji="1" lang="ja-JP" altLang="en-US" sz="1300" b="1" dirty="0">
                <a:latin typeface="Meiryo UI" panose="020B0604030504040204" pitchFamily="50" charset="-128"/>
                <a:ea typeface="Meiryo UI" panose="020B0604030504040204" pitchFamily="50" charset="-128"/>
                <a:cs typeface="Microsoft Himalaya" panose="01010100010101010101" pitchFamily="2" charset="0"/>
              </a:rPr>
              <a:t>②　若者の声</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（府内の大学で授業等を実施）</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○対      象：学生</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273</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人（</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○実施期間：</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10</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21</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5" name="角丸四角形 64"/>
          <p:cNvSpPr>
            <a:spLocks/>
          </p:cNvSpPr>
          <p:nvPr/>
        </p:nvSpPr>
        <p:spPr>
          <a:xfrm>
            <a:off x="677106" y="2742142"/>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角丸四角形 65"/>
          <p:cNvSpPr>
            <a:spLocks/>
          </p:cNvSpPr>
          <p:nvPr/>
        </p:nvSpPr>
        <p:spPr>
          <a:xfrm>
            <a:off x="651339" y="3177550"/>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角丸四角形 66"/>
          <p:cNvSpPr>
            <a:spLocks/>
          </p:cNvSpPr>
          <p:nvPr/>
        </p:nvSpPr>
        <p:spPr>
          <a:xfrm>
            <a:off x="641699" y="3394013"/>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角丸四角形 67"/>
          <p:cNvSpPr>
            <a:spLocks/>
          </p:cNvSpPr>
          <p:nvPr/>
        </p:nvSpPr>
        <p:spPr>
          <a:xfrm>
            <a:off x="680580" y="4260495"/>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角丸四角形 68"/>
          <p:cNvSpPr>
            <a:spLocks/>
          </p:cNvSpPr>
          <p:nvPr/>
        </p:nvSpPr>
        <p:spPr>
          <a:xfrm>
            <a:off x="651339" y="4971534"/>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角丸四角形 69"/>
          <p:cNvSpPr>
            <a:spLocks/>
          </p:cNvSpPr>
          <p:nvPr/>
        </p:nvSpPr>
        <p:spPr>
          <a:xfrm>
            <a:off x="689435" y="5209661"/>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角丸四角形 70"/>
          <p:cNvSpPr>
            <a:spLocks/>
          </p:cNvSpPr>
          <p:nvPr/>
        </p:nvSpPr>
        <p:spPr>
          <a:xfrm>
            <a:off x="651339" y="3609087"/>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角丸四角形 71"/>
          <p:cNvSpPr>
            <a:spLocks/>
          </p:cNvSpPr>
          <p:nvPr/>
        </p:nvSpPr>
        <p:spPr>
          <a:xfrm>
            <a:off x="5666556" y="3383217"/>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角丸四角形 72"/>
          <p:cNvSpPr>
            <a:spLocks/>
          </p:cNvSpPr>
          <p:nvPr/>
        </p:nvSpPr>
        <p:spPr>
          <a:xfrm>
            <a:off x="5699305" y="3092875"/>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角丸四角形 73"/>
          <p:cNvSpPr>
            <a:spLocks/>
          </p:cNvSpPr>
          <p:nvPr/>
        </p:nvSpPr>
        <p:spPr>
          <a:xfrm>
            <a:off x="5697598" y="2680457"/>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角丸四角形 74"/>
          <p:cNvSpPr>
            <a:spLocks/>
          </p:cNvSpPr>
          <p:nvPr/>
        </p:nvSpPr>
        <p:spPr>
          <a:xfrm>
            <a:off x="5696286" y="4275852"/>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角丸四角形 76"/>
          <p:cNvSpPr>
            <a:spLocks/>
          </p:cNvSpPr>
          <p:nvPr/>
        </p:nvSpPr>
        <p:spPr>
          <a:xfrm>
            <a:off x="5696286" y="4938743"/>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角丸四角形 77"/>
          <p:cNvSpPr>
            <a:spLocks/>
          </p:cNvSpPr>
          <p:nvPr/>
        </p:nvSpPr>
        <p:spPr>
          <a:xfrm>
            <a:off x="5696286" y="5152679"/>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角丸四角形 78"/>
          <p:cNvSpPr>
            <a:spLocks/>
          </p:cNvSpPr>
          <p:nvPr/>
        </p:nvSpPr>
        <p:spPr>
          <a:xfrm>
            <a:off x="5665963" y="6261314"/>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0" name="直線コネクタ 79"/>
          <p:cNvCxnSpPr>
            <a:cxnSpLocks noChangeAspect="1"/>
          </p:cNvCxnSpPr>
          <p:nvPr/>
        </p:nvCxnSpPr>
        <p:spPr>
          <a:xfrm>
            <a:off x="7854633" y="2634094"/>
            <a:ext cx="0" cy="39240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5353348" y="1392447"/>
            <a:ext cx="4104000" cy="900000"/>
          </a:xfrm>
          <a:prstGeom prst="rect">
            <a:avLst/>
          </a:prstGeom>
          <a:solidFill>
            <a:schemeClr val="accent1">
              <a:lumMod val="20000"/>
              <a:lumOff val="80000"/>
            </a:schemeClr>
          </a:solidFill>
        </p:spPr>
        <p:txBody>
          <a:bodyPr wrap="square" rtlCol="0" anchor="ctr">
            <a:noAutofit/>
          </a:bodyPr>
          <a:lstStyle/>
          <a:p>
            <a:pPr>
              <a:lnSpc>
                <a:spcPts val="1400"/>
              </a:lnSpc>
              <a:spcAft>
                <a:spcPts val="100"/>
              </a:spcAft>
            </a:pPr>
            <a:r>
              <a:rPr kumimoji="1" lang="ja-JP" altLang="en-US" sz="1300" b="1" dirty="0">
                <a:latin typeface="Meiryo UI" panose="020B0604030504040204" pitchFamily="50" charset="-128"/>
                <a:ea typeface="Meiryo UI" panose="020B0604030504040204" pitchFamily="50" charset="-128"/>
                <a:cs typeface="Microsoft Himalaya" panose="01010100010101010101" pitchFamily="2" charset="0"/>
              </a:rPr>
              <a:t>③　企業の声</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（フォーラムを実施）</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○対      象：企業等に属する府内外の居住者</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135</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人</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050" dirty="0">
                <a:latin typeface="Meiryo UI" panose="020B0604030504040204" pitchFamily="50" charset="-128"/>
                <a:ea typeface="Meiryo UI" panose="020B0604030504040204" pitchFamily="50" charset="-128"/>
                <a:cs typeface="Microsoft Himalaya" panose="01010100010101010101" pitchFamily="2" charset="0"/>
              </a:rPr>
              <a:t>（うち府内居住者</a:t>
            </a:r>
            <a:r>
              <a:rPr kumimoji="1" lang="en-US" altLang="ja-JP" sz="1050" dirty="0">
                <a:latin typeface="Meiryo UI" panose="020B0604030504040204" pitchFamily="50" charset="-128"/>
                <a:ea typeface="Meiryo UI" panose="020B0604030504040204" pitchFamily="50" charset="-128"/>
                <a:cs typeface="Microsoft Himalaya" panose="01010100010101010101" pitchFamily="2" charset="0"/>
              </a:rPr>
              <a:t>68</a:t>
            </a:r>
            <a:r>
              <a:rPr kumimoji="1" lang="ja-JP" altLang="en-US" sz="1050" dirty="0">
                <a:latin typeface="Meiryo UI" panose="020B0604030504040204" pitchFamily="50" charset="-128"/>
                <a:ea typeface="Meiryo UI" panose="020B0604030504040204" pitchFamily="50" charset="-128"/>
                <a:cs typeface="Microsoft Himalaya" panose="01010100010101010101" pitchFamily="2" charset="0"/>
              </a:rPr>
              <a:t>人）</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○実施期間：</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11</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82" name="角丸四角形 81"/>
          <p:cNvSpPr>
            <a:spLocks/>
          </p:cNvSpPr>
          <p:nvPr/>
        </p:nvSpPr>
        <p:spPr>
          <a:xfrm>
            <a:off x="5702363" y="5417677"/>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視点２</a:t>
            </a:r>
            <a:endParaRPr kumimoji="1" lang="ja-JP" altLang="en-US" sz="1600" b="1" dirty="0">
              <a:latin typeface="Meiryo UI" panose="020B0604030504040204" pitchFamily="50" charset="-128"/>
              <a:ea typeface="Meiryo UI" panose="020B0604030504040204" pitchFamily="50" charset="-128"/>
            </a:endParaRPr>
          </a:p>
        </p:txBody>
      </p:sp>
      <p:sp>
        <p:nvSpPr>
          <p:cNvPr id="32" name="スライド番号プレースホルダー 1"/>
          <p:cNvSpPr txBox="1">
            <a:spLocks/>
          </p:cNvSpPr>
          <p:nvPr/>
        </p:nvSpPr>
        <p:spPr>
          <a:xfrm>
            <a:off x="9115200" y="86400"/>
            <a:ext cx="682898" cy="360000"/>
          </a:xfrm>
          <a:prstGeom prst="rect">
            <a:avLst/>
          </a:prstGeom>
          <a:solidFill>
            <a:schemeClr val="bg1"/>
          </a:solidFill>
          <a:ln w="12700" cap="flat" cmpd="sng" algn="ctr">
            <a:solidFill>
              <a:schemeClr val="accent6"/>
            </a:solidFill>
            <a:prstDash val="solid"/>
            <a:miter lim="800000"/>
          </a:ln>
          <a:effectLst/>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pPr/>
              <a:t>22</a:t>
            </a:fld>
            <a:endParaRPr kumimoji="1" lang="ja-JP" altLang="en-US" dirty="0"/>
          </a:p>
        </p:txBody>
      </p:sp>
    </p:spTree>
    <p:extLst>
      <p:ext uri="{BB962C8B-B14F-4D97-AF65-F5344CB8AC3E}">
        <p14:creationId xmlns:p14="http://schemas.microsoft.com/office/powerpoint/2010/main" val="547956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正方形/長方形 101"/>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（４</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年大阪・関西万博に向けて取り組む「重点ゴール」</a:t>
            </a:r>
            <a:endParaRPr kumimoji="1" lang="en-US" altLang="ja-JP" b="1" dirty="0">
              <a:latin typeface="Meiryo UI" panose="020B0604030504040204" pitchFamily="50" charset="-128"/>
              <a:ea typeface="Meiryo UI" panose="020B0604030504040204" pitchFamily="50" charset="-128"/>
            </a:endParaRPr>
          </a:p>
        </p:txBody>
      </p:sp>
      <p:sp>
        <p:nvSpPr>
          <p:cNvPr id="52" name="正方形/長方形 51"/>
          <p:cNvSpPr/>
          <p:nvPr/>
        </p:nvSpPr>
        <p:spPr>
          <a:xfrm>
            <a:off x="3300508" y="1394937"/>
            <a:ext cx="3312000" cy="288000"/>
          </a:xfrm>
          <a:prstGeom prst="rect">
            <a:avLst/>
          </a:prstGeom>
          <a:noFill/>
          <a:ln w="38100" cmpd="dbl">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１</a:t>
            </a:r>
            <a:r>
              <a:rPr kumimoji="1" lang="en-US" altLang="ja-JP" sz="1600" b="1" dirty="0">
                <a:latin typeface="Meiryo UI" panose="020B0604030504040204" pitchFamily="50" charset="-128"/>
                <a:ea typeface="Meiryo UI" panose="020B0604030504040204" pitchFamily="50" charset="-128"/>
              </a:rPr>
              <a:t>. </a:t>
            </a:r>
            <a:r>
              <a:rPr kumimoji="1" lang="ja-JP" altLang="en-US" sz="1600" b="1" u="sng" dirty="0">
                <a:latin typeface="Meiryo UI" panose="020B0604030504040204" pitchFamily="50" charset="-128"/>
                <a:ea typeface="Meiryo UI" panose="020B0604030504040204" pitchFamily="50" charset="-128"/>
              </a:rPr>
              <a:t>府民全体</a:t>
            </a:r>
            <a:r>
              <a:rPr kumimoji="1" lang="ja-JP" altLang="en-US" sz="1600" b="1" dirty="0">
                <a:latin typeface="Meiryo UI" panose="020B0604030504040204" pitchFamily="50" charset="-128"/>
                <a:ea typeface="Meiryo UI" panose="020B0604030504040204" pitchFamily="50" charset="-128"/>
              </a:rPr>
              <a:t>の声</a:t>
            </a: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2019.10</a:t>
            </a:r>
            <a:r>
              <a:rPr kumimoji="1" lang="ja-JP" altLang="en-US" sz="1600" dirty="0">
                <a:latin typeface="Meiryo UI" panose="020B0604030504040204" pitchFamily="50" charset="-128"/>
                <a:ea typeface="Meiryo UI" panose="020B0604030504040204" pitchFamily="50" charset="-128"/>
              </a:rPr>
              <a:t>）</a:t>
            </a:r>
          </a:p>
        </p:txBody>
      </p:sp>
      <p:sp>
        <p:nvSpPr>
          <p:cNvPr id="110" name="テキスト ボックス 109"/>
          <p:cNvSpPr txBox="1"/>
          <p:nvPr/>
        </p:nvSpPr>
        <p:spPr>
          <a:xfrm>
            <a:off x="3015944" y="5812266"/>
            <a:ext cx="9474491" cy="523220"/>
          </a:xfrm>
          <a:prstGeom prst="rect">
            <a:avLst/>
          </a:prstGeom>
          <a:noFill/>
        </p:spPr>
        <p:txBody>
          <a:bodyPr vert="horz" wrap="square" rtlCol="0">
            <a:spAutoFit/>
          </a:bodyPr>
          <a:lstStyle/>
          <a:p>
            <a:r>
              <a:rPr kumimoji="1" lang="en-US" altLang="ja-JP" sz="1400" b="1" dirty="0">
                <a:latin typeface="Meiryo UI" panose="020B0604030504040204" pitchFamily="50" charset="-128"/>
                <a:ea typeface="Meiryo UI" panose="020B0604030504040204" pitchFamily="50" charset="-128"/>
                <a:cs typeface="Microsoft Himalaya" panose="01010100010101010101" pitchFamily="2" charset="0"/>
              </a:rPr>
              <a:t>SDGs17</a:t>
            </a:r>
            <a:r>
              <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rPr>
              <a:t>ゴールの現在の到達点</a:t>
            </a:r>
            <a:r>
              <a:rPr lang="ja-JP" altLang="en-US" sz="1400" b="1" dirty="0">
                <a:latin typeface="Meiryo UI" panose="020B0604030504040204" pitchFamily="50" charset="-128"/>
                <a:ea typeface="Meiryo UI" panose="020B0604030504040204" pitchFamily="50" charset="-128"/>
                <a:cs typeface="Microsoft Himalaya" panose="01010100010101010101" pitchFamily="2" charset="0"/>
              </a:rPr>
              <a:t>を踏まえ、 </a:t>
            </a:r>
            <a:r>
              <a:rPr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
            </a:r>
            <a:br>
              <a:rPr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br>
            <a:r>
              <a:rPr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a:t>
            </a:r>
            <a:r>
              <a:rPr lang="ja-JP" altLang="en-US" sz="1400" b="1" dirty="0">
                <a:latin typeface="Meiryo UI" panose="020B0604030504040204" pitchFamily="50" charset="-128"/>
                <a:ea typeface="Meiryo UI" panose="020B0604030504040204" pitchFamily="50" charset="-128"/>
                <a:cs typeface="Microsoft Himalaya" panose="01010100010101010101" pitchFamily="2" charset="0"/>
              </a:rPr>
              <a:t>課題が多いと考えられるゴール」 と「強みを活かせるゴール」、その他のゴールに分類</a:t>
            </a:r>
            <a:endPar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16" name="正方形/長方形 115"/>
          <p:cNvSpPr/>
          <p:nvPr/>
        </p:nvSpPr>
        <p:spPr>
          <a:xfrm>
            <a:off x="-15354" y="693100"/>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ゴールの検討　＜重要度分析（マテリアリティ分析）＞</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楕円 58"/>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視点２</a:t>
            </a:r>
            <a:endParaRPr kumimoji="1" lang="ja-JP" altLang="en-US" sz="1600" b="1" dirty="0">
              <a:latin typeface="Meiryo UI" panose="020B0604030504040204" pitchFamily="50" charset="-128"/>
              <a:ea typeface="Meiryo UI" panose="020B0604030504040204" pitchFamily="50" charset="-128"/>
            </a:endParaRPr>
          </a:p>
        </p:txBody>
      </p:sp>
      <p:sp>
        <p:nvSpPr>
          <p:cNvPr id="103" name="スライド番号プレースホルダー 1"/>
          <p:cNvSpPr txBox="1">
            <a:spLocks/>
          </p:cNvSpPr>
          <p:nvPr/>
        </p:nvSpPr>
        <p:spPr>
          <a:xfrm>
            <a:off x="9115200" y="86400"/>
            <a:ext cx="682898" cy="360000"/>
          </a:xfrm>
          <a:prstGeom prst="rect">
            <a:avLst/>
          </a:prstGeom>
          <a:solidFill>
            <a:schemeClr val="bg1"/>
          </a:solidFill>
          <a:ln w="12700" cap="flat" cmpd="sng" algn="ctr">
            <a:solidFill>
              <a:schemeClr val="accent6"/>
            </a:solidFill>
            <a:prstDash val="solid"/>
            <a:miter lim="800000"/>
          </a:ln>
          <a:effectLst/>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pPr/>
              <a:t>23</a:t>
            </a:fld>
            <a:endParaRPr kumimoji="1" lang="ja-JP" altLang="en-US" dirty="0"/>
          </a:p>
        </p:txBody>
      </p:sp>
      <p:pic>
        <p:nvPicPr>
          <p:cNvPr id="3" name="図 2"/>
          <p:cNvPicPr>
            <a:picLocks noChangeAspect="1"/>
          </p:cNvPicPr>
          <p:nvPr/>
        </p:nvPicPr>
        <p:blipFill>
          <a:blip r:embed="rId3"/>
          <a:stretch>
            <a:fillRect/>
          </a:stretch>
        </p:blipFill>
        <p:spPr>
          <a:xfrm>
            <a:off x="3015944" y="1762370"/>
            <a:ext cx="3874112" cy="3960000"/>
          </a:xfrm>
          <a:prstGeom prst="rect">
            <a:avLst/>
          </a:prstGeom>
        </p:spPr>
      </p:pic>
      <p:sp>
        <p:nvSpPr>
          <p:cNvPr id="104" name="テキスト ボックス 103"/>
          <p:cNvSpPr txBox="1"/>
          <p:nvPr/>
        </p:nvSpPr>
        <p:spPr>
          <a:xfrm>
            <a:off x="2310241" y="2610530"/>
            <a:ext cx="431776" cy="2751300"/>
          </a:xfrm>
          <a:prstGeom prst="rect">
            <a:avLst/>
          </a:prstGeom>
          <a:noFill/>
        </p:spPr>
        <p:txBody>
          <a:bodyPr vert="eaVert" wrap="square" lIns="36000" tIns="36000" rIns="36000" rtlCol="0">
            <a:spAutoFit/>
          </a:bodyPr>
          <a:lstStyle/>
          <a:p>
            <a:pPr>
              <a:lnSpc>
                <a:spcPts val="1400"/>
              </a:lnSpc>
            </a:pPr>
            <a:r>
              <a:rPr kumimoji="1" lang="ja-JP" altLang="en-US" sz="1400" dirty="0">
                <a:latin typeface="HGP創英角ｺﾞｼｯｸUB" panose="020B0900000000000000" pitchFamily="50" charset="-128"/>
                <a:ea typeface="HGP創英角ｺﾞｼｯｸUB" panose="020B0900000000000000" pitchFamily="50" charset="-128"/>
              </a:rPr>
              <a:t>府民等が重要と考えるゴールを</a:t>
            </a:r>
            <a:endParaRPr kumimoji="1" lang="en-US" altLang="ja-JP" sz="1400" dirty="0">
              <a:latin typeface="HGP創英角ｺﾞｼｯｸUB" panose="020B0900000000000000" pitchFamily="50" charset="-128"/>
              <a:ea typeface="HGP創英角ｺﾞｼｯｸUB" panose="020B0900000000000000" pitchFamily="50" charset="-128"/>
            </a:endParaRPr>
          </a:p>
          <a:p>
            <a:pPr>
              <a:lnSpc>
                <a:spcPts val="1400"/>
              </a:lnSpc>
            </a:pPr>
            <a:r>
              <a:rPr kumimoji="1" lang="ja-JP" altLang="en-US" sz="1400" dirty="0">
                <a:latin typeface="HGP創英角ｺﾞｼｯｸUB" panose="020B0900000000000000" pitchFamily="50" charset="-128"/>
                <a:ea typeface="HGP創英角ｺﾞｼｯｸUB" panose="020B0900000000000000" pitchFamily="50" charset="-128"/>
              </a:rPr>
              <a:t>　　　上から配置し、中央値で分類</a:t>
            </a:r>
          </a:p>
        </p:txBody>
      </p:sp>
    </p:spTree>
    <p:extLst>
      <p:ext uri="{BB962C8B-B14F-4D97-AF65-F5344CB8AC3E}">
        <p14:creationId xmlns:p14="http://schemas.microsoft.com/office/powerpoint/2010/main" val="6481582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正方形/長方形 101"/>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（４</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年大阪・関西万博に向けて取り組む「重点ゴール」</a:t>
            </a:r>
            <a:endParaRPr kumimoji="1" lang="en-US" altLang="ja-JP" b="1" dirty="0">
              <a:latin typeface="Meiryo UI" panose="020B0604030504040204" pitchFamily="50" charset="-128"/>
              <a:ea typeface="Meiryo UI" panose="020B0604030504040204" pitchFamily="50" charset="-128"/>
            </a:endParaRPr>
          </a:p>
        </p:txBody>
      </p:sp>
      <p:sp>
        <p:nvSpPr>
          <p:cNvPr id="53" name="正方形/長方形 52"/>
          <p:cNvSpPr/>
          <p:nvPr/>
        </p:nvSpPr>
        <p:spPr>
          <a:xfrm>
            <a:off x="1622496" y="1505748"/>
            <a:ext cx="3312000" cy="288000"/>
          </a:xfrm>
          <a:prstGeom prst="rect">
            <a:avLst/>
          </a:prstGeom>
          <a:noFill/>
          <a:ln w="38100" cmpd="dbl">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２</a:t>
            </a:r>
            <a:r>
              <a:rPr kumimoji="1" lang="en-US" altLang="ja-JP" sz="1600" b="1" dirty="0">
                <a:latin typeface="Meiryo UI" panose="020B0604030504040204" pitchFamily="50" charset="-128"/>
                <a:ea typeface="Meiryo UI" panose="020B0604030504040204" pitchFamily="50" charset="-128"/>
              </a:rPr>
              <a:t>. </a:t>
            </a:r>
            <a:r>
              <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若者</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600" b="1" dirty="0">
                <a:latin typeface="Meiryo UI" panose="020B0604030504040204" pitchFamily="50" charset="-128"/>
                <a:ea typeface="Meiryo UI" panose="020B0604030504040204" pitchFamily="50" charset="-128"/>
              </a:rPr>
              <a:t>声</a:t>
            </a: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2019.10~11</a:t>
            </a:r>
            <a:r>
              <a:rPr kumimoji="1" lang="ja-JP" altLang="en-US" sz="1600" dirty="0">
                <a:latin typeface="Meiryo UI" panose="020B0604030504040204" pitchFamily="50" charset="-128"/>
                <a:ea typeface="Meiryo UI" panose="020B0604030504040204" pitchFamily="50" charset="-128"/>
              </a:rPr>
              <a:t>）</a:t>
            </a:r>
            <a:endParaRPr lang="ja-JP" altLang="en-US" sz="1600" dirty="0"/>
          </a:p>
        </p:txBody>
      </p:sp>
      <p:sp>
        <p:nvSpPr>
          <p:cNvPr id="106" name="正方形/長方形 105"/>
          <p:cNvSpPr/>
          <p:nvPr/>
        </p:nvSpPr>
        <p:spPr>
          <a:xfrm>
            <a:off x="5590159" y="1509144"/>
            <a:ext cx="3312000" cy="288000"/>
          </a:xfrm>
          <a:prstGeom prst="rect">
            <a:avLst/>
          </a:prstGeom>
          <a:noFill/>
          <a:ln w="38100" cmpd="dbl">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３</a:t>
            </a:r>
            <a:r>
              <a:rPr kumimoji="1" lang="en-US" altLang="ja-JP" sz="1600" b="1" dirty="0">
                <a:latin typeface="Meiryo UI" panose="020B0604030504040204" pitchFamily="50" charset="-128"/>
                <a:ea typeface="Meiryo UI" panose="020B0604030504040204" pitchFamily="50" charset="-128"/>
              </a:rPr>
              <a:t>. </a:t>
            </a:r>
            <a:r>
              <a:rPr kumimoji="1" lang="ja-JP" altLang="en-US" sz="1600" b="1" u="sng" dirty="0">
                <a:latin typeface="Meiryo UI" panose="020B0604030504040204" pitchFamily="50" charset="-128"/>
                <a:ea typeface="Meiryo UI" panose="020B0604030504040204" pitchFamily="50" charset="-128"/>
              </a:rPr>
              <a:t>企業</a:t>
            </a:r>
            <a:r>
              <a:rPr kumimoji="1" lang="ja-JP" altLang="en-US" sz="1600" b="1" dirty="0">
                <a:latin typeface="Meiryo UI" panose="020B0604030504040204" pitchFamily="50" charset="-128"/>
                <a:ea typeface="Meiryo UI" panose="020B0604030504040204" pitchFamily="50" charset="-128"/>
              </a:rPr>
              <a:t>の声</a:t>
            </a: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2019.11</a:t>
            </a:r>
            <a:r>
              <a:rPr kumimoji="1" lang="ja-JP" altLang="en-US" sz="1600" dirty="0">
                <a:latin typeface="Meiryo UI" panose="020B0604030504040204" pitchFamily="50" charset="-128"/>
                <a:ea typeface="Meiryo UI" panose="020B0604030504040204" pitchFamily="50" charset="-128"/>
              </a:rPr>
              <a:t>）</a:t>
            </a:r>
          </a:p>
        </p:txBody>
      </p:sp>
      <p:sp>
        <p:nvSpPr>
          <p:cNvPr id="110" name="テキスト ボックス 109"/>
          <p:cNvSpPr txBox="1"/>
          <p:nvPr/>
        </p:nvSpPr>
        <p:spPr>
          <a:xfrm>
            <a:off x="2032232" y="5664150"/>
            <a:ext cx="9474491" cy="523220"/>
          </a:xfrm>
          <a:prstGeom prst="rect">
            <a:avLst/>
          </a:prstGeom>
          <a:noFill/>
        </p:spPr>
        <p:txBody>
          <a:bodyPr vert="horz" wrap="square" rtlCol="0">
            <a:spAutoFit/>
          </a:bodyPr>
          <a:lstStyle/>
          <a:p>
            <a:r>
              <a:rPr kumimoji="1" lang="en-US" altLang="ja-JP" sz="1400" b="1" dirty="0">
                <a:latin typeface="Meiryo UI" panose="020B0604030504040204" pitchFamily="50" charset="-128"/>
                <a:ea typeface="Meiryo UI" panose="020B0604030504040204" pitchFamily="50" charset="-128"/>
                <a:cs typeface="Microsoft Himalaya" panose="01010100010101010101" pitchFamily="2" charset="0"/>
              </a:rPr>
              <a:t>SDGs17</a:t>
            </a:r>
            <a:r>
              <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rPr>
              <a:t>ゴールの現在の到達点</a:t>
            </a:r>
            <a:r>
              <a:rPr lang="ja-JP" altLang="en-US" sz="1400" b="1" dirty="0">
                <a:latin typeface="Meiryo UI" panose="020B0604030504040204" pitchFamily="50" charset="-128"/>
                <a:ea typeface="Meiryo UI" panose="020B0604030504040204" pitchFamily="50" charset="-128"/>
                <a:cs typeface="Microsoft Himalaya" panose="01010100010101010101" pitchFamily="2" charset="0"/>
              </a:rPr>
              <a:t>を踏まえ</a:t>
            </a:r>
            <a:r>
              <a:rPr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a:t>
            </a:r>
            <a:r>
              <a:rPr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
            </a:r>
            <a:br>
              <a:rPr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br>
            <a:r>
              <a:rPr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 </a:t>
            </a:r>
            <a:r>
              <a:rPr lang="ja-JP" altLang="en-US" sz="1400" b="1" dirty="0">
                <a:latin typeface="Meiryo UI" panose="020B0604030504040204" pitchFamily="50" charset="-128"/>
                <a:ea typeface="Meiryo UI" panose="020B0604030504040204" pitchFamily="50" charset="-128"/>
                <a:cs typeface="Microsoft Himalaya" panose="01010100010101010101" pitchFamily="2" charset="0"/>
              </a:rPr>
              <a:t>「課題が多いと考えられるゴール」 と「強みを活かせるゴール」、その他のゴールに分類</a:t>
            </a:r>
            <a:endPar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16" name="正方形/長方形 115"/>
          <p:cNvSpPr/>
          <p:nvPr/>
        </p:nvSpPr>
        <p:spPr>
          <a:xfrm>
            <a:off x="-15354" y="693100"/>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ゴールの検討　＜重要度分析（マテリアリティ分析）＞</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楕円 58"/>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視点２</a:t>
            </a:r>
            <a:endParaRPr kumimoji="1" lang="ja-JP" altLang="en-US" sz="1600" b="1" dirty="0">
              <a:latin typeface="Meiryo UI" panose="020B0604030504040204" pitchFamily="50" charset="-128"/>
              <a:ea typeface="Meiryo UI" panose="020B0604030504040204" pitchFamily="50" charset="-128"/>
            </a:endParaRPr>
          </a:p>
        </p:txBody>
      </p:sp>
      <p:sp>
        <p:nvSpPr>
          <p:cNvPr id="103" name="スライド番号プレースホルダー 1"/>
          <p:cNvSpPr txBox="1">
            <a:spLocks/>
          </p:cNvSpPr>
          <p:nvPr/>
        </p:nvSpPr>
        <p:spPr>
          <a:xfrm>
            <a:off x="9115200" y="86400"/>
            <a:ext cx="682898" cy="360000"/>
          </a:xfrm>
          <a:prstGeom prst="rect">
            <a:avLst/>
          </a:prstGeom>
          <a:solidFill>
            <a:schemeClr val="bg1"/>
          </a:solidFill>
          <a:ln w="12700" cap="flat" cmpd="sng" algn="ctr">
            <a:solidFill>
              <a:schemeClr val="accent6"/>
            </a:solidFill>
            <a:prstDash val="solid"/>
            <a:miter lim="800000"/>
          </a:ln>
          <a:effectLst/>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pPr/>
              <a:t>24</a:t>
            </a:fld>
            <a:endParaRPr kumimoji="1" lang="ja-JP" altLang="en-US" dirty="0"/>
          </a:p>
        </p:txBody>
      </p:sp>
      <p:sp>
        <p:nvSpPr>
          <p:cNvPr id="104" name="テキスト ボックス 103"/>
          <p:cNvSpPr txBox="1"/>
          <p:nvPr/>
        </p:nvSpPr>
        <p:spPr>
          <a:xfrm>
            <a:off x="632797" y="2437377"/>
            <a:ext cx="431776" cy="2751300"/>
          </a:xfrm>
          <a:prstGeom prst="rect">
            <a:avLst/>
          </a:prstGeom>
          <a:noFill/>
        </p:spPr>
        <p:txBody>
          <a:bodyPr vert="eaVert" wrap="square" lIns="36000" tIns="36000" rIns="36000" rtlCol="0">
            <a:spAutoFit/>
          </a:bodyPr>
          <a:lstStyle/>
          <a:p>
            <a:pPr>
              <a:lnSpc>
                <a:spcPts val="1400"/>
              </a:lnSpc>
            </a:pPr>
            <a:r>
              <a:rPr kumimoji="1" lang="ja-JP" altLang="en-US" sz="1400" dirty="0">
                <a:latin typeface="HGP創英角ｺﾞｼｯｸUB" panose="020B0900000000000000" pitchFamily="50" charset="-128"/>
                <a:ea typeface="HGP創英角ｺﾞｼｯｸUB" panose="020B0900000000000000" pitchFamily="50" charset="-128"/>
              </a:rPr>
              <a:t>府民等が重要と考えるゴールを</a:t>
            </a:r>
            <a:endParaRPr kumimoji="1" lang="en-US" altLang="ja-JP" sz="1400" dirty="0">
              <a:latin typeface="HGP創英角ｺﾞｼｯｸUB" panose="020B0900000000000000" pitchFamily="50" charset="-128"/>
              <a:ea typeface="HGP創英角ｺﾞｼｯｸUB" panose="020B0900000000000000" pitchFamily="50" charset="-128"/>
            </a:endParaRPr>
          </a:p>
          <a:p>
            <a:pPr>
              <a:lnSpc>
                <a:spcPts val="1400"/>
              </a:lnSpc>
            </a:pPr>
            <a:r>
              <a:rPr kumimoji="1" lang="ja-JP" altLang="en-US" sz="1400" dirty="0">
                <a:latin typeface="HGP創英角ｺﾞｼｯｸUB" panose="020B0900000000000000" pitchFamily="50" charset="-128"/>
                <a:ea typeface="HGP創英角ｺﾞｼｯｸUB" panose="020B0900000000000000" pitchFamily="50" charset="-128"/>
              </a:rPr>
              <a:t>　　　上から配置し、中央値で分類</a:t>
            </a:r>
          </a:p>
        </p:txBody>
      </p:sp>
      <p:pic>
        <p:nvPicPr>
          <p:cNvPr id="2" name="図 1"/>
          <p:cNvPicPr>
            <a:picLocks noChangeAspect="1"/>
          </p:cNvPicPr>
          <p:nvPr/>
        </p:nvPicPr>
        <p:blipFill>
          <a:blip r:embed="rId3"/>
          <a:stretch>
            <a:fillRect/>
          </a:stretch>
        </p:blipFill>
        <p:spPr>
          <a:xfrm>
            <a:off x="5382116" y="1889411"/>
            <a:ext cx="3663888" cy="3710938"/>
          </a:xfrm>
          <a:prstGeom prst="rect">
            <a:avLst/>
          </a:prstGeom>
        </p:spPr>
      </p:pic>
      <p:pic>
        <p:nvPicPr>
          <p:cNvPr id="3" name="図 2"/>
          <p:cNvPicPr>
            <a:picLocks noChangeAspect="1"/>
          </p:cNvPicPr>
          <p:nvPr/>
        </p:nvPicPr>
        <p:blipFill>
          <a:blip r:embed="rId4"/>
          <a:stretch>
            <a:fillRect/>
          </a:stretch>
        </p:blipFill>
        <p:spPr>
          <a:xfrm>
            <a:off x="1284806" y="1894884"/>
            <a:ext cx="3685827" cy="3699991"/>
          </a:xfrm>
          <a:prstGeom prst="rect">
            <a:avLst/>
          </a:prstGeom>
        </p:spPr>
      </p:pic>
    </p:spTree>
    <p:extLst>
      <p:ext uri="{BB962C8B-B14F-4D97-AF65-F5344CB8AC3E}">
        <p14:creationId xmlns:p14="http://schemas.microsoft.com/office/powerpoint/2010/main" val="12143135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（４</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年大阪・関西万博に向けて取り組む「重点ゴール」</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102452" y="85103"/>
            <a:ext cx="682898" cy="360000"/>
          </a:xfrm>
        </p:spPr>
        <p:txBody>
          <a:bodyPr/>
          <a:lstStyle/>
          <a:p>
            <a:fld id="{E61EF540-5CB6-483A-A4DA-F9E60F8B4EFB}" type="slidenum">
              <a:rPr kumimoji="1" lang="ja-JP" altLang="en-US" smtClean="0"/>
              <a:t>25</a:t>
            </a:fld>
            <a:endParaRPr kumimoji="1" lang="ja-JP" altLang="en-US"/>
          </a:p>
        </p:txBody>
      </p:sp>
      <p:sp>
        <p:nvSpPr>
          <p:cNvPr id="6" name="正方形/長方形 5"/>
          <p:cNvSpPr/>
          <p:nvPr/>
        </p:nvSpPr>
        <p:spPr>
          <a:xfrm>
            <a:off x="0" y="59653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の政策や大阪のポテンシャルとの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整合（</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大阪サミット）</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839246" y="1263508"/>
            <a:ext cx="2054247" cy="324000"/>
          </a:xfrm>
          <a:prstGeom prst="rect">
            <a:avLst/>
          </a:prstGeom>
          <a:solidFill>
            <a:srgbClr val="92D050"/>
          </a:solidFill>
          <a:ln w="12700" cap="flat" cmpd="sng" algn="ctr">
            <a:noFill/>
            <a:prstDash val="solid"/>
            <a:miter lim="800000"/>
          </a:ln>
          <a:effectLst/>
        </p:spPr>
        <p:txBody>
          <a:bodyPr lIns="36000" tIns="36000" rIns="36000" bIns="36000" rtlCol="0" anchor="ctr"/>
          <a:lstStyle/>
          <a:p>
            <a:pPr algn="ctr" defTabSz="457197">
              <a:defRPr/>
            </a:pPr>
            <a:r>
              <a:rPr lang="en-US" altLang="ja-JP" sz="1400" b="1" kern="0" dirty="0" smtClean="0">
                <a:solidFill>
                  <a:prstClr val="white"/>
                </a:solidFill>
                <a:latin typeface="Meiryo UI" panose="020B0604030504040204" pitchFamily="50" charset="-128"/>
                <a:ea typeface="Meiryo UI" panose="020B0604030504040204" pitchFamily="50" charset="-128"/>
              </a:rPr>
              <a:t>G20</a:t>
            </a:r>
            <a:r>
              <a:rPr lang="ja-JP" altLang="en-US" sz="1400" b="1" kern="0" dirty="0" smtClean="0">
                <a:solidFill>
                  <a:prstClr val="white"/>
                </a:solidFill>
                <a:latin typeface="Meiryo UI" panose="020B0604030504040204" pitchFamily="50" charset="-128"/>
                <a:ea typeface="Meiryo UI" panose="020B0604030504040204" pitchFamily="50" charset="-128"/>
              </a:rPr>
              <a:t>大阪サミット</a:t>
            </a:r>
            <a:endParaRPr lang="en-US" altLang="ja-JP" sz="1400" b="1" kern="0" dirty="0">
              <a:solidFill>
                <a:prstClr val="white"/>
              </a:solidFill>
              <a:latin typeface="Meiryo UI" panose="020B0604030504040204" pitchFamily="50" charset="-128"/>
              <a:ea typeface="Meiryo UI" panose="020B0604030504040204" pitchFamily="50" charset="-128"/>
            </a:endParaRPr>
          </a:p>
        </p:txBody>
      </p:sp>
      <p:sp>
        <p:nvSpPr>
          <p:cNvPr id="12" name="楕円 11"/>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視点３</a:t>
            </a:r>
            <a:endParaRPr kumimoji="1" lang="ja-JP" altLang="en-US" sz="1600" b="1"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7244932" y="6081892"/>
            <a:ext cx="1429092"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出典：外務省</a:t>
            </a:r>
            <a:endParaRPr kumimoji="1" lang="ja-JP" altLang="en-US" sz="120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6625" y="1731392"/>
            <a:ext cx="6426000" cy="4284000"/>
          </a:xfrm>
          <a:prstGeom prst="rect">
            <a:avLst/>
          </a:prstGeom>
        </p:spPr>
      </p:pic>
    </p:spTree>
    <p:extLst>
      <p:ext uri="{BB962C8B-B14F-4D97-AF65-F5344CB8AC3E}">
        <p14:creationId xmlns:p14="http://schemas.microsoft.com/office/powerpoint/2010/main" val="630934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（４</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年大阪・関西万博に向けて取り組む「重点ゴール」</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66500" y="789610"/>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の政策や大阪の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ポテンシャル</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府政運営の柱建て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656018" y="1916491"/>
            <a:ext cx="2704733" cy="1513103"/>
          </a:xfrm>
          <a:prstGeom prst="roundRect">
            <a:avLst/>
          </a:prstGeom>
          <a:solidFill>
            <a:schemeClr val="accent6">
              <a:lumMod val="20000"/>
              <a:lumOff val="8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anchor="ctr">
            <a:noAutofit/>
          </a:bodyPr>
          <a:lstStyle/>
          <a:p>
            <a:pPr lvl="0" defTabSz="914400">
              <a:lnSpc>
                <a:spcPct val="150000"/>
              </a:lnSpc>
              <a:defRPr/>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いのちを守り</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を支える危機対応力の強化</a:t>
            </a:r>
            <a:endParaRPr lang="ja-JP"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3600633" y="1936301"/>
            <a:ext cx="2704733" cy="1512000"/>
          </a:xfrm>
          <a:prstGeom prst="roundRect">
            <a:avLst/>
          </a:prstGeom>
          <a:solidFill>
            <a:schemeClr val="accent6">
              <a:lumMod val="20000"/>
              <a:lumOff val="8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anchor="ctr">
            <a:noAutofit/>
          </a:bodyPr>
          <a:lstStyle/>
          <a:p>
            <a:pPr lvl="0" defTabSz="914400">
              <a:lnSpc>
                <a:spcPct val="150000"/>
              </a:lnSpc>
              <a:defRPr/>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万博を契機と</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した成長</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・内外の課題解決をめざす取組みの推進</a:t>
            </a:r>
            <a:endParaRPr lang="ja-JP"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6554948" y="1936301"/>
            <a:ext cx="2704733" cy="1512000"/>
          </a:xfrm>
          <a:prstGeom prst="roundRect">
            <a:avLst/>
          </a:prstGeom>
          <a:solidFill>
            <a:schemeClr val="accent6">
              <a:lumMod val="20000"/>
              <a:lumOff val="8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anchor="ctr">
            <a:noAutofit/>
          </a:bodyPr>
          <a:lstStyle/>
          <a:p>
            <a:pPr>
              <a:lnSpc>
                <a:spcPct val="150000"/>
              </a:lnSpc>
              <a:spcAft>
                <a:spcPts val="0"/>
              </a:spcAft>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国内外の人々を引きつける都市魅力の向上</a:t>
            </a:r>
            <a:endParaRPr lang="ja-JP"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2006585" y="4176983"/>
            <a:ext cx="2704733" cy="1512000"/>
          </a:xfrm>
          <a:prstGeom prst="roundRect">
            <a:avLst/>
          </a:prstGeom>
          <a:solidFill>
            <a:schemeClr val="accent6">
              <a:lumMod val="20000"/>
              <a:lumOff val="8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anchor="ctr">
            <a:noAutofit/>
          </a:bodyPr>
          <a:lstStyle/>
          <a:p>
            <a:pPr>
              <a:lnSpc>
                <a:spcPct val="150000"/>
              </a:lnSpc>
              <a:spcAft>
                <a:spcPts val="0"/>
              </a:spcAft>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未来を担う子どもたちが輝ける環境の充実</a:t>
            </a:r>
            <a:endParaRPr lang="ja-JP"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5206460" y="4176983"/>
            <a:ext cx="2704733" cy="1512000"/>
          </a:xfrm>
          <a:prstGeom prst="roundRect">
            <a:avLst/>
          </a:prstGeom>
          <a:solidFill>
            <a:schemeClr val="accent6">
              <a:lumMod val="20000"/>
              <a:lumOff val="8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anchor="ctr">
            <a:noAutofit/>
          </a:bodyPr>
          <a:lstStyle/>
          <a:p>
            <a:pPr>
              <a:lnSpc>
                <a:spcPct val="150000"/>
              </a:lnSpc>
              <a:spcAft>
                <a:spcPts val="0"/>
              </a:spcAft>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誰もが安心して暮らし、活躍できる環境の充実</a:t>
            </a:r>
            <a:endParaRPr lang="ja-JP"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7132147" y="6417665"/>
            <a:ext cx="2634054"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（出典）令和</a:t>
            </a:r>
            <a:r>
              <a:rPr kumimoji="1" lang="en-US" altLang="ja-JP" sz="1000" dirty="0" smtClean="0">
                <a:latin typeface="Meiryo UI" panose="020B0604030504040204" pitchFamily="50" charset="-128"/>
                <a:ea typeface="Meiryo UI" panose="020B0604030504040204" pitchFamily="50" charset="-128"/>
              </a:rPr>
              <a:t>2</a:t>
            </a:r>
            <a:r>
              <a:rPr kumimoji="1" lang="ja-JP" altLang="en-US" sz="1000" dirty="0" smtClean="0">
                <a:latin typeface="Meiryo UI" panose="020B0604030504040204" pitchFamily="50" charset="-128"/>
                <a:ea typeface="Meiryo UI" panose="020B0604030504040204" pitchFamily="50" charset="-128"/>
              </a:rPr>
              <a:t>年度　「府政運営の基本方針」</a:t>
            </a:r>
            <a:endParaRPr kumimoji="1" lang="ja-JP" altLang="en-US" sz="1000" dirty="0">
              <a:latin typeface="Meiryo UI" panose="020B0604030504040204" pitchFamily="50" charset="-128"/>
              <a:ea typeface="Meiryo UI" panose="020B0604030504040204" pitchFamily="50" charset="-128"/>
            </a:endParaRPr>
          </a:p>
        </p:txBody>
      </p:sp>
      <p:sp>
        <p:nvSpPr>
          <p:cNvPr id="19" name="楕円 18"/>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視点３</a:t>
            </a:r>
            <a:endParaRPr kumimoji="1" lang="ja-JP" altLang="en-US" sz="1600" b="1" dirty="0">
              <a:latin typeface="Meiryo UI" panose="020B0604030504040204" pitchFamily="50" charset="-128"/>
              <a:ea typeface="Meiryo UI" panose="020B0604030504040204" pitchFamily="50" charset="-128"/>
            </a:endParaRPr>
          </a:p>
        </p:txBody>
      </p:sp>
      <p:sp>
        <p:nvSpPr>
          <p:cNvPr id="20" name="スライド番号プレースホルダー 1"/>
          <p:cNvSpPr>
            <a:spLocks noGrp="1"/>
          </p:cNvSpPr>
          <p:nvPr>
            <p:ph type="sldNum" sz="quarter" idx="12"/>
          </p:nvPr>
        </p:nvSpPr>
        <p:spPr>
          <a:xfrm>
            <a:off x="9102452" y="85103"/>
            <a:ext cx="682898" cy="360000"/>
          </a:xfrm>
        </p:spPr>
        <p:txBody>
          <a:bodyPr/>
          <a:lstStyle/>
          <a:p>
            <a:fld id="{E61EF540-5CB6-483A-A4DA-F9E60F8B4EFB}" type="slidenum">
              <a:rPr kumimoji="1" lang="ja-JP" altLang="en-US" smtClean="0"/>
              <a:t>26</a:t>
            </a:fld>
            <a:endParaRPr kumimoji="1" lang="ja-JP" altLang="en-US"/>
          </a:p>
        </p:txBody>
      </p:sp>
    </p:spTree>
    <p:extLst>
      <p:ext uri="{BB962C8B-B14F-4D97-AF65-F5344CB8AC3E}">
        <p14:creationId xmlns:p14="http://schemas.microsoft.com/office/powerpoint/2010/main" val="16451836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（４</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年大阪・関西万博に向けて取り組む「重点ゴール」</a:t>
            </a:r>
            <a:endParaRPr kumimoji="1" lang="en-US" altLang="ja-JP"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8124" y="3178284"/>
            <a:ext cx="2526761" cy="523220"/>
          </a:xfrm>
          <a:prstGeom prst="rect">
            <a:avLst/>
          </a:prstGeom>
          <a:noFill/>
        </p:spPr>
        <p:txBody>
          <a:bodyPr wrap="square" rtlCol="0">
            <a:spAutoFit/>
          </a:bodyPr>
          <a:lstStyle/>
          <a:p>
            <a:pPr algn="ctr" defTabSz="913765">
              <a:defRPr/>
            </a:pPr>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医薬基盤・健康・栄養研究所</a:t>
            </a:r>
          </a:p>
        </p:txBody>
      </p:sp>
      <p:sp>
        <p:nvSpPr>
          <p:cNvPr id="7" name="テキスト ボックス 6"/>
          <p:cNvSpPr txBox="1"/>
          <p:nvPr/>
        </p:nvSpPr>
        <p:spPr>
          <a:xfrm>
            <a:off x="2552447" y="3128248"/>
            <a:ext cx="2526761" cy="523220"/>
          </a:xfrm>
          <a:prstGeom prst="rect">
            <a:avLst/>
          </a:prstGeom>
          <a:noFill/>
        </p:spPr>
        <p:txBody>
          <a:bodyPr wrap="square" rtlCol="0">
            <a:spAutoFit/>
          </a:bodyPr>
          <a:lstStyle/>
          <a:p>
            <a:pPr algn="ctr" defTabSz="913765">
              <a:defRPr/>
            </a:pPr>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大阪大学・</a:t>
            </a:r>
          </a:p>
          <a:p>
            <a:pPr algn="ctr" defTabSz="913765">
              <a:defRPr/>
            </a:pPr>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大阪大学医学部附属病院</a:t>
            </a:r>
          </a:p>
        </p:txBody>
      </p:sp>
      <p:sp>
        <p:nvSpPr>
          <p:cNvPr id="8" name="テキスト ボックス 7"/>
          <p:cNvSpPr txBox="1"/>
          <p:nvPr/>
        </p:nvSpPr>
        <p:spPr>
          <a:xfrm>
            <a:off x="4788290" y="3175668"/>
            <a:ext cx="2569740" cy="307777"/>
          </a:xfrm>
          <a:prstGeom prst="rect">
            <a:avLst/>
          </a:prstGeom>
          <a:noFill/>
        </p:spPr>
        <p:txBody>
          <a:bodyPr wrap="square" rtlCol="0">
            <a:spAutoFit/>
          </a:bodyPr>
          <a:lstStyle/>
          <a:p>
            <a:pPr algn="ctr" defTabSz="913765">
              <a:defRPr/>
            </a:pPr>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国立循環器病研究センター</a:t>
            </a:r>
          </a:p>
        </p:txBody>
      </p:sp>
      <p:pic>
        <p:nvPicPr>
          <p:cNvPr id="9" name="図 8"/>
          <p:cNvPicPr>
            <a:picLocks noChangeAspect="1"/>
          </p:cNvPicPr>
          <p:nvPr/>
        </p:nvPicPr>
        <p:blipFill>
          <a:blip r:embed="rId3"/>
          <a:stretch>
            <a:fillRect/>
          </a:stretch>
        </p:blipFill>
        <p:spPr>
          <a:xfrm>
            <a:off x="611597" y="1835476"/>
            <a:ext cx="2028444" cy="1288076"/>
          </a:xfrm>
          <a:prstGeom prst="rect">
            <a:avLst/>
          </a:prstGeom>
        </p:spPr>
      </p:pic>
      <p:pic>
        <p:nvPicPr>
          <p:cNvPr id="10" name="図 9"/>
          <p:cNvPicPr>
            <a:picLocks noChangeAspect="1"/>
          </p:cNvPicPr>
          <p:nvPr/>
        </p:nvPicPr>
        <p:blipFill>
          <a:blip r:embed="rId4"/>
          <a:stretch>
            <a:fillRect/>
          </a:stretch>
        </p:blipFill>
        <p:spPr>
          <a:xfrm>
            <a:off x="2842643" y="1783809"/>
            <a:ext cx="2020062" cy="1391412"/>
          </a:xfrm>
          <a:prstGeom prst="rect">
            <a:avLst/>
          </a:prstGeom>
        </p:spPr>
      </p:pic>
      <p:pic>
        <p:nvPicPr>
          <p:cNvPr id="13" name="図 12"/>
          <p:cNvPicPr>
            <a:picLocks noChangeAspect="1"/>
          </p:cNvPicPr>
          <p:nvPr/>
        </p:nvPicPr>
        <p:blipFill>
          <a:blip r:embed="rId5"/>
          <a:stretch>
            <a:fillRect/>
          </a:stretch>
        </p:blipFill>
        <p:spPr>
          <a:xfrm>
            <a:off x="5015800" y="1835476"/>
            <a:ext cx="1976864" cy="1288077"/>
          </a:xfrm>
          <a:prstGeom prst="rect">
            <a:avLst/>
          </a:prstGeom>
        </p:spPr>
      </p:pic>
      <p:pic>
        <p:nvPicPr>
          <p:cNvPr id="14" name="Picture 2" descr="D:\tanakajunya\Desktop\a0006_00134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1194" y="4700913"/>
            <a:ext cx="2188657" cy="1451520"/>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6"/>
          <p:cNvSpPr txBox="1"/>
          <p:nvPr/>
        </p:nvSpPr>
        <p:spPr>
          <a:xfrm>
            <a:off x="7064206" y="4246977"/>
            <a:ext cx="1422632" cy="40965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600" b="1" dirty="0">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a:latin typeface="ＭＳ Ｐゴシック" panose="020B0600070205080204" pitchFamily="50" charset="-128"/>
                <a:ea typeface="ＭＳ Ｐゴシック" panose="020B0600070205080204" pitchFamily="50" charset="-128"/>
                <a:cs typeface="Meiryo UI" panose="020B0604030504040204" pitchFamily="50" charset="-128"/>
              </a:rPr>
              <a:t>食文化</a:t>
            </a:r>
            <a:r>
              <a:rPr lang="en-US" altLang="ja-JP" sz="1600" b="1" dirty="0">
                <a:latin typeface="ＭＳ Ｐゴシック" panose="020B0600070205080204" pitchFamily="50" charset="-128"/>
                <a:ea typeface="ＭＳ Ｐゴシック" panose="020B0600070205080204" pitchFamily="50" charset="-128"/>
                <a:cs typeface="Meiryo UI" panose="020B0604030504040204" pitchFamily="50" charset="-128"/>
              </a:rPr>
              <a:t>】</a:t>
            </a:r>
          </a:p>
        </p:txBody>
      </p:sp>
      <p:pic>
        <p:nvPicPr>
          <p:cNvPr id="16" name="Picture 4" descr="D:\tanakajunya\Desktop\gatag-0000687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28312" y="4793778"/>
            <a:ext cx="491445" cy="13800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最先端ものづくり企業の集積"/>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607" y="4680412"/>
            <a:ext cx="1481615" cy="15042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T:\_02知事関係\_02知事発信系\04インタビュー・講演等対応\雑誌・講演・インタビュー対応\281028_関西プレスクラブ講演\参考（ネタ？）\画像集\ハードロック全体写真(黒）.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33972" y="4579600"/>
            <a:ext cx="1345732" cy="1741533"/>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6"/>
          <p:cNvSpPr txBox="1"/>
          <p:nvPr/>
        </p:nvSpPr>
        <p:spPr>
          <a:xfrm>
            <a:off x="685048" y="4205410"/>
            <a:ext cx="2291164" cy="40965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600" b="1" dirty="0">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a:latin typeface="ＭＳ Ｐゴシック" panose="020B0600070205080204" pitchFamily="50" charset="-128"/>
                <a:ea typeface="ＭＳ Ｐゴシック" panose="020B0600070205080204" pitchFamily="50" charset="-128"/>
                <a:cs typeface="Meiryo UI" panose="020B0604030504040204" pitchFamily="50" charset="-128"/>
              </a:rPr>
              <a:t>中小企業の技術力</a:t>
            </a:r>
            <a:r>
              <a:rPr lang="en-US" altLang="ja-JP" sz="1600" b="1" dirty="0">
                <a:latin typeface="ＭＳ Ｐゴシック" panose="020B0600070205080204" pitchFamily="50" charset="-128"/>
                <a:ea typeface="ＭＳ Ｐゴシック" panose="020B0600070205080204" pitchFamily="50" charset="-128"/>
                <a:cs typeface="Meiryo UI" panose="020B0604030504040204" pitchFamily="50" charset="-128"/>
              </a:rPr>
              <a:t>】</a:t>
            </a:r>
          </a:p>
        </p:txBody>
      </p:sp>
      <p:sp>
        <p:nvSpPr>
          <p:cNvPr id="22" name="テキスト ボックス 6"/>
          <p:cNvSpPr txBox="1"/>
          <p:nvPr/>
        </p:nvSpPr>
        <p:spPr>
          <a:xfrm>
            <a:off x="4047289" y="4250507"/>
            <a:ext cx="1780618" cy="40965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600" b="1" dirty="0">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a:latin typeface="ＭＳ Ｐゴシック" panose="020B0600070205080204" pitchFamily="50" charset="-128"/>
                <a:ea typeface="ＭＳ Ｐゴシック" panose="020B0600070205080204" pitchFamily="50" charset="-128"/>
                <a:cs typeface="Meiryo UI" panose="020B0604030504040204" pitchFamily="50" charset="-128"/>
              </a:rPr>
              <a:t>スポーツ</a:t>
            </a:r>
            <a:r>
              <a:rPr lang="en-US" altLang="ja-JP" sz="1600" b="1" dirty="0">
                <a:latin typeface="ＭＳ Ｐゴシック" panose="020B0600070205080204" pitchFamily="50" charset="-128"/>
                <a:ea typeface="ＭＳ Ｐゴシック" panose="020B0600070205080204" pitchFamily="50" charset="-128"/>
                <a:cs typeface="Meiryo UI" panose="020B0604030504040204" pitchFamily="50" charset="-128"/>
              </a:rPr>
              <a:t>】</a:t>
            </a:r>
          </a:p>
        </p:txBody>
      </p:sp>
      <p:sp>
        <p:nvSpPr>
          <p:cNvPr id="23" name="テキスト ボックス 22"/>
          <p:cNvSpPr txBox="1"/>
          <p:nvPr/>
        </p:nvSpPr>
        <p:spPr>
          <a:xfrm>
            <a:off x="7046450" y="3167656"/>
            <a:ext cx="2526761" cy="307777"/>
          </a:xfrm>
          <a:prstGeom prst="rect">
            <a:avLst/>
          </a:prstGeom>
          <a:noFill/>
        </p:spPr>
        <p:txBody>
          <a:bodyPr wrap="square" rtlCol="0">
            <a:spAutoFit/>
          </a:bodyPr>
          <a:lstStyle/>
          <a:p>
            <a:pPr algn="ctr" defTabSz="913765">
              <a:defRPr/>
            </a:pP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関西支部</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6"/>
          <p:cNvSpPr txBox="1"/>
          <p:nvPr/>
        </p:nvSpPr>
        <p:spPr>
          <a:xfrm>
            <a:off x="3745539" y="4717268"/>
            <a:ext cx="2641017" cy="70757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（スポーツメーカー）</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ミズノ、デサント、ゼットなど</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6"/>
          <p:cNvSpPr txBox="1"/>
          <p:nvPr/>
        </p:nvSpPr>
        <p:spPr>
          <a:xfrm>
            <a:off x="3713468" y="5216407"/>
            <a:ext cx="2869464" cy="100550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（スポーツチーム）</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阪神、オリックス、セレッソ、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ガンバ、エヴェッサ　など</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10"/>
          <a:stretch>
            <a:fillRect/>
          </a:stretch>
        </p:blipFill>
        <p:spPr>
          <a:xfrm>
            <a:off x="7194821" y="1857420"/>
            <a:ext cx="2230019" cy="1271874"/>
          </a:xfrm>
          <a:prstGeom prst="rect">
            <a:avLst/>
          </a:prstGeom>
        </p:spPr>
      </p:pic>
      <p:sp>
        <p:nvSpPr>
          <p:cNvPr id="28" name="正方形/長方形 27"/>
          <p:cNvSpPr/>
          <p:nvPr/>
        </p:nvSpPr>
        <p:spPr>
          <a:xfrm>
            <a:off x="0" y="806235"/>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の政策や大阪のポテンシャルとの整合（大阪の主な強み）</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楕円 29"/>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視点３</a:t>
            </a:r>
            <a:endParaRPr kumimoji="1" lang="ja-JP" altLang="en-US" sz="1600" b="1" dirty="0">
              <a:latin typeface="Meiryo UI" panose="020B0604030504040204" pitchFamily="50" charset="-128"/>
              <a:ea typeface="Meiryo UI" panose="020B0604030504040204" pitchFamily="50" charset="-128"/>
            </a:endParaRPr>
          </a:p>
        </p:txBody>
      </p:sp>
      <p:sp>
        <p:nvSpPr>
          <p:cNvPr id="27" name="スライド番号プレースホルダー 1"/>
          <p:cNvSpPr txBox="1">
            <a:spLocks/>
          </p:cNvSpPr>
          <p:nvPr/>
        </p:nvSpPr>
        <p:spPr>
          <a:xfrm>
            <a:off x="9115200" y="86400"/>
            <a:ext cx="682898" cy="360000"/>
          </a:xfrm>
          <a:prstGeom prst="rect">
            <a:avLst/>
          </a:prstGeom>
          <a:solidFill>
            <a:schemeClr val="bg1"/>
          </a:solidFill>
          <a:ln w="12700" cap="flat" cmpd="sng" algn="ctr">
            <a:solidFill>
              <a:schemeClr val="accent6"/>
            </a:solidFill>
            <a:prstDash val="solid"/>
            <a:miter lim="800000"/>
          </a:ln>
          <a:effectLst/>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pPr/>
              <a:t>27</a:t>
            </a:fld>
            <a:endParaRPr kumimoji="1" lang="ja-JP" altLang="en-US" dirty="0"/>
          </a:p>
        </p:txBody>
      </p:sp>
      <p:sp>
        <p:nvSpPr>
          <p:cNvPr id="31" name="テキスト ボックス 30"/>
          <p:cNvSpPr txBox="1"/>
          <p:nvPr/>
        </p:nvSpPr>
        <p:spPr>
          <a:xfrm>
            <a:off x="2769265" y="1363692"/>
            <a:ext cx="5737758" cy="307777"/>
          </a:xfrm>
          <a:prstGeom prst="rect">
            <a:avLst/>
          </a:prstGeom>
          <a:noFill/>
        </p:spPr>
        <p:txBody>
          <a:bodyPr wrap="square" rtlCol="0">
            <a:spAutoFit/>
          </a:bodyPr>
          <a:lstStyle/>
          <a:p>
            <a:pPr marL="0" marR="0" lvl="0" indent="0" defTabSz="913765" rtl="0" eaLnBrk="1" fontAlgn="auto" latinLnBrk="0" hangingPunct="1">
              <a:lnSpc>
                <a:spcPct val="100000"/>
              </a:lnSpc>
              <a:spcBef>
                <a:spcPts val="0"/>
              </a:spcBef>
              <a:spcAft>
                <a:spcPts val="0"/>
              </a:spcAft>
              <a:buClrTx/>
              <a:buSzTx/>
              <a:buFontTx/>
              <a:buNone/>
              <a:tabLst/>
              <a:defRPr/>
            </a:pP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大阪の主なライフサイエンス関連大学・研究機関等</a:t>
            </a:r>
            <a:r>
              <a:rPr kumimoji="1" lang="en-US" altLang="ja-JP" sz="14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45043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（４</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年大阪・関西万博に向けて取り組む「重点ゴール」</a:t>
            </a:r>
            <a:endParaRPr kumimoji="1" lang="en-US" altLang="ja-JP" b="1" dirty="0">
              <a:latin typeface="Meiryo UI" panose="020B0604030504040204" pitchFamily="50" charset="-128"/>
              <a:ea typeface="Meiryo UI" panose="020B0604030504040204" pitchFamily="50" charset="-128"/>
            </a:endParaRPr>
          </a:p>
        </p:txBody>
      </p:sp>
      <p:sp>
        <p:nvSpPr>
          <p:cNvPr id="27" name="正方形/長方形 26"/>
          <p:cNvSpPr/>
          <p:nvPr/>
        </p:nvSpPr>
        <p:spPr>
          <a:xfrm>
            <a:off x="40341" y="785701"/>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の政策や大阪のポテンシャルとの整合（大阪の主な課題）</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楕円 29"/>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視点３</a:t>
            </a:r>
            <a:endParaRPr kumimoji="1" lang="ja-JP" altLang="en-US" sz="1600" b="1" dirty="0">
              <a:latin typeface="Meiryo UI" panose="020B0604030504040204" pitchFamily="50" charset="-128"/>
              <a:ea typeface="Meiryo UI" panose="020B0604030504040204" pitchFamily="50" charset="-128"/>
            </a:endParaRPr>
          </a:p>
        </p:txBody>
      </p:sp>
      <p:sp>
        <p:nvSpPr>
          <p:cNvPr id="40" name="スライド番号プレースホルダー 1"/>
          <p:cNvSpPr txBox="1">
            <a:spLocks/>
          </p:cNvSpPr>
          <p:nvPr/>
        </p:nvSpPr>
        <p:spPr>
          <a:xfrm>
            <a:off x="9115200" y="86400"/>
            <a:ext cx="682898" cy="360000"/>
          </a:xfrm>
          <a:prstGeom prst="rect">
            <a:avLst/>
          </a:prstGeom>
          <a:solidFill>
            <a:schemeClr val="bg1"/>
          </a:solidFill>
          <a:ln w="12700" cap="flat" cmpd="sng" algn="ctr">
            <a:solidFill>
              <a:schemeClr val="accent6"/>
            </a:solidFill>
            <a:prstDash val="solid"/>
            <a:miter lim="800000"/>
          </a:ln>
          <a:effectLst/>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pPr/>
              <a:t>28</a:t>
            </a:fld>
            <a:endParaRPr kumimoji="1" lang="ja-JP" altLang="en-US" dirty="0"/>
          </a:p>
        </p:txBody>
      </p:sp>
      <p:pic>
        <p:nvPicPr>
          <p:cNvPr id="2" name="図 1"/>
          <p:cNvPicPr>
            <a:picLocks noChangeAspect="1"/>
          </p:cNvPicPr>
          <p:nvPr/>
        </p:nvPicPr>
        <p:blipFill>
          <a:blip r:embed="rId3"/>
          <a:stretch>
            <a:fillRect/>
          </a:stretch>
        </p:blipFill>
        <p:spPr>
          <a:xfrm>
            <a:off x="2479347" y="1614986"/>
            <a:ext cx="4947304" cy="4922280"/>
          </a:xfrm>
          <a:prstGeom prst="rect">
            <a:avLst/>
          </a:prstGeom>
        </p:spPr>
      </p:pic>
      <p:sp>
        <p:nvSpPr>
          <p:cNvPr id="33" name="テキスト ボックス 32"/>
          <p:cNvSpPr txBox="1"/>
          <p:nvPr/>
        </p:nvSpPr>
        <p:spPr>
          <a:xfrm>
            <a:off x="3552439" y="1419845"/>
            <a:ext cx="2634872" cy="338554"/>
          </a:xfrm>
          <a:prstGeom prst="rect">
            <a:avLst/>
          </a:prstGeom>
          <a:noFill/>
        </p:spPr>
        <p:txBody>
          <a:bodyPr wrap="square" rtlCol="0">
            <a:spAutoFit/>
          </a:bodyPr>
          <a:lstStyle/>
          <a:p>
            <a:pPr algn="ctr"/>
            <a:r>
              <a:rPr kumimoji="1" lang="en-US" altLang="ja-JP" sz="1600" b="1" dirty="0">
                <a:latin typeface="ＭＳ Ｐゴシック" panose="020B0600070205080204" pitchFamily="50" charset="-128"/>
                <a:ea typeface="ＭＳ Ｐゴシック" panose="020B0600070205080204" pitchFamily="50" charset="-128"/>
              </a:rPr>
              <a:t>【</a:t>
            </a:r>
            <a:r>
              <a:rPr kumimoji="1" lang="ja-JP" altLang="en-US" sz="1600" b="1" dirty="0">
                <a:latin typeface="ＭＳ Ｐゴシック" panose="020B0600070205080204" pitchFamily="50" charset="-128"/>
                <a:ea typeface="ＭＳ Ｐゴシック" panose="020B0600070205080204" pitchFamily="50" charset="-128"/>
              </a:rPr>
              <a:t>高齢化率の推移</a:t>
            </a:r>
            <a:r>
              <a:rPr kumimoji="1" lang="en-US" altLang="ja-JP" sz="1600" b="1" dirty="0">
                <a:latin typeface="ＭＳ Ｐゴシック" panose="020B0600070205080204" pitchFamily="50" charset="-128"/>
                <a:ea typeface="ＭＳ Ｐゴシック" panose="020B0600070205080204" pitchFamily="50" charset="-128"/>
              </a:rPr>
              <a:t>】</a:t>
            </a:r>
            <a:endParaRPr kumimoji="1" lang="ja-JP" altLang="en-US" sz="1600" b="1" dirty="0">
              <a:latin typeface="ＭＳ Ｐゴシック" panose="020B0600070205080204" pitchFamily="50" charset="-128"/>
              <a:ea typeface="ＭＳ Ｐゴシック" panose="020B0600070205080204" pitchFamily="50" charset="-128"/>
            </a:endParaRPr>
          </a:p>
        </p:txBody>
      </p:sp>
      <p:sp>
        <p:nvSpPr>
          <p:cNvPr id="41" name="Text Box 4"/>
          <p:cNvSpPr txBox="1">
            <a:spLocks noChangeArrowheads="1"/>
          </p:cNvSpPr>
          <p:nvPr/>
        </p:nvSpPr>
        <p:spPr bwMode="auto">
          <a:xfrm>
            <a:off x="6087558" y="6380283"/>
            <a:ext cx="2396027" cy="161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78" tIns="8888" rIns="74278" bIns="8888" numCol="1" anchor="t" anchorCtr="0" compatLnSpc="1">
            <a:prstTxWarp prst="textNoShape">
              <a:avLst/>
            </a:prstTxWarp>
            <a:spAutoFit/>
          </a:bodyPr>
          <a:lstStyle/>
          <a:p>
            <a:pPr defTabSz="914192" eaLnBrk="0" fontAlgn="base" hangingPunct="0">
              <a:lnSpc>
                <a:spcPct val="80000"/>
              </a:lnSpc>
              <a:spcBef>
                <a:spcPct val="0"/>
              </a:spcBef>
              <a:spcAft>
                <a:spcPct val="0"/>
              </a:spcAft>
              <a:defRPr/>
            </a:pPr>
            <a:r>
              <a:rPr lang="ja-JP" altLang="en-US" sz="1100" dirty="0">
                <a:solidFill>
                  <a:prstClr val="black"/>
                </a:solidFill>
                <a:latin typeface="メイリオ" pitchFamily="50" charset="-128"/>
                <a:ea typeface="メイリオ" pitchFamily="50" charset="-128"/>
                <a:cs typeface="メイリオ" pitchFamily="50" charset="-128"/>
              </a:rPr>
              <a:t>出典：</a:t>
            </a:r>
            <a:r>
              <a:rPr lang="ja-JP" altLang="en-US" sz="1100" dirty="0">
                <a:solidFill>
                  <a:prstClr val="black"/>
                </a:solidFill>
                <a:latin typeface="Arial" charset="0"/>
                <a:ea typeface="ＭＳ Ｐゴシック" panose="020B0600070205080204" pitchFamily="50" charset="-128"/>
              </a:rPr>
              <a:t>総務省「人口推計」より作成</a:t>
            </a:r>
            <a:endParaRPr lang="ja-JP" altLang="en-US" sz="1100" dirty="0">
              <a:solidFill>
                <a:prstClr val="black"/>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731154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61950" y="2128838"/>
            <a:ext cx="8743950" cy="2443163"/>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algn="ctr">
              <a:lnSpc>
                <a:spcPct val="150000"/>
              </a:lnSpc>
            </a:pPr>
            <a:r>
              <a:rPr kumimoji="1" lang="ja-JP" altLang="en-US" sz="3200" b="1" dirty="0">
                <a:latin typeface="Meiryo UI" panose="020B0604030504040204" pitchFamily="50" charset="-128"/>
                <a:ea typeface="Meiryo UI" panose="020B0604030504040204" pitchFamily="50" charset="-128"/>
              </a:rPr>
              <a:t>　　１．なぜ大阪で</a:t>
            </a:r>
            <a:r>
              <a:rPr kumimoji="1" lang="en-US" altLang="ja-JP" sz="3200" b="1" dirty="0">
                <a:latin typeface="Meiryo UI" panose="020B0604030504040204" pitchFamily="50" charset="-128"/>
                <a:ea typeface="Meiryo UI" panose="020B0604030504040204" pitchFamily="50" charset="-128"/>
              </a:rPr>
              <a:t>SDGs</a:t>
            </a:r>
            <a:r>
              <a:rPr kumimoji="1" lang="ja-JP" altLang="en-US" sz="3200" b="1" dirty="0" err="1">
                <a:latin typeface="Meiryo UI" panose="020B0604030504040204" pitchFamily="50" charset="-128"/>
                <a:ea typeface="Meiryo UI" panose="020B0604030504040204" pitchFamily="50" charset="-128"/>
              </a:rPr>
              <a:t>なのか</a:t>
            </a:r>
            <a:endParaRPr kumimoji="1" lang="en-US" altLang="ja-JP" sz="3200" b="1" dirty="0">
              <a:latin typeface="Meiryo UI" panose="020B0604030504040204" pitchFamily="50" charset="-128"/>
              <a:ea typeface="Meiryo UI" panose="020B0604030504040204" pitchFamily="50" charset="-128"/>
            </a:endParaRPr>
          </a:p>
        </p:txBody>
      </p:sp>
      <p:sp>
        <p:nvSpPr>
          <p:cNvPr id="3" name="スライド番号プレースホルダー 1"/>
          <p:cNvSpPr>
            <a:spLocks noGrp="1"/>
          </p:cNvSpPr>
          <p:nvPr>
            <p:ph type="sldNum" sz="quarter" idx="12"/>
          </p:nvPr>
        </p:nvSpPr>
        <p:spPr>
          <a:xfrm>
            <a:off x="9115200" y="86400"/>
            <a:ext cx="682898" cy="360000"/>
          </a:xfrm>
        </p:spPr>
        <p:txBody>
          <a:bodyPr/>
          <a:lstStyle/>
          <a:p>
            <a:fld id="{DFBD544B-C9FE-41AC-99FE-D5AB2A6809B6}" type="slidenum">
              <a:rPr kumimoji="1" lang="ja-JP" altLang="en-US"/>
              <a:t>2</a:t>
            </a:fld>
            <a:endParaRPr kumimoji="1" lang="ja-JP" altLang="en-US" dirty="0"/>
          </a:p>
        </p:txBody>
      </p:sp>
    </p:spTree>
    <p:extLst>
      <p:ext uri="{BB962C8B-B14F-4D97-AF65-F5344CB8AC3E}">
        <p14:creationId xmlns:p14="http://schemas.microsoft.com/office/powerpoint/2010/main" val="412750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（４</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年大阪・関西万博に向けて取り組む「重点ゴール」</a:t>
            </a:r>
            <a:endParaRPr kumimoji="1" lang="en-US" altLang="ja-JP" b="1" dirty="0">
              <a:latin typeface="Meiryo UI" panose="020B0604030504040204" pitchFamily="50" charset="-128"/>
              <a:ea typeface="Meiryo UI" panose="020B0604030504040204" pitchFamily="50" charset="-128"/>
            </a:endParaRPr>
          </a:p>
        </p:txBody>
      </p:sp>
      <p:sp>
        <p:nvSpPr>
          <p:cNvPr id="22" name="正方形/長方形 21"/>
          <p:cNvSpPr/>
          <p:nvPr/>
        </p:nvSpPr>
        <p:spPr>
          <a:xfrm>
            <a:off x="980902" y="5835015"/>
            <a:ext cx="3773978" cy="671364"/>
          </a:xfrm>
          <a:prstGeom prst="rect">
            <a:avLst/>
          </a:prstGeom>
          <a:noFill/>
          <a:ln w="25400" cap="flat" cmpd="sng" algn="ctr">
            <a:noFill/>
            <a:prstDash val="solid"/>
          </a:ln>
          <a:effectLst/>
        </p:spPr>
        <p:txBody>
          <a:bodyPr lIns="72000" tIns="72000" rIns="72000" bIns="72000" rtlCol="0" anchor="t"/>
          <a:lstStyle/>
          <a:p>
            <a:pPr defTabSz="914400">
              <a:defRPr/>
            </a:pPr>
            <a:r>
              <a:rPr lang="ja-JP" altLang="en-US"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endParaRPr lang="en-US" altLang="ja-JP"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a:defRPr/>
            </a:pPr>
            <a:r>
              <a:rPr lang="ja-JP" altLang="en-US"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平均寿命：厚生労働省都道府県別生命表（平成</a:t>
            </a:r>
            <a:r>
              <a:rPr lang="en-US" altLang="ja-JP"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a:p>
            <a:pPr defTabSz="914400">
              <a:defRPr/>
            </a:pPr>
            <a:r>
              <a:rPr lang="ja-JP" altLang="en-US"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健康寿命：厚生労働科学研究班報告書データ（平成</a:t>
            </a:r>
            <a:r>
              <a:rPr lang="en-US" altLang="ja-JP"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24" name="テキスト ボックス 23"/>
          <p:cNvSpPr txBox="1"/>
          <p:nvPr/>
        </p:nvSpPr>
        <p:spPr>
          <a:xfrm>
            <a:off x="1180713" y="1639177"/>
            <a:ext cx="2901782" cy="338554"/>
          </a:xfrm>
          <a:prstGeom prst="rect">
            <a:avLst/>
          </a:prstGeom>
          <a:noFill/>
        </p:spPr>
        <p:txBody>
          <a:bodyPr wrap="square" rtlCol="0">
            <a:spAutoFit/>
          </a:bodyPr>
          <a:lstStyle/>
          <a:p>
            <a:pPr algn="ctr"/>
            <a:r>
              <a:rPr kumimoji="1" lang="en-US" altLang="ja-JP" sz="1600" b="1" dirty="0">
                <a:latin typeface="ＭＳ Ｐゴシック" panose="020B0600070205080204" pitchFamily="50" charset="-128"/>
                <a:ea typeface="ＭＳ Ｐゴシック" panose="020B0600070205080204" pitchFamily="50" charset="-128"/>
              </a:rPr>
              <a:t>【</a:t>
            </a:r>
            <a:r>
              <a:rPr lang="ja-JP" altLang="en-US" sz="1600" b="1" dirty="0">
                <a:latin typeface="ＭＳ Ｐゴシック" panose="020B0600070205080204" pitchFamily="50" charset="-128"/>
                <a:ea typeface="ＭＳ Ｐゴシック" panose="020B0600070205080204" pitchFamily="50" charset="-128"/>
              </a:rPr>
              <a:t>健康寿命、平均寿命</a:t>
            </a:r>
            <a:r>
              <a:rPr kumimoji="1" lang="en-US" altLang="ja-JP" sz="1600" b="1" dirty="0">
                <a:latin typeface="ＭＳ Ｐゴシック" panose="020B0600070205080204" pitchFamily="50" charset="-128"/>
                <a:ea typeface="ＭＳ Ｐゴシック" panose="020B0600070205080204" pitchFamily="50" charset="-128"/>
              </a:rPr>
              <a:t>】</a:t>
            </a:r>
            <a:endParaRPr kumimoji="1" lang="ja-JP" altLang="en-US" sz="1600" b="1" dirty="0">
              <a:latin typeface="ＭＳ Ｐゴシック" panose="020B0600070205080204" pitchFamily="50" charset="-128"/>
              <a:ea typeface="ＭＳ Ｐゴシック" panose="020B0600070205080204" pitchFamily="50" charset="-128"/>
            </a:endParaRPr>
          </a:p>
        </p:txBody>
      </p:sp>
      <p:sp>
        <p:nvSpPr>
          <p:cNvPr id="25" name="テキスト ボックス 24"/>
          <p:cNvSpPr txBox="1"/>
          <p:nvPr/>
        </p:nvSpPr>
        <p:spPr>
          <a:xfrm>
            <a:off x="6091540" y="1639177"/>
            <a:ext cx="2896856" cy="338554"/>
          </a:xfrm>
          <a:prstGeom prst="rect">
            <a:avLst/>
          </a:prstGeom>
          <a:noFill/>
        </p:spPr>
        <p:txBody>
          <a:bodyPr wrap="square" rtlCol="0">
            <a:spAutoFit/>
          </a:bodyPr>
          <a:lstStyle/>
          <a:p>
            <a:pPr algn="ctr"/>
            <a:r>
              <a:rPr kumimoji="1" lang="en-US" altLang="ja-JP" sz="1600" b="1" dirty="0">
                <a:latin typeface="ＭＳ Ｐゴシック" panose="020B0600070205080204" pitchFamily="50" charset="-128"/>
                <a:ea typeface="ＭＳ Ｐゴシック" panose="020B0600070205080204" pitchFamily="50" charset="-128"/>
              </a:rPr>
              <a:t>【</a:t>
            </a:r>
            <a:r>
              <a:rPr lang="ja-JP" altLang="en-US" sz="1600" b="1" dirty="0">
                <a:latin typeface="ＭＳ Ｐゴシック" panose="020B0600070205080204" pitchFamily="50" charset="-128"/>
                <a:ea typeface="ＭＳ Ｐゴシック" panose="020B0600070205080204" pitchFamily="50" charset="-128"/>
              </a:rPr>
              <a:t>女性の就業率</a:t>
            </a:r>
            <a:r>
              <a:rPr kumimoji="1" lang="en-US" altLang="ja-JP" sz="1600" b="1" dirty="0">
                <a:latin typeface="ＭＳ Ｐゴシック" panose="020B0600070205080204" pitchFamily="50" charset="-128"/>
                <a:ea typeface="ＭＳ Ｐゴシック" panose="020B0600070205080204" pitchFamily="50" charset="-128"/>
              </a:rPr>
              <a:t>】</a:t>
            </a:r>
            <a:endParaRPr kumimoji="1" lang="ja-JP" altLang="en-US" sz="1600" b="1" dirty="0">
              <a:latin typeface="ＭＳ Ｐゴシック" panose="020B0600070205080204" pitchFamily="50" charset="-128"/>
              <a:ea typeface="ＭＳ Ｐゴシック" panose="020B0600070205080204" pitchFamily="50" charset="-128"/>
            </a:endParaRPr>
          </a:p>
        </p:txBody>
      </p:sp>
      <p:sp>
        <p:nvSpPr>
          <p:cNvPr id="13" name="正方形/長方形 4"/>
          <p:cNvSpPr>
            <a:spLocks noChangeArrowheads="1"/>
          </p:cNvSpPr>
          <p:nvPr/>
        </p:nvSpPr>
        <p:spPr bwMode="auto">
          <a:xfrm>
            <a:off x="6091540" y="5962838"/>
            <a:ext cx="325064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en-US" sz="1050" dirty="0">
                <a:latin typeface="Meiryo UI" panose="020B0604030504040204" pitchFamily="50" charset="-128"/>
                <a:ea typeface="Meiryo UI" panose="020B0604030504040204" pitchFamily="50" charset="-128"/>
                <a:cs typeface="Meiryo UI" panose="020B0604030504040204" pitchFamily="50" charset="-128"/>
              </a:rPr>
              <a:t>出典：</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総務省「労働力調査」、</a:t>
            </a:r>
            <a:endParaRPr lang="en-US" altLang="zh-TW" sz="105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en-US" altLang="zh-TW" sz="105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大阪府統計課「労働力調査地方集計結果</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7" name="正方形/長方形 26"/>
          <p:cNvSpPr/>
          <p:nvPr/>
        </p:nvSpPr>
        <p:spPr>
          <a:xfrm>
            <a:off x="40341" y="852201"/>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の政策や大阪のポテンシャルとの整合（大阪の主な課題）</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楕円 29"/>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視点３</a:t>
            </a:r>
            <a:endParaRPr kumimoji="1" lang="ja-JP" altLang="en-US" sz="1600" b="1" dirty="0">
              <a:latin typeface="Meiryo UI" panose="020B0604030504040204" pitchFamily="50" charset="-128"/>
              <a:ea typeface="Meiryo UI" panose="020B0604030504040204" pitchFamily="50" charset="-128"/>
            </a:endParaRPr>
          </a:p>
        </p:txBody>
      </p:sp>
      <p:sp>
        <p:nvSpPr>
          <p:cNvPr id="40" name="スライド番号プレースホルダー 1"/>
          <p:cNvSpPr txBox="1">
            <a:spLocks/>
          </p:cNvSpPr>
          <p:nvPr/>
        </p:nvSpPr>
        <p:spPr>
          <a:xfrm>
            <a:off x="9115200" y="86400"/>
            <a:ext cx="682898" cy="360000"/>
          </a:xfrm>
          <a:prstGeom prst="rect">
            <a:avLst/>
          </a:prstGeom>
          <a:solidFill>
            <a:schemeClr val="bg1"/>
          </a:solidFill>
          <a:ln w="12700" cap="flat" cmpd="sng" algn="ctr">
            <a:solidFill>
              <a:schemeClr val="accent6"/>
            </a:solidFill>
            <a:prstDash val="solid"/>
            <a:miter lim="800000"/>
          </a:ln>
          <a:effectLst/>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pPr/>
              <a:t>29</a:t>
            </a:fld>
            <a:endParaRPr kumimoji="1" lang="ja-JP" altLang="en-US" dirty="0"/>
          </a:p>
        </p:txBody>
      </p:sp>
      <p:pic>
        <p:nvPicPr>
          <p:cNvPr id="4" name="図 3"/>
          <p:cNvPicPr>
            <a:picLocks noChangeAspect="1"/>
          </p:cNvPicPr>
          <p:nvPr/>
        </p:nvPicPr>
        <p:blipFill>
          <a:blip r:embed="rId3"/>
          <a:stretch>
            <a:fillRect/>
          </a:stretch>
        </p:blipFill>
        <p:spPr>
          <a:xfrm>
            <a:off x="923745" y="2075492"/>
            <a:ext cx="3415719" cy="3564000"/>
          </a:xfrm>
          <a:prstGeom prst="rect">
            <a:avLst/>
          </a:prstGeom>
        </p:spPr>
      </p:pic>
      <p:pic>
        <p:nvPicPr>
          <p:cNvPr id="5" name="図 4"/>
          <p:cNvPicPr>
            <a:picLocks noChangeAspect="1"/>
          </p:cNvPicPr>
          <p:nvPr/>
        </p:nvPicPr>
        <p:blipFill>
          <a:blip r:embed="rId4"/>
          <a:stretch>
            <a:fillRect/>
          </a:stretch>
        </p:blipFill>
        <p:spPr>
          <a:xfrm>
            <a:off x="5460396" y="2147493"/>
            <a:ext cx="3528000" cy="3446600"/>
          </a:xfrm>
          <a:prstGeom prst="rect">
            <a:avLst/>
          </a:prstGeom>
        </p:spPr>
      </p:pic>
    </p:spTree>
    <p:extLst>
      <p:ext uri="{BB962C8B-B14F-4D97-AF65-F5344CB8AC3E}">
        <p14:creationId xmlns:p14="http://schemas.microsoft.com/office/powerpoint/2010/main" val="11986654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（４</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年大阪・関西万博に向けて取り組む「重点ゴール」</a:t>
            </a:r>
            <a:endParaRPr kumimoji="1" lang="en-US" altLang="ja-JP" b="1" dirty="0">
              <a:latin typeface="Meiryo UI" panose="020B0604030504040204" pitchFamily="50" charset="-128"/>
              <a:ea typeface="Meiryo UI" panose="020B0604030504040204" pitchFamily="50" charset="-128"/>
            </a:endParaRPr>
          </a:p>
        </p:txBody>
      </p:sp>
      <p:sp>
        <p:nvSpPr>
          <p:cNvPr id="26" name="正方形/長方形 25"/>
          <p:cNvSpPr/>
          <p:nvPr/>
        </p:nvSpPr>
        <p:spPr>
          <a:xfrm>
            <a:off x="-12590" y="785681"/>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世界の動きを視野に入れる（大阪と世界のつながり）</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97358" y="1710731"/>
            <a:ext cx="3457039"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来阪外国人（インバウンド）の推移</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31" name="グラフ 30"/>
          <p:cNvGraphicFramePr>
            <a:graphicFrameLocks/>
          </p:cNvGraphicFramePr>
          <p:nvPr>
            <p:extLst>
              <p:ext uri="{D42A27DB-BD31-4B8C-83A1-F6EECF244321}">
                <p14:modId xmlns:p14="http://schemas.microsoft.com/office/powerpoint/2010/main" val="2711300301"/>
              </p:ext>
            </p:extLst>
          </p:nvPr>
        </p:nvGraphicFramePr>
        <p:xfrm>
          <a:off x="103942" y="2007897"/>
          <a:ext cx="4417640" cy="4053685"/>
        </p:xfrm>
        <a:graphic>
          <a:graphicData uri="http://schemas.openxmlformats.org/drawingml/2006/chart">
            <c:chart xmlns:c="http://schemas.openxmlformats.org/drawingml/2006/chart" xmlns:r="http://schemas.openxmlformats.org/officeDocument/2006/relationships" r:id="rId3"/>
          </a:graphicData>
        </a:graphic>
      </p:graphicFrame>
      <p:sp>
        <p:nvSpPr>
          <p:cNvPr id="33" name="テキスト ボックス 32"/>
          <p:cNvSpPr txBox="1"/>
          <p:nvPr/>
        </p:nvSpPr>
        <p:spPr>
          <a:xfrm>
            <a:off x="699376" y="3427470"/>
            <a:ext cx="1816100" cy="430887"/>
          </a:xfrm>
          <a:prstGeom prst="rect">
            <a:avLst/>
          </a:prstGeom>
          <a:noFill/>
        </p:spPr>
        <p:txBody>
          <a:bodyPr wrap="square" rtlCol="0">
            <a:spAutoFit/>
          </a:bodyPr>
          <a:lstStyle/>
          <a:p>
            <a:pPr algn="ctr"/>
            <a:r>
              <a:rPr kumimoji="1" lang="ja-JP" altLang="en-US" sz="1050" b="1" dirty="0" smtClean="0">
                <a:latin typeface="Meiryo UI" panose="020B0604030504040204" pitchFamily="50" charset="-128"/>
                <a:ea typeface="Meiryo UI" panose="020B0604030504040204" pitchFamily="50" charset="-128"/>
              </a:rPr>
              <a:t>直近</a:t>
            </a:r>
            <a:r>
              <a:rPr kumimoji="1" lang="en-US" altLang="ja-JP" sz="1050" b="1" dirty="0" smtClean="0">
                <a:latin typeface="Meiryo UI" panose="020B0604030504040204" pitchFamily="50" charset="-128"/>
                <a:ea typeface="Meiryo UI" panose="020B0604030504040204" pitchFamily="50" charset="-128"/>
              </a:rPr>
              <a:t>10</a:t>
            </a:r>
            <a:r>
              <a:rPr kumimoji="1" lang="ja-JP" altLang="en-US" sz="1050" b="1" dirty="0" smtClean="0">
                <a:latin typeface="Meiryo UI" panose="020B0604030504040204" pitchFamily="50" charset="-128"/>
                <a:ea typeface="Meiryo UI" panose="020B0604030504040204" pitchFamily="50" charset="-128"/>
              </a:rPr>
              <a:t>年間で</a:t>
            </a:r>
            <a:endParaRPr kumimoji="1" lang="en-US" altLang="ja-JP" sz="1050" b="1" dirty="0" smtClean="0">
              <a:latin typeface="Meiryo UI" panose="020B0604030504040204" pitchFamily="50" charset="-128"/>
              <a:ea typeface="Meiryo UI" panose="020B0604030504040204" pitchFamily="50" charset="-128"/>
            </a:endParaRPr>
          </a:p>
          <a:p>
            <a:pPr algn="ctr"/>
            <a:r>
              <a:rPr kumimoji="1" lang="ja-JP" altLang="en-US" sz="1050" b="1" dirty="0" smtClean="0">
                <a:latin typeface="Meiryo UI" panose="020B0604030504040204" pitchFamily="50" charset="-128"/>
                <a:ea typeface="Meiryo UI" panose="020B0604030504040204" pitchFamily="50" charset="-128"/>
              </a:rPr>
              <a:t>約</a:t>
            </a:r>
            <a:r>
              <a:rPr kumimoji="1" lang="en-US" altLang="ja-JP" sz="1050" b="1" dirty="0" smtClean="0">
                <a:latin typeface="Meiryo UI" panose="020B0604030504040204" pitchFamily="50" charset="-128"/>
                <a:ea typeface="Meiryo UI" panose="020B0604030504040204" pitchFamily="50" charset="-128"/>
              </a:rPr>
              <a:t>7</a:t>
            </a:r>
            <a:r>
              <a:rPr kumimoji="1" lang="ja-JP" altLang="en-US" sz="1050" b="1" dirty="0" smtClean="0">
                <a:latin typeface="Meiryo UI" panose="020B0604030504040204" pitchFamily="50" charset="-128"/>
                <a:ea typeface="Meiryo UI" panose="020B0604030504040204" pitchFamily="50" charset="-128"/>
              </a:rPr>
              <a:t>倍に増加</a:t>
            </a:r>
            <a:endParaRPr kumimoji="1" lang="ja-JP" altLang="en-US" sz="1050" b="1"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3382465" y="2802138"/>
            <a:ext cx="1117600" cy="261610"/>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東京</a:t>
            </a:r>
            <a:endParaRPr kumimoji="1" lang="ja-JP" altLang="en-US" sz="105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3934304" y="3519268"/>
            <a:ext cx="1117600" cy="261610"/>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大阪</a:t>
            </a:r>
            <a:endParaRPr kumimoji="1" lang="ja-JP" altLang="en-US" sz="105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3835400" y="4228949"/>
            <a:ext cx="1117600" cy="261610"/>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愛知</a:t>
            </a:r>
            <a:endParaRPr kumimoji="1" lang="ja-JP" altLang="en-US" sz="105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4914539" y="1718414"/>
            <a:ext cx="3457039"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外国人</a:t>
            </a:r>
            <a:r>
              <a:rPr kumimoji="1" lang="ja-JP" altLang="en-US" sz="1400" dirty="0">
                <a:latin typeface="Meiryo UI" panose="020B0604030504040204" pitchFamily="50" charset="-128"/>
                <a:ea typeface="Meiryo UI" panose="020B0604030504040204" pitchFamily="50" charset="-128"/>
              </a:rPr>
              <a:t>労働者数</a:t>
            </a:r>
            <a:r>
              <a:rPr kumimoji="1" lang="ja-JP" altLang="en-US" sz="1400" dirty="0" smtClean="0">
                <a:latin typeface="Meiryo UI" panose="020B0604030504040204" pitchFamily="50" charset="-128"/>
                <a:ea typeface="Meiryo UI" panose="020B0604030504040204" pitchFamily="50" charset="-128"/>
              </a:rPr>
              <a:t>の推移</a:t>
            </a:r>
            <a:endParaRPr kumimoji="1" lang="en-US" altLang="ja-JP" sz="1400" dirty="0">
              <a:latin typeface="Meiryo UI" panose="020B0604030504040204" pitchFamily="50" charset="-128"/>
              <a:ea typeface="Meiryo UI" panose="020B0604030504040204" pitchFamily="50" charset="-128"/>
            </a:endParaRPr>
          </a:p>
        </p:txBody>
      </p:sp>
      <p:sp>
        <p:nvSpPr>
          <p:cNvPr id="40" name="角丸四角形 39"/>
          <p:cNvSpPr/>
          <p:nvPr/>
        </p:nvSpPr>
        <p:spPr>
          <a:xfrm>
            <a:off x="8708294" y="5010822"/>
            <a:ext cx="1832594" cy="401627"/>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①身分に基づく</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1050" b="1" dirty="0" smtClean="0">
                <a:solidFill>
                  <a:schemeClr val="tx1"/>
                </a:solidFill>
                <a:latin typeface="Meiryo UI" panose="020B0604030504040204" pitchFamily="50" charset="-128"/>
                <a:ea typeface="Meiryo UI" panose="020B0604030504040204" pitchFamily="50" charset="-128"/>
              </a:rPr>
              <a:t>　在留資格</a:t>
            </a:r>
            <a:endParaRPr kumimoji="1"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41" name="角丸四角形 40"/>
          <p:cNvSpPr/>
          <p:nvPr/>
        </p:nvSpPr>
        <p:spPr>
          <a:xfrm>
            <a:off x="8503286" y="4170688"/>
            <a:ext cx="1034449" cy="365115"/>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③特定活動</a:t>
            </a:r>
            <a:endParaRPr kumimoji="1"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42" name="角丸四角形 41"/>
          <p:cNvSpPr/>
          <p:nvPr/>
        </p:nvSpPr>
        <p:spPr>
          <a:xfrm>
            <a:off x="8493462" y="3735783"/>
            <a:ext cx="1034449" cy="365115"/>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④技能実習</a:t>
            </a:r>
            <a:endParaRPr kumimoji="1"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43" name="角丸四角形 42"/>
          <p:cNvSpPr/>
          <p:nvPr/>
        </p:nvSpPr>
        <p:spPr>
          <a:xfrm>
            <a:off x="8517585" y="3203674"/>
            <a:ext cx="1034449" cy="365115"/>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⑤資格外活動</a:t>
            </a:r>
            <a:endParaRPr kumimoji="1"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44" name="角丸四角形 43"/>
          <p:cNvSpPr/>
          <p:nvPr/>
        </p:nvSpPr>
        <p:spPr>
          <a:xfrm>
            <a:off x="8661022" y="4605593"/>
            <a:ext cx="1665994" cy="351149"/>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1050" b="1" spc="-10" dirty="0" smtClean="0">
                <a:solidFill>
                  <a:schemeClr val="tx1"/>
                </a:solidFill>
                <a:latin typeface="Meiryo UI" panose="020B0604030504040204" pitchFamily="50" charset="-128"/>
                <a:ea typeface="Meiryo UI" panose="020B0604030504040204" pitchFamily="50" charset="-128"/>
              </a:rPr>
              <a:t>②専門的・技術的</a:t>
            </a:r>
            <a:endParaRPr kumimoji="1" lang="en-US" altLang="ja-JP" sz="1050" b="1" spc="-10" dirty="0" smtClean="0">
              <a:solidFill>
                <a:schemeClr val="tx1"/>
              </a:solidFill>
              <a:latin typeface="Meiryo UI" panose="020B0604030504040204" pitchFamily="50" charset="-128"/>
              <a:ea typeface="Meiryo UI" panose="020B0604030504040204" pitchFamily="50" charset="-128"/>
            </a:endParaRPr>
          </a:p>
          <a:p>
            <a:r>
              <a:rPr kumimoji="1" lang="ja-JP" altLang="en-US" sz="1050" b="1" spc="-10" dirty="0" smtClean="0">
                <a:solidFill>
                  <a:schemeClr val="tx1"/>
                </a:solidFill>
                <a:latin typeface="Meiryo UI" panose="020B0604030504040204" pitchFamily="50" charset="-128"/>
                <a:ea typeface="Meiryo UI" panose="020B0604030504040204" pitchFamily="50" charset="-128"/>
              </a:rPr>
              <a:t>　分野の在留資格</a:t>
            </a:r>
            <a:r>
              <a:rPr kumimoji="1" lang="ja-JP" altLang="en-US" sz="1050" b="1" spc="-10" dirty="0">
                <a:solidFill>
                  <a:schemeClr val="tx1"/>
                </a:solidFill>
                <a:latin typeface="Meiryo UI" panose="020B0604030504040204" pitchFamily="50" charset="-128"/>
                <a:ea typeface="Meiryo UI" panose="020B0604030504040204" pitchFamily="50" charset="-128"/>
              </a:rPr>
              <a:t> </a:t>
            </a:r>
            <a:endParaRPr kumimoji="1"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2011681" y="5803176"/>
            <a:ext cx="2811868" cy="369332"/>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出典：日本政府観光局（</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JNTO</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）「訪日外客統計」</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観光庁「訪日外国人消費動向調査」</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6316803" y="5942034"/>
            <a:ext cx="3454422" cy="230832"/>
          </a:xfrm>
          <a:prstGeom prst="rect">
            <a:avLst/>
          </a:prstGeom>
          <a:noFill/>
        </p:spPr>
        <p:txBody>
          <a:bodyPr wrap="square" rtlCol="0">
            <a:spAutoFit/>
          </a:bodyPr>
          <a:lstStyle/>
          <a:p>
            <a:pPr algn="r"/>
            <a:r>
              <a:rPr kumimoji="1" lang="ja-JP" altLang="en-US" sz="900" dirty="0">
                <a:latin typeface="Meiryo UI" panose="020B0604030504040204" pitchFamily="50" charset="-128"/>
                <a:ea typeface="Meiryo UI" panose="020B0604030504040204" pitchFamily="50" charset="-128"/>
              </a:rPr>
              <a:t>出典</a:t>
            </a:r>
            <a:r>
              <a:rPr kumimoji="1" lang="ja-JP" altLang="en-US" sz="900" dirty="0" smtClean="0">
                <a:latin typeface="Meiryo UI" panose="020B0604030504040204" pitchFamily="50" charset="-128"/>
                <a:ea typeface="Meiryo UI" panose="020B0604030504040204" pitchFamily="50" charset="-128"/>
              </a:rPr>
              <a:t>：厚生労働省　</a:t>
            </a:r>
            <a:r>
              <a:rPr kumimoji="1" lang="zh-CN" altLang="en-US" sz="900" dirty="0">
                <a:latin typeface="Meiryo UI" panose="020B0604030504040204" pitchFamily="50" charset="-128"/>
                <a:ea typeface="Meiryo UI" panose="020B0604030504040204" pitchFamily="50" charset="-128"/>
              </a:rPr>
              <a:t>外国人雇用状況</a:t>
            </a:r>
            <a:endParaRPr kumimoji="1" lang="en-US" altLang="ja-JP" sz="900" dirty="0">
              <a:latin typeface="Meiryo UI" panose="020B0604030504040204" pitchFamily="50" charset="-128"/>
              <a:ea typeface="Meiryo UI" panose="020B0604030504040204" pitchFamily="50" charset="-128"/>
            </a:endParaRPr>
          </a:p>
        </p:txBody>
      </p:sp>
      <p:sp>
        <p:nvSpPr>
          <p:cNvPr id="22" name="楕円 21"/>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視点４</a:t>
            </a:r>
            <a:endParaRPr kumimoji="1" lang="ja-JP" altLang="en-US" sz="1600" b="1" dirty="0">
              <a:latin typeface="Meiryo UI" panose="020B0604030504040204" pitchFamily="50" charset="-128"/>
              <a:ea typeface="Meiryo UI" panose="020B0604030504040204" pitchFamily="50" charset="-128"/>
            </a:endParaRPr>
          </a:p>
        </p:txBody>
      </p:sp>
      <p:graphicFrame>
        <p:nvGraphicFramePr>
          <p:cNvPr id="29" name="グラフ 28"/>
          <p:cNvGraphicFramePr>
            <a:graphicFrameLocks/>
          </p:cNvGraphicFramePr>
          <p:nvPr>
            <p:extLst>
              <p:ext uri="{D42A27DB-BD31-4B8C-83A1-F6EECF244321}">
                <p14:modId xmlns:p14="http://schemas.microsoft.com/office/powerpoint/2010/main" val="1932798260"/>
              </p:ext>
            </p:extLst>
          </p:nvPr>
        </p:nvGraphicFramePr>
        <p:xfrm>
          <a:off x="4776244" y="2134519"/>
          <a:ext cx="3773233" cy="3949833"/>
        </p:xfrm>
        <a:graphic>
          <a:graphicData uri="http://schemas.openxmlformats.org/drawingml/2006/chart">
            <c:chart xmlns:c="http://schemas.openxmlformats.org/drawingml/2006/chart" xmlns:r="http://schemas.openxmlformats.org/officeDocument/2006/relationships" r:id="rId4"/>
          </a:graphicData>
        </a:graphic>
      </p:graphicFrame>
      <p:sp>
        <p:nvSpPr>
          <p:cNvPr id="3" name="正方形/長方形 2"/>
          <p:cNvSpPr/>
          <p:nvPr/>
        </p:nvSpPr>
        <p:spPr>
          <a:xfrm>
            <a:off x="5379130" y="2420438"/>
            <a:ext cx="2664884" cy="461665"/>
          </a:xfrm>
          <a:prstGeom prst="rect">
            <a:avLst/>
          </a:prstGeom>
        </p:spPr>
        <p:txBody>
          <a:bodyPr wrap="square">
            <a:spAutoFit/>
          </a:bodyPr>
          <a:lstStyle/>
          <a:p>
            <a:pPr marL="180000" indent="-457200" algn="just"/>
            <a:r>
              <a:rPr lang="en-US" altLang="ja-JP" sz="800" b="1" dirty="0" smtClean="0">
                <a:solidFill>
                  <a:prstClr val="black"/>
                </a:solidFill>
                <a:latin typeface="Meiryo UI"/>
                <a:ea typeface="Meiryo UI"/>
                <a:cs typeface="Meiryo UI" panose="020B0604030504040204" pitchFamily="50" charset="-128"/>
              </a:rPr>
              <a:t>2019</a:t>
            </a:r>
            <a:r>
              <a:rPr lang="ja-JP" altLang="en-US" sz="800" b="1" dirty="0" smtClean="0">
                <a:solidFill>
                  <a:prstClr val="black"/>
                </a:solidFill>
                <a:latin typeface="Meiryo UI"/>
                <a:ea typeface="Meiryo UI"/>
                <a:cs typeface="Meiryo UI" panose="020B0604030504040204" pitchFamily="50" charset="-128"/>
              </a:rPr>
              <a:t>年の府内外国人</a:t>
            </a:r>
            <a:r>
              <a:rPr lang="ja-JP" altLang="en-US" sz="800" b="1" dirty="0">
                <a:solidFill>
                  <a:prstClr val="black"/>
                </a:solidFill>
                <a:latin typeface="Meiryo UI"/>
                <a:ea typeface="Meiryo UI"/>
                <a:cs typeface="Meiryo UI" panose="020B0604030504040204" pitchFamily="50" charset="-128"/>
              </a:rPr>
              <a:t>労働者数は</a:t>
            </a:r>
            <a:r>
              <a:rPr lang="en-US" altLang="ja-JP" sz="800" b="1" u="sng" dirty="0">
                <a:solidFill>
                  <a:prstClr val="black"/>
                </a:solidFill>
                <a:latin typeface="Meiryo UI"/>
                <a:ea typeface="Meiryo UI"/>
                <a:cs typeface="Meiryo UI" panose="020B0604030504040204" pitchFamily="50" charset="-128"/>
              </a:rPr>
              <a:t>105,379</a:t>
            </a:r>
            <a:r>
              <a:rPr lang="ja-JP" altLang="en-US" sz="800" b="1" u="sng" dirty="0" smtClean="0">
                <a:solidFill>
                  <a:prstClr val="black"/>
                </a:solidFill>
                <a:latin typeface="Meiryo UI"/>
                <a:ea typeface="Meiryo UI"/>
                <a:cs typeface="Meiryo UI" panose="020B0604030504040204" pitchFamily="50" charset="-128"/>
              </a:rPr>
              <a:t>人</a:t>
            </a:r>
            <a:r>
              <a:rPr lang="ja-JP" altLang="en-US" sz="800" u="sng" dirty="0" smtClean="0">
                <a:solidFill>
                  <a:prstClr val="black"/>
                </a:solidFill>
                <a:latin typeface="Meiryo UI"/>
                <a:ea typeface="Meiryo UI"/>
                <a:cs typeface="Meiryo UI" panose="020B0604030504040204" pitchFamily="50" charset="-128"/>
              </a:rPr>
              <a:t>、</a:t>
            </a:r>
            <a:endParaRPr lang="en-US" altLang="ja-JP" sz="800" dirty="0" smtClean="0">
              <a:solidFill>
                <a:prstClr val="black"/>
              </a:solidFill>
              <a:latin typeface="Meiryo UI"/>
              <a:ea typeface="Meiryo UI"/>
              <a:cs typeface="Meiryo UI" panose="020B0604030504040204" pitchFamily="50" charset="-128"/>
            </a:endParaRPr>
          </a:p>
          <a:p>
            <a:pPr marL="180000" indent="-457200" algn="just"/>
            <a:r>
              <a:rPr lang="ja-JP" altLang="en-US" sz="800" b="1" dirty="0" smtClean="0">
                <a:solidFill>
                  <a:prstClr val="black"/>
                </a:solidFill>
                <a:latin typeface="Meiryo UI"/>
                <a:ea typeface="Meiryo UI"/>
                <a:cs typeface="Meiryo UI" panose="020B0604030504040204" pitchFamily="50" charset="-128"/>
              </a:rPr>
              <a:t>前年同期比</a:t>
            </a:r>
            <a:r>
              <a:rPr lang="en-US" altLang="ja-JP" sz="800" b="1" u="sng" dirty="0" smtClean="0">
                <a:solidFill>
                  <a:prstClr val="black"/>
                </a:solidFill>
                <a:latin typeface="Meiryo UI"/>
                <a:ea typeface="Meiryo UI"/>
                <a:cs typeface="Meiryo UI" panose="020B0604030504040204" pitchFamily="50" charset="-128"/>
              </a:rPr>
              <a:t>17.0</a:t>
            </a:r>
            <a:r>
              <a:rPr lang="ja-JP" altLang="en-US" sz="800" b="1" u="sng" dirty="0">
                <a:solidFill>
                  <a:prstClr val="black"/>
                </a:solidFill>
                <a:latin typeface="Meiryo UI"/>
                <a:ea typeface="Meiryo UI"/>
                <a:cs typeface="Meiryo UI" panose="020B0604030504040204" pitchFamily="50" charset="-128"/>
              </a:rPr>
              <a:t>％の</a:t>
            </a:r>
            <a:r>
              <a:rPr lang="ja-JP" altLang="en-US" sz="800" b="1" u="sng" dirty="0" smtClean="0">
                <a:solidFill>
                  <a:prstClr val="black"/>
                </a:solidFill>
                <a:latin typeface="Meiryo UI"/>
                <a:ea typeface="Meiryo UI"/>
                <a:cs typeface="Meiryo UI" panose="020B0604030504040204" pitchFamily="50" charset="-128"/>
              </a:rPr>
              <a:t>増加</a:t>
            </a:r>
            <a:endParaRPr lang="en-US" altLang="ja-JP" sz="800" b="1" u="sng" dirty="0" smtClean="0">
              <a:solidFill>
                <a:prstClr val="black"/>
              </a:solidFill>
              <a:latin typeface="Meiryo UI"/>
              <a:ea typeface="Meiryo UI"/>
              <a:cs typeface="Meiryo UI" panose="020B0604030504040204" pitchFamily="50" charset="-128"/>
            </a:endParaRPr>
          </a:p>
          <a:p>
            <a:pPr marL="180000" indent="-457200" algn="just"/>
            <a:r>
              <a:rPr lang="ja-JP" altLang="en-US" sz="800" b="1" dirty="0" smtClean="0">
                <a:solidFill>
                  <a:prstClr val="black"/>
                </a:solidFill>
                <a:latin typeface="Meiryo UI"/>
                <a:ea typeface="Meiryo UI"/>
                <a:cs typeface="Meiryo UI" panose="020B0604030504040204" pitchFamily="50" charset="-128"/>
              </a:rPr>
              <a:t>（</a:t>
            </a:r>
            <a:r>
              <a:rPr lang="ja-JP" altLang="en-US" sz="800" b="1" dirty="0">
                <a:solidFill>
                  <a:prstClr val="black"/>
                </a:solidFill>
                <a:latin typeface="Meiryo UI"/>
                <a:ea typeface="Meiryo UI"/>
                <a:cs typeface="Meiryo UI" panose="020B0604030504040204" pitchFamily="50" charset="-128"/>
              </a:rPr>
              <a:t>平成</a:t>
            </a:r>
            <a:r>
              <a:rPr lang="en-US" altLang="ja-JP" sz="800" b="1" dirty="0">
                <a:solidFill>
                  <a:prstClr val="black"/>
                </a:solidFill>
                <a:latin typeface="Meiryo UI"/>
                <a:ea typeface="Meiryo UI"/>
                <a:cs typeface="Meiryo UI" panose="020B0604030504040204" pitchFamily="50" charset="-128"/>
              </a:rPr>
              <a:t>19</a:t>
            </a:r>
            <a:r>
              <a:rPr lang="ja-JP" altLang="en-US" sz="800" b="1" dirty="0">
                <a:solidFill>
                  <a:prstClr val="black"/>
                </a:solidFill>
                <a:latin typeface="Meiryo UI"/>
                <a:ea typeface="Meiryo UI"/>
                <a:cs typeface="Meiryo UI" panose="020B0604030504040204" pitchFamily="50" charset="-128"/>
              </a:rPr>
              <a:t>年以降、毎年過去最高を更新）</a:t>
            </a:r>
            <a:endParaRPr lang="en-US" altLang="ja-JP" sz="800" b="1" dirty="0">
              <a:solidFill>
                <a:prstClr val="black"/>
              </a:solidFill>
              <a:latin typeface="Meiryo UI"/>
              <a:ea typeface="Meiryo UI"/>
              <a:cs typeface="Meiryo UI" panose="020B0604030504040204" pitchFamily="50" charset="-128"/>
            </a:endParaRPr>
          </a:p>
        </p:txBody>
      </p:sp>
      <p:sp>
        <p:nvSpPr>
          <p:cNvPr id="25" name="スライド番号プレースホルダー 1"/>
          <p:cNvSpPr txBox="1">
            <a:spLocks/>
          </p:cNvSpPr>
          <p:nvPr/>
        </p:nvSpPr>
        <p:spPr>
          <a:xfrm>
            <a:off x="9115200" y="86400"/>
            <a:ext cx="682898" cy="360000"/>
          </a:xfrm>
          <a:prstGeom prst="rect">
            <a:avLst/>
          </a:prstGeom>
          <a:solidFill>
            <a:schemeClr val="bg1"/>
          </a:solidFill>
          <a:ln w="12700" cap="flat" cmpd="sng" algn="ctr">
            <a:solidFill>
              <a:schemeClr val="accent6"/>
            </a:solidFill>
            <a:prstDash val="solid"/>
            <a:miter lim="800000"/>
          </a:ln>
          <a:effectLst/>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pPr/>
              <a:t>30</a:t>
            </a:fld>
            <a:endParaRPr kumimoji="1" lang="ja-JP" altLang="en-US" dirty="0"/>
          </a:p>
        </p:txBody>
      </p:sp>
    </p:spTree>
    <p:extLst>
      <p:ext uri="{BB962C8B-B14F-4D97-AF65-F5344CB8AC3E}">
        <p14:creationId xmlns:p14="http://schemas.microsoft.com/office/powerpoint/2010/main" val="10518508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正方形/長方形 143"/>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（４</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年大阪・関西万博に向けて取り組む「重点ゴール」</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41166" y="652677"/>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の動きを視野に入れる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SDSN</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の評価）</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437731" y="1136666"/>
            <a:ext cx="9163471" cy="5416702"/>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08000" rIns="216000" rtlCol="0" anchor="t" anchorCtr="0"/>
          <a:lstStyle/>
          <a:p>
            <a:pPr marL="185750" indent="-185750">
              <a:lnSpc>
                <a:spcPts val="1600"/>
              </a:lnSpc>
              <a:tabLst>
                <a:tab pos="185750" algn="l"/>
              </a:tabLst>
            </a:pP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0" name="表 49"/>
          <p:cNvGraphicFramePr>
            <a:graphicFrameLocks noGrp="1"/>
          </p:cNvGraphicFramePr>
          <p:nvPr>
            <p:extLst>
              <p:ext uri="{D42A27DB-BD31-4B8C-83A1-F6EECF244321}">
                <p14:modId xmlns:p14="http://schemas.microsoft.com/office/powerpoint/2010/main" val="612473859"/>
              </p:ext>
            </p:extLst>
          </p:nvPr>
        </p:nvGraphicFramePr>
        <p:xfrm>
          <a:off x="743865" y="1447734"/>
          <a:ext cx="2982691" cy="5006998"/>
        </p:xfrm>
        <a:graphic>
          <a:graphicData uri="http://schemas.openxmlformats.org/drawingml/2006/table">
            <a:tbl>
              <a:tblPr firstRow="1" bandRow="1">
                <a:tableStyleId>{93296810-A885-4BE3-A3E7-6D5BEEA58F35}</a:tableStyleId>
              </a:tblPr>
              <a:tblGrid>
                <a:gridCol w="666334">
                  <a:extLst>
                    <a:ext uri="{9D8B030D-6E8A-4147-A177-3AD203B41FA5}">
                      <a16:colId xmlns:a16="http://schemas.microsoft.com/office/drawing/2014/main" val="1193444706"/>
                    </a:ext>
                  </a:extLst>
                </a:gridCol>
                <a:gridCol w="1478526">
                  <a:extLst>
                    <a:ext uri="{9D8B030D-6E8A-4147-A177-3AD203B41FA5}">
                      <a16:colId xmlns:a16="http://schemas.microsoft.com/office/drawing/2014/main" val="2434493508"/>
                    </a:ext>
                  </a:extLst>
                </a:gridCol>
                <a:gridCol w="837831">
                  <a:extLst>
                    <a:ext uri="{9D8B030D-6E8A-4147-A177-3AD203B41FA5}">
                      <a16:colId xmlns:a16="http://schemas.microsoft.com/office/drawing/2014/main" val="2375348935"/>
                    </a:ext>
                  </a:extLst>
                </a:gridCol>
              </a:tblGrid>
              <a:tr h="384198">
                <a:tc>
                  <a:txBody>
                    <a:bodyPr/>
                    <a:lstStyle/>
                    <a:p>
                      <a:pPr algn="ctr">
                        <a:lnSpc>
                          <a:spcPts val="1100"/>
                        </a:lnSpc>
                      </a:pPr>
                      <a:r>
                        <a:rPr kumimoji="1" lang="ja-JP" altLang="en-US" sz="1000" dirty="0">
                          <a:latin typeface="Meiryo UI" panose="020B0604030504040204" pitchFamily="50" charset="-128"/>
                          <a:ea typeface="Meiryo UI" panose="020B0604030504040204" pitchFamily="50" charset="-128"/>
                        </a:rPr>
                        <a:t>順位</a:t>
                      </a:r>
                    </a:p>
                  </a:txBody>
                  <a:tcPr marL="0" marR="0" anchor="ctr"/>
                </a:tc>
                <a:tc>
                  <a:txBody>
                    <a:bodyPr/>
                    <a:lstStyle/>
                    <a:p>
                      <a:pPr algn="ctr">
                        <a:lnSpc>
                          <a:spcPts val="1100"/>
                        </a:lnSpc>
                      </a:pPr>
                      <a:r>
                        <a:rPr kumimoji="1" lang="ja-JP" altLang="en-US" sz="1000" dirty="0">
                          <a:latin typeface="Meiryo UI" panose="020B0604030504040204" pitchFamily="50" charset="-128"/>
                          <a:ea typeface="Meiryo UI" panose="020B0604030504040204" pitchFamily="50" charset="-128"/>
                        </a:rPr>
                        <a:t>国名</a:t>
                      </a:r>
                    </a:p>
                  </a:txBody>
                  <a:tcPr marL="0" marR="0" anchor="ctr"/>
                </a:tc>
                <a:tc>
                  <a:txBody>
                    <a:bodyPr/>
                    <a:lstStyle/>
                    <a:p>
                      <a:pPr algn="ctr">
                        <a:lnSpc>
                          <a:spcPts val="1100"/>
                        </a:lnSpc>
                      </a:pPr>
                      <a:r>
                        <a:rPr kumimoji="1" lang="ja-JP" altLang="en-US" sz="1000" dirty="0">
                          <a:latin typeface="Meiryo UI" panose="020B0604030504040204" pitchFamily="50" charset="-128"/>
                          <a:ea typeface="Meiryo UI" panose="020B0604030504040204" pitchFamily="50" charset="-128"/>
                        </a:rPr>
                        <a:t>総合</a:t>
                      </a:r>
                      <a:endParaRPr kumimoji="1" lang="en-US" altLang="ja-JP" sz="1000" dirty="0">
                        <a:latin typeface="Meiryo UI" panose="020B0604030504040204" pitchFamily="50" charset="-128"/>
                        <a:ea typeface="Meiryo UI" panose="020B0604030504040204" pitchFamily="50" charset="-128"/>
                      </a:endParaRPr>
                    </a:p>
                    <a:p>
                      <a:pPr algn="ctr">
                        <a:lnSpc>
                          <a:spcPts val="1100"/>
                        </a:lnSpc>
                      </a:pPr>
                      <a:r>
                        <a:rPr kumimoji="1" lang="ja-JP" altLang="en-US" sz="1000" dirty="0">
                          <a:latin typeface="Meiryo UI" panose="020B0604030504040204" pitchFamily="50" charset="-128"/>
                          <a:ea typeface="Meiryo UI" panose="020B0604030504040204" pitchFamily="50" charset="-128"/>
                        </a:rPr>
                        <a:t>スコア</a:t>
                      </a:r>
                    </a:p>
                  </a:txBody>
                  <a:tcPr marL="0" marR="0" anchor="ctr"/>
                </a:tc>
                <a:extLst>
                  <a:ext uri="{0D108BD9-81ED-4DB2-BD59-A6C34878D82A}">
                    <a16:rowId xmlns:a16="http://schemas.microsoft.com/office/drawing/2014/main" val="3823223283"/>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デンマーク</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85.2</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2502855797"/>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位</a:t>
                      </a:r>
                      <a:endParaRPr kumimoji="1" lang="en-US" altLang="ja-JP"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スウェーデン</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85.0</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4033743161"/>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フィンランド</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82.8</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854673929"/>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フランス</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81.5</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357849394"/>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5</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オーストリア</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81.1</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736748686"/>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6</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ドイツ</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81.1</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1673878254"/>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7</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チェコ</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80.7</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2810347202"/>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8</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ノルウェー</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80.7</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1656710503"/>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9</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オランダ</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80.4</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427995470"/>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エストニア</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80.2</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3427881396"/>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11</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ニュージーランド</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79.5</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152641031"/>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スロベニア</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79.4</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1031976296"/>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13</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イギリス</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79.4</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3900246803"/>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14</a:t>
                      </a:r>
                      <a:r>
                        <a:rPr kumimoji="1" lang="ja-JP" altLang="en-US" sz="1100" dirty="0">
                          <a:latin typeface="Meiryo UI" panose="020B0604030504040204" pitchFamily="50" charset="-128"/>
                          <a:ea typeface="Meiryo UI" panose="020B0604030504040204" pitchFamily="50" charset="-128"/>
                        </a:rPr>
                        <a:t>位</a:t>
                      </a:r>
                    </a:p>
                  </a:txBody>
                  <a:tcPr marL="0" marR="72000">
                    <a:lnB w="381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アイスランド</a:t>
                      </a:r>
                    </a:p>
                  </a:txBody>
                  <a:tcPr marL="0" marR="72000" anchor="ctr">
                    <a:lnB w="38100" cap="flat" cmpd="sng" algn="ctr">
                      <a:solidFill>
                        <a:schemeClr val="tx1"/>
                      </a:solidFill>
                      <a:prstDash val="solid"/>
                      <a:round/>
                      <a:headEnd type="none" w="med" len="med"/>
                      <a:tailEnd type="none" w="med" len="med"/>
                    </a:lnB>
                  </a:tcP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79.2</a:t>
                      </a:r>
                      <a:endParaRPr kumimoji="1" lang="ja-JP" altLang="en-US" sz="1100" dirty="0">
                        <a:latin typeface="Meiryo UI" panose="020B0604030504040204" pitchFamily="50" charset="-128"/>
                        <a:ea typeface="Meiryo UI" panose="020B0604030504040204" pitchFamily="50" charset="-128"/>
                      </a:endParaRPr>
                    </a:p>
                  </a:txBody>
                  <a:tcPr marL="0" marR="72000">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8816360"/>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15</a:t>
                      </a:r>
                      <a:r>
                        <a:rPr kumimoji="1" lang="ja-JP" altLang="en-US" sz="1100" dirty="0">
                          <a:latin typeface="Meiryo UI" panose="020B0604030504040204" pitchFamily="50" charset="-128"/>
                          <a:ea typeface="Meiryo UI" panose="020B0604030504040204" pitchFamily="50" charset="-128"/>
                        </a:rPr>
                        <a:t>位</a:t>
                      </a:r>
                    </a:p>
                  </a:txBody>
                  <a:tcPr marL="0" marR="7200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日本</a:t>
                      </a:r>
                    </a:p>
                  </a:txBody>
                  <a:tcPr marL="0" marR="7200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78.9</a:t>
                      </a:r>
                      <a:endParaRPr kumimoji="1" lang="ja-JP" altLang="en-US" sz="1100" dirty="0">
                        <a:latin typeface="Meiryo UI" panose="020B0604030504040204" pitchFamily="50" charset="-128"/>
                        <a:ea typeface="Meiryo UI" panose="020B0604030504040204" pitchFamily="50" charset="-128"/>
                      </a:endParaRPr>
                    </a:p>
                  </a:txBody>
                  <a:tcPr marL="0" marR="7200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4837192"/>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16</a:t>
                      </a:r>
                      <a:r>
                        <a:rPr kumimoji="1" lang="ja-JP" altLang="en-US" sz="1100" dirty="0">
                          <a:latin typeface="Meiryo UI" panose="020B0604030504040204" pitchFamily="50" charset="-128"/>
                          <a:ea typeface="Meiryo UI" panose="020B0604030504040204" pitchFamily="50" charset="-128"/>
                        </a:rPr>
                        <a:t>位</a:t>
                      </a:r>
                    </a:p>
                  </a:txBody>
                  <a:tcPr marL="0" marR="72000">
                    <a:lnT w="38100" cap="flat" cmpd="sng" algn="ctr">
                      <a:solidFill>
                        <a:schemeClr val="tx1"/>
                      </a:solidFill>
                      <a:prstDash val="solid"/>
                      <a:round/>
                      <a:headEnd type="none" w="med" len="med"/>
                      <a:tailEnd type="none" w="med" len="med"/>
                    </a:lnT>
                  </a:tcPr>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ベルギー</a:t>
                      </a:r>
                    </a:p>
                  </a:txBody>
                  <a:tcPr marL="0" marR="72000" anchor="ctr">
                    <a:lnT w="38100" cap="flat" cmpd="sng" algn="ctr">
                      <a:solidFill>
                        <a:schemeClr val="tx1"/>
                      </a:solidFill>
                      <a:prstDash val="solid"/>
                      <a:round/>
                      <a:headEnd type="none" w="med" len="med"/>
                      <a:tailEnd type="none" w="med" len="med"/>
                    </a:lnT>
                  </a:tcP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78.9</a:t>
                      </a:r>
                      <a:endParaRPr kumimoji="1" lang="ja-JP" altLang="en-US" sz="1100" dirty="0">
                        <a:latin typeface="Meiryo UI" panose="020B0604030504040204" pitchFamily="50" charset="-128"/>
                        <a:ea typeface="Meiryo UI" panose="020B0604030504040204" pitchFamily="50" charset="-128"/>
                      </a:endParaRPr>
                    </a:p>
                  </a:txBody>
                  <a:tcPr marL="0" marR="72000">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78549666"/>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17</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スイス</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78.8</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412417865"/>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18</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韓国</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78.3</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583015784"/>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19</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アイルランド</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78.2</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29065932"/>
                  </a:ext>
                </a:extLst>
              </a:tr>
              <a:tr h="231140">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20</a:t>
                      </a:r>
                      <a:r>
                        <a:rPr kumimoji="1" lang="ja-JP" altLang="en-US" sz="1100" dirty="0">
                          <a:latin typeface="Meiryo UI" panose="020B0604030504040204" pitchFamily="50" charset="-128"/>
                          <a:ea typeface="Meiryo UI" panose="020B0604030504040204" pitchFamily="50" charset="-128"/>
                        </a:rPr>
                        <a:t>位</a:t>
                      </a:r>
                    </a:p>
                  </a:txBody>
                  <a:tcPr marL="0" marR="72000"/>
                </a:tc>
                <a:tc>
                  <a:txBody>
                    <a:bodyPr/>
                    <a:lstStyle/>
                    <a:p>
                      <a:pPr algn="ctr">
                        <a:lnSpc>
                          <a:spcPts val="1100"/>
                        </a:lnSpc>
                      </a:pPr>
                      <a:r>
                        <a:rPr kumimoji="1" lang="ja-JP" altLang="en-US" sz="1100" dirty="0">
                          <a:latin typeface="Meiryo UI" panose="020B0604030504040204" pitchFamily="50" charset="-128"/>
                          <a:ea typeface="Meiryo UI" panose="020B0604030504040204" pitchFamily="50" charset="-128"/>
                        </a:rPr>
                        <a:t>カナダ</a:t>
                      </a:r>
                    </a:p>
                  </a:txBody>
                  <a:tcPr marL="0" marR="72000" anchor="ctr"/>
                </a:tc>
                <a:tc>
                  <a:txBody>
                    <a:bodyPr/>
                    <a:lstStyle/>
                    <a:p>
                      <a:pPr algn="r">
                        <a:lnSpc>
                          <a:spcPts val="1100"/>
                        </a:lnSpc>
                      </a:pPr>
                      <a:r>
                        <a:rPr kumimoji="1" lang="en-US" altLang="ja-JP" sz="1100" dirty="0">
                          <a:latin typeface="Meiryo UI" panose="020B0604030504040204" pitchFamily="50" charset="-128"/>
                          <a:ea typeface="Meiryo UI" panose="020B0604030504040204" pitchFamily="50" charset="-128"/>
                        </a:rPr>
                        <a:t>77.9</a:t>
                      </a:r>
                      <a:endParaRPr kumimoji="1" lang="ja-JP" altLang="en-US" sz="1100" dirty="0">
                        <a:latin typeface="Meiryo UI" panose="020B0604030504040204" pitchFamily="50" charset="-128"/>
                        <a:ea typeface="Meiryo UI" panose="020B0604030504040204" pitchFamily="50" charset="-128"/>
                      </a:endParaRPr>
                    </a:p>
                  </a:txBody>
                  <a:tcPr marL="0" marR="72000"/>
                </a:tc>
                <a:extLst>
                  <a:ext uri="{0D108BD9-81ED-4DB2-BD59-A6C34878D82A}">
                    <a16:rowId xmlns:a16="http://schemas.microsoft.com/office/drawing/2014/main" val="3338433547"/>
                  </a:ext>
                </a:extLst>
              </a:tr>
            </a:tbl>
          </a:graphicData>
        </a:graphic>
      </p:graphicFrame>
      <p:sp>
        <p:nvSpPr>
          <p:cNvPr id="51" name="テキスト ボックス 50"/>
          <p:cNvSpPr txBox="1"/>
          <p:nvPr/>
        </p:nvSpPr>
        <p:spPr>
          <a:xfrm>
            <a:off x="715065" y="1211322"/>
            <a:ext cx="2778126" cy="276999"/>
          </a:xfrm>
          <a:prstGeom prst="rect">
            <a:avLst/>
          </a:prstGeom>
          <a:noFill/>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rPr>
              <a:t>SDSN</a:t>
            </a:r>
            <a:r>
              <a:rPr kumimoji="1" lang="ja-JP" altLang="en-US" sz="1200" b="1" dirty="0">
                <a:latin typeface="Meiryo UI" panose="020B0604030504040204" pitchFamily="50" charset="-128"/>
                <a:ea typeface="Meiryo UI" panose="020B0604030504040204" pitchFamily="50" charset="-128"/>
              </a:rPr>
              <a:t>の評価（</a:t>
            </a:r>
            <a:r>
              <a:rPr kumimoji="1" lang="en-US" altLang="ja-JP" sz="1200" b="1" dirty="0">
                <a:latin typeface="Meiryo UI" panose="020B0604030504040204" pitchFamily="50" charset="-128"/>
                <a:ea typeface="Meiryo UI" panose="020B0604030504040204" pitchFamily="50" charset="-128"/>
              </a:rPr>
              <a:t>2019</a:t>
            </a:r>
            <a:r>
              <a:rPr kumimoji="1" lang="ja-JP" altLang="en-US" sz="1200" b="1" dirty="0">
                <a:latin typeface="Meiryo UI" panose="020B0604030504040204" pitchFamily="50" charset="-128"/>
                <a:ea typeface="Meiryo UI" panose="020B0604030504040204" pitchFamily="50" charset="-128"/>
              </a:rPr>
              <a:t>年）</a:t>
            </a:r>
          </a:p>
        </p:txBody>
      </p:sp>
      <p:sp>
        <p:nvSpPr>
          <p:cNvPr id="53" name="テキスト ボックス 52"/>
          <p:cNvSpPr txBox="1"/>
          <p:nvPr/>
        </p:nvSpPr>
        <p:spPr>
          <a:xfrm>
            <a:off x="4800009" y="1390579"/>
            <a:ext cx="1564957"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200" b="1" dirty="0">
                <a:latin typeface="Meiryo UI" panose="020B0604030504040204" pitchFamily="50" charset="-128"/>
                <a:ea typeface="Meiryo UI" panose="020B0604030504040204" pitchFamily="50" charset="-128"/>
              </a:rPr>
              <a:t>デンマーク</a:t>
            </a:r>
          </a:p>
        </p:txBody>
      </p:sp>
      <p:sp>
        <p:nvSpPr>
          <p:cNvPr id="54" name="テキスト ボックス 53"/>
          <p:cNvSpPr txBox="1"/>
          <p:nvPr/>
        </p:nvSpPr>
        <p:spPr>
          <a:xfrm>
            <a:off x="7479920" y="1416476"/>
            <a:ext cx="1564957"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200" b="1" dirty="0">
                <a:latin typeface="Meiryo UI" panose="020B0604030504040204" pitchFamily="50" charset="-128"/>
                <a:ea typeface="Meiryo UI" panose="020B0604030504040204" pitchFamily="50" charset="-128"/>
              </a:rPr>
              <a:t>スウェーデン</a:t>
            </a:r>
          </a:p>
        </p:txBody>
      </p:sp>
      <p:sp>
        <p:nvSpPr>
          <p:cNvPr id="55" name="テキスト ボックス 54"/>
          <p:cNvSpPr txBox="1"/>
          <p:nvPr/>
        </p:nvSpPr>
        <p:spPr>
          <a:xfrm>
            <a:off x="4776950" y="3914487"/>
            <a:ext cx="1564957"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200" b="1" dirty="0">
                <a:latin typeface="Meiryo UI" panose="020B0604030504040204" pitchFamily="50" charset="-128"/>
                <a:ea typeface="Meiryo UI" panose="020B0604030504040204" pitchFamily="50" charset="-128"/>
              </a:rPr>
              <a:t>フィンランド</a:t>
            </a:r>
          </a:p>
        </p:txBody>
      </p:sp>
      <p:sp>
        <p:nvSpPr>
          <p:cNvPr id="56" name="テキスト ボックス 55"/>
          <p:cNvSpPr txBox="1"/>
          <p:nvPr/>
        </p:nvSpPr>
        <p:spPr>
          <a:xfrm>
            <a:off x="7506814" y="3911059"/>
            <a:ext cx="1564957"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200" b="1" dirty="0">
                <a:latin typeface="Meiryo UI" panose="020B0604030504040204" pitchFamily="50" charset="-128"/>
                <a:ea typeface="Meiryo UI" panose="020B0604030504040204" pitchFamily="50" charset="-128"/>
              </a:rPr>
              <a:t>日本</a:t>
            </a:r>
          </a:p>
        </p:txBody>
      </p:sp>
      <p:grpSp>
        <p:nvGrpSpPr>
          <p:cNvPr id="5" name="グループ化 4"/>
          <p:cNvGrpSpPr>
            <a:grpSpLocks noChangeAspect="1"/>
          </p:cNvGrpSpPr>
          <p:nvPr/>
        </p:nvGrpSpPr>
        <p:grpSpPr>
          <a:xfrm>
            <a:off x="4574363" y="1728072"/>
            <a:ext cx="2088109" cy="2099934"/>
            <a:chOff x="3460742" y="2004407"/>
            <a:chExt cx="2569887" cy="2584441"/>
          </a:xfrm>
        </p:grpSpPr>
        <p:pic>
          <p:nvPicPr>
            <p:cNvPr id="58" name="図 57"/>
            <p:cNvPicPr>
              <a:picLocks noChangeAspect="1"/>
            </p:cNvPicPr>
            <p:nvPr/>
          </p:nvPicPr>
          <p:blipFill>
            <a:blip r:embed="rId3"/>
            <a:stretch>
              <a:fillRect/>
            </a:stretch>
          </p:blipFill>
          <p:spPr>
            <a:xfrm>
              <a:off x="3520705" y="2054752"/>
              <a:ext cx="2509924" cy="2534096"/>
            </a:xfrm>
            <a:prstGeom prst="rect">
              <a:avLst/>
            </a:prstGeom>
          </p:spPr>
        </p:pic>
        <p:sp>
          <p:nvSpPr>
            <p:cNvPr id="62" name="楕円 61"/>
            <p:cNvSpPr/>
            <p:nvPr/>
          </p:nvSpPr>
          <p:spPr>
            <a:xfrm>
              <a:off x="3617641" y="2111345"/>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テキスト ボックス 65"/>
            <p:cNvSpPr txBox="1"/>
            <p:nvPr/>
          </p:nvSpPr>
          <p:spPr>
            <a:xfrm>
              <a:off x="4419288" y="2014652"/>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⑰</a:t>
              </a:r>
            </a:p>
          </p:txBody>
        </p:sp>
        <p:sp>
          <p:nvSpPr>
            <p:cNvPr id="67" name="テキスト ボックス 66"/>
            <p:cNvSpPr txBox="1"/>
            <p:nvPr/>
          </p:nvSpPr>
          <p:spPr>
            <a:xfrm>
              <a:off x="4918037" y="2004407"/>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68" name="テキスト ボックス 67"/>
            <p:cNvSpPr txBox="1"/>
            <p:nvPr/>
          </p:nvSpPr>
          <p:spPr>
            <a:xfrm>
              <a:off x="5323940" y="2157544"/>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②</a:t>
              </a:r>
            </a:p>
          </p:txBody>
        </p:sp>
        <p:sp>
          <p:nvSpPr>
            <p:cNvPr id="69" name="テキスト ボックス 68"/>
            <p:cNvSpPr txBox="1"/>
            <p:nvPr/>
          </p:nvSpPr>
          <p:spPr>
            <a:xfrm>
              <a:off x="5631619" y="2460432"/>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70" name="テキスト ボックス 69"/>
            <p:cNvSpPr txBox="1"/>
            <p:nvPr/>
          </p:nvSpPr>
          <p:spPr>
            <a:xfrm>
              <a:off x="5803050" y="2828110"/>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④</a:t>
              </a:r>
            </a:p>
          </p:txBody>
        </p:sp>
        <p:sp>
          <p:nvSpPr>
            <p:cNvPr id="71" name="テキスト ボックス 70"/>
            <p:cNvSpPr txBox="1"/>
            <p:nvPr/>
          </p:nvSpPr>
          <p:spPr>
            <a:xfrm>
              <a:off x="5818027" y="3276373"/>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72" name="テキスト ボックス 71"/>
            <p:cNvSpPr txBox="1"/>
            <p:nvPr/>
          </p:nvSpPr>
          <p:spPr>
            <a:xfrm>
              <a:off x="5687480" y="3699767"/>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⑥</a:t>
              </a:r>
            </a:p>
          </p:txBody>
        </p:sp>
        <p:sp>
          <p:nvSpPr>
            <p:cNvPr id="73" name="テキスト ボックス 72"/>
            <p:cNvSpPr txBox="1"/>
            <p:nvPr/>
          </p:nvSpPr>
          <p:spPr>
            <a:xfrm>
              <a:off x="5488551" y="4040404"/>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74" name="テキスト ボックス 73"/>
            <p:cNvSpPr txBox="1"/>
            <p:nvPr/>
          </p:nvSpPr>
          <p:spPr>
            <a:xfrm>
              <a:off x="5075891" y="4246043"/>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⑧</a:t>
              </a:r>
            </a:p>
          </p:txBody>
        </p:sp>
        <p:sp>
          <p:nvSpPr>
            <p:cNvPr id="75" name="テキスト ボックス 74"/>
            <p:cNvSpPr txBox="1"/>
            <p:nvPr/>
          </p:nvSpPr>
          <p:spPr>
            <a:xfrm>
              <a:off x="4673087" y="4352977"/>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⑨</a:t>
              </a:r>
            </a:p>
          </p:txBody>
        </p:sp>
        <p:sp>
          <p:nvSpPr>
            <p:cNvPr id="76" name="テキスト ボックス 75"/>
            <p:cNvSpPr txBox="1"/>
            <p:nvPr/>
          </p:nvSpPr>
          <p:spPr>
            <a:xfrm>
              <a:off x="4240520" y="4297366"/>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77" name="テキスト ボックス 76"/>
            <p:cNvSpPr txBox="1"/>
            <p:nvPr/>
          </p:nvSpPr>
          <p:spPr>
            <a:xfrm>
              <a:off x="3863547" y="4048168"/>
              <a:ext cx="157392" cy="227273"/>
            </a:xfrm>
            <a:prstGeom prst="rect">
              <a:avLst/>
            </a:prstGeom>
            <a:solidFill>
              <a:schemeClr val="bg1"/>
            </a:solidFill>
          </p:spPr>
          <p:txBody>
            <a:bodyPr wrap="square" lIns="0" tIns="0" rIns="0" bIns="0" rtlCol="0">
              <a:spAutoFit/>
            </a:bodyPr>
            <a:lstStyle/>
            <a:p>
              <a:r>
                <a:rPr kumimoji="1" lang="ja-JP" altLang="en-US" sz="1200" dirty="0">
                  <a:latin typeface="Meiryo UI" panose="020B0604030504040204" pitchFamily="50" charset="-128"/>
                  <a:ea typeface="Meiryo UI" panose="020B0604030504040204" pitchFamily="50" charset="-128"/>
                </a:rPr>
                <a:t>⑪</a:t>
              </a:r>
            </a:p>
          </p:txBody>
        </p:sp>
        <p:sp>
          <p:nvSpPr>
            <p:cNvPr id="78" name="テキスト ボックス 77"/>
            <p:cNvSpPr txBox="1"/>
            <p:nvPr/>
          </p:nvSpPr>
          <p:spPr>
            <a:xfrm>
              <a:off x="3595613" y="3729923"/>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⑫</a:t>
              </a:r>
            </a:p>
          </p:txBody>
        </p:sp>
        <p:sp>
          <p:nvSpPr>
            <p:cNvPr id="79" name="テキスト ボックス 78"/>
            <p:cNvSpPr txBox="1"/>
            <p:nvPr/>
          </p:nvSpPr>
          <p:spPr>
            <a:xfrm>
              <a:off x="3460742" y="3258081"/>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80" name="テキスト ボックス 79"/>
            <p:cNvSpPr txBox="1"/>
            <p:nvPr/>
          </p:nvSpPr>
          <p:spPr>
            <a:xfrm>
              <a:off x="3532545" y="2823533"/>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⑭</a:t>
              </a:r>
            </a:p>
          </p:txBody>
        </p:sp>
        <p:sp>
          <p:nvSpPr>
            <p:cNvPr id="81" name="テキスト ボックス 80"/>
            <p:cNvSpPr txBox="1"/>
            <p:nvPr/>
          </p:nvSpPr>
          <p:spPr>
            <a:xfrm>
              <a:off x="3700139" y="2437927"/>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82" name="テキスト ボックス 81"/>
            <p:cNvSpPr txBox="1"/>
            <p:nvPr/>
          </p:nvSpPr>
          <p:spPr>
            <a:xfrm>
              <a:off x="4036936" y="2174136"/>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⑯</a:t>
              </a:r>
            </a:p>
          </p:txBody>
        </p:sp>
      </p:grpSp>
      <p:grpSp>
        <p:nvGrpSpPr>
          <p:cNvPr id="3" name="グループ化 2"/>
          <p:cNvGrpSpPr>
            <a:grpSpLocks noChangeAspect="1"/>
          </p:cNvGrpSpPr>
          <p:nvPr/>
        </p:nvGrpSpPr>
        <p:grpSpPr>
          <a:xfrm>
            <a:off x="7184843" y="1741854"/>
            <a:ext cx="2015270" cy="2082831"/>
            <a:chOff x="6864401" y="2004407"/>
            <a:chExt cx="2480242" cy="2563392"/>
          </a:xfrm>
        </p:grpSpPr>
        <p:pic>
          <p:nvPicPr>
            <p:cNvPr id="59" name="図 58"/>
            <p:cNvPicPr>
              <a:picLocks noChangeAspect="1"/>
            </p:cNvPicPr>
            <p:nvPr/>
          </p:nvPicPr>
          <p:blipFill>
            <a:blip r:embed="rId4"/>
            <a:stretch>
              <a:fillRect/>
            </a:stretch>
          </p:blipFill>
          <p:spPr>
            <a:xfrm>
              <a:off x="6899850" y="2054079"/>
              <a:ext cx="2439503" cy="2494150"/>
            </a:xfrm>
            <a:prstGeom prst="rect">
              <a:avLst/>
            </a:prstGeom>
          </p:spPr>
        </p:pic>
        <p:sp>
          <p:nvSpPr>
            <p:cNvPr id="63" name="楕円 62"/>
            <p:cNvSpPr/>
            <p:nvPr/>
          </p:nvSpPr>
          <p:spPr>
            <a:xfrm>
              <a:off x="6957648" y="2122799"/>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7759221" y="2004407"/>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⑰</a:t>
              </a:r>
            </a:p>
          </p:txBody>
        </p:sp>
        <p:sp>
          <p:nvSpPr>
            <p:cNvPr id="84" name="テキスト ボックス 83"/>
            <p:cNvSpPr txBox="1"/>
            <p:nvPr/>
          </p:nvSpPr>
          <p:spPr>
            <a:xfrm>
              <a:off x="8263133" y="2004407"/>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85" name="テキスト ボックス 84"/>
            <p:cNvSpPr txBox="1"/>
            <p:nvPr/>
          </p:nvSpPr>
          <p:spPr>
            <a:xfrm>
              <a:off x="8649125" y="2119699"/>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②</a:t>
              </a:r>
            </a:p>
          </p:txBody>
        </p:sp>
        <p:sp>
          <p:nvSpPr>
            <p:cNvPr id="86" name="テキスト ボックス 85"/>
            <p:cNvSpPr txBox="1"/>
            <p:nvPr/>
          </p:nvSpPr>
          <p:spPr>
            <a:xfrm>
              <a:off x="8988647" y="2414360"/>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87" name="テキスト ボックス 86"/>
            <p:cNvSpPr txBox="1"/>
            <p:nvPr/>
          </p:nvSpPr>
          <p:spPr>
            <a:xfrm>
              <a:off x="9140274" y="2804542"/>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④</a:t>
              </a:r>
            </a:p>
          </p:txBody>
        </p:sp>
        <p:sp>
          <p:nvSpPr>
            <p:cNvPr id="88" name="テキスト ボックス 87"/>
            <p:cNvSpPr txBox="1"/>
            <p:nvPr/>
          </p:nvSpPr>
          <p:spPr>
            <a:xfrm>
              <a:off x="9155249" y="3252804"/>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89" name="テキスト ボックス 88"/>
            <p:cNvSpPr txBox="1"/>
            <p:nvPr/>
          </p:nvSpPr>
          <p:spPr>
            <a:xfrm>
              <a:off x="9059604" y="3699769"/>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⑥</a:t>
              </a:r>
            </a:p>
          </p:txBody>
        </p:sp>
        <p:sp>
          <p:nvSpPr>
            <p:cNvPr id="90" name="テキスト ボックス 89"/>
            <p:cNvSpPr txBox="1"/>
            <p:nvPr/>
          </p:nvSpPr>
          <p:spPr>
            <a:xfrm>
              <a:off x="8835226" y="4039446"/>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91" name="テキスト ボックス 90"/>
            <p:cNvSpPr txBox="1"/>
            <p:nvPr/>
          </p:nvSpPr>
          <p:spPr>
            <a:xfrm>
              <a:off x="8422969" y="4255013"/>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⑧</a:t>
              </a:r>
            </a:p>
          </p:txBody>
        </p:sp>
        <p:sp>
          <p:nvSpPr>
            <p:cNvPr id="92" name="テキスト ボックス 91"/>
            <p:cNvSpPr txBox="1"/>
            <p:nvPr/>
          </p:nvSpPr>
          <p:spPr>
            <a:xfrm>
              <a:off x="7999387" y="4340526"/>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⑨</a:t>
              </a:r>
            </a:p>
          </p:txBody>
        </p:sp>
        <p:sp>
          <p:nvSpPr>
            <p:cNvPr id="93" name="テキスト ボックス 92"/>
            <p:cNvSpPr txBox="1"/>
            <p:nvPr/>
          </p:nvSpPr>
          <p:spPr>
            <a:xfrm>
              <a:off x="7543200" y="4282946"/>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94" name="テキスト ボックス 93"/>
            <p:cNvSpPr txBox="1"/>
            <p:nvPr/>
          </p:nvSpPr>
          <p:spPr>
            <a:xfrm>
              <a:off x="7202986" y="4030579"/>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⑪</a:t>
              </a:r>
            </a:p>
          </p:txBody>
        </p:sp>
        <p:sp>
          <p:nvSpPr>
            <p:cNvPr id="95" name="テキスト ボックス 94"/>
            <p:cNvSpPr txBox="1"/>
            <p:nvPr/>
          </p:nvSpPr>
          <p:spPr>
            <a:xfrm>
              <a:off x="6964173" y="3672008"/>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⑫</a:t>
              </a:r>
            </a:p>
          </p:txBody>
        </p:sp>
        <p:sp>
          <p:nvSpPr>
            <p:cNvPr id="96" name="テキスト ボックス 95"/>
            <p:cNvSpPr txBox="1"/>
            <p:nvPr/>
          </p:nvSpPr>
          <p:spPr>
            <a:xfrm>
              <a:off x="6864401" y="3246414"/>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97" name="テキスト ボックス 96"/>
            <p:cNvSpPr txBox="1"/>
            <p:nvPr/>
          </p:nvSpPr>
          <p:spPr>
            <a:xfrm>
              <a:off x="6903533" y="2799452"/>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⑭</a:t>
              </a:r>
            </a:p>
          </p:txBody>
        </p:sp>
        <p:sp>
          <p:nvSpPr>
            <p:cNvPr id="98" name="テキスト ボックス 97"/>
            <p:cNvSpPr txBox="1"/>
            <p:nvPr/>
          </p:nvSpPr>
          <p:spPr>
            <a:xfrm>
              <a:off x="7073452" y="2448645"/>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99" name="テキスト ボックス 98"/>
            <p:cNvSpPr txBox="1"/>
            <p:nvPr/>
          </p:nvSpPr>
          <p:spPr>
            <a:xfrm>
              <a:off x="7373162" y="2144524"/>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⑯</a:t>
              </a:r>
            </a:p>
          </p:txBody>
        </p:sp>
      </p:grpSp>
      <p:grpSp>
        <p:nvGrpSpPr>
          <p:cNvPr id="8" name="グループ化 7"/>
          <p:cNvGrpSpPr>
            <a:grpSpLocks noChangeAspect="1"/>
          </p:cNvGrpSpPr>
          <p:nvPr/>
        </p:nvGrpSpPr>
        <p:grpSpPr>
          <a:xfrm>
            <a:off x="4710504" y="4217426"/>
            <a:ext cx="2004539" cy="2090141"/>
            <a:chOff x="3582404" y="4895850"/>
            <a:chExt cx="2467038" cy="2572386"/>
          </a:xfrm>
        </p:grpSpPr>
        <p:pic>
          <p:nvPicPr>
            <p:cNvPr id="60" name="図 59"/>
            <p:cNvPicPr>
              <a:picLocks noChangeAspect="1"/>
            </p:cNvPicPr>
            <p:nvPr/>
          </p:nvPicPr>
          <p:blipFill>
            <a:blip r:embed="rId5"/>
            <a:stretch>
              <a:fillRect/>
            </a:stretch>
          </p:blipFill>
          <p:spPr>
            <a:xfrm>
              <a:off x="3587233" y="4935347"/>
              <a:ext cx="2454498" cy="2494150"/>
            </a:xfrm>
            <a:prstGeom prst="rect">
              <a:avLst/>
            </a:prstGeom>
          </p:spPr>
        </p:pic>
        <p:sp>
          <p:nvSpPr>
            <p:cNvPr id="64" name="楕円 63"/>
            <p:cNvSpPr/>
            <p:nvPr/>
          </p:nvSpPr>
          <p:spPr>
            <a:xfrm>
              <a:off x="3673308" y="5010782"/>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p:cNvSpPr txBox="1"/>
            <p:nvPr/>
          </p:nvSpPr>
          <p:spPr>
            <a:xfrm>
              <a:off x="4455129" y="4906947"/>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⑰</a:t>
              </a:r>
            </a:p>
          </p:txBody>
        </p:sp>
        <p:sp>
          <p:nvSpPr>
            <p:cNvPr id="101" name="テキスト ボックス 100"/>
            <p:cNvSpPr txBox="1"/>
            <p:nvPr/>
          </p:nvSpPr>
          <p:spPr>
            <a:xfrm>
              <a:off x="5008000" y="4895850"/>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102" name="テキスト ボックス 101"/>
            <p:cNvSpPr txBox="1"/>
            <p:nvPr/>
          </p:nvSpPr>
          <p:spPr>
            <a:xfrm>
              <a:off x="5343352" y="5086885"/>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②</a:t>
              </a:r>
            </a:p>
          </p:txBody>
        </p:sp>
        <p:sp>
          <p:nvSpPr>
            <p:cNvPr id="103" name="テキスト ボックス 102"/>
            <p:cNvSpPr txBox="1"/>
            <p:nvPr/>
          </p:nvSpPr>
          <p:spPr>
            <a:xfrm>
              <a:off x="5693443" y="5325912"/>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104" name="テキスト ボックス 103"/>
            <p:cNvSpPr txBox="1"/>
            <p:nvPr/>
          </p:nvSpPr>
          <p:spPr>
            <a:xfrm>
              <a:off x="5845070" y="5716090"/>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④</a:t>
              </a:r>
            </a:p>
          </p:txBody>
        </p:sp>
        <p:sp>
          <p:nvSpPr>
            <p:cNvPr id="105" name="テキスト ボックス 104"/>
            <p:cNvSpPr txBox="1"/>
            <p:nvPr/>
          </p:nvSpPr>
          <p:spPr>
            <a:xfrm>
              <a:off x="5860048" y="6164356"/>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106" name="テキスト ボックス 105"/>
            <p:cNvSpPr txBox="1"/>
            <p:nvPr/>
          </p:nvSpPr>
          <p:spPr>
            <a:xfrm>
              <a:off x="5729503" y="6587748"/>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⑥</a:t>
              </a:r>
            </a:p>
          </p:txBody>
        </p:sp>
        <p:sp>
          <p:nvSpPr>
            <p:cNvPr id="107" name="テキスト ボックス 106"/>
            <p:cNvSpPr txBox="1"/>
            <p:nvPr/>
          </p:nvSpPr>
          <p:spPr>
            <a:xfrm>
              <a:off x="5530569" y="6928382"/>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108" name="テキスト ボックス 107"/>
            <p:cNvSpPr txBox="1"/>
            <p:nvPr/>
          </p:nvSpPr>
          <p:spPr>
            <a:xfrm>
              <a:off x="5117911" y="7134023"/>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⑧</a:t>
              </a:r>
            </a:p>
          </p:txBody>
        </p:sp>
        <p:sp>
          <p:nvSpPr>
            <p:cNvPr id="109" name="テキスト ボックス 108"/>
            <p:cNvSpPr txBox="1"/>
            <p:nvPr/>
          </p:nvSpPr>
          <p:spPr>
            <a:xfrm>
              <a:off x="4715107" y="7240963"/>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⑨</a:t>
              </a:r>
            </a:p>
          </p:txBody>
        </p:sp>
        <p:sp>
          <p:nvSpPr>
            <p:cNvPr id="110" name="テキスト ボックス 109"/>
            <p:cNvSpPr txBox="1"/>
            <p:nvPr/>
          </p:nvSpPr>
          <p:spPr>
            <a:xfrm>
              <a:off x="4282323" y="7217944"/>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111" name="テキスト ボックス 110"/>
            <p:cNvSpPr txBox="1"/>
            <p:nvPr/>
          </p:nvSpPr>
          <p:spPr>
            <a:xfrm>
              <a:off x="3954925" y="6918557"/>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⑪</a:t>
              </a:r>
            </a:p>
          </p:txBody>
        </p:sp>
        <p:sp>
          <p:nvSpPr>
            <p:cNvPr id="112" name="テキスト ボックス 111"/>
            <p:cNvSpPr txBox="1"/>
            <p:nvPr/>
          </p:nvSpPr>
          <p:spPr>
            <a:xfrm>
              <a:off x="3679685" y="6574727"/>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⑫</a:t>
              </a:r>
            </a:p>
          </p:txBody>
        </p:sp>
        <p:sp>
          <p:nvSpPr>
            <p:cNvPr id="113" name="テキスト ボックス 112"/>
            <p:cNvSpPr txBox="1"/>
            <p:nvPr/>
          </p:nvSpPr>
          <p:spPr>
            <a:xfrm>
              <a:off x="3582404" y="6196972"/>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114" name="テキスト ボックス 113"/>
            <p:cNvSpPr txBox="1"/>
            <p:nvPr/>
          </p:nvSpPr>
          <p:spPr>
            <a:xfrm>
              <a:off x="3608330" y="5756297"/>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⑭</a:t>
              </a:r>
            </a:p>
          </p:txBody>
        </p:sp>
        <p:sp>
          <p:nvSpPr>
            <p:cNvPr id="115" name="テキスト ボックス 114"/>
            <p:cNvSpPr txBox="1"/>
            <p:nvPr/>
          </p:nvSpPr>
          <p:spPr>
            <a:xfrm>
              <a:off x="3745871" y="5356446"/>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116" name="テキスト ボックス 115"/>
            <p:cNvSpPr txBox="1"/>
            <p:nvPr/>
          </p:nvSpPr>
          <p:spPr>
            <a:xfrm>
              <a:off x="4053962" y="5064990"/>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⑯</a:t>
              </a:r>
            </a:p>
          </p:txBody>
        </p:sp>
      </p:grpSp>
      <p:grpSp>
        <p:nvGrpSpPr>
          <p:cNvPr id="7" name="グループ化 6"/>
          <p:cNvGrpSpPr>
            <a:grpSpLocks noChangeAspect="1"/>
          </p:cNvGrpSpPr>
          <p:nvPr/>
        </p:nvGrpSpPr>
        <p:grpSpPr>
          <a:xfrm>
            <a:off x="7197185" y="4241609"/>
            <a:ext cx="2029416" cy="2090244"/>
            <a:chOff x="6928829" y="4902647"/>
            <a:chExt cx="2497652" cy="2572516"/>
          </a:xfrm>
        </p:grpSpPr>
        <p:pic>
          <p:nvPicPr>
            <p:cNvPr id="61" name="図 60"/>
            <p:cNvPicPr>
              <a:picLocks noChangeAspect="1"/>
            </p:cNvPicPr>
            <p:nvPr/>
          </p:nvPicPr>
          <p:blipFill>
            <a:blip r:embed="rId6"/>
            <a:stretch>
              <a:fillRect/>
            </a:stretch>
          </p:blipFill>
          <p:spPr>
            <a:xfrm>
              <a:off x="6956199" y="4980094"/>
              <a:ext cx="2470282" cy="2494150"/>
            </a:xfrm>
            <a:prstGeom prst="rect">
              <a:avLst/>
            </a:prstGeom>
          </p:spPr>
        </p:pic>
        <p:sp>
          <p:nvSpPr>
            <p:cNvPr id="65" name="楕円 64"/>
            <p:cNvSpPr/>
            <p:nvPr/>
          </p:nvSpPr>
          <p:spPr>
            <a:xfrm>
              <a:off x="7026308" y="5036474"/>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p:cNvSpPr txBox="1"/>
            <p:nvPr/>
          </p:nvSpPr>
          <p:spPr>
            <a:xfrm>
              <a:off x="7826598" y="4908471"/>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⑰</a:t>
              </a:r>
            </a:p>
          </p:txBody>
        </p:sp>
        <p:sp>
          <p:nvSpPr>
            <p:cNvPr id="118" name="テキスト ボックス 117"/>
            <p:cNvSpPr txBox="1"/>
            <p:nvPr/>
          </p:nvSpPr>
          <p:spPr>
            <a:xfrm>
              <a:off x="8313449" y="4902647"/>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119" name="テキスト ボックス 118"/>
            <p:cNvSpPr txBox="1"/>
            <p:nvPr/>
          </p:nvSpPr>
          <p:spPr>
            <a:xfrm>
              <a:off x="8718679" y="5074489"/>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②</a:t>
              </a:r>
            </a:p>
          </p:txBody>
        </p:sp>
        <p:sp>
          <p:nvSpPr>
            <p:cNvPr id="120" name="テキスト ボックス 119"/>
            <p:cNvSpPr txBox="1"/>
            <p:nvPr/>
          </p:nvSpPr>
          <p:spPr>
            <a:xfrm>
              <a:off x="9004578" y="5399689"/>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121" name="テキスト ボックス 120"/>
            <p:cNvSpPr txBox="1"/>
            <p:nvPr/>
          </p:nvSpPr>
          <p:spPr>
            <a:xfrm>
              <a:off x="9185898" y="5744426"/>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④</a:t>
              </a:r>
            </a:p>
          </p:txBody>
        </p:sp>
        <p:sp>
          <p:nvSpPr>
            <p:cNvPr id="122" name="テキスト ボックス 121"/>
            <p:cNvSpPr txBox="1"/>
            <p:nvPr/>
          </p:nvSpPr>
          <p:spPr>
            <a:xfrm>
              <a:off x="9225294" y="6187754"/>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123" name="テキスト ボックス 122"/>
            <p:cNvSpPr txBox="1"/>
            <p:nvPr/>
          </p:nvSpPr>
          <p:spPr>
            <a:xfrm>
              <a:off x="9110803" y="6639717"/>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⑥</a:t>
              </a:r>
            </a:p>
          </p:txBody>
        </p:sp>
        <p:sp>
          <p:nvSpPr>
            <p:cNvPr id="124" name="テキスト ボックス 123"/>
            <p:cNvSpPr txBox="1"/>
            <p:nvPr/>
          </p:nvSpPr>
          <p:spPr>
            <a:xfrm>
              <a:off x="8854670" y="6978055"/>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125" name="テキスト ボックス 124"/>
            <p:cNvSpPr txBox="1"/>
            <p:nvPr/>
          </p:nvSpPr>
          <p:spPr>
            <a:xfrm>
              <a:off x="8491912" y="7175277"/>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⑧</a:t>
              </a:r>
            </a:p>
          </p:txBody>
        </p:sp>
        <p:sp>
          <p:nvSpPr>
            <p:cNvPr id="126" name="テキスト ボックス 125"/>
            <p:cNvSpPr txBox="1"/>
            <p:nvPr/>
          </p:nvSpPr>
          <p:spPr>
            <a:xfrm>
              <a:off x="8035652" y="7247890"/>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⑨</a:t>
              </a:r>
            </a:p>
          </p:txBody>
        </p:sp>
        <p:sp>
          <p:nvSpPr>
            <p:cNvPr id="127" name="テキスト ボックス 126"/>
            <p:cNvSpPr txBox="1"/>
            <p:nvPr/>
          </p:nvSpPr>
          <p:spPr>
            <a:xfrm>
              <a:off x="7602034" y="7147986"/>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128" name="テキスト ボックス 127"/>
            <p:cNvSpPr txBox="1"/>
            <p:nvPr/>
          </p:nvSpPr>
          <p:spPr>
            <a:xfrm>
              <a:off x="7263445" y="6918969"/>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⑪</a:t>
              </a:r>
            </a:p>
          </p:txBody>
        </p:sp>
        <p:sp>
          <p:nvSpPr>
            <p:cNvPr id="129" name="テキスト ボックス 128"/>
            <p:cNvSpPr txBox="1"/>
            <p:nvPr/>
          </p:nvSpPr>
          <p:spPr>
            <a:xfrm>
              <a:off x="7024158" y="6613029"/>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⑫</a:t>
              </a:r>
            </a:p>
          </p:txBody>
        </p:sp>
        <p:sp>
          <p:nvSpPr>
            <p:cNvPr id="130" name="テキスト ボックス 129"/>
            <p:cNvSpPr txBox="1"/>
            <p:nvPr/>
          </p:nvSpPr>
          <p:spPr>
            <a:xfrm>
              <a:off x="6928829" y="6187437"/>
              <a:ext cx="215073" cy="227273"/>
            </a:xfrm>
            <a:prstGeom prst="rect">
              <a:avLst/>
            </a:prstGeom>
            <a:solidFill>
              <a:schemeClr val="bg1"/>
            </a:solidFill>
          </p:spPr>
          <p:txBody>
            <a:bodyPr wrap="squar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131" name="テキスト ボックス 130"/>
            <p:cNvSpPr txBox="1"/>
            <p:nvPr/>
          </p:nvSpPr>
          <p:spPr>
            <a:xfrm>
              <a:off x="6956480" y="5739172"/>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⑭</a:t>
              </a:r>
            </a:p>
          </p:txBody>
        </p:sp>
        <p:sp>
          <p:nvSpPr>
            <p:cNvPr id="132" name="テキスト ボックス 131"/>
            <p:cNvSpPr txBox="1"/>
            <p:nvPr/>
          </p:nvSpPr>
          <p:spPr>
            <a:xfrm>
              <a:off x="7132952" y="5383504"/>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133" name="テキスト ボックス 132"/>
            <p:cNvSpPr txBox="1"/>
            <p:nvPr/>
          </p:nvSpPr>
          <p:spPr>
            <a:xfrm>
              <a:off x="7442024" y="5074489"/>
              <a:ext cx="189394" cy="22727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⑯</a:t>
              </a:r>
            </a:p>
          </p:txBody>
        </p:sp>
      </p:grpSp>
      <p:sp>
        <p:nvSpPr>
          <p:cNvPr id="10" name="右中かっこ 9"/>
          <p:cNvSpPr/>
          <p:nvPr/>
        </p:nvSpPr>
        <p:spPr>
          <a:xfrm>
            <a:off x="3755352" y="1919875"/>
            <a:ext cx="99208" cy="676888"/>
          </a:xfrm>
          <a:prstGeom prst="rightBrace">
            <a:avLst>
              <a:gd name="adj1" fmla="val 85660"/>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34" name="直線矢印コネクタ 133"/>
          <p:cNvCxnSpPr/>
          <p:nvPr/>
        </p:nvCxnSpPr>
        <p:spPr>
          <a:xfrm>
            <a:off x="3981257" y="2257370"/>
            <a:ext cx="252248"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p:nvPr/>
        </p:nvCxnSpPr>
        <p:spPr>
          <a:xfrm>
            <a:off x="3991769" y="5169421"/>
            <a:ext cx="252248"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楕円 8"/>
          <p:cNvSpPr/>
          <p:nvPr/>
        </p:nvSpPr>
        <p:spPr>
          <a:xfrm>
            <a:off x="8399345" y="2659905"/>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楕円 135"/>
          <p:cNvSpPr/>
          <p:nvPr/>
        </p:nvSpPr>
        <p:spPr>
          <a:xfrm>
            <a:off x="5834362" y="2659904"/>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楕円 136"/>
          <p:cNvSpPr/>
          <p:nvPr/>
        </p:nvSpPr>
        <p:spPr>
          <a:xfrm>
            <a:off x="5894904" y="5147985"/>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楕円 137"/>
          <p:cNvSpPr/>
          <p:nvPr/>
        </p:nvSpPr>
        <p:spPr>
          <a:xfrm>
            <a:off x="8385473" y="5175224"/>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楕円 138"/>
          <p:cNvSpPr/>
          <p:nvPr/>
        </p:nvSpPr>
        <p:spPr>
          <a:xfrm rot="6808808">
            <a:off x="7429970" y="3248831"/>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楕円 139"/>
          <p:cNvSpPr/>
          <p:nvPr/>
        </p:nvSpPr>
        <p:spPr>
          <a:xfrm rot="6808808">
            <a:off x="4873714" y="3221844"/>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楕円 140"/>
          <p:cNvSpPr/>
          <p:nvPr/>
        </p:nvSpPr>
        <p:spPr>
          <a:xfrm rot="6808808">
            <a:off x="4939968" y="5710263"/>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楕円 141"/>
          <p:cNvSpPr/>
          <p:nvPr/>
        </p:nvSpPr>
        <p:spPr>
          <a:xfrm rot="6808808">
            <a:off x="7440328" y="5710263"/>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楕円 144"/>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視点４</a:t>
            </a:r>
            <a:endParaRPr kumimoji="1" lang="ja-JP" altLang="en-US" sz="1600" b="1" dirty="0">
              <a:latin typeface="Meiryo UI" panose="020B0604030504040204" pitchFamily="50" charset="-128"/>
              <a:ea typeface="Meiryo UI" panose="020B0604030504040204" pitchFamily="50" charset="-128"/>
            </a:endParaRPr>
          </a:p>
        </p:txBody>
      </p:sp>
      <p:sp>
        <p:nvSpPr>
          <p:cNvPr id="146" name="スライド番号プレースホルダー 1"/>
          <p:cNvSpPr txBox="1">
            <a:spLocks/>
          </p:cNvSpPr>
          <p:nvPr/>
        </p:nvSpPr>
        <p:spPr>
          <a:xfrm>
            <a:off x="9115200" y="86400"/>
            <a:ext cx="682898" cy="360000"/>
          </a:xfrm>
          <a:prstGeom prst="rect">
            <a:avLst/>
          </a:prstGeom>
          <a:solidFill>
            <a:schemeClr val="bg1"/>
          </a:solidFill>
          <a:ln w="12700" cap="flat" cmpd="sng" algn="ctr">
            <a:solidFill>
              <a:schemeClr val="accent6"/>
            </a:solidFill>
            <a:prstDash val="solid"/>
            <a:miter lim="800000"/>
          </a:ln>
          <a:effectLst/>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pPr/>
              <a:t>31</a:t>
            </a:fld>
            <a:endParaRPr kumimoji="1" lang="ja-JP" altLang="en-US" dirty="0"/>
          </a:p>
        </p:txBody>
      </p:sp>
    </p:spTree>
    <p:extLst>
      <p:ext uri="{BB962C8B-B14F-4D97-AF65-F5344CB8AC3E}">
        <p14:creationId xmlns:p14="http://schemas.microsoft.com/office/powerpoint/2010/main" val="2061889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（４</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年大阪・関西万博に向けて取り組む「重点ゴール」</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0" y="66932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の動きを視野に入れる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な海外の自治体</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正方形/長方形 135"/>
          <p:cNvSpPr/>
          <p:nvPr/>
        </p:nvSpPr>
        <p:spPr>
          <a:xfrm>
            <a:off x="462557" y="2645696"/>
            <a:ext cx="8892000" cy="433553"/>
          </a:xfrm>
          <a:prstGeom prst="rect">
            <a:avLst/>
          </a:prstGeom>
        </p:spPr>
        <p:style>
          <a:lnRef idx="2">
            <a:schemeClr val="accent6"/>
          </a:lnRef>
          <a:fillRef idx="1">
            <a:schemeClr val="lt1"/>
          </a:fillRef>
          <a:effectRef idx="0">
            <a:schemeClr val="accent6"/>
          </a:effectRef>
          <a:fontRef idx="minor">
            <a:schemeClr val="dk1"/>
          </a:fontRef>
        </p:style>
        <p:txBody>
          <a:bodyPr wrap="square" lIns="144000" tIns="108000" rIns="36000" bIns="108000" rtlCol="0" anchor="ctr">
            <a:spAutoFit/>
          </a:bodyPr>
          <a:lstStyle/>
          <a:p>
            <a:r>
              <a:rPr lang="ja-JP" altLang="en-US" sz="1400" b="1" dirty="0">
                <a:latin typeface="Meiryo UI" panose="020B0604030504040204" pitchFamily="50" charset="-128"/>
                <a:ea typeface="Meiryo UI" panose="020B0604030504040204" pitchFamily="50" charset="-128"/>
              </a:rPr>
              <a:t>デンマーク・コペンハーゲン</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UN17 Village</a:t>
            </a:r>
            <a:r>
              <a:rPr lang="ja-JP" altLang="en-US" sz="1400" dirty="0">
                <a:latin typeface="Meiryo UI" panose="020B0604030504040204" pitchFamily="50" charset="-128"/>
                <a:ea typeface="Meiryo UI" panose="020B0604030504040204" pitchFamily="50" charset="-128"/>
              </a:rPr>
              <a:t>プロジェクト</a:t>
            </a:r>
            <a:r>
              <a:rPr lang="ja-JP" altLang="en-US"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137" name="正方形/長方形 136"/>
          <p:cNvSpPr/>
          <p:nvPr/>
        </p:nvSpPr>
        <p:spPr>
          <a:xfrm>
            <a:off x="462557" y="1933489"/>
            <a:ext cx="8892000" cy="433553"/>
          </a:xfrm>
          <a:prstGeom prst="rect">
            <a:avLst/>
          </a:prstGeom>
        </p:spPr>
        <p:style>
          <a:lnRef idx="2">
            <a:schemeClr val="accent6"/>
          </a:lnRef>
          <a:fillRef idx="1">
            <a:schemeClr val="lt1"/>
          </a:fillRef>
          <a:effectRef idx="0">
            <a:schemeClr val="accent6"/>
          </a:effectRef>
          <a:fontRef idx="minor">
            <a:schemeClr val="dk1"/>
          </a:fontRef>
        </p:style>
        <p:txBody>
          <a:bodyPr wrap="square" lIns="144000" tIns="108000" rIns="36000" bIns="108000" rtlCol="0" anchor="ctr">
            <a:spAutoFit/>
          </a:bodyPr>
          <a:lstStyle/>
          <a:p>
            <a:r>
              <a:rPr lang="ja-JP" altLang="en-US" sz="1400" b="1" dirty="0">
                <a:latin typeface="Meiryo UI" panose="020B0604030504040204" pitchFamily="50" charset="-128"/>
                <a:ea typeface="Meiryo UI" panose="020B0604030504040204" pitchFamily="50" charset="-128"/>
              </a:rPr>
              <a:t>オランダ・アムステルダム</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2030</a:t>
            </a:r>
            <a:r>
              <a:rPr lang="ja-JP" altLang="en-US" sz="1400" dirty="0">
                <a:latin typeface="Meiryo UI" panose="020B0604030504040204" pitchFamily="50" charset="-128"/>
                <a:ea typeface="Meiryo UI" panose="020B0604030504040204" pitchFamily="50" charset="-128"/>
              </a:rPr>
              <a:t>年までにガソリン・ディーゼル車走行禁止計画</a:t>
            </a:r>
            <a:r>
              <a:rPr lang="ja-JP" altLang="en-US"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138" name="正方形/長方形 137"/>
          <p:cNvSpPr/>
          <p:nvPr/>
        </p:nvSpPr>
        <p:spPr>
          <a:xfrm>
            <a:off x="462557" y="1259195"/>
            <a:ext cx="8892000" cy="433553"/>
          </a:xfrm>
          <a:prstGeom prst="rect">
            <a:avLst/>
          </a:prstGeom>
        </p:spPr>
        <p:style>
          <a:lnRef idx="2">
            <a:schemeClr val="accent6"/>
          </a:lnRef>
          <a:fillRef idx="1">
            <a:schemeClr val="lt1"/>
          </a:fillRef>
          <a:effectRef idx="0">
            <a:schemeClr val="accent6"/>
          </a:effectRef>
          <a:fontRef idx="minor">
            <a:schemeClr val="dk1"/>
          </a:fontRef>
        </p:style>
        <p:txBody>
          <a:bodyPr wrap="square" lIns="144000" tIns="108000" rIns="36000" bIns="108000" rtlCol="0" anchor="ctr">
            <a:spAutoFit/>
          </a:bodyPr>
          <a:lstStyle/>
          <a:p>
            <a:r>
              <a:rPr lang="ja-JP" altLang="en-US" sz="1400" b="1" dirty="0">
                <a:latin typeface="Meiryo UI" panose="020B0604030504040204" pitchFamily="50" charset="-128"/>
                <a:ea typeface="Meiryo UI" panose="020B0604030504040204" pitchFamily="50" charset="-128"/>
              </a:rPr>
              <a:t>アメリカ・ニューヨーク　</a:t>
            </a:r>
            <a:r>
              <a:rPr lang="ja-JP" altLang="en-US" sz="1400" dirty="0">
                <a:latin typeface="Meiryo UI" panose="020B0604030504040204" pitchFamily="50" charset="-128"/>
                <a:ea typeface="Meiryo UI" panose="020B0604030504040204" pitchFamily="50" charset="-128"/>
              </a:rPr>
              <a:t>「世界初の</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の進捗報告宣言</a:t>
            </a:r>
            <a:r>
              <a:rPr lang="ja-JP" altLang="en-US"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139" name="テキスト ボックス 138"/>
          <p:cNvSpPr txBox="1"/>
          <p:nvPr/>
        </p:nvSpPr>
        <p:spPr>
          <a:xfrm>
            <a:off x="189981" y="3553494"/>
            <a:ext cx="3545831" cy="318549"/>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（世界の都市総合力評価</a:t>
            </a:r>
            <a:r>
              <a:rPr lang="ja-JP" altLang="en-US"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141" name="テキスト ボックス 140"/>
          <p:cNvSpPr txBox="1"/>
          <p:nvPr/>
        </p:nvSpPr>
        <p:spPr>
          <a:xfrm>
            <a:off x="519536" y="6413300"/>
            <a:ext cx="7262799" cy="290849"/>
          </a:xfrm>
          <a:prstGeom prst="rect">
            <a:avLst/>
          </a:prstGeom>
          <a:noFill/>
        </p:spPr>
        <p:txBody>
          <a:bodyPr wrap="square" lIns="128016" tIns="64008" rIns="128016" bIns="64008" rtlCol="0">
            <a:spAutoFit/>
          </a:bodyPr>
          <a:lstStyle/>
          <a:p>
            <a:r>
              <a:rPr lang="ja-JP" altLang="en-US" sz="1050" kern="1100" spc="-50" dirty="0">
                <a:latin typeface="Meiryo UI" panose="020B0604030504040204" pitchFamily="50" charset="-128"/>
                <a:ea typeface="Meiryo UI" panose="020B0604030504040204" pitchFamily="50" charset="-128"/>
                <a:cs typeface="Meiryo UI" panose="020B0604030504040204" pitchFamily="50" charset="-128"/>
              </a:rPr>
              <a:t>出典：森記念財団「世界の都市総合力ランキング（</a:t>
            </a:r>
            <a:r>
              <a:rPr lang="en-US" altLang="ja-JP" sz="1050" kern="1100" spc="-5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050" kern="1100" spc="-50" dirty="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42" name="表 141"/>
          <p:cNvGraphicFramePr>
            <a:graphicFrameLocks noGrp="1"/>
          </p:cNvGraphicFramePr>
          <p:nvPr>
            <p:extLst>
              <p:ext uri="{D42A27DB-BD31-4B8C-83A1-F6EECF244321}">
                <p14:modId xmlns:p14="http://schemas.microsoft.com/office/powerpoint/2010/main" val="4028256956"/>
              </p:ext>
            </p:extLst>
          </p:nvPr>
        </p:nvGraphicFramePr>
        <p:xfrm>
          <a:off x="519537" y="3872044"/>
          <a:ext cx="8847456" cy="2536777"/>
        </p:xfrm>
        <a:graphic>
          <a:graphicData uri="http://schemas.openxmlformats.org/drawingml/2006/table">
            <a:tbl>
              <a:tblPr firstRow="1" firstCol="1" bandRow="1">
                <a:tableStyleId>{5940675A-B579-460E-94D1-54222C63F5DA}</a:tableStyleId>
              </a:tblPr>
              <a:tblGrid>
                <a:gridCol w="591057">
                  <a:extLst>
                    <a:ext uri="{9D8B030D-6E8A-4147-A177-3AD203B41FA5}">
                      <a16:colId xmlns:a16="http://schemas.microsoft.com/office/drawing/2014/main" val="1416059362"/>
                    </a:ext>
                  </a:extLst>
                </a:gridCol>
                <a:gridCol w="878996">
                  <a:extLst>
                    <a:ext uri="{9D8B030D-6E8A-4147-A177-3AD203B41FA5}">
                      <a16:colId xmlns:a16="http://schemas.microsoft.com/office/drawing/2014/main" val="3983605906"/>
                    </a:ext>
                  </a:extLst>
                </a:gridCol>
                <a:gridCol w="670314">
                  <a:extLst>
                    <a:ext uri="{9D8B030D-6E8A-4147-A177-3AD203B41FA5}">
                      <a16:colId xmlns:a16="http://schemas.microsoft.com/office/drawing/2014/main" val="1347073192"/>
                    </a:ext>
                  </a:extLst>
                </a:gridCol>
                <a:gridCol w="476387">
                  <a:extLst>
                    <a:ext uri="{9D8B030D-6E8A-4147-A177-3AD203B41FA5}">
                      <a16:colId xmlns:a16="http://schemas.microsoft.com/office/drawing/2014/main" val="467928179"/>
                    </a:ext>
                  </a:extLst>
                </a:gridCol>
                <a:gridCol w="633657">
                  <a:extLst>
                    <a:ext uri="{9D8B030D-6E8A-4147-A177-3AD203B41FA5}">
                      <a16:colId xmlns:a16="http://schemas.microsoft.com/office/drawing/2014/main" val="3317635999"/>
                    </a:ext>
                  </a:extLst>
                </a:gridCol>
                <a:gridCol w="476387">
                  <a:extLst>
                    <a:ext uri="{9D8B030D-6E8A-4147-A177-3AD203B41FA5}">
                      <a16:colId xmlns:a16="http://schemas.microsoft.com/office/drawing/2014/main" val="3170288654"/>
                    </a:ext>
                  </a:extLst>
                </a:gridCol>
                <a:gridCol w="634546">
                  <a:extLst>
                    <a:ext uri="{9D8B030D-6E8A-4147-A177-3AD203B41FA5}">
                      <a16:colId xmlns:a16="http://schemas.microsoft.com/office/drawing/2014/main" val="1682741805"/>
                    </a:ext>
                  </a:extLst>
                </a:gridCol>
                <a:gridCol w="476387">
                  <a:extLst>
                    <a:ext uri="{9D8B030D-6E8A-4147-A177-3AD203B41FA5}">
                      <a16:colId xmlns:a16="http://schemas.microsoft.com/office/drawing/2014/main" val="3145286910"/>
                    </a:ext>
                  </a:extLst>
                </a:gridCol>
                <a:gridCol w="560703">
                  <a:extLst>
                    <a:ext uri="{9D8B030D-6E8A-4147-A177-3AD203B41FA5}">
                      <a16:colId xmlns:a16="http://schemas.microsoft.com/office/drawing/2014/main" val="2844296544"/>
                    </a:ext>
                  </a:extLst>
                </a:gridCol>
                <a:gridCol w="476387">
                  <a:extLst>
                    <a:ext uri="{9D8B030D-6E8A-4147-A177-3AD203B41FA5}">
                      <a16:colId xmlns:a16="http://schemas.microsoft.com/office/drawing/2014/main" val="317669637"/>
                    </a:ext>
                  </a:extLst>
                </a:gridCol>
                <a:gridCol w="560703">
                  <a:extLst>
                    <a:ext uri="{9D8B030D-6E8A-4147-A177-3AD203B41FA5}">
                      <a16:colId xmlns:a16="http://schemas.microsoft.com/office/drawing/2014/main" val="3749983386"/>
                    </a:ext>
                  </a:extLst>
                </a:gridCol>
                <a:gridCol w="476387">
                  <a:extLst>
                    <a:ext uri="{9D8B030D-6E8A-4147-A177-3AD203B41FA5}">
                      <a16:colId xmlns:a16="http://schemas.microsoft.com/office/drawing/2014/main" val="3171773720"/>
                    </a:ext>
                  </a:extLst>
                </a:gridCol>
                <a:gridCol w="700312">
                  <a:extLst>
                    <a:ext uri="{9D8B030D-6E8A-4147-A177-3AD203B41FA5}">
                      <a16:colId xmlns:a16="http://schemas.microsoft.com/office/drawing/2014/main" val="3062171845"/>
                    </a:ext>
                  </a:extLst>
                </a:gridCol>
                <a:gridCol w="534921">
                  <a:extLst>
                    <a:ext uri="{9D8B030D-6E8A-4147-A177-3AD203B41FA5}">
                      <a16:colId xmlns:a16="http://schemas.microsoft.com/office/drawing/2014/main" val="2426392730"/>
                    </a:ext>
                  </a:extLst>
                </a:gridCol>
                <a:gridCol w="700312">
                  <a:extLst>
                    <a:ext uri="{9D8B030D-6E8A-4147-A177-3AD203B41FA5}">
                      <a16:colId xmlns:a16="http://schemas.microsoft.com/office/drawing/2014/main" val="1413959850"/>
                    </a:ext>
                  </a:extLst>
                </a:gridCol>
              </a:tblGrid>
              <a:tr h="316952">
                <a:tc rowSpan="2" gridSpan="3">
                  <a:txBody>
                    <a:bodyPr/>
                    <a:lstStyle/>
                    <a:p>
                      <a:pPr algn="ctr">
                        <a:lnSpc>
                          <a:spcPts val="1400"/>
                        </a:lnSpc>
                        <a:spcAft>
                          <a:spcPts val="0"/>
                        </a:spcAft>
                      </a:pPr>
                      <a:r>
                        <a:rPr lang="ja-JP" sz="1400" b="1" kern="100" dirty="0">
                          <a:effectLst/>
                          <a:latin typeface="Meiryo UI" panose="020B0604030504040204" pitchFamily="50" charset="-128"/>
                          <a:ea typeface="Meiryo UI" panose="020B0604030504040204" pitchFamily="50" charset="-128"/>
                        </a:rPr>
                        <a:t>総合ランキング</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rowSpan="2" hMerge="1">
                  <a:txBody>
                    <a:bodyPr/>
                    <a:lstStyle/>
                    <a:p>
                      <a:endParaRPr kumimoji="1" lang="ja-JP" altLang="en-US"/>
                    </a:p>
                  </a:txBody>
                  <a:tcPr/>
                </a:tc>
                <a:tc rowSpan="2" hMerge="1">
                  <a:txBody>
                    <a:bodyPr/>
                    <a:lstStyle/>
                    <a:p>
                      <a:endParaRPr kumimoji="1" lang="ja-JP" altLang="en-US"/>
                    </a:p>
                  </a:txBody>
                  <a:tcPr/>
                </a:tc>
                <a:tc gridSpan="12">
                  <a:txBody>
                    <a:bodyPr/>
                    <a:lstStyle/>
                    <a:p>
                      <a:pPr algn="ctr">
                        <a:lnSpc>
                          <a:spcPts val="1400"/>
                        </a:lnSpc>
                        <a:spcAft>
                          <a:spcPts val="0"/>
                        </a:spcAft>
                      </a:pPr>
                      <a:r>
                        <a:rPr lang="ja-JP" altLang="en-US" sz="1050" b="1" kern="100" dirty="0">
                          <a:effectLst/>
                          <a:latin typeface="Meiryo UI" panose="020B0604030504040204" pitchFamily="50" charset="-128"/>
                          <a:ea typeface="Meiryo UI" panose="020B0604030504040204" pitchFamily="50" charset="-128"/>
                        </a:rPr>
                        <a:t>分野別ランキング</a:t>
                      </a:r>
                      <a:endParaRPr lang="ja-JP" sz="1050" b="1" kern="100" dirty="0">
                        <a:effectLst/>
                        <a:latin typeface="Meiryo UI" panose="020B0604030504040204" pitchFamily="50" charset="-128"/>
                        <a:ea typeface="Meiryo UI" panose="020B0604030504040204" pitchFamily="50" charset="-128"/>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gn="ctr">
                        <a:lnSpc>
                          <a:spcPts val="14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hMerge="1">
                  <a:txBody>
                    <a:bodyPr/>
                    <a:lstStyle/>
                    <a:p>
                      <a:endParaRPr kumimoji="1" lang="ja-JP" altLang="en-US"/>
                    </a:p>
                  </a:txBody>
                  <a:tcPr/>
                </a:tc>
                <a:tc hMerge="1">
                  <a:txBody>
                    <a:bodyPr/>
                    <a:lstStyle/>
                    <a:p>
                      <a:pPr algn="ctr">
                        <a:lnSpc>
                          <a:spcPts val="14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hMerge="1">
                  <a:txBody>
                    <a:bodyPr/>
                    <a:lstStyle/>
                    <a:p>
                      <a:endParaRPr kumimoji="1" lang="ja-JP" altLang="en-US"/>
                    </a:p>
                  </a:txBody>
                  <a:tcPr/>
                </a:tc>
                <a:tc hMerge="1">
                  <a:txBody>
                    <a:bodyPr/>
                    <a:lstStyle/>
                    <a:p>
                      <a:pPr algn="ctr">
                        <a:lnSpc>
                          <a:spcPts val="14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hMerge="1">
                  <a:txBody>
                    <a:bodyPr/>
                    <a:lstStyle/>
                    <a:p>
                      <a:endParaRPr kumimoji="1" lang="ja-JP" altLang="en-US"/>
                    </a:p>
                  </a:txBody>
                  <a:tcPr/>
                </a:tc>
                <a:tc hMerge="1">
                  <a:txBody>
                    <a:bodyPr/>
                    <a:lstStyle/>
                    <a:p>
                      <a:pPr algn="ctr">
                        <a:lnSpc>
                          <a:spcPts val="14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hMerge="1">
                  <a:txBody>
                    <a:bodyPr/>
                    <a:lstStyle/>
                    <a:p>
                      <a:endParaRPr kumimoji="1" lang="ja-JP" altLang="en-US"/>
                    </a:p>
                  </a:txBody>
                  <a:tcPr/>
                </a:tc>
                <a:tc hMerge="1">
                  <a:txBody>
                    <a:bodyPr/>
                    <a:lstStyle/>
                    <a:p>
                      <a:pPr algn="ctr">
                        <a:lnSpc>
                          <a:spcPts val="14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hMerge="1">
                  <a:txBody>
                    <a:bodyPr/>
                    <a:lstStyle/>
                    <a:p>
                      <a:endParaRPr kumimoji="1" lang="ja-JP" altLang="en-US"/>
                    </a:p>
                  </a:txBody>
                  <a:tcPr/>
                </a:tc>
                <a:extLst>
                  <a:ext uri="{0D108BD9-81ED-4DB2-BD59-A6C34878D82A}">
                    <a16:rowId xmlns:a16="http://schemas.microsoft.com/office/drawing/2014/main" val="1267757829"/>
                  </a:ext>
                </a:extLst>
              </a:tr>
              <a:tr h="316952">
                <a:tc gridSpan="3" vMerge="1">
                  <a:txBody>
                    <a:bodyPr/>
                    <a:lstStyle/>
                    <a:p>
                      <a:pPr algn="ctr">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hMerge="1" vMerge="1">
                  <a:txBody>
                    <a:bodyPr/>
                    <a:lstStyle/>
                    <a:p>
                      <a:endParaRPr kumimoji="1" lang="ja-JP" altLang="en-US"/>
                    </a:p>
                  </a:txBody>
                  <a:tcPr/>
                </a:tc>
                <a:tc hMerge="1" vMerge="1">
                  <a:txBody>
                    <a:bodyPr/>
                    <a:lstStyle/>
                    <a:p>
                      <a:pPr algn="ctr">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gridSpan="2">
                  <a:txBody>
                    <a:bodyPr/>
                    <a:lstStyle/>
                    <a:p>
                      <a:pPr algn="ctr">
                        <a:lnSpc>
                          <a:spcPts val="1400"/>
                        </a:lnSpc>
                        <a:spcAft>
                          <a:spcPts val="0"/>
                        </a:spcAft>
                      </a:pPr>
                      <a:r>
                        <a:rPr lang="ja-JP" altLang="en-US" sz="1400" b="1" kern="100" dirty="0">
                          <a:effectLst/>
                          <a:latin typeface="Meiryo UI" panose="020B0604030504040204" pitchFamily="50" charset="-128"/>
                          <a:ea typeface="Meiryo UI" panose="020B0604030504040204" pitchFamily="50" charset="-128"/>
                        </a:rPr>
                        <a:t>経済</a:t>
                      </a:r>
                      <a:endParaRPr lang="ja-JP" sz="1050" b="1" kern="100" dirty="0">
                        <a:effectLst/>
                        <a:latin typeface="Meiryo UI" panose="020B0604030504040204" pitchFamily="50" charset="-128"/>
                        <a:ea typeface="Meiryo UI" panose="020B0604030504040204" pitchFamily="50" charset="-128"/>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endParaRPr kumimoji="1" lang="ja-JP" altLang="en-US"/>
                    </a:p>
                  </a:txBody>
                  <a:tcPr/>
                </a:tc>
                <a:tc gridSpan="2">
                  <a:txBody>
                    <a:bodyPr/>
                    <a:lstStyle/>
                    <a:p>
                      <a:pPr algn="ctr">
                        <a:lnSpc>
                          <a:spcPts val="1400"/>
                        </a:lnSpc>
                        <a:spcAft>
                          <a:spcPts val="0"/>
                        </a:spcAft>
                      </a:pPr>
                      <a:r>
                        <a:rPr lang="ja-JP" sz="1400" b="1" kern="100" dirty="0">
                          <a:effectLst/>
                          <a:latin typeface="Meiryo UI" panose="020B0604030504040204" pitchFamily="50" charset="-128"/>
                          <a:ea typeface="Meiryo UI" panose="020B0604030504040204" pitchFamily="50" charset="-128"/>
                        </a:rPr>
                        <a:t>研究</a:t>
                      </a:r>
                      <a:r>
                        <a:rPr lang="ja-JP" altLang="en-US" sz="1400" b="1" kern="100" dirty="0">
                          <a:effectLst/>
                          <a:latin typeface="Meiryo UI" panose="020B0604030504040204" pitchFamily="50" charset="-128"/>
                          <a:ea typeface="Meiryo UI" panose="020B0604030504040204" pitchFamily="50" charset="-128"/>
                        </a:rPr>
                        <a:t>・</a:t>
                      </a:r>
                      <a:r>
                        <a:rPr lang="ja-JP" sz="1400" b="1" kern="100" dirty="0">
                          <a:effectLst/>
                          <a:latin typeface="Meiryo UI" panose="020B0604030504040204" pitchFamily="50" charset="-128"/>
                          <a:ea typeface="Meiryo UI" panose="020B0604030504040204" pitchFamily="50" charset="-128"/>
                        </a:rPr>
                        <a:t>開発</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endParaRPr kumimoji="1" lang="ja-JP" altLang="en-US"/>
                    </a:p>
                  </a:txBody>
                  <a:tcPr/>
                </a:tc>
                <a:tc gridSpan="2">
                  <a:txBody>
                    <a:bodyPr/>
                    <a:lstStyle/>
                    <a:p>
                      <a:pPr algn="ctr">
                        <a:lnSpc>
                          <a:spcPts val="1400"/>
                        </a:lnSpc>
                        <a:spcAft>
                          <a:spcPts val="0"/>
                        </a:spcAft>
                      </a:pPr>
                      <a:r>
                        <a:rPr lang="ja-JP" sz="1400" b="1" kern="100" dirty="0">
                          <a:effectLst/>
                          <a:latin typeface="Meiryo UI" panose="020B0604030504040204" pitchFamily="50" charset="-128"/>
                          <a:ea typeface="Meiryo UI" panose="020B0604030504040204" pitchFamily="50" charset="-128"/>
                        </a:rPr>
                        <a:t>文化・交流</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endParaRPr kumimoji="1" lang="ja-JP" altLang="en-US"/>
                    </a:p>
                  </a:txBody>
                  <a:tcPr/>
                </a:tc>
                <a:tc gridSpan="2">
                  <a:txBody>
                    <a:bodyPr/>
                    <a:lstStyle/>
                    <a:p>
                      <a:pPr algn="ctr">
                        <a:lnSpc>
                          <a:spcPts val="1400"/>
                        </a:lnSpc>
                        <a:spcAft>
                          <a:spcPts val="0"/>
                        </a:spcAft>
                      </a:pPr>
                      <a:r>
                        <a:rPr lang="ja-JP" altLang="en-US" sz="1400" b="1" kern="100" dirty="0">
                          <a:effectLst/>
                          <a:latin typeface="Meiryo UI" panose="020B0604030504040204" pitchFamily="50" charset="-128"/>
                          <a:ea typeface="Meiryo UI" panose="020B0604030504040204" pitchFamily="50" charset="-128"/>
                        </a:rPr>
                        <a:t>居住</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endParaRPr kumimoji="1" lang="ja-JP" altLang="en-US"/>
                    </a:p>
                  </a:txBody>
                  <a:tcPr/>
                </a:tc>
                <a:tc gridSpan="2">
                  <a:txBody>
                    <a:bodyPr/>
                    <a:lstStyle/>
                    <a:p>
                      <a:pPr algn="ctr">
                        <a:lnSpc>
                          <a:spcPts val="1400"/>
                        </a:lnSpc>
                        <a:spcAft>
                          <a:spcPts val="0"/>
                        </a:spcAft>
                      </a:pPr>
                      <a:r>
                        <a:rPr lang="ja-JP" altLang="en-US" sz="1400" b="1" kern="100" dirty="0">
                          <a:effectLst/>
                          <a:latin typeface="Meiryo UI" panose="020B0604030504040204" pitchFamily="50" charset="-128"/>
                          <a:ea typeface="Meiryo UI" panose="020B0604030504040204" pitchFamily="50" charset="-128"/>
                        </a:rPr>
                        <a:t>環境</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endParaRPr kumimoji="1" lang="ja-JP" altLang="en-US"/>
                    </a:p>
                  </a:txBody>
                  <a:tcPr/>
                </a:tc>
                <a:tc gridSpan="2">
                  <a:txBody>
                    <a:bodyPr/>
                    <a:lstStyle/>
                    <a:p>
                      <a:pPr algn="ctr">
                        <a:lnSpc>
                          <a:spcPts val="1400"/>
                        </a:lnSpc>
                        <a:spcAft>
                          <a:spcPts val="0"/>
                        </a:spcAft>
                      </a:pPr>
                      <a:r>
                        <a:rPr lang="ja-JP" altLang="en-US" sz="1400" b="1" kern="100" dirty="0">
                          <a:effectLst/>
                          <a:latin typeface="Meiryo UI" panose="020B0604030504040204" pitchFamily="50" charset="-128"/>
                          <a:ea typeface="Meiryo UI" panose="020B0604030504040204" pitchFamily="50" charset="-128"/>
                        </a:rPr>
                        <a:t>交通・アクセス</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endParaRPr kumimoji="1" lang="ja-JP" altLang="en-US" dirty="0"/>
                    </a:p>
                  </a:txBody>
                  <a:tcPr/>
                </a:tc>
                <a:extLst>
                  <a:ext uri="{0D108BD9-81ED-4DB2-BD59-A6C34878D82A}">
                    <a16:rowId xmlns:a16="http://schemas.microsoft.com/office/drawing/2014/main" val="322866828"/>
                  </a:ext>
                </a:extLst>
              </a:tr>
              <a:tr h="427135">
                <a:tc>
                  <a:txBody>
                    <a:bodyPr/>
                    <a:lstStyle/>
                    <a:p>
                      <a:pPr algn="ctr">
                        <a:spcAft>
                          <a:spcPts val="0"/>
                        </a:spcAft>
                      </a:pPr>
                      <a:r>
                        <a:rPr lang="ja-JP" sz="1000" kern="100" dirty="0">
                          <a:effectLst/>
                          <a:latin typeface="Meiryo UI" panose="020B0604030504040204" pitchFamily="50" charset="-128"/>
                          <a:ea typeface="Meiryo UI" panose="020B0604030504040204" pitchFamily="50" charset="-128"/>
                        </a:rPr>
                        <a:t>都市名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a:spcAft>
                          <a:spcPts val="0"/>
                        </a:spcAft>
                      </a:pPr>
                      <a:r>
                        <a:rPr lang="ja-JP" sz="1000" kern="100" dirty="0">
                          <a:effectLst/>
                          <a:latin typeface="Meiryo UI" panose="020B0604030504040204" pitchFamily="50" charset="-128"/>
                          <a:ea typeface="Meiryo UI" panose="020B0604030504040204" pitchFamily="50" charset="-128"/>
                        </a:rPr>
                        <a:t>都市名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spcAft>
                          <a:spcPts val="0"/>
                        </a:spcAft>
                      </a:pPr>
                      <a:r>
                        <a:rPr lang="ja-JP" sz="1000" kern="100" dirty="0">
                          <a:effectLst/>
                          <a:latin typeface="Meiryo UI" panose="020B0604030504040204" pitchFamily="50" charset="-128"/>
                          <a:ea typeface="Meiryo UI" panose="020B0604030504040204" pitchFamily="50" charset="-128"/>
                        </a:rPr>
                        <a:t>スコア</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a:lnSpc>
                          <a:spcPts val="1100"/>
                        </a:lnSpc>
                        <a:spcAft>
                          <a:spcPts val="0"/>
                        </a:spcAft>
                      </a:pPr>
                      <a:r>
                        <a:rPr lang="ja-JP" sz="1000" kern="100" dirty="0">
                          <a:effectLst/>
                          <a:latin typeface="Meiryo UI" panose="020B0604030504040204" pitchFamily="50" charset="-128"/>
                          <a:ea typeface="Meiryo UI" panose="020B0604030504040204" pitchFamily="50" charset="-128"/>
                        </a:rPr>
                        <a:t>分野</a:t>
                      </a:r>
                      <a:endParaRPr lang="ja-JP" sz="1050" kern="100" dirty="0">
                        <a:effectLst/>
                        <a:latin typeface="Meiryo UI" panose="020B0604030504040204" pitchFamily="50" charset="-128"/>
                        <a:ea typeface="Meiryo UI" panose="020B0604030504040204" pitchFamily="50" charset="-128"/>
                      </a:endParaRPr>
                    </a:p>
                    <a:p>
                      <a:pPr algn="ctr">
                        <a:lnSpc>
                          <a:spcPts val="1100"/>
                        </a:lnSpc>
                        <a:spcAft>
                          <a:spcPts val="0"/>
                        </a:spcAft>
                      </a:pPr>
                      <a:r>
                        <a:rPr lang="ja-JP" sz="1000" kern="100" dirty="0">
                          <a:effectLst/>
                          <a:latin typeface="Meiryo UI" panose="020B0604030504040204" pitchFamily="50" charset="-128"/>
                          <a:ea typeface="Meiryo UI" panose="020B0604030504040204" pitchFamily="50" charset="-128"/>
                        </a:rPr>
                        <a:t>順位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a:spcAft>
                          <a:spcPts val="0"/>
                        </a:spcAft>
                      </a:pPr>
                      <a:r>
                        <a:rPr lang="ja-JP" sz="1000" kern="100" dirty="0">
                          <a:effectLst/>
                          <a:latin typeface="Meiryo UI" panose="020B0604030504040204" pitchFamily="50" charset="-128"/>
                          <a:ea typeface="Meiryo UI" panose="020B0604030504040204" pitchFamily="50" charset="-128"/>
                        </a:rPr>
                        <a:t>スコア</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a:lnSpc>
                          <a:spcPts val="1100"/>
                        </a:lnSpc>
                        <a:spcAft>
                          <a:spcPts val="0"/>
                        </a:spcAft>
                      </a:pPr>
                      <a:r>
                        <a:rPr lang="ja-JP" sz="1000" kern="100" dirty="0">
                          <a:effectLst/>
                          <a:latin typeface="Meiryo UI" panose="020B0604030504040204" pitchFamily="50" charset="-128"/>
                          <a:ea typeface="Meiryo UI" panose="020B0604030504040204" pitchFamily="50" charset="-128"/>
                        </a:rPr>
                        <a:t>分野</a:t>
                      </a:r>
                      <a:endParaRPr lang="ja-JP" sz="1050" kern="100" dirty="0">
                        <a:effectLst/>
                        <a:latin typeface="Meiryo UI" panose="020B0604030504040204" pitchFamily="50" charset="-128"/>
                        <a:ea typeface="Meiryo UI" panose="020B0604030504040204" pitchFamily="50" charset="-128"/>
                      </a:endParaRPr>
                    </a:p>
                    <a:p>
                      <a:pPr algn="ctr">
                        <a:lnSpc>
                          <a:spcPts val="1100"/>
                        </a:lnSpc>
                        <a:spcAft>
                          <a:spcPts val="0"/>
                        </a:spcAft>
                      </a:pPr>
                      <a:r>
                        <a:rPr lang="ja-JP" sz="1000" kern="100" dirty="0">
                          <a:effectLst/>
                          <a:latin typeface="Meiryo UI" panose="020B0604030504040204" pitchFamily="50" charset="-128"/>
                          <a:ea typeface="Meiryo UI" panose="020B0604030504040204" pitchFamily="50" charset="-128"/>
                        </a:rPr>
                        <a:t>順位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a:spcAft>
                          <a:spcPts val="0"/>
                        </a:spcAft>
                      </a:pPr>
                      <a:r>
                        <a:rPr lang="ja-JP" sz="1000" kern="100" dirty="0">
                          <a:effectLst/>
                          <a:latin typeface="Meiryo UI" panose="020B0604030504040204" pitchFamily="50" charset="-128"/>
                          <a:ea typeface="Meiryo UI" panose="020B0604030504040204" pitchFamily="50" charset="-128"/>
                        </a:rPr>
                        <a:t>スコア</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a:lnSpc>
                          <a:spcPts val="1100"/>
                        </a:lnSpc>
                        <a:spcAft>
                          <a:spcPts val="0"/>
                        </a:spcAft>
                      </a:pPr>
                      <a:r>
                        <a:rPr lang="ja-JP" sz="1000" kern="100" dirty="0">
                          <a:effectLst/>
                          <a:latin typeface="Meiryo UI" panose="020B0604030504040204" pitchFamily="50" charset="-128"/>
                          <a:ea typeface="Meiryo UI" panose="020B0604030504040204" pitchFamily="50" charset="-128"/>
                        </a:rPr>
                        <a:t>分野</a:t>
                      </a:r>
                      <a:endParaRPr lang="ja-JP" sz="1050" kern="100" dirty="0">
                        <a:effectLst/>
                        <a:latin typeface="Meiryo UI" panose="020B0604030504040204" pitchFamily="50" charset="-128"/>
                        <a:ea typeface="Meiryo UI" panose="020B0604030504040204" pitchFamily="50" charset="-128"/>
                      </a:endParaRPr>
                    </a:p>
                    <a:p>
                      <a:pPr algn="ctr">
                        <a:lnSpc>
                          <a:spcPts val="1100"/>
                        </a:lnSpc>
                        <a:spcAft>
                          <a:spcPts val="0"/>
                        </a:spcAft>
                      </a:pPr>
                      <a:r>
                        <a:rPr lang="ja-JP" sz="1000" kern="100" dirty="0">
                          <a:effectLst/>
                          <a:latin typeface="Meiryo UI" panose="020B0604030504040204" pitchFamily="50" charset="-128"/>
                          <a:ea typeface="Meiryo UI" panose="020B0604030504040204" pitchFamily="50" charset="-128"/>
                        </a:rPr>
                        <a:t>順位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a:spcAft>
                          <a:spcPts val="0"/>
                        </a:spcAft>
                      </a:pPr>
                      <a:r>
                        <a:rPr lang="ja-JP" sz="1000" kern="100" dirty="0">
                          <a:effectLst/>
                          <a:latin typeface="Meiryo UI" panose="020B0604030504040204" pitchFamily="50" charset="-128"/>
                          <a:ea typeface="Meiryo UI" panose="020B0604030504040204" pitchFamily="50" charset="-128"/>
                        </a:rPr>
                        <a:t>スコア</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a:lnSpc>
                          <a:spcPts val="1100"/>
                        </a:lnSpc>
                        <a:spcAft>
                          <a:spcPts val="0"/>
                        </a:spcAft>
                      </a:pPr>
                      <a:r>
                        <a:rPr lang="ja-JP" sz="1000" kern="100" dirty="0">
                          <a:effectLst/>
                          <a:latin typeface="Meiryo UI" panose="020B0604030504040204" pitchFamily="50" charset="-128"/>
                          <a:ea typeface="Meiryo UI" panose="020B0604030504040204" pitchFamily="50" charset="-128"/>
                        </a:rPr>
                        <a:t>分野</a:t>
                      </a:r>
                      <a:endParaRPr lang="ja-JP" sz="1050" kern="100" dirty="0">
                        <a:effectLst/>
                        <a:latin typeface="Meiryo UI" panose="020B0604030504040204" pitchFamily="50" charset="-128"/>
                        <a:ea typeface="Meiryo UI" panose="020B0604030504040204" pitchFamily="50" charset="-128"/>
                      </a:endParaRPr>
                    </a:p>
                    <a:p>
                      <a:pPr algn="ctr">
                        <a:lnSpc>
                          <a:spcPts val="1100"/>
                        </a:lnSpc>
                        <a:spcAft>
                          <a:spcPts val="0"/>
                        </a:spcAft>
                      </a:pPr>
                      <a:r>
                        <a:rPr lang="ja-JP" sz="1000" kern="100" dirty="0">
                          <a:effectLst/>
                          <a:latin typeface="Meiryo UI" panose="020B0604030504040204" pitchFamily="50" charset="-128"/>
                          <a:ea typeface="Meiryo UI" panose="020B0604030504040204" pitchFamily="50" charset="-128"/>
                        </a:rPr>
                        <a:t>順位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a:spcAft>
                          <a:spcPts val="0"/>
                        </a:spcAft>
                      </a:pPr>
                      <a:r>
                        <a:rPr lang="ja-JP" sz="1000" kern="100" dirty="0">
                          <a:effectLst/>
                          <a:latin typeface="Meiryo UI" panose="020B0604030504040204" pitchFamily="50" charset="-128"/>
                          <a:ea typeface="Meiryo UI" panose="020B0604030504040204" pitchFamily="50" charset="-128"/>
                        </a:rPr>
                        <a:t>スコア</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a:lnSpc>
                          <a:spcPts val="1100"/>
                        </a:lnSpc>
                        <a:spcAft>
                          <a:spcPts val="0"/>
                        </a:spcAft>
                      </a:pPr>
                      <a:r>
                        <a:rPr lang="ja-JP" sz="1000" kern="100" dirty="0">
                          <a:effectLst/>
                          <a:latin typeface="Meiryo UI" panose="020B0604030504040204" pitchFamily="50" charset="-128"/>
                          <a:ea typeface="Meiryo UI" panose="020B0604030504040204" pitchFamily="50" charset="-128"/>
                        </a:rPr>
                        <a:t>分野</a:t>
                      </a:r>
                      <a:endParaRPr lang="ja-JP" sz="1050" kern="100" dirty="0">
                        <a:effectLst/>
                        <a:latin typeface="Meiryo UI" panose="020B0604030504040204" pitchFamily="50" charset="-128"/>
                        <a:ea typeface="Meiryo UI" panose="020B0604030504040204" pitchFamily="50" charset="-128"/>
                      </a:endParaRPr>
                    </a:p>
                    <a:p>
                      <a:pPr algn="ctr">
                        <a:lnSpc>
                          <a:spcPts val="1100"/>
                        </a:lnSpc>
                        <a:spcAft>
                          <a:spcPts val="0"/>
                        </a:spcAft>
                      </a:pPr>
                      <a:r>
                        <a:rPr lang="ja-JP" sz="1000" kern="100" dirty="0">
                          <a:effectLst/>
                          <a:latin typeface="Meiryo UI" panose="020B0604030504040204" pitchFamily="50" charset="-128"/>
                          <a:ea typeface="Meiryo UI" panose="020B0604030504040204" pitchFamily="50" charset="-128"/>
                        </a:rPr>
                        <a:t>順位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a:spcAft>
                          <a:spcPts val="0"/>
                        </a:spcAft>
                      </a:pPr>
                      <a:r>
                        <a:rPr lang="ja-JP" sz="1000" kern="100" dirty="0">
                          <a:effectLst/>
                          <a:latin typeface="Meiryo UI" panose="020B0604030504040204" pitchFamily="50" charset="-128"/>
                          <a:ea typeface="Meiryo UI" panose="020B0604030504040204" pitchFamily="50" charset="-128"/>
                        </a:rPr>
                        <a:t>スコア</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c>
                  <a:txBody>
                    <a:bodyPr/>
                    <a:lstStyle/>
                    <a:p>
                      <a:pPr algn="ctr">
                        <a:lnSpc>
                          <a:spcPts val="1100"/>
                        </a:lnSpc>
                        <a:spcAft>
                          <a:spcPts val="0"/>
                        </a:spcAft>
                      </a:pPr>
                      <a:r>
                        <a:rPr lang="ja-JP" sz="1000" kern="100" dirty="0">
                          <a:effectLst/>
                          <a:latin typeface="Meiryo UI" panose="020B0604030504040204" pitchFamily="50" charset="-128"/>
                          <a:ea typeface="Meiryo UI" panose="020B0604030504040204" pitchFamily="50" charset="-128"/>
                        </a:rPr>
                        <a:t>分野</a:t>
                      </a:r>
                      <a:endParaRPr lang="ja-JP" sz="1050" kern="100" dirty="0">
                        <a:effectLst/>
                        <a:latin typeface="Meiryo UI" panose="020B0604030504040204" pitchFamily="50" charset="-128"/>
                        <a:ea typeface="Meiryo UI" panose="020B0604030504040204" pitchFamily="50" charset="-128"/>
                      </a:endParaRPr>
                    </a:p>
                    <a:p>
                      <a:pPr algn="ctr">
                        <a:lnSpc>
                          <a:spcPts val="1100"/>
                        </a:lnSpc>
                        <a:spcAft>
                          <a:spcPts val="0"/>
                        </a:spcAft>
                      </a:pPr>
                      <a:r>
                        <a:rPr lang="ja-JP" sz="1000" kern="100" dirty="0">
                          <a:effectLst/>
                          <a:latin typeface="Meiryo UI" panose="020B0604030504040204" pitchFamily="50" charset="-128"/>
                          <a:ea typeface="Meiryo UI" panose="020B0604030504040204" pitchFamily="50" charset="-128"/>
                        </a:rPr>
                        <a:t>順位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ctr">
                        <a:spcAft>
                          <a:spcPts val="0"/>
                        </a:spcAft>
                      </a:pPr>
                      <a:r>
                        <a:rPr lang="ja-JP" sz="1000" kern="100" dirty="0">
                          <a:effectLst/>
                          <a:latin typeface="Meiryo UI" panose="020B0604030504040204" pitchFamily="50" charset="-128"/>
                          <a:ea typeface="Meiryo UI" panose="020B0604030504040204" pitchFamily="50" charset="-128"/>
                        </a:rPr>
                        <a:t>スコア</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11564618"/>
                  </a:ext>
                </a:extLst>
              </a:tr>
              <a:tr h="287711">
                <a:tc>
                  <a:txBody>
                    <a:bodyPr/>
                    <a:lstStyle/>
                    <a:p>
                      <a:pPr algn="ctr">
                        <a:lnSpc>
                          <a:spcPts val="1600"/>
                        </a:lnSpc>
                        <a:spcAft>
                          <a:spcPts val="0"/>
                        </a:spcAft>
                      </a:pPr>
                      <a:r>
                        <a:rPr lang="ja-JP" altLang="en-US" sz="1050" b="1" kern="100" dirty="0">
                          <a:effectLst/>
                          <a:latin typeface="Meiryo UI" panose="020B0604030504040204" pitchFamily="50" charset="-128"/>
                          <a:ea typeface="Meiryo UI" panose="020B0604030504040204" pitchFamily="50" charset="-128"/>
                        </a:rPr>
                        <a:t>２</a:t>
                      </a:r>
                      <a:r>
                        <a:rPr lang="ja-JP"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ja-JP" altLang="en-US" sz="1050" kern="100" dirty="0">
                          <a:effectLst/>
                          <a:latin typeface="Meiryo UI" panose="020B0604030504040204" pitchFamily="50" charset="-128"/>
                          <a:ea typeface="Meiryo UI" panose="020B0604030504040204" pitchFamily="50" charset="-128"/>
                        </a:rPr>
                        <a:t>ニューヨーク</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1543.2</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a:effectLst/>
                          <a:latin typeface="Meiryo UI" panose="020B0604030504040204" pitchFamily="50" charset="-128"/>
                          <a:ea typeface="Meiryo UI" panose="020B0604030504040204" pitchFamily="50" charset="-128"/>
                        </a:rPr>
                        <a:t>1</a:t>
                      </a:r>
                      <a:r>
                        <a:rPr lang="ja-JP" altLang="en-US"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358.5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a:effectLst/>
                          <a:latin typeface="Meiryo UI" panose="020B0604030504040204" pitchFamily="50" charset="-128"/>
                          <a:ea typeface="Meiryo UI" panose="020B0604030504040204" pitchFamily="50" charset="-128"/>
                        </a:rPr>
                        <a:t>1</a:t>
                      </a:r>
                      <a:r>
                        <a:rPr lang="ja-JP" altLang="en-US"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224.5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a:effectLst/>
                          <a:latin typeface="Meiryo UI" panose="020B0604030504040204" pitchFamily="50" charset="-128"/>
                          <a:ea typeface="Meiryo UI" panose="020B0604030504040204" pitchFamily="50" charset="-128"/>
                        </a:rPr>
                        <a:t>2</a:t>
                      </a:r>
                      <a:r>
                        <a:rPr lang="ja-JP" altLang="en-US"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254.1</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a:effectLst/>
                          <a:latin typeface="Meiryo UI" panose="020B0604030504040204" pitchFamily="50" charset="-128"/>
                          <a:ea typeface="Meiryo UI" panose="020B0604030504040204" pitchFamily="50" charset="-128"/>
                        </a:rPr>
                        <a:t>31</a:t>
                      </a:r>
                      <a:r>
                        <a:rPr lang="ja-JP" altLang="en-US"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309.2</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a:effectLst/>
                          <a:latin typeface="Meiryo UI" panose="020B0604030504040204" pitchFamily="50" charset="-128"/>
                          <a:ea typeface="Meiryo UI" panose="020B0604030504040204" pitchFamily="50" charset="-128"/>
                        </a:rPr>
                        <a:t>27</a:t>
                      </a:r>
                      <a:r>
                        <a:rPr lang="ja-JP" altLang="en-US"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170.3</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a:effectLst/>
                          <a:latin typeface="Meiryo UI" panose="020B0604030504040204" pitchFamily="50" charset="-128"/>
                          <a:ea typeface="Meiryo UI" panose="020B0604030504040204" pitchFamily="50" charset="-128"/>
                        </a:rPr>
                        <a:t>3</a:t>
                      </a:r>
                      <a:r>
                        <a:rPr lang="ja-JP" altLang="en-US"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226.6</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18334695"/>
                  </a:ext>
                </a:extLst>
              </a:tr>
              <a:tr h="287711">
                <a:tc>
                  <a:txBody>
                    <a:bodyPr/>
                    <a:lstStyle/>
                    <a:p>
                      <a:pPr algn="ctr">
                        <a:lnSpc>
                          <a:spcPts val="1600"/>
                        </a:lnSpc>
                        <a:spcAft>
                          <a:spcPts val="0"/>
                        </a:spcAft>
                      </a:pPr>
                      <a:r>
                        <a:rPr lang="ja-JP" altLang="en-US" sz="1050" b="1" kern="100" dirty="0">
                          <a:effectLst/>
                          <a:latin typeface="Meiryo UI" panose="020B0604030504040204" pitchFamily="50" charset="-128"/>
                          <a:ea typeface="Meiryo UI" panose="020B0604030504040204" pitchFamily="50" charset="-128"/>
                        </a:rPr>
                        <a:t>６</a:t>
                      </a:r>
                      <a:r>
                        <a:rPr lang="ja-JP"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ja-JP" altLang="en-US" sz="1050" kern="100" dirty="0">
                          <a:effectLst/>
                          <a:latin typeface="Meiryo UI" panose="020B0604030504040204" pitchFamily="50" charset="-128"/>
                          <a:ea typeface="Meiryo UI" panose="020B0604030504040204" pitchFamily="50" charset="-128"/>
                        </a:rPr>
                        <a:t>アムステルダム</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1236.0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a:effectLst/>
                          <a:latin typeface="Meiryo UI" panose="020B0604030504040204" pitchFamily="50" charset="-128"/>
                          <a:ea typeface="Meiryo UI" panose="020B0604030504040204" pitchFamily="50" charset="-128"/>
                        </a:rPr>
                        <a:t>12</a:t>
                      </a:r>
                      <a:r>
                        <a:rPr lang="ja-JP" altLang="en-US"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244.5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a:effectLst/>
                          <a:latin typeface="Meiryo UI" panose="020B0604030504040204" pitchFamily="50" charset="-128"/>
                          <a:ea typeface="Meiryo UI" panose="020B0604030504040204" pitchFamily="50" charset="-128"/>
                        </a:rPr>
                        <a:t>19</a:t>
                      </a:r>
                      <a:r>
                        <a:rPr lang="ja-JP" altLang="en-US"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76.2</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a:effectLst/>
                          <a:latin typeface="Meiryo UI" panose="020B0604030504040204" pitchFamily="50" charset="-128"/>
                          <a:ea typeface="Meiryo UI" panose="020B0604030504040204" pitchFamily="50" charset="-128"/>
                        </a:rPr>
                        <a:t>16</a:t>
                      </a:r>
                      <a:r>
                        <a:rPr lang="ja-JP" altLang="en-US"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138.4</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a:effectLst/>
                          <a:latin typeface="Meiryo UI" panose="020B0604030504040204" pitchFamily="50" charset="-128"/>
                          <a:ea typeface="Meiryo UI" panose="020B0604030504040204" pitchFamily="50" charset="-128"/>
                        </a:rPr>
                        <a:t>2</a:t>
                      </a:r>
                      <a:r>
                        <a:rPr lang="ja-JP" altLang="en-US"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365.5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a:effectLst/>
                          <a:latin typeface="Meiryo UI" panose="020B0604030504040204" pitchFamily="50" charset="-128"/>
                          <a:ea typeface="Meiryo UI" panose="020B0604030504040204" pitchFamily="50" charset="-128"/>
                        </a:rPr>
                        <a:t>14</a:t>
                      </a:r>
                      <a:r>
                        <a:rPr lang="ja-JP" altLang="en-US"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178.8</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a:effectLst/>
                          <a:latin typeface="Meiryo UI" panose="020B0604030504040204" pitchFamily="50" charset="-128"/>
                          <a:ea typeface="Meiryo UI" panose="020B0604030504040204" pitchFamily="50" charset="-128"/>
                        </a:rPr>
                        <a:t>6</a:t>
                      </a:r>
                      <a:r>
                        <a:rPr lang="ja-JP" altLang="en-US"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223.6</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73394422"/>
                  </a:ext>
                </a:extLst>
              </a:tr>
              <a:tr h="287711">
                <a:tc>
                  <a:txBody>
                    <a:bodyPr/>
                    <a:lstStyle/>
                    <a:p>
                      <a:pPr algn="ctr">
                        <a:lnSpc>
                          <a:spcPts val="1600"/>
                        </a:lnSpc>
                        <a:spcAft>
                          <a:spcPts val="0"/>
                        </a:spcAft>
                      </a:pPr>
                      <a:r>
                        <a:rPr lang="en-US" altLang="ja-JP" sz="1050" b="1" kern="100" dirty="0">
                          <a:effectLst/>
                          <a:latin typeface="Meiryo UI" panose="020B0604030504040204" pitchFamily="50" charset="-128"/>
                          <a:ea typeface="Meiryo UI" panose="020B0604030504040204" pitchFamily="50" charset="-128"/>
                        </a:rPr>
                        <a:t>20</a:t>
                      </a:r>
                      <a:r>
                        <a:rPr lang="ja-JP"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ja-JP" altLang="en-US" sz="1050" kern="100" dirty="0">
                          <a:effectLst/>
                          <a:latin typeface="Meiryo UI" panose="020B0604030504040204" pitchFamily="50" charset="-128"/>
                          <a:ea typeface="Meiryo UI" panose="020B0604030504040204" pitchFamily="50" charset="-128"/>
                        </a:rPr>
                        <a:t>コペンハーゲン</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1087.4</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a:effectLst/>
                          <a:latin typeface="Meiryo UI" panose="020B0604030504040204" pitchFamily="50" charset="-128"/>
                          <a:ea typeface="Meiryo UI" panose="020B0604030504040204" pitchFamily="50" charset="-128"/>
                        </a:rPr>
                        <a:t>27</a:t>
                      </a:r>
                      <a:r>
                        <a:rPr lang="ja-JP" altLang="en-US"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217.5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a:effectLst/>
                          <a:latin typeface="Meiryo UI" panose="020B0604030504040204" pitchFamily="50" charset="-128"/>
                          <a:ea typeface="Meiryo UI" panose="020B0604030504040204" pitchFamily="50" charset="-128"/>
                        </a:rPr>
                        <a:t>31</a:t>
                      </a:r>
                      <a:r>
                        <a:rPr lang="ja-JP" altLang="en-US"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54.4</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a:effectLst/>
                          <a:latin typeface="Meiryo UI" panose="020B0604030504040204" pitchFamily="50" charset="-128"/>
                          <a:ea typeface="Meiryo UI" panose="020B0604030504040204" pitchFamily="50" charset="-128"/>
                        </a:rPr>
                        <a:t>33</a:t>
                      </a:r>
                      <a:r>
                        <a:rPr lang="ja-JP" altLang="en-US"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78.3</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a:effectLst/>
                          <a:latin typeface="Meiryo UI" panose="020B0604030504040204" pitchFamily="50" charset="-128"/>
                          <a:ea typeface="Meiryo UI" panose="020B0604030504040204" pitchFamily="50" charset="-128"/>
                        </a:rPr>
                        <a:t>8</a:t>
                      </a:r>
                      <a:r>
                        <a:rPr lang="ja-JP" altLang="en-US"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352.8</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a:effectLst/>
                          <a:latin typeface="Meiryo UI" panose="020B0604030504040204" pitchFamily="50" charset="-128"/>
                          <a:ea typeface="Meiryo UI" panose="020B0604030504040204" pitchFamily="50" charset="-128"/>
                        </a:rPr>
                        <a:t>3</a:t>
                      </a:r>
                      <a:r>
                        <a:rPr lang="ja-JP" altLang="en-US"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222.8</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a:txBody>
                    <a:bodyPr/>
                    <a:lstStyle/>
                    <a:p>
                      <a:pPr algn="ctr">
                        <a:lnSpc>
                          <a:spcPts val="1600"/>
                        </a:lnSpc>
                        <a:spcAft>
                          <a:spcPts val="0"/>
                        </a:spcAft>
                      </a:pPr>
                      <a:r>
                        <a:rPr lang="en-US" altLang="ja-JP" sz="1050" b="1" kern="100" dirty="0">
                          <a:effectLst/>
                          <a:latin typeface="Meiryo UI" panose="020B0604030504040204" pitchFamily="50" charset="-128"/>
                          <a:ea typeface="Meiryo UI" panose="020B0604030504040204" pitchFamily="50" charset="-128"/>
                        </a:rPr>
                        <a:t>22</a:t>
                      </a:r>
                      <a:r>
                        <a:rPr lang="ja-JP" altLang="en-US"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161.5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97047984"/>
                  </a:ext>
                </a:extLst>
              </a:tr>
              <a:tr h="324894">
                <a:tc gridSpan="15">
                  <a:txBody>
                    <a:bodyPr/>
                    <a:lstStyle/>
                    <a:p>
                      <a:pPr algn="ctr">
                        <a:lnSpc>
                          <a:spcPts val="16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hMerge="1">
                  <a:txBody>
                    <a:bodyPr/>
                    <a:lstStyle/>
                    <a:p>
                      <a:pPr algn="ctr">
                        <a:lnSpc>
                          <a:spcPts val="1600"/>
                        </a:lnSpc>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tc>
                <a:tc hMerge="1">
                  <a:txBody>
                    <a:bodyPr/>
                    <a:lstStyle/>
                    <a:p>
                      <a:pPr algn="ctr">
                        <a:lnSpc>
                          <a:spcPts val="1600"/>
                        </a:lnSpc>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hMerge="1">
                  <a:txBody>
                    <a:bodyPr/>
                    <a:lstStyle/>
                    <a:p>
                      <a:pPr algn="ctr">
                        <a:lnSpc>
                          <a:spcPts val="16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hMerge="1">
                  <a:txBody>
                    <a:bodyPr/>
                    <a:lstStyle/>
                    <a:p>
                      <a:pPr algn="ctr">
                        <a:lnSpc>
                          <a:spcPts val="1600"/>
                        </a:lnSpc>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hMerge="1">
                  <a:txBody>
                    <a:bodyPr/>
                    <a:lstStyle/>
                    <a:p>
                      <a:pPr algn="ctr">
                        <a:lnSpc>
                          <a:spcPts val="16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hMerge="1">
                  <a:txBody>
                    <a:bodyPr/>
                    <a:lstStyle/>
                    <a:p>
                      <a:pPr algn="ctr">
                        <a:lnSpc>
                          <a:spcPts val="1600"/>
                        </a:lnSpc>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hMerge="1">
                  <a:txBody>
                    <a:bodyPr/>
                    <a:lstStyle/>
                    <a:p>
                      <a:pPr algn="ctr">
                        <a:lnSpc>
                          <a:spcPts val="16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hMerge="1">
                  <a:txBody>
                    <a:bodyPr/>
                    <a:lstStyle/>
                    <a:p>
                      <a:pPr algn="ctr">
                        <a:lnSpc>
                          <a:spcPts val="1600"/>
                        </a:lnSpc>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hMerge="1">
                  <a:txBody>
                    <a:bodyPr/>
                    <a:lstStyle/>
                    <a:p>
                      <a:pPr algn="ctr">
                        <a:lnSpc>
                          <a:spcPts val="16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hMerge="1">
                  <a:txBody>
                    <a:bodyPr/>
                    <a:lstStyle/>
                    <a:p>
                      <a:pPr algn="ctr">
                        <a:lnSpc>
                          <a:spcPts val="1600"/>
                        </a:lnSpc>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hMerge="1">
                  <a:txBody>
                    <a:bodyPr/>
                    <a:lstStyle/>
                    <a:p>
                      <a:pPr algn="ctr">
                        <a:lnSpc>
                          <a:spcPts val="16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hMerge="1">
                  <a:txBody>
                    <a:bodyPr/>
                    <a:lstStyle/>
                    <a:p>
                      <a:pPr algn="ctr">
                        <a:lnSpc>
                          <a:spcPts val="1600"/>
                        </a:lnSpc>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tc hMerge="1">
                  <a:txBody>
                    <a:bodyPr/>
                    <a:lstStyle/>
                    <a:p>
                      <a:pPr algn="ctr">
                        <a:lnSpc>
                          <a:spcPts val="1600"/>
                        </a:lnSpc>
                        <a:spcAft>
                          <a:spcPts val="0"/>
                        </a:spcAft>
                      </a:pP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tcPr>
                </a:tc>
                <a:tc hMerge="1">
                  <a:txBody>
                    <a:bodyPr/>
                    <a:lstStyle/>
                    <a:p>
                      <a:pPr algn="ctr">
                        <a:lnSpc>
                          <a:spcPts val="1600"/>
                        </a:lnSpc>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25820606"/>
                  </a:ext>
                </a:extLst>
              </a:tr>
              <a:tr h="287711">
                <a:tc>
                  <a:txBody>
                    <a:bodyPr/>
                    <a:lstStyle/>
                    <a:p>
                      <a:pPr algn="ctr">
                        <a:lnSpc>
                          <a:spcPts val="1600"/>
                        </a:lnSpc>
                        <a:spcAft>
                          <a:spcPts val="0"/>
                        </a:spcAft>
                      </a:pPr>
                      <a:r>
                        <a:rPr lang="en-US" altLang="ja-JP" sz="1050" b="1" kern="100" dirty="0">
                          <a:effectLst/>
                          <a:latin typeface="Meiryo UI" panose="020B0604030504040204" pitchFamily="50" charset="-128"/>
                          <a:ea typeface="Meiryo UI" panose="020B0604030504040204" pitchFamily="50" charset="-128"/>
                        </a:rPr>
                        <a:t>29</a:t>
                      </a:r>
                      <a:r>
                        <a:rPr lang="ja-JP"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ja-JP" altLang="en-US" sz="1050" kern="100" dirty="0">
                          <a:effectLst/>
                          <a:latin typeface="Meiryo UI" panose="020B0604030504040204" pitchFamily="50" charset="-128"/>
                          <a:ea typeface="Meiryo UI" panose="020B0604030504040204" pitchFamily="50" charset="-128"/>
                        </a:rPr>
                        <a:t>大阪</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1024.5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b="1" kern="100" dirty="0">
                          <a:effectLst/>
                          <a:latin typeface="Meiryo UI" panose="020B0604030504040204" pitchFamily="50" charset="-128"/>
                          <a:ea typeface="Meiryo UI" panose="020B0604030504040204" pitchFamily="50" charset="-128"/>
                        </a:rPr>
                        <a:t>35</a:t>
                      </a:r>
                      <a:r>
                        <a:rPr lang="ja-JP" altLang="en-US"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176.9</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b="1" kern="100" dirty="0">
                          <a:effectLst/>
                          <a:latin typeface="Meiryo UI" panose="020B0604030504040204" pitchFamily="50" charset="-128"/>
                          <a:ea typeface="Meiryo UI" panose="020B0604030504040204" pitchFamily="50" charset="-128"/>
                        </a:rPr>
                        <a:t>17</a:t>
                      </a:r>
                      <a:r>
                        <a:rPr lang="ja-JP" altLang="en-US"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90.5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b="1" kern="100" dirty="0">
                          <a:effectLst/>
                          <a:latin typeface="Meiryo UI" panose="020B0604030504040204" pitchFamily="50" charset="-128"/>
                          <a:ea typeface="Meiryo UI" panose="020B0604030504040204" pitchFamily="50" charset="-128"/>
                        </a:rPr>
                        <a:t>19</a:t>
                      </a:r>
                      <a:r>
                        <a:rPr lang="ja-JP" altLang="en-US"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133.6</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b="1" kern="100" dirty="0">
                          <a:effectLst/>
                          <a:latin typeface="Meiryo UI" panose="020B0604030504040204" pitchFamily="50" charset="-128"/>
                          <a:ea typeface="Meiryo UI" panose="020B0604030504040204" pitchFamily="50" charset="-128"/>
                        </a:rPr>
                        <a:t>13</a:t>
                      </a:r>
                      <a:r>
                        <a:rPr lang="ja-JP" altLang="en-US"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340.3</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b="1" kern="100" dirty="0">
                          <a:effectLst/>
                          <a:latin typeface="Meiryo UI" panose="020B0604030504040204" pitchFamily="50" charset="-128"/>
                          <a:ea typeface="Meiryo UI" panose="020B0604030504040204" pitchFamily="50" charset="-128"/>
                        </a:rPr>
                        <a:t>36</a:t>
                      </a:r>
                      <a:r>
                        <a:rPr lang="ja-JP" altLang="en-US"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146.3</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b="1" kern="100" dirty="0">
                          <a:effectLst/>
                          <a:latin typeface="Meiryo UI" panose="020B0604030504040204" pitchFamily="50" charset="-128"/>
                          <a:ea typeface="Meiryo UI" panose="020B0604030504040204" pitchFamily="50" charset="-128"/>
                        </a:rPr>
                        <a:t>35</a:t>
                      </a:r>
                      <a:r>
                        <a:rPr lang="ja-JP" altLang="en-US" sz="1050" b="1" kern="100" dirty="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ts val="1600"/>
                        </a:lnSpc>
                        <a:spcAft>
                          <a:spcPts val="0"/>
                        </a:spcAft>
                      </a:pPr>
                      <a:r>
                        <a:rPr lang="en-US" altLang="ja-JP" sz="1050" kern="100" dirty="0">
                          <a:effectLst/>
                          <a:latin typeface="Meiryo UI" panose="020B0604030504040204" pitchFamily="50" charset="-128"/>
                          <a:ea typeface="Meiryo UI" panose="020B0604030504040204" pitchFamily="50" charset="-128"/>
                        </a:rPr>
                        <a:t>136.8</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5821267"/>
                  </a:ext>
                </a:extLst>
              </a:tr>
            </a:tbl>
          </a:graphicData>
        </a:graphic>
      </p:graphicFrame>
      <p:sp>
        <p:nvSpPr>
          <p:cNvPr id="143" name="二等辺三角形 142"/>
          <p:cNvSpPr/>
          <p:nvPr/>
        </p:nvSpPr>
        <p:spPr>
          <a:xfrm rot="10800000">
            <a:off x="4234060" y="3215566"/>
            <a:ext cx="1440000" cy="2997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視点４</a:t>
            </a:r>
            <a:endParaRPr kumimoji="1" lang="ja-JP" altLang="en-US" sz="1600" b="1" dirty="0">
              <a:latin typeface="Meiryo UI" panose="020B0604030504040204" pitchFamily="50" charset="-128"/>
              <a:ea typeface="Meiryo UI" panose="020B0604030504040204" pitchFamily="50" charset="-128"/>
            </a:endParaRPr>
          </a:p>
        </p:txBody>
      </p:sp>
      <p:sp>
        <p:nvSpPr>
          <p:cNvPr id="17" name="スライド番号プレースホルダー 1"/>
          <p:cNvSpPr txBox="1">
            <a:spLocks/>
          </p:cNvSpPr>
          <p:nvPr/>
        </p:nvSpPr>
        <p:spPr>
          <a:xfrm>
            <a:off x="9115200" y="86400"/>
            <a:ext cx="682898" cy="360000"/>
          </a:xfrm>
          <a:prstGeom prst="rect">
            <a:avLst/>
          </a:prstGeom>
          <a:solidFill>
            <a:schemeClr val="bg1"/>
          </a:solidFill>
          <a:ln w="12700" cap="flat" cmpd="sng" algn="ctr">
            <a:solidFill>
              <a:schemeClr val="accent6"/>
            </a:solidFill>
            <a:prstDash val="solid"/>
            <a:miter lim="800000"/>
          </a:ln>
          <a:effectLst/>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pPr/>
              <a:t>32</a:t>
            </a:fld>
            <a:endParaRPr kumimoji="1" lang="ja-JP" altLang="en-US" dirty="0"/>
          </a:p>
        </p:txBody>
      </p:sp>
    </p:spTree>
    <p:extLst>
      <p:ext uri="{BB962C8B-B14F-4D97-AF65-F5344CB8AC3E}">
        <p14:creationId xmlns:p14="http://schemas.microsoft.com/office/powerpoint/2010/main" val="5299986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正方形/長方形 8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（５）</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先進都市を</a:t>
            </a:r>
            <a:r>
              <a:rPr kumimoji="1" lang="ja-JP" altLang="en-US" b="1" dirty="0" smtClean="0">
                <a:latin typeface="Meiryo UI" panose="020B0604030504040204" pitchFamily="50" charset="-128"/>
                <a:ea typeface="Meiryo UI" panose="020B0604030504040204" pitchFamily="50" charset="-128"/>
              </a:rPr>
              <a:t>めざして</a:t>
            </a:r>
          </a:p>
        </p:txBody>
      </p:sp>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extLst>
              <a:ext uri="{BEBA8EAE-BF5A-486C-A8C5-ECC9F3942E4B}">
                <a14:imgProps xmlns:a14="http://schemas.microsoft.com/office/drawing/2010/main">
                  <a14:imgLayer r:embed="rId4">
                    <a14:imgEffect>
                      <a14:sharpenSoften amount="-25000"/>
                    </a14:imgEffect>
                    <a14:imgEffect>
                      <a14:colorTemperature colorTemp="11200"/>
                    </a14:imgEffect>
                    <a14:imgEffect>
                      <a14:saturation sat="400000"/>
                    </a14:imgEffect>
                    <a14:imgEffect>
                      <a14:brightnessContrast contrast="20000"/>
                    </a14:imgEffect>
                  </a14:imgLayer>
                </a14:imgProps>
              </a:ext>
            </a:extLst>
          </a:blip>
          <a:stretch>
            <a:fillRect/>
          </a:stretch>
        </p:blipFill>
        <p:spPr>
          <a:xfrm>
            <a:off x="446243" y="3026003"/>
            <a:ext cx="2844000" cy="2857846"/>
          </a:xfrm>
          <a:prstGeom prst="rect">
            <a:avLst/>
          </a:prstGeom>
          <a:ln w="3175">
            <a:solidFill>
              <a:schemeClr val="bg1">
                <a:lumMod val="65000"/>
              </a:schemeClr>
            </a:solidFill>
          </a:ln>
        </p:spPr>
      </p:pic>
      <p:pic>
        <p:nvPicPr>
          <p:cNvPr id="412" name="図 411"/>
          <p:cNvPicPr>
            <a:picLocks noChangeAspect="1"/>
          </p:cNvPicPr>
          <p:nvPr/>
        </p:nvPicPr>
        <p:blipFill>
          <a:blip r:embed="rId5"/>
          <a:stretch>
            <a:fillRect/>
          </a:stretch>
        </p:blipFill>
        <p:spPr>
          <a:xfrm>
            <a:off x="6873224" y="2999342"/>
            <a:ext cx="2812941" cy="2988537"/>
          </a:xfrm>
          <a:prstGeom prst="rect">
            <a:avLst/>
          </a:prstGeom>
        </p:spPr>
      </p:pic>
      <p:grpSp>
        <p:nvGrpSpPr>
          <p:cNvPr id="322" name="グループ化 321"/>
          <p:cNvGrpSpPr>
            <a:grpSpLocks noChangeAspect="1"/>
          </p:cNvGrpSpPr>
          <p:nvPr/>
        </p:nvGrpSpPr>
        <p:grpSpPr>
          <a:xfrm>
            <a:off x="1605849" y="4100066"/>
            <a:ext cx="971998" cy="1081397"/>
            <a:chOff x="2143370" y="3987282"/>
            <a:chExt cx="921552" cy="102527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16000"/>
              <a:ext cx="816978" cy="896555"/>
              <a:chOff x="2246055" y="3937438"/>
              <a:chExt cx="1011529" cy="1110057"/>
            </a:xfrm>
          </p:grpSpPr>
          <p:pic>
            <p:nvPicPr>
              <p:cNvPr id="336" name="図 335"/>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経済</a:t>
                </a:r>
                <a:endParaRPr kumimoji="1" lang="ja-JP" altLang="en-US" sz="900" b="1" dirty="0">
                  <a:latin typeface="Meiryo UI" panose="020B0604030504040204" pitchFamily="50" charset="-128"/>
                  <a:ea typeface="Meiryo UI" panose="020B0604030504040204" pitchFamily="50" charset="-128"/>
                </a:endParaRPr>
              </a:p>
            </p:txBody>
          </p:sp>
          <p:sp>
            <p:nvSpPr>
              <p:cNvPr id="339"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社会</a:t>
                </a:r>
                <a:endParaRPr kumimoji="1" lang="ja-JP" altLang="en-US" sz="900" b="1" dirty="0">
                  <a:latin typeface="Meiryo UI" panose="020B0604030504040204" pitchFamily="50" charset="-128"/>
                  <a:ea typeface="Meiryo UI" panose="020B0604030504040204" pitchFamily="50" charset="-128"/>
                </a:endParaRPr>
              </a:p>
            </p:txBody>
          </p:sp>
          <p:sp>
            <p:nvSpPr>
              <p:cNvPr id="340"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900" dirty="0" smtClean="0">
                    <a:latin typeface="Meiryo UI" panose="020B0604030504040204" pitchFamily="50" charset="-128"/>
                    <a:ea typeface="Meiryo UI" panose="020B0604030504040204" pitchFamily="50" charset="-128"/>
                  </a:rPr>
                  <a:t>重点</a:t>
                </a:r>
                <a:r>
                  <a:rPr kumimoji="1" lang="ja-JP" altLang="en-US" sz="900" dirty="0">
                    <a:latin typeface="Meiryo UI" panose="020B0604030504040204" pitchFamily="50" charset="-128"/>
                    <a:ea typeface="Meiryo UI" panose="020B0604030504040204" pitchFamily="50" charset="-128"/>
                  </a:rPr>
                  <a:t>ゴール</a:t>
                </a:r>
                <a:r>
                  <a:rPr kumimoji="1" lang="ja-JP" altLang="en-US" sz="900" dirty="0" smtClean="0">
                    <a:latin typeface="Meiryo UI" panose="020B0604030504040204" pitchFamily="50" charset="-128"/>
                    <a:ea typeface="Meiryo UI" panose="020B0604030504040204" pitchFamily="50" charset="-128"/>
                  </a:rPr>
                  <a:t>を中心とした府の取組み</a:t>
                </a:r>
                <a:endParaRPr kumimoji="1" lang="ja-JP" altLang="en-US" sz="900" dirty="0">
                  <a:latin typeface="Meiryo UI" panose="020B0604030504040204" pitchFamily="50" charset="-128"/>
                  <a:ea typeface="Meiryo UI" panose="020B0604030504040204" pitchFamily="50" charset="-128"/>
                </a:endParaRPr>
              </a:p>
            </p:txBody>
          </p:sp>
        </p:grpSp>
      </p:grpSp>
      <p:pic>
        <p:nvPicPr>
          <p:cNvPr id="72" name="図 71"/>
          <p:cNvPicPr preferRelativeResize="0">
            <a:picLocks/>
          </p:cNvPicPr>
          <p:nvPr/>
        </p:nvPicPr>
        <p:blipFill>
          <a:blip r:embed="rId3">
            <a:grayscl/>
            <a:extLst>
              <a:ext uri="{BEBA8EAE-BF5A-486C-A8C5-ECC9F3942E4B}">
                <a14:imgProps xmlns:a14="http://schemas.microsoft.com/office/drawing/2010/main">
                  <a14:imgLayer r:embed="rId4">
                    <a14:imgEffect>
                      <a14:sharpenSoften amount="-25000"/>
                    </a14:imgEffect>
                    <a14:imgEffect>
                      <a14:colorTemperature colorTemp="11200"/>
                    </a14:imgEffect>
                    <a14:imgEffect>
                      <a14:saturation sat="400000"/>
                    </a14:imgEffect>
                    <a14:imgEffect>
                      <a14:brightnessContrast contrast="20000"/>
                    </a14:imgEffect>
                  </a14:imgLayer>
                </a14:imgProps>
              </a:ext>
            </a:extLst>
          </a:blip>
          <a:stretch>
            <a:fillRect/>
          </a:stretch>
        </p:blipFill>
        <p:spPr>
          <a:xfrm>
            <a:off x="3601102" y="3028258"/>
            <a:ext cx="2844000" cy="2857846"/>
          </a:xfrm>
          <a:prstGeom prst="rect">
            <a:avLst/>
          </a:prstGeom>
          <a:ln w="3175">
            <a:solidFill>
              <a:schemeClr val="bg1">
                <a:lumMod val="65000"/>
              </a:schemeClr>
            </a:solidFill>
          </a:ln>
        </p:spPr>
      </p:pic>
      <p:sp>
        <p:nvSpPr>
          <p:cNvPr id="413" name="右矢印 412"/>
          <p:cNvSpPr/>
          <p:nvPr/>
        </p:nvSpPr>
        <p:spPr>
          <a:xfrm>
            <a:off x="3157543" y="4219615"/>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4246876" y="3634545"/>
            <a:ext cx="794274" cy="53458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4007637" y="4838178"/>
            <a:ext cx="645904" cy="54180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4599656" y="4346088"/>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5440094" y="3947664"/>
            <a:ext cx="220722" cy="67495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5179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4821557" y="3904380"/>
            <a:ext cx="210539" cy="1238485"/>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4851868" y="3364545"/>
            <a:ext cx="757259" cy="706150"/>
            <a:chOff x="6529469" y="2488902"/>
            <a:chExt cx="680393" cy="706150"/>
          </a:xfrm>
        </p:grpSpPr>
        <p:sp>
          <p:nvSpPr>
            <p:cNvPr id="271" name="テキスト ボックス 43"/>
            <p:cNvSpPr txBox="1"/>
            <p:nvPr/>
          </p:nvSpPr>
          <p:spPr>
            <a:xfrm>
              <a:off x="6558379" y="3051052"/>
              <a:ext cx="614572" cy="144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府民</a:t>
              </a:r>
              <a:r>
                <a:rPr kumimoji="1" lang="ja-JP" altLang="en-US" sz="900" dirty="0" smtClean="0">
                  <a:latin typeface="Meiryo UI" panose="020B0604030504040204" pitchFamily="50" charset="-128"/>
                  <a:ea typeface="Meiryo UI" panose="020B0604030504040204" pitchFamily="50" charset="-128"/>
                </a:rPr>
                <a:t>の取組み</a:t>
              </a:r>
              <a:endParaRPr kumimoji="1" lang="ja-JP" altLang="en-US" sz="900" dirty="0">
                <a:latin typeface="Meiryo UI" panose="020B0604030504040204" pitchFamily="50" charset="-128"/>
                <a:ea typeface="Meiryo UI" panose="020B0604030504040204" pitchFamily="50" charset="-128"/>
              </a:endParaRP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798596"/>
              <a:ext cx="279549"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経済</a:t>
              </a:r>
              <a:endParaRPr kumimoji="1" lang="ja-JP" altLang="en-US" sz="900" dirty="0">
                <a:latin typeface="Meiryo UI" panose="020B0604030504040204" pitchFamily="50" charset="-128"/>
                <a:ea typeface="Meiryo UI" panose="020B0604030504040204" pitchFamily="50" charset="-128"/>
              </a:endParaRPr>
            </a:p>
          </p:txBody>
        </p:sp>
        <p:sp>
          <p:nvSpPr>
            <p:cNvPr id="274" name="テキスト ボックス 43"/>
            <p:cNvSpPr txBox="1"/>
            <p:nvPr/>
          </p:nvSpPr>
          <p:spPr>
            <a:xfrm>
              <a:off x="6758397" y="2597039"/>
              <a:ext cx="232973"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795672"/>
              <a:ext cx="273622"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4974247" y="4162339"/>
            <a:ext cx="757257" cy="716449"/>
            <a:chOff x="6529460" y="2488902"/>
            <a:chExt cx="680393" cy="716449"/>
          </a:xfrm>
        </p:grpSpPr>
        <p:sp>
          <p:nvSpPr>
            <p:cNvPr id="285" name="テキスト ボックス 43"/>
            <p:cNvSpPr txBox="1"/>
            <p:nvPr/>
          </p:nvSpPr>
          <p:spPr>
            <a:xfrm>
              <a:off x="6560269" y="3061351"/>
              <a:ext cx="614573" cy="144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企</a:t>
              </a:r>
              <a:r>
                <a:rPr kumimoji="1" lang="ja-JP" altLang="en-US" sz="900" dirty="0" smtClean="0">
                  <a:latin typeface="Meiryo UI" panose="020B0604030504040204" pitchFamily="50" charset="-128"/>
                  <a:ea typeface="Meiryo UI" panose="020B0604030504040204" pitchFamily="50" charset="-128"/>
                </a:rPr>
                <a:t>業の取組み</a:t>
              </a:r>
              <a:endParaRPr kumimoji="1" lang="ja-JP" altLang="en-US" sz="900" dirty="0">
                <a:latin typeface="Meiryo UI" panose="020B0604030504040204" pitchFamily="50" charset="-128"/>
                <a:ea typeface="Meiryo UI" panose="020B0604030504040204" pitchFamily="50" charset="-128"/>
              </a:endParaRP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793817"/>
              <a:ext cx="279549"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経済</a:t>
              </a:r>
              <a:endParaRPr kumimoji="1" lang="ja-JP" altLang="en-US" sz="900" dirty="0">
                <a:latin typeface="Meiryo UI" panose="020B0604030504040204" pitchFamily="50" charset="-128"/>
                <a:ea typeface="Meiryo UI" panose="020B0604030504040204" pitchFamily="50" charset="-128"/>
              </a:endParaRPr>
            </a:p>
          </p:txBody>
        </p:sp>
        <p:sp>
          <p:nvSpPr>
            <p:cNvPr id="288" name="テキスト ボックス 43"/>
            <p:cNvSpPr txBox="1"/>
            <p:nvPr/>
          </p:nvSpPr>
          <p:spPr>
            <a:xfrm>
              <a:off x="6760294" y="2617967"/>
              <a:ext cx="232973"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89" name="テキスト ボックス 44"/>
            <p:cNvSpPr txBox="1"/>
            <p:nvPr/>
          </p:nvSpPr>
          <p:spPr>
            <a:xfrm>
              <a:off x="6854444" y="2798384"/>
              <a:ext cx="273622"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4517125" y="4947809"/>
            <a:ext cx="828003" cy="725909"/>
            <a:chOff x="6468870" y="2488902"/>
            <a:chExt cx="787439" cy="667302"/>
          </a:xfrm>
        </p:grpSpPr>
        <p:sp>
          <p:nvSpPr>
            <p:cNvPr id="277" name="テキスト ボックス 43"/>
            <p:cNvSpPr txBox="1"/>
            <p:nvPr/>
          </p:nvSpPr>
          <p:spPr>
            <a:xfrm>
              <a:off x="6468870" y="3056923"/>
              <a:ext cx="787439" cy="9928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市町村</a:t>
              </a:r>
              <a:r>
                <a:rPr kumimoji="1" lang="ja-JP" altLang="en-US" sz="900" dirty="0" smtClean="0">
                  <a:latin typeface="Meiryo UI" panose="020B0604030504040204" pitchFamily="50" charset="-128"/>
                  <a:ea typeface="Meiryo UI" panose="020B0604030504040204" pitchFamily="50" charset="-128"/>
                </a:rPr>
                <a:t>の取組み</a:t>
              </a:r>
              <a:endParaRPr kumimoji="1" lang="ja-JP" altLang="en-US" sz="900" dirty="0">
                <a:latin typeface="Meiryo UI" panose="020B0604030504040204" pitchFamily="50" charset="-128"/>
                <a:ea typeface="Meiryo UI" panose="020B0604030504040204" pitchFamily="50" charset="-128"/>
              </a:endParaRP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782335"/>
              <a:ext cx="279549"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経済</a:t>
              </a:r>
              <a:endParaRPr kumimoji="1" lang="ja-JP" altLang="en-US" sz="900" dirty="0">
                <a:latin typeface="Meiryo UI" panose="020B0604030504040204" pitchFamily="50" charset="-128"/>
                <a:ea typeface="Meiryo UI" panose="020B0604030504040204" pitchFamily="50" charset="-128"/>
              </a:endParaRPr>
            </a:p>
          </p:txBody>
        </p:sp>
        <p:sp>
          <p:nvSpPr>
            <p:cNvPr id="281" name="テキスト ボックス 43"/>
            <p:cNvSpPr txBox="1"/>
            <p:nvPr/>
          </p:nvSpPr>
          <p:spPr>
            <a:xfrm>
              <a:off x="6758397" y="2615769"/>
              <a:ext cx="232973"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82" name="テキスト ボックス 44"/>
            <p:cNvSpPr txBox="1"/>
            <p:nvPr/>
          </p:nvSpPr>
          <p:spPr>
            <a:xfrm>
              <a:off x="6866904" y="2790533"/>
              <a:ext cx="273622"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3949387" y="3013840"/>
            <a:ext cx="1932151" cy="2841407"/>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3747403" y="4036661"/>
            <a:ext cx="964946" cy="1086512"/>
            <a:chOff x="2143370" y="3987282"/>
            <a:chExt cx="921552" cy="1037653"/>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16000"/>
              <a:ext cx="842694" cy="908935"/>
              <a:chOff x="2217219" y="3937438"/>
              <a:chExt cx="1043369" cy="1125385"/>
            </a:xfrm>
          </p:grpSpPr>
          <p:pic>
            <p:nvPicPr>
              <p:cNvPr id="77" name="図 7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経済</a:t>
                </a:r>
                <a:endParaRPr kumimoji="1" lang="ja-JP" altLang="en-US" sz="900" b="1" dirty="0">
                  <a:latin typeface="Meiryo UI" panose="020B0604030504040204" pitchFamily="50" charset="-128"/>
                  <a:ea typeface="Meiryo UI" panose="020B0604030504040204" pitchFamily="50" charset="-128"/>
                </a:endParaRPr>
              </a:p>
            </p:txBody>
          </p:sp>
          <p:sp>
            <p:nvSpPr>
              <p:cNvPr id="80"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社会</a:t>
                </a:r>
                <a:endParaRPr kumimoji="1" lang="ja-JP" altLang="en-US" sz="900" b="1" dirty="0">
                  <a:latin typeface="Meiryo UI" panose="020B0604030504040204" pitchFamily="50" charset="-128"/>
                  <a:ea typeface="Meiryo UI" panose="020B0604030504040204" pitchFamily="50" charset="-128"/>
                </a:endParaRPr>
              </a:p>
            </p:txBody>
          </p:sp>
          <p:sp>
            <p:nvSpPr>
              <p:cNvPr id="81"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900" dirty="0" smtClean="0">
                    <a:latin typeface="Meiryo UI" panose="020B0604030504040204" pitchFamily="50" charset="-128"/>
                    <a:ea typeface="Meiryo UI" panose="020B0604030504040204" pitchFamily="50" charset="-128"/>
                  </a:rPr>
                  <a:t>重点</a:t>
                </a:r>
                <a:r>
                  <a:rPr kumimoji="1" lang="ja-JP" altLang="en-US" sz="900" dirty="0">
                    <a:latin typeface="Meiryo UI" panose="020B0604030504040204" pitchFamily="50" charset="-128"/>
                    <a:ea typeface="Meiryo UI" panose="020B0604030504040204" pitchFamily="50" charset="-128"/>
                  </a:rPr>
                  <a:t>ゴール</a:t>
                </a:r>
                <a:r>
                  <a:rPr kumimoji="1" lang="ja-JP" altLang="en-US" sz="900" dirty="0" smtClean="0">
                    <a:latin typeface="Meiryo UI" panose="020B0604030504040204" pitchFamily="50" charset="-128"/>
                    <a:ea typeface="Meiryo UI" panose="020B0604030504040204" pitchFamily="50" charset="-128"/>
                  </a:rPr>
                  <a:t>を中心とした府の取組み</a:t>
                </a:r>
                <a:endParaRPr kumimoji="1" lang="ja-JP" altLang="en-US" sz="900" dirty="0">
                  <a:latin typeface="Meiryo UI" panose="020B0604030504040204" pitchFamily="50" charset="-128"/>
                  <a:ea typeface="Meiryo UI" panose="020B0604030504040204" pitchFamily="50" charset="-128"/>
                </a:endParaRPr>
              </a:p>
            </p:txBody>
          </p:sp>
          <p:pic>
            <p:nvPicPr>
              <p:cNvPr id="84" name="図 83"/>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6043079" y="3658967"/>
            <a:ext cx="90772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7991226" y="42628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7503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7780520" y="40557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7271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7221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8725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9141662" y="489844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9098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8944426" y="428626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8021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4533740" y="2661875"/>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7739154" y="26957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577981"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458095" y="5899229"/>
            <a:ext cx="2987007"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873224"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280859" y="398233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7063202" y="447182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8764426" y="416814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7546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9302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7512130" y="441653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7705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7941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9141662" y="5139717"/>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944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スライド番号プレースホルダー 1"/>
          <p:cNvSpPr txBox="1">
            <a:spLocks/>
          </p:cNvSpPr>
          <p:nvPr/>
        </p:nvSpPr>
        <p:spPr>
          <a:xfrm>
            <a:off x="9115200" y="86400"/>
            <a:ext cx="682898" cy="360000"/>
          </a:xfrm>
          <a:prstGeom prst="rect">
            <a:avLst/>
          </a:prstGeom>
          <a:solidFill>
            <a:schemeClr val="bg1"/>
          </a:solidFill>
          <a:ln w="12700" cap="flat" cmpd="sng" algn="ctr">
            <a:solidFill>
              <a:schemeClr val="accent6"/>
            </a:solidFill>
            <a:prstDash val="solid"/>
            <a:miter lim="800000"/>
          </a:ln>
          <a:effectLst/>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pPr/>
              <a:t>33</a:t>
            </a:fld>
            <a:endParaRPr kumimoji="1" lang="ja-JP" altLang="en-US" dirty="0"/>
          </a:p>
        </p:txBody>
      </p:sp>
      <p:sp>
        <p:nvSpPr>
          <p:cNvPr id="4" name="テキスト ボックス 3"/>
          <p:cNvSpPr txBox="1"/>
          <p:nvPr/>
        </p:nvSpPr>
        <p:spPr>
          <a:xfrm>
            <a:off x="462868" y="1014164"/>
            <a:ext cx="9036309" cy="1323439"/>
          </a:xfrm>
          <a:prstGeom prst="rect">
            <a:avLst/>
          </a:prstGeom>
          <a:solidFill>
            <a:schemeClr val="accent1">
              <a:lumMod val="20000"/>
              <a:lumOff val="80000"/>
            </a:schemeClr>
          </a:solidFill>
        </p:spPr>
        <p:txBody>
          <a:bodyPr wrap="square" rtlCol="0">
            <a:spAutoFit/>
          </a:bodyPr>
          <a:lstStyle/>
          <a:p>
            <a:endParaRPr kumimoji="1" lang="en-US" altLang="ja-JP" sz="1600" dirty="0" smtClean="0">
              <a:latin typeface="Meiryo UI" panose="020B0604030504040204" pitchFamily="50" charset="-128"/>
              <a:ea typeface="Meiryo UI" panose="020B0604030504040204" pitchFamily="50" charset="-128"/>
            </a:endParaRPr>
          </a:p>
          <a:p>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先進都市  ＝</a:t>
            </a:r>
            <a:r>
              <a:rPr kumimoji="1" lang="ja-JP" altLang="en-US" sz="1600" dirty="0" smtClean="0">
                <a:latin typeface="Meiryo UI" panose="020B0604030504040204" pitchFamily="50" charset="-128"/>
                <a:ea typeface="Meiryo UI" panose="020B0604030504040204" pitchFamily="50" charset="-128"/>
              </a:rPr>
              <a:t>　誰もが</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を意識し、一人ひとりが自律的に</a:t>
            </a:r>
            <a:r>
              <a:rPr kumimoji="1" lang="en-US" altLang="ja-JP" sz="1600" dirty="0">
                <a:latin typeface="Meiryo UI" panose="020B0604030504040204" pitchFamily="50" charset="-128"/>
                <a:ea typeface="Meiryo UI" panose="020B0604030504040204" pitchFamily="50" charset="-128"/>
              </a:rPr>
              <a:t>17</a:t>
            </a:r>
            <a:r>
              <a:rPr kumimoji="1" lang="ja-JP" altLang="en-US" sz="1600" dirty="0">
                <a:latin typeface="Meiryo UI" panose="020B0604030504040204" pitchFamily="50" charset="-128"/>
                <a:ea typeface="Meiryo UI" panose="020B0604030504040204" pitchFamily="50" charset="-128"/>
              </a:rPr>
              <a:t>の</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全ての達成をめざしていく</a:t>
            </a:r>
            <a:r>
              <a:rPr kumimoji="1" lang="ja-JP" altLang="en-US" sz="1600" dirty="0" smtClean="0">
                <a:latin typeface="Meiryo UI" panose="020B0604030504040204" pitchFamily="50" charset="-128"/>
                <a:ea typeface="Meiryo UI" panose="020B0604030504040204" pitchFamily="50" charset="-128"/>
              </a:rPr>
              <a:t>こと</a:t>
            </a:r>
            <a:endParaRPr kumimoji="1" lang="en-US" altLang="ja-JP" sz="1600" dirty="0" smtClean="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→様々なステークホルダーが連携・協調し、「大阪」が</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を体現したまちを発信していく</a:t>
            </a:r>
            <a:endParaRPr kumimoji="1" lang="ja-JP" altLang="en-US" sz="1600" dirty="0">
              <a:latin typeface="Meiryo UI" panose="020B0604030504040204" pitchFamily="50" charset="-128"/>
              <a:ea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826347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31840" y="1332796"/>
            <a:ext cx="8976947" cy="1461939"/>
          </a:xfrm>
          <a:prstGeom prst="rect">
            <a:avLst/>
          </a:prstGeom>
          <a:noFill/>
        </p:spPr>
        <p:txBody>
          <a:bodyPr wrap="square" lIns="0" tIns="0" rIns="0" bIns="0" rtlCol="0" anchor="ctr" anchorCtr="0">
            <a:noAutofit/>
          </a:bodyPr>
          <a:lstStyle/>
          <a:p>
            <a:pPr marL="307975" indent="-285750">
              <a:buFont typeface="Meiryo UI" panose="020B0604030504040204" pitchFamily="50" charset="-128"/>
              <a:buChar char="○"/>
            </a:pPr>
            <a:r>
              <a:rPr lang="en-US" altLang="ja-JP"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dirty="0">
                <a:latin typeface="Meiryo UI" panose="020B0604030504040204" pitchFamily="50" charset="-128"/>
                <a:ea typeface="Meiryo UI" panose="020B0604030504040204" pitchFamily="50" charset="-128"/>
                <a:cs typeface="Meiryo UI" panose="020B0604030504040204" pitchFamily="50" charset="-128"/>
              </a:rPr>
              <a:t>ゴールに係る「国際的な日本の評価」と、「国内での自治体間の相対評価」から、現時点の到達点を可視化できる</a:t>
            </a:r>
            <a:r>
              <a:rPr lang="ja-JP" altLang="en-US" b="1" dirty="0">
                <a:latin typeface="Meiryo UI" panose="020B0604030504040204" pitchFamily="50" charset="-128"/>
                <a:ea typeface="Meiryo UI" panose="020B0604030504040204" pitchFamily="50" charset="-128"/>
                <a:cs typeface="Meiryo UI" panose="020B0604030504040204" pitchFamily="50" charset="-128"/>
              </a:rPr>
              <a:t>「自己分析モデル」の提案</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07975" indent="-285750">
              <a:spcBef>
                <a:spcPts val="600"/>
              </a:spcBef>
              <a:buFont typeface="Meiryo UI" panose="020B0604030504040204" pitchFamily="50" charset="-128"/>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本自己分析を活用し、それぞれの自治体が</a:t>
            </a:r>
            <a:r>
              <a:rPr lang="en-US" altLang="ja-JP"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dirty="0">
                <a:latin typeface="Meiryo UI" panose="020B0604030504040204" pitchFamily="50" charset="-128"/>
                <a:ea typeface="Meiryo UI" panose="020B0604030504040204" pitchFamily="50" charset="-128"/>
                <a:cs typeface="Meiryo UI" panose="020B0604030504040204" pitchFamily="50" charset="-128"/>
              </a:rPr>
              <a:t>ゴールの現在の到達点を整理することができれば、その結果を議論の出発点として、これまで取り組んできた政策との整合性の検討や、地元市民、企業等との対話につながり、重点的に取組むゴールや、優先的に取組む課題の検討を深めることができるのではないか。（</a:t>
            </a:r>
            <a:r>
              <a:rPr lang="ja-JP" altLang="en-US" b="1" dirty="0">
                <a:latin typeface="Meiryo UI" panose="020B0604030504040204" pitchFamily="50" charset="-128"/>
                <a:ea typeface="Meiryo UI" panose="020B0604030504040204" pitchFamily="50" charset="-128"/>
                <a:cs typeface="Meiryo UI" panose="020B0604030504040204" pitchFamily="50" charset="-128"/>
              </a:rPr>
              <a:t>自治体</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の推進、行政の</a:t>
            </a:r>
            <a:r>
              <a:rPr lang="en-US" altLang="ja-JP" b="1" dirty="0">
                <a:latin typeface="Meiryo UI" panose="020B0604030504040204" pitchFamily="50" charset="-128"/>
                <a:ea typeface="Meiryo UI" panose="020B0604030504040204" pitchFamily="50" charset="-128"/>
                <a:cs typeface="Meiryo UI" panose="020B0604030504040204" pitchFamily="50" charset="-128"/>
              </a:rPr>
              <a:t>EBPM</a:t>
            </a:r>
            <a:r>
              <a:rPr lang="ja-JP" altLang="en-US" b="1" dirty="0">
                <a:latin typeface="Meiryo UI" panose="020B0604030504040204" pitchFamily="50" charset="-128"/>
                <a:ea typeface="Meiryo UI" panose="020B0604030504040204" pitchFamily="50" charset="-128"/>
                <a:cs typeface="Meiryo UI" panose="020B0604030504040204" pitchFamily="50" charset="-128"/>
              </a:rPr>
              <a:t>に貢献できる可能性）</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952876" y="3183686"/>
          <a:ext cx="8270124" cy="3240000"/>
        </p:xfrm>
        <a:graphic>
          <a:graphicData uri="http://schemas.openxmlformats.org/drawingml/2006/table">
            <a:tbl>
              <a:tblPr firstRow="1" bandRow="1">
                <a:tableStyleId>{5C22544A-7EE6-4342-B048-85BDC9FD1C3A}</a:tableStyleId>
              </a:tblPr>
              <a:tblGrid>
                <a:gridCol w="1034124">
                  <a:extLst>
                    <a:ext uri="{9D8B030D-6E8A-4147-A177-3AD203B41FA5}">
                      <a16:colId xmlns:a16="http://schemas.microsoft.com/office/drawing/2014/main" val="4065843149"/>
                    </a:ext>
                  </a:extLst>
                </a:gridCol>
                <a:gridCol w="7236000">
                  <a:extLst>
                    <a:ext uri="{9D8B030D-6E8A-4147-A177-3AD203B41FA5}">
                      <a16:colId xmlns:a16="http://schemas.microsoft.com/office/drawing/2014/main" val="3009930419"/>
                    </a:ext>
                  </a:extLst>
                </a:gridCol>
              </a:tblGrid>
              <a:tr h="648000">
                <a:tc>
                  <a:txBody>
                    <a:bodyPr/>
                    <a:lstStyle/>
                    <a:p>
                      <a:pPr algn="ctr"/>
                      <a:r>
                        <a:rPr kumimoji="1" lang="ja-JP" altLang="en-US" sz="1600" b="0" dirty="0">
                          <a:solidFill>
                            <a:schemeClr val="tx1"/>
                          </a:solidFill>
                          <a:latin typeface="UD デジタル 教科書体 NK-B" panose="02020700000000000000" pitchFamily="18" charset="-128"/>
                          <a:ea typeface="UD デジタル 教科書体 NK-B" panose="02020700000000000000" pitchFamily="18" charset="-128"/>
                        </a:rPr>
                        <a:t>普遍性</a:t>
                      </a:r>
                    </a:p>
                  </a:txBody>
                  <a:tcPr anchor="ct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solidFill>
                      <a:schemeClr val="accent6">
                        <a:lumMod val="20000"/>
                        <a:lumOff val="8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Meiryo UI" panose="020B0604030504040204" pitchFamily="50" charset="-128"/>
                          <a:ea typeface="Meiryo UI" panose="020B0604030504040204" pitchFamily="50" charset="-128"/>
                        </a:rPr>
                        <a:t>SDGs</a:t>
                      </a:r>
                      <a:r>
                        <a:rPr kumimoji="1" lang="ja-JP" altLang="en-US" sz="1600" b="0" dirty="0">
                          <a:solidFill>
                            <a:schemeClr val="tx1"/>
                          </a:solidFill>
                          <a:latin typeface="Meiryo UI" panose="020B0604030504040204" pitchFamily="50" charset="-128"/>
                          <a:ea typeface="Meiryo UI" panose="020B0604030504040204" pitchFamily="50" charset="-128"/>
                        </a:rPr>
                        <a:t>の</a:t>
                      </a:r>
                      <a:r>
                        <a:rPr kumimoji="1" lang="en-US" altLang="ja-JP" sz="1600" b="0" dirty="0">
                          <a:solidFill>
                            <a:schemeClr val="tx1"/>
                          </a:solidFill>
                          <a:latin typeface="Meiryo UI" panose="020B0604030504040204" pitchFamily="50" charset="-128"/>
                          <a:ea typeface="Meiryo UI" panose="020B0604030504040204" pitchFamily="50" charset="-128"/>
                        </a:rPr>
                        <a:t>17</a:t>
                      </a:r>
                      <a:r>
                        <a:rPr kumimoji="1" lang="ja-JP" altLang="en-US" sz="1600" b="0" dirty="0">
                          <a:solidFill>
                            <a:schemeClr val="tx1"/>
                          </a:solidFill>
                          <a:latin typeface="Meiryo UI" panose="020B0604030504040204" pitchFamily="50" charset="-128"/>
                          <a:ea typeface="Meiryo UI" panose="020B0604030504040204" pitchFamily="50" charset="-128"/>
                        </a:rPr>
                        <a:t>のゴールの自己分析モデルは、国内自治体全てにおいて共通の分析が可能という点において普遍性がある。</a:t>
                      </a:r>
                    </a:p>
                  </a:txBody>
                  <a:tcPr anchor="ctr">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3626978787"/>
                  </a:ext>
                </a:extLst>
              </a:tr>
              <a:tr h="648000">
                <a:tc>
                  <a:txBody>
                    <a:bodyPr/>
                    <a:lstStyle/>
                    <a:p>
                      <a:pPr algn="ctr"/>
                      <a:r>
                        <a:rPr kumimoji="1" lang="ja-JP" altLang="en-US" sz="1600" b="0" dirty="0">
                          <a:solidFill>
                            <a:schemeClr val="tx1"/>
                          </a:solidFill>
                          <a:latin typeface="UD デジタル 教科書体 NK-B" panose="02020700000000000000" pitchFamily="18" charset="-128"/>
                          <a:ea typeface="UD デジタル 教科書体 NK-B" panose="02020700000000000000" pitchFamily="18" charset="-128"/>
                        </a:rPr>
                        <a:t>包摂性</a:t>
                      </a:r>
                    </a:p>
                  </a:txBody>
                  <a:tcPr anchor="ctr">
                    <a:lnL w="12700" cap="flat" cmpd="sng" algn="ctr">
                      <a:solidFill>
                        <a:schemeClr val="tx1">
                          <a:lumMod val="50000"/>
                          <a:lumOff val="50000"/>
                        </a:schemeClr>
                      </a:solidFill>
                      <a:prstDash val="solid"/>
                      <a:round/>
                      <a:headEnd type="none" w="med" len="med"/>
                      <a:tailEnd type="none" w="med" len="med"/>
                    </a:lnL>
                    <a:solidFill>
                      <a:schemeClr val="bg1"/>
                    </a:solidFill>
                  </a:tcPr>
                </a:tc>
                <a:tc>
                  <a:txBody>
                    <a:bodyPr/>
                    <a:lstStyle/>
                    <a:p>
                      <a:r>
                        <a:rPr kumimoji="1" lang="en-US" altLang="ja-JP" sz="1600" b="0" dirty="0">
                          <a:solidFill>
                            <a:schemeClr val="tx1"/>
                          </a:solidFill>
                          <a:latin typeface="Meiryo UI" panose="020B0604030504040204" pitchFamily="50" charset="-128"/>
                          <a:ea typeface="Meiryo UI" panose="020B0604030504040204" pitchFamily="50" charset="-128"/>
                        </a:rPr>
                        <a:t>SDGs</a:t>
                      </a:r>
                      <a:r>
                        <a:rPr kumimoji="1" lang="ja-JP" altLang="en-US" sz="1600" b="0" dirty="0">
                          <a:solidFill>
                            <a:schemeClr val="tx1"/>
                          </a:solidFill>
                          <a:latin typeface="Meiryo UI" panose="020B0604030504040204" pitchFamily="50" charset="-128"/>
                          <a:ea typeface="Meiryo UI" panose="020B0604030504040204" pitchFamily="50" charset="-128"/>
                        </a:rPr>
                        <a:t>の</a:t>
                      </a:r>
                      <a:r>
                        <a:rPr kumimoji="1" lang="en-US" altLang="ja-JP" sz="1600" b="0" dirty="0">
                          <a:solidFill>
                            <a:schemeClr val="tx1"/>
                          </a:solidFill>
                          <a:latin typeface="Meiryo UI" panose="020B0604030504040204" pitchFamily="50" charset="-128"/>
                          <a:ea typeface="Meiryo UI" panose="020B0604030504040204" pitchFamily="50" charset="-128"/>
                        </a:rPr>
                        <a:t>17</a:t>
                      </a:r>
                      <a:r>
                        <a:rPr kumimoji="1" lang="ja-JP" altLang="en-US" sz="1600" b="0" dirty="0">
                          <a:solidFill>
                            <a:schemeClr val="tx1"/>
                          </a:solidFill>
                          <a:latin typeface="Meiryo UI" panose="020B0604030504040204" pitchFamily="50" charset="-128"/>
                          <a:ea typeface="Meiryo UI" panose="020B0604030504040204" pitchFamily="50" charset="-128"/>
                        </a:rPr>
                        <a:t>ゴール全てを視野に自己分析を行うところに包摂性がある。</a:t>
                      </a:r>
                    </a:p>
                  </a:txBody>
                  <a:tcPr anchor="ctr">
                    <a:lnR w="12700" cap="flat" cmpd="sng" algn="ctr">
                      <a:solidFill>
                        <a:schemeClr val="tx1">
                          <a:lumMod val="50000"/>
                          <a:lumOff val="50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2127825587"/>
                  </a:ext>
                </a:extLst>
              </a:tr>
              <a:tr h="648000">
                <a:tc>
                  <a:txBody>
                    <a:bodyPr/>
                    <a:lstStyle/>
                    <a:p>
                      <a:pPr algn="ctr"/>
                      <a:r>
                        <a:rPr kumimoji="1" lang="ja-JP" altLang="en-US" sz="1600" b="0" dirty="0">
                          <a:solidFill>
                            <a:schemeClr val="tx1"/>
                          </a:solidFill>
                          <a:latin typeface="UD デジタル 教科書体 NK-B" panose="02020700000000000000" pitchFamily="18" charset="-128"/>
                          <a:ea typeface="UD デジタル 教科書体 NK-B" panose="02020700000000000000" pitchFamily="18" charset="-128"/>
                        </a:rPr>
                        <a:t>参画型</a:t>
                      </a:r>
                    </a:p>
                  </a:txBody>
                  <a:tcPr anchor="ctr">
                    <a:lnL w="12700" cap="flat" cmpd="sng" algn="ctr">
                      <a:solidFill>
                        <a:schemeClr val="tx1">
                          <a:lumMod val="50000"/>
                          <a:lumOff val="50000"/>
                        </a:schemeClr>
                      </a:solidFill>
                      <a:prstDash val="solid"/>
                      <a:round/>
                      <a:headEnd type="none" w="med" len="med"/>
                      <a:tailEnd type="none" w="med" len="med"/>
                    </a:lnL>
                    <a:solidFill>
                      <a:schemeClr val="accent6">
                        <a:lumMod val="20000"/>
                        <a:lumOff val="80000"/>
                      </a:schemeClr>
                    </a:solidFill>
                  </a:tcP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自治体は国民や企業、経済界など様々なステークホルダーをつなぐ役割を担う必要があり、到達点を可視化することは有用。</a:t>
                      </a:r>
                    </a:p>
                  </a:txBody>
                  <a:tcPr anchor="ctr">
                    <a:lnR w="12700" cap="flat" cmpd="sng" algn="ctr">
                      <a:solidFill>
                        <a:schemeClr val="tx1">
                          <a:lumMod val="50000"/>
                          <a:lumOff val="50000"/>
                        </a:schemeClr>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712829685"/>
                  </a:ext>
                </a:extLst>
              </a:tr>
              <a:tr h="648000">
                <a:tc>
                  <a:txBody>
                    <a:bodyPr/>
                    <a:lstStyle/>
                    <a:p>
                      <a:pPr algn="ctr"/>
                      <a:r>
                        <a:rPr kumimoji="1" lang="ja-JP" altLang="en-US" sz="1600" b="0" dirty="0">
                          <a:solidFill>
                            <a:schemeClr val="tx1"/>
                          </a:solidFill>
                          <a:latin typeface="UD デジタル 教科書体 NK-B" panose="02020700000000000000" pitchFamily="18" charset="-128"/>
                          <a:ea typeface="UD デジタル 教科書体 NK-B" panose="02020700000000000000" pitchFamily="18" charset="-128"/>
                        </a:rPr>
                        <a:t>統合性</a:t>
                      </a:r>
                    </a:p>
                  </a:txBody>
                  <a:tcPr anchor="ctr">
                    <a:lnL w="12700" cap="flat" cmpd="sng" algn="ctr">
                      <a:solidFill>
                        <a:schemeClr val="tx1">
                          <a:lumMod val="50000"/>
                          <a:lumOff val="50000"/>
                        </a:schemeClr>
                      </a:solidFill>
                      <a:prstDash val="solid"/>
                      <a:round/>
                      <a:headEnd type="none" w="med" len="med"/>
                      <a:tailEnd type="none" w="med" len="med"/>
                    </a:lnL>
                    <a:solidFill>
                      <a:schemeClr val="bg1"/>
                    </a:solidFill>
                  </a:tcP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国際的な日本の評価と国内評価を、経済、社会、環境の３側面から統合し、分析することが可能なモデル。</a:t>
                      </a:r>
                    </a:p>
                  </a:txBody>
                  <a:tcPr anchor="ctr">
                    <a:lnR w="12700" cap="flat" cmpd="sng" algn="ctr">
                      <a:solidFill>
                        <a:schemeClr val="tx1">
                          <a:lumMod val="50000"/>
                          <a:lumOff val="50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3756422763"/>
                  </a:ext>
                </a:extLst>
              </a:tr>
              <a:tr h="648000">
                <a:tc>
                  <a:txBody>
                    <a:bodyPr/>
                    <a:lstStyle/>
                    <a:p>
                      <a:pPr algn="ctr"/>
                      <a:r>
                        <a:rPr kumimoji="1" lang="ja-JP" altLang="en-US" sz="1600" b="0" dirty="0">
                          <a:solidFill>
                            <a:schemeClr val="tx1"/>
                          </a:solidFill>
                          <a:latin typeface="UD デジタル 教科書体 NK-B" panose="02020700000000000000" pitchFamily="18" charset="-128"/>
                          <a:ea typeface="UD デジタル 教科書体 NK-B" panose="02020700000000000000" pitchFamily="18" charset="-128"/>
                        </a:rPr>
                        <a:t>透明性と</a:t>
                      </a:r>
                      <a:endParaRPr kumimoji="1" lang="en-US" altLang="ja-JP" sz="1600" b="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600" b="0" dirty="0">
                          <a:solidFill>
                            <a:schemeClr val="tx1"/>
                          </a:solidFill>
                          <a:latin typeface="UD デジタル 教科書体 NK-B" panose="02020700000000000000" pitchFamily="18" charset="-128"/>
                          <a:ea typeface="UD デジタル 教科書体 NK-B" panose="02020700000000000000" pitchFamily="18" charset="-128"/>
                        </a:rPr>
                        <a:t>説明責任</a:t>
                      </a:r>
                    </a:p>
                  </a:txBody>
                  <a:tcPr anchor="ctr">
                    <a:lnL w="12700" cap="flat" cmpd="sng" algn="ctr">
                      <a:solidFill>
                        <a:schemeClr val="tx1">
                          <a:lumMod val="50000"/>
                          <a:lumOff val="50000"/>
                        </a:schemeClr>
                      </a:solidFill>
                      <a:prstDash val="solid"/>
                      <a:round/>
                      <a:headEnd type="none" w="med" len="med"/>
                      <a:tailEnd type="none" w="med" len="med"/>
                    </a:lnL>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優先度の絞り込みを行っていく検討過程の透明性、説明責任が図られている。</a:t>
                      </a:r>
                    </a:p>
                  </a:txBody>
                  <a:tcPr anchor="ctr">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26652729"/>
                  </a:ext>
                </a:extLst>
              </a:tr>
            </a:tbl>
          </a:graphicData>
        </a:graphic>
      </p:graphicFrame>
      <p:sp>
        <p:nvSpPr>
          <p:cNvPr id="25" name="正方形/長方形 24"/>
          <p:cNvSpPr/>
          <p:nvPr/>
        </p:nvSpPr>
        <p:spPr>
          <a:xfrm>
            <a:off x="150421" y="714961"/>
            <a:ext cx="9873314" cy="41468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自治体</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を推進するにあたっての「自己分析モデル」の提案</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7044817" y="614618"/>
            <a:ext cx="2440084" cy="42787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第</a:t>
            </a:r>
            <a:r>
              <a:rPr kumimoji="1" lang="en-US" altLang="ja-JP" sz="1200" b="1" dirty="0">
                <a:latin typeface="Meiryo UI" panose="020B0604030504040204" pitchFamily="50" charset="-128"/>
                <a:ea typeface="Meiryo UI" panose="020B0604030504040204" pitchFamily="50" charset="-128"/>
              </a:rPr>
              <a:t>3</a:t>
            </a:r>
            <a:r>
              <a:rPr kumimoji="1" lang="ja-JP" altLang="en-US" sz="1200" b="1" dirty="0">
                <a:latin typeface="Meiryo UI" panose="020B0604030504040204" pitchFamily="50" charset="-128"/>
                <a:ea typeface="Meiryo UI" panose="020B0604030504040204" pitchFamily="50" charset="-128"/>
              </a:rPr>
              <a:t>回ジャパン</a:t>
            </a:r>
            <a:r>
              <a:rPr kumimoji="1" lang="en-US" altLang="ja-JP" sz="1200" b="1" dirty="0">
                <a:latin typeface="Meiryo UI" panose="020B0604030504040204" pitchFamily="50" charset="-128"/>
                <a:ea typeface="Meiryo UI" panose="020B0604030504040204" pitchFamily="50" charset="-128"/>
              </a:rPr>
              <a:t>SDGs</a:t>
            </a:r>
            <a:r>
              <a:rPr kumimoji="1" lang="ja-JP" altLang="en-US" sz="1200" b="1" dirty="0">
                <a:latin typeface="Meiryo UI" panose="020B0604030504040204" pitchFamily="50" charset="-128"/>
                <a:ea typeface="Meiryo UI" panose="020B0604030504040204" pitchFamily="50" charset="-128"/>
              </a:rPr>
              <a:t>アワード</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副本部長賞受賞</a:t>
            </a:r>
          </a:p>
        </p:txBody>
      </p:sp>
      <p:sp>
        <p:nvSpPr>
          <p:cNvPr id="8" name="テキスト ボックス 7"/>
          <p:cNvSpPr txBox="1"/>
          <p:nvPr/>
        </p:nvSpPr>
        <p:spPr>
          <a:xfrm>
            <a:off x="229574" y="133811"/>
            <a:ext cx="1327764"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rPr>
              <a:t>（参考）</a:t>
            </a:r>
            <a:endParaRPr kumimoji="1" lang="ja-JP" altLang="en-US" sz="1600" b="1" dirty="0">
              <a:latin typeface="Meiryo UI" panose="020B0604030504040204" pitchFamily="50" charset="-128"/>
              <a:ea typeface="Meiryo UI" panose="020B0604030504040204" pitchFamily="50" charset="-128"/>
            </a:endParaRPr>
          </a:p>
        </p:txBody>
      </p:sp>
      <p:sp>
        <p:nvSpPr>
          <p:cNvPr id="10" name="スライド番号プレースホルダー 1"/>
          <p:cNvSpPr txBox="1">
            <a:spLocks/>
          </p:cNvSpPr>
          <p:nvPr/>
        </p:nvSpPr>
        <p:spPr>
          <a:xfrm>
            <a:off x="9115200" y="86400"/>
            <a:ext cx="682898" cy="360000"/>
          </a:xfrm>
          <a:prstGeom prst="rect">
            <a:avLst/>
          </a:prstGeom>
          <a:solidFill>
            <a:schemeClr val="bg1"/>
          </a:solidFill>
          <a:ln w="12700" cap="flat" cmpd="sng" algn="ctr">
            <a:solidFill>
              <a:schemeClr val="accent6"/>
            </a:solidFill>
            <a:prstDash val="solid"/>
            <a:miter lim="800000"/>
          </a:ln>
          <a:effectLst/>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pPr/>
              <a:t>34</a:t>
            </a:fld>
            <a:endParaRPr kumimoji="1" lang="ja-JP" altLang="en-US" dirty="0"/>
          </a:p>
        </p:txBody>
      </p:sp>
    </p:spTree>
    <p:extLst>
      <p:ext uri="{BB962C8B-B14F-4D97-AF65-F5344CB8AC3E}">
        <p14:creationId xmlns:p14="http://schemas.microsoft.com/office/powerpoint/2010/main" val="2818918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テキスト ボックス 51"/>
          <p:cNvSpPr txBox="1"/>
          <p:nvPr/>
        </p:nvSpPr>
        <p:spPr>
          <a:xfrm>
            <a:off x="200025" y="383002"/>
            <a:ext cx="9121691" cy="2714589"/>
          </a:xfrm>
          <a:prstGeom prst="rect">
            <a:avLst/>
          </a:prstGeom>
          <a:noFill/>
        </p:spPr>
        <p:txBody>
          <a:bodyPr wrap="square" lIns="128016" tIns="64008" rIns="128016" bIns="64008" rtlCol="0">
            <a:spAutoFit/>
          </a:bodyPr>
          <a:lstStyle/>
          <a:p>
            <a:pPr marL="200039" indent="-200039">
              <a:buFont typeface="Meiryo UI" panose="020B0604030504040204" pitchFamily="50" charset="-128"/>
              <a:buChar char="○"/>
            </a:pPr>
            <a:endPar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endParaRPr>
          </a:p>
          <a:p>
            <a:pPr marL="200039" indent="-200039">
              <a:buFont typeface="Meiryo UI" panose="020B0604030504040204" pitchFamily="50" charset="-128"/>
              <a:buChar char="○"/>
            </a:pP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　　令和元年</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日に開催された、国の「ＳＤＧｓ推進本部会合（本部長は内閣総理大臣）」において、第３回「ジャパン</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アワード」の受賞団体が決定し、大阪府が、</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推進副本部長（内閣官房長官）賞を受賞。</a:t>
            </a:r>
            <a:endPar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endParaRPr>
          </a:p>
          <a:p>
            <a:pPr marL="200039" indent="-200039">
              <a:buFont typeface="Meiryo UI" panose="020B0604030504040204" pitchFamily="50" charset="-128"/>
              <a:buChar char="○"/>
            </a:pPr>
            <a:endPar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endParaRPr>
          </a:p>
          <a:p>
            <a:pPr marL="200039" indent="-200039">
              <a:buFont typeface="Meiryo UI" panose="020B0604030504040204" pitchFamily="50" charset="-128"/>
              <a:buChar char="○"/>
            </a:pP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　「ジャパン</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アワード」は、持続可能な開発目標（</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）の達成に資する優れた取組みを行っている企業や団体を、国の</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推進本部（本部長「内閣総理大臣」）として表彰する制度。今般の府の受賞は、本府で年度末に取りまとめを予定している「</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ビジョン（仮称）」の検討を深める過程において確立した分析手法やその考え方（</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）が、他の自治体にとっても汎用性のあるモデルとなる可能性があることについて評価されたもの。これまでに自治体の受賞は</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団体のみで、都道府県では初。</a:t>
            </a:r>
            <a:endPar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endParaRPr>
          </a:p>
          <a:p>
            <a:pPr marL="200039" indent="-200039">
              <a:buFont typeface="Meiryo UI" panose="020B0604030504040204" pitchFamily="50" charset="-128"/>
              <a:buChar char="○"/>
            </a:pPr>
            <a:endPar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endParaRPr>
          </a:p>
          <a:p>
            <a:pPr marL="357212" indent="-185750"/>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一般に公表されている「国際的な日本の</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ゴールの評価」と「国内自治体間の</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ゴールの評価」から、現時点の　　到達点を導き出し、重点ゴールや優先課題の検討につなげる「自己分析モデル」の提案。国内外の様々な自治体</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の推進や、行政の</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EBPM</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（証拠に基づく政策立案）という観点において普遍性があり、広く貢献できる可能性がある。</a:t>
            </a:r>
          </a:p>
        </p:txBody>
      </p:sp>
      <p:pic>
        <p:nvPicPr>
          <p:cNvPr id="1026" name="Picture 2" descr="記念撮影２"/>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363" y="3599006"/>
            <a:ext cx="4131212" cy="28980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表 21"/>
          <p:cNvGraphicFramePr>
            <a:graphicFrameLocks noGrp="1"/>
          </p:cNvGraphicFramePr>
          <p:nvPr>
            <p:extLst>
              <p:ext uri="{D42A27DB-BD31-4B8C-83A1-F6EECF244321}">
                <p14:modId xmlns:p14="http://schemas.microsoft.com/office/powerpoint/2010/main" val="3138964010"/>
              </p:ext>
            </p:extLst>
          </p:nvPr>
        </p:nvGraphicFramePr>
        <p:xfrm>
          <a:off x="229574" y="3495402"/>
          <a:ext cx="4871061" cy="3159313"/>
        </p:xfrm>
        <a:graphic>
          <a:graphicData uri="http://schemas.openxmlformats.org/drawingml/2006/table">
            <a:tbl>
              <a:tblPr firstRow="1" firstCol="1" bandRow="1">
                <a:tableStyleId>{5940675A-B579-460E-94D1-54222C63F5DA}</a:tableStyleId>
              </a:tblPr>
              <a:tblGrid>
                <a:gridCol w="1771295">
                  <a:extLst>
                    <a:ext uri="{9D8B030D-6E8A-4147-A177-3AD203B41FA5}">
                      <a16:colId xmlns:a16="http://schemas.microsoft.com/office/drawing/2014/main" val="276549290"/>
                    </a:ext>
                  </a:extLst>
                </a:gridCol>
                <a:gridCol w="3099766">
                  <a:extLst>
                    <a:ext uri="{9D8B030D-6E8A-4147-A177-3AD203B41FA5}">
                      <a16:colId xmlns:a16="http://schemas.microsoft.com/office/drawing/2014/main" val="2762534807"/>
                    </a:ext>
                  </a:extLst>
                </a:gridCol>
              </a:tblGrid>
              <a:tr h="502833">
                <a:tc>
                  <a:txBody>
                    <a:bodyPr/>
                    <a:lstStyle/>
                    <a:p>
                      <a:pPr algn="just">
                        <a:lnSpc>
                          <a:spcPts val="1600"/>
                        </a:lnSpc>
                        <a:spcAft>
                          <a:spcPts val="0"/>
                        </a:spcAft>
                      </a:pPr>
                      <a:r>
                        <a:rPr lang="en-US" sz="1400" b="0" u="none" kern="100" dirty="0">
                          <a:effectLst/>
                          <a:latin typeface="Meiryo UI" panose="020B0604030504040204" pitchFamily="50" charset="-128"/>
                          <a:ea typeface="Meiryo UI" panose="020B0604030504040204" pitchFamily="50" charset="-128"/>
                        </a:rPr>
                        <a:t>SDGs</a:t>
                      </a:r>
                      <a:r>
                        <a:rPr lang="ja-JP" sz="1400" b="0" u="none" kern="100" dirty="0">
                          <a:effectLst/>
                          <a:latin typeface="Meiryo UI" panose="020B0604030504040204" pitchFamily="50" charset="-128"/>
                          <a:ea typeface="Meiryo UI" panose="020B0604030504040204" pitchFamily="50" charset="-128"/>
                        </a:rPr>
                        <a:t>推進本部長賞</a:t>
                      </a:r>
                    </a:p>
                    <a:p>
                      <a:pPr algn="just">
                        <a:lnSpc>
                          <a:spcPts val="1600"/>
                        </a:lnSpc>
                        <a:spcAft>
                          <a:spcPts val="0"/>
                        </a:spcAft>
                      </a:pPr>
                      <a:r>
                        <a:rPr lang="ja-JP" sz="1400" b="0" u="none" kern="100" dirty="0">
                          <a:effectLst/>
                          <a:latin typeface="Meiryo UI" panose="020B0604030504040204" pitchFamily="50" charset="-128"/>
                          <a:ea typeface="Meiryo UI" panose="020B0604030504040204" pitchFamily="50" charset="-128"/>
                        </a:rPr>
                        <a:t>（内閣総理大臣）</a:t>
                      </a:r>
                      <a:endParaRPr lang="ja-JP" sz="14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tc>
                  <a:txBody>
                    <a:bodyPr/>
                    <a:lstStyle/>
                    <a:p>
                      <a:pPr algn="just">
                        <a:lnSpc>
                          <a:spcPts val="1400"/>
                        </a:lnSpc>
                        <a:spcAft>
                          <a:spcPts val="0"/>
                        </a:spcAft>
                      </a:pPr>
                      <a:r>
                        <a:rPr lang="ja-JP" sz="1400" b="0" u="none" kern="100" dirty="0">
                          <a:effectLst/>
                          <a:latin typeface="Meiryo UI" panose="020B0604030504040204" pitchFamily="50" charset="-128"/>
                          <a:ea typeface="Meiryo UI" panose="020B0604030504040204" pitchFamily="50" charset="-128"/>
                        </a:rPr>
                        <a:t>・</a:t>
                      </a:r>
                      <a:r>
                        <a:rPr lang="zh-TW" altLang="en-US" sz="1400" b="0" u="none" kern="100" dirty="0">
                          <a:effectLst/>
                          <a:latin typeface="Meiryo UI" panose="020B0604030504040204" pitchFamily="50" charset="-128"/>
                          <a:ea typeface="Meiryo UI" panose="020B0604030504040204" pitchFamily="50" charset="-128"/>
                        </a:rPr>
                        <a:t>魚町商店街振興組合</a:t>
                      </a:r>
                      <a:endParaRPr lang="ja-JP" sz="14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extLst>
                  <a:ext uri="{0D108BD9-81ED-4DB2-BD59-A6C34878D82A}">
                    <a16:rowId xmlns:a16="http://schemas.microsoft.com/office/drawing/2014/main" val="1440808071"/>
                  </a:ext>
                </a:extLst>
              </a:tr>
              <a:tr h="823200">
                <a:tc>
                  <a:txBody>
                    <a:bodyPr/>
                    <a:lstStyle/>
                    <a:p>
                      <a:pPr algn="just">
                        <a:lnSpc>
                          <a:spcPts val="1600"/>
                        </a:lnSpc>
                        <a:spcAft>
                          <a:spcPts val="0"/>
                        </a:spcAft>
                      </a:pPr>
                      <a:r>
                        <a:rPr lang="en-US" sz="1400" kern="100" dirty="0">
                          <a:effectLst/>
                          <a:latin typeface="Meiryo UI" panose="020B0604030504040204" pitchFamily="50" charset="-128"/>
                          <a:ea typeface="Meiryo UI" panose="020B0604030504040204" pitchFamily="50" charset="-128"/>
                        </a:rPr>
                        <a:t>SDGs</a:t>
                      </a:r>
                      <a:r>
                        <a:rPr lang="ja-JP" sz="1400" kern="100" dirty="0">
                          <a:effectLst/>
                          <a:latin typeface="Meiryo UI" panose="020B0604030504040204" pitchFamily="50" charset="-128"/>
                          <a:ea typeface="Meiryo UI" panose="020B0604030504040204" pitchFamily="50" charset="-128"/>
                        </a:rPr>
                        <a:t>副本部長賞</a:t>
                      </a:r>
                    </a:p>
                    <a:p>
                      <a:pPr algn="just">
                        <a:lnSpc>
                          <a:spcPts val="1600"/>
                        </a:lnSpc>
                        <a:spcAft>
                          <a:spcPts val="0"/>
                        </a:spcAft>
                      </a:pPr>
                      <a:r>
                        <a:rPr lang="ja-JP" sz="1400" kern="100" dirty="0">
                          <a:effectLst/>
                          <a:latin typeface="Meiryo UI" panose="020B0604030504040204" pitchFamily="50" charset="-128"/>
                          <a:ea typeface="Meiryo UI" panose="020B0604030504040204" pitchFamily="50" charset="-128"/>
                        </a:rPr>
                        <a:t>（内閣官房長官）</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tc>
                  <a:txBody>
                    <a:bodyPr/>
                    <a:lstStyle/>
                    <a:p>
                      <a:pPr indent="15240" algn="just">
                        <a:lnSpc>
                          <a:spcPts val="1400"/>
                        </a:lnSpc>
                        <a:spcAft>
                          <a:spcPts val="0"/>
                        </a:spcAft>
                      </a:pPr>
                      <a:r>
                        <a:rPr lang="ja-JP" sz="1400" b="1" u="none" kern="100" dirty="0">
                          <a:effectLst/>
                          <a:latin typeface="Meiryo UI" panose="020B0604030504040204" pitchFamily="50" charset="-128"/>
                          <a:ea typeface="Meiryo UI" panose="020B0604030504040204" pitchFamily="50" charset="-128"/>
                        </a:rPr>
                        <a:t>・</a:t>
                      </a:r>
                      <a:r>
                        <a:rPr lang="ja-JP" altLang="en-US" sz="1400" b="1" u="sng" kern="100" dirty="0">
                          <a:effectLst/>
                          <a:latin typeface="Meiryo UI" panose="020B0604030504040204" pitchFamily="50" charset="-128"/>
                          <a:ea typeface="Meiryo UI" panose="020B0604030504040204" pitchFamily="50" charset="-128"/>
                        </a:rPr>
                        <a:t>大阪府</a:t>
                      </a:r>
                    </a:p>
                    <a:p>
                      <a:pPr indent="15240" algn="just">
                        <a:lnSpc>
                          <a:spcPts val="1400"/>
                        </a:lnSpc>
                        <a:spcAft>
                          <a:spcPts val="0"/>
                        </a:spcAft>
                      </a:pPr>
                      <a:r>
                        <a:rPr lang="ja-JP" altLang="en-US" sz="1400" kern="100" dirty="0">
                          <a:effectLst/>
                          <a:latin typeface="Meiryo UI" panose="020B0604030504040204" pitchFamily="50" charset="-128"/>
                          <a:ea typeface="Meiryo UI" panose="020B0604030504040204" pitchFamily="50" charset="-128"/>
                        </a:rPr>
                        <a:t>・「九州力作野菜」、</a:t>
                      </a:r>
                      <a:endParaRPr lang="en-US" altLang="ja-JP" sz="1400" kern="100" dirty="0">
                        <a:effectLst/>
                        <a:latin typeface="Meiryo UI" panose="020B0604030504040204" pitchFamily="50" charset="-128"/>
                        <a:ea typeface="Meiryo UI" panose="020B0604030504040204" pitchFamily="50" charset="-128"/>
                      </a:endParaRPr>
                    </a:p>
                    <a:p>
                      <a:pPr indent="15240" algn="just">
                        <a:lnSpc>
                          <a:spcPts val="1400"/>
                        </a:lnSpc>
                        <a:spcAft>
                          <a:spcPts val="0"/>
                        </a:spcAft>
                      </a:pPr>
                      <a:r>
                        <a:rPr lang="ja-JP" altLang="en-US" sz="1400" kern="100" dirty="0">
                          <a:effectLst/>
                          <a:latin typeface="Meiryo UI" panose="020B0604030504040204" pitchFamily="50" charset="-128"/>
                          <a:ea typeface="Meiryo UI" panose="020B0604030504040204" pitchFamily="50" charset="-128"/>
                        </a:rPr>
                        <a:t>　「果物」プロジェクト共同体</a:t>
                      </a:r>
                      <a:endParaRPr lang="en-US" altLang="ja-JP" sz="1400" kern="100" dirty="0">
                        <a:effectLst/>
                        <a:latin typeface="Meiryo UI" panose="020B0604030504040204" pitchFamily="50" charset="-128"/>
                        <a:ea typeface="Meiryo UI" panose="020B0604030504040204" pitchFamily="50" charset="-128"/>
                      </a:endParaRPr>
                    </a:p>
                    <a:p>
                      <a:pPr indent="15240" algn="just">
                        <a:lnSpc>
                          <a:spcPts val="1400"/>
                        </a:lnSpc>
                        <a:spcAft>
                          <a:spcPts val="0"/>
                        </a:spcAft>
                      </a:pPr>
                      <a:r>
                        <a:rPr lang="ja-JP" altLang="en-US" sz="1400" kern="100" dirty="0">
                          <a:effectLst/>
                          <a:latin typeface="Meiryo UI" panose="020B0604030504040204" pitchFamily="50" charset="-128"/>
                          <a:ea typeface="Meiryo UI" panose="020B0604030504040204" pitchFamily="50" charset="-128"/>
                        </a:rPr>
                        <a:t>　　（代表：イオン九州株式会社）</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extLst>
                  <a:ext uri="{0D108BD9-81ED-4DB2-BD59-A6C34878D82A}">
                    <a16:rowId xmlns:a16="http://schemas.microsoft.com/office/drawing/2014/main" val="3708378972"/>
                  </a:ext>
                </a:extLst>
              </a:tr>
              <a:tr h="636319">
                <a:tc>
                  <a:txBody>
                    <a:bodyPr/>
                    <a:lstStyle/>
                    <a:p>
                      <a:pPr algn="just">
                        <a:lnSpc>
                          <a:spcPts val="1600"/>
                        </a:lnSpc>
                        <a:spcAft>
                          <a:spcPts val="0"/>
                        </a:spcAft>
                      </a:pPr>
                      <a:r>
                        <a:rPr lang="en-US" sz="1400" kern="100" dirty="0">
                          <a:effectLst/>
                          <a:latin typeface="Meiryo UI" panose="020B0604030504040204" pitchFamily="50" charset="-128"/>
                          <a:ea typeface="Meiryo UI" panose="020B0604030504040204" pitchFamily="50" charset="-128"/>
                        </a:rPr>
                        <a:t>SDGs</a:t>
                      </a:r>
                      <a:r>
                        <a:rPr lang="ja-JP" sz="1400" kern="100" dirty="0">
                          <a:effectLst/>
                          <a:latin typeface="Meiryo UI" panose="020B0604030504040204" pitchFamily="50" charset="-128"/>
                          <a:ea typeface="Meiryo UI" panose="020B0604030504040204" pitchFamily="50" charset="-128"/>
                        </a:rPr>
                        <a:t>副本部長賞</a:t>
                      </a:r>
                    </a:p>
                    <a:p>
                      <a:pPr algn="just">
                        <a:lnSpc>
                          <a:spcPts val="1600"/>
                        </a:lnSpc>
                        <a:spcAft>
                          <a:spcPts val="0"/>
                        </a:spcAft>
                      </a:pPr>
                      <a:r>
                        <a:rPr lang="ja-JP" sz="1400" kern="100" dirty="0">
                          <a:effectLst/>
                          <a:latin typeface="Meiryo UI" panose="020B0604030504040204" pitchFamily="50" charset="-128"/>
                          <a:ea typeface="Meiryo UI" panose="020B0604030504040204" pitchFamily="50" charset="-128"/>
                        </a:rPr>
                        <a:t>（外務大臣）</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tc>
                  <a:txBody>
                    <a:bodyPr/>
                    <a:lstStyle/>
                    <a:p>
                      <a:pPr algn="just">
                        <a:lnSpc>
                          <a:spcPts val="1400"/>
                        </a:lnSpc>
                        <a:spcAft>
                          <a:spcPts val="0"/>
                        </a:spcAft>
                      </a:pPr>
                      <a:r>
                        <a:rPr lang="ja-JP" sz="1400" kern="100" dirty="0">
                          <a:effectLst/>
                          <a:latin typeface="Meiryo UI" panose="020B0604030504040204" pitchFamily="50" charset="-128"/>
                          <a:ea typeface="Meiryo UI" panose="020B0604030504040204" pitchFamily="50" charset="-128"/>
                        </a:rPr>
                        <a:t>・</a:t>
                      </a:r>
                      <a:r>
                        <a:rPr lang="ja-JP" altLang="en-US" sz="1400" kern="100" dirty="0">
                          <a:effectLst/>
                          <a:latin typeface="Meiryo UI" panose="020B0604030504040204" pitchFamily="50" charset="-128"/>
                          <a:ea typeface="Meiryo UI" panose="020B0604030504040204" pitchFamily="50" charset="-128"/>
                        </a:rPr>
                        <a:t>特定非営利活動法人</a:t>
                      </a:r>
                      <a:endParaRPr lang="en-US" altLang="ja-JP" sz="1400" kern="100" dirty="0">
                        <a:effectLst/>
                        <a:latin typeface="Meiryo UI" panose="020B0604030504040204" pitchFamily="50" charset="-128"/>
                        <a:ea typeface="Meiryo UI" panose="020B0604030504040204" pitchFamily="50" charset="-128"/>
                      </a:endParaRPr>
                    </a:p>
                    <a:p>
                      <a:pPr algn="just">
                        <a:lnSpc>
                          <a:spcPts val="1400"/>
                        </a:lnSpc>
                        <a:spcAft>
                          <a:spcPts val="0"/>
                        </a:spcAft>
                      </a:pPr>
                      <a:r>
                        <a:rPr lang="en-US" altLang="ja-JP" sz="1400" kern="100" dirty="0">
                          <a:effectLst/>
                          <a:latin typeface="Meiryo UI" panose="020B0604030504040204" pitchFamily="50" charset="-128"/>
                          <a:ea typeface="Meiryo UI" panose="020B0604030504040204" pitchFamily="50" charset="-128"/>
                        </a:rPr>
                        <a:t>     TABLE FOR TWO International</a:t>
                      </a:r>
                    </a:p>
                    <a:p>
                      <a:pPr algn="just">
                        <a:lnSpc>
                          <a:spcPts val="1400"/>
                        </a:lnSpc>
                        <a:spcAft>
                          <a:spcPts val="0"/>
                        </a:spcAft>
                      </a:pPr>
                      <a:r>
                        <a:rPr lang="ja-JP" altLang="en-US" sz="1400" kern="100" dirty="0">
                          <a:effectLst/>
                          <a:latin typeface="Meiryo UI" panose="020B0604030504040204" pitchFamily="50" charset="-128"/>
                          <a:ea typeface="Meiryo UI" panose="020B0604030504040204" pitchFamily="50" charset="-128"/>
                        </a:rPr>
                        <a:t>・株式会社富士メガネ</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extLst>
                  <a:ext uri="{0D108BD9-81ED-4DB2-BD59-A6C34878D82A}">
                    <a16:rowId xmlns:a16="http://schemas.microsoft.com/office/drawing/2014/main" val="1141930885"/>
                  </a:ext>
                </a:extLst>
              </a:tr>
              <a:tr h="1196961">
                <a:tc>
                  <a:txBody>
                    <a:bodyPr/>
                    <a:lstStyle/>
                    <a:p>
                      <a:pPr algn="just">
                        <a:lnSpc>
                          <a:spcPts val="1600"/>
                        </a:lnSpc>
                        <a:spcAft>
                          <a:spcPts val="0"/>
                        </a:spcAft>
                      </a:pPr>
                      <a:r>
                        <a:rPr lang="en-US" sz="1400" kern="100" dirty="0">
                          <a:effectLst/>
                          <a:latin typeface="Meiryo UI" panose="020B0604030504040204" pitchFamily="50" charset="-128"/>
                          <a:ea typeface="Meiryo UI" panose="020B0604030504040204" pitchFamily="50" charset="-128"/>
                        </a:rPr>
                        <a:t>SDGs</a:t>
                      </a:r>
                    </a:p>
                    <a:p>
                      <a:pPr algn="just">
                        <a:lnSpc>
                          <a:spcPts val="1600"/>
                        </a:lnSpc>
                        <a:spcAft>
                          <a:spcPts val="0"/>
                        </a:spcAft>
                      </a:pPr>
                      <a:r>
                        <a:rPr lang="ja-JP" sz="1400" kern="100" dirty="0">
                          <a:effectLst/>
                          <a:latin typeface="Meiryo UI" panose="020B0604030504040204" pitchFamily="50" charset="-128"/>
                          <a:ea typeface="Meiryo UI" panose="020B0604030504040204" pitchFamily="50" charset="-128"/>
                        </a:rPr>
                        <a:t>パートナーシップ賞</a:t>
                      </a:r>
                    </a:p>
                    <a:p>
                      <a:pPr algn="just">
                        <a:lnSpc>
                          <a:spcPts val="1600"/>
                        </a:lnSpc>
                        <a:spcAft>
                          <a:spcPts val="0"/>
                        </a:spcAft>
                      </a:pPr>
                      <a:r>
                        <a:rPr lang="ja-JP" sz="1400" kern="100" dirty="0">
                          <a:effectLst/>
                          <a:latin typeface="Meiryo UI" panose="020B0604030504040204" pitchFamily="50" charset="-128"/>
                          <a:ea typeface="Meiryo UI" panose="020B0604030504040204" pitchFamily="50" charset="-128"/>
                        </a:rPr>
                        <a:t>（特別賞）</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tc>
                  <a:txBody>
                    <a:bodyPr/>
                    <a:lstStyle/>
                    <a:p>
                      <a:pPr algn="just">
                        <a:lnSpc>
                          <a:spcPts val="1400"/>
                        </a:lnSpc>
                        <a:spcAft>
                          <a:spcPts val="0"/>
                        </a:spcAft>
                      </a:pPr>
                      <a:r>
                        <a:rPr lang="ja-JP" altLang="en-US" sz="1400" kern="100" dirty="0">
                          <a:effectLst/>
                          <a:latin typeface="Meiryo UI" panose="020B0604030504040204" pitchFamily="50" charset="-128"/>
                          <a:ea typeface="Meiryo UI" panose="020B0604030504040204" pitchFamily="50" charset="-128"/>
                        </a:rPr>
                        <a:t>・日本リユースシステム株式会社</a:t>
                      </a:r>
                    </a:p>
                    <a:p>
                      <a:pPr algn="just">
                        <a:lnSpc>
                          <a:spcPts val="1400"/>
                        </a:lnSpc>
                        <a:spcAft>
                          <a:spcPts val="0"/>
                        </a:spcAft>
                      </a:pPr>
                      <a:r>
                        <a:rPr lang="ja-JP" altLang="en-US" sz="1400" kern="100" dirty="0">
                          <a:effectLst/>
                          <a:latin typeface="Meiryo UI" panose="020B0604030504040204" pitchFamily="50" charset="-128"/>
                          <a:ea typeface="Meiryo UI" panose="020B0604030504040204" pitchFamily="50" charset="-128"/>
                        </a:rPr>
                        <a:t>・徳島県上板町立高志小学校</a:t>
                      </a:r>
                    </a:p>
                    <a:p>
                      <a:pPr algn="just">
                        <a:lnSpc>
                          <a:spcPts val="1400"/>
                        </a:lnSpc>
                        <a:spcAft>
                          <a:spcPts val="0"/>
                        </a:spcAft>
                      </a:pPr>
                      <a:r>
                        <a:rPr lang="ja-JP" altLang="en-US" sz="1400" kern="100" dirty="0">
                          <a:effectLst/>
                          <a:latin typeface="Meiryo UI" panose="020B0604030504040204" pitchFamily="50" charset="-128"/>
                          <a:ea typeface="Meiryo UI" panose="020B0604030504040204" pitchFamily="50" charset="-128"/>
                        </a:rPr>
                        <a:t>・大牟田市教育委員会</a:t>
                      </a:r>
                    </a:p>
                    <a:p>
                      <a:pPr algn="just">
                        <a:lnSpc>
                          <a:spcPts val="1400"/>
                        </a:lnSpc>
                        <a:spcAft>
                          <a:spcPts val="0"/>
                        </a:spcAft>
                      </a:pPr>
                      <a:r>
                        <a:rPr lang="ja-JP" altLang="en-US" sz="1400" kern="100" dirty="0">
                          <a:effectLst/>
                          <a:latin typeface="Meiryo UI" panose="020B0604030504040204" pitchFamily="50" charset="-128"/>
                          <a:ea typeface="Meiryo UI" panose="020B0604030504040204" pitchFamily="50" charset="-128"/>
                        </a:rPr>
                        <a:t>・公益社団法人日本青年会議所</a:t>
                      </a:r>
                    </a:p>
                    <a:p>
                      <a:pPr algn="just">
                        <a:lnSpc>
                          <a:spcPts val="1400"/>
                        </a:lnSpc>
                        <a:spcAft>
                          <a:spcPts val="0"/>
                        </a:spcAft>
                      </a:pPr>
                      <a:r>
                        <a:rPr lang="ja-JP" altLang="en-US" sz="1400" kern="100" dirty="0">
                          <a:effectLst/>
                          <a:latin typeface="Meiryo UI" panose="020B0604030504040204" pitchFamily="50" charset="-128"/>
                          <a:ea typeface="Meiryo UI" panose="020B0604030504040204" pitchFamily="50" charset="-128"/>
                        </a:rPr>
                        <a:t>・株式会社大和ネクスト銀行</a:t>
                      </a:r>
                    </a:p>
                    <a:p>
                      <a:pPr algn="just">
                        <a:lnSpc>
                          <a:spcPts val="1400"/>
                        </a:lnSpc>
                        <a:spcAft>
                          <a:spcPts val="0"/>
                        </a:spcAft>
                      </a:pPr>
                      <a:r>
                        <a:rPr lang="ja-JP" altLang="en-US" sz="1400" kern="100" dirty="0">
                          <a:effectLst/>
                          <a:latin typeface="Meiryo UI" panose="020B0604030504040204" pitchFamily="50" charset="-128"/>
                          <a:ea typeface="Meiryo UI" panose="020B0604030504040204" pitchFamily="50" charset="-128"/>
                        </a:rPr>
                        <a:t>・そら</a:t>
                      </a:r>
                      <a:r>
                        <a:rPr lang="ja-JP" altLang="en-US" sz="1400" kern="100" dirty="0" err="1">
                          <a:effectLst/>
                          <a:latin typeface="Meiryo UI" panose="020B0604030504040204" pitchFamily="50" charset="-128"/>
                          <a:ea typeface="Meiryo UI" panose="020B0604030504040204" pitchFamily="50" charset="-128"/>
                        </a:rPr>
                        <a:t>のまちほい</a:t>
                      </a:r>
                      <a:r>
                        <a:rPr lang="ja-JP" altLang="en-US" sz="1400" kern="100" dirty="0">
                          <a:effectLst/>
                          <a:latin typeface="Meiryo UI" panose="020B0604030504040204" pitchFamily="50" charset="-128"/>
                          <a:ea typeface="Meiryo UI" panose="020B0604030504040204" pitchFamily="50" charset="-128"/>
                        </a:rPr>
                        <a:t>くえん</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extLst>
                  <a:ext uri="{0D108BD9-81ED-4DB2-BD59-A6C34878D82A}">
                    <a16:rowId xmlns:a16="http://schemas.microsoft.com/office/drawing/2014/main" val="3422574224"/>
                  </a:ext>
                </a:extLst>
              </a:tr>
            </a:tbl>
          </a:graphicData>
        </a:graphic>
      </p:graphicFrame>
      <p:sp>
        <p:nvSpPr>
          <p:cNvPr id="23" name="Rectangle 1"/>
          <p:cNvSpPr>
            <a:spLocks noChangeArrowheads="1"/>
          </p:cNvSpPr>
          <p:nvPr/>
        </p:nvSpPr>
        <p:spPr bwMode="auto">
          <a:xfrm>
            <a:off x="81939" y="3127220"/>
            <a:ext cx="24705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76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76205" defTabSz="914462"/>
            <a:r>
              <a:rPr lang="ja-JP" altLang="ja-JP" sz="1600"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第</a:t>
            </a:r>
            <a:r>
              <a:rPr lang="ja-JP" altLang="en-US" sz="1600"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３</a:t>
            </a:r>
            <a:r>
              <a:rPr lang="ja-JP" altLang="ja-JP" sz="1600"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回アワード</a:t>
            </a:r>
            <a:r>
              <a:rPr lang="ja-JP" altLang="en-US" sz="1600"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受賞団体</a:t>
            </a:r>
            <a:endParaRPr lang="ja-JP" altLang="en-US" sz="1600" b="1" dirty="0">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p:cNvSpPr txBox="1"/>
          <p:nvPr/>
        </p:nvSpPr>
        <p:spPr>
          <a:xfrm>
            <a:off x="229574" y="133811"/>
            <a:ext cx="1327764"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rPr>
              <a:t>（参考）</a:t>
            </a:r>
            <a:endParaRPr kumimoji="1" lang="ja-JP" altLang="en-US" sz="1600" b="1" dirty="0">
              <a:latin typeface="Meiryo UI" panose="020B0604030504040204" pitchFamily="50" charset="-128"/>
              <a:ea typeface="Meiryo UI" panose="020B0604030504040204" pitchFamily="50" charset="-128"/>
            </a:endParaRPr>
          </a:p>
        </p:txBody>
      </p:sp>
      <p:sp>
        <p:nvSpPr>
          <p:cNvPr id="8" name="スライド番号プレースホルダー 1"/>
          <p:cNvSpPr txBox="1">
            <a:spLocks/>
          </p:cNvSpPr>
          <p:nvPr/>
        </p:nvSpPr>
        <p:spPr>
          <a:xfrm>
            <a:off x="9115200" y="86400"/>
            <a:ext cx="682898" cy="360000"/>
          </a:xfrm>
          <a:prstGeom prst="rect">
            <a:avLst/>
          </a:prstGeom>
          <a:solidFill>
            <a:schemeClr val="bg1"/>
          </a:solidFill>
          <a:ln w="12700" cap="flat" cmpd="sng" algn="ctr">
            <a:solidFill>
              <a:schemeClr val="accent6"/>
            </a:solidFill>
            <a:prstDash val="solid"/>
            <a:miter lim="800000"/>
          </a:ln>
          <a:effectLst/>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pPr/>
              <a:t>35</a:t>
            </a:fld>
            <a:endParaRPr kumimoji="1" lang="ja-JP" altLang="en-US" dirty="0"/>
          </a:p>
        </p:txBody>
      </p:sp>
    </p:spTree>
    <p:extLst>
      <p:ext uri="{BB962C8B-B14F-4D97-AF65-F5344CB8AC3E}">
        <p14:creationId xmlns:p14="http://schemas.microsoft.com/office/powerpoint/2010/main" val="38528587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821062" y="1988840"/>
            <a:ext cx="8352928" cy="3672408"/>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t">
            <a:noAutofit/>
          </a:bodyPr>
          <a:lstStyle/>
          <a:p>
            <a:pPr marL="174625" algn="ctr" defTabSz="914400"/>
            <a:r>
              <a:rPr kumimoji="1" lang="ja-JP" altLang="en-US" sz="3600" b="1" dirty="0">
                <a:solidFill>
                  <a:prstClr val="black"/>
                </a:solidFill>
                <a:latin typeface="Meiryo UI" panose="020B0604030504040204" pitchFamily="50" charset="-128"/>
                <a:ea typeface="Meiryo UI" panose="020B0604030504040204" pitchFamily="50" charset="-128"/>
              </a:rPr>
              <a:t>「誰一人取り残さない」</a:t>
            </a:r>
            <a:endParaRPr kumimoji="1" lang="en-US" altLang="ja-JP" sz="3600" b="1" dirty="0">
              <a:solidFill>
                <a:prstClr val="black"/>
              </a:solidFill>
              <a:latin typeface="Meiryo UI" panose="020B0604030504040204" pitchFamily="50" charset="-128"/>
              <a:ea typeface="Meiryo UI" panose="020B0604030504040204" pitchFamily="50" charset="-128"/>
            </a:endParaRPr>
          </a:p>
          <a:p>
            <a:pPr marL="174625" algn="ctr" defTabSz="914400">
              <a:spcBef>
                <a:spcPts val="2400"/>
              </a:spcBef>
            </a:pPr>
            <a:r>
              <a:rPr kumimoji="1" lang="ja-JP" altLang="en-US" sz="3600" b="1" dirty="0">
                <a:solidFill>
                  <a:prstClr val="black"/>
                </a:solidFill>
                <a:latin typeface="Meiryo UI" panose="020B0604030504040204" pitchFamily="50" charset="-128"/>
                <a:ea typeface="Meiryo UI" panose="020B0604030504040204" pitchFamily="50" charset="-128"/>
              </a:rPr>
              <a:t>「世界の課題解決に貢献」</a:t>
            </a:r>
            <a:endParaRPr kumimoji="1" lang="en-US" altLang="ja-JP" sz="3600" b="1" dirty="0">
              <a:solidFill>
                <a:prstClr val="black"/>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3"/>
          <a:stretch>
            <a:fillRect/>
          </a:stretch>
        </p:blipFill>
        <p:spPr>
          <a:xfrm>
            <a:off x="3426707" y="6309321"/>
            <a:ext cx="360000" cy="358635"/>
          </a:xfrm>
          <a:prstGeom prst="rect">
            <a:avLst/>
          </a:prstGeom>
        </p:spPr>
      </p:pic>
      <p:sp>
        <p:nvSpPr>
          <p:cNvPr id="9" name="正方形/長方形 8"/>
          <p:cNvSpPr/>
          <p:nvPr/>
        </p:nvSpPr>
        <p:spPr>
          <a:xfrm>
            <a:off x="1737617" y="6256949"/>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10" name="正方形/長方形 9"/>
          <p:cNvSpPr/>
          <p:nvPr/>
        </p:nvSpPr>
        <p:spPr>
          <a:xfrm>
            <a:off x="3895841" y="6309320"/>
            <a:ext cx="4653838" cy="369332"/>
          </a:xfrm>
          <a:prstGeom prst="rect">
            <a:avLst/>
          </a:prstGeom>
        </p:spPr>
        <p:txBody>
          <a:bodyPr wrap="none">
            <a:spAutoFit/>
          </a:bodyPr>
          <a:lstStyle/>
          <a:p>
            <a:pPr defTabSz="914400"/>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sp>
        <p:nvSpPr>
          <p:cNvPr id="12" name="テキスト ボックス 11"/>
          <p:cNvSpPr txBox="1"/>
          <p:nvPr/>
        </p:nvSpPr>
        <p:spPr>
          <a:xfrm>
            <a:off x="821062" y="471801"/>
            <a:ext cx="8626446" cy="1011193"/>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lIns="72000" tIns="64008" rIns="72000" bIns="64008" rtlCol="0" anchor="ctr">
            <a:noAutofit/>
          </a:bodyPr>
          <a:lstStyle/>
          <a:p>
            <a:pPr algn="ctr" defTabSz="914400"/>
            <a:r>
              <a:rPr kumimoji="1" lang="en-US" altLang="ja-JP" sz="3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3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年万博開催都市として</a:t>
            </a:r>
            <a:endParaRPr kumimoji="1" lang="ja-JP" altLang="en-US" sz="3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700014" y="3972723"/>
            <a:ext cx="6480720" cy="1480487"/>
          </a:xfrm>
          <a:prstGeom prst="rect">
            <a:avLst/>
          </a:prstGeom>
        </p:spPr>
        <p:style>
          <a:lnRef idx="1">
            <a:schemeClr val="accent5"/>
          </a:lnRef>
          <a:fillRef idx="3">
            <a:schemeClr val="accent5"/>
          </a:fillRef>
          <a:effectRef idx="2">
            <a:schemeClr val="accent5"/>
          </a:effectRef>
          <a:fontRef idx="minor">
            <a:schemeClr val="lt1"/>
          </a:fontRef>
        </p:style>
        <p:txBody>
          <a:bodyPr wrap="square" lIns="72000" tIns="64008" rIns="72000" bIns="64008" rtlCol="0" anchor="ctr">
            <a:noAutofit/>
          </a:bodyPr>
          <a:lstStyle/>
          <a:p>
            <a:pPr algn="ctr" defTabSz="914400"/>
            <a:r>
              <a:rPr kumimoji="1" lang="ja-JP" altLang="en-US" sz="3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3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3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先進都市”として</a:t>
            </a:r>
            <a:endParaRPr kumimoji="1" lang="en-US" altLang="ja-JP" sz="3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kumimoji="1" lang="ja-JP" altLang="en-US" sz="3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大阪が</a:t>
            </a:r>
            <a:r>
              <a:rPr kumimoji="1" lang="en-US" altLang="ja-JP" sz="3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3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達成を先導！</a:t>
            </a:r>
            <a:endParaRPr kumimoji="1" lang="ja-JP" altLang="en-US" sz="3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05380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746539" y="3242313"/>
            <a:ext cx="8677095" cy="1648143"/>
          </a:xfrm>
          <a:prstGeom prst="rect">
            <a:avLst/>
          </a:prstGeom>
          <a:noFill/>
          <a:ln>
            <a:solidFill>
              <a:schemeClr val="accent1"/>
            </a:solidFill>
          </a:ln>
          <a:effectLst/>
        </p:spPr>
        <p:style>
          <a:lnRef idx="1">
            <a:schemeClr val="accent4"/>
          </a:lnRef>
          <a:fillRef idx="2">
            <a:schemeClr val="accent4"/>
          </a:fillRef>
          <a:effectRef idx="1">
            <a:schemeClr val="accent4"/>
          </a:effectRef>
          <a:fontRef idx="minor">
            <a:schemeClr val="dk1"/>
          </a:fontRef>
        </p:style>
        <p:txBody>
          <a:bodyPr wrap="square" lIns="144000" tIns="108000" rIns="0" bIns="108000" rtlCol="0" anchor="t" anchorCtr="0">
            <a:noAutofit/>
          </a:bodyPr>
          <a:lstStyle/>
          <a:p>
            <a:pPr>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 「健康」を重要な要素に、より発展的に広い概念へと捉え直し、</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国際社会全体を</a:t>
            </a:r>
            <a:endParaRPr lang="en-US" altLang="ja-JP"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見据えた課題解決</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という視点から</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を最終テーマに</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746539" y="987806"/>
            <a:ext cx="8677095" cy="772107"/>
          </a:xfrm>
          <a:prstGeom prst="rect">
            <a:avLst/>
          </a:prstGeom>
          <a:noFill/>
          <a:ln>
            <a:solidFill>
              <a:schemeClr val="accent1"/>
            </a:solidFill>
          </a:ln>
          <a:effectLst/>
        </p:spPr>
        <p:style>
          <a:lnRef idx="1">
            <a:schemeClr val="accent4"/>
          </a:lnRef>
          <a:fillRef idx="2">
            <a:schemeClr val="accent4"/>
          </a:fillRef>
          <a:effectRef idx="1">
            <a:schemeClr val="accent4"/>
          </a:effectRef>
          <a:fontRef idx="minor">
            <a:schemeClr val="dk1"/>
          </a:fontRef>
        </p:style>
        <p:txBody>
          <a:bodyPr wrap="square" lIns="144000" tIns="108000" rIns="0" bIns="108000" rtlCol="0" anchor="ctr" anchorCtr="0">
            <a:spAutoFit/>
          </a:bodyPr>
          <a:lstStyle/>
          <a:p>
            <a:pPr>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 イノベーションを引き起こす世界中の叡智の結集など、オリンピック・パラリンピック後の</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日本の経済成長を持続させる起爆剤としての</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万博実現に向け活動をスタート</a:t>
            </a:r>
            <a:endParaRPr lang="en-US" altLang="ja-JP"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761347" y="2119065"/>
            <a:ext cx="8661003" cy="772107"/>
          </a:xfrm>
          <a:prstGeom prst="rect">
            <a:avLst/>
          </a:prstGeom>
          <a:noFill/>
          <a:ln>
            <a:solidFill>
              <a:schemeClr val="accent1"/>
            </a:solidFill>
          </a:ln>
          <a:effectLst/>
        </p:spPr>
        <p:style>
          <a:lnRef idx="1">
            <a:schemeClr val="accent4"/>
          </a:lnRef>
          <a:fillRef idx="2">
            <a:schemeClr val="accent4"/>
          </a:fillRef>
          <a:effectRef idx="1">
            <a:schemeClr val="accent4"/>
          </a:effectRef>
          <a:fontRef idx="minor">
            <a:schemeClr val="dk1"/>
          </a:fontRef>
        </p:style>
        <p:txBody>
          <a:bodyPr wrap="square" lIns="144000" tIns="108000" rIns="0" bIns="108000" rtlCol="0" anchor="ctr" anchorCtr="0">
            <a:spAutoFit/>
          </a:bodyPr>
          <a:lstStyle/>
          <a:p>
            <a:pPr>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 </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人類共通の課題解決を世界に示す「</a:t>
            </a:r>
            <a:r>
              <a:rPr lang="en-US" altLang="ja-JP"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世紀の万博」にふさわしいテーマ</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世界が直面する超高齢化を見据えた</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「健康・長寿への挑戦」を府の基本構想に</a:t>
            </a:r>
            <a:endParaRPr lang="en-US" altLang="ja-JP"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二等辺三角形 1"/>
          <p:cNvSpPr/>
          <p:nvPr/>
        </p:nvSpPr>
        <p:spPr>
          <a:xfrm rot="10800000">
            <a:off x="4488900" y="1858843"/>
            <a:ext cx="936000" cy="108000"/>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6" name="二等辺三角形 15"/>
          <p:cNvSpPr/>
          <p:nvPr/>
        </p:nvSpPr>
        <p:spPr>
          <a:xfrm rot="10800000">
            <a:off x="4492681" y="3013565"/>
            <a:ext cx="936000" cy="108000"/>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9" name="角丸四角形 18"/>
          <p:cNvSpPr/>
          <p:nvPr/>
        </p:nvSpPr>
        <p:spPr>
          <a:xfrm>
            <a:off x="942976" y="4069697"/>
            <a:ext cx="4025900" cy="664580"/>
          </a:xfrm>
          <a:prstGeom prst="roundRect">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b="1" dirty="0">
                <a:solidFill>
                  <a:schemeClr val="bg1"/>
                </a:solidFill>
                <a:effectLst>
                  <a:outerShdw blurRad="38100" dist="38100" dir="2700000" algn="tl">
                    <a:srgbClr val="000000">
                      <a:alpha val="43137"/>
                    </a:srgbClr>
                  </a:outerShdw>
                </a:effectLst>
              </a:rPr>
              <a:t>「いのち輝く未来社会のデザイン」</a:t>
            </a:r>
          </a:p>
        </p:txBody>
      </p:sp>
      <p:sp>
        <p:nvSpPr>
          <p:cNvPr id="27" name="等号 26"/>
          <p:cNvSpPr/>
          <p:nvPr/>
        </p:nvSpPr>
        <p:spPr>
          <a:xfrm>
            <a:off x="4970615" y="4208996"/>
            <a:ext cx="603283" cy="425202"/>
          </a:xfrm>
          <a:prstGeom prst="mathEqual">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8" name="角丸四角形 27"/>
          <p:cNvSpPr/>
          <p:nvPr/>
        </p:nvSpPr>
        <p:spPr>
          <a:xfrm>
            <a:off x="5651740" y="4069697"/>
            <a:ext cx="2965775" cy="720000"/>
          </a:xfrm>
          <a:prstGeom prst="roundRect">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tIns="216000" rtlCol="0" anchor="ctr"/>
          <a:lstStyle/>
          <a:p>
            <a:pPr algn="ctr"/>
            <a:endParaRPr lang="en-US" altLang="ja-JP" dirty="0">
              <a:effectLst>
                <a:outerShdw blurRad="38100" dist="38100" dir="2700000" algn="tl">
                  <a:srgbClr val="000000">
                    <a:alpha val="43137"/>
                  </a:srgbClr>
                </a:outerShdw>
              </a:effectLst>
            </a:endParaRPr>
          </a:p>
          <a:p>
            <a:pPr algn="ctr"/>
            <a:r>
              <a:rPr lang="en-US" altLang="ja-JP" b="1" dirty="0">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rPr>
              <a:t>SDGs</a:t>
            </a:r>
            <a:r>
              <a:rPr lang="ja-JP" altLang="en-US" b="1" dirty="0">
                <a:effectLst>
                  <a:outerShdw blurRad="38100" dist="38100" dir="2700000" algn="tl">
                    <a:srgbClr val="000000">
                      <a:alpha val="43137"/>
                    </a:srgbClr>
                  </a:outerShdw>
                </a:effectLst>
              </a:rPr>
              <a:t>が達成された社会</a:t>
            </a:r>
            <a:endParaRPr lang="en-US" altLang="ja-JP" b="1" dirty="0">
              <a:effectLst>
                <a:outerShdw blurRad="38100" dist="38100" dir="2700000" algn="tl">
                  <a:srgbClr val="000000">
                    <a:alpha val="43137"/>
                  </a:srgbClr>
                </a:outerShdw>
              </a:effectLst>
            </a:endParaRPr>
          </a:p>
          <a:p>
            <a:pPr algn="ctr"/>
            <a:endParaRPr lang="en-US" altLang="ja-JP" dirty="0">
              <a:effectLst>
                <a:outerShdw blurRad="38100" dist="38100" dir="2700000" algn="tl">
                  <a:srgbClr val="000000">
                    <a:alpha val="43137"/>
                  </a:srgbClr>
                </a:outerShdw>
              </a:effectLst>
            </a:endParaRPr>
          </a:p>
          <a:p>
            <a:pPr algn="ctr"/>
            <a:endParaRPr lang="en-US" altLang="ja-JP" dirty="0">
              <a:effectLst>
                <a:outerShdw blurRad="38100" dist="38100" dir="2700000" algn="tl">
                  <a:srgbClr val="000000">
                    <a:alpha val="43137"/>
                  </a:srgbClr>
                </a:outerShdw>
              </a:effectLst>
            </a:endParaRPr>
          </a:p>
          <a:p>
            <a:pPr algn="ctr"/>
            <a:endParaRPr lang="ja-JP" altLang="en-US" b="1" dirty="0">
              <a:effectLst>
                <a:outerShdw blurRad="38100" dist="38100" dir="2700000" algn="tl">
                  <a:srgbClr val="000000">
                    <a:alpha val="43137"/>
                  </a:srgbClr>
                </a:outerShdw>
              </a:effectLst>
            </a:endParaRPr>
          </a:p>
        </p:txBody>
      </p:sp>
      <p:sp>
        <p:nvSpPr>
          <p:cNvPr id="30" name="テキスト ボックス 29"/>
          <p:cNvSpPr txBox="1"/>
          <p:nvPr/>
        </p:nvSpPr>
        <p:spPr>
          <a:xfrm>
            <a:off x="470491" y="5249381"/>
            <a:ext cx="9081731" cy="1323439"/>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2400"/>
              </a:lnSpc>
              <a:tabLst>
                <a:tab pos="6550025" algn="l"/>
              </a:tabLst>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（世界での万博誘致活動と</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spcBef>
                <a:spcPts val="300"/>
              </a:spcBef>
              <a:tabLst>
                <a:tab pos="6550025" algn="l"/>
              </a:tabLst>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（博覧会国際事務局）総会など世界でのプレゼンテーションでは、大阪・関西が</a:t>
            </a:r>
            <a:r>
              <a:rPr lang="en-US" altLang="ja-JP"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p>
          <a:p>
            <a:pPr>
              <a:lnSpc>
                <a:spcPts val="2200"/>
              </a:lnSpc>
              <a:spcBef>
                <a:spcPts val="300"/>
              </a:spcBef>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達成のフロントランナー</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として、日本と世界の持続的な成長・発展に貢献していくことを提唱</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tabLst>
                <a:tab pos="6550025" algn="l"/>
              </a:tabLst>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国際社会においては、</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を抜きに立ち振る舞いできないことを体現</a:t>
            </a:r>
          </a:p>
        </p:txBody>
      </p:sp>
      <p:sp>
        <p:nvSpPr>
          <p:cNvPr id="15" name="正方形/長方形 14"/>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（１）経緯</a:t>
            </a:r>
            <a:endParaRPr kumimoji="1" lang="en-US" altLang="ja-JP" b="1" dirty="0">
              <a:latin typeface="Meiryo UI" panose="020B0604030504040204" pitchFamily="50" charset="-128"/>
              <a:ea typeface="Meiryo UI" panose="020B0604030504040204" pitchFamily="50" charset="-128"/>
            </a:endParaRPr>
          </a:p>
        </p:txBody>
      </p:sp>
      <p:sp>
        <p:nvSpPr>
          <p:cNvPr id="17" name="スライド番号プレースホルダー 1"/>
          <p:cNvSpPr>
            <a:spLocks noGrp="1"/>
          </p:cNvSpPr>
          <p:nvPr>
            <p:ph type="sldNum" sz="quarter" idx="12"/>
          </p:nvPr>
        </p:nvSpPr>
        <p:spPr>
          <a:xfrm>
            <a:off x="9115200" y="86400"/>
            <a:ext cx="682898" cy="360000"/>
          </a:xfrm>
        </p:spPr>
        <p:txBody>
          <a:bodyPr/>
          <a:lstStyle/>
          <a:p>
            <a:fld id="{3157C2D9-E325-45F6-BC39-9F5E380E7350}" type="slidenum">
              <a:rPr kumimoji="1" lang="en-US" altLang="ja-JP" dirty="0"/>
              <a:t>3</a:t>
            </a:fld>
            <a:endParaRPr kumimoji="1" lang="ja-JP" altLang="en-US" dirty="0"/>
          </a:p>
        </p:txBody>
      </p:sp>
      <p:pic>
        <p:nvPicPr>
          <p:cNvPr id="18" name="図 17"/>
          <p:cNvPicPr>
            <a:picLocks noChangeAspect="1"/>
          </p:cNvPicPr>
          <p:nvPr/>
        </p:nvPicPr>
        <p:blipFill>
          <a:blip r:embed="rId3"/>
          <a:stretch>
            <a:fillRect/>
          </a:stretch>
        </p:blipFill>
        <p:spPr>
          <a:xfrm>
            <a:off x="5833135" y="4357697"/>
            <a:ext cx="2648392" cy="396000"/>
          </a:xfrm>
          <a:prstGeom prst="rect">
            <a:avLst/>
          </a:prstGeom>
        </p:spPr>
      </p:pic>
    </p:spTree>
    <p:extLst>
      <p:ext uri="{BB962C8B-B14F-4D97-AF65-F5344CB8AC3E}">
        <p14:creationId xmlns:p14="http://schemas.microsoft.com/office/powerpoint/2010/main" val="2431366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（２）</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と</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a:t>
            </a:r>
            <a:r>
              <a:rPr kumimoji="1" lang="ja-JP" altLang="en-US" b="1" dirty="0" smtClean="0">
                <a:latin typeface="Meiryo UI" panose="020B0604030504040204" pitchFamily="50" charset="-128"/>
                <a:ea typeface="Meiryo UI" panose="020B0604030504040204" pitchFamily="50" charset="-128"/>
              </a:rPr>
              <a:t>万博</a:t>
            </a:r>
            <a:endParaRPr kumimoji="1" lang="ja-JP" altLang="en-US"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115899" y="85103"/>
            <a:ext cx="682898" cy="360000"/>
          </a:xfrm>
        </p:spPr>
        <p:txBody>
          <a:bodyPr/>
          <a:lstStyle/>
          <a:p>
            <a:fld id="{9C524180-8651-4978-9624-0BCBA40970EB}" type="slidenum">
              <a:rPr kumimoji="1" lang="ja-JP" altLang="en-US" dirty="0"/>
              <a:t>4</a:t>
            </a:fld>
            <a:endParaRPr kumimoji="1" lang="ja-JP" altLang="en-US" dirty="0"/>
          </a:p>
        </p:txBody>
      </p:sp>
      <p:sp>
        <p:nvSpPr>
          <p:cNvPr id="40" name="正方形/長方形 39"/>
          <p:cNvSpPr/>
          <p:nvPr/>
        </p:nvSpPr>
        <p:spPr>
          <a:xfrm>
            <a:off x="426302" y="864524"/>
            <a:ext cx="9053396" cy="560277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730004" y="1129950"/>
            <a:ext cx="4160101" cy="5070826"/>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200"/>
              </a:lnSpc>
            </a:pPr>
            <a:endParaRPr lang="ja-JP" altLang="en-US" sz="14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982106" y="1043405"/>
            <a:ext cx="3476613" cy="308626"/>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523483"/>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像</a:t>
            </a:r>
            <a:endParaRPr kumimoji="1"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kumimoji="1"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87924"/>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3866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550025" algn="l"/>
              </a:tabLs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r>
              <a:rPr kumimoji="1"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世代</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8" y="3504930"/>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kumimoji="1"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302502"/>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kumimoji="1"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916080" y="4517787"/>
            <a:ext cx="3945494" cy="738664"/>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持続</a:t>
            </a:r>
            <a:r>
              <a:rPr lang="ja-JP" altLang="en-US" sz="1400" dirty="0">
                <a:latin typeface="Meiryo UI" panose="020B0604030504040204" pitchFamily="50" charset="-128"/>
                <a:ea typeface="Meiryo UI" panose="020B0604030504040204" pitchFamily="50" charset="-128"/>
              </a:rPr>
              <a:t>可能</a:t>
            </a:r>
            <a:r>
              <a:rPr lang="ja-JP" altLang="en-US" sz="1400" dirty="0" smtClean="0">
                <a:latin typeface="Meiryo UI" panose="020B0604030504040204" pitchFamily="50" charset="-128"/>
                <a:ea typeface="Meiryo UI" panose="020B0604030504040204" pitchFamily="50" charset="-128"/>
              </a:rPr>
              <a:t>な</a:t>
            </a:r>
            <a:r>
              <a:rPr lang="ja-JP" altLang="en-US" sz="1400" dirty="0">
                <a:latin typeface="Meiryo UI" panose="020B0604030504040204" pitchFamily="50" charset="-128"/>
                <a:ea typeface="Meiryo UI" panose="020B0604030504040204" pitchFamily="50" charset="-128"/>
              </a:rPr>
              <a:t>社会</a:t>
            </a:r>
            <a:r>
              <a:rPr lang="ja-JP" altLang="en-US" sz="1400" dirty="0" smtClean="0">
                <a:latin typeface="Meiryo UI" panose="020B0604030504040204" pitchFamily="50" charset="-128"/>
                <a:ea typeface="Meiryo UI" panose="020B0604030504040204" pitchFamily="50" charset="-128"/>
              </a:rPr>
              <a:t>の実現に向け、世界の大胆な変革が必要となることを、全ての国連加盟国が採択</a:t>
            </a:r>
            <a:r>
              <a:rPr lang="en-US" altLang="ja-JP" sz="1400" dirty="0" smtClean="0">
                <a:latin typeface="Meiryo UI" panose="020B0604030504040204" pitchFamily="50" charset="-128"/>
                <a:ea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人類の英知の結集</a:t>
            </a:r>
            <a:r>
              <a:rPr lang="ja-JP" altLang="en-US" sz="1400" dirty="0" smtClean="0">
                <a:latin typeface="Meiryo UI" panose="020B0604030504040204" pitchFamily="50" charset="-128"/>
                <a:ea typeface="Meiryo UI" panose="020B0604030504040204" pitchFamily="50" charset="-128"/>
              </a:rPr>
              <a:t>）</a:t>
            </a:r>
            <a:endParaRPr lang="ja-JP" altLang="en-US" sz="1400" dirty="0"/>
          </a:p>
        </p:txBody>
      </p:sp>
      <p:sp>
        <p:nvSpPr>
          <p:cNvPr id="51" name="正方形/長方形 50"/>
          <p:cNvSpPr/>
          <p:nvPr/>
        </p:nvSpPr>
        <p:spPr>
          <a:xfrm>
            <a:off x="918822" y="5700288"/>
            <a:ext cx="3669444" cy="246221"/>
          </a:xfrm>
          <a:prstGeom prst="rect">
            <a:avLst/>
          </a:prstGeom>
        </p:spPr>
        <p:txBody>
          <a:bodyPr wrap="square" anchor="ctr">
            <a:spAutoFit/>
          </a:bodyPr>
          <a:lstStyle/>
          <a:p>
            <a:pPr marL="1162050" indent="-1162050">
              <a:lnSpc>
                <a:spcPts val="1200"/>
              </a:lnSpc>
            </a:pPr>
            <a:r>
              <a:rPr lang="ja-JP" altLang="en-US" sz="1400" b="1" dirty="0" smtClean="0"/>
              <a:t>２０３０年</a:t>
            </a:r>
            <a:endParaRPr lang="ja-JP" altLang="en-US" sz="1400" dirty="0"/>
          </a:p>
        </p:txBody>
      </p:sp>
      <p:sp>
        <p:nvSpPr>
          <p:cNvPr id="52" name="テキスト ボックス 51"/>
          <p:cNvSpPr txBox="1"/>
          <p:nvPr/>
        </p:nvSpPr>
        <p:spPr>
          <a:xfrm>
            <a:off x="884141" y="5504467"/>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大かっこ 52"/>
          <p:cNvSpPr/>
          <p:nvPr/>
        </p:nvSpPr>
        <p:spPr>
          <a:xfrm>
            <a:off x="2092333" y="5533401"/>
            <a:ext cx="2604746" cy="390946"/>
          </a:xfrm>
          <a:prstGeom prst="bracketPair">
            <a:avLst/>
          </a:prstGeom>
          <a:ln w="6350">
            <a:solidFill>
              <a:schemeClr val="tx2">
                <a:lumMod val="60000"/>
                <a:lumOff val="40000"/>
              </a:schemeClr>
            </a:solidFill>
          </a:ln>
        </p:spPr>
        <p:txBody>
          <a:bodyPr wrap="square" lIns="72000" tIns="36000" rIns="72000" bIns="36000">
            <a:noAutofit/>
          </a:bodyPr>
          <a:lstStyle/>
          <a:p>
            <a:pPr indent="7938"/>
            <a:r>
              <a:rPr lang="ja-JP" altLang="en-US" sz="1100" dirty="0">
                <a:latin typeface="Meiryo UI" panose="020B0604030504040204" pitchFamily="50" charset="-128"/>
                <a:ea typeface="Meiryo UI" panose="020B0604030504040204" pitchFamily="50" charset="-128"/>
              </a:rPr>
              <a:t>大阪・関西万博は、</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の達成に向け、世界のベクトルを一つにできる最後</a:t>
            </a:r>
            <a:r>
              <a:rPr lang="ja-JP" altLang="en-US" sz="1100" dirty="0" smtClean="0">
                <a:latin typeface="Meiryo UI" panose="020B0604030504040204" pitchFamily="50" charset="-128"/>
                <a:ea typeface="Meiryo UI" panose="020B0604030504040204" pitchFamily="50" charset="-128"/>
              </a:rPr>
              <a:t>の登録</a:t>
            </a:r>
            <a:r>
              <a:rPr lang="ja-JP" altLang="en-US" sz="1100" dirty="0">
                <a:latin typeface="Meiryo UI" panose="020B0604030504040204" pitchFamily="50" charset="-128"/>
                <a:ea typeface="Meiryo UI" panose="020B0604030504040204" pitchFamily="50" charset="-128"/>
              </a:rPr>
              <a:t>博</a:t>
            </a:r>
          </a:p>
        </p:txBody>
      </p:sp>
      <p:sp>
        <p:nvSpPr>
          <p:cNvPr id="54" name="角丸四角形 53"/>
          <p:cNvSpPr/>
          <p:nvPr/>
        </p:nvSpPr>
        <p:spPr>
          <a:xfrm>
            <a:off x="5475247" y="1129950"/>
            <a:ext cx="3788962" cy="5070826"/>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200"/>
              </a:lnSpc>
            </a:pPr>
            <a:endParaRPr lang="ja-JP" altLang="en-US" sz="1400"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525181"/>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kumimoji="1"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57424"/>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endParaRPr kumimoji="1"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96930"/>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kumimoji="1"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kumimoji="1"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637726" y="2474975"/>
            <a:ext cx="3608275" cy="73866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550025" algn="l"/>
              </a:tabLst>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669780" y="3730308"/>
            <a:ext cx="3809918"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066769" y="1011575"/>
            <a:ext cx="2592000" cy="338554"/>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77477" y="4276744"/>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kumimoji="1"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654440" y="4481621"/>
            <a:ext cx="3631902"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地球規模のさまざまな課題に取り組むために</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rPr>
            </a:br>
            <a:r>
              <a:rPr lang="ja-JP" altLang="en-US" sz="1400" b="1" dirty="0" smtClean="0">
                <a:latin typeface="Meiryo UI" panose="020B0604030504040204" pitchFamily="50" charset="-128"/>
                <a:ea typeface="Meiryo UI" panose="020B0604030504040204" pitchFamily="50" charset="-128"/>
              </a:rPr>
              <a:t>世界各地から</a:t>
            </a:r>
            <a:r>
              <a:rPr lang="ja-JP" altLang="en-US" sz="1400" b="1" dirty="0">
                <a:latin typeface="Meiryo UI" panose="020B0604030504040204" pitchFamily="50" charset="-128"/>
                <a:ea typeface="Meiryo UI" panose="020B0604030504040204" pitchFamily="50" charset="-128"/>
              </a:rPr>
              <a:t>英知を集める場</a:t>
            </a:r>
            <a:endParaRPr lang="ja-JP" altLang="en-US" sz="1400" b="1" dirty="0"/>
          </a:p>
        </p:txBody>
      </p:sp>
      <p:sp>
        <p:nvSpPr>
          <p:cNvPr id="81" name="テキスト ボックス 80"/>
          <p:cNvSpPr txBox="1"/>
          <p:nvPr/>
        </p:nvSpPr>
        <p:spPr>
          <a:xfrm>
            <a:off x="5584060" y="5488000"/>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kumimoji="1"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64785" y="5717219"/>
            <a:ext cx="3271933" cy="257763"/>
          </a:xfrm>
          <a:prstGeom prst="rect">
            <a:avLst/>
          </a:prstGeom>
        </p:spPr>
        <p:txBody>
          <a:bodyPr wrap="square" anchor="ctr">
            <a:spAutoFit/>
          </a:bodyPr>
          <a:lstStyle/>
          <a:p>
            <a:pPr>
              <a:lnSpc>
                <a:spcPts val="1200"/>
              </a:lnSpc>
            </a:pPr>
            <a:r>
              <a:rPr lang="ja-JP" altLang="en-US" sz="1400" b="1" dirty="0"/>
              <a:t>２０２５年</a:t>
            </a:r>
            <a:r>
              <a:rPr lang="ja-JP" altLang="en-US" sz="1100" dirty="0">
                <a:latin typeface="Meiryo UI" panose="020B0604030504040204" pitchFamily="50" charset="-128"/>
                <a:ea typeface="Meiryo UI" panose="020B0604030504040204" pitchFamily="50" charset="-128"/>
              </a:rPr>
              <a:t>（５年に１度開催</a:t>
            </a:r>
            <a:r>
              <a:rPr lang="ja-JP" altLang="en-US" sz="1100" dirty="0" smtClean="0">
                <a:latin typeface="Meiryo UI" panose="020B0604030504040204" pitchFamily="50" charset="-128"/>
                <a:ea typeface="Meiryo UI" panose="020B0604030504040204" pitchFamily="50" charset="-128"/>
              </a:rPr>
              <a:t>される登録</a:t>
            </a:r>
            <a:r>
              <a:rPr lang="ja-JP" altLang="en-US" sz="1100" dirty="0">
                <a:latin typeface="Meiryo UI" panose="020B0604030504040204" pitchFamily="50" charset="-128"/>
                <a:ea typeface="Meiryo UI" panose="020B0604030504040204" pitchFamily="50" charset="-128"/>
              </a:rPr>
              <a:t>博）</a:t>
            </a:r>
          </a:p>
        </p:txBody>
      </p:sp>
    </p:spTree>
    <p:extLst>
      <p:ext uri="{BB962C8B-B14F-4D97-AF65-F5344CB8AC3E}">
        <p14:creationId xmlns:p14="http://schemas.microsoft.com/office/powerpoint/2010/main" val="786528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5630798" y="783548"/>
            <a:ext cx="4122802" cy="2875021"/>
          </a:xfrm>
          <a:prstGeom prst="rect">
            <a:avLst/>
          </a:prstGeom>
        </p:spPr>
      </p:pic>
      <p:sp>
        <p:nvSpPr>
          <p:cNvPr id="6" name="テキスト ボックス 5"/>
          <p:cNvSpPr txBox="1"/>
          <p:nvPr/>
        </p:nvSpPr>
        <p:spPr>
          <a:xfrm>
            <a:off x="18977" y="995401"/>
            <a:ext cx="6181580" cy="5666438"/>
          </a:xfrm>
          <a:prstGeom prst="rect">
            <a:avLst/>
          </a:prstGeom>
          <a:noFill/>
          <a:ln>
            <a:noFill/>
          </a:ln>
        </p:spPr>
        <p:txBody>
          <a:bodyPr wrap="square" lIns="252000" tIns="144000" rIns="84392" bIns="42197" rtlCol="0">
            <a:spAutoFit/>
          </a:bodyPr>
          <a:lstStyle/>
          <a:p>
            <a:pPr>
              <a:spcBef>
                <a:spcPts val="12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spcBef>
                <a:spcPts val="1200"/>
              </a:spcBef>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◆サブテーマ：</a:t>
            </a:r>
            <a:r>
              <a:rPr lang="en-US" altLang="ja-JP" sz="1600" dirty="0"/>
              <a:t>Saving Lives</a:t>
            </a:r>
            <a:r>
              <a:rPr lang="en-US" altLang="ja-JP" dirty="0"/>
              <a:t>(</a:t>
            </a:r>
            <a:r>
              <a:rPr lang="ja-JP" altLang="en-US" b="1" dirty="0"/>
              <a:t>いのちを救う</a:t>
            </a:r>
            <a:r>
              <a:rPr lang="en-US" altLang="ja-JP" dirty="0"/>
              <a:t>)</a:t>
            </a:r>
          </a:p>
          <a:p>
            <a:r>
              <a:rPr lang="en-US" altLang="ja-JP" sz="1600" dirty="0" smtClean="0"/>
              <a:t>                                  Empowering </a:t>
            </a:r>
            <a:r>
              <a:rPr lang="en-US" altLang="ja-JP" sz="1600" dirty="0"/>
              <a:t>Lives</a:t>
            </a:r>
            <a:r>
              <a:rPr lang="en-US" altLang="ja-JP" dirty="0"/>
              <a:t>(</a:t>
            </a:r>
            <a:r>
              <a:rPr lang="ja-JP" altLang="en-US" b="1" dirty="0"/>
              <a:t>いのちに力を与える</a:t>
            </a:r>
            <a:r>
              <a:rPr lang="en-US" altLang="ja-JP" dirty="0"/>
              <a:t>)</a:t>
            </a:r>
          </a:p>
          <a:p>
            <a:r>
              <a:rPr lang="en-US" altLang="ja-JP" sz="1600" dirty="0" smtClean="0"/>
              <a:t>                                  Connecting </a:t>
            </a:r>
            <a:r>
              <a:rPr lang="en-US" altLang="ja-JP" sz="1600" dirty="0"/>
              <a:t>Lives</a:t>
            </a:r>
            <a:r>
              <a:rPr lang="en-US" altLang="ja-JP" dirty="0"/>
              <a:t>(</a:t>
            </a:r>
            <a:r>
              <a:rPr lang="ja-JP" altLang="en-US" b="1" dirty="0"/>
              <a:t>いのちをつなぐ</a:t>
            </a:r>
            <a:r>
              <a:rPr lang="en-US" altLang="ja-JP" dirty="0" smtClean="0"/>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3000"/>
              </a:spcBef>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◆コンセプト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未来社会の実験場</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期間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日間</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0"/>
            <a:ext cx="9906000" cy="6833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altLang="ja-JP" sz="2800" b="1" dirty="0">
                <a:latin typeface="Meiryo UI" panose="020B0604030504040204" pitchFamily="50" charset="-128"/>
                <a:ea typeface="Meiryo UI" panose="020B0604030504040204" pitchFamily="50" charset="-128"/>
              </a:rPr>
              <a:t>2025</a:t>
            </a:r>
            <a:r>
              <a:rPr lang="ja-JP" altLang="en-US" sz="2800" b="1" dirty="0">
                <a:latin typeface="Meiryo UI" panose="020B0604030504040204" pitchFamily="50" charset="-128"/>
                <a:ea typeface="Meiryo UI" panose="020B0604030504040204" pitchFamily="50" charset="-128"/>
              </a:rPr>
              <a:t>年日本国際博覧会（大阪・関西万博）</a:t>
            </a:r>
            <a:endParaRPr lang="en-US" altLang="ja-JP" sz="2800" b="1" dirty="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0ED7EB25-D736-4285-83C6-6D41488FEE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2533" y="783547"/>
            <a:ext cx="993861" cy="821786"/>
          </a:xfrm>
          <a:prstGeom prst="rect">
            <a:avLst/>
          </a:prstGeom>
          <a:solidFill>
            <a:srgbClr val="FF0000"/>
          </a:solidFill>
        </p:spPr>
      </p:pic>
      <p:pic>
        <p:nvPicPr>
          <p:cNvPr id="14" name="図 13"/>
          <p:cNvPicPr>
            <a:picLocks noChangeAspect="1"/>
          </p:cNvPicPr>
          <p:nvPr/>
        </p:nvPicPr>
        <p:blipFill>
          <a:blip r:embed="rId5"/>
          <a:stretch>
            <a:fillRect/>
          </a:stretch>
        </p:blipFill>
        <p:spPr>
          <a:xfrm>
            <a:off x="5622737" y="3673736"/>
            <a:ext cx="4130863" cy="2855674"/>
          </a:xfrm>
          <a:prstGeom prst="rect">
            <a:avLst/>
          </a:prstGeom>
        </p:spPr>
      </p:pic>
      <p:sp>
        <p:nvSpPr>
          <p:cNvPr id="16" name="テキスト ボックス 15"/>
          <p:cNvSpPr txBox="1"/>
          <p:nvPr/>
        </p:nvSpPr>
        <p:spPr>
          <a:xfrm>
            <a:off x="6978440" y="6529410"/>
            <a:ext cx="2079017"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出典：経済産業省パンフレット</a:t>
            </a:r>
            <a:endParaRPr lang="en-US" altLang="ja-JP" sz="1200" dirty="0">
              <a:solidFill>
                <a:schemeClr val="tx1">
                  <a:lumMod val="95000"/>
                  <a:lumOff val="5000"/>
                </a:schemeClr>
              </a:solidFill>
            </a:endParaRPr>
          </a:p>
        </p:txBody>
      </p:sp>
      <p:sp>
        <p:nvSpPr>
          <p:cNvPr id="2" name="スライド番号プレースホルダー 1"/>
          <p:cNvSpPr>
            <a:spLocks noGrp="1"/>
          </p:cNvSpPr>
          <p:nvPr>
            <p:ph type="sldNum" sz="quarter" idx="12"/>
          </p:nvPr>
        </p:nvSpPr>
        <p:spPr>
          <a:xfrm>
            <a:off x="9115200" y="86400"/>
            <a:ext cx="684000" cy="360000"/>
          </a:xfrm>
          <a:ln>
            <a:solidFill>
              <a:schemeClr val="tx2"/>
            </a:solidFill>
          </a:ln>
        </p:spPr>
        <p:txBody>
          <a:bodyPr/>
          <a:lstStyle/>
          <a:p>
            <a:fld id="{A1B4FB6F-4CC7-4AA8-95AB-3EC2689FB0F2}" type="slidenum">
              <a:rPr lang="en-US" altLang="ja-JP" dirty="0"/>
              <a:t>5</a:t>
            </a:fld>
            <a:endParaRPr lang="ja-JP" altLang="en-US" dirty="0"/>
          </a:p>
        </p:txBody>
      </p:sp>
    </p:spTree>
    <p:extLst>
      <p:ext uri="{BB962C8B-B14F-4D97-AF65-F5344CB8AC3E}">
        <p14:creationId xmlns:p14="http://schemas.microsoft.com/office/powerpoint/2010/main" val="1368443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6</a:t>
            </a:fld>
            <a:endParaRPr kumimoji="1" lang="ja-JP" altLang="en-US"/>
          </a:p>
        </p:txBody>
      </p:sp>
      <p:sp>
        <p:nvSpPr>
          <p:cNvPr id="27" name="正方形/長方形 26"/>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（３）</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と大阪の</a:t>
            </a:r>
            <a:r>
              <a:rPr kumimoji="1" lang="ja-JP" altLang="en-US" b="1" dirty="0" smtClean="0">
                <a:latin typeface="Meiryo UI" panose="020B0604030504040204" pitchFamily="50" charset="-128"/>
                <a:ea typeface="Meiryo UI" panose="020B0604030504040204" pitchFamily="50" charset="-128"/>
              </a:rPr>
              <a:t>親和性</a:t>
            </a:r>
            <a:endParaRPr kumimoji="1" lang="ja-JP" altLang="en-US" b="1" dirty="0">
              <a:latin typeface="Meiryo UI" panose="020B0604030504040204" pitchFamily="50" charset="-128"/>
              <a:ea typeface="Meiryo UI" panose="020B0604030504040204" pitchFamily="50" charset="-128"/>
            </a:endParaRPr>
          </a:p>
        </p:txBody>
      </p:sp>
      <p:sp>
        <p:nvSpPr>
          <p:cNvPr id="29" name="スライド番号プレースホルダー 1"/>
          <p:cNvSpPr txBox="1">
            <a:spLocks/>
          </p:cNvSpPr>
          <p:nvPr/>
        </p:nvSpPr>
        <p:spPr>
          <a:xfrm>
            <a:off x="9115899" y="85103"/>
            <a:ext cx="682898" cy="360000"/>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mtClean="0"/>
              <a:t>６</a:t>
            </a:r>
            <a:endParaRPr kumimoji="1" lang="ja-JP" altLang="en-US" dirty="0"/>
          </a:p>
        </p:txBody>
      </p:sp>
      <p:pic>
        <p:nvPicPr>
          <p:cNvPr id="3" name="図 2"/>
          <p:cNvPicPr>
            <a:picLocks noChangeAspect="1"/>
          </p:cNvPicPr>
          <p:nvPr/>
        </p:nvPicPr>
        <p:blipFill>
          <a:blip r:embed="rId3"/>
          <a:stretch>
            <a:fillRect/>
          </a:stretch>
        </p:blipFill>
        <p:spPr>
          <a:xfrm>
            <a:off x="2276386" y="841293"/>
            <a:ext cx="5353226" cy="2649106"/>
          </a:xfrm>
          <a:prstGeom prst="rect">
            <a:avLst/>
          </a:prstGeom>
        </p:spPr>
      </p:pic>
      <p:pic>
        <p:nvPicPr>
          <p:cNvPr id="23" name="図 22"/>
          <p:cNvPicPr>
            <a:picLocks noChangeAspect="1"/>
          </p:cNvPicPr>
          <p:nvPr/>
        </p:nvPicPr>
        <p:blipFill>
          <a:blip r:embed="rId4"/>
          <a:stretch>
            <a:fillRect/>
          </a:stretch>
        </p:blipFill>
        <p:spPr>
          <a:xfrm>
            <a:off x="218971" y="3805763"/>
            <a:ext cx="4848617" cy="2408278"/>
          </a:xfrm>
          <a:prstGeom prst="rect">
            <a:avLst/>
          </a:prstGeom>
        </p:spPr>
      </p:pic>
      <p:pic>
        <p:nvPicPr>
          <p:cNvPr id="24" name="図 23"/>
          <p:cNvPicPr>
            <a:picLocks noChangeAspect="1"/>
          </p:cNvPicPr>
          <p:nvPr/>
        </p:nvPicPr>
        <p:blipFill>
          <a:blip r:embed="rId5"/>
          <a:stretch>
            <a:fillRect/>
          </a:stretch>
        </p:blipFill>
        <p:spPr>
          <a:xfrm>
            <a:off x="5101262" y="3838603"/>
            <a:ext cx="4804738" cy="2375438"/>
          </a:xfrm>
          <a:prstGeom prst="rect">
            <a:avLst/>
          </a:prstGeom>
        </p:spPr>
      </p:pic>
    </p:spTree>
    <p:extLst>
      <p:ext uri="{BB962C8B-B14F-4D97-AF65-F5344CB8AC3E}">
        <p14:creationId xmlns:p14="http://schemas.microsoft.com/office/powerpoint/2010/main" val="4253203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（４）政府の</a:t>
            </a:r>
            <a:r>
              <a:rPr kumimoji="1" lang="ja-JP" altLang="en-US" b="1" dirty="0" smtClean="0">
                <a:latin typeface="Meiryo UI" panose="020B0604030504040204" pitchFamily="50" charset="-128"/>
                <a:ea typeface="Meiryo UI" panose="020B0604030504040204" pitchFamily="50" charset="-128"/>
              </a:rPr>
              <a:t>取組み</a:t>
            </a:r>
            <a:endParaRPr kumimoji="1" lang="ja-JP" altLang="en-US"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115200" y="86400"/>
            <a:ext cx="682898" cy="360000"/>
          </a:xfrm>
        </p:spPr>
        <p:txBody>
          <a:bodyPr/>
          <a:lstStyle/>
          <a:p>
            <a:r>
              <a:rPr kumimoji="1" lang="en-US" altLang="ja-JP" dirty="0" smtClean="0"/>
              <a:t>7</a:t>
            </a:r>
            <a:endParaRPr kumimoji="1" lang="ja-JP" altLang="en-US" dirty="0"/>
          </a:p>
        </p:txBody>
      </p:sp>
      <p:sp>
        <p:nvSpPr>
          <p:cNvPr id="9" name="正方形/長方形 8"/>
          <p:cNvSpPr/>
          <p:nvPr/>
        </p:nvSpPr>
        <p:spPr>
          <a:xfrm>
            <a:off x="392684" y="948180"/>
            <a:ext cx="9120631" cy="5448264"/>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marL="185738"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政府においては、内閣総理大臣を本部長とし、全閣僚を構成員とする「</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推進本部</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月に設置。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月の第</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回会合において、</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を達成するための中長期的な国家戦略として、</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0"/>
              </a:spcBef>
              <a:tabLst>
                <a:tab pos="185738" algn="l"/>
              </a:tabLst>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８つの優先課題を取りまとめた「</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実施指針</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」が決定された（</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月に一部改訂）。</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60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実施指針の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８つの優先課題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あらゆる人々が活躍する社会・ジェンダー平等の実現</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健康・長寿の達成</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成長市場の創出、地域活性化、科学技術イノベーション</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持続可能で強靭な国土と質の高いインフラの整備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⑤　省・再生可能エネルギー、防災・気候変動対策、循環型社会</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⑥　生物多様性、森林、海洋等の環境の保全</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⑦　平和と安全・安心社会の実現</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⑧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実施推進の体制と手段</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180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また、</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月以降は、実施指針の優先課題に対する政府の主要な取り組みをまとめた「</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p>
          <a:p>
            <a:pPr marL="185738" indent="-185738">
              <a:lnSpc>
                <a:spcPts val="1800"/>
              </a:lnSpc>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アクションプラン」を定期的に策定し、　「</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と連動する</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Society5.0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の推進</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を原動力とした</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tabLst>
                <a:tab pos="185738" algn="l"/>
              </a:tabLs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地方創生</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の担い手として次世代・女性のエンパワーメント</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を三本柱に、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の実現に取り組んでいる。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600"/>
              </a:spcBef>
              <a:tabLst>
                <a:tab pos="185738" algn="l"/>
              </a:tabLst>
            </a:pPr>
            <a:endPar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tabLst>
                <a:tab pos="185738" algn="l"/>
              </a:tabLst>
            </a:pP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このほか、国内において</a:t>
            </a:r>
            <a:r>
              <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を浸透させるため、「</a:t>
            </a:r>
            <a:r>
              <a:rPr lang="ja-JP" altLang="en-US" sz="16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ジャパン</a:t>
            </a:r>
            <a:r>
              <a:rPr lang="en-US" altLang="ja-JP" sz="16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アワード</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未来都市</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及び自治体</a:t>
            </a:r>
            <a:r>
              <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モデル事業」の選定、　「</a:t>
            </a:r>
            <a:r>
              <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Japan SDGs Action platform</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」の設置などを通じ、</a:t>
            </a:r>
            <a:r>
              <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の具体的な活動の見える化等を推進。</a:t>
            </a:r>
            <a:endPar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9274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44141" y="2000501"/>
            <a:ext cx="8743950" cy="2443163"/>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algn="ctr">
              <a:lnSpc>
                <a:spcPct val="150000"/>
              </a:lnSpc>
            </a:pPr>
            <a:r>
              <a:rPr kumimoji="1" lang="ja-JP" altLang="en-US" sz="3200" b="1" dirty="0">
                <a:latin typeface="Meiryo UI" panose="020B0604030504040204" pitchFamily="50" charset="-128"/>
                <a:ea typeface="Meiryo UI" panose="020B0604030504040204" pitchFamily="50" charset="-128"/>
              </a:rPr>
              <a:t>　 ２</a:t>
            </a:r>
            <a:r>
              <a:rPr kumimoji="1" lang="ja-JP" altLang="en-US" sz="3200" b="1" dirty="0" smtClean="0">
                <a:latin typeface="Meiryo UI" panose="020B0604030504040204" pitchFamily="50" charset="-128"/>
                <a:ea typeface="Meiryo UI" panose="020B0604030504040204" pitchFamily="50" charset="-128"/>
              </a:rPr>
              <a:t>．大阪府における</a:t>
            </a:r>
            <a:r>
              <a:rPr kumimoji="1" lang="en-US" altLang="ja-JP" sz="3200" b="1" dirty="0" smtClean="0">
                <a:latin typeface="Meiryo UI" panose="020B0604030504040204" pitchFamily="50" charset="-128"/>
                <a:ea typeface="Meiryo UI" panose="020B0604030504040204" pitchFamily="50" charset="-128"/>
              </a:rPr>
              <a:t>SDGs</a:t>
            </a:r>
            <a:r>
              <a:rPr kumimoji="1" lang="ja-JP" altLang="en-US" sz="3200" b="1" smtClean="0">
                <a:latin typeface="Meiryo UI" panose="020B0604030504040204" pitchFamily="50" charset="-128"/>
                <a:ea typeface="Meiryo UI" panose="020B0604030504040204" pitchFamily="50" charset="-128"/>
              </a:rPr>
              <a:t>の取組み</a:t>
            </a:r>
            <a:endParaRPr kumimoji="1" lang="ja-JP" altLang="en-US" sz="3200" dirty="0">
              <a:latin typeface="Meiryo UI" panose="020B0604030504040204" pitchFamily="50" charset="-128"/>
              <a:ea typeface="Meiryo UI" panose="020B0604030504040204" pitchFamily="50" charset="-128"/>
            </a:endParaRPr>
          </a:p>
        </p:txBody>
      </p:sp>
      <p:sp>
        <p:nvSpPr>
          <p:cNvPr id="3" name="スライド番号プレースホルダー 1"/>
          <p:cNvSpPr>
            <a:spLocks noGrp="1"/>
          </p:cNvSpPr>
          <p:nvPr>
            <p:ph type="sldNum" sz="quarter" idx="12"/>
          </p:nvPr>
        </p:nvSpPr>
        <p:spPr>
          <a:xfrm>
            <a:off x="9115200" y="86400"/>
            <a:ext cx="682898" cy="360000"/>
          </a:xfrm>
        </p:spPr>
        <p:txBody>
          <a:bodyPr/>
          <a:lstStyle/>
          <a:p>
            <a:r>
              <a:rPr kumimoji="1" lang="ja-JP" altLang="en-US" dirty="0"/>
              <a:t>８</a:t>
            </a:r>
          </a:p>
        </p:txBody>
      </p:sp>
    </p:spTree>
    <p:extLst>
      <p:ext uri="{BB962C8B-B14F-4D97-AF65-F5344CB8AC3E}">
        <p14:creationId xmlns:p14="http://schemas.microsoft.com/office/powerpoint/2010/main" val="3013662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14775</TotalTime>
  <Words>5889</Words>
  <Application>Microsoft Office PowerPoint</Application>
  <PresentationFormat>A4 210 x 297 mm</PresentationFormat>
  <Paragraphs>850</Paragraphs>
  <Slides>37</Slides>
  <Notes>37</Notes>
  <HiddenSlides>0</HiddenSlides>
  <MMClips>0</MMClips>
  <ScaleCrop>false</ScaleCrop>
  <HeadingPairs>
    <vt:vector size="6" baseType="variant">
      <vt:variant>
        <vt:lpstr>使用されているフォント</vt:lpstr>
      </vt:variant>
      <vt:variant>
        <vt:i4>15</vt:i4>
      </vt:variant>
      <vt:variant>
        <vt:lpstr>テーマ</vt:lpstr>
      </vt:variant>
      <vt:variant>
        <vt:i4>3</vt:i4>
      </vt:variant>
      <vt:variant>
        <vt:lpstr>スライド タイトル</vt:lpstr>
      </vt:variant>
      <vt:variant>
        <vt:i4>37</vt:i4>
      </vt:variant>
    </vt:vector>
  </HeadingPairs>
  <TitlesOfParts>
    <vt:vector size="55" baseType="lpstr">
      <vt:lpstr>HGP創英角ｺﾞｼｯｸUB</vt:lpstr>
      <vt:lpstr>HGSｺﾞｼｯｸM</vt:lpstr>
      <vt:lpstr>HGS創英角ｺﾞｼｯｸUB</vt:lpstr>
      <vt:lpstr>Meiryo UI</vt:lpstr>
      <vt:lpstr>ＭＳ Ｐゴシック</vt:lpstr>
      <vt:lpstr>UD デジタル 教科書体 NK-B</vt:lpstr>
      <vt:lpstr>メイリオ</vt:lpstr>
      <vt:lpstr>游ゴシック</vt:lpstr>
      <vt:lpstr>游ゴシック Light</vt:lpstr>
      <vt:lpstr>Arial</vt:lpstr>
      <vt:lpstr>Bauhaus 93</vt:lpstr>
      <vt:lpstr>Calibri</vt:lpstr>
      <vt:lpstr>Calibri Light</vt:lpstr>
      <vt:lpstr>Microsoft Himalaya</vt:lpstr>
      <vt:lpstr>Times New Roman</vt:lpstr>
      <vt:lpstr>Office テーマ</vt:lpstr>
      <vt:lpstr>1_デザインの設定</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田中　大貴</cp:lastModifiedBy>
  <cp:revision>1451</cp:revision>
  <cp:lastPrinted>2020-06-04T04:06:38Z</cp:lastPrinted>
  <dcterms:created xsi:type="dcterms:W3CDTF">2019-02-01T00:27:44Z</dcterms:created>
  <dcterms:modified xsi:type="dcterms:W3CDTF">2020-06-04T09:58:14Z</dcterms:modified>
</cp:coreProperties>
</file>