
<file path=[Content_Types].xml><?xml version="1.0" encoding="utf-8"?>
<Types xmlns="http://schemas.openxmlformats.org/package/2006/content-types">
  <Default Extension="png" ContentType="image/png"/>
  <Default Extension="jpeg" ContentType="image/jpeg"/>
  <Default Extension="emf" ContentType="image/x-emf"/>
  <Default Extension="glb" ContentType="model/gltf.binary"/>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256" r:id="rId2"/>
    <p:sldId id="261" r:id="rId3"/>
    <p:sldId id="259" r:id="rId4"/>
    <p:sldId id="257" r:id="rId5"/>
    <p:sldId id="348" r:id="rId6"/>
    <p:sldId id="275" r:id="rId7"/>
    <p:sldId id="262" r:id="rId8"/>
    <p:sldId id="258" r:id="rId9"/>
    <p:sldId id="265" r:id="rId10"/>
    <p:sldId id="268" r:id="rId11"/>
    <p:sldId id="309" r:id="rId12"/>
    <p:sldId id="383" r:id="rId13"/>
    <p:sldId id="283" r:id="rId14"/>
    <p:sldId id="284" r:id="rId15"/>
    <p:sldId id="286" r:id="rId16"/>
    <p:sldId id="332" r:id="rId17"/>
    <p:sldId id="308" r:id="rId18"/>
    <p:sldId id="285" r:id="rId19"/>
    <p:sldId id="271" r:id="rId20"/>
    <p:sldId id="272" r:id="rId21"/>
    <p:sldId id="336" r:id="rId22"/>
    <p:sldId id="277" r:id="rId23"/>
    <p:sldId id="278" r:id="rId24"/>
    <p:sldId id="276" r:id="rId25"/>
    <p:sldId id="343" r:id="rId26"/>
    <p:sldId id="337" r:id="rId27"/>
    <p:sldId id="338" r:id="rId28"/>
    <p:sldId id="333" r:id="rId29"/>
    <p:sldId id="342" r:id="rId30"/>
    <p:sldId id="387" r:id="rId31"/>
    <p:sldId id="347" r:id="rId32"/>
    <p:sldId id="382" r:id="rId33"/>
    <p:sldId id="374" r:id="rId34"/>
    <p:sldId id="375" r:id="rId35"/>
    <p:sldId id="376" r:id="rId36"/>
    <p:sldId id="358" r:id="rId37"/>
    <p:sldId id="389" r:id="rId38"/>
    <p:sldId id="373" r:id="rId39"/>
    <p:sldId id="392" r:id="rId40"/>
    <p:sldId id="370" r:id="rId41"/>
    <p:sldId id="369" r:id="rId42"/>
    <p:sldId id="390" r:id="rId43"/>
    <p:sldId id="384" r:id="rId44"/>
    <p:sldId id="385" r:id="rId45"/>
    <p:sldId id="386" r:id="rId46"/>
    <p:sldId id="391" r:id="rId47"/>
    <p:sldId id="341" r:id="rId48"/>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434" autoAdjust="0"/>
  </p:normalViewPr>
  <p:slideViewPr>
    <p:cSldViewPr snapToGrid="0">
      <p:cViewPr varScale="1">
        <p:scale>
          <a:sx n="74" d="100"/>
          <a:sy n="74" d="100"/>
        </p:scale>
        <p:origin x="582" y="72"/>
      </p:cViewPr>
      <p:guideLst/>
    </p:cSldViewPr>
  </p:slideViewPr>
  <p:notesTextViewPr>
    <p:cViewPr>
      <p:scale>
        <a:sx n="1" d="1"/>
        <a:sy n="1" d="1"/>
      </p:scale>
      <p:origin x="0" y="0"/>
    </p:cViewPr>
  </p:notesTextViewPr>
  <p:notesViewPr>
    <p:cSldViewPr snapToGrid="0">
      <p:cViewPr varScale="1">
        <p:scale>
          <a:sx n="52" d="100"/>
          <a:sy n="52" d="100"/>
        </p:scale>
        <p:origin x="295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水谷 祐子" userId="fef26cfa4235db4a" providerId="LiveId" clId="{C5331A1C-4122-4C34-8C41-0B17032D515A}"/>
    <pc:docChg chg="undo custSel modSld">
      <pc:chgData name="水谷 祐子" userId="fef26cfa4235db4a" providerId="LiveId" clId="{C5331A1C-4122-4C34-8C41-0B17032D515A}" dt="2020-10-21T15:40:29.016" v="234" actId="1076"/>
      <pc:docMkLst>
        <pc:docMk/>
      </pc:docMkLst>
      <pc:sldChg chg="modSp mod">
        <pc:chgData name="水谷 祐子" userId="fef26cfa4235db4a" providerId="LiveId" clId="{C5331A1C-4122-4C34-8C41-0B17032D515A}" dt="2020-10-21T15:40:29.016" v="234" actId="1076"/>
        <pc:sldMkLst>
          <pc:docMk/>
          <pc:sldMk cId="1125710405" sldId="373"/>
        </pc:sldMkLst>
        <pc:spChg chg="mod">
          <ac:chgData name="水谷 祐子" userId="fef26cfa4235db4a" providerId="LiveId" clId="{C5331A1C-4122-4C34-8C41-0B17032D515A}" dt="2020-10-21T15:39:29.393" v="221" actId="2711"/>
          <ac:spMkLst>
            <pc:docMk/>
            <pc:sldMk cId="1125710405" sldId="373"/>
            <ac:spMk id="4" creationId="{00000000-0000-0000-0000-000000000000}"/>
          </ac:spMkLst>
        </pc:spChg>
        <pc:picChg chg="mod">
          <ac:chgData name="水谷 祐子" userId="fef26cfa4235db4a" providerId="LiveId" clId="{C5331A1C-4122-4C34-8C41-0B17032D515A}" dt="2020-10-21T15:40:29.016" v="234" actId="1076"/>
          <ac:picMkLst>
            <pc:docMk/>
            <pc:sldMk cId="1125710405" sldId="373"/>
            <ac:picMk id="47" creationId="{00000000-0000-0000-0000-000000000000}"/>
          </ac:picMkLst>
        </pc:picChg>
        <pc:picChg chg="mod">
          <ac:chgData name="水谷 祐子" userId="fef26cfa4235db4a" providerId="LiveId" clId="{C5331A1C-4122-4C34-8C41-0B17032D515A}" dt="2020-10-21T15:40:24.899" v="233" actId="1076"/>
          <ac:picMkLst>
            <pc:docMk/>
            <pc:sldMk cId="1125710405" sldId="373"/>
            <ac:picMk id="48" creationId="{00000000-0000-0000-0000-000000000000}"/>
          </ac:picMkLst>
        </pc:picChg>
        <pc:picChg chg="mod">
          <ac:chgData name="水谷 祐子" userId="fef26cfa4235db4a" providerId="LiveId" clId="{C5331A1C-4122-4C34-8C41-0B17032D515A}" dt="2020-10-21T15:40:21.676" v="232" actId="1076"/>
          <ac:picMkLst>
            <pc:docMk/>
            <pc:sldMk cId="1125710405" sldId="373"/>
            <ac:picMk id="49" creationId="{00000000-0000-0000-0000-000000000000}"/>
          </ac:picMkLst>
        </pc:picChg>
        <pc:picChg chg="mod">
          <ac:chgData name="水谷 祐子" userId="fef26cfa4235db4a" providerId="LiveId" clId="{C5331A1C-4122-4C34-8C41-0B17032D515A}" dt="2020-10-21T15:40:18.005" v="231" actId="1076"/>
          <ac:picMkLst>
            <pc:docMk/>
            <pc:sldMk cId="1125710405" sldId="373"/>
            <ac:picMk id="50" creationId="{00000000-0000-0000-0000-000000000000}"/>
          </ac:picMkLst>
        </pc:picChg>
        <pc:picChg chg="mod">
          <ac:chgData name="水谷 祐子" userId="fef26cfa4235db4a" providerId="LiveId" clId="{C5331A1C-4122-4C34-8C41-0B17032D515A}" dt="2020-10-21T15:40:15.253" v="230" actId="1076"/>
          <ac:picMkLst>
            <pc:docMk/>
            <pc:sldMk cId="1125710405" sldId="373"/>
            <ac:picMk id="51" creationId="{00000000-0000-0000-0000-000000000000}"/>
          </ac:picMkLst>
        </pc:picChg>
        <pc:picChg chg="mod">
          <ac:chgData name="水谷 祐子" userId="fef26cfa4235db4a" providerId="LiveId" clId="{C5331A1C-4122-4C34-8C41-0B17032D515A}" dt="2020-10-21T15:40:13.763" v="229" actId="1076"/>
          <ac:picMkLst>
            <pc:docMk/>
            <pc:sldMk cId="1125710405" sldId="373"/>
            <ac:picMk id="52" creationId="{00000000-0000-0000-0000-000000000000}"/>
          </ac:picMkLst>
        </pc:picChg>
        <pc:picChg chg="mod">
          <ac:chgData name="水谷 祐子" userId="fef26cfa4235db4a" providerId="LiveId" clId="{C5331A1C-4122-4C34-8C41-0B17032D515A}" dt="2020-10-21T15:40:03.053" v="226" actId="1076"/>
          <ac:picMkLst>
            <pc:docMk/>
            <pc:sldMk cId="1125710405" sldId="373"/>
            <ac:picMk id="54" creationId="{00000000-0000-0000-0000-000000000000}"/>
          </ac:picMkLst>
        </pc:picChg>
        <pc:picChg chg="mod">
          <ac:chgData name="水谷 祐子" userId="fef26cfa4235db4a" providerId="LiveId" clId="{C5331A1C-4122-4C34-8C41-0B17032D515A}" dt="2020-10-21T15:39:57.843" v="225" actId="1076"/>
          <ac:picMkLst>
            <pc:docMk/>
            <pc:sldMk cId="1125710405" sldId="373"/>
            <ac:picMk id="55" creationId="{00000000-0000-0000-0000-000000000000}"/>
          </ac:picMkLst>
        </pc:picChg>
        <pc:picChg chg="mod">
          <ac:chgData name="水谷 祐子" userId="fef26cfa4235db4a" providerId="LiveId" clId="{C5331A1C-4122-4C34-8C41-0B17032D515A}" dt="2020-10-21T15:39:56.156" v="224" actId="1076"/>
          <ac:picMkLst>
            <pc:docMk/>
            <pc:sldMk cId="1125710405" sldId="373"/>
            <ac:picMk id="56" creationId="{00000000-0000-0000-0000-000000000000}"/>
          </ac:picMkLst>
        </pc:picChg>
      </pc:sldChg>
      <pc:sldChg chg="modSp mod">
        <pc:chgData name="水谷 祐子" userId="fef26cfa4235db4a" providerId="LiveId" clId="{C5331A1C-4122-4C34-8C41-0B17032D515A}" dt="2020-10-21T15:39:06.281" v="219" actId="2711"/>
        <pc:sldMkLst>
          <pc:docMk/>
          <pc:sldMk cId="600622522" sldId="375"/>
        </pc:sldMkLst>
        <pc:spChg chg="mod">
          <ac:chgData name="水谷 祐子" userId="fef26cfa4235db4a" providerId="LiveId" clId="{C5331A1C-4122-4C34-8C41-0B17032D515A}" dt="2020-10-21T15:39:06.281" v="219" actId="2711"/>
          <ac:spMkLst>
            <pc:docMk/>
            <pc:sldMk cId="600622522" sldId="375"/>
            <ac:spMk id="3" creationId="{00000000-0000-0000-0000-000000000000}"/>
          </ac:spMkLst>
        </pc:spChg>
      </pc:sldChg>
      <pc:sldChg chg="addSp delSp modSp mod">
        <pc:chgData name="水谷 祐子" userId="fef26cfa4235db4a" providerId="LiveId" clId="{C5331A1C-4122-4C34-8C41-0B17032D515A}" dt="2020-10-21T15:19:14.492" v="31" actId="1076"/>
        <pc:sldMkLst>
          <pc:docMk/>
          <pc:sldMk cId="1890235917" sldId="389"/>
        </pc:sldMkLst>
        <pc:spChg chg="add del">
          <ac:chgData name="水谷 祐子" userId="fef26cfa4235db4a" providerId="LiveId" clId="{C5331A1C-4122-4C34-8C41-0B17032D515A}" dt="2020-10-21T15:18:37.422" v="23" actId="22"/>
          <ac:spMkLst>
            <pc:docMk/>
            <pc:sldMk cId="1890235917" sldId="389"/>
            <ac:spMk id="36" creationId="{3FB78E5C-7A7E-40C4-B7BB-1BB1F53E3D87}"/>
          </ac:spMkLst>
        </pc:spChg>
        <pc:picChg chg="mod">
          <ac:chgData name="水谷 祐子" userId="fef26cfa4235db4a" providerId="LiveId" clId="{C5331A1C-4122-4C34-8C41-0B17032D515A}" dt="2020-10-21T15:17:04.912" v="8" actId="1076"/>
          <ac:picMkLst>
            <pc:docMk/>
            <pc:sldMk cId="1890235917" sldId="389"/>
            <ac:picMk id="10" creationId="{011E788F-A369-41B1-897C-CE9280C0704A}"/>
          </ac:picMkLst>
        </pc:picChg>
        <pc:picChg chg="mod ord">
          <ac:chgData name="水谷 祐子" userId="fef26cfa4235db4a" providerId="LiveId" clId="{C5331A1C-4122-4C34-8C41-0B17032D515A}" dt="2020-10-21T15:19:05.172" v="29" actId="166"/>
          <ac:picMkLst>
            <pc:docMk/>
            <pc:sldMk cId="1890235917" sldId="389"/>
            <ac:picMk id="11" creationId="{FCD40D1E-2A81-4587-9E56-B3576FAB8F90}"/>
          </ac:picMkLst>
        </pc:picChg>
        <pc:picChg chg="mod">
          <ac:chgData name="水谷 祐子" userId="fef26cfa4235db4a" providerId="LiveId" clId="{C5331A1C-4122-4C34-8C41-0B17032D515A}" dt="2020-10-21T15:19:14.492" v="31" actId="1076"/>
          <ac:picMkLst>
            <pc:docMk/>
            <pc:sldMk cId="1890235917" sldId="389"/>
            <ac:picMk id="12" creationId="{FEBCDE04-F963-483A-95F0-8CEB321E79C2}"/>
          </ac:picMkLst>
        </pc:picChg>
        <pc:picChg chg="add del mod">
          <ac:chgData name="水谷 祐子" userId="fef26cfa4235db4a" providerId="LiveId" clId="{C5331A1C-4122-4C34-8C41-0B17032D515A}" dt="2020-10-21T15:17:12.988" v="12" actId="21"/>
          <ac:picMkLst>
            <pc:docMk/>
            <pc:sldMk cId="1890235917" sldId="389"/>
            <ac:picMk id="1028" creationId="{F63C8E26-EEF9-4578-92B1-8C885F382DB3}"/>
          </ac:picMkLst>
        </pc:picChg>
        <pc:picChg chg="add del">
          <ac:chgData name="水谷 祐子" userId="fef26cfa4235db4a" providerId="LiveId" clId="{C5331A1C-4122-4C34-8C41-0B17032D515A}" dt="2020-10-21T15:17:34.671" v="14"/>
          <ac:picMkLst>
            <pc:docMk/>
            <pc:sldMk cId="1890235917" sldId="389"/>
            <ac:picMk id="1030" creationId="{CB2978A5-12D6-4C66-9423-24DCB3524CF6}"/>
          </ac:picMkLst>
        </pc:picChg>
        <pc:picChg chg="add mod">
          <ac:chgData name="水谷 祐子" userId="fef26cfa4235db4a" providerId="LiveId" clId="{C5331A1C-4122-4C34-8C41-0B17032D515A}" dt="2020-10-21T15:19:12.696" v="30" actId="1076"/>
          <ac:picMkLst>
            <pc:docMk/>
            <pc:sldMk cId="1890235917" sldId="389"/>
            <ac:picMk id="1032" creationId="{DA4A894F-6C6D-4766-8376-191091A79F52}"/>
          </ac:picMkLst>
        </pc:picChg>
      </pc:sldChg>
      <pc:sldChg chg="addSp modSp mod modNotesTx">
        <pc:chgData name="水谷 祐子" userId="fef26cfa4235db4a" providerId="LiveId" clId="{C5331A1C-4122-4C34-8C41-0B17032D515A}" dt="2020-10-21T15:38:11.798" v="218"/>
        <pc:sldMkLst>
          <pc:docMk/>
          <pc:sldMk cId="1642814130" sldId="392"/>
        </pc:sldMkLst>
        <pc:spChg chg="mod">
          <ac:chgData name="水谷 祐子" userId="fef26cfa4235db4a" providerId="LiveId" clId="{C5331A1C-4122-4C34-8C41-0B17032D515A}" dt="2020-10-21T15:38:11.798" v="218"/>
          <ac:spMkLst>
            <pc:docMk/>
            <pc:sldMk cId="1642814130" sldId="392"/>
            <ac:spMk id="4" creationId="{00000000-0000-0000-0000-000000000000}"/>
          </ac:spMkLst>
        </pc:spChg>
        <pc:picChg chg="add mod">
          <ac:chgData name="水谷 祐子" userId="fef26cfa4235db4a" providerId="LiveId" clId="{C5331A1C-4122-4C34-8C41-0B17032D515A}" dt="2020-10-21T15:36:55.015" v="210" actId="1076"/>
          <ac:picMkLst>
            <pc:docMk/>
            <pc:sldMk cId="1642814130" sldId="392"/>
            <ac:picMk id="3" creationId="{BCFF0626-711B-4843-8C48-77951440211C}"/>
          </ac:picMkLst>
        </pc:picChg>
        <pc:picChg chg="add mod">
          <ac:chgData name="水谷 祐子" userId="fef26cfa4235db4a" providerId="LiveId" clId="{C5331A1C-4122-4C34-8C41-0B17032D515A}" dt="2020-10-21T15:36:52.594" v="209" actId="1076"/>
          <ac:picMkLst>
            <pc:docMk/>
            <pc:sldMk cId="1642814130" sldId="392"/>
            <ac:picMk id="13" creationId="{36CFE2F2-4B48-4C31-BC11-CA013FA686E0}"/>
          </ac:picMkLst>
        </pc:picChg>
        <pc:picChg chg="add mod">
          <ac:chgData name="水谷 祐子" userId="fef26cfa4235db4a" providerId="LiveId" clId="{C5331A1C-4122-4C34-8C41-0B17032D515A}" dt="2020-10-21T15:36:49.876" v="208" actId="1076"/>
          <ac:picMkLst>
            <pc:docMk/>
            <pc:sldMk cId="1642814130" sldId="392"/>
            <ac:picMk id="15" creationId="{48D42A8E-1089-4779-B3CE-3A35F3C043DB}"/>
          </ac:picMkLst>
        </pc:picChg>
        <pc:picChg chg="add mod">
          <ac:chgData name="水谷 祐子" userId="fef26cfa4235db4a" providerId="LiveId" clId="{C5331A1C-4122-4C34-8C41-0B17032D515A}" dt="2020-10-21T15:36:06.672" v="199" actId="1076"/>
          <ac:picMkLst>
            <pc:docMk/>
            <pc:sldMk cId="1642814130" sldId="392"/>
            <ac:picMk id="2050" creationId="{1073D8C7-2B52-47ED-8D74-141FA784DD51}"/>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4007349071308774E-2"/>
          <c:y val="7.5388094092612989E-2"/>
          <c:w val="0.88516986919484553"/>
          <c:h val="0.72056138340133191"/>
        </c:manualLayout>
      </c:layout>
      <c:lineChart>
        <c:grouping val="standard"/>
        <c:varyColors val="0"/>
        <c:ser>
          <c:idx val="0"/>
          <c:order val="0"/>
          <c:tx>
            <c:strRef>
              <c:f>Sheet1!$B$1</c:f>
              <c:strCache>
                <c:ptCount val="1"/>
                <c:pt idx="0">
                  <c:v>全体</c:v>
                </c:pt>
              </c:strCache>
            </c:strRef>
          </c:tx>
          <c:spPr>
            <a:ln w="28575" cap="sq">
              <a:solidFill>
                <a:schemeClr val="accent1"/>
              </a:solidFill>
              <a:round/>
            </a:ln>
            <a:effectLst/>
          </c:spPr>
          <c:marker>
            <c:symbol val="circle"/>
            <c:size val="20"/>
            <c:spPr>
              <a:solidFill>
                <a:srgbClr val="002060"/>
              </a:solidFill>
              <a:ln w="9525">
                <a:solidFill>
                  <a:schemeClr val="accent1"/>
                </a:solidFill>
              </a:ln>
              <a:effectLst/>
            </c:spPr>
          </c:marker>
          <c:dLbls>
            <c:dLbl>
              <c:idx val="0"/>
              <c:layout>
                <c:manualLayout>
                  <c:x val="4.8309178743961134E-3"/>
                  <c:y val="-6.421013490563132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E06B-44B2-B2D4-7A3A66476A2B}"/>
                </c:ext>
              </c:extLst>
            </c:dLbl>
            <c:dLbl>
              <c:idx val="1"/>
              <c:layout>
                <c:manualLayout>
                  <c:x val="1.2077294685990338E-2"/>
                  <c:y val="-0.15176940977694678"/>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E06B-44B2-B2D4-7A3A66476A2B}"/>
                </c:ext>
              </c:extLst>
            </c:dLbl>
            <c:dLbl>
              <c:idx val="2"/>
              <c:layout>
                <c:manualLayout>
                  <c:x val="3.6231884057971015E-3"/>
                  <c:y val="-6.129149240992080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E06B-44B2-B2D4-7A3A66476A2B}"/>
                </c:ext>
              </c:extLst>
            </c:dLbl>
            <c:dLbl>
              <c:idx val="3"/>
              <c:layout>
                <c:manualLayout>
                  <c:x val="1.971904937546419E-2"/>
                  <c:y val="-0.1105319149455557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E06B-44B2-B2D4-7A3A66476A2B}"/>
                </c:ext>
              </c:extLst>
            </c:dLbl>
            <c:dLbl>
              <c:idx val="4"/>
              <c:layout>
                <c:manualLayout>
                  <c:x val="2.00930651712504E-2"/>
                  <c:y val="-7.75055279139515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7691-40B5-BFD4-FE2D45376D8C}"/>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yyyy"年"m"月"</c:formatCode>
                <c:ptCount val="5"/>
                <c:pt idx="0">
                  <c:v>43405</c:v>
                </c:pt>
                <c:pt idx="1">
                  <c:v>43525</c:v>
                </c:pt>
                <c:pt idx="2">
                  <c:v>43739</c:v>
                </c:pt>
                <c:pt idx="3">
                  <c:v>43891</c:v>
                </c:pt>
                <c:pt idx="4">
                  <c:v>44105</c:v>
                </c:pt>
              </c:numCache>
            </c:numRef>
          </c:cat>
          <c:val>
            <c:numRef>
              <c:f>Sheet1!$B$2:$B$6</c:f>
              <c:numCache>
                <c:formatCode>General</c:formatCode>
                <c:ptCount val="5"/>
                <c:pt idx="0">
                  <c:v>18</c:v>
                </c:pt>
                <c:pt idx="1">
                  <c:v>15</c:v>
                </c:pt>
                <c:pt idx="2">
                  <c:v>25</c:v>
                </c:pt>
                <c:pt idx="3">
                  <c:v>31</c:v>
                </c:pt>
                <c:pt idx="4">
                  <c:v>44</c:v>
                </c:pt>
              </c:numCache>
            </c:numRef>
          </c:val>
          <c:smooth val="0"/>
          <c:extLst>
            <c:ext xmlns:c16="http://schemas.microsoft.com/office/drawing/2014/chart" uri="{C3380CC4-5D6E-409C-BE32-E72D297353CC}">
              <c16:uniqueId val="{00000000-E06B-44B2-B2D4-7A3A66476A2B}"/>
            </c:ext>
          </c:extLst>
        </c:ser>
        <c:ser>
          <c:idx val="1"/>
          <c:order val="1"/>
          <c:tx>
            <c:strRef>
              <c:f>Sheet1!$C$1</c:f>
              <c:strCache>
                <c:ptCount val="1"/>
                <c:pt idx="0">
                  <c:v>男性</c:v>
                </c:pt>
              </c:strCache>
            </c:strRef>
          </c:tx>
          <c:spPr>
            <a:ln w="28575" cap="rnd">
              <a:solidFill>
                <a:schemeClr val="accent6">
                  <a:lumMod val="75000"/>
                </a:schemeClr>
              </a:solidFill>
              <a:prstDash val="sysDash"/>
              <a:round/>
            </a:ln>
            <a:effectLst/>
          </c:spPr>
          <c:marker>
            <c:symbol val="triangle"/>
            <c:size val="15"/>
            <c:spPr>
              <a:solidFill>
                <a:srgbClr val="00B050"/>
              </a:solidFill>
              <a:ln w="9525">
                <a:solidFill>
                  <a:schemeClr val="accent6">
                    <a:lumMod val="50000"/>
                  </a:schemeClr>
                </a:solidFill>
                <a:prstDash val="sysDash"/>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yyyy"年"m"月"</c:formatCode>
                <c:ptCount val="5"/>
                <c:pt idx="0">
                  <c:v>43405</c:v>
                </c:pt>
                <c:pt idx="1">
                  <c:v>43525</c:v>
                </c:pt>
                <c:pt idx="2">
                  <c:v>43739</c:v>
                </c:pt>
                <c:pt idx="3">
                  <c:v>43891</c:v>
                </c:pt>
                <c:pt idx="4">
                  <c:v>44105</c:v>
                </c:pt>
              </c:numCache>
            </c:numRef>
          </c:cat>
          <c:val>
            <c:numRef>
              <c:f>Sheet1!$C$2:$C$6</c:f>
              <c:numCache>
                <c:formatCode>General</c:formatCode>
                <c:ptCount val="5"/>
                <c:pt idx="0">
                  <c:v>19</c:v>
                </c:pt>
                <c:pt idx="1">
                  <c:v>17</c:v>
                </c:pt>
                <c:pt idx="2">
                  <c:v>33</c:v>
                </c:pt>
                <c:pt idx="3">
                  <c:v>39</c:v>
                </c:pt>
                <c:pt idx="4">
                  <c:v>52</c:v>
                </c:pt>
              </c:numCache>
            </c:numRef>
          </c:val>
          <c:smooth val="0"/>
          <c:extLst>
            <c:ext xmlns:c16="http://schemas.microsoft.com/office/drawing/2014/chart" uri="{C3380CC4-5D6E-409C-BE32-E72D297353CC}">
              <c16:uniqueId val="{00000008-E06B-44B2-B2D4-7A3A66476A2B}"/>
            </c:ext>
          </c:extLst>
        </c:ser>
        <c:ser>
          <c:idx val="2"/>
          <c:order val="2"/>
          <c:tx>
            <c:strRef>
              <c:f>Sheet1!$D$1</c:f>
              <c:strCache>
                <c:ptCount val="1"/>
                <c:pt idx="0">
                  <c:v>女性</c:v>
                </c:pt>
              </c:strCache>
            </c:strRef>
          </c:tx>
          <c:spPr>
            <a:ln w="28575" cap="rnd">
              <a:solidFill>
                <a:schemeClr val="accent4">
                  <a:lumMod val="75000"/>
                </a:schemeClr>
              </a:solidFill>
              <a:prstDash val="sysDash"/>
              <a:round/>
            </a:ln>
            <a:effectLst/>
          </c:spPr>
          <c:marker>
            <c:symbol val="square"/>
            <c:size val="15"/>
            <c:spPr>
              <a:solidFill>
                <a:schemeClr val="accent4"/>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yyyy"年"m"月"</c:formatCode>
                <c:ptCount val="5"/>
                <c:pt idx="0">
                  <c:v>43405</c:v>
                </c:pt>
                <c:pt idx="1">
                  <c:v>43525</c:v>
                </c:pt>
                <c:pt idx="2">
                  <c:v>43739</c:v>
                </c:pt>
                <c:pt idx="3">
                  <c:v>43891</c:v>
                </c:pt>
                <c:pt idx="4">
                  <c:v>44105</c:v>
                </c:pt>
              </c:numCache>
            </c:numRef>
          </c:cat>
          <c:val>
            <c:numRef>
              <c:f>Sheet1!$D$2:$D$6</c:f>
              <c:numCache>
                <c:formatCode>General</c:formatCode>
                <c:ptCount val="5"/>
                <c:pt idx="0">
                  <c:v>16</c:v>
                </c:pt>
                <c:pt idx="1">
                  <c:v>12</c:v>
                </c:pt>
                <c:pt idx="2">
                  <c:v>19</c:v>
                </c:pt>
                <c:pt idx="3">
                  <c:v>24</c:v>
                </c:pt>
                <c:pt idx="4">
                  <c:v>35</c:v>
                </c:pt>
              </c:numCache>
            </c:numRef>
          </c:val>
          <c:smooth val="0"/>
          <c:extLst>
            <c:ext xmlns:c16="http://schemas.microsoft.com/office/drawing/2014/chart" uri="{C3380CC4-5D6E-409C-BE32-E72D297353CC}">
              <c16:uniqueId val="{00000009-E06B-44B2-B2D4-7A3A66476A2B}"/>
            </c:ext>
          </c:extLst>
        </c:ser>
        <c:dLbls>
          <c:showLegendKey val="0"/>
          <c:showVal val="0"/>
          <c:showCatName val="0"/>
          <c:showSerName val="0"/>
          <c:showPercent val="0"/>
          <c:showBubbleSize val="0"/>
        </c:dLbls>
        <c:marker val="1"/>
        <c:smooth val="0"/>
        <c:axId val="790140127"/>
        <c:axId val="790144287"/>
      </c:lineChart>
      <c:catAx>
        <c:axId val="790140127"/>
        <c:scaling>
          <c:orientation val="minMax"/>
        </c:scaling>
        <c:delete val="0"/>
        <c:axPos val="b"/>
        <c:numFmt formatCode="yyyy&quot;年&quot;m&quot;月&quot;"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790144287"/>
        <c:crosses val="autoZero"/>
        <c:auto val="0"/>
        <c:lblAlgn val="ctr"/>
        <c:lblOffset val="100"/>
        <c:noMultiLvlLbl val="0"/>
      </c:catAx>
      <c:valAx>
        <c:axId val="790144287"/>
        <c:scaling>
          <c:orientation val="minMax"/>
          <c:max val="60"/>
          <c:min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790140127"/>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69711897769249"/>
          <c:y val="7.9675723475753774E-2"/>
          <c:w val="0.66767657234730171"/>
          <c:h val="0.89141770342097282"/>
        </c:manualLayout>
      </c:layout>
      <c:barChart>
        <c:barDir val="bar"/>
        <c:grouping val="clustered"/>
        <c:varyColors val="0"/>
        <c:ser>
          <c:idx val="0"/>
          <c:order val="0"/>
          <c:tx>
            <c:strRef>
              <c:f>元データ!$B$2</c:f>
              <c:strCache>
                <c:ptCount val="1"/>
                <c:pt idx="0">
                  <c:v>全体</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元データ!$A$3:$A$19</c:f>
              <c:strCache>
                <c:ptCount val="17"/>
                <c:pt idx="0">
                  <c:v>ゴール３</c:v>
                </c:pt>
                <c:pt idx="1">
                  <c:v>ゴール１１</c:v>
                </c:pt>
                <c:pt idx="2">
                  <c:v>ゴール１</c:v>
                </c:pt>
                <c:pt idx="3">
                  <c:v>ゴール４</c:v>
                </c:pt>
                <c:pt idx="4">
                  <c:v>ゴール８</c:v>
                </c:pt>
                <c:pt idx="5">
                  <c:v>ゴール１３</c:v>
                </c:pt>
                <c:pt idx="6">
                  <c:v>ゴール１６</c:v>
                </c:pt>
                <c:pt idx="7">
                  <c:v>ゴール６</c:v>
                </c:pt>
                <c:pt idx="8">
                  <c:v>ゴール７</c:v>
                </c:pt>
                <c:pt idx="9">
                  <c:v>ゴール９</c:v>
                </c:pt>
                <c:pt idx="10">
                  <c:v>ゴール１４</c:v>
                </c:pt>
                <c:pt idx="11">
                  <c:v>ゴール１０</c:v>
                </c:pt>
                <c:pt idx="12">
                  <c:v>ゴール１２</c:v>
                </c:pt>
                <c:pt idx="13">
                  <c:v>ゴール２</c:v>
                </c:pt>
                <c:pt idx="14">
                  <c:v>ゴール１５</c:v>
                </c:pt>
                <c:pt idx="15">
                  <c:v>ゴール５</c:v>
                </c:pt>
                <c:pt idx="16">
                  <c:v>ゴール１７</c:v>
                </c:pt>
              </c:strCache>
            </c:strRef>
          </c:cat>
          <c:val>
            <c:numRef>
              <c:f>元データ!$B$3:$B$19</c:f>
              <c:numCache>
                <c:formatCode>0.0</c:formatCode>
                <c:ptCount val="17"/>
                <c:pt idx="0">
                  <c:v>49.9</c:v>
                </c:pt>
                <c:pt idx="1">
                  <c:v>43.1</c:v>
                </c:pt>
                <c:pt idx="2">
                  <c:v>37.799999999999997</c:v>
                </c:pt>
                <c:pt idx="3">
                  <c:v>37.299999999999997</c:v>
                </c:pt>
                <c:pt idx="4">
                  <c:v>33.6</c:v>
                </c:pt>
                <c:pt idx="5">
                  <c:v>27.8</c:v>
                </c:pt>
                <c:pt idx="6">
                  <c:v>27.5</c:v>
                </c:pt>
                <c:pt idx="7">
                  <c:v>27.1</c:v>
                </c:pt>
                <c:pt idx="8">
                  <c:v>26.8</c:v>
                </c:pt>
                <c:pt idx="9">
                  <c:v>23.6</c:v>
                </c:pt>
                <c:pt idx="10">
                  <c:v>23.4</c:v>
                </c:pt>
                <c:pt idx="11">
                  <c:v>22.3</c:v>
                </c:pt>
                <c:pt idx="12">
                  <c:v>20.6</c:v>
                </c:pt>
                <c:pt idx="13">
                  <c:v>20.399999999999999</c:v>
                </c:pt>
                <c:pt idx="14">
                  <c:v>20.399999999999999</c:v>
                </c:pt>
                <c:pt idx="15">
                  <c:v>18.5</c:v>
                </c:pt>
                <c:pt idx="16">
                  <c:v>16.899999999999999</c:v>
                </c:pt>
              </c:numCache>
            </c:numRef>
          </c:val>
          <c:extLst>
            <c:ext xmlns:c16="http://schemas.microsoft.com/office/drawing/2014/chart" uri="{C3380CC4-5D6E-409C-BE32-E72D297353CC}">
              <c16:uniqueId val="{00000000-1596-48FF-BE84-08E30587CD16}"/>
            </c:ext>
          </c:extLst>
        </c:ser>
        <c:dLbls>
          <c:dLblPos val="inEnd"/>
          <c:showLegendKey val="0"/>
          <c:showVal val="1"/>
          <c:showCatName val="0"/>
          <c:showSerName val="0"/>
          <c:showPercent val="0"/>
          <c:showBubbleSize val="0"/>
        </c:dLbls>
        <c:gapWidth val="65"/>
        <c:axId val="1550668255"/>
        <c:axId val="1550660767"/>
      </c:barChart>
      <c:catAx>
        <c:axId val="1550668255"/>
        <c:scaling>
          <c:orientation val="maxMin"/>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ja-JP"/>
          </a:p>
        </c:txPr>
        <c:crossAx val="1550660767"/>
        <c:crosses val="autoZero"/>
        <c:auto val="1"/>
        <c:lblAlgn val="ctr"/>
        <c:lblOffset val="100"/>
        <c:noMultiLvlLbl val="0"/>
      </c:catAx>
      <c:valAx>
        <c:axId val="1550660767"/>
        <c:scaling>
          <c:orientation val="minMax"/>
        </c:scaling>
        <c:delete val="0"/>
        <c:axPos val="t"/>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ja-JP"/>
          </a:p>
        </c:txPr>
        <c:crossAx val="1550668255"/>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ja-JP"/>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520381165396454"/>
          <c:y val="6.3163881494213675E-2"/>
          <c:w val="0.70511782638588416"/>
          <c:h val="0.91375835837678421"/>
        </c:manualLayout>
      </c:layout>
      <c:barChart>
        <c:barDir val="bar"/>
        <c:grouping val="clustered"/>
        <c:varyColors val="0"/>
        <c:ser>
          <c:idx val="0"/>
          <c:order val="0"/>
          <c:tx>
            <c:strRef>
              <c:f>ゴールグラフ!$B$9</c:f>
              <c:strCache>
                <c:ptCount val="1"/>
                <c:pt idx="0">
                  <c:v>企業等に属する人</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ゴールグラフ!$C$8:$S$8</c:f>
              <c:strCache>
                <c:ptCount val="17"/>
                <c:pt idx="0">
                  <c:v>ゴール３</c:v>
                </c:pt>
                <c:pt idx="1">
                  <c:v>ゴール４</c:v>
                </c:pt>
                <c:pt idx="2">
                  <c:v>ゴール１１</c:v>
                </c:pt>
                <c:pt idx="3">
                  <c:v>ゴール８</c:v>
                </c:pt>
                <c:pt idx="4">
                  <c:v>ゴール１３</c:v>
                </c:pt>
                <c:pt idx="5">
                  <c:v>ゴール１</c:v>
                </c:pt>
                <c:pt idx="6">
                  <c:v>ゴール１２</c:v>
                </c:pt>
                <c:pt idx="7">
                  <c:v>ゴール１７</c:v>
                </c:pt>
                <c:pt idx="8">
                  <c:v>ゴール９</c:v>
                </c:pt>
                <c:pt idx="9">
                  <c:v>ゴール７</c:v>
                </c:pt>
                <c:pt idx="10">
                  <c:v>ゴール１４</c:v>
                </c:pt>
                <c:pt idx="11">
                  <c:v>ゴール５</c:v>
                </c:pt>
                <c:pt idx="12">
                  <c:v>ゴール１６</c:v>
                </c:pt>
                <c:pt idx="13">
                  <c:v>ゴール１０</c:v>
                </c:pt>
                <c:pt idx="14">
                  <c:v>ゴール１５</c:v>
                </c:pt>
                <c:pt idx="15">
                  <c:v>ゴール２</c:v>
                </c:pt>
                <c:pt idx="16">
                  <c:v>ゴール６</c:v>
                </c:pt>
              </c:strCache>
            </c:strRef>
          </c:cat>
          <c:val>
            <c:numRef>
              <c:f>ゴールグラフ!$C$9:$S$9</c:f>
              <c:numCache>
                <c:formatCode>0.0</c:formatCode>
                <c:ptCount val="17"/>
                <c:pt idx="0">
                  <c:v>56.296296296296298</c:v>
                </c:pt>
                <c:pt idx="1">
                  <c:v>54.814814814814817</c:v>
                </c:pt>
                <c:pt idx="2">
                  <c:v>54.074074074074076</c:v>
                </c:pt>
                <c:pt idx="3">
                  <c:v>51.851851851851848</c:v>
                </c:pt>
                <c:pt idx="4">
                  <c:v>46.666666666666664</c:v>
                </c:pt>
                <c:pt idx="5">
                  <c:v>44.444444444444443</c:v>
                </c:pt>
                <c:pt idx="6">
                  <c:v>42.962962962962962</c:v>
                </c:pt>
                <c:pt idx="7">
                  <c:v>42.962962962962962</c:v>
                </c:pt>
                <c:pt idx="8">
                  <c:v>42.222222222222221</c:v>
                </c:pt>
                <c:pt idx="9">
                  <c:v>41.481481481481481</c:v>
                </c:pt>
                <c:pt idx="10">
                  <c:v>38.518518518518519</c:v>
                </c:pt>
                <c:pt idx="11">
                  <c:v>36.296296296296298</c:v>
                </c:pt>
                <c:pt idx="12">
                  <c:v>32.592592592592595</c:v>
                </c:pt>
                <c:pt idx="13">
                  <c:v>29.629629629629626</c:v>
                </c:pt>
                <c:pt idx="14">
                  <c:v>27.407407407407408</c:v>
                </c:pt>
                <c:pt idx="15">
                  <c:v>20.74074074074074</c:v>
                </c:pt>
                <c:pt idx="16">
                  <c:v>17.777777777777779</c:v>
                </c:pt>
              </c:numCache>
            </c:numRef>
          </c:val>
          <c:extLst>
            <c:ext xmlns:c16="http://schemas.microsoft.com/office/drawing/2014/chart" uri="{C3380CC4-5D6E-409C-BE32-E72D297353CC}">
              <c16:uniqueId val="{00000000-C418-475F-A85A-50DD7681AD3B}"/>
            </c:ext>
          </c:extLst>
        </c:ser>
        <c:dLbls>
          <c:dLblPos val="inEnd"/>
          <c:showLegendKey val="0"/>
          <c:showVal val="1"/>
          <c:showCatName val="0"/>
          <c:showSerName val="0"/>
          <c:showPercent val="0"/>
          <c:showBubbleSize val="0"/>
        </c:dLbls>
        <c:gapWidth val="65"/>
        <c:axId val="1842148944"/>
        <c:axId val="1842141040"/>
      </c:barChart>
      <c:catAx>
        <c:axId val="1842148944"/>
        <c:scaling>
          <c:orientation val="maxMin"/>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ja-JP"/>
          </a:p>
        </c:txPr>
        <c:crossAx val="1842141040"/>
        <c:crosses val="autoZero"/>
        <c:auto val="1"/>
        <c:lblAlgn val="ctr"/>
        <c:lblOffset val="100"/>
        <c:noMultiLvlLbl val="0"/>
      </c:catAx>
      <c:valAx>
        <c:axId val="1842141040"/>
        <c:scaling>
          <c:orientation val="minMax"/>
          <c:min val="0"/>
        </c:scaling>
        <c:delete val="0"/>
        <c:axPos val="t"/>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ja-JP"/>
          </a:p>
        </c:txPr>
        <c:crossAx val="1842148944"/>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cdr:x>
      <cdr:y>0</cdr:y>
    </cdr:from>
    <cdr:to>
      <cdr:x>0.05107</cdr:x>
      <cdr:y>0.05899</cdr:y>
    </cdr:to>
    <cdr:sp macro="" textlink="">
      <cdr:nvSpPr>
        <cdr:cNvPr id="2" name="テキスト ボックス 1"/>
        <cdr:cNvSpPr txBox="1"/>
      </cdr:nvSpPr>
      <cdr:spPr>
        <a:xfrm xmlns:a="http://schemas.openxmlformats.org/drawingml/2006/main">
          <a:off x="-1540043" y="-2258149"/>
          <a:ext cx="501217" cy="2350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200" dirty="0"/>
            <a:t>単位：％</a:t>
          </a:r>
        </a:p>
      </cdr:txBody>
    </cdr:sp>
  </cdr:relSizeAnchor>
</c:userShapes>
</file>

<file path=ppt/drawings/drawing2.xml><?xml version="1.0" encoding="utf-8"?>
<c:userShapes xmlns:c="http://schemas.openxmlformats.org/drawingml/2006/chart">
  <cdr:relSizeAnchor xmlns:cdr="http://schemas.openxmlformats.org/drawingml/2006/chartDrawing">
    <cdr:from>
      <cdr:x>0.25316</cdr:x>
      <cdr:y>0.08158</cdr:y>
    </cdr:from>
    <cdr:to>
      <cdr:x>0.45928</cdr:x>
      <cdr:y>0.12142</cdr:y>
    </cdr:to>
    <cdr:sp macro="" textlink="">
      <cdr:nvSpPr>
        <cdr:cNvPr id="3" name="正方形/長方形 2"/>
        <cdr:cNvSpPr/>
      </cdr:nvSpPr>
      <cdr:spPr>
        <a:xfrm xmlns:a="http://schemas.openxmlformats.org/drawingml/2006/main">
          <a:off x="1123078" y="407740"/>
          <a:ext cx="914400" cy="199104"/>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ja-JP" altLang="en-US" sz="1000" dirty="0">
              <a:solidFill>
                <a:schemeClr val="tx1"/>
              </a:solidFill>
              <a:latin typeface="Meiryo UI" panose="020B0604030504040204" pitchFamily="50" charset="-128"/>
              <a:ea typeface="Meiryo UI" panose="020B0604030504040204" pitchFamily="50" charset="-128"/>
            </a:rPr>
            <a:t>（健康）</a:t>
          </a:r>
          <a:endParaRPr lang="ja-JP" sz="1000" dirty="0">
            <a:solidFill>
              <a:schemeClr val="tx1"/>
            </a:solidFill>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0.24799</cdr:x>
      <cdr:y>0.14012</cdr:y>
    </cdr:from>
    <cdr:to>
      <cdr:x>0.52562</cdr:x>
      <cdr:y>0.14927</cdr:y>
    </cdr:to>
    <cdr:sp macro="" textlink="">
      <cdr:nvSpPr>
        <cdr:cNvPr id="4" name="正方形/長方形 3"/>
        <cdr:cNvSpPr/>
      </cdr:nvSpPr>
      <cdr:spPr>
        <a:xfrm xmlns:a="http://schemas.openxmlformats.org/drawingml/2006/main">
          <a:off x="1100154" y="700307"/>
          <a:ext cx="1231591" cy="4571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000" dirty="0">
              <a:solidFill>
                <a:schemeClr val="tx1"/>
              </a:solidFill>
              <a:latin typeface="Meiryo UI" panose="020B0604030504040204" pitchFamily="50" charset="-128"/>
              <a:ea typeface="Meiryo UI" panose="020B0604030504040204" pitchFamily="50" charset="-128"/>
            </a:rPr>
            <a:t>（持続可能都市）</a:t>
          </a:r>
          <a:endParaRPr lang="ja-JP" sz="1000" dirty="0">
            <a:solidFill>
              <a:schemeClr val="tx1"/>
            </a:solidFill>
            <a:latin typeface="Meiryo UI" panose="020B0604030504040204" pitchFamily="50" charset="-128"/>
            <a:ea typeface="Meiryo UI" panose="020B0604030504040204" pitchFamily="50" charset="-128"/>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0.00396</cdr:y>
    </cdr:from>
    <cdr:to>
      <cdr:x>0.24398</cdr:x>
      <cdr:y>0.0563</cdr:y>
    </cdr:to>
    <cdr:sp macro="" textlink="">
      <cdr:nvSpPr>
        <cdr:cNvPr id="2" name="テキスト ボックス 3"/>
        <cdr:cNvSpPr txBox="1"/>
      </cdr:nvSpPr>
      <cdr:spPr>
        <a:xfrm xmlns:a="http://schemas.openxmlformats.org/drawingml/2006/main">
          <a:off x="0" y="19801"/>
          <a:ext cx="1035861" cy="2616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kumimoji="1" lang="ja-JP" altLang="en-US" sz="1100" dirty="0">
              <a:latin typeface="+mn-ea"/>
            </a:rPr>
            <a:t>（単位：</a:t>
          </a:r>
          <a:r>
            <a:rPr kumimoji="1" lang="en-US" altLang="ja-JP" sz="1100" dirty="0">
              <a:latin typeface="+mn-ea"/>
            </a:rPr>
            <a:t>%</a:t>
          </a:r>
          <a:r>
            <a:rPr kumimoji="1" lang="ja-JP" altLang="en-US" sz="1100" dirty="0">
              <a:latin typeface="+mn-ea"/>
            </a:rPr>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68E6BA0C-58A7-4AEB-AF68-0744D9025141}" type="datetimeFigureOut">
              <a:rPr kumimoji="1" lang="ja-JP" altLang="en-US" smtClean="0"/>
              <a:t>2020/10/26</a:t>
            </a:fld>
            <a:endParaRPr kumimoji="1" lang="ja-JP" altLang="en-US"/>
          </a:p>
        </p:txBody>
      </p:sp>
      <p:sp>
        <p:nvSpPr>
          <p:cNvPr id="4" name="フッター プレースホルダー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CC69788A-0617-4AD5-B32B-8F6F4E029616}" type="slidenum">
              <a:rPr kumimoji="1" lang="ja-JP" altLang="en-US" smtClean="0"/>
              <a:t>‹#›</a:t>
            </a:fld>
            <a:endParaRPr kumimoji="1" lang="ja-JP" altLang="en-US"/>
          </a:p>
        </p:txBody>
      </p:sp>
    </p:spTree>
    <p:extLst>
      <p:ext uri="{BB962C8B-B14F-4D97-AF65-F5344CB8AC3E}">
        <p14:creationId xmlns:p14="http://schemas.microsoft.com/office/powerpoint/2010/main" val="22191366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DC922142-490E-442E-A434-29B1DB263A96}" type="datetimeFigureOut">
              <a:rPr kumimoji="1" lang="ja-JP" altLang="en-US" smtClean="0"/>
              <a:t>2020/10/26</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77363F86-D0CE-4A08-8709-C118D6DC9C69}" type="slidenum">
              <a:rPr kumimoji="1" lang="ja-JP" altLang="en-US" smtClean="0"/>
              <a:t>‹#›</a:t>
            </a:fld>
            <a:endParaRPr kumimoji="1" lang="ja-JP" altLang="en-US"/>
          </a:p>
        </p:txBody>
      </p:sp>
    </p:spTree>
    <p:extLst>
      <p:ext uri="{BB962C8B-B14F-4D97-AF65-F5344CB8AC3E}">
        <p14:creationId xmlns:p14="http://schemas.microsoft.com/office/powerpoint/2010/main" val="83745925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a:t>
            </a:fld>
            <a:endParaRPr kumimoji="1" lang="ja-JP" altLang="en-US" dirty="0"/>
          </a:p>
        </p:txBody>
      </p:sp>
    </p:spTree>
    <p:extLst>
      <p:ext uri="{BB962C8B-B14F-4D97-AF65-F5344CB8AC3E}">
        <p14:creationId xmlns:p14="http://schemas.microsoft.com/office/powerpoint/2010/main" val="2615786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10</a:t>
            </a:fld>
            <a:endParaRPr kumimoji="1" lang="ja-JP" altLang="en-US"/>
          </a:p>
        </p:txBody>
      </p:sp>
    </p:spTree>
    <p:extLst>
      <p:ext uri="{BB962C8B-B14F-4D97-AF65-F5344CB8AC3E}">
        <p14:creationId xmlns:p14="http://schemas.microsoft.com/office/powerpoint/2010/main" val="4096476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11</a:t>
            </a:fld>
            <a:endParaRPr kumimoji="1" lang="ja-JP" altLang="en-US"/>
          </a:p>
        </p:txBody>
      </p:sp>
    </p:spTree>
    <p:extLst>
      <p:ext uri="{BB962C8B-B14F-4D97-AF65-F5344CB8AC3E}">
        <p14:creationId xmlns:p14="http://schemas.microsoft.com/office/powerpoint/2010/main" val="1746993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12</a:t>
            </a:fld>
            <a:endParaRPr kumimoji="1" lang="ja-JP" altLang="en-US"/>
          </a:p>
        </p:txBody>
      </p:sp>
    </p:spTree>
    <p:extLst>
      <p:ext uri="{BB962C8B-B14F-4D97-AF65-F5344CB8AC3E}">
        <p14:creationId xmlns:p14="http://schemas.microsoft.com/office/powerpoint/2010/main" val="337482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13</a:t>
            </a:fld>
            <a:endParaRPr kumimoji="1" lang="ja-JP" altLang="en-US"/>
          </a:p>
        </p:txBody>
      </p:sp>
    </p:spTree>
    <p:extLst>
      <p:ext uri="{BB962C8B-B14F-4D97-AF65-F5344CB8AC3E}">
        <p14:creationId xmlns:p14="http://schemas.microsoft.com/office/powerpoint/2010/main" val="4003355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14</a:t>
            </a:fld>
            <a:endParaRPr kumimoji="1" lang="ja-JP" altLang="en-US"/>
          </a:p>
        </p:txBody>
      </p:sp>
    </p:spTree>
    <p:extLst>
      <p:ext uri="{BB962C8B-B14F-4D97-AF65-F5344CB8AC3E}">
        <p14:creationId xmlns:p14="http://schemas.microsoft.com/office/powerpoint/2010/main" val="2108029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15</a:t>
            </a:fld>
            <a:endParaRPr kumimoji="1" lang="ja-JP" altLang="en-US"/>
          </a:p>
        </p:txBody>
      </p:sp>
    </p:spTree>
    <p:extLst>
      <p:ext uri="{BB962C8B-B14F-4D97-AF65-F5344CB8AC3E}">
        <p14:creationId xmlns:p14="http://schemas.microsoft.com/office/powerpoint/2010/main" val="1407145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16</a:t>
            </a:fld>
            <a:endParaRPr kumimoji="1" lang="ja-JP" altLang="en-US"/>
          </a:p>
        </p:txBody>
      </p:sp>
    </p:spTree>
    <p:extLst>
      <p:ext uri="{BB962C8B-B14F-4D97-AF65-F5344CB8AC3E}">
        <p14:creationId xmlns:p14="http://schemas.microsoft.com/office/powerpoint/2010/main" val="1325061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17</a:t>
            </a:fld>
            <a:endParaRPr kumimoji="1" lang="ja-JP" altLang="en-US"/>
          </a:p>
        </p:txBody>
      </p:sp>
    </p:spTree>
    <p:extLst>
      <p:ext uri="{BB962C8B-B14F-4D97-AF65-F5344CB8AC3E}">
        <p14:creationId xmlns:p14="http://schemas.microsoft.com/office/powerpoint/2010/main" val="806124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18</a:t>
            </a:fld>
            <a:endParaRPr kumimoji="1" lang="ja-JP" altLang="en-US"/>
          </a:p>
        </p:txBody>
      </p:sp>
    </p:spTree>
    <p:extLst>
      <p:ext uri="{BB962C8B-B14F-4D97-AF65-F5344CB8AC3E}">
        <p14:creationId xmlns:p14="http://schemas.microsoft.com/office/powerpoint/2010/main" val="666522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19</a:t>
            </a:fld>
            <a:endParaRPr kumimoji="1" lang="ja-JP" altLang="en-US"/>
          </a:p>
        </p:txBody>
      </p:sp>
    </p:spTree>
    <p:extLst>
      <p:ext uri="{BB962C8B-B14F-4D97-AF65-F5344CB8AC3E}">
        <p14:creationId xmlns:p14="http://schemas.microsoft.com/office/powerpoint/2010/main" val="996665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a:t>
            </a:fld>
            <a:endParaRPr kumimoji="1" lang="ja-JP" altLang="en-US" dirty="0"/>
          </a:p>
        </p:txBody>
      </p:sp>
    </p:spTree>
    <p:extLst>
      <p:ext uri="{BB962C8B-B14F-4D97-AF65-F5344CB8AC3E}">
        <p14:creationId xmlns:p14="http://schemas.microsoft.com/office/powerpoint/2010/main" val="2788329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20</a:t>
            </a:fld>
            <a:endParaRPr kumimoji="1" lang="ja-JP" altLang="en-US"/>
          </a:p>
        </p:txBody>
      </p:sp>
    </p:spTree>
    <p:extLst>
      <p:ext uri="{BB962C8B-B14F-4D97-AF65-F5344CB8AC3E}">
        <p14:creationId xmlns:p14="http://schemas.microsoft.com/office/powerpoint/2010/main" val="1170447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21</a:t>
            </a:fld>
            <a:endParaRPr kumimoji="1" lang="ja-JP" altLang="en-US"/>
          </a:p>
        </p:txBody>
      </p:sp>
    </p:spTree>
    <p:extLst>
      <p:ext uri="{BB962C8B-B14F-4D97-AF65-F5344CB8AC3E}">
        <p14:creationId xmlns:p14="http://schemas.microsoft.com/office/powerpoint/2010/main" val="524696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22</a:t>
            </a:fld>
            <a:endParaRPr kumimoji="1" lang="ja-JP" altLang="en-US"/>
          </a:p>
        </p:txBody>
      </p:sp>
    </p:spTree>
    <p:extLst>
      <p:ext uri="{BB962C8B-B14F-4D97-AF65-F5344CB8AC3E}">
        <p14:creationId xmlns:p14="http://schemas.microsoft.com/office/powerpoint/2010/main" val="1030351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23</a:t>
            </a:fld>
            <a:endParaRPr kumimoji="1" lang="ja-JP" altLang="en-US"/>
          </a:p>
        </p:txBody>
      </p:sp>
    </p:spTree>
    <p:extLst>
      <p:ext uri="{BB962C8B-B14F-4D97-AF65-F5344CB8AC3E}">
        <p14:creationId xmlns:p14="http://schemas.microsoft.com/office/powerpoint/2010/main" val="4158922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24</a:t>
            </a:fld>
            <a:endParaRPr kumimoji="1" lang="ja-JP" altLang="en-US"/>
          </a:p>
        </p:txBody>
      </p:sp>
    </p:spTree>
    <p:extLst>
      <p:ext uri="{BB962C8B-B14F-4D97-AF65-F5344CB8AC3E}">
        <p14:creationId xmlns:p14="http://schemas.microsoft.com/office/powerpoint/2010/main" val="4164981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25</a:t>
            </a:fld>
            <a:endParaRPr kumimoji="1" lang="ja-JP" altLang="en-US"/>
          </a:p>
        </p:txBody>
      </p:sp>
    </p:spTree>
    <p:extLst>
      <p:ext uri="{BB962C8B-B14F-4D97-AF65-F5344CB8AC3E}">
        <p14:creationId xmlns:p14="http://schemas.microsoft.com/office/powerpoint/2010/main" val="3860405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26</a:t>
            </a:fld>
            <a:endParaRPr kumimoji="1" lang="ja-JP" altLang="en-US"/>
          </a:p>
        </p:txBody>
      </p:sp>
    </p:spTree>
    <p:extLst>
      <p:ext uri="{BB962C8B-B14F-4D97-AF65-F5344CB8AC3E}">
        <p14:creationId xmlns:p14="http://schemas.microsoft.com/office/powerpoint/2010/main" val="36604117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27</a:t>
            </a:fld>
            <a:endParaRPr kumimoji="1" lang="ja-JP" altLang="en-US"/>
          </a:p>
        </p:txBody>
      </p:sp>
    </p:spTree>
    <p:extLst>
      <p:ext uri="{BB962C8B-B14F-4D97-AF65-F5344CB8AC3E}">
        <p14:creationId xmlns:p14="http://schemas.microsoft.com/office/powerpoint/2010/main" val="1164676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28</a:t>
            </a:fld>
            <a:endParaRPr kumimoji="1" lang="ja-JP" altLang="en-US"/>
          </a:p>
        </p:txBody>
      </p:sp>
    </p:spTree>
    <p:extLst>
      <p:ext uri="{BB962C8B-B14F-4D97-AF65-F5344CB8AC3E}">
        <p14:creationId xmlns:p14="http://schemas.microsoft.com/office/powerpoint/2010/main" val="34861662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29</a:t>
            </a:fld>
            <a:endParaRPr kumimoji="1" lang="ja-JP" altLang="en-US"/>
          </a:p>
        </p:txBody>
      </p:sp>
    </p:spTree>
    <p:extLst>
      <p:ext uri="{BB962C8B-B14F-4D97-AF65-F5344CB8AC3E}">
        <p14:creationId xmlns:p14="http://schemas.microsoft.com/office/powerpoint/2010/main" val="1442746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3</a:t>
            </a:fld>
            <a:endParaRPr kumimoji="1" lang="ja-JP" altLang="en-US" dirty="0"/>
          </a:p>
        </p:txBody>
      </p:sp>
    </p:spTree>
    <p:extLst>
      <p:ext uri="{BB962C8B-B14F-4D97-AF65-F5344CB8AC3E}">
        <p14:creationId xmlns:p14="http://schemas.microsoft.com/office/powerpoint/2010/main" val="10906586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30</a:t>
            </a:fld>
            <a:endParaRPr kumimoji="1" lang="ja-JP" altLang="en-US"/>
          </a:p>
        </p:txBody>
      </p:sp>
    </p:spTree>
    <p:extLst>
      <p:ext uri="{BB962C8B-B14F-4D97-AF65-F5344CB8AC3E}">
        <p14:creationId xmlns:p14="http://schemas.microsoft.com/office/powerpoint/2010/main" val="45500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R="80010" algn="just">
              <a:lnSpc>
                <a:spcPts val="2200"/>
              </a:lnSpc>
              <a:spcBef>
                <a:spcPts val="600"/>
              </a:spcBef>
            </a:pPr>
            <a:endParaRPr lang="en-US" altLang="ja-JP"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31</a:t>
            </a:fld>
            <a:endParaRPr kumimoji="1" lang="ja-JP" altLang="en-US"/>
          </a:p>
        </p:txBody>
      </p:sp>
    </p:spTree>
    <p:extLst>
      <p:ext uri="{BB962C8B-B14F-4D97-AF65-F5344CB8AC3E}">
        <p14:creationId xmlns:p14="http://schemas.microsoft.com/office/powerpoint/2010/main" val="3784480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7363F86-D0CE-4A08-8709-C118D6DC9C69}" type="slidenum">
              <a:rPr kumimoji="1" lang="ja-JP" altLang="en-US" smtClean="0"/>
              <a:t>32</a:t>
            </a:fld>
            <a:endParaRPr kumimoji="1" lang="ja-JP" altLang="en-US"/>
          </a:p>
        </p:txBody>
      </p:sp>
    </p:spTree>
    <p:extLst>
      <p:ext uri="{BB962C8B-B14F-4D97-AF65-F5344CB8AC3E}">
        <p14:creationId xmlns:p14="http://schemas.microsoft.com/office/powerpoint/2010/main" val="16606035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33</a:t>
            </a:fld>
            <a:endParaRPr kumimoji="1" lang="ja-JP" altLang="en-US"/>
          </a:p>
        </p:txBody>
      </p:sp>
    </p:spTree>
    <p:extLst>
      <p:ext uri="{BB962C8B-B14F-4D97-AF65-F5344CB8AC3E}">
        <p14:creationId xmlns:p14="http://schemas.microsoft.com/office/powerpoint/2010/main" val="13222127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34</a:t>
            </a:fld>
            <a:endParaRPr kumimoji="1" lang="ja-JP" altLang="en-US"/>
          </a:p>
        </p:txBody>
      </p:sp>
    </p:spTree>
    <p:extLst>
      <p:ext uri="{BB962C8B-B14F-4D97-AF65-F5344CB8AC3E}">
        <p14:creationId xmlns:p14="http://schemas.microsoft.com/office/powerpoint/2010/main" val="36950768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35</a:t>
            </a:fld>
            <a:endParaRPr kumimoji="1" lang="ja-JP" altLang="en-US"/>
          </a:p>
        </p:txBody>
      </p:sp>
    </p:spTree>
    <p:extLst>
      <p:ext uri="{BB962C8B-B14F-4D97-AF65-F5344CB8AC3E}">
        <p14:creationId xmlns:p14="http://schemas.microsoft.com/office/powerpoint/2010/main" val="37917885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36</a:t>
            </a:fld>
            <a:endParaRPr kumimoji="1" lang="ja-JP" altLang="en-US"/>
          </a:p>
        </p:txBody>
      </p:sp>
    </p:spTree>
    <p:extLst>
      <p:ext uri="{BB962C8B-B14F-4D97-AF65-F5344CB8AC3E}">
        <p14:creationId xmlns:p14="http://schemas.microsoft.com/office/powerpoint/2010/main" val="19974323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0720" y="4783306"/>
            <a:ext cx="5445760" cy="4915564"/>
          </a:xfrm>
        </p:spPr>
        <p:txBody>
          <a:bodyPr/>
          <a:lstStyle/>
          <a:p>
            <a:endParaRPr lang="ja-JP" altLang="en-US" dirty="0"/>
          </a:p>
        </p:txBody>
      </p:sp>
      <p:sp>
        <p:nvSpPr>
          <p:cNvPr id="4" name="スライド番号プレースホルダー 3"/>
          <p:cNvSpPr>
            <a:spLocks noGrp="1"/>
          </p:cNvSpPr>
          <p:nvPr>
            <p:ph type="sldNum" sz="quarter" idx="10"/>
          </p:nvPr>
        </p:nvSpPr>
        <p:spPr>
          <a:xfrm>
            <a:off x="7749849" y="6742397"/>
            <a:ext cx="2949787" cy="49869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E59A00-C016-47E2-9691-246F8F2FC2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669286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0720" y="4783306"/>
            <a:ext cx="5445760" cy="4915564"/>
          </a:xfrm>
        </p:spPr>
        <p:txBody>
          <a:bodyPr/>
          <a:lstStyle/>
          <a:p>
            <a:endParaRPr lang="en-US" altLang="ja-JP" dirty="0" smtClean="0"/>
          </a:p>
          <a:p>
            <a:endParaRPr lang="en-US" altLang="ja-JP" dirty="0"/>
          </a:p>
        </p:txBody>
      </p:sp>
      <p:sp>
        <p:nvSpPr>
          <p:cNvPr id="4" name="スライド番号プレースホルダー 3"/>
          <p:cNvSpPr>
            <a:spLocks noGrp="1"/>
          </p:cNvSpPr>
          <p:nvPr>
            <p:ph type="sldNum" sz="quarter" idx="10"/>
          </p:nvPr>
        </p:nvSpPr>
        <p:spPr>
          <a:xfrm>
            <a:off x="7749849" y="6742397"/>
            <a:ext cx="2949787" cy="49869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E59A00-C016-47E2-9691-246F8F2FC2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638363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39</a:t>
            </a:fld>
            <a:endParaRPr kumimoji="1" lang="ja-JP" altLang="en-US"/>
          </a:p>
        </p:txBody>
      </p:sp>
    </p:spTree>
    <p:extLst>
      <p:ext uri="{BB962C8B-B14F-4D97-AF65-F5344CB8AC3E}">
        <p14:creationId xmlns:p14="http://schemas.microsoft.com/office/powerpoint/2010/main" val="4162370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4</a:t>
            </a:fld>
            <a:endParaRPr kumimoji="1" lang="ja-JP" altLang="en-US" dirty="0"/>
          </a:p>
        </p:txBody>
      </p:sp>
    </p:spTree>
    <p:extLst>
      <p:ext uri="{BB962C8B-B14F-4D97-AF65-F5344CB8AC3E}">
        <p14:creationId xmlns:p14="http://schemas.microsoft.com/office/powerpoint/2010/main" val="30998886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40</a:t>
            </a:fld>
            <a:endParaRPr kumimoji="1" lang="ja-JP" altLang="en-US"/>
          </a:p>
        </p:txBody>
      </p:sp>
    </p:spTree>
    <p:extLst>
      <p:ext uri="{BB962C8B-B14F-4D97-AF65-F5344CB8AC3E}">
        <p14:creationId xmlns:p14="http://schemas.microsoft.com/office/powerpoint/2010/main" val="31178932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41</a:t>
            </a:fld>
            <a:endParaRPr kumimoji="1" lang="ja-JP" altLang="en-US"/>
          </a:p>
        </p:txBody>
      </p:sp>
    </p:spTree>
    <p:extLst>
      <p:ext uri="{BB962C8B-B14F-4D97-AF65-F5344CB8AC3E}">
        <p14:creationId xmlns:p14="http://schemas.microsoft.com/office/powerpoint/2010/main" val="23291468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42</a:t>
            </a:fld>
            <a:endParaRPr kumimoji="1" lang="ja-JP" altLang="en-US"/>
          </a:p>
        </p:txBody>
      </p:sp>
    </p:spTree>
    <p:extLst>
      <p:ext uri="{BB962C8B-B14F-4D97-AF65-F5344CB8AC3E}">
        <p14:creationId xmlns:p14="http://schemas.microsoft.com/office/powerpoint/2010/main" val="26285745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43</a:t>
            </a:fld>
            <a:endParaRPr kumimoji="1" lang="ja-JP" altLang="en-US"/>
          </a:p>
        </p:txBody>
      </p:sp>
    </p:spTree>
    <p:extLst>
      <p:ext uri="{BB962C8B-B14F-4D97-AF65-F5344CB8AC3E}">
        <p14:creationId xmlns:p14="http://schemas.microsoft.com/office/powerpoint/2010/main" val="19713096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44</a:t>
            </a:fld>
            <a:endParaRPr kumimoji="1" lang="ja-JP" altLang="en-US"/>
          </a:p>
        </p:txBody>
      </p:sp>
    </p:spTree>
    <p:extLst>
      <p:ext uri="{BB962C8B-B14F-4D97-AF65-F5344CB8AC3E}">
        <p14:creationId xmlns:p14="http://schemas.microsoft.com/office/powerpoint/2010/main" val="9395621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45</a:t>
            </a:fld>
            <a:endParaRPr kumimoji="1" lang="ja-JP" altLang="en-US"/>
          </a:p>
        </p:txBody>
      </p:sp>
    </p:spTree>
    <p:extLst>
      <p:ext uri="{BB962C8B-B14F-4D97-AF65-F5344CB8AC3E}">
        <p14:creationId xmlns:p14="http://schemas.microsoft.com/office/powerpoint/2010/main" val="14077273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0720" y="4783306"/>
            <a:ext cx="5445760" cy="4915564"/>
          </a:xfrm>
        </p:spPr>
        <p:txBody>
          <a:bodyPr/>
          <a:lstStyle/>
          <a:p>
            <a:endParaRPr lang="en-US" altLang="ja-JP" dirty="0" err="1"/>
          </a:p>
        </p:txBody>
      </p:sp>
      <p:sp>
        <p:nvSpPr>
          <p:cNvPr id="4" name="スライド番号プレースホルダー 3"/>
          <p:cNvSpPr>
            <a:spLocks noGrp="1"/>
          </p:cNvSpPr>
          <p:nvPr>
            <p:ph type="sldNum" sz="quarter" idx="10"/>
          </p:nvPr>
        </p:nvSpPr>
        <p:spPr>
          <a:xfrm>
            <a:off x="7749849" y="6742397"/>
            <a:ext cx="2949787" cy="49869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E59A00-C016-47E2-9691-246F8F2FC2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958489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47</a:t>
            </a:fld>
            <a:endParaRPr kumimoji="1" lang="ja-JP" altLang="en-US"/>
          </a:p>
        </p:txBody>
      </p:sp>
    </p:spTree>
    <p:extLst>
      <p:ext uri="{BB962C8B-B14F-4D97-AF65-F5344CB8AC3E}">
        <p14:creationId xmlns:p14="http://schemas.microsoft.com/office/powerpoint/2010/main" val="3709977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5</a:t>
            </a:fld>
            <a:endParaRPr kumimoji="1" lang="ja-JP" altLang="en-US"/>
          </a:p>
        </p:txBody>
      </p:sp>
    </p:spTree>
    <p:extLst>
      <p:ext uri="{BB962C8B-B14F-4D97-AF65-F5344CB8AC3E}">
        <p14:creationId xmlns:p14="http://schemas.microsoft.com/office/powerpoint/2010/main" val="256866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6</a:t>
            </a:fld>
            <a:endParaRPr kumimoji="1" lang="ja-JP" altLang="en-US"/>
          </a:p>
        </p:txBody>
      </p:sp>
    </p:spTree>
    <p:extLst>
      <p:ext uri="{BB962C8B-B14F-4D97-AF65-F5344CB8AC3E}">
        <p14:creationId xmlns:p14="http://schemas.microsoft.com/office/powerpoint/2010/main" val="2731785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7</a:t>
            </a:fld>
            <a:endParaRPr kumimoji="1" lang="ja-JP" altLang="en-US"/>
          </a:p>
        </p:txBody>
      </p:sp>
    </p:spTree>
    <p:extLst>
      <p:ext uri="{BB962C8B-B14F-4D97-AF65-F5344CB8AC3E}">
        <p14:creationId xmlns:p14="http://schemas.microsoft.com/office/powerpoint/2010/main" val="706661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8</a:t>
            </a:fld>
            <a:endParaRPr kumimoji="1" lang="ja-JP" altLang="en-US"/>
          </a:p>
        </p:txBody>
      </p:sp>
    </p:spTree>
    <p:extLst>
      <p:ext uri="{BB962C8B-B14F-4D97-AF65-F5344CB8AC3E}">
        <p14:creationId xmlns:p14="http://schemas.microsoft.com/office/powerpoint/2010/main" val="2916866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9</a:t>
            </a:fld>
            <a:endParaRPr kumimoji="1" lang="ja-JP" altLang="en-US"/>
          </a:p>
        </p:txBody>
      </p:sp>
    </p:spTree>
    <p:extLst>
      <p:ext uri="{BB962C8B-B14F-4D97-AF65-F5344CB8AC3E}">
        <p14:creationId xmlns:p14="http://schemas.microsoft.com/office/powerpoint/2010/main" val="416149008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png"/><Relationship Id="rId1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3.png"/><Relationship Id="rId17" Type="http://schemas.openxmlformats.org/officeDocument/2006/relationships/image" Target="../media/image8.png"/><Relationship Id="rId2" Type="http://schemas.openxmlformats.org/officeDocument/2006/relationships/image" Target="../media/image1.png"/><Relationship Id="rId16"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2.png"/><Relationship Id="rId5" Type="http://schemas.openxmlformats.org/officeDocument/2006/relationships/image" Target="../media/image12.png"/><Relationship Id="rId15" Type="http://schemas.openxmlformats.org/officeDocument/2006/relationships/image" Target="../media/image6.png"/><Relationship Id="rId10" Type="http://schemas.openxmlformats.org/officeDocument/2006/relationships/image" Target="../media/image17.png"/><Relationship Id="rId19"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u="sng"/>
            </a:lvl1pPr>
          </a:lstStyle>
          <a:p>
            <a:r>
              <a:rPr kumimoji="1" lang="ja-JP" altLang="en-US" dirty="0"/>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kumimoji="1" lang="ja-JP" altLang="en-US" dirty="0"/>
              <a:t>マスター サブタイトルの書式設定</a:t>
            </a:r>
          </a:p>
        </p:txBody>
      </p:sp>
      <p:sp>
        <p:nvSpPr>
          <p:cNvPr id="4" name="日付プレースホルダー 3"/>
          <p:cNvSpPr>
            <a:spLocks noGrp="1"/>
          </p:cNvSpPr>
          <p:nvPr>
            <p:ph type="dt" sz="half" idx="10"/>
          </p:nvPr>
        </p:nvSpPr>
        <p:spPr/>
        <p:txBody>
          <a:bodyPr/>
          <a:lstStyle/>
          <a:p>
            <a:fld id="{03DE9BFA-80F3-4AA1-94B4-EB77593C66F6}" type="datetimeFigureOut">
              <a:rPr kumimoji="1" lang="ja-JP" altLang="en-US" smtClean="0"/>
              <a:t>2020/10/26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grpSp>
        <p:nvGrpSpPr>
          <p:cNvPr id="7" name="グループ化 6"/>
          <p:cNvGrpSpPr/>
          <p:nvPr userDrawn="1"/>
        </p:nvGrpSpPr>
        <p:grpSpPr>
          <a:xfrm>
            <a:off x="564818" y="5089831"/>
            <a:ext cx="11063578" cy="1121338"/>
            <a:chOff x="-667340" y="1432232"/>
            <a:chExt cx="11063578" cy="1121338"/>
          </a:xfrm>
        </p:grpSpPr>
        <p:pic>
          <p:nvPicPr>
            <p:cNvPr id="8" name="図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74900" y="1432232"/>
              <a:ext cx="1121338" cy="1121338"/>
            </a:xfrm>
            <a:prstGeom prst="rect">
              <a:avLst/>
            </a:prstGeom>
          </p:spPr>
        </p:pic>
        <p:pic>
          <p:nvPicPr>
            <p:cNvPr id="17" name="図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7340" y="1432232"/>
              <a:ext cx="1121338" cy="1121338"/>
            </a:xfrm>
            <a:prstGeom prst="rect">
              <a:avLst/>
            </a:prstGeom>
          </p:spPr>
        </p:pic>
        <p:pic>
          <p:nvPicPr>
            <p:cNvPr id="18" name="図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479" y="1432232"/>
              <a:ext cx="1121338" cy="1121338"/>
            </a:xfrm>
            <a:prstGeom prst="rect">
              <a:avLst/>
            </a:prstGeom>
          </p:spPr>
        </p:pic>
        <p:pic>
          <p:nvPicPr>
            <p:cNvPr id="19" name="図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18298" y="1432232"/>
              <a:ext cx="1121338" cy="1121338"/>
            </a:xfrm>
            <a:prstGeom prst="rect">
              <a:avLst/>
            </a:prstGeom>
          </p:spPr>
        </p:pic>
        <p:pic>
          <p:nvPicPr>
            <p:cNvPr id="20" name="図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61036" y="1432232"/>
              <a:ext cx="1121338" cy="1121338"/>
            </a:xfrm>
            <a:prstGeom prst="rect">
              <a:avLst/>
            </a:prstGeom>
          </p:spPr>
        </p:pic>
        <p:pic>
          <p:nvPicPr>
            <p:cNvPr id="21" name="図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03774" y="1432232"/>
              <a:ext cx="1121338" cy="1121338"/>
            </a:xfrm>
            <a:prstGeom prst="rect">
              <a:avLst/>
            </a:prstGeom>
          </p:spPr>
        </p:pic>
        <p:pic>
          <p:nvPicPr>
            <p:cNvPr id="22" name="図 2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546593" y="1432232"/>
              <a:ext cx="1121338" cy="1121338"/>
            </a:xfrm>
            <a:prstGeom prst="rect">
              <a:avLst/>
            </a:prstGeom>
          </p:spPr>
        </p:pic>
        <p:pic>
          <p:nvPicPr>
            <p:cNvPr id="23" name="図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789362" y="1432232"/>
              <a:ext cx="1121338" cy="1121338"/>
            </a:xfrm>
            <a:prstGeom prst="rect">
              <a:avLst/>
            </a:prstGeom>
          </p:spPr>
        </p:pic>
        <p:pic>
          <p:nvPicPr>
            <p:cNvPr id="24" name="図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32131" y="1432232"/>
              <a:ext cx="1121338" cy="1121338"/>
            </a:xfrm>
            <a:prstGeom prst="rect">
              <a:avLst/>
            </a:prstGeom>
          </p:spPr>
        </p:pic>
      </p:grpSp>
      <p:grpSp>
        <p:nvGrpSpPr>
          <p:cNvPr id="27" name="グループ化 26"/>
          <p:cNvGrpSpPr/>
          <p:nvPr userDrawn="1"/>
        </p:nvGrpSpPr>
        <p:grpSpPr>
          <a:xfrm>
            <a:off x="564818" y="266324"/>
            <a:ext cx="11062364" cy="1126152"/>
            <a:chOff x="-666126" y="218819"/>
            <a:chExt cx="11062364" cy="1126152"/>
          </a:xfrm>
        </p:grpSpPr>
        <p:pic>
          <p:nvPicPr>
            <p:cNvPr id="9" name="図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75479" y="218819"/>
              <a:ext cx="1121338" cy="1121338"/>
            </a:xfrm>
            <a:prstGeom prst="rect">
              <a:avLst/>
            </a:prstGeom>
          </p:spPr>
        </p:pic>
        <p:pic>
          <p:nvPicPr>
            <p:cNvPr id="10" name="図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815750" y="218819"/>
              <a:ext cx="1121338" cy="1121338"/>
            </a:xfrm>
            <a:prstGeom prst="rect">
              <a:avLst/>
            </a:prstGeom>
          </p:spPr>
        </p:pic>
        <p:pic>
          <p:nvPicPr>
            <p:cNvPr id="11" name="図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61036" y="223633"/>
              <a:ext cx="1121338" cy="1121338"/>
            </a:xfrm>
            <a:prstGeom prst="rect">
              <a:avLst/>
            </a:prstGeom>
          </p:spPr>
        </p:pic>
        <p:pic>
          <p:nvPicPr>
            <p:cNvPr id="12" name="図 1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303824" y="218819"/>
              <a:ext cx="1121338" cy="1121338"/>
            </a:xfrm>
            <a:prstGeom prst="rect">
              <a:avLst/>
            </a:prstGeom>
          </p:spPr>
        </p:pic>
        <p:pic>
          <p:nvPicPr>
            <p:cNvPr id="13" name="図 12"/>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546593" y="218819"/>
              <a:ext cx="1121338" cy="1121338"/>
            </a:xfrm>
            <a:prstGeom prst="rect">
              <a:avLst/>
            </a:prstGeom>
          </p:spPr>
        </p:pic>
        <p:pic>
          <p:nvPicPr>
            <p:cNvPr id="14" name="図 13"/>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789362" y="218819"/>
              <a:ext cx="1121338" cy="1121338"/>
            </a:xfrm>
            <a:prstGeom prst="rect">
              <a:avLst/>
            </a:prstGeom>
          </p:spPr>
        </p:pic>
        <p:pic>
          <p:nvPicPr>
            <p:cNvPr id="15" name="図 1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032131" y="218819"/>
              <a:ext cx="1121338" cy="1121338"/>
            </a:xfrm>
            <a:prstGeom prst="rect">
              <a:avLst/>
            </a:prstGeom>
          </p:spPr>
        </p:pic>
        <p:pic>
          <p:nvPicPr>
            <p:cNvPr id="16" name="図 1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274900" y="218819"/>
              <a:ext cx="1121338" cy="1121338"/>
            </a:xfrm>
            <a:prstGeom prst="rect">
              <a:avLst/>
            </a:prstGeom>
          </p:spPr>
        </p:pic>
        <p:pic>
          <p:nvPicPr>
            <p:cNvPr id="25" name="図 24"/>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6126" y="218819"/>
              <a:ext cx="1122672" cy="1122672"/>
            </a:xfrm>
            <a:prstGeom prst="rect">
              <a:avLst/>
            </a:prstGeom>
          </p:spPr>
        </p:pic>
      </p:grpSp>
    </p:spTree>
    <p:extLst>
      <p:ext uri="{BB962C8B-B14F-4D97-AF65-F5344CB8AC3E}">
        <p14:creationId xmlns:p14="http://schemas.microsoft.com/office/powerpoint/2010/main" val="366833512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3DE9BFA-80F3-4AA1-94B4-EB77593C66F6}" type="datetimeFigureOut">
              <a:rPr kumimoji="1" lang="ja-JP" altLang="en-US" smtClean="0"/>
              <a:t>2020/10/26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1554716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3DE9BFA-80F3-4AA1-94B4-EB77593C66F6}" type="datetimeFigureOut">
              <a:rPr kumimoji="1" lang="ja-JP" altLang="en-US" smtClean="0"/>
              <a:t>2020/10/26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1149702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1"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1"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3DE9BFA-80F3-4AA1-94B4-EB77593C66F6}" type="datetimeFigureOut">
              <a:rPr kumimoji="1" lang="ja-JP" altLang="en-US" smtClean="0"/>
              <a:t>2020/10/26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2045612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u="sng"/>
            </a:lvl1pPr>
          </a:lstStyle>
          <a:p>
            <a:r>
              <a:rPr kumimoji="1" lang="ja-JP" altLang="en-US" dirty="0"/>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kumimoji="1" lang="ja-JP" altLang="en-US" dirty="0"/>
              <a:t>マスター サブタイトルの書式設定</a:t>
            </a:r>
          </a:p>
        </p:txBody>
      </p:sp>
      <p:sp>
        <p:nvSpPr>
          <p:cNvPr id="4" name="日付プレースホルダー 3"/>
          <p:cNvSpPr>
            <a:spLocks noGrp="1"/>
          </p:cNvSpPr>
          <p:nvPr>
            <p:ph type="dt" sz="half" idx="10"/>
          </p:nvPr>
        </p:nvSpPr>
        <p:spPr/>
        <p:txBody>
          <a:bodyPr/>
          <a:lstStyle/>
          <a:p>
            <a:fld id="{03DE9BFA-80F3-4AA1-94B4-EB77593C66F6}" type="datetimeFigureOut">
              <a:rPr kumimoji="1" lang="ja-JP" altLang="en-US" smtClean="0"/>
              <a:t>2020/10/26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grpSp>
        <p:nvGrpSpPr>
          <p:cNvPr id="26" name="グループ化 25"/>
          <p:cNvGrpSpPr/>
          <p:nvPr userDrawn="1"/>
        </p:nvGrpSpPr>
        <p:grpSpPr>
          <a:xfrm>
            <a:off x="2396474" y="4657062"/>
            <a:ext cx="7399052" cy="1615455"/>
            <a:chOff x="311602" y="4668122"/>
            <a:chExt cx="7399052" cy="1615455"/>
          </a:xfrm>
        </p:grpSpPr>
        <p:pic>
          <p:nvPicPr>
            <p:cNvPr id="8" name="図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2789" y="5506785"/>
              <a:ext cx="765888" cy="765888"/>
            </a:xfrm>
            <a:prstGeom prst="rect">
              <a:avLst/>
            </a:prstGeom>
          </p:spPr>
        </p:pic>
        <p:pic>
          <p:nvPicPr>
            <p:cNvPr id="9" name="図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1602" y="4668122"/>
              <a:ext cx="765888" cy="765888"/>
            </a:xfrm>
            <a:prstGeom prst="rect">
              <a:avLst/>
            </a:prstGeom>
          </p:spPr>
        </p:pic>
        <p:pic>
          <p:nvPicPr>
            <p:cNvPr id="10" name="図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1056" y="4668122"/>
              <a:ext cx="765888" cy="765888"/>
            </a:xfrm>
            <a:prstGeom prst="rect">
              <a:avLst/>
            </a:prstGeom>
          </p:spPr>
        </p:pic>
        <p:pic>
          <p:nvPicPr>
            <p:cNvPr id="11" name="図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70510" y="4668122"/>
              <a:ext cx="765888" cy="765888"/>
            </a:xfrm>
            <a:prstGeom prst="rect">
              <a:avLst/>
            </a:prstGeom>
          </p:spPr>
        </p:pic>
        <p:pic>
          <p:nvPicPr>
            <p:cNvPr id="12" name="図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98775" y="4668122"/>
              <a:ext cx="765888" cy="765888"/>
            </a:xfrm>
            <a:prstGeom prst="rect">
              <a:avLst/>
            </a:prstGeom>
          </p:spPr>
        </p:pic>
        <p:pic>
          <p:nvPicPr>
            <p:cNvPr id="13" name="図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628229" y="4668122"/>
              <a:ext cx="765888" cy="765888"/>
            </a:xfrm>
            <a:prstGeom prst="rect">
              <a:avLst/>
            </a:prstGeom>
          </p:spPr>
        </p:pic>
        <p:pic>
          <p:nvPicPr>
            <p:cNvPr id="14" name="図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457683" y="4668122"/>
              <a:ext cx="765888" cy="765888"/>
            </a:xfrm>
            <a:prstGeom prst="rect">
              <a:avLst/>
            </a:prstGeom>
          </p:spPr>
        </p:pic>
        <p:pic>
          <p:nvPicPr>
            <p:cNvPr id="15" name="図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287137" y="4669734"/>
              <a:ext cx="765888" cy="765888"/>
            </a:xfrm>
            <a:prstGeom prst="rect">
              <a:avLst/>
            </a:prstGeom>
          </p:spPr>
        </p:pic>
        <p:pic>
          <p:nvPicPr>
            <p:cNvPr id="16" name="図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116591" y="4668122"/>
              <a:ext cx="765888" cy="765888"/>
            </a:xfrm>
            <a:prstGeom prst="rect">
              <a:avLst/>
            </a:prstGeom>
          </p:spPr>
        </p:pic>
        <p:pic>
          <p:nvPicPr>
            <p:cNvPr id="17" name="図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40766" y="4668122"/>
              <a:ext cx="765888" cy="765888"/>
            </a:xfrm>
            <a:prstGeom prst="rect">
              <a:avLst/>
            </a:prstGeom>
          </p:spPr>
        </p:pic>
        <p:pic>
          <p:nvPicPr>
            <p:cNvPr id="18" name="図 1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11602" y="5512237"/>
              <a:ext cx="765888" cy="765888"/>
            </a:xfrm>
            <a:prstGeom prst="rect">
              <a:avLst/>
            </a:prstGeom>
          </p:spPr>
        </p:pic>
        <p:pic>
          <p:nvPicPr>
            <p:cNvPr id="19" name="図 1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2667" y="5512237"/>
              <a:ext cx="765888" cy="765888"/>
            </a:xfrm>
            <a:prstGeom prst="rect">
              <a:avLst/>
            </a:prstGeom>
          </p:spPr>
        </p:pic>
        <p:pic>
          <p:nvPicPr>
            <p:cNvPr id="20" name="図 1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73123" y="5512237"/>
              <a:ext cx="765888" cy="765888"/>
            </a:xfrm>
            <a:prstGeom prst="rect">
              <a:avLst/>
            </a:prstGeom>
          </p:spPr>
        </p:pic>
        <p:pic>
          <p:nvPicPr>
            <p:cNvPr id="21" name="図 2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798775" y="5511944"/>
              <a:ext cx="765888" cy="765888"/>
            </a:xfrm>
            <a:prstGeom prst="rect">
              <a:avLst/>
            </a:prstGeom>
          </p:spPr>
        </p:pic>
        <p:pic>
          <p:nvPicPr>
            <p:cNvPr id="22" name="図 2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624427" y="5511944"/>
              <a:ext cx="765888" cy="765888"/>
            </a:xfrm>
            <a:prstGeom prst="rect">
              <a:avLst/>
            </a:prstGeom>
          </p:spPr>
        </p:pic>
        <p:pic>
          <p:nvPicPr>
            <p:cNvPr id="23" name="図 22"/>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450079" y="5517689"/>
              <a:ext cx="765888" cy="765888"/>
            </a:xfrm>
            <a:prstGeom prst="rect">
              <a:avLst/>
            </a:prstGeom>
          </p:spPr>
        </p:pic>
        <p:pic>
          <p:nvPicPr>
            <p:cNvPr id="24" name="図 23"/>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287137" y="5508397"/>
              <a:ext cx="765888" cy="765888"/>
            </a:xfrm>
            <a:prstGeom prst="rect">
              <a:avLst/>
            </a:prstGeom>
          </p:spPr>
        </p:pic>
        <p:pic>
          <p:nvPicPr>
            <p:cNvPr id="25" name="図 24"/>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943854" y="5505873"/>
              <a:ext cx="766800" cy="766800"/>
            </a:xfrm>
            <a:prstGeom prst="rect">
              <a:avLst/>
            </a:prstGeom>
          </p:spPr>
        </p:pic>
      </p:grpSp>
    </p:spTree>
    <p:extLst>
      <p:ext uri="{BB962C8B-B14F-4D97-AF65-F5344CB8AC3E}">
        <p14:creationId xmlns:p14="http://schemas.microsoft.com/office/powerpoint/2010/main" val="4257664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484243" y="171421"/>
            <a:ext cx="9869557" cy="1325563"/>
          </a:xfrm>
        </p:spPr>
        <p:txBody>
          <a:bodyPr/>
          <a:lstStyle/>
          <a:p>
            <a:r>
              <a:rPr kumimoji="1" lang="ja-JP" altLang="en-US" dirty="0"/>
              <a:t>マスター タイトルの書式設定</a:t>
            </a:r>
          </a:p>
        </p:txBody>
      </p:sp>
      <p:sp>
        <p:nvSpPr>
          <p:cNvPr id="3" name="コンテンツ プレースホルダー 2"/>
          <p:cNvSpPr>
            <a:spLocks noGrp="1"/>
          </p:cNvSpPr>
          <p:nvPr>
            <p:ph idx="1" hasCustomPrompt="1"/>
          </p:nvPr>
        </p:nvSpPr>
        <p:spPr/>
        <p:txBody>
          <a:bodyPr/>
          <a:lstStyle>
            <a:lvl1pPr marL="0" indent="0">
              <a:buNone/>
              <a:defRPr/>
            </a:lvl1pPr>
          </a:lstStyle>
          <a:p>
            <a:pPr lvl="0"/>
            <a:r>
              <a:rPr kumimoji="1" lang="ja-JP" altLang="en-US" dirty="0"/>
              <a:t>〇マスター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p:txBody>
          <a:bodyPr/>
          <a:lstStyle/>
          <a:p>
            <a:fld id="{03DE9BFA-80F3-4AA1-94B4-EB77593C66F6}" type="datetimeFigureOut">
              <a:rPr kumimoji="1" lang="ja-JP" altLang="en-US" smtClean="0"/>
              <a:t>2020/10/26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cxnSp>
        <p:nvCxnSpPr>
          <p:cNvPr id="8" name="直線コネクタ 7"/>
          <p:cNvCxnSpPr/>
          <p:nvPr userDrawn="1"/>
        </p:nvCxnSpPr>
        <p:spPr>
          <a:xfrm>
            <a:off x="0" y="1496984"/>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520" y="317368"/>
            <a:ext cx="1033671" cy="1033671"/>
          </a:xfrm>
          <a:prstGeom prst="rect">
            <a:avLst/>
          </a:prstGeom>
        </p:spPr>
      </p:pic>
    </p:spTree>
    <p:extLst>
      <p:ext uri="{BB962C8B-B14F-4D97-AF65-F5344CB8AC3E}">
        <p14:creationId xmlns:p14="http://schemas.microsoft.com/office/powerpoint/2010/main" val="2745339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40"/>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3DE9BFA-80F3-4AA1-94B4-EB77593C66F6}" type="datetimeFigureOut">
              <a:rPr kumimoji="1" lang="ja-JP" altLang="en-US" smtClean="0"/>
              <a:t>2020/10/26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827471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3DE9BFA-80F3-4AA1-94B4-EB77593C66F6}" type="datetimeFigureOut">
              <a:rPr kumimoji="1" lang="ja-JP" altLang="en-US" smtClean="0"/>
              <a:t>2020/10/26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3585918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7"/>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9"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1"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03DE9BFA-80F3-4AA1-94B4-EB77593C66F6}" type="datetimeFigureOut">
              <a:rPr kumimoji="1" lang="ja-JP" altLang="en-US" smtClean="0"/>
              <a:t>2020/10/26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2416766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3DE9BFA-80F3-4AA1-94B4-EB77593C66F6}" type="datetimeFigureOut">
              <a:rPr kumimoji="1" lang="ja-JP" altLang="en-US" smtClean="0"/>
              <a:t>2020/10/26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533838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3DE9BFA-80F3-4AA1-94B4-EB77593C66F6}" type="datetimeFigureOut">
              <a:rPr kumimoji="1" lang="ja-JP" altLang="en-US" smtClean="0"/>
              <a:t>2020/10/26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1826417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3DE9BFA-80F3-4AA1-94B4-EB77593C66F6}" type="datetimeFigureOut">
              <a:rPr kumimoji="1" lang="ja-JP" altLang="en-US" smtClean="0"/>
              <a:t>2020/10/26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764284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DE9BFA-80F3-4AA1-94B4-EB77593C66F6}" type="datetimeFigureOut">
              <a:rPr kumimoji="1" lang="ja-JP" altLang="en-US" smtClean="0"/>
              <a:t>2020/10/26</a:t>
            </a:fld>
            <a:endParaRPr kumimoji="1" lang="ja-JP" altLang="en-US"/>
          </a:p>
        </p:txBody>
      </p:sp>
      <p:sp>
        <p:nvSpPr>
          <p:cNvPr id="5" name="フッター プレースホルダー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67649444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377" rtl="0" eaLnBrk="1" latinLnBrk="0" hangingPunct="1">
        <a:defRPr kumimoji="1" sz="1800" kern="1200">
          <a:solidFill>
            <a:schemeClr val="tx1"/>
          </a:solidFill>
          <a:latin typeface="+mn-lt"/>
          <a:ea typeface="+mn-ea"/>
          <a:cs typeface="+mn-cs"/>
        </a:defRPr>
      </a:lvl1pPr>
      <a:lvl2pPr marL="457189" algn="l" defTabSz="914377" rtl="0" eaLnBrk="1" latinLnBrk="0" hangingPunct="1">
        <a:defRPr kumimoji="1" sz="1800" kern="1200">
          <a:solidFill>
            <a:schemeClr val="tx1"/>
          </a:solidFill>
          <a:latin typeface="+mn-lt"/>
          <a:ea typeface="+mn-ea"/>
          <a:cs typeface="+mn-cs"/>
        </a:defRPr>
      </a:lvl2pPr>
      <a:lvl3pPr marL="914377" algn="l" defTabSz="914377" rtl="0" eaLnBrk="1" latinLnBrk="0" hangingPunct="1">
        <a:defRPr kumimoji="1" sz="1800" kern="1200">
          <a:solidFill>
            <a:schemeClr val="tx1"/>
          </a:solidFill>
          <a:latin typeface="+mn-lt"/>
          <a:ea typeface="+mn-ea"/>
          <a:cs typeface="+mn-cs"/>
        </a:defRPr>
      </a:lvl3pPr>
      <a:lvl4pPr marL="1371566" algn="l" defTabSz="914377" rtl="0" eaLnBrk="1" latinLnBrk="0" hangingPunct="1">
        <a:defRPr kumimoji="1" sz="1800" kern="1200">
          <a:solidFill>
            <a:schemeClr val="tx1"/>
          </a:solidFill>
          <a:latin typeface="+mn-lt"/>
          <a:ea typeface="+mn-ea"/>
          <a:cs typeface="+mn-cs"/>
        </a:defRPr>
      </a:lvl4pPr>
      <a:lvl5pPr marL="1828754" algn="l" defTabSz="914377" rtl="0" eaLnBrk="1" latinLnBrk="0" hangingPunct="1">
        <a:defRPr kumimoji="1" sz="1800" kern="1200">
          <a:solidFill>
            <a:schemeClr val="tx1"/>
          </a:solidFill>
          <a:latin typeface="+mn-lt"/>
          <a:ea typeface="+mn-ea"/>
          <a:cs typeface="+mn-cs"/>
        </a:defRPr>
      </a:lvl5pPr>
      <a:lvl6pPr marL="2285943" algn="l" defTabSz="914377" rtl="0" eaLnBrk="1" latinLnBrk="0" hangingPunct="1">
        <a:defRPr kumimoji="1" sz="1800" kern="1200">
          <a:solidFill>
            <a:schemeClr val="tx1"/>
          </a:solidFill>
          <a:latin typeface="+mn-lt"/>
          <a:ea typeface="+mn-ea"/>
          <a:cs typeface="+mn-cs"/>
        </a:defRPr>
      </a:lvl6pPr>
      <a:lvl7pPr marL="2743131" algn="l" defTabSz="914377" rtl="0" eaLnBrk="1" latinLnBrk="0" hangingPunct="1">
        <a:defRPr kumimoji="1" sz="1800" kern="1200">
          <a:solidFill>
            <a:schemeClr val="tx1"/>
          </a:solidFill>
          <a:latin typeface="+mn-lt"/>
          <a:ea typeface="+mn-ea"/>
          <a:cs typeface="+mn-cs"/>
        </a:defRPr>
      </a:lvl7pPr>
      <a:lvl8pPr marL="3200320" algn="l" defTabSz="914377" rtl="0" eaLnBrk="1" latinLnBrk="0" hangingPunct="1">
        <a:defRPr kumimoji="1" sz="1800" kern="1200">
          <a:solidFill>
            <a:schemeClr val="tx1"/>
          </a:solidFill>
          <a:latin typeface="+mn-lt"/>
          <a:ea typeface="+mn-ea"/>
          <a:cs typeface="+mn-cs"/>
        </a:defRPr>
      </a:lvl8pPr>
      <a:lvl9pPr marL="3657509" algn="l" defTabSz="914377"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1.pn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32.pn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34.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5.png"/><Relationship Id="rId4" Type="http://schemas.openxmlformats.org/officeDocument/2006/relationships/image" Target="../media/image13.png"/><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hyperlink" Target="https://www.un.org/ga/search/view_doc.asp?symbol=A/RES/70/1&amp;Lang=E"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3.jp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17/06/relationships/model3d" Target="../media/model3d1.glb"/><Relationship Id="rId7"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hyperlink" Target="https://www.rematec.co.jp/work/rf/" TargetMode="External"/><Relationship Id="rId5" Type="http://schemas.openxmlformats.org/officeDocument/2006/relationships/image" Target="../media/image52.png"/><Relationship Id="rId10" Type="http://schemas.openxmlformats.org/officeDocument/2006/relationships/image" Target="../media/image56.jpeg"/><Relationship Id="rId4" Type="http://schemas.openxmlformats.org/officeDocument/2006/relationships/image" Target="../media/image52.png"/><Relationship Id="rId9" Type="http://schemas.openxmlformats.org/officeDocument/2006/relationships/image" Target="../media/image55.png"/></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hyperlink" Target="https://www.rematec.co.jp/work/rf/" TargetMode="External"/><Relationship Id="rId3" Type="http://schemas.openxmlformats.org/officeDocument/2006/relationships/image" Target="../media/image57.png"/><Relationship Id="rId7" Type="http://schemas.openxmlformats.org/officeDocument/2006/relationships/image" Target="../media/image16.png"/><Relationship Id="rId12"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56.jpeg"/><Relationship Id="rId10"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5.png"/><Relationship Id="rId14" Type="http://schemas.openxmlformats.org/officeDocument/2006/relationships/image" Target="../media/image53.jpe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10.png"/><Relationship Id="rId7"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59.jpeg"/><Relationship Id="rId5" Type="http://schemas.openxmlformats.org/officeDocument/2006/relationships/image" Target="../media/image17.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jpe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65.png"/><Relationship Id="rId11" Type="http://schemas.openxmlformats.org/officeDocument/2006/relationships/image" Target="../media/image70.jpeg"/><Relationship Id="rId5" Type="http://schemas.openxmlformats.org/officeDocument/2006/relationships/image" Target="../media/image64.png"/><Relationship Id="rId15" Type="http://schemas.openxmlformats.org/officeDocument/2006/relationships/image" Target="../media/image74.jpeg"/><Relationship Id="rId10" Type="http://schemas.openxmlformats.org/officeDocument/2006/relationships/image" Target="../media/image69.jpeg"/><Relationship Id="rId4" Type="http://schemas.openxmlformats.org/officeDocument/2006/relationships/image" Target="../media/image63.png"/><Relationship Id="rId9" Type="http://schemas.openxmlformats.org/officeDocument/2006/relationships/image" Target="../media/image68.jpeg"/><Relationship Id="rId14" Type="http://schemas.openxmlformats.org/officeDocument/2006/relationships/image" Target="../media/image73.jpe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saraya.com/index.html" TargetMode="External"/><Relationship Id="rId7"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77.emf"/><Relationship Id="rId10" Type="http://schemas.openxmlformats.org/officeDocument/2006/relationships/image" Target="../media/image8.png"/><Relationship Id="rId4" Type="http://schemas.openxmlformats.org/officeDocument/2006/relationships/image" Target="../media/image76.jpeg"/><Relationship Id="rId9"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hyperlink" Target="http://www.daido-ind.co.jp/"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79.png"/><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hyperlink" Target="http://tanahashidenki.co.jp/"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81.png"/><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dirty="0"/>
          </a:p>
        </p:txBody>
      </p:sp>
      <p:sp>
        <p:nvSpPr>
          <p:cNvPr id="3" name="サブタイトル 2"/>
          <p:cNvSpPr>
            <a:spLocks noGrp="1"/>
          </p:cNvSpPr>
          <p:nvPr>
            <p:ph type="subTitle" idx="1"/>
          </p:nvPr>
        </p:nvSpPr>
        <p:spPr/>
        <p:txBody>
          <a:bodyPr/>
          <a:lstStyle/>
          <a:p>
            <a:endParaRPr kumimoji="1" lang="ja-JP" altLang="en-US" dirty="0"/>
          </a:p>
        </p:txBody>
      </p:sp>
      <p:pic>
        <p:nvPicPr>
          <p:cNvPr id="4" name="図 3"/>
          <p:cNvPicPr>
            <a:picLocks noChangeAspect="1"/>
          </p:cNvPicPr>
          <p:nvPr/>
        </p:nvPicPr>
        <p:blipFill>
          <a:blip r:embed="rId3"/>
          <a:stretch>
            <a:fillRect/>
          </a:stretch>
        </p:blipFill>
        <p:spPr>
          <a:xfrm>
            <a:off x="0" y="0"/>
            <a:ext cx="12192000" cy="6858000"/>
          </a:xfrm>
          <a:prstGeom prst="rect">
            <a:avLst/>
          </a:prstGeom>
        </p:spPr>
      </p:pic>
      <p:sp>
        <p:nvSpPr>
          <p:cNvPr id="5" name="テキスト ボックス 4"/>
          <p:cNvSpPr txBox="1"/>
          <p:nvPr/>
        </p:nvSpPr>
        <p:spPr>
          <a:xfrm>
            <a:off x="3530991" y="378005"/>
            <a:ext cx="4853353" cy="923330"/>
          </a:xfrm>
          <a:prstGeom prst="rect">
            <a:avLst/>
          </a:prstGeom>
          <a:noFill/>
        </p:spPr>
        <p:txBody>
          <a:bodyPr wrap="square" rtlCol="0">
            <a:spAutoFit/>
          </a:bodyPr>
          <a:lstStyle/>
          <a:p>
            <a:pPr algn="dist"/>
            <a:r>
              <a:rPr lang="en-US" altLang="ja-JP" sz="5400" b="1" spc="-130" dirty="0">
                <a:latin typeface="Meiryo UI" panose="020B0604030504040204" pitchFamily="50" charset="-128"/>
                <a:ea typeface="Meiryo UI" panose="020B0604030504040204" pitchFamily="50" charset="-128"/>
              </a:rPr>
              <a:t>SDGs</a:t>
            </a:r>
            <a:r>
              <a:rPr lang="ja-JP" altLang="en-US" sz="5400" b="1" spc="-130" dirty="0">
                <a:latin typeface="Meiryo UI" panose="020B0604030504040204" pitchFamily="50" charset="-128"/>
                <a:ea typeface="Meiryo UI" panose="020B0604030504040204" pitchFamily="50" charset="-128"/>
              </a:rPr>
              <a:t>と大阪</a:t>
            </a:r>
          </a:p>
        </p:txBody>
      </p:sp>
      <p:sp>
        <p:nvSpPr>
          <p:cNvPr id="6" name="テキスト ボックス 5"/>
          <p:cNvSpPr txBox="1"/>
          <p:nvPr/>
        </p:nvSpPr>
        <p:spPr>
          <a:xfrm>
            <a:off x="4506459" y="5665485"/>
            <a:ext cx="3179075" cy="784830"/>
          </a:xfrm>
          <a:prstGeom prst="rect">
            <a:avLst/>
          </a:prstGeom>
          <a:noFill/>
        </p:spPr>
        <p:txBody>
          <a:bodyPr wrap="none" rtlCol="0">
            <a:spAutoFit/>
          </a:bodyPr>
          <a:lstStyle/>
          <a:p>
            <a:pPr algn="ctr"/>
            <a:r>
              <a:rPr kumimoji="1" lang="en-US" altLang="ja-JP" sz="2000" b="1" dirty="0">
                <a:solidFill>
                  <a:schemeClr val="bg1"/>
                </a:solidFill>
                <a:latin typeface="Meiryo UI" panose="020B0604030504040204" pitchFamily="50" charset="-128"/>
                <a:ea typeface="Meiryo UI" panose="020B0604030504040204" pitchFamily="50" charset="-128"/>
              </a:rPr>
              <a:t>2020</a:t>
            </a:r>
            <a:r>
              <a:rPr kumimoji="1" lang="ja-JP" altLang="en-US" sz="2000" b="1" dirty="0">
                <a:solidFill>
                  <a:schemeClr val="bg1"/>
                </a:solidFill>
                <a:latin typeface="Meiryo UI" panose="020B0604030504040204" pitchFamily="50" charset="-128"/>
                <a:ea typeface="Meiryo UI" panose="020B0604030504040204" pitchFamily="50" charset="-128"/>
              </a:rPr>
              <a:t>年</a:t>
            </a:r>
            <a:r>
              <a:rPr kumimoji="1" lang="en-US" altLang="ja-JP" sz="2000" b="1" dirty="0">
                <a:solidFill>
                  <a:schemeClr val="bg1"/>
                </a:solidFill>
                <a:latin typeface="Meiryo UI" panose="020B0604030504040204" pitchFamily="50" charset="-128"/>
                <a:ea typeface="Meiryo UI" panose="020B0604030504040204" pitchFamily="50" charset="-128"/>
              </a:rPr>
              <a:t>10</a:t>
            </a:r>
            <a:r>
              <a:rPr kumimoji="1" lang="ja-JP" altLang="en-US" sz="2000" b="1" dirty="0">
                <a:solidFill>
                  <a:schemeClr val="bg1"/>
                </a:solidFill>
                <a:latin typeface="Meiryo UI" panose="020B0604030504040204" pitchFamily="50" charset="-128"/>
                <a:ea typeface="Meiryo UI" panose="020B0604030504040204" pitchFamily="50" charset="-128"/>
              </a:rPr>
              <a:t>月</a:t>
            </a:r>
            <a:r>
              <a:rPr lang="en-US" altLang="ja-JP" sz="2000" b="1" dirty="0">
                <a:solidFill>
                  <a:schemeClr val="bg1"/>
                </a:solidFill>
                <a:latin typeface="Meiryo UI" panose="020B0604030504040204" pitchFamily="50" charset="-128"/>
                <a:ea typeface="Meiryo UI" panose="020B0604030504040204" pitchFamily="50" charset="-128"/>
              </a:rPr>
              <a:t>23</a:t>
            </a:r>
            <a:r>
              <a:rPr kumimoji="1" lang="ja-JP" altLang="en-US" sz="2000" b="1" dirty="0">
                <a:solidFill>
                  <a:schemeClr val="bg1"/>
                </a:solidFill>
                <a:latin typeface="Meiryo UI" panose="020B0604030504040204" pitchFamily="50" charset="-128"/>
                <a:ea typeface="Meiryo UI" panose="020B0604030504040204" pitchFamily="50" charset="-128"/>
              </a:rPr>
              <a:t>日</a:t>
            </a:r>
            <a:endParaRPr kumimoji="1" lang="en-US" altLang="ja-JP" sz="2000" b="1" dirty="0">
              <a:solidFill>
                <a:schemeClr val="bg1"/>
              </a:solidFill>
              <a:latin typeface="Meiryo UI" panose="020B0604030504040204" pitchFamily="50" charset="-128"/>
              <a:ea typeface="Meiryo UI" panose="020B0604030504040204" pitchFamily="50" charset="-128"/>
            </a:endParaRPr>
          </a:p>
          <a:p>
            <a:pPr algn="ctr">
              <a:spcBef>
                <a:spcPts val="600"/>
              </a:spcBef>
            </a:pPr>
            <a:r>
              <a:rPr kumimoji="1" lang="ja-JP" altLang="en-US" sz="2000" b="1" dirty="0">
                <a:solidFill>
                  <a:schemeClr val="bg1"/>
                </a:solidFill>
                <a:latin typeface="Meiryo UI" panose="020B0604030504040204" pitchFamily="50" charset="-128"/>
                <a:ea typeface="Meiryo UI" panose="020B0604030504040204" pitchFamily="50" charset="-128"/>
              </a:rPr>
              <a:t>大阪府 政策企画部 企画室</a:t>
            </a:r>
          </a:p>
        </p:txBody>
      </p:sp>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6525" y="3817257"/>
            <a:ext cx="4305476" cy="3040743"/>
          </a:xfrm>
          <a:prstGeom prst="rect">
            <a:avLst/>
          </a:prstGeom>
        </p:spPr>
      </p:pic>
    </p:spTree>
    <p:extLst>
      <p:ext uri="{BB962C8B-B14F-4D97-AF65-F5344CB8AC3E}">
        <p14:creationId xmlns:p14="http://schemas.microsoft.com/office/powerpoint/2010/main" val="1884414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ＳＤＧｓと大阪の親和性</a:t>
            </a:r>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8091" y="1662805"/>
            <a:ext cx="2840342" cy="1552050"/>
          </a:xfrm>
          <a:prstGeom prst="rect">
            <a:avLst/>
          </a:prstGeom>
        </p:spPr>
      </p:pic>
      <p:sp>
        <p:nvSpPr>
          <p:cNvPr id="10" name="テキスト ボックス 9"/>
          <p:cNvSpPr txBox="1"/>
          <p:nvPr/>
        </p:nvSpPr>
        <p:spPr>
          <a:xfrm>
            <a:off x="10901091" y="3228333"/>
            <a:ext cx="1217000" cy="253916"/>
          </a:xfrm>
          <a:prstGeom prst="rect">
            <a:avLst/>
          </a:prstGeom>
          <a:noFill/>
        </p:spPr>
        <p:txBody>
          <a:bodyPr wrap="none" rtlCol="0">
            <a:spAutoFit/>
          </a:bodyPr>
          <a:lstStyle/>
          <a:p>
            <a:r>
              <a:rPr kumimoji="1" lang="en-US" altLang="ja-JP" sz="1050" b="1" dirty="0"/>
              <a:t>G20</a:t>
            </a:r>
            <a:r>
              <a:rPr kumimoji="1" lang="ja-JP" altLang="en-US" sz="1050" b="1" dirty="0"/>
              <a:t>大阪サミット</a:t>
            </a:r>
          </a:p>
        </p:txBody>
      </p:sp>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6419" y="1662805"/>
            <a:ext cx="2896720" cy="1552050"/>
          </a:xfrm>
          <a:prstGeom prst="rect">
            <a:avLst/>
          </a:prstGeom>
        </p:spPr>
      </p:pic>
      <p:sp>
        <p:nvSpPr>
          <p:cNvPr id="12" name="テキスト ボックス 11"/>
          <p:cNvSpPr txBox="1"/>
          <p:nvPr/>
        </p:nvSpPr>
        <p:spPr>
          <a:xfrm>
            <a:off x="8065907" y="2960939"/>
            <a:ext cx="1127232" cy="253916"/>
          </a:xfrm>
          <a:prstGeom prst="rect">
            <a:avLst/>
          </a:prstGeom>
          <a:noFill/>
        </p:spPr>
        <p:txBody>
          <a:bodyPr wrap="none" rtlCol="0">
            <a:spAutoFit/>
          </a:bodyPr>
          <a:lstStyle/>
          <a:p>
            <a:r>
              <a:rPr kumimoji="1" lang="ja-JP" altLang="en-US" sz="1050" b="1" dirty="0"/>
              <a:t>水都大阪の発展</a:t>
            </a:r>
          </a:p>
        </p:txBody>
      </p:sp>
      <p:sp>
        <p:nvSpPr>
          <p:cNvPr id="13" name="テキスト ボックス 10"/>
          <p:cNvSpPr txBox="1">
            <a:spLocks noChangeArrowheads="1"/>
          </p:cNvSpPr>
          <p:nvPr/>
        </p:nvSpPr>
        <p:spPr bwMode="auto">
          <a:xfrm>
            <a:off x="10461945" y="6705666"/>
            <a:ext cx="1730055" cy="215444"/>
          </a:xfrm>
          <a:prstGeom prst="rect">
            <a:avLst/>
          </a:prstGeom>
          <a:noFill/>
          <a:ln w="9525">
            <a:noFill/>
            <a:miter lim="800000"/>
            <a:headEnd/>
            <a:tailEnd/>
          </a:ln>
        </p:spPr>
        <p:txBody>
          <a:bodyPr wrap="square">
            <a:spAutoFit/>
          </a:bodyPr>
          <a:lstStyle/>
          <a:p>
            <a:r>
              <a:rPr lang="en-US" altLang="ja-JP" sz="800" dirty="0"/>
              <a:t>※</a:t>
            </a:r>
            <a:r>
              <a:rPr lang="ja-JP" altLang="en-US" sz="800" dirty="0"/>
              <a:t>出典：サントリーグループＨＰ</a:t>
            </a:r>
          </a:p>
        </p:txBody>
      </p:sp>
      <p:sp>
        <p:nvSpPr>
          <p:cNvPr id="14" name="テキスト ボックス 10"/>
          <p:cNvSpPr txBox="1">
            <a:spLocks noChangeArrowheads="1"/>
          </p:cNvSpPr>
          <p:nvPr/>
        </p:nvSpPr>
        <p:spPr bwMode="auto">
          <a:xfrm>
            <a:off x="6791738" y="6705666"/>
            <a:ext cx="1603483" cy="215444"/>
          </a:xfrm>
          <a:prstGeom prst="rect">
            <a:avLst/>
          </a:prstGeom>
          <a:noFill/>
          <a:ln w="9525">
            <a:noFill/>
            <a:miter lim="800000"/>
            <a:headEnd/>
            <a:tailEnd/>
          </a:ln>
        </p:spPr>
        <p:txBody>
          <a:bodyPr wrap="square">
            <a:spAutoFit/>
          </a:bodyPr>
          <a:lstStyle/>
          <a:p>
            <a:r>
              <a:rPr lang="en-US" altLang="ja-JP" sz="800" dirty="0"/>
              <a:t>※</a:t>
            </a:r>
            <a:r>
              <a:rPr lang="ja-JP" altLang="en-US" sz="800" dirty="0"/>
              <a:t>出典：大阪市立図書館ＨＰ</a:t>
            </a:r>
          </a:p>
        </p:txBody>
      </p:sp>
      <p:sp>
        <p:nvSpPr>
          <p:cNvPr id="16" name="テキスト ボックス 15"/>
          <p:cNvSpPr txBox="1"/>
          <p:nvPr/>
        </p:nvSpPr>
        <p:spPr>
          <a:xfrm>
            <a:off x="139345" y="3314231"/>
            <a:ext cx="2245394" cy="523220"/>
          </a:xfrm>
          <a:prstGeom prst="rect">
            <a:avLst/>
          </a:prstGeom>
          <a:noFill/>
        </p:spPr>
        <p:txBody>
          <a:bodyPr wrap="square" rtlCol="0">
            <a:spAutoFit/>
          </a:bodyPr>
          <a:lstStyle/>
          <a:p>
            <a:pPr marL="1789113" indent="-1789113"/>
            <a:r>
              <a:rPr kumimoji="1" lang="ja-JP" altLang="en-US" sz="2800" dirty="0"/>
              <a:t>〇社会貢献　</a:t>
            </a:r>
            <a:endParaRPr lang="ja-JP" altLang="en-US" dirty="0">
              <a:latin typeface="Meiryo UI" panose="020B0604030504040204" pitchFamily="50" charset="-128"/>
              <a:ea typeface="Meiryo UI" panose="020B0604030504040204" pitchFamily="50" charset="-128"/>
            </a:endParaRPr>
          </a:p>
        </p:txBody>
      </p:sp>
      <p:pic>
        <p:nvPicPr>
          <p:cNvPr id="103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8189" y="3437931"/>
            <a:ext cx="2434386" cy="148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1" name="Picture 4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9494" y="3452460"/>
            <a:ext cx="2143422" cy="146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テキスト ボックス 61"/>
          <p:cNvSpPr txBox="1"/>
          <p:nvPr/>
        </p:nvSpPr>
        <p:spPr>
          <a:xfrm>
            <a:off x="139345" y="5058475"/>
            <a:ext cx="1807537" cy="523220"/>
          </a:xfrm>
          <a:prstGeom prst="rect">
            <a:avLst/>
          </a:prstGeom>
          <a:noFill/>
        </p:spPr>
        <p:txBody>
          <a:bodyPr wrap="square" rtlCol="0">
            <a:spAutoFit/>
          </a:bodyPr>
          <a:lstStyle/>
          <a:p>
            <a:pPr eaLnBrk="0" fontAlgn="base" hangingPunct="0">
              <a:spcBef>
                <a:spcPct val="0"/>
              </a:spcBef>
              <a:spcAft>
                <a:spcPct val="0"/>
              </a:spcAft>
            </a:pPr>
            <a:r>
              <a:rPr kumimoji="1" lang="ja-JP" altLang="en-US" sz="2800" dirty="0"/>
              <a:t>〇先取　</a:t>
            </a:r>
            <a:endParaRPr kumimoji="0" lang="ja-JP" altLang="ja-JP" sz="1600" dirty="0">
              <a:latin typeface="Arial" panose="020B0604020202020204" pitchFamily="34" charset="0"/>
            </a:endParaRPr>
          </a:p>
        </p:txBody>
      </p:sp>
      <p:pic>
        <p:nvPicPr>
          <p:cNvPr id="1106" name="Picture 8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38317" y="4951572"/>
            <a:ext cx="2159629" cy="1790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7" name="Picture 8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6220" y="5006393"/>
            <a:ext cx="1985326" cy="1735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テキスト ボックス 100"/>
          <p:cNvSpPr txBox="1"/>
          <p:nvPr/>
        </p:nvSpPr>
        <p:spPr>
          <a:xfrm>
            <a:off x="139345" y="1616730"/>
            <a:ext cx="2010355" cy="523220"/>
          </a:xfrm>
          <a:prstGeom prst="rect">
            <a:avLst/>
          </a:prstGeom>
          <a:noFill/>
        </p:spPr>
        <p:txBody>
          <a:bodyPr wrap="square" rtlCol="0">
            <a:spAutoFit/>
          </a:bodyPr>
          <a:lstStyle/>
          <a:p>
            <a:pPr marL="1789113" indent="-1789113"/>
            <a:r>
              <a:rPr kumimoji="1" lang="ja-JP" altLang="en-US" sz="2800" dirty="0"/>
              <a:t>〇開放性</a:t>
            </a:r>
            <a:endParaRPr lang="en-US" altLang="ja-JP" sz="2800" dirty="0"/>
          </a:p>
        </p:txBody>
      </p:sp>
      <p:sp>
        <p:nvSpPr>
          <p:cNvPr id="1058" name="正方形/長方形 1057"/>
          <p:cNvSpPr/>
          <p:nvPr/>
        </p:nvSpPr>
        <p:spPr>
          <a:xfrm>
            <a:off x="287937" y="2097633"/>
            <a:ext cx="6047552" cy="923330"/>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rPr>
              <a:t>大阪は、国内外の玄関口として、日本の重要拠点として、内外から多くの人やモノを受け入れ、様々な知識や技術を取り入れながら発展</a:t>
            </a:r>
          </a:p>
        </p:txBody>
      </p:sp>
      <p:sp>
        <p:nvSpPr>
          <p:cNvPr id="1059" name="正方形/長方形 1058"/>
          <p:cNvSpPr/>
          <p:nvPr/>
        </p:nvSpPr>
        <p:spPr>
          <a:xfrm>
            <a:off x="282940" y="3782860"/>
            <a:ext cx="3139079" cy="923330"/>
          </a:xfrm>
          <a:prstGeom prst="rect">
            <a:avLst/>
          </a:prstGeom>
        </p:spPr>
        <p:txBody>
          <a:bodyPr wrap="square">
            <a:spAutoFit/>
          </a:bodyPr>
          <a:lstStyle/>
          <a:p>
            <a:r>
              <a:rPr kumimoji="0" lang="ja-JP" altLang="en-US" dirty="0">
                <a:solidFill>
                  <a:srgbClr val="000000"/>
                </a:solidFill>
                <a:latin typeface="Meiryo UI" panose="020B0604030504040204" pitchFamily="50" charset="-128"/>
                <a:ea typeface="Meiryo UI" panose="020B0604030504040204" pitchFamily="50" charset="-128"/>
              </a:rPr>
              <a:t>「三方</a:t>
            </a:r>
            <a:r>
              <a:rPr kumimoji="0" lang="ja-JP" altLang="ja-JP" dirty="0">
                <a:solidFill>
                  <a:srgbClr val="000000"/>
                </a:solidFill>
                <a:latin typeface="Meiryo UI" panose="020B0604030504040204" pitchFamily="50" charset="-128"/>
                <a:ea typeface="Meiryo UI" panose="020B0604030504040204" pitchFamily="50" charset="-128"/>
              </a:rPr>
              <a:t>よし」、「水道哲学」に代表されるように、社会貢献、</a:t>
            </a:r>
            <a:r>
              <a:rPr kumimoji="0" lang="ja-JP" altLang="en-US" dirty="0">
                <a:solidFill>
                  <a:srgbClr val="000000"/>
                </a:solidFill>
                <a:latin typeface="Meiryo UI" panose="020B0604030504040204" pitchFamily="50" charset="-128"/>
                <a:ea typeface="Meiryo UI" panose="020B0604030504040204" pitchFamily="50" charset="-128"/>
              </a:rPr>
              <a:t>公利公益の精神を重んじる気質</a:t>
            </a:r>
            <a:endParaRPr lang="ja-JP" altLang="en-US" dirty="0">
              <a:latin typeface="Meiryo UI" panose="020B0604030504040204" pitchFamily="50" charset="-128"/>
              <a:ea typeface="Meiryo UI" panose="020B0604030504040204" pitchFamily="50" charset="-128"/>
            </a:endParaRPr>
          </a:p>
        </p:txBody>
      </p:sp>
      <p:sp>
        <p:nvSpPr>
          <p:cNvPr id="1060" name="正方形/長方形 1059"/>
          <p:cNvSpPr/>
          <p:nvPr/>
        </p:nvSpPr>
        <p:spPr>
          <a:xfrm>
            <a:off x="282940" y="5581695"/>
            <a:ext cx="5842370" cy="646331"/>
          </a:xfrm>
          <a:prstGeom prst="rect">
            <a:avLst/>
          </a:prstGeom>
        </p:spPr>
        <p:txBody>
          <a:bodyPr wrap="square">
            <a:spAutoFit/>
          </a:bodyPr>
          <a:lstStyle/>
          <a:p>
            <a:pPr eaLnBrk="0" fontAlgn="base" hangingPunct="0">
              <a:spcBef>
                <a:spcPct val="0"/>
              </a:spcBef>
              <a:spcAft>
                <a:spcPct val="0"/>
              </a:spcAft>
            </a:pPr>
            <a:r>
              <a:rPr kumimoji="0" lang="ja-JP" altLang="ja-JP" dirty="0">
                <a:solidFill>
                  <a:srgbClr val="000000"/>
                </a:solidFill>
                <a:latin typeface="Meiryo UI" panose="020B0604030504040204" pitchFamily="50" charset="-128"/>
                <a:ea typeface="Meiryo UI" panose="020B0604030504040204" pitchFamily="50" charset="-128"/>
              </a:rPr>
              <a:t>大阪人は進取の気質に富み、世界標準となる新たな社会システムや、産業、製品等を数多く生み出してきた。</a:t>
            </a:r>
            <a:endParaRPr kumimoji="0" lang="ja-JP" altLang="ja-JP" dirty="0">
              <a:latin typeface="Arial" panose="020B0604020202020204" pitchFamily="34" charset="0"/>
            </a:endParaRPr>
          </a:p>
        </p:txBody>
      </p:sp>
      <p:sp>
        <p:nvSpPr>
          <p:cNvPr id="106" name="テキスト ボックス 105"/>
          <p:cNvSpPr txBox="1"/>
          <p:nvPr/>
        </p:nvSpPr>
        <p:spPr>
          <a:xfrm>
            <a:off x="5220209" y="3517289"/>
            <a:ext cx="1531188" cy="253916"/>
          </a:xfrm>
          <a:prstGeom prst="rect">
            <a:avLst/>
          </a:prstGeom>
          <a:noFill/>
        </p:spPr>
        <p:txBody>
          <a:bodyPr wrap="none" rtlCol="0">
            <a:spAutoFit/>
          </a:bodyPr>
          <a:lstStyle/>
          <a:p>
            <a:r>
              <a:rPr kumimoji="1" lang="ja-JP" altLang="en-US" sz="1050" b="1" dirty="0"/>
              <a:t>「三方よし」近江商人</a:t>
            </a:r>
          </a:p>
        </p:txBody>
      </p:sp>
      <p:sp>
        <p:nvSpPr>
          <p:cNvPr id="107" name="テキスト ボックス 106"/>
          <p:cNvSpPr txBox="1"/>
          <p:nvPr/>
        </p:nvSpPr>
        <p:spPr>
          <a:xfrm>
            <a:off x="9169627" y="4381970"/>
            <a:ext cx="1813911" cy="415498"/>
          </a:xfrm>
          <a:prstGeom prst="rect">
            <a:avLst/>
          </a:prstGeom>
          <a:noFill/>
        </p:spPr>
        <p:txBody>
          <a:bodyPr wrap="square" rtlCol="0">
            <a:spAutoFit/>
          </a:bodyPr>
          <a:lstStyle/>
          <a:p>
            <a:r>
              <a:rPr lang="ja-JP" altLang="ja-JP" sz="1050" dirty="0"/>
              <a:t>松下幸之助の語録に基づく経営哲学</a:t>
            </a:r>
            <a:r>
              <a:rPr kumimoji="1" lang="ja-JP" altLang="en-US" sz="1050" b="1" dirty="0"/>
              <a:t>「水道哲学」</a:t>
            </a:r>
          </a:p>
        </p:txBody>
      </p:sp>
      <p:sp>
        <p:nvSpPr>
          <p:cNvPr id="108" name="テキスト ボックス 107"/>
          <p:cNvSpPr txBox="1"/>
          <p:nvPr/>
        </p:nvSpPr>
        <p:spPr>
          <a:xfrm>
            <a:off x="5132731" y="5106146"/>
            <a:ext cx="992579" cy="253916"/>
          </a:xfrm>
          <a:prstGeom prst="rect">
            <a:avLst/>
          </a:prstGeom>
          <a:noFill/>
        </p:spPr>
        <p:txBody>
          <a:bodyPr wrap="none" rtlCol="0">
            <a:spAutoFit/>
          </a:bodyPr>
          <a:lstStyle/>
          <a:p>
            <a:r>
              <a:rPr kumimoji="1" lang="ja-JP" altLang="en-US" sz="1050" b="1" dirty="0"/>
              <a:t>先物取引市場</a:t>
            </a:r>
          </a:p>
        </p:txBody>
      </p:sp>
      <p:sp>
        <p:nvSpPr>
          <p:cNvPr id="109" name="テキスト ボックス 108"/>
          <p:cNvSpPr txBox="1"/>
          <p:nvPr/>
        </p:nvSpPr>
        <p:spPr>
          <a:xfrm>
            <a:off x="8562143" y="5099902"/>
            <a:ext cx="1496185" cy="577081"/>
          </a:xfrm>
          <a:prstGeom prst="rect">
            <a:avLst/>
          </a:prstGeom>
          <a:noFill/>
        </p:spPr>
        <p:txBody>
          <a:bodyPr wrap="square" rtlCol="0">
            <a:spAutoFit/>
          </a:bodyPr>
          <a:lstStyle/>
          <a:p>
            <a:r>
              <a:rPr kumimoji="1" lang="ja-JP" altLang="en-US" sz="1050" dirty="0"/>
              <a:t>サントリー創業者</a:t>
            </a:r>
            <a:endParaRPr kumimoji="1" lang="en-US" altLang="ja-JP" sz="1050" dirty="0"/>
          </a:p>
          <a:p>
            <a:r>
              <a:rPr lang="ja-JP" altLang="en-US" sz="1050" dirty="0"/>
              <a:t>鳥井信治郎の言葉</a:t>
            </a:r>
            <a:endParaRPr lang="en-US" altLang="ja-JP" sz="1050" dirty="0"/>
          </a:p>
          <a:p>
            <a:r>
              <a:rPr kumimoji="1" lang="ja-JP" altLang="en-US" sz="1050" b="1" dirty="0"/>
              <a:t>「やってみなはれ」</a:t>
            </a:r>
          </a:p>
        </p:txBody>
      </p:sp>
    </p:spTree>
    <p:extLst>
      <p:ext uri="{BB962C8B-B14F-4D97-AF65-F5344CB8AC3E}">
        <p14:creationId xmlns:p14="http://schemas.microsoft.com/office/powerpoint/2010/main" val="25703253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大阪におけるＳＤＧｓの認知度</a:t>
            </a:r>
          </a:p>
        </p:txBody>
      </p:sp>
      <p:graphicFrame>
        <p:nvGraphicFramePr>
          <p:cNvPr id="9" name="コンテンツ プレースホルダー 8"/>
          <p:cNvGraphicFramePr>
            <a:graphicFrameLocks noGrp="1"/>
          </p:cNvGraphicFramePr>
          <p:nvPr>
            <p:ph idx="1"/>
            <p:extLst>
              <p:ext uri="{D42A27DB-BD31-4B8C-83A1-F6EECF244321}">
                <p14:modId xmlns:p14="http://schemas.microsoft.com/office/powerpoint/2010/main" val="2554613390"/>
              </p:ext>
            </p:extLst>
          </p:nvPr>
        </p:nvGraphicFramePr>
        <p:xfrm>
          <a:off x="1633608" y="2181708"/>
          <a:ext cx="9480883" cy="4096482"/>
        </p:xfrm>
        <a:graphic>
          <a:graphicData uri="http://schemas.openxmlformats.org/drawingml/2006/chart">
            <c:chart xmlns:c="http://schemas.openxmlformats.org/drawingml/2006/chart" xmlns:r="http://schemas.openxmlformats.org/officeDocument/2006/relationships" r:id="rId3"/>
          </a:graphicData>
        </a:graphic>
      </p:graphicFrame>
      <p:sp>
        <p:nvSpPr>
          <p:cNvPr id="12" name="正方形/長方形 11"/>
          <p:cNvSpPr/>
          <p:nvPr/>
        </p:nvSpPr>
        <p:spPr>
          <a:xfrm>
            <a:off x="2771447" y="6278190"/>
            <a:ext cx="7295146" cy="496834"/>
          </a:xfrm>
          <a:prstGeom prst="rect">
            <a:avLst/>
          </a:prstGeom>
          <a:ln w="12700">
            <a:noFill/>
          </a:ln>
        </p:spPr>
        <p:txBody>
          <a:bodyPr wrap="square" anchor="ctr">
            <a:noAutofit/>
          </a:bodyPr>
          <a:lstStyle/>
          <a:p>
            <a:pPr>
              <a:lnSpc>
                <a:spcPts val="2096"/>
              </a:lnSpc>
            </a:pPr>
            <a:r>
              <a:rPr lang="ja-JP" altLang="en-US" sz="1400" dirty="0">
                <a:latin typeface="+mn-ea"/>
              </a:rPr>
              <a:t>大阪府のネット調査（大阪</a:t>
            </a:r>
            <a:r>
              <a:rPr lang="en-US" altLang="ja-JP" sz="1400" dirty="0">
                <a:latin typeface="+mn-ea"/>
              </a:rPr>
              <a:t>Q</a:t>
            </a:r>
            <a:r>
              <a:rPr lang="ja-JP" altLang="en-US" sz="1400" dirty="0">
                <a:latin typeface="+mn-ea"/>
              </a:rPr>
              <a:t>ネット）を活用して、府民を対象に</a:t>
            </a:r>
            <a:r>
              <a:rPr lang="en-US" altLang="ja-JP" sz="1400" dirty="0">
                <a:latin typeface="+mn-ea"/>
              </a:rPr>
              <a:t>SDGs</a:t>
            </a:r>
            <a:r>
              <a:rPr lang="ja-JP" altLang="en-US" sz="1400" dirty="0">
                <a:latin typeface="+mn-ea"/>
              </a:rPr>
              <a:t>の認知度を調査</a:t>
            </a:r>
            <a:endParaRPr lang="en-US" altLang="ja-JP" sz="1400" dirty="0">
              <a:latin typeface="+mn-ea"/>
            </a:endParaRPr>
          </a:p>
          <a:p>
            <a:pPr>
              <a:lnSpc>
                <a:spcPts val="2096"/>
              </a:lnSpc>
            </a:pPr>
            <a:r>
              <a:rPr lang="ja-JP" altLang="en-US" sz="1400" dirty="0">
                <a:latin typeface="+mj-ea"/>
                <a:ea typeface="+mj-ea"/>
              </a:rPr>
              <a:t>（対象者条件：</a:t>
            </a:r>
            <a:r>
              <a:rPr lang="en-US" altLang="ja-JP" sz="1400" dirty="0">
                <a:latin typeface="+mj-ea"/>
                <a:ea typeface="+mj-ea"/>
              </a:rPr>
              <a:t>18</a:t>
            </a:r>
            <a:r>
              <a:rPr lang="ja-JP" altLang="ja-JP" sz="1400" dirty="0">
                <a:latin typeface="+mj-ea"/>
                <a:ea typeface="+mj-ea"/>
              </a:rPr>
              <a:t>歳以上の男女</a:t>
            </a:r>
            <a:r>
              <a:rPr lang="ja-JP" altLang="en-US" sz="1400" dirty="0">
                <a:latin typeface="+mj-ea"/>
                <a:ea typeface="+mj-ea"/>
              </a:rPr>
              <a:t>、サンプル数：１</a:t>
            </a:r>
            <a:r>
              <a:rPr lang="en-US" altLang="ja-JP" sz="1400" dirty="0">
                <a:latin typeface="+mj-ea"/>
                <a:ea typeface="+mj-ea"/>
              </a:rPr>
              <a:t>,000</a:t>
            </a:r>
            <a:r>
              <a:rPr lang="ja-JP" altLang="ja-JP" sz="1400" dirty="0">
                <a:latin typeface="+mj-ea"/>
                <a:ea typeface="+mj-ea"/>
              </a:rPr>
              <a:t>名</a:t>
            </a:r>
            <a:r>
              <a:rPr lang="ja-JP" altLang="en-US" sz="1400" dirty="0">
                <a:latin typeface="+mj-ea"/>
                <a:ea typeface="+mj-ea"/>
              </a:rPr>
              <a:t>）</a:t>
            </a:r>
            <a:endParaRPr lang="en-US" altLang="ja-JP" sz="1400" dirty="0">
              <a:latin typeface="+mj-ea"/>
              <a:ea typeface="+mj-ea"/>
            </a:endParaRPr>
          </a:p>
        </p:txBody>
      </p:sp>
      <p:sp>
        <p:nvSpPr>
          <p:cNvPr id="15" name="正方形/長方形 14"/>
          <p:cNvSpPr/>
          <p:nvPr/>
        </p:nvSpPr>
        <p:spPr>
          <a:xfrm>
            <a:off x="7425292" y="1750500"/>
            <a:ext cx="4485523" cy="738664"/>
          </a:xfrm>
          <a:prstGeom prst="rect">
            <a:avLst/>
          </a:prstGeom>
        </p:spPr>
        <p:txBody>
          <a:bodyPr wrap="none">
            <a:spAutoFit/>
          </a:bodyPr>
          <a:lstStyle/>
          <a:p>
            <a:r>
              <a:rPr lang="ja-JP" altLang="en-US" sz="2800" b="1" u="sng" dirty="0">
                <a:latin typeface="Meiryo UI" panose="020B0604030504040204" pitchFamily="50" charset="-128"/>
                <a:ea typeface="Meiryo UI" panose="020B0604030504040204" pitchFamily="50" charset="-128"/>
              </a:rPr>
              <a:t>府民全体の認知度は、</a:t>
            </a:r>
            <a:r>
              <a:rPr lang="en-US" altLang="ja-JP" sz="2800" b="1" u="sng" dirty="0">
                <a:latin typeface="Meiryo UI" panose="020B0604030504040204" pitchFamily="50" charset="-128"/>
                <a:ea typeface="Meiryo UI" panose="020B0604030504040204" pitchFamily="50" charset="-128"/>
              </a:rPr>
              <a:t>44%</a:t>
            </a:r>
          </a:p>
          <a:p>
            <a:pPr indent="2517775"/>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rPr>
              <a:t>月時点）</a:t>
            </a:r>
            <a:endParaRPr lang="en-US" altLang="ja-JP" sz="1400" dirty="0">
              <a:latin typeface="Meiryo UI" panose="020B0604030504040204" pitchFamily="50" charset="-128"/>
              <a:ea typeface="Meiryo UI" panose="020B0604030504040204" pitchFamily="50" charset="-128"/>
            </a:endParaRPr>
          </a:p>
        </p:txBody>
      </p:sp>
      <p:sp>
        <p:nvSpPr>
          <p:cNvPr id="3" name="正方形/長方形 2"/>
          <p:cNvSpPr/>
          <p:nvPr/>
        </p:nvSpPr>
        <p:spPr>
          <a:xfrm>
            <a:off x="361973" y="1596290"/>
            <a:ext cx="4371710" cy="369332"/>
          </a:xfrm>
          <a:prstGeom prst="rect">
            <a:avLst/>
          </a:prstGeom>
        </p:spPr>
        <p:txBody>
          <a:bodyPr wrap="none">
            <a:spAutoFit/>
          </a:bodyPr>
          <a:lstStyle/>
          <a:p>
            <a:pPr>
              <a:tabLst>
                <a:tab pos="6239554" algn="l"/>
              </a:tabLs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Q</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：あなたは、「</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」をご存知でしたか。</a:t>
            </a:r>
          </a:p>
        </p:txBody>
      </p:sp>
    </p:spTree>
    <p:extLst>
      <p:ext uri="{BB962C8B-B14F-4D97-AF65-F5344CB8AC3E}">
        <p14:creationId xmlns:p14="http://schemas.microsoft.com/office/powerpoint/2010/main" val="41472146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84243" y="217791"/>
            <a:ext cx="9869557" cy="1325563"/>
          </a:xfrm>
        </p:spPr>
        <p:txBody>
          <a:bodyPr>
            <a:normAutofit fontScale="90000"/>
          </a:bodyPr>
          <a:lstStyle/>
          <a:p>
            <a:r>
              <a:rPr lang="ja-JP" altLang="en-US" sz="4900" dirty="0">
                <a:latin typeface="+mj-ea"/>
                <a:cs typeface="Microsoft Himalaya" panose="01010100010101010101" pitchFamily="2" charset="0"/>
              </a:rPr>
              <a:t>大阪で</a:t>
            </a:r>
            <a:r>
              <a:rPr lang="en-US" altLang="ja-JP" sz="4900" dirty="0">
                <a:latin typeface="+mj-ea"/>
                <a:cs typeface="Microsoft Himalaya" panose="01010100010101010101" pitchFamily="2" charset="0"/>
              </a:rPr>
              <a:t>SDGs</a:t>
            </a:r>
            <a:r>
              <a:rPr lang="ja-JP" altLang="en-US" sz="4900" dirty="0">
                <a:latin typeface="+mj-ea"/>
                <a:cs typeface="Microsoft Himalaya" panose="01010100010101010101" pitchFamily="2" charset="0"/>
              </a:rPr>
              <a:t>を実現していくために</a:t>
            </a:r>
            <a:r>
              <a:rPr lang="en-US" altLang="ja-JP" sz="4900" dirty="0">
                <a:latin typeface="+mj-ea"/>
                <a:cs typeface="Microsoft Himalaya" panose="01010100010101010101" pitchFamily="2" charset="0"/>
              </a:rPr>
              <a:t/>
            </a:r>
            <a:br>
              <a:rPr lang="en-US" altLang="ja-JP" sz="4900" dirty="0">
                <a:latin typeface="+mj-ea"/>
                <a:cs typeface="Microsoft Himalaya" panose="01010100010101010101" pitchFamily="2" charset="0"/>
              </a:rPr>
            </a:br>
            <a:r>
              <a:rPr lang="ja-JP" altLang="en-US" sz="4900" dirty="0">
                <a:latin typeface="+mj-ea"/>
                <a:cs typeface="Microsoft Himalaya" panose="01010100010101010101" pitchFamily="2" charset="0"/>
              </a:rPr>
              <a:t>重要なゴールは？</a:t>
            </a:r>
            <a:r>
              <a:rPr lang="ja-JP" altLang="en-US" sz="2700" dirty="0">
                <a:latin typeface="+mj-ea"/>
                <a:cs typeface="Microsoft Himalaya" panose="01010100010101010101" pitchFamily="2" charset="0"/>
              </a:rPr>
              <a:t>（府民・企業向けアンケート）</a:t>
            </a:r>
            <a:endParaRPr kumimoji="1" lang="ja-JP" altLang="en-US" sz="2700" dirty="0">
              <a:latin typeface="+mj-ea"/>
            </a:endParaRPr>
          </a:p>
        </p:txBody>
      </p:sp>
      <p:graphicFrame>
        <p:nvGraphicFramePr>
          <p:cNvPr id="4" name="グラフ 3">
            <a:extLst>
              <a:ext uri="{FF2B5EF4-FFF2-40B4-BE49-F238E27FC236}">
                <a16:creationId xmlns:a16="http://schemas.microsoft.com/office/drawing/2014/main" id="{FDBA5BDD-1595-4402-BA2F-B6E1291C28E8}"/>
              </a:ext>
            </a:extLst>
          </p:cNvPr>
          <p:cNvGraphicFramePr>
            <a:graphicFrameLocks noGrp="1"/>
          </p:cNvGraphicFramePr>
          <p:nvPr>
            <p:extLst>
              <p:ext uri="{D42A27DB-BD31-4B8C-83A1-F6EECF244321}">
                <p14:modId xmlns:p14="http://schemas.microsoft.com/office/powerpoint/2010/main" val="4042338251"/>
              </p:ext>
            </p:extLst>
          </p:nvPr>
        </p:nvGraphicFramePr>
        <p:xfrm>
          <a:off x="1248265" y="2052905"/>
          <a:ext cx="4402495" cy="46691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グラフ 4">
            <a:extLst>
              <a:ext uri="{FF2B5EF4-FFF2-40B4-BE49-F238E27FC236}">
                <a16:creationId xmlns:a16="http://schemas.microsoft.com/office/drawing/2014/main" id="{F5E9E529-6159-473F-8B3F-43BF2ACEA890}"/>
              </a:ext>
            </a:extLst>
          </p:cNvPr>
          <p:cNvGraphicFramePr>
            <a:graphicFrameLocks/>
          </p:cNvGraphicFramePr>
          <p:nvPr>
            <p:extLst>
              <p:ext uri="{D42A27DB-BD31-4B8C-83A1-F6EECF244321}">
                <p14:modId xmlns:p14="http://schemas.microsoft.com/office/powerpoint/2010/main" val="588400388"/>
              </p:ext>
            </p:extLst>
          </p:nvPr>
        </p:nvGraphicFramePr>
        <p:xfrm>
          <a:off x="7090787" y="2113613"/>
          <a:ext cx="4402495" cy="4669171"/>
        </p:xfrm>
        <a:graphic>
          <a:graphicData uri="http://schemas.openxmlformats.org/drawingml/2006/chart">
            <c:chart xmlns:c="http://schemas.openxmlformats.org/drawingml/2006/chart" xmlns:r="http://schemas.openxmlformats.org/officeDocument/2006/relationships" r:id="rId4"/>
          </a:graphicData>
        </a:graphic>
      </p:graphicFrame>
      <p:sp>
        <p:nvSpPr>
          <p:cNvPr id="6" name="正方形/長方形 5"/>
          <p:cNvSpPr/>
          <p:nvPr/>
        </p:nvSpPr>
        <p:spPr>
          <a:xfrm>
            <a:off x="2351040" y="2927535"/>
            <a:ext cx="1231591" cy="45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dirty="0">
                <a:solidFill>
                  <a:schemeClr val="tx1"/>
                </a:solidFill>
                <a:latin typeface="Meiryo UI" panose="020B0604030504040204" pitchFamily="50" charset="-128"/>
                <a:ea typeface="Meiryo UI" panose="020B0604030504040204" pitchFamily="50" charset="-128"/>
              </a:rPr>
              <a:t>（貧困）</a:t>
            </a:r>
          </a:p>
        </p:txBody>
      </p:sp>
      <p:sp>
        <p:nvSpPr>
          <p:cNvPr id="7" name="正方形/長方形 6"/>
          <p:cNvSpPr/>
          <p:nvPr/>
        </p:nvSpPr>
        <p:spPr>
          <a:xfrm>
            <a:off x="2351039" y="3196130"/>
            <a:ext cx="1231591" cy="45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dirty="0">
                <a:solidFill>
                  <a:schemeClr val="tx1"/>
                </a:solidFill>
                <a:latin typeface="Meiryo UI" panose="020B0604030504040204" pitchFamily="50" charset="-128"/>
                <a:ea typeface="Meiryo UI" panose="020B0604030504040204" pitchFamily="50" charset="-128"/>
              </a:rPr>
              <a:t>（教育）</a:t>
            </a:r>
          </a:p>
        </p:txBody>
      </p:sp>
      <p:sp>
        <p:nvSpPr>
          <p:cNvPr id="8" name="正方形/長方形 7"/>
          <p:cNvSpPr/>
          <p:nvPr/>
        </p:nvSpPr>
        <p:spPr>
          <a:xfrm>
            <a:off x="2351039" y="3430182"/>
            <a:ext cx="1517189" cy="690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dirty="0">
                <a:solidFill>
                  <a:schemeClr val="tx1"/>
                </a:solidFill>
                <a:latin typeface="Meiryo UI" panose="020B0604030504040204" pitchFamily="50" charset="-128"/>
                <a:ea typeface="Meiryo UI" panose="020B0604030504040204" pitchFamily="50" charset="-128"/>
              </a:rPr>
              <a:t>（経済成長・雇用）</a:t>
            </a:r>
          </a:p>
        </p:txBody>
      </p:sp>
      <p:sp>
        <p:nvSpPr>
          <p:cNvPr id="9" name="正方形/長方形 8"/>
          <p:cNvSpPr/>
          <p:nvPr/>
        </p:nvSpPr>
        <p:spPr>
          <a:xfrm>
            <a:off x="8114821" y="2423412"/>
            <a:ext cx="914400" cy="199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dirty="0">
                <a:solidFill>
                  <a:schemeClr val="tx1"/>
                </a:solidFill>
                <a:latin typeface="Meiryo UI" panose="020B0604030504040204" pitchFamily="50" charset="-128"/>
                <a:ea typeface="Meiryo UI" panose="020B0604030504040204" pitchFamily="50" charset="-128"/>
              </a:rPr>
              <a:t>（健康）</a:t>
            </a:r>
          </a:p>
        </p:txBody>
      </p:sp>
      <p:sp>
        <p:nvSpPr>
          <p:cNvPr id="10" name="正方形/長方形 9"/>
          <p:cNvSpPr/>
          <p:nvPr/>
        </p:nvSpPr>
        <p:spPr>
          <a:xfrm>
            <a:off x="8099830" y="2938588"/>
            <a:ext cx="1231591" cy="45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dirty="0">
                <a:solidFill>
                  <a:schemeClr val="tx1"/>
                </a:solidFill>
                <a:latin typeface="Meiryo UI" panose="020B0604030504040204" pitchFamily="50" charset="-128"/>
                <a:ea typeface="Meiryo UI" panose="020B0604030504040204" pitchFamily="50" charset="-128"/>
              </a:rPr>
              <a:t>（持続可能都市）</a:t>
            </a:r>
          </a:p>
        </p:txBody>
      </p:sp>
      <p:sp>
        <p:nvSpPr>
          <p:cNvPr id="11" name="正方形/長方形 10"/>
          <p:cNvSpPr/>
          <p:nvPr/>
        </p:nvSpPr>
        <p:spPr>
          <a:xfrm>
            <a:off x="8114821" y="2712226"/>
            <a:ext cx="1231591" cy="45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dirty="0">
                <a:solidFill>
                  <a:schemeClr val="tx1"/>
                </a:solidFill>
                <a:latin typeface="Meiryo UI" panose="020B0604030504040204" pitchFamily="50" charset="-128"/>
                <a:ea typeface="Meiryo UI" panose="020B0604030504040204" pitchFamily="50" charset="-128"/>
              </a:rPr>
              <a:t>（教育）</a:t>
            </a:r>
          </a:p>
        </p:txBody>
      </p:sp>
      <p:sp>
        <p:nvSpPr>
          <p:cNvPr id="12" name="正方形/長方形 11"/>
          <p:cNvSpPr/>
          <p:nvPr/>
        </p:nvSpPr>
        <p:spPr>
          <a:xfrm>
            <a:off x="8084840" y="3192498"/>
            <a:ext cx="1517189" cy="690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dirty="0">
                <a:solidFill>
                  <a:schemeClr val="tx1"/>
                </a:solidFill>
                <a:latin typeface="Meiryo UI" panose="020B0604030504040204" pitchFamily="50" charset="-128"/>
                <a:ea typeface="Meiryo UI" panose="020B0604030504040204" pitchFamily="50" charset="-128"/>
              </a:rPr>
              <a:t>（経済成長・雇用）</a:t>
            </a:r>
          </a:p>
        </p:txBody>
      </p:sp>
      <p:sp>
        <p:nvSpPr>
          <p:cNvPr id="13" name="正方形/長方形 12"/>
          <p:cNvSpPr/>
          <p:nvPr/>
        </p:nvSpPr>
        <p:spPr>
          <a:xfrm>
            <a:off x="8084840" y="3439951"/>
            <a:ext cx="1517189" cy="690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dirty="0">
                <a:solidFill>
                  <a:schemeClr val="tx1"/>
                </a:solidFill>
                <a:latin typeface="Meiryo UI" panose="020B0604030504040204" pitchFamily="50" charset="-128"/>
                <a:ea typeface="Meiryo UI" panose="020B0604030504040204" pitchFamily="50" charset="-128"/>
              </a:rPr>
              <a:t>（気候変動）</a:t>
            </a:r>
          </a:p>
        </p:txBody>
      </p:sp>
      <p:sp>
        <p:nvSpPr>
          <p:cNvPr id="14" name="テキスト ボックス 13">
            <a:extLst>
              <a:ext uri="{FF2B5EF4-FFF2-40B4-BE49-F238E27FC236}">
                <a16:creationId xmlns:a16="http://schemas.microsoft.com/office/drawing/2014/main" id="{990F22CF-6780-4FDB-AB36-B9AC0B537080}"/>
              </a:ext>
            </a:extLst>
          </p:cNvPr>
          <p:cNvSpPr txBox="1"/>
          <p:nvPr/>
        </p:nvSpPr>
        <p:spPr>
          <a:xfrm>
            <a:off x="10523902" y="6235075"/>
            <a:ext cx="880512" cy="276999"/>
          </a:xfrm>
          <a:prstGeom prst="rect">
            <a:avLst/>
          </a:prstGeom>
          <a:noFill/>
          <a:ln>
            <a:solidFill>
              <a:schemeClr val="tx1"/>
            </a:solidFill>
          </a:ln>
        </p:spPr>
        <p:txBody>
          <a:bodyPr wrap="square" rtlCol="0">
            <a:spAutoFit/>
          </a:bodyPr>
          <a:lstStyle/>
          <a:p>
            <a:r>
              <a:rPr lang="en-US" altLang="ja-JP" sz="1200" dirty="0">
                <a:latin typeface="Meiryo UI" panose="020B0604030504040204" pitchFamily="50" charset="-128"/>
                <a:ea typeface="Meiryo UI" panose="020B0604030504040204" pitchFamily="50" charset="-128"/>
              </a:rPr>
              <a:t>n=135</a:t>
            </a:r>
            <a:endParaRPr lang="ja-JP" altLang="en-US" sz="1200" dirty="0">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53045DE8-FE33-4248-ACB1-1688C0A01735}"/>
              </a:ext>
            </a:extLst>
          </p:cNvPr>
          <p:cNvSpPr txBox="1"/>
          <p:nvPr/>
        </p:nvSpPr>
        <p:spPr>
          <a:xfrm>
            <a:off x="4572835" y="6235075"/>
            <a:ext cx="880512" cy="276999"/>
          </a:xfrm>
          <a:prstGeom prst="rect">
            <a:avLst/>
          </a:prstGeom>
          <a:noFill/>
          <a:ln>
            <a:solidFill>
              <a:schemeClr val="tx1"/>
            </a:solidFill>
          </a:ln>
        </p:spPr>
        <p:txBody>
          <a:bodyPr wrap="square" rtlCol="0">
            <a:spAutoFit/>
          </a:bodyPr>
          <a:lstStyle/>
          <a:p>
            <a:r>
              <a:rPr lang="en-US" altLang="ja-JP" sz="1200" dirty="0">
                <a:latin typeface="Meiryo UI" panose="020B0604030504040204" pitchFamily="50" charset="-128"/>
                <a:ea typeface="Meiryo UI" panose="020B0604030504040204" pitchFamily="50" charset="-128"/>
              </a:rPr>
              <a:t>n=1000</a:t>
            </a:r>
            <a:endParaRPr lang="ja-JP" altLang="en-US" sz="1200" dirty="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9596834" y="6641136"/>
            <a:ext cx="2734648" cy="230832"/>
          </a:xfrm>
          <a:prstGeom prst="rect">
            <a:avLst/>
          </a:prstGeom>
          <a:noFill/>
        </p:spPr>
        <p:txBody>
          <a:bodyPr wrap="square" rtlCol="0">
            <a:spAutoFit/>
          </a:bodyPr>
          <a:lstStyle/>
          <a:p>
            <a:r>
              <a:rPr lang="ja-JP" altLang="en-US" sz="900" dirty="0"/>
              <a:t>出典：大阪府による</a:t>
            </a:r>
            <a:r>
              <a:rPr lang="en-US" altLang="ja-JP" sz="900" dirty="0"/>
              <a:t>SDGS</a:t>
            </a:r>
            <a:r>
              <a:rPr lang="ja-JP" altLang="en-US" sz="900" dirty="0"/>
              <a:t>アンケート調査（</a:t>
            </a:r>
            <a:r>
              <a:rPr lang="en-US" altLang="ja-JP" sz="900" dirty="0"/>
              <a:t>2019</a:t>
            </a:r>
            <a:r>
              <a:rPr lang="ja-JP" altLang="en-US" sz="900" dirty="0"/>
              <a:t>）</a:t>
            </a:r>
          </a:p>
        </p:txBody>
      </p:sp>
      <p:sp>
        <p:nvSpPr>
          <p:cNvPr id="17" name="正方形/長方形 16"/>
          <p:cNvSpPr/>
          <p:nvPr/>
        </p:nvSpPr>
        <p:spPr>
          <a:xfrm>
            <a:off x="324595" y="2111167"/>
            <a:ext cx="1108783" cy="4077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b="1" dirty="0">
                <a:latin typeface="Meiryo UI" panose="020B0604030504040204" pitchFamily="50" charset="-128"/>
                <a:ea typeface="Meiryo UI" panose="020B0604030504040204" pitchFamily="50" charset="-128"/>
              </a:rPr>
              <a:t>府民向け</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調査</a:t>
            </a:r>
            <a:endParaRPr lang="en-US" altLang="ja-JP" sz="1600" dirty="0">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BE266C3C-C486-4028-A4A1-E7CB6D9EBE59}"/>
              </a:ext>
            </a:extLst>
          </p:cNvPr>
          <p:cNvSpPr/>
          <p:nvPr/>
        </p:nvSpPr>
        <p:spPr>
          <a:xfrm>
            <a:off x="6136446" y="2113613"/>
            <a:ext cx="1076696" cy="44611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b="1" dirty="0">
                <a:latin typeface="Meiryo UI" panose="020B0604030504040204" pitchFamily="50" charset="-128"/>
                <a:ea typeface="Meiryo UI" panose="020B0604030504040204" pitchFamily="50" charset="-128"/>
              </a:rPr>
              <a:t>企業向け</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調査</a:t>
            </a:r>
            <a:endParaRPr lang="en-US" altLang="ja-JP" sz="1600" dirty="0">
              <a:latin typeface="Meiryo UI" panose="020B0604030504040204" pitchFamily="50" charset="-128"/>
              <a:ea typeface="Meiryo UI" panose="020B0604030504040204" pitchFamily="50" charset="-128"/>
            </a:endParaRPr>
          </a:p>
        </p:txBody>
      </p:sp>
      <p:sp>
        <p:nvSpPr>
          <p:cNvPr id="19" name="正方形/長方形 18"/>
          <p:cNvSpPr/>
          <p:nvPr/>
        </p:nvSpPr>
        <p:spPr>
          <a:xfrm>
            <a:off x="185113" y="1518692"/>
            <a:ext cx="11168687" cy="369332"/>
          </a:xfrm>
          <a:prstGeom prst="rect">
            <a:avLst/>
          </a:prstGeom>
        </p:spPr>
        <p:txBody>
          <a:bodyPr wrap="square">
            <a:spAutoFit/>
          </a:bodyPr>
          <a:lstStyle/>
          <a:p>
            <a:r>
              <a:rPr lang="en-US" altLang="ja-JP" b="1" spc="-110" dirty="0">
                <a:latin typeface="Meiryo UI" panose="020B0604030504040204" pitchFamily="50" charset="-128"/>
                <a:ea typeface="Meiryo UI" panose="020B0604030504040204" pitchFamily="50" charset="-128"/>
              </a:rPr>
              <a:t>Q.SDGs</a:t>
            </a:r>
            <a:r>
              <a:rPr lang="ja-JP" altLang="en-US" b="1" spc="-110" dirty="0">
                <a:latin typeface="Meiryo UI" panose="020B0604030504040204" pitchFamily="50" charset="-128"/>
                <a:ea typeface="Meiryo UI" panose="020B0604030504040204" pitchFamily="50" charset="-128"/>
              </a:rPr>
              <a:t>のゴールのうち、「誰一人取り残さない持続可能な社会」を実現するために大阪で重要なゴールは何だと考えますか？</a:t>
            </a:r>
          </a:p>
        </p:txBody>
      </p:sp>
    </p:spTree>
    <p:extLst>
      <p:ext uri="{BB962C8B-B14F-4D97-AF65-F5344CB8AC3E}">
        <p14:creationId xmlns:p14="http://schemas.microsoft.com/office/powerpoint/2010/main" val="28428442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04042" y="1090832"/>
            <a:ext cx="10668000" cy="2387600"/>
          </a:xfrm>
        </p:spPr>
        <p:txBody>
          <a:bodyPr/>
          <a:lstStyle/>
          <a:p>
            <a:r>
              <a:rPr kumimoji="1" lang="ja-JP" altLang="en-US" dirty="0"/>
              <a:t>Ｏｓａｋａ </a:t>
            </a:r>
            <a:r>
              <a:rPr lang="ja-JP" altLang="en-US" dirty="0"/>
              <a:t>ＳＤＧｓ</a:t>
            </a:r>
            <a:r>
              <a:rPr kumimoji="1" lang="ja-JP" altLang="en-US" dirty="0"/>
              <a:t> ビジョン</a:t>
            </a:r>
          </a:p>
        </p:txBody>
      </p:sp>
    </p:spTree>
    <p:extLst>
      <p:ext uri="{BB962C8B-B14F-4D97-AF65-F5344CB8AC3E}">
        <p14:creationId xmlns:p14="http://schemas.microsoft.com/office/powerpoint/2010/main" val="12865203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ＳＤＧｓ先進都市に向けて</a:t>
            </a:r>
          </a:p>
        </p:txBody>
      </p:sp>
      <p:sp>
        <p:nvSpPr>
          <p:cNvPr id="4" name="テキスト ボックス 3"/>
          <p:cNvSpPr txBox="1"/>
          <p:nvPr/>
        </p:nvSpPr>
        <p:spPr>
          <a:xfrm>
            <a:off x="631672" y="1794867"/>
            <a:ext cx="11175466" cy="800219"/>
          </a:xfrm>
          <a:prstGeom prst="rect">
            <a:avLst/>
          </a:prstGeom>
          <a:solidFill>
            <a:schemeClr val="accent1">
              <a:lumMod val="20000"/>
              <a:lumOff val="80000"/>
            </a:schemeClr>
          </a:solidFill>
        </p:spPr>
        <p:txBody>
          <a:bodyPr wrap="square" rtlCol="0">
            <a:spAutoFit/>
          </a:bodyPr>
          <a:lstStyle/>
          <a:p>
            <a:r>
              <a:rPr lang="en-US" altLang="ja-JP" sz="2800" b="1" dirty="0">
                <a:latin typeface="Meiryo UI" panose="020B0604030504040204" pitchFamily="50" charset="-128"/>
                <a:ea typeface="Meiryo UI" panose="020B0604030504040204" pitchFamily="50" charset="-128"/>
              </a:rPr>
              <a:t>SDGs</a:t>
            </a:r>
            <a:r>
              <a:rPr lang="ja-JP" altLang="en-US" sz="2800" b="1" dirty="0">
                <a:latin typeface="Meiryo UI" panose="020B0604030504040204" pitchFamily="50" charset="-128"/>
                <a:ea typeface="Meiryo UI" panose="020B0604030504040204" pitchFamily="50" charset="-128"/>
              </a:rPr>
              <a:t>先進都市</a:t>
            </a:r>
            <a:r>
              <a:rPr lang="ja-JP" altLang="en-US" b="1" dirty="0">
                <a:latin typeface="Meiryo UI" panose="020B0604030504040204" pitchFamily="50" charset="-128"/>
                <a:ea typeface="Meiryo UI" panose="020B0604030504040204" pitchFamily="50" charset="-128"/>
              </a:rPr>
              <a:t>  ⇒　</a:t>
            </a:r>
            <a:r>
              <a:rPr lang="ja-JP" altLang="en-US" sz="2800" b="1" dirty="0">
                <a:latin typeface="Meiryo UI" panose="020B0604030504040204" pitchFamily="50" charset="-128"/>
                <a:ea typeface="Meiryo UI" panose="020B0604030504040204" pitchFamily="50" charset="-128"/>
              </a:rPr>
              <a:t>世界の先頭に立って</a:t>
            </a:r>
            <a:r>
              <a:rPr lang="en-US" altLang="ja-JP" sz="2800" b="1" dirty="0">
                <a:latin typeface="Meiryo UI" panose="020B0604030504040204" pitchFamily="50" charset="-128"/>
                <a:ea typeface="Meiryo UI" panose="020B0604030504040204" pitchFamily="50" charset="-128"/>
              </a:rPr>
              <a:t>SDGs</a:t>
            </a:r>
            <a:r>
              <a:rPr lang="ja-JP" altLang="en-US" sz="2800" b="1" dirty="0">
                <a:latin typeface="Meiryo UI" panose="020B0604030504040204" pitchFamily="50" charset="-128"/>
                <a:ea typeface="Meiryo UI" panose="020B0604030504040204" pitchFamily="50" charset="-128"/>
              </a:rPr>
              <a:t>の達成に貢献</a:t>
            </a:r>
            <a:endParaRPr lang="en-US" altLang="ja-JP" sz="2800" b="1" dirty="0">
              <a:latin typeface="Meiryo UI" panose="020B0604030504040204" pitchFamily="50" charset="-128"/>
              <a:ea typeface="Meiryo UI" panose="020B0604030504040204" pitchFamily="50" charset="-128"/>
            </a:endParaRPr>
          </a:p>
          <a:p>
            <a:pPr indent="3136900"/>
            <a:r>
              <a:rPr lang="ja-JP" altLang="en-US" dirty="0">
                <a:latin typeface="Meiryo UI" panose="020B0604030504040204" pitchFamily="50" charset="-128"/>
                <a:ea typeface="Meiryo UI" panose="020B0604030504040204" pitchFamily="50" charset="-128"/>
              </a:rPr>
              <a:t>誰もが</a:t>
            </a:r>
            <a:r>
              <a:rPr lang="en-US" altLang="ja-JP" dirty="0">
                <a:latin typeface="Meiryo UI" panose="020B0604030504040204" pitchFamily="50" charset="-128"/>
                <a:ea typeface="Meiryo UI" panose="020B0604030504040204" pitchFamily="50" charset="-128"/>
              </a:rPr>
              <a:t>SDGs</a:t>
            </a:r>
            <a:r>
              <a:rPr lang="ja-JP" altLang="en-US" dirty="0">
                <a:latin typeface="Meiryo UI" panose="020B0604030504040204" pitchFamily="50" charset="-128"/>
                <a:ea typeface="Meiryo UI" panose="020B0604030504040204" pitchFamily="50" charset="-128"/>
              </a:rPr>
              <a:t>を意識し、一人ひとりが自律的に</a:t>
            </a:r>
            <a:r>
              <a:rPr lang="en-US" altLang="ja-JP" dirty="0">
                <a:latin typeface="Meiryo UI" panose="020B0604030504040204" pitchFamily="50" charset="-128"/>
                <a:ea typeface="Meiryo UI" panose="020B0604030504040204" pitchFamily="50" charset="-128"/>
              </a:rPr>
              <a:t>SDGs</a:t>
            </a:r>
            <a:r>
              <a:rPr lang="ja-JP" altLang="en-US" dirty="0">
                <a:latin typeface="Meiryo UI" panose="020B0604030504040204" pitchFamily="50" charset="-128"/>
                <a:ea typeface="Meiryo UI" panose="020B0604030504040204" pitchFamily="50" charset="-128"/>
              </a:rPr>
              <a:t>の達成をめざす大阪を実現</a:t>
            </a:r>
            <a:endParaRPr lang="en-US" altLang="ja-JP" dirty="0">
              <a:latin typeface="Meiryo UI" panose="020B0604030504040204" pitchFamily="50" charset="-128"/>
              <a:ea typeface="Meiryo UI" panose="020B0604030504040204" pitchFamily="50" charset="-128"/>
            </a:endParaRPr>
          </a:p>
        </p:txBody>
      </p:sp>
      <p:pic>
        <p:nvPicPr>
          <p:cNvPr id="5" name="図 4"/>
          <p:cNvPicPr preferRelativeResize="0">
            <a:picLocks/>
          </p:cNvPicPr>
          <p:nvPr/>
        </p:nvPicPr>
        <p:blipFill rotWithShape="1">
          <a:blip r:embed="rId3">
            <a:grayscl/>
          </a:blip>
          <a:srcRect l="8494"/>
          <a:stretch/>
        </p:blipFill>
        <p:spPr>
          <a:xfrm>
            <a:off x="1632082" y="3074982"/>
            <a:ext cx="2616547" cy="2891848"/>
          </a:xfrm>
          <a:prstGeom prst="rect">
            <a:avLst/>
          </a:prstGeom>
          <a:ln w="3175">
            <a:solidFill>
              <a:schemeClr val="bg1">
                <a:lumMod val="65000"/>
              </a:schemeClr>
            </a:solidFill>
          </a:ln>
        </p:spPr>
      </p:pic>
      <p:pic>
        <p:nvPicPr>
          <p:cNvPr id="6" name="図 5"/>
          <p:cNvPicPr>
            <a:picLocks noChangeAspect="1"/>
          </p:cNvPicPr>
          <p:nvPr/>
        </p:nvPicPr>
        <p:blipFill>
          <a:blip r:embed="rId4"/>
          <a:stretch>
            <a:fillRect/>
          </a:stretch>
        </p:blipFill>
        <p:spPr>
          <a:xfrm>
            <a:off x="8219533" y="3182009"/>
            <a:ext cx="2448535" cy="2641446"/>
          </a:xfrm>
          <a:prstGeom prst="rect">
            <a:avLst/>
          </a:prstGeom>
        </p:spPr>
      </p:pic>
      <p:grpSp>
        <p:nvGrpSpPr>
          <p:cNvPr id="7" name="グループ化 6"/>
          <p:cNvGrpSpPr>
            <a:grpSpLocks noChangeAspect="1"/>
          </p:cNvGrpSpPr>
          <p:nvPr/>
        </p:nvGrpSpPr>
        <p:grpSpPr>
          <a:xfrm>
            <a:off x="2533346" y="4147726"/>
            <a:ext cx="1025985" cy="1221424"/>
            <a:chOff x="2143370" y="3987282"/>
            <a:chExt cx="921552" cy="1097098"/>
          </a:xfrm>
        </p:grpSpPr>
        <p:sp>
          <p:nvSpPr>
            <p:cNvPr id="8" name="二等辺三角形 7"/>
            <p:cNvSpPr>
              <a:spLocks noChangeAspect="1"/>
            </p:cNvSpPr>
            <p:nvPr/>
          </p:nvSpPr>
          <p:spPr>
            <a:xfrm>
              <a:off x="2143370" y="3987282"/>
              <a:ext cx="921552" cy="731396"/>
            </a:xfrm>
            <a:prstGeom prst="triangl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grpSp>
          <p:nvGrpSpPr>
            <p:cNvPr id="9" name="グループ化 8"/>
            <p:cNvGrpSpPr>
              <a:grpSpLocks noChangeAspect="1"/>
            </p:cNvGrpSpPr>
            <p:nvPr/>
          </p:nvGrpSpPr>
          <p:grpSpPr>
            <a:xfrm>
              <a:off x="2175336" y="4155710"/>
              <a:ext cx="846558" cy="928670"/>
              <a:chOff x="2193794" y="3986604"/>
              <a:chExt cx="1048154" cy="1149820"/>
            </a:xfrm>
          </p:grpSpPr>
          <p:pic>
            <p:nvPicPr>
              <p:cNvPr id="10" name="図 9"/>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2491509" y="4210735"/>
                <a:ext cx="247869" cy="269501"/>
              </a:xfrm>
              <a:prstGeom prst="rect">
                <a:avLst/>
              </a:prstGeom>
            </p:spPr>
          </p:pic>
          <p:pic>
            <p:nvPicPr>
              <p:cNvPr id="11" name="図 10"/>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2742793" y="4216131"/>
                <a:ext cx="247869" cy="269501"/>
              </a:xfrm>
              <a:prstGeom prst="rect">
                <a:avLst/>
              </a:prstGeom>
            </p:spPr>
          </p:pic>
          <p:sp>
            <p:nvSpPr>
              <p:cNvPr id="12" name="テキスト ボックス 42"/>
              <p:cNvSpPr txBox="1"/>
              <p:nvPr/>
            </p:nvSpPr>
            <p:spPr>
              <a:xfrm>
                <a:off x="2273922" y="4464489"/>
                <a:ext cx="376020" cy="21215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経済</a:t>
                </a:r>
              </a:p>
            </p:txBody>
          </p:sp>
          <p:sp>
            <p:nvSpPr>
              <p:cNvPr id="13" name="テキスト ボックス 43"/>
              <p:cNvSpPr txBox="1"/>
              <p:nvPr/>
            </p:nvSpPr>
            <p:spPr>
              <a:xfrm>
                <a:off x="2578759" y="3986604"/>
                <a:ext cx="313371" cy="21215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社会</a:t>
                </a:r>
              </a:p>
            </p:txBody>
          </p:sp>
          <p:sp>
            <p:nvSpPr>
              <p:cNvPr id="14" name="テキスト ボックス 44"/>
              <p:cNvSpPr txBox="1"/>
              <p:nvPr/>
            </p:nvSpPr>
            <p:spPr>
              <a:xfrm>
                <a:off x="2873901" y="4464488"/>
                <a:ext cx="368047" cy="21215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環境</a:t>
                </a:r>
              </a:p>
            </p:txBody>
          </p:sp>
          <p:pic>
            <p:nvPicPr>
              <p:cNvPr id="15" name="図 14"/>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2246055" y="4083872"/>
                <a:ext cx="247869" cy="269501"/>
              </a:xfrm>
              <a:prstGeom prst="rect">
                <a:avLst/>
              </a:prstGeom>
            </p:spPr>
          </p:pic>
          <p:pic>
            <p:nvPicPr>
              <p:cNvPr id="16" name="図 15"/>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2984434" y="4102856"/>
                <a:ext cx="247869" cy="269501"/>
              </a:xfrm>
              <a:prstGeom prst="rect">
                <a:avLst/>
              </a:prstGeom>
            </p:spPr>
          </p:pic>
          <p:pic>
            <p:nvPicPr>
              <p:cNvPr id="17" name="図 16"/>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2626913" y="4477426"/>
                <a:ext cx="247869" cy="269501"/>
              </a:xfrm>
              <a:prstGeom prst="rect">
                <a:avLst/>
              </a:prstGeom>
            </p:spPr>
          </p:pic>
          <p:sp>
            <p:nvSpPr>
              <p:cNvPr id="18" name="テキスト ボックス 43"/>
              <p:cNvSpPr txBox="1"/>
              <p:nvPr/>
            </p:nvSpPr>
            <p:spPr>
              <a:xfrm>
                <a:off x="2193794" y="4777029"/>
                <a:ext cx="1038509" cy="359395"/>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900"/>
                  </a:lnSpc>
                </a:pPr>
                <a:r>
                  <a:rPr lang="ja-JP" altLang="en-US" sz="1000" dirty="0">
                    <a:latin typeface="Meiryo UI" panose="020B0604030504040204" pitchFamily="50" charset="-128"/>
                    <a:ea typeface="Meiryo UI" panose="020B0604030504040204" pitchFamily="50" charset="-128"/>
                  </a:rPr>
                  <a:t>重点ゴールを中心とした取組み</a:t>
                </a:r>
              </a:p>
            </p:txBody>
          </p:sp>
        </p:grpSp>
      </p:grpSp>
      <p:pic>
        <p:nvPicPr>
          <p:cNvPr id="19" name="図 18"/>
          <p:cNvPicPr preferRelativeResize="0">
            <a:picLocks/>
          </p:cNvPicPr>
          <p:nvPr/>
        </p:nvPicPr>
        <p:blipFill>
          <a:blip r:embed="rId3">
            <a:grayscl/>
          </a:blip>
          <a:stretch>
            <a:fillRect/>
          </a:stretch>
        </p:blipFill>
        <p:spPr>
          <a:xfrm>
            <a:off x="4791771" y="3052520"/>
            <a:ext cx="2782827" cy="2957253"/>
          </a:xfrm>
          <a:prstGeom prst="rect">
            <a:avLst/>
          </a:prstGeom>
          <a:ln w="3175">
            <a:solidFill>
              <a:schemeClr val="bg1">
                <a:lumMod val="65000"/>
              </a:schemeClr>
            </a:solidFill>
          </a:ln>
        </p:spPr>
      </p:pic>
      <p:sp>
        <p:nvSpPr>
          <p:cNvPr id="20" name="右矢印 19"/>
          <p:cNvSpPr/>
          <p:nvPr/>
        </p:nvSpPr>
        <p:spPr>
          <a:xfrm>
            <a:off x="4272187" y="4471734"/>
            <a:ext cx="508627" cy="490909"/>
          </a:xfrm>
          <a:prstGeom prst="rightArrow">
            <a:avLst>
              <a:gd name="adj1" fmla="val 50000"/>
              <a:gd name="adj2" fmla="val 6302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p>
        </p:txBody>
      </p:sp>
      <p:cxnSp>
        <p:nvCxnSpPr>
          <p:cNvPr id="21" name="直線コネクタ 20"/>
          <p:cNvCxnSpPr>
            <a:stCxn id="29" idx="1"/>
          </p:cNvCxnSpPr>
          <p:nvPr/>
        </p:nvCxnSpPr>
        <p:spPr>
          <a:xfrm flipH="1">
            <a:off x="5456256" y="3574266"/>
            <a:ext cx="637936" cy="680321"/>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22" name="直線コネクタ 21"/>
          <p:cNvCxnSpPr>
            <a:endCxn id="51" idx="2"/>
          </p:cNvCxnSpPr>
          <p:nvPr/>
        </p:nvCxnSpPr>
        <p:spPr>
          <a:xfrm flipH="1" flipV="1">
            <a:off x="5002259" y="4920177"/>
            <a:ext cx="705837" cy="660162"/>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23" name="直線コネクタ 22"/>
          <p:cNvCxnSpPr/>
          <p:nvPr/>
        </p:nvCxnSpPr>
        <p:spPr>
          <a:xfrm flipH="1">
            <a:off x="5715874" y="4588981"/>
            <a:ext cx="540111" cy="306385"/>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24" name="直線コネクタ 23"/>
          <p:cNvCxnSpPr>
            <a:endCxn id="38" idx="3"/>
          </p:cNvCxnSpPr>
          <p:nvPr/>
        </p:nvCxnSpPr>
        <p:spPr>
          <a:xfrm>
            <a:off x="6710137" y="4066387"/>
            <a:ext cx="482812" cy="742379"/>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25" name="直線コネクタ 24"/>
          <p:cNvCxnSpPr/>
          <p:nvPr/>
        </p:nvCxnSpPr>
        <p:spPr>
          <a:xfrm flipH="1">
            <a:off x="6281413" y="5031541"/>
            <a:ext cx="262629" cy="477793"/>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26" name="直線コネクタ 25"/>
          <p:cNvCxnSpPr>
            <a:endCxn id="43" idx="1"/>
          </p:cNvCxnSpPr>
          <p:nvPr/>
        </p:nvCxnSpPr>
        <p:spPr>
          <a:xfrm flipH="1">
            <a:off x="6052654" y="4194655"/>
            <a:ext cx="64893" cy="1330890"/>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grpSp>
        <p:nvGrpSpPr>
          <p:cNvPr id="27" name="グループ化 26"/>
          <p:cNvGrpSpPr/>
          <p:nvPr/>
        </p:nvGrpSpPr>
        <p:grpSpPr>
          <a:xfrm>
            <a:off x="5877013" y="3221532"/>
            <a:ext cx="868715" cy="943883"/>
            <a:chOff x="6529469" y="2488902"/>
            <a:chExt cx="680393" cy="722496"/>
          </a:xfrm>
        </p:grpSpPr>
        <p:sp>
          <p:nvSpPr>
            <p:cNvPr id="28" name="テキスト ボックス 43"/>
            <p:cNvSpPr txBox="1"/>
            <p:nvPr/>
          </p:nvSpPr>
          <p:spPr>
            <a:xfrm>
              <a:off x="6558379" y="3034707"/>
              <a:ext cx="614572" cy="176691"/>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50" dirty="0">
                  <a:latin typeface="Meiryo UI" panose="020B0604030504040204" pitchFamily="50" charset="-128"/>
                  <a:ea typeface="Meiryo UI" panose="020B0604030504040204" pitchFamily="50" charset="-128"/>
                </a:rPr>
                <a:t>府民の取組み</a:t>
              </a:r>
            </a:p>
          </p:txBody>
        </p:sp>
        <p:sp>
          <p:nvSpPr>
            <p:cNvPr id="29" name="二等辺三角形 28"/>
            <p:cNvSpPr>
              <a:spLocks noChangeAspect="1"/>
            </p:cNvSpPr>
            <p:nvPr/>
          </p:nvSpPr>
          <p:spPr>
            <a:xfrm>
              <a:off x="6529469" y="2488902"/>
              <a:ext cx="680393" cy="540000"/>
            </a:xfrm>
            <a:prstGeom prst="triangle">
              <a:avLst/>
            </a:prstGeom>
            <a:solidFill>
              <a:schemeClr val="bg1"/>
            </a:solidFill>
            <a:ln w="15875">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30" name="テキスト ボックス 42"/>
            <p:cNvSpPr txBox="1"/>
            <p:nvPr/>
          </p:nvSpPr>
          <p:spPr>
            <a:xfrm>
              <a:off x="6617039" y="2828344"/>
              <a:ext cx="279549" cy="1713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経済</a:t>
              </a:r>
            </a:p>
          </p:txBody>
        </p:sp>
        <p:sp>
          <p:nvSpPr>
            <p:cNvPr id="31" name="テキスト ボックス 43"/>
            <p:cNvSpPr txBox="1"/>
            <p:nvPr/>
          </p:nvSpPr>
          <p:spPr>
            <a:xfrm>
              <a:off x="6758397" y="2626788"/>
              <a:ext cx="232973" cy="1713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社会</a:t>
              </a:r>
              <a:endParaRPr lang="ja-JP" altLang="en-US" sz="900" dirty="0">
                <a:latin typeface="Meiryo UI" panose="020B0604030504040204" pitchFamily="50" charset="-128"/>
                <a:ea typeface="Meiryo UI" panose="020B0604030504040204" pitchFamily="50" charset="-128"/>
              </a:endParaRPr>
            </a:p>
          </p:txBody>
        </p:sp>
        <p:sp>
          <p:nvSpPr>
            <p:cNvPr id="32" name="テキスト ボックス 44"/>
            <p:cNvSpPr txBox="1"/>
            <p:nvPr/>
          </p:nvSpPr>
          <p:spPr>
            <a:xfrm>
              <a:off x="6872731" y="2825420"/>
              <a:ext cx="273622" cy="1713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環境</a:t>
              </a:r>
            </a:p>
          </p:txBody>
        </p:sp>
      </p:grpSp>
      <p:grpSp>
        <p:nvGrpSpPr>
          <p:cNvPr id="33" name="グループ化 32"/>
          <p:cNvGrpSpPr/>
          <p:nvPr/>
        </p:nvGrpSpPr>
        <p:grpSpPr>
          <a:xfrm>
            <a:off x="6271758" y="4290736"/>
            <a:ext cx="1047053" cy="906649"/>
            <a:chOff x="6529460" y="2488902"/>
            <a:chExt cx="680393" cy="743650"/>
          </a:xfrm>
        </p:grpSpPr>
        <p:sp>
          <p:nvSpPr>
            <p:cNvPr id="34" name="テキスト ボックス 43"/>
            <p:cNvSpPr txBox="1"/>
            <p:nvPr/>
          </p:nvSpPr>
          <p:spPr>
            <a:xfrm>
              <a:off x="6587254" y="3037482"/>
              <a:ext cx="614573" cy="19507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100" dirty="0">
                  <a:latin typeface="Meiryo UI" panose="020B0604030504040204" pitchFamily="50" charset="-128"/>
                  <a:ea typeface="Meiryo UI" panose="020B0604030504040204" pitchFamily="50" charset="-128"/>
                </a:rPr>
                <a:t>企業の取組み</a:t>
              </a:r>
            </a:p>
          </p:txBody>
        </p:sp>
        <p:sp>
          <p:nvSpPr>
            <p:cNvPr id="35" name="二等辺三角形 34"/>
            <p:cNvSpPr>
              <a:spLocks noChangeAspect="1"/>
            </p:cNvSpPr>
            <p:nvPr/>
          </p:nvSpPr>
          <p:spPr>
            <a:xfrm>
              <a:off x="6529460" y="2488902"/>
              <a:ext cx="680393" cy="540000"/>
            </a:xfrm>
            <a:prstGeom prst="triangle">
              <a:avLst/>
            </a:prstGeom>
            <a:solidFill>
              <a:schemeClr val="bg1"/>
            </a:solidFill>
            <a:ln w="47625" cmpd="dbl">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36" name="テキスト ボックス 42"/>
            <p:cNvSpPr txBox="1"/>
            <p:nvPr/>
          </p:nvSpPr>
          <p:spPr>
            <a:xfrm>
              <a:off x="6624791" y="2817436"/>
              <a:ext cx="279549" cy="1835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経済</a:t>
              </a:r>
            </a:p>
          </p:txBody>
        </p:sp>
        <p:sp>
          <p:nvSpPr>
            <p:cNvPr id="37" name="テキスト ボックス 43"/>
            <p:cNvSpPr txBox="1"/>
            <p:nvPr/>
          </p:nvSpPr>
          <p:spPr>
            <a:xfrm>
              <a:off x="6760294" y="2641586"/>
              <a:ext cx="232973" cy="1835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社会</a:t>
              </a:r>
            </a:p>
          </p:txBody>
        </p:sp>
        <p:sp>
          <p:nvSpPr>
            <p:cNvPr id="38" name="テキスト ボックス 44"/>
            <p:cNvSpPr txBox="1"/>
            <p:nvPr/>
          </p:nvSpPr>
          <p:spPr>
            <a:xfrm>
              <a:off x="6854444" y="2822002"/>
              <a:ext cx="273622" cy="1835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環境</a:t>
              </a:r>
            </a:p>
          </p:txBody>
        </p:sp>
      </p:grpSp>
      <p:grpSp>
        <p:nvGrpSpPr>
          <p:cNvPr id="39" name="グループ化 38"/>
          <p:cNvGrpSpPr/>
          <p:nvPr/>
        </p:nvGrpSpPr>
        <p:grpSpPr>
          <a:xfrm>
            <a:off x="5659765" y="5220088"/>
            <a:ext cx="1068556" cy="894129"/>
            <a:chOff x="6468870" y="2488902"/>
            <a:chExt cx="787439" cy="709209"/>
          </a:xfrm>
        </p:grpSpPr>
        <p:sp>
          <p:nvSpPr>
            <p:cNvPr id="40" name="テキスト ボックス 43"/>
            <p:cNvSpPr txBox="1"/>
            <p:nvPr/>
          </p:nvSpPr>
          <p:spPr>
            <a:xfrm>
              <a:off x="6468870" y="3015018"/>
              <a:ext cx="787439" cy="183093"/>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50" dirty="0">
                  <a:latin typeface="Meiryo UI" panose="020B0604030504040204" pitchFamily="50" charset="-128"/>
                  <a:ea typeface="Meiryo UI" panose="020B0604030504040204" pitchFamily="50" charset="-128"/>
                </a:rPr>
                <a:t>市町村の取組み</a:t>
              </a:r>
            </a:p>
          </p:txBody>
        </p:sp>
        <p:sp>
          <p:nvSpPr>
            <p:cNvPr id="41" name="二等辺三角形 40"/>
            <p:cNvSpPr>
              <a:spLocks noChangeAspect="1"/>
            </p:cNvSpPr>
            <p:nvPr/>
          </p:nvSpPr>
          <p:spPr>
            <a:xfrm>
              <a:off x="6529469" y="2488902"/>
              <a:ext cx="680393" cy="540000"/>
            </a:xfrm>
            <a:prstGeom prst="triangle">
              <a:avLst/>
            </a:prstGeom>
            <a:solidFill>
              <a:schemeClr val="bg1"/>
            </a:solidFill>
            <a:ln w="28575" cmpd="thickThin">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42" name="テキスト ボックス 42"/>
            <p:cNvSpPr txBox="1"/>
            <p:nvPr/>
          </p:nvSpPr>
          <p:spPr>
            <a:xfrm>
              <a:off x="6625560" y="2808980"/>
              <a:ext cx="279549" cy="177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経済</a:t>
              </a:r>
            </a:p>
          </p:txBody>
        </p:sp>
        <p:sp>
          <p:nvSpPr>
            <p:cNvPr id="43" name="テキスト ボックス 43"/>
            <p:cNvSpPr txBox="1"/>
            <p:nvPr/>
          </p:nvSpPr>
          <p:spPr>
            <a:xfrm>
              <a:off x="6758397" y="2642413"/>
              <a:ext cx="232973" cy="177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社会</a:t>
              </a:r>
            </a:p>
          </p:txBody>
        </p:sp>
        <p:sp>
          <p:nvSpPr>
            <p:cNvPr id="44" name="テキスト ボックス 44"/>
            <p:cNvSpPr txBox="1"/>
            <p:nvPr/>
          </p:nvSpPr>
          <p:spPr>
            <a:xfrm>
              <a:off x="6866904" y="2817178"/>
              <a:ext cx="273622" cy="177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環境</a:t>
              </a:r>
            </a:p>
          </p:txBody>
        </p:sp>
      </p:grpSp>
      <p:sp>
        <p:nvSpPr>
          <p:cNvPr id="45" name="フリーフォーム 44"/>
          <p:cNvSpPr/>
          <p:nvPr/>
        </p:nvSpPr>
        <p:spPr>
          <a:xfrm>
            <a:off x="5141488" y="3073682"/>
            <a:ext cx="2057767" cy="2865846"/>
          </a:xfrm>
          <a:custGeom>
            <a:avLst/>
            <a:gdLst>
              <a:gd name="connsiteX0" fmla="*/ 2259919 w 2267011"/>
              <a:gd name="connsiteY0" fmla="*/ 1547010 h 2841407"/>
              <a:gd name="connsiteX1" fmla="*/ 1874157 w 2267011"/>
              <a:gd name="connsiteY1" fmla="*/ 2618572 h 2841407"/>
              <a:gd name="connsiteX2" fmla="*/ 159657 w 2267011"/>
              <a:gd name="connsiteY2" fmla="*/ 2761447 h 2841407"/>
              <a:gd name="connsiteX3" fmla="*/ 131082 w 2267011"/>
              <a:gd name="connsiteY3" fmla="*/ 1647022 h 2841407"/>
              <a:gd name="connsiteX4" fmla="*/ 659719 w 2267011"/>
              <a:gd name="connsiteY4" fmla="*/ 146835 h 2841407"/>
              <a:gd name="connsiteX5" fmla="*/ 2002744 w 2267011"/>
              <a:gd name="connsiteY5" fmla="*/ 218272 h 2841407"/>
              <a:gd name="connsiteX6" fmla="*/ 2259919 w 2267011"/>
              <a:gd name="connsiteY6" fmla="*/ 1547010 h 284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7011" h="2841407">
                <a:moveTo>
                  <a:pt x="2259919" y="1547010"/>
                </a:moveTo>
                <a:cubicBezTo>
                  <a:pt x="2238488" y="1947060"/>
                  <a:pt x="2224201" y="2416166"/>
                  <a:pt x="1874157" y="2618572"/>
                </a:cubicBezTo>
                <a:cubicBezTo>
                  <a:pt x="1524113" y="2820978"/>
                  <a:pt x="450169" y="2923372"/>
                  <a:pt x="159657" y="2761447"/>
                </a:cubicBezTo>
                <a:cubicBezTo>
                  <a:pt x="-130855" y="2599522"/>
                  <a:pt x="47738" y="2082791"/>
                  <a:pt x="131082" y="1647022"/>
                </a:cubicBezTo>
                <a:cubicBezTo>
                  <a:pt x="214426" y="1211253"/>
                  <a:pt x="347775" y="384960"/>
                  <a:pt x="659719" y="146835"/>
                </a:cubicBezTo>
                <a:cubicBezTo>
                  <a:pt x="971663" y="-91290"/>
                  <a:pt x="1736044" y="-19853"/>
                  <a:pt x="2002744" y="218272"/>
                </a:cubicBezTo>
                <a:cubicBezTo>
                  <a:pt x="2269444" y="456397"/>
                  <a:pt x="2281350" y="1146960"/>
                  <a:pt x="2259919" y="1547010"/>
                </a:cubicBezTo>
                <a:close/>
              </a:path>
            </a:pathLst>
          </a:cu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46" name="グループ化 45"/>
          <p:cNvGrpSpPr>
            <a:grpSpLocks noChangeAspect="1"/>
          </p:cNvGrpSpPr>
          <p:nvPr/>
        </p:nvGrpSpPr>
        <p:grpSpPr>
          <a:xfrm>
            <a:off x="4741712" y="4160174"/>
            <a:ext cx="988596" cy="1186543"/>
            <a:chOff x="2140976" y="3987282"/>
            <a:chExt cx="952086" cy="1142725"/>
          </a:xfrm>
        </p:grpSpPr>
        <p:sp>
          <p:nvSpPr>
            <p:cNvPr id="47" name="二等辺三角形 46"/>
            <p:cNvSpPr>
              <a:spLocks noChangeAspect="1"/>
            </p:cNvSpPr>
            <p:nvPr/>
          </p:nvSpPr>
          <p:spPr>
            <a:xfrm>
              <a:off x="2143370" y="3987282"/>
              <a:ext cx="921552" cy="731396"/>
            </a:xfrm>
            <a:prstGeom prst="triangl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grpSp>
          <p:nvGrpSpPr>
            <p:cNvPr id="48" name="グループ化 47"/>
            <p:cNvGrpSpPr>
              <a:grpSpLocks noChangeAspect="1"/>
            </p:cNvGrpSpPr>
            <p:nvPr/>
          </p:nvGrpSpPr>
          <p:grpSpPr>
            <a:xfrm>
              <a:off x="2140976" y="4149524"/>
              <a:ext cx="952086" cy="980483"/>
              <a:chOff x="2151253" y="3978945"/>
              <a:chExt cx="1178811" cy="1213971"/>
            </a:xfrm>
          </p:grpSpPr>
          <p:pic>
            <p:nvPicPr>
              <p:cNvPr id="49" name="図 48"/>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2491509" y="4210735"/>
                <a:ext cx="247869" cy="269501"/>
              </a:xfrm>
              <a:prstGeom prst="rect">
                <a:avLst/>
              </a:prstGeom>
            </p:spPr>
          </p:pic>
          <p:pic>
            <p:nvPicPr>
              <p:cNvPr id="50" name="図 49"/>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2742793" y="4216131"/>
                <a:ext cx="247869" cy="269501"/>
              </a:xfrm>
              <a:prstGeom prst="rect">
                <a:avLst/>
              </a:prstGeom>
            </p:spPr>
          </p:pic>
          <p:sp>
            <p:nvSpPr>
              <p:cNvPr id="51" name="テキスト ボックス 42"/>
              <p:cNvSpPr txBox="1"/>
              <p:nvPr/>
            </p:nvSpPr>
            <p:spPr>
              <a:xfrm>
                <a:off x="2273922" y="4456829"/>
                <a:ext cx="376020" cy="2274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経済</a:t>
                </a:r>
              </a:p>
            </p:txBody>
          </p:sp>
          <p:sp>
            <p:nvSpPr>
              <p:cNvPr id="52" name="テキスト ボックス 43"/>
              <p:cNvSpPr txBox="1"/>
              <p:nvPr/>
            </p:nvSpPr>
            <p:spPr>
              <a:xfrm>
                <a:off x="2578759" y="3978945"/>
                <a:ext cx="313371" cy="2274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社会</a:t>
                </a:r>
              </a:p>
            </p:txBody>
          </p:sp>
          <p:sp>
            <p:nvSpPr>
              <p:cNvPr id="53" name="テキスト ボックス 44"/>
              <p:cNvSpPr txBox="1"/>
              <p:nvPr/>
            </p:nvSpPr>
            <p:spPr>
              <a:xfrm>
                <a:off x="2873901" y="4456828"/>
                <a:ext cx="368047" cy="2274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環境</a:t>
                </a:r>
              </a:p>
            </p:txBody>
          </p:sp>
          <p:pic>
            <p:nvPicPr>
              <p:cNvPr id="54" name="図 53"/>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2246055" y="4083872"/>
                <a:ext cx="247869" cy="269501"/>
              </a:xfrm>
              <a:prstGeom prst="rect">
                <a:avLst/>
              </a:prstGeom>
            </p:spPr>
          </p:pic>
          <p:pic>
            <p:nvPicPr>
              <p:cNvPr id="55" name="図 54"/>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2984434" y="4102856"/>
                <a:ext cx="247869" cy="269501"/>
              </a:xfrm>
              <a:prstGeom prst="rect">
                <a:avLst/>
              </a:prstGeom>
            </p:spPr>
          </p:pic>
          <p:sp>
            <p:nvSpPr>
              <p:cNvPr id="56" name="テキスト ボックス 43"/>
              <p:cNvSpPr txBox="1"/>
              <p:nvPr/>
            </p:nvSpPr>
            <p:spPr>
              <a:xfrm>
                <a:off x="2151253" y="4776987"/>
                <a:ext cx="1178811" cy="415929"/>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000"/>
                  </a:lnSpc>
                </a:pPr>
                <a:r>
                  <a:rPr lang="ja-JP" altLang="en-US" sz="1000" dirty="0">
                    <a:latin typeface="Meiryo UI" panose="020B0604030504040204" pitchFamily="50" charset="-128"/>
                    <a:ea typeface="Meiryo UI" panose="020B0604030504040204" pitchFamily="50" charset="-128"/>
                  </a:rPr>
                  <a:t>重点ゴールを中心とした取組み</a:t>
                </a:r>
              </a:p>
            </p:txBody>
          </p:sp>
          <p:pic>
            <p:nvPicPr>
              <p:cNvPr id="57" name="図 56"/>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2626913" y="4477426"/>
                <a:ext cx="247869" cy="269501"/>
              </a:xfrm>
              <a:prstGeom prst="rect">
                <a:avLst/>
              </a:prstGeom>
            </p:spPr>
          </p:pic>
        </p:grpSp>
      </p:grpSp>
      <p:sp>
        <p:nvSpPr>
          <p:cNvPr id="58" name="右矢印 57"/>
          <p:cNvSpPr>
            <a:spLocks/>
          </p:cNvSpPr>
          <p:nvPr/>
        </p:nvSpPr>
        <p:spPr>
          <a:xfrm>
            <a:off x="7496357" y="4015951"/>
            <a:ext cx="517359" cy="142236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p>
        </p:txBody>
      </p:sp>
      <p:sp>
        <p:nvSpPr>
          <p:cNvPr id="59" name="二等辺三角形 58"/>
          <p:cNvSpPr>
            <a:spLocks noChangeAspect="1"/>
          </p:cNvSpPr>
          <p:nvPr/>
        </p:nvSpPr>
        <p:spPr>
          <a:xfrm>
            <a:off x="9097962" y="4502889"/>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0" name="二等辺三角形 59"/>
          <p:cNvSpPr>
            <a:spLocks noChangeAspect="1"/>
          </p:cNvSpPr>
          <p:nvPr/>
        </p:nvSpPr>
        <p:spPr>
          <a:xfrm>
            <a:off x="8610601" y="4204736"/>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dirty="0"/>
          </a:p>
        </p:txBody>
      </p:sp>
      <p:sp>
        <p:nvSpPr>
          <p:cNvPr id="61" name="二等辺三角形 60"/>
          <p:cNvSpPr>
            <a:spLocks noChangeAspect="1"/>
          </p:cNvSpPr>
          <p:nvPr/>
        </p:nvSpPr>
        <p:spPr>
          <a:xfrm>
            <a:off x="8887256" y="4295833"/>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2" name="二等辺三角形 61"/>
          <p:cNvSpPr>
            <a:spLocks noChangeAspect="1"/>
          </p:cNvSpPr>
          <p:nvPr/>
        </p:nvSpPr>
        <p:spPr>
          <a:xfrm>
            <a:off x="8378294" y="4492842"/>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3" name="二等辺三角形 62"/>
          <p:cNvSpPr>
            <a:spLocks noChangeAspect="1"/>
          </p:cNvSpPr>
          <p:nvPr/>
        </p:nvSpPr>
        <p:spPr>
          <a:xfrm flipH="1">
            <a:off x="8328060" y="4953843"/>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4" name="二等辺三角形 63"/>
          <p:cNvSpPr>
            <a:spLocks noChangeAspect="1"/>
          </p:cNvSpPr>
          <p:nvPr/>
        </p:nvSpPr>
        <p:spPr>
          <a:xfrm flipH="1">
            <a:off x="9832153" y="4197603"/>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5" name="二等辺三角形 64"/>
          <p:cNvSpPr>
            <a:spLocks noChangeAspect="1"/>
          </p:cNvSpPr>
          <p:nvPr/>
        </p:nvSpPr>
        <p:spPr>
          <a:xfrm flipH="1">
            <a:off x="10248398" y="5138510"/>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6" name="二等辺三角形 65"/>
          <p:cNvSpPr>
            <a:spLocks noChangeAspect="1"/>
          </p:cNvSpPr>
          <p:nvPr/>
        </p:nvSpPr>
        <p:spPr>
          <a:xfrm flipH="1">
            <a:off x="10205675" y="4918482"/>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7" name="二等辺三角形 66"/>
          <p:cNvSpPr>
            <a:spLocks noChangeAspect="1"/>
          </p:cNvSpPr>
          <p:nvPr/>
        </p:nvSpPr>
        <p:spPr>
          <a:xfrm flipH="1">
            <a:off x="10051162" y="4526332"/>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8" name="二等辺三角形 67"/>
          <p:cNvSpPr>
            <a:spLocks noChangeAspect="1"/>
          </p:cNvSpPr>
          <p:nvPr/>
        </p:nvSpPr>
        <p:spPr>
          <a:xfrm>
            <a:off x="9128335" y="4111105"/>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9" name="正方形/長方形 68"/>
          <p:cNvSpPr/>
          <p:nvPr/>
        </p:nvSpPr>
        <p:spPr>
          <a:xfrm>
            <a:off x="5498719" y="2610974"/>
            <a:ext cx="1237656" cy="40290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正方形/長方形 69"/>
          <p:cNvSpPr/>
          <p:nvPr/>
        </p:nvSpPr>
        <p:spPr>
          <a:xfrm>
            <a:off x="8822204" y="2620332"/>
            <a:ext cx="1237656" cy="40290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正方形/長方形 70"/>
          <p:cNvSpPr/>
          <p:nvPr/>
        </p:nvSpPr>
        <p:spPr>
          <a:xfrm>
            <a:off x="1667194" y="6581022"/>
            <a:ext cx="2722843" cy="7411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正方形/長方形 71"/>
          <p:cNvSpPr/>
          <p:nvPr/>
        </p:nvSpPr>
        <p:spPr>
          <a:xfrm>
            <a:off x="4454217" y="6037607"/>
            <a:ext cx="3326660" cy="75150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tabLst>
                <a:tab pos="0" algn="l"/>
              </a:tabLs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万博において、大阪のあらゆるステークホルダーが、会場の内外で</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を体現し、行動する姿を世界に発信</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正方形/長方形 72"/>
          <p:cNvSpPr/>
          <p:nvPr/>
        </p:nvSpPr>
        <p:spPr>
          <a:xfrm>
            <a:off x="8013716" y="6007381"/>
            <a:ext cx="2904493" cy="63665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tabLst>
                <a:tab pos="0" algn="l"/>
              </a:tabLs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日本全体や世界とのつながりの中で、先頭に立って、世界とともに</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を達成する</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正方形/長方形 73"/>
          <p:cNvSpPr/>
          <p:nvPr/>
        </p:nvSpPr>
        <p:spPr>
          <a:xfrm>
            <a:off x="8376617" y="4216458"/>
            <a:ext cx="130909" cy="130909"/>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5" name="正方形/長方形 74"/>
          <p:cNvSpPr/>
          <p:nvPr/>
        </p:nvSpPr>
        <p:spPr>
          <a:xfrm>
            <a:off x="8158960" y="4705940"/>
            <a:ext cx="130909" cy="130909"/>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6" name="正方形/長方形 75"/>
          <p:cNvSpPr/>
          <p:nvPr/>
        </p:nvSpPr>
        <p:spPr>
          <a:xfrm>
            <a:off x="9860184" y="4402268"/>
            <a:ext cx="130909" cy="130909"/>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7" name="楕円 76"/>
          <p:cNvSpPr/>
          <p:nvPr/>
        </p:nvSpPr>
        <p:spPr>
          <a:xfrm>
            <a:off x="8644352" y="4441034"/>
            <a:ext cx="163636" cy="163636"/>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8" name="楕円 77"/>
          <p:cNvSpPr/>
          <p:nvPr/>
        </p:nvSpPr>
        <p:spPr>
          <a:xfrm>
            <a:off x="10399946" y="5026196"/>
            <a:ext cx="163636" cy="163636"/>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9" name="二等辺三角形 78"/>
          <p:cNvSpPr>
            <a:spLocks noChangeAspect="1"/>
          </p:cNvSpPr>
          <p:nvPr/>
        </p:nvSpPr>
        <p:spPr>
          <a:xfrm>
            <a:off x="8618866" y="4656601"/>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80" name="楕円 79"/>
          <p:cNvSpPr/>
          <p:nvPr/>
        </p:nvSpPr>
        <p:spPr>
          <a:xfrm>
            <a:off x="8803193" y="4055490"/>
            <a:ext cx="163636" cy="163636"/>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1" name="二等辺三角形 80"/>
          <p:cNvSpPr>
            <a:spLocks noChangeAspect="1"/>
          </p:cNvSpPr>
          <p:nvPr/>
        </p:nvSpPr>
        <p:spPr>
          <a:xfrm>
            <a:off x="9048050" y="5173235"/>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82" name="正方形/長方形 81"/>
          <p:cNvSpPr/>
          <p:nvPr/>
        </p:nvSpPr>
        <p:spPr>
          <a:xfrm>
            <a:off x="10237420" y="5373836"/>
            <a:ext cx="130909" cy="130909"/>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3" name="楕円 82"/>
          <p:cNvSpPr/>
          <p:nvPr/>
        </p:nvSpPr>
        <p:spPr>
          <a:xfrm>
            <a:off x="10041820" y="4083967"/>
            <a:ext cx="163636" cy="163636"/>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2115525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取組工程</a:t>
            </a:r>
          </a:p>
        </p:txBody>
      </p:sp>
      <p:sp>
        <p:nvSpPr>
          <p:cNvPr id="4" name="正方形/長方形 3"/>
          <p:cNvSpPr/>
          <p:nvPr/>
        </p:nvSpPr>
        <p:spPr>
          <a:xfrm>
            <a:off x="2588686" y="5654612"/>
            <a:ext cx="2722843" cy="7411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2164025" y="4502763"/>
            <a:ext cx="2280201" cy="605294"/>
          </a:xfrm>
          <a:prstGeom prst="rect">
            <a:avLst/>
          </a:prstGeom>
          <a:noFill/>
          <a:ln w="19050" cmpd="sng">
            <a:noFill/>
            <a:prstDash val="solid"/>
          </a:ln>
        </p:spPr>
        <p:txBody>
          <a:bodyPr wrap="square" rtlCol="0">
            <a:spAutoFit/>
          </a:bodyPr>
          <a:lstStyle/>
          <a:p>
            <a:pPr marL="90488" indent="-90488" defTabSz="457200">
              <a:lnSpc>
                <a:spcPts val="1300"/>
              </a:lnSpc>
            </a:pPr>
            <a:r>
              <a:rPr lang="ja-JP" altLang="en-US" sz="1050" dirty="0">
                <a:solidFill>
                  <a:schemeClr val="bg1"/>
                </a:solidFill>
                <a:latin typeface="Meiryo UI" panose="020B0604030504040204" pitchFamily="50" charset="-128"/>
                <a:ea typeface="Meiryo UI" panose="020B0604030504040204" pitchFamily="50" charset="-128"/>
              </a:rPr>
              <a:t>〇 </a:t>
            </a:r>
            <a:r>
              <a:rPr lang="ja-JP" altLang="en-US" sz="1050" spc="-100" dirty="0">
                <a:solidFill>
                  <a:schemeClr val="bg1"/>
                </a:solidFill>
                <a:latin typeface="Meiryo UI" panose="020B0604030504040204" pitchFamily="50" charset="-128"/>
                <a:ea typeface="Meiryo UI" panose="020B0604030504040204" pitchFamily="50" charset="-128"/>
              </a:rPr>
              <a:t>重点ゴールを中心にした取組み</a:t>
            </a:r>
            <a:endParaRPr lang="en-US" altLang="ja-JP" sz="1050" spc="-100" dirty="0">
              <a:solidFill>
                <a:schemeClr val="bg1"/>
              </a:solidFill>
              <a:latin typeface="Meiryo UI" panose="020B0604030504040204" pitchFamily="50" charset="-128"/>
              <a:ea typeface="Meiryo UI" panose="020B0604030504040204" pitchFamily="50" charset="-128"/>
            </a:endParaRPr>
          </a:p>
          <a:p>
            <a:pPr marL="90488" indent="-90488" defTabSz="457200">
              <a:lnSpc>
                <a:spcPts val="1300"/>
              </a:lnSpc>
              <a:spcBef>
                <a:spcPts val="100"/>
              </a:spcBef>
            </a:pPr>
            <a:r>
              <a:rPr lang="ja-JP" altLang="en-US" sz="1050" dirty="0">
                <a:solidFill>
                  <a:schemeClr val="bg1"/>
                </a:solidFill>
                <a:latin typeface="Meiryo UI" panose="020B0604030504040204" pitchFamily="50" charset="-128"/>
                <a:ea typeface="Meiryo UI" panose="020B0604030504040204" pitchFamily="50" charset="-128"/>
              </a:rPr>
              <a:t>　</a:t>
            </a:r>
            <a:r>
              <a:rPr lang="ja-JP" altLang="en-US" sz="1050" spc="-100" dirty="0">
                <a:solidFill>
                  <a:schemeClr val="bg1"/>
                </a:solidFill>
                <a:latin typeface="Meiryo UI" panose="020B0604030504040204" pitchFamily="50" charset="-128"/>
                <a:ea typeface="Meiryo UI" panose="020B0604030504040204" pitchFamily="50" charset="-128"/>
              </a:rPr>
              <a:t>   ・ゴール３、ゴール</a:t>
            </a:r>
            <a:r>
              <a:rPr lang="en-US" altLang="ja-JP" sz="1050" spc="-100" dirty="0">
                <a:solidFill>
                  <a:schemeClr val="bg1"/>
                </a:solidFill>
                <a:latin typeface="Meiryo UI" panose="020B0604030504040204" pitchFamily="50" charset="-128"/>
                <a:ea typeface="Meiryo UI" panose="020B0604030504040204" pitchFamily="50" charset="-128"/>
              </a:rPr>
              <a:t>11</a:t>
            </a:r>
          </a:p>
          <a:p>
            <a:pPr marL="90488" indent="-90488" defTabSz="457200">
              <a:lnSpc>
                <a:spcPts val="1300"/>
              </a:lnSpc>
            </a:pPr>
            <a:r>
              <a:rPr lang="en-US" altLang="ja-JP" sz="1050" spc="-100" dirty="0">
                <a:solidFill>
                  <a:schemeClr val="bg1"/>
                </a:solidFill>
                <a:latin typeface="Meiryo UI" panose="020B0604030504040204" pitchFamily="50" charset="-128"/>
                <a:ea typeface="Meiryo UI" panose="020B0604030504040204" pitchFamily="50" charset="-128"/>
              </a:rPr>
              <a:t>     </a:t>
            </a:r>
            <a:r>
              <a:rPr lang="ja-JP" altLang="en-US" sz="1050" spc="-100" dirty="0">
                <a:solidFill>
                  <a:schemeClr val="bg1"/>
                </a:solidFill>
                <a:latin typeface="Meiryo UI" panose="020B0604030504040204" pitchFamily="50" charset="-128"/>
                <a:ea typeface="Meiryo UI" panose="020B0604030504040204" pitchFamily="50" charset="-128"/>
              </a:rPr>
              <a:t>・ゴール１、ゴール４、ゴール</a:t>
            </a:r>
            <a:r>
              <a:rPr lang="en-US" altLang="ja-JP" sz="1050" spc="-100" dirty="0">
                <a:solidFill>
                  <a:schemeClr val="bg1"/>
                </a:solidFill>
                <a:latin typeface="Meiryo UI" panose="020B0604030504040204" pitchFamily="50" charset="-128"/>
                <a:ea typeface="Meiryo UI" panose="020B0604030504040204" pitchFamily="50" charset="-128"/>
              </a:rPr>
              <a:t>12</a:t>
            </a:r>
          </a:p>
        </p:txBody>
      </p:sp>
      <p:grpSp>
        <p:nvGrpSpPr>
          <p:cNvPr id="6" name="グループ化 5"/>
          <p:cNvGrpSpPr/>
          <p:nvPr/>
        </p:nvGrpSpPr>
        <p:grpSpPr>
          <a:xfrm>
            <a:off x="851900" y="1965277"/>
            <a:ext cx="10543985" cy="4553277"/>
            <a:chOff x="230810" y="901553"/>
            <a:chExt cx="6328155" cy="2097364"/>
          </a:xfrm>
        </p:grpSpPr>
        <p:sp>
          <p:nvSpPr>
            <p:cNvPr id="7" name="テキスト ボックス 6"/>
            <p:cNvSpPr txBox="1"/>
            <p:nvPr/>
          </p:nvSpPr>
          <p:spPr>
            <a:xfrm>
              <a:off x="5457996" y="1725342"/>
              <a:ext cx="1100969" cy="326231"/>
            </a:xfrm>
            <a:prstGeom prst="rect">
              <a:avLst/>
            </a:prstGeom>
            <a:noFill/>
          </p:spPr>
          <p:txBody>
            <a:bodyPr wrap="square" rtlCol="0">
              <a:spAutoFit/>
            </a:bodyPr>
            <a:lstStyle/>
            <a:p>
              <a:r>
                <a:rPr kumimoji="1" lang="en-US" altLang="ja-JP" dirty="0">
                  <a:latin typeface="Meiryo UI" panose="020B0604030504040204" pitchFamily="50" charset="-128"/>
                  <a:ea typeface="Meiryo UI" panose="020B0604030504040204" pitchFamily="50" charset="-128"/>
                </a:rPr>
                <a:t>SDGs</a:t>
              </a:r>
              <a:r>
                <a:rPr kumimoji="1" lang="ja-JP" altLang="en-US" dirty="0">
                  <a:latin typeface="Meiryo UI" panose="020B0604030504040204" pitchFamily="50" charset="-128"/>
                  <a:ea typeface="Meiryo UI" panose="020B0604030504040204" pitchFamily="50" charset="-128"/>
                </a:rPr>
                <a:t>＋</a:t>
              </a:r>
              <a:r>
                <a:rPr kumimoji="1" lang="en-US" altLang="ja-JP" dirty="0">
                  <a:latin typeface="Meiryo UI" panose="020B0604030504040204" pitchFamily="50" charset="-128"/>
                  <a:ea typeface="Meiryo UI" panose="020B0604030504040204" pitchFamily="50" charset="-128"/>
                </a:rPr>
                <a:t>beyond</a:t>
              </a:r>
              <a:endParaRPr kumimoji="1" lang="ja-JP" altLang="en-US" dirty="0">
                <a:latin typeface="Meiryo UI" panose="020B0604030504040204" pitchFamily="50" charset="-128"/>
                <a:ea typeface="Meiryo UI" panose="020B0604030504040204" pitchFamily="50" charset="-128"/>
              </a:endParaRPr>
            </a:p>
          </p:txBody>
        </p:sp>
        <p:sp>
          <p:nvSpPr>
            <p:cNvPr id="8" name="ホームベース 7"/>
            <p:cNvSpPr/>
            <p:nvPr/>
          </p:nvSpPr>
          <p:spPr>
            <a:xfrm>
              <a:off x="288277" y="1702345"/>
              <a:ext cx="1958285" cy="953464"/>
            </a:xfrm>
            <a:prstGeom prst="homePlate">
              <a:avLst>
                <a:gd name="adj" fmla="val 21536"/>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3663" indent="-93663"/>
              <a:r>
                <a:rPr kumimoji="1" lang="ja-JP" altLang="en-US" sz="1600" dirty="0">
                  <a:latin typeface="Meiryo UI" panose="020B0604030504040204" pitchFamily="50" charset="-128"/>
                  <a:ea typeface="Meiryo UI" panose="020B0604030504040204" pitchFamily="50" charset="-128"/>
                </a:rPr>
                <a:t>〇誰もが</a:t>
              </a:r>
              <a:r>
                <a:rPr kumimoji="1" lang="en-US" altLang="ja-JP" sz="1600" dirty="0">
                  <a:latin typeface="Meiryo UI" panose="020B0604030504040204" pitchFamily="50" charset="-128"/>
                  <a:ea typeface="Meiryo UI" panose="020B0604030504040204" pitchFamily="50" charset="-128"/>
                </a:rPr>
                <a:t>SDGs</a:t>
              </a:r>
              <a:r>
                <a:rPr kumimoji="1" lang="ja-JP" altLang="en-US" sz="1600" dirty="0">
                  <a:latin typeface="Meiryo UI" panose="020B0604030504040204" pitchFamily="50" charset="-128"/>
                  <a:ea typeface="Meiryo UI" panose="020B0604030504040204" pitchFamily="50" charset="-128"/>
                </a:rPr>
                <a:t>を意識し、自律的に行動する大阪を実現していく</a:t>
              </a:r>
              <a:endParaRPr kumimoji="1" lang="en-US" altLang="ja-JP" sz="1600" dirty="0">
                <a:latin typeface="Meiryo UI" panose="020B0604030504040204" pitchFamily="50" charset="-128"/>
                <a:ea typeface="Meiryo UI" panose="020B0604030504040204" pitchFamily="50" charset="-128"/>
              </a:endParaRPr>
            </a:p>
            <a:p>
              <a:pPr marL="93663" indent="-93663">
                <a:spcBef>
                  <a:spcPts val="600"/>
                </a:spcBef>
              </a:pPr>
              <a:r>
                <a:rPr kumimoji="1" lang="ja-JP" altLang="en-US" sz="1600" dirty="0">
                  <a:latin typeface="Meiryo UI" panose="020B0604030504040204" pitchFamily="50" charset="-128"/>
                  <a:ea typeface="Meiryo UI" panose="020B0604030504040204" pitchFamily="50" charset="-128"/>
                </a:rPr>
                <a:t>〇様々なステークホルダーが自分なりの</a:t>
              </a:r>
              <a:r>
                <a:rPr kumimoji="1" lang="en-US" altLang="ja-JP" sz="1600" dirty="0">
                  <a:latin typeface="Meiryo UI" panose="020B0604030504040204" pitchFamily="50" charset="-128"/>
                  <a:ea typeface="Meiryo UI" panose="020B0604030504040204" pitchFamily="50" charset="-128"/>
                </a:rPr>
                <a:t>SDGs</a:t>
              </a:r>
              <a:r>
                <a:rPr kumimoji="1" lang="ja-JP" altLang="en-US" sz="1600" dirty="0">
                  <a:latin typeface="Meiryo UI" panose="020B0604030504040204" pitchFamily="50" charset="-128"/>
                  <a:ea typeface="Meiryo UI" panose="020B0604030504040204" pitchFamily="50" charset="-128"/>
                </a:rPr>
                <a:t>に取組む中で、特に、重点ゴールの底上げに注力していく</a:t>
              </a:r>
            </a:p>
          </p:txBody>
        </p:sp>
        <p:sp>
          <p:nvSpPr>
            <p:cNvPr id="9" name="ホームベース 8"/>
            <p:cNvSpPr/>
            <p:nvPr/>
          </p:nvSpPr>
          <p:spPr>
            <a:xfrm>
              <a:off x="2762665" y="1516070"/>
              <a:ext cx="2221811" cy="1139739"/>
            </a:xfrm>
            <a:prstGeom prst="homePlate">
              <a:avLst>
                <a:gd name="adj" fmla="val 17692"/>
              </a:avLst>
            </a:prstGeom>
            <a:solidFill>
              <a:schemeClr val="accent6">
                <a:lumMod val="75000"/>
              </a:scheme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3663" indent="-93663"/>
              <a:r>
                <a:rPr kumimoji="1" lang="ja-JP" altLang="en-US" sz="1600" dirty="0">
                  <a:latin typeface="Meiryo UI" panose="020B0604030504040204" pitchFamily="50" charset="-128"/>
                  <a:ea typeface="Meiryo UI" panose="020B0604030504040204" pitchFamily="50" charset="-128"/>
                </a:rPr>
                <a:t>〇改めて、</a:t>
              </a:r>
              <a:r>
                <a:rPr kumimoji="1" lang="en-US" altLang="ja-JP" sz="1600" dirty="0">
                  <a:latin typeface="Meiryo UI" panose="020B0604030504040204" pitchFamily="50" charset="-128"/>
                  <a:ea typeface="Meiryo UI" panose="020B0604030504040204" pitchFamily="50" charset="-128"/>
                </a:rPr>
                <a:t>2025</a:t>
              </a:r>
              <a:r>
                <a:rPr kumimoji="1" lang="ja-JP" altLang="en-US" sz="1600" dirty="0">
                  <a:latin typeface="Meiryo UI" panose="020B0604030504040204" pitchFamily="50" charset="-128"/>
                  <a:ea typeface="Meiryo UI" panose="020B0604030504040204" pitchFamily="50" charset="-128"/>
                </a:rPr>
                <a:t>年時点の</a:t>
              </a:r>
              <a:r>
                <a:rPr kumimoji="1" lang="en-US" altLang="ja-JP" sz="1600" dirty="0">
                  <a:latin typeface="Meiryo UI" panose="020B0604030504040204" pitchFamily="50" charset="-128"/>
                  <a:ea typeface="Meiryo UI" panose="020B0604030504040204" pitchFamily="50" charset="-128"/>
                </a:rPr>
                <a:t>SDGs17</a:t>
              </a:r>
              <a:r>
                <a:rPr kumimoji="1" lang="ja-JP" altLang="en-US" sz="1600" dirty="0">
                  <a:latin typeface="Meiryo UI" panose="020B0604030504040204" pitchFamily="50" charset="-128"/>
                  <a:ea typeface="Meiryo UI" panose="020B0604030504040204" pitchFamily="50" charset="-128"/>
                </a:rPr>
                <a:t>ゴールの到達点を分析</a:t>
              </a:r>
              <a:endParaRPr kumimoji="1" lang="en-US" altLang="ja-JP" sz="1600" dirty="0">
                <a:latin typeface="Meiryo UI" panose="020B0604030504040204" pitchFamily="50" charset="-128"/>
                <a:ea typeface="Meiryo UI" panose="020B0604030504040204" pitchFamily="50" charset="-128"/>
              </a:endParaRPr>
            </a:p>
            <a:p>
              <a:pPr marL="93663" indent="-93663">
                <a:spcBef>
                  <a:spcPts val="600"/>
                </a:spcBef>
              </a:pPr>
              <a:r>
                <a:rPr kumimoji="1" lang="ja-JP" altLang="en-US" sz="1600" spc="-100" dirty="0">
                  <a:latin typeface="Meiryo UI" panose="020B0604030504040204" pitchFamily="50" charset="-128"/>
                  <a:ea typeface="Meiryo UI" panose="020B0604030504040204" pitchFamily="50" charset="-128"/>
                </a:rPr>
                <a:t>〇「</a:t>
              </a:r>
              <a:r>
                <a:rPr kumimoji="1" lang="en-US" altLang="ja-JP" sz="1600" spc="-100" dirty="0">
                  <a:latin typeface="Meiryo UI" panose="020B0604030504040204" pitchFamily="50" charset="-128"/>
                  <a:ea typeface="Meiryo UI" panose="020B0604030504040204" pitchFamily="50" charset="-128"/>
                </a:rPr>
                <a:t>SDGs</a:t>
              </a:r>
              <a:r>
                <a:rPr kumimoji="1" lang="ja-JP" altLang="en-US" sz="1600" spc="-100" dirty="0">
                  <a:latin typeface="Meiryo UI" panose="020B0604030504040204" pitchFamily="50" charset="-128"/>
                  <a:ea typeface="Meiryo UI" panose="020B0604030504040204" pitchFamily="50" charset="-128"/>
                </a:rPr>
                <a:t>＋</a:t>
              </a:r>
              <a:r>
                <a:rPr kumimoji="1" lang="en-US" altLang="ja-JP" sz="1600" spc="-100" dirty="0">
                  <a:latin typeface="Meiryo UI" panose="020B0604030504040204" pitchFamily="50" charset="-128"/>
                  <a:ea typeface="Meiryo UI" panose="020B0604030504040204" pitchFamily="50" charset="-128"/>
                </a:rPr>
                <a:t>beyond</a:t>
              </a:r>
              <a:r>
                <a:rPr kumimoji="1" lang="ja-JP" altLang="en-US" sz="1600" spc="-100" dirty="0">
                  <a:latin typeface="Meiryo UI" panose="020B0604030504040204" pitchFamily="50" charset="-128"/>
                  <a:ea typeface="Meiryo UI" panose="020B0604030504040204" pitchFamily="50" charset="-128"/>
                </a:rPr>
                <a:t>」を見据え、</a:t>
              </a:r>
              <a:r>
                <a:rPr kumimoji="1" lang="en-US" altLang="ja-JP" sz="1600" spc="-100" dirty="0">
                  <a:latin typeface="Meiryo UI" panose="020B0604030504040204" pitchFamily="50" charset="-128"/>
                  <a:ea typeface="Meiryo UI" panose="020B0604030504040204" pitchFamily="50" charset="-128"/>
                </a:rPr>
                <a:t>SDGs</a:t>
              </a:r>
              <a:r>
                <a:rPr kumimoji="1" lang="ja-JP" altLang="en-US" sz="1600" spc="-100" dirty="0">
                  <a:latin typeface="Meiryo UI" panose="020B0604030504040204" pitchFamily="50" charset="-128"/>
                  <a:ea typeface="Meiryo UI" panose="020B0604030504040204" pitchFamily="50" charset="-128"/>
                </a:rPr>
                <a:t>達成に向けオール大阪で総仕上げを図る</a:t>
              </a:r>
              <a:endParaRPr kumimoji="1" lang="en-US" altLang="ja-JP" sz="1600" spc="-100" dirty="0">
                <a:latin typeface="Meiryo UI" panose="020B0604030504040204" pitchFamily="50" charset="-128"/>
                <a:ea typeface="Meiryo UI" panose="020B0604030504040204" pitchFamily="50" charset="-128"/>
              </a:endParaRPr>
            </a:p>
            <a:p>
              <a:pPr marL="93663" indent="-93663">
                <a:spcBef>
                  <a:spcPts val="600"/>
                </a:spcBef>
              </a:pPr>
              <a:r>
                <a:rPr kumimoji="1" lang="ja-JP" altLang="en-US" sz="1600" dirty="0">
                  <a:latin typeface="Meiryo UI" panose="020B0604030504040204" pitchFamily="50" charset="-128"/>
                  <a:ea typeface="Meiryo UI" panose="020B0604030504040204" pitchFamily="50" charset="-128"/>
                </a:rPr>
                <a:t>〇</a:t>
              </a:r>
              <a:r>
                <a:rPr kumimoji="1" lang="en-US" altLang="ja-JP" sz="1600" dirty="0">
                  <a:latin typeface="Meiryo UI" panose="020B0604030504040204" pitchFamily="50" charset="-128"/>
                  <a:ea typeface="Meiryo UI" panose="020B0604030504040204" pitchFamily="50" charset="-128"/>
                </a:rPr>
                <a:t>SDGs</a:t>
              </a:r>
              <a:r>
                <a:rPr kumimoji="1" lang="ja-JP" altLang="en-US" sz="1600" dirty="0">
                  <a:latin typeface="Meiryo UI" panose="020B0604030504040204" pitchFamily="50" charset="-128"/>
                  <a:ea typeface="Meiryo UI" panose="020B0604030504040204" pitchFamily="50" charset="-128"/>
                </a:rPr>
                <a:t>の取組みを通じ、様々な場面で世界に貢献していく</a:t>
              </a:r>
            </a:p>
          </p:txBody>
        </p:sp>
        <p:sp>
          <p:nvSpPr>
            <p:cNvPr id="10" name="角丸四角形 9"/>
            <p:cNvSpPr/>
            <p:nvPr/>
          </p:nvSpPr>
          <p:spPr>
            <a:xfrm>
              <a:off x="5089425" y="1158323"/>
              <a:ext cx="331691" cy="1467787"/>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en-US" altLang="ja-JP" dirty="0">
                  <a:latin typeface="Meiryo UI" panose="020B0604030504040204" pitchFamily="50" charset="-128"/>
                  <a:ea typeface="Meiryo UI" panose="020B0604030504040204" pitchFamily="50" charset="-128"/>
                </a:rPr>
                <a:t>SDGs</a:t>
              </a:r>
              <a:r>
                <a:rPr kumimoji="1" lang="ja-JP" altLang="en-US" dirty="0">
                  <a:latin typeface="Meiryo UI" panose="020B0604030504040204" pitchFamily="50" charset="-128"/>
                  <a:ea typeface="Meiryo UI" panose="020B0604030504040204" pitchFamily="50" charset="-128"/>
                </a:rPr>
                <a:t>目標年次</a:t>
              </a:r>
            </a:p>
          </p:txBody>
        </p:sp>
        <p:sp>
          <p:nvSpPr>
            <p:cNvPr id="11" name="右矢印 10"/>
            <p:cNvSpPr/>
            <p:nvPr/>
          </p:nvSpPr>
          <p:spPr>
            <a:xfrm>
              <a:off x="284703" y="2586231"/>
              <a:ext cx="5941923" cy="41268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solidFill>
                    <a:schemeClr val="tx1"/>
                  </a:solidFill>
                  <a:latin typeface="Meiryo UI" panose="020B0604030504040204" pitchFamily="50" charset="-128"/>
                  <a:ea typeface="Meiryo UI" panose="020B0604030504040204" pitchFamily="50" charset="-128"/>
                </a:rPr>
                <a:t>2020</a:t>
              </a:r>
              <a:r>
                <a:rPr kumimoji="1" lang="ja-JP" altLang="en-US" dirty="0">
                  <a:solidFill>
                    <a:schemeClr val="tx1"/>
                  </a:solidFill>
                  <a:latin typeface="Meiryo UI" panose="020B0604030504040204" pitchFamily="50" charset="-128"/>
                  <a:ea typeface="Meiryo UI" panose="020B0604030504040204" pitchFamily="50" charset="-128"/>
                </a:rPr>
                <a:t>年　　　　　　　　　　　　　　　　</a:t>
              </a:r>
              <a:r>
                <a:rPr kumimoji="1" lang="en-US" altLang="ja-JP" dirty="0">
                  <a:solidFill>
                    <a:schemeClr val="tx1"/>
                  </a:solidFill>
                  <a:latin typeface="Meiryo UI" panose="020B0604030504040204" pitchFamily="50" charset="-128"/>
                  <a:ea typeface="Meiryo UI" panose="020B0604030504040204" pitchFamily="50" charset="-128"/>
                </a:rPr>
                <a:t>2025</a:t>
              </a:r>
              <a:r>
                <a:rPr kumimoji="1" lang="ja-JP" altLang="en-US" dirty="0">
                  <a:solidFill>
                    <a:schemeClr val="tx1"/>
                  </a:solidFill>
                  <a:latin typeface="Meiryo UI" panose="020B0604030504040204" pitchFamily="50" charset="-128"/>
                  <a:ea typeface="Meiryo UI" panose="020B0604030504040204" pitchFamily="50" charset="-128"/>
                </a:rPr>
                <a:t>年　　　　　　　　　　　　　　　　　　　　　　    　</a:t>
              </a:r>
              <a:r>
                <a:rPr kumimoji="1" lang="en-US" altLang="ja-JP" dirty="0">
                  <a:solidFill>
                    <a:schemeClr val="tx1"/>
                  </a:solidFill>
                  <a:latin typeface="Meiryo UI" panose="020B0604030504040204" pitchFamily="50" charset="-128"/>
                  <a:ea typeface="Meiryo UI" panose="020B0604030504040204" pitchFamily="50" charset="-128"/>
                </a:rPr>
                <a:t>2030</a:t>
              </a:r>
              <a:r>
                <a:rPr kumimoji="1" lang="ja-JP" altLang="en-US" dirty="0">
                  <a:solidFill>
                    <a:schemeClr val="tx1"/>
                  </a:solidFill>
                  <a:latin typeface="Meiryo UI" panose="020B0604030504040204" pitchFamily="50" charset="-128"/>
                  <a:ea typeface="Meiryo UI" panose="020B0604030504040204" pitchFamily="50" charset="-128"/>
                </a:rPr>
                <a:t>年</a:t>
              </a:r>
            </a:p>
          </p:txBody>
        </p:sp>
        <p:sp>
          <p:nvSpPr>
            <p:cNvPr id="12" name="楕円 11"/>
            <p:cNvSpPr/>
            <p:nvPr/>
          </p:nvSpPr>
          <p:spPr>
            <a:xfrm>
              <a:off x="230810" y="1120640"/>
              <a:ext cx="1814764" cy="55383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Meiryo UI" panose="020B0604030504040204" pitchFamily="50" charset="-128"/>
                  <a:ea typeface="Meiryo UI" panose="020B0604030504040204" pitchFamily="50" charset="-128"/>
                </a:rPr>
                <a:t>SDGs</a:t>
              </a:r>
              <a:r>
                <a:rPr kumimoji="1" lang="ja-JP" altLang="en-US" dirty="0">
                  <a:latin typeface="Meiryo UI" panose="020B0604030504040204" pitchFamily="50" charset="-128"/>
                  <a:ea typeface="Meiryo UI" panose="020B0604030504040204" pitchFamily="50" charset="-128"/>
                </a:rPr>
                <a:t>先進都市としての基盤を整える</a:t>
              </a:r>
            </a:p>
          </p:txBody>
        </p:sp>
        <p:sp>
          <p:nvSpPr>
            <p:cNvPr id="13" name="楕円 12"/>
            <p:cNvSpPr/>
            <p:nvPr/>
          </p:nvSpPr>
          <p:spPr>
            <a:xfrm>
              <a:off x="2650643" y="901553"/>
              <a:ext cx="2208122" cy="58678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UI" panose="020B0604030504040204" pitchFamily="50" charset="-128"/>
                  <a:ea typeface="Meiryo UI" panose="020B0604030504040204" pitchFamily="50" charset="-128"/>
                </a:rPr>
                <a:t>万博のレガシーとして、</a:t>
              </a:r>
              <a:r>
                <a:rPr kumimoji="1" lang="en-US" altLang="ja-JP" dirty="0">
                  <a:latin typeface="Meiryo UI" panose="020B0604030504040204" pitchFamily="50" charset="-128"/>
                  <a:ea typeface="Meiryo UI" panose="020B0604030504040204" pitchFamily="50" charset="-128"/>
                </a:rPr>
                <a:t>SDGs</a:t>
              </a:r>
              <a:r>
                <a:rPr kumimoji="1" lang="ja-JP" altLang="en-US" dirty="0">
                  <a:latin typeface="Meiryo UI" panose="020B0604030504040204" pitchFamily="50" charset="-128"/>
                  <a:ea typeface="Meiryo UI" panose="020B0604030504040204" pitchFamily="50" charset="-128"/>
                </a:rPr>
                <a:t>先進都市を実現</a:t>
              </a:r>
            </a:p>
          </p:txBody>
        </p:sp>
        <p:cxnSp>
          <p:nvCxnSpPr>
            <p:cNvPr id="14" name="直線コネクタ 13"/>
            <p:cNvCxnSpPr/>
            <p:nvPr/>
          </p:nvCxnSpPr>
          <p:spPr>
            <a:xfrm flipV="1">
              <a:off x="1963845" y="1516070"/>
              <a:ext cx="798820" cy="175371"/>
            </a:xfrm>
            <a:prstGeom prst="line">
              <a:avLst/>
            </a:prstGeom>
            <a:ln>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1963845" y="2653845"/>
              <a:ext cx="798820" cy="0"/>
            </a:xfrm>
            <a:prstGeom prst="line">
              <a:avLst/>
            </a:prstGeom>
            <a:ln>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 name="角丸四角形 15"/>
            <p:cNvSpPr/>
            <p:nvPr/>
          </p:nvSpPr>
          <p:spPr>
            <a:xfrm>
              <a:off x="2276234" y="1158323"/>
              <a:ext cx="331691" cy="1467787"/>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latin typeface="Meiryo UI" panose="020B0604030504040204" pitchFamily="50" charset="-128"/>
                  <a:ea typeface="Meiryo UI" panose="020B0604030504040204" pitchFamily="50" charset="-128"/>
                </a:rPr>
                <a:t>大阪・関西万博</a:t>
              </a:r>
            </a:p>
          </p:txBody>
        </p:sp>
      </p:grpSp>
    </p:spTree>
    <p:extLst>
      <p:ext uri="{BB962C8B-B14F-4D97-AF65-F5344CB8AC3E}">
        <p14:creationId xmlns:p14="http://schemas.microsoft.com/office/powerpoint/2010/main" val="17305781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４つの視点</a:t>
            </a:r>
          </a:p>
        </p:txBody>
      </p:sp>
      <p:sp>
        <p:nvSpPr>
          <p:cNvPr id="5" name="テキスト ボックス 4"/>
          <p:cNvSpPr txBox="1"/>
          <p:nvPr/>
        </p:nvSpPr>
        <p:spPr>
          <a:xfrm>
            <a:off x="1230532" y="1776050"/>
            <a:ext cx="9921003" cy="1237262"/>
          </a:xfrm>
          <a:prstGeom prst="rect">
            <a:avLst/>
          </a:prstGeom>
          <a:noFill/>
        </p:spPr>
        <p:txBody>
          <a:bodyPr wrap="square" lIns="72000" tIns="64008" rIns="72000" bIns="64008" rtlCol="0">
            <a:spAutoFit/>
          </a:bodyPr>
          <a:lstStyle/>
          <a:p>
            <a:r>
              <a:rPr lang="en-US" altLang="ja-JP" sz="24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年大阪・関西万博に向け、健康や福祉、農業、環境、エネルギー、人権、ジェンダーなど、</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17</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の</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全てを俯瞰しながら、特に、次の４つの視点から絞り込んだ「重点ゴール」に注力していく。</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4332615" y="4192545"/>
            <a:ext cx="2232000" cy="1980000"/>
          </a:xfrm>
          <a:prstGeom prst="rect">
            <a:avLst/>
          </a:prstGeom>
          <a:solidFill>
            <a:schemeClr val="bg1">
              <a:lumMod val="85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府民や若者、企業の関心・期待が高いゴールを把握し、様々なステークホルダーの自律的な取組みの広がりにつなげる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896507" y="4178058"/>
            <a:ext cx="2232000" cy="1980000"/>
          </a:xfrm>
          <a:prstGeom prst="rect">
            <a:avLst/>
          </a:prstGeom>
          <a:solidFill>
            <a:schemeClr val="bg1">
              <a:lumMod val="85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「国際的な日本の評価」と「国内評価」を一つの拠り所に、</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ゴールの現在の到達点の分析し、大阪の立ち位置を把握</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角丸四角形 7"/>
          <p:cNvSpPr/>
          <p:nvPr/>
        </p:nvSpPr>
        <p:spPr>
          <a:xfrm>
            <a:off x="4313111" y="3578603"/>
            <a:ext cx="2232000" cy="604243"/>
          </a:xfrm>
          <a:prstGeom prst="roundRect">
            <a:avLst>
              <a:gd name="adj" fmla="val 0"/>
            </a:avLst>
          </a:prstGeom>
        </p:spPr>
        <p:style>
          <a:lnRef idx="1">
            <a:schemeClr val="accent5"/>
          </a:lnRef>
          <a:fillRef idx="3">
            <a:schemeClr val="accent5"/>
          </a:fillRef>
          <a:effectRef idx="2">
            <a:schemeClr val="accent5"/>
          </a:effectRef>
          <a:fontRef idx="minor">
            <a:schemeClr val="lt1"/>
          </a:fontRef>
        </p:style>
        <p:txBody>
          <a:bodyPr lIns="144000" tIns="36000" rIns="36000" bIns="36000" rtlCol="0" anchor="ctr"/>
          <a:lstStyle/>
          <a:p>
            <a:r>
              <a:rPr lang="ja-JP" altLang="en-US" sz="1600" b="1" dirty="0">
                <a:latin typeface="Meiryo UI" panose="020B0604030504040204" pitchFamily="50" charset="-128"/>
                <a:ea typeface="Meiryo UI" panose="020B0604030504040204" pitchFamily="50" charset="-128"/>
              </a:rPr>
              <a:t>府民や企業が重要と</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考えるゴールの把握</a:t>
            </a:r>
          </a:p>
        </p:txBody>
      </p:sp>
      <p:sp>
        <p:nvSpPr>
          <p:cNvPr id="11" name="正方形/長方形 10"/>
          <p:cNvSpPr/>
          <p:nvPr/>
        </p:nvSpPr>
        <p:spPr>
          <a:xfrm>
            <a:off x="6740518" y="4188833"/>
            <a:ext cx="2232000" cy="1980000"/>
          </a:xfrm>
          <a:prstGeom prst="rect">
            <a:avLst/>
          </a:prstGeom>
          <a:solidFill>
            <a:schemeClr val="bg1"/>
          </a:solidFill>
          <a:ln w="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万博や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G20</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府政運営の基本的な方針などの府の政策や、大阪のポテンシャルを踏まえることで、強みを活かし、弱みを克服していく</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6750270" y="3584590"/>
            <a:ext cx="2232000" cy="604243"/>
          </a:xfrm>
          <a:prstGeom prst="roundRect">
            <a:avLst>
              <a:gd name="adj" fmla="val 0"/>
            </a:avLst>
          </a:prstGeom>
        </p:spPr>
        <p:style>
          <a:lnRef idx="1">
            <a:schemeClr val="accent5"/>
          </a:lnRef>
          <a:fillRef idx="3">
            <a:schemeClr val="accent5"/>
          </a:fillRef>
          <a:effectRef idx="2">
            <a:schemeClr val="accent5"/>
          </a:effectRef>
          <a:fontRef idx="minor">
            <a:schemeClr val="lt1"/>
          </a:fontRef>
        </p:style>
        <p:txBody>
          <a:bodyPr lIns="288000" tIns="36000" rIns="36000" bIns="36000" rtlCol="0" anchor="ctr"/>
          <a:lstStyle/>
          <a:p>
            <a:r>
              <a:rPr lang="ja-JP" altLang="en-US" sz="1600" b="1" dirty="0">
                <a:latin typeface="Meiryo UI" panose="020B0604030504040204" pitchFamily="50" charset="-128"/>
                <a:ea typeface="Meiryo UI" panose="020B0604030504040204" pitchFamily="50" charset="-128"/>
              </a:rPr>
              <a:t>府の政策や大阪の</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ポテンシャル　　</a:t>
            </a:r>
          </a:p>
        </p:txBody>
      </p:sp>
      <p:sp>
        <p:nvSpPr>
          <p:cNvPr id="14" name="正方形/長方形 13"/>
          <p:cNvSpPr/>
          <p:nvPr/>
        </p:nvSpPr>
        <p:spPr>
          <a:xfrm>
            <a:off x="9187430" y="4183497"/>
            <a:ext cx="1800000" cy="1980000"/>
          </a:xfrm>
          <a:prstGeom prst="rect">
            <a:avLst/>
          </a:prstGeom>
          <a:solidFill>
            <a:schemeClr val="bg1"/>
          </a:solidFill>
          <a:ln w="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大阪と世界とのつながりや、世界の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先進国の特性などを踏まえ、グローバルな視点で取り組む</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角丸四角形 14"/>
          <p:cNvSpPr/>
          <p:nvPr/>
        </p:nvSpPr>
        <p:spPr>
          <a:xfrm>
            <a:off x="9187430" y="3580564"/>
            <a:ext cx="1800000" cy="600320"/>
          </a:xfrm>
          <a:prstGeom prst="roundRect">
            <a:avLst>
              <a:gd name="adj" fmla="val 0"/>
            </a:avLst>
          </a:prstGeom>
        </p:spPr>
        <p:style>
          <a:lnRef idx="1">
            <a:schemeClr val="accent5"/>
          </a:lnRef>
          <a:fillRef idx="3">
            <a:schemeClr val="accent5"/>
          </a:fillRef>
          <a:effectRef idx="2">
            <a:schemeClr val="accent5"/>
          </a:effectRef>
          <a:fontRef idx="minor">
            <a:schemeClr val="lt1"/>
          </a:fontRef>
        </p:style>
        <p:txBody>
          <a:bodyPr lIns="144000" tIns="36000" rIns="36000" bIns="36000" rtlCol="0" anchor="ctr"/>
          <a:lstStyle/>
          <a:p>
            <a:r>
              <a:rPr lang="en-US" altLang="ja-JP" sz="1600" b="1" dirty="0">
                <a:latin typeface="Meiryo UI" panose="020B0604030504040204" pitchFamily="50" charset="-128"/>
                <a:ea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rPr>
              <a:t>世界の動きを</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 視野に入れる　　</a:t>
            </a:r>
          </a:p>
        </p:txBody>
      </p:sp>
      <p:sp>
        <p:nvSpPr>
          <p:cNvPr id="18" name="角丸四角形 17"/>
          <p:cNvSpPr/>
          <p:nvPr/>
        </p:nvSpPr>
        <p:spPr>
          <a:xfrm>
            <a:off x="1875952" y="3578603"/>
            <a:ext cx="2232000" cy="604243"/>
          </a:xfrm>
          <a:prstGeom prst="roundRect">
            <a:avLst>
              <a:gd name="adj" fmla="val 0"/>
            </a:avLst>
          </a:prstGeom>
        </p:spPr>
        <p:style>
          <a:lnRef idx="1">
            <a:schemeClr val="accent5"/>
          </a:lnRef>
          <a:fillRef idx="3">
            <a:schemeClr val="accent5"/>
          </a:fillRef>
          <a:effectRef idx="2">
            <a:schemeClr val="accent5"/>
          </a:effectRef>
          <a:fontRef idx="minor">
            <a:schemeClr val="lt1"/>
          </a:fontRef>
        </p:style>
        <p:txBody>
          <a:bodyPr lIns="108000" tIns="36000" rIns="36000" bIns="36000" rtlCol="0" anchor="ctr"/>
          <a:lstStyle/>
          <a:p>
            <a:r>
              <a:rPr lang="en-US" altLang="ja-JP" sz="1600" b="1" dirty="0">
                <a:latin typeface="Meiryo UI" panose="020B0604030504040204" pitchFamily="50" charset="-128"/>
                <a:ea typeface="Meiryo UI" panose="020B0604030504040204" pitchFamily="50" charset="-128"/>
              </a:rPr>
              <a:t>SDGs17</a:t>
            </a:r>
            <a:r>
              <a:rPr lang="ja-JP" altLang="en-US" sz="1600" b="1" dirty="0">
                <a:latin typeface="Meiryo UI" panose="020B0604030504040204" pitchFamily="50" charset="-128"/>
                <a:ea typeface="Meiryo UI" panose="020B0604030504040204" pitchFamily="50" charset="-128"/>
              </a:rPr>
              <a:t>ゴールの</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 現在の到達点の分析　　</a:t>
            </a:r>
          </a:p>
        </p:txBody>
      </p:sp>
      <p:sp>
        <p:nvSpPr>
          <p:cNvPr id="20" name="楕円 19"/>
          <p:cNvSpPr/>
          <p:nvPr/>
        </p:nvSpPr>
        <p:spPr>
          <a:xfrm rot="21043780">
            <a:off x="1506187" y="3286382"/>
            <a:ext cx="1080000" cy="360000"/>
          </a:xfrm>
          <a:prstGeom prst="ellipse">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kumimoji="1" lang="ja-JP" altLang="en-US" sz="1600" b="1" dirty="0">
                <a:latin typeface="Meiryo UI" panose="020B0604030504040204" pitchFamily="50" charset="-128"/>
                <a:ea typeface="Meiryo UI" panose="020B0604030504040204" pitchFamily="50" charset="-128"/>
              </a:rPr>
              <a:t>視点１</a:t>
            </a:r>
          </a:p>
        </p:txBody>
      </p:sp>
      <p:sp>
        <p:nvSpPr>
          <p:cNvPr id="21" name="楕円 20"/>
          <p:cNvSpPr/>
          <p:nvPr/>
        </p:nvSpPr>
        <p:spPr>
          <a:xfrm rot="21043780">
            <a:off x="4086107" y="3286383"/>
            <a:ext cx="1080000" cy="360000"/>
          </a:xfrm>
          <a:prstGeom prst="ellipse">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kumimoji="1" lang="ja-JP" altLang="en-US" sz="1600" b="1" dirty="0">
                <a:latin typeface="Meiryo UI" panose="020B0604030504040204" pitchFamily="50" charset="-128"/>
                <a:ea typeface="Meiryo UI" panose="020B0604030504040204" pitchFamily="50" charset="-128"/>
              </a:rPr>
              <a:t>視点２</a:t>
            </a:r>
          </a:p>
        </p:txBody>
      </p:sp>
      <p:sp>
        <p:nvSpPr>
          <p:cNvPr id="22" name="楕円 21"/>
          <p:cNvSpPr/>
          <p:nvPr/>
        </p:nvSpPr>
        <p:spPr>
          <a:xfrm rot="21043780">
            <a:off x="6550337" y="3264919"/>
            <a:ext cx="1080000" cy="360000"/>
          </a:xfrm>
          <a:prstGeom prst="ellipse">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kumimoji="1" lang="ja-JP" altLang="en-US" sz="1600" b="1" dirty="0">
                <a:latin typeface="Meiryo UI" panose="020B0604030504040204" pitchFamily="50" charset="-128"/>
                <a:ea typeface="Meiryo UI" panose="020B0604030504040204" pitchFamily="50" charset="-128"/>
              </a:rPr>
              <a:t>視点３</a:t>
            </a:r>
          </a:p>
        </p:txBody>
      </p:sp>
      <p:sp>
        <p:nvSpPr>
          <p:cNvPr id="23" name="楕円 22"/>
          <p:cNvSpPr/>
          <p:nvPr/>
        </p:nvSpPr>
        <p:spPr>
          <a:xfrm rot="21043780">
            <a:off x="9014567" y="3264919"/>
            <a:ext cx="1080000" cy="360000"/>
          </a:xfrm>
          <a:prstGeom prst="ellipse">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kumimoji="1" lang="ja-JP" altLang="en-US" sz="1600" b="1" dirty="0">
                <a:latin typeface="Meiryo UI" panose="020B0604030504040204" pitchFamily="50" charset="-128"/>
                <a:ea typeface="Meiryo UI" panose="020B0604030504040204" pitchFamily="50" charset="-128"/>
              </a:rPr>
              <a:t>視点４</a:t>
            </a:r>
          </a:p>
        </p:txBody>
      </p:sp>
    </p:spTree>
    <p:extLst>
      <p:ext uri="{BB962C8B-B14F-4D97-AF65-F5344CB8AC3E}">
        <p14:creationId xmlns:p14="http://schemas.microsoft.com/office/powerpoint/2010/main" val="18556540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大阪の現状と課題</a:t>
            </a:r>
          </a:p>
        </p:txBody>
      </p:sp>
      <p:graphicFrame>
        <p:nvGraphicFramePr>
          <p:cNvPr id="4" name="表 3"/>
          <p:cNvGraphicFramePr>
            <a:graphicFrameLocks noGrp="1"/>
          </p:cNvGraphicFramePr>
          <p:nvPr>
            <p:extLst>
              <p:ext uri="{D42A27DB-BD31-4B8C-83A1-F6EECF244321}">
                <p14:modId xmlns:p14="http://schemas.microsoft.com/office/powerpoint/2010/main" val="580903506"/>
              </p:ext>
            </p:extLst>
          </p:nvPr>
        </p:nvGraphicFramePr>
        <p:xfrm>
          <a:off x="1484243" y="1999913"/>
          <a:ext cx="8506213" cy="4786002"/>
        </p:xfrm>
        <a:graphic>
          <a:graphicData uri="http://schemas.openxmlformats.org/drawingml/2006/table">
            <a:tbl>
              <a:tblPr>
                <a:tableStyleId>{5940675A-B579-460E-94D1-54222C63F5DA}</a:tableStyleId>
              </a:tblPr>
              <a:tblGrid>
                <a:gridCol w="412245">
                  <a:extLst>
                    <a:ext uri="{9D8B030D-6E8A-4147-A177-3AD203B41FA5}">
                      <a16:colId xmlns:a16="http://schemas.microsoft.com/office/drawing/2014/main" val="865378961"/>
                    </a:ext>
                  </a:extLst>
                </a:gridCol>
                <a:gridCol w="357861">
                  <a:extLst>
                    <a:ext uri="{9D8B030D-6E8A-4147-A177-3AD203B41FA5}">
                      <a16:colId xmlns:a16="http://schemas.microsoft.com/office/drawing/2014/main" val="2665487150"/>
                    </a:ext>
                  </a:extLst>
                </a:gridCol>
                <a:gridCol w="1977381">
                  <a:extLst>
                    <a:ext uri="{9D8B030D-6E8A-4147-A177-3AD203B41FA5}">
                      <a16:colId xmlns:a16="http://schemas.microsoft.com/office/drawing/2014/main" val="3060285041"/>
                    </a:ext>
                  </a:extLst>
                </a:gridCol>
                <a:gridCol w="1841947">
                  <a:extLst>
                    <a:ext uri="{9D8B030D-6E8A-4147-A177-3AD203B41FA5}">
                      <a16:colId xmlns:a16="http://schemas.microsoft.com/office/drawing/2014/main" val="2335040364"/>
                    </a:ext>
                  </a:extLst>
                </a:gridCol>
                <a:gridCol w="1568760">
                  <a:extLst>
                    <a:ext uri="{9D8B030D-6E8A-4147-A177-3AD203B41FA5}">
                      <a16:colId xmlns:a16="http://schemas.microsoft.com/office/drawing/2014/main" val="4116247947"/>
                    </a:ext>
                  </a:extLst>
                </a:gridCol>
                <a:gridCol w="2348019">
                  <a:extLst>
                    <a:ext uri="{9D8B030D-6E8A-4147-A177-3AD203B41FA5}">
                      <a16:colId xmlns:a16="http://schemas.microsoft.com/office/drawing/2014/main" val="2670988645"/>
                    </a:ext>
                  </a:extLst>
                </a:gridCol>
              </a:tblGrid>
              <a:tr h="401693">
                <a:tc rowSpan="4">
                  <a:txBody>
                    <a:bodyPr/>
                    <a:lstStyle/>
                    <a:p>
                      <a:pPr algn="ctr" fontAlgn="ctr"/>
                      <a:r>
                        <a:rPr lang="ja-JP" altLang="en-US" sz="1600" b="0" u="none" strike="noStrike" dirty="0">
                          <a:effectLst/>
                          <a:latin typeface="HGS創英角ｺﾞｼｯｸUB" panose="020B0900000000000000" pitchFamily="50" charset="-128"/>
                          <a:ea typeface="HGS創英角ｺﾞｼｯｸUB" panose="020B0900000000000000" pitchFamily="50" charset="-128"/>
                        </a:rPr>
                        <a:t>国内評価からみた大阪の評価</a:t>
                      </a:r>
                      <a:endParaRPr lang="en-US" altLang="ja-JP" sz="1600" b="0" u="none" strike="noStrike" dirty="0">
                        <a:effectLst/>
                        <a:latin typeface="HGS創英角ｺﾞｼｯｸUB" panose="020B0900000000000000" pitchFamily="50" charset="-128"/>
                        <a:ea typeface="HGS創英角ｺﾞｼｯｸUB" panose="020B0900000000000000" pitchFamily="50" charset="-128"/>
                      </a:endParaRPr>
                    </a:p>
                  </a:txBody>
                  <a:tcPr marL="0" marR="8862" marT="8862"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rowSpan="4">
                  <a:txBody>
                    <a:bodyPr/>
                    <a:lstStyle/>
                    <a:p>
                      <a:pPr algn="ctr" fontAlgn="ctr"/>
                      <a:endPar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8862" marT="8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zh-TW"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396000" marR="8862"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zh-TW"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72000" marR="8862" marT="0" marB="0"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144000" marR="8862" marT="0" marB="0"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216000" marR="8862" marT="8862" marB="0"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8589250"/>
                  </a:ext>
                </a:extLst>
              </a:tr>
              <a:tr h="1461597">
                <a:tc vMerge="1">
                  <a:txBody>
                    <a:bodyPr/>
                    <a:lstStyle/>
                    <a:p>
                      <a:endParaRPr kumimoji="1" lang="ja-JP" altLang="en-US"/>
                    </a:p>
                  </a:txBody>
                  <a:tcPr/>
                </a:tc>
                <a:tc vMerge="1">
                  <a:txBody>
                    <a:bodyPr/>
                    <a:lstStyle/>
                    <a:p>
                      <a:pPr algn="ctr" fontAlgn="ctr"/>
                      <a:endPar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8862" marT="8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fontAlgn="ct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396000" marR="8862" marT="8862"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72000" marR="36000" marT="108000" marB="0">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lnSpc>
                          <a:spcPts val="1600"/>
                        </a:lnSpc>
                      </a:pP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252000" marR="8862" marT="252000" marB="180000">
                    <a:lnL w="571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lnSpc>
                          <a:spcPts val="1600"/>
                        </a:lnSpc>
                      </a:pPr>
                      <a:endParaRPr lang="zh-TW"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72000" marR="8862" marT="252000" marB="180000">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2004790"/>
                  </a:ext>
                </a:extLst>
              </a:tr>
              <a:tr h="1378636">
                <a:tc vMerge="1">
                  <a:txBody>
                    <a:bodyPr/>
                    <a:lstStyle/>
                    <a:p>
                      <a:endParaRPr kumimoji="1" lang="ja-JP" altLang="en-US"/>
                    </a:p>
                  </a:txBody>
                  <a:tcPr/>
                </a:tc>
                <a:tc vMerge="1">
                  <a:txBody>
                    <a:bodyPr/>
                    <a:lstStyle/>
                    <a:p>
                      <a:pPr algn="ctr" fontAlgn="ctr"/>
                      <a:endPar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8862" marT="8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fontAlgn="ctr">
                        <a:lnSpc>
                          <a:spcPct val="100000"/>
                        </a:lnSpc>
                        <a:spcBef>
                          <a:spcPts val="0"/>
                        </a:spcBef>
                      </a:pPr>
                      <a:endParaRPr lang="ja-JP" altLang="en-US" sz="1600" b="1" i="0" u="sng" strike="noStrike" dirty="0">
                        <a:solidFill>
                          <a:srgbClr val="000000"/>
                        </a:solidFill>
                        <a:effectLst/>
                        <a:latin typeface="Meiryo UI" panose="020B0604030504040204" pitchFamily="50" charset="-128"/>
                        <a:ea typeface="Meiryo UI" panose="020B0604030504040204" pitchFamily="50" charset="-128"/>
                      </a:endParaRPr>
                    </a:p>
                  </a:txBody>
                  <a:tcPr marL="396000" marR="8862" marT="14400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1600" b="1" i="0" u="sng" strike="noStrike" dirty="0">
                        <a:solidFill>
                          <a:srgbClr val="000000"/>
                        </a:solidFill>
                        <a:effectLst/>
                        <a:latin typeface="Meiryo UI" panose="020B0604030504040204" pitchFamily="50" charset="-128"/>
                        <a:ea typeface="Meiryo UI" panose="020B0604030504040204" pitchFamily="50" charset="-128"/>
                      </a:endParaRPr>
                    </a:p>
                  </a:txBody>
                  <a:tcPr marL="72000" marR="8862" marT="396000" marB="0"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lnSpc>
                          <a:spcPts val="200"/>
                        </a:lnSpc>
                        <a:spcBef>
                          <a:spcPts val="0"/>
                        </a:spcBef>
                        <a:spcAft>
                          <a:spcPts val="0"/>
                        </a:spcAft>
                      </a:pPr>
                      <a:endParaRPr lang="zh-TW" altLang="en-US" sz="1600" b="1" i="0" u="sng" strike="noStrike" dirty="0">
                        <a:solidFill>
                          <a:srgbClr val="000000"/>
                        </a:solidFill>
                        <a:effectLst/>
                        <a:latin typeface="Meiryo UI" panose="020B0604030504040204" pitchFamily="50" charset="-128"/>
                        <a:ea typeface="Meiryo UI" panose="020B0604030504040204" pitchFamily="50" charset="-128"/>
                      </a:endParaRPr>
                    </a:p>
                  </a:txBody>
                  <a:tcPr marL="144000" marR="8862" marT="0" marB="0"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1600" b="1" i="0" u="sng" strike="noStrike" dirty="0">
                        <a:solidFill>
                          <a:srgbClr val="000000"/>
                        </a:solidFill>
                        <a:effectLst/>
                        <a:latin typeface="Meiryo UI" panose="020B0604030504040204" pitchFamily="50" charset="-128"/>
                        <a:ea typeface="Meiryo UI" panose="020B0604030504040204" pitchFamily="50" charset="-128"/>
                      </a:endParaRPr>
                    </a:p>
                  </a:txBody>
                  <a:tcPr marL="108000" marR="8862" marT="0" marB="0"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3073783"/>
                  </a:ext>
                </a:extLst>
              </a:tr>
              <a:tr h="817767">
                <a:tc vMerge="1">
                  <a:txBody>
                    <a:bodyPr/>
                    <a:lstStyle/>
                    <a:p>
                      <a:endParaRPr kumimoji="1" lang="ja-JP" altLang="en-US"/>
                    </a:p>
                  </a:txBody>
                  <a:tcPr/>
                </a:tc>
                <a:tc vMerge="1">
                  <a:txBody>
                    <a:bodyPr/>
                    <a:lstStyle/>
                    <a:p>
                      <a:pPr algn="ctr" fontAlgn="ctr"/>
                      <a:endPar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8862" marT="8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fontAlgn="ctr"/>
                      <a:endParaRPr lang="ja-JP" altLang="en-US" sz="1600" b="1" i="0" u="sng" strike="noStrike" dirty="0">
                        <a:solidFill>
                          <a:srgbClr val="000000"/>
                        </a:solidFill>
                        <a:effectLst/>
                        <a:latin typeface="Meiryo UI" panose="020B0604030504040204" pitchFamily="50" charset="-128"/>
                        <a:ea typeface="Meiryo UI" panose="020B0604030504040204" pitchFamily="50" charset="-128"/>
                      </a:endParaRPr>
                    </a:p>
                  </a:txBody>
                  <a:tcPr marL="288000" marR="8862" marT="8862"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1600" b="1" i="0" u="sng" strike="noStrike" dirty="0">
                        <a:solidFill>
                          <a:srgbClr val="000000"/>
                        </a:solidFill>
                        <a:effectLst/>
                        <a:latin typeface="Meiryo UI" panose="020B0604030504040204" pitchFamily="50" charset="-128"/>
                        <a:ea typeface="Meiryo UI" panose="020B0604030504040204" pitchFamily="50" charset="-128"/>
                      </a:endParaRPr>
                    </a:p>
                  </a:txBody>
                  <a:tcPr marL="216000" marR="8862" marT="8862" marB="0"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1600" b="1" i="0" u="sng" strike="noStrike" dirty="0">
                        <a:solidFill>
                          <a:srgbClr val="000000"/>
                        </a:solidFill>
                        <a:effectLst/>
                        <a:latin typeface="Meiryo UI" panose="020B0604030504040204" pitchFamily="50" charset="-128"/>
                        <a:ea typeface="Meiryo UI" panose="020B0604030504040204" pitchFamily="50" charset="-128"/>
                      </a:endParaRPr>
                    </a:p>
                  </a:txBody>
                  <a:tcPr marL="144000" marR="8862" marT="72000" marB="576000"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1600" b="1" i="0" u="sng" strike="noStrike" dirty="0">
                        <a:solidFill>
                          <a:srgbClr val="000000"/>
                        </a:solidFill>
                        <a:effectLst/>
                        <a:latin typeface="Meiryo UI" panose="020B0604030504040204" pitchFamily="50" charset="-128"/>
                        <a:ea typeface="Meiryo UI" panose="020B0604030504040204" pitchFamily="50" charset="-128"/>
                      </a:endParaRPr>
                    </a:p>
                  </a:txBody>
                  <a:tcPr marL="108000" marR="8862" marT="8862" marB="0"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1930747"/>
                  </a:ext>
                </a:extLst>
              </a:tr>
              <a:tr h="311343">
                <a:tc>
                  <a:txBody>
                    <a:bodyPr/>
                    <a:lstStyle/>
                    <a:p>
                      <a:pPr algn="l"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8862" marT="8862"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ja-JP" altLang="en-US" sz="1000" u="none" strike="noStrike" dirty="0">
                          <a:effectLst/>
                        </a:rPr>
                        <a:t>　</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8862" marT="8862" marB="0" anchor="ctr">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fontAlgn="ctr"/>
                      <a:endPar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8862" marT="8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algn="ctr" fontAlgn="ctr"/>
                      <a:endPar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8862" marT="8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algn="ctr" fontAlgn="ctr"/>
                      <a:endPar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8862" marT="8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algn="ctr" fontAlgn="ctr"/>
                      <a:endPar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8862" marT="8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948667353"/>
                  </a:ext>
                </a:extLst>
              </a:tr>
              <a:tr h="340893">
                <a:tc>
                  <a:txBody>
                    <a:bodyPr/>
                    <a:lstStyle/>
                    <a:p>
                      <a:pPr algn="l"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8862" marT="8862"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ja-JP" altLang="en-US" sz="1000" u="none" strike="noStrike" dirty="0">
                          <a:effectLst/>
                        </a:rPr>
                        <a:t>　</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8862" marT="8862" marB="0" anchor="ctr">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fontAlgn="ctr">
                        <a:lnSpc>
                          <a:spcPts val="2200"/>
                        </a:lnSpc>
                      </a:pPr>
                      <a:r>
                        <a:rPr lang="ja-JP" altLang="en-US" sz="1600" b="0" u="none" strike="noStrike" dirty="0">
                          <a:effectLst/>
                          <a:latin typeface="HGS創英角ｺﾞｼｯｸUB" panose="020B0900000000000000" pitchFamily="50" charset="-128"/>
                          <a:ea typeface="HGS創英角ｺﾞｼｯｸUB" panose="020B0900000000000000" pitchFamily="50" charset="-128"/>
                        </a:rPr>
                        <a:t>国際的な日本の評価からみた日本の評価</a:t>
                      </a:r>
                      <a:r>
                        <a:rPr lang="ja-JP" altLang="en-US" sz="1600" b="1" u="none" strike="noStrike" dirty="0">
                          <a:effectLst/>
                          <a:latin typeface="ＭＳ Ｐゴシック" panose="020B0600070205080204" pitchFamily="50" charset="-128"/>
                          <a:ea typeface="ＭＳ Ｐゴシック" panose="020B0600070205080204" pitchFamily="50" charset="-128"/>
                        </a:rPr>
                        <a:t> </a:t>
                      </a:r>
                      <a:endPar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36000" marR="8862" marT="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028091682"/>
                  </a:ext>
                </a:extLst>
              </a:tr>
            </a:tbl>
          </a:graphicData>
        </a:graphic>
      </p:graphicFrame>
      <p:cxnSp>
        <p:nvCxnSpPr>
          <p:cNvPr id="5" name="直線矢印コネクタ 4"/>
          <p:cNvCxnSpPr/>
          <p:nvPr/>
        </p:nvCxnSpPr>
        <p:spPr>
          <a:xfrm>
            <a:off x="2073402" y="2586368"/>
            <a:ext cx="0" cy="2847273"/>
          </a:xfrm>
          <a:prstGeom prst="straightConnector1">
            <a:avLst/>
          </a:prstGeom>
          <a:ln w="317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1855819" y="2206565"/>
            <a:ext cx="403146" cy="297517"/>
          </a:xfrm>
          <a:prstGeom prst="rect">
            <a:avLst/>
          </a:prstGeom>
        </p:spPr>
        <p:txBody>
          <a:bodyPr wrap="square">
            <a:spAutoFit/>
          </a:bodyPr>
          <a:lstStyle/>
          <a:p>
            <a:pPr>
              <a:lnSpc>
                <a:spcPts val="1600"/>
              </a:lnSpc>
            </a:pPr>
            <a:r>
              <a:rPr lang="ja-JP" altLang="en-US" sz="2000" dirty="0">
                <a:latin typeface="ＭＳ Ｐゴシック" panose="020B0600070205080204" pitchFamily="50" charset="-128"/>
                <a:ea typeface="ＭＳ Ｐゴシック" panose="020B0600070205080204" pitchFamily="50" charset="-128"/>
              </a:rPr>
              <a:t>高</a:t>
            </a:r>
            <a:endParaRPr lang="en-US" altLang="ja-JP" sz="2000" dirty="0">
              <a:latin typeface="ＭＳ Ｐゴシック" panose="020B0600070205080204" pitchFamily="50" charset="-128"/>
              <a:ea typeface="ＭＳ Ｐゴシック" panose="020B0600070205080204" pitchFamily="50" charset="-128"/>
            </a:endParaRPr>
          </a:p>
        </p:txBody>
      </p:sp>
      <p:sp>
        <p:nvSpPr>
          <p:cNvPr id="7" name="正方形/長方形 6"/>
          <p:cNvSpPr/>
          <p:nvPr/>
        </p:nvSpPr>
        <p:spPr>
          <a:xfrm>
            <a:off x="1855242" y="5619930"/>
            <a:ext cx="403146" cy="297517"/>
          </a:xfrm>
          <a:prstGeom prst="rect">
            <a:avLst/>
          </a:prstGeom>
        </p:spPr>
        <p:txBody>
          <a:bodyPr wrap="square">
            <a:spAutoFit/>
          </a:bodyPr>
          <a:lstStyle/>
          <a:p>
            <a:pPr>
              <a:lnSpc>
                <a:spcPts val="1600"/>
              </a:lnSpc>
            </a:pPr>
            <a:r>
              <a:rPr lang="ja-JP" altLang="en-US" sz="2000" dirty="0">
                <a:latin typeface="ＭＳ Ｐゴシック" panose="020B0600070205080204" pitchFamily="50" charset="-128"/>
                <a:ea typeface="ＭＳ Ｐゴシック" panose="020B0600070205080204" pitchFamily="50" charset="-128"/>
              </a:rPr>
              <a:t>低</a:t>
            </a:r>
            <a:endParaRPr lang="en-US" altLang="ja-JP" sz="2000" dirty="0">
              <a:latin typeface="ＭＳ Ｐゴシック" panose="020B0600070205080204" pitchFamily="50" charset="-128"/>
              <a:ea typeface="ＭＳ Ｐゴシック" panose="020B0600070205080204" pitchFamily="50" charset="-128"/>
            </a:endParaRPr>
          </a:p>
        </p:txBody>
      </p:sp>
      <p:cxnSp>
        <p:nvCxnSpPr>
          <p:cNvPr id="8" name="直線矢印コネクタ 7"/>
          <p:cNvCxnSpPr/>
          <p:nvPr/>
        </p:nvCxnSpPr>
        <p:spPr>
          <a:xfrm flipH="1">
            <a:off x="3856971" y="6285247"/>
            <a:ext cx="5256000" cy="0"/>
          </a:xfrm>
          <a:prstGeom prst="straightConnector1">
            <a:avLst/>
          </a:prstGeom>
          <a:ln w="317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3044017" y="6183020"/>
            <a:ext cx="403146" cy="297517"/>
          </a:xfrm>
          <a:prstGeom prst="rect">
            <a:avLst/>
          </a:prstGeom>
        </p:spPr>
        <p:txBody>
          <a:bodyPr wrap="square">
            <a:spAutoFit/>
          </a:bodyPr>
          <a:lstStyle/>
          <a:p>
            <a:pPr>
              <a:lnSpc>
                <a:spcPts val="1600"/>
              </a:lnSpc>
            </a:pPr>
            <a:r>
              <a:rPr lang="ja-JP" altLang="en-US" dirty="0">
                <a:latin typeface="ＭＳ Ｐゴシック" panose="020B0600070205080204" pitchFamily="50" charset="-128"/>
                <a:ea typeface="ＭＳ Ｐゴシック" panose="020B0600070205080204" pitchFamily="50" charset="-128"/>
              </a:rPr>
              <a:t>低</a:t>
            </a:r>
            <a:endParaRPr lang="en-US" altLang="ja-JP" dirty="0">
              <a:latin typeface="ＭＳ Ｐゴシック" panose="020B0600070205080204" pitchFamily="50" charset="-128"/>
              <a:ea typeface="ＭＳ Ｐゴシック" panose="020B0600070205080204" pitchFamily="50" charset="-128"/>
            </a:endParaRPr>
          </a:p>
        </p:txBody>
      </p:sp>
      <p:sp>
        <p:nvSpPr>
          <p:cNvPr id="10" name="正方形/長方形 9"/>
          <p:cNvSpPr/>
          <p:nvPr/>
        </p:nvSpPr>
        <p:spPr>
          <a:xfrm>
            <a:off x="9348860" y="6183020"/>
            <a:ext cx="403146" cy="297517"/>
          </a:xfrm>
          <a:prstGeom prst="rect">
            <a:avLst/>
          </a:prstGeom>
        </p:spPr>
        <p:txBody>
          <a:bodyPr wrap="square">
            <a:spAutoFit/>
          </a:bodyPr>
          <a:lstStyle/>
          <a:p>
            <a:pPr>
              <a:lnSpc>
                <a:spcPts val="1600"/>
              </a:lnSpc>
            </a:pPr>
            <a:r>
              <a:rPr lang="ja-JP" altLang="en-US" sz="2000" dirty="0">
                <a:latin typeface="ＭＳ Ｐゴシック" panose="020B0600070205080204" pitchFamily="50" charset="-128"/>
                <a:ea typeface="ＭＳ Ｐゴシック" panose="020B0600070205080204" pitchFamily="50" charset="-128"/>
              </a:rPr>
              <a:t>高</a:t>
            </a:r>
            <a:endParaRPr lang="en-US" altLang="ja-JP" sz="2000" dirty="0">
              <a:latin typeface="ＭＳ Ｐゴシック" panose="020B0600070205080204" pitchFamily="50" charset="-128"/>
              <a:ea typeface="ＭＳ Ｐゴシック" panose="020B0600070205080204" pitchFamily="50" charset="-128"/>
            </a:endParaRPr>
          </a:p>
        </p:txBody>
      </p:sp>
      <p:sp>
        <p:nvSpPr>
          <p:cNvPr id="11" name="テキスト ボックス 10"/>
          <p:cNvSpPr txBox="1"/>
          <p:nvPr/>
        </p:nvSpPr>
        <p:spPr>
          <a:xfrm>
            <a:off x="2595410" y="2095773"/>
            <a:ext cx="3238861" cy="330768"/>
          </a:xfrm>
          <a:prstGeom prst="rect">
            <a:avLst/>
          </a:prstGeom>
          <a:solidFill>
            <a:schemeClr val="accent6">
              <a:lumMod val="20000"/>
              <a:lumOff val="80000"/>
            </a:schemeClr>
          </a:solidFill>
          <a:ln w="12700">
            <a:solidFill>
              <a:schemeClr val="dk1">
                <a:shade val="95000"/>
                <a:satMod val="105000"/>
              </a:schemeClr>
            </a:solid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gn="ctr"/>
            <a:r>
              <a:rPr lang="en-US" altLang="ja-JP"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SDSN</a:t>
            </a:r>
            <a:r>
              <a:rPr lang="ja-JP" altLang="en-US"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は</a:t>
            </a:r>
            <a:r>
              <a:rPr lang="ja-JP" altLang="en-US"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低く</a:t>
            </a:r>
            <a:r>
              <a:rPr lang="ja-JP" altLang="en-US"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自治体指標</a:t>
            </a:r>
            <a:r>
              <a:rPr lang="ja-JP" altLang="en-US"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が</a:t>
            </a:r>
            <a:r>
              <a:rPr lang="ja-JP" altLang="en-US"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高い</a:t>
            </a:r>
            <a:endParaRPr lang="en-US" altLang="ja-JP"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12" name="テキスト ボックス 11"/>
          <p:cNvSpPr txBox="1"/>
          <p:nvPr/>
        </p:nvSpPr>
        <p:spPr>
          <a:xfrm>
            <a:off x="6656258" y="2107299"/>
            <a:ext cx="3131999" cy="348474"/>
          </a:xfrm>
          <a:prstGeom prst="rect">
            <a:avLst/>
          </a:prstGeom>
          <a:solidFill>
            <a:schemeClr val="accent6">
              <a:lumMod val="20000"/>
              <a:lumOff val="80000"/>
            </a:schemeClr>
          </a:solidFill>
          <a:ln w="12700">
            <a:solidFill>
              <a:schemeClr val="dk1">
                <a:shade val="95000"/>
                <a:satMod val="105000"/>
              </a:schemeClr>
            </a:solid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gn="ctr"/>
            <a:r>
              <a:rPr lang="en-US" altLang="ja-JP"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SDSN</a:t>
            </a:r>
            <a:r>
              <a:rPr lang="ja-JP" altLang="en-US"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も</a:t>
            </a:r>
            <a:r>
              <a:rPr lang="ja-JP" altLang="en-US"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自治体指標</a:t>
            </a:r>
            <a:r>
              <a:rPr lang="ja-JP" altLang="en-US"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も、</a:t>
            </a:r>
            <a:r>
              <a:rPr lang="ja-JP" altLang="en-US"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高い</a:t>
            </a:r>
            <a:endParaRPr lang="en-US" altLang="ja-JP"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13" name="テキスト ボックス 12"/>
          <p:cNvSpPr txBox="1"/>
          <p:nvPr/>
        </p:nvSpPr>
        <p:spPr>
          <a:xfrm>
            <a:off x="2648839" y="4553916"/>
            <a:ext cx="3132000" cy="360000"/>
          </a:xfrm>
          <a:prstGeom prst="rect">
            <a:avLst/>
          </a:prstGeom>
          <a:solidFill>
            <a:schemeClr val="accent6">
              <a:lumMod val="20000"/>
              <a:lumOff val="80000"/>
            </a:schemeClr>
          </a:solidFill>
          <a:ln w="12700">
            <a:solidFill>
              <a:schemeClr val="dk1">
                <a:shade val="95000"/>
                <a:satMod val="105000"/>
              </a:schemeClr>
            </a:solid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gn="ctr"/>
            <a:r>
              <a:rPr lang="en-US" altLang="ja-JP"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SDSN</a:t>
            </a:r>
            <a:r>
              <a:rPr lang="ja-JP" altLang="en-US"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も</a:t>
            </a:r>
            <a:r>
              <a:rPr lang="ja-JP" altLang="en-US"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自治体指標</a:t>
            </a:r>
            <a:r>
              <a:rPr lang="ja-JP" altLang="en-US"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も、</a:t>
            </a:r>
            <a:r>
              <a:rPr lang="ja-JP" altLang="en-US"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低い</a:t>
            </a:r>
            <a:endParaRPr lang="en-US" altLang="ja-JP"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14" name="テキスト ボックス 13"/>
          <p:cNvSpPr txBox="1"/>
          <p:nvPr/>
        </p:nvSpPr>
        <p:spPr>
          <a:xfrm>
            <a:off x="6656256" y="4546730"/>
            <a:ext cx="3132000" cy="360000"/>
          </a:xfrm>
          <a:prstGeom prst="rect">
            <a:avLst/>
          </a:prstGeom>
          <a:solidFill>
            <a:schemeClr val="accent6">
              <a:lumMod val="20000"/>
              <a:lumOff val="80000"/>
            </a:schemeClr>
          </a:solidFill>
          <a:ln w="12700">
            <a:solidFill>
              <a:schemeClr val="dk1">
                <a:shade val="95000"/>
                <a:satMod val="105000"/>
              </a:schemeClr>
            </a:solid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gn="ctr"/>
            <a:r>
              <a:rPr lang="en-US" altLang="ja-JP"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SDSN</a:t>
            </a:r>
            <a:r>
              <a:rPr lang="ja-JP" altLang="en-US"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は</a:t>
            </a:r>
            <a:r>
              <a:rPr lang="ja-JP" altLang="en-US"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高く</a:t>
            </a:r>
            <a:r>
              <a:rPr lang="ja-JP" altLang="en-US"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自治体指標</a:t>
            </a:r>
            <a:r>
              <a:rPr lang="ja-JP" altLang="en-US"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が</a:t>
            </a:r>
            <a:r>
              <a:rPr lang="ja-JP" altLang="en-US"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低い</a:t>
            </a:r>
            <a:endParaRPr lang="en-US" altLang="ja-JP"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15" name="テキスト ボックス 14"/>
          <p:cNvSpPr txBox="1"/>
          <p:nvPr/>
        </p:nvSpPr>
        <p:spPr>
          <a:xfrm>
            <a:off x="2595409" y="2481318"/>
            <a:ext cx="2988000" cy="1951263"/>
          </a:xfrm>
          <a:prstGeom prst="rect">
            <a:avLst/>
          </a:prstGeom>
          <a:noFill/>
          <a:ln w="12700">
            <a:no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nSpc>
                <a:spcPts val="1800"/>
              </a:lnSpc>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   飢餓</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７   エネルギー</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不平等</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  </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持続可能都市</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  </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気候変動</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海洋資源</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  </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陸上資源</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パートナーシップ</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6617026" y="2766676"/>
            <a:ext cx="3465473" cy="1035972"/>
          </a:xfrm>
          <a:prstGeom prst="rect">
            <a:avLst/>
          </a:prstGeom>
          <a:noFill/>
          <a:ln w="12700">
            <a:no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marL="342900" indent="-342900">
              <a:lnSpc>
                <a:spcPts val="1800"/>
              </a:lnSpc>
              <a:buAutoNum type="arabicDbPlain" startAt="6"/>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水・衛生</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８  経済成長と雇用ベーショ</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９  インフラ、産業化、イノベーション</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6617025" y="5006138"/>
            <a:ext cx="2988000" cy="997084"/>
          </a:xfrm>
          <a:prstGeom prst="rect">
            <a:avLst/>
          </a:prstGeom>
          <a:noFill/>
          <a:ln w="12700">
            <a:no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t" anchorCtr="0">
            <a:noAutofit/>
          </a:bodyPr>
          <a:lstStyle/>
          <a:p>
            <a:pPr>
              <a:lnSpc>
                <a:spcPts val="1800"/>
              </a:lnSpc>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   貧困</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42900" indent="-342900">
              <a:lnSpc>
                <a:spcPts val="1800"/>
              </a:lnSpc>
              <a:buAutoNum type="arabicDbPlain" startAt="3"/>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健康と福祉</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　 教育</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平和</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2595409" y="5162637"/>
            <a:ext cx="2988000" cy="539180"/>
          </a:xfrm>
          <a:prstGeom prst="rect">
            <a:avLst/>
          </a:prstGeom>
          <a:noFill/>
          <a:ln w="12700">
            <a:no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nSpc>
                <a:spcPts val="1800"/>
              </a:lnSpc>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   ジェンダー</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持続可能な生産と消費</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1012186" y="1544112"/>
            <a:ext cx="11110517" cy="406265"/>
          </a:xfrm>
          <a:prstGeom prst="rect">
            <a:avLst/>
          </a:prstGeom>
          <a:noFill/>
        </p:spPr>
        <p:txBody>
          <a:bodyPr wrap="square" lIns="128016" tIns="64008" rIns="128016" bIns="64008" rtlCol="0">
            <a:spAutoFit/>
          </a:bodyPr>
          <a:lstStyle/>
          <a:p>
            <a:r>
              <a:rPr lang="ja-JP" altLang="en-US" b="1" kern="1100" spc="-50" dirty="0">
                <a:latin typeface="Meiryo UI" panose="020B0604030504040204" pitchFamily="50" charset="-128"/>
                <a:ea typeface="Meiryo UI" panose="020B0604030504040204" pitchFamily="50" charset="-128"/>
                <a:cs typeface="Meiryo UI" panose="020B0604030504040204" pitchFamily="50" charset="-128"/>
              </a:rPr>
              <a:t>「国際的な日本の評価（</a:t>
            </a:r>
            <a:r>
              <a:rPr lang="en-US" altLang="ja-JP" b="1" kern="1100" spc="-50" dirty="0">
                <a:latin typeface="Meiryo UI" panose="020B0604030504040204" pitchFamily="50" charset="-128"/>
                <a:ea typeface="Meiryo UI" panose="020B0604030504040204" pitchFamily="50" charset="-128"/>
                <a:cs typeface="Meiryo UI" panose="020B0604030504040204" pitchFamily="50" charset="-128"/>
              </a:rPr>
              <a:t>SDSN</a:t>
            </a:r>
            <a:r>
              <a:rPr lang="ja-JP" altLang="en-US" b="1" kern="1100" spc="-50" dirty="0">
                <a:latin typeface="Meiryo UI" panose="020B0604030504040204" pitchFamily="50" charset="-128"/>
                <a:ea typeface="Meiryo UI" panose="020B0604030504040204" pitchFamily="50" charset="-128"/>
                <a:cs typeface="Meiryo UI" panose="020B0604030504040204" pitchFamily="50" charset="-128"/>
              </a:rPr>
              <a:t>）」と「国内評価（自治体</a:t>
            </a:r>
            <a:r>
              <a:rPr lang="en-US" altLang="ja-JP" b="1" kern="1100" spc="-5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b="1" kern="1100" spc="-50" dirty="0">
                <a:latin typeface="Meiryo UI" panose="020B0604030504040204" pitchFamily="50" charset="-128"/>
                <a:ea typeface="Meiryo UI" panose="020B0604030504040204" pitchFamily="50" charset="-128"/>
                <a:cs typeface="Meiryo UI" panose="020B0604030504040204" pitchFamily="50" charset="-128"/>
              </a:rPr>
              <a:t>指標）」から分析した大阪の評価</a:t>
            </a:r>
            <a:endParaRPr lang="en-US" altLang="ja-JP" kern="1100" spc="-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2568113" y="4487171"/>
            <a:ext cx="7466206" cy="1488755"/>
          </a:xfrm>
          <a:prstGeom prst="rect">
            <a:avLst/>
          </a:prstGeom>
          <a:solidFill>
            <a:schemeClr val="lt1">
              <a:alpha val="0"/>
            </a:schemeClr>
          </a:solidFill>
          <a:ln w="57150">
            <a:solidFill>
              <a:srgbClr val="FF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p>
        </p:txBody>
      </p:sp>
    </p:spTree>
    <p:extLst>
      <p:ext uri="{BB962C8B-B14F-4D97-AF65-F5344CB8AC3E}">
        <p14:creationId xmlns:p14="http://schemas.microsoft.com/office/powerpoint/2010/main" val="31985860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重点ゴール</a:t>
            </a:r>
          </a:p>
        </p:txBody>
      </p:sp>
      <p:grpSp>
        <p:nvGrpSpPr>
          <p:cNvPr id="4" name="グループ化 3"/>
          <p:cNvGrpSpPr>
            <a:grpSpLocks noChangeAspect="1"/>
          </p:cNvGrpSpPr>
          <p:nvPr/>
        </p:nvGrpSpPr>
        <p:grpSpPr>
          <a:xfrm>
            <a:off x="849477" y="2445404"/>
            <a:ext cx="9813769" cy="3843082"/>
            <a:chOff x="1343285" y="2913958"/>
            <a:chExt cx="8363996" cy="3802979"/>
          </a:xfrm>
        </p:grpSpPr>
        <p:sp>
          <p:nvSpPr>
            <p:cNvPr id="5" name="楕円 4"/>
            <p:cNvSpPr>
              <a:spLocks noChangeAspect="1"/>
            </p:cNvSpPr>
            <p:nvPr/>
          </p:nvSpPr>
          <p:spPr>
            <a:xfrm>
              <a:off x="1738308" y="3450162"/>
              <a:ext cx="6086464" cy="2786546"/>
            </a:xfrm>
            <a:prstGeom prst="ellipse">
              <a:avLst/>
            </a:prstGeom>
            <a:solidFill>
              <a:schemeClr val="bg1"/>
            </a:solid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ja-JP" altLang="en-US" sz="1400"/>
            </a:p>
          </p:txBody>
        </p:sp>
        <p:sp>
          <p:nvSpPr>
            <p:cNvPr id="6" name="台形 5"/>
            <p:cNvSpPr>
              <a:spLocks/>
            </p:cNvSpPr>
            <p:nvPr/>
          </p:nvSpPr>
          <p:spPr>
            <a:xfrm rot="10800000">
              <a:off x="1982478" y="3949782"/>
              <a:ext cx="5583468" cy="1440000"/>
            </a:xfrm>
            <a:prstGeom prst="trapezoid">
              <a:avLst>
                <a:gd name="adj" fmla="val 0"/>
              </a:avLst>
            </a:prstGeom>
            <a:solidFill>
              <a:schemeClr val="bg1">
                <a:lumMod val="85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ja-JP" altLang="en-US" sz="1400"/>
            </a:p>
          </p:txBody>
        </p:sp>
        <p:sp>
          <p:nvSpPr>
            <p:cNvPr id="7" name="正方形/長方形 6"/>
            <p:cNvSpPr>
              <a:spLocks/>
            </p:cNvSpPr>
            <p:nvPr/>
          </p:nvSpPr>
          <p:spPr>
            <a:xfrm>
              <a:off x="2738148" y="3450315"/>
              <a:ext cx="4086780" cy="90000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ja-JP" altLang="en-US" sz="1400"/>
            </a:p>
          </p:txBody>
        </p:sp>
        <p:pic>
          <p:nvPicPr>
            <p:cNvPr id="8" name="図 7"/>
            <p:cNvPicPr preferRelativeResize="0">
              <a:picLocks noChangeAspect="1"/>
            </p:cNvPicPr>
            <p:nvPr/>
          </p:nvPicPr>
          <p:blipFill>
            <a:blip r:embed="rId3"/>
            <a:stretch>
              <a:fillRect/>
            </a:stretch>
          </p:blipFill>
          <p:spPr>
            <a:xfrm>
              <a:off x="4400624" y="3491757"/>
              <a:ext cx="593784" cy="623915"/>
            </a:xfrm>
            <a:prstGeom prst="rect">
              <a:avLst/>
            </a:prstGeom>
          </p:spPr>
        </p:pic>
        <p:sp>
          <p:nvSpPr>
            <p:cNvPr id="9" name="正方形/長方形 8"/>
            <p:cNvSpPr>
              <a:spLocks noChangeAspect="1"/>
            </p:cNvSpPr>
            <p:nvPr/>
          </p:nvSpPr>
          <p:spPr>
            <a:xfrm>
              <a:off x="3603113" y="3570631"/>
              <a:ext cx="1098994" cy="18279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lang="ja-JP" altLang="en-US" sz="1600" b="1" dirty="0">
                  <a:latin typeface="Meiryo UI" panose="020B0604030504040204" pitchFamily="50" charset="-128"/>
                  <a:ea typeface="Meiryo UI" panose="020B0604030504040204" pitchFamily="50" charset="-128"/>
                </a:rPr>
                <a:t>ゴール３</a:t>
              </a:r>
              <a:endParaRPr lang="ja-JP" altLang="en-US" sz="1600" dirty="0">
                <a:latin typeface="Meiryo UI" panose="020B0604030504040204" pitchFamily="50" charset="-128"/>
                <a:ea typeface="Meiryo UI" panose="020B0604030504040204" pitchFamily="50" charset="-128"/>
              </a:endParaRPr>
            </a:p>
          </p:txBody>
        </p:sp>
        <p:pic>
          <p:nvPicPr>
            <p:cNvPr id="10" name="図 9"/>
            <p:cNvPicPr preferRelativeResize="0">
              <a:picLocks/>
            </p:cNvPicPr>
            <p:nvPr/>
          </p:nvPicPr>
          <p:blipFill>
            <a:blip r:embed="rId4" cstate="email">
              <a:extLst>
                <a:ext uri="{28A0092B-C50C-407E-A947-70E740481C1C}">
                  <a14:useLocalDpi xmlns:a14="http://schemas.microsoft.com/office/drawing/2010/main"/>
                </a:ext>
              </a:extLst>
            </a:blip>
            <a:stretch>
              <a:fillRect/>
            </a:stretch>
          </p:blipFill>
          <p:spPr>
            <a:xfrm>
              <a:off x="4397567" y="5452243"/>
              <a:ext cx="596842" cy="638215"/>
            </a:xfrm>
            <a:prstGeom prst="rect">
              <a:avLst/>
            </a:prstGeom>
          </p:spPr>
        </p:pic>
        <p:pic>
          <p:nvPicPr>
            <p:cNvPr id="11" name="図 10"/>
            <p:cNvPicPr preferRelativeResize="0">
              <a:picLocks noChangeAspect="1"/>
            </p:cNvPicPr>
            <p:nvPr/>
          </p:nvPicPr>
          <p:blipFill>
            <a:blip r:embed="rId5"/>
            <a:stretch>
              <a:fillRect/>
            </a:stretch>
          </p:blipFill>
          <p:spPr>
            <a:xfrm>
              <a:off x="6612050" y="4446128"/>
              <a:ext cx="586604" cy="660694"/>
            </a:xfrm>
            <a:prstGeom prst="rect">
              <a:avLst/>
            </a:prstGeom>
          </p:spPr>
        </p:pic>
        <p:pic>
          <p:nvPicPr>
            <p:cNvPr id="12" name="図 11"/>
            <p:cNvPicPr preferRelativeResize="0">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40701" y="4456374"/>
              <a:ext cx="619668" cy="652528"/>
            </a:xfrm>
            <a:prstGeom prst="rect">
              <a:avLst/>
            </a:prstGeom>
          </p:spPr>
        </p:pic>
        <p:pic>
          <p:nvPicPr>
            <p:cNvPr id="13" name="図 12"/>
            <p:cNvPicPr preferRelativeResize="0">
              <a:picLocks noChangeAspect="1"/>
            </p:cNvPicPr>
            <p:nvPr/>
          </p:nvPicPr>
          <p:blipFill>
            <a:blip r:embed="rId7"/>
            <a:stretch>
              <a:fillRect/>
            </a:stretch>
          </p:blipFill>
          <p:spPr>
            <a:xfrm>
              <a:off x="2947368" y="4455636"/>
              <a:ext cx="628604" cy="660694"/>
            </a:xfrm>
            <a:prstGeom prst="rect">
              <a:avLst/>
            </a:prstGeom>
          </p:spPr>
        </p:pic>
        <p:sp>
          <p:nvSpPr>
            <p:cNvPr id="14" name="正方形/長方形 13"/>
            <p:cNvSpPr>
              <a:spLocks noChangeAspect="1"/>
            </p:cNvSpPr>
            <p:nvPr/>
          </p:nvSpPr>
          <p:spPr>
            <a:xfrm>
              <a:off x="2179127" y="4570629"/>
              <a:ext cx="808700" cy="18279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lang="ja-JP" altLang="en-US" sz="1600" b="1" dirty="0">
                  <a:latin typeface="Meiryo UI" panose="020B0604030504040204" pitchFamily="50" charset="-128"/>
                  <a:ea typeface="Meiryo UI" panose="020B0604030504040204" pitchFamily="50" charset="-128"/>
                </a:rPr>
                <a:t>ゴール１</a:t>
              </a:r>
              <a:endParaRPr lang="ja-JP" altLang="en-US" sz="1600" dirty="0">
                <a:latin typeface="Meiryo UI" panose="020B0604030504040204" pitchFamily="50" charset="-128"/>
                <a:ea typeface="Meiryo UI" panose="020B0604030504040204" pitchFamily="50" charset="-128"/>
              </a:endParaRPr>
            </a:p>
          </p:txBody>
        </p:sp>
        <p:sp>
          <p:nvSpPr>
            <p:cNvPr id="15" name="正方形/長方形 14"/>
            <p:cNvSpPr>
              <a:spLocks noChangeAspect="1"/>
            </p:cNvSpPr>
            <p:nvPr/>
          </p:nvSpPr>
          <p:spPr>
            <a:xfrm>
              <a:off x="3825518" y="4583487"/>
              <a:ext cx="831265" cy="18279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lang="ja-JP" altLang="en-US" sz="1600" b="1" dirty="0">
                  <a:latin typeface="Meiryo UI" panose="020B0604030504040204" pitchFamily="50" charset="-128"/>
                  <a:ea typeface="Meiryo UI" panose="020B0604030504040204" pitchFamily="50" charset="-128"/>
                </a:rPr>
                <a:t>ゴール４</a:t>
              </a:r>
              <a:endParaRPr lang="ja-JP" altLang="en-US" sz="1600" dirty="0">
                <a:latin typeface="Meiryo UI" panose="020B0604030504040204" pitchFamily="50" charset="-128"/>
                <a:ea typeface="Meiryo UI" panose="020B0604030504040204" pitchFamily="50" charset="-128"/>
              </a:endParaRPr>
            </a:p>
          </p:txBody>
        </p:sp>
        <p:sp>
          <p:nvSpPr>
            <p:cNvPr id="16" name="正方形/長方形 15"/>
            <p:cNvSpPr>
              <a:spLocks noChangeAspect="1"/>
            </p:cNvSpPr>
            <p:nvPr/>
          </p:nvSpPr>
          <p:spPr>
            <a:xfrm>
              <a:off x="5731957" y="4564432"/>
              <a:ext cx="885391" cy="18279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lang="ja-JP" altLang="en-US" sz="1600" b="1" dirty="0">
                  <a:latin typeface="Meiryo UI" panose="020B0604030504040204" pitchFamily="50" charset="-128"/>
                  <a:ea typeface="Meiryo UI" panose="020B0604030504040204" pitchFamily="50" charset="-128"/>
                </a:rPr>
                <a:t>ゴール</a:t>
              </a:r>
              <a:r>
                <a:rPr lang="en-US" altLang="ja-JP" sz="1600" b="1" dirty="0">
                  <a:latin typeface="Meiryo UI" panose="020B0604030504040204" pitchFamily="50" charset="-128"/>
                  <a:ea typeface="Meiryo UI" panose="020B0604030504040204" pitchFamily="50" charset="-128"/>
                </a:rPr>
                <a:t>12</a:t>
              </a:r>
              <a:endParaRPr lang="ja-JP" altLang="en-US" sz="1600" dirty="0">
                <a:latin typeface="Meiryo UI" panose="020B0604030504040204" pitchFamily="50" charset="-128"/>
                <a:ea typeface="Meiryo UI" panose="020B0604030504040204" pitchFamily="50" charset="-128"/>
              </a:endParaRPr>
            </a:p>
          </p:txBody>
        </p:sp>
        <p:sp>
          <p:nvSpPr>
            <p:cNvPr id="17" name="テキスト ボックス 64"/>
            <p:cNvSpPr txBox="1">
              <a:spLocks noChangeAspect="1"/>
            </p:cNvSpPr>
            <p:nvPr/>
          </p:nvSpPr>
          <p:spPr>
            <a:xfrm>
              <a:off x="2335432" y="4794449"/>
              <a:ext cx="793110" cy="16375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400" dirty="0">
                  <a:latin typeface="Meiryo UI" panose="020B0604030504040204" pitchFamily="50" charset="-128"/>
                  <a:ea typeface="Meiryo UI" panose="020B0604030504040204" pitchFamily="50" charset="-128"/>
                </a:rPr>
                <a:t>「貧困」</a:t>
              </a:r>
            </a:p>
          </p:txBody>
        </p:sp>
        <p:sp>
          <p:nvSpPr>
            <p:cNvPr id="18" name="テキスト ボックス 65"/>
            <p:cNvSpPr txBox="1">
              <a:spLocks noChangeAspect="1"/>
            </p:cNvSpPr>
            <p:nvPr/>
          </p:nvSpPr>
          <p:spPr>
            <a:xfrm>
              <a:off x="3416676" y="3796182"/>
              <a:ext cx="1243832" cy="16375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400" dirty="0">
                  <a:latin typeface="Meiryo UI" panose="020B0604030504040204" pitchFamily="50" charset="-128"/>
                  <a:ea typeface="Meiryo UI" panose="020B0604030504040204" pitchFamily="50" charset="-128"/>
                </a:rPr>
                <a:t>「健康と福祉」</a:t>
              </a:r>
            </a:p>
          </p:txBody>
        </p:sp>
        <p:sp>
          <p:nvSpPr>
            <p:cNvPr id="19" name="正方形/長方形 18"/>
            <p:cNvSpPr>
              <a:spLocks noChangeAspect="1"/>
            </p:cNvSpPr>
            <p:nvPr/>
          </p:nvSpPr>
          <p:spPr>
            <a:xfrm>
              <a:off x="3585519" y="5659225"/>
              <a:ext cx="1050831" cy="18279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lang="ja-JP" altLang="en-US" sz="1200" b="1" dirty="0">
                  <a:latin typeface="Meiryo UI" panose="020B0604030504040204" pitchFamily="50" charset="-128"/>
                  <a:ea typeface="Meiryo UI" panose="020B0604030504040204" pitchFamily="50" charset="-128"/>
                </a:rPr>
                <a:t>ゴール</a:t>
              </a:r>
              <a:r>
                <a:rPr lang="en-US" altLang="ja-JP" sz="1200" b="1" dirty="0">
                  <a:latin typeface="Meiryo UI" panose="020B0604030504040204" pitchFamily="50" charset="-128"/>
                  <a:ea typeface="Meiryo UI" panose="020B0604030504040204" pitchFamily="50" charset="-128"/>
                </a:rPr>
                <a:t>11</a:t>
              </a:r>
              <a:endParaRPr lang="ja-JP" altLang="en-US" sz="1200" dirty="0">
                <a:latin typeface="Meiryo UI" panose="020B0604030504040204" pitchFamily="50" charset="-128"/>
                <a:ea typeface="Meiryo UI" panose="020B0604030504040204" pitchFamily="50" charset="-128"/>
              </a:endParaRPr>
            </a:p>
          </p:txBody>
        </p:sp>
        <p:sp>
          <p:nvSpPr>
            <p:cNvPr id="20" name="正方形/長方形 19"/>
            <p:cNvSpPr>
              <a:spLocks noChangeAspect="1"/>
            </p:cNvSpPr>
            <p:nvPr/>
          </p:nvSpPr>
          <p:spPr>
            <a:xfrm>
              <a:off x="2823180" y="5126289"/>
              <a:ext cx="4392895" cy="35976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900"/>
                </a:lnSpc>
              </a:pP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（「ゴール３」と関連する横断的な課題としての取組み）</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21" name="楕円 20"/>
            <p:cNvSpPr>
              <a:spLocks noChangeAspect="1"/>
            </p:cNvSpPr>
            <p:nvPr/>
          </p:nvSpPr>
          <p:spPr>
            <a:xfrm>
              <a:off x="5253234" y="3595460"/>
              <a:ext cx="1117172" cy="504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600" b="1" dirty="0">
                  <a:latin typeface="Meiryo UI" panose="020B0604030504040204" pitchFamily="50" charset="-128"/>
                  <a:ea typeface="Meiryo UI" panose="020B0604030504040204" pitchFamily="50" charset="-128"/>
                </a:rPr>
                <a:t>重点</a:t>
              </a:r>
              <a:endParaRPr lang="en-US" altLang="ja-JP" sz="1600" b="1" dirty="0">
                <a:latin typeface="Meiryo UI" panose="020B0604030504040204" pitchFamily="50" charset="-128"/>
                <a:ea typeface="Meiryo UI" panose="020B0604030504040204" pitchFamily="50" charset="-128"/>
              </a:endParaRPr>
            </a:p>
            <a:p>
              <a:pPr algn="ctr"/>
              <a:r>
                <a:rPr lang="ja-JP" altLang="en-US" sz="1600" b="1" dirty="0">
                  <a:latin typeface="Meiryo UI" panose="020B0604030504040204" pitchFamily="50" charset="-128"/>
                  <a:ea typeface="Meiryo UI" panose="020B0604030504040204" pitchFamily="50" charset="-128"/>
                </a:rPr>
                <a:t>ゴール</a:t>
              </a:r>
              <a:r>
                <a:rPr lang="en-US" altLang="ja-JP" sz="1600" b="1" dirty="0">
                  <a:latin typeface="Meiryo UI" panose="020B0604030504040204" pitchFamily="50" charset="-128"/>
                  <a:ea typeface="Meiryo UI" panose="020B0604030504040204" pitchFamily="50" charset="-128"/>
                </a:rPr>
                <a:t>Ⅰ</a:t>
              </a:r>
              <a:endParaRPr lang="ja-JP" altLang="en-US" sz="1600" b="1" dirty="0">
                <a:latin typeface="Meiryo UI" panose="020B0604030504040204" pitchFamily="50" charset="-128"/>
                <a:ea typeface="Meiryo UI" panose="020B0604030504040204" pitchFamily="50" charset="-128"/>
              </a:endParaRPr>
            </a:p>
          </p:txBody>
        </p:sp>
        <p:sp>
          <p:nvSpPr>
            <p:cNvPr id="22" name="テキスト ボックス 70"/>
            <p:cNvSpPr txBox="1">
              <a:spLocks noChangeAspect="1"/>
            </p:cNvSpPr>
            <p:nvPr/>
          </p:nvSpPr>
          <p:spPr>
            <a:xfrm>
              <a:off x="4001356" y="4772875"/>
              <a:ext cx="829453" cy="16375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400" dirty="0">
                  <a:latin typeface="Meiryo UI" panose="020B0604030504040204" pitchFamily="50" charset="-128"/>
                  <a:ea typeface="Meiryo UI" panose="020B0604030504040204" pitchFamily="50" charset="-128"/>
                </a:rPr>
                <a:t>「教育」</a:t>
              </a:r>
            </a:p>
          </p:txBody>
        </p:sp>
        <p:sp>
          <p:nvSpPr>
            <p:cNvPr id="23" name="大かっこ 22"/>
            <p:cNvSpPr>
              <a:spLocks noChangeAspect="1"/>
            </p:cNvSpPr>
            <p:nvPr/>
          </p:nvSpPr>
          <p:spPr>
            <a:xfrm>
              <a:off x="5687404" y="4748546"/>
              <a:ext cx="916116" cy="419322"/>
            </a:xfrm>
            <a:prstGeom prst="bracketPair">
              <a:avLst>
                <a:gd name="adj" fmla="val 14955"/>
              </a:avLst>
            </a:prstGeom>
            <a:ln>
              <a:noFill/>
            </a:ln>
          </p:spPr>
          <p:style>
            <a:lnRef idx="1">
              <a:schemeClr val="accent1"/>
            </a:lnRef>
            <a:fillRef idx="0">
              <a:schemeClr val="accent1"/>
            </a:fillRef>
            <a:effectRef idx="0">
              <a:schemeClr val="accent1"/>
            </a:effectRef>
            <a:fontRef idx="minor">
              <a:schemeClr val="tx1"/>
            </a:fontRef>
          </p:style>
          <p:txBody>
            <a:bodyPr lIns="0" r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400"/>
                </a:lnSpc>
              </a:pPr>
              <a:r>
                <a:rPr lang="ja-JP" altLang="en-US" sz="12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持続可能な生産と消費」</a:t>
              </a:r>
              <a:endParaRPr lang="ja-JP" altLang="en-US" sz="1200" dirty="0">
                <a:latin typeface="Meiryo UI" panose="020B0604030504040204" pitchFamily="50" charset="-128"/>
                <a:ea typeface="Meiryo UI" panose="020B0604030504040204" pitchFamily="50" charset="-128"/>
              </a:endParaRPr>
            </a:p>
          </p:txBody>
        </p:sp>
        <p:sp>
          <p:nvSpPr>
            <p:cNvPr id="24" name="大かっこ 23"/>
            <p:cNvSpPr>
              <a:spLocks noChangeAspect="1"/>
            </p:cNvSpPr>
            <p:nvPr/>
          </p:nvSpPr>
          <p:spPr>
            <a:xfrm>
              <a:off x="3128542" y="5809450"/>
              <a:ext cx="1315011" cy="265015"/>
            </a:xfrm>
            <a:prstGeom prst="bracketPair">
              <a:avLst>
                <a:gd name="adj" fmla="val 14955"/>
              </a:avLst>
            </a:prstGeom>
            <a:ln>
              <a:noFill/>
            </a:ln>
          </p:spPr>
          <p:style>
            <a:lnRef idx="1">
              <a:schemeClr val="accent1"/>
            </a:lnRef>
            <a:fillRef idx="0">
              <a:schemeClr val="accent1"/>
            </a:fillRef>
            <a:effectRef idx="0">
              <a:schemeClr val="accent1"/>
            </a:effectRef>
            <a:fontRef idx="minor">
              <a:schemeClr val="tx1"/>
            </a:fontRef>
          </p:style>
          <p:txBody>
            <a:bodyPr lIns="0" r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400" dirty="0">
                  <a:latin typeface="Meiryo UI" panose="020B0604030504040204" pitchFamily="50" charset="-128"/>
                  <a:ea typeface="Meiryo UI" panose="020B0604030504040204" pitchFamily="50" charset="-128"/>
                </a:rPr>
                <a:t>「持続可能都市」</a:t>
              </a:r>
            </a:p>
          </p:txBody>
        </p:sp>
        <p:sp>
          <p:nvSpPr>
            <p:cNvPr id="25" name="楕円 24"/>
            <p:cNvSpPr>
              <a:spLocks noChangeAspect="1"/>
            </p:cNvSpPr>
            <p:nvPr/>
          </p:nvSpPr>
          <p:spPr>
            <a:xfrm>
              <a:off x="5220056" y="5637249"/>
              <a:ext cx="1277850" cy="504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600" b="1" dirty="0">
                  <a:latin typeface="Meiryo UI" panose="020B0604030504040204" pitchFamily="50" charset="-128"/>
                  <a:ea typeface="Meiryo UI" panose="020B0604030504040204" pitchFamily="50" charset="-128"/>
                </a:rPr>
                <a:t>重点</a:t>
              </a:r>
              <a:endParaRPr lang="en-US" altLang="ja-JP" sz="1600" b="1" dirty="0">
                <a:latin typeface="Meiryo UI" panose="020B0604030504040204" pitchFamily="50" charset="-128"/>
                <a:ea typeface="Meiryo UI" panose="020B0604030504040204" pitchFamily="50" charset="-128"/>
              </a:endParaRPr>
            </a:p>
            <a:p>
              <a:pPr algn="ctr"/>
              <a:r>
                <a:rPr lang="ja-JP" altLang="en-US" sz="1600" b="1" dirty="0">
                  <a:latin typeface="Meiryo UI" panose="020B0604030504040204" pitchFamily="50" charset="-128"/>
                  <a:ea typeface="Meiryo UI" panose="020B0604030504040204" pitchFamily="50" charset="-128"/>
                </a:rPr>
                <a:t>ゴール</a:t>
              </a:r>
              <a:r>
                <a:rPr lang="en-US" altLang="ja-JP" sz="1600" b="1" dirty="0">
                  <a:latin typeface="Meiryo UI" panose="020B0604030504040204" pitchFamily="50" charset="-128"/>
                  <a:ea typeface="Meiryo UI" panose="020B0604030504040204" pitchFamily="50" charset="-128"/>
                </a:rPr>
                <a:t>Ⅱ</a:t>
              </a:r>
              <a:endParaRPr lang="ja-JP" altLang="en-US" sz="1600" b="1" dirty="0">
                <a:latin typeface="Meiryo UI" panose="020B0604030504040204" pitchFamily="50" charset="-128"/>
                <a:ea typeface="Meiryo UI" panose="020B0604030504040204" pitchFamily="50" charset="-128"/>
              </a:endParaRPr>
            </a:p>
          </p:txBody>
        </p:sp>
        <p:sp>
          <p:nvSpPr>
            <p:cNvPr id="26" name="正方形/長方形 25"/>
            <p:cNvSpPr>
              <a:spLocks noChangeAspect="1"/>
            </p:cNvSpPr>
            <p:nvPr/>
          </p:nvSpPr>
          <p:spPr>
            <a:xfrm>
              <a:off x="2955639" y="4109253"/>
              <a:ext cx="4185949" cy="35093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900"/>
                </a:lnSpc>
              </a:pP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（“いのち”や暮らし、次</a:t>
              </a:r>
              <a:r>
                <a:rPr lang="ja-JP" altLang="en-US" sz="1400" b="1">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世代の課題と</a:t>
              </a: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しての取組み）</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27" name="正方形/長方形 26"/>
            <p:cNvSpPr/>
            <p:nvPr/>
          </p:nvSpPr>
          <p:spPr>
            <a:xfrm>
              <a:off x="2289911" y="6199726"/>
              <a:ext cx="5081795" cy="1777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（他のゴールを集約しながら、様々な課題解決にバランスよく貢献）</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28" name="角丸四角形 27"/>
            <p:cNvSpPr/>
            <p:nvPr/>
          </p:nvSpPr>
          <p:spPr>
            <a:xfrm>
              <a:off x="1639295" y="3201958"/>
              <a:ext cx="6284490" cy="3389072"/>
            </a:xfrm>
            <a:prstGeom prst="roundRect">
              <a:avLst>
                <a:gd name="adj" fmla="val 0"/>
              </a:avLst>
            </a:prstGeom>
            <a:noFill/>
            <a:ln>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bIns="36000" rtlCol="0" anchor="b"/>
            <a:lstStyle/>
            <a:p>
              <a:pPr algn="ct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29" name="正方形/長方形 28"/>
            <p:cNvSpPr>
              <a:spLocks/>
            </p:cNvSpPr>
            <p:nvPr/>
          </p:nvSpPr>
          <p:spPr>
            <a:xfrm>
              <a:off x="1343285" y="2913958"/>
              <a:ext cx="6984000" cy="288000"/>
            </a:xfrm>
            <a:prstGeom prst="rect">
              <a:avLst/>
            </a:prstGeom>
            <a:no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ja-JP" altLang="en-US" b="1" dirty="0">
                  <a:solidFill>
                    <a:schemeClr val="tx1"/>
                  </a:solidFill>
                  <a:latin typeface="Meiryo UI" panose="020B0604030504040204" pitchFamily="50" charset="-128"/>
                  <a:ea typeface="Meiryo UI" panose="020B0604030504040204" pitchFamily="50" charset="-128"/>
                </a:rPr>
                <a:t>国際社会</a:t>
              </a:r>
              <a:r>
                <a:rPr lang="ja-JP" altLang="en-US" b="1">
                  <a:solidFill>
                    <a:schemeClr val="tx1"/>
                  </a:solidFill>
                  <a:latin typeface="Meiryo UI" panose="020B0604030504040204" pitchFamily="50" charset="-128"/>
                  <a:ea typeface="Meiryo UI" panose="020B0604030504040204" pitchFamily="50" charset="-128"/>
                </a:rPr>
                <a:t>全体の課題で</a:t>
              </a:r>
              <a:r>
                <a:rPr lang="ja-JP" altLang="en-US" b="1" dirty="0">
                  <a:solidFill>
                    <a:schemeClr val="tx1"/>
                  </a:solidFill>
                  <a:latin typeface="Meiryo UI" panose="020B0604030504040204" pitchFamily="50" charset="-128"/>
                  <a:ea typeface="Meiryo UI" panose="020B0604030504040204" pitchFamily="50" charset="-128"/>
                </a:rPr>
                <a:t>あるジェンダーや人権、気候変動への取組み</a:t>
              </a:r>
              <a:endParaRPr lang="en-US" altLang="ja-JP" b="1" dirty="0">
                <a:solidFill>
                  <a:schemeClr val="tx1"/>
                </a:solidFill>
                <a:latin typeface="Meiryo UI" panose="020B0604030504040204" pitchFamily="50" charset="-128"/>
                <a:ea typeface="Meiryo UI" panose="020B0604030504040204" pitchFamily="50" charset="-128"/>
              </a:endParaRPr>
            </a:p>
          </p:txBody>
        </p:sp>
        <p:sp>
          <p:nvSpPr>
            <p:cNvPr id="30" name="正方形/長方形 29"/>
            <p:cNvSpPr>
              <a:spLocks/>
            </p:cNvSpPr>
            <p:nvPr/>
          </p:nvSpPr>
          <p:spPr>
            <a:xfrm>
              <a:off x="2450252" y="6464937"/>
              <a:ext cx="4896000" cy="252000"/>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ja-JP" altLang="en-US" sz="1600" b="1" dirty="0">
                  <a:solidFill>
                    <a:schemeClr val="tx1"/>
                  </a:solidFill>
                  <a:latin typeface="UD デジタル 教科書体 NK-B" panose="02020700000000000000" pitchFamily="18" charset="-128"/>
                  <a:ea typeface="UD デジタル 教科書体 NK-B" panose="02020700000000000000" pitchFamily="18" charset="-128"/>
                </a:rPr>
                <a:t>産業や雇用、イノベーションといった都市としての強みを活かす</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31" name="角丸四角形 30"/>
            <p:cNvSpPr/>
            <p:nvPr/>
          </p:nvSpPr>
          <p:spPr>
            <a:xfrm>
              <a:off x="8255094" y="4212469"/>
              <a:ext cx="1452187" cy="612000"/>
            </a:xfrm>
            <a:prstGeom prst="roundRect">
              <a:avLst/>
            </a:prstGeom>
          </p:spPr>
          <p:style>
            <a:lnRef idx="2">
              <a:schemeClr val="accent6"/>
            </a:lnRef>
            <a:fillRef idx="1">
              <a:schemeClr val="lt1"/>
            </a:fillRef>
            <a:effectRef idx="0">
              <a:schemeClr val="accent6"/>
            </a:effectRef>
            <a:fontRef idx="minor">
              <a:schemeClr val="dk1"/>
            </a:fontRef>
          </p:style>
          <p:txBody>
            <a:bodyPr wrap="none" anchor="ctr">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b="1" dirty="0">
                  <a:latin typeface="Meiryo UI" panose="020B0604030504040204" pitchFamily="50" charset="-128"/>
                  <a:ea typeface="Meiryo UI" panose="020B0604030504040204" pitchFamily="50" charset="-128"/>
                </a:rPr>
                <a:t>府民の</a:t>
              </a:r>
              <a:endParaRPr lang="en-US" altLang="ja-JP" b="1" dirty="0">
                <a:latin typeface="Meiryo UI" panose="020B0604030504040204" pitchFamily="50" charset="-128"/>
                <a:ea typeface="Meiryo UI" panose="020B0604030504040204" pitchFamily="50" charset="-128"/>
              </a:endParaRPr>
            </a:p>
            <a:p>
              <a:pPr algn="ctr"/>
              <a:r>
                <a:rPr lang="en-US" altLang="ja-JP" b="1" dirty="0">
                  <a:latin typeface="Meiryo UI" panose="020B0604030504040204" pitchFamily="50" charset="-128"/>
                  <a:ea typeface="Meiryo UI" panose="020B0604030504040204" pitchFamily="50" charset="-128"/>
                </a:rPr>
                <a:t>well-being</a:t>
              </a:r>
              <a:endParaRPr lang="ja-JP" altLang="en-US" dirty="0"/>
            </a:p>
          </p:txBody>
        </p:sp>
        <p:sp>
          <p:nvSpPr>
            <p:cNvPr id="32" name="角丸四角形 31"/>
            <p:cNvSpPr/>
            <p:nvPr/>
          </p:nvSpPr>
          <p:spPr>
            <a:xfrm>
              <a:off x="8219796" y="5649002"/>
              <a:ext cx="1452188" cy="612000"/>
            </a:xfrm>
            <a:prstGeom prst="roundRect">
              <a:avLst/>
            </a:prstGeom>
          </p:spPr>
          <p:style>
            <a:lnRef idx="2">
              <a:schemeClr val="accent6"/>
            </a:lnRef>
            <a:fillRef idx="1">
              <a:schemeClr val="lt1"/>
            </a:fillRef>
            <a:effectRef idx="0">
              <a:schemeClr val="accent6"/>
            </a:effectRef>
            <a:fontRef idx="minor">
              <a:schemeClr val="dk1"/>
            </a:fontRef>
          </p:style>
          <p:txBody>
            <a:bodyPr wrap="none" anchor="ctr">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b="1" dirty="0">
                  <a:latin typeface="Meiryo UI" panose="020B0604030504040204" pitchFamily="50" charset="-128"/>
                  <a:ea typeface="Meiryo UI" panose="020B0604030504040204" pitchFamily="50" charset="-128"/>
                </a:rPr>
                <a:t>地域（大阪）の</a:t>
              </a:r>
              <a:endParaRPr lang="en-US" altLang="ja-JP" b="1" dirty="0">
                <a:latin typeface="Meiryo UI" panose="020B0604030504040204" pitchFamily="50" charset="-128"/>
                <a:ea typeface="Meiryo UI" panose="020B0604030504040204" pitchFamily="50" charset="-128"/>
              </a:endParaRPr>
            </a:p>
            <a:p>
              <a:pPr algn="ctr"/>
              <a:r>
                <a:rPr lang="en-US" altLang="ja-JP" b="1" dirty="0">
                  <a:latin typeface="Meiryo UI" panose="020B0604030504040204" pitchFamily="50" charset="-128"/>
                  <a:ea typeface="Meiryo UI" panose="020B0604030504040204" pitchFamily="50" charset="-128"/>
                </a:rPr>
                <a:t>well-being</a:t>
              </a:r>
              <a:endParaRPr lang="ja-JP" altLang="en-US" dirty="0"/>
            </a:p>
          </p:txBody>
        </p:sp>
        <p:sp>
          <p:nvSpPr>
            <p:cNvPr id="33" name="右中かっこ 32"/>
            <p:cNvSpPr/>
            <p:nvPr/>
          </p:nvSpPr>
          <p:spPr>
            <a:xfrm>
              <a:off x="7877291" y="3499590"/>
              <a:ext cx="253239" cy="2008394"/>
            </a:xfrm>
            <a:prstGeom prst="rightBrace">
              <a:avLst>
                <a:gd name="adj1" fmla="val 83970"/>
                <a:gd name="adj2" fmla="val 50000"/>
              </a:avLst>
            </a:prstGeom>
            <a:solidFill>
              <a:schemeClr val="bg1"/>
            </a:solidFill>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ja-JP" altLang="en-US" sz="1400"/>
            </a:p>
          </p:txBody>
        </p:sp>
        <p:sp>
          <p:nvSpPr>
            <p:cNvPr id="34" name="右中かっこ 33"/>
            <p:cNvSpPr/>
            <p:nvPr/>
          </p:nvSpPr>
          <p:spPr>
            <a:xfrm>
              <a:off x="7888721" y="5518344"/>
              <a:ext cx="237577" cy="742658"/>
            </a:xfrm>
            <a:prstGeom prst="rightBrace">
              <a:avLst>
                <a:gd name="adj1" fmla="val 45959"/>
                <a:gd name="adj2" fmla="val 50000"/>
              </a:avLst>
            </a:prstGeom>
            <a:solidFill>
              <a:schemeClr val="bg1"/>
            </a:solidFill>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ja-JP" altLang="en-US" sz="1400"/>
            </a:p>
          </p:txBody>
        </p:sp>
      </p:grpSp>
      <p:sp>
        <p:nvSpPr>
          <p:cNvPr id="35" name="正方形/長方形 34"/>
          <p:cNvSpPr/>
          <p:nvPr/>
        </p:nvSpPr>
        <p:spPr>
          <a:xfrm>
            <a:off x="593872" y="1743117"/>
            <a:ext cx="9301840" cy="45615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pPr>
              <a:lnSpc>
                <a:spcPts val="2600"/>
              </a:lnSpc>
            </a:pP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年大阪・関西万博に向けて取り組む「</a:t>
            </a:r>
            <a:r>
              <a:rPr lang="ja-JP" altLang="en-US" sz="24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重点ゴール</a:t>
            </a: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8844492" y="6146659"/>
            <a:ext cx="2781255" cy="3974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mn-ea"/>
              </a:rPr>
              <a:t>大阪府　</a:t>
            </a:r>
            <a:r>
              <a:rPr lang="en-US" altLang="ja-JP" dirty="0">
                <a:solidFill>
                  <a:prstClr val="black"/>
                </a:solidFill>
                <a:latin typeface="+mn-ea"/>
              </a:rPr>
              <a:t>SDGs</a:t>
            </a:r>
            <a:r>
              <a:rPr lang="ja-JP" altLang="en-US" dirty="0">
                <a:solidFill>
                  <a:prstClr val="black"/>
                </a:solidFill>
                <a:latin typeface="+mn-ea"/>
              </a:rPr>
              <a:t>ビジョン</a:t>
            </a:r>
          </a:p>
        </p:txBody>
      </p:sp>
      <p:pic>
        <p:nvPicPr>
          <p:cNvPr id="37" name="図 36"/>
          <p:cNvPicPr>
            <a:picLocks noChangeAspect="1"/>
          </p:cNvPicPr>
          <p:nvPr/>
        </p:nvPicPr>
        <p:blipFill>
          <a:blip r:embed="rId8"/>
          <a:stretch>
            <a:fillRect/>
          </a:stretch>
        </p:blipFill>
        <p:spPr>
          <a:xfrm>
            <a:off x="11714817" y="6160630"/>
            <a:ext cx="354071" cy="352728"/>
          </a:xfrm>
          <a:prstGeom prst="rect">
            <a:avLst/>
          </a:prstGeom>
        </p:spPr>
      </p:pic>
      <p:sp>
        <p:nvSpPr>
          <p:cNvPr id="3" name="正方形/長方形 2"/>
          <p:cNvSpPr/>
          <p:nvPr/>
        </p:nvSpPr>
        <p:spPr>
          <a:xfrm>
            <a:off x="7349640" y="6544426"/>
            <a:ext cx="4851521" cy="369332"/>
          </a:xfrm>
          <a:prstGeom prst="rect">
            <a:avLst/>
          </a:prstGeom>
        </p:spPr>
        <p:txBody>
          <a:bodyPr wrap="none">
            <a:spAutoFit/>
          </a:bodyPr>
          <a:lstStyle/>
          <a:p>
            <a:r>
              <a:rPr lang="en-US" altLang="ja-JP" dirty="0"/>
              <a:t>http://www.pref.osaka.lg.jp/kikaku_keikaku/sdgs/</a:t>
            </a:r>
            <a:endParaRPr lang="ja-JP" altLang="en-US" dirty="0"/>
          </a:p>
        </p:txBody>
      </p:sp>
    </p:spTree>
    <p:extLst>
      <p:ext uri="{BB962C8B-B14F-4D97-AF65-F5344CB8AC3E}">
        <p14:creationId xmlns:p14="http://schemas.microsoft.com/office/powerpoint/2010/main" val="9515789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ＳＤＧｓ未来都市</a:t>
            </a:r>
          </a:p>
        </p:txBody>
      </p:sp>
    </p:spTree>
    <p:extLst>
      <p:ext uri="{BB962C8B-B14F-4D97-AF65-F5344CB8AC3E}">
        <p14:creationId xmlns:p14="http://schemas.microsoft.com/office/powerpoint/2010/main" val="30070009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ＳＤＧｓについて</a:t>
            </a:r>
          </a:p>
        </p:txBody>
      </p:sp>
    </p:spTree>
    <p:extLst>
      <p:ext uri="{BB962C8B-B14F-4D97-AF65-F5344CB8AC3E}">
        <p14:creationId xmlns:p14="http://schemas.microsoft.com/office/powerpoint/2010/main" val="8752419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ＳＤＧｓ未来都市</a:t>
            </a:r>
          </a:p>
        </p:txBody>
      </p:sp>
      <p:sp>
        <p:nvSpPr>
          <p:cNvPr id="5" name="正方形/長方形 4"/>
          <p:cNvSpPr/>
          <p:nvPr/>
        </p:nvSpPr>
        <p:spPr>
          <a:xfrm>
            <a:off x="337071" y="1648450"/>
            <a:ext cx="11435003" cy="1908215"/>
          </a:xfrm>
          <a:prstGeom prst="rect">
            <a:avLst/>
          </a:prstGeom>
        </p:spPr>
        <p:txBody>
          <a:bodyPr wrap="square">
            <a:spAutoFit/>
          </a:bodyPr>
          <a:lstStyle/>
          <a:p>
            <a:pPr marL="87313" indent="7938">
              <a:lnSpc>
                <a:spcPct val="150000"/>
              </a:lnSpc>
            </a:pPr>
            <a:r>
              <a:rPr lang="ja-JP" altLang="en-US" dirty="0">
                <a:latin typeface="Meiryo UI" panose="020B0604030504040204" pitchFamily="50" charset="-128"/>
                <a:ea typeface="Meiryo UI" panose="020B0604030504040204" pitchFamily="50" charset="-128"/>
              </a:rPr>
              <a:t>地方創生に向け、</a:t>
            </a:r>
            <a:r>
              <a:rPr lang="en-US" altLang="ja-JP" b="1" dirty="0">
                <a:latin typeface="Meiryo UI" panose="020B0604030504040204" pitchFamily="50" charset="-128"/>
                <a:ea typeface="Meiryo UI" panose="020B0604030504040204" pitchFamily="50" charset="-128"/>
              </a:rPr>
              <a:t>SDGs</a:t>
            </a:r>
            <a:r>
              <a:rPr lang="ja-JP" altLang="en-US" b="1" dirty="0">
                <a:latin typeface="Meiryo UI" panose="020B0604030504040204" pitchFamily="50" charset="-128"/>
                <a:ea typeface="Meiryo UI" panose="020B0604030504040204" pitchFamily="50" charset="-128"/>
              </a:rPr>
              <a:t>の達成に資する優れた取組みを提案する自治体を「</a:t>
            </a:r>
            <a:r>
              <a:rPr lang="en-US" altLang="ja-JP" b="1" dirty="0">
                <a:latin typeface="Meiryo UI" panose="020B0604030504040204" pitchFamily="50" charset="-128"/>
                <a:ea typeface="Meiryo UI" panose="020B0604030504040204" pitchFamily="50" charset="-128"/>
              </a:rPr>
              <a:t>SDGs</a:t>
            </a:r>
            <a:r>
              <a:rPr lang="ja-JP" altLang="en-US" b="1" dirty="0">
                <a:latin typeface="Meiryo UI" panose="020B0604030504040204" pitchFamily="50" charset="-128"/>
                <a:ea typeface="Meiryo UI" panose="020B0604030504040204" pitchFamily="50" charset="-128"/>
              </a:rPr>
              <a:t>未来都市」として</a:t>
            </a:r>
            <a:r>
              <a:rPr lang="ja-JP" altLang="en-US" dirty="0">
                <a:latin typeface="Meiryo UI" panose="020B0604030504040204" pitchFamily="50" charset="-128"/>
                <a:ea typeface="Meiryo UI" panose="020B0604030504040204" pitchFamily="50" charset="-128"/>
              </a:rPr>
              <a:t>、また、未来都市提案書に記載された事業のうち、</a:t>
            </a:r>
            <a:r>
              <a:rPr lang="ja-JP" altLang="en-US" b="1" dirty="0">
                <a:latin typeface="Meiryo UI" panose="020B0604030504040204" pitchFamily="50" charset="-128"/>
                <a:ea typeface="Meiryo UI" panose="020B0604030504040204" pitchFamily="50" charset="-128"/>
              </a:rPr>
              <a:t>特に先導的な事業を「自治体</a:t>
            </a:r>
            <a:r>
              <a:rPr lang="en-US" altLang="ja-JP" b="1" dirty="0">
                <a:latin typeface="Meiryo UI" panose="020B0604030504040204" pitchFamily="50" charset="-128"/>
                <a:ea typeface="Meiryo UI" panose="020B0604030504040204" pitchFamily="50" charset="-128"/>
              </a:rPr>
              <a:t>SDGs</a:t>
            </a:r>
            <a:r>
              <a:rPr lang="ja-JP" altLang="en-US" b="1" dirty="0">
                <a:latin typeface="Meiryo UI" panose="020B0604030504040204" pitchFamily="50" charset="-128"/>
                <a:ea typeface="Meiryo UI" panose="020B0604030504040204" pitchFamily="50" charset="-128"/>
              </a:rPr>
              <a:t>モデル事業」として選定する制度</a:t>
            </a:r>
            <a:endParaRPr lang="en-US" altLang="ja-JP" b="1" dirty="0">
              <a:latin typeface="Meiryo UI" panose="020B0604030504040204" pitchFamily="50" charset="-128"/>
              <a:ea typeface="Meiryo UI" panose="020B0604030504040204" pitchFamily="50" charset="-128"/>
            </a:endParaRPr>
          </a:p>
          <a:p>
            <a:pPr marL="87313" indent="7938">
              <a:lnSpc>
                <a:spcPct val="150000"/>
              </a:lnSpc>
            </a:pP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2018</a:t>
            </a:r>
            <a:r>
              <a:rPr lang="ja-JP" altLang="en-US" dirty="0">
                <a:latin typeface="Meiryo UI" panose="020B0604030504040204" pitchFamily="50" charset="-128"/>
                <a:ea typeface="Meiryo UI" panose="020B0604030504040204" pitchFamily="50" charset="-128"/>
              </a:rPr>
              <a:t>年度から内閣府が実施）</a:t>
            </a:r>
            <a:endParaRPr lang="en-US" altLang="ja-JP" dirty="0">
              <a:latin typeface="Meiryo UI" panose="020B0604030504040204" pitchFamily="50" charset="-128"/>
              <a:ea typeface="Meiryo UI" panose="020B0604030504040204" pitchFamily="50" charset="-128"/>
            </a:endParaRPr>
          </a:p>
          <a:p>
            <a:pPr marL="87313" indent="7938">
              <a:lnSpc>
                <a:spcPct val="150000"/>
              </a:lnSpc>
              <a:spcBef>
                <a:spcPts val="1200"/>
              </a:spcBef>
            </a:pPr>
            <a:r>
              <a:rPr lang="en-US" altLang="ja-JP" dirty="0">
                <a:latin typeface="Meiryo UI" panose="020B0604030504040204" pitchFamily="50" charset="-128"/>
                <a:ea typeface="Meiryo UI" panose="020B0604030504040204" pitchFamily="50" charset="-128"/>
              </a:rPr>
              <a:t>※2024</a:t>
            </a:r>
            <a:r>
              <a:rPr lang="ja-JP" altLang="en-US" dirty="0">
                <a:latin typeface="Meiryo UI" panose="020B0604030504040204" pitchFamily="50" charset="-128"/>
                <a:ea typeface="Meiryo UI" panose="020B0604030504040204" pitchFamily="50" charset="-128"/>
              </a:rPr>
              <a:t>年末までに累計</a:t>
            </a:r>
            <a:r>
              <a:rPr lang="en-US" altLang="ja-JP" dirty="0">
                <a:latin typeface="Meiryo UI" panose="020B0604030504040204" pitchFamily="50" charset="-128"/>
                <a:ea typeface="Meiryo UI" panose="020B0604030504040204" pitchFamily="50" charset="-128"/>
              </a:rPr>
              <a:t>210</a:t>
            </a:r>
            <a:r>
              <a:rPr lang="ja-JP" altLang="en-US" dirty="0">
                <a:latin typeface="Meiryo UI" panose="020B0604030504040204" pitchFamily="50" charset="-128"/>
                <a:ea typeface="Meiryo UI" panose="020B0604030504040204" pitchFamily="50" charset="-128"/>
              </a:rPr>
              <a:t>都市が選定される予定</a:t>
            </a:r>
          </a:p>
        </p:txBody>
      </p:sp>
      <p:graphicFrame>
        <p:nvGraphicFramePr>
          <p:cNvPr id="6" name="表 5"/>
          <p:cNvGraphicFramePr>
            <a:graphicFrameLocks noGrp="1"/>
          </p:cNvGraphicFramePr>
          <p:nvPr>
            <p:extLst>
              <p:ext uri="{D42A27DB-BD31-4B8C-83A1-F6EECF244321}">
                <p14:modId xmlns:p14="http://schemas.microsoft.com/office/powerpoint/2010/main" val="3580346996"/>
              </p:ext>
            </p:extLst>
          </p:nvPr>
        </p:nvGraphicFramePr>
        <p:xfrm>
          <a:off x="708573" y="4089824"/>
          <a:ext cx="10692000" cy="2194560"/>
        </p:xfrm>
        <a:graphic>
          <a:graphicData uri="http://schemas.openxmlformats.org/drawingml/2006/table">
            <a:tbl>
              <a:tblPr firstRow="1" bandRow="1">
                <a:tableStyleId>{93296810-A885-4BE3-A3E7-6D5BEEA58F35}</a:tableStyleId>
              </a:tblPr>
              <a:tblGrid>
                <a:gridCol w="1188000">
                  <a:extLst>
                    <a:ext uri="{9D8B030D-6E8A-4147-A177-3AD203B41FA5}">
                      <a16:colId xmlns:a16="http://schemas.microsoft.com/office/drawing/2014/main" val="3860438439"/>
                    </a:ext>
                  </a:extLst>
                </a:gridCol>
                <a:gridCol w="2160000">
                  <a:extLst>
                    <a:ext uri="{9D8B030D-6E8A-4147-A177-3AD203B41FA5}">
                      <a16:colId xmlns:a16="http://schemas.microsoft.com/office/drawing/2014/main" val="80126220"/>
                    </a:ext>
                  </a:extLst>
                </a:gridCol>
                <a:gridCol w="1980000">
                  <a:extLst>
                    <a:ext uri="{9D8B030D-6E8A-4147-A177-3AD203B41FA5}">
                      <a16:colId xmlns:a16="http://schemas.microsoft.com/office/drawing/2014/main" val="3917699888"/>
                    </a:ext>
                  </a:extLst>
                </a:gridCol>
                <a:gridCol w="2700000">
                  <a:extLst>
                    <a:ext uri="{9D8B030D-6E8A-4147-A177-3AD203B41FA5}">
                      <a16:colId xmlns:a16="http://schemas.microsoft.com/office/drawing/2014/main" val="2088348492"/>
                    </a:ext>
                  </a:extLst>
                </a:gridCol>
                <a:gridCol w="1332000">
                  <a:extLst>
                    <a:ext uri="{9D8B030D-6E8A-4147-A177-3AD203B41FA5}">
                      <a16:colId xmlns:a16="http://schemas.microsoft.com/office/drawing/2014/main" val="332229268"/>
                    </a:ext>
                  </a:extLst>
                </a:gridCol>
                <a:gridCol w="1332000">
                  <a:extLst>
                    <a:ext uri="{9D8B030D-6E8A-4147-A177-3AD203B41FA5}">
                      <a16:colId xmlns:a16="http://schemas.microsoft.com/office/drawing/2014/main" val="2711062671"/>
                    </a:ext>
                  </a:extLst>
                </a:gridCol>
              </a:tblGrid>
              <a:tr h="165331">
                <a:tc>
                  <a:txBody>
                    <a:bodyPr/>
                    <a:lstStyle/>
                    <a:p>
                      <a:endParaRPr kumimoji="1" lang="ja-JP" altLang="en-US" sz="1800" dirty="0"/>
                    </a:p>
                  </a:txBody>
                  <a:tcPr anchor="ctr"/>
                </a:tc>
                <a:tc>
                  <a:txBody>
                    <a:bodyPr/>
                    <a:lstStyle/>
                    <a:p>
                      <a:pPr algn="ctr"/>
                      <a:r>
                        <a:rPr kumimoji="1" lang="ja-JP" altLang="en-US" sz="1800" dirty="0"/>
                        <a:t>未来都市 選定件数</a:t>
                      </a:r>
                      <a:endParaRPr kumimoji="1" lang="en-US" altLang="ja-JP" sz="1800" dirty="0"/>
                    </a:p>
                  </a:txBody>
                  <a:tcPr anchor="ctr"/>
                </a:tc>
                <a:tc>
                  <a:txBody>
                    <a:bodyPr/>
                    <a:lstStyle/>
                    <a:p>
                      <a:pPr algn="ctr"/>
                      <a:r>
                        <a:rPr kumimoji="1" lang="ja-JP" altLang="en-US" sz="1400" dirty="0"/>
                        <a:t>（うち、モデル事業）</a:t>
                      </a:r>
                    </a:p>
                  </a:txBody>
                  <a:tcPr anchor="ctr">
                    <a:lnR w="12700" cap="flat" cmpd="sng" algn="ctr">
                      <a:solidFill>
                        <a:schemeClr val="tx1"/>
                      </a:solidFill>
                      <a:prstDash val="solid"/>
                      <a:round/>
                      <a:headEnd type="none" w="med" len="med"/>
                      <a:tailEnd type="none" w="med" len="med"/>
                    </a:lnR>
                  </a:tcPr>
                </a:tc>
                <a:tc>
                  <a:txBody>
                    <a:bodyPr/>
                    <a:lstStyle/>
                    <a:p>
                      <a:pPr algn="ctr"/>
                      <a:r>
                        <a:rPr kumimoji="1" lang="ja-JP" altLang="en-US" sz="1800" dirty="0"/>
                        <a:t>府域の選定状況</a:t>
                      </a:r>
                    </a:p>
                  </a:txBody>
                  <a:tcPr anchor="ctr">
                    <a:lnL w="12700" cap="flat" cmpd="sng" algn="ctr">
                      <a:solidFill>
                        <a:schemeClr val="tx1"/>
                      </a:solidFill>
                      <a:prstDash val="solid"/>
                      <a:round/>
                      <a:headEnd type="none" w="med" len="med"/>
                      <a:tailEnd type="none" w="med" len="med"/>
                    </a:lnL>
                  </a:tcPr>
                </a:tc>
                <a:tc>
                  <a:txBody>
                    <a:bodyPr/>
                    <a:lstStyle/>
                    <a:p>
                      <a:pPr algn="ctr"/>
                      <a:r>
                        <a:rPr kumimoji="1" lang="ja-JP" altLang="en-US" sz="1800" dirty="0"/>
                        <a:t>未来都市</a:t>
                      </a:r>
                    </a:p>
                  </a:txBody>
                  <a:tcPr anchor="ctr"/>
                </a:tc>
                <a:tc>
                  <a:txBody>
                    <a:bodyPr/>
                    <a:lstStyle/>
                    <a:p>
                      <a:pPr algn="ctr"/>
                      <a:r>
                        <a:rPr kumimoji="1" lang="ja-JP" altLang="en-US" sz="1800" dirty="0"/>
                        <a:t>モデル事業</a:t>
                      </a:r>
                    </a:p>
                  </a:txBody>
                  <a:tcPr anchor="ctr"/>
                </a:tc>
                <a:extLst>
                  <a:ext uri="{0D108BD9-81ED-4DB2-BD59-A6C34878D82A}">
                    <a16:rowId xmlns:a16="http://schemas.microsoft.com/office/drawing/2014/main" val="1998978024"/>
                  </a:ext>
                </a:extLst>
              </a:tr>
              <a:tr h="165331">
                <a:tc>
                  <a:txBody>
                    <a:bodyPr/>
                    <a:lstStyle/>
                    <a:p>
                      <a:pPr algn="ctr"/>
                      <a:r>
                        <a:rPr kumimoji="1" lang="en-US" altLang="ja-JP" sz="1800" dirty="0"/>
                        <a:t>2018</a:t>
                      </a:r>
                      <a:r>
                        <a:rPr kumimoji="1" lang="ja-JP" altLang="en-US" sz="1800" dirty="0"/>
                        <a:t>年度</a:t>
                      </a:r>
                    </a:p>
                  </a:txBody>
                  <a:tcPr anchor="ctr"/>
                </a:tc>
                <a:tc>
                  <a:txBody>
                    <a:bodyPr/>
                    <a:lstStyle/>
                    <a:p>
                      <a:pPr algn="ctr"/>
                      <a:r>
                        <a:rPr kumimoji="1" lang="en-US" altLang="ja-JP" sz="1800" dirty="0"/>
                        <a:t>29</a:t>
                      </a:r>
                      <a:r>
                        <a:rPr kumimoji="1" lang="ja-JP" altLang="en-US" sz="1800" dirty="0"/>
                        <a:t>都市</a:t>
                      </a:r>
                    </a:p>
                  </a:txBody>
                  <a:tcPr anchor="ctr"/>
                </a:tc>
                <a:tc>
                  <a:txBody>
                    <a:bodyPr/>
                    <a:lstStyle/>
                    <a:p>
                      <a:pPr algn="ctr"/>
                      <a:r>
                        <a:rPr kumimoji="1" lang="ja-JP" altLang="en-US" sz="1400" dirty="0"/>
                        <a:t>（</a:t>
                      </a:r>
                      <a:r>
                        <a:rPr kumimoji="1" lang="en-US" altLang="ja-JP" sz="1400" dirty="0"/>
                        <a:t>10</a:t>
                      </a:r>
                      <a:r>
                        <a:rPr kumimoji="1" lang="ja-JP" altLang="en-US" sz="1400" dirty="0"/>
                        <a:t>事業）</a:t>
                      </a:r>
                    </a:p>
                  </a:txBody>
                  <a:tcPr anchor="ctr">
                    <a:lnR w="12700" cap="flat" cmpd="sng" algn="ctr">
                      <a:solidFill>
                        <a:schemeClr val="tx1"/>
                      </a:solidFill>
                      <a:prstDash val="solid"/>
                      <a:round/>
                      <a:headEnd type="none" w="med" len="med"/>
                      <a:tailEnd type="none" w="med" len="med"/>
                    </a:lnR>
                  </a:tcPr>
                </a:tc>
                <a:tc>
                  <a:txBody>
                    <a:bodyPr/>
                    <a:lstStyle/>
                    <a:p>
                      <a:r>
                        <a:rPr kumimoji="1" lang="ja-JP" altLang="en-US" sz="1800" dirty="0"/>
                        <a:t>堺市</a:t>
                      </a:r>
                    </a:p>
                  </a:txBody>
                  <a:tcPr anchor="ctr">
                    <a:lnL w="12700" cap="flat" cmpd="sng" algn="ctr">
                      <a:solidFill>
                        <a:schemeClr val="tx1"/>
                      </a:solidFill>
                      <a:prstDash val="solid"/>
                      <a:round/>
                      <a:headEnd type="none" w="med" len="med"/>
                      <a:tailEnd type="none" w="med" len="med"/>
                    </a:lnL>
                  </a:tcPr>
                </a:tc>
                <a:tc>
                  <a:txBody>
                    <a:bodyPr/>
                    <a:lstStyle/>
                    <a:p>
                      <a:pPr algn="ctr"/>
                      <a:r>
                        <a:rPr kumimoji="1" lang="ja-JP" altLang="en-US" sz="1800" dirty="0"/>
                        <a:t>〇</a:t>
                      </a:r>
                    </a:p>
                  </a:txBody>
                  <a:tcPr anchor="ctr"/>
                </a:tc>
                <a:tc>
                  <a:txBody>
                    <a:bodyPr/>
                    <a:lstStyle/>
                    <a:p>
                      <a:pPr algn="ctr"/>
                      <a:endParaRPr kumimoji="1" lang="ja-JP" altLang="en-US" sz="1800" dirty="0"/>
                    </a:p>
                  </a:txBody>
                  <a:tcPr anchor="ctr"/>
                </a:tc>
                <a:extLst>
                  <a:ext uri="{0D108BD9-81ED-4DB2-BD59-A6C34878D82A}">
                    <a16:rowId xmlns:a16="http://schemas.microsoft.com/office/drawing/2014/main" val="2315208469"/>
                  </a:ext>
                </a:extLst>
              </a:tr>
              <a:tr h="165331">
                <a:tc>
                  <a:txBody>
                    <a:bodyPr/>
                    <a:lstStyle/>
                    <a:p>
                      <a:pPr algn="ctr"/>
                      <a:r>
                        <a:rPr kumimoji="1" lang="en-US" altLang="ja-JP" sz="1800" dirty="0"/>
                        <a:t>2019</a:t>
                      </a:r>
                      <a:r>
                        <a:rPr kumimoji="1" lang="ja-JP" altLang="en-US" sz="1800" dirty="0"/>
                        <a:t>年度</a:t>
                      </a:r>
                    </a:p>
                  </a:txBody>
                  <a:tcPr anchor="ctr"/>
                </a:tc>
                <a:tc>
                  <a:txBody>
                    <a:bodyPr/>
                    <a:lstStyle/>
                    <a:p>
                      <a:pPr algn="ctr"/>
                      <a:r>
                        <a:rPr kumimoji="1" lang="en-US" altLang="ja-JP" sz="1800" dirty="0"/>
                        <a:t>31</a:t>
                      </a:r>
                      <a:r>
                        <a:rPr kumimoji="1" lang="ja-JP" altLang="en-US" sz="1800" dirty="0"/>
                        <a:t>都市</a:t>
                      </a:r>
                    </a:p>
                  </a:txBody>
                  <a:tcPr anchor="ctr"/>
                </a:tc>
                <a:tc>
                  <a:txBody>
                    <a:bodyPr/>
                    <a:lstStyle/>
                    <a:p>
                      <a:pPr algn="ctr"/>
                      <a:r>
                        <a:rPr kumimoji="1" lang="ja-JP" altLang="en-US" sz="1400" dirty="0"/>
                        <a:t>（</a:t>
                      </a:r>
                      <a:r>
                        <a:rPr kumimoji="1" lang="en-US" altLang="ja-JP" sz="1400" dirty="0"/>
                        <a:t>10</a:t>
                      </a:r>
                      <a:r>
                        <a:rPr kumimoji="1" lang="ja-JP" altLang="en-US" sz="1400" dirty="0"/>
                        <a:t>事業）</a:t>
                      </a:r>
                    </a:p>
                  </a:txBody>
                  <a:tcPr anchor="ctr">
                    <a:lnR w="12700" cap="flat" cmpd="sng" algn="ctr">
                      <a:solidFill>
                        <a:schemeClr val="tx1"/>
                      </a:solidFill>
                      <a:prstDash val="solid"/>
                      <a:round/>
                      <a:headEnd type="none" w="med" len="med"/>
                      <a:tailEnd type="none" w="med" len="med"/>
                    </a:lnR>
                  </a:tcPr>
                </a:tc>
                <a:tc>
                  <a:txBody>
                    <a:bodyPr/>
                    <a:lstStyle/>
                    <a:p>
                      <a:endParaRPr kumimoji="1" lang="ja-JP" altLang="en-US" sz="1800" dirty="0"/>
                    </a:p>
                  </a:txBody>
                  <a:tcPr anchor="ctr">
                    <a:lnL w="12700" cap="flat" cmpd="sng" algn="ctr">
                      <a:solidFill>
                        <a:schemeClr val="tx1"/>
                      </a:solidFill>
                      <a:prstDash val="solid"/>
                      <a:round/>
                      <a:headEnd type="none" w="med" len="med"/>
                      <a:tailEnd type="none" w="med" len="med"/>
                    </a:lnL>
                  </a:tcPr>
                </a:tc>
                <a:tc>
                  <a:txBody>
                    <a:bodyPr/>
                    <a:lstStyle/>
                    <a:p>
                      <a:pPr algn="ctr"/>
                      <a:endParaRPr kumimoji="1" lang="ja-JP" altLang="en-US" sz="1800" dirty="0"/>
                    </a:p>
                  </a:txBody>
                  <a:tcPr anchor="ctr"/>
                </a:tc>
                <a:tc>
                  <a:txBody>
                    <a:bodyPr/>
                    <a:lstStyle/>
                    <a:p>
                      <a:pPr algn="ctr"/>
                      <a:endParaRPr kumimoji="1" lang="ja-JP" altLang="en-US" sz="1800" dirty="0"/>
                    </a:p>
                  </a:txBody>
                  <a:tcPr anchor="ctr"/>
                </a:tc>
                <a:extLst>
                  <a:ext uri="{0D108BD9-81ED-4DB2-BD59-A6C34878D82A}">
                    <a16:rowId xmlns:a16="http://schemas.microsoft.com/office/drawing/2014/main" val="2704144533"/>
                  </a:ext>
                </a:extLst>
              </a:tr>
              <a:tr h="165331">
                <a:tc rowSpan="3">
                  <a:txBody>
                    <a:bodyPr/>
                    <a:lstStyle/>
                    <a:p>
                      <a:pPr algn="ctr"/>
                      <a:r>
                        <a:rPr kumimoji="1" lang="en-US" altLang="ja-JP" sz="1800" dirty="0"/>
                        <a:t>2020</a:t>
                      </a:r>
                      <a:r>
                        <a:rPr kumimoji="1" lang="ja-JP" altLang="en-US" sz="1800" dirty="0"/>
                        <a:t>年度</a:t>
                      </a:r>
                    </a:p>
                  </a:txBody>
                  <a:tcPr anchor="ctr"/>
                </a:tc>
                <a:tc rowSpan="3">
                  <a:txBody>
                    <a:bodyPr/>
                    <a:lstStyle/>
                    <a:p>
                      <a:pPr algn="ctr"/>
                      <a:r>
                        <a:rPr kumimoji="1" lang="en-US" altLang="ja-JP" sz="1800" dirty="0"/>
                        <a:t>33</a:t>
                      </a:r>
                      <a:r>
                        <a:rPr kumimoji="1" lang="ja-JP" altLang="en-US" sz="1800" dirty="0"/>
                        <a:t>都市</a:t>
                      </a:r>
                    </a:p>
                  </a:txBody>
                  <a:tcPr anchor="ctr"/>
                </a:tc>
                <a:tc rowSpan="3">
                  <a:txBody>
                    <a:bodyPr/>
                    <a:lstStyle/>
                    <a:p>
                      <a:pPr algn="ctr"/>
                      <a:r>
                        <a:rPr kumimoji="1" lang="ja-JP" altLang="en-US" sz="1400" dirty="0"/>
                        <a:t>（</a:t>
                      </a:r>
                      <a:r>
                        <a:rPr kumimoji="1" lang="en-US" altLang="ja-JP" sz="1400" dirty="0"/>
                        <a:t>10</a:t>
                      </a:r>
                      <a:r>
                        <a:rPr kumimoji="1" lang="ja-JP" altLang="en-US" sz="1400" dirty="0"/>
                        <a:t>事業）</a:t>
                      </a:r>
                    </a:p>
                  </a:txBody>
                  <a:tcPr anchor="ctr">
                    <a:lnR w="12700" cap="flat" cmpd="sng" algn="ctr">
                      <a:solidFill>
                        <a:schemeClr val="tx1"/>
                      </a:solidFill>
                      <a:prstDash val="solid"/>
                      <a:round/>
                      <a:headEnd type="none" w="med" len="med"/>
                      <a:tailEnd type="none" w="med" len="med"/>
                    </a:lnR>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1800" dirty="0"/>
                        <a:t>大阪府・大阪市（共同）</a:t>
                      </a:r>
                      <a:endParaRPr kumimoji="1" lang="en-US" altLang="ja-JP" sz="1800" dirty="0"/>
                    </a:p>
                  </a:txBody>
                  <a:tcPr anchor="ctr">
                    <a:lnL w="12700" cap="flat" cmpd="sng" algn="ctr">
                      <a:solidFill>
                        <a:schemeClr val="tx1"/>
                      </a:solidFill>
                      <a:prstDash val="solid"/>
                      <a:round/>
                      <a:headEnd type="none" w="med" len="med"/>
                      <a:tailEnd type="none" w="med" len="med"/>
                    </a:lnL>
                  </a:tcPr>
                </a:tc>
                <a:tc>
                  <a:txBody>
                    <a:bodyPr/>
                    <a:lstStyle/>
                    <a:p>
                      <a:pPr algn="ctr"/>
                      <a:r>
                        <a:rPr kumimoji="1" lang="ja-JP" altLang="en-US" sz="1800" dirty="0"/>
                        <a:t>〇</a:t>
                      </a:r>
                    </a:p>
                  </a:txBody>
                  <a:tcPr anchor="ctr"/>
                </a:tc>
                <a:tc>
                  <a:txBody>
                    <a:bodyPr/>
                    <a:lstStyle/>
                    <a:p>
                      <a:pPr algn="ctr"/>
                      <a:r>
                        <a:rPr kumimoji="1" lang="ja-JP" altLang="en-US" sz="1800" dirty="0"/>
                        <a:t>〇</a:t>
                      </a:r>
                    </a:p>
                  </a:txBody>
                  <a:tcPr anchor="ctr"/>
                </a:tc>
                <a:extLst>
                  <a:ext uri="{0D108BD9-81ED-4DB2-BD59-A6C34878D82A}">
                    <a16:rowId xmlns:a16="http://schemas.microsoft.com/office/drawing/2014/main" val="715841814"/>
                  </a:ext>
                </a:extLst>
              </a:tr>
              <a:tr h="16533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1800" dirty="0"/>
                        <a:t>豊中市</a:t>
                      </a:r>
                    </a:p>
                  </a:txBody>
                  <a:tcPr anchor="ctr">
                    <a:lnL w="12700" cap="flat" cmpd="sng" algn="ctr">
                      <a:solidFill>
                        <a:schemeClr val="tx1"/>
                      </a:solidFill>
                      <a:prstDash val="solid"/>
                      <a:round/>
                      <a:headEnd type="none" w="med" len="med"/>
                      <a:tailEnd type="none" w="med" len="med"/>
                    </a:lnL>
                  </a:tcPr>
                </a:tc>
                <a:tc>
                  <a:txBody>
                    <a:bodyPr/>
                    <a:lstStyle/>
                    <a:p>
                      <a:pPr algn="ctr"/>
                      <a:r>
                        <a:rPr kumimoji="1" lang="ja-JP" altLang="en-US" sz="1800" dirty="0"/>
                        <a:t>〇</a:t>
                      </a:r>
                    </a:p>
                  </a:txBody>
                  <a:tcPr anchor="ctr"/>
                </a:tc>
                <a:tc>
                  <a:txBody>
                    <a:bodyPr/>
                    <a:lstStyle/>
                    <a:p>
                      <a:pPr algn="ctr"/>
                      <a:endParaRPr kumimoji="1" lang="ja-JP" altLang="en-US" sz="1800" dirty="0"/>
                    </a:p>
                  </a:txBody>
                  <a:tcPr anchor="ctr"/>
                </a:tc>
                <a:extLst>
                  <a:ext uri="{0D108BD9-81ED-4DB2-BD59-A6C34878D82A}">
                    <a16:rowId xmlns:a16="http://schemas.microsoft.com/office/drawing/2014/main" val="1134110404"/>
                  </a:ext>
                </a:extLst>
              </a:tr>
              <a:tr h="16533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1800" dirty="0"/>
                        <a:t>富田林市</a:t>
                      </a:r>
                    </a:p>
                  </a:txBody>
                  <a:tcPr anchor="ctr">
                    <a:lnL w="12700" cap="flat" cmpd="sng" algn="ctr">
                      <a:solidFill>
                        <a:schemeClr val="tx1"/>
                      </a:solidFill>
                      <a:prstDash val="solid"/>
                      <a:round/>
                      <a:headEnd type="none" w="med" len="med"/>
                      <a:tailEnd type="none" w="med" len="med"/>
                    </a:lnL>
                  </a:tcPr>
                </a:tc>
                <a:tc>
                  <a:txBody>
                    <a:bodyPr/>
                    <a:lstStyle/>
                    <a:p>
                      <a:pPr algn="ctr"/>
                      <a:r>
                        <a:rPr kumimoji="1" lang="ja-JP" altLang="en-US" sz="1800" dirty="0"/>
                        <a:t>〇</a:t>
                      </a:r>
                    </a:p>
                  </a:txBody>
                  <a:tcPr anchor="ctr"/>
                </a:tc>
                <a:tc>
                  <a:txBody>
                    <a:bodyPr/>
                    <a:lstStyle/>
                    <a:p>
                      <a:pPr algn="ctr"/>
                      <a:r>
                        <a:rPr kumimoji="1" lang="ja-JP" altLang="en-US" sz="1800" dirty="0"/>
                        <a:t>〇</a:t>
                      </a:r>
                    </a:p>
                  </a:txBody>
                  <a:tcPr anchor="ctr"/>
                </a:tc>
                <a:extLst>
                  <a:ext uri="{0D108BD9-81ED-4DB2-BD59-A6C34878D82A}">
                    <a16:rowId xmlns:a16="http://schemas.microsoft.com/office/drawing/2014/main" val="2295543657"/>
                  </a:ext>
                </a:extLst>
              </a:tr>
            </a:tbl>
          </a:graphicData>
        </a:graphic>
      </p:graphicFrame>
      <p:sp>
        <p:nvSpPr>
          <p:cNvPr id="7" name="正方形/長方形 6"/>
          <p:cNvSpPr/>
          <p:nvPr/>
        </p:nvSpPr>
        <p:spPr>
          <a:xfrm>
            <a:off x="499077" y="3720492"/>
            <a:ext cx="1107996" cy="369332"/>
          </a:xfrm>
          <a:prstGeom prst="rect">
            <a:avLst/>
          </a:prstGeom>
        </p:spPr>
        <p:txBody>
          <a:bodyPr wrap="none">
            <a:spAutoFit/>
          </a:bodyPr>
          <a:lstStyle/>
          <a:p>
            <a:r>
              <a:rPr kumimoji="1" lang="ja-JP" altLang="en-US" b="1" dirty="0">
                <a:latin typeface="Meiryo UI" panose="020B0604030504040204" pitchFamily="50" charset="-128"/>
                <a:ea typeface="Meiryo UI" panose="020B0604030504040204" pitchFamily="50" charset="-128"/>
              </a:rPr>
              <a:t>選定状況</a:t>
            </a:r>
            <a:endParaRPr kumimoji="1" lang="en-US" altLang="ja-JP" b="1"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4626591" y="6366897"/>
            <a:ext cx="960519" cy="307777"/>
          </a:xfrm>
          <a:prstGeom prst="rect">
            <a:avLst/>
          </a:prstGeom>
          <a:noFill/>
        </p:spPr>
        <p:txBody>
          <a:bodyPr wrap="none" rtlCol="0">
            <a:spAutoFit/>
          </a:bodyPr>
          <a:lstStyle/>
          <a:p>
            <a:r>
              <a:rPr kumimoji="1" lang="en-US" altLang="ja-JP" sz="1400" dirty="0"/>
              <a:t>(30</a:t>
            </a:r>
            <a:r>
              <a:rPr kumimoji="1" lang="ja-JP" altLang="en-US" sz="1400" dirty="0"/>
              <a:t>事業）</a:t>
            </a:r>
          </a:p>
        </p:txBody>
      </p:sp>
      <p:sp>
        <p:nvSpPr>
          <p:cNvPr id="12" name="テキスト ボックス 11"/>
          <p:cNvSpPr txBox="1"/>
          <p:nvPr/>
        </p:nvSpPr>
        <p:spPr>
          <a:xfrm>
            <a:off x="2554405" y="6336119"/>
            <a:ext cx="880369" cy="369332"/>
          </a:xfrm>
          <a:prstGeom prst="rect">
            <a:avLst/>
          </a:prstGeom>
          <a:noFill/>
        </p:spPr>
        <p:txBody>
          <a:bodyPr wrap="none" rtlCol="0">
            <a:spAutoFit/>
          </a:bodyPr>
          <a:lstStyle/>
          <a:p>
            <a:r>
              <a:rPr kumimoji="1" lang="en-US" altLang="ja-JP" dirty="0"/>
              <a:t>93</a:t>
            </a:r>
            <a:r>
              <a:rPr kumimoji="1" lang="ja-JP" altLang="en-US" dirty="0"/>
              <a:t>都市</a:t>
            </a:r>
          </a:p>
        </p:txBody>
      </p:sp>
      <p:sp>
        <p:nvSpPr>
          <p:cNvPr id="13" name="テキスト ボックス 12"/>
          <p:cNvSpPr txBox="1"/>
          <p:nvPr/>
        </p:nvSpPr>
        <p:spPr>
          <a:xfrm>
            <a:off x="1068745" y="6336119"/>
            <a:ext cx="415498" cy="369332"/>
          </a:xfrm>
          <a:prstGeom prst="rect">
            <a:avLst/>
          </a:prstGeom>
          <a:noFill/>
        </p:spPr>
        <p:txBody>
          <a:bodyPr wrap="none" rtlCol="0">
            <a:spAutoFit/>
          </a:bodyPr>
          <a:lstStyle/>
          <a:p>
            <a:r>
              <a:rPr kumimoji="1" lang="ja-JP" altLang="en-US" dirty="0"/>
              <a:t>計</a:t>
            </a:r>
          </a:p>
        </p:txBody>
      </p:sp>
    </p:spTree>
    <p:extLst>
      <p:ext uri="{BB962C8B-B14F-4D97-AF65-F5344CB8AC3E}">
        <p14:creationId xmlns:p14="http://schemas.microsoft.com/office/powerpoint/2010/main" val="26024256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ＳＤＧｓ未来都市計画</a:t>
            </a:r>
            <a:r>
              <a:rPr lang="ja-JP" altLang="en-US" sz="3200" dirty="0"/>
              <a:t>（大阪府・大阪市）</a:t>
            </a:r>
            <a:endParaRPr kumimoji="1" lang="ja-JP" altLang="en-US" sz="3200" dirty="0"/>
          </a:p>
        </p:txBody>
      </p:sp>
      <p:sp>
        <p:nvSpPr>
          <p:cNvPr id="4" name="正方形/長方形 3"/>
          <p:cNvSpPr/>
          <p:nvPr/>
        </p:nvSpPr>
        <p:spPr>
          <a:xfrm>
            <a:off x="688665" y="1694834"/>
            <a:ext cx="10665135" cy="2451953"/>
          </a:xfrm>
          <a:prstGeom prst="rect">
            <a:avLst/>
          </a:prstGeom>
        </p:spPr>
        <p:txBody>
          <a:bodyPr wrap="square">
            <a:spAutoFit/>
          </a:bodyPr>
          <a:lstStyle/>
          <a:p>
            <a:pPr algn="just">
              <a:spcAft>
                <a:spcPts val="0"/>
              </a:spcAft>
            </a:pPr>
            <a:r>
              <a:rPr lang="ja-JP" altLang="ja-JP" sz="2000" b="1" kern="100" dirty="0">
                <a:latin typeface="Meiryo UI" panose="020B0604030504040204" pitchFamily="50" charset="-128"/>
                <a:ea typeface="Meiryo UI" panose="020B0604030504040204" pitchFamily="50" charset="-128"/>
                <a:cs typeface="Times New Roman" panose="02020603050405020304" pitchFamily="18" charset="0"/>
              </a:rPr>
              <a:t>タイトル</a:t>
            </a:r>
            <a:endParaRPr lang="en-US" altLang="ja-JP" sz="2000" b="1" kern="100" dirty="0">
              <a:latin typeface="Meiryo UI" panose="020B0604030504040204" pitchFamily="50" charset="-128"/>
              <a:ea typeface="Meiryo UI" panose="020B0604030504040204" pitchFamily="50" charset="-128"/>
              <a:cs typeface="Times New Roman" panose="02020603050405020304" pitchFamily="18" charset="0"/>
            </a:endParaRPr>
          </a:p>
          <a:p>
            <a:pPr indent="265113" algn="just">
              <a:spcAft>
                <a:spcPts val="0"/>
              </a:spcAft>
            </a:pP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2025</a:t>
            </a:r>
            <a:r>
              <a:rPr lang="ja-JP" altLang="ja-JP" sz="2000" kern="100" dirty="0">
                <a:latin typeface="Meiryo UI" panose="020B0604030504040204" pitchFamily="50" charset="-128"/>
                <a:ea typeface="Meiryo UI" panose="020B0604030504040204" pitchFamily="50" charset="-128"/>
                <a:cs typeface="Times New Roman" panose="02020603050405020304" pitchFamily="18" charset="0"/>
              </a:rPr>
              <a:t>年大阪・関西万博をインパクトとした「</a:t>
            </a: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SDGs</a:t>
            </a:r>
            <a:r>
              <a:rPr lang="ja-JP" altLang="ja-JP" sz="2000" kern="100" dirty="0">
                <a:latin typeface="Meiryo UI" panose="020B0604030504040204" pitchFamily="50" charset="-128"/>
                <a:ea typeface="Meiryo UI" panose="020B0604030504040204" pitchFamily="50" charset="-128"/>
                <a:cs typeface="Times New Roman" panose="02020603050405020304" pitchFamily="18" charset="0"/>
              </a:rPr>
              <a:t>先進都市」の実現に向けて</a:t>
            </a:r>
            <a:endParaRPr lang="en-US" altLang="ja-JP" sz="20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Bef>
                <a:spcPts val="600"/>
              </a:spcBef>
              <a:spcAft>
                <a:spcPts val="0"/>
              </a:spcAft>
            </a:pPr>
            <a:endParaRPr lang="en-US" altLang="ja-JP" sz="20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Bef>
                <a:spcPts val="600"/>
              </a:spcBef>
              <a:spcAft>
                <a:spcPts val="0"/>
              </a:spcAft>
            </a:pPr>
            <a:r>
              <a:rPr lang="en-US" altLang="ja-JP" sz="2000" b="1" kern="100" dirty="0">
                <a:latin typeface="Meiryo UI" panose="020B0604030504040204" pitchFamily="50" charset="-128"/>
                <a:ea typeface="Meiryo UI" panose="020B0604030504040204" pitchFamily="50" charset="-128"/>
                <a:cs typeface="Times New Roman" panose="02020603050405020304" pitchFamily="18" charset="0"/>
              </a:rPr>
              <a:t>SDGs</a:t>
            </a:r>
            <a:r>
              <a:rPr lang="ja-JP" altLang="ja-JP" sz="2000" b="1" kern="100" dirty="0">
                <a:latin typeface="Meiryo UI" panose="020B0604030504040204" pitchFamily="50" charset="-128"/>
                <a:ea typeface="Meiryo UI" panose="020B0604030504040204" pitchFamily="50" charset="-128"/>
                <a:cs typeface="Times New Roman" panose="02020603050405020304" pitchFamily="18" charset="0"/>
              </a:rPr>
              <a:t>未来都市</a:t>
            </a:r>
            <a:r>
              <a:rPr lang="ja-JP" altLang="en-US" sz="2000" b="1" kern="100" dirty="0">
                <a:latin typeface="Meiryo UI" panose="020B0604030504040204" pitchFamily="50" charset="-128"/>
                <a:ea typeface="Meiryo UI" panose="020B0604030504040204" pitchFamily="50" charset="-128"/>
                <a:cs typeface="Times New Roman" panose="02020603050405020304" pitchFamily="18" charset="0"/>
              </a:rPr>
              <a:t>　計画</a:t>
            </a:r>
            <a:r>
              <a:rPr lang="ja-JP" altLang="ja-JP" sz="2000" b="1" kern="100" dirty="0">
                <a:latin typeface="Meiryo UI" panose="020B0604030504040204" pitchFamily="50" charset="-128"/>
                <a:ea typeface="Meiryo UI" panose="020B0604030504040204" pitchFamily="50" charset="-128"/>
                <a:cs typeface="Times New Roman" panose="02020603050405020304" pitchFamily="18" charset="0"/>
              </a:rPr>
              <a:t>概要</a:t>
            </a:r>
            <a:endParaRPr lang="en-US" altLang="ja-JP" sz="2000" b="1" kern="100" dirty="0">
              <a:latin typeface="Meiryo UI" panose="020B0604030504040204" pitchFamily="50" charset="-128"/>
              <a:ea typeface="Meiryo UI" panose="020B0604030504040204" pitchFamily="50" charset="-128"/>
              <a:cs typeface="Times New Roman" panose="02020603050405020304" pitchFamily="18" charset="0"/>
            </a:endParaRPr>
          </a:p>
          <a:p>
            <a:pPr marL="177800" algn="just">
              <a:spcBef>
                <a:spcPts val="400"/>
              </a:spcBef>
              <a:spcAft>
                <a:spcPts val="0"/>
              </a:spcAft>
            </a:pPr>
            <a:r>
              <a:rPr lang="ja-JP" altLang="ja-JP" sz="2000" kern="100" dirty="0">
                <a:latin typeface="Meiryo UI" panose="020B0604030504040204" pitchFamily="50" charset="-128"/>
                <a:ea typeface="Meiryo UI" panose="020B0604030504040204" pitchFamily="50" charset="-128"/>
                <a:cs typeface="Times New Roman" panose="02020603050405020304" pitchFamily="18" charset="0"/>
              </a:rPr>
              <a:t>　「いのち輝く未来社会のデザイン」をテーマに掲げる大阪・関西万博の開催都市として、行政だけでなく、府民や企業、市町村、金融機関、経済界などあらゆるステークホルダーとの連携を広げつつ、</a:t>
            </a: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2030</a:t>
            </a:r>
            <a:r>
              <a:rPr lang="ja-JP" altLang="ja-JP" sz="2000" kern="100" dirty="0">
                <a:latin typeface="Meiryo UI" panose="020B0604030504040204" pitchFamily="50" charset="-128"/>
                <a:ea typeface="Meiryo UI" panose="020B0604030504040204" pitchFamily="50" charset="-128"/>
                <a:cs typeface="Times New Roman" panose="02020603050405020304" pitchFamily="18" charset="0"/>
              </a:rPr>
              <a:t>年のあるべき姿に向け、一人ひとりが</a:t>
            </a: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SDGs</a:t>
            </a:r>
            <a:r>
              <a:rPr lang="ja-JP" altLang="ja-JP" sz="2000" kern="100" dirty="0">
                <a:latin typeface="Meiryo UI" panose="020B0604030504040204" pitchFamily="50" charset="-128"/>
                <a:ea typeface="Meiryo UI" panose="020B0604030504040204" pitchFamily="50" charset="-128"/>
                <a:cs typeface="Times New Roman" panose="02020603050405020304" pitchFamily="18" charset="0"/>
              </a:rPr>
              <a:t>を意識し自律的に行動する「</a:t>
            </a: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SDGs</a:t>
            </a:r>
            <a:r>
              <a:rPr lang="ja-JP" altLang="ja-JP" sz="2000" kern="100" dirty="0">
                <a:latin typeface="Meiryo UI" panose="020B0604030504040204" pitchFamily="50" charset="-128"/>
                <a:ea typeface="Meiryo UI" panose="020B0604030504040204" pitchFamily="50" charset="-128"/>
                <a:cs typeface="Times New Roman" panose="02020603050405020304" pitchFamily="18" charset="0"/>
              </a:rPr>
              <a:t>先進都市」の実現をめざす。</a:t>
            </a:r>
            <a:endParaRPr lang="en-US" altLang="ja-JP" sz="2000" kern="100" dirty="0">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8849" y="4150846"/>
            <a:ext cx="3494677" cy="2621008"/>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0020" y="4150846"/>
            <a:ext cx="3494677" cy="2621008"/>
          </a:xfrm>
          <a:prstGeom prst="rect">
            <a:avLst/>
          </a:prstGeom>
        </p:spPr>
      </p:pic>
    </p:spTree>
    <p:extLst>
      <p:ext uri="{BB962C8B-B14F-4D97-AF65-F5344CB8AC3E}">
        <p14:creationId xmlns:p14="http://schemas.microsoft.com/office/powerpoint/2010/main" val="10702876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ＳＤＧｓ未来都市計画</a:t>
            </a:r>
            <a:r>
              <a:rPr lang="ja-JP" altLang="en-US" sz="3200" dirty="0"/>
              <a:t>（大阪府・大阪市）</a:t>
            </a:r>
            <a:r>
              <a:rPr lang="ja-JP" altLang="en-US" dirty="0"/>
              <a:t>で示している</a:t>
            </a:r>
            <a:r>
              <a:rPr kumimoji="1" lang="ja-JP" altLang="en-US" dirty="0"/>
              <a:t>２０３０年のあるべき姿</a:t>
            </a:r>
          </a:p>
        </p:txBody>
      </p:sp>
      <p:sp>
        <p:nvSpPr>
          <p:cNvPr id="3" name="コンテンツ プレースホルダー 2"/>
          <p:cNvSpPr>
            <a:spLocks noGrp="1"/>
          </p:cNvSpPr>
          <p:nvPr>
            <p:ph idx="1"/>
          </p:nvPr>
        </p:nvSpPr>
        <p:spPr>
          <a:xfrm>
            <a:off x="838200" y="1718047"/>
            <a:ext cx="10515600" cy="4776882"/>
          </a:xfrm>
        </p:spPr>
        <p:txBody>
          <a:bodyPr>
            <a:noAutofit/>
          </a:bodyPr>
          <a:lstStyle/>
          <a:p>
            <a:pPr>
              <a:lnSpc>
                <a:spcPct val="120000"/>
              </a:lnSpc>
            </a:pPr>
            <a:r>
              <a:rPr lang="ja-JP" altLang="ja-JP" sz="1800" b="1" dirty="0"/>
              <a:t>①いのち輝く幸せな暮らし（</a:t>
            </a:r>
            <a:r>
              <a:rPr lang="en-US" altLang="ja-JP" sz="1800" b="1" dirty="0"/>
              <a:t>Human Well-being</a:t>
            </a:r>
            <a:r>
              <a:rPr lang="ja-JP" altLang="ja-JP" sz="1800" b="1" dirty="0"/>
              <a:t>）</a:t>
            </a:r>
            <a:endParaRPr lang="ja-JP" altLang="ja-JP" sz="1800" dirty="0"/>
          </a:p>
          <a:p>
            <a:pPr marL="363538" indent="-95250">
              <a:lnSpc>
                <a:spcPct val="120000"/>
              </a:lnSpc>
            </a:pPr>
            <a:r>
              <a:rPr lang="ja-JP" altLang="en-US" sz="1200" dirty="0"/>
              <a:t>・</a:t>
            </a:r>
            <a:r>
              <a:rPr lang="ja-JP" altLang="ja-JP" sz="1200" dirty="0"/>
              <a:t>健康や福祉など、人々の命や暮らしに関わる様々な社会課題の解決に向けた行動を、未来社会に向け呼びかけていくことが求められる。</a:t>
            </a:r>
          </a:p>
          <a:p>
            <a:pPr marL="363538" indent="-95250">
              <a:lnSpc>
                <a:spcPct val="120000"/>
              </a:lnSpc>
            </a:pPr>
            <a:r>
              <a:rPr lang="ja-JP" altLang="en-US" sz="1200" dirty="0"/>
              <a:t>・</a:t>
            </a:r>
            <a:r>
              <a:rPr lang="ja-JP" altLang="ja-JP" sz="1200" dirty="0"/>
              <a:t>こうした考え方のもと、</a:t>
            </a:r>
            <a:r>
              <a:rPr lang="ja-JP" altLang="ja-JP" sz="1200" b="1" dirty="0"/>
              <a:t>誰もが取り残されることなく</a:t>
            </a:r>
            <a:r>
              <a:rPr lang="ja-JP" altLang="ja-JP" sz="1200" dirty="0"/>
              <a:t>、すべての命が大切にされ、人と人とのつながりの中で、全ての人が生涯にわたって、自らの能力や可能性を発揮し、</a:t>
            </a:r>
            <a:r>
              <a:rPr lang="ja-JP" altLang="ja-JP" sz="1200" b="1" dirty="0"/>
              <a:t>健康でいきいきと活躍できる社会の実現をめざしていく</a:t>
            </a:r>
            <a:r>
              <a:rPr lang="ja-JP" altLang="ja-JP" sz="1200" dirty="0"/>
              <a:t>。</a:t>
            </a:r>
          </a:p>
          <a:p>
            <a:pPr>
              <a:lnSpc>
                <a:spcPct val="120000"/>
              </a:lnSpc>
              <a:spcBef>
                <a:spcPts val="1800"/>
              </a:spcBef>
            </a:pPr>
            <a:r>
              <a:rPr lang="ja-JP" altLang="ja-JP" sz="1800" b="1" dirty="0"/>
              <a:t>②多様なチャレンジによる成長（</a:t>
            </a:r>
            <a:r>
              <a:rPr lang="en-US" altLang="ja-JP" sz="1800" b="1" dirty="0"/>
              <a:t>Diverse Innovation</a:t>
            </a:r>
            <a:r>
              <a:rPr lang="ja-JP" altLang="ja-JP" sz="1800" b="1" dirty="0"/>
              <a:t>）</a:t>
            </a:r>
            <a:endParaRPr lang="ja-JP" altLang="ja-JP" sz="1800" dirty="0"/>
          </a:p>
          <a:p>
            <a:pPr marL="363538" indent="-95250">
              <a:lnSpc>
                <a:spcPct val="120000"/>
              </a:lnSpc>
            </a:pPr>
            <a:r>
              <a:rPr lang="ja-JP" altLang="en-US" sz="1200" dirty="0"/>
              <a:t>・</a:t>
            </a:r>
            <a:r>
              <a:rPr lang="ja-JP" altLang="ja-JP" sz="1200" dirty="0"/>
              <a:t>ライフサイエンスやものづくりなど強みとなる産業の成長とバランスの取れた産業構造が安定した大阪経済の成長の土台となっており、近年は、輸出額の増加やインバウンドの増勢に伴い経済は回復傾向にある。</a:t>
            </a:r>
          </a:p>
          <a:p>
            <a:pPr marL="363538" indent="-95250">
              <a:lnSpc>
                <a:spcPct val="120000"/>
              </a:lnSpc>
            </a:pPr>
            <a:r>
              <a:rPr lang="ja-JP" altLang="en-US" sz="1200" dirty="0"/>
              <a:t>・</a:t>
            </a:r>
            <a:r>
              <a:rPr lang="ja-JP" altLang="ja-JP" sz="1200" dirty="0"/>
              <a:t>こうしたポテンシャルを活かし、都市の魅力や寛容性を高め、</a:t>
            </a:r>
            <a:r>
              <a:rPr lang="ja-JP" altLang="ja-JP" sz="1200" b="1" dirty="0"/>
              <a:t>多様な人材を呼び</a:t>
            </a:r>
            <a:r>
              <a:rPr lang="ja-JP" altLang="ja-JP" sz="1200" dirty="0"/>
              <a:t>、様々なことにチャレンジできる環境を整え、</a:t>
            </a:r>
            <a:r>
              <a:rPr lang="ja-JP" altLang="ja-JP" sz="1200" b="1" dirty="0"/>
              <a:t>新たな価値観やイノベーションの創出を図るとともに、地球環境を守る取組みを進める</a:t>
            </a:r>
            <a:r>
              <a:rPr lang="ja-JP" altLang="ja-JP" sz="1200" dirty="0"/>
              <a:t>ことで、</a:t>
            </a:r>
            <a:r>
              <a:rPr lang="ja-JP" altLang="ja-JP" sz="1200" b="1" dirty="0"/>
              <a:t>持続的な成長に向けた取組みを推進していく</a:t>
            </a:r>
            <a:r>
              <a:rPr lang="ja-JP" altLang="ja-JP" sz="1200" dirty="0"/>
              <a:t>。</a:t>
            </a:r>
          </a:p>
          <a:p>
            <a:pPr>
              <a:lnSpc>
                <a:spcPct val="120000"/>
              </a:lnSpc>
              <a:spcBef>
                <a:spcPts val="1800"/>
              </a:spcBef>
            </a:pPr>
            <a:r>
              <a:rPr lang="ja-JP" altLang="ja-JP" sz="1800" b="1" dirty="0"/>
              <a:t>③世界の未来をともにつくる（</a:t>
            </a:r>
            <a:r>
              <a:rPr lang="en-US" altLang="ja-JP" sz="1800" b="1" dirty="0"/>
              <a:t>Global Co-Creation Hub</a:t>
            </a:r>
            <a:r>
              <a:rPr lang="ja-JP" altLang="ja-JP" sz="1800" b="1" dirty="0"/>
              <a:t>）</a:t>
            </a:r>
            <a:endParaRPr lang="ja-JP" altLang="ja-JP" sz="1800" dirty="0"/>
          </a:p>
          <a:p>
            <a:pPr marL="363538" indent="-95250">
              <a:lnSpc>
                <a:spcPct val="120000"/>
              </a:lnSpc>
            </a:pPr>
            <a:r>
              <a:rPr lang="ja-JP" altLang="en-US" sz="1200" dirty="0"/>
              <a:t>・</a:t>
            </a:r>
            <a:r>
              <a:rPr lang="ja-JP" altLang="ja-JP" sz="1200" dirty="0"/>
              <a:t>世界では、地球規模での環境問題のほか貧困などの追加的課題が進行。また、科学技術の急速な発展は、社会課題を解決する重要なカギとなる反面、不平等や格差の拡大など負の側面を招く恐れがある。</a:t>
            </a:r>
          </a:p>
          <a:p>
            <a:pPr marL="363538" indent="-95250">
              <a:lnSpc>
                <a:spcPct val="120000"/>
              </a:lnSpc>
            </a:pPr>
            <a:r>
              <a:rPr lang="ja-JP" altLang="en-US" sz="1200" dirty="0"/>
              <a:t>・</a:t>
            </a:r>
            <a:r>
              <a:rPr lang="ja-JP" altLang="ja-JP" sz="1200" dirty="0"/>
              <a:t>世界各地の叡智が集まり、世界のベクトルを一つにできる万博開催都市として、誰もが世界とつながり、</a:t>
            </a:r>
            <a:r>
              <a:rPr lang="en-US" altLang="ja-JP" sz="1200" dirty="0"/>
              <a:t>SDGs</a:t>
            </a:r>
            <a:r>
              <a:rPr lang="ja-JP" altLang="ja-JP" sz="1200" dirty="0"/>
              <a:t>の価値観が大阪から世界に広がり、人々に共有され、</a:t>
            </a:r>
            <a:r>
              <a:rPr lang="ja-JP" altLang="ja-JP" sz="1200" b="1" dirty="0"/>
              <a:t>「ひとを救い、地球を守る」、ソーシャルグッドな取組みを推進していく</a:t>
            </a:r>
            <a:r>
              <a:rPr lang="ja-JP" altLang="ja-JP" sz="1200" dirty="0"/>
              <a:t>。</a:t>
            </a:r>
            <a:endParaRPr kumimoji="1" lang="ja-JP" altLang="en-US" sz="1200" dirty="0"/>
          </a:p>
        </p:txBody>
      </p:sp>
    </p:spTree>
    <p:extLst>
      <p:ext uri="{BB962C8B-B14F-4D97-AF65-F5344CB8AC3E}">
        <p14:creationId xmlns:p14="http://schemas.microsoft.com/office/powerpoint/2010/main" val="24493757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楕円 8"/>
          <p:cNvSpPr/>
          <p:nvPr/>
        </p:nvSpPr>
        <p:spPr>
          <a:xfrm>
            <a:off x="1132991" y="4964808"/>
            <a:ext cx="5162600" cy="1797814"/>
          </a:xfrm>
          <a:prstGeom prst="ellipse">
            <a:avLst/>
          </a:prstGeom>
          <a:noFill/>
          <a:ln>
            <a:solidFill>
              <a:schemeClr val="tx1"/>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 name="テキスト ボックス 10"/>
          <p:cNvSpPr txBox="1"/>
          <p:nvPr/>
        </p:nvSpPr>
        <p:spPr>
          <a:xfrm>
            <a:off x="3737074" y="3741586"/>
            <a:ext cx="4497060" cy="1275734"/>
          </a:xfrm>
          <a:prstGeom prst="rect">
            <a:avLst/>
          </a:prstGeom>
          <a:noFill/>
        </p:spPr>
        <p:txBody>
          <a:bodyPr wrap="square" lIns="72000" tIns="64008" rIns="72000" bIns="64008" rtlCol="0">
            <a:spAutoFit/>
          </a:bodyPr>
          <a:lstStyle/>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・都市の強みを活かしながら勤労世帯の家計所得を底上げ</a:t>
            </a:r>
            <a:endParaRPr kumimoji="0"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・社会改題の解決や生活の質の向上など、スマートシティ化</a:t>
            </a:r>
            <a:endParaRPr kumimoji="0"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1452596" y="5463464"/>
            <a:ext cx="4475026" cy="1275734"/>
          </a:xfrm>
          <a:prstGeom prst="rect">
            <a:avLst/>
          </a:prstGeom>
          <a:noFill/>
        </p:spPr>
        <p:txBody>
          <a:bodyPr wrap="square" lIns="72000" tIns="64008" rIns="72000" bIns="64008" rtlCol="0">
            <a:spAutoFit/>
          </a:bodyPr>
          <a:lstStyle/>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・生涯を通じ健康で、自らの意思に基づき活動できる社会</a:t>
            </a:r>
            <a:endParaRPr kumimoji="0"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・持続可能な社会の創り手としての子どもたちの学力向上</a:t>
            </a:r>
            <a:endParaRPr kumimoji="0"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6295591" y="5463464"/>
            <a:ext cx="4674330" cy="998735"/>
          </a:xfrm>
          <a:prstGeom prst="rect">
            <a:avLst/>
          </a:prstGeom>
          <a:noFill/>
        </p:spPr>
        <p:txBody>
          <a:bodyPr wrap="square" lIns="72000" tIns="64008" rIns="72000" bIns="64008" rtlCol="0">
            <a:spAutoFit/>
          </a:bodyPr>
          <a:lstStyle/>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2050</a:t>
            </a:r>
            <a:r>
              <a:rPr kumimoji="0"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年の</a:t>
            </a:r>
            <a:r>
              <a:rPr kumimoji="0"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CO2</a:t>
            </a:r>
            <a:r>
              <a:rPr kumimoji="0"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排出量実質ゼロをめざす</a:t>
            </a:r>
            <a:endParaRPr kumimoji="0"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・「大阪ブルー・オーシャン・ビジョン」の早期達成に貢献</a:t>
            </a:r>
            <a:endParaRPr kumimoji="0"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431551" y="1618871"/>
            <a:ext cx="11428755" cy="760208"/>
          </a:xfrm>
          <a:prstGeom prst="rect">
            <a:avLst/>
          </a:prstGeom>
          <a:noFill/>
        </p:spPr>
        <p:txBody>
          <a:bodyPr wrap="square" lIns="72000" tIns="64008" rIns="72000" bIns="64008"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17</a:t>
            </a:r>
            <a:r>
              <a:rPr kumimoji="0"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a:t>
            </a:r>
            <a:r>
              <a:rPr kumimoji="0"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SDGs</a:t>
            </a:r>
            <a:r>
              <a:rPr kumimoji="0"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全ての達成をめざす中で、とりわけ、課題を克服すべきゴールや世界に貢献できるゴール（</a:t>
            </a:r>
            <a:r>
              <a:rPr kumimoji="0"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重点ゴール）に注力</a:t>
            </a:r>
            <a:endParaRPr kumimoji="0"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※OSAKA</a:t>
            </a:r>
            <a:r>
              <a:rPr kumimoji="0"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SDGs</a:t>
            </a:r>
            <a:r>
              <a:rPr kumimoji="0"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ビジョンにおける重点ゴール（ゴール３：健康と福祉、ゴール１１：持続可能都市）</a:t>
            </a:r>
            <a:endParaRPr kumimoji="0"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287049" y="3980404"/>
            <a:ext cx="809700" cy="288147"/>
          </a:xfrm>
          <a:prstGeom prst="rect">
            <a:avLst/>
          </a:prstGeom>
          <a:solidFill>
            <a:schemeClr val="bg1"/>
          </a:solidFill>
          <a:ln>
            <a:solidFill>
              <a:schemeClr val="tx1"/>
            </a:solidFill>
          </a:ln>
          <a:effectLst>
            <a:outerShdw blurRad="50800" dist="38100" dir="2700000" algn="tl" rotWithShape="0">
              <a:prstClr val="black">
                <a:alpha val="92000"/>
              </a:prstClr>
            </a:outerShdw>
          </a:effectLst>
        </p:spPr>
        <p:txBody>
          <a:bodyPr wrap="square" lIns="72000" tIns="36000" rIns="72000" bIns="3600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社 会</a:t>
            </a:r>
            <a:endParaRPr kumimoji="0" lang="en-US" altLang="ja-JP"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0" name="テキスト ボックス 19"/>
          <p:cNvSpPr txBox="1"/>
          <p:nvPr/>
        </p:nvSpPr>
        <p:spPr>
          <a:xfrm>
            <a:off x="4400466" y="2855153"/>
            <a:ext cx="468000" cy="138499"/>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1,2</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1" name="テキスト ボックス 20"/>
          <p:cNvSpPr txBox="1"/>
          <p:nvPr/>
        </p:nvSpPr>
        <p:spPr>
          <a:xfrm>
            <a:off x="5582483" y="2854598"/>
            <a:ext cx="511617" cy="138499"/>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8,5</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2" name="テキスト ボックス 21"/>
          <p:cNvSpPr txBox="1"/>
          <p:nvPr/>
        </p:nvSpPr>
        <p:spPr>
          <a:xfrm>
            <a:off x="6828547" y="2861135"/>
            <a:ext cx="425455" cy="138499"/>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9,2</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3" name="テキスト ボックス 22"/>
          <p:cNvSpPr txBox="1"/>
          <p:nvPr/>
        </p:nvSpPr>
        <p:spPr>
          <a:xfrm>
            <a:off x="1241991" y="4546022"/>
            <a:ext cx="468000" cy="1384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3,8</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4" name="テキスト ボックス 23"/>
          <p:cNvSpPr txBox="1"/>
          <p:nvPr/>
        </p:nvSpPr>
        <p:spPr>
          <a:xfrm>
            <a:off x="2709434" y="4516442"/>
            <a:ext cx="468000" cy="1384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4,3</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5" name="テキスト ボックス 24"/>
          <p:cNvSpPr txBox="1"/>
          <p:nvPr/>
        </p:nvSpPr>
        <p:spPr>
          <a:xfrm>
            <a:off x="11653839" y="4444135"/>
            <a:ext cx="530479" cy="425437"/>
          </a:xfrm>
          <a:prstGeom prst="rect">
            <a:avLst/>
          </a:prstGeom>
          <a:noFill/>
        </p:spPr>
        <p:txBody>
          <a:bodyPr wrap="square" lIns="0" tIns="0" rIns="0" bIns="0" rtlCol="0">
            <a:spAutoFit/>
          </a:bodyPr>
          <a:lstStyle/>
          <a:p>
            <a:pPr marL="0" marR="0" lvl="0" indent="0" algn="l" defTabSz="457200" rtl="0" eaLnBrk="1" fontAlgn="auto" latinLnBrk="0" hangingPunct="1">
              <a:lnSpc>
                <a:spcPts val="11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13,1</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13,2</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13,3</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6" name="テキスト ボックス 25"/>
          <p:cNvSpPr txBox="1"/>
          <p:nvPr/>
        </p:nvSpPr>
        <p:spPr>
          <a:xfrm>
            <a:off x="10350941" y="4444135"/>
            <a:ext cx="603757" cy="425437"/>
          </a:xfrm>
          <a:prstGeom prst="rect">
            <a:avLst/>
          </a:prstGeom>
          <a:noFill/>
        </p:spPr>
        <p:txBody>
          <a:bodyPr wrap="square" lIns="0" tIns="0" rIns="0" bIns="0" rtlCol="0">
            <a:spAutoFit/>
          </a:bodyPr>
          <a:lstStyle/>
          <a:p>
            <a:pPr marL="0" marR="0" lvl="0" indent="0" algn="l" defTabSz="457200" rtl="0" eaLnBrk="1" fontAlgn="auto" latinLnBrk="0" hangingPunct="1">
              <a:lnSpc>
                <a:spcPts val="11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12,2</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12,4</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12,5</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7" name="テキスト ボックス 26"/>
          <p:cNvSpPr txBox="1"/>
          <p:nvPr/>
        </p:nvSpPr>
        <p:spPr>
          <a:xfrm>
            <a:off x="8028361" y="2861135"/>
            <a:ext cx="603757" cy="138499"/>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11,3</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9" name="正方形/長方形 28"/>
          <p:cNvSpPr/>
          <p:nvPr/>
        </p:nvSpPr>
        <p:spPr>
          <a:xfrm>
            <a:off x="266710" y="4408485"/>
            <a:ext cx="1376907" cy="1098008"/>
          </a:xfrm>
          <a:prstGeom prst="rect">
            <a:avLst/>
          </a:prstGeom>
          <a:noFill/>
          <a:ln w="25400">
            <a:solidFill>
              <a:schemeClr val="accent6">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35" name="図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866" y="4491696"/>
            <a:ext cx="886152" cy="886152"/>
          </a:xfrm>
          <a:prstGeom prst="rect">
            <a:avLst/>
          </a:prstGeom>
        </p:spPr>
      </p:pic>
      <p:pic>
        <p:nvPicPr>
          <p:cNvPr id="36" name="図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5270" y="4487525"/>
            <a:ext cx="886152" cy="886152"/>
          </a:xfrm>
          <a:prstGeom prst="rect">
            <a:avLst/>
          </a:prstGeom>
        </p:spPr>
      </p:pic>
      <p:pic>
        <p:nvPicPr>
          <p:cNvPr id="38" name="図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9116" y="4400928"/>
            <a:ext cx="886152" cy="886152"/>
          </a:xfrm>
          <a:prstGeom prst="rect">
            <a:avLst/>
          </a:prstGeom>
        </p:spPr>
      </p:pic>
      <p:sp>
        <p:nvSpPr>
          <p:cNvPr id="47" name="タイトル 1"/>
          <p:cNvSpPr>
            <a:spLocks noGrp="1"/>
          </p:cNvSpPr>
          <p:nvPr>
            <p:ph type="title"/>
          </p:nvPr>
        </p:nvSpPr>
        <p:spPr>
          <a:xfrm>
            <a:off x="1484243" y="171421"/>
            <a:ext cx="10376063" cy="1325563"/>
          </a:xfrm>
        </p:spPr>
        <p:txBody>
          <a:bodyPr/>
          <a:lstStyle/>
          <a:p>
            <a:r>
              <a:rPr lang="ja-JP" altLang="en-US" dirty="0"/>
              <a:t>２０３０年のあるべき姿と優先ゴール</a:t>
            </a:r>
            <a:endParaRPr kumimoji="1" lang="ja-JP" altLang="en-US" dirty="0"/>
          </a:p>
        </p:txBody>
      </p:sp>
      <p:sp>
        <p:nvSpPr>
          <p:cNvPr id="52" name="楕円 51"/>
          <p:cNvSpPr/>
          <p:nvPr/>
        </p:nvSpPr>
        <p:spPr>
          <a:xfrm>
            <a:off x="3326977" y="3458704"/>
            <a:ext cx="5142547" cy="1791277"/>
          </a:xfrm>
          <a:prstGeom prst="ellipse">
            <a:avLst/>
          </a:prstGeom>
          <a:noFill/>
          <a:ln>
            <a:solidFill>
              <a:schemeClr val="tx1"/>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6" name="テキスト ボックス 15"/>
          <p:cNvSpPr txBox="1"/>
          <p:nvPr/>
        </p:nvSpPr>
        <p:spPr>
          <a:xfrm>
            <a:off x="2528325" y="2693274"/>
            <a:ext cx="809700" cy="288147"/>
          </a:xfrm>
          <a:prstGeom prst="rect">
            <a:avLst/>
          </a:prstGeom>
          <a:solidFill>
            <a:schemeClr val="bg1"/>
          </a:solidFill>
          <a:ln>
            <a:solidFill>
              <a:schemeClr val="tx1"/>
            </a:solidFill>
          </a:ln>
          <a:effectLst>
            <a:outerShdw blurRad="50800" dist="38100" dir="2700000" algn="tl" rotWithShape="0">
              <a:prstClr val="black">
                <a:alpha val="92000"/>
              </a:prstClr>
            </a:outerShdw>
          </a:effectLst>
        </p:spPr>
        <p:txBody>
          <a:bodyPr wrap="square" lIns="72000" tIns="36000" rIns="72000" bIns="3600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経 済</a:t>
            </a:r>
            <a:endParaRPr kumimoji="0" lang="en-US" altLang="ja-JP"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9" name="テキスト ボックス 18"/>
          <p:cNvSpPr txBox="1"/>
          <p:nvPr/>
        </p:nvSpPr>
        <p:spPr>
          <a:xfrm>
            <a:off x="9490388" y="4032299"/>
            <a:ext cx="809700" cy="288147"/>
          </a:xfrm>
          <a:prstGeom prst="rect">
            <a:avLst/>
          </a:prstGeom>
          <a:solidFill>
            <a:schemeClr val="bg1"/>
          </a:solidFill>
          <a:ln>
            <a:solidFill>
              <a:schemeClr val="tx1"/>
            </a:solidFill>
          </a:ln>
          <a:effectLst>
            <a:outerShdw blurRad="50800" dist="38100" dir="2700000" algn="tl" rotWithShape="0">
              <a:prstClr val="black">
                <a:alpha val="92000"/>
              </a:prstClr>
            </a:outerShdw>
          </a:effectLst>
        </p:spPr>
        <p:txBody>
          <a:bodyPr wrap="square" lIns="72000" tIns="36000" rIns="72000" bIns="3600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環 境</a:t>
            </a:r>
            <a:endParaRPr kumimoji="0" lang="en-US" altLang="ja-JP"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39" name="楕円 38"/>
          <p:cNvSpPr/>
          <p:nvPr/>
        </p:nvSpPr>
        <p:spPr>
          <a:xfrm>
            <a:off x="5786541" y="4915528"/>
            <a:ext cx="5162600" cy="1797814"/>
          </a:xfrm>
          <a:prstGeom prst="ellipse">
            <a:avLst/>
          </a:prstGeom>
          <a:noFill/>
          <a:ln>
            <a:solidFill>
              <a:schemeClr val="tx1"/>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31" name="図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2959" y="2738292"/>
            <a:ext cx="886152" cy="886152"/>
          </a:xfrm>
          <a:prstGeom prst="rect">
            <a:avLst/>
          </a:prstGeom>
        </p:spPr>
      </p:pic>
      <p:pic>
        <p:nvPicPr>
          <p:cNvPr id="32" name="図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5942" y="2747800"/>
            <a:ext cx="886152" cy="886152"/>
          </a:xfrm>
          <a:prstGeom prst="rect">
            <a:avLst/>
          </a:prstGeom>
        </p:spPr>
      </p:pic>
      <p:pic>
        <p:nvPicPr>
          <p:cNvPr id="33" name="図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85604" y="2742099"/>
            <a:ext cx="886152" cy="886152"/>
          </a:xfrm>
          <a:prstGeom prst="rect">
            <a:avLst/>
          </a:prstGeom>
        </p:spPr>
      </p:pic>
      <p:pic>
        <p:nvPicPr>
          <p:cNvPr id="34" name="図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39054" y="2747800"/>
            <a:ext cx="886152" cy="886152"/>
          </a:xfrm>
          <a:prstGeom prst="rect">
            <a:avLst/>
          </a:prstGeom>
        </p:spPr>
      </p:pic>
      <p:sp>
        <p:nvSpPr>
          <p:cNvPr id="28" name="正方形/長方形 27"/>
          <p:cNvSpPr/>
          <p:nvPr/>
        </p:nvSpPr>
        <p:spPr>
          <a:xfrm>
            <a:off x="7180497" y="2697714"/>
            <a:ext cx="1321589" cy="978370"/>
          </a:xfrm>
          <a:prstGeom prst="rect">
            <a:avLst/>
          </a:prstGeom>
          <a:noFill/>
          <a:ln w="25400">
            <a:solidFill>
              <a:schemeClr val="accent2"/>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37" name="図 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90388" y="4403427"/>
            <a:ext cx="886152" cy="886152"/>
          </a:xfrm>
          <a:prstGeom prst="rect">
            <a:avLst/>
          </a:prstGeom>
        </p:spPr>
      </p:pic>
    </p:spTree>
    <p:extLst>
      <p:ext uri="{BB962C8B-B14F-4D97-AF65-F5344CB8AC3E}">
        <p14:creationId xmlns:p14="http://schemas.microsoft.com/office/powerpoint/2010/main" val="33997614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自治体ＳＤＧｓモデル事業</a:t>
            </a:r>
          </a:p>
        </p:txBody>
      </p:sp>
      <p:sp>
        <p:nvSpPr>
          <p:cNvPr id="4" name="正方形/長方形 3"/>
          <p:cNvSpPr/>
          <p:nvPr/>
        </p:nvSpPr>
        <p:spPr>
          <a:xfrm>
            <a:off x="435341" y="1575959"/>
            <a:ext cx="11475921" cy="1308050"/>
          </a:xfrm>
          <a:prstGeom prst="rect">
            <a:avLst/>
          </a:prstGeom>
        </p:spPr>
        <p:txBody>
          <a:bodyPr wrap="square">
            <a:spAutoFit/>
          </a:bodyPr>
          <a:lstStyle/>
          <a:p>
            <a:pPr algn="just">
              <a:spcBef>
                <a:spcPts val="600"/>
              </a:spcBef>
              <a:spcAft>
                <a:spcPts val="0"/>
              </a:spcAft>
            </a:pPr>
            <a:r>
              <a:rPr lang="ja-JP" altLang="ja-JP" sz="2000" kern="100" dirty="0">
                <a:latin typeface="Meiryo UI" panose="020B0604030504040204" pitchFamily="50" charset="-128"/>
                <a:ea typeface="Meiryo UI" panose="020B0604030504040204" pitchFamily="50" charset="-128"/>
                <a:cs typeface="Times New Roman" panose="02020603050405020304" pitchFamily="18" charset="0"/>
              </a:rPr>
              <a:t>モデル事業の取組概要（大阪発「大阪ブルー・オーシャン・ビジョン」推進プロジェクト）</a:t>
            </a:r>
          </a:p>
          <a:p>
            <a:pPr marL="177800" indent="95250" algn="just">
              <a:spcBef>
                <a:spcPts val="600"/>
              </a:spcBef>
            </a:pPr>
            <a:r>
              <a:rPr lang="ja-JP" altLang="en-US" dirty="0">
                <a:latin typeface="Meiryo UI" panose="020B0604030504040204" pitchFamily="50" charset="-128"/>
                <a:ea typeface="Meiryo UI" panose="020B0604030504040204" pitchFamily="50" charset="-128"/>
              </a:rPr>
              <a:t>日本で初めて開催された「</a:t>
            </a:r>
            <a:r>
              <a:rPr lang="en-US" altLang="ja-JP" dirty="0">
                <a:latin typeface="Meiryo UI" panose="020B0604030504040204" pitchFamily="50" charset="-128"/>
                <a:ea typeface="Meiryo UI" panose="020B0604030504040204" pitchFamily="50" charset="-128"/>
              </a:rPr>
              <a:t>G20</a:t>
            </a:r>
            <a:r>
              <a:rPr lang="ja-JP" altLang="en-US" dirty="0">
                <a:latin typeface="Meiryo UI" panose="020B0604030504040204" pitchFamily="50" charset="-128"/>
                <a:ea typeface="Meiryo UI" panose="020B0604030504040204" pitchFamily="50" charset="-128"/>
              </a:rPr>
              <a:t>サミット」（</a:t>
            </a:r>
            <a:r>
              <a:rPr lang="en-US" altLang="ja-JP" dirty="0">
                <a:latin typeface="Meiryo UI" panose="020B0604030504040204" pitchFamily="50" charset="-128"/>
                <a:ea typeface="Meiryo UI" panose="020B0604030504040204" pitchFamily="50" charset="-128"/>
              </a:rPr>
              <a:t>G20</a:t>
            </a:r>
            <a:r>
              <a:rPr lang="ja-JP" altLang="en-US" dirty="0">
                <a:latin typeface="Meiryo UI" panose="020B0604030504040204" pitchFamily="50" charset="-128"/>
                <a:ea typeface="Meiryo UI" panose="020B0604030504040204" pitchFamily="50" charset="-128"/>
              </a:rPr>
              <a:t>大阪サミット）の象徴的レガシーである「大阪ブルー・オーシャン・ビジョン（</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）」を先導する取組みとして、</a:t>
            </a:r>
            <a:r>
              <a:rPr lang="ja-JP" altLang="ja-JP" kern="100" dirty="0">
                <a:latin typeface="Meiryo UI" panose="020B0604030504040204" pitchFamily="50" charset="-128"/>
                <a:ea typeface="Meiryo UI" panose="020B0604030504040204" pitchFamily="50" charset="-128"/>
                <a:cs typeface="Times New Roman" panose="02020603050405020304" pitchFamily="18" charset="0"/>
              </a:rPr>
              <a:t>プラスチックごみ問題解決に向け、経済、社会、環境の三側面から、３</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R</a:t>
            </a:r>
            <a:r>
              <a:rPr lang="ja-JP" altLang="ja-JP" kern="100" dirty="0">
                <a:latin typeface="Meiryo UI" panose="020B0604030504040204" pitchFamily="50" charset="-128"/>
                <a:ea typeface="Meiryo UI" panose="020B0604030504040204" pitchFamily="50" charset="-128"/>
                <a:cs typeface="Times New Roman" panose="02020603050405020304" pitchFamily="18" charset="0"/>
              </a:rPr>
              <a:t>（リデュース、リユース、リサイクル）などの普及啓発や、海岸漂着ごみの実態調査、海ごみの回収などを府域全体で幅広く実施する。</a:t>
            </a:r>
            <a:endParaRPr lang="en-US" altLang="ja-JP" kern="100" dirty="0">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20" name="グループ化 19"/>
          <p:cNvGrpSpPr/>
          <p:nvPr/>
        </p:nvGrpSpPr>
        <p:grpSpPr>
          <a:xfrm>
            <a:off x="1484243" y="3380889"/>
            <a:ext cx="9747422" cy="3598018"/>
            <a:chOff x="1647191" y="5199788"/>
            <a:chExt cx="6147145" cy="2095050"/>
          </a:xfrm>
        </p:grpSpPr>
        <p:sp>
          <p:nvSpPr>
            <p:cNvPr id="5" name="二等辺三角形 4"/>
            <p:cNvSpPr/>
            <p:nvPr/>
          </p:nvSpPr>
          <p:spPr>
            <a:xfrm rot="10800000">
              <a:off x="4183344" y="5245372"/>
              <a:ext cx="627259" cy="19690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101987" y="5262929"/>
              <a:ext cx="1040153" cy="125448"/>
            </a:xfrm>
            <a:prstGeom prst="rect">
              <a:avLst/>
            </a:prstGeom>
            <a:noFill/>
          </p:spPr>
          <p:txBody>
            <a:bodyPr wrap="square" lIns="0" tIns="0" rIns="0" bIns="0" rtlCol="0" anchor="ctr" anchorCtr="0">
              <a:spAutoFit/>
            </a:bodyPr>
            <a:lstStyle/>
            <a:p>
              <a:r>
                <a:rPr lang="ja-JP" altLang="en-US" sz="1400" b="1" dirty="0">
                  <a:latin typeface="+mn-ea"/>
                  <a:cs typeface="Meiryo UI" panose="020B0604030504040204" pitchFamily="50" charset="-128"/>
                </a:rPr>
                <a:t>事業連携協定</a:t>
              </a:r>
              <a:endParaRPr lang="en-US" altLang="ja-JP" sz="1400" b="1" dirty="0">
                <a:latin typeface="+mn-ea"/>
                <a:cs typeface="Meiryo UI" panose="020B0604030504040204" pitchFamily="50" charset="-128"/>
              </a:endParaRPr>
            </a:p>
          </p:txBody>
        </p:sp>
        <p:sp>
          <p:nvSpPr>
            <p:cNvPr id="7" name="二等辺三角形 6"/>
            <p:cNvSpPr/>
            <p:nvPr/>
          </p:nvSpPr>
          <p:spPr>
            <a:xfrm>
              <a:off x="4210751" y="6971841"/>
              <a:ext cx="627259" cy="19690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3990584" y="7046625"/>
              <a:ext cx="1040153" cy="125448"/>
            </a:xfrm>
            <a:prstGeom prst="rect">
              <a:avLst/>
            </a:prstGeom>
            <a:noFill/>
          </p:spPr>
          <p:txBody>
            <a:bodyPr wrap="square" lIns="0" tIns="0" rIns="0" bIns="0" rtlCol="0" anchor="ctr" anchorCtr="0">
              <a:spAutoFit/>
            </a:bodyPr>
            <a:lstStyle/>
            <a:p>
              <a:pPr algn="ctr"/>
              <a:r>
                <a:rPr lang="ja-JP" altLang="en-US" sz="1400" b="1" dirty="0">
                  <a:latin typeface="+mn-ea"/>
                  <a:cs typeface="Meiryo UI" panose="020B0604030504040204" pitchFamily="50" charset="-128"/>
                </a:rPr>
                <a:t>制度融資</a:t>
              </a:r>
              <a:endParaRPr lang="en-US" altLang="ja-JP" sz="1400" b="1" dirty="0">
                <a:latin typeface="+mn-ea"/>
                <a:cs typeface="Meiryo UI" panose="020B0604030504040204" pitchFamily="50" charset="-128"/>
              </a:endParaRPr>
            </a:p>
          </p:txBody>
        </p:sp>
        <p:sp>
          <p:nvSpPr>
            <p:cNvPr id="9" name="テキスト ボックス 8"/>
            <p:cNvSpPr txBox="1"/>
            <p:nvPr/>
          </p:nvSpPr>
          <p:spPr>
            <a:xfrm>
              <a:off x="4852383" y="5265788"/>
              <a:ext cx="1734105" cy="125448"/>
            </a:xfrm>
            <a:prstGeom prst="rect">
              <a:avLst/>
            </a:prstGeom>
            <a:noFill/>
          </p:spPr>
          <p:txBody>
            <a:bodyPr wrap="square" lIns="0" tIns="0" rIns="0" bIns="0" rtlCol="0" anchor="ctr" anchorCtr="0">
              <a:spAutoFit/>
            </a:bodyPr>
            <a:lstStyle/>
            <a:p>
              <a:pPr algn="ct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自治体（公募及び適否の判断）</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4736894" y="7025635"/>
              <a:ext cx="3057442" cy="125448"/>
            </a:xfrm>
            <a:prstGeom prst="rect">
              <a:avLst/>
            </a:prstGeom>
            <a:noFill/>
          </p:spPr>
          <p:txBody>
            <a:bodyPr wrap="square" lIns="0" tIns="0" rIns="0" bIns="0" rtlCol="0" anchor="ctr" anchorCtr="0">
              <a:spAutoFit/>
            </a:bodyPr>
            <a:lstStyle/>
            <a:p>
              <a:pPr algn="ct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地域の金融機関（設備投資支援</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ビジネス支援資金</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1" name="図 10"/>
            <p:cNvPicPr>
              <a:picLocks noChangeAspect="1"/>
            </p:cNvPicPr>
            <p:nvPr/>
          </p:nvPicPr>
          <p:blipFill>
            <a:blip r:embed="rId3"/>
            <a:stretch>
              <a:fillRect/>
            </a:stretch>
          </p:blipFill>
          <p:spPr>
            <a:xfrm>
              <a:off x="1720668" y="5440783"/>
              <a:ext cx="5899074" cy="1478651"/>
            </a:xfrm>
            <a:prstGeom prst="rect">
              <a:avLst/>
            </a:prstGeom>
            <a:ln>
              <a:solidFill>
                <a:schemeClr val="accent1"/>
              </a:solidFill>
            </a:ln>
          </p:spPr>
        </p:pic>
        <p:sp>
          <p:nvSpPr>
            <p:cNvPr id="12" name="正方形/長方形 11"/>
            <p:cNvSpPr/>
            <p:nvPr/>
          </p:nvSpPr>
          <p:spPr>
            <a:xfrm>
              <a:off x="1647191" y="5199788"/>
              <a:ext cx="6046029" cy="2095050"/>
            </a:xfrm>
            <a:prstGeom prst="rect">
              <a:avLst/>
            </a:prstGeom>
            <a:no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テキスト ボックス 12"/>
          <p:cNvSpPr txBox="1"/>
          <p:nvPr/>
        </p:nvSpPr>
        <p:spPr>
          <a:xfrm>
            <a:off x="0" y="3103507"/>
            <a:ext cx="5456532" cy="338554"/>
          </a:xfrm>
          <a:prstGeom prst="rect">
            <a:avLst/>
          </a:prstGeom>
          <a:noFill/>
        </p:spPr>
        <p:txBody>
          <a:bodyPr wrap="square" rtlCol="0">
            <a:spAutoFit/>
          </a:bodyPr>
          <a:lstStyle/>
          <a:p>
            <a:r>
              <a:rPr kumimoji="1" lang="ja-JP" altLang="en-US" sz="1600" dirty="0">
                <a:latin typeface="Meiryo UI" panose="020B0604030504040204" pitchFamily="50" charset="-128"/>
                <a:ea typeface="Meiryo UI" panose="020B0604030504040204" pitchFamily="50" charset="-128"/>
              </a:rPr>
              <a:t>≪新たなペットボトル回収・リサイクルシステム≫　事業スキーム</a:t>
            </a:r>
          </a:p>
        </p:txBody>
      </p:sp>
      <p:sp>
        <p:nvSpPr>
          <p:cNvPr id="15" name="正方形/長方形 14"/>
          <p:cNvSpPr/>
          <p:nvPr/>
        </p:nvSpPr>
        <p:spPr>
          <a:xfrm>
            <a:off x="5456532" y="2863874"/>
            <a:ext cx="6454730" cy="297517"/>
          </a:xfrm>
          <a:prstGeom prst="rect">
            <a:avLst/>
          </a:prstGeom>
          <a:noFill/>
          <a:ln>
            <a:noFill/>
            <a:prstDash val="sysDot"/>
          </a:ln>
        </p:spPr>
        <p:txBody>
          <a:bodyPr wrap="square">
            <a:spAutoFit/>
          </a:bodyPr>
          <a:lstStyle/>
          <a:p>
            <a:pPr marL="174625" indent="-174625">
              <a:lnSpc>
                <a:spcPts val="1600"/>
              </a:lnSpc>
            </a:pP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2050</a:t>
            </a:r>
            <a:r>
              <a:rPr lang="ja-JP" altLang="en-US" sz="1200" dirty="0">
                <a:latin typeface="Meiryo UI" panose="020B0604030504040204" pitchFamily="50" charset="-128"/>
                <a:ea typeface="Meiryo UI" panose="020B0604030504040204" pitchFamily="50" charset="-128"/>
              </a:rPr>
              <a:t>年までに海洋プラスチックごみによる新たな汚染をゼロにすることをめざす世界共通のビジョン</a:t>
            </a:r>
          </a:p>
        </p:txBody>
      </p:sp>
    </p:spTree>
    <p:extLst>
      <p:ext uri="{BB962C8B-B14F-4D97-AF65-F5344CB8AC3E}">
        <p14:creationId xmlns:p14="http://schemas.microsoft.com/office/powerpoint/2010/main" val="26513022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その他の取組み</a:t>
            </a:r>
          </a:p>
        </p:txBody>
      </p:sp>
    </p:spTree>
    <p:extLst>
      <p:ext uri="{BB962C8B-B14F-4D97-AF65-F5344CB8AC3E}">
        <p14:creationId xmlns:p14="http://schemas.microsoft.com/office/powerpoint/2010/main" val="33203825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ＳＤＧｓ啓発イベント</a:t>
            </a:r>
          </a:p>
        </p:txBody>
      </p:sp>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t="8102" b="26605"/>
          <a:stretch/>
        </p:blipFill>
        <p:spPr>
          <a:xfrm>
            <a:off x="1083162" y="1780674"/>
            <a:ext cx="10116415" cy="4403557"/>
          </a:xfrm>
          <a:prstGeom prst="rect">
            <a:avLst/>
          </a:prstGeom>
        </p:spPr>
      </p:pic>
      <p:sp>
        <p:nvSpPr>
          <p:cNvPr id="7" name="テキスト ボックス 6"/>
          <p:cNvSpPr txBox="1"/>
          <p:nvPr/>
        </p:nvSpPr>
        <p:spPr>
          <a:xfrm>
            <a:off x="5269955" y="6206311"/>
            <a:ext cx="6083845" cy="738664"/>
          </a:xfrm>
          <a:prstGeom prst="rect">
            <a:avLst/>
          </a:prstGeom>
          <a:noFill/>
        </p:spPr>
        <p:txBody>
          <a:bodyPr wrap="none" rtlCol="0">
            <a:spAutoFit/>
          </a:bodyPr>
          <a:lstStyle/>
          <a:p>
            <a:r>
              <a:rPr kumimoji="1" lang="ja-JP" altLang="en-US" sz="1400" dirty="0"/>
              <a:t>大阪商工会議所とのコラボレーションイベントの様子</a:t>
            </a:r>
            <a:endParaRPr kumimoji="1" lang="en-US" altLang="ja-JP" sz="1400" dirty="0"/>
          </a:p>
          <a:p>
            <a:r>
              <a:rPr kumimoji="1" lang="ja-JP" altLang="en-US" sz="1400" dirty="0"/>
              <a:t>府内中小企業向け</a:t>
            </a:r>
            <a:r>
              <a:rPr lang="ja-JP" altLang="en-US" sz="1400" dirty="0"/>
              <a:t>ＳＤＧｓ啓発イベント「おっ！</a:t>
            </a:r>
            <a:r>
              <a:rPr lang="en-US" altLang="ja-JP" sz="1400" dirty="0"/>
              <a:t>Saka</a:t>
            </a:r>
            <a:r>
              <a:rPr lang="ja-JP" altLang="en-US" sz="1400" dirty="0"/>
              <a:t>まるごとＳＤＧｓ」</a:t>
            </a:r>
            <a:endParaRPr lang="en-US" altLang="ja-JP" sz="1400" dirty="0"/>
          </a:p>
          <a:p>
            <a:pPr algn="r"/>
            <a:r>
              <a:rPr kumimoji="1" lang="ja-JP" altLang="en-US" sz="1400" dirty="0"/>
              <a:t>（</a:t>
            </a:r>
            <a:r>
              <a:rPr kumimoji="1" lang="en-US" altLang="ja-JP" sz="1400" dirty="0"/>
              <a:t>2020</a:t>
            </a:r>
            <a:r>
              <a:rPr kumimoji="1" lang="ja-JP" altLang="en-US" sz="1400" dirty="0"/>
              <a:t>年</a:t>
            </a:r>
            <a:r>
              <a:rPr kumimoji="1" lang="en-US" altLang="ja-JP" sz="1400" dirty="0"/>
              <a:t>8</a:t>
            </a:r>
            <a:r>
              <a:rPr kumimoji="1" lang="ja-JP" altLang="en-US" sz="1400" dirty="0"/>
              <a:t>月</a:t>
            </a:r>
            <a:r>
              <a:rPr kumimoji="1" lang="en-US" altLang="ja-JP" sz="1400" dirty="0"/>
              <a:t>26</a:t>
            </a:r>
            <a:r>
              <a:rPr kumimoji="1" lang="ja-JP" altLang="en-US" sz="1400" dirty="0"/>
              <a:t>日）</a:t>
            </a:r>
          </a:p>
        </p:txBody>
      </p:sp>
    </p:spTree>
    <p:extLst>
      <p:ext uri="{BB962C8B-B14F-4D97-AF65-F5344CB8AC3E}">
        <p14:creationId xmlns:p14="http://schemas.microsoft.com/office/powerpoint/2010/main" val="7655676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ＳＤＧｓ啓発イベント</a:t>
            </a:r>
            <a:endParaRPr kumimoji="1" lang="ja-JP" altLang="en-US" dirty="0"/>
          </a:p>
        </p:txBody>
      </p:sp>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t="33333" b="7368"/>
          <a:stretch/>
        </p:blipFill>
        <p:spPr>
          <a:xfrm>
            <a:off x="1140977" y="1758593"/>
            <a:ext cx="10000783" cy="4447717"/>
          </a:xfrm>
          <a:prstGeom prst="rect">
            <a:avLst/>
          </a:prstGeom>
        </p:spPr>
      </p:pic>
      <p:sp>
        <p:nvSpPr>
          <p:cNvPr id="5" name="テキスト ボックス 4"/>
          <p:cNvSpPr txBox="1"/>
          <p:nvPr/>
        </p:nvSpPr>
        <p:spPr>
          <a:xfrm>
            <a:off x="5269955" y="6206311"/>
            <a:ext cx="6083845" cy="738664"/>
          </a:xfrm>
          <a:prstGeom prst="rect">
            <a:avLst/>
          </a:prstGeom>
          <a:noFill/>
        </p:spPr>
        <p:txBody>
          <a:bodyPr wrap="none" rtlCol="0">
            <a:spAutoFit/>
          </a:bodyPr>
          <a:lstStyle/>
          <a:p>
            <a:r>
              <a:rPr kumimoji="1" lang="ja-JP" altLang="en-US" sz="1400" dirty="0"/>
              <a:t>大阪商工会議所とのコラボレーションイベントの様子</a:t>
            </a:r>
            <a:endParaRPr kumimoji="1" lang="en-US" altLang="ja-JP" sz="1400" dirty="0"/>
          </a:p>
          <a:p>
            <a:r>
              <a:rPr kumimoji="1" lang="ja-JP" altLang="en-US" sz="1400" dirty="0"/>
              <a:t>府内中小企業向け</a:t>
            </a:r>
            <a:r>
              <a:rPr lang="ja-JP" altLang="en-US" sz="1400" dirty="0"/>
              <a:t>ＳＤＧｓ啓発イベント「おっ！</a:t>
            </a:r>
            <a:r>
              <a:rPr lang="en-US" altLang="ja-JP" sz="1400" dirty="0"/>
              <a:t>Saka</a:t>
            </a:r>
            <a:r>
              <a:rPr lang="ja-JP" altLang="en-US" sz="1400" dirty="0"/>
              <a:t>まるごとＳＤＧｓ」</a:t>
            </a:r>
            <a:endParaRPr lang="en-US" altLang="ja-JP" sz="1400" dirty="0"/>
          </a:p>
          <a:p>
            <a:pPr algn="r"/>
            <a:r>
              <a:rPr lang="ja-JP" altLang="en-US" sz="1400" dirty="0"/>
              <a:t>（</a:t>
            </a:r>
            <a:r>
              <a:rPr lang="en-US" altLang="ja-JP" sz="1400" dirty="0"/>
              <a:t>2020</a:t>
            </a:r>
            <a:r>
              <a:rPr lang="ja-JP" altLang="en-US" sz="1400" dirty="0"/>
              <a:t>年</a:t>
            </a:r>
            <a:r>
              <a:rPr lang="en-US" altLang="ja-JP" sz="1400" dirty="0"/>
              <a:t>8</a:t>
            </a:r>
            <a:r>
              <a:rPr lang="ja-JP" altLang="en-US" sz="1400" dirty="0"/>
              <a:t>月</a:t>
            </a:r>
            <a:r>
              <a:rPr lang="en-US" altLang="ja-JP" sz="1400" dirty="0"/>
              <a:t>26</a:t>
            </a:r>
            <a:r>
              <a:rPr lang="ja-JP" altLang="en-US" sz="1400" dirty="0"/>
              <a:t>日）</a:t>
            </a:r>
          </a:p>
        </p:txBody>
      </p:sp>
    </p:spTree>
    <p:extLst>
      <p:ext uri="{BB962C8B-B14F-4D97-AF65-F5344CB8AC3E}">
        <p14:creationId xmlns:p14="http://schemas.microsoft.com/office/powerpoint/2010/main" val="13169957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ジャパンＳＤＧｓアワード</a:t>
            </a:r>
            <a:endParaRPr kumimoji="1" lang="ja-JP" altLang="en-US" dirty="0"/>
          </a:p>
        </p:txBody>
      </p:sp>
      <p:pic>
        <p:nvPicPr>
          <p:cNvPr id="4" name="Picture 2" descr="記念撮影２"/>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717" y="1971518"/>
            <a:ext cx="6872521" cy="4821075"/>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5124600" y="6455412"/>
            <a:ext cx="2518638" cy="307777"/>
          </a:xfrm>
          <a:prstGeom prst="rect">
            <a:avLst/>
          </a:prstGeom>
        </p:spPr>
        <p:txBody>
          <a:bodyPr wrap="none">
            <a:spAutoFit/>
          </a:bodyPr>
          <a:lstStyle/>
          <a:p>
            <a:r>
              <a:rPr lang="ja-JP" altLang="en-US" sz="1400" dirty="0"/>
              <a:t>出典：首相官邸ホームページ</a:t>
            </a:r>
          </a:p>
        </p:txBody>
      </p:sp>
      <p:sp>
        <p:nvSpPr>
          <p:cNvPr id="6" name="正方形/長方形 5"/>
          <p:cNvSpPr/>
          <p:nvPr/>
        </p:nvSpPr>
        <p:spPr>
          <a:xfrm>
            <a:off x="670033" y="1602186"/>
            <a:ext cx="11108883" cy="369332"/>
          </a:xfrm>
          <a:prstGeom prst="rect">
            <a:avLst/>
          </a:prstGeom>
        </p:spPr>
        <p:txBody>
          <a:bodyPr wrap="square">
            <a:spAutoFit/>
          </a:bodyPr>
          <a:lstStyle/>
          <a:p>
            <a:r>
              <a:rPr lang="ja-JP" altLang="en-US" dirty="0"/>
              <a:t>第３回「ジャパンＳＤＧｓアワード」ＳＤＧｓ推進副本部長（内閣官房長官）賞（令和元年１２月）</a:t>
            </a:r>
            <a:endParaRPr lang="en-US" altLang="ja-JP" dirty="0"/>
          </a:p>
        </p:txBody>
      </p:sp>
      <p:sp>
        <p:nvSpPr>
          <p:cNvPr id="7" name="正方形/長方形 6"/>
          <p:cNvSpPr/>
          <p:nvPr/>
        </p:nvSpPr>
        <p:spPr>
          <a:xfrm>
            <a:off x="7743922" y="2076720"/>
            <a:ext cx="4299689" cy="1477328"/>
          </a:xfrm>
          <a:prstGeom prst="rect">
            <a:avLst/>
          </a:prstGeom>
        </p:spPr>
        <p:txBody>
          <a:bodyPr wrap="square">
            <a:spAutoFit/>
          </a:bodyPr>
          <a:lstStyle/>
          <a:p>
            <a:pPr>
              <a:spcBef>
                <a:spcPts val="600"/>
              </a:spcBef>
            </a:pPr>
            <a:r>
              <a:rPr lang="ja-JP" altLang="en-US" dirty="0"/>
              <a:t>「Ｏｓａｋａ ＳＤＧ</a:t>
            </a:r>
            <a:r>
              <a:rPr lang="en-US" altLang="ja-JP" dirty="0"/>
              <a:t>s </a:t>
            </a:r>
            <a:r>
              <a:rPr lang="ja-JP" altLang="en-US" dirty="0"/>
              <a:t>ビジョン」策定にあたり、大阪府の現状把握に向け確立した「自己分析モデル」が、他の自治体にとっても汎用性がある点を評価いただきました。</a:t>
            </a:r>
          </a:p>
        </p:txBody>
      </p:sp>
    </p:spTree>
    <p:extLst>
      <p:ext uri="{BB962C8B-B14F-4D97-AF65-F5344CB8AC3E}">
        <p14:creationId xmlns:p14="http://schemas.microsoft.com/office/powerpoint/2010/main" val="26166129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ＳＤＧｓ普及活動</a:t>
            </a:r>
          </a:p>
        </p:txBody>
      </p:sp>
      <p:sp>
        <p:nvSpPr>
          <p:cNvPr id="4" name="テキスト ボックス 3"/>
          <p:cNvSpPr txBox="1"/>
          <p:nvPr/>
        </p:nvSpPr>
        <p:spPr>
          <a:xfrm>
            <a:off x="606298" y="1694330"/>
            <a:ext cx="11232776" cy="90449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square" lIns="99692" tIns="216000" rtlCol="0" anchor="t" anchorCtr="0">
            <a:noAutofit/>
          </a:bodyPr>
          <a:lstStyle/>
          <a:p>
            <a:pPr marL="171450" indent="-171450">
              <a:spcBef>
                <a:spcPts val="600"/>
              </a:spcBef>
            </a:pPr>
            <a:r>
              <a:rPr lang="ja-JP" altLang="en-US" sz="1600" spc="-110" dirty="0">
                <a:latin typeface="Meiryo UI" panose="020B0604030504040204" pitchFamily="50" charset="-128"/>
                <a:ea typeface="Meiryo UI" panose="020B0604030504040204" pitchFamily="50" charset="-128"/>
                <a:cs typeface="Meiryo UI" panose="020B0604030504040204" pitchFamily="50" charset="-128"/>
              </a:rPr>
              <a:t>～阪急阪神 未来のゆめ・まちプロジェクト～「</a:t>
            </a:r>
            <a:r>
              <a:rPr lang="en-US" altLang="ja-JP" sz="1600" spc="-11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spc="-110" dirty="0">
                <a:latin typeface="Meiryo UI" panose="020B0604030504040204" pitchFamily="50" charset="-128"/>
                <a:ea typeface="Meiryo UI" panose="020B0604030504040204" pitchFamily="50" charset="-128"/>
                <a:cs typeface="Meiryo UI" panose="020B0604030504040204" pitchFamily="50" charset="-128"/>
              </a:rPr>
              <a:t>トレイン未来のゆめ・まち号」において、大阪府が、</a:t>
            </a:r>
            <a:r>
              <a:rPr lang="en-US" altLang="ja-JP" sz="1600" spc="-11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spc="-110" dirty="0">
                <a:latin typeface="Meiryo UI" panose="020B0604030504040204" pitchFamily="50" charset="-128"/>
                <a:ea typeface="Meiryo UI" panose="020B0604030504040204" pitchFamily="50" charset="-128"/>
                <a:cs typeface="Meiryo UI" panose="020B0604030504040204" pitchFamily="50" charset="-128"/>
              </a:rPr>
              <a:t>のゴール</a:t>
            </a:r>
            <a:r>
              <a:rPr lang="en-US" altLang="ja-JP" sz="1600" spc="-11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spc="-110" dirty="0">
                <a:latin typeface="Meiryo UI" panose="020B0604030504040204" pitchFamily="50" charset="-128"/>
                <a:ea typeface="Meiryo UI" panose="020B0604030504040204" pitchFamily="50" charset="-128"/>
                <a:cs typeface="Meiryo UI" panose="020B0604030504040204" pitchFamily="50" charset="-128"/>
              </a:rPr>
              <a:t>「ジェンダー平等を実現しよう」をテーマとしたポスターを掲示</a:t>
            </a:r>
          </a:p>
        </p:txBody>
      </p:sp>
      <p:pic>
        <p:nvPicPr>
          <p:cNvPr id="5" name="図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76571" y="2775999"/>
            <a:ext cx="5442673" cy="3823483"/>
          </a:xfrm>
          <a:prstGeom prst="rect">
            <a:avLst/>
          </a:prstGeom>
        </p:spPr>
      </p:pic>
      <p:pic>
        <p:nvPicPr>
          <p:cNvPr id="6" name="図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33653" y="4010526"/>
            <a:ext cx="3450051" cy="2847474"/>
          </a:xfrm>
          <a:prstGeom prst="rect">
            <a:avLst/>
          </a:prstGeom>
        </p:spPr>
      </p:pic>
      <p:pic>
        <p:nvPicPr>
          <p:cNvPr id="7" name="図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965757" y="2788089"/>
            <a:ext cx="3307509" cy="1575364"/>
          </a:xfrm>
          <a:prstGeom prst="rect">
            <a:avLst/>
          </a:prstGeom>
        </p:spPr>
      </p:pic>
      <p:pic>
        <p:nvPicPr>
          <p:cNvPr id="9" name="図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43602" y="2719421"/>
            <a:ext cx="2351472" cy="1949775"/>
          </a:xfrm>
          <a:prstGeom prst="rect">
            <a:avLst/>
          </a:prstGeom>
        </p:spPr>
      </p:pic>
    </p:spTree>
    <p:extLst>
      <p:ext uri="{BB962C8B-B14F-4D97-AF65-F5344CB8AC3E}">
        <p14:creationId xmlns:p14="http://schemas.microsoft.com/office/powerpoint/2010/main" val="17401442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ＳＤＧｓについて</a:t>
            </a:r>
            <a:r>
              <a:rPr lang="en-US" altLang="ja-JP" dirty="0"/>
              <a:t/>
            </a:r>
            <a:br>
              <a:rPr lang="en-US" altLang="ja-JP" dirty="0"/>
            </a:br>
            <a:r>
              <a:rPr lang="en-US" altLang="ja-JP" sz="3100" dirty="0">
                <a:latin typeface="Arial" panose="020B0604020202020204" pitchFamily="34" charset="0"/>
                <a:ea typeface="ＭＳ Ｐゴシック" panose="020B0600070205080204" pitchFamily="50" charset="-128"/>
                <a:cs typeface="Arial" panose="020B0604020202020204" pitchFamily="34" charset="0"/>
              </a:rPr>
              <a:t>〝</a:t>
            </a:r>
            <a:r>
              <a:rPr lang="en-US" altLang="ja-JP" sz="3100" dirty="0">
                <a:latin typeface="Arial" panose="020B0604020202020204" pitchFamily="34" charset="0"/>
                <a:cs typeface="Arial" panose="020B0604020202020204" pitchFamily="34" charset="0"/>
              </a:rPr>
              <a:t>Sustainable Development Goals</a:t>
            </a:r>
            <a:r>
              <a:rPr lang="ja-JP" altLang="en-US" sz="3100" dirty="0">
                <a:latin typeface="Arial" panose="020B0604020202020204" pitchFamily="34" charset="0"/>
                <a:cs typeface="Arial" panose="020B0604020202020204" pitchFamily="34" charset="0"/>
              </a:rPr>
              <a:t>”（持続可能な開発目標）</a:t>
            </a:r>
            <a:endParaRPr kumimoji="1" lang="ja-JP" altLang="en-US" sz="3100" dirty="0"/>
          </a:p>
        </p:txBody>
      </p:sp>
      <p:sp>
        <p:nvSpPr>
          <p:cNvPr id="3" name="コンテンツ プレースホルダー 2"/>
          <p:cNvSpPr>
            <a:spLocks noGrp="1"/>
          </p:cNvSpPr>
          <p:nvPr>
            <p:ph idx="1"/>
          </p:nvPr>
        </p:nvSpPr>
        <p:spPr>
          <a:xfrm>
            <a:off x="267285" y="1731496"/>
            <a:ext cx="11774659" cy="4351338"/>
          </a:xfrm>
        </p:spPr>
        <p:txBody>
          <a:bodyPr/>
          <a:lstStyle/>
          <a:p>
            <a:r>
              <a:rPr kumimoji="1" lang="ja-JP" altLang="en-US" sz="2000" dirty="0"/>
              <a:t>〇 </a:t>
            </a:r>
            <a:r>
              <a:rPr kumimoji="1" lang="ja-JP" altLang="en-US" sz="2400" b="1" dirty="0">
                <a:solidFill>
                  <a:srgbClr val="FF0000"/>
                </a:solidFill>
              </a:rPr>
              <a:t>「</a:t>
            </a:r>
            <a:r>
              <a:rPr lang="ja-JP" altLang="en-US" sz="2400" b="1" u="sng" dirty="0">
                <a:solidFill>
                  <a:srgbClr val="FF0000"/>
                </a:solidFill>
              </a:rPr>
              <a:t>持続可能な開発のための２０３０年アジェンダ</a:t>
            </a:r>
            <a:r>
              <a:rPr lang="ja-JP" altLang="en-US" sz="2400" b="1" dirty="0">
                <a:solidFill>
                  <a:srgbClr val="FF0000"/>
                </a:solidFill>
              </a:rPr>
              <a:t>」</a:t>
            </a:r>
            <a:r>
              <a:rPr lang="ja-JP" altLang="en-US" sz="2000" dirty="0"/>
              <a:t>に記載（</a:t>
            </a:r>
            <a:r>
              <a:rPr lang="en-US" altLang="ja-JP" sz="2000" b="1" dirty="0"/>
              <a:t>2015</a:t>
            </a:r>
            <a:r>
              <a:rPr lang="ja-JP" altLang="en-US" sz="2000" b="1" dirty="0"/>
              <a:t>年</a:t>
            </a:r>
            <a:r>
              <a:rPr lang="en-US" altLang="ja-JP" sz="2000" b="1" dirty="0"/>
              <a:t>9</a:t>
            </a:r>
            <a:r>
              <a:rPr lang="ja-JP" altLang="en-US" sz="2000" b="1" dirty="0"/>
              <a:t>月 国連総会で採択）</a:t>
            </a:r>
            <a:endParaRPr kumimoji="1" lang="en-US" altLang="ja-JP" sz="2000" dirty="0"/>
          </a:p>
          <a:p>
            <a:r>
              <a:rPr lang="ja-JP" altLang="en-US" sz="2000" dirty="0"/>
              <a:t>〇</a:t>
            </a:r>
            <a:r>
              <a:rPr lang="ja-JP" altLang="en-US" sz="2400" dirty="0"/>
              <a:t>  </a:t>
            </a:r>
            <a:r>
              <a:rPr lang="ja-JP" altLang="en-US" sz="2400" b="1" u="sng" dirty="0">
                <a:solidFill>
                  <a:srgbClr val="FF0000"/>
                </a:solidFill>
              </a:rPr>
              <a:t>２０３０年</a:t>
            </a:r>
            <a:r>
              <a:rPr lang="ja-JP" altLang="en-US" sz="2000" b="1" u="sng" dirty="0"/>
              <a:t>までの国際目標</a:t>
            </a:r>
            <a:r>
              <a:rPr lang="ja-JP" altLang="en-US" sz="2000" dirty="0"/>
              <a:t>。発展途上国のみならず先進国を含め全世界で取り組む。</a:t>
            </a:r>
            <a:endParaRPr lang="en-US" altLang="ja-JP" sz="2000" dirty="0"/>
          </a:p>
          <a:p>
            <a:r>
              <a:rPr lang="ja-JP" altLang="en-US" sz="2000" dirty="0"/>
              <a:t>〇  持続可能な世界を実現するための</a:t>
            </a:r>
            <a:r>
              <a:rPr lang="ja-JP" altLang="en-US" sz="2400" b="1" u="sng" dirty="0">
                <a:solidFill>
                  <a:srgbClr val="FF0000"/>
                </a:solidFill>
              </a:rPr>
              <a:t>１７</a:t>
            </a:r>
            <a:r>
              <a:rPr lang="ja-JP" altLang="en-US" sz="2000" b="1" u="sng" dirty="0"/>
              <a:t>のゴール（目標）</a:t>
            </a:r>
            <a:r>
              <a:rPr lang="ja-JP" altLang="en-US" sz="2000" u="sng" dirty="0"/>
              <a:t>、</a:t>
            </a:r>
            <a:r>
              <a:rPr lang="ja-JP" altLang="en-US" sz="2400" b="1" u="sng" dirty="0">
                <a:solidFill>
                  <a:srgbClr val="FF0000"/>
                </a:solidFill>
              </a:rPr>
              <a:t>１６９</a:t>
            </a:r>
            <a:r>
              <a:rPr lang="ja-JP" altLang="en-US" sz="2000" b="1" u="sng" dirty="0"/>
              <a:t>のターゲット</a:t>
            </a:r>
            <a:r>
              <a:rPr lang="ja-JP" altLang="en-US" sz="2000" dirty="0"/>
              <a:t>から構成</a:t>
            </a:r>
            <a:endParaRPr lang="en-US" altLang="ja-JP" sz="2000" dirty="0"/>
          </a:p>
          <a:p>
            <a:endParaRPr kumimoji="1" lang="ja-JP" altLang="en-US" dirty="0"/>
          </a:p>
        </p:txBody>
      </p:sp>
      <p:sp>
        <p:nvSpPr>
          <p:cNvPr id="5" name="AutoShape 2" descr="［別窓］">
            <a:hlinkClick r:id="rId3"/>
          </p:cNvPr>
          <p:cNvSpPr>
            <a:spLocks noChangeAspect="1" noChangeArrowheads="1"/>
          </p:cNvSpPr>
          <p:nvPr/>
        </p:nvSpPr>
        <p:spPr bwMode="auto">
          <a:xfrm>
            <a:off x="2209800" y="0"/>
            <a:ext cx="123825" cy="95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pic>
        <p:nvPicPr>
          <p:cNvPr id="8" name="Shape 138"/>
          <p:cNvPicPr preferRelativeResize="0">
            <a:picLocks noChangeAspect="1"/>
          </p:cNvPicPr>
          <p:nvPr/>
        </p:nvPicPr>
        <p:blipFill rotWithShape="1">
          <a:blip r:embed="rId4">
            <a:alphaModFix/>
          </a:blip>
          <a:srcRect/>
          <a:stretch/>
        </p:blipFill>
        <p:spPr>
          <a:xfrm>
            <a:off x="6419021" y="3235606"/>
            <a:ext cx="4368547" cy="3494838"/>
          </a:xfrm>
          <a:prstGeom prst="rect">
            <a:avLst/>
          </a:prstGeom>
          <a:noFill/>
          <a:ln>
            <a:noFill/>
          </a:ln>
        </p:spPr>
      </p:pic>
      <p:pic>
        <p:nvPicPr>
          <p:cNvPr id="9" name="Shape 129"/>
          <p:cNvPicPr preferRelativeResize="0">
            <a:picLocks noChangeAspect="1"/>
          </p:cNvPicPr>
          <p:nvPr/>
        </p:nvPicPr>
        <p:blipFill rotWithShape="1">
          <a:blip r:embed="rId5">
            <a:alphaModFix/>
          </a:blip>
          <a:srcRect/>
          <a:stretch/>
        </p:blipFill>
        <p:spPr>
          <a:xfrm>
            <a:off x="899219" y="3235606"/>
            <a:ext cx="5255396" cy="3494838"/>
          </a:xfrm>
          <a:prstGeom prst="rect">
            <a:avLst/>
          </a:prstGeom>
          <a:noFill/>
          <a:ln>
            <a:noFill/>
          </a:ln>
        </p:spPr>
      </p:pic>
    </p:spTree>
    <p:extLst>
      <p:ext uri="{BB962C8B-B14F-4D97-AF65-F5344CB8AC3E}">
        <p14:creationId xmlns:p14="http://schemas.microsoft.com/office/powerpoint/2010/main" val="33555684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ＳＤＧｓ普及活動</a:t>
            </a:r>
            <a:endParaRPr kumimoji="1" lang="ja-JP" altLang="en-US" dirty="0"/>
          </a:p>
        </p:txBody>
      </p:sp>
      <p:sp>
        <p:nvSpPr>
          <p:cNvPr id="4" name="正方形/長方形 3"/>
          <p:cNvSpPr/>
          <p:nvPr/>
        </p:nvSpPr>
        <p:spPr>
          <a:xfrm>
            <a:off x="490151" y="1794102"/>
            <a:ext cx="11521967" cy="723275"/>
          </a:xfrm>
          <a:prstGeom prst="rect">
            <a:avLst/>
          </a:prstGeom>
        </p:spPr>
        <p:txBody>
          <a:bodyPr wrap="square">
            <a:spAutoFit/>
          </a:bodyPr>
          <a:lstStyle/>
          <a:p>
            <a:r>
              <a:rPr lang="ja-JP" altLang="en-US" dirty="0"/>
              <a:t>ＳＤＧｓの普及を図るため、ワークショップや大学や各種団体向けのＳＤＧｓ講義などを実施しています。</a:t>
            </a:r>
            <a:endParaRPr lang="en-US" altLang="ja-JP" dirty="0"/>
          </a:p>
          <a:p>
            <a:pPr>
              <a:spcBef>
                <a:spcPts val="600"/>
              </a:spcBef>
            </a:pPr>
            <a:r>
              <a:rPr lang="ja-JP" altLang="en-US" dirty="0"/>
              <a:t>　</a:t>
            </a:r>
            <a:r>
              <a:rPr lang="en-US" altLang="ja-JP" dirty="0"/>
              <a:t>※</a:t>
            </a:r>
            <a:r>
              <a:rPr lang="ja-JP" altLang="en-US" dirty="0"/>
              <a:t>ご希望があれば「大阪府企画室」までお問合せください。</a:t>
            </a:r>
            <a:endParaRPr lang="en-US" altLang="ja-JP" dirty="0"/>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8662" y="2211273"/>
            <a:ext cx="3848765" cy="3301878"/>
          </a:xfrm>
          <a:prstGeom prst="rect">
            <a:avLst/>
          </a:prstGeom>
        </p:spPr>
      </p:pic>
      <p:sp>
        <p:nvSpPr>
          <p:cNvPr id="6" name="正方形/長方形 5"/>
          <p:cNvSpPr/>
          <p:nvPr/>
        </p:nvSpPr>
        <p:spPr>
          <a:xfrm>
            <a:off x="6419021" y="5416992"/>
            <a:ext cx="5848048" cy="1308050"/>
          </a:xfrm>
          <a:prstGeom prst="rect">
            <a:avLst/>
          </a:prstGeom>
        </p:spPr>
        <p:txBody>
          <a:bodyPr wrap="square">
            <a:spAutoFit/>
          </a:bodyPr>
          <a:lstStyle/>
          <a:p>
            <a:pPr marL="174625"/>
            <a:r>
              <a:rPr lang="en-US" altLang="ja-JP" dirty="0">
                <a:solidFill>
                  <a:prstClr val="black"/>
                </a:solidFill>
                <a:latin typeface="Meiryo UI" panose="020B0604030504040204" pitchFamily="50" charset="-128"/>
                <a:ea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rPr>
              <a:t>お問い合わせ先</a:t>
            </a:r>
            <a:r>
              <a:rPr lang="en-US" altLang="ja-JP" dirty="0">
                <a:solidFill>
                  <a:prstClr val="black"/>
                </a:solidFill>
                <a:latin typeface="Meiryo UI" panose="020B0604030504040204" pitchFamily="50" charset="-128"/>
                <a:ea typeface="Meiryo UI" panose="020B0604030504040204" pitchFamily="50" charset="-128"/>
              </a:rPr>
              <a:t>】</a:t>
            </a:r>
          </a:p>
          <a:p>
            <a:pPr marL="174625">
              <a:spcBef>
                <a:spcPts val="600"/>
              </a:spcBef>
            </a:pPr>
            <a:r>
              <a:rPr lang="ja-JP" altLang="en-US" dirty="0">
                <a:solidFill>
                  <a:prstClr val="black"/>
                </a:solidFill>
                <a:latin typeface="Meiryo UI" panose="020B0604030504040204" pitchFamily="50" charset="-128"/>
                <a:ea typeface="Meiryo UI" panose="020B0604030504040204" pitchFamily="50" charset="-128"/>
              </a:rPr>
              <a:t>大阪府 政策企画部 企画室 推進課</a:t>
            </a:r>
          </a:p>
          <a:p>
            <a:pPr marL="174625"/>
            <a:r>
              <a:rPr lang="en-US" altLang="ja-JP" dirty="0">
                <a:solidFill>
                  <a:prstClr val="black"/>
                </a:solidFill>
                <a:latin typeface="Meiryo UI" panose="020B0604030504040204" pitchFamily="50" charset="-128"/>
                <a:ea typeface="Meiryo UI" panose="020B0604030504040204" pitchFamily="50" charset="-128"/>
              </a:rPr>
              <a:t>TEL:06-6941-0351</a:t>
            </a:r>
          </a:p>
          <a:p>
            <a:pPr marL="174625"/>
            <a:r>
              <a:rPr lang="en-US" altLang="ja-JP" sz="2000" dirty="0">
                <a:solidFill>
                  <a:prstClr val="black"/>
                </a:solidFill>
                <a:latin typeface="Meiryo UI" panose="020B0604030504040204" pitchFamily="50" charset="-128"/>
                <a:ea typeface="Meiryo UI" panose="020B0604030504040204" pitchFamily="50" charset="-128"/>
              </a:rPr>
              <a:t>Mail:</a:t>
            </a:r>
            <a:r>
              <a:rPr lang="ja-JP" altLang="en-US" sz="2000" dirty="0">
                <a:solidFill>
                  <a:prstClr val="black"/>
                </a:solidFill>
                <a:latin typeface="Meiryo UI" panose="020B0604030504040204" pitchFamily="50" charset="-128"/>
                <a:ea typeface="Meiryo UI" panose="020B0604030504040204" pitchFamily="50" charset="-128"/>
              </a:rPr>
              <a:t> </a:t>
            </a:r>
            <a:r>
              <a:rPr lang="en-US" altLang="ja-JP" sz="2000" dirty="0">
                <a:solidFill>
                  <a:prstClr val="black"/>
                </a:solidFill>
                <a:latin typeface="Meiryo UI" panose="020B0604030504040204" pitchFamily="50" charset="-128"/>
                <a:ea typeface="Meiryo UI" panose="020B0604030504040204" pitchFamily="50" charset="-128"/>
              </a:rPr>
              <a:t>osaka_SDGs@gbox.pref.osaka.lg.jp</a:t>
            </a:r>
          </a:p>
        </p:txBody>
      </p:sp>
      <p:sp>
        <p:nvSpPr>
          <p:cNvPr id="8" name="テキスト ボックス 7"/>
          <p:cNvSpPr txBox="1"/>
          <p:nvPr/>
        </p:nvSpPr>
        <p:spPr>
          <a:xfrm>
            <a:off x="513645" y="2902442"/>
            <a:ext cx="1800493" cy="369332"/>
          </a:xfrm>
          <a:prstGeom prst="rect">
            <a:avLst/>
          </a:prstGeom>
          <a:noFill/>
        </p:spPr>
        <p:txBody>
          <a:bodyPr wrap="none" rtlCol="0">
            <a:spAutoFit/>
          </a:bodyPr>
          <a:lstStyle/>
          <a:p>
            <a:r>
              <a:rPr kumimoji="1" lang="ja-JP" altLang="en-US" b="1" dirty="0"/>
              <a:t>〇最近の取組み</a:t>
            </a:r>
          </a:p>
        </p:txBody>
      </p:sp>
      <p:sp>
        <p:nvSpPr>
          <p:cNvPr id="9" name="正方形/長方形 8"/>
          <p:cNvSpPr/>
          <p:nvPr/>
        </p:nvSpPr>
        <p:spPr>
          <a:xfrm>
            <a:off x="654348" y="3271774"/>
            <a:ext cx="6226137" cy="2287806"/>
          </a:xfrm>
          <a:prstGeom prst="rect">
            <a:avLst/>
          </a:prstGeom>
        </p:spPr>
        <p:txBody>
          <a:bodyPr wrap="square">
            <a:spAutoFit/>
          </a:bodyPr>
          <a:lstStyle/>
          <a:p>
            <a:pPr marL="174625">
              <a:spcBef>
                <a:spcPts val="400"/>
              </a:spcBef>
            </a:pPr>
            <a:r>
              <a:rPr lang="ja-JP" altLang="en-US" dirty="0">
                <a:solidFill>
                  <a:prstClr val="black"/>
                </a:solidFill>
                <a:latin typeface="Meiryo UI" panose="020B0604030504040204" pitchFamily="50" charset="-128"/>
                <a:ea typeface="Meiryo UI" panose="020B0604030504040204" pitchFamily="50" charset="-128"/>
              </a:rPr>
              <a:t>大阪</a:t>
            </a:r>
            <a:r>
              <a:rPr lang="en-US" altLang="ja-JP" dirty="0">
                <a:solidFill>
                  <a:prstClr val="black"/>
                </a:solidFill>
                <a:latin typeface="Meiryo UI" panose="020B0604030504040204" pitchFamily="50" charset="-128"/>
                <a:ea typeface="Meiryo UI" panose="020B0604030504040204" pitchFamily="50" charset="-128"/>
              </a:rPr>
              <a:t>SDGs</a:t>
            </a:r>
            <a:r>
              <a:rPr lang="ja-JP" altLang="en-US" dirty="0">
                <a:solidFill>
                  <a:prstClr val="black"/>
                </a:solidFill>
                <a:latin typeface="Meiryo UI" panose="020B0604030504040204" pitchFamily="50" charset="-128"/>
                <a:ea typeface="Meiryo UI" panose="020B0604030504040204" pitchFamily="50" charset="-128"/>
              </a:rPr>
              <a:t>学生・若者ワークショップ</a:t>
            </a:r>
            <a:endParaRPr lang="en-US" altLang="ja-JP" dirty="0">
              <a:solidFill>
                <a:prstClr val="black"/>
              </a:solidFill>
              <a:latin typeface="Meiryo UI" panose="020B0604030504040204" pitchFamily="50" charset="-128"/>
              <a:ea typeface="Meiryo UI" panose="020B0604030504040204" pitchFamily="50" charset="-128"/>
            </a:endParaRPr>
          </a:p>
          <a:p>
            <a:pPr marL="360363" indent="-185738">
              <a:spcBef>
                <a:spcPts val="400"/>
              </a:spcBef>
            </a:pPr>
            <a:r>
              <a:rPr lang="ja-JP" altLang="en-US" dirty="0">
                <a:solidFill>
                  <a:prstClr val="black"/>
                </a:solidFill>
                <a:latin typeface="Meiryo UI" panose="020B0604030504040204" pitchFamily="50" charset="-128"/>
                <a:ea typeface="Meiryo UI" panose="020B0604030504040204" pitchFamily="50" charset="-128"/>
              </a:rPr>
              <a:t>　・コロナ禍における課題・大事だと思う行動や、</a:t>
            </a:r>
            <a:r>
              <a:rPr lang="en-US" altLang="ja-JP" dirty="0">
                <a:solidFill>
                  <a:prstClr val="black"/>
                </a:solidFill>
                <a:latin typeface="Meiryo UI" panose="020B0604030504040204" pitchFamily="50" charset="-128"/>
                <a:ea typeface="Meiryo UI" panose="020B0604030504040204" pitchFamily="50" charset="-128"/>
              </a:rPr>
              <a:t>SDGs</a:t>
            </a:r>
            <a:r>
              <a:rPr lang="ja-JP" altLang="en-US" dirty="0">
                <a:solidFill>
                  <a:prstClr val="black"/>
                </a:solidFill>
                <a:latin typeface="Meiryo UI" panose="020B0604030504040204" pitchFamily="50" charset="-128"/>
                <a:ea typeface="Meiryo UI" panose="020B0604030504040204" pitchFamily="50" charset="-128"/>
              </a:rPr>
              <a:t>の自分事化にむけて意見交換を行いました。</a:t>
            </a:r>
            <a:endParaRPr lang="en-US" altLang="ja-JP" dirty="0">
              <a:solidFill>
                <a:prstClr val="black"/>
              </a:solidFill>
              <a:latin typeface="Meiryo UI" panose="020B0604030504040204" pitchFamily="50" charset="-128"/>
              <a:ea typeface="Meiryo UI" panose="020B0604030504040204" pitchFamily="50" charset="-128"/>
            </a:endParaRPr>
          </a:p>
          <a:p>
            <a:pPr marL="360363" indent="-185738">
              <a:spcBef>
                <a:spcPts val="400"/>
              </a:spcBef>
            </a:pPr>
            <a:endParaRPr lang="en-US" altLang="ja-JP" dirty="0">
              <a:solidFill>
                <a:prstClr val="black"/>
              </a:solidFill>
              <a:latin typeface="Meiryo UI" panose="020B0604030504040204" pitchFamily="50" charset="-128"/>
              <a:ea typeface="Meiryo UI" panose="020B0604030504040204" pitchFamily="50" charset="-128"/>
            </a:endParaRPr>
          </a:p>
          <a:p>
            <a:pPr marL="360363" indent="-185738">
              <a:spcBef>
                <a:spcPts val="400"/>
              </a:spcBef>
            </a:pPr>
            <a:r>
              <a:rPr lang="ja-JP" altLang="en-US" dirty="0">
                <a:solidFill>
                  <a:prstClr val="black"/>
                </a:solidFill>
                <a:latin typeface="Meiryo UI" panose="020B0604030504040204" pitchFamily="50" charset="-128"/>
                <a:ea typeface="Meiryo UI" panose="020B0604030504040204" pitchFamily="50" charset="-128"/>
              </a:rPr>
              <a:t>大学や各種団体に向けた</a:t>
            </a:r>
            <a:r>
              <a:rPr lang="en-US" altLang="ja-JP" dirty="0">
                <a:solidFill>
                  <a:prstClr val="black"/>
                </a:solidFill>
                <a:latin typeface="Meiryo UI" panose="020B0604030504040204" pitchFamily="50" charset="-128"/>
                <a:ea typeface="Meiryo UI" panose="020B0604030504040204" pitchFamily="50" charset="-128"/>
              </a:rPr>
              <a:t>SDGs</a:t>
            </a:r>
            <a:r>
              <a:rPr lang="ja-JP" altLang="en-US" dirty="0">
                <a:solidFill>
                  <a:prstClr val="black"/>
                </a:solidFill>
                <a:latin typeface="Meiryo UI" panose="020B0604030504040204" pitchFamily="50" charset="-128"/>
                <a:ea typeface="Meiryo UI" panose="020B0604030504040204" pitchFamily="50" charset="-128"/>
              </a:rPr>
              <a:t>講義</a:t>
            </a:r>
            <a:endParaRPr lang="en-US" altLang="ja-JP" dirty="0">
              <a:solidFill>
                <a:prstClr val="black"/>
              </a:solidFill>
              <a:latin typeface="Meiryo UI" panose="020B0604030504040204" pitchFamily="50" charset="-128"/>
              <a:ea typeface="Meiryo UI" panose="020B0604030504040204" pitchFamily="50" charset="-128"/>
            </a:endParaRPr>
          </a:p>
          <a:p>
            <a:pPr marL="360363" indent="-90488">
              <a:spcBef>
                <a:spcPts val="400"/>
              </a:spcBef>
            </a:pPr>
            <a:r>
              <a:rPr lang="ja-JP" altLang="en-US" dirty="0">
                <a:solidFill>
                  <a:prstClr val="black"/>
                </a:solidFill>
                <a:latin typeface="Meiryo UI" panose="020B0604030504040204" pitchFamily="50" charset="-128"/>
                <a:ea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rPr>
              <a:t>SDGs</a:t>
            </a:r>
            <a:r>
              <a:rPr lang="ja-JP" altLang="en-US" dirty="0">
                <a:solidFill>
                  <a:prstClr val="black"/>
                </a:solidFill>
                <a:latin typeface="Meiryo UI" panose="020B0604030504040204" pitchFamily="50" charset="-128"/>
                <a:ea typeface="Meiryo UI" panose="020B0604030504040204" pitchFamily="50" charset="-128"/>
              </a:rPr>
              <a:t>に関する大阪府の取組紹介や、大学ゼミへの研究協力などを実施</a:t>
            </a:r>
            <a:endParaRPr lang="en-US" altLang="ja-JP"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509488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大阪府のＳＤＧｓビジネス支援</a:t>
            </a:r>
            <a:endParaRPr kumimoji="1" lang="ja-JP" altLang="en-US" dirty="0"/>
          </a:p>
        </p:txBody>
      </p:sp>
      <p:sp>
        <p:nvSpPr>
          <p:cNvPr id="4" name="正方形/長方形 3"/>
          <p:cNvSpPr/>
          <p:nvPr/>
        </p:nvSpPr>
        <p:spPr>
          <a:xfrm>
            <a:off x="125525" y="1708292"/>
            <a:ext cx="8441699" cy="523220"/>
          </a:xfrm>
          <a:prstGeom prst="rect">
            <a:avLst/>
          </a:prstGeom>
        </p:spPr>
        <p:txBody>
          <a:bodyPr wrap="square">
            <a:spAutoFit/>
          </a:bodyPr>
          <a:lstStyle/>
          <a:p>
            <a:r>
              <a:rPr lang="ja-JP" altLang="en-US" sz="2800" b="1" u="sng" dirty="0">
                <a:latin typeface="+mn-ea"/>
              </a:rPr>
              <a:t>チャレンジ応援資金</a:t>
            </a:r>
            <a:r>
              <a:rPr lang="ja-JP" altLang="en-US" sz="2800" b="1" dirty="0">
                <a:latin typeface="+mn-ea"/>
              </a:rPr>
              <a:t>（ </a:t>
            </a:r>
            <a:r>
              <a:rPr lang="en-US" altLang="ja-JP" sz="2800" b="1" dirty="0">
                <a:latin typeface="+mn-ea"/>
              </a:rPr>
              <a:t>SDGs </a:t>
            </a:r>
            <a:r>
              <a:rPr lang="ja-JP" altLang="en-US" sz="2800" b="1" dirty="0">
                <a:latin typeface="+mn-ea"/>
              </a:rPr>
              <a:t>ビジネス支援資金）</a:t>
            </a:r>
          </a:p>
        </p:txBody>
      </p:sp>
      <p:sp>
        <p:nvSpPr>
          <p:cNvPr id="7" name="正方形/長方形 6"/>
          <p:cNvSpPr/>
          <p:nvPr/>
        </p:nvSpPr>
        <p:spPr>
          <a:xfrm>
            <a:off x="0" y="2259147"/>
            <a:ext cx="11925799" cy="1066959"/>
          </a:xfrm>
          <a:prstGeom prst="rect">
            <a:avLst/>
          </a:prstGeom>
        </p:spPr>
        <p:txBody>
          <a:bodyPr wrap="square">
            <a:spAutoFit/>
          </a:bodyPr>
          <a:lstStyle/>
          <a:p>
            <a:r>
              <a:rPr lang="en-US" altLang="ja-JP" sz="2000" dirty="0">
                <a:latin typeface="+mn-ea"/>
              </a:rPr>
              <a:t>【</a:t>
            </a:r>
            <a:r>
              <a:rPr lang="ja-JP" altLang="en-US" sz="2000" dirty="0">
                <a:latin typeface="+mn-ea"/>
              </a:rPr>
              <a:t>概　要</a:t>
            </a:r>
            <a:r>
              <a:rPr lang="en-US" altLang="ja-JP" sz="2000" dirty="0">
                <a:latin typeface="+mn-ea"/>
              </a:rPr>
              <a:t>】</a:t>
            </a:r>
          </a:p>
          <a:p>
            <a:pPr marL="269875">
              <a:spcBef>
                <a:spcPts val="400"/>
              </a:spcBef>
            </a:pPr>
            <a:r>
              <a:rPr lang="en-US" altLang="ja-JP" sz="2000" spc="-100" dirty="0">
                <a:latin typeface="+mn-ea"/>
              </a:rPr>
              <a:t>SDGs</a:t>
            </a:r>
            <a:r>
              <a:rPr lang="ja-JP" altLang="en-US" sz="2000" spc="-100" dirty="0">
                <a:latin typeface="+mn-ea"/>
              </a:rPr>
              <a:t>（持続可能な開発目標）の取り組みに関する事業計画を策定し、計画の実行に取組む府内中小企業に対し、必要な資金を融資</a:t>
            </a: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9703" y="3792809"/>
            <a:ext cx="1793018" cy="2094042"/>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9549" y="4066875"/>
            <a:ext cx="1486872" cy="1213506"/>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60110" y="4195041"/>
            <a:ext cx="1141450" cy="1173114"/>
          </a:xfrm>
          <a:prstGeom prst="rect">
            <a:avLst/>
          </a:prstGeom>
        </p:spPr>
      </p:pic>
      <p:sp>
        <p:nvSpPr>
          <p:cNvPr id="11" name="正方形/長方形 10"/>
          <p:cNvSpPr/>
          <p:nvPr/>
        </p:nvSpPr>
        <p:spPr>
          <a:xfrm>
            <a:off x="8799870" y="5417658"/>
            <a:ext cx="2160240" cy="4691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mn-ea"/>
              </a:rPr>
              <a:t>大阪府　制度融資</a:t>
            </a:r>
          </a:p>
        </p:txBody>
      </p:sp>
      <p:pic>
        <p:nvPicPr>
          <p:cNvPr id="12" name="図 11"/>
          <p:cNvPicPr>
            <a:picLocks noChangeAspect="1"/>
          </p:cNvPicPr>
          <p:nvPr/>
        </p:nvPicPr>
        <p:blipFill>
          <a:blip r:embed="rId6"/>
          <a:stretch>
            <a:fillRect/>
          </a:stretch>
        </p:blipFill>
        <p:spPr>
          <a:xfrm>
            <a:off x="11090223" y="5462370"/>
            <a:ext cx="354071" cy="352728"/>
          </a:xfrm>
          <a:prstGeom prst="rect">
            <a:avLst/>
          </a:prstGeom>
        </p:spPr>
      </p:pic>
      <p:graphicFrame>
        <p:nvGraphicFramePr>
          <p:cNvPr id="3" name="表 2"/>
          <p:cNvGraphicFramePr>
            <a:graphicFrameLocks noGrp="1"/>
          </p:cNvGraphicFramePr>
          <p:nvPr>
            <p:extLst>
              <p:ext uri="{D42A27DB-BD31-4B8C-83A1-F6EECF244321}">
                <p14:modId xmlns:p14="http://schemas.microsoft.com/office/powerpoint/2010/main" val="1104190781"/>
              </p:ext>
            </p:extLst>
          </p:nvPr>
        </p:nvGraphicFramePr>
        <p:xfrm>
          <a:off x="191721" y="3845189"/>
          <a:ext cx="6227300" cy="2433712"/>
        </p:xfrm>
        <a:graphic>
          <a:graphicData uri="http://schemas.openxmlformats.org/drawingml/2006/table">
            <a:tbl>
              <a:tblPr firstRow="1" bandRow="1">
                <a:tableStyleId>{5C22544A-7EE6-4342-B048-85BDC9FD1C3A}</a:tableStyleId>
              </a:tblPr>
              <a:tblGrid>
                <a:gridCol w="1491178">
                  <a:extLst>
                    <a:ext uri="{9D8B030D-6E8A-4147-A177-3AD203B41FA5}">
                      <a16:colId xmlns:a16="http://schemas.microsoft.com/office/drawing/2014/main" val="1931979125"/>
                    </a:ext>
                  </a:extLst>
                </a:gridCol>
                <a:gridCol w="4736122">
                  <a:extLst>
                    <a:ext uri="{9D8B030D-6E8A-4147-A177-3AD203B41FA5}">
                      <a16:colId xmlns:a16="http://schemas.microsoft.com/office/drawing/2014/main" val="238972682"/>
                    </a:ext>
                  </a:extLst>
                </a:gridCol>
              </a:tblGrid>
              <a:tr h="597713">
                <a:tc>
                  <a:txBody>
                    <a:bodyPr/>
                    <a:lstStyle/>
                    <a:p>
                      <a:r>
                        <a:rPr kumimoji="1" lang="ja-JP" altLang="en-US" dirty="0"/>
                        <a:t>融資限度額</a:t>
                      </a:r>
                    </a:p>
                  </a:txBody>
                  <a:tcPr/>
                </a:tc>
                <a:tc>
                  <a:txBody>
                    <a:bodyPr/>
                    <a:lstStyle/>
                    <a:p>
                      <a:r>
                        <a:rPr kumimoji="1" lang="ja-JP" altLang="en-US" dirty="0"/>
                        <a:t>２億円</a:t>
                      </a:r>
                      <a:endParaRPr kumimoji="1" lang="en-US" altLang="ja-JP" dirty="0"/>
                    </a:p>
                    <a:p>
                      <a:r>
                        <a:rPr kumimoji="1" lang="ja-JP" altLang="en-US" dirty="0"/>
                        <a:t>（うち無担保</a:t>
                      </a:r>
                      <a:r>
                        <a:rPr kumimoji="1" lang="en-US" altLang="ja-JP" dirty="0"/>
                        <a:t>8,000</a:t>
                      </a:r>
                      <a:r>
                        <a:rPr kumimoji="1" lang="ja-JP" altLang="en-US" dirty="0"/>
                        <a:t>万円）</a:t>
                      </a:r>
                    </a:p>
                  </a:txBody>
                  <a:tcPr/>
                </a:tc>
                <a:extLst>
                  <a:ext uri="{0D108BD9-81ED-4DB2-BD59-A6C34878D82A}">
                    <a16:rowId xmlns:a16="http://schemas.microsoft.com/office/drawing/2014/main" val="3126911887"/>
                  </a:ext>
                </a:extLst>
              </a:tr>
              <a:tr h="597713">
                <a:tc>
                  <a:txBody>
                    <a:bodyPr/>
                    <a:lstStyle/>
                    <a:p>
                      <a:r>
                        <a:rPr kumimoji="1" lang="ja-JP" altLang="en-US" dirty="0"/>
                        <a:t>資金使途</a:t>
                      </a:r>
                    </a:p>
                  </a:txBody>
                  <a:tcPr/>
                </a:tc>
                <a:tc>
                  <a:txBody>
                    <a:bodyPr/>
                    <a:lstStyle/>
                    <a:p>
                      <a:r>
                        <a:rPr kumimoji="1" lang="ja-JP" altLang="en-US" dirty="0"/>
                        <a:t>事業計画の実施に必要な・運転資金・設備資金、運転設備資金</a:t>
                      </a:r>
                    </a:p>
                  </a:txBody>
                  <a:tcPr/>
                </a:tc>
                <a:extLst>
                  <a:ext uri="{0D108BD9-81ED-4DB2-BD59-A6C34878D82A}">
                    <a16:rowId xmlns:a16="http://schemas.microsoft.com/office/drawing/2014/main" val="1570456561"/>
                  </a:ext>
                </a:extLst>
              </a:tr>
              <a:tr h="564507">
                <a:tc>
                  <a:txBody>
                    <a:bodyPr/>
                    <a:lstStyle/>
                    <a:p>
                      <a:r>
                        <a:rPr kumimoji="1" lang="ja-JP" altLang="en-US" dirty="0"/>
                        <a:t>融資利率</a:t>
                      </a:r>
                    </a:p>
                  </a:txBody>
                  <a:tcPr/>
                </a:tc>
                <a:tc>
                  <a:txBody>
                    <a:bodyPr/>
                    <a:lstStyle/>
                    <a:p>
                      <a:r>
                        <a:rPr kumimoji="1" lang="en-US" altLang="ja-JP" dirty="0"/>
                        <a:t>1.4%</a:t>
                      </a:r>
                      <a:r>
                        <a:rPr kumimoji="1" lang="ja-JP" altLang="en-US" dirty="0"/>
                        <a:t>以下（固定金利）</a:t>
                      </a:r>
                    </a:p>
                  </a:txBody>
                  <a:tcPr/>
                </a:tc>
                <a:extLst>
                  <a:ext uri="{0D108BD9-81ED-4DB2-BD59-A6C34878D82A}">
                    <a16:rowId xmlns:a16="http://schemas.microsoft.com/office/drawing/2014/main" val="3776949712"/>
                  </a:ext>
                </a:extLst>
              </a:tr>
              <a:tr h="589045">
                <a:tc>
                  <a:txBody>
                    <a:bodyPr/>
                    <a:lstStyle/>
                    <a:p>
                      <a:r>
                        <a:rPr kumimoji="1" lang="ja-JP" altLang="en-US" dirty="0"/>
                        <a:t>融資期間</a:t>
                      </a:r>
                    </a:p>
                  </a:txBody>
                  <a:tcPr/>
                </a:tc>
                <a:tc>
                  <a:txBody>
                    <a:bodyPr/>
                    <a:lstStyle/>
                    <a:p>
                      <a:r>
                        <a:rPr kumimoji="1" lang="ja-JP" altLang="en-US" dirty="0"/>
                        <a:t>７年以内</a:t>
                      </a:r>
                    </a:p>
                  </a:txBody>
                  <a:tcPr/>
                </a:tc>
                <a:extLst>
                  <a:ext uri="{0D108BD9-81ED-4DB2-BD59-A6C34878D82A}">
                    <a16:rowId xmlns:a16="http://schemas.microsoft.com/office/drawing/2014/main" val="4111920743"/>
                  </a:ext>
                </a:extLst>
              </a:tr>
            </a:tbl>
          </a:graphicData>
        </a:graphic>
      </p:graphicFrame>
      <p:sp>
        <p:nvSpPr>
          <p:cNvPr id="18" name="テキスト ボックス 17"/>
          <p:cNvSpPr txBox="1"/>
          <p:nvPr/>
        </p:nvSpPr>
        <p:spPr>
          <a:xfrm>
            <a:off x="0" y="3474430"/>
            <a:ext cx="4795706" cy="400110"/>
          </a:xfrm>
          <a:prstGeom prst="rect">
            <a:avLst/>
          </a:prstGeom>
          <a:noFill/>
        </p:spPr>
        <p:txBody>
          <a:bodyPr wrap="square" rtlCol="0">
            <a:spAutoFit/>
          </a:bodyPr>
          <a:lstStyle/>
          <a:p>
            <a:r>
              <a:rPr kumimoji="1" lang="en-US" altLang="ja-JP" sz="2000" dirty="0">
                <a:latin typeface="+mj-ea"/>
                <a:ea typeface="+mj-ea"/>
              </a:rPr>
              <a:t>【</a:t>
            </a:r>
            <a:r>
              <a:rPr kumimoji="1" lang="ja-JP" altLang="en-US" sz="2000" dirty="0">
                <a:latin typeface="+mj-ea"/>
                <a:ea typeface="+mj-ea"/>
              </a:rPr>
              <a:t>融資限度額及び融資条件</a:t>
            </a:r>
            <a:r>
              <a:rPr kumimoji="1" lang="en-US" altLang="ja-JP" sz="1400" dirty="0">
                <a:latin typeface="+mj-ea"/>
                <a:ea typeface="+mj-ea"/>
              </a:rPr>
              <a:t>※</a:t>
            </a:r>
            <a:r>
              <a:rPr kumimoji="1" lang="en-US" altLang="ja-JP" sz="2000" dirty="0">
                <a:latin typeface="+mj-ea"/>
                <a:ea typeface="+mj-ea"/>
              </a:rPr>
              <a:t>】</a:t>
            </a:r>
            <a:endParaRPr kumimoji="1" lang="ja-JP" altLang="en-US" sz="2000" dirty="0">
              <a:latin typeface="+mj-ea"/>
              <a:ea typeface="+mj-ea"/>
            </a:endParaRPr>
          </a:p>
        </p:txBody>
      </p:sp>
      <p:sp>
        <p:nvSpPr>
          <p:cNvPr id="21" name="テキスト ボックス 20"/>
          <p:cNvSpPr txBox="1"/>
          <p:nvPr/>
        </p:nvSpPr>
        <p:spPr>
          <a:xfrm>
            <a:off x="101227" y="6304979"/>
            <a:ext cx="11252573" cy="584775"/>
          </a:xfrm>
          <a:prstGeom prst="rect">
            <a:avLst/>
          </a:prstGeom>
          <a:noFill/>
        </p:spPr>
        <p:txBody>
          <a:bodyPr wrap="square" rtlCol="0">
            <a:spAutoFit/>
          </a:bodyPr>
          <a:lstStyle/>
          <a:p>
            <a:r>
              <a:rPr kumimoji="1" lang="en-US" altLang="ja-JP" sz="1600" dirty="0"/>
              <a:t>※</a:t>
            </a:r>
            <a:r>
              <a:rPr lang="ja-JP" altLang="en-US" sz="1600" dirty="0"/>
              <a:t>詳細については、以下</a:t>
            </a:r>
            <a:r>
              <a:rPr lang="en-US" altLang="ja-JP" sz="1600" dirty="0"/>
              <a:t>URL</a:t>
            </a:r>
            <a:r>
              <a:rPr lang="ja-JP" altLang="en-US" sz="1600" dirty="0"/>
              <a:t>から「チャレンジ応援資金（ </a:t>
            </a:r>
            <a:r>
              <a:rPr lang="en-US" altLang="ja-JP" sz="1600" dirty="0"/>
              <a:t>SDGs </a:t>
            </a:r>
            <a:r>
              <a:rPr lang="ja-JP" altLang="en-US" sz="1600" dirty="0"/>
              <a:t>ビジネス支援資金）」をご覧ください。</a:t>
            </a:r>
            <a:endParaRPr lang="en-US" altLang="ja-JP" sz="1600" dirty="0"/>
          </a:p>
          <a:p>
            <a:r>
              <a:rPr lang="ja-JP" altLang="en-US" sz="1600" dirty="0"/>
              <a:t>　</a:t>
            </a:r>
            <a:r>
              <a:rPr lang="en-US" altLang="ja-JP" sz="1600" dirty="0"/>
              <a:t>http://www.pref.osaka.lg.jp/attach/246/00115458/25sdgs.pdf</a:t>
            </a:r>
            <a:endParaRPr kumimoji="1" lang="ja-JP" altLang="en-US" sz="1600" dirty="0"/>
          </a:p>
        </p:txBody>
      </p:sp>
    </p:spTree>
    <p:extLst>
      <p:ext uri="{BB962C8B-B14F-4D97-AF65-F5344CB8AC3E}">
        <p14:creationId xmlns:p14="http://schemas.microsoft.com/office/powerpoint/2010/main" val="6983031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大阪府のＳＤＧｓビジネス支援</a:t>
            </a:r>
            <a:endParaRPr kumimoji="1" lang="ja-JP" altLang="en-US" dirty="0"/>
          </a:p>
        </p:txBody>
      </p:sp>
      <p:sp>
        <p:nvSpPr>
          <p:cNvPr id="5" name="正方形/長方形 4"/>
          <p:cNvSpPr/>
          <p:nvPr/>
        </p:nvSpPr>
        <p:spPr>
          <a:xfrm>
            <a:off x="0" y="1524666"/>
            <a:ext cx="1120128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sng" strike="noStrike" kern="1200" cap="none" normalizeH="0" noProof="0" dirty="0">
                <a:ln>
                  <a:noFill/>
                </a:ln>
                <a:solidFill>
                  <a:prstClr val="black"/>
                </a:solidFill>
                <a:effectLst/>
                <a:uLnTx/>
                <a:uFillTx/>
                <a:latin typeface="Meiryo UI" panose="020B0604030504040204" pitchFamily="50" charset="-128"/>
                <a:ea typeface="Meiryo UI" panose="020B0604030504040204" pitchFamily="50" charset="-128"/>
                <a:cs typeface="+mn-cs"/>
              </a:rPr>
              <a:t>SDGs Business Meet-Up2020</a:t>
            </a:r>
          </a:p>
        </p:txBody>
      </p:sp>
      <p:sp>
        <p:nvSpPr>
          <p:cNvPr id="6" name="正方形/長方形 5"/>
          <p:cNvSpPr/>
          <p:nvPr/>
        </p:nvSpPr>
        <p:spPr>
          <a:xfrm>
            <a:off x="-1" y="3321790"/>
            <a:ext cx="5797591" cy="977191"/>
          </a:xfrm>
          <a:prstGeom prst="rect">
            <a:avLst/>
          </a:prstGeom>
        </p:spPr>
        <p:txBody>
          <a:bodyPr wrap="square">
            <a:spAutoFit/>
          </a:bodyPr>
          <a:lstStyle/>
          <a:p>
            <a:pPr marL="0" marR="0" lvl="0" indent="0" algn="l" defTabSz="914400" rtl="0" eaLnBrk="1" fontAlgn="auto" latinLnBrk="0" hangingPunct="1">
              <a:lnSpc>
                <a:spcPts val="23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対　象</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SDGs</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ビジネスを検討している府内企業 </a:t>
            </a:r>
            <a:endPar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lvl="0">
              <a:lnSpc>
                <a:spcPts val="2300"/>
              </a:lnSpc>
            </a:pP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概　要</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lang="ja-JP" altLang="en-US" dirty="0">
                <a:solidFill>
                  <a:prstClr val="black"/>
                </a:solidFill>
                <a:latin typeface="メイリオ" panose="020B0604030504040204" pitchFamily="50" charset="-128"/>
                <a:ea typeface="メイリオ" panose="020B0604030504040204" pitchFamily="50" charset="-128"/>
              </a:rPr>
              <a:t>ビジネスマッチング、商談会の開催など</a:t>
            </a:r>
            <a:endPar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lvl="0">
              <a:lnSpc>
                <a:spcPts val="2300"/>
              </a:lnSpc>
            </a:pP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主　催</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a:t>
            </a:r>
            <a:endParaRPr lang="en-US" altLang="ja-JP" dirty="0">
              <a:solidFill>
                <a:prstClr val="black"/>
              </a:solidFill>
              <a:latin typeface="メイリオ" panose="020B0604030504040204" pitchFamily="50" charset="-128"/>
              <a:ea typeface="メイリオ" panose="020B0604030504040204" pitchFamily="50" charset="-128"/>
            </a:endParaRPr>
          </a:p>
        </p:txBody>
      </p:sp>
      <p:sp>
        <p:nvSpPr>
          <p:cNvPr id="13" name="正方形/長方形 12"/>
          <p:cNvSpPr/>
          <p:nvPr/>
        </p:nvSpPr>
        <p:spPr>
          <a:xfrm>
            <a:off x="97678" y="6313273"/>
            <a:ext cx="4249439" cy="4246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4" name="正方形/長方形 13"/>
          <p:cNvSpPr/>
          <p:nvPr/>
        </p:nvSpPr>
        <p:spPr>
          <a:xfrm>
            <a:off x="184136" y="6319638"/>
            <a:ext cx="421782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Osaka SDGs Business Meet-Up2020</a:t>
            </a:r>
            <a:endPar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7" name="表 16"/>
          <p:cNvGraphicFramePr>
            <a:graphicFrameLocks noGrp="1"/>
          </p:cNvGraphicFramePr>
          <p:nvPr>
            <p:extLst>
              <p:ext uri="{D42A27DB-BD31-4B8C-83A1-F6EECF244321}">
                <p14:modId xmlns:p14="http://schemas.microsoft.com/office/powerpoint/2010/main" val="2570009780"/>
              </p:ext>
            </p:extLst>
          </p:nvPr>
        </p:nvGraphicFramePr>
        <p:xfrm>
          <a:off x="5797590" y="3315425"/>
          <a:ext cx="6258935" cy="3579054"/>
        </p:xfrm>
        <a:graphic>
          <a:graphicData uri="http://schemas.openxmlformats.org/drawingml/2006/table">
            <a:tbl>
              <a:tblPr bandRow="1">
                <a:tableStyleId>{ED083AE6-46FA-4A59-8FB0-9F97EB10719F}</a:tableStyleId>
              </a:tblPr>
              <a:tblGrid>
                <a:gridCol w="1197753">
                  <a:extLst>
                    <a:ext uri="{9D8B030D-6E8A-4147-A177-3AD203B41FA5}">
                      <a16:colId xmlns:a16="http://schemas.microsoft.com/office/drawing/2014/main" val="3624370454"/>
                    </a:ext>
                  </a:extLst>
                </a:gridCol>
                <a:gridCol w="1689185">
                  <a:extLst>
                    <a:ext uri="{9D8B030D-6E8A-4147-A177-3AD203B41FA5}">
                      <a16:colId xmlns:a16="http://schemas.microsoft.com/office/drawing/2014/main" val="243047462"/>
                    </a:ext>
                  </a:extLst>
                </a:gridCol>
                <a:gridCol w="3371997">
                  <a:extLst>
                    <a:ext uri="{9D8B030D-6E8A-4147-A177-3AD203B41FA5}">
                      <a16:colId xmlns:a16="http://schemas.microsoft.com/office/drawing/2014/main" val="1294809878"/>
                    </a:ext>
                  </a:extLst>
                </a:gridCol>
              </a:tblGrid>
              <a:tr h="644378">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t>第１回</a:t>
                      </a:r>
                      <a:r>
                        <a:rPr kumimoji="1" lang="ja-JP" altLang="en-US" sz="1400" baseline="0" dirty="0"/>
                        <a:t> </a:t>
                      </a:r>
                      <a:endParaRPr kumimoji="1" lang="en-US" altLang="ja-JP"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t>（</a:t>
                      </a:r>
                      <a:r>
                        <a:rPr kumimoji="1" lang="en-US" altLang="ja-JP" sz="1100" dirty="0"/>
                        <a:t>8</a:t>
                      </a:r>
                      <a:r>
                        <a:rPr kumimoji="1" lang="ja-JP" altLang="en-US" sz="1100" dirty="0"/>
                        <a:t>月開催</a:t>
                      </a:r>
                      <a:r>
                        <a:rPr kumimoji="1" lang="ja-JP" altLang="en-US" sz="1100" dirty="0" err="1"/>
                        <a:t>み</a:t>
                      </a:r>
                      <a:r>
                        <a:rPr kumimoji="1" lang="ja-JP" altLang="en-US" sz="1400" dirty="0"/>
                        <a:t>）</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solidFill>
                      <a:schemeClr val="bg2">
                        <a:lumMod val="50000"/>
                      </a:scheme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1600" dirty="0"/>
                        <a:t>公的支援</a:t>
                      </a:r>
                      <a:endParaRPr kumimoji="1" lang="ja-JP" altLang="en-US" sz="1600" dirty="0">
                        <a:solidFill>
                          <a:schemeClr val="tx1"/>
                        </a:solidFill>
                        <a:latin typeface="Meiryo UI" panose="020B0604030504040204" pitchFamily="50" charset="-128"/>
                        <a:ea typeface="Meiryo UI" panose="020B0604030504040204" pitchFamily="50" charset="-128"/>
                      </a:endParaRPr>
                    </a:p>
                  </a:txBody>
                  <a:tcPr anchor="ctr">
                    <a:solidFill>
                      <a:schemeClr val="bg2">
                        <a:lumMod val="50000"/>
                      </a:scheme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r>
                        <a:rPr kumimoji="1" lang="en-US" altLang="ja-JP" sz="1400" dirty="0"/>
                        <a:t>SDGs</a:t>
                      </a:r>
                      <a:r>
                        <a:rPr kumimoji="1" lang="ja-JP" altLang="en-US" sz="1400" dirty="0"/>
                        <a:t>ビジネスに対する支援スキームを持つ公的機関とのマッチング</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solidFill>
                      <a:schemeClr val="bg2">
                        <a:lumMod val="50000"/>
                      </a:schemeClr>
                    </a:solidFill>
                  </a:tcPr>
                </a:tc>
                <a:extLst>
                  <a:ext uri="{0D108BD9-81ED-4DB2-BD59-A6C34878D82A}">
                    <a16:rowId xmlns:a16="http://schemas.microsoft.com/office/drawing/2014/main" val="1628288993"/>
                  </a:ext>
                </a:extLst>
              </a:tr>
              <a:tr h="644378">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t>第２回</a:t>
                      </a:r>
                      <a:endParaRPr kumimoji="1" lang="en-US" altLang="ja-JP" sz="14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t>（</a:t>
                      </a:r>
                      <a:r>
                        <a:rPr kumimoji="1" lang="en-US" altLang="ja-JP" sz="1050" dirty="0"/>
                        <a:t>9</a:t>
                      </a:r>
                      <a:r>
                        <a:rPr kumimoji="1" lang="ja-JP" altLang="en-US" sz="1050" dirty="0"/>
                        <a:t>月開催済み）</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solidFill>
                      <a:schemeClr val="bg2">
                        <a:lumMod val="50000"/>
                      </a:scheme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1600" dirty="0"/>
                        <a:t>民間支援</a:t>
                      </a:r>
                      <a:endParaRPr kumimoji="1" lang="ja-JP" altLang="en-US" sz="1600" dirty="0">
                        <a:solidFill>
                          <a:schemeClr val="tx1"/>
                        </a:solidFill>
                        <a:latin typeface="Meiryo UI" panose="020B0604030504040204" pitchFamily="50" charset="-128"/>
                        <a:ea typeface="Meiryo UI" panose="020B0604030504040204" pitchFamily="50" charset="-128"/>
                      </a:endParaRPr>
                    </a:p>
                  </a:txBody>
                  <a:tcPr anchor="ctr">
                    <a:solidFill>
                      <a:schemeClr val="bg2">
                        <a:lumMod val="50000"/>
                      </a:scheme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r>
                        <a:rPr kumimoji="1" lang="en-US" altLang="ja-JP" sz="1400" dirty="0"/>
                        <a:t>SDGs</a:t>
                      </a:r>
                      <a:r>
                        <a:rPr kumimoji="1" lang="ja-JP" altLang="en-US" sz="1400" dirty="0"/>
                        <a:t>ビジネスに対する支援スキームを持つ民間企業とのマッチング</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solidFill>
                      <a:schemeClr val="bg2">
                        <a:lumMod val="50000"/>
                      </a:schemeClr>
                    </a:solidFill>
                  </a:tcPr>
                </a:tc>
                <a:extLst>
                  <a:ext uri="{0D108BD9-81ED-4DB2-BD59-A6C34878D82A}">
                    <a16:rowId xmlns:a16="http://schemas.microsoft.com/office/drawing/2014/main" val="1047896488"/>
                  </a:ext>
                </a:extLst>
              </a:tr>
              <a:tr h="644378">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1600" b="1" dirty="0"/>
                        <a:t>第３回</a:t>
                      </a:r>
                      <a:endParaRPr kumimoji="1" lang="en-US" altLang="ja-JP" sz="1600" b="1" dirty="0"/>
                    </a:p>
                    <a:p>
                      <a:pPr algn="ctr"/>
                      <a:r>
                        <a:rPr kumimoji="1" lang="ja-JP" altLang="en-US" sz="1200" b="1" dirty="0"/>
                        <a:t>（</a:t>
                      </a:r>
                      <a:r>
                        <a:rPr kumimoji="1" lang="en-US" altLang="ja-JP" sz="1200" b="1" dirty="0"/>
                        <a:t>11/11</a:t>
                      </a:r>
                      <a:r>
                        <a:rPr kumimoji="1" lang="ja-JP" altLang="en-US" sz="1200" b="1" dirty="0"/>
                        <a:t>）</a:t>
                      </a:r>
                      <a:endParaRPr kumimoji="1" lang="ja-JP" altLang="en-US" sz="1200" b="1" dirty="0">
                        <a:latin typeface="Meiryo UI" panose="020B0604030504040204" pitchFamily="50" charset="-128"/>
                        <a:ea typeface="Meiryo UI" panose="020B0604030504040204" pitchFamily="50" charset="-128"/>
                      </a:endParaRPr>
                    </a:p>
                  </a:txBody>
                  <a:tcPr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1800" b="1" dirty="0"/>
                        <a:t>共同研究</a:t>
                      </a:r>
                      <a:endParaRPr kumimoji="1" lang="ja-JP" altLang="en-US" sz="1800" b="1" dirty="0">
                        <a:latin typeface="Meiryo UI" panose="020B0604030504040204" pitchFamily="50" charset="-128"/>
                        <a:ea typeface="Meiryo UI" panose="020B0604030504040204" pitchFamily="50" charset="-128"/>
                      </a:endParaRPr>
                    </a:p>
                  </a:txBody>
                  <a:tcPr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r>
                        <a:rPr kumimoji="1" lang="ja-JP" altLang="en-US" sz="1600" b="1" dirty="0"/>
                        <a:t>自社で賄えないリソース等を提供可能な研究機関（大学等）とのマッチング</a:t>
                      </a:r>
                      <a:endParaRPr kumimoji="1" lang="ja-JP" altLang="en-US" sz="1600" b="1"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829751609"/>
                  </a:ext>
                </a:extLst>
              </a:tr>
              <a:tr h="644378">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1600" dirty="0"/>
                        <a:t>第４回</a:t>
                      </a:r>
                      <a:endParaRPr kumimoji="1" lang="en-US" altLang="ja-JP" sz="1600" dirty="0"/>
                    </a:p>
                    <a:p>
                      <a:pPr algn="ctr"/>
                      <a:r>
                        <a:rPr kumimoji="1" lang="ja-JP" altLang="en-US" sz="1400" dirty="0"/>
                        <a:t>（</a:t>
                      </a:r>
                      <a:r>
                        <a:rPr kumimoji="1" lang="en-US" altLang="ja-JP" sz="1400" dirty="0"/>
                        <a:t>1</a:t>
                      </a:r>
                      <a:r>
                        <a:rPr kumimoji="1" lang="ja-JP" altLang="en-US" sz="1400" dirty="0"/>
                        <a:t>月頃）</a:t>
                      </a:r>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1800" dirty="0"/>
                        <a:t>業務提携</a:t>
                      </a:r>
                      <a:endParaRPr kumimoji="1" lang="ja-JP" altLang="en-US" sz="1800" dirty="0">
                        <a:latin typeface="Meiryo UI" panose="020B0604030504040204" pitchFamily="50" charset="-128"/>
                        <a:ea typeface="Meiryo UI" panose="020B0604030504040204" pitchFamily="50" charset="-128"/>
                      </a:endParaRPr>
                    </a:p>
                  </a:txBody>
                  <a:tcPr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r>
                        <a:rPr kumimoji="1" lang="ja-JP" altLang="en-US" sz="1600" dirty="0"/>
                        <a:t>自社で賄えないリソース等を提供可能な民間企業とのマッチング</a:t>
                      </a:r>
                      <a:endParaRPr kumimoji="1" lang="ja-JP" altLang="en-US" sz="16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607018724"/>
                  </a:ext>
                </a:extLst>
              </a:tr>
              <a:tr h="687337">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1600" dirty="0"/>
                        <a:t>第５回</a:t>
                      </a:r>
                      <a:endParaRPr kumimoji="1" lang="en-US" altLang="ja-JP" sz="1600" dirty="0"/>
                    </a:p>
                    <a:p>
                      <a:pPr algn="ctr"/>
                      <a:r>
                        <a:rPr kumimoji="1" lang="ja-JP" altLang="en-US" sz="1400" dirty="0"/>
                        <a:t>（</a:t>
                      </a:r>
                      <a:r>
                        <a:rPr kumimoji="1" lang="en-US" altLang="ja-JP" sz="1400" dirty="0"/>
                        <a:t>2</a:t>
                      </a:r>
                      <a:r>
                        <a:rPr kumimoji="1" lang="ja-JP" altLang="en-US" sz="1400" dirty="0"/>
                        <a:t>月頃）</a:t>
                      </a:r>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1800" dirty="0"/>
                        <a:t>資金調達</a:t>
                      </a:r>
                      <a:endParaRPr kumimoji="1" lang="en-US" altLang="ja-JP" sz="1800" dirty="0"/>
                    </a:p>
                    <a:p>
                      <a:pPr algn="ctr"/>
                      <a:r>
                        <a:rPr kumimoji="1" lang="ja-JP" altLang="en-US" sz="1600" dirty="0"/>
                        <a:t>（海外・国内）</a:t>
                      </a:r>
                      <a:endParaRPr kumimoji="1" lang="ja-JP" altLang="en-US" sz="1600" dirty="0">
                        <a:latin typeface="Meiryo UI" panose="020B0604030504040204" pitchFamily="50" charset="-128"/>
                        <a:ea typeface="Meiryo UI" panose="020B0604030504040204" pitchFamily="50" charset="-128"/>
                      </a:endParaRPr>
                    </a:p>
                  </a:txBody>
                  <a:tcPr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r>
                        <a:rPr kumimoji="1" lang="en-US" altLang="ja-JP" sz="1600" dirty="0"/>
                        <a:t>SDGs</a:t>
                      </a:r>
                      <a:r>
                        <a:rPr kumimoji="1" lang="ja-JP" altLang="en-US" sz="1600" dirty="0"/>
                        <a:t>ビジネスに対し融資、投資できる海外ファンド、金融機関等とのマッチング</a:t>
                      </a:r>
                      <a:endParaRPr kumimoji="1" lang="ja-JP" altLang="en-US" sz="16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854230722"/>
                  </a:ext>
                </a:extLst>
              </a:tr>
            </a:tbl>
          </a:graphicData>
        </a:graphic>
      </p:graphicFrame>
      <p:sp>
        <p:nvSpPr>
          <p:cNvPr id="19" name="正方形/長方形 18"/>
          <p:cNvSpPr/>
          <p:nvPr/>
        </p:nvSpPr>
        <p:spPr>
          <a:xfrm>
            <a:off x="5797590" y="2946093"/>
            <a:ext cx="387798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＜開催スケジュール（予定含む）＞</a:t>
            </a:r>
            <a:endParaRPr kumimoji="1" lang="ja-JP" altLang="en-US"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pic>
        <p:nvPicPr>
          <p:cNvPr id="18" name="図 17"/>
          <p:cNvPicPr>
            <a:picLocks noChangeAspect="1"/>
          </p:cNvPicPr>
          <p:nvPr/>
        </p:nvPicPr>
        <p:blipFill>
          <a:blip r:embed="rId3"/>
          <a:stretch>
            <a:fillRect/>
          </a:stretch>
        </p:blipFill>
        <p:spPr>
          <a:xfrm>
            <a:off x="4433575" y="6313273"/>
            <a:ext cx="363048" cy="382062"/>
          </a:xfrm>
          <a:prstGeom prst="rect">
            <a:avLst/>
          </a:prstGeom>
        </p:spPr>
      </p:pic>
      <p:sp>
        <p:nvSpPr>
          <p:cNvPr id="3" name="テキスト ボックス 2"/>
          <p:cNvSpPr txBox="1"/>
          <p:nvPr/>
        </p:nvSpPr>
        <p:spPr>
          <a:xfrm>
            <a:off x="23710" y="2076615"/>
            <a:ext cx="12056525" cy="646331"/>
          </a:xfrm>
          <a:prstGeom prst="rect">
            <a:avLst/>
          </a:prstGeom>
          <a:noFill/>
          <a:ln>
            <a:solidFill>
              <a:schemeClr val="tx1"/>
            </a:solidFill>
            <a:prstDash val="dash"/>
          </a:ln>
        </p:spPr>
        <p:txBody>
          <a:bodyPr wrap="square" rtlCol="0">
            <a:spAutoFit/>
          </a:bodyPr>
          <a:lstStyle/>
          <a:p>
            <a:r>
              <a:rPr lang="en-US" altLang="ja-JP" dirty="0"/>
              <a:t>2025</a:t>
            </a:r>
            <a:r>
              <a:rPr lang="ja-JP" altLang="en-US" dirty="0"/>
              <a:t>年大阪・関西万博の開催を踏まえ、府内企業が本業で</a:t>
            </a:r>
            <a:r>
              <a:rPr lang="en-US" altLang="ja-JP" dirty="0"/>
              <a:t>SDGs</a:t>
            </a:r>
            <a:r>
              <a:rPr lang="ja-JP" altLang="en-US" dirty="0"/>
              <a:t>の達成に取り組む「</a:t>
            </a:r>
            <a:r>
              <a:rPr lang="en-US" altLang="ja-JP" dirty="0"/>
              <a:t>SDGs</a:t>
            </a:r>
            <a:r>
              <a:rPr lang="ja-JP" altLang="en-US" dirty="0"/>
              <a:t>ビジネス」の創出・成長を支援するため、</a:t>
            </a:r>
            <a:r>
              <a:rPr lang="en-US" altLang="ja-JP" dirty="0"/>
              <a:t>SDGs</a:t>
            </a:r>
            <a:r>
              <a:rPr lang="ja-JP" altLang="en-US" dirty="0"/>
              <a:t>ビジネスに挑戦する府内企業とこれに関心の高い支援者を結びつけるビジネスマッチング事業</a:t>
            </a:r>
            <a:endParaRPr kumimoji="1" lang="ja-JP" altLang="en-US" dirty="0"/>
          </a:p>
        </p:txBody>
      </p:sp>
      <p:sp>
        <p:nvSpPr>
          <p:cNvPr id="20" name="テキスト ボックス 19"/>
          <p:cNvSpPr txBox="1"/>
          <p:nvPr/>
        </p:nvSpPr>
        <p:spPr>
          <a:xfrm>
            <a:off x="97678" y="4373494"/>
            <a:ext cx="5486400" cy="1754326"/>
          </a:xfrm>
          <a:prstGeom prst="rect">
            <a:avLst/>
          </a:prstGeom>
          <a:noFill/>
        </p:spPr>
        <p:txBody>
          <a:bodyPr wrap="square" rtlCol="0">
            <a:spAutoFit/>
          </a:bodyPr>
          <a:lstStyle/>
          <a:p>
            <a:r>
              <a:rPr lang="en-US" altLang="ja-JP" dirty="0">
                <a:ea typeface="明朝" pitchFamily="17" charset="-128"/>
              </a:rPr>
              <a:t>【</a:t>
            </a:r>
            <a:r>
              <a:rPr lang="ja-JP" altLang="en-US" dirty="0">
                <a:ea typeface="明朝" pitchFamily="17" charset="-128"/>
              </a:rPr>
              <a:t>次　回</a:t>
            </a:r>
            <a:r>
              <a:rPr lang="en-US" altLang="ja-JP" dirty="0">
                <a:ea typeface="明朝" pitchFamily="17" charset="-128"/>
              </a:rPr>
              <a:t>】 ※</a:t>
            </a:r>
            <a:r>
              <a:rPr lang="ja-JP" altLang="en-US" dirty="0">
                <a:ea typeface="明朝" pitchFamily="17" charset="-128"/>
              </a:rPr>
              <a:t>オンライン開催　</a:t>
            </a:r>
          </a:p>
          <a:p>
            <a:r>
              <a:rPr lang="ja-JP" altLang="en-US" dirty="0">
                <a:ea typeface="明朝" pitchFamily="17" charset="-128"/>
              </a:rPr>
              <a:t>「共同研究」をテーマに、技術や実験施設などのシーズを持つ 大学等の研究機関と、</a:t>
            </a:r>
            <a:r>
              <a:rPr lang="en-US" altLang="ja-JP" dirty="0">
                <a:ea typeface="明朝" pitchFamily="17" charset="-128"/>
              </a:rPr>
              <a:t>SDGs</a:t>
            </a:r>
            <a:r>
              <a:rPr lang="ja-JP" altLang="en-US" dirty="0">
                <a:ea typeface="明朝" pitchFamily="17" charset="-128"/>
              </a:rPr>
              <a:t>ビジネスにおける自社製品・サービス の研究・開発や商品化のために研究機関と連携したい企業・団体・個人事業主のマッチングを目的として開催予定</a:t>
            </a:r>
            <a:endParaRPr lang="en-US" altLang="ja-JP" dirty="0">
              <a:ea typeface="明朝" pitchFamily="17" charset="-128"/>
            </a:endParaRPr>
          </a:p>
        </p:txBody>
      </p:sp>
    </p:spTree>
    <p:extLst>
      <p:ext uri="{BB962C8B-B14F-4D97-AF65-F5344CB8AC3E}">
        <p14:creationId xmlns:p14="http://schemas.microsoft.com/office/powerpoint/2010/main" val="11186882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ＳＤＧｓの進め方（例）</a:t>
            </a:r>
          </a:p>
        </p:txBody>
      </p:sp>
      <p:sp>
        <p:nvSpPr>
          <p:cNvPr id="3" name="サブタイトル 2"/>
          <p:cNvSpPr>
            <a:spLocks noGrp="1"/>
          </p:cNvSpPr>
          <p:nvPr>
            <p:ph type="subTitle" idx="1"/>
          </p:nvPr>
        </p:nvSpPr>
        <p:spPr>
          <a:xfrm>
            <a:off x="1524000" y="3602038"/>
            <a:ext cx="9144000" cy="910001"/>
          </a:xfrm>
        </p:spPr>
        <p:txBody>
          <a:bodyPr>
            <a:normAutofit/>
          </a:bodyPr>
          <a:lstStyle/>
          <a:p>
            <a:r>
              <a:rPr kumimoji="1" lang="en-US" altLang="ja-JP" sz="3200" dirty="0"/>
              <a:t>~</a:t>
            </a:r>
            <a:r>
              <a:rPr kumimoji="1" lang="ja-JP" altLang="en-US" sz="3200" dirty="0"/>
              <a:t>企業によるＳＤＧｓ</a:t>
            </a:r>
            <a:r>
              <a:rPr kumimoji="1" lang="en-US" altLang="ja-JP" sz="3200" dirty="0"/>
              <a:t>~</a:t>
            </a:r>
          </a:p>
          <a:p>
            <a:r>
              <a:rPr lang="en-US" altLang="ja-JP" sz="1300" dirty="0" smtClean="0"/>
              <a:t>【</a:t>
            </a:r>
            <a:r>
              <a:rPr lang="ja-JP" altLang="en-US" sz="1300" dirty="0" smtClean="0"/>
              <a:t>参照</a:t>
            </a:r>
            <a:r>
              <a:rPr lang="en-US" altLang="ja-JP" sz="1300" dirty="0" smtClean="0"/>
              <a:t>】SDGs</a:t>
            </a:r>
            <a:r>
              <a:rPr lang="ja-JP" altLang="en-US" sz="1300" dirty="0" smtClean="0"/>
              <a:t> </a:t>
            </a:r>
            <a:r>
              <a:rPr lang="en-US" altLang="ja-JP" sz="1300" dirty="0"/>
              <a:t>Compass</a:t>
            </a:r>
            <a:r>
              <a:rPr lang="ja-JP" altLang="en-US" sz="1300" dirty="0"/>
              <a:t> </a:t>
            </a:r>
            <a:r>
              <a:rPr lang="en-US" altLang="ja-JP" sz="1300" dirty="0"/>
              <a:t>SDGs</a:t>
            </a:r>
            <a:r>
              <a:rPr lang="ja-JP" altLang="en-US" sz="1300" dirty="0"/>
              <a:t>の企業行動</a:t>
            </a:r>
            <a:r>
              <a:rPr lang="ja-JP" altLang="en-US" sz="1300" dirty="0" smtClean="0"/>
              <a:t>指針</a:t>
            </a:r>
            <a:r>
              <a:rPr lang="ja-JP" altLang="en-US" sz="1300" dirty="0"/>
              <a:t>　（</a:t>
            </a:r>
            <a:r>
              <a:rPr lang="en-US" altLang="ja-JP" sz="1300" dirty="0"/>
              <a:t>GRI</a:t>
            </a:r>
            <a:r>
              <a:rPr lang="ja-JP" altLang="en-US" sz="1300" dirty="0" err="1"/>
              <a:t>、</a:t>
            </a:r>
            <a:r>
              <a:rPr lang="ja-JP" altLang="en-US" sz="1300" dirty="0"/>
              <a:t>国連グローバル・コンパクト、</a:t>
            </a:r>
            <a:r>
              <a:rPr lang="en-US" altLang="ja-JP" sz="1300" dirty="0"/>
              <a:t>WBCSD</a:t>
            </a:r>
            <a:r>
              <a:rPr lang="ja-JP" altLang="en-US" sz="1300" dirty="0"/>
              <a:t>作成）</a:t>
            </a:r>
            <a:endParaRPr lang="en-US" altLang="ja-JP" sz="1300" dirty="0"/>
          </a:p>
        </p:txBody>
      </p:sp>
    </p:spTree>
    <p:extLst>
      <p:ext uri="{BB962C8B-B14F-4D97-AF65-F5344CB8AC3E}">
        <p14:creationId xmlns:p14="http://schemas.microsoft.com/office/powerpoint/2010/main" val="21605804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なぜ</a:t>
            </a:r>
            <a:r>
              <a:rPr lang="en-US" altLang="ja-JP" dirty="0"/>
              <a:t>SDGs</a:t>
            </a:r>
            <a:r>
              <a:rPr lang="ja-JP" altLang="en-US" dirty="0"/>
              <a:t>に取り組むべきなのか</a:t>
            </a:r>
            <a:endParaRPr kumimoji="1" lang="ja-JP" altLang="en-US" dirty="0"/>
          </a:p>
        </p:txBody>
      </p:sp>
      <p:sp>
        <p:nvSpPr>
          <p:cNvPr id="3" name="テキスト ボックス 2"/>
          <p:cNvSpPr txBox="1"/>
          <p:nvPr/>
        </p:nvSpPr>
        <p:spPr>
          <a:xfrm>
            <a:off x="492369" y="1617786"/>
            <a:ext cx="11085342" cy="5016758"/>
          </a:xfrm>
          <a:prstGeom prst="rect">
            <a:avLst/>
          </a:prstGeom>
          <a:noFill/>
        </p:spPr>
        <p:txBody>
          <a:bodyPr wrap="square" rtlCol="0">
            <a:spAutoFit/>
          </a:bodyPr>
          <a:lstStyle/>
          <a:p>
            <a:pPr marL="285750" indent="-285750">
              <a:lnSpc>
                <a:spcPct val="200000"/>
              </a:lnSpc>
              <a:buFont typeface="Wingdings" panose="05000000000000000000" pitchFamily="2" charset="2"/>
              <a:buChar char="Ø"/>
            </a:pPr>
            <a:r>
              <a:rPr kumimoji="1" lang="en-US" altLang="ja-JP" sz="3200" dirty="0">
                <a:latin typeface="+mj-ea"/>
                <a:ea typeface="+mj-ea"/>
              </a:rPr>
              <a:t>SDGs</a:t>
            </a:r>
            <a:r>
              <a:rPr kumimoji="1" lang="ja-JP" altLang="en-US" sz="3200" dirty="0">
                <a:latin typeface="+mj-ea"/>
                <a:ea typeface="+mj-ea"/>
              </a:rPr>
              <a:t>が世界的な潮流に</a:t>
            </a:r>
            <a:endParaRPr kumimoji="1" lang="en-US" altLang="ja-JP" sz="3200" dirty="0">
              <a:latin typeface="+mj-ea"/>
              <a:ea typeface="+mj-ea"/>
            </a:endParaRPr>
          </a:p>
          <a:p>
            <a:pPr marL="285750" indent="-285750">
              <a:lnSpc>
                <a:spcPct val="200000"/>
              </a:lnSpc>
              <a:buFont typeface="Wingdings" panose="05000000000000000000" pitchFamily="2" charset="2"/>
              <a:buChar char="Ø"/>
            </a:pPr>
            <a:r>
              <a:rPr kumimoji="1" lang="ja-JP" altLang="en-US" sz="3200" dirty="0"/>
              <a:t>日本にも大きな影響が</a:t>
            </a:r>
            <a:endParaRPr kumimoji="1" lang="en-US" altLang="ja-JP" sz="3200" dirty="0"/>
          </a:p>
          <a:p>
            <a:pPr marL="285750" indent="-285750">
              <a:lnSpc>
                <a:spcPct val="200000"/>
              </a:lnSpc>
              <a:buFont typeface="Wingdings" panose="05000000000000000000" pitchFamily="2" charset="2"/>
              <a:buChar char="Ø"/>
            </a:pPr>
            <a:r>
              <a:rPr lang="ja-JP" altLang="en-US" sz="3200" dirty="0"/>
              <a:t>新たな事業機会の創出</a:t>
            </a:r>
            <a:endParaRPr kumimoji="1" lang="en-US" altLang="ja-JP" sz="3200" dirty="0"/>
          </a:p>
          <a:p>
            <a:pPr marL="285750" indent="-285750">
              <a:lnSpc>
                <a:spcPct val="200000"/>
              </a:lnSpc>
              <a:buFont typeface="Wingdings" panose="05000000000000000000" pitchFamily="2" charset="2"/>
              <a:buChar char="Ø"/>
            </a:pPr>
            <a:r>
              <a:rPr lang="ja-JP" altLang="en-US" sz="3200" dirty="0"/>
              <a:t>人材獲得へのパスポート</a:t>
            </a:r>
            <a:endParaRPr lang="en-US" altLang="ja-JP" sz="3200" dirty="0"/>
          </a:p>
          <a:p>
            <a:pPr marL="285750" indent="-285750">
              <a:lnSpc>
                <a:spcPct val="200000"/>
              </a:lnSpc>
              <a:buFont typeface="Wingdings" panose="05000000000000000000" pitchFamily="2" charset="2"/>
              <a:buChar char="Ø"/>
            </a:pPr>
            <a:r>
              <a:rPr lang="ja-JP" altLang="en-US" sz="3200" dirty="0"/>
              <a:t>世界とのコミュニケーションツール（投資家含む）</a:t>
            </a:r>
            <a:endParaRPr kumimoji="1" lang="en-US" altLang="ja-JP" sz="3200" dirty="0"/>
          </a:p>
        </p:txBody>
      </p:sp>
    </p:spTree>
    <p:extLst>
      <p:ext uri="{BB962C8B-B14F-4D97-AF65-F5344CB8AC3E}">
        <p14:creationId xmlns:p14="http://schemas.microsoft.com/office/powerpoint/2010/main" val="6006225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ＳＤＧｓの進め方</a:t>
            </a:r>
          </a:p>
        </p:txBody>
      </p:sp>
      <p:sp>
        <p:nvSpPr>
          <p:cNvPr id="5" name="楕円 4"/>
          <p:cNvSpPr/>
          <p:nvPr/>
        </p:nvSpPr>
        <p:spPr>
          <a:xfrm>
            <a:off x="537515" y="2066535"/>
            <a:ext cx="3339327" cy="1617932"/>
          </a:xfrm>
          <a:prstGeom prst="ellipse">
            <a:avLst/>
          </a:prstGeom>
          <a:solidFill>
            <a:srgbClr val="FF0000"/>
          </a:solidFill>
          <a:ln>
            <a:noFill/>
          </a:ln>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ステップ１</a:t>
            </a:r>
            <a:endParaRPr kumimoji="1" lang="en-US" altLang="ja-JP" sz="2400" b="1" dirty="0"/>
          </a:p>
          <a:p>
            <a:pPr algn="ctr"/>
            <a:r>
              <a:rPr lang="en-US" altLang="ja-JP" sz="2400" b="1" dirty="0"/>
              <a:t>SDGs</a:t>
            </a:r>
            <a:r>
              <a:rPr lang="ja-JP" altLang="en-US" sz="2400" b="1" dirty="0"/>
              <a:t>を理解する</a:t>
            </a:r>
            <a:endParaRPr kumimoji="1" lang="ja-JP" altLang="en-US" sz="2400" b="1" dirty="0"/>
          </a:p>
        </p:txBody>
      </p:sp>
      <p:grpSp>
        <p:nvGrpSpPr>
          <p:cNvPr id="14" name="グループ化 13"/>
          <p:cNvGrpSpPr/>
          <p:nvPr/>
        </p:nvGrpSpPr>
        <p:grpSpPr>
          <a:xfrm>
            <a:off x="4016320" y="2066535"/>
            <a:ext cx="3783606" cy="1617932"/>
            <a:chOff x="4305078" y="2068697"/>
            <a:chExt cx="3783606" cy="1617932"/>
          </a:xfrm>
        </p:grpSpPr>
        <p:sp>
          <p:nvSpPr>
            <p:cNvPr id="6" name="楕円 5"/>
            <p:cNvSpPr/>
            <p:nvPr/>
          </p:nvSpPr>
          <p:spPr>
            <a:xfrm>
              <a:off x="4749357" y="2068697"/>
              <a:ext cx="3339327" cy="1617932"/>
            </a:xfrm>
            <a:prstGeom prst="ellipse">
              <a:avLst/>
            </a:prstGeom>
            <a:solidFill>
              <a:srgbClr val="FFC000"/>
            </a:solidFill>
            <a:ln>
              <a:noFill/>
            </a:ln>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ステップ２</a:t>
              </a:r>
              <a:endParaRPr kumimoji="1" lang="en-US" altLang="ja-JP" sz="2400" b="1" dirty="0"/>
            </a:p>
            <a:p>
              <a:pPr algn="ctr"/>
              <a:r>
                <a:rPr lang="ja-JP" altLang="en-US" sz="2400" b="1" dirty="0"/>
                <a:t>優先課題を決定する</a:t>
              </a:r>
              <a:endParaRPr kumimoji="1" lang="ja-JP" altLang="en-US" sz="2400" b="1" dirty="0"/>
            </a:p>
          </p:txBody>
        </p:sp>
        <p:sp>
          <p:nvSpPr>
            <p:cNvPr id="10" name="右矢印 9"/>
            <p:cNvSpPr/>
            <p:nvPr/>
          </p:nvSpPr>
          <p:spPr>
            <a:xfrm>
              <a:off x="4305078" y="2601891"/>
              <a:ext cx="304800" cy="5515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 name="グループ化 14"/>
          <p:cNvGrpSpPr/>
          <p:nvPr/>
        </p:nvGrpSpPr>
        <p:grpSpPr>
          <a:xfrm>
            <a:off x="7939404" y="2066535"/>
            <a:ext cx="3783606" cy="1617932"/>
            <a:chOff x="8228162" y="2068697"/>
            <a:chExt cx="3783606" cy="1617932"/>
          </a:xfrm>
        </p:grpSpPr>
        <p:sp>
          <p:nvSpPr>
            <p:cNvPr id="7" name="楕円 6"/>
            <p:cNvSpPr/>
            <p:nvPr/>
          </p:nvSpPr>
          <p:spPr>
            <a:xfrm>
              <a:off x="8672441" y="2068697"/>
              <a:ext cx="3339327" cy="1617932"/>
            </a:xfrm>
            <a:prstGeom prst="ellipse">
              <a:avLst/>
            </a:prstGeom>
            <a:solidFill>
              <a:srgbClr val="00B050"/>
            </a:solidFill>
            <a:ln>
              <a:noFill/>
            </a:ln>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ステップ３</a:t>
              </a:r>
              <a:endParaRPr kumimoji="1" lang="en-US" altLang="ja-JP" sz="2400" b="1" dirty="0"/>
            </a:p>
            <a:p>
              <a:pPr algn="ctr"/>
              <a:r>
                <a:rPr lang="ja-JP" altLang="en-US" sz="2400" b="1" dirty="0"/>
                <a:t>目標を設定する</a:t>
              </a:r>
              <a:endParaRPr kumimoji="1" lang="ja-JP" altLang="en-US" sz="2400" b="1" dirty="0"/>
            </a:p>
          </p:txBody>
        </p:sp>
        <p:sp>
          <p:nvSpPr>
            <p:cNvPr id="11" name="右矢印 10"/>
            <p:cNvSpPr/>
            <p:nvPr/>
          </p:nvSpPr>
          <p:spPr>
            <a:xfrm>
              <a:off x="8228162" y="2601891"/>
              <a:ext cx="304800" cy="5515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p:cNvGrpSpPr/>
          <p:nvPr/>
        </p:nvGrpSpPr>
        <p:grpSpPr>
          <a:xfrm>
            <a:off x="1815892" y="4256180"/>
            <a:ext cx="3857692" cy="1617932"/>
            <a:chOff x="2104650" y="4258342"/>
            <a:chExt cx="3857692" cy="1617932"/>
          </a:xfrm>
        </p:grpSpPr>
        <p:sp>
          <p:nvSpPr>
            <p:cNvPr id="8" name="楕円 7"/>
            <p:cNvSpPr/>
            <p:nvPr/>
          </p:nvSpPr>
          <p:spPr>
            <a:xfrm>
              <a:off x="2623015" y="4258342"/>
              <a:ext cx="3339327" cy="1617932"/>
            </a:xfrm>
            <a:prstGeom prst="ellipse">
              <a:avLst/>
            </a:prstGeom>
            <a:solidFill>
              <a:schemeClr val="accent2">
                <a:lumMod val="75000"/>
              </a:schemeClr>
            </a:solidFill>
            <a:ln>
              <a:noFill/>
            </a:ln>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ステップ４</a:t>
              </a:r>
              <a:endParaRPr kumimoji="1" lang="en-US" altLang="ja-JP" sz="2400" b="1" dirty="0"/>
            </a:p>
            <a:p>
              <a:pPr algn="ctr"/>
              <a:r>
                <a:rPr lang="ja-JP" altLang="en-US" sz="2400" b="1" dirty="0"/>
                <a:t>経営へ統合する</a:t>
              </a:r>
              <a:endParaRPr kumimoji="1" lang="ja-JP" altLang="en-US" sz="2400" b="1" dirty="0"/>
            </a:p>
          </p:txBody>
        </p:sp>
        <p:sp>
          <p:nvSpPr>
            <p:cNvPr id="12" name="右矢印 11"/>
            <p:cNvSpPr/>
            <p:nvPr/>
          </p:nvSpPr>
          <p:spPr>
            <a:xfrm>
              <a:off x="2104650" y="4791536"/>
              <a:ext cx="304800" cy="5515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p:cNvGrpSpPr/>
          <p:nvPr/>
        </p:nvGrpSpPr>
        <p:grpSpPr>
          <a:xfrm>
            <a:off x="5977862" y="4256180"/>
            <a:ext cx="3766979" cy="1617932"/>
            <a:chOff x="6266620" y="4258342"/>
            <a:chExt cx="3766979" cy="1617932"/>
          </a:xfrm>
        </p:grpSpPr>
        <p:sp>
          <p:nvSpPr>
            <p:cNvPr id="9" name="楕円 8"/>
            <p:cNvSpPr/>
            <p:nvPr/>
          </p:nvSpPr>
          <p:spPr>
            <a:xfrm>
              <a:off x="6694272" y="4258342"/>
              <a:ext cx="3339327" cy="1617932"/>
            </a:xfrm>
            <a:prstGeom prst="ellipse">
              <a:avLst/>
            </a:prstGeom>
            <a:solidFill>
              <a:schemeClr val="accent1">
                <a:lumMod val="75000"/>
              </a:schemeClr>
            </a:solidFill>
            <a:ln>
              <a:noFill/>
            </a:ln>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ステップ５</a:t>
              </a:r>
              <a:endParaRPr kumimoji="1" lang="en-US" altLang="ja-JP" sz="2400" b="1" dirty="0"/>
            </a:p>
            <a:p>
              <a:pPr algn="ctr"/>
              <a:r>
                <a:rPr lang="ja-JP" altLang="en-US" sz="2400" b="1" dirty="0"/>
                <a:t>報告とコミュニケーション</a:t>
              </a:r>
              <a:endParaRPr kumimoji="1" lang="ja-JP" altLang="en-US" sz="2400" b="1" dirty="0"/>
            </a:p>
          </p:txBody>
        </p:sp>
        <p:sp>
          <p:nvSpPr>
            <p:cNvPr id="13" name="右矢印 12"/>
            <p:cNvSpPr/>
            <p:nvPr/>
          </p:nvSpPr>
          <p:spPr>
            <a:xfrm>
              <a:off x="6266620" y="4791535"/>
              <a:ext cx="304800" cy="5515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テキスト ボックス 17"/>
          <p:cNvSpPr txBox="1"/>
          <p:nvPr/>
        </p:nvSpPr>
        <p:spPr>
          <a:xfrm>
            <a:off x="7458075" y="6443663"/>
            <a:ext cx="184731" cy="369332"/>
          </a:xfrm>
          <a:prstGeom prst="rect">
            <a:avLst/>
          </a:prstGeom>
          <a:noFill/>
        </p:spPr>
        <p:txBody>
          <a:bodyPr wrap="none" rtlCol="0">
            <a:spAutoFit/>
          </a:bodyPr>
          <a:lstStyle/>
          <a:p>
            <a:endParaRPr kumimoji="1" lang="ja-JP" altLang="en-US" dirty="0"/>
          </a:p>
        </p:txBody>
      </p:sp>
      <p:pic>
        <p:nvPicPr>
          <p:cNvPr id="19" name="図 18">
            <a:extLst>
              <a:ext uri="{FF2B5EF4-FFF2-40B4-BE49-F238E27FC236}">
                <a16:creationId xmlns:a16="http://schemas.microsoft.com/office/drawing/2014/main" id="{0BFDF116-263C-4D42-871D-FBEE80541FFD}"/>
              </a:ext>
            </a:extLst>
          </p:cNvPr>
          <p:cNvPicPr>
            <a:picLocks noChangeAspect="1"/>
          </p:cNvPicPr>
          <p:nvPr/>
        </p:nvPicPr>
        <p:blipFill>
          <a:blip r:embed="rId3"/>
          <a:stretch>
            <a:fillRect/>
          </a:stretch>
        </p:blipFill>
        <p:spPr>
          <a:xfrm>
            <a:off x="1172853" y="6172395"/>
            <a:ext cx="643039" cy="640600"/>
          </a:xfrm>
          <a:prstGeom prst="rect">
            <a:avLst/>
          </a:prstGeom>
        </p:spPr>
      </p:pic>
      <p:sp>
        <p:nvSpPr>
          <p:cNvPr id="20" name="テキスト ボックス 19">
            <a:extLst>
              <a:ext uri="{FF2B5EF4-FFF2-40B4-BE49-F238E27FC236}">
                <a16:creationId xmlns:a16="http://schemas.microsoft.com/office/drawing/2014/main" id="{3BA38037-AC26-42D5-8962-133CD51B2FED}"/>
              </a:ext>
            </a:extLst>
          </p:cNvPr>
          <p:cNvSpPr txBox="1"/>
          <p:nvPr/>
        </p:nvSpPr>
        <p:spPr>
          <a:xfrm>
            <a:off x="1815892" y="6176528"/>
            <a:ext cx="9474646" cy="461665"/>
          </a:xfrm>
          <a:prstGeom prst="rect">
            <a:avLst/>
          </a:prstGeom>
          <a:noFill/>
        </p:spPr>
        <p:txBody>
          <a:bodyPr wrap="square">
            <a:spAutoFit/>
          </a:bodyPr>
          <a:lstStyle/>
          <a:p>
            <a:r>
              <a:rPr lang="ja-JP" altLang="en-US" sz="2400" u="sng" dirty="0">
                <a:latin typeface="Meiryo UI" panose="020B0604030504040204" pitchFamily="50" charset="-128"/>
                <a:ea typeface="Meiryo UI" panose="020B0604030504040204" pitchFamily="50" charset="-128"/>
              </a:rPr>
              <a:t>まずは、自社の事業活動と</a:t>
            </a:r>
            <a:r>
              <a:rPr lang="en-US" altLang="ja-JP" sz="2400" u="sng" dirty="0">
                <a:latin typeface="Meiryo UI" panose="020B0604030504040204" pitchFamily="50" charset="-128"/>
                <a:ea typeface="Meiryo UI" panose="020B0604030504040204" pitchFamily="50" charset="-128"/>
              </a:rPr>
              <a:t>SDGs</a:t>
            </a:r>
            <a:r>
              <a:rPr lang="ja-JP" altLang="en-US" sz="2400" u="sng" dirty="0">
                <a:latin typeface="Meiryo UI" panose="020B0604030504040204" pitchFamily="50" charset="-128"/>
                <a:ea typeface="Meiryo UI" panose="020B0604030504040204" pitchFamily="50" charset="-128"/>
              </a:rPr>
              <a:t>の</a:t>
            </a:r>
            <a:r>
              <a:rPr lang="en-US" altLang="ja-JP" sz="2400" u="sng" dirty="0">
                <a:latin typeface="Meiryo UI" panose="020B0604030504040204" pitchFamily="50" charset="-128"/>
                <a:ea typeface="Meiryo UI" panose="020B0604030504040204" pitchFamily="50" charset="-128"/>
              </a:rPr>
              <a:t>17</a:t>
            </a:r>
            <a:r>
              <a:rPr lang="ja-JP" altLang="en-US" sz="2400" u="sng" dirty="0">
                <a:latin typeface="Meiryo UI" panose="020B0604030504040204" pitchFamily="50" charset="-128"/>
                <a:ea typeface="Meiryo UI" panose="020B0604030504040204" pitchFamily="50" charset="-128"/>
              </a:rPr>
              <a:t>ゴールが紐付いてないか確認を</a:t>
            </a:r>
          </a:p>
        </p:txBody>
      </p:sp>
      <p:pic>
        <p:nvPicPr>
          <p:cNvPr id="21" name="図 20">
            <a:extLst>
              <a:ext uri="{FF2B5EF4-FFF2-40B4-BE49-F238E27FC236}">
                <a16:creationId xmlns:a16="http://schemas.microsoft.com/office/drawing/2014/main" id="{3611F769-1BA0-4423-BA5E-6DF71838100E}"/>
              </a:ext>
            </a:extLst>
          </p:cNvPr>
          <p:cNvPicPr>
            <a:picLocks noChangeAspect="1"/>
          </p:cNvPicPr>
          <p:nvPr/>
        </p:nvPicPr>
        <p:blipFill>
          <a:blip r:embed="rId3"/>
          <a:stretch>
            <a:fillRect/>
          </a:stretch>
        </p:blipFill>
        <p:spPr>
          <a:xfrm>
            <a:off x="10369927" y="6172395"/>
            <a:ext cx="643039" cy="640600"/>
          </a:xfrm>
          <a:prstGeom prst="rect">
            <a:avLst/>
          </a:prstGeom>
        </p:spPr>
      </p:pic>
    </p:spTree>
    <p:extLst>
      <p:ext uri="{BB962C8B-B14F-4D97-AF65-F5344CB8AC3E}">
        <p14:creationId xmlns:p14="http://schemas.microsoft.com/office/powerpoint/2010/main" val="110889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企業・団体の取組み紹介</a:t>
            </a:r>
          </a:p>
        </p:txBody>
      </p:sp>
    </p:spTree>
    <p:extLst>
      <p:ext uri="{BB962C8B-B14F-4D97-AF65-F5344CB8AC3E}">
        <p14:creationId xmlns:p14="http://schemas.microsoft.com/office/powerpoint/2010/main" val="23491761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 y="228349"/>
            <a:ext cx="1252025" cy="117711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 name="タイトル 1"/>
          <p:cNvSpPr>
            <a:spLocks noGrp="1"/>
          </p:cNvSpPr>
          <p:nvPr>
            <p:ph type="title"/>
          </p:nvPr>
        </p:nvSpPr>
        <p:spPr>
          <a:xfrm>
            <a:off x="93178" y="108324"/>
            <a:ext cx="11936730" cy="1325563"/>
          </a:xfrm>
        </p:spPr>
        <p:txBody>
          <a:bodyPr>
            <a:normAutofit/>
          </a:bodyPr>
          <a:lstStyle/>
          <a:p>
            <a:r>
              <a:rPr lang="ja-JP" altLang="en-US" sz="5400" dirty="0">
                <a:latin typeface="Meiryo UI" panose="020B0604030504040204" pitchFamily="50" charset="-128"/>
                <a:ea typeface="Meiryo UI" panose="020B0604030504040204" pitchFamily="50" charset="-128"/>
              </a:rPr>
              <a:t>リマテックホールディングス株式会社</a:t>
            </a:r>
            <a:endParaRPr kumimoji="1" lang="ja-JP" altLang="en-US" sz="5400" dirty="0"/>
          </a:p>
        </p:txBody>
      </p:sp>
      <mc:AlternateContent xmlns:mc="http://schemas.openxmlformats.org/markup-compatibility/2006">
        <mc:Choice xmlns:am3d="http://schemas.microsoft.com/office/drawing/2017/model3d" xmlns="" Requires="am3d">
          <p:graphicFrame>
            <p:nvGraphicFramePr>
              <p:cNvPr id="5" name="3D モデル 4" descr="リサイクル">
                <a:extLst>
                  <a:ext uri="{FF2B5EF4-FFF2-40B4-BE49-F238E27FC236}">
                    <a16:creationId xmlns:a16="http://schemas.microsoft.com/office/drawing/2014/main" id="{297BC7F7-5BE6-463E-819F-6F46E5212D54}"/>
                  </a:ext>
                </a:extLst>
              </p:cNvPr>
              <p:cNvGraphicFramePr>
                <a:graphicFrameLocks noChangeAspect="1"/>
              </p:cNvGraphicFramePr>
              <p:nvPr>
                <p:extLst>
                  <p:ext uri="{D42A27DB-BD31-4B8C-83A1-F6EECF244321}">
                    <p14:modId xmlns:p14="http://schemas.microsoft.com/office/powerpoint/2010/main" val="259504126"/>
                  </p:ext>
                </p:extLst>
              </p:nvPr>
            </p:nvGraphicFramePr>
            <p:xfrm>
              <a:off x="174584" y="1636848"/>
              <a:ext cx="2675106" cy="2482951"/>
            </p:xfrm>
            <a:graphic>
              <a:graphicData uri="http://schemas.microsoft.com/office/drawing/2017/model3d">
                <am3d:model3d r:embed="rId3">
                  <am3d:spPr>
                    <a:xfrm>
                      <a:off x="0" y="0"/>
                      <a:ext cx="2675106" cy="2482951"/>
                    </a:xfrm>
                    <a:prstGeom prst="rect">
                      <a:avLst/>
                    </a:prstGeom>
                  </am3d:spPr>
                  <am3d:camera>
                    <am3d:pos x="0" y="0" z="64966007"/>
                    <am3d:up dx="0" dy="36000000" dz="0"/>
                    <am3d:lookAt x="0" y="0" z="0"/>
                    <am3d:perspective fov="2700000"/>
                  </am3d:camera>
                  <am3d:trans>
                    <am3d:meterPerModelUnit n="1921828" d="1000000"/>
                    <am3d:preTrans dx="2" dy="-17360034" dz="-182462"/>
                    <am3d:scale>
                      <am3d:sx n="1000000" d="1000000"/>
                      <am3d:sy n="1000000" d="1000000"/>
                      <am3d:sz n="1000000" d="1000000"/>
                    </am3d:scale>
                    <am3d:rot/>
                    <am3d:postTrans dx="0" dy="0" dz="0"/>
                  </am3d:trans>
                  <am3d:raster rName="Office3DRenderer" rVer="16.0.8326">
                    <am3d:blip r:embed="rId4"/>
                  </am3d:raster>
                  <am3d:objViewport viewportSz="375835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モデル 4" descr="リサイクル">
                <a:extLst>
                  <a:ext uri="{FF2B5EF4-FFF2-40B4-BE49-F238E27FC236}">
                    <a16:creationId xmlns:a16="http://schemas.microsoft.com/office/drawing/2014/main" id="{297BC7F7-5BE6-463E-819F-6F46E5212D54}"/>
                  </a:ext>
                </a:extLst>
              </p:cNvPr>
              <p:cNvPicPr>
                <a:picLocks noGrp="1" noRot="1" noChangeAspect="1" noMove="1" noResize="1" noEditPoints="1" noAdjustHandles="1" noChangeArrowheads="1" noChangeShapeType="1" noCrop="1"/>
              </p:cNvPicPr>
              <p:nvPr/>
            </p:nvPicPr>
            <p:blipFill>
              <a:blip r:embed="rId5"/>
              <a:stretch>
                <a:fillRect/>
              </a:stretch>
            </p:blipFill>
            <p:spPr>
              <a:xfrm>
                <a:off x="174584" y="1636848"/>
                <a:ext cx="2675106" cy="2482951"/>
              </a:xfrm>
              <a:prstGeom prst="rect">
                <a:avLst/>
              </a:prstGeom>
            </p:spPr>
          </p:pic>
        </mc:Fallback>
      </mc:AlternateContent>
      <p:sp>
        <p:nvSpPr>
          <p:cNvPr id="23" name="テキスト ボックス 22">
            <a:extLst>
              <a:ext uri="{FF2B5EF4-FFF2-40B4-BE49-F238E27FC236}">
                <a16:creationId xmlns:a16="http://schemas.microsoft.com/office/drawing/2014/main" id="{826686CE-D8F4-4C0E-9D07-96D2EFF5AF0D}"/>
              </a:ext>
            </a:extLst>
          </p:cNvPr>
          <p:cNvSpPr txBox="1"/>
          <p:nvPr/>
        </p:nvSpPr>
        <p:spPr>
          <a:xfrm>
            <a:off x="2948692" y="3710865"/>
            <a:ext cx="6225702" cy="646331"/>
          </a:xfrm>
          <a:prstGeom prst="rect">
            <a:avLst/>
          </a:prstGeom>
          <a:noFill/>
        </p:spPr>
        <p:txBody>
          <a:bodyPr wrap="square">
            <a:spAutoFit/>
          </a:bodyPr>
          <a:lstStyle/>
          <a:p>
            <a:r>
              <a:rPr lang="ja-JP" altLang="en-US" dirty="0"/>
              <a:t>〒</a:t>
            </a:r>
            <a:r>
              <a:rPr lang="en-US" altLang="ja-JP" dirty="0"/>
              <a:t>596-0015</a:t>
            </a:r>
            <a:r>
              <a:rPr lang="ja-JP" altLang="en-US" dirty="0"/>
              <a:t>　大阪府岸和田市地蔵浜町</a:t>
            </a:r>
            <a:r>
              <a:rPr lang="en-US" altLang="ja-JP" dirty="0"/>
              <a:t>11</a:t>
            </a:r>
            <a:r>
              <a:rPr lang="ja-JP" altLang="en-US" dirty="0"/>
              <a:t>番地の</a:t>
            </a:r>
            <a:r>
              <a:rPr lang="en-US" altLang="ja-JP" dirty="0"/>
              <a:t>1</a:t>
            </a:r>
          </a:p>
          <a:p>
            <a:r>
              <a:rPr lang="en-US" altLang="ja-JP" dirty="0"/>
              <a:t>https://www.rematec.co.jp/</a:t>
            </a:r>
            <a:endParaRPr lang="ja-JP" altLang="en-US" dirty="0"/>
          </a:p>
        </p:txBody>
      </p:sp>
      <p:sp>
        <p:nvSpPr>
          <p:cNvPr id="27" name="テキスト ボックス 26">
            <a:extLst>
              <a:ext uri="{FF2B5EF4-FFF2-40B4-BE49-F238E27FC236}">
                <a16:creationId xmlns:a16="http://schemas.microsoft.com/office/drawing/2014/main" id="{1D05E7D1-3EB4-44FB-97BB-595A18BB206F}"/>
              </a:ext>
            </a:extLst>
          </p:cNvPr>
          <p:cNvSpPr txBox="1"/>
          <p:nvPr/>
        </p:nvSpPr>
        <p:spPr>
          <a:xfrm>
            <a:off x="2893086" y="1684656"/>
            <a:ext cx="8356537" cy="1938992"/>
          </a:xfrm>
          <a:prstGeom prst="rect">
            <a:avLst/>
          </a:prstGeom>
          <a:noFill/>
        </p:spPr>
        <p:txBody>
          <a:bodyPr wrap="square">
            <a:spAutoFit/>
          </a:bodyPr>
          <a:lstStyle/>
          <a:p>
            <a:r>
              <a:rPr lang="ja-JP" altLang="en-US" sz="2400" dirty="0">
                <a:latin typeface="+mj-ea"/>
                <a:ea typeface="+mj-ea"/>
              </a:rPr>
              <a:t>＜主な事業＞</a:t>
            </a:r>
            <a:endParaRPr lang="en-US" altLang="ja-JP" sz="2400" dirty="0">
              <a:latin typeface="+mj-ea"/>
              <a:ea typeface="+mj-ea"/>
            </a:endParaRPr>
          </a:p>
          <a:p>
            <a:r>
              <a:rPr lang="ja-JP" altLang="en-US" sz="2400" dirty="0">
                <a:latin typeface="+mj-ea"/>
                <a:ea typeface="+mj-ea"/>
              </a:rPr>
              <a:t>「資源リサイクル事業」「再生可能エネルギー事業」の</a:t>
            </a:r>
            <a:r>
              <a:rPr lang="en-US" altLang="ja-JP" sz="2400" dirty="0">
                <a:latin typeface="+mj-ea"/>
                <a:ea typeface="+mj-ea"/>
              </a:rPr>
              <a:t>2</a:t>
            </a:r>
            <a:r>
              <a:rPr lang="ja-JP" altLang="en-US" sz="2400" dirty="0">
                <a:latin typeface="+mj-ea"/>
                <a:ea typeface="+mj-ea"/>
              </a:rPr>
              <a:t>つの事業を軸に漁業や海難事故による原油流出、そして自然災害で発生した大量のがれき処理など、環境分野に関わりが深い事業を多く展開</a:t>
            </a:r>
          </a:p>
        </p:txBody>
      </p:sp>
      <p:pic>
        <p:nvPicPr>
          <p:cNvPr id="10" name="Picture 2" descr="https://www.rematec.co.jp/images/work/nav_01.jpg">
            <a:hlinkClick r:id="rId6"/>
            <a:extLst>
              <a:ext uri="{FF2B5EF4-FFF2-40B4-BE49-F238E27FC236}">
                <a16:creationId xmlns:a16="http://schemas.microsoft.com/office/drawing/2014/main" id="{011E788F-A369-41B1-897C-CE9280C0704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2802" y="4493014"/>
            <a:ext cx="2077825" cy="22856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FEBCDE04-F963-483A-95F0-8CEB321E79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8552" y="4752453"/>
            <a:ext cx="4904971" cy="20261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A4A894F-6C6D-4766-8376-191091A79F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49573" y="4718597"/>
            <a:ext cx="3242427" cy="2063765"/>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a:extLst>
              <a:ext uri="{FF2B5EF4-FFF2-40B4-BE49-F238E27FC236}">
                <a16:creationId xmlns:a16="http://schemas.microsoft.com/office/drawing/2014/main" id="{FCD40D1E-2A81-4587-9E56-B3576FAB8F9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5614" y="4752453"/>
            <a:ext cx="2875312" cy="2026170"/>
          </a:xfrm>
          <a:prstGeom prst="rect">
            <a:avLst/>
          </a:prstGeom>
        </p:spPr>
      </p:pic>
    </p:spTree>
    <p:extLst>
      <p:ext uri="{BB962C8B-B14F-4D97-AF65-F5344CB8AC3E}">
        <p14:creationId xmlns:p14="http://schemas.microsoft.com/office/powerpoint/2010/main" val="18902359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73801" y="1583420"/>
            <a:ext cx="4747954" cy="5093702"/>
          </a:xfrm>
          <a:prstGeom prst="rect">
            <a:avLst/>
          </a:prstGeom>
          <a:ln w="25400" cmpd="dbl">
            <a:solidFill>
              <a:srgbClr val="00B050"/>
            </a:solidFill>
          </a:ln>
        </p:spPr>
        <p:txBody>
          <a:bodyPr wrap="square">
            <a:spAutoFit/>
          </a:bodyPr>
          <a:lstStyle/>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2000" b="1"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＜事業と</a:t>
            </a:r>
            <a:r>
              <a:rPr kumimoji="1" lang="en-US" altLang="ja-JP" sz="2000" b="1"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SDGs</a:t>
            </a:r>
            <a:r>
              <a:rPr kumimoji="1" lang="ja-JP" altLang="en-US" sz="2000" b="1"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との関わり合い＞</a:t>
            </a:r>
            <a:endParaRPr kumimoji="1" lang="en-US" altLang="ja-JP" sz="2000" b="1"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〇国内における資源循環事業　　　　　</a:t>
            </a:r>
            <a:endParaRPr kumimoji="1" lang="en-US" altLang="ja-JP"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　産業廃棄物からの再生燃料（</a:t>
            </a:r>
            <a:r>
              <a:rPr kumimoji="1" lang="en-US" altLang="ja-JP"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RF</a:t>
            </a:r>
            <a:r>
              <a:rPr kumimoji="1" lang="ja-JP" altLang="en-US"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a:t>
            </a:r>
            <a:endParaRPr kumimoji="1" lang="en-US" altLang="ja-JP"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　の製造など</a:t>
            </a:r>
            <a:endParaRPr kumimoji="1" lang="en-US" altLang="ja-JP"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2600"/>
              </a:lnSpc>
              <a:spcBef>
                <a:spcPts val="0"/>
              </a:spcBef>
              <a:spcAft>
                <a:spcPts val="0"/>
              </a:spcAft>
              <a:buClrTx/>
              <a:buSzTx/>
              <a:buFontTx/>
              <a:buNone/>
              <a:tabLst/>
              <a:defRPr/>
            </a:pPr>
            <a:endParaRPr kumimoji="1" lang="en-US" altLang="ja-JP" sz="2000" b="0" i="0" u="none" strike="noStrike" kern="1200" cap="none" spc="-12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〇環境修復事業</a:t>
            </a:r>
            <a:endParaRPr kumimoji="1" lang="en-US" altLang="ja-JP"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　災害廃棄物の処理及び復旧支援　</a:t>
            </a:r>
            <a:endParaRPr kumimoji="1" lang="en-US" altLang="ja-JP"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2600"/>
              </a:lnSpc>
              <a:spcBef>
                <a:spcPts val="0"/>
              </a:spcBef>
              <a:spcAft>
                <a:spcPts val="0"/>
              </a:spcAft>
              <a:buClrTx/>
              <a:buSzTx/>
              <a:buFontTx/>
              <a:buNone/>
              <a:tabLst/>
              <a:defRPr/>
            </a:pPr>
            <a:endParaRPr kumimoji="1" lang="en-US" altLang="ja-JP"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〇海外における資源循環事業</a:t>
            </a:r>
            <a:endParaRPr kumimoji="1" lang="en-US" altLang="ja-JP"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　廃棄物由来のバイオナチュラル</a:t>
            </a:r>
            <a:endParaRPr kumimoji="1" lang="en-US" altLang="ja-JP"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　ガス製造　など</a:t>
            </a:r>
            <a:endParaRPr kumimoji="1" lang="en-US" altLang="ja-JP"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2600"/>
              </a:lnSpc>
              <a:spcBef>
                <a:spcPts val="0"/>
              </a:spcBef>
              <a:spcAft>
                <a:spcPts val="0"/>
              </a:spcAft>
              <a:buClrTx/>
              <a:buSzTx/>
              <a:buFontTx/>
              <a:buNone/>
              <a:tabLst/>
              <a:defRPr/>
            </a:pPr>
            <a:endParaRPr kumimoji="1" lang="en-US" altLang="ja-JP"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〇再生可能エネルギー事業</a:t>
            </a:r>
            <a:endParaRPr kumimoji="1" lang="en-US" altLang="ja-JP"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　バイオガス発電・太陽光発電に</a:t>
            </a:r>
            <a:endParaRPr kumimoji="1" lang="en-US" altLang="ja-JP"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　よる</a:t>
            </a:r>
            <a:r>
              <a:rPr kumimoji="1" lang="en-US" altLang="ja-JP"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CO</a:t>
            </a:r>
            <a:r>
              <a:rPr kumimoji="1" lang="en-US" altLang="ja-JP" sz="14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2</a:t>
            </a:r>
            <a:r>
              <a:rPr kumimoji="1" lang="ja-JP" altLang="en-US"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削減</a:t>
            </a:r>
            <a:endParaRPr kumimoji="1" lang="en-US" altLang="ja-JP" sz="14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7" name="右矢印 6"/>
          <p:cNvSpPr/>
          <p:nvPr/>
        </p:nvSpPr>
        <p:spPr>
          <a:xfrm>
            <a:off x="4984021" y="2863523"/>
            <a:ext cx="425047" cy="3011834"/>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右矢印 8"/>
          <p:cNvSpPr/>
          <p:nvPr/>
        </p:nvSpPr>
        <p:spPr>
          <a:xfrm rot="16200000">
            <a:off x="4113351" y="3804698"/>
            <a:ext cx="4968832" cy="484632"/>
          </a:xfrm>
          <a:prstGeom prst="rightArrow">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3364" y="5606222"/>
            <a:ext cx="1698549" cy="1199600"/>
          </a:xfrm>
          <a:prstGeom prst="rect">
            <a:avLst/>
          </a:prstGeom>
        </p:spPr>
      </p:pic>
      <p:sp>
        <p:nvSpPr>
          <p:cNvPr id="11" name="正方形/長方形 10"/>
          <p:cNvSpPr/>
          <p:nvPr/>
        </p:nvSpPr>
        <p:spPr>
          <a:xfrm>
            <a:off x="5588081" y="5190877"/>
            <a:ext cx="1956307" cy="3668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事業との関連性</a:t>
            </a:r>
          </a:p>
        </p:txBody>
      </p:sp>
      <p:sp>
        <p:nvSpPr>
          <p:cNvPr id="12" name="正方形/長方形 11"/>
          <p:cNvSpPr/>
          <p:nvPr/>
        </p:nvSpPr>
        <p:spPr>
          <a:xfrm>
            <a:off x="5575060" y="4602598"/>
            <a:ext cx="1956307" cy="3668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重点項目</a:t>
            </a:r>
          </a:p>
        </p:txBody>
      </p:sp>
      <p:sp>
        <p:nvSpPr>
          <p:cNvPr id="13" name="正方形/長方形 12"/>
          <p:cNvSpPr/>
          <p:nvPr/>
        </p:nvSpPr>
        <p:spPr>
          <a:xfrm>
            <a:off x="5562505" y="3941615"/>
            <a:ext cx="1956307" cy="3668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目標設定</a:t>
            </a:r>
          </a:p>
        </p:txBody>
      </p:sp>
      <p:sp>
        <p:nvSpPr>
          <p:cNvPr id="14" name="正方形/長方形 13"/>
          <p:cNvSpPr/>
          <p:nvPr/>
        </p:nvSpPr>
        <p:spPr>
          <a:xfrm>
            <a:off x="5575059" y="3129701"/>
            <a:ext cx="1956307" cy="3668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経営統合</a:t>
            </a:r>
          </a:p>
        </p:txBody>
      </p:sp>
      <p:sp>
        <p:nvSpPr>
          <p:cNvPr id="15" name="正方形/長方形 14"/>
          <p:cNvSpPr/>
          <p:nvPr/>
        </p:nvSpPr>
        <p:spPr>
          <a:xfrm>
            <a:off x="5562504" y="2332737"/>
            <a:ext cx="1956307" cy="3668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報告</a:t>
            </a:r>
          </a:p>
        </p:txBody>
      </p:sp>
      <p:sp>
        <p:nvSpPr>
          <p:cNvPr id="16" name="フローチャート: 抜出し 15"/>
          <p:cNvSpPr/>
          <p:nvPr/>
        </p:nvSpPr>
        <p:spPr>
          <a:xfrm>
            <a:off x="7971674" y="2008798"/>
            <a:ext cx="3423339" cy="3830595"/>
          </a:xfrm>
          <a:prstGeom prst="flowChartExtract">
            <a:avLst/>
          </a:prstGeom>
          <a:solidFill>
            <a:schemeClr val="accent6">
              <a:alpha val="1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7" name="図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2066" y="1562598"/>
            <a:ext cx="556041" cy="556041"/>
          </a:xfrm>
          <a:prstGeom prst="rect">
            <a:avLst/>
          </a:prstGeom>
        </p:spPr>
      </p:pic>
      <p:pic>
        <p:nvPicPr>
          <p:cNvPr id="18" name="図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36591" y="5247665"/>
            <a:ext cx="503332" cy="511381"/>
          </a:xfrm>
          <a:prstGeom prst="rect">
            <a:avLst/>
          </a:prstGeom>
        </p:spPr>
      </p:pic>
      <p:pic>
        <p:nvPicPr>
          <p:cNvPr id="19" name="図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2597" y="5242788"/>
            <a:ext cx="506582" cy="506582"/>
          </a:xfrm>
          <a:prstGeom prst="rect">
            <a:avLst/>
          </a:prstGeom>
        </p:spPr>
      </p:pic>
      <p:pic>
        <p:nvPicPr>
          <p:cNvPr id="20" name="図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7708" y="5242789"/>
            <a:ext cx="506582" cy="506582"/>
          </a:xfrm>
          <a:prstGeom prst="rect">
            <a:avLst/>
          </a:prstGeom>
        </p:spPr>
      </p:pic>
      <p:pic>
        <p:nvPicPr>
          <p:cNvPr id="21" name="図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31143" y="5242788"/>
            <a:ext cx="516816" cy="516816"/>
          </a:xfrm>
          <a:prstGeom prst="rect">
            <a:avLst/>
          </a:prstGeom>
        </p:spPr>
      </p:pic>
      <p:pic>
        <p:nvPicPr>
          <p:cNvPr id="22" name="図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3020" y="5252482"/>
            <a:ext cx="496888" cy="496888"/>
          </a:xfrm>
          <a:prstGeom prst="rect">
            <a:avLst/>
          </a:prstGeom>
        </p:spPr>
      </p:pic>
      <p:pic>
        <p:nvPicPr>
          <p:cNvPr id="23" name="図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6775" y="5242788"/>
            <a:ext cx="476250" cy="506582"/>
          </a:xfrm>
          <a:prstGeom prst="rect">
            <a:avLst/>
          </a:prstGeom>
        </p:spPr>
      </p:pic>
      <p:pic>
        <p:nvPicPr>
          <p:cNvPr id="24" name="図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80662" y="5252482"/>
            <a:ext cx="496888" cy="496888"/>
          </a:xfrm>
          <a:prstGeom prst="rect">
            <a:avLst/>
          </a:prstGeom>
        </p:spPr>
      </p:pic>
      <p:pic>
        <p:nvPicPr>
          <p:cNvPr id="25" name="図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77551" y="5252482"/>
            <a:ext cx="515162" cy="515162"/>
          </a:xfrm>
          <a:prstGeom prst="rect">
            <a:avLst/>
          </a:prstGeom>
        </p:spPr>
      </p:pic>
      <p:pic>
        <p:nvPicPr>
          <p:cNvPr id="26" name="図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54631" y="5252482"/>
            <a:ext cx="496888" cy="496888"/>
          </a:xfrm>
          <a:prstGeom prst="rect">
            <a:avLst/>
          </a:prstGeom>
        </p:spPr>
      </p:pic>
      <p:pic>
        <p:nvPicPr>
          <p:cNvPr id="27" name="図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88102" y="4585826"/>
            <a:ext cx="506582" cy="506582"/>
          </a:xfrm>
          <a:prstGeom prst="rect">
            <a:avLst/>
          </a:prstGeom>
        </p:spPr>
      </p:pic>
      <p:pic>
        <p:nvPicPr>
          <p:cNvPr id="28" name="図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27599" y="4585136"/>
            <a:ext cx="516816" cy="516816"/>
          </a:xfrm>
          <a:prstGeom prst="rect">
            <a:avLst/>
          </a:prstGeom>
        </p:spPr>
      </p:pic>
      <p:pic>
        <p:nvPicPr>
          <p:cNvPr id="29" name="図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2681" y="4590571"/>
            <a:ext cx="503332" cy="511381"/>
          </a:xfrm>
          <a:prstGeom prst="rect">
            <a:avLst/>
          </a:prstGeom>
        </p:spPr>
      </p:pic>
      <p:pic>
        <p:nvPicPr>
          <p:cNvPr id="30" name="図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77451" y="4595370"/>
            <a:ext cx="476250" cy="506582"/>
          </a:xfrm>
          <a:prstGeom prst="rect">
            <a:avLst/>
          </a:prstGeom>
        </p:spPr>
      </p:pic>
      <p:pic>
        <p:nvPicPr>
          <p:cNvPr id="31" name="図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65139" y="4590673"/>
            <a:ext cx="496888" cy="496888"/>
          </a:xfrm>
          <a:prstGeom prst="rect">
            <a:avLst/>
          </a:prstGeom>
        </p:spPr>
      </p:pic>
      <p:sp>
        <p:nvSpPr>
          <p:cNvPr id="32" name="テキスト ボックス 31"/>
          <p:cNvSpPr txBox="1"/>
          <p:nvPr/>
        </p:nvSpPr>
        <p:spPr>
          <a:xfrm>
            <a:off x="8772032" y="1492118"/>
            <a:ext cx="23429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HGS創英角ﾎﾟｯﾌﾟ体" panose="040B0A00000000000000" pitchFamily="50" charset="-128"/>
                <a:ea typeface="HGS創英角ﾎﾟｯﾌﾟ体" panose="040B0A00000000000000" pitchFamily="50" charset="-128"/>
                <a:cs typeface="+mn-cs"/>
              </a:rPr>
              <a:t>パートナーシップで</a:t>
            </a:r>
            <a:endParaRPr kumimoji="1" lang="en-US" altLang="ja-JP" sz="1800" b="0" i="0" u="none" strike="noStrike" kern="1200" cap="none" spc="0" normalizeH="0" baseline="0" noProof="0" dirty="0">
              <a:ln>
                <a:noFill/>
              </a:ln>
              <a:solidFill>
                <a:srgbClr val="FF0000"/>
              </a:solidFill>
              <a:effectLst/>
              <a:uLnTx/>
              <a:uFillTx/>
              <a:latin typeface="HGS創英角ﾎﾟｯﾌﾟ体" panose="040B0A00000000000000" pitchFamily="50" charset="-128"/>
              <a:ea typeface="HGS創英角ﾎﾟｯﾌﾟ体" panose="040B0A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HGS創英角ﾎﾟｯﾌﾟ体" panose="040B0A00000000000000" pitchFamily="50" charset="-128"/>
                <a:ea typeface="HGS創英角ﾎﾟｯﾌﾟ体" panose="040B0A00000000000000" pitchFamily="50" charset="-128"/>
                <a:cs typeface="+mn-cs"/>
              </a:rPr>
              <a:t>目標達成</a:t>
            </a:r>
          </a:p>
        </p:txBody>
      </p:sp>
      <p:sp>
        <p:nvSpPr>
          <p:cNvPr id="33" name="テキスト ボックス 32"/>
          <p:cNvSpPr txBox="1"/>
          <p:nvPr/>
        </p:nvSpPr>
        <p:spPr>
          <a:xfrm>
            <a:off x="7819920" y="2148125"/>
            <a:ext cx="3767441" cy="646331"/>
          </a:xfrm>
          <a:prstGeom prst="rect">
            <a:avLst/>
          </a:prstGeom>
          <a:noFill/>
          <a:ln>
            <a:solidFill>
              <a:schemeClr val="tx1"/>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具体的な取組み事項や削減状況について</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HP</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や</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CSR</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レポートにて開示</a:t>
            </a:r>
          </a:p>
        </p:txBody>
      </p:sp>
      <p:sp>
        <p:nvSpPr>
          <p:cNvPr id="34" name="テキスト ボックス 33"/>
          <p:cNvSpPr txBox="1"/>
          <p:nvPr/>
        </p:nvSpPr>
        <p:spPr>
          <a:xfrm>
            <a:off x="7819921" y="2863523"/>
            <a:ext cx="3767441" cy="923330"/>
          </a:xfrm>
          <a:prstGeom prst="rect">
            <a:avLst/>
          </a:prstGeom>
          <a:noFill/>
          <a:ln>
            <a:solidFill>
              <a:schemeClr val="tx1"/>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グループ経営管理指標</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に織り込み、グループ各社の</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進捗管理・評価</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するために仕組みを検討</a:t>
            </a:r>
          </a:p>
        </p:txBody>
      </p:sp>
      <p:sp>
        <p:nvSpPr>
          <p:cNvPr id="35" name="テキスト ボックス 34"/>
          <p:cNvSpPr txBox="1"/>
          <p:nvPr/>
        </p:nvSpPr>
        <p:spPr>
          <a:xfrm>
            <a:off x="7824057" y="3861267"/>
            <a:ext cx="3767441" cy="646331"/>
          </a:xfrm>
          <a:prstGeom prst="rect">
            <a:avLst/>
          </a:prstGeom>
          <a:noFill/>
          <a:ln>
            <a:solidFill>
              <a:schemeClr val="tx1"/>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STB</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水準</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に沿った</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CO2</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排出量</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を算出し</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目標設定</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を実施</a:t>
            </a:r>
          </a:p>
        </p:txBody>
      </p:sp>
      <p:pic>
        <p:nvPicPr>
          <p:cNvPr id="1026" name="Picture 2" descr="https://www.rematec.co.jp/images/work/nav_01.jpg">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27868" y="2325302"/>
            <a:ext cx="817616" cy="899378"/>
          </a:xfrm>
          <a:prstGeom prst="rect">
            <a:avLst/>
          </a:prstGeom>
          <a:noFill/>
          <a:extLst>
            <a:ext uri="{909E8E84-426E-40DD-AFC4-6F175D3DCCD1}">
              <a14:hiddenFill xmlns:a14="http://schemas.microsoft.com/office/drawing/2010/main">
                <a:solidFill>
                  <a:srgbClr val="FFFFFF"/>
                </a:solidFill>
              </a14:hiddenFill>
            </a:ext>
          </a:extLst>
        </p:spPr>
      </p:pic>
      <p:pic>
        <p:nvPicPr>
          <p:cNvPr id="38" name="図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872471" y="5995010"/>
            <a:ext cx="923565" cy="650816"/>
          </a:xfrm>
          <a:prstGeom prst="rect">
            <a:avLst/>
          </a:prstGeom>
        </p:spPr>
      </p:pic>
      <p:pic>
        <p:nvPicPr>
          <p:cNvPr id="42" name="図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8619" y="1928390"/>
            <a:ext cx="338288" cy="338288"/>
          </a:xfrm>
          <a:prstGeom prst="rect">
            <a:avLst/>
          </a:prstGeom>
        </p:spPr>
      </p:pic>
      <p:pic>
        <p:nvPicPr>
          <p:cNvPr id="43" name="図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2670" y="1933067"/>
            <a:ext cx="322770" cy="343327"/>
          </a:xfrm>
          <a:prstGeom prst="rect">
            <a:avLst/>
          </a:prstGeom>
        </p:spPr>
      </p:pic>
      <p:pic>
        <p:nvPicPr>
          <p:cNvPr id="44" name="図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8572" y="3215090"/>
            <a:ext cx="366382" cy="372241"/>
          </a:xfrm>
          <a:prstGeom prst="rect">
            <a:avLst/>
          </a:prstGeom>
        </p:spPr>
      </p:pic>
      <p:pic>
        <p:nvPicPr>
          <p:cNvPr id="45" name="図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06818" y="3215090"/>
            <a:ext cx="365615" cy="365615"/>
          </a:xfrm>
          <a:prstGeom prst="rect">
            <a:avLst/>
          </a:prstGeom>
        </p:spPr>
      </p:pic>
      <p:pic>
        <p:nvPicPr>
          <p:cNvPr id="46" name="図 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26261" y="3215090"/>
            <a:ext cx="365615" cy="365615"/>
          </a:xfrm>
          <a:prstGeom prst="rect">
            <a:avLst/>
          </a:prstGeom>
        </p:spPr>
      </p:pic>
      <p:pic>
        <p:nvPicPr>
          <p:cNvPr id="47" name="図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2136" y="4209438"/>
            <a:ext cx="390975" cy="376873"/>
          </a:xfrm>
          <a:prstGeom prst="rect">
            <a:avLst/>
          </a:prstGeom>
        </p:spPr>
      </p:pic>
      <p:pic>
        <p:nvPicPr>
          <p:cNvPr id="48" name="図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0756" y="4198773"/>
            <a:ext cx="372455" cy="372455"/>
          </a:xfrm>
          <a:prstGeom prst="rect">
            <a:avLst/>
          </a:prstGeom>
        </p:spPr>
      </p:pic>
      <p:pic>
        <p:nvPicPr>
          <p:cNvPr id="49" name="図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9575" y="4198773"/>
            <a:ext cx="364416" cy="364416"/>
          </a:xfrm>
          <a:prstGeom prst="rect">
            <a:avLst/>
          </a:prstGeom>
        </p:spPr>
      </p:pic>
      <p:pic>
        <p:nvPicPr>
          <p:cNvPr id="50" name="図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28000" y="4565749"/>
            <a:ext cx="336937" cy="358396"/>
          </a:xfrm>
          <a:prstGeom prst="rect">
            <a:avLst/>
          </a:prstGeom>
        </p:spPr>
      </p:pic>
      <p:pic>
        <p:nvPicPr>
          <p:cNvPr id="51" name="図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54336" y="4551690"/>
            <a:ext cx="349808" cy="368779"/>
          </a:xfrm>
          <a:prstGeom prst="rect">
            <a:avLst/>
          </a:prstGeom>
        </p:spPr>
      </p:pic>
      <p:pic>
        <p:nvPicPr>
          <p:cNvPr id="52" name="図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3813" y="4562647"/>
            <a:ext cx="357822" cy="357822"/>
          </a:xfrm>
          <a:prstGeom prst="rect">
            <a:avLst/>
          </a:prstGeom>
        </p:spPr>
      </p:pic>
      <p:pic>
        <p:nvPicPr>
          <p:cNvPr id="54" name="図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3297" y="5514485"/>
            <a:ext cx="372455" cy="372455"/>
          </a:xfrm>
          <a:prstGeom prst="rect">
            <a:avLst/>
          </a:prstGeom>
        </p:spPr>
      </p:pic>
      <p:pic>
        <p:nvPicPr>
          <p:cNvPr id="55" name="図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75689" y="5537871"/>
            <a:ext cx="355990" cy="378662"/>
          </a:xfrm>
          <a:prstGeom prst="rect">
            <a:avLst/>
          </a:prstGeom>
        </p:spPr>
      </p:pic>
      <p:pic>
        <p:nvPicPr>
          <p:cNvPr id="56" name="図 5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08006" y="5537282"/>
            <a:ext cx="380554" cy="380554"/>
          </a:xfrm>
          <a:prstGeom prst="rect">
            <a:avLst/>
          </a:prstGeom>
        </p:spPr>
      </p:pic>
      <p:sp>
        <p:nvSpPr>
          <p:cNvPr id="40" name="テキスト ボックス 39"/>
          <p:cNvSpPr txBox="1"/>
          <p:nvPr/>
        </p:nvSpPr>
        <p:spPr>
          <a:xfrm>
            <a:off x="7491702" y="6110963"/>
            <a:ext cx="4631149" cy="646331"/>
          </a:xfrm>
          <a:prstGeom prst="rect">
            <a:avLst/>
          </a:prstGeom>
          <a:noFill/>
          <a:ln>
            <a:solidFill>
              <a:schemeClr val="tx1"/>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17</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ゴールのうち、どのゴールが自社の事業と関連性があるかを整理</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 name="正方形/長方形 2"/>
          <p:cNvSpPr/>
          <p:nvPr/>
        </p:nvSpPr>
        <p:spPr>
          <a:xfrm>
            <a:off x="-1" y="228349"/>
            <a:ext cx="1252025" cy="117711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 name="タイトル 1"/>
          <p:cNvSpPr>
            <a:spLocks noGrp="1"/>
          </p:cNvSpPr>
          <p:nvPr>
            <p:ph type="title"/>
          </p:nvPr>
        </p:nvSpPr>
        <p:spPr>
          <a:xfrm>
            <a:off x="93178" y="108324"/>
            <a:ext cx="11936730" cy="1325563"/>
          </a:xfrm>
        </p:spPr>
        <p:txBody>
          <a:bodyPr>
            <a:normAutofit fontScale="90000"/>
          </a:bodyPr>
          <a:lstStyle/>
          <a:p>
            <a:r>
              <a:rPr lang="ja-JP" altLang="en-US" sz="6000" dirty="0">
                <a:latin typeface="Meiryo UI" panose="020B0604030504040204" pitchFamily="50" charset="-128"/>
                <a:ea typeface="Meiryo UI" panose="020B0604030504040204" pitchFamily="50" charset="-128"/>
              </a:rPr>
              <a:t>リマテックホールディングス株式会社</a:t>
            </a:r>
            <a:r>
              <a:rPr lang="en-US" altLang="ja-JP" sz="6000" dirty="0"/>
              <a:t/>
            </a:r>
            <a:br>
              <a:rPr lang="en-US" altLang="ja-JP" sz="6000" dirty="0"/>
            </a:br>
            <a:r>
              <a:rPr lang="ja-JP" altLang="en-US" sz="2700" dirty="0"/>
              <a:t>～既存事業活動の</a:t>
            </a:r>
            <a:r>
              <a:rPr lang="en-US" altLang="ja-JP" sz="2700" dirty="0"/>
              <a:t>SDGs</a:t>
            </a:r>
            <a:r>
              <a:rPr lang="ja-JP" altLang="en-US" sz="2700" dirty="0" err="1"/>
              <a:t>への</a:t>
            </a:r>
            <a:r>
              <a:rPr lang="ja-JP" altLang="en-US" sz="2700" dirty="0"/>
              <a:t>当てはめから脱却し、</a:t>
            </a:r>
            <a:r>
              <a:rPr lang="en-US" altLang="ja-JP" sz="2700" dirty="0"/>
              <a:t>SDGs</a:t>
            </a:r>
            <a:r>
              <a:rPr lang="ja-JP" altLang="en-US" sz="2700" dirty="0"/>
              <a:t>を基盤とした経営を目指す～</a:t>
            </a:r>
            <a:endParaRPr kumimoji="1" lang="ja-JP" altLang="en-US" sz="2700" dirty="0"/>
          </a:p>
        </p:txBody>
      </p:sp>
    </p:spTree>
    <p:extLst>
      <p:ext uri="{BB962C8B-B14F-4D97-AF65-F5344CB8AC3E}">
        <p14:creationId xmlns:p14="http://schemas.microsoft.com/office/powerpoint/2010/main" val="11257104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496984"/>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31" name="タイトル 1"/>
          <p:cNvSpPr>
            <a:spLocks noGrp="1"/>
          </p:cNvSpPr>
          <p:nvPr>
            <p:ph type="title"/>
          </p:nvPr>
        </p:nvSpPr>
        <p:spPr>
          <a:xfrm>
            <a:off x="260119" y="171421"/>
            <a:ext cx="11671762" cy="1325563"/>
          </a:xfrm>
        </p:spPr>
        <p:txBody>
          <a:bodyPr>
            <a:normAutofit/>
          </a:bodyPr>
          <a:lstStyle/>
          <a:p>
            <a:r>
              <a:rPr lang="en-US" altLang="ja-JP" dirty="0">
                <a:latin typeface="Meiryo UI" panose="020B0604030504040204" pitchFamily="50" charset="-128"/>
                <a:ea typeface="Meiryo UI" panose="020B0604030504040204" pitchFamily="50" charset="-128"/>
              </a:rPr>
              <a:t>Dari K</a:t>
            </a:r>
            <a:r>
              <a:rPr lang="ja-JP" altLang="en-US" dirty="0"/>
              <a:t>（ダリケー）株式会社</a:t>
            </a:r>
            <a:endParaRPr kumimoji="1" lang="ja-JP" altLang="en-US" sz="3200" dirty="0"/>
          </a:p>
        </p:txBody>
      </p:sp>
      <p:sp>
        <p:nvSpPr>
          <p:cNvPr id="4" name="正方形/長方形 3"/>
          <p:cNvSpPr/>
          <p:nvPr/>
        </p:nvSpPr>
        <p:spPr>
          <a:xfrm>
            <a:off x="2794647" y="1774920"/>
            <a:ext cx="8910260" cy="3426579"/>
          </a:xfrm>
          <a:prstGeom prst="rect">
            <a:avLst/>
          </a:prstGeom>
          <a:ln w="25400" cmpd="dbl">
            <a:noFill/>
          </a:ln>
        </p:spPr>
        <p:txBody>
          <a:bodyPr wrap="square">
            <a:spAutoFit/>
          </a:bodyPr>
          <a:lstStyle/>
          <a:p>
            <a:pPr>
              <a:lnSpc>
                <a:spcPts val="2600"/>
              </a:lnSpc>
            </a:pPr>
            <a:r>
              <a:rPr lang="ja-JP" altLang="en-US" sz="2400" dirty="0">
                <a:latin typeface="+mj-ea"/>
                <a:ea typeface="+mj-ea"/>
              </a:rPr>
              <a:t>＜主な事業</a:t>
            </a:r>
            <a:r>
              <a:rPr lang="ja-JP" altLang="en-US" sz="2400" dirty="0" smtClean="0">
                <a:latin typeface="+mj-ea"/>
                <a:ea typeface="+mj-ea"/>
              </a:rPr>
              <a:t>＞</a:t>
            </a:r>
            <a:endParaRPr lang="en-US" altLang="ja-JP" sz="2400" dirty="0">
              <a:latin typeface="+mj-ea"/>
              <a:ea typeface="+mj-ea"/>
            </a:endParaRPr>
          </a:p>
          <a:p>
            <a:pPr>
              <a:lnSpc>
                <a:spcPts val="2600"/>
              </a:lnSpc>
            </a:pPr>
            <a:r>
              <a:rPr lang="ja-JP" altLang="en-US" sz="2400" dirty="0">
                <a:latin typeface="+mj-ea"/>
                <a:ea typeface="+mj-ea"/>
              </a:rPr>
              <a:t>日本ではあまり馴染みのないインドネシア産カカオ豆の栽培から、それらを使用したチョコレートを製造・販売まで一貫して行う京都のチョコレート店</a:t>
            </a:r>
            <a:endParaRPr lang="en-US" altLang="ja-JP" sz="2400" dirty="0">
              <a:latin typeface="+mj-ea"/>
              <a:ea typeface="+mj-ea"/>
            </a:endParaRPr>
          </a:p>
          <a:p>
            <a:pPr>
              <a:lnSpc>
                <a:spcPts val="2600"/>
              </a:lnSpc>
            </a:pPr>
            <a:endParaRPr lang="en-US" altLang="ja-JP" sz="2400" dirty="0">
              <a:latin typeface="+mj-ea"/>
              <a:ea typeface="+mj-ea"/>
            </a:endParaRPr>
          </a:p>
          <a:p>
            <a:pPr>
              <a:lnSpc>
                <a:spcPts val="2600"/>
              </a:lnSpc>
            </a:pPr>
            <a:r>
              <a:rPr lang="zh-CN" altLang="en-US" dirty="0">
                <a:latin typeface="メイリオ" panose="020B0604030504040204" pitchFamily="50" charset="-128"/>
                <a:ea typeface="メイリオ" panose="020B0604030504040204" pitchFamily="50" charset="-128"/>
              </a:rPr>
              <a:t>〒</a:t>
            </a:r>
            <a:r>
              <a:rPr lang="en-US" altLang="zh-CN" dirty="0">
                <a:latin typeface="メイリオ" panose="020B0604030504040204" pitchFamily="50" charset="-128"/>
                <a:ea typeface="メイリオ" panose="020B0604030504040204" pitchFamily="50" charset="-128"/>
              </a:rPr>
              <a:t>603-8205 </a:t>
            </a:r>
            <a:r>
              <a:rPr lang="zh-CN" altLang="en-US" dirty="0">
                <a:latin typeface="メイリオ" panose="020B0604030504040204" pitchFamily="50" charset="-128"/>
                <a:ea typeface="メイリオ" panose="020B0604030504040204" pitchFamily="50" charset="-128"/>
              </a:rPr>
              <a:t>京都府京都市北区紫竹西高縄町</a:t>
            </a:r>
            <a:r>
              <a:rPr lang="en-US" altLang="zh-CN" dirty="0">
                <a:latin typeface="メイリオ" panose="020B0604030504040204" pitchFamily="50" charset="-128"/>
                <a:ea typeface="メイリオ" panose="020B0604030504040204" pitchFamily="50" charset="-128"/>
              </a:rPr>
              <a:t>72</a:t>
            </a:r>
            <a:r>
              <a:rPr lang="zh-CN" altLang="en-US" dirty="0">
                <a:latin typeface="メイリオ" panose="020B0604030504040204" pitchFamily="50" charset="-128"/>
                <a:ea typeface="メイリオ" panose="020B0604030504040204" pitchFamily="50" charset="-128"/>
              </a:rPr>
              <a:t>－</a:t>
            </a:r>
            <a:r>
              <a:rPr lang="en-US" altLang="zh-CN" dirty="0">
                <a:latin typeface="メイリオ" panose="020B0604030504040204" pitchFamily="50" charset="-128"/>
                <a:ea typeface="メイリオ" panose="020B0604030504040204" pitchFamily="50" charset="-128"/>
              </a:rPr>
              <a:t>2</a:t>
            </a:r>
            <a:endParaRPr lang="en-US" altLang="ja-JP" dirty="0">
              <a:latin typeface="メイリオ" panose="020B0604030504040204" pitchFamily="50" charset="-128"/>
              <a:ea typeface="メイリオ" panose="020B0604030504040204" pitchFamily="50" charset="-128"/>
            </a:endParaRPr>
          </a:p>
          <a:p>
            <a:pPr>
              <a:lnSpc>
                <a:spcPts val="2600"/>
              </a:lnSpc>
            </a:pPr>
            <a:r>
              <a:rPr lang="en-US" altLang="ja-JP" sz="2000" dirty="0">
                <a:latin typeface="メイリオ" panose="020B0604030504040204" pitchFamily="50" charset="-128"/>
                <a:ea typeface="メイリオ" panose="020B0604030504040204" pitchFamily="50" charset="-128"/>
              </a:rPr>
              <a:t>https://www.dari-k.com/</a:t>
            </a:r>
            <a:endParaRPr lang="ja-JP" altLang="en-US" sz="2000" dirty="0">
              <a:latin typeface="メイリオ" panose="020B0604030504040204" pitchFamily="50" charset="-128"/>
              <a:ea typeface="メイリオ" panose="020B0604030504040204" pitchFamily="50" charset="-128"/>
            </a:endParaRPr>
          </a:p>
          <a:p>
            <a:pPr>
              <a:lnSpc>
                <a:spcPts val="2600"/>
              </a:lnSpc>
            </a:pPr>
            <a:endParaRPr lang="en-US" altLang="ja-JP" sz="2000" dirty="0"/>
          </a:p>
          <a:p>
            <a:pPr>
              <a:lnSpc>
                <a:spcPts val="2600"/>
              </a:lnSpc>
            </a:pPr>
            <a:endParaRPr lang="en-US" altLang="ja-JP" sz="2000" dirty="0"/>
          </a:p>
          <a:p>
            <a:pPr>
              <a:lnSpc>
                <a:spcPts val="2600"/>
              </a:lnSpc>
            </a:pPr>
            <a:endParaRPr lang="en-US" altLang="ja-JP" sz="2000" dirty="0"/>
          </a:p>
        </p:txBody>
      </p:sp>
      <p:pic>
        <p:nvPicPr>
          <p:cNvPr id="2050" name="Picture 2" descr="板チョコのイラスト（ミルク）">
            <a:extLst>
              <a:ext uri="{FF2B5EF4-FFF2-40B4-BE49-F238E27FC236}">
                <a16:creationId xmlns:a16="http://schemas.microsoft.com/office/drawing/2014/main" id="{1073D8C7-2B52-47ED-8D74-141FA784D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15876"/>
            <a:ext cx="2670032" cy="2926063"/>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BCFF0626-711B-4843-8C48-7795144021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691" y="4660847"/>
            <a:ext cx="3295730" cy="2197153"/>
          </a:xfrm>
          <a:prstGeom prst="rect">
            <a:avLst/>
          </a:prstGeom>
        </p:spPr>
      </p:pic>
      <p:pic>
        <p:nvPicPr>
          <p:cNvPr id="13" name="図 12">
            <a:extLst>
              <a:ext uri="{FF2B5EF4-FFF2-40B4-BE49-F238E27FC236}">
                <a16:creationId xmlns:a16="http://schemas.microsoft.com/office/drawing/2014/main" id="{36CFE2F2-4B48-4C31-BC11-CA013FA686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9933" y="4605784"/>
            <a:ext cx="3292991" cy="2195327"/>
          </a:xfrm>
          <a:prstGeom prst="rect">
            <a:avLst/>
          </a:prstGeom>
        </p:spPr>
      </p:pic>
      <p:pic>
        <p:nvPicPr>
          <p:cNvPr id="15" name="図 14">
            <a:extLst>
              <a:ext uri="{FF2B5EF4-FFF2-40B4-BE49-F238E27FC236}">
                <a16:creationId xmlns:a16="http://schemas.microsoft.com/office/drawing/2014/main" id="{48D42A8E-1089-4779-B3CE-3A35F3C043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09464" y="4603941"/>
            <a:ext cx="3295443" cy="2197170"/>
          </a:xfrm>
          <a:prstGeom prst="rect">
            <a:avLst/>
          </a:prstGeom>
        </p:spPr>
      </p:pic>
    </p:spTree>
    <p:extLst>
      <p:ext uri="{BB962C8B-B14F-4D97-AF65-F5344CB8AC3E}">
        <p14:creationId xmlns:p14="http://schemas.microsoft.com/office/powerpoint/2010/main" val="16428141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ＳＤＧｓは世界共通言語</a:t>
            </a:r>
            <a:endParaRPr kumimoji="1" lang="ja-JP" altLang="en-US" dirty="0"/>
          </a:p>
        </p:txBody>
      </p:sp>
      <p:pic>
        <p:nvPicPr>
          <p:cNvPr id="6" name="Picture 2" descr="C:\Users\imai\Desktop\SGDS 日本語.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9534" y="1668016"/>
            <a:ext cx="7912932" cy="5089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5962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496984"/>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31" name="タイトル 1"/>
          <p:cNvSpPr>
            <a:spLocks noGrp="1"/>
          </p:cNvSpPr>
          <p:nvPr>
            <p:ph type="title"/>
          </p:nvPr>
        </p:nvSpPr>
        <p:spPr>
          <a:xfrm>
            <a:off x="260119" y="171421"/>
            <a:ext cx="11671762" cy="1325563"/>
          </a:xfrm>
        </p:spPr>
        <p:txBody>
          <a:bodyPr>
            <a:normAutofit fontScale="90000"/>
          </a:bodyPr>
          <a:lstStyle/>
          <a:p>
            <a:r>
              <a:rPr lang="en-US" altLang="ja-JP" dirty="0">
                <a:latin typeface="Meiryo UI" panose="020B0604030504040204" pitchFamily="50" charset="-128"/>
                <a:ea typeface="Meiryo UI" panose="020B0604030504040204" pitchFamily="50" charset="-128"/>
              </a:rPr>
              <a:t>Dari K</a:t>
            </a:r>
            <a:r>
              <a:rPr lang="ja-JP" altLang="en-US" dirty="0"/>
              <a:t>（ダリケー）株式会社</a:t>
            </a:r>
            <a:r>
              <a:rPr lang="en-US" altLang="ja-JP" dirty="0"/>
              <a:t/>
            </a:r>
            <a:br>
              <a:rPr lang="en-US" altLang="ja-JP" dirty="0"/>
            </a:br>
            <a:r>
              <a:rPr lang="ja-JP" altLang="en-US" sz="3200" dirty="0"/>
              <a:t>～「カカオ」を通して世界を変える</a:t>
            </a:r>
            <a:r>
              <a:rPr lang="en-US" altLang="ja-JP" sz="3200" dirty="0"/>
              <a:t>‐</a:t>
            </a:r>
            <a:r>
              <a:rPr lang="ja-JP" altLang="en-US" sz="3200" dirty="0"/>
              <a:t>努力が報われる社会に</a:t>
            </a:r>
            <a:r>
              <a:rPr lang="en-US" altLang="ja-JP" sz="3200" dirty="0"/>
              <a:t>‐</a:t>
            </a:r>
            <a:r>
              <a:rPr lang="ja-JP" altLang="en-US" sz="3200" dirty="0"/>
              <a:t>～</a:t>
            </a:r>
            <a:endParaRPr kumimoji="1" lang="ja-JP" altLang="en-US" sz="3200" dirty="0"/>
          </a:p>
        </p:txBody>
      </p:sp>
      <p:sp>
        <p:nvSpPr>
          <p:cNvPr id="4" name="正方形/長方形 3"/>
          <p:cNvSpPr/>
          <p:nvPr/>
        </p:nvSpPr>
        <p:spPr>
          <a:xfrm>
            <a:off x="3227797" y="1652576"/>
            <a:ext cx="8910260" cy="3836948"/>
          </a:xfrm>
          <a:prstGeom prst="rect">
            <a:avLst/>
          </a:prstGeom>
          <a:ln w="25400" cmpd="dbl">
            <a:solidFill>
              <a:schemeClr val="accent1"/>
            </a:solidFill>
          </a:ln>
        </p:spPr>
        <p:txBody>
          <a:bodyPr wrap="square">
            <a:spAutoFit/>
          </a:bodyPr>
          <a:lstStyle/>
          <a:p>
            <a:pPr>
              <a:lnSpc>
                <a:spcPts val="2600"/>
              </a:lnSpc>
            </a:pPr>
            <a:r>
              <a:rPr lang="ja-JP" altLang="en-US" sz="2000" b="1" i="1" dirty="0"/>
              <a:t>＜カカオ豆の栽培からチョコレートの製造・販売までを一貫して実施＞</a:t>
            </a:r>
            <a:endParaRPr lang="en-US" altLang="ja-JP" sz="2000" b="1" i="1" dirty="0"/>
          </a:p>
          <a:p>
            <a:pPr>
              <a:lnSpc>
                <a:spcPts val="2600"/>
              </a:lnSpc>
            </a:pPr>
            <a:endParaRPr lang="en-US" altLang="ja-JP" sz="2000" dirty="0"/>
          </a:p>
          <a:p>
            <a:pPr>
              <a:lnSpc>
                <a:spcPts val="2100"/>
              </a:lnSpc>
            </a:pPr>
            <a:r>
              <a:rPr lang="ja-JP" altLang="en-US" sz="2000" dirty="0"/>
              <a:t>　　　　　カカオの生産量世界第３位であるインドネシアで、高品質な　　　　　</a:t>
            </a:r>
            <a:endParaRPr lang="en-US" altLang="ja-JP" sz="2000" dirty="0"/>
          </a:p>
          <a:p>
            <a:pPr>
              <a:lnSpc>
                <a:spcPts val="2100"/>
              </a:lnSpc>
            </a:pPr>
            <a:r>
              <a:rPr lang="ja-JP" altLang="en-US" sz="2000" dirty="0"/>
              <a:t>　　　　　カカオ豆作りに必要不可欠な発酵技術を指導し、直接買い取る</a:t>
            </a:r>
            <a:endParaRPr lang="en-US" altLang="ja-JP" sz="2000" dirty="0"/>
          </a:p>
          <a:p>
            <a:pPr>
              <a:lnSpc>
                <a:spcPts val="2100"/>
              </a:lnSpc>
            </a:pPr>
            <a:r>
              <a:rPr lang="ja-JP" altLang="en-US" sz="2000" dirty="0"/>
              <a:t>　　　　　ことで、生産者の所得向上を実現</a:t>
            </a:r>
            <a:endParaRPr lang="en-US" altLang="ja-JP" sz="2000" dirty="0"/>
          </a:p>
          <a:p>
            <a:pPr>
              <a:lnSpc>
                <a:spcPts val="2100"/>
              </a:lnSpc>
            </a:pPr>
            <a:r>
              <a:rPr lang="ja-JP" altLang="en-US" sz="2000" dirty="0"/>
              <a:t>　　　　</a:t>
            </a:r>
            <a:endParaRPr lang="en-US" altLang="ja-JP" sz="2000" dirty="0"/>
          </a:p>
          <a:p>
            <a:pPr>
              <a:lnSpc>
                <a:spcPts val="2600"/>
              </a:lnSpc>
            </a:pPr>
            <a:r>
              <a:rPr lang="ja-JP" altLang="en-US" sz="2000" dirty="0"/>
              <a:t>　　　　　カカオのほか、トロピカルフルーツなども一緒に栽培する方法　　　</a:t>
            </a:r>
            <a:endParaRPr lang="en-US" altLang="ja-JP" sz="2000" dirty="0"/>
          </a:p>
          <a:p>
            <a:pPr>
              <a:lnSpc>
                <a:spcPts val="2600"/>
              </a:lnSpc>
            </a:pPr>
            <a:r>
              <a:rPr lang="ja-JP" altLang="en-US" sz="2000" dirty="0"/>
              <a:t>　　　　　（アグロフォレストリー農法）を指導し持続的な土地利用を実現　</a:t>
            </a:r>
            <a:endParaRPr lang="en-US" altLang="ja-JP" sz="2000" dirty="0"/>
          </a:p>
          <a:p>
            <a:pPr>
              <a:lnSpc>
                <a:spcPts val="2600"/>
              </a:lnSpc>
            </a:pPr>
            <a:r>
              <a:rPr lang="ja-JP" altLang="en-US" sz="2000" dirty="0"/>
              <a:t>　　　　</a:t>
            </a:r>
            <a:endParaRPr lang="en-US" altLang="ja-JP" sz="2000" dirty="0"/>
          </a:p>
          <a:p>
            <a:pPr>
              <a:lnSpc>
                <a:spcPts val="2600"/>
              </a:lnSpc>
            </a:pPr>
            <a:r>
              <a:rPr lang="ja-JP" altLang="en-US" sz="2000" dirty="0"/>
              <a:t>　　　　　カカオ農園ツアーを開催し、生産者と消費者の交流を行い、生産</a:t>
            </a:r>
            <a:endParaRPr lang="en-US" altLang="ja-JP" sz="2000" dirty="0"/>
          </a:p>
          <a:p>
            <a:pPr>
              <a:lnSpc>
                <a:spcPts val="2600"/>
              </a:lnSpc>
            </a:pPr>
            <a:r>
              <a:rPr lang="ja-JP" altLang="en-US" sz="2000" dirty="0"/>
              <a:t>　　　　　者の働きがい、やる気をアップ</a:t>
            </a:r>
          </a:p>
          <a:p>
            <a:pPr>
              <a:lnSpc>
                <a:spcPts val="2600"/>
              </a:lnSpc>
            </a:pPr>
            <a:endParaRPr lang="en-US" altLang="ja-JP" sz="2000" dirty="0"/>
          </a:p>
        </p:txBody>
      </p:sp>
      <p:sp>
        <p:nvSpPr>
          <p:cNvPr id="5" name="テキスト ボックス 4"/>
          <p:cNvSpPr txBox="1"/>
          <p:nvPr/>
        </p:nvSpPr>
        <p:spPr>
          <a:xfrm>
            <a:off x="124642" y="5475332"/>
            <a:ext cx="12067358" cy="1415772"/>
          </a:xfrm>
          <a:prstGeom prst="rect">
            <a:avLst/>
          </a:prstGeom>
          <a:noFill/>
        </p:spPr>
        <p:txBody>
          <a:bodyPr wrap="square" rtlCol="0">
            <a:spAutoFit/>
          </a:bodyPr>
          <a:lstStyle/>
          <a:p>
            <a:r>
              <a:rPr lang="ja-JP" altLang="en-US" b="1" dirty="0"/>
              <a:t>◆「三方良し」のビジネスモデルの実現</a:t>
            </a:r>
            <a:endParaRPr lang="en-US" altLang="ja-JP" b="1" dirty="0"/>
          </a:p>
          <a:p>
            <a:r>
              <a:rPr lang="en-US" altLang="ja-JP" sz="1400" b="1" dirty="0"/>
              <a:t>【</a:t>
            </a:r>
            <a:r>
              <a:rPr lang="ja-JP" altLang="en-US" sz="1400" b="1" dirty="0"/>
              <a:t>主な</a:t>
            </a:r>
            <a:r>
              <a:rPr kumimoji="1" lang="ja-JP" altLang="en-US" sz="1400" b="1" dirty="0"/>
              <a:t>メリット</a:t>
            </a:r>
            <a:r>
              <a:rPr kumimoji="1" lang="en-US" altLang="ja-JP" sz="1400" b="1" dirty="0"/>
              <a:t>】</a:t>
            </a:r>
          </a:p>
          <a:p>
            <a:r>
              <a:rPr lang="ja-JP" altLang="en-US" dirty="0"/>
              <a:t>（１）生産者　　高品質なカカオの栽培・加工技術の習得と所得の向上　　　　　　　　　　　</a:t>
            </a:r>
            <a:endParaRPr lang="en-US" altLang="ja-JP" dirty="0"/>
          </a:p>
          <a:p>
            <a:r>
              <a:rPr lang="ja-JP" altLang="en-US" dirty="0"/>
              <a:t>（２）</a:t>
            </a:r>
            <a:r>
              <a:rPr lang="en-US" altLang="ja-JP" dirty="0"/>
              <a:t>Dari K</a:t>
            </a:r>
            <a:r>
              <a:rPr lang="ja-JP" altLang="en-US" dirty="0"/>
              <a:t>　　</a:t>
            </a:r>
            <a:r>
              <a:rPr lang="ja-JP" altLang="en-US" spc="-100" dirty="0"/>
              <a:t>高品質なカカオ豆の確保、美味しさとストーリー性の実現によるブランド化、販路拡大</a:t>
            </a:r>
            <a:endParaRPr lang="en-US" altLang="ja-JP" spc="-100" dirty="0"/>
          </a:p>
          <a:p>
            <a:r>
              <a:rPr lang="ja-JP" altLang="en-US" dirty="0"/>
              <a:t>（３）消費者　　美味しいチョコレートを楽しみながら、社会にも貢献できる</a:t>
            </a:r>
            <a:endParaRPr lang="en-US" altLang="ja-JP"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8261" y="2264874"/>
            <a:ext cx="901492" cy="901492"/>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8261" y="3357025"/>
            <a:ext cx="901492" cy="882064"/>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8261" y="4410320"/>
            <a:ext cx="901492" cy="901492"/>
          </a:xfrm>
          <a:prstGeom prst="rect">
            <a:avLst/>
          </a:prstGeom>
        </p:spPr>
      </p:pic>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120" y="1662904"/>
            <a:ext cx="2571011" cy="1714007"/>
          </a:xfrm>
          <a:prstGeom prst="rect">
            <a:avLst/>
          </a:prstGeom>
        </p:spPr>
      </p:pic>
      <p:pic>
        <p:nvPicPr>
          <p:cNvPr id="11" name="図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119" y="3605733"/>
            <a:ext cx="2571011" cy="1714007"/>
          </a:xfrm>
          <a:prstGeom prst="rect">
            <a:avLst/>
          </a:prstGeom>
        </p:spPr>
      </p:pic>
      <p:pic>
        <p:nvPicPr>
          <p:cNvPr id="12" name="図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61516" y="423303"/>
            <a:ext cx="1361514" cy="907762"/>
          </a:xfrm>
          <a:prstGeom prst="rect">
            <a:avLst/>
          </a:prstGeom>
        </p:spPr>
      </p:pic>
    </p:spTree>
    <p:extLst>
      <p:ext uri="{BB962C8B-B14F-4D97-AF65-F5344CB8AC3E}">
        <p14:creationId xmlns:p14="http://schemas.microsoft.com/office/powerpoint/2010/main" val="14193435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496984"/>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8" name="タイトル 1"/>
          <p:cNvSpPr txBox="1">
            <a:spLocks/>
          </p:cNvSpPr>
          <p:nvPr/>
        </p:nvSpPr>
        <p:spPr>
          <a:xfrm>
            <a:off x="2141557" y="171421"/>
            <a:ext cx="9869557" cy="1325563"/>
          </a:xfrm>
          <a:prstGeom prst="rect">
            <a:avLst/>
          </a:prstGeom>
        </p:spPr>
        <p:txBody>
          <a:bodyPr vert="horz" lIns="91440" tIns="45720" rIns="91440" bIns="45720" rtlCol="0" anchor="b">
            <a:normAutofit fontScale="85000" lnSpcReduction="20000"/>
          </a:bodyPr>
          <a:lstStyle>
            <a:lvl1pPr algn="l" defTabSz="914377"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dirty="0"/>
              <a:t>ＦＭ８０２</a:t>
            </a:r>
            <a:r>
              <a:rPr lang="en-US" altLang="ja-JP" dirty="0"/>
              <a:t/>
            </a:r>
            <a:br>
              <a:rPr lang="en-US" altLang="ja-JP" dirty="0"/>
            </a:br>
            <a:r>
              <a:rPr lang="ja-JP" altLang="en-US" dirty="0"/>
              <a:t>ＦＭＣＯＣＯＬＯ</a:t>
            </a:r>
          </a:p>
        </p:txBody>
      </p:sp>
      <p:grpSp>
        <p:nvGrpSpPr>
          <p:cNvPr id="10" name="グループ化 9"/>
          <p:cNvGrpSpPr/>
          <p:nvPr/>
        </p:nvGrpSpPr>
        <p:grpSpPr>
          <a:xfrm>
            <a:off x="7587944" y="565777"/>
            <a:ext cx="4359434" cy="794879"/>
            <a:chOff x="245543" y="1690039"/>
            <a:chExt cx="4359434" cy="794879"/>
          </a:xfrm>
        </p:grpSpPr>
        <p:pic>
          <p:nvPicPr>
            <p:cNvPr id="11" name="図 10">
              <a:extLst>
                <a:ext uri="{FF2B5EF4-FFF2-40B4-BE49-F238E27FC236}">
                  <a16:creationId xmlns:a16="http://schemas.microsoft.com/office/drawing/2014/main" id="{5EBE6473-8300-4268-AB85-32686BF620A2}"/>
                </a:ext>
              </a:extLst>
            </p:cNvPr>
            <p:cNvPicPr>
              <a:picLocks noChangeAspect="1"/>
            </p:cNvPicPr>
            <p:nvPr/>
          </p:nvPicPr>
          <p:blipFill>
            <a:blip r:embed="rId3"/>
            <a:stretch>
              <a:fillRect/>
            </a:stretch>
          </p:blipFill>
          <p:spPr>
            <a:xfrm>
              <a:off x="245543" y="1697560"/>
              <a:ext cx="781297" cy="787358"/>
            </a:xfrm>
            <a:prstGeom prst="rect">
              <a:avLst/>
            </a:prstGeom>
          </p:spPr>
        </p:pic>
        <p:pic>
          <p:nvPicPr>
            <p:cNvPr id="12" name="図 11">
              <a:extLst>
                <a:ext uri="{FF2B5EF4-FFF2-40B4-BE49-F238E27FC236}">
                  <a16:creationId xmlns:a16="http://schemas.microsoft.com/office/drawing/2014/main" id="{A88DD228-48F8-48BA-8BA6-355A2E405B28}"/>
                </a:ext>
              </a:extLst>
            </p:cNvPr>
            <p:cNvPicPr>
              <a:picLocks noChangeAspect="1"/>
            </p:cNvPicPr>
            <p:nvPr/>
          </p:nvPicPr>
          <p:blipFill>
            <a:blip r:embed="rId4"/>
            <a:stretch>
              <a:fillRect/>
            </a:stretch>
          </p:blipFill>
          <p:spPr>
            <a:xfrm>
              <a:off x="1142400" y="1697560"/>
              <a:ext cx="777613" cy="777613"/>
            </a:xfrm>
            <a:prstGeom prst="rect">
              <a:avLst/>
            </a:prstGeom>
          </p:spPr>
        </p:pic>
        <p:pic>
          <p:nvPicPr>
            <p:cNvPr id="13" name="図 12">
              <a:extLst>
                <a:ext uri="{FF2B5EF4-FFF2-40B4-BE49-F238E27FC236}">
                  <a16:creationId xmlns:a16="http://schemas.microsoft.com/office/drawing/2014/main" id="{301D1DF8-D92B-4F75-A319-BE1F7B73F2EA}"/>
                </a:ext>
              </a:extLst>
            </p:cNvPr>
            <p:cNvPicPr>
              <a:picLocks noChangeAspect="1"/>
            </p:cNvPicPr>
            <p:nvPr/>
          </p:nvPicPr>
          <p:blipFill>
            <a:blip r:embed="rId5"/>
            <a:stretch>
              <a:fillRect/>
            </a:stretch>
          </p:blipFill>
          <p:spPr>
            <a:xfrm>
              <a:off x="2035573" y="1702946"/>
              <a:ext cx="781972" cy="781972"/>
            </a:xfrm>
            <a:prstGeom prst="rect">
              <a:avLst/>
            </a:prstGeom>
          </p:spPr>
        </p:pic>
        <p:pic>
          <p:nvPicPr>
            <p:cNvPr id="14" name="図 13">
              <a:extLst>
                <a:ext uri="{FF2B5EF4-FFF2-40B4-BE49-F238E27FC236}">
                  <a16:creationId xmlns:a16="http://schemas.microsoft.com/office/drawing/2014/main" id="{278C9180-2E15-4CD3-9F84-F469DF68D6F8}"/>
                </a:ext>
              </a:extLst>
            </p:cNvPr>
            <p:cNvPicPr>
              <a:picLocks noChangeAspect="1"/>
            </p:cNvPicPr>
            <p:nvPr/>
          </p:nvPicPr>
          <p:blipFill>
            <a:blip r:embed="rId6"/>
            <a:stretch>
              <a:fillRect/>
            </a:stretch>
          </p:blipFill>
          <p:spPr>
            <a:xfrm>
              <a:off x="2933105" y="1711367"/>
              <a:ext cx="779791" cy="773551"/>
            </a:xfrm>
            <a:prstGeom prst="rect">
              <a:avLst/>
            </a:prstGeom>
          </p:spPr>
        </p:pic>
        <p:pic>
          <p:nvPicPr>
            <p:cNvPr id="15" name="図 14">
              <a:extLst>
                <a:ext uri="{FF2B5EF4-FFF2-40B4-BE49-F238E27FC236}">
                  <a16:creationId xmlns:a16="http://schemas.microsoft.com/office/drawing/2014/main" id="{9323BD0F-1197-41E3-979A-07C385B18BCA}"/>
                </a:ext>
              </a:extLst>
            </p:cNvPr>
            <p:cNvPicPr>
              <a:picLocks noChangeAspect="1"/>
            </p:cNvPicPr>
            <p:nvPr/>
          </p:nvPicPr>
          <p:blipFill>
            <a:blip r:embed="rId7"/>
            <a:stretch>
              <a:fillRect/>
            </a:stretch>
          </p:blipFill>
          <p:spPr>
            <a:xfrm>
              <a:off x="3826278" y="1690039"/>
              <a:ext cx="778699" cy="785134"/>
            </a:xfrm>
            <a:prstGeom prst="rect">
              <a:avLst/>
            </a:prstGeom>
          </p:spPr>
        </p:pic>
      </p:grpSp>
      <p:pic>
        <p:nvPicPr>
          <p:cNvPr id="19" name="Picture 2" descr="FM802">
            <a:extLst>
              <a:ext uri="{FF2B5EF4-FFF2-40B4-BE49-F238E27FC236}">
                <a16:creationId xmlns:a16="http://schemas.microsoft.com/office/drawing/2014/main" id="{35D01A0B-977A-4906-8345-B7120C2868E1}"/>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0" y="195259"/>
            <a:ext cx="1978351" cy="6182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M COCOLO">
            <a:extLst>
              <a:ext uri="{FF2B5EF4-FFF2-40B4-BE49-F238E27FC236}">
                <a16:creationId xmlns:a16="http://schemas.microsoft.com/office/drawing/2014/main" id="{A147E218-2956-4DD2-A5F7-1F5C1D87B2C3}"/>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63206" y="797934"/>
            <a:ext cx="1978351" cy="618235"/>
          </a:xfrm>
          <a:prstGeom prst="rect">
            <a:avLst/>
          </a:prstGeom>
          <a:noFill/>
          <a:extLst>
            <a:ext uri="{909E8E84-426E-40DD-AFC4-6F175D3DCCD1}">
              <a14:hiddenFill xmlns:a14="http://schemas.microsoft.com/office/drawing/2010/main">
                <a:solidFill>
                  <a:srgbClr val="FFFFFF"/>
                </a:solidFill>
              </a14:hiddenFill>
            </a:ext>
          </a:extLst>
        </p:spPr>
      </p:pic>
      <p:sp>
        <p:nvSpPr>
          <p:cNvPr id="21" name="正方形/長方形 20"/>
          <p:cNvSpPr/>
          <p:nvPr/>
        </p:nvSpPr>
        <p:spPr>
          <a:xfrm>
            <a:off x="5527233" y="1745267"/>
            <a:ext cx="6676727" cy="5098832"/>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69875" indent="-269875"/>
            <a:r>
              <a:rPr lang="en-US" altLang="ja-JP" b="1" dirty="0">
                <a:latin typeface="Meiryo UI" panose="020B0604030504040204" pitchFamily="50" charset="-128"/>
                <a:ea typeface="Meiryo UI" panose="020B0604030504040204" pitchFamily="50" charset="-128"/>
              </a:rPr>
              <a:t>FM802</a:t>
            </a:r>
            <a:r>
              <a:rPr lang="ja-JP" altLang="en-US" b="1" dirty="0">
                <a:latin typeface="Meiryo UI" panose="020B0604030504040204" pitchFamily="50" charset="-128"/>
                <a:ea typeface="Meiryo UI" panose="020B0604030504040204" pitchFamily="50" charset="-128"/>
              </a:rPr>
              <a:t>と</a:t>
            </a:r>
            <a:r>
              <a:rPr lang="en-US" altLang="ja-JP" b="1" dirty="0">
                <a:latin typeface="Meiryo UI" panose="020B0604030504040204" pitchFamily="50" charset="-128"/>
                <a:ea typeface="Meiryo UI" panose="020B0604030504040204" pitchFamily="50" charset="-128"/>
              </a:rPr>
              <a:t>FM COCOLO</a:t>
            </a:r>
            <a:r>
              <a:rPr lang="ja-JP" altLang="en-US" b="1" dirty="0">
                <a:latin typeface="Meiryo UI" panose="020B0604030504040204" pitchFamily="50" charset="-128"/>
                <a:ea typeface="Meiryo UI" panose="020B0604030504040204" pitchFamily="50" charset="-128"/>
              </a:rPr>
              <a:t>は、</a:t>
            </a:r>
            <a:r>
              <a:rPr lang="en-US" altLang="ja-JP" b="1" dirty="0">
                <a:latin typeface="Meiryo UI" panose="020B0604030504040204" pitchFamily="50" charset="-128"/>
                <a:ea typeface="Meiryo UI" panose="020B0604030504040204" pitchFamily="50" charset="-128"/>
              </a:rPr>
              <a:t>SDGs</a:t>
            </a:r>
            <a:r>
              <a:rPr lang="ja-JP" altLang="en-US" b="1" dirty="0">
                <a:latin typeface="Meiryo UI" panose="020B0604030504040204" pitchFamily="50" charset="-128"/>
                <a:ea typeface="Meiryo UI" panose="020B0604030504040204" pitchFamily="50" charset="-128"/>
              </a:rPr>
              <a:t>の達成に向けて</a:t>
            </a:r>
            <a:endParaRPr lang="en-US" altLang="ja-JP" b="1" dirty="0">
              <a:latin typeface="Meiryo UI" panose="020B0604030504040204" pitchFamily="50" charset="-128"/>
              <a:ea typeface="Meiryo UI" panose="020B0604030504040204" pitchFamily="50" charset="-128"/>
            </a:endParaRPr>
          </a:p>
          <a:p>
            <a:pPr marL="269875" indent="-269875"/>
            <a:r>
              <a:rPr lang="ja-JP" altLang="en-US" b="1" dirty="0">
                <a:latin typeface="Meiryo UI" panose="020B0604030504040204" pitchFamily="50" charset="-128"/>
                <a:ea typeface="Meiryo UI" panose="020B0604030504040204" pitchFamily="50" charset="-128"/>
              </a:rPr>
              <a:t>メディアの強みを活かした</a:t>
            </a:r>
            <a:r>
              <a:rPr lang="en-US" altLang="ja-JP" b="1" dirty="0">
                <a:latin typeface="Meiryo UI" panose="020B0604030504040204" pitchFamily="50" charset="-128"/>
                <a:ea typeface="Meiryo UI" panose="020B0604030504040204" pitchFamily="50" charset="-128"/>
              </a:rPr>
              <a:t>SDGs</a:t>
            </a:r>
            <a:r>
              <a:rPr lang="ja-JP" altLang="en-US" b="1" dirty="0">
                <a:latin typeface="Meiryo UI" panose="020B0604030504040204" pitchFamily="50" charset="-128"/>
                <a:ea typeface="Meiryo UI" panose="020B0604030504040204" pitchFamily="50" charset="-128"/>
              </a:rPr>
              <a:t>啓発や取組実践とともに、広報展開</a:t>
            </a:r>
            <a:endParaRPr lang="en-US" altLang="ja-JP" b="1" dirty="0">
              <a:latin typeface="Meiryo UI" panose="020B0604030504040204" pitchFamily="50" charset="-128"/>
              <a:ea typeface="Meiryo UI" panose="020B0604030504040204" pitchFamily="50" charset="-128"/>
            </a:endParaRPr>
          </a:p>
          <a:p>
            <a:pPr marL="269875" indent="-269875"/>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主な取組</a:t>
            </a:r>
            <a:endParaRPr lang="en-US" altLang="ja-JP" sz="1600" dirty="0">
              <a:latin typeface="Meiryo UI" panose="020B0604030504040204" pitchFamily="50" charset="-128"/>
              <a:ea typeface="Meiryo UI" panose="020B0604030504040204" pitchFamily="50" charset="-128"/>
            </a:endParaRPr>
          </a:p>
          <a:p>
            <a:pPr>
              <a:spcBef>
                <a:spcPts val="400"/>
              </a:spcBef>
            </a:pPr>
            <a:r>
              <a:rPr lang="ja-JP" altLang="en-US" sz="1600" u="sng" dirty="0">
                <a:latin typeface="Meiryo UI" panose="020B0604030504040204" pitchFamily="50" charset="-128"/>
                <a:ea typeface="Meiryo UI" panose="020B0604030504040204" pitchFamily="50" charset="-128"/>
              </a:rPr>
              <a:t>〇</a:t>
            </a:r>
            <a:r>
              <a:rPr lang="en-US" altLang="ja-JP" sz="1600" u="sng" dirty="0" err="1">
                <a:latin typeface="Meiryo UI" panose="020B0604030504040204" pitchFamily="50" charset="-128"/>
                <a:ea typeface="Meiryo UI" panose="020B0604030504040204" pitchFamily="50" charset="-128"/>
              </a:rPr>
              <a:t>digmeout</a:t>
            </a:r>
            <a:r>
              <a:rPr lang="ja-JP" altLang="en-US" sz="1600" u="sng" dirty="0">
                <a:latin typeface="Meiryo UI" panose="020B0604030504040204" pitchFamily="50" charset="-128"/>
                <a:ea typeface="Meiryo UI" panose="020B0604030504040204" pitchFamily="50" charset="-128"/>
              </a:rPr>
              <a:t>（ディグミーアウト）</a:t>
            </a:r>
            <a:r>
              <a:rPr lang="ja-JP" altLang="en-US" sz="1200" dirty="0">
                <a:latin typeface="Meiryo UI" panose="020B0604030504040204" pitchFamily="50" charset="-128"/>
                <a:ea typeface="Meiryo UI" panose="020B0604030504040204" pitchFamily="50" charset="-128"/>
              </a:rPr>
              <a:t>⇒</a:t>
            </a:r>
            <a:r>
              <a:rPr lang="ja-JP" altLang="ja-JP" sz="1200" dirty="0">
                <a:latin typeface="Meiryo UI" panose="020B0604030504040204" pitchFamily="50" charset="-128"/>
                <a:ea typeface="Meiryo UI" panose="020B0604030504040204" pitchFamily="50" charset="-128"/>
              </a:rPr>
              <a:t> 和訳</a:t>
            </a:r>
            <a:r>
              <a:rPr lang="ja-JP" altLang="en-US" sz="1200" dirty="0">
                <a:latin typeface="Meiryo UI" panose="020B0604030504040204" pitchFamily="50" charset="-128"/>
                <a:ea typeface="Meiryo UI" panose="020B0604030504040204" pitchFamily="50" charset="-128"/>
              </a:rPr>
              <a:t>すると</a:t>
            </a:r>
            <a:r>
              <a:rPr lang="ja-JP" altLang="ja-JP" sz="1200" dirty="0">
                <a:latin typeface="Meiryo UI" panose="020B0604030504040204" pitchFamily="50" charset="-128"/>
                <a:ea typeface="Meiryo UI" panose="020B0604030504040204" pitchFamily="50" charset="-128"/>
              </a:rPr>
              <a:t>「私を見つけて」という意味</a:t>
            </a:r>
            <a:endParaRPr lang="en-US" altLang="ja-JP" sz="1600" dirty="0">
              <a:latin typeface="Meiryo UI" panose="020B0604030504040204" pitchFamily="50" charset="-128"/>
              <a:ea typeface="Meiryo UI" panose="020B0604030504040204" pitchFamily="50" charset="-128"/>
            </a:endParaRPr>
          </a:p>
          <a:p>
            <a:pPr>
              <a:spcBef>
                <a:spcPts val="400"/>
              </a:spcBef>
            </a:pP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FM802</a:t>
            </a:r>
            <a:r>
              <a:rPr lang="ja-JP" altLang="en-US" sz="1400" dirty="0">
                <a:latin typeface="Meiryo UI" panose="020B0604030504040204" pitchFamily="50" charset="-128"/>
                <a:ea typeface="Meiryo UI" panose="020B0604030504040204" pitchFamily="50" charset="-128"/>
              </a:rPr>
              <a:t>と</a:t>
            </a:r>
            <a:r>
              <a:rPr lang="en-US" altLang="ja-JP" sz="1400" dirty="0">
                <a:latin typeface="Meiryo UI" panose="020B0604030504040204" pitchFamily="50" charset="-128"/>
                <a:ea typeface="Meiryo UI" panose="020B0604030504040204" pitchFamily="50" charset="-128"/>
              </a:rPr>
              <a:t>FM COCOLO</a:t>
            </a:r>
            <a:r>
              <a:rPr lang="ja-JP" altLang="en-US" sz="1400" dirty="0">
                <a:latin typeface="Meiryo UI" panose="020B0604030504040204" pitchFamily="50" charset="-128"/>
                <a:ea typeface="Meiryo UI" panose="020B0604030504040204" pitchFamily="50" charset="-128"/>
              </a:rPr>
              <a:t>のプロモーション活動に若手アーティストを起用し</a:t>
            </a:r>
            <a:endParaRPr lang="en-US" altLang="ja-JP" sz="1400" dirty="0">
              <a:latin typeface="Meiryo UI" panose="020B0604030504040204" pitchFamily="50" charset="-128"/>
              <a:ea typeface="Meiryo UI" panose="020B0604030504040204" pitchFamily="50" charset="-128"/>
            </a:endParaRPr>
          </a:p>
          <a:p>
            <a:pPr>
              <a:spcBef>
                <a:spcPts val="400"/>
              </a:spcBef>
            </a:pPr>
            <a:r>
              <a:rPr lang="ja-JP" altLang="en-US" sz="1400" dirty="0">
                <a:latin typeface="Meiryo UI" panose="020B0604030504040204" pitchFamily="50" charset="-128"/>
                <a:ea typeface="Meiryo UI" panose="020B0604030504040204" pitchFamily="50" charset="-128"/>
              </a:rPr>
              <a:t>　新しい活躍の場を提供する活動</a:t>
            </a:r>
            <a:endParaRPr lang="en-US" altLang="ja-JP" sz="1400" dirty="0">
              <a:latin typeface="Meiryo UI" panose="020B0604030504040204" pitchFamily="50" charset="-128"/>
              <a:ea typeface="Meiryo UI" panose="020B0604030504040204" pitchFamily="50" charset="-128"/>
            </a:endParaRPr>
          </a:p>
          <a:p>
            <a:pPr>
              <a:spcBef>
                <a:spcPts val="400"/>
              </a:spcBef>
            </a:pPr>
            <a:r>
              <a:rPr lang="ja-JP" altLang="en-US" sz="1400" dirty="0">
                <a:latin typeface="Meiryo UI" panose="020B0604030504040204" pitchFamily="50" charset="-128"/>
                <a:ea typeface="Meiryo UI" panose="020B0604030504040204" pitchFamily="50" charset="-128"/>
              </a:rPr>
              <a:t>　メディアを通じた発信に加え、様々な大企業と若手アーティストとの</a:t>
            </a:r>
            <a:endParaRPr lang="en-US" altLang="ja-JP" sz="1400" dirty="0">
              <a:latin typeface="Meiryo UI" panose="020B0604030504040204" pitchFamily="50" charset="-128"/>
              <a:ea typeface="Meiryo UI" panose="020B0604030504040204" pitchFamily="50" charset="-128"/>
            </a:endParaRPr>
          </a:p>
          <a:p>
            <a:pPr>
              <a:spcBef>
                <a:spcPts val="400"/>
              </a:spcBef>
            </a:pPr>
            <a:r>
              <a:rPr lang="ja-JP" altLang="en-US" sz="1400" dirty="0">
                <a:latin typeface="Meiryo UI" panose="020B0604030504040204" pitchFamily="50" charset="-128"/>
                <a:ea typeface="Meiryo UI" panose="020B0604030504040204" pitchFamily="50" charset="-128"/>
              </a:rPr>
              <a:t>　コラボレーションを企画し、ラジオとアートを一体化したプロモーションを推進</a:t>
            </a:r>
            <a:endParaRPr lang="en-US" altLang="ja-JP" sz="1400" dirty="0">
              <a:latin typeface="Meiryo UI" panose="020B0604030504040204" pitchFamily="50" charset="-128"/>
              <a:ea typeface="Meiryo UI" panose="020B0604030504040204" pitchFamily="50" charset="-128"/>
            </a:endParaRPr>
          </a:p>
          <a:p>
            <a:pPr>
              <a:spcBef>
                <a:spcPts val="400"/>
              </a:spcBef>
            </a:pPr>
            <a:r>
              <a:rPr lang="ja-JP" altLang="en-US" sz="1400" dirty="0">
                <a:latin typeface="Meiryo UI" panose="020B0604030504040204" pitchFamily="50" charset="-128"/>
                <a:ea typeface="Meiryo UI" panose="020B0604030504040204" pitchFamily="50" charset="-128"/>
              </a:rPr>
              <a:t>　スポンサーとのリレーション構築など、アーティストに活躍の場を提供する</a:t>
            </a:r>
            <a:endParaRPr lang="en-US" altLang="ja-JP" sz="1400" dirty="0">
              <a:latin typeface="Meiryo UI" panose="020B0604030504040204" pitchFamily="50" charset="-128"/>
              <a:ea typeface="Meiryo UI" panose="020B0604030504040204" pitchFamily="50" charset="-128"/>
            </a:endParaRPr>
          </a:p>
          <a:p>
            <a:pPr>
              <a:spcBef>
                <a:spcPts val="400"/>
              </a:spcBef>
            </a:pPr>
            <a:r>
              <a:rPr lang="ja-JP" altLang="en-US" sz="1400" dirty="0">
                <a:latin typeface="Meiryo UI" panose="020B0604030504040204" pitchFamily="50" charset="-128"/>
                <a:ea typeface="Meiryo UI" panose="020B0604030504040204" pitchFamily="50" charset="-128"/>
              </a:rPr>
              <a:t>　アートイベント「</a:t>
            </a:r>
            <a:r>
              <a:rPr lang="en-US" altLang="ja-JP" sz="1400" dirty="0">
                <a:latin typeface="Meiryo UI" panose="020B0604030504040204" pitchFamily="50" charset="-128"/>
                <a:ea typeface="Meiryo UI" panose="020B0604030504040204" pitchFamily="50" charset="-128"/>
              </a:rPr>
              <a:t>UNKNOWN ASIA</a:t>
            </a:r>
            <a:r>
              <a:rPr lang="ja-JP" altLang="en-US" sz="1400" dirty="0">
                <a:latin typeface="Meiryo UI" panose="020B0604030504040204" pitchFamily="50" charset="-128"/>
                <a:ea typeface="Meiryo UI" panose="020B0604030504040204" pitchFamily="50" charset="-128"/>
              </a:rPr>
              <a:t>」には、国内外から</a:t>
            </a:r>
            <a:r>
              <a:rPr lang="en-US" altLang="ja-JP" sz="1400" dirty="0">
                <a:latin typeface="Meiryo UI" panose="020B0604030504040204" pitchFamily="50" charset="-128"/>
                <a:ea typeface="Meiryo UI" panose="020B0604030504040204" pitchFamily="50" charset="-128"/>
              </a:rPr>
              <a:t>300</a:t>
            </a:r>
            <a:r>
              <a:rPr lang="ja-JP" altLang="en-US" sz="1400" dirty="0">
                <a:latin typeface="Meiryo UI" panose="020B0604030504040204" pitchFamily="50" charset="-128"/>
                <a:ea typeface="Meiryo UI" panose="020B0604030504040204" pitchFamily="50" charset="-128"/>
              </a:rPr>
              <a:t>以上のアーティストが参加</a:t>
            </a:r>
            <a:endParaRPr lang="en-US" altLang="ja-JP" sz="1400" dirty="0">
              <a:latin typeface="Meiryo UI" panose="020B0604030504040204" pitchFamily="50" charset="-128"/>
              <a:ea typeface="Meiryo UI" panose="020B0604030504040204" pitchFamily="50" charset="-128"/>
            </a:endParaRPr>
          </a:p>
          <a:p>
            <a:pPr>
              <a:spcBef>
                <a:spcPts val="400"/>
              </a:spcBef>
            </a:pPr>
            <a:r>
              <a:rPr lang="ja-JP" altLang="en-US" sz="1400" dirty="0">
                <a:latin typeface="Meiryo UI" panose="020B0604030504040204" pitchFamily="50" charset="-128"/>
                <a:ea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endParaRPr>
          </a:p>
          <a:p>
            <a:pPr marL="269875" indent="-269875"/>
            <a:r>
              <a:rPr lang="ja-JP" altLang="en-US" sz="1600" u="sng" dirty="0">
                <a:latin typeface="Meiryo UI" panose="020B0604030504040204" pitchFamily="50" charset="-128"/>
                <a:ea typeface="Meiryo UI" panose="020B0604030504040204" pitchFamily="50" charset="-128"/>
              </a:rPr>
              <a:t>〇</a:t>
            </a:r>
            <a:r>
              <a:rPr lang="en-US" altLang="ja-JP" sz="1600" u="sng" dirty="0">
                <a:latin typeface="Meiryo UI" panose="020B0604030504040204" pitchFamily="50" charset="-128"/>
                <a:ea typeface="Meiryo UI" panose="020B0604030504040204" pitchFamily="50" charset="-128"/>
              </a:rPr>
              <a:t>SDGs</a:t>
            </a:r>
            <a:r>
              <a:rPr lang="ja-JP" altLang="en-US" sz="1600" u="sng" dirty="0">
                <a:latin typeface="Meiryo UI" panose="020B0604030504040204" pitchFamily="50" charset="-128"/>
                <a:ea typeface="Meiryo UI" panose="020B0604030504040204" pitchFamily="50" charset="-128"/>
              </a:rPr>
              <a:t>関連番組</a:t>
            </a:r>
            <a:endParaRPr lang="en-US" altLang="ja-JP" sz="1600" u="sng" dirty="0">
              <a:latin typeface="Meiryo UI" panose="020B0604030504040204" pitchFamily="50" charset="-128"/>
              <a:ea typeface="Meiryo UI" panose="020B0604030504040204" pitchFamily="50" charset="-128"/>
            </a:endParaRPr>
          </a:p>
          <a:p>
            <a:pPr marL="269875" indent="-269875">
              <a:spcBef>
                <a:spcPts val="400"/>
              </a:spcBef>
            </a:pP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FM802</a:t>
            </a: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EVENING TAP</a:t>
            </a:r>
            <a:r>
              <a:rPr lang="ja-JP" altLang="en-US" sz="1400" dirty="0">
                <a:latin typeface="Meiryo UI" panose="020B0604030504040204" pitchFamily="50" charset="-128"/>
                <a:ea typeface="Meiryo UI" panose="020B0604030504040204" pitchFamily="50" charset="-128"/>
              </a:rPr>
              <a:t>」 コマキ手帖　放送日時：毎週水曜 </a:t>
            </a:r>
            <a:r>
              <a:rPr lang="en-US" altLang="ja-JP" sz="1400" dirty="0">
                <a:latin typeface="Meiryo UI" panose="020B0604030504040204" pitchFamily="50" charset="-128"/>
                <a:ea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rPr>
              <a:t>時台</a:t>
            </a:r>
            <a:endParaRPr lang="en-US" altLang="ja-JP" sz="1400" dirty="0">
              <a:latin typeface="Meiryo UI" panose="020B0604030504040204" pitchFamily="50" charset="-128"/>
              <a:ea typeface="Meiryo UI" panose="020B0604030504040204" pitchFamily="50" charset="-128"/>
            </a:endParaRPr>
          </a:p>
          <a:p>
            <a:pPr marL="269875" indent="-269875">
              <a:spcBef>
                <a:spcPts val="400"/>
              </a:spcBef>
            </a:pP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　「身近なことから未来のために土台（生活を）耕していこう。」をコンセプトに、</a:t>
            </a:r>
            <a:endParaRPr lang="en-US" altLang="ja-JP" sz="1400" dirty="0">
              <a:latin typeface="Meiryo UI" panose="020B0604030504040204" pitchFamily="50" charset="-128"/>
              <a:ea typeface="Meiryo UI" panose="020B0604030504040204" pitchFamily="50" charset="-128"/>
            </a:endParaRPr>
          </a:p>
          <a:p>
            <a:pPr marL="269875" indent="-269875">
              <a:spcBef>
                <a:spcPts val="400"/>
              </a:spcBef>
            </a:pP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　身近な取り組みから大きな取り組みまで、 リスナーの皆さんと「未来への取り組み」を共有</a:t>
            </a:r>
            <a:endParaRPr lang="en-US" altLang="ja-JP" sz="1400" dirty="0">
              <a:latin typeface="Meiryo UI" panose="020B0604030504040204" pitchFamily="50" charset="-128"/>
              <a:ea typeface="Meiryo UI" panose="020B0604030504040204" pitchFamily="50" charset="-128"/>
            </a:endParaRPr>
          </a:p>
          <a:p>
            <a:pPr marL="269875" indent="-90488">
              <a:spcBef>
                <a:spcPts val="400"/>
              </a:spcBef>
            </a:pP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FM</a:t>
            </a: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COCOLO </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Whole Earth Radio</a:t>
            </a:r>
            <a:r>
              <a:rPr lang="ja-JP" altLang="en-US"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放送日時：毎週日曜 </a:t>
            </a:r>
            <a:r>
              <a:rPr lang="en-US" altLang="ja-JP" sz="1400" dirty="0">
                <a:latin typeface="Meiryo UI" panose="020B0604030504040204" pitchFamily="50" charset="-128"/>
                <a:ea typeface="Meiryo UI" panose="020B0604030504040204" pitchFamily="50" charset="-128"/>
              </a:rPr>
              <a:t>6</a:t>
            </a:r>
            <a:r>
              <a:rPr lang="ja-JP" altLang="en-US" sz="1400" dirty="0">
                <a:latin typeface="Meiryo UI" panose="020B0604030504040204" pitchFamily="50" charset="-128"/>
                <a:ea typeface="Meiryo UI" panose="020B0604030504040204" pitchFamily="50" charset="-128"/>
              </a:rPr>
              <a:t>時</a:t>
            </a:r>
            <a:endParaRPr lang="en-US" altLang="ja-JP" sz="1400" dirty="0">
              <a:latin typeface="Meiryo UI" panose="020B0604030504040204" pitchFamily="50" charset="-128"/>
              <a:ea typeface="Meiryo UI" panose="020B0604030504040204" pitchFamily="50" charset="-128"/>
            </a:endParaRPr>
          </a:p>
          <a:p>
            <a:pPr marL="269875" indent="-90488">
              <a:spcBef>
                <a:spcPts val="400"/>
              </a:spcBef>
            </a:pPr>
            <a:r>
              <a:rPr lang="ja-JP" altLang="en-US" sz="1400" dirty="0">
                <a:latin typeface="Meiryo UI" panose="020B0604030504040204" pitchFamily="50" charset="-128"/>
                <a:ea typeface="Meiryo UI" panose="020B0604030504040204" pitchFamily="50" charset="-128"/>
              </a:rPr>
              <a:t>　ローカルもグローバルも。さまざまなトピックを”</a:t>
            </a:r>
            <a:r>
              <a:rPr lang="en-US" altLang="ja-JP" sz="1400" dirty="0">
                <a:latin typeface="Meiryo UI" panose="020B0604030504040204" pitchFamily="50" charset="-128"/>
                <a:ea typeface="Meiryo UI" panose="020B0604030504040204" pitchFamily="50" charset="-128"/>
              </a:rPr>
              <a:t>Whole Earth”</a:t>
            </a:r>
            <a:r>
              <a:rPr lang="ja-JP" altLang="en-US" sz="1400" dirty="0">
                <a:latin typeface="Meiryo UI" panose="020B0604030504040204" pitchFamily="50" charset="-128"/>
                <a:ea typeface="Meiryo UI" panose="020B0604030504040204" pitchFamily="50" charset="-128"/>
              </a:rPr>
              <a:t>や”</a:t>
            </a:r>
            <a:r>
              <a:rPr lang="en-US" altLang="ja-JP" sz="1400" dirty="0">
                <a:latin typeface="Meiryo UI" panose="020B0604030504040204" pitchFamily="50" charset="-128"/>
                <a:ea typeface="Meiryo UI" panose="020B0604030504040204" pitchFamily="50" charset="-128"/>
              </a:rPr>
              <a:t>SDGs”</a:t>
            </a:r>
            <a:r>
              <a:rPr lang="ja-JP" altLang="en-US" sz="1400" dirty="0">
                <a:latin typeface="Meiryo UI" panose="020B0604030504040204" pitchFamily="50" charset="-128"/>
                <a:ea typeface="Meiryo UI" panose="020B0604030504040204" pitchFamily="50" charset="-128"/>
              </a:rPr>
              <a:t>の視点で考える１時間の特集プログラム</a:t>
            </a:r>
          </a:p>
        </p:txBody>
      </p:sp>
      <p:grpSp>
        <p:nvGrpSpPr>
          <p:cNvPr id="22" name="グループ化 21">
            <a:extLst>
              <a:ext uri="{FF2B5EF4-FFF2-40B4-BE49-F238E27FC236}">
                <a16:creationId xmlns:a16="http://schemas.microsoft.com/office/drawing/2014/main" id="{B77CF32D-EA5C-4C2A-B069-7FF730816680}"/>
              </a:ext>
            </a:extLst>
          </p:cNvPr>
          <p:cNvGrpSpPr/>
          <p:nvPr/>
        </p:nvGrpSpPr>
        <p:grpSpPr>
          <a:xfrm>
            <a:off x="237347" y="3564956"/>
            <a:ext cx="5186493" cy="1409820"/>
            <a:chOff x="112693" y="3607505"/>
            <a:chExt cx="5186493" cy="1409820"/>
          </a:xfrm>
        </p:grpSpPr>
        <p:pic>
          <p:nvPicPr>
            <p:cNvPr id="29" name="図 28">
              <a:extLst>
                <a:ext uri="{FF2B5EF4-FFF2-40B4-BE49-F238E27FC236}">
                  <a16:creationId xmlns:a16="http://schemas.microsoft.com/office/drawing/2014/main" id="{E2B7907B-625E-4D11-9F58-E2E1E390365B}"/>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2779186" y="3610024"/>
              <a:ext cx="2520000" cy="1404782"/>
            </a:xfrm>
            <a:prstGeom prst="rect">
              <a:avLst/>
            </a:prstGeom>
          </p:spPr>
        </p:pic>
        <p:pic>
          <p:nvPicPr>
            <p:cNvPr id="30" name="図 29">
              <a:extLst>
                <a:ext uri="{FF2B5EF4-FFF2-40B4-BE49-F238E27FC236}">
                  <a16:creationId xmlns:a16="http://schemas.microsoft.com/office/drawing/2014/main" id="{D93DB05E-B8A6-4307-9F65-C42BEBCC27AE}"/>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112693" y="3607505"/>
              <a:ext cx="2520000" cy="1409820"/>
            </a:xfrm>
            <a:prstGeom prst="rect">
              <a:avLst/>
            </a:prstGeom>
          </p:spPr>
        </p:pic>
      </p:grpSp>
      <p:grpSp>
        <p:nvGrpSpPr>
          <p:cNvPr id="23" name="グループ化 22">
            <a:extLst>
              <a:ext uri="{FF2B5EF4-FFF2-40B4-BE49-F238E27FC236}">
                <a16:creationId xmlns:a16="http://schemas.microsoft.com/office/drawing/2014/main" id="{882B49B5-3CF2-4C9E-90C7-C08AFF73A4CC}"/>
              </a:ext>
            </a:extLst>
          </p:cNvPr>
          <p:cNvGrpSpPr/>
          <p:nvPr/>
        </p:nvGrpSpPr>
        <p:grpSpPr>
          <a:xfrm>
            <a:off x="237347" y="1745267"/>
            <a:ext cx="5186493" cy="1411004"/>
            <a:chOff x="112693" y="1918417"/>
            <a:chExt cx="5186493" cy="1411004"/>
          </a:xfrm>
        </p:grpSpPr>
        <p:pic>
          <p:nvPicPr>
            <p:cNvPr id="27" name="図 26">
              <a:extLst>
                <a:ext uri="{FF2B5EF4-FFF2-40B4-BE49-F238E27FC236}">
                  <a16:creationId xmlns:a16="http://schemas.microsoft.com/office/drawing/2014/main" id="{3D4A2410-9989-4440-AB8E-B2DC21BEC737}"/>
                </a:ext>
              </a:extLst>
            </p:cNvPr>
            <p:cNvPicPr>
              <a:picLocks noChangeAspect="1"/>
            </p:cNvPicPr>
            <p:nvPr/>
          </p:nvPicPr>
          <p:blipFill rotWithShape="1">
            <a:blip r:embed="rId12">
              <a:extLst>
                <a:ext uri="{28A0092B-C50C-407E-A947-70E740481C1C}">
                  <a14:useLocalDpi xmlns:a14="http://schemas.microsoft.com/office/drawing/2010/main"/>
                </a:ext>
              </a:extLst>
            </a:blip>
            <a:srcRect t="5074" b="5338"/>
            <a:stretch/>
          </p:blipFill>
          <p:spPr>
            <a:xfrm>
              <a:off x="2779186" y="1918417"/>
              <a:ext cx="2520000" cy="1411004"/>
            </a:xfrm>
            <a:prstGeom prst="rect">
              <a:avLst/>
            </a:prstGeom>
          </p:spPr>
        </p:pic>
        <p:pic>
          <p:nvPicPr>
            <p:cNvPr id="28" name="図 27">
              <a:extLst>
                <a:ext uri="{FF2B5EF4-FFF2-40B4-BE49-F238E27FC236}">
                  <a16:creationId xmlns:a16="http://schemas.microsoft.com/office/drawing/2014/main" id="{0BEE3534-F6C6-4B98-8EEC-53BF2C56A7F9}"/>
                </a:ext>
              </a:extLst>
            </p:cNvPr>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112693" y="1927652"/>
              <a:ext cx="2520000" cy="1401769"/>
            </a:xfrm>
            <a:prstGeom prst="rect">
              <a:avLst/>
            </a:prstGeom>
          </p:spPr>
        </p:pic>
      </p:grpSp>
      <p:grpSp>
        <p:nvGrpSpPr>
          <p:cNvPr id="24" name="グループ化 23">
            <a:extLst>
              <a:ext uri="{FF2B5EF4-FFF2-40B4-BE49-F238E27FC236}">
                <a16:creationId xmlns:a16="http://schemas.microsoft.com/office/drawing/2014/main" id="{E87DE69E-1E3D-44CE-B5AA-BA9D61D90BF2}"/>
              </a:ext>
            </a:extLst>
          </p:cNvPr>
          <p:cNvGrpSpPr/>
          <p:nvPr/>
        </p:nvGrpSpPr>
        <p:grpSpPr>
          <a:xfrm>
            <a:off x="237347" y="5383462"/>
            <a:ext cx="5186493" cy="1405770"/>
            <a:chOff x="112693" y="5295409"/>
            <a:chExt cx="5186493" cy="1405770"/>
          </a:xfrm>
        </p:grpSpPr>
        <p:pic>
          <p:nvPicPr>
            <p:cNvPr id="25" name="図 24">
              <a:extLst>
                <a:ext uri="{FF2B5EF4-FFF2-40B4-BE49-F238E27FC236}">
                  <a16:creationId xmlns:a16="http://schemas.microsoft.com/office/drawing/2014/main" id="{DF09485F-F66B-4CEC-9847-AE2BF3314B9A}"/>
                </a:ext>
              </a:extLst>
            </p:cNvPr>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112693" y="5295409"/>
              <a:ext cx="2520000" cy="1405770"/>
            </a:xfrm>
            <a:prstGeom prst="rect">
              <a:avLst/>
            </a:prstGeom>
          </p:spPr>
        </p:pic>
        <p:pic>
          <p:nvPicPr>
            <p:cNvPr id="26" name="図 25">
              <a:extLst>
                <a:ext uri="{FF2B5EF4-FFF2-40B4-BE49-F238E27FC236}">
                  <a16:creationId xmlns:a16="http://schemas.microsoft.com/office/drawing/2014/main" id="{40743891-FF8E-4266-A1ED-F1E986E87399}"/>
                </a:ext>
              </a:extLst>
            </p:cNvPr>
            <p:cNvPicPr>
              <a:picLocks noChangeAspect="1"/>
            </p:cNvPicPr>
            <p:nvPr/>
          </p:nvPicPr>
          <p:blipFill rotWithShape="1">
            <a:blip r:embed="rId15">
              <a:extLst>
                <a:ext uri="{28A0092B-C50C-407E-A947-70E740481C1C}">
                  <a14:useLocalDpi xmlns:a14="http://schemas.microsoft.com/office/drawing/2010/main"/>
                </a:ext>
              </a:extLst>
            </a:blip>
            <a:srcRect/>
            <a:stretch/>
          </p:blipFill>
          <p:spPr>
            <a:xfrm>
              <a:off x="2779186" y="5299099"/>
              <a:ext cx="2520000" cy="1402080"/>
            </a:xfrm>
            <a:prstGeom prst="rect">
              <a:avLst/>
            </a:prstGeom>
          </p:spPr>
        </p:pic>
      </p:grpSp>
    </p:spTree>
    <p:extLst>
      <p:ext uri="{BB962C8B-B14F-4D97-AF65-F5344CB8AC3E}">
        <p14:creationId xmlns:p14="http://schemas.microsoft.com/office/powerpoint/2010/main" val="17051381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496984"/>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31" name="タイトル 1"/>
          <p:cNvSpPr>
            <a:spLocks noGrp="1"/>
          </p:cNvSpPr>
          <p:nvPr>
            <p:ph type="title"/>
          </p:nvPr>
        </p:nvSpPr>
        <p:spPr>
          <a:xfrm>
            <a:off x="260119" y="171421"/>
            <a:ext cx="11671762" cy="1325563"/>
          </a:xfrm>
        </p:spPr>
        <p:txBody>
          <a:bodyPr>
            <a:normAutofit fontScale="90000"/>
          </a:bodyPr>
          <a:lstStyle/>
          <a:p>
            <a:r>
              <a:rPr lang="ja-JP" altLang="en-US" dirty="0"/>
              <a:t>株式会社</a:t>
            </a:r>
            <a:r>
              <a:rPr lang="en-US" altLang="ja-JP" dirty="0"/>
              <a:t>Style Agent</a:t>
            </a:r>
            <a:r>
              <a:rPr lang="ja-JP" altLang="en-US" sz="4000" dirty="0"/>
              <a:t>（スタイルエージェント）</a:t>
            </a:r>
            <a:r>
              <a:rPr lang="en-US" altLang="ja-JP" dirty="0"/>
              <a:t/>
            </a:r>
            <a:br>
              <a:rPr lang="en-US" altLang="ja-JP" dirty="0"/>
            </a:br>
            <a:r>
              <a:rPr lang="ja-JP" altLang="en-US" sz="3200" dirty="0"/>
              <a:t>～限りある資源を大切にする、ゴミ箱のないセカイへ～</a:t>
            </a:r>
            <a:endParaRPr kumimoji="1" lang="ja-JP" altLang="en-US" sz="3200" dirty="0"/>
          </a:p>
        </p:txBody>
      </p:sp>
      <p:sp>
        <p:nvSpPr>
          <p:cNvPr id="4" name="正方形/長方形 3"/>
          <p:cNvSpPr/>
          <p:nvPr/>
        </p:nvSpPr>
        <p:spPr>
          <a:xfrm>
            <a:off x="3730850" y="1608148"/>
            <a:ext cx="8201031" cy="4426853"/>
          </a:xfrm>
          <a:prstGeom prst="rect">
            <a:avLst/>
          </a:prstGeom>
          <a:ln w="25400" cmpd="dbl">
            <a:solidFill>
              <a:schemeClr val="accent1"/>
            </a:solidFill>
          </a:ln>
        </p:spPr>
        <p:txBody>
          <a:bodyPr wrap="square">
            <a:spAutoFit/>
          </a:bodyPr>
          <a:lstStyle/>
          <a:p>
            <a:pPr>
              <a:lnSpc>
                <a:spcPts val="2600"/>
              </a:lnSpc>
            </a:pPr>
            <a:r>
              <a:rPr lang="ja-JP" altLang="en-US" sz="2800" b="1" i="1" dirty="0"/>
              <a:t>　　　　</a:t>
            </a:r>
            <a:r>
              <a:rPr lang="ja-JP" altLang="en-US" sz="2400" b="1" i="1" dirty="0"/>
              <a:t>　</a:t>
            </a:r>
            <a:endParaRPr lang="en-US" altLang="ja-JP" sz="2400" b="1" i="1" dirty="0"/>
          </a:p>
          <a:p>
            <a:pPr>
              <a:lnSpc>
                <a:spcPts val="2600"/>
              </a:lnSpc>
            </a:pPr>
            <a:r>
              <a:rPr lang="ja-JP" altLang="en-US" sz="2400" b="1" i="1" dirty="0"/>
              <a:t>　　</a:t>
            </a:r>
            <a:r>
              <a:rPr lang="ja-JP" altLang="en-US" sz="2800" b="1" i="1" dirty="0"/>
              <a:t>＜サスティナブルなファッションを実現＞</a:t>
            </a:r>
            <a:endParaRPr lang="en-US" altLang="ja-JP" sz="2000" dirty="0"/>
          </a:p>
          <a:p>
            <a:pPr>
              <a:lnSpc>
                <a:spcPts val="2600"/>
              </a:lnSpc>
            </a:pPr>
            <a:endParaRPr lang="en-US" altLang="ja-JP" sz="2000" dirty="0"/>
          </a:p>
          <a:p>
            <a:pPr>
              <a:lnSpc>
                <a:spcPts val="2600"/>
              </a:lnSpc>
            </a:pPr>
            <a:r>
              <a:rPr lang="ja-JP" altLang="en-US" sz="2000" dirty="0"/>
              <a:t>　　　　　「サスティナブル」の理念に賛同するデザイナーが制作</a:t>
            </a:r>
            <a:endParaRPr lang="en-US" altLang="ja-JP" sz="2000" dirty="0"/>
          </a:p>
          <a:p>
            <a:pPr>
              <a:lnSpc>
                <a:spcPts val="2600"/>
              </a:lnSpc>
            </a:pPr>
            <a:r>
              <a:rPr lang="ja-JP" altLang="en-US" sz="2000" dirty="0"/>
              <a:t>　　　　　　したリメイク商品や海外ブランドのリユース商品を取り</a:t>
            </a:r>
            <a:endParaRPr lang="en-US" altLang="ja-JP" sz="2000" dirty="0"/>
          </a:p>
          <a:p>
            <a:pPr>
              <a:lnSpc>
                <a:spcPts val="2600"/>
              </a:lnSpc>
            </a:pPr>
            <a:r>
              <a:rPr lang="ja-JP" altLang="en-US" sz="2000" dirty="0"/>
              <a:t>　　　　　　そろえたファッションブランドを展開</a:t>
            </a:r>
            <a:endParaRPr lang="en-US" altLang="ja-JP" sz="2000" dirty="0"/>
          </a:p>
          <a:p>
            <a:pPr>
              <a:lnSpc>
                <a:spcPts val="2600"/>
              </a:lnSpc>
            </a:pPr>
            <a:endParaRPr lang="en-US" altLang="ja-JP" sz="2000" dirty="0"/>
          </a:p>
          <a:p>
            <a:pPr>
              <a:lnSpc>
                <a:spcPts val="2600"/>
              </a:lnSpc>
            </a:pPr>
            <a:r>
              <a:rPr lang="ja-JP" altLang="en-US" sz="2000" dirty="0"/>
              <a:t>　　　　　　服飾専門学校と連携し、リメイクやリサイクルの大切さ　</a:t>
            </a:r>
            <a:endParaRPr lang="en-US" altLang="ja-JP" sz="2000" dirty="0"/>
          </a:p>
          <a:p>
            <a:pPr>
              <a:lnSpc>
                <a:spcPts val="2600"/>
              </a:lnSpc>
            </a:pPr>
            <a:r>
              <a:rPr lang="ja-JP" altLang="en-US" sz="2000" dirty="0"/>
              <a:t>　　　　　　を時代のデザイナーに伝えていく</a:t>
            </a:r>
            <a:endParaRPr lang="en-US" altLang="ja-JP" sz="2000" dirty="0"/>
          </a:p>
          <a:p>
            <a:pPr>
              <a:lnSpc>
                <a:spcPts val="2600"/>
              </a:lnSpc>
            </a:pPr>
            <a:endParaRPr lang="en-US" altLang="ja-JP" sz="2000" dirty="0"/>
          </a:p>
          <a:p>
            <a:pPr>
              <a:lnSpc>
                <a:spcPts val="2600"/>
              </a:lnSpc>
            </a:pPr>
            <a:r>
              <a:rPr lang="ja-JP" altLang="en-US" sz="2000" dirty="0"/>
              <a:t>　　　　　　「サステナブルな社会とファッション」をテーマに、</a:t>
            </a:r>
            <a:endParaRPr lang="en-US" altLang="ja-JP" sz="2000" dirty="0"/>
          </a:p>
          <a:p>
            <a:pPr>
              <a:lnSpc>
                <a:spcPts val="2600"/>
              </a:lnSpc>
            </a:pPr>
            <a:r>
              <a:rPr lang="ja-JP" altLang="en-US" sz="2000" dirty="0"/>
              <a:t>　　　　　　様々なクリエイターやアーティスト、多様なデザイナー</a:t>
            </a:r>
            <a:endParaRPr lang="en-US" altLang="ja-JP" sz="2000" dirty="0"/>
          </a:p>
          <a:p>
            <a:pPr>
              <a:lnSpc>
                <a:spcPts val="2600"/>
              </a:lnSpc>
            </a:pPr>
            <a:r>
              <a:rPr lang="ja-JP" altLang="en-US" sz="2000" dirty="0"/>
              <a:t>　　　　　　と連携</a:t>
            </a:r>
            <a:endParaRPr lang="en-US" altLang="ja-JP" sz="2000" dirty="0"/>
          </a:p>
        </p:txBody>
      </p:sp>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8330" y="2658841"/>
            <a:ext cx="916950" cy="910365"/>
          </a:xfrm>
          <a:prstGeom prst="rect">
            <a:avLst/>
          </a:prstGeom>
        </p:spPr>
      </p:pic>
      <p:pic>
        <p:nvPicPr>
          <p:cNvPr id="2" name="図 1"/>
          <p:cNvPicPr>
            <a:picLocks noChangeAspect="1"/>
          </p:cNvPicPr>
          <p:nvPr/>
        </p:nvPicPr>
        <p:blipFill>
          <a:blip r:embed="rId4"/>
          <a:stretch>
            <a:fillRect/>
          </a:stretch>
        </p:blipFill>
        <p:spPr>
          <a:xfrm>
            <a:off x="101152" y="1608148"/>
            <a:ext cx="3493651" cy="4660633"/>
          </a:xfrm>
          <a:prstGeom prst="rect">
            <a:avLst/>
          </a:prstGeom>
        </p:spPr>
      </p:pic>
      <p:sp>
        <p:nvSpPr>
          <p:cNvPr id="3" name="テキスト ボックス 2"/>
          <p:cNvSpPr txBox="1"/>
          <p:nvPr/>
        </p:nvSpPr>
        <p:spPr>
          <a:xfrm>
            <a:off x="101152" y="6374096"/>
            <a:ext cx="2646878" cy="461665"/>
          </a:xfrm>
          <a:prstGeom prst="rect">
            <a:avLst/>
          </a:prstGeom>
          <a:noFill/>
        </p:spPr>
        <p:txBody>
          <a:bodyPr wrap="none" rtlCol="0">
            <a:spAutoFit/>
          </a:bodyPr>
          <a:lstStyle/>
          <a:p>
            <a:r>
              <a:rPr kumimoji="1" lang="ja-JP" altLang="en-US" sz="1200" dirty="0"/>
              <a:t>▲</a:t>
            </a:r>
            <a:r>
              <a:rPr kumimoji="1" lang="en-US" altLang="ja-JP" sz="1200" dirty="0"/>
              <a:t>2020</a:t>
            </a:r>
            <a:r>
              <a:rPr kumimoji="1" lang="ja-JP" altLang="en-US" sz="1200" dirty="0"/>
              <a:t>年</a:t>
            </a:r>
            <a:r>
              <a:rPr kumimoji="1" lang="en-US" altLang="ja-JP" sz="1200" dirty="0"/>
              <a:t>8</a:t>
            </a:r>
            <a:r>
              <a:rPr kumimoji="1" lang="ja-JP" altLang="en-US" sz="1200" dirty="0"/>
              <a:t>月</a:t>
            </a:r>
            <a:r>
              <a:rPr kumimoji="1" lang="en-US" altLang="ja-JP" sz="1200" dirty="0"/>
              <a:t>12</a:t>
            </a:r>
            <a:r>
              <a:rPr kumimoji="1" lang="ja-JP" altLang="en-US" sz="1200" dirty="0"/>
              <a:t>日～</a:t>
            </a:r>
            <a:r>
              <a:rPr kumimoji="1" lang="en-US" altLang="ja-JP" sz="1200" dirty="0"/>
              <a:t>25</a:t>
            </a:r>
            <a:r>
              <a:rPr kumimoji="1" lang="ja-JP" altLang="en-US" sz="1200" dirty="0"/>
              <a:t>日</a:t>
            </a:r>
            <a:endParaRPr kumimoji="1" lang="en-US" altLang="ja-JP" sz="1200" dirty="0"/>
          </a:p>
          <a:p>
            <a:r>
              <a:rPr lang="ja-JP" altLang="en-US" sz="1200" dirty="0"/>
              <a:t>阪神百貨店３階催事スペースに出店</a:t>
            </a:r>
            <a:endParaRPr kumimoji="1" lang="ja-JP" altLang="en-US" sz="1200" dirty="0"/>
          </a:p>
        </p:txBody>
      </p:sp>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8330" y="3821574"/>
            <a:ext cx="916950" cy="916950"/>
          </a:xfrm>
          <a:prstGeom prst="rect">
            <a:avLst/>
          </a:prstGeom>
        </p:spPr>
      </p:pic>
      <p:pic>
        <p:nvPicPr>
          <p:cNvPr id="15" name="図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8330" y="4990892"/>
            <a:ext cx="927803" cy="927803"/>
          </a:xfrm>
          <a:prstGeom prst="rect">
            <a:avLst/>
          </a:prstGeom>
        </p:spPr>
      </p:pic>
      <p:sp>
        <p:nvSpPr>
          <p:cNvPr id="16" name="正方形/長方形 15"/>
          <p:cNvSpPr/>
          <p:nvPr/>
        </p:nvSpPr>
        <p:spPr>
          <a:xfrm>
            <a:off x="6724570" y="6064586"/>
            <a:ext cx="6910193" cy="830997"/>
          </a:xfrm>
          <a:prstGeom prst="rect">
            <a:avLst/>
          </a:prstGeom>
        </p:spPr>
        <p:txBody>
          <a:bodyPr wrap="square">
            <a:spAutoFit/>
          </a:bodyPr>
          <a:lstStyle/>
          <a:p>
            <a:r>
              <a:rPr lang="ja-JP" altLang="en-US" sz="1500" dirty="0"/>
              <a:t>神戸オフィス：〒</a:t>
            </a:r>
            <a:r>
              <a:rPr lang="en-US" altLang="ja-JP" sz="1500" dirty="0"/>
              <a:t>651-0087</a:t>
            </a:r>
          </a:p>
          <a:p>
            <a:r>
              <a:rPr lang="ja-JP" altLang="en-US" sz="1500" dirty="0"/>
              <a:t>兵庫県神戸市中央区御幸通</a:t>
            </a:r>
            <a:r>
              <a:rPr lang="en-US" altLang="ja-JP" sz="1500" dirty="0"/>
              <a:t>2</a:t>
            </a:r>
            <a:r>
              <a:rPr lang="ja-JP" altLang="en-US" sz="1500" dirty="0"/>
              <a:t>丁目</a:t>
            </a:r>
            <a:r>
              <a:rPr lang="en-US" altLang="ja-JP" sz="1500" dirty="0"/>
              <a:t>1</a:t>
            </a:r>
            <a:r>
              <a:rPr lang="ja-JP" altLang="en-US" sz="1500" dirty="0"/>
              <a:t>番</a:t>
            </a:r>
            <a:r>
              <a:rPr lang="en-US" altLang="ja-JP" sz="1500" dirty="0"/>
              <a:t>6</a:t>
            </a:r>
            <a:r>
              <a:rPr lang="ja-JP" altLang="en-US" sz="1500" dirty="0"/>
              <a:t>号ジェイルミナ三宮ビル</a:t>
            </a:r>
            <a:endParaRPr lang="en-US" altLang="ja-JP" sz="1500" dirty="0"/>
          </a:p>
          <a:p>
            <a:r>
              <a:rPr lang="en-US" altLang="ja-JP" sz="1600" dirty="0"/>
              <a:t>http://style-agent.jp/index.html</a:t>
            </a:r>
            <a:endParaRPr lang="ja-JP" altLang="en-US" sz="1600" dirty="0"/>
          </a:p>
        </p:txBody>
      </p:sp>
    </p:spTree>
    <p:extLst>
      <p:ext uri="{BB962C8B-B14F-4D97-AF65-F5344CB8AC3E}">
        <p14:creationId xmlns:p14="http://schemas.microsoft.com/office/powerpoint/2010/main" val="40187857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496984"/>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31" name="タイトル 1"/>
          <p:cNvSpPr>
            <a:spLocks noGrp="1"/>
          </p:cNvSpPr>
          <p:nvPr>
            <p:ph type="title"/>
          </p:nvPr>
        </p:nvSpPr>
        <p:spPr>
          <a:xfrm>
            <a:off x="260119" y="171421"/>
            <a:ext cx="11671762" cy="1325563"/>
          </a:xfrm>
        </p:spPr>
        <p:txBody>
          <a:bodyPr anchor="ctr">
            <a:normAutofit/>
          </a:bodyPr>
          <a:lstStyle/>
          <a:p>
            <a:r>
              <a:rPr lang="ja-JP" altLang="en-US" sz="5400" dirty="0">
                <a:latin typeface="+mj-ea"/>
              </a:rPr>
              <a:t>サラヤ株式会社（</a:t>
            </a:r>
            <a:r>
              <a:rPr lang="en-US" altLang="ja-JP" sz="5400" dirty="0">
                <a:latin typeface="+mj-ea"/>
              </a:rPr>
              <a:t>SARAYA</a:t>
            </a:r>
            <a:r>
              <a:rPr lang="ja-JP" altLang="en-US" sz="5400" dirty="0">
                <a:latin typeface="+mj-ea"/>
              </a:rPr>
              <a:t>）</a:t>
            </a:r>
            <a:endParaRPr kumimoji="1" lang="ja-JP" altLang="en-US" sz="5400" dirty="0">
              <a:latin typeface="+mj-ea"/>
            </a:endParaRPr>
          </a:p>
        </p:txBody>
      </p:sp>
      <p:sp>
        <p:nvSpPr>
          <p:cNvPr id="13" name="正方形/長方形 12"/>
          <p:cNvSpPr/>
          <p:nvPr/>
        </p:nvSpPr>
        <p:spPr>
          <a:xfrm>
            <a:off x="7505783" y="1158431"/>
            <a:ext cx="4686217" cy="338553"/>
          </a:xfrm>
          <a:prstGeom prst="rect">
            <a:avLst/>
          </a:prstGeom>
        </p:spPr>
        <p:txBody>
          <a:bodyPr wrap="square">
            <a:spAutoFit/>
          </a:bodyPr>
          <a:lstStyle/>
          <a:p>
            <a:r>
              <a:rPr lang="ja-JP" altLang="en-US" sz="1600" dirty="0"/>
              <a:t>出典：外務省　「第</a:t>
            </a:r>
            <a:r>
              <a:rPr lang="en-US" altLang="ja-JP" sz="1600" dirty="0"/>
              <a:t>1</a:t>
            </a:r>
            <a:r>
              <a:rPr lang="ja-JP" altLang="en-US" sz="1600" dirty="0"/>
              <a:t>回ジャパン</a:t>
            </a:r>
            <a:r>
              <a:rPr lang="en-US" altLang="ja-JP" sz="1600" dirty="0"/>
              <a:t>SDGs</a:t>
            </a:r>
            <a:r>
              <a:rPr lang="ja-JP" altLang="en-US" sz="1600" dirty="0"/>
              <a:t>アワード」</a:t>
            </a:r>
          </a:p>
        </p:txBody>
      </p:sp>
      <p:sp>
        <p:nvSpPr>
          <p:cNvPr id="14" name="正方形/長方形 13"/>
          <p:cNvSpPr/>
          <p:nvPr/>
        </p:nvSpPr>
        <p:spPr>
          <a:xfrm>
            <a:off x="4703102" y="1633658"/>
            <a:ext cx="7476208" cy="4093428"/>
          </a:xfrm>
          <a:prstGeom prst="rect">
            <a:avLst/>
          </a:prstGeom>
        </p:spPr>
        <p:txBody>
          <a:bodyPr wrap="square">
            <a:spAutoFit/>
          </a:bodyPr>
          <a:lstStyle/>
          <a:p>
            <a:pPr marL="342900" indent="-342900">
              <a:lnSpc>
                <a:spcPts val="2600"/>
              </a:lnSpc>
              <a:buFont typeface="Meiryo UI" panose="020B0604030504040204" pitchFamily="50" charset="-128"/>
              <a:buChar char="⃝"/>
            </a:pPr>
            <a:r>
              <a:rPr lang="ja-JP" altLang="en-US" sz="2000" dirty="0">
                <a:latin typeface="+mj-ea"/>
                <a:ea typeface="+mj-ea"/>
              </a:rPr>
              <a:t>ウガンダとカンボジアにて，市民と医療施設の</a:t>
            </a:r>
            <a:r>
              <a:rPr lang="en-US" altLang="ja-JP" sz="2000" dirty="0">
                <a:latin typeface="+mj-ea"/>
                <a:ea typeface="+mj-ea"/>
              </a:rPr>
              <a:t>2</a:t>
            </a:r>
            <a:r>
              <a:rPr lang="ja-JP" altLang="en-US" sz="2000" dirty="0">
                <a:latin typeface="+mj-ea"/>
                <a:ea typeface="+mj-ea"/>
              </a:rPr>
              <a:t>方向から，手洗いを基本とする衛生の向上のための取組を推進。</a:t>
            </a:r>
            <a:endParaRPr lang="en-US" altLang="ja-JP" sz="2000" dirty="0">
              <a:latin typeface="+mj-ea"/>
              <a:ea typeface="+mj-ea"/>
            </a:endParaRPr>
          </a:p>
          <a:p>
            <a:pPr marL="342900" indent="-342900">
              <a:lnSpc>
                <a:spcPts val="2600"/>
              </a:lnSpc>
              <a:buFont typeface="Meiryo UI" panose="020B0604030504040204" pitchFamily="50" charset="-128"/>
              <a:buChar char="⃝"/>
            </a:pPr>
            <a:endParaRPr lang="ja-JP" altLang="en-US" sz="2000" dirty="0">
              <a:latin typeface="+mj-ea"/>
              <a:ea typeface="+mj-ea"/>
            </a:endParaRPr>
          </a:p>
          <a:p>
            <a:pPr marL="342900" indent="-342900">
              <a:lnSpc>
                <a:spcPts val="2600"/>
              </a:lnSpc>
              <a:buFont typeface="Meiryo UI" panose="020B0604030504040204" pitchFamily="50" charset="-128"/>
              <a:buChar char="⃝"/>
            </a:pPr>
            <a:r>
              <a:rPr lang="en-US" altLang="ja-JP" sz="2000" dirty="0">
                <a:latin typeface="+mj-ea"/>
                <a:ea typeface="+mj-ea"/>
              </a:rPr>
              <a:t> </a:t>
            </a:r>
            <a:r>
              <a:rPr lang="ja-JP" altLang="en-US" sz="2000" dirty="0">
                <a:latin typeface="+mj-ea"/>
                <a:ea typeface="+mj-ea"/>
              </a:rPr>
              <a:t>「</a:t>
            </a:r>
            <a:r>
              <a:rPr lang="en-US" altLang="ja-JP" sz="2000" dirty="0">
                <a:latin typeface="+mj-ea"/>
                <a:ea typeface="+mj-ea"/>
              </a:rPr>
              <a:t>100</a:t>
            </a:r>
            <a:r>
              <a:rPr lang="ja-JP" altLang="en-US" sz="2000" dirty="0">
                <a:latin typeface="+mj-ea"/>
                <a:ea typeface="+mj-ea"/>
              </a:rPr>
              <a:t>万人の手洗いプロジェクト」として，商品の出荷額１％を，ウガンダにおけるユニセフの手洗い普及活動の支援に当てている。また，ウガンダに「現地法人サラヤ・イーストアフリカ」を設立し，現地生産の消毒剤やその使用方法を含めた衛生マニュアルを提供。</a:t>
            </a:r>
            <a:endParaRPr lang="en-US" altLang="ja-JP" sz="2000" dirty="0">
              <a:latin typeface="+mj-ea"/>
              <a:ea typeface="+mj-ea"/>
            </a:endParaRPr>
          </a:p>
          <a:p>
            <a:pPr marL="342900" indent="-342900">
              <a:lnSpc>
                <a:spcPts val="2600"/>
              </a:lnSpc>
              <a:buFont typeface="Meiryo UI" panose="020B0604030504040204" pitchFamily="50" charset="-128"/>
              <a:buChar char="⃝"/>
            </a:pPr>
            <a:endParaRPr lang="ja-JP" altLang="en-US" sz="2000" dirty="0">
              <a:latin typeface="+mj-ea"/>
              <a:ea typeface="+mj-ea"/>
            </a:endParaRPr>
          </a:p>
          <a:p>
            <a:pPr marL="342900" indent="-342900">
              <a:lnSpc>
                <a:spcPts val="2600"/>
              </a:lnSpc>
              <a:buFont typeface="Meiryo UI" panose="020B0604030504040204" pitchFamily="50" charset="-128"/>
              <a:buChar char="⃝"/>
            </a:pPr>
            <a:r>
              <a:rPr lang="en-US" altLang="ja-JP" sz="2000" dirty="0">
                <a:latin typeface="+mj-ea"/>
                <a:ea typeface="+mj-ea"/>
              </a:rPr>
              <a:t> </a:t>
            </a:r>
            <a:r>
              <a:rPr lang="ja-JP" altLang="en-US" sz="2000" dirty="0">
                <a:latin typeface="+mj-ea"/>
                <a:ea typeface="+mj-ea"/>
              </a:rPr>
              <a:t>持続可能なパーム油類（</a:t>
            </a:r>
            <a:r>
              <a:rPr lang="en-US" altLang="ja-JP" sz="2000" dirty="0">
                <a:latin typeface="+mj-ea"/>
                <a:ea typeface="+mj-ea"/>
              </a:rPr>
              <a:t>RSPO</a:t>
            </a:r>
            <a:r>
              <a:rPr lang="ja-JP" altLang="en-US" sz="2000" dirty="0">
                <a:latin typeface="+mj-ea"/>
                <a:ea typeface="+mj-ea"/>
              </a:rPr>
              <a:t>認証油）の使用や，アブラヤシ生産地の生物多様性の保全に取り組むと同時に，消費者へのエシカル消費の啓発を実施。</a:t>
            </a:r>
          </a:p>
        </p:txBody>
      </p:sp>
      <p:sp>
        <p:nvSpPr>
          <p:cNvPr id="15" name="正方形/長方形 14"/>
          <p:cNvSpPr/>
          <p:nvPr/>
        </p:nvSpPr>
        <p:spPr>
          <a:xfrm>
            <a:off x="172345" y="6370134"/>
            <a:ext cx="3970254" cy="400110"/>
          </a:xfrm>
          <a:prstGeom prst="rect">
            <a:avLst/>
          </a:prstGeom>
        </p:spPr>
        <p:txBody>
          <a:bodyPr wrap="none">
            <a:spAutoFit/>
          </a:bodyPr>
          <a:lstStyle/>
          <a:p>
            <a:r>
              <a:rPr lang="en-US" altLang="ja-JP" sz="2000" dirty="0">
                <a:hlinkClick r:id="rId3"/>
              </a:rPr>
              <a:t>https://www.saraya.com/index.html</a:t>
            </a:r>
            <a:endParaRPr lang="en-US" altLang="ja-JP" sz="2000" dirty="0"/>
          </a:p>
        </p:txBody>
      </p:sp>
      <p:sp>
        <p:nvSpPr>
          <p:cNvPr id="16" name="正方形/長方形 15"/>
          <p:cNvSpPr/>
          <p:nvPr/>
        </p:nvSpPr>
        <p:spPr>
          <a:xfrm>
            <a:off x="4897974" y="5885368"/>
            <a:ext cx="7506572" cy="759182"/>
          </a:xfrm>
          <a:prstGeom prst="rect">
            <a:avLst/>
          </a:prstGeom>
        </p:spPr>
        <p:txBody>
          <a:bodyPr wrap="square">
            <a:spAutoFit/>
          </a:bodyPr>
          <a:lstStyle/>
          <a:p>
            <a:pPr>
              <a:lnSpc>
                <a:spcPts val="2600"/>
              </a:lnSpc>
            </a:pPr>
            <a:r>
              <a:rPr lang="ja-JP" altLang="en-US" sz="2000" dirty="0"/>
              <a:t>「第１回ジャパン</a:t>
            </a:r>
            <a:r>
              <a:rPr lang="en-US" altLang="ja-JP" sz="2000" dirty="0"/>
              <a:t>SDGs </a:t>
            </a:r>
            <a:r>
              <a:rPr lang="ja-JP" altLang="en-US" sz="2000" dirty="0"/>
              <a:t>アワード」において、副本部長賞</a:t>
            </a:r>
            <a:endParaRPr lang="en-US" altLang="ja-JP" sz="2000" dirty="0"/>
          </a:p>
          <a:p>
            <a:pPr>
              <a:lnSpc>
                <a:spcPts val="2600"/>
              </a:lnSpc>
            </a:pPr>
            <a:r>
              <a:rPr lang="ja-JP" altLang="en-US" sz="2000" dirty="0"/>
              <a:t>（外務大臣賞）を受賞。</a:t>
            </a:r>
          </a:p>
        </p:txBody>
      </p:sp>
      <p:sp>
        <p:nvSpPr>
          <p:cNvPr id="17" name="正方形/長方形 16"/>
          <p:cNvSpPr/>
          <p:nvPr/>
        </p:nvSpPr>
        <p:spPr>
          <a:xfrm>
            <a:off x="172345" y="6080293"/>
            <a:ext cx="2754280" cy="369332"/>
          </a:xfrm>
          <a:prstGeom prst="rect">
            <a:avLst/>
          </a:prstGeom>
        </p:spPr>
        <p:txBody>
          <a:bodyPr wrap="none">
            <a:spAutoFit/>
          </a:bodyPr>
          <a:lstStyle/>
          <a:p>
            <a:r>
              <a:rPr lang="zh-TW" altLang="en-US" dirty="0"/>
              <a:t>大阪市東住吉区湯里</a:t>
            </a:r>
            <a:r>
              <a:rPr lang="en-US" altLang="zh-TW" dirty="0"/>
              <a:t>2-2-8</a:t>
            </a:r>
            <a:endParaRPr lang="ja-JP" altLang="en-US" dirty="0"/>
          </a:p>
        </p:txBody>
      </p:sp>
      <p:pic>
        <p:nvPicPr>
          <p:cNvPr id="18" name="図 17"/>
          <p:cNvPicPr>
            <a:picLocks noChangeAspect="1"/>
          </p:cNvPicPr>
          <p:nvPr/>
        </p:nvPicPr>
        <p:blipFill rotWithShape="1">
          <a:blip r:embed="rId4" cstate="email">
            <a:extLst>
              <a:ext uri="{28A0092B-C50C-407E-A947-70E740481C1C}">
                <a14:useLocalDpi xmlns:a14="http://schemas.microsoft.com/office/drawing/2010/main"/>
              </a:ext>
            </a:extLst>
          </a:blip>
          <a:srcRect r="5893" b="11924"/>
          <a:stretch/>
        </p:blipFill>
        <p:spPr>
          <a:xfrm>
            <a:off x="1864109" y="4393198"/>
            <a:ext cx="2857309" cy="1687095"/>
          </a:xfrm>
          <a:prstGeom prst="rect">
            <a:avLst/>
          </a:prstGeom>
        </p:spPr>
      </p:pic>
      <p:pic>
        <p:nvPicPr>
          <p:cNvPr id="19" name="図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2345" y="2604912"/>
            <a:ext cx="2879092" cy="2172526"/>
          </a:xfrm>
          <a:prstGeom prst="rect">
            <a:avLst/>
          </a:prstGeom>
        </p:spPr>
      </p:pic>
      <p:pic>
        <p:nvPicPr>
          <p:cNvPr id="20" name="図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2345" y="1674051"/>
            <a:ext cx="859614" cy="859614"/>
          </a:xfrm>
          <a:prstGeom prst="rect">
            <a:avLst/>
          </a:prstGeom>
        </p:spPr>
      </p:pic>
      <p:pic>
        <p:nvPicPr>
          <p:cNvPr id="21" name="図 2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19027" y="1674051"/>
            <a:ext cx="859614" cy="859614"/>
          </a:xfrm>
          <a:prstGeom prst="rect">
            <a:avLst/>
          </a:prstGeom>
        </p:spPr>
      </p:pic>
      <p:pic>
        <p:nvPicPr>
          <p:cNvPr id="22" name="図 2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78641" y="1674051"/>
            <a:ext cx="869932" cy="859614"/>
          </a:xfrm>
          <a:prstGeom prst="rect">
            <a:avLst/>
          </a:prstGeom>
        </p:spPr>
      </p:pic>
      <p:pic>
        <p:nvPicPr>
          <p:cNvPr id="23" name="図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748573" y="1674051"/>
            <a:ext cx="869932" cy="857953"/>
          </a:xfrm>
          <a:prstGeom prst="rect">
            <a:avLst/>
          </a:prstGeom>
        </p:spPr>
      </p:pic>
      <p:pic>
        <p:nvPicPr>
          <p:cNvPr id="24" name="図 2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602160" y="1672389"/>
            <a:ext cx="859615" cy="859615"/>
          </a:xfrm>
          <a:prstGeom prst="rect">
            <a:avLst/>
          </a:prstGeom>
        </p:spPr>
      </p:pic>
    </p:spTree>
    <p:extLst>
      <p:ext uri="{BB962C8B-B14F-4D97-AF65-F5344CB8AC3E}">
        <p14:creationId xmlns:p14="http://schemas.microsoft.com/office/powerpoint/2010/main" val="1781012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496984"/>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31" name="タイトル 1"/>
          <p:cNvSpPr>
            <a:spLocks noGrp="1"/>
          </p:cNvSpPr>
          <p:nvPr>
            <p:ph type="title"/>
          </p:nvPr>
        </p:nvSpPr>
        <p:spPr>
          <a:xfrm>
            <a:off x="260119" y="171421"/>
            <a:ext cx="11671762" cy="1325563"/>
          </a:xfrm>
        </p:spPr>
        <p:txBody>
          <a:bodyPr anchor="ctr">
            <a:normAutofit/>
          </a:bodyPr>
          <a:lstStyle/>
          <a:p>
            <a:r>
              <a:rPr lang="ja-JP" altLang="en-US" sz="5400" dirty="0">
                <a:latin typeface="+mj-ea"/>
              </a:rPr>
              <a:t>株式会社　大同工業所</a:t>
            </a:r>
            <a:endParaRPr kumimoji="1" lang="ja-JP" altLang="en-US" sz="5400" dirty="0">
              <a:latin typeface="+mj-ea"/>
            </a:endParaRPr>
          </a:p>
        </p:txBody>
      </p:sp>
      <p:sp>
        <p:nvSpPr>
          <p:cNvPr id="5" name="正方形/長方形 4"/>
          <p:cNvSpPr/>
          <p:nvPr/>
        </p:nvSpPr>
        <p:spPr>
          <a:xfrm>
            <a:off x="6810821" y="1158431"/>
            <a:ext cx="5641298" cy="338554"/>
          </a:xfrm>
          <a:prstGeom prst="rect">
            <a:avLst/>
          </a:prstGeom>
        </p:spPr>
        <p:txBody>
          <a:bodyPr wrap="square">
            <a:spAutoFit/>
          </a:bodyPr>
          <a:lstStyle/>
          <a:p>
            <a:r>
              <a:rPr lang="ja-JP" altLang="en-US" sz="1600" dirty="0"/>
              <a:t>出典：大阪商工会議所ホームページ（</a:t>
            </a:r>
            <a:r>
              <a:rPr lang="en-US" altLang="ja-JP" sz="1600" dirty="0"/>
              <a:t>SDGs</a:t>
            </a:r>
            <a:r>
              <a:rPr lang="ja-JP" altLang="en-US" sz="1600" dirty="0"/>
              <a:t>取組み事例）</a:t>
            </a:r>
          </a:p>
        </p:txBody>
      </p:sp>
      <p:sp>
        <p:nvSpPr>
          <p:cNvPr id="6" name="正方形/長方形 5"/>
          <p:cNvSpPr/>
          <p:nvPr/>
        </p:nvSpPr>
        <p:spPr>
          <a:xfrm>
            <a:off x="5051364" y="1835537"/>
            <a:ext cx="7004648" cy="3102131"/>
          </a:xfrm>
          <a:prstGeom prst="rect">
            <a:avLst/>
          </a:prstGeom>
        </p:spPr>
        <p:txBody>
          <a:bodyPr wrap="square">
            <a:spAutoFit/>
          </a:bodyPr>
          <a:lstStyle/>
          <a:p>
            <a:pPr marL="342900" indent="-342900">
              <a:lnSpc>
                <a:spcPts val="2600"/>
              </a:lnSpc>
              <a:buFont typeface="Meiryo UI" panose="020B0604030504040204" pitchFamily="50" charset="-128"/>
              <a:buChar char="⃝"/>
            </a:pPr>
            <a:r>
              <a:rPr lang="ja-JP" altLang="en-US" sz="2400" dirty="0"/>
              <a:t>業務用冷蔵庫で培った技術を活かして、血液の保管と輸送システムを手掛けている。</a:t>
            </a:r>
            <a:endParaRPr lang="en-US" altLang="ja-JP" sz="2400" dirty="0"/>
          </a:p>
          <a:p>
            <a:pPr marL="342900" indent="-342900">
              <a:lnSpc>
                <a:spcPts val="2600"/>
              </a:lnSpc>
              <a:buFont typeface="Meiryo UI" panose="020B0604030504040204" pitchFamily="50" charset="-128"/>
              <a:buChar char="⃝"/>
            </a:pPr>
            <a:endParaRPr lang="en-US" altLang="ja-JP" sz="2400" dirty="0"/>
          </a:p>
          <a:p>
            <a:pPr marL="342900" indent="-342900">
              <a:lnSpc>
                <a:spcPts val="2600"/>
              </a:lnSpc>
              <a:buFont typeface="Meiryo UI" panose="020B0604030504040204" pitchFamily="50" charset="-128"/>
              <a:buChar char="⃝"/>
            </a:pPr>
            <a:r>
              <a:rPr lang="ja-JP" altLang="en-US" sz="2400" dirty="0"/>
              <a:t>血小板保管庫（</a:t>
            </a:r>
            <a:r>
              <a:rPr lang="en-US" altLang="ja-JP" sz="2400" dirty="0"/>
              <a:t>※</a:t>
            </a:r>
            <a:r>
              <a:rPr lang="ja-JP" altLang="en-US" sz="2400" dirty="0"/>
              <a:t>）の医療機器承認を持つ日本国内メーカーで、技術力に定評があります。</a:t>
            </a:r>
            <a:r>
              <a:rPr lang="en-US" altLang="ja-JP" sz="2400" dirty="0"/>
              <a:t>JICA</a:t>
            </a:r>
            <a:r>
              <a:rPr lang="ja-JP" altLang="en-US" sz="2400" dirty="0"/>
              <a:t>事業を通じて、ミャンマーのヤンゴン国立血液センターから２つの病院に血液製剤を保管輸送するシステムを構築し、</a:t>
            </a:r>
            <a:r>
              <a:rPr lang="en-US" altLang="ja-JP" sz="2400" dirty="0"/>
              <a:t>2018</a:t>
            </a:r>
            <a:r>
              <a:rPr lang="ja-JP" altLang="en-US" sz="2400" dirty="0"/>
              <a:t>年</a:t>
            </a:r>
            <a:r>
              <a:rPr lang="en-US" altLang="ja-JP" sz="2400" dirty="0"/>
              <a:t>11</a:t>
            </a:r>
            <a:r>
              <a:rPr lang="ja-JP" altLang="en-US" sz="2400" dirty="0"/>
              <a:t>月から稼働させている。</a:t>
            </a:r>
          </a:p>
        </p:txBody>
      </p:sp>
      <p:sp>
        <p:nvSpPr>
          <p:cNvPr id="8" name="正方形/長方形 7"/>
          <p:cNvSpPr/>
          <p:nvPr/>
        </p:nvSpPr>
        <p:spPr>
          <a:xfrm>
            <a:off x="398247" y="6309301"/>
            <a:ext cx="3214278" cy="400110"/>
          </a:xfrm>
          <a:prstGeom prst="rect">
            <a:avLst/>
          </a:prstGeom>
        </p:spPr>
        <p:txBody>
          <a:bodyPr wrap="none">
            <a:spAutoFit/>
          </a:bodyPr>
          <a:lstStyle/>
          <a:p>
            <a:r>
              <a:rPr lang="en-US" altLang="ja-JP" sz="2000" dirty="0">
                <a:hlinkClick r:id="rId3"/>
              </a:rPr>
              <a:t>http://www.daido-ind.co.jp/</a:t>
            </a:r>
            <a:endParaRPr lang="ja-JP" altLang="en-US" sz="2000" dirty="0"/>
          </a:p>
        </p:txBody>
      </p:sp>
      <p:sp>
        <p:nvSpPr>
          <p:cNvPr id="9" name="正方形/長方形 8"/>
          <p:cNvSpPr/>
          <p:nvPr/>
        </p:nvSpPr>
        <p:spPr>
          <a:xfrm>
            <a:off x="5051364" y="5578394"/>
            <a:ext cx="7004648" cy="759182"/>
          </a:xfrm>
          <a:prstGeom prst="rect">
            <a:avLst/>
          </a:prstGeom>
        </p:spPr>
        <p:txBody>
          <a:bodyPr wrap="square">
            <a:spAutoFit/>
          </a:bodyPr>
          <a:lstStyle/>
          <a:p>
            <a:pPr marL="363538" indent="-363538">
              <a:lnSpc>
                <a:spcPts val="2600"/>
              </a:lnSpc>
            </a:pPr>
            <a:r>
              <a:rPr lang="ja-JP" altLang="en-US" sz="2000" dirty="0"/>
              <a:t>（</a:t>
            </a:r>
            <a:r>
              <a:rPr lang="en-US" altLang="ja-JP" sz="2000" dirty="0"/>
              <a:t>※</a:t>
            </a:r>
            <a:r>
              <a:rPr lang="ja-JP" altLang="en-US" sz="2000" dirty="0"/>
              <a:t>）血小板は血液を凝固させる働きがあるため、常に温度</a:t>
            </a:r>
            <a:r>
              <a:rPr lang="en-US" altLang="ja-JP" sz="2000" dirty="0"/>
              <a:t>22±2℃</a:t>
            </a:r>
            <a:r>
              <a:rPr lang="ja-JP" altLang="en-US" sz="2000" dirty="0"/>
              <a:t>以内に保ちながら揺らし続ける必要がある。</a:t>
            </a:r>
          </a:p>
        </p:txBody>
      </p:sp>
      <p:sp>
        <p:nvSpPr>
          <p:cNvPr id="10" name="正方形/長方形 9"/>
          <p:cNvSpPr/>
          <p:nvPr/>
        </p:nvSpPr>
        <p:spPr>
          <a:xfrm>
            <a:off x="398247" y="5914198"/>
            <a:ext cx="3563796" cy="369332"/>
          </a:xfrm>
          <a:prstGeom prst="rect">
            <a:avLst/>
          </a:prstGeom>
        </p:spPr>
        <p:txBody>
          <a:bodyPr wrap="none">
            <a:spAutoFit/>
          </a:bodyPr>
          <a:lstStyle/>
          <a:p>
            <a:r>
              <a:rPr lang="ja-JP" altLang="en-US" dirty="0"/>
              <a:t>大阪市中央区森ノ宮中央</a:t>
            </a:r>
            <a:r>
              <a:rPr lang="en-US" altLang="ja-JP" dirty="0"/>
              <a:t>1-4-15</a:t>
            </a:r>
            <a:r>
              <a:rPr lang="ja-JP" altLang="en-US" dirty="0"/>
              <a:t>　</a:t>
            </a:r>
          </a:p>
        </p:txBody>
      </p:sp>
      <p:pic>
        <p:nvPicPr>
          <p:cNvPr id="11" name="図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563" y="1743784"/>
            <a:ext cx="1071664" cy="1078763"/>
          </a:xfrm>
          <a:prstGeom prst="rect">
            <a:avLst/>
          </a:prstGeom>
        </p:spPr>
      </p:pic>
      <p:pic>
        <p:nvPicPr>
          <p:cNvPr id="12" name="図 11"/>
          <p:cNvPicPr>
            <a:picLocks noChangeAspect="1"/>
          </p:cNvPicPr>
          <p:nvPr/>
        </p:nvPicPr>
        <p:blipFill>
          <a:blip r:embed="rId5"/>
          <a:stretch>
            <a:fillRect/>
          </a:stretch>
        </p:blipFill>
        <p:spPr>
          <a:xfrm>
            <a:off x="1486365" y="1771237"/>
            <a:ext cx="3278722" cy="3696927"/>
          </a:xfrm>
          <a:prstGeom prst="rect">
            <a:avLst/>
          </a:prstGeom>
        </p:spPr>
      </p:pic>
    </p:spTree>
    <p:extLst>
      <p:ext uri="{BB962C8B-B14F-4D97-AF65-F5344CB8AC3E}">
        <p14:creationId xmlns:p14="http://schemas.microsoft.com/office/powerpoint/2010/main" val="12434509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496984"/>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31" name="タイトル 1"/>
          <p:cNvSpPr>
            <a:spLocks noGrp="1"/>
          </p:cNvSpPr>
          <p:nvPr>
            <p:ph type="title"/>
          </p:nvPr>
        </p:nvSpPr>
        <p:spPr>
          <a:xfrm>
            <a:off x="260119" y="171421"/>
            <a:ext cx="11671762" cy="1325563"/>
          </a:xfrm>
        </p:spPr>
        <p:txBody>
          <a:bodyPr anchor="ctr">
            <a:normAutofit/>
          </a:bodyPr>
          <a:lstStyle/>
          <a:p>
            <a:r>
              <a:rPr lang="ja-JP" altLang="en-US" sz="5400" dirty="0">
                <a:latin typeface="+mj-ea"/>
              </a:rPr>
              <a:t>棚橋電機株式会社　</a:t>
            </a:r>
            <a:endParaRPr kumimoji="1" lang="ja-JP" altLang="en-US" sz="5400" dirty="0">
              <a:latin typeface="+mj-ea"/>
            </a:endParaRPr>
          </a:p>
        </p:txBody>
      </p:sp>
      <p:sp>
        <p:nvSpPr>
          <p:cNvPr id="4" name="正方形/長方形 3"/>
          <p:cNvSpPr/>
          <p:nvPr/>
        </p:nvSpPr>
        <p:spPr>
          <a:xfrm>
            <a:off x="6862919" y="1158430"/>
            <a:ext cx="5329081" cy="338554"/>
          </a:xfrm>
          <a:prstGeom prst="rect">
            <a:avLst/>
          </a:prstGeom>
        </p:spPr>
        <p:txBody>
          <a:bodyPr wrap="square">
            <a:spAutoFit/>
          </a:bodyPr>
          <a:lstStyle/>
          <a:p>
            <a:r>
              <a:rPr lang="ja-JP" altLang="en-US" sz="1600" dirty="0"/>
              <a:t>出典：大阪商工会議所ホームページ（</a:t>
            </a:r>
            <a:r>
              <a:rPr lang="en-US" altLang="ja-JP" sz="1600" dirty="0"/>
              <a:t>SDGs</a:t>
            </a:r>
            <a:r>
              <a:rPr lang="ja-JP" altLang="en-US" sz="1600" dirty="0"/>
              <a:t>取組み事例）</a:t>
            </a:r>
          </a:p>
        </p:txBody>
      </p:sp>
      <p:sp>
        <p:nvSpPr>
          <p:cNvPr id="5" name="正方形/長方形 4"/>
          <p:cNvSpPr/>
          <p:nvPr/>
        </p:nvSpPr>
        <p:spPr>
          <a:xfrm>
            <a:off x="5053842" y="1835538"/>
            <a:ext cx="6878039" cy="3093154"/>
          </a:xfrm>
          <a:prstGeom prst="rect">
            <a:avLst/>
          </a:prstGeom>
        </p:spPr>
        <p:txBody>
          <a:bodyPr wrap="square">
            <a:spAutoFit/>
          </a:bodyPr>
          <a:lstStyle/>
          <a:p>
            <a:pPr marL="342900" indent="-342900">
              <a:lnSpc>
                <a:spcPts val="2600"/>
              </a:lnSpc>
              <a:buFont typeface="Meiryo UI" panose="020B0604030504040204" pitchFamily="50" charset="-128"/>
              <a:buChar char="⃝"/>
            </a:pPr>
            <a:r>
              <a:rPr lang="ja-JP" altLang="en-US" sz="2400" dirty="0"/>
              <a:t>河川の汚染が深刻なインドネシアにおいて、一定期間メンテフリーで、重度汚染や高濁度の環境下でも水質の測定ができる機構を新たに開発。</a:t>
            </a:r>
            <a:endParaRPr lang="en-US" altLang="ja-JP" sz="2400" dirty="0"/>
          </a:p>
          <a:p>
            <a:pPr marL="342900" indent="-342900">
              <a:lnSpc>
                <a:spcPts val="2600"/>
              </a:lnSpc>
              <a:buFont typeface="Meiryo UI" panose="020B0604030504040204" pitchFamily="50" charset="-128"/>
              <a:buChar char="⃝"/>
            </a:pPr>
            <a:endParaRPr lang="en-US" altLang="ja-JP" sz="2400" dirty="0"/>
          </a:p>
          <a:p>
            <a:pPr marL="342900" indent="-342900">
              <a:lnSpc>
                <a:spcPts val="2600"/>
              </a:lnSpc>
              <a:buFont typeface="Meiryo UI" panose="020B0604030504040204" pitchFamily="50" charset="-128"/>
              <a:buChar char="⃝"/>
            </a:pPr>
            <a:r>
              <a:rPr lang="ja-JP" altLang="en-US" sz="2400" dirty="0"/>
              <a:t>センサーを洗浄する仕組みを開発した（</a:t>
            </a:r>
            <a:r>
              <a:rPr lang="en-US" altLang="ja-JP" sz="2400" dirty="0"/>
              <a:t>※</a:t>
            </a:r>
            <a:r>
              <a:rPr lang="ja-JP" altLang="en-US" sz="2400" dirty="0"/>
              <a:t>）のがミソで、開発協力会社や現地政府系研究機関等との間で日本とインドネシアの特許を共同出願すべく準備している。</a:t>
            </a:r>
          </a:p>
        </p:txBody>
      </p:sp>
      <p:sp>
        <p:nvSpPr>
          <p:cNvPr id="6" name="正方形/長方形 5"/>
          <p:cNvSpPr/>
          <p:nvPr/>
        </p:nvSpPr>
        <p:spPr>
          <a:xfrm>
            <a:off x="8784323" y="6379069"/>
            <a:ext cx="3145348" cy="400110"/>
          </a:xfrm>
          <a:prstGeom prst="rect">
            <a:avLst/>
          </a:prstGeom>
        </p:spPr>
        <p:txBody>
          <a:bodyPr wrap="none">
            <a:spAutoFit/>
          </a:bodyPr>
          <a:lstStyle/>
          <a:p>
            <a:r>
              <a:rPr lang="en-US" altLang="ja-JP" sz="2000" dirty="0">
                <a:hlinkClick r:id="rId3"/>
              </a:rPr>
              <a:t>http://tanahashidenki.co.jp/</a:t>
            </a:r>
            <a:endParaRPr lang="ja-JP" altLang="en-US" sz="2000" dirty="0"/>
          </a:p>
        </p:txBody>
      </p:sp>
      <p:sp>
        <p:nvSpPr>
          <p:cNvPr id="8" name="正方形/長方形 7"/>
          <p:cNvSpPr/>
          <p:nvPr/>
        </p:nvSpPr>
        <p:spPr>
          <a:xfrm>
            <a:off x="5053842" y="4957510"/>
            <a:ext cx="6734554" cy="759182"/>
          </a:xfrm>
          <a:prstGeom prst="rect">
            <a:avLst/>
          </a:prstGeom>
        </p:spPr>
        <p:txBody>
          <a:bodyPr wrap="square">
            <a:spAutoFit/>
          </a:bodyPr>
          <a:lstStyle/>
          <a:p>
            <a:pPr marL="363538" indent="-363538">
              <a:lnSpc>
                <a:spcPts val="2600"/>
              </a:lnSpc>
            </a:pPr>
            <a:r>
              <a:rPr lang="ja-JP" altLang="en-US" dirty="0"/>
              <a:t>（</a:t>
            </a:r>
            <a:r>
              <a:rPr lang="en-US" altLang="ja-JP" dirty="0"/>
              <a:t>※</a:t>
            </a:r>
            <a:r>
              <a:rPr lang="ja-JP" altLang="en-US" dirty="0"/>
              <a:t>）従来の水質測定システムでは、河川の汚染がひどいためにセンサーに汚れが付着して、数日で機能しなくなっていた。</a:t>
            </a:r>
          </a:p>
        </p:txBody>
      </p:sp>
      <p:sp>
        <p:nvSpPr>
          <p:cNvPr id="9" name="正方形/長方形 8"/>
          <p:cNvSpPr/>
          <p:nvPr/>
        </p:nvSpPr>
        <p:spPr>
          <a:xfrm>
            <a:off x="8921347" y="6025316"/>
            <a:ext cx="2871299" cy="369332"/>
          </a:xfrm>
          <a:prstGeom prst="rect">
            <a:avLst/>
          </a:prstGeom>
        </p:spPr>
        <p:txBody>
          <a:bodyPr wrap="none">
            <a:spAutoFit/>
          </a:bodyPr>
          <a:lstStyle/>
          <a:p>
            <a:r>
              <a:rPr lang="zh-CN" altLang="en-US" dirty="0"/>
              <a:t>大阪市城東区蒲生町</a:t>
            </a:r>
            <a:r>
              <a:rPr lang="en-US" altLang="zh-CN" dirty="0"/>
              <a:t>2-7-44</a:t>
            </a:r>
            <a:endParaRPr lang="ja-JP" altLang="en-US" dirty="0"/>
          </a:p>
        </p:txBody>
      </p:sp>
      <p:pic>
        <p:nvPicPr>
          <p:cNvPr id="10" name="図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6933" y="1732811"/>
            <a:ext cx="3288647" cy="1117378"/>
          </a:xfrm>
          <a:prstGeom prst="rect">
            <a:avLst/>
          </a:prstGeom>
        </p:spPr>
      </p:pic>
      <p:pic>
        <p:nvPicPr>
          <p:cNvPr id="11" name="図 10"/>
          <p:cNvPicPr>
            <a:picLocks noChangeAspect="1"/>
          </p:cNvPicPr>
          <p:nvPr/>
        </p:nvPicPr>
        <p:blipFill>
          <a:blip r:embed="rId5"/>
          <a:stretch>
            <a:fillRect/>
          </a:stretch>
        </p:blipFill>
        <p:spPr>
          <a:xfrm>
            <a:off x="406933" y="2945609"/>
            <a:ext cx="3816607" cy="3550773"/>
          </a:xfrm>
          <a:prstGeom prst="rect">
            <a:avLst/>
          </a:prstGeom>
        </p:spPr>
      </p:pic>
    </p:spTree>
    <p:extLst>
      <p:ext uri="{BB962C8B-B14F-4D97-AF65-F5344CB8AC3E}">
        <p14:creationId xmlns:p14="http://schemas.microsoft.com/office/powerpoint/2010/main" val="19267636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 y="228349"/>
            <a:ext cx="1252025" cy="117711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 name="タイトル 1"/>
          <p:cNvSpPr>
            <a:spLocks noGrp="1"/>
          </p:cNvSpPr>
          <p:nvPr>
            <p:ph type="title"/>
          </p:nvPr>
        </p:nvSpPr>
        <p:spPr>
          <a:xfrm>
            <a:off x="93178" y="108324"/>
            <a:ext cx="11936730" cy="1325563"/>
          </a:xfrm>
        </p:spPr>
        <p:txBody>
          <a:bodyPr>
            <a:normAutofit/>
          </a:bodyPr>
          <a:lstStyle/>
          <a:p>
            <a:r>
              <a:rPr lang="ja-JP" altLang="en-US" sz="5400" dirty="0">
                <a:latin typeface="Meiryo UI" panose="020B0604030504040204" pitchFamily="50" charset="-128"/>
                <a:ea typeface="Meiryo UI" panose="020B0604030504040204" pitchFamily="50" charset="-128"/>
              </a:rPr>
              <a:t>大阪商工会議所の支援</a:t>
            </a:r>
            <a:endParaRPr kumimoji="1" lang="ja-JP" altLang="en-US" sz="5400" dirty="0"/>
          </a:p>
        </p:txBody>
      </p:sp>
      <p:sp>
        <p:nvSpPr>
          <p:cNvPr id="5" name="正方形/長方形 4"/>
          <p:cNvSpPr/>
          <p:nvPr/>
        </p:nvSpPr>
        <p:spPr>
          <a:xfrm>
            <a:off x="0" y="1773841"/>
            <a:ext cx="12074139" cy="3785652"/>
          </a:xfrm>
          <a:prstGeom prst="rect">
            <a:avLst/>
          </a:prstGeom>
        </p:spPr>
        <p:txBody>
          <a:bodyPr wrap="none">
            <a:spAutoFit/>
          </a:bodyPr>
          <a:lstStyle/>
          <a:p>
            <a:r>
              <a:rPr lang="ja-JP" altLang="en-US" sz="3600" b="1" dirty="0">
                <a:latin typeface="+mn-ea"/>
              </a:rPr>
              <a:t>〇</a:t>
            </a:r>
            <a:r>
              <a:rPr lang="en-US" altLang="ja-JP" sz="3600" b="1" dirty="0">
                <a:latin typeface="+mn-ea"/>
              </a:rPr>
              <a:t>SDGs</a:t>
            </a:r>
            <a:r>
              <a:rPr lang="ja-JP" altLang="en-US" sz="3600" b="1" dirty="0">
                <a:latin typeface="+mn-ea"/>
              </a:rPr>
              <a:t>取り組み診断</a:t>
            </a:r>
            <a:endParaRPr lang="en-US" altLang="ja-JP" sz="3600" b="1" dirty="0">
              <a:latin typeface="+mn-ea"/>
            </a:endParaRPr>
          </a:p>
          <a:p>
            <a:r>
              <a:rPr lang="ja-JP" altLang="en-US" sz="2800" b="1" dirty="0"/>
              <a:t>　</a:t>
            </a:r>
            <a:r>
              <a:rPr lang="en-US" altLang="ja-JP" sz="2800" dirty="0"/>
              <a:t>17</a:t>
            </a:r>
            <a:r>
              <a:rPr lang="ja-JP" altLang="en-US" sz="2800" dirty="0"/>
              <a:t>ゴールの質問項目に回答し、取り組み度を診断。</a:t>
            </a:r>
            <a:endParaRPr lang="en-US" altLang="ja-JP" sz="2800" dirty="0"/>
          </a:p>
          <a:p>
            <a:r>
              <a:rPr lang="ja-JP" altLang="en-US" sz="2800" dirty="0"/>
              <a:t>　取り組み度「</a:t>
            </a:r>
            <a:r>
              <a:rPr lang="en-US" altLang="ja-JP" sz="2800" dirty="0"/>
              <a:t>70</a:t>
            </a:r>
            <a:r>
              <a:rPr lang="ja-JP" altLang="en-US" sz="2800" dirty="0"/>
              <a:t>％以上」「</a:t>
            </a:r>
            <a:r>
              <a:rPr lang="en-US" altLang="ja-JP" sz="2800" dirty="0"/>
              <a:t>50</a:t>
            </a:r>
            <a:r>
              <a:rPr lang="ja-JP" altLang="en-US" sz="2800" dirty="0"/>
              <a:t>％以上」「</a:t>
            </a:r>
            <a:r>
              <a:rPr lang="en-US" altLang="ja-JP" sz="2800" dirty="0"/>
              <a:t>50</a:t>
            </a:r>
            <a:r>
              <a:rPr lang="ja-JP" altLang="en-US" sz="2800" dirty="0"/>
              <a:t>％未満」の３段階に分けて</a:t>
            </a:r>
            <a:endParaRPr lang="en-US" altLang="ja-JP" sz="2800" dirty="0"/>
          </a:p>
          <a:p>
            <a:r>
              <a:rPr lang="ja-JP" altLang="en-US" sz="2800" dirty="0"/>
              <a:t>　</a:t>
            </a:r>
            <a:r>
              <a:rPr lang="en-US" altLang="ja-JP" sz="2800" dirty="0"/>
              <a:t>SDGs</a:t>
            </a:r>
            <a:r>
              <a:rPr lang="ja-JP" altLang="en-US" sz="2800" dirty="0"/>
              <a:t>の目標が表示。</a:t>
            </a:r>
            <a:endParaRPr lang="en-US" altLang="ja-JP" sz="2800" dirty="0"/>
          </a:p>
          <a:p>
            <a:endParaRPr lang="en-US" altLang="ja-JP" sz="2800" dirty="0"/>
          </a:p>
          <a:p>
            <a:r>
              <a:rPr lang="ja-JP" altLang="en-US" sz="3600" b="1" dirty="0">
                <a:latin typeface="+mn-ea"/>
              </a:rPr>
              <a:t>〇</a:t>
            </a:r>
            <a:r>
              <a:rPr lang="en-US" altLang="ja-JP" sz="3600" b="1" dirty="0" smtClean="0">
                <a:latin typeface="+mn-ea"/>
              </a:rPr>
              <a:t>SDGs</a:t>
            </a:r>
            <a:r>
              <a:rPr lang="ja-JP" altLang="en-US" sz="3600" b="1" dirty="0">
                <a:latin typeface="+mn-ea"/>
              </a:rPr>
              <a:t>取組</a:t>
            </a:r>
            <a:r>
              <a:rPr lang="ja-JP" altLang="en-US" sz="3600" b="1" dirty="0" smtClean="0">
                <a:latin typeface="+mn-ea"/>
              </a:rPr>
              <a:t>事例</a:t>
            </a:r>
            <a:endParaRPr lang="en-US" altLang="ja-JP" sz="3600" b="1" dirty="0" smtClean="0">
              <a:latin typeface="+mn-ea"/>
            </a:endParaRPr>
          </a:p>
          <a:p>
            <a:r>
              <a:rPr lang="ja-JP" altLang="en-US" sz="2800" dirty="0" smtClean="0">
                <a:latin typeface="+mn-ea"/>
              </a:rPr>
              <a:t>　</a:t>
            </a:r>
            <a:r>
              <a:rPr lang="en-US" altLang="ja-JP" sz="2800" dirty="0" smtClean="0">
                <a:latin typeface="+mn-ea"/>
              </a:rPr>
              <a:t>SDG</a:t>
            </a:r>
            <a:r>
              <a:rPr lang="ja-JP" altLang="en-US" sz="2800" dirty="0" err="1">
                <a:latin typeface="+mn-ea"/>
              </a:rPr>
              <a:t>ｓ</a:t>
            </a:r>
            <a:r>
              <a:rPr lang="ja-JP" altLang="en-US" sz="2800" dirty="0">
                <a:latin typeface="+mn-ea"/>
              </a:rPr>
              <a:t>に取り組んで</a:t>
            </a:r>
            <a:r>
              <a:rPr lang="ja-JP" altLang="en-US" sz="2800" dirty="0" smtClean="0">
                <a:latin typeface="+mn-ea"/>
              </a:rPr>
              <a:t>いる大阪商工会議所の会員</a:t>
            </a:r>
            <a:r>
              <a:rPr lang="ja-JP" altLang="en-US" sz="2800" dirty="0">
                <a:latin typeface="+mn-ea"/>
              </a:rPr>
              <a:t>企業とその他参考企業</a:t>
            </a:r>
            <a:r>
              <a:rPr lang="ja-JP" altLang="en-US" sz="2800" dirty="0" smtClean="0">
                <a:latin typeface="+mn-ea"/>
              </a:rPr>
              <a:t>等</a:t>
            </a:r>
            <a:endParaRPr lang="en-US" altLang="ja-JP" sz="2800" dirty="0" smtClean="0">
              <a:latin typeface="+mn-ea"/>
            </a:endParaRPr>
          </a:p>
          <a:p>
            <a:r>
              <a:rPr lang="ja-JP" altLang="en-US" sz="2800" dirty="0" smtClean="0">
                <a:latin typeface="+mn-ea"/>
              </a:rPr>
              <a:t>　を紹介。</a:t>
            </a:r>
            <a:endParaRPr lang="en-US" altLang="ja-JP" sz="2800" dirty="0">
              <a:latin typeface="+mn-ea"/>
            </a:endParaRPr>
          </a:p>
        </p:txBody>
      </p:sp>
      <p:sp>
        <p:nvSpPr>
          <p:cNvPr id="4" name="正方形/長方形 3">
            <a:extLst>
              <a:ext uri="{FF2B5EF4-FFF2-40B4-BE49-F238E27FC236}">
                <a16:creationId xmlns:a16="http://schemas.microsoft.com/office/drawing/2014/main" id="{E36D71C7-80A1-405F-8DF3-080B273ADD01}"/>
              </a:ext>
            </a:extLst>
          </p:cNvPr>
          <p:cNvSpPr/>
          <p:nvPr/>
        </p:nvSpPr>
        <p:spPr>
          <a:xfrm>
            <a:off x="7918315" y="5981221"/>
            <a:ext cx="2954246" cy="4691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mn-ea"/>
              </a:rPr>
              <a:t>大阪商工会議所　</a:t>
            </a:r>
            <a:r>
              <a:rPr lang="en-US" altLang="ja-JP" dirty="0">
                <a:solidFill>
                  <a:prstClr val="black"/>
                </a:solidFill>
                <a:latin typeface="+mn-ea"/>
              </a:rPr>
              <a:t>SDGs</a:t>
            </a:r>
            <a:endParaRPr lang="ja-JP" altLang="en-US" dirty="0">
              <a:solidFill>
                <a:prstClr val="black"/>
              </a:solidFill>
              <a:latin typeface="+mn-ea"/>
            </a:endParaRPr>
          </a:p>
        </p:txBody>
      </p:sp>
      <p:pic>
        <p:nvPicPr>
          <p:cNvPr id="9" name="図 8">
            <a:extLst>
              <a:ext uri="{FF2B5EF4-FFF2-40B4-BE49-F238E27FC236}">
                <a16:creationId xmlns:a16="http://schemas.microsoft.com/office/drawing/2014/main" id="{FFB3E462-3E31-4F21-B431-888407A0478D}"/>
              </a:ext>
            </a:extLst>
          </p:cNvPr>
          <p:cNvPicPr>
            <a:picLocks noChangeAspect="1"/>
          </p:cNvPicPr>
          <p:nvPr/>
        </p:nvPicPr>
        <p:blipFill>
          <a:blip r:embed="rId3"/>
          <a:stretch>
            <a:fillRect/>
          </a:stretch>
        </p:blipFill>
        <p:spPr>
          <a:xfrm>
            <a:off x="11129133" y="6039453"/>
            <a:ext cx="330049" cy="352728"/>
          </a:xfrm>
          <a:prstGeom prst="rect">
            <a:avLst/>
          </a:prstGeom>
        </p:spPr>
      </p:pic>
      <p:pic>
        <p:nvPicPr>
          <p:cNvPr id="11" name="図 10">
            <a:extLst>
              <a:ext uri="{FF2B5EF4-FFF2-40B4-BE49-F238E27FC236}">
                <a16:creationId xmlns:a16="http://schemas.microsoft.com/office/drawing/2014/main" id="{E2FC635C-1BBF-4E15-BB24-53C845C71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9125" y="3267796"/>
            <a:ext cx="1486872" cy="1213506"/>
          </a:xfrm>
          <a:prstGeom prst="rect">
            <a:avLst/>
          </a:prstGeom>
        </p:spPr>
      </p:pic>
      <p:sp>
        <p:nvSpPr>
          <p:cNvPr id="13" name="テキスト ボックス 12">
            <a:extLst>
              <a:ext uri="{FF2B5EF4-FFF2-40B4-BE49-F238E27FC236}">
                <a16:creationId xmlns:a16="http://schemas.microsoft.com/office/drawing/2014/main" id="{8B2072CE-1B35-4E10-A749-EF79CDBB9CD3}"/>
              </a:ext>
            </a:extLst>
          </p:cNvPr>
          <p:cNvSpPr txBox="1"/>
          <p:nvPr/>
        </p:nvSpPr>
        <p:spPr>
          <a:xfrm>
            <a:off x="214429" y="5876479"/>
            <a:ext cx="7447314" cy="646331"/>
          </a:xfrm>
          <a:prstGeom prst="rect">
            <a:avLst/>
          </a:prstGeom>
          <a:noFill/>
        </p:spPr>
        <p:txBody>
          <a:bodyPr wrap="square">
            <a:spAutoFit/>
          </a:bodyPr>
          <a:lstStyle/>
          <a:p>
            <a:r>
              <a:rPr kumimoji="1" lang="en-US" altLang="ja-JP" sz="1800" dirty="0">
                <a:latin typeface="ＭＳ Ｐ明朝" panose="02020600040205080304" pitchFamily="18" charset="-128"/>
                <a:ea typeface="ＭＳ Ｐ明朝" panose="02020600040205080304" pitchFamily="18" charset="-128"/>
              </a:rPr>
              <a:t>※</a:t>
            </a:r>
            <a:r>
              <a:rPr lang="ja-JP" altLang="en-US" sz="1800" dirty="0">
                <a:latin typeface="ＭＳ Ｐ明朝" panose="02020600040205080304" pitchFamily="18" charset="-128"/>
                <a:ea typeface="ＭＳ Ｐ明朝" panose="02020600040205080304" pitchFamily="18" charset="-128"/>
              </a:rPr>
              <a:t>詳細については、大阪商工会議所国際部へお問い合わせください。</a:t>
            </a:r>
            <a:endParaRPr lang="en-US" altLang="ja-JP" sz="1800" dirty="0">
              <a:latin typeface="ＭＳ Ｐ明朝" panose="02020600040205080304" pitchFamily="18" charset="-128"/>
              <a:ea typeface="ＭＳ Ｐ明朝" panose="02020600040205080304" pitchFamily="18" charset="-128"/>
            </a:endParaRPr>
          </a:p>
          <a:p>
            <a:r>
              <a:rPr lang="en-US" altLang="ja-JP" dirty="0">
                <a:latin typeface="ＭＳ Ｐ明朝" panose="02020600040205080304" pitchFamily="18" charset="-128"/>
                <a:ea typeface="ＭＳ Ｐ明朝" panose="02020600040205080304" pitchFamily="18" charset="-128"/>
              </a:rPr>
              <a:t>https://www.osaka.cci.or.jp/sdgs/</a:t>
            </a:r>
            <a:endParaRPr lang="ja-JP" altLang="en-US"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4663532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48853" y="987451"/>
            <a:ext cx="9144000" cy="1590857"/>
          </a:xfrm>
        </p:spPr>
        <p:txBody>
          <a:bodyPr>
            <a:normAutofit/>
          </a:bodyPr>
          <a:lstStyle/>
          <a:p>
            <a:r>
              <a:rPr kumimoji="1" lang="ja-JP" altLang="en-US" sz="4400" dirty="0"/>
              <a:t>ご清聴ありがとうございました</a:t>
            </a:r>
            <a:r>
              <a:rPr kumimoji="1" lang="ja-JP" altLang="en-US" sz="4400" u="none" dirty="0"/>
              <a:t>。</a:t>
            </a:r>
          </a:p>
        </p:txBody>
      </p:sp>
      <p:pic>
        <p:nvPicPr>
          <p:cNvPr id="4" name="図 3"/>
          <p:cNvPicPr>
            <a:picLocks noChangeAspect="1"/>
          </p:cNvPicPr>
          <p:nvPr/>
        </p:nvPicPr>
        <p:blipFill>
          <a:blip r:embed="rId3"/>
          <a:stretch>
            <a:fillRect/>
          </a:stretch>
        </p:blipFill>
        <p:spPr>
          <a:xfrm>
            <a:off x="4827243" y="4484029"/>
            <a:ext cx="360000" cy="358635"/>
          </a:xfrm>
          <a:prstGeom prst="rect">
            <a:avLst/>
          </a:prstGeom>
        </p:spPr>
      </p:pic>
      <p:sp>
        <p:nvSpPr>
          <p:cNvPr id="5" name="正方形/長方形 4"/>
          <p:cNvSpPr/>
          <p:nvPr/>
        </p:nvSpPr>
        <p:spPr>
          <a:xfrm>
            <a:off x="2520167" y="4428751"/>
            <a:ext cx="2160240" cy="4691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1" lang="ja-JP" altLang="en-US" dirty="0">
                <a:solidFill>
                  <a:prstClr val="black"/>
                </a:solidFill>
                <a:latin typeface="Calibri"/>
                <a:ea typeface="Meiryo UI"/>
              </a:rPr>
              <a:t>大阪府　</a:t>
            </a:r>
            <a:r>
              <a:rPr kumimoji="1" lang="en-US" altLang="ja-JP" dirty="0">
                <a:solidFill>
                  <a:prstClr val="black"/>
                </a:solidFill>
                <a:latin typeface="Calibri"/>
                <a:ea typeface="Meiryo UI"/>
              </a:rPr>
              <a:t>SDGs</a:t>
            </a:r>
            <a:endParaRPr kumimoji="1" lang="ja-JP" altLang="en-US" dirty="0">
              <a:solidFill>
                <a:prstClr val="black"/>
              </a:solidFill>
              <a:latin typeface="Calibri"/>
              <a:ea typeface="Meiryo UI"/>
            </a:endParaRPr>
          </a:p>
        </p:txBody>
      </p:sp>
      <p:sp>
        <p:nvSpPr>
          <p:cNvPr id="6" name="正方形/長方形 5"/>
          <p:cNvSpPr/>
          <p:nvPr/>
        </p:nvSpPr>
        <p:spPr>
          <a:xfrm>
            <a:off x="5415298" y="4511649"/>
            <a:ext cx="4653838" cy="369332"/>
          </a:xfrm>
          <a:prstGeom prst="rect">
            <a:avLst/>
          </a:prstGeom>
        </p:spPr>
        <p:txBody>
          <a:bodyPr wrap="none">
            <a:spAutoFit/>
          </a:bodyPr>
          <a:lstStyle/>
          <a:p>
            <a:pPr defTabSz="914400"/>
            <a:r>
              <a:rPr kumimoji="1" lang="ja-JP" altLang="en-US" dirty="0">
                <a:solidFill>
                  <a:prstClr val="black"/>
                </a:solidFill>
                <a:latin typeface="Calibri"/>
                <a:ea typeface="Meiryo UI"/>
              </a:rPr>
              <a:t>⇒ </a:t>
            </a:r>
            <a:r>
              <a:rPr kumimoji="1" lang="en-US" altLang="ja-JP" dirty="0">
                <a:solidFill>
                  <a:prstClr val="black"/>
                </a:solidFill>
                <a:latin typeface="Calibri"/>
                <a:ea typeface="Meiryo UI"/>
              </a:rPr>
              <a:t>HP</a:t>
            </a:r>
            <a:r>
              <a:rPr kumimoji="1" lang="ja-JP" altLang="en-US" dirty="0">
                <a:solidFill>
                  <a:prstClr val="black"/>
                </a:solidFill>
                <a:latin typeface="Calibri"/>
                <a:ea typeface="Meiryo UI"/>
              </a:rPr>
              <a:t>「大阪府／大阪府におけるSDGsの取組み」</a:t>
            </a:r>
          </a:p>
        </p:txBody>
      </p:sp>
      <p:sp>
        <p:nvSpPr>
          <p:cNvPr id="8" name="正方形/長方形 7"/>
          <p:cNvSpPr/>
          <p:nvPr/>
        </p:nvSpPr>
        <p:spPr>
          <a:xfrm>
            <a:off x="3171976" y="2958409"/>
            <a:ext cx="5848048" cy="1308050"/>
          </a:xfrm>
          <a:prstGeom prst="rect">
            <a:avLst/>
          </a:prstGeom>
        </p:spPr>
        <p:txBody>
          <a:bodyPr wrap="square">
            <a:spAutoFit/>
          </a:bodyPr>
          <a:lstStyle/>
          <a:p>
            <a:pPr marL="174625"/>
            <a:r>
              <a:rPr lang="en-US" altLang="ja-JP" dirty="0">
                <a:solidFill>
                  <a:prstClr val="black"/>
                </a:solidFill>
                <a:latin typeface="Meiryo UI" panose="020B0604030504040204" pitchFamily="50" charset="-128"/>
                <a:ea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rPr>
              <a:t>お問い合わせ先</a:t>
            </a:r>
            <a:r>
              <a:rPr lang="en-US" altLang="ja-JP" dirty="0">
                <a:solidFill>
                  <a:prstClr val="black"/>
                </a:solidFill>
                <a:latin typeface="Meiryo UI" panose="020B0604030504040204" pitchFamily="50" charset="-128"/>
                <a:ea typeface="Meiryo UI" panose="020B0604030504040204" pitchFamily="50" charset="-128"/>
              </a:rPr>
              <a:t>】</a:t>
            </a:r>
          </a:p>
          <a:p>
            <a:pPr marL="174625">
              <a:spcBef>
                <a:spcPts val="600"/>
              </a:spcBef>
            </a:pPr>
            <a:r>
              <a:rPr lang="ja-JP" altLang="en-US" dirty="0">
                <a:solidFill>
                  <a:prstClr val="black"/>
                </a:solidFill>
                <a:latin typeface="Meiryo UI" panose="020B0604030504040204" pitchFamily="50" charset="-128"/>
                <a:ea typeface="Meiryo UI" panose="020B0604030504040204" pitchFamily="50" charset="-128"/>
              </a:rPr>
              <a:t>大阪府 政策企画部 企画室 推進課</a:t>
            </a:r>
          </a:p>
          <a:p>
            <a:pPr marL="174625"/>
            <a:r>
              <a:rPr lang="en-US" altLang="ja-JP" dirty="0">
                <a:solidFill>
                  <a:prstClr val="black"/>
                </a:solidFill>
                <a:latin typeface="Meiryo UI" panose="020B0604030504040204" pitchFamily="50" charset="-128"/>
                <a:ea typeface="Meiryo UI" panose="020B0604030504040204" pitchFamily="50" charset="-128"/>
              </a:rPr>
              <a:t>TEL:06-6941-0351</a:t>
            </a:r>
          </a:p>
          <a:p>
            <a:pPr marL="174625"/>
            <a:r>
              <a:rPr lang="en-US" altLang="ja-JP" sz="2000" dirty="0">
                <a:solidFill>
                  <a:prstClr val="black"/>
                </a:solidFill>
                <a:latin typeface="Meiryo UI" panose="020B0604030504040204" pitchFamily="50" charset="-128"/>
                <a:ea typeface="Meiryo UI" panose="020B0604030504040204" pitchFamily="50" charset="-128"/>
              </a:rPr>
              <a:t>Mail:</a:t>
            </a:r>
            <a:r>
              <a:rPr lang="ja-JP" altLang="en-US" sz="2000" dirty="0">
                <a:solidFill>
                  <a:prstClr val="black"/>
                </a:solidFill>
                <a:latin typeface="Meiryo UI" panose="020B0604030504040204" pitchFamily="50" charset="-128"/>
                <a:ea typeface="Meiryo UI" panose="020B0604030504040204" pitchFamily="50" charset="-128"/>
              </a:rPr>
              <a:t> </a:t>
            </a:r>
            <a:r>
              <a:rPr lang="en-US" altLang="ja-JP" sz="2000" dirty="0">
                <a:solidFill>
                  <a:prstClr val="black"/>
                </a:solidFill>
                <a:latin typeface="Meiryo UI" panose="020B0604030504040204" pitchFamily="50" charset="-128"/>
                <a:ea typeface="Meiryo UI" panose="020B0604030504040204" pitchFamily="50" charset="-128"/>
              </a:rPr>
              <a:t>osaka_SDGs@gbox.pref.osaka.lg.jp</a:t>
            </a:r>
          </a:p>
        </p:txBody>
      </p:sp>
    </p:spTree>
    <p:extLst>
      <p:ext uri="{BB962C8B-B14F-4D97-AF65-F5344CB8AC3E}">
        <p14:creationId xmlns:p14="http://schemas.microsoft.com/office/powerpoint/2010/main" val="42087117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２０３０アジェンダ</a:t>
            </a:r>
            <a:endParaRPr kumimoji="1" lang="ja-JP" altLang="en-US" sz="3200" dirty="0"/>
          </a:p>
        </p:txBody>
      </p:sp>
      <p:sp>
        <p:nvSpPr>
          <p:cNvPr id="3" name="正方形/長方形 2"/>
          <p:cNvSpPr/>
          <p:nvPr/>
        </p:nvSpPr>
        <p:spPr>
          <a:xfrm>
            <a:off x="265411" y="2493465"/>
            <a:ext cx="5760000" cy="4324261"/>
          </a:xfrm>
          <a:prstGeom prst="rect">
            <a:avLst/>
          </a:prstGeom>
        </p:spPr>
        <p:txBody>
          <a:bodyPr wrap="square">
            <a:spAutoFit/>
          </a:bodyPr>
          <a:lstStyle/>
          <a:p>
            <a:pPr>
              <a:lnSpc>
                <a:spcPts val="2200"/>
              </a:lnSpc>
              <a:spcAft>
                <a:spcPts val="0"/>
              </a:spcAft>
            </a:pPr>
            <a:r>
              <a:rPr lang="ja-JP" altLang="ja-JP" sz="14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前文</a:t>
            </a:r>
          </a:p>
          <a:p>
            <a:pPr>
              <a:lnSpc>
                <a:spcPts val="2200"/>
              </a:lnSpc>
              <a:spcAft>
                <a:spcPts val="0"/>
              </a:spcAft>
            </a:pPr>
            <a:r>
              <a:rPr lang="ja-JP" altLang="ja-JP" sz="14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このアジェンダは、人間、地球及び繁栄のための行動計画である。これはまた、より大きな自由における普遍的な平和の強化を追求ものでもある。我々は、極端な貧困を含む、あらゆる形態と側面の貧困を撲滅することが最大の地球規模の課題であり、持続可能な開発のための不可欠な必要条件であると認識する。</a:t>
            </a:r>
            <a:endParaRPr lang="en-US" altLang="ja-JP" sz="14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lnSpc>
                <a:spcPts val="2200"/>
              </a:lnSpc>
              <a:spcAft>
                <a:spcPts val="0"/>
              </a:spcAft>
            </a:pPr>
            <a:endParaRPr lang="en-US" altLang="ja-JP" sz="14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lnSpc>
                <a:spcPts val="2200"/>
              </a:lnSpc>
            </a:pPr>
            <a:r>
              <a:rPr lang="ja-JP" altLang="ja-JP"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すべての国及びすべてのステークホルダーは、協同的なパートナーシップの下、この計画を実行する。</a:t>
            </a:r>
            <a:r>
              <a:rPr lang="ja-JP" altLang="ja-JP" sz="1400" kern="100" spc="100" dirty="0">
                <a:latin typeface="Meiryo UI" panose="020B0604030504040204" pitchFamily="50" charset="-128"/>
                <a:ea typeface="Meiryo UI" panose="020B0604030504040204" pitchFamily="50" charset="-128"/>
                <a:cs typeface="Times New Roman" panose="02020603050405020304" pitchFamily="18" charset="0"/>
              </a:rPr>
              <a:t>我々は、人類を貧困の恐怖及び欠乏の専制から解き放ち、地球を</a:t>
            </a:r>
            <a:r>
              <a:rPr lang="ja-JP" altLang="ja-JP" sz="1400" kern="100" spc="100" dirty="0" err="1">
                <a:latin typeface="Meiryo UI" panose="020B0604030504040204" pitchFamily="50" charset="-128"/>
                <a:ea typeface="Meiryo UI" panose="020B0604030504040204" pitchFamily="50" charset="-128"/>
                <a:cs typeface="Times New Roman" panose="02020603050405020304" pitchFamily="18" charset="0"/>
              </a:rPr>
              <a:t>癒やし</a:t>
            </a:r>
            <a:r>
              <a:rPr lang="ja-JP" altLang="ja-JP" sz="1400" kern="100" spc="100" dirty="0">
                <a:latin typeface="Meiryo UI" panose="020B0604030504040204" pitchFamily="50" charset="-128"/>
                <a:ea typeface="Meiryo UI" panose="020B0604030504040204" pitchFamily="50" charset="-128"/>
                <a:cs typeface="Times New Roman" panose="02020603050405020304" pitchFamily="18" charset="0"/>
              </a:rPr>
              <a:t>安全にすることを決意している。</a:t>
            </a:r>
            <a:r>
              <a:rPr lang="ja-JP" altLang="ja-JP"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我々は、世界を持続的かつ強靱（レジリエント）な道筋に移行させるために緊急に必要な、大胆かつ変革的な手段をとることに決意している。</a:t>
            </a:r>
            <a:endParaRPr lang="en-US" altLang="ja-JP"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2200"/>
              </a:lnSpc>
            </a:pPr>
            <a:r>
              <a:rPr lang="ja-JP" altLang="ja-JP" sz="1400" kern="100" spc="100" dirty="0">
                <a:latin typeface="Meiryo UI" panose="020B0604030504040204" pitchFamily="50" charset="-128"/>
                <a:ea typeface="Meiryo UI" panose="020B0604030504040204" pitchFamily="50" charset="-128"/>
                <a:cs typeface="Times New Roman" panose="02020603050405020304" pitchFamily="18" charset="0"/>
              </a:rPr>
              <a:t>我々はこの共同の旅路に乗り出すにあたり、</a:t>
            </a:r>
            <a:r>
              <a:rPr lang="ja-JP" altLang="ja-JP" b="1" u="sng"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誰一人取り残さない</a:t>
            </a:r>
            <a:r>
              <a:rPr lang="ja-JP" altLang="ja-JP"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ことを誓う。</a:t>
            </a:r>
            <a:endParaRPr lang="en-US" altLang="ja-JP"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5" name="正方形/長方形 4"/>
          <p:cNvSpPr/>
          <p:nvPr/>
        </p:nvSpPr>
        <p:spPr>
          <a:xfrm>
            <a:off x="10512149" y="1766474"/>
            <a:ext cx="1010093" cy="5847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Meiryo UI" panose="020B0604030504040204" pitchFamily="50" charset="-128"/>
                <a:ea typeface="Meiryo UI" panose="020B0604030504040204" pitchFamily="50" charset="-128"/>
              </a:rPr>
              <a:t>仮 訳</a:t>
            </a:r>
          </a:p>
        </p:txBody>
      </p:sp>
      <p:sp>
        <p:nvSpPr>
          <p:cNvPr id="4" name="正方形/長方形 3"/>
          <p:cNvSpPr/>
          <p:nvPr/>
        </p:nvSpPr>
        <p:spPr>
          <a:xfrm>
            <a:off x="6148135" y="2788793"/>
            <a:ext cx="5760000" cy="3195747"/>
          </a:xfrm>
          <a:prstGeom prst="rect">
            <a:avLst/>
          </a:prstGeom>
        </p:spPr>
        <p:txBody>
          <a:bodyPr wrap="square">
            <a:spAutoFit/>
          </a:bodyPr>
          <a:lstStyle/>
          <a:p>
            <a:pPr>
              <a:lnSpc>
                <a:spcPts val="2200"/>
              </a:lnSpc>
            </a:pPr>
            <a:r>
              <a:rPr lang="ja-JP" altLang="en-US" sz="1400" dirty="0">
                <a:solidFill>
                  <a:srgbClr val="000000"/>
                </a:solidFill>
                <a:latin typeface="Meiryo UI" panose="020B0604030504040204" pitchFamily="50" charset="-128"/>
                <a:ea typeface="Meiryo UI" panose="020B0604030504040204" pitchFamily="50" charset="-128"/>
              </a:rPr>
              <a:t>今日我々が発表する</a:t>
            </a:r>
            <a:r>
              <a:rPr lang="en-US" altLang="ja-JP" sz="1400" dirty="0">
                <a:solidFill>
                  <a:srgbClr val="000000"/>
                </a:solidFill>
                <a:latin typeface="Meiryo UI" panose="020B0604030504040204" pitchFamily="50" charset="-128"/>
                <a:ea typeface="Meiryo UI" panose="020B0604030504040204" pitchFamily="50" charset="-128"/>
              </a:rPr>
              <a:t>17</a:t>
            </a:r>
            <a:r>
              <a:rPr lang="ja-JP" altLang="en-US" sz="1400" dirty="0">
                <a:solidFill>
                  <a:srgbClr val="000000"/>
                </a:solidFill>
                <a:latin typeface="Meiryo UI" panose="020B0604030504040204" pitchFamily="50" charset="-128"/>
                <a:ea typeface="Meiryo UI" panose="020B0604030504040204" pitchFamily="50" charset="-128"/>
              </a:rPr>
              <a:t>の持続可能な開発のための目標（</a:t>
            </a:r>
            <a:r>
              <a:rPr lang="en-US" altLang="ja-JP" sz="1400" dirty="0">
                <a:solidFill>
                  <a:srgbClr val="000000"/>
                </a:solidFill>
                <a:latin typeface="Meiryo UI" panose="020B0604030504040204" pitchFamily="50" charset="-128"/>
                <a:ea typeface="Meiryo UI" panose="020B0604030504040204" pitchFamily="50" charset="-128"/>
              </a:rPr>
              <a:t>SDGs</a:t>
            </a:r>
            <a:r>
              <a:rPr lang="ja-JP" altLang="en-US" sz="1400" dirty="0">
                <a:solidFill>
                  <a:srgbClr val="000000"/>
                </a:solidFill>
                <a:latin typeface="Meiryo UI" panose="020B0604030504040204" pitchFamily="50" charset="-128"/>
                <a:ea typeface="Meiryo UI" panose="020B0604030504040204" pitchFamily="50" charset="-128"/>
              </a:rPr>
              <a:t>）と、</a:t>
            </a:r>
            <a:r>
              <a:rPr lang="en-US" altLang="ja-JP" sz="1400" dirty="0">
                <a:solidFill>
                  <a:srgbClr val="000000"/>
                </a:solidFill>
                <a:latin typeface="Meiryo UI" panose="020B0604030504040204" pitchFamily="50" charset="-128"/>
                <a:ea typeface="Meiryo UI" panose="020B0604030504040204" pitchFamily="50" charset="-128"/>
              </a:rPr>
              <a:t>169</a:t>
            </a:r>
            <a:r>
              <a:rPr lang="ja-JP" altLang="en-US" sz="1400" dirty="0">
                <a:solidFill>
                  <a:srgbClr val="000000"/>
                </a:solidFill>
                <a:latin typeface="Meiryo UI" panose="020B0604030504040204" pitchFamily="50" charset="-128"/>
                <a:ea typeface="Meiryo UI" panose="020B0604030504040204" pitchFamily="50" charset="-128"/>
              </a:rPr>
              <a:t>のターゲットは、この新しく普遍的なアジェンダの規模と野心を示している。これらの目標とターゲットは、ミレニアム開発目標（</a:t>
            </a:r>
            <a:r>
              <a:rPr lang="en-US" altLang="ja-JP" sz="1400" dirty="0">
                <a:solidFill>
                  <a:srgbClr val="000000"/>
                </a:solidFill>
                <a:latin typeface="Meiryo UI" panose="020B0604030504040204" pitchFamily="50" charset="-128"/>
                <a:ea typeface="Meiryo UI" panose="020B0604030504040204" pitchFamily="50" charset="-128"/>
              </a:rPr>
              <a:t>MDGs</a:t>
            </a:r>
            <a:r>
              <a:rPr lang="ja-JP" altLang="en-US" sz="1400" dirty="0">
                <a:solidFill>
                  <a:srgbClr val="000000"/>
                </a:solidFill>
                <a:latin typeface="Meiryo UI" panose="020B0604030504040204" pitchFamily="50" charset="-128"/>
                <a:ea typeface="Meiryo UI" panose="020B0604030504040204" pitchFamily="50" charset="-128"/>
              </a:rPr>
              <a:t>）を基にして、ミレニアム開発目標が達成できなかったものを全うすることを目指すものである。これらは、すべての人々の人権を実現し、ジェンダー平等とすべての女性と女児の能力強化を達成することを目指す。</a:t>
            </a:r>
            <a:endParaRPr lang="en-US" altLang="ja-JP" sz="1400" dirty="0">
              <a:solidFill>
                <a:srgbClr val="000000"/>
              </a:solidFill>
              <a:latin typeface="Meiryo UI" panose="020B0604030504040204" pitchFamily="50" charset="-128"/>
              <a:ea typeface="Meiryo UI" panose="020B0604030504040204" pitchFamily="50" charset="-128"/>
            </a:endParaRPr>
          </a:p>
          <a:p>
            <a:pPr>
              <a:lnSpc>
                <a:spcPts val="2200"/>
              </a:lnSpc>
            </a:pPr>
            <a:r>
              <a:rPr lang="ja-JP" altLang="en-US" dirty="0">
                <a:solidFill>
                  <a:srgbClr val="FF0000"/>
                </a:solidFill>
                <a:latin typeface="Meiryo UI" panose="020B0604030504040204" pitchFamily="50" charset="-128"/>
                <a:ea typeface="Meiryo UI" panose="020B0604030504040204" pitchFamily="50" charset="-128"/>
              </a:rPr>
              <a:t>これらの目標及びターゲットは、統合され不可分のものであり、持続可能な開発の三側面、すなわち</a:t>
            </a:r>
            <a:r>
              <a:rPr lang="ja-JP" altLang="en-US" b="1" u="sng" dirty="0">
                <a:solidFill>
                  <a:srgbClr val="FF0000"/>
                </a:solidFill>
                <a:latin typeface="Meiryo UI" panose="020B0604030504040204" pitchFamily="50" charset="-128"/>
                <a:ea typeface="Meiryo UI" panose="020B0604030504040204" pitchFamily="50" charset="-128"/>
              </a:rPr>
              <a:t>経済、社会及び環境の三側面を調和させるものである</a:t>
            </a:r>
            <a:r>
              <a:rPr lang="ja-JP" altLang="en-US" dirty="0">
                <a:solidFill>
                  <a:srgbClr val="FF0000"/>
                </a:solidFill>
                <a:latin typeface="Meiryo UI" panose="020B0604030504040204" pitchFamily="50" charset="-128"/>
                <a:ea typeface="Meiryo UI" panose="020B0604030504040204" pitchFamily="50" charset="-128"/>
              </a:rPr>
              <a:t>。</a:t>
            </a:r>
          </a:p>
          <a:p>
            <a:pPr>
              <a:lnSpc>
                <a:spcPts val="2200"/>
              </a:lnSpc>
            </a:pPr>
            <a:r>
              <a:rPr lang="ja-JP" altLang="en-US" sz="1400" dirty="0">
                <a:solidFill>
                  <a:srgbClr val="000000"/>
                </a:solidFill>
                <a:latin typeface="Meiryo UI" panose="020B0604030504040204" pitchFamily="50" charset="-128"/>
                <a:ea typeface="Meiryo UI" panose="020B0604030504040204" pitchFamily="50" charset="-128"/>
              </a:rPr>
              <a:t>これらの目標及びターゲットは、人類及び地球にとり極めて重要な分野で、向こう</a:t>
            </a:r>
            <a:r>
              <a:rPr lang="en-US" altLang="ja-JP" sz="1400" dirty="0">
                <a:solidFill>
                  <a:srgbClr val="000000"/>
                </a:solidFill>
                <a:latin typeface="Meiryo UI" panose="020B0604030504040204" pitchFamily="50" charset="-128"/>
                <a:ea typeface="Meiryo UI" panose="020B0604030504040204" pitchFamily="50" charset="-128"/>
              </a:rPr>
              <a:t>15</a:t>
            </a:r>
            <a:r>
              <a:rPr lang="ja-JP" altLang="en-US" sz="1400" dirty="0">
                <a:solidFill>
                  <a:srgbClr val="000000"/>
                </a:solidFill>
                <a:latin typeface="Meiryo UI" panose="020B0604030504040204" pitchFamily="50" charset="-128"/>
                <a:ea typeface="Meiryo UI" panose="020B0604030504040204" pitchFamily="50" charset="-128"/>
              </a:rPr>
              <a:t>年間にわたり、行動を促進するものになろう。</a:t>
            </a:r>
            <a:endParaRPr lang="ja-JP" altLang="en-US" sz="1400" dirty="0">
              <a:latin typeface="Meiryo UI" panose="020B0604030504040204" pitchFamily="50" charset="-128"/>
              <a:ea typeface="Meiryo UI" panose="020B0604030504040204" pitchFamily="50" charset="-128"/>
            </a:endParaRPr>
          </a:p>
        </p:txBody>
      </p:sp>
      <p:sp>
        <p:nvSpPr>
          <p:cNvPr id="6" name="正方形/長方形 5"/>
          <p:cNvSpPr/>
          <p:nvPr/>
        </p:nvSpPr>
        <p:spPr>
          <a:xfrm>
            <a:off x="265412" y="1678995"/>
            <a:ext cx="9918933" cy="723275"/>
          </a:xfrm>
          <a:prstGeom prst="rect">
            <a:avLst/>
          </a:prstGeom>
        </p:spPr>
        <p:txBody>
          <a:bodyPr wrap="square">
            <a:spAutoFit/>
          </a:bodyPr>
          <a:lstStyle/>
          <a:p>
            <a:pPr>
              <a:spcAft>
                <a:spcPts val="0"/>
              </a:spcAft>
            </a:pP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2015</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年</a:t>
            </a: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9</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月</a:t>
            </a: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25</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日第</a:t>
            </a: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70</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回国連総会で採択</a:t>
            </a:r>
            <a:endPar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spcBef>
                <a:spcPts val="600"/>
              </a:spcBef>
              <a:spcAft>
                <a:spcPts val="0"/>
              </a:spcAft>
            </a:pPr>
            <a:r>
              <a:rPr lang="ja-JP" altLang="ja-JP" sz="24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我々の世界を変革する：持続可能な開発のための</a:t>
            </a:r>
            <a:r>
              <a:rPr lang="en-US" altLang="ja-JP" sz="24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2030</a:t>
            </a:r>
            <a:r>
              <a:rPr lang="ja-JP" altLang="ja-JP" sz="24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アジェンダ</a:t>
            </a:r>
            <a:r>
              <a:rPr lang="ja-JP" altLang="en-US" sz="24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（抜粋）</a:t>
            </a:r>
            <a:endParaRPr lang="ja-JP" altLang="ja-JP" sz="24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p:txBody>
      </p:sp>
    </p:spTree>
    <p:extLst>
      <p:ext uri="{BB962C8B-B14F-4D97-AF65-F5344CB8AC3E}">
        <p14:creationId xmlns:p14="http://schemas.microsoft.com/office/powerpoint/2010/main" val="11648701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２０３０アジェンダ（ターゲット）</a:t>
            </a:r>
          </a:p>
        </p:txBody>
      </p:sp>
      <p:sp>
        <p:nvSpPr>
          <p:cNvPr id="11" name="テキスト ボックス 10"/>
          <p:cNvSpPr txBox="1"/>
          <p:nvPr/>
        </p:nvSpPr>
        <p:spPr>
          <a:xfrm>
            <a:off x="-136946" y="1737822"/>
            <a:ext cx="3430747" cy="923330"/>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（参考）</a:t>
            </a:r>
            <a:endParaRPr kumimoji="1" lang="en-US" altLang="ja-JP" b="1" dirty="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　</a:t>
            </a:r>
            <a:r>
              <a:rPr kumimoji="1" lang="ja-JP" altLang="en-US" b="1" spc="-100" dirty="0">
                <a:latin typeface="Meiryo UI" panose="020B0604030504040204" pitchFamily="50" charset="-128"/>
                <a:ea typeface="Meiryo UI" panose="020B0604030504040204" pitchFamily="50" charset="-128"/>
              </a:rPr>
              <a:t>ゴール</a:t>
            </a:r>
            <a:r>
              <a:rPr kumimoji="1" lang="en-US" altLang="ja-JP" b="1" spc="-100" dirty="0">
                <a:latin typeface="Meiryo UI" panose="020B0604030504040204" pitchFamily="50" charset="-128"/>
                <a:ea typeface="Meiryo UI" panose="020B0604030504040204" pitchFamily="50" charset="-128"/>
              </a:rPr>
              <a:t>12</a:t>
            </a:r>
            <a:r>
              <a:rPr kumimoji="1" lang="ja-JP" altLang="en-US" b="1" spc="-100" dirty="0">
                <a:latin typeface="Meiryo UI" panose="020B0604030504040204" pitchFamily="50" charset="-128"/>
                <a:ea typeface="Meiryo UI" panose="020B0604030504040204" pitchFamily="50" charset="-128"/>
              </a:rPr>
              <a:t>　</a:t>
            </a:r>
            <a:endParaRPr kumimoji="1" lang="en-US" altLang="ja-JP" b="1" spc="-100" dirty="0">
              <a:latin typeface="Meiryo UI" panose="020B0604030504040204" pitchFamily="50" charset="-128"/>
              <a:ea typeface="Meiryo UI" panose="020B0604030504040204" pitchFamily="50" charset="-128"/>
            </a:endParaRPr>
          </a:p>
          <a:p>
            <a:r>
              <a:rPr lang="ja-JP" altLang="en-US" b="1" spc="-100" dirty="0">
                <a:latin typeface="Meiryo UI" panose="020B0604030504040204" pitchFamily="50" charset="-128"/>
                <a:ea typeface="Meiryo UI" panose="020B0604030504040204" pitchFamily="50" charset="-128"/>
              </a:rPr>
              <a:t>　</a:t>
            </a:r>
            <a:r>
              <a:rPr kumimoji="1" lang="ja-JP" altLang="en-US" b="1" spc="-100" dirty="0">
                <a:latin typeface="Meiryo UI" panose="020B0604030504040204" pitchFamily="50" charset="-128"/>
                <a:ea typeface="Meiryo UI" panose="020B0604030504040204" pitchFamily="50" charset="-128"/>
              </a:rPr>
              <a:t>「</a:t>
            </a:r>
            <a:r>
              <a:rPr lang="ja-JP" altLang="en-US" b="1" spc="-100" dirty="0">
                <a:latin typeface="Meiryo UI" panose="020B0604030504040204" pitchFamily="50" charset="-128"/>
                <a:ea typeface="Meiryo UI" panose="020B0604030504040204" pitchFamily="50" charset="-128"/>
              </a:rPr>
              <a:t>つくる責任つかう責任</a:t>
            </a:r>
            <a:r>
              <a:rPr kumimoji="1" lang="ja-JP" altLang="en-US" b="1" spc="-100" dirty="0">
                <a:latin typeface="Meiryo UI" panose="020B0604030504040204" pitchFamily="50" charset="-128"/>
                <a:ea typeface="Meiryo UI" panose="020B0604030504040204" pitchFamily="50" charset="-128"/>
              </a:rPr>
              <a:t>」のターゲット</a:t>
            </a:r>
          </a:p>
        </p:txBody>
      </p:sp>
      <p:sp>
        <p:nvSpPr>
          <p:cNvPr id="6" name="正方形/長方形 5"/>
          <p:cNvSpPr/>
          <p:nvPr/>
        </p:nvSpPr>
        <p:spPr>
          <a:xfrm>
            <a:off x="3553073" y="1737822"/>
            <a:ext cx="8379655" cy="5029582"/>
          </a:xfrm>
          <a:prstGeom prst="rect">
            <a:avLst/>
          </a:prstGeom>
        </p:spPr>
        <p:txBody>
          <a:bodyPr wrap="square">
            <a:spAutoFit/>
          </a:bodyPr>
          <a:lstStyle/>
          <a:p>
            <a:pPr marL="269240" indent="-269240">
              <a:lnSpc>
                <a:spcPts val="1400"/>
              </a:lnSpc>
              <a:spcBef>
                <a:spcPts val="1200"/>
              </a:spcBef>
              <a:spcAft>
                <a:spcPts val="0"/>
              </a:spcAft>
            </a:pPr>
            <a:r>
              <a:rPr lang="ja-JP" altLang="en-US" sz="1400" b="1" dirty="0"/>
              <a:t>目標</a:t>
            </a:r>
            <a:r>
              <a:rPr lang="en-US" altLang="ja-JP" sz="1400" b="1" dirty="0"/>
              <a:t>12. </a:t>
            </a:r>
            <a:r>
              <a:rPr lang="ja-JP" altLang="en-US" sz="1400" b="1" dirty="0"/>
              <a:t>持続可能な生産消費形態を確保する</a:t>
            </a:r>
            <a:endParaRPr lang="en-US" altLang="ja-JP" sz="1400" b="1"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marL="269240" indent="-269240">
              <a:lnSpc>
                <a:spcPts val="1400"/>
              </a:lnSpc>
              <a:spcBef>
                <a:spcPts val="1200"/>
              </a:spcBef>
              <a:spcAft>
                <a:spcPts val="0"/>
              </a:spcAft>
            </a:pPr>
            <a:r>
              <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12.1</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開発途上国の開発状況や能力を勘案しつつ、持続可能な消費と生産に関する</a:t>
            </a:r>
            <a:r>
              <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10</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年計画枠組み（</a:t>
            </a:r>
            <a:r>
              <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10YFP</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を実施し、先進国主導の下、すべての国々が対策を講じる。</a:t>
            </a:r>
          </a:p>
          <a:p>
            <a:pPr marL="269240" indent="-269240">
              <a:lnSpc>
                <a:spcPts val="1400"/>
              </a:lnSpc>
              <a:spcBef>
                <a:spcPts val="1200"/>
              </a:spcBef>
              <a:spcAft>
                <a:spcPts val="0"/>
              </a:spcAft>
            </a:pPr>
            <a:r>
              <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12.2</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a:t>
            </a:r>
            <a:r>
              <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2030</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年までに天然資源の持続可能な管理及び効率的な利用を達成する。</a:t>
            </a:r>
          </a:p>
          <a:p>
            <a:pPr marL="269240" indent="-269240">
              <a:lnSpc>
                <a:spcPts val="1100"/>
              </a:lnSpc>
              <a:spcBef>
                <a:spcPts val="1200"/>
              </a:spcBef>
              <a:spcAft>
                <a:spcPts val="0"/>
              </a:spcAft>
            </a:pPr>
            <a:r>
              <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12.3</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a:t>
            </a:r>
            <a:r>
              <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2030</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年までに小売・消費レベルにおける世界全体の一人当たりの食料の廃棄を半減させ、収穫後損失などの</a:t>
            </a:r>
            <a:endPar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marL="269240" indent="-269240">
              <a:lnSpc>
                <a:spcPts val="1100"/>
              </a:lnSpc>
              <a:spcBef>
                <a:spcPts val="1200"/>
              </a:spcBef>
              <a:spcAft>
                <a:spcPts val="0"/>
              </a:spcAft>
            </a:pP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生産・サプライチェーンにおける食品ロスを減少させる。</a:t>
            </a:r>
          </a:p>
          <a:p>
            <a:pPr marL="269240" indent="-269240">
              <a:lnSpc>
                <a:spcPts val="1100"/>
              </a:lnSpc>
              <a:spcBef>
                <a:spcPts val="1200"/>
              </a:spcBef>
              <a:spcAft>
                <a:spcPts val="0"/>
              </a:spcAft>
            </a:pPr>
            <a:r>
              <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12.4</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a:t>
            </a:r>
            <a:r>
              <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2020</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年までに、合意された国際的な枠組みに従い、製品ライフサイクルを通じ、環境上適正な化学物質や</a:t>
            </a:r>
            <a:r>
              <a:rPr lang="ja-JP" altLang="en-US" sz="1400" dirty="0" err="1">
                <a:solidFill>
                  <a:srgbClr val="000000"/>
                </a:solidFill>
                <a:latin typeface="Meiryo UI" panose="020B0604030504040204" pitchFamily="50" charset="-128"/>
                <a:ea typeface="Meiryo UI" panose="020B0604030504040204" pitchFamily="50" charset="-128"/>
                <a:cs typeface="ＭＳ 明朝" panose="02020609040205080304" pitchFamily="17" charset="-128"/>
              </a:rPr>
              <a:t>す</a:t>
            </a:r>
            <a:endPar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marL="269240" indent="-269240">
              <a:lnSpc>
                <a:spcPts val="1100"/>
              </a:lnSpc>
              <a:spcBef>
                <a:spcPts val="1200"/>
              </a:spcBef>
              <a:spcAft>
                <a:spcPts val="0"/>
              </a:spcAft>
            </a:pP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a:t>
            </a:r>
            <a:r>
              <a:rPr lang="ja-JP" altLang="en-US" sz="1400" dirty="0" err="1">
                <a:solidFill>
                  <a:srgbClr val="000000"/>
                </a:solidFill>
                <a:latin typeface="Meiryo UI" panose="020B0604030504040204" pitchFamily="50" charset="-128"/>
                <a:ea typeface="Meiryo UI" panose="020B0604030504040204" pitchFamily="50" charset="-128"/>
                <a:cs typeface="ＭＳ 明朝" panose="02020609040205080304" pitchFamily="17" charset="-128"/>
              </a:rPr>
              <a:t>べての</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廃棄物の管理を実現し、人の健康や環境への悪影響を最小化するため、化学物質や廃棄物の大気、</a:t>
            </a:r>
            <a:endPar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marL="269240" indent="-269240">
              <a:lnSpc>
                <a:spcPts val="1100"/>
              </a:lnSpc>
              <a:spcBef>
                <a:spcPts val="1200"/>
              </a:spcBef>
              <a:spcAft>
                <a:spcPts val="0"/>
              </a:spcAft>
            </a:pP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水、土壌への放出を大幅に削減する。</a:t>
            </a:r>
          </a:p>
          <a:p>
            <a:pPr marL="269240" indent="-269240">
              <a:lnSpc>
                <a:spcPts val="1300"/>
              </a:lnSpc>
              <a:spcBef>
                <a:spcPts val="1200"/>
              </a:spcBef>
              <a:spcAft>
                <a:spcPts val="0"/>
              </a:spcAft>
            </a:pPr>
            <a:r>
              <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12.5</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a:t>
            </a:r>
            <a:r>
              <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2030</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年までに、廃棄物の発生防止、削減、再生利用及び再利用により、廃棄物の発生を大幅に削減する。</a:t>
            </a:r>
          </a:p>
          <a:p>
            <a:pPr marL="269240" indent="-269240">
              <a:lnSpc>
                <a:spcPts val="1100"/>
              </a:lnSpc>
              <a:spcBef>
                <a:spcPts val="1200"/>
              </a:spcBef>
              <a:spcAft>
                <a:spcPts val="0"/>
              </a:spcAft>
            </a:pPr>
            <a:r>
              <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12.6</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特に大企業や多国籍企業などの企業に対し、持続可能な取り組みを導入し、持続可能性に関する情報を定</a:t>
            </a:r>
            <a:endPar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marL="269240" indent="-269240">
              <a:lnSpc>
                <a:spcPts val="1100"/>
              </a:lnSpc>
              <a:spcBef>
                <a:spcPts val="1200"/>
              </a:spcBef>
              <a:spcAft>
                <a:spcPts val="0"/>
              </a:spcAft>
            </a:pP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期報告に盛り込むよう奨励する。</a:t>
            </a:r>
          </a:p>
          <a:p>
            <a:pPr marL="269240" indent="-269240">
              <a:lnSpc>
                <a:spcPts val="1300"/>
              </a:lnSpc>
              <a:spcBef>
                <a:spcPts val="1200"/>
              </a:spcBef>
              <a:spcAft>
                <a:spcPts val="0"/>
              </a:spcAft>
            </a:pPr>
            <a:r>
              <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12.7</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国内の政策や優先事項に従って持続可能な公共調達の慣行を促進する。</a:t>
            </a:r>
          </a:p>
          <a:p>
            <a:pPr marL="269240" indent="-269240">
              <a:lnSpc>
                <a:spcPts val="1100"/>
              </a:lnSpc>
              <a:spcBef>
                <a:spcPts val="1200"/>
              </a:spcBef>
              <a:spcAft>
                <a:spcPts val="0"/>
              </a:spcAft>
            </a:pPr>
            <a:r>
              <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12.8</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a:t>
            </a:r>
            <a:r>
              <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2030</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年までに、人々があらゆる場所において、持続可能な開発及び自然と調和したライフスタイルに関する情</a:t>
            </a:r>
            <a:endPar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marL="269240" indent="-269240">
              <a:lnSpc>
                <a:spcPts val="1100"/>
              </a:lnSpc>
              <a:spcBef>
                <a:spcPts val="1200"/>
              </a:spcBef>
              <a:spcAft>
                <a:spcPts val="0"/>
              </a:spcAft>
            </a:pP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報と意識を持つようにする。</a:t>
            </a:r>
          </a:p>
          <a:p>
            <a:pPr marL="269240" indent="-269240">
              <a:lnSpc>
                <a:spcPts val="1300"/>
              </a:lnSpc>
              <a:spcBef>
                <a:spcPts val="1200"/>
              </a:spcBef>
              <a:spcAft>
                <a:spcPts val="0"/>
              </a:spcAft>
            </a:pPr>
            <a:r>
              <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12.A</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開発途上国に対し、より持続可能な消費・生産形態の促進のための科学的・技術的能力の強化を支援する。</a:t>
            </a:r>
          </a:p>
          <a:p>
            <a:pPr marL="269240" indent="-269240">
              <a:lnSpc>
                <a:spcPts val="1100"/>
              </a:lnSpc>
              <a:spcBef>
                <a:spcPts val="1200"/>
              </a:spcBef>
              <a:spcAft>
                <a:spcPts val="0"/>
              </a:spcAft>
            </a:pP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など</a:t>
            </a: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873" y="3030415"/>
            <a:ext cx="3124200" cy="3124200"/>
          </a:xfrm>
          <a:prstGeom prst="rect">
            <a:avLst/>
          </a:prstGeom>
        </p:spPr>
      </p:pic>
    </p:spTree>
    <p:extLst>
      <p:ext uri="{BB962C8B-B14F-4D97-AF65-F5344CB8AC3E}">
        <p14:creationId xmlns:p14="http://schemas.microsoft.com/office/powerpoint/2010/main" val="38797219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ＳＤＧｓの主要原則</a:t>
            </a:r>
          </a:p>
        </p:txBody>
      </p:sp>
      <p:sp>
        <p:nvSpPr>
          <p:cNvPr id="3" name="コンテンツ プレースホルダー 2"/>
          <p:cNvSpPr>
            <a:spLocks noGrp="1"/>
          </p:cNvSpPr>
          <p:nvPr>
            <p:ph idx="1"/>
          </p:nvPr>
        </p:nvSpPr>
        <p:spPr>
          <a:xfrm>
            <a:off x="838200" y="2168525"/>
            <a:ext cx="10515600" cy="3935095"/>
          </a:xfrm>
        </p:spPr>
        <p:txBody>
          <a:bodyPr>
            <a:normAutofit/>
          </a:bodyPr>
          <a:lstStyle/>
          <a:p>
            <a:pPr>
              <a:lnSpc>
                <a:spcPct val="150000"/>
              </a:lnSpc>
            </a:pPr>
            <a:r>
              <a:rPr lang="ja-JP" altLang="en-US" b="1" dirty="0">
                <a:solidFill>
                  <a:schemeClr val="accent4">
                    <a:lumMod val="50000"/>
                  </a:schemeClr>
                </a:solidFill>
              </a:rPr>
              <a:t>〇　普遍性（国内実施と国際協力の両面で）</a:t>
            </a:r>
            <a:endParaRPr kumimoji="1" lang="en-US" altLang="ja-JP" b="1" dirty="0">
              <a:solidFill>
                <a:srgbClr val="FF0000"/>
              </a:solidFill>
            </a:endParaRPr>
          </a:p>
          <a:p>
            <a:pPr>
              <a:lnSpc>
                <a:spcPct val="150000"/>
              </a:lnSpc>
            </a:pPr>
            <a:r>
              <a:rPr kumimoji="1" lang="ja-JP" altLang="en-US" b="1" dirty="0">
                <a:solidFill>
                  <a:srgbClr val="FF0000"/>
                </a:solidFill>
              </a:rPr>
              <a:t>〇　包摂性（誰一人取り残さない）</a:t>
            </a:r>
            <a:endParaRPr kumimoji="1" lang="en-US" altLang="ja-JP" b="1" dirty="0">
              <a:solidFill>
                <a:srgbClr val="FF0000"/>
              </a:solidFill>
            </a:endParaRPr>
          </a:p>
          <a:p>
            <a:pPr>
              <a:lnSpc>
                <a:spcPct val="150000"/>
              </a:lnSpc>
            </a:pPr>
            <a:r>
              <a:rPr kumimoji="1" lang="ja-JP" altLang="en-US" b="1" dirty="0">
                <a:solidFill>
                  <a:srgbClr val="002060"/>
                </a:solidFill>
              </a:rPr>
              <a:t>〇　参画型（国、自治体、企業、市民まで）</a:t>
            </a:r>
            <a:endParaRPr kumimoji="1" lang="en-US" altLang="ja-JP" b="1" dirty="0">
              <a:solidFill>
                <a:srgbClr val="002060"/>
              </a:solidFill>
            </a:endParaRPr>
          </a:p>
          <a:p>
            <a:pPr>
              <a:lnSpc>
                <a:spcPct val="150000"/>
              </a:lnSpc>
            </a:pPr>
            <a:r>
              <a:rPr lang="ja-JP" altLang="en-US" b="1" dirty="0">
                <a:solidFill>
                  <a:srgbClr val="C00000"/>
                </a:solidFill>
              </a:rPr>
              <a:t>〇　統合性（経済、社会、環境の統合性）</a:t>
            </a:r>
            <a:endParaRPr lang="en-US" altLang="ja-JP" b="1" dirty="0">
              <a:solidFill>
                <a:srgbClr val="C00000"/>
              </a:solidFill>
            </a:endParaRPr>
          </a:p>
          <a:p>
            <a:pPr>
              <a:lnSpc>
                <a:spcPct val="150000"/>
              </a:lnSpc>
            </a:pPr>
            <a:r>
              <a:rPr kumimoji="1" lang="ja-JP" altLang="en-US" b="1" dirty="0">
                <a:solidFill>
                  <a:srgbClr val="00B050"/>
                </a:solidFill>
              </a:rPr>
              <a:t>〇　透明性と説明責任（定期的な評価、公表）</a:t>
            </a:r>
          </a:p>
        </p:txBody>
      </p:sp>
      <p:sp>
        <p:nvSpPr>
          <p:cNvPr id="4" name="正方形/長方形 3"/>
          <p:cNvSpPr/>
          <p:nvPr/>
        </p:nvSpPr>
        <p:spPr>
          <a:xfrm>
            <a:off x="5896131" y="6493888"/>
            <a:ext cx="6096000" cy="253916"/>
          </a:xfrm>
          <a:prstGeom prst="rect">
            <a:avLst/>
          </a:prstGeom>
        </p:spPr>
        <p:txBody>
          <a:bodyPr>
            <a:spAutoFit/>
          </a:bodyPr>
          <a:lstStyle/>
          <a:p>
            <a:r>
              <a:rPr lang="ja-JP" altLang="en-US" sz="1050" dirty="0">
                <a:latin typeface="メイリオ-WinCharSetFFFF-H"/>
              </a:rPr>
              <a:t>持続可能な開発目標（ＳＤＧｓ）推進本部「持続可能な開発目標（ＳＤＧｓ）実施指針」から引用</a:t>
            </a:r>
            <a:endParaRPr lang="ja-JP" altLang="en-US" sz="1050" dirty="0"/>
          </a:p>
        </p:txBody>
      </p:sp>
    </p:spTree>
    <p:extLst>
      <p:ext uri="{BB962C8B-B14F-4D97-AF65-F5344CB8AC3E}">
        <p14:creationId xmlns:p14="http://schemas.microsoft.com/office/powerpoint/2010/main" val="10308335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持続可能な開発の３つの側面</a:t>
            </a:r>
          </a:p>
        </p:txBody>
      </p:sp>
      <p:sp>
        <p:nvSpPr>
          <p:cNvPr id="7" name="楕円 6"/>
          <p:cNvSpPr/>
          <p:nvPr/>
        </p:nvSpPr>
        <p:spPr>
          <a:xfrm>
            <a:off x="5550983" y="2224821"/>
            <a:ext cx="3608479" cy="1673590"/>
          </a:xfrm>
          <a:prstGeom prst="ellipse">
            <a:avLst/>
          </a:prstGeom>
          <a:ln>
            <a:noFill/>
          </a:ln>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社 会</a:t>
            </a:r>
          </a:p>
        </p:txBody>
      </p:sp>
      <p:sp>
        <p:nvSpPr>
          <p:cNvPr id="13" name="楕円 12"/>
          <p:cNvSpPr/>
          <p:nvPr/>
        </p:nvSpPr>
        <p:spPr>
          <a:xfrm>
            <a:off x="2379302" y="2199325"/>
            <a:ext cx="3608479" cy="1673590"/>
          </a:xfrm>
          <a:prstGeom prst="ellipse">
            <a:avLst/>
          </a:prstGeom>
          <a:solidFill>
            <a:srgbClr val="FFC000"/>
          </a:solidFill>
          <a:ln>
            <a:noFill/>
          </a:ln>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経 済</a:t>
            </a:r>
          </a:p>
        </p:txBody>
      </p:sp>
      <p:sp>
        <p:nvSpPr>
          <p:cNvPr id="8" name="楕円 7"/>
          <p:cNvSpPr/>
          <p:nvPr/>
        </p:nvSpPr>
        <p:spPr>
          <a:xfrm>
            <a:off x="4036490" y="3484750"/>
            <a:ext cx="3608479" cy="1673590"/>
          </a:xfrm>
          <a:prstGeom prst="ellipse">
            <a:avLst/>
          </a:prstGeom>
          <a:solidFill>
            <a:schemeClr val="accent6"/>
          </a:solidFill>
          <a:ln>
            <a:noFill/>
          </a:ln>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t>環 境</a:t>
            </a:r>
            <a:endParaRPr kumimoji="1" lang="ja-JP" altLang="en-US" sz="2400" b="1" dirty="0"/>
          </a:p>
        </p:txBody>
      </p:sp>
      <p:sp>
        <p:nvSpPr>
          <p:cNvPr id="14" name="右カーブ矢印 13"/>
          <p:cNvSpPr/>
          <p:nvPr/>
        </p:nvSpPr>
        <p:spPr>
          <a:xfrm rot="18398724">
            <a:off x="3090333" y="3646978"/>
            <a:ext cx="606349" cy="1806826"/>
          </a:xfrm>
          <a:prstGeom prst="curvedRightArrow">
            <a:avLst/>
          </a:prstGeom>
          <a:gradFill flip="none" rotWithShape="1">
            <a:gsLst>
              <a:gs pos="0">
                <a:schemeClr val="accent3">
                  <a:lumMod val="0"/>
                  <a:lumOff val="100000"/>
                </a:schemeClr>
              </a:gs>
              <a:gs pos="44000">
                <a:schemeClr val="accent3">
                  <a:lumMod val="0"/>
                  <a:lumOff val="100000"/>
                </a:schemeClr>
              </a:gs>
              <a:gs pos="88000">
                <a:schemeClr val="accent2">
                  <a:lumMod val="7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右カーブ矢印 15"/>
          <p:cNvSpPr/>
          <p:nvPr/>
        </p:nvSpPr>
        <p:spPr>
          <a:xfrm rot="7492250" flipH="1">
            <a:off x="2921648" y="3205204"/>
            <a:ext cx="666984" cy="2774633"/>
          </a:xfrm>
          <a:prstGeom prst="curvedRightArrow">
            <a:avLst/>
          </a:prstGeom>
          <a:gradFill flip="none" rotWithShape="1">
            <a:gsLst>
              <a:gs pos="0">
                <a:schemeClr val="accent3">
                  <a:lumMod val="0"/>
                  <a:lumOff val="100000"/>
                </a:schemeClr>
              </a:gs>
              <a:gs pos="44000">
                <a:schemeClr val="accent3">
                  <a:lumMod val="0"/>
                  <a:lumOff val="100000"/>
                </a:schemeClr>
              </a:gs>
              <a:gs pos="88000">
                <a:schemeClr val="accent2">
                  <a:lumMod val="7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右カーブ矢印 16"/>
          <p:cNvSpPr/>
          <p:nvPr/>
        </p:nvSpPr>
        <p:spPr>
          <a:xfrm rot="13776874">
            <a:off x="8104387" y="3552902"/>
            <a:ext cx="606349" cy="1806826"/>
          </a:xfrm>
          <a:prstGeom prst="curvedRightArrow">
            <a:avLst/>
          </a:prstGeom>
          <a:gradFill flip="none" rotWithShape="1">
            <a:gsLst>
              <a:gs pos="0">
                <a:schemeClr val="accent3">
                  <a:lumMod val="0"/>
                  <a:lumOff val="100000"/>
                </a:schemeClr>
              </a:gs>
              <a:gs pos="44000">
                <a:schemeClr val="accent3">
                  <a:lumMod val="0"/>
                  <a:lumOff val="100000"/>
                </a:schemeClr>
              </a:gs>
              <a:gs pos="88000">
                <a:schemeClr val="accent2">
                  <a:lumMod val="7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右カーブ矢印 17"/>
          <p:cNvSpPr/>
          <p:nvPr/>
        </p:nvSpPr>
        <p:spPr>
          <a:xfrm rot="2870400" flipH="1">
            <a:off x="8113932" y="3183299"/>
            <a:ext cx="666984" cy="2774633"/>
          </a:xfrm>
          <a:prstGeom prst="curvedRightArrow">
            <a:avLst/>
          </a:prstGeom>
          <a:gradFill flip="none" rotWithShape="1">
            <a:gsLst>
              <a:gs pos="0">
                <a:schemeClr val="accent3">
                  <a:lumMod val="0"/>
                  <a:lumOff val="100000"/>
                </a:schemeClr>
              </a:gs>
              <a:gs pos="44000">
                <a:schemeClr val="accent3">
                  <a:lumMod val="0"/>
                  <a:lumOff val="100000"/>
                </a:schemeClr>
              </a:gs>
              <a:gs pos="88000">
                <a:schemeClr val="accent2">
                  <a:lumMod val="7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右カーブ矢印 18"/>
          <p:cNvSpPr/>
          <p:nvPr/>
        </p:nvSpPr>
        <p:spPr>
          <a:xfrm rot="5400000">
            <a:off x="5580233" y="850460"/>
            <a:ext cx="520994" cy="2140527"/>
          </a:xfrm>
          <a:prstGeom prst="curvedRightArrow">
            <a:avLst/>
          </a:prstGeom>
          <a:gradFill flip="none" rotWithShape="1">
            <a:gsLst>
              <a:gs pos="0">
                <a:schemeClr val="accent3">
                  <a:lumMod val="0"/>
                  <a:lumOff val="100000"/>
                </a:schemeClr>
              </a:gs>
              <a:gs pos="44000">
                <a:schemeClr val="accent3">
                  <a:lumMod val="0"/>
                  <a:lumOff val="100000"/>
                </a:schemeClr>
              </a:gs>
              <a:gs pos="88000">
                <a:schemeClr val="accent2">
                  <a:lumMod val="7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右カーブ矢印 19"/>
          <p:cNvSpPr/>
          <p:nvPr/>
        </p:nvSpPr>
        <p:spPr>
          <a:xfrm rot="16200000" flipH="1">
            <a:off x="5623444" y="449441"/>
            <a:ext cx="606350" cy="2857209"/>
          </a:xfrm>
          <a:prstGeom prst="curvedRightArrow">
            <a:avLst/>
          </a:prstGeom>
          <a:gradFill flip="none" rotWithShape="1">
            <a:gsLst>
              <a:gs pos="0">
                <a:schemeClr val="accent3">
                  <a:lumMod val="0"/>
                  <a:lumOff val="100000"/>
                </a:schemeClr>
              </a:gs>
              <a:gs pos="44000">
                <a:schemeClr val="accent3">
                  <a:lumMod val="0"/>
                  <a:lumOff val="100000"/>
                </a:schemeClr>
              </a:gs>
              <a:gs pos="88000">
                <a:schemeClr val="accent2">
                  <a:lumMod val="7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1" name="テキスト ボックス 20"/>
          <p:cNvSpPr txBox="1"/>
          <p:nvPr/>
        </p:nvSpPr>
        <p:spPr>
          <a:xfrm>
            <a:off x="2597701" y="5676109"/>
            <a:ext cx="6780159" cy="1200329"/>
          </a:xfrm>
          <a:prstGeom prst="rect">
            <a:avLst/>
          </a:prstGeom>
          <a:noFill/>
        </p:spPr>
        <p:txBody>
          <a:bodyPr wrap="square" rtlCol="0">
            <a:spAutoFit/>
          </a:bodyPr>
          <a:lstStyle/>
          <a:p>
            <a:r>
              <a:rPr kumimoji="1" lang="ja-JP" altLang="en-US" sz="2400" dirty="0"/>
              <a:t>統合的取組みによる部分最適から</a:t>
            </a:r>
            <a:r>
              <a:rPr kumimoji="1" lang="ja-JP" altLang="en-US" sz="2400" b="1" dirty="0">
                <a:solidFill>
                  <a:srgbClr val="FF0000"/>
                </a:solidFill>
              </a:rPr>
              <a:t>全体最適へ</a:t>
            </a:r>
            <a:endParaRPr kumimoji="1" lang="en-US" altLang="ja-JP" sz="2400" b="1" dirty="0">
              <a:solidFill>
                <a:srgbClr val="FF0000"/>
              </a:solidFill>
            </a:endParaRPr>
          </a:p>
          <a:p>
            <a:r>
              <a:rPr lang="ja-JP" altLang="en-US" sz="2400" dirty="0"/>
              <a:t>統合的取組みによる</a:t>
            </a:r>
            <a:r>
              <a:rPr lang="ja-JP" altLang="en-US" sz="2400" b="1" dirty="0">
                <a:solidFill>
                  <a:srgbClr val="FF0000"/>
                </a:solidFill>
              </a:rPr>
              <a:t>トレードオフ問題の緩和</a:t>
            </a:r>
            <a:endParaRPr lang="en-US" altLang="ja-JP" sz="2400" b="1" dirty="0">
              <a:solidFill>
                <a:srgbClr val="FF0000"/>
              </a:solidFill>
            </a:endParaRPr>
          </a:p>
          <a:p>
            <a:r>
              <a:rPr kumimoji="1" lang="ja-JP" altLang="en-US" sz="2400" dirty="0"/>
              <a:t>統合的取組みがもたらす</a:t>
            </a:r>
            <a:r>
              <a:rPr kumimoji="1" lang="ja-JP" altLang="en-US" sz="2400" b="1" dirty="0">
                <a:solidFill>
                  <a:srgbClr val="FF0000"/>
                </a:solidFill>
              </a:rPr>
              <a:t>相乗効果</a:t>
            </a:r>
          </a:p>
        </p:txBody>
      </p:sp>
      <p:sp>
        <p:nvSpPr>
          <p:cNvPr id="22" name="角丸四角形 21"/>
          <p:cNvSpPr/>
          <p:nvPr/>
        </p:nvSpPr>
        <p:spPr>
          <a:xfrm>
            <a:off x="4498014" y="3287155"/>
            <a:ext cx="2684955" cy="762617"/>
          </a:xfrm>
          <a:prstGeom prst="roundRect">
            <a:avLst>
              <a:gd name="adj" fmla="val 2761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t>３側面をつなぐ</a:t>
            </a:r>
            <a:endParaRPr lang="en-US" altLang="ja-JP" sz="2000" dirty="0"/>
          </a:p>
          <a:p>
            <a:pPr algn="ctr"/>
            <a:r>
              <a:rPr lang="ja-JP" altLang="en-US" sz="2000" dirty="0"/>
              <a:t>統合的取組み</a:t>
            </a:r>
            <a:endParaRPr kumimoji="1" lang="ja-JP" altLang="en-US" sz="2000" dirty="0"/>
          </a:p>
        </p:txBody>
      </p:sp>
      <p:sp>
        <p:nvSpPr>
          <p:cNvPr id="23" name="下矢印 22"/>
          <p:cNvSpPr/>
          <p:nvPr/>
        </p:nvSpPr>
        <p:spPr>
          <a:xfrm>
            <a:off x="4019039" y="5335197"/>
            <a:ext cx="3741146" cy="2783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068924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ＳＤＧｓと大阪</a:t>
            </a:r>
          </a:p>
        </p:txBody>
      </p:sp>
    </p:spTree>
    <p:extLst>
      <p:ext uri="{BB962C8B-B14F-4D97-AF65-F5344CB8AC3E}">
        <p14:creationId xmlns:p14="http://schemas.microsoft.com/office/powerpoint/2010/main" val="40205341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5345</TotalTime>
  <Words>5759</Words>
  <Application>Microsoft Office PowerPoint</Application>
  <PresentationFormat>ワイド画面</PresentationFormat>
  <Paragraphs>593</Paragraphs>
  <Slides>47</Slides>
  <Notes>47</Notes>
  <HiddenSlides>0</HiddenSlides>
  <MMClips>0</MMClips>
  <ScaleCrop>false</ScaleCrop>
  <HeadingPairs>
    <vt:vector size="6" baseType="variant">
      <vt:variant>
        <vt:lpstr>使用されているフォント</vt:lpstr>
      </vt:variant>
      <vt:variant>
        <vt:i4>18</vt:i4>
      </vt:variant>
      <vt:variant>
        <vt:lpstr>テーマ</vt:lpstr>
      </vt:variant>
      <vt:variant>
        <vt:i4>1</vt:i4>
      </vt:variant>
      <vt:variant>
        <vt:lpstr>スライド タイトル</vt:lpstr>
      </vt:variant>
      <vt:variant>
        <vt:i4>47</vt:i4>
      </vt:variant>
    </vt:vector>
  </HeadingPairs>
  <TitlesOfParts>
    <vt:vector size="66" baseType="lpstr">
      <vt:lpstr>HGS創英角ｺﾞｼｯｸUB</vt:lpstr>
      <vt:lpstr>HGS創英角ﾎﾟｯﾌﾟ体</vt:lpstr>
      <vt:lpstr>Meiryo UI</vt:lpstr>
      <vt:lpstr>ＭＳ Ｐゴシック</vt:lpstr>
      <vt:lpstr>ＭＳ Ｐ明朝</vt:lpstr>
      <vt:lpstr>ＭＳ 明朝</vt:lpstr>
      <vt:lpstr>新細明體</vt:lpstr>
      <vt:lpstr>宋体</vt:lpstr>
      <vt:lpstr>UD デジタル 教科書体 NK-B</vt:lpstr>
      <vt:lpstr>メイリオ</vt:lpstr>
      <vt:lpstr>メイリオ-WinCharSetFFFF-H</vt:lpstr>
      <vt:lpstr>明朝</vt:lpstr>
      <vt:lpstr>游ゴシック</vt:lpstr>
      <vt:lpstr>Arial</vt:lpstr>
      <vt:lpstr>Calibri</vt:lpstr>
      <vt:lpstr>Microsoft Himalaya</vt:lpstr>
      <vt:lpstr>Times New Roman</vt:lpstr>
      <vt:lpstr>Wingdings</vt:lpstr>
      <vt:lpstr>Office テーマ</vt:lpstr>
      <vt:lpstr>PowerPoint プレゼンテーション</vt:lpstr>
      <vt:lpstr>ＳＤＧｓについて</vt:lpstr>
      <vt:lpstr>ＳＤＧｓについて 〝Sustainable Development Goals”（持続可能な開発目標）</vt:lpstr>
      <vt:lpstr>ＳＤＧｓは世界共通言語</vt:lpstr>
      <vt:lpstr>２０３０アジェンダ</vt:lpstr>
      <vt:lpstr>２０３０アジェンダ（ターゲット）</vt:lpstr>
      <vt:lpstr>ＳＤＧｓの主要原則</vt:lpstr>
      <vt:lpstr>持続可能な開発の３つの側面</vt:lpstr>
      <vt:lpstr>ＳＤＧｓと大阪</vt:lpstr>
      <vt:lpstr>ＳＤＧｓと大阪の親和性</vt:lpstr>
      <vt:lpstr>大阪におけるＳＤＧｓの認知度</vt:lpstr>
      <vt:lpstr>大阪でSDGsを実現していくために 重要なゴールは？（府民・企業向けアンケート）</vt:lpstr>
      <vt:lpstr>Ｏｓａｋａ ＳＤＧｓ ビジョン</vt:lpstr>
      <vt:lpstr>ＳＤＧｓ先進都市に向けて</vt:lpstr>
      <vt:lpstr>取組工程</vt:lpstr>
      <vt:lpstr>４つの視点</vt:lpstr>
      <vt:lpstr>大阪の現状と課題</vt:lpstr>
      <vt:lpstr>重点ゴール</vt:lpstr>
      <vt:lpstr>ＳＤＧｓ未来都市</vt:lpstr>
      <vt:lpstr>ＳＤＧｓ未来都市</vt:lpstr>
      <vt:lpstr>ＳＤＧｓ未来都市計画（大阪府・大阪市）</vt:lpstr>
      <vt:lpstr>ＳＤＧｓ未来都市計画（大阪府・大阪市）で示している２０３０年のあるべき姿</vt:lpstr>
      <vt:lpstr>２０３０年のあるべき姿と優先ゴール</vt:lpstr>
      <vt:lpstr>自治体ＳＤＧｓモデル事業</vt:lpstr>
      <vt:lpstr>その他の取組み</vt:lpstr>
      <vt:lpstr>ＳＤＧｓ啓発イベント</vt:lpstr>
      <vt:lpstr>ＳＤＧｓ啓発イベント</vt:lpstr>
      <vt:lpstr>ジャパンＳＤＧｓアワード</vt:lpstr>
      <vt:lpstr>ＳＤＧｓ普及活動</vt:lpstr>
      <vt:lpstr>ＳＤＧｓ普及活動</vt:lpstr>
      <vt:lpstr>大阪府のＳＤＧｓビジネス支援</vt:lpstr>
      <vt:lpstr>大阪府のＳＤＧｓビジネス支援</vt:lpstr>
      <vt:lpstr>ＳＤＧｓの進め方（例）</vt:lpstr>
      <vt:lpstr>なぜSDGsに取り組むべきなのか</vt:lpstr>
      <vt:lpstr>ＳＤＧｓの進め方</vt:lpstr>
      <vt:lpstr>企業・団体の取組み紹介</vt:lpstr>
      <vt:lpstr>リマテックホールディングス株式会社</vt:lpstr>
      <vt:lpstr>リマテックホールディングス株式会社 ～既存事業活動のSDGsへの当てはめから脱却し、SDGsを基盤とした経営を目指す～</vt:lpstr>
      <vt:lpstr>Dari K（ダリケー）株式会社</vt:lpstr>
      <vt:lpstr>Dari K（ダリケー）株式会社 ～「カカオ」を通して世界を変える‐努力が報われる社会に‐～</vt:lpstr>
      <vt:lpstr>PowerPoint プレゼンテーション</vt:lpstr>
      <vt:lpstr>株式会社Style Agent（スタイルエージェント） ～限りある資源を大切にする、ゴミ箱のないセカイへ～</vt:lpstr>
      <vt:lpstr>サラヤ株式会社（SARAYA）</vt:lpstr>
      <vt:lpstr>株式会社　大同工業所</vt:lpstr>
      <vt:lpstr>棚橋電機株式会社　</vt:lpstr>
      <vt:lpstr>大阪商工会議所の支援</vt:lpstr>
      <vt:lpstr>ご清聴ありがとうございました。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仲平　浩祥</dc:creator>
  <cp:lastModifiedBy>水谷　祐子</cp:lastModifiedBy>
  <cp:revision>311</cp:revision>
  <cp:lastPrinted>2020-10-22T09:13:27Z</cp:lastPrinted>
  <dcterms:created xsi:type="dcterms:W3CDTF">2020-08-26T07:07:13Z</dcterms:created>
  <dcterms:modified xsi:type="dcterms:W3CDTF">2020-10-26T08:29:42Z</dcterms:modified>
</cp:coreProperties>
</file>