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87" r:id="rId3"/>
    <p:sldId id="337" r:id="rId4"/>
    <p:sldId id="293" r:id="rId5"/>
    <p:sldId id="294" r:id="rId6"/>
    <p:sldId id="295" r:id="rId7"/>
    <p:sldId id="340" r:id="rId8"/>
    <p:sldId id="352" r:id="rId9"/>
    <p:sldId id="353" r:id="rId10"/>
    <p:sldId id="349" r:id="rId11"/>
    <p:sldId id="350" r:id="rId12"/>
    <p:sldId id="351" r:id="rId13"/>
    <p:sldId id="296" r:id="rId14"/>
    <p:sldId id="297" r:id="rId15"/>
    <p:sldId id="314" r:id="rId16"/>
    <p:sldId id="316" r:id="rId17"/>
    <p:sldId id="322" r:id="rId18"/>
    <p:sldId id="323" r:id="rId19"/>
    <p:sldId id="324" r:id="rId20"/>
    <p:sldId id="325" r:id="rId21"/>
    <p:sldId id="318" r:id="rId22"/>
    <p:sldId id="338" r:id="rId23"/>
    <p:sldId id="341" r:id="rId24"/>
    <p:sldId id="344" r:id="rId25"/>
    <p:sldId id="347" r:id="rId26"/>
    <p:sldId id="343" r:id="rId27"/>
    <p:sldId id="348" r:id="rId28"/>
    <p:sldId id="365" r:id="rId29"/>
    <p:sldId id="366" r:id="rId30"/>
    <p:sldId id="367" r:id="rId31"/>
    <p:sldId id="368" r:id="rId32"/>
    <p:sldId id="369" r:id="rId33"/>
    <p:sldId id="362" r:id="rId34"/>
    <p:sldId id="363" r:id="rId35"/>
    <p:sldId id="364" r:id="rId36"/>
    <p:sldId id="354" r:id="rId37"/>
    <p:sldId id="355" r:id="rId38"/>
    <p:sldId id="356" r:id="rId39"/>
    <p:sldId id="357" r:id="rId40"/>
    <p:sldId id="358" r:id="rId41"/>
    <p:sldId id="359" r:id="rId42"/>
    <p:sldId id="360" r:id="rId4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9" autoAdjust="0"/>
    <p:restoredTop sz="78626" autoAdjust="0"/>
  </p:normalViewPr>
  <p:slideViewPr>
    <p:cSldViewPr snapToGrid="0" showGuides="1">
      <p:cViewPr>
        <p:scale>
          <a:sx n="70" d="100"/>
          <a:sy n="70" d="100"/>
        </p:scale>
        <p:origin x="1098" y="-300"/>
      </p:cViewPr>
      <p:guideLst>
        <p:guide orient="horz" pos="2205"/>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A4950B8-E072-443F-BC0B-A3703FCDECB0}" type="datetimeFigureOut">
              <a:rPr kumimoji="1" lang="ja-JP" altLang="en-US" smtClean="0"/>
              <a:t>2021/3/26</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2492D9D-1369-41D9-A58A-91E3A0BB8E60}" type="slidenum">
              <a:rPr kumimoji="1" lang="ja-JP" altLang="en-US" smtClean="0"/>
              <a:t>‹#›</a:t>
            </a:fld>
            <a:endParaRPr kumimoji="1" lang="ja-JP" altLang="en-US"/>
          </a:p>
        </p:txBody>
      </p:sp>
    </p:spTree>
    <p:extLst>
      <p:ext uri="{BB962C8B-B14F-4D97-AF65-F5344CB8AC3E}">
        <p14:creationId xmlns:p14="http://schemas.microsoft.com/office/powerpoint/2010/main" val="41102724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a:t>
            </a:fld>
            <a:endParaRPr kumimoji="1" lang="ja-JP" altLang="en-US"/>
          </a:p>
        </p:txBody>
      </p:sp>
    </p:spTree>
    <p:extLst>
      <p:ext uri="{BB962C8B-B14F-4D97-AF65-F5344CB8AC3E}">
        <p14:creationId xmlns:p14="http://schemas.microsoft.com/office/powerpoint/2010/main" val="1679861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10</a:t>
            </a:fld>
            <a:endParaRPr kumimoji="1" lang="ja-JP" altLang="en-US"/>
          </a:p>
        </p:txBody>
      </p:sp>
    </p:spTree>
    <p:extLst>
      <p:ext uri="{BB962C8B-B14F-4D97-AF65-F5344CB8AC3E}">
        <p14:creationId xmlns:p14="http://schemas.microsoft.com/office/powerpoint/2010/main" val="777849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1555704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82035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420795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3297551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2251712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16</a:t>
            </a:fld>
            <a:endParaRPr kumimoji="1" lang="ja-JP" altLang="en-US"/>
          </a:p>
        </p:txBody>
      </p:sp>
    </p:spTree>
    <p:extLst>
      <p:ext uri="{BB962C8B-B14F-4D97-AF65-F5344CB8AC3E}">
        <p14:creationId xmlns:p14="http://schemas.microsoft.com/office/powerpoint/2010/main" val="1778344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17</a:t>
            </a:fld>
            <a:endParaRPr kumimoji="1" lang="ja-JP" altLang="en-US"/>
          </a:p>
        </p:txBody>
      </p:sp>
    </p:spTree>
    <p:extLst>
      <p:ext uri="{BB962C8B-B14F-4D97-AF65-F5344CB8AC3E}">
        <p14:creationId xmlns:p14="http://schemas.microsoft.com/office/powerpoint/2010/main" val="1599049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18</a:t>
            </a:fld>
            <a:endParaRPr kumimoji="1" lang="ja-JP" altLang="en-US"/>
          </a:p>
        </p:txBody>
      </p:sp>
    </p:spTree>
    <p:extLst>
      <p:ext uri="{BB962C8B-B14F-4D97-AF65-F5344CB8AC3E}">
        <p14:creationId xmlns:p14="http://schemas.microsoft.com/office/powerpoint/2010/main" val="402504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19</a:t>
            </a:fld>
            <a:endParaRPr kumimoji="1" lang="ja-JP" altLang="en-US"/>
          </a:p>
        </p:txBody>
      </p:sp>
    </p:spTree>
    <p:extLst>
      <p:ext uri="{BB962C8B-B14F-4D97-AF65-F5344CB8AC3E}">
        <p14:creationId xmlns:p14="http://schemas.microsoft.com/office/powerpoint/2010/main" val="77839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a:t>
            </a:fld>
            <a:endParaRPr kumimoji="1" lang="ja-JP" altLang="en-US"/>
          </a:p>
        </p:txBody>
      </p:sp>
    </p:spTree>
    <p:extLst>
      <p:ext uri="{BB962C8B-B14F-4D97-AF65-F5344CB8AC3E}">
        <p14:creationId xmlns:p14="http://schemas.microsoft.com/office/powerpoint/2010/main" val="2306159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20</a:t>
            </a:fld>
            <a:endParaRPr kumimoji="1" lang="ja-JP" altLang="en-US"/>
          </a:p>
        </p:txBody>
      </p:sp>
    </p:spTree>
    <p:extLst>
      <p:ext uri="{BB962C8B-B14F-4D97-AF65-F5344CB8AC3E}">
        <p14:creationId xmlns:p14="http://schemas.microsoft.com/office/powerpoint/2010/main" val="590184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21</a:t>
            </a:fld>
            <a:endParaRPr kumimoji="1" lang="ja-JP" altLang="en-US"/>
          </a:p>
        </p:txBody>
      </p:sp>
    </p:spTree>
    <p:extLst>
      <p:ext uri="{BB962C8B-B14F-4D97-AF65-F5344CB8AC3E}">
        <p14:creationId xmlns:p14="http://schemas.microsoft.com/office/powerpoint/2010/main" val="1477873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22</a:t>
            </a:fld>
            <a:endParaRPr kumimoji="1" lang="ja-JP" altLang="en-US"/>
          </a:p>
        </p:txBody>
      </p:sp>
    </p:spTree>
    <p:extLst>
      <p:ext uri="{BB962C8B-B14F-4D97-AF65-F5344CB8AC3E}">
        <p14:creationId xmlns:p14="http://schemas.microsoft.com/office/powerpoint/2010/main" val="3101872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3263" y="1360488"/>
            <a:ext cx="5300662" cy="3670300"/>
          </a:xfrm>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Tree>
    <p:extLst>
      <p:ext uri="{BB962C8B-B14F-4D97-AF65-F5344CB8AC3E}">
        <p14:creationId xmlns:p14="http://schemas.microsoft.com/office/powerpoint/2010/main" val="599758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6125" y="1368425"/>
            <a:ext cx="5264150" cy="3646488"/>
          </a:xfrm>
        </p:spPr>
      </p:sp>
      <p:sp>
        <p:nvSpPr>
          <p:cNvPr id="3" name="ノート プレースホルダー 2"/>
          <p:cNvSpPr>
            <a:spLocks noGrp="1"/>
          </p:cNvSpPr>
          <p:nvPr>
            <p:ph type="body" idx="1"/>
          </p:nvPr>
        </p:nvSpPr>
        <p:spPr>
          <a:xfrm>
            <a:off x="705592" y="5188371"/>
            <a:ext cx="5404791" cy="4253553"/>
          </a:xfrm>
        </p:spPr>
        <p:txBody>
          <a:bodyPr/>
          <a:lstStyle/>
          <a:p>
            <a:pPr marL="0" indent="0">
              <a:buFont typeface="Arial" panose="020B0604020202020204" pitchFamily="34" charset="0"/>
              <a:buNone/>
            </a:pPr>
            <a:endParaRPr lang="en-US" altLang="ja-JP" b="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24</a:t>
            </a:fld>
            <a:endParaRPr kumimoji="1" lang="ja-JP" altLang="en-US"/>
          </a:p>
        </p:txBody>
      </p:sp>
    </p:spTree>
    <p:extLst>
      <p:ext uri="{BB962C8B-B14F-4D97-AF65-F5344CB8AC3E}">
        <p14:creationId xmlns:p14="http://schemas.microsoft.com/office/powerpoint/2010/main" val="153820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25</a:t>
            </a:fld>
            <a:endParaRPr kumimoji="1" lang="ja-JP" altLang="en-US"/>
          </a:p>
        </p:txBody>
      </p:sp>
    </p:spTree>
    <p:extLst>
      <p:ext uri="{BB962C8B-B14F-4D97-AF65-F5344CB8AC3E}">
        <p14:creationId xmlns:p14="http://schemas.microsoft.com/office/powerpoint/2010/main" val="3765551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26</a:t>
            </a:fld>
            <a:endParaRPr kumimoji="1" lang="ja-JP" altLang="en-US"/>
          </a:p>
        </p:txBody>
      </p:sp>
    </p:spTree>
    <p:extLst>
      <p:ext uri="{BB962C8B-B14F-4D97-AF65-F5344CB8AC3E}">
        <p14:creationId xmlns:p14="http://schemas.microsoft.com/office/powerpoint/2010/main" val="3446915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smtClean="0">
              <a:latin typeface="Meiryo UI" panose="020B0604030504040204" pitchFamily="50" charset="-128"/>
              <a:ea typeface="Meiryo UI" panose="020B0604030504040204" pitchFamily="50" charset="-128"/>
            </a:endParaRPr>
          </a:p>
          <a:p>
            <a:endParaRPr kumimoji="1" lang="en-US" altLang="ja-JP" b="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27</a:t>
            </a:fld>
            <a:endParaRPr kumimoji="1" lang="ja-JP" altLang="en-US"/>
          </a:p>
        </p:txBody>
      </p:sp>
    </p:spTree>
    <p:extLst>
      <p:ext uri="{BB962C8B-B14F-4D97-AF65-F5344CB8AC3E}">
        <p14:creationId xmlns:p14="http://schemas.microsoft.com/office/powerpoint/2010/main" val="3726128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32</a:t>
            </a:fld>
            <a:endParaRPr kumimoji="1" lang="ja-JP" altLang="en-US"/>
          </a:p>
        </p:txBody>
      </p:sp>
    </p:spTree>
    <p:extLst>
      <p:ext uri="{BB962C8B-B14F-4D97-AF65-F5344CB8AC3E}">
        <p14:creationId xmlns:p14="http://schemas.microsoft.com/office/powerpoint/2010/main" val="3211797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33</a:t>
            </a:fld>
            <a:endParaRPr kumimoji="1" lang="ja-JP" altLang="en-US"/>
          </a:p>
        </p:txBody>
      </p:sp>
    </p:spTree>
    <p:extLst>
      <p:ext uri="{BB962C8B-B14F-4D97-AF65-F5344CB8AC3E}">
        <p14:creationId xmlns:p14="http://schemas.microsoft.com/office/powerpoint/2010/main" val="1734329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a:t>
            </a:fld>
            <a:endParaRPr kumimoji="1" lang="ja-JP" altLang="en-US"/>
          </a:p>
        </p:txBody>
      </p:sp>
    </p:spTree>
    <p:extLst>
      <p:ext uri="{BB962C8B-B14F-4D97-AF65-F5344CB8AC3E}">
        <p14:creationId xmlns:p14="http://schemas.microsoft.com/office/powerpoint/2010/main" val="955989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34</a:t>
            </a:fld>
            <a:endParaRPr kumimoji="1" lang="ja-JP" altLang="en-US"/>
          </a:p>
        </p:txBody>
      </p:sp>
    </p:spTree>
    <p:extLst>
      <p:ext uri="{BB962C8B-B14F-4D97-AF65-F5344CB8AC3E}">
        <p14:creationId xmlns:p14="http://schemas.microsoft.com/office/powerpoint/2010/main" val="3897566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35</a:t>
            </a:fld>
            <a:endParaRPr kumimoji="1" lang="ja-JP" altLang="en-US"/>
          </a:p>
        </p:txBody>
      </p:sp>
    </p:spTree>
    <p:extLst>
      <p:ext uri="{BB962C8B-B14F-4D97-AF65-F5344CB8AC3E}">
        <p14:creationId xmlns:p14="http://schemas.microsoft.com/office/powerpoint/2010/main" val="3143166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36</a:t>
            </a:fld>
            <a:endParaRPr kumimoji="1" lang="ja-JP" altLang="en-US"/>
          </a:p>
        </p:txBody>
      </p:sp>
    </p:spTree>
    <p:extLst>
      <p:ext uri="{BB962C8B-B14F-4D97-AF65-F5344CB8AC3E}">
        <p14:creationId xmlns:p14="http://schemas.microsoft.com/office/powerpoint/2010/main" val="492830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5678" y="5199354"/>
            <a:ext cx="5405421" cy="5343116"/>
          </a:xfrm>
        </p:spPr>
        <p:txBody>
          <a:bodyPr/>
          <a:lstStyle/>
          <a:p>
            <a:endParaRPr lang="ja-JP" altLang="en-US" dirty="0"/>
          </a:p>
        </p:txBody>
      </p:sp>
      <p:sp>
        <p:nvSpPr>
          <p:cNvPr id="4" name="スライド番号プレースホルダー 3"/>
          <p:cNvSpPr>
            <a:spLocks noGrp="1"/>
          </p:cNvSpPr>
          <p:nvPr>
            <p:ph type="sldNum" sz="quarter" idx="10"/>
          </p:nvPr>
        </p:nvSpPr>
        <p:spPr>
          <a:xfrm>
            <a:off x="7692443" y="7328845"/>
            <a:ext cx="2927937" cy="5420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59A00-C016-47E2-9691-246F8F2FC2A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70626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5678" y="5199354"/>
            <a:ext cx="5405421" cy="5343116"/>
          </a:xfrm>
        </p:spPr>
        <p:txBody>
          <a:bodyPr/>
          <a:lstStyle/>
          <a:p>
            <a:endParaRPr lang="en-US" altLang="ja-JP" dirty="0"/>
          </a:p>
        </p:txBody>
      </p:sp>
      <p:sp>
        <p:nvSpPr>
          <p:cNvPr id="4" name="スライド番号プレースホルダー 3"/>
          <p:cNvSpPr>
            <a:spLocks noGrp="1"/>
          </p:cNvSpPr>
          <p:nvPr>
            <p:ph type="sldNum" sz="quarter" idx="10"/>
          </p:nvPr>
        </p:nvSpPr>
        <p:spPr>
          <a:xfrm>
            <a:off x="7692443" y="7328845"/>
            <a:ext cx="2927937" cy="5420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59A00-C016-47E2-9691-246F8F2FC2A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94024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39</a:t>
            </a:fld>
            <a:endParaRPr kumimoji="1" lang="ja-JP" altLang="en-US"/>
          </a:p>
        </p:txBody>
      </p:sp>
    </p:spTree>
    <p:extLst>
      <p:ext uri="{BB962C8B-B14F-4D97-AF65-F5344CB8AC3E}">
        <p14:creationId xmlns:p14="http://schemas.microsoft.com/office/powerpoint/2010/main" val="4078012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40</a:t>
            </a:fld>
            <a:endParaRPr kumimoji="1" lang="ja-JP" altLang="en-US"/>
          </a:p>
        </p:txBody>
      </p:sp>
    </p:spTree>
    <p:extLst>
      <p:ext uri="{BB962C8B-B14F-4D97-AF65-F5344CB8AC3E}">
        <p14:creationId xmlns:p14="http://schemas.microsoft.com/office/powerpoint/2010/main" val="35584995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5678" y="5199354"/>
            <a:ext cx="5405421" cy="5343116"/>
          </a:xfrm>
        </p:spPr>
        <p:txBody>
          <a:bodyPr/>
          <a:lstStyle/>
          <a:p>
            <a:endParaRPr lang="en-US" altLang="ja-JP" dirty="0" err="1"/>
          </a:p>
        </p:txBody>
      </p:sp>
      <p:sp>
        <p:nvSpPr>
          <p:cNvPr id="4" name="スライド番号プレースホルダー 3"/>
          <p:cNvSpPr>
            <a:spLocks noGrp="1"/>
          </p:cNvSpPr>
          <p:nvPr>
            <p:ph type="sldNum" sz="quarter" idx="10"/>
          </p:nvPr>
        </p:nvSpPr>
        <p:spPr>
          <a:xfrm>
            <a:off x="7692443" y="7328845"/>
            <a:ext cx="2927937" cy="5420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59A00-C016-47E2-9691-246F8F2FC2A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431636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42</a:t>
            </a:fld>
            <a:endParaRPr kumimoji="1" lang="ja-JP" altLang="en-US"/>
          </a:p>
        </p:txBody>
      </p:sp>
    </p:spTree>
    <p:extLst>
      <p:ext uri="{BB962C8B-B14F-4D97-AF65-F5344CB8AC3E}">
        <p14:creationId xmlns:p14="http://schemas.microsoft.com/office/powerpoint/2010/main" val="1177670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1644345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197311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403466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84727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8</a:t>
            </a:fld>
            <a:endParaRPr kumimoji="1" lang="ja-JP" altLang="en-US"/>
          </a:p>
        </p:txBody>
      </p:sp>
    </p:spTree>
    <p:extLst>
      <p:ext uri="{BB962C8B-B14F-4D97-AF65-F5344CB8AC3E}">
        <p14:creationId xmlns:p14="http://schemas.microsoft.com/office/powerpoint/2010/main" val="2273365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9</a:t>
            </a:fld>
            <a:endParaRPr kumimoji="1" lang="ja-JP" altLang="en-US"/>
          </a:p>
        </p:txBody>
      </p:sp>
    </p:spTree>
    <p:extLst>
      <p:ext uri="{BB962C8B-B14F-4D97-AF65-F5344CB8AC3E}">
        <p14:creationId xmlns:p14="http://schemas.microsoft.com/office/powerpoint/2010/main" val="3895894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2237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5972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209565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2021/3/26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3759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2021/3/26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22816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724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031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12183B1-B88B-433A-AE53-CC4F42E3546A}" type="datetimeFigureOut">
              <a:rPr kumimoji="1" lang="ja-JP" altLang="en-US" smtClean="0"/>
              <a:t>2021/3/26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41109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12183B1-B88B-433A-AE53-CC4F42E3546A}" type="datetimeFigureOut">
              <a:rPr kumimoji="1" lang="ja-JP" altLang="en-US" smtClean="0"/>
              <a:t>2021/3/26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32473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12183B1-B88B-433A-AE53-CC4F42E3546A}" type="datetimeFigureOut">
              <a:rPr kumimoji="1" lang="ja-JP" altLang="en-US" smtClean="0"/>
              <a:t>2021/3/26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cxnSp>
        <p:nvCxnSpPr>
          <p:cNvPr id="7" name="直線コネクタ 6"/>
          <p:cNvCxnSpPr/>
          <p:nvPr userDrawn="1"/>
        </p:nvCxnSpPr>
        <p:spPr>
          <a:xfrm>
            <a:off x="18430" y="583095"/>
            <a:ext cx="9900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30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183B1-B88B-433A-AE53-CC4F42E3546A}" type="datetimeFigureOut">
              <a:rPr kumimoji="1" lang="ja-JP" altLang="en-US" smtClean="0"/>
              <a:t>2021/3/26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0229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12183B1-B88B-433A-AE53-CC4F42E3546A}" type="datetimeFigureOut">
              <a:rPr kumimoji="1" lang="ja-JP" altLang="en-US" smtClean="0"/>
              <a:t>2021/3/26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412430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12183B1-B88B-433A-AE53-CC4F42E3546A}" type="datetimeFigureOut">
              <a:rPr kumimoji="1" lang="ja-JP" altLang="en-US" smtClean="0"/>
              <a:t>2021/3/26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62193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183B1-B88B-433A-AE53-CC4F42E3546A}" type="datetimeFigureOut">
              <a:rPr kumimoji="1" lang="ja-JP" altLang="en-US" smtClean="0"/>
              <a:t>2021/3/26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831979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5.png"/><Relationship Id="rId4" Type="http://schemas.microsoft.com/office/2007/relationships/hdphoto" Target="../media/hdphoto1.wdp"/><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27.png"/><Relationship Id="rId18" Type="http://schemas.openxmlformats.org/officeDocument/2006/relationships/image" Target="../media/image47.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6.png"/><Relationship Id="rId2" Type="http://schemas.openxmlformats.org/officeDocument/2006/relationships/image" Target="../media/image36.png"/><Relationship Id="rId16" Type="http://schemas.openxmlformats.org/officeDocument/2006/relationships/image" Target="../media/image45.png"/><Relationship Id="rId1" Type="http://schemas.openxmlformats.org/officeDocument/2006/relationships/slideLayout" Target="../slideLayouts/slideLayout13.xml"/><Relationship Id="rId6" Type="http://schemas.openxmlformats.org/officeDocument/2006/relationships/image" Target="../media/image29.png"/><Relationship Id="rId11" Type="http://schemas.openxmlformats.org/officeDocument/2006/relationships/image" Target="../media/image42.png"/><Relationship Id="rId5" Type="http://schemas.openxmlformats.org/officeDocument/2006/relationships/image" Target="../media/image33.png"/><Relationship Id="rId15" Type="http://schemas.openxmlformats.org/officeDocument/2006/relationships/image" Target="../media/image44.png"/><Relationship Id="rId10" Type="http://schemas.openxmlformats.org/officeDocument/2006/relationships/image" Target="../media/image41.png"/><Relationship Id="rId19" Type="http://schemas.openxmlformats.org/officeDocument/2006/relationships/image" Target="../media/image48.png"/><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cid:image001.jpg@01D70C70.BA46EDC0" TargetMode="External"/><Relationship Id="rId7" Type="http://schemas.openxmlformats.org/officeDocument/2006/relationships/image" Target="../media/image51.emf"/><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hyperlink" Target="https://news.yahoo.co.jp/articles/156ab32286d26a8e3c8b8d5c77c6a6355e857a39/images/000" TargetMode="External"/><Relationship Id="rId5" Type="http://schemas.openxmlformats.org/officeDocument/2006/relationships/image" Target="cid:image002.jpg@01D70C70.BA46EDC0" TargetMode="Externa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hyperlink" Target="mailto:Osaka_SDGs@gbox.pref.Osaka.lg.j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shinsei.pref.osaka.lg.jp/ers/input?tetudukiId=2021020028"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62.png"/><Relationship Id="rId4" Type="http://schemas.openxmlformats.org/officeDocument/2006/relationships/hyperlink" Target="https://twitter.com/osakaprefSDG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jpeg"/><Relationship Id="rId4" Type="http://schemas.openxmlformats.org/officeDocument/2006/relationships/hyperlink" Target="https://www.rematec.co.jp/work/rf/"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hyperlink" Target="https://www.rematec.co.jp/work/rf/" TargetMode="External"/><Relationship Id="rId3" Type="http://schemas.openxmlformats.org/officeDocument/2006/relationships/image" Target="../media/image70.png"/><Relationship Id="rId7" Type="http://schemas.openxmlformats.org/officeDocument/2006/relationships/image" Target="../media/image40.png"/><Relationship Id="rId12"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45.png"/><Relationship Id="rId5" Type="http://schemas.openxmlformats.org/officeDocument/2006/relationships/image" Target="../media/image27.png"/><Relationship Id="rId15" Type="http://schemas.openxmlformats.org/officeDocument/2006/relationships/image" Target="../media/image72.jpeg"/><Relationship Id="rId10" Type="http://schemas.openxmlformats.org/officeDocument/2006/relationships/image" Target="../media/image44.png"/><Relationship Id="rId4" Type="http://schemas.openxmlformats.org/officeDocument/2006/relationships/image" Target="../media/image48.png"/><Relationship Id="rId9" Type="http://schemas.openxmlformats.org/officeDocument/2006/relationships/image" Target="../media/image35.png"/><Relationship Id="rId14" Type="http://schemas.openxmlformats.org/officeDocument/2006/relationships/image" Target="../media/image71.jpe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34.png"/><Relationship Id="rId7" Type="http://schemas.openxmlformats.org/officeDocument/2006/relationships/image" Target="../media/image78.jpe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77.jpeg"/><Relationship Id="rId5" Type="http://schemas.openxmlformats.org/officeDocument/2006/relationships/image" Target="../media/image41.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6.png"/><Relationship Id="rId3" Type="http://schemas.openxmlformats.org/officeDocument/2006/relationships/image" Target="../media/image64.png"/><Relationship Id="rId21" Type="http://schemas.openxmlformats.org/officeDocument/2006/relationships/image" Target="../media/image81.png"/><Relationship Id="rId7" Type="http://schemas.openxmlformats.org/officeDocument/2006/relationships/image" Target="../media/image29.png"/><Relationship Id="rId12" Type="http://schemas.openxmlformats.org/officeDocument/2006/relationships/image" Target="../media/image42.png"/><Relationship Id="rId17" Type="http://schemas.openxmlformats.org/officeDocument/2006/relationships/image" Target="../media/image45.png"/><Relationship Id="rId2" Type="http://schemas.openxmlformats.org/officeDocument/2006/relationships/notesSlide" Target="../notesSlides/notesSlide38.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41.png"/><Relationship Id="rId5" Type="http://schemas.openxmlformats.org/officeDocument/2006/relationships/image" Target="../media/image37.png"/><Relationship Id="rId15" Type="http://schemas.openxmlformats.org/officeDocument/2006/relationships/image" Target="../media/image35.png"/><Relationship Id="rId10" Type="http://schemas.openxmlformats.org/officeDocument/2006/relationships/image" Target="../media/image40.png"/><Relationship Id="rId19" Type="http://schemas.openxmlformats.org/officeDocument/2006/relationships/image" Target="../media/image47.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79427" y="272302"/>
            <a:ext cx="8420100" cy="2511842"/>
          </a:xfrm>
          <a:ln>
            <a:noFill/>
          </a:ln>
        </p:spPr>
        <p:style>
          <a:lnRef idx="2">
            <a:schemeClr val="accent1"/>
          </a:lnRef>
          <a:fillRef idx="1">
            <a:schemeClr val="lt1"/>
          </a:fillRef>
          <a:effectRef idx="0">
            <a:schemeClr val="accent1"/>
          </a:effectRef>
          <a:fontRef idx="minor">
            <a:schemeClr val="dk1"/>
          </a:fontRef>
        </p:style>
        <p:txBody>
          <a:bodyPr anchor="ctr">
            <a:normAutofit/>
          </a:bodyPr>
          <a:lstStyle/>
          <a:p>
            <a:pPr>
              <a:lnSpc>
                <a:spcPct val="150000"/>
              </a:lnSpc>
            </a:pPr>
            <a:r>
              <a:rPr kumimoji="1" lang="en-US" altLang="ja-JP" sz="6600" b="1" dirty="0" smtClean="0">
                <a:solidFill>
                  <a:schemeClr val="accent1">
                    <a:lumMod val="50000"/>
                  </a:schemeClr>
                </a:solidFill>
                <a:latin typeface="Meiryo UI" panose="020B0604030504040204" pitchFamily="50" charset="-128"/>
                <a:ea typeface="Meiryo UI" panose="020B0604030504040204" pitchFamily="50" charset="-128"/>
              </a:rPr>
              <a:t>SDGs</a:t>
            </a:r>
            <a:r>
              <a:rPr kumimoji="1" lang="ja-JP" altLang="en-US" sz="6600" b="1" dirty="0" smtClean="0">
                <a:solidFill>
                  <a:schemeClr val="accent1">
                    <a:lumMod val="50000"/>
                  </a:schemeClr>
                </a:solidFill>
                <a:latin typeface="Meiryo UI" panose="020B0604030504040204" pitchFamily="50" charset="-128"/>
                <a:ea typeface="Meiryo UI" panose="020B0604030504040204" pitchFamily="50" charset="-128"/>
              </a:rPr>
              <a:t>について</a:t>
            </a:r>
            <a:endParaRPr kumimoji="1" lang="ja-JP" altLang="en-US" sz="6600" b="1" dirty="0">
              <a:solidFill>
                <a:schemeClr val="accent1">
                  <a:lumMod val="50000"/>
                </a:schemeClr>
              </a:solidFill>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1210955" y="5463948"/>
            <a:ext cx="7429500" cy="1394052"/>
          </a:xfrm>
        </p:spPr>
        <p:txBody>
          <a:bodyPr>
            <a:normAutofit/>
          </a:bodyPr>
          <a:lstStyle/>
          <a:p>
            <a:pPr>
              <a:lnSpc>
                <a:spcPct val="150000"/>
              </a:lnSpc>
            </a:pPr>
            <a:r>
              <a:rPr kumimoji="1" lang="ja-JP" altLang="en-US" dirty="0" smtClean="0">
                <a:latin typeface="Meiryo UI" panose="020B0604030504040204" pitchFamily="50" charset="-128"/>
                <a:ea typeface="Meiryo UI" panose="020B0604030504040204" pitchFamily="50" charset="-128"/>
              </a:rPr>
              <a:t>令和</a:t>
            </a:r>
            <a:r>
              <a:rPr lang="ja-JP" altLang="en-US" dirty="0" smtClean="0">
                <a:latin typeface="Meiryo UI" panose="020B0604030504040204" pitchFamily="50" charset="-128"/>
                <a:ea typeface="Meiryo UI" panose="020B0604030504040204" pitchFamily="50" charset="-128"/>
              </a:rPr>
              <a:t>３</a:t>
            </a:r>
            <a:r>
              <a:rPr kumimoji="1" lang="ja-JP" altLang="en-US" dirty="0" smtClean="0">
                <a:latin typeface="Meiryo UI" panose="020B0604030504040204" pitchFamily="50" charset="-128"/>
                <a:ea typeface="Meiryo UI" panose="020B0604030504040204" pitchFamily="50" charset="-128"/>
              </a:rPr>
              <a:t>年</a:t>
            </a:r>
            <a:r>
              <a:rPr lang="ja-JP" altLang="en-US" dirty="0" smtClean="0">
                <a:latin typeface="Meiryo UI" panose="020B0604030504040204" pitchFamily="50" charset="-128"/>
                <a:ea typeface="Meiryo UI" panose="020B0604030504040204" pitchFamily="50" charset="-128"/>
              </a:rPr>
              <a:t>３</a:t>
            </a:r>
            <a:r>
              <a:rPr kumimoji="1" lang="ja-JP" altLang="en-US" dirty="0" smtClean="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29</a:t>
            </a:r>
            <a:r>
              <a:rPr kumimoji="1" lang="ja-JP" altLang="en-US" dirty="0" smtClean="0">
                <a:latin typeface="Meiryo UI" panose="020B0604030504040204" pitchFamily="50" charset="-128"/>
                <a:ea typeface="Meiryo UI" panose="020B0604030504040204" pitchFamily="50" charset="-128"/>
              </a:rPr>
              <a:t>日</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大阪府政策企画部企画室推進課</a:t>
            </a:r>
            <a:endParaRPr kumimoji="1" lang="en-US" altLang="ja-JP" dirty="0" smtClean="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5183" y="2225292"/>
            <a:ext cx="4581044" cy="3238656"/>
          </a:xfrm>
          <a:prstGeom prst="rect">
            <a:avLst/>
          </a:prstGeom>
        </p:spPr>
      </p:pic>
    </p:spTree>
    <p:extLst>
      <p:ext uri="{BB962C8B-B14F-4D97-AF65-F5344CB8AC3E}">
        <p14:creationId xmlns:p14="http://schemas.microsoft.com/office/powerpoint/2010/main" val="779273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713" y="1225903"/>
            <a:ext cx="9148573" cy="4549070"/>
          </a:xfrm>
          <a:prstGeom prst="rect">
            <a:avLst/>
          </a:prstGeom>
        </p:spPr>
      </p:pic>
    </p:spTree>
    <p:extLst>
      <p:ext uri="{BB962C8B-B14F-4D97-AF65-F5344CB8AC3E}">
        <p14:creationId xmlns:p14="http://schemas.microsoft.com/office/powerpoint/2010/main" val="315391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53169" y="633741"/>
            <a:ext cx="9199661" cy="5590517"/>
          </a:xfrm>
          <a:prstGeom prst="rect">
            <a:avLst/>
          </a:prstGeom>
        </p:spPr>
      </p:pic>
    </p:spTree>
    <p:extLst>
      <p:ext uri="{BB962C8B-B14F-4D97-AF65-F5344CB8AC3E}">
        <p14:creationId xmlns:p14="http://schemas.microsoft.com/office/powerpoint/2010/main" val="1692042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89716" y="561895"/>
            <a:ext cx="9526568" cy="5548719"/>
          </a:xfrm>
          <a:prstGeom prst="rect">
            <a:avLst/>
          </a:prstGeom>
        </p:spPr>
      </p:pic>
    </p:spTree>
    <p:extLst>
      <p:ext uri="{BB962C8B-B14F-4D97-AF65-F5344CB8AC3E}">
        <p14:creationId xmlns:p14="http://schemas.microsoft.com/office/powerpoint/2010/main" val="3875124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referRelativeResize="0">
            <a:picLocks noChangeAspect="1"/>
          </p:cNvPicPr>
          <p:nvPr/>
        </p:nvPicPr>
        <p:blipFill>
          <a:blip r:embed="rId3"/>
          <a:stretch>
            <a:fillRect/>
          </a:stretch>
        </p:blipFill>
        <p:spPr>
          <a:xfrm>
            <a:off x="178488" y="236199"/>
            <a:ext cx="3261919" cy="4154508"/>
          </a:xfrm>
          <a:prstGeom prst="rect">
            <a:avLst/>
          </a:prstGeom>
          <a:scene3d>
            <a:camera prst="orthographicFront">
              <a:rot lat="0" lon="0" rev="21594000"/>
            </a:camera>
            <a:lightRig rig="threePt" dir="t"/>
          </a:scene3d>
        </p:spPr>
      </p:pic>
      <p:pic>
        <p:nvPicPr>
          <p:cNvPr id="5" name="図 4"/>
          <p:cNvPicPr>
            <a:picLocks noChangeAspect="1"/>
          </p:cNvPicPr>
          <p:nvPr/>
        </p:nvPicPr>
        <p:blipFill rotWithShape="1">
          <a:blip r:embed="rId4"/>
          <a:srcRect l="30161" t="18428" r="53441" b="41463"/>
          <a:stretch/>
        </p:blipFill>
        <p:spPr>
          <a:xfrm>
            <a:off x="3666946" y="620884"/>
            <a:ext cx="2787204" cy="3683091"/>
          </a:xfrm>
          <a:prstGeom prst="rect">
            <a:avLst/>
          </a:prstGeom>
        </p:spPr>
      </p:pic>
      <p:pic>
        <p:nvPicPr>
          <p:cNvPr id="6" name="図 5"/>
          <p:cNvPicPr>
            <a:picLocks noChangeAspect="1"/>
          </p:cNvPicPr>
          <p:nvPr/>
        </p:nvPicPr>
        <p:blipFill rotWithShape="1">
          <a:blip r:embed="rId4"/>
          <a:srcRect l="30161" t="59079" r="53441" b="-1"/>
          <a:stretch/>
        </p:blipFill>
        <p:spPr>
          <a:xfrm>
            <a:off x="6955580" y="620884"/>
            <a:ext cx="2731829" cy="3683091"/>
          </a:xfrm>
          <a:prstGeom prst="rect">
            <a:avLst/>
          </a:prstGeom>
        </p:spPr>
      </p:pic>
      <p:sp>
        <p:nvSpPr>
          <p:cNvPr id="7" name="テキスト ボックス 6"/>
          <p:cNvSpPr txBox="1"/>
          <p:nvPr/>
        </p:nvSpPr>
        <p:spPr>
          <a:xfrm>
            <a:off x="1654672" y="600969"/>
            <a:ext cx="7030235" cy="3730228"/>
          </a:xfrm>
          <a:prstGeom prst="ellipse">
            <a:avLst/>
          </a:prstGeom>
          <a:noFill/>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altLang="ja-JP" sz="5363" dirty="0">
                <a:solidFill>
                  <a:schemeClr val="tx2">
                    <a:lumMod val="50000"/>
                  </a:schemeClr>
                </a:solidFill>
                <a:latin typeface="Meiryo UI" panose="020B0604030504040204" pitchFamily="50" charset="-128"/>
                <a:ea typeface="Meiryo UI" panose="020B0604030504040204" pitchFamily="50" charset="-128"/>
              </a:rPr>
              <a:t>2030</a:t>
            </a:r>
            <a:r>
              <a:rPr lang="ja-JP" altLang="en-US" sz="5363" dirty="0">
                <a:solidFill>
                  <a:schemeClr val="tx2">
                    <a:lumMod val="50000"/>
                  </a:schemeClr>
                </a:solidFill>
                <a:latin typeface="Meiryo UI" panose="020B0604030504040204" pitchFamily="50" charset="-128"/>
                <a:ea typeface="Meiryo UI" panose="020B0604030504040204" pitchFamily="50" charset="-128"/>
              </a:rPr>
              <a:t>アジェンダ本文</a:t>
            </a:r>
            <a:endParaRPr lang="en-US" altLang="ja-JP" sz="5363" dirty="0">
              <a:solidFill>
                <a:schemeClr val="tx2">
                  <a:lumMod val="50000"/>
                </a:schemeClr>
              </a:solidFill>
              <a:latin typeface="Meiryo UI" panose="020B0604030504040204" pitchFamily="50" charset="-128"/>
              <a:ea typeface="Meiryo UI" panose="020B0604030504040204" pitchFamily="50" charset="-128"/>
            </a:endParaRPr>
          </a:p>
          <a:p>
            <a:pPr algn="ctr"/>
            <a:r>
              <a:rPr lang="en-US" altLang="ja-JP" sz="4388" dirty="0">
                <a:solidFill>
                  <a:schemeClr val="tx2">
                    <a:lumMod val="50000"/>
                  </a:schemeClr>
                </a:solidFill>
                <a:latin typeface="Meiryo UI" panose="020B0604030504040204" pitchFamily="50" charset="-128"/>
                <a:ea typeface="Meiryo UI" panose="020B0604030504040204" pitchFamily="50" charset="-128"/>
              </a:rPr>
              <a:t>35</a:t>
            </a:r>
            <a:r>
              <a:rPr lang="ja-JP" altLang="en-US" sz="4388" dirty="0">
                <a:solidFill>
                  <a:schemeClr val="tx2">
                    <a:lumMod val="50000"/>
                  </a:schemeClr>
                </a:solidFill>
                <a:latin typeface="Meiryo UI" panose="020B0604030504040204" pitchFamily="50" charset="-128"/>
                <a:ea typeface="Meiryo UI" panose="020B0604030504040204" pitchFamily="50" charset="-128"/>
              </a:rPr>
              <a:t>ページ、</a:t>
            </a:r>
            <a:r>
              <a:rPr lang="en-US" altLang="ja-JP" sz="4388" dirty="0">
                <a:solidFill>
                  <a:schemeClr val="tx2">
                    <a:lumMod val="50000"/>
                  </a:schemeClr>
                </a:solidFill>
                <a:latin typeface="Meiryo UI" panose="020B0604030504040204" pitchFamily="50" charset="-128"/>
                <a:ea typeface="Meiryo UI" panose="020B0604030504040204" pitchFamily="50" charset="-128"/>
              </a:rPr>
              <a:t>91</a:t>
            </a:r>
            <a:r>
              <a:rPr lang="ja-JP" altLang="en-US" sz="4388" dirty="0">
                <a:solidFill>
                  <a:schemeClr val="tx2">
                    <a:lumMod val="50000"/>
                  </a:schemeClr>
                </a:solidFill>
                <a:latin typeface="Meiryo UI" panose="020B0604030504040204" pitchFamily="50" charset="-128"/>
                <a:ea typeface="Meiryo UI" panose="020B0604030504040204" pitchFamily="50" charset="-128"/>
              </a:rPr>
              <a:t>段落</a:t>
            </a:r>
          </a:p>
        </p:txBody>
      </p:sp>
      <p:sp>
        <p:nvSpPr>
          <p:cNvPr id="2" name="加算 1"/>
          <p:cNvSpPr/>
          <p:nvPr/>
        </p:nvSpPr>
        <p:spPr>
          <a:xfrm>
            <a:off x="4459773" y="4390707"/>
            <a:ext cx="986453" cy="887141"/>
          </a:xfrm>
          <a:prstGeom prst="mathPlus">
            <a:avLst>
              <a:gd name="adj1" fmla="val 8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7780" y="5277848"/>
            <a:ext cx="6810375" cy="1438275"/>
          </a:xfrm>
          <a:prstGeom prst="rect">
            <a:avLst/>
          </a:prstGeom>
        </p:spPr>
      </p:pic>
    </p:spTree>
    <p:extLst>
      <p:ext uri="{BB962C8B-B14F-4D97-AF65-F5344CB8AC3E}">
        <p14:creationId xmlns:p14="http://schemas.microsoft.com/office/powerpoint/2010/main" val="2180865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SDGs</a:t>
            </a:r>
            <a:r>
              <a:rPr lang="ja-JP" altLang="en-US" sz="2400" dirty="0" smtClean="0"/>
              <a:t>の</a:t>
            </a:r>
            <a:r>
              <a:rPr lang="ja-JP" altLang="en-US" dirty="0" smtClean="0"/>
              <a:t>理念・ポイント</a:t>
            </a:r>
            <a:endParaRPr kumimoji="1" lang="ja-JP" altLang="en-US" sz="2400" dirty="0"/>
          </a:p>
        </p:txBody>
      </p:sp>
      <p:sp>
        <p:nvSpPr>
          <p:cNvPr id="3" name="正方形/長方形 2"/>
          <p:cNvSpPr/>
          <p:nvPr/>
        </p:nvSpPr>
        <p:spPr>
          <a:xfrm>
            <a:off x="506760" y="1449030"/>
            <a:ext cx="8892480" cy="4471044"/>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、社会、環境の</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誰</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横</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ルール</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を決めた必達目標ではなく、各主体がめざすべき目標を作る</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⑦ステークホルダー</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との連携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70992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①</a:t>
            </a:r>
            <a:r>
              <a:rPr lang="en-US" altLang="ja-JP" sz="2400" dirty="0"/>
              <a:t>SDGs</a:t>
            </a:r>
            <a:r>
              <a:rPr lang="ja-JP" altLang="en-US" sz="2400" dirty="0"/>
              <a:t>は世界共通の</a:t>
            </a:r>
            <a:r>
              <a:rPr lang="ja-JP" altLang="en-US" sz="2400" dirty="0" smtClean="0"/>
              <a:t>言語</a:t>
            </a:r>
            <a:endParaRPr kumimoji="1" lang="ja-JP" altLang="en-US" sz="2400" dirty="0"/>
          </a:p>
        </p:txBody>
      </p:sp>
      <p:pic>
        <p:nvPicPr>
          <p:cNvPr id="3" name="図 2"/>
          <p:cNvPicPr>
            <a:picLocks noChangeAspect="1"/>
          </p:cNvPicPr>
          <p:nvPr/>
        </p:nvPicPr>
        <p:blipFill rotWithShape="1">
          <a:blip r:embed="rId3"/>
          <a:srcRect l="8937" t="17853" r="29656"/>
          <a:stretch/>
        </p:blipFill>
        <p:spPr>
          <a:xfrm>
            <a:off x="5727909" y="4047447"/>
            <a:ext cx="3154833" cy="2280114"/>
          </a:xfrm>
          <a:prstGeom prst="rect">
            <a:avLst/>
          </a:prstGeom>
        </p:spPr>
      </p:pic>
      <p:sp>
        <p:nvSpPr>
          <p:cNvPr id="4" name="テキスト ボックス 3"/>
          <p:cNvSpPr txBox="1"/>
          <p:nvPr/>
        </p:nvSpPr>
        <p:spPr>
          <a:xfrm>
            <a:off x="544192" y="850773"/>
            <a:ext cx="8817616" cy="26021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smtClean="0">
                <a:latin typeface="Meiryo UI" panose="020B0604030504040204" pitchFamily="50" charset="-128"/>
                <a:ea typeface="Meiryo UI" panose="020B0604030504040204" pitchFamily="50" charset="-128"/>
              </a:rPr>
              <a:t>ポイント１</a:t>
            </a:r>
            <a:endParaRPr kumimoji="1" lang="en-US" altLang="ja-JP" sz="2000" b="1" dirty="0" smtClean="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国連の全加盟国で合意。「誰も否定できない」明確な価値とゴールの提示。</a:t>
            </a:r>
            <a:endParaRPr kumimoji="1" lang="en-US" altLang="ja-JP" sz="2000" dirty="0" smtClean="0">
              <a:latin typeface="Meiryo UI" panose="020B0604030504040204" pitchFamily="50" charset="-128"/>
              <a:ea typeface="Meiryo UI" panose="020B0604030504040204" pitchFamily="50" charset="-128"/>
            </a:endParaRPr>
          </a:p>
          <a:p>
            <a:pPr>
              <a:lnSpc>
                <a:spcPct val="150000"/>
              </a:lnSpc>
            </a:pPr>
            <a:endParaRPr kumimoji="1" lang="en-US" altLang="ja-JP" sz="2000" dirty="0" smtClean="0">
              <a:latin typeface="Meiryo UI" panose="020B0604030504040204" pitchFamily="50" charset="-128"/>
              <a:ea typeface="Meiryo UI" panose="020B0604030504040204" pitchFamily="50" charset="-128"/>
            </a:endParaRPr>
          </a:p>
          <a:p>
            <a:pPr>
              <a:lnSpc>
                <a:spcPct val="150000"/>
              </a:lnSpc>
            </a:pPr>
            <a:r>
              <a:rPr kumimoji="1" lang="ja-JP" altLang="en-US" sz="2000" b="1" dirty="0" smtClean="0">
                <a:latin typeface="Meiryo UI" panose="020B0604030504040204" pitchFamily="50" charset="-128"/>
                <a:ea typeface="Meiryo UI" panose="020B0604030504040204" pitchFamily="50" charset="-128"/>
              </a:rPr>
              <a:t>ポイント２</a:t>
            </a:r>
            <a:endParaRPr kumimoji="1" lang="en-US" altLang="ja-JP" sz="2000" b="1" dirty="0" smtClean="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17</a:t>
            </a:r>
            <a:r>
              <a:rPr kumimoji="1" lang="ja-JP" altLang="en-US" sz="2000" dirty="0" smtClean="0">
                <a:latin typeface="Meiryo UI" panose="020B0604030504040204" pitchFamily="50" charset="-128"/>
                <a:ea typeface="Meiryo UI" panose="020B0604030504040204" pitchFamily="50" charset="-128"/>
              </a:rPr>
              <a:t>のゴールのアイコンは世界共通の言語。コミットしている社会課題を世界に宣誓。</a:t>
            </a:r>
            <a:endParaRPr kumimoji="1" lang="en-US" altLang="ja-JP" sz="2000" dirty="0" smtClean="0">
              <a:latin typeface="Meiryo UI" panose="020B0604030504040204" pitchFamily="50" charset="-128"/>
              <a:ea typeface="Meiryo UI" panose="020B0604030504040204" pitchFamily="50" charset="-128"/>
            </a:endParaRPr>
          </a:p>
          <a:p>
            <a:pPr>
              <a:lnSpc>
                <a:spcPct val="150000"/>
              </a:lnSpc>
            </a:pPr>
            <a:endParaRPr kumimoji="1" lang="ja-JP" altLang="en-US" sz="2000" dirty="0">
              <a:latin typeface="Meiryo UI" panose="020B0604030504040204" pitchFamily="50" charset="-128"/>
              <a:ea typeface="Meiryo UI" panose="020B0604030504040204" pitchFamily="50" charset="-128"/>
            </a:endParaRPr>
          </a:p>
        </p:txBody>
      </p:sp>
      <p:pic>
        <p:nvPicPr>
          <p:cNvPr id="5" name="Shape 129"/>
          <p:cNvPicPr preferRelativeResize="0">
            <a:picLocks/>
          </p:cNvPicPr>
          <p:nvPr/>
        </p:nvPicPr>
        <p:blipFill rotWithShape="1">
          <a:blip r:embed="rId4">
            <a:alphaModFix/>
          </a:blip>
          <a:srcRect/>
          <a:stretch/>
        </p:blipFill>
        <p:spPr>
          <a:xfrm>
            <a:off x="621269" y="3970999"/>
            <a:ext cx="4147995" cy="2279684"/>
          </a:xfrm>
          <a:prstGeom prst="rect">
            <a:avLst/>
          </a:prstGeom>
          <a:noFill/>
          <a:ln>
            <a:noFill/>
          </a:ln>
        </p:spPr>
      </p:pic>
    </p:spTree>
    <p:extLst>
      <p:ext uri="{BB962C8B-B14F-4D97-AF65-F5344CB8AC3E}">
        <p14:creationId xmlns:p14="http://schemas.microsoft.com/office/powerpoint/2010/main" val="1477915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smtClean="0"/>
              <a:t>②</a:t>
            </a:r>
            <a:r>
              <a:rPr lang="ja-JP" altLang="en-US" sz="2400" dirty="0"/>
              <a:t>経済、社会、環境の統合による課題解決と新しい価値の</a:t>
            </a:r>
            <a:r>
              <a:rPr lang="ja-JP" altLang="en-US" sz="2400" dirty="0" smtClean="0"/>
              <a:t>創造</a:t>
            </a:r>
            <a:endParaRPr kumimoji="1" lang="ja-JP" altLang="en-US" sz="2400" dirty="0"/>
          </a:p>
        </p:txBody>
      </p:sp>
      <p:pic>
        <p:nvPicPr>
          <p:cNvPr id="7" name="図 6"/>
          <p:cNvPicPr>
            <a:picLocks noChangeAspect="1"/>
          </p:cNvPicPr>
          <p:nvPr/>
        </p:nvPicPr>
        <p:blipFill>
          <a:blip r:embed="rId3"/>
          <a:stretch>
            <a:fillRect/>
          </a:stretch>
        </p:blipFill>
        <p:spPr>
          <a:xfrm>
            <a:off x="3039228" y="856343"/>
            <a:ext cx="3827544" cy="2572657"/>
          </a:xfrm>
          <a:prstGeom prst="rect">
            <a:avLst/>
          </a:prstGeom>
        </p:spPr>
      </p:pic>
      <p:sp>
        <p:nvSpPr>
          <p:cNvPr id="8" name="テキスト ボックス 7"/>
          <p:cNvSpPr txBox="1"/>
          <p:nvPr/>
        </p:nvSpPr>
        <p:spPr>
          <a:xfrm>
            <a:off x="340992" y="3610201"/>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ポイント１</a:t>
            </a:r>
            <a:r>
              <a:rPr kumimoji="1" lang="ja-JP" altLang="en-US" dirty="0" smtClean="0">
                <a:latin typeface="Meiryo UI" panose="020B0604030504040204" pitchFamily="50" charset="-128"/>
                <a:ea typeface="Meiryo UI" panose="020B0604030504040204" pitchFamily="50" charset="-128"/>
              </a:rPr>
              <a:t>：社会課題の併記</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これまで対立すると考えられていた、</a:t>
            </a:r>
            <a:r>
              <a:rPr kumimoji="1" lang="ja-JP" altLang="en-US" dirty="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人権と開発」、「環境と経済成長」等の社会課題を併記。</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（「より良い社会」というより高次のビジョンの提示）</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ポイント２</a:t>
            </a:r>
            <a:r>
              <a:rPr kumimoji="1" lang="ja-JP" altLang="en-US" dirty="0" smtClean="0">
                <a:latin typeface="Meiryo UI" panose="020B0604030504040204" pitchFamily="50" charset="-128"/>
                <a:ea typeface="Meiryo UI" panose="020B0604030504040204" pitchFamily="50" charset="-128"/>
              </a:rPr>
              <a:t>：経済的な視点の包摂</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（ビジネスなど、自己メリット追及型の課題解決アプローチの許容）</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6696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③誰一人</a:t>
            </a:r>
            <a:r>
              <a:rPr lang="ja-JP" altLang="en-US" sz="2400" dirty="0" smtClean="0"/>
              <a:t>取り残さない</a:t>
            </a:r>
            <a:endParaRPr kumimoji="1" lang="ja-JP" altLang="en-US" sz="2400" dirty="0"/>
          </a:p>
        </p:txBody>
      </p:sp>
      <p:sp>
        <p:nvSpPr>
          <p:cNvPr id="3" name="テキスト ボックス 2"/>
          <p:cNvSpPr txBox="1"/>
          <p:nvPr/>
        </p:nvSpPr>
        <p:spPr>
          <a:xfrm>
            <a:off x="1944914" y="1538514"/>
            <a:ext cx="5413829" cy="584775"/>
          </a:xfrm>
          <a:prstGeom prst="rect">
            <a:avLst/>
          </a:prstGeom>
          <a:noFill/>
        </p:spPr>
        <p:txBody>
          <a:bodyPr wrap="square" rtlCol="0">
            <a:spAutoFit/>
          </a:bodyPr>
          <a:lstStyle/>
          <a:p>
            <a:pPr algn="ctr"/>
            <a:r>
              <a:rPr kumimoji="1" lang="en-US" altLang="ja-JP" sz="3200" b="1" dirty="0">
                <a:latin typeface="Meiryo UI" panose="020B0604030504040204" pitchFamily="50" charset="-128"/>
                <a:ea typeface="Meiryo UI" panose="020B0604030504040204" pitchFamily="50" charset="-128"/>
              </a:rPr>
              <a:t>i</a:t>
            </a:r>
            <a:r>
              <a:rPr kumimoji="1" lang="en-US" altLang="ja-JP" sz="3200" b="1" dirty="0" smtClean="0">
                <a:latin typeface="Meiryo UI" panose="020B0604030504040204" pitchFamily="50" charset="-128"/>
                <a:ea typeface="Meiryo UI" panose="020B0604030504040204" pitchFamily="50" charset="-128"/>
              </a:rPr>
              <a:t>nclusive=</a:t>
            </a:r>
            <a:r>
              <a:rPr kumimoji="1" lang="ja-JP" altLang="en-US" sz="3200" b="1" dirty="0" smtClean="0">
                <a:latin typeface="Meiryo UI" panose="020B0604030504040204" pitchFamily="50" charset="-128"/>
                <a:ea typeface="Meiryo UI" panose="020B0604030504040204" pitchFamily="50" charset="-128"/>
              </a:rPr>
              <a:t>包摂</a:t>
            </a:r>
            <a:endParaRPr kumimoji="1" lang="ja-JP" altLang="en-US" sz="32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413657" y="2485385"/>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社会的に弱い立場にある人々をも含め市民ひとりひとり、排除や摩擦、孤独や孤立から援護し、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0992" y="3552145"/>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ポイント１</a:t>
            </a:r>
            <a:r>
              <a:rPr kumimoji="1" lang="ja-JP" altLang="en-US" dirty="0" smtClean="0">
                <a:latin typeface="Meiryo UI" panose="020B0604030504040204" pitchFamily="50" charset="-128"/>
                <a:ea typeface="Meiryo UI" panose="020B0604030504040204" pitchFamily="50" charset="-128"/>
              </a:rPr>
              <a:t>：野心的（背伸び）</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全ての人を救済するというハードルの高い、野心的な理念・ビジョンの提示</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ポイント２</a:t>
            </a:r>
            <a:r>
              <a:rPr kumimoji="1" lang="ja-JP" altLang="en-US" dirty="0" smtClean="0">
                <a:latin typeface="Meiryo UI" panose="020B0604030504040204" pitchFamily="50" charset="-128"/>
                <a:ea typeface="Meiryo UI" panose="020B0604030504040204" pitchFamily="50" charset="-128"/>
              </a:rPr>
              <a:t>：支えあいの精神</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達成のために取り組むべき主体は国際社会、地域（</a:t>
            </a:r>
            <a:r>
              <a:rPr kumimoji="1" lang="en-US" altLang="ja-JP" dirty="0" smtClean="0">
                <a:latin typeface="Meiryo UI" panose="020B0604030504040204" pitchFamily="50" charset="-128"/>
                <a:ea typeface="Meiryo UI" panose="020B0604030504040204" pitchFamily="50" charset="-128"/>
              </a:rPr>
              <a:t>region)</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国家、地方</a:t>
            </a:r>
            <a:r>
              <a:rPr kumimoji="1" lang="en-US" altLang="ja-JP" dirty="0" smtClean="0">
                <a:latin typeface="Meiryo UI" panose="020B0604030504040204" pitchFamily="50" charset="-128"/>
                <a:ea typeface="Meiryo UI" panose="020B0604030504040204" pitchFamily="50" charset="-128"/>
              </a:rPr>
              <a:t>(local</a:t>
            </a:r>
            <a:r>
              <a:rPr kumimoji="1" lang="ja-JP" altLang="en-US" dirty="0" smtClean="0">
                <a:latin typeface="Meiryo UI" panose="020B0604030504040204" pitchFamily="50" charset="-128"/>
                <a:ea typeface="Meiryo UI" panose="020B0604030504040204" pitchFamily="50" charset="-128"/>
              </a:rPr>
              <a:t>）、企業、教育機関、</a:t>
            </a:r>
            <a:r>
              <a:rPr kumimoji="1" lang="en-US" altLang="ja-JP" dirty="0" smtClean="0">
                <a:latin typeface="Meiryo UI" panose="020B0604030504040204" pitchFamily="50" charset="-128"/>
                <a:ea typeface="Meiryo UI" panose="020B0604030504040204" pitchFamily="50" charset="-128"/>
              </a:rPr>
              <a:t>NPO/NGO</a:t>
            </a:r>
            <a:r>
              <a:rPr kumimoji="1" lang="ja-JP" altLang="en-US" dirty="0" err="1" smtClean="0">
                <a:latin typeface="Meiryo UI" panose="020B0604030504040204" pitchFamily="50" charset="-128"/>
                <a:ea typeface="Meiryo UI" panose="020B0604030504040204" pitchFamily="50" charset="-128"/>
              </a:rPr>
              <a:t>、</a:t>
            </a:r>
            <a:r>
              <a:rPr kumimoji="1" lang="ja-JP" altLang="en-US" u="sng" dirty="0" smtClean="0">
                <a:latin typeface="Meiryo UI" panose="020B0604030504040204" pitchFamily="50" charset="-128"/>
                <a:ea typeface="Meiryo UI" panose="020B0604030504040204" pitchFamily="50" charset="-128"/>
              </a:rPr>
              <a:t>個人</a:t>
            </a:r>
            <a:r>
              <a:rPr kumimoji="1" lang="ja-JP" altLang="en-US" dirty="0" smtClean="0">
                <a:latin typeface="Meiryo UI" panose="020B0604030504040204" pitchFamily="50" charset="-128"/>
                <a:ea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⇒どんな人間も必ず課題解決のアクターになりうる</a:t>
            </a:r>
            <a:r>
              <a:rPr kumimoji="1" lang="ja-JP" altLang="en-US" dirty="0">
                <a:latin typeface="Meiryo UI" panose="020B0604030504040204" pitchFamily="50" charset="-128"/>
                <a:ea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8228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④横串の</a:t>
            </a:r>
            <a:r>
              <a:rPr lang="ja-JP" altLang="en-US" sz="2400" dirty="0" smtClean="0"/>
              <a:t>視点</a:t>
            </a:r>
            <a:endParaRPr kumimoji="1" lang="ja-JP" altLang="en-US" sz="2400" dirty="0"/>
          </a:p>
        </p:txBody>
      </p:sp>
      <p:sp>
        <p:nvSpPr>
          <p:cNvPr id="4" name="テキスト ボックス 3"/>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en-US" altLang="ja-JP" b="1" dirty="0" smtClean="0">
                <a:latin typeface="Meiryo UI" panose="020B0604030504040204" pitchFamily="50" charset="-128"/>
                <a:ea typeface="Meiryo UI" panose="020B0604030504040204" pitchFamily="50" charset="-128"/>
              </a:rPr>
              <a:t>(1)</a:t>
            </a:r>
            <a:r>
              <a:rPr kumimoji="1" lang="ja-JP" altLang="en-US" b="1" dirty="0" smtClean="0">
                <a:latin typeface="Meiryo UI" panose="020B0604030504040204" pitchFamily="50" charset="-128"/>
                <a:ea typeface="Meiryo UI" panose="020B0604030504040204" pitchFamily="50" charset="-128"/>
              </a:rPr>
              <a:t>同時解決</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en-US" altLang="ja-JP"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あるゴールの解決のための取組みを、別のゴールの課題解決につなげ</a:t>
            </a:r>
            <a:r>
              <a:rPr kumimoji="1" lang="ja-JP" altLang="en-US" dirty="0">
                <a:latin typeface="Meiryo UI" panose="020B0604030504040204" pitchFamily="50" charset="-128"/>
                <a:ea typeface="Meiryo UI" panose="020B0604030504040204" pitchFamily="50" charset="-128"/>
              </a:rPr>
              <a:t>る</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en-US" altLang="ja-JP" b="1" dirty="0" smtClean="0">
                <a:latin typeface="Meiryo UI" panose="020B0604030504040204" pitchFamily="50" charset="-128"/>
                <a:ea typeface="Meiryo UI" panose="020B0604030504040204" pitchFamily="50" charset="-128"/>
              </a:rPr>
              <a:t>(2)</a:t>
            </a:r>
            <a:r>
              <a:rPr kumimoji="1" lang="ja-JP" altLang="en-US" b="1" dirty="0" smtClean="0">
                <a:latin typeface="Meiryo UI" panose="020B0604030504040204" pitchFamily="50" charset="-128"/>
                <a:ea typeface="Meiryo UI" panose="020B0604030504040204" pitchFamily="50" charset="-128"/>
              </a:rPr>
              <a:t>インパクトのベクトルを変える</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smtClean="0">
                <a:latin typeface="Meiryo UI" panose="020B0604030504040204" pitchFamily="50" charset="-128"/>
                <a:ea typeface="Meiryo UI" panose="020B0604030504040204" pitchFamily="50" charset="-128"/>
              </a:rPr>
              <a:t>(3)</a:t>
            </a:r>
            <a:r>
              <a:rPr kumimoji="1" lang="ja-JP" altLang="en-US" b="1" dirty="0" smtClean="0">
                <a:latin typeface="Meiryo UI" panose="020B0604030504040204" pitchFamily="50" charset="-128"/>
                <a:ea typeface="Meiryo UI" panose="020B0604030504040204" pitchFamily="50" charset="-128"/>
              </a:rPr>
              <a:t>トレードオフの考慮</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902" y="1662420"/>
            <a:ext cx="984938" cy="1008000"/>
          </a:xfrm>
          <a:prstGeom prst="rect">
            <a:avLst/>
          </a:prstGeom>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72956"/>
            <a:ext cx="992266" cy="1008000"/>
          </a:xfrm>
          <a:prstGeom prst="rect">
            <a:avLst/>
          </a:prstGeom>
        </p:spPr>
      </p:pic>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9833" y="1673372"/>
            <a:ext cx="992265" cy="1008000"/>
          </a:xfrm>
          <a:prstGeom prst="rect">
            <a:avLst/>
          </a:prstGeom>
        </p:spPr>
      </p:pic>
      <p:sp>
        <p:nvSpPr>
          <p:cNvPr id="8" name="右矢印 7"/>
          <p:cNvSpPr/>
          <p:nvPr/>
        </p:nvSpPr>
        <p:spPr>
          <a:xfrm>
            <a:off x="363747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600460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1"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2" name="フローチャート: 結合子 11"/>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乗算 12"/>
          <p:cNvSpPr/>
          <p:nvPr/>
        </p:nvSpPr>
        <p:spPr>
          <a:xfrm>
            <a:off x="2309856" y="338732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664945"/>
            <a:ext cx="991888" cy="1008000"/>
          </a:xfrm>
          <a:prstGeom prst="rect">
            <a:avLst/>
          </a:prstGeom>
        </p:spPr>
      </p:pic>
      <p:pic>
        <p:nvPicPr>
          <p:cNvPr id="15"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40577"/>
            <a:ext cx="1023258" cy="1008000"/>
          </a:xfrm>
          <a:prstGeom prst="rect">
            <a:avLst/>
          </a:prstGeom>
        </p:spPr>
      </p:pic>
      <p:sp>
        <p:nvSpPr>
          <p:cNvPr id="16" name="左右矢印 15"/>
          <p:cNvSpPr/>
          <p:nvPr/>
        </p:nvSpPr>
        <p:spPr>
          <a:xfrm>
            <a:off x="4461376" y="59242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9659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⑤</a:t>
            </a:r>
            <a:r>
              <a:rPr lang="ja-JP" altLang="en-US" sz="2400" dirty="0" smtClean="0"/>
              <a:t>バックキャスティング</a:t>
            </a:r>
            <a:endParaRPr kumimoji="1" lang="ja-JP" altLang="en-US" sz="2400" dirty="0"/>
          </a:p>
        </p:txBody>
      </p:sp>
      <p:sp>
        <p:nvSpPr>
          <p:cNvPr id="3" name="テキスト ボックス 2"/>
          <p:cNvSpPr txBox="1"/>
          <p:nvPr/>
        </p:nvSpPr>
        <p:spPr>
          <a:xfrm>
            <a:off x="36101" y="1001486"/>
            <a:ext cx="4968000" cy="1138773"/>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「バックキャスティング」</a:t>
            </a:r>
            <a:endParaRPr kumimoji="1" lang="en-US" altLang="ja-JP" b="1" dirty="0" smtClean="0">
              <a:latin typeface="Meiryo UI" panose="020B0604030504040204" pitchFamily="50" charset="-128"/>
              <a:ea typeface="Meiryo UI" panose="020B0604030504040204" pitchFamily="50" charset="-128"/>
            </a:endParaRPr>
          </a:p>
          <a:p>
            <a:endParaRPr kumimoji="1" lang="en-US" altLang="ja-JP" b="1"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未来</a:t>
            </a:r>
            <a:r>
              <a:rPr kumimoji="1" lang="ja-JP" altLang="en-US" sz="1600" dirty="0">
                <a:latin typeface="Meiryo UI" panose="020B0604030504040204" pitchFamily="50" charset="-128"/>
                <a:ea typeface="Meiryo UI" panose="020B0604030504040204" pitchFamily="50" charset="-128"/>
              </a:rPr>
              <a:t>のある時点に目標を設定しておき、そこから振り返って現在すべきことを考える方法</a:t>
            </a:r>
          </a:p>
        </p:txBody>
      </p:sp>
      <p:sp>
        <p:nvSpPr>
          <p:cNvPr id="7" name="テキスト ボックス 6"/>
          <p:cNvSpPr txBox="1"/>
          <p:nvPr/>
        </p:nvSpPr>
        <p:spPr>
          <a:xfrm>
            <a:off x="0" y="2419530"/>
            <a:ext cx="4968000" cy="1384995"/>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「フォアキャスティング」</a:t>
            </a:r>
            <a:endParaRPr kumimoji="1" lang="en-US" altLang="ja-JP" b="1" dirty="0" smtClean="0">
              <a:latin typeface="Meiryo UI" panose="020B0604030504040204" pitchFamily="50" charset="-128"/>
              <a:ea typeface="Meiryo UI" panose="020B0604030504040204" pitchFamily="50" charset="-128"/>
            </a:endParaRPr>
          </a:p>
          <a:p>
            <a:endParaRPr kumimoji="1" lang="en-US" altLang="ja-JP"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9" name="直線矢印コネクタ 8"/>
          <p:cNvCxnSpPr/>
          <p:nvPr/>
        </p:nvCxnSpPr>
        <p:spPr>
          <a:xfrm>
            <a:off x="5080000" y="3247799"/>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10" name="フローチャート: 結合子 9"/>
          <p:cNvSpPr/>
          <p:nvPr/>
        </p:nvSpPr>
        <p:spPr>
          <a:xfrm>
            <a:off x="5171660" y="312613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 name="フローチャート: 結合子 10"/>
          <p:cNvSpPr/>
          <p:nvPr/>
        </p:nvSpPr>
        <p:spPr>
          <a:xfrm>
            <a:off x="7036746"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フローチャート: 結合子 11"/>
          <p:cNvSpPr/>
          <p:nvPr/>
        </p:nvSpPr>
        <p:spPr>
          <a:xfrm>
            <a:off x="9028832"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80000" y="3532943"/>
            <a:ext cx="400110" cy="642030"/>
          </a:xfrm>
          <a:prstGeom prst="rect">
            <a:avLst/>
          </a:prstGeom>
          <a:noFill/>
        </p:spPr>
        <p:txBody>
          <a:bodyPr vert="eaVert" wrap="square" rtlCol="0">
            <a:spAutoFit/>
          </a:bodyPr>
          <a:lstStyle/>
          <a:p>
            <a:r>
              <a:rPr kumimoji="1" lang="ja-JP" altLang="en-US" sz="1400" b="1" dirty="0" smtClean="0">
                <a:latin typeface="Meiryo UI" panose="020B0604030504040204" pitchFamily="50" charset="-128"/>
                <a:ea typeface="Meiryo UI" panose="020B0604030504040204" pitchFamily="50" charset="-128"/>
              </a:rPr>
              <a:t>過去</a:t>
            </a:r>
            <a:endParaRPr kumimoji="1" lang="ja-JP" altLang="en-US" sz="14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6945086"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15" name="テキスト ボックス 14"/>
          <p:cNvSpPr txBox="1"/>
          <p:nvPr/>
        </p:nvSpPr>
        <p:spPr>
          <a:xfrm>
            <a:off x="8850086" y="3540858"/>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17" name="右矢印 16"/>
          <p:cNvSpPr/>
          <p:nvPr/>
        </p:nvSpPr>
        <p:spPr>
          <a:xfrm rot="20981710">
            <a:off x="5315539" y="2442654"/>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20981710">
            <a:off x="7460324" y="2085658"/>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rot="19185854">
            <a:off x="7162973" y="1549821"/>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8850086" y="624618"/>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あるべき</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社会像</a:t>
            </a:r>
            <a:endParaRPr kumimoji="1" lang="ja-JP" altLang="en-US" sz="1400" dirty="0">
              <a:latin typeface="Meiryo UI" panose="020B0604030504040204" pitchFamily="50" charset="-128"/>
              <a:ea typeface="Meiryo UI" panose="020B0604030504040204" pitchFamily="50" charset="-128"/>
            </a:endParaRPr>
          </a:p>
        </p:txBody>
      </p:sp>
      <p:sp>
        <p:nvSpPr>
          <p:cNvPr id="21" name="上カーブ矢印 20"/>
          <p:cNvSpPr/>
          <p:nvPr/>
        </p:nvSpPr>
        <p:spPr>
          <a:xfrm rot="8719183">
            <a:off x="6782595" y="1114865"/>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2" name="上カーブ矢印 21"/>
          <p:cNvSpPr/>
          <p:nvPr/>
        </p:nvSpPr>
        <p:spPr>
          <a:xfrm rot="20927056">
            <a:off x="5411336" y="2739574"/>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3" name="上カーブ矢印 22"/>
          <p:cNvSpPr/>
          <p:nvPr/>
        </p:nvSpPr>
        <p:spPr>
          <a:xfrm rot="20927056">
            <a:off x="7413665" y="2395028"/>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4" name="角丸四角形 23"/>
          <p:cNvSpPr/>
          <p:nvPr/>
        </p:nvSpPr>
        <p:spPr>
          <a:xfrm>
            <a:off x="8875838" y="147453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a:t>
            </a:r>
            <a:r>
              <a:rPr kumimoji="1" lang="ja-JP" altLang="en-US" sz="1400" dirty="0" smtClean="0">
                <a:latin typeface="Meiryo UI" panose="020B0604030504040204" pitchFamily="50" charset="-128"/>
                <a:ea typeface="Meiryo UI" panose="020B0604030504040204" pitchFamily="50" charset="-128"/>
              </a:rPr>
              <a:t>な</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めざす姿</a:t>
            </a:r>
            <a:endParaRPr kumimoji="1" lang="en-US" altLang="ja-JP" sz="1400"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11964" y="4176257"/>
            <a:ext cx="9282072"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ポイント１</a:t>
            </a:r>
            <a:r>
              <a:rPr kumimoji="1" lang="ja-JP" altLang="en-US" dirty="0" smtClean="0">
                <a:latin typeface="Meiryo UI" panose="020B0604030504040204" pitchFamily="50" charset="-128"/>
                <a:ea typeface="Meiryo UI" panose="020B0604030504040204" pitchFamily="50" charset="-128"/>
              </a:rPr>
              <a:t>：社会課題解決のイメージの変革</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義務的な行動ではなく、主体的な行動の誘発</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ポイント２</a:t>
            </a:r>
            <a:r>
              <a:rPr kumimoji="1" lang="ja-JP" altLang="en-US" dirty="0" smtClean="0">
                <a:latin typeface="Meiryo UI" panose="020B0604030504040204" pitchFamily="50" charset="-128"/>
                <a:ea typeface="Meiryo UI" panose="020B0604030504040204" pitchFamily="50" charset="-128"/>
              </a:rPr>
              <a:t>：「小役人」からの脱却</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8405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テーマ</a:t>
            </a:r>
            <a:endParaRPr kumimoji="1" lang="ja-JP" altLang="en-US" dirty="0"/>
          </a:p>
        </p:txBody>
      </p:sp>
      <p:sp>
        <p:nvSpPr>
          <p:cNvPr id="4" name="テキスト ボックス 3"/>
          <p:cNvSpPr txBox="1"/>
          <p:nvPr/>
        </p:nvSpPr>
        <p:spPr>
          <a:xfrm>
            <a:off x="1138628" y="864407"/>
            <a:ext cx="7447462" cy="6863417"/>
          </a:xfrm>
          <a:prstGeom prst="rect">
            <a:avLst/>
          </a:prstGeom>
          <a:noFill/>
        </p:spPr>
        <p:txBody>
          <a:bodyPr wrap="square" rtlCol="0">
            <a:spAutoFit/>
          </a:bodyPr>
          <a:lstStyle/>
          <a:p>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１．</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とは</a:t>
            </a:r>
            <a:endPar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２</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．なぜ</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SDGs</a:t>
            </a: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３．</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大阪府の</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の</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取組み</a:t>
            </a:r>
            <a:endPar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4 .  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の</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進め方</a:t>
            </a:r>
            <a:r>
              <a:rPr kumimoji="1" lang="ja-JP" altLang="en-US" sz="2400" dirty="0" smtClean="0">
                <a:solidFill>
                  <a:schemeClr val="accent5">
                    <a:lumMod val="50000"/>
                  </a:schemeClr>
                </a:solidFill>
                <a:latin typeface="Meiryo UI" panose="020B0604030504040204" pitchFamily="50" charset="-128"/>
                <a:ea typeface="Meiryo UI" panose="020B0604030504040204" pitchFamily="50" charset="-128"/>
              </a:rPr>
              <a:t>～</a:t>
            </a:r>
            <a:r>
              <a:rPr kumimoji="1" lang="ja-JP" altLang="en-US" sz="2400" dirty="0">
                <a:solidFill>
                  <a:schemeClr val="accent5">
                    <a:lumMod val="50000"/>
                  </a:schemeClr>
                </a:solidFill>
                <a:latin typeface="Meiryo UI" panose="020B0604030504040204" pitchFamily="50" charset="-128"/>
                <a:ea typeface="Meiryo UI" panose="020B0604030504040204" pitchFamily="50" charset="-128"/>
              </a:rPr>
              <a:t>企業による</a:t>
            </a:r>
            <a:r>
              <a:rPr kumimoji="1" lang="en-US" altLang="ja-JP" sz="2400" dirty="0">
                <a:solidFill>
                  <a:schemeClr val="accent5">
                    <a:lumMod val="50000"/>
                  </a:schemeClr>
                </a:solidFill>
                <a:latin typeface="Meiryo UI" panose="020B0604030504040204" pitchFamily="50" charset="-128"/>
                <a:ea typeface="Meiryo UI" panose="020B0604030504040204" pitchFamily="50" charset="-128"/>
              </a:rPr>
              <a:t>SDGs~</a:t>
            </a: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5 .</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　企業</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・団体の取組紹介</a:t>
            </a:r>
          </a:p>
          <a:p>
            <a:endPar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3742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699" y="113336"/>
            <a:ext cx="9376841" cy="416751"/>
          </a:xfrm>
        </p:spPr>
        <p:txBody>
          <a:bodyPr/>
          <a:lstStyle/>
          <a:p>
            <a:r>
              <a:rPr lang="ja-JP" altLang="en-US" sz="2400" dirty="0"/>
              <a:t>⑥ルールを決めた必達目標ではなく、各主体がめざすべき目標を</a:t>
            </a:r>
            <a:r>
              <a:rPr lang="ja-JP" altLang="en-US" sz="2400" dirty="0" smtClean="0"/>
              <a:t>作る</a:t>
            </a:r>
            <a:endParaRPr kumimoji="1" lang="ja-JP" altLang="en-US" sz="2400" dirty="0"/>
          </a:p>
        </p:txBody>
      </p:sp>
      <p:sp>
        <p:nvSpPr>
          <p:cNvPr id="3" name="テキスト ボックス 2"/>
          <p:cNvSpPr txBox="1"/>
          <p:nvPr/>
        </p:nvSpPr>
        <p:spPr>
          <a:xfrm>
            <a:off x="259349" y="1181388"/>
            <a:ext cx="9387301" cy="46628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ポイント１</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は</a:t>
            </a:r>
            <a:r>
              <a:rPr kumimoji="1" lang="en-US" altLang="ja-JP" dirty="0" smtClean="0">
                <a:latin typeface="Meiryo UI" panose="020B0604030504040204" pitchFamily="50" charset="-128"/>
                <a:ea typeface="Meiryo UI" panose="020B0604030504040204" pitchFamily="50" charset="-128"/>
              </a:rPr>
              <a:t>2030</a:t>
            </a:r>
            <a:r>
              <a:rPr kumimoji="1" lang="ja-JP" altLang="en-US" dirty="0" smtClean="0">
                <a:latin typeface="Meiryo UI" panose="020B0604030504040204" pitchFamily="50" charset="-128"/>
                <a:ea typeface="Meiryo UI" panose="020B0604030504040204" pitchFamily="50" charset="-128"/>
              </a:rPr>
              <a:t>年にあるべきゴールのみを提示（⇔京都議定書等）</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「健康のために走る」、「ラーメンの汁を飲み干す」、「トイレでも手を洗わない」</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ポイント２</a:t>
            </a:r>
            <a:r>
              <a:rPr kumimoji="1" lang="ja-JP" altLang="en-US" dirty="0" smtClean="0">
                <a:latin typeface="Meiryo UI" panose="020B0604030504040204" pitchFamily="50" charset="-128"/>
                <a:ea typeface="Meiryo UI" panose="020B0604030504040204" pitchFamily="50" charset="-128"/>
              </a:rPr>
              <a:t>：世界の共通目標と、個人や地域の取組みがつながる</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プロジェクトベースで、 </a:t>
            </a:r>
            <a:r>
              <a:rPr kumimoji="1" lang="en-US" altLang="ja-JP" dirty="0" smtClean="0">
                <a:latin typeface="Meiryo UI" panose="020B0604030504040204" pitchFamily="50" charset="-128"/>
                <a:ea typeface="Meiryo UI" panose="020B0604030504040204" pitchFamily="50" charset="-128"/>
              </a:rPr>
              <a:t>17</a:t>
            </a:r>
            <a:r>
              <a:rPr kumimoji="1" lang="ja-JP" altLang="en-US" dirty="0" smtClean="0">
                <a:latin typeface="Meiryo UI" panose="020B0604030504040204" pitchFamily="50" charset="-128"/>
                <a:ea typeface="Meiryo UI" panose="020B0604030504040204" pitchFamily="50" charset="-128"/>
              </a:rPr>
              <a:t>ゴール・</a:t>
            </a:r>
            <a:r>
              <a:rPr kumimoji="1" lang="en-US" altLang="ja-JP" dirty="0" smtClean="0">
                <a:latin typeface="Meiryo UI" panose="020B0604030504040204" pitchFamily="50" charset="-128"/>
                <a:ea typeface="Meiryo UI" panose="020B0604030504040204" pitchFamily="50" charset="-128"/>
              </a:rPr>
              <a:t>169</a:t>
            </a:r>
            <a:r>
              <a:rPr kumimoji="1" lang="ja-JP" altLang="en-US" dirty="0" smtClean="0">
                <a:latin typeface="Meiryo UI" panose="020B0604030504040204" pitchFamily="50" charset="-128"/>
                <a:ea typeface="Meiryo UI" panose="020B0604030504040204" pitchFamily="50" charset="-128"/>
              </a:rPr>
              <a:t>の</a:t>
            </a:r>
            <a:r>
              <a:rPr kumimoji="1" lang="ja-JP" altLang="en-US" dirty="0">
                <a:latin typeface="Meiryo UI" panose="020B0604030504040204" pitchFamily="50" charset="-128"/>
                <a:ea typeface="Meiryo UI" panose="020B0604030504040204" pitchFamily="50" charset="-128"/>
              </a:rPr>
              <a:t>ターゲットと</a:t>
            </a:r>
            <a:r>
              <a:rPr kumimoji="1" lang="ja-JP" altLang="en-US" dirty="0" smtClean="0">
                <a:latin typeface="Meiryo UI" panose="020B0604030504040204" pitchFamily="50" charset="-128"/>
                <a:ea typeface="Meiryo UI" panose="020B0604030504040204" pitchFamily="50" charset="-128"/>
              </a:rPr>
              <a:t>のロジックを整理する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20034" y="3958676"/>
            <a:ext cx="9094506" cy="2062103"/>
          </a:xfrm>
          <a:prstGeom prst="rect">
            <a:avLst/>
          </a:prstGeom>
          <a:noFill/>
          <a:ln>
            <a:solidFill>
              <a:schemeClr val="accent1">
                <a:lumMod val="75000"/>
              </a:schemeClr>
            </a:solidFill>
            <a:prstDash val="dash"/>
          </a:ln>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（例）</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・「健康のために走る」→「交通機関を使用しないため石油の使用料が減る」（ゴール１３）</a:t>
            </a:r>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・「ラーメンの汁を飲み干す」→「ラーメンの汁の廃棄の減少」→「持続可能な海洋資源の構築」（ゴール</a:t>
            </a:r>
            <a:r>
              <a:rPr kumimoji="1" lang="en-US" altLang="ja-JP" sz="1600" dirty="0" smtClean="0">
                <a:latin typeface="Meiryo UI" panose="020B0604030504040204" pitchFamily="50" charset="-128"/>
                <a:ea typeface="Meiryo UI" panose="020B0604030504040204" pitchFamily="50" charset="-128"/>
              </a:rPr>
              <a:t>14</a:t>
            </a:r>
            <a:r>
              <a:rPr kumimoji="1" lang="ja-JP" altLang="en-US" sz="1600" dirty="0" smtClean="0">
                <a:latin typeface="Meiryo UI" panose="020B0604030504040204" pitchFamily="50" charset="-128"/>
                <a:ea typeface="Meiryo UI" panose="020B0604030504040204" pitchFamily="50" charset="-128"/>
              </a:rPr>
              <a:t>）　</a:t>
            </a:r>
            <a:endParaRPr kumimoji="1" lang="en-US" altLang="ja-JP" sz="1600" dirty="0" smtClean="0">
              <a:latin typeface="Meiryo UI" panose="020B0604030504040204" pitchFamily="50" charset="-128"/>
              <a:ea typeface="Meiryo UI" panose="020B0604030504040204" pitchFamily="50" charset="-128"/>
            </a:endParaRPr>
          </a:p>
          <a:p>
            <a:pPr algn="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健康には悪い？</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・「トイレで手を洗わない」→「水の節約」→「持続可能な水環境の整備」（ゴール６）</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不衛生では？</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45055" y="2258924"/>
            <a:ext cx="3243662" cy="369332"/>
          </a:xfrm>
          <a:prstGeom prst="rect">
            <a:avLst/>
          </a:prstGeom>
          <a:noFill/>
          <a:ln>
            <a:solidFill>
              <a:schemeClr val="accent1">
                <a:lumMod val="75000"/>
              </a:schemeClr>
            </a:solidFill>
            <a:prstDash val="dash"/>
          </a:ln>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rPr>
              <a:t>なんでも</a:t>
            </a:r>
            <a:r>
              <a:rPr kumimoji="1" lang="en-US" altLang="ja-JP" dirty="0" smtClean="0">
                <a:latin typeface="Meiryo UI" panose="020B0604030504040204" pitchFamily="50" charset="-128"/>
                <a:ea typeface="Meiryo UI" panose="020B0604030504040204" pitchFamily="50" charset="-128"/>
              </a:rPr>
              <a:t>SDGs</a:t>
            </a:r>
          </a:p>
        </p:txBody>
      </p:sp>
    </p:spTree>
    <p:extLst>
      <p:ext uri="{BB962C8B-B14F-4D97-AF65-F5344CB8AC3E}">
        <p14:creationId xmlns:p14="http://schemas.microsoft.com/office/powerpoint/2010/main" val="3779894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⑦</a:t>
            </a:r>
            <a:r>
              <a:rPr lang="ja-JP" altLang="en-US" sz="2400" dirty="0" smtClean="0"/>
              <a:t>ステークホルダー</a:t>
            </a:r>
            <a:r>
              <a:rPr lang="ja-JP" altLang="en-US" sz="2400" dirty="0"/>
              <a:t>との連携</a:t>
            </a:r>
            <a:endParaRPr kumimoji="1" lang="ja-JP" altLang="en-US" sz="2400" dirty="0"/>
          </a:p>
        </p:txBody>
      </p:sp>
      <p:sp>
        <p:nvSpPr>
          <p:cNvPr id="4" name="テキスト ボックス 3"/>
          <p:cNvSpPr txBox="1"/>
          <p:nvPr/>
        </p:nvSpPr>
        <p:spPr>
          <a:xfrm>
            <a:off x="470807" y="1059388"/>
            <a:ext cx="8926286" cy="549381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ポイント１</a:t>
            </a:r>
            <a:r>
              <a:rPr kumimoji="1" lang="ja-JP" altLang="en-US" dirty="0" smtClean="0">
                <a:latin typeface="Meiryo UI" panose="020B0604030504040204" pitchFamily="50" charset="-128"/>
                <a:ea typeface="Meiryo UI" panose="020B0604030504040204" pitchFamily="50" charset="-128"/>
              </a:rPr>
              <a:t>：協力の重要性</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ポイント２</a:t>
            </a:r>
            <a:r>
              <a:rPr kumimoji="1" lang="ja-JP" altLang="en-US" dirty="0" smtClean="0">
                <a:latin typeface="Meiryo UI" panose="020B0604030504040204" pitchFamily="50" charset="-128"/>
                <a:ea typeface="Meiryo UI" panose="020B0604030504040204" pitchFamily="50" charset="-128"/>
              </a:rPr>
              <a:t>：普段は交わることのない出会いの機会の提供</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978182" y="2229892"/>
            <a:ext cx="3243662" cy="646331"/>
          </a:xfrm>
          <a:prstGeom prst="rect">
            <a:avLst/>
          </a:prstGeom>
          <a:noFill/>
          <a:ln>
            <a:solidFill>
              <a:schemeClr val="accent1">
                <a:lumMod val="75000"/>
              </a:schemeClr>
            </a:solidFill>
            <a:prstDash val="dash"/>
          </a:ln>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１＋１　 ≠ 　２</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１０、１００</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2578" y="0"/>
            <a:ext cx="633422" cy="638074"/>
          </a:xfrm>
          <a:prstGeom prst="rect">
            <a:avLst/>
          </a:prstGeom>
        </p:spPr>
      </p:pic>
      <p:pic>
        <p:nvPicPr>
          <p:cNvPr id="7" name="図 6"/>
          <p:cNvPicPr>
            <a:picLocks noChangeAspect="1"/>
          </p:cNvPicPr>
          <p:nvPr/>
        </p:nvPicPr>
        <p:blipFill rotWithShape="1">
          <a:blip r:embed="rId4"/>
          <a:srcRect l="16060" t="34282" r="39208" b="5040"/>
          <a:stretch/>
        </p:blipFill>
        <p:spPr>
          <a:xfrm>
            <a:off x="5733707" y="1123502"/>
            <a:ext cx="3137338" cy="2299215"/>
          </a:xfrm>
          <a:prstGeom prst="rect">
            <a:avLst/>
          </a:prstGeom>
        </p:spPr>
      </p:pic>
      <p:pic>
        <p:nvPicPr>
          <p:cNvPr id="2050" name="Picture 2" descr="88671947096180176210588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98" y="4042029"/>
            <a:ext cx="3418946" cy="227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16bb6e30d66d8d739ee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0319" y="4042029"/>
            <a:ext cx="3160726" cy="236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573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３</a:t>
            </a:r>
            <a:r>
              <a:rPr kumimoji="1" lang="ja-JP" altLang="en-US" sz="4800" b="1" dirty="0" smtClean="0"/>
              <a:t>．</a:t>
            </a:r>
            <a:r>
              <a:rPr kumimoji="1" lang="ja-JP" altLang="en-US" sz="4800" b="1" dirty="0"/>
              <a:t>大阪府の</a:t>
            </a:r>
            <a:r>
              <a:rPr kumimoji="1" lang="en-US" altLang="ja-JP" sz="4800" b="1" dirty="0"/>
              <a:t>SDGs</a:t>
            </a:r>
            <a:r>
              <a:rPr kumimoji="1" lang="ja-JP" altLang="en-US" sz="4800" b="1" dirty="0"/>
              <a:t>の取組み</a:t>
            </a:r>
          </a:p>
        </p:txBody>
      </p:sp>
    </p:spTree>
    <p:extLst>
      <p:ext uri="{BB962C8B-B14F-4D97-AF65-F5344CB8AC3E}">
        <p14:creationId xmlns:p14="http://schemas.microsoft.com/office/powerpoint/2010/main" val="1538465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6188593" y="990170"/>
            <a:ext cx="3407275" cy="2376050"/>
          </a:xfrm>
          <a:prstGeom prst="rect">
            <a:avLst/>
          </a:prstGeom>
        </p:spPr>
      </p:pic>
      <p:sp>
        <p:nvSpPr>
          <p:cNvPr id="6" name="テキスト ボックス 5"/>
          <p:cNvSpPr txBox="1"/>
          <p:nvPr/>
        </p:nvSpPr>
        <p:spPr>
          <a:xfrm>
            <a:off x="18977" y="995401"/>
            <a:ext cx="6181580" cy="6128103"/>
          </a:xfrm>
          <a:prstGeom prst="rect">
            <a:avLst/>
          </a:prstGeom>
          <a:noFill/>
          <a:ln>
            <a:noFill/>
          </a:ln>
        </p:spPr>
        <p:txBody>
          <a:bodyPr wrap="square" lIns="252000" tIns="144000" rIns="84392" bIns="42197" rtlCol="0">
            <a:spAutoFit/>
          </a:bodyPr>
          <a:lstStyle/>
          <a:p>
            <a:pPr>
              <a:spcBef>
                <a:spcPts val="12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spcBef>
                <a:spcPts val="1200"/>
              </a:spcBef>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◆サブテーマ：</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 </a:t>
            </a:r>
            <a:r>
              <a:rPr lang="en-US" altLang="ja-JP" sz="1600" dirty="0" smtClean="0"/>
              <a:t>Saving </a:t>
            </a:r>
            <a:r>
              <a:rPr lang="en-US" altLang="ja-JP" sz="1600" dirty="0"/>
              <a:t>Lives</a:t>
            </a:r>
            <a:r>
              <a:rPr lang="en-US" altLang="ja-JP" dirty="0"/>
              <a:t>(</a:t>
            </a:r>
            <a:r>
              <a:rPr lang="ja-JP" altLang="en-US" b="1" dirty="0"/>
              <a:t>いのちを救う</a:t>
            </a:r>
            <a:r>
              <a:rPr lang="en-US" altLang="ja-JP" dirty="0"/>
              <a:t>)</a:t>
            </a:r>
          </a:p>
          <a:p>
            <a:r>
              <a:rPr lang="en-US" altLang="ja-JP" sz="1600" dirty="0" smtClean="0"/>
              <a:t>   Empowering </a:t>
            </a:r>
            <a:r>
              <a:rPr lang="en-US" altLang="ja-JP" sz="1600" dirty="0"/>
              <a:t>Lives</a:t>
            </a:r>
            <a:r>
              <a:rPr lang="en-US" altLang="ja-JP" dirty="0"/>
              <a:t>(</a:t>
            </a:r>
            <a:r>
              <a:rPr lang="ja-JP" altLang="en-US" b="1" dirty="0"/>
              <a:t>いのちに力を与える</a:t>
            </a:r>
            <a:r>
              <a:rPr lang="en-US" altLang="ja-JP" dirty="0"/>
              <a:t>)</a:t>
            </a:r>
          </a:p>
          <a:p>
            <a:r>
              <a:rPr lang="en-US" altLang="ja-JP" sz="1600" dirty="0" smtClean="0"/>
              <a:t>   Connecting </a:t>
            </a:r>
            <a:r>
              <a:rPr lang="en-US" altLang="ja-JP" sz="1600" dirty="0"/>
              <a:t>Lives</a:t>
            </a:r>
            <a:r>
              <a:rPr lang="en-US" altLang="ja-JP" dirty="0"/>
              <a:t>(</a:t>
            </a:r>
            <a:r>
              <a:rPr lang="ja-JP" altLang="en-US" b="1" dirty="0"/>
              <a:t>いのちをつなぐ</a:t>
            </a:r>
            <a:r>
              <a:rPr lang="en-US" altLang="ja-JP" dirty="0" smtClean="0"/>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0"/>
              </a:spcBef>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◆コンセプト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未来社会の実験場</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期間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日間</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a:extLst>
              <a:ext uri="{FF2B5EF4-FFF2-40B4-BE49-F238E27FC236}">
                <a16:creationId xmlns:a16="http://schemas.microsoft.com/office/drawing/2014/main" id="{0ED7EB25-D736-4285-83C6-6D41488FEE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6142" y="1028606"/>
            <a:ext cx="746703" cy="617420"/>
          </a:xfrm>
          <a:prstGeom prst="rect">
            <a:avLst/>
          </a:prstGeom>
          <a:solidFill>
            <a:srgbClr val="FF0000"/>
          </a:solidFill>
        </p:spPr>
      </p:pic>
      <p:pic>
        <p:nvPicPr>
          <p:cNvPr id="14" name="図 13"/>
          <p:cNvPicPr>
            <a:picLocks noChangeAspect="1"/>
          </p:cNvPicPr>
          <p:nvPr/>
        </p:nvPicPr>
        <p:blipFill>
          <a:blip r:embed="rId5"/>
          <a:stretch>
            <a:fillRect/>
          </a:stretch>
        </p:blipFill>
        <p:spPr>
          <a:xfrm>
            <a:off x="6181231" y="3878680"/>
            <a:ext cx="3413936" cy="2360061"/>
          </a:xfrm>
          <a:prstGeom prst="rect">
            <a:avLst/>
          </a:prstGeom>
        </p:spPr>
      </p:pic>
      <p:sp>
        <p:nvSpPr>
          <p:cNvPr id="16" name="テキスト ボックス 15"/>
          <p:cNvSpPr txBox="1"/>
          <p:nvPr/>
        </p:nvSpPr>
        <p:spPr>
          <a:xfrm>
            <a:off x="6978440" y="6529410"/>
            <a:ext cx="2079017"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出典：経済産業省パンフレット</a:t>
            </a:r>
            <a:endParaRPr lang="en-US" altLang="ja-JP" sz="1200" dirty="0">
              <a:solidFill>
                <a:schemeClr val="tx1">
                  <a:lumMod val="95000"/>
                  <a:lumOff val="5000"/>
                </a:schemeClr>
              </a:solidFill>
            </a:endParaRPr>
          </a:p>
        </p:txBody>
      </p:sp>
      <p:sp>
        <p:nvSpPr>
          <p:cNvPr id="3" name="タイトル 2"/>
          <p:cNvSpPr>
            <a:spLocks noGrp="1"/>
          </p:cNvSpPr>
          <p:nvPr>
            <p:ph type="title"/>
          </p:nvPr>
        </p:nvSpPr>
        <p:spPr/>
        <p:txBody>
          <a:bodyPr/>
          <a:lstStyle/>
          <a:p>
            <a:r>
              <a:rPr lang="en-US" altLang="ja-JP" sz="2400" b="1" dirty="0"/>
              <a:t>2025</a:t>
            </a:r>
            <a:r>
              <a:rPr lang="ja-JP" altLang="en-US" sz="2400" b="1" dirty="0"/>
              <a:t>年日本国際博覧会（大阪・関西万博）</a:t>
            </a:r>
            <a:endParaRPr kumimoji="1" lang="ja-JP" altLang="en-US" sz="2400" b="1" dirty="0"/>
          </a:p>
        </p:txBody>
      </p:sp>
    </p:spTree>
    <p:extLst>
      <p:ext uri="{BB962C8B-B14F-4D97-AF65-F5344CB8AC3E}">
        <p14:creationId xmlns:p14="http://schemas.microsoft.com/office/powerpoint/2010/main" val="2985168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400" b="1" dirty="0" smtClean="0"/>
              <a:t>概要</a:t>
            </a:r>
            <a:endParaRPr kumimoji="1" lang="ja-JP" altLang="en-US" sz="2400" b="1" dirty="0"/>
          </a:p>
        </p:txBody>
      </p:sp>
      <p:sp>
        <p:nvSpPr>
          <p:cNvPr id="2" name="スライド番号プレースホルダー 1"/>
          <p:cNvSpPr>
            <a:spLocks noGrp="1"/>
          </p:cNvSpPr>
          <p:nvPr>
            <p:ph type="sldNum" sz="quarter" idx="12"/>
          </p:nvPr>
        </p:nvSpPr>
        <p:spPr/>
        <p:txBody>
          <a:bodyPr/>
          <a:lstStyle/>
          <a:p>
            <a:r>
              <a:rPr kumimoji="1" lang="ja-JP" altLang="en-US" dirty="0"/>
              <a:t>９</a:t>
            </a:r>
          </a:p>
        </p:txBody>
      </p:sp>
      <p:sp>
        <p:nvSpPr>
          <p:cNvPr id="13" name="テキスト ボックス 12"/>
          <p:cNvSpPr txBox="1"/>
          <p:nvPr/>
        </p:nvSpPr>
        <p:spPr>
          <a:xfrm>
            <a:off x="432838" y="1385321"/>
            <a:ext cx="9000000" cy="553394"/>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lIns="72000" tIns="64008" rIns="72000" bIns="64008" rtlCol="0">
            <a:noAutofit/>
          </a:bodyPr>
          <a:lstStyle/>
          <a:p>
            <a:pPr>
              <a:lnSpc>
                <a:spcPts val="3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大阪府では、</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月に知事を本部長とする</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推進本部」を</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設置</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06945" y="959377"/>
            <a:ext cx="2658756"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kumimoji="1"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a:t>
            </a:r>
          </a:p>
        </p:txBody>
      </p:sp>
      <p:sp>
        <p:nvSpPr>
          <p:cNvPr id="17" name="正方形/長方形 16"/>
          <p:cNvSpPr/>
          <p:nvPr/>
        </p:nvSpPr>
        <p:spPr>
          <a:xfrm>
            <a:off x="332865" y="4972331"/>
            <a:ext cx="877163" cy="425758"/>
          </a:xfrm>
          <a:prstGeom prst="rect">
            <a:avLst/>
          </a:prstGeom>
        </p:spPr>
        <p:txBody>
          <a:bodyPr wrap="none">
            <a:spAutoFit/>
          </a:bodyPr>
          <a:lstStyle/>
          <a:p>
            <a:pPr>
              <a:lnSpc>
                <a:spcPts val="26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意義</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58758" y="5391157"/>
            <a:ext cx="9000000" cy="863186"/>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lIns="144000" tIns="64008" rIns="72000" bIns="64008" rtlCol="0" anchor="ctr">
            <a:noAutofit/>
          </a:bodyPr>
          <a:lstStyle/>
          <a:p>
            <a:pPr>
              <a:lnSpc>
                <a:spcPts val="26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の取組みは、大阪が未来に向かって持続的に成長し、府民一人ひとりが「豊かさ」や</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「安全・安心」を実感できる社会へと発展するための、基盤づくりにつながるもの</a:t>
            </a:r>
          </a:p>
        </p:txBody>
      </p:sp>
      <p:sp>
        <p:nvSpPr>
          <p:cNvPr id="21" name="正方形/長方形 20"/>
          <p:cNvSpPr/>
          <p:nvPr/>
        </p:nvSpPr>
        <p:spPr>
          <a:xfrm>
            <a:off x="306945" y="2586877"/>
            <a:ext cx="877163" cy="425758"/>
          </a:xfrm>
          <a:prstGeom prst="rect">
            <a:avLst/>
          </a:prstGeom>
        </p:spPr>
        <p:txBody>
          <a:bodyPr wrap="none">
            <a:spAutoFit/>
          </a:bodyPr>
          <a:lstStyle/>
          <a:p>
            <a:pPr>
              <a:lnSpc>
                <a:spcPts val="26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役割</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458758" y="2988504"/>
            <a:ext cx="9000000" cy="1409700"/>
          </a:xfrm>
          <a:prstGeom prst="rect">
            <a:avLst/>
          </a:prstGeom>
          <a:solidFill>
            <a:schemeClr val="accent6">
              <a:lumMod val="20000"/>
              <a:lumOff val="80000"/>
            </a:schemeClr>
          </a:solidFill>
          <a:ln>
            <a:solidFill>
              <a:schemeClr val="tx2">
                <a:lumMod val="60000"/>
                <a:lumOff val="40000"/>
              </a:schemeClr>
            </a:solidFill>
          </a:ln>
        </p:spPr>
        <p:txBody>
          <a:bodyPr wrap="square" lIns="120979" tIns="72000" rIns="120979" bIns="60490" rtlCol="0" anchor="t" anchorCtr="0">
            <a:noAutofit/>
          </a:bodyPr>
          <a:lstStyle/>
          <a:p>
            <a:pPr marL="357188" indent="-215900">
              <a:spcBef>
                <a:spcPts val="189"/>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府民や企業、市町村など、様々なステークホルダーに</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357188" indent="-215900">
              <a:spcBef>
                <a:spcPts val="284"/>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様々なステークホルダーの取組みを</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実現に向けて相互に</a:t>
            </a:r>
            <a:r>
              <a:rPr lang="ja-JP" altLang="en-US" b="1" dirty="0">
                <a:latin typeface="Meiryo UI" panose="020B0604030504040204" pitchFamily="50" charset="-128"/>
                <a:ea typeface="Meiryo UI" panose="020B0604030504040204" pitchFamily="50" charset="-128"/>
                <a:cs typeface="Meiryo UI" panose="020B0604030504040204" pitchFamily="50" charset="-128"/>
              </a:rPr>
              <a:t>つなぎ合わせていく</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357188" indent="-215900">
              <a:spcBef>
                <a:spcPts val="284"/>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府</a:t>
            </a:r>
            <a:r>
              <a:rPr lang="ja-JP" altLang="en-US" b="1" dirty="0">
                <a:latin typeface="Meiryo UI" panose="020B0604030504040204" pitchFamily="50" charset="-128"/>
                <a:ea typeface="Meiryo UI" panose="020B0604030504040204" pitchFamily="50" charset="-128"/>
                <a:cs typeface="Meiryo UI" panose="020B0604030504040204" pitchFamily="50" charset="-128"/>
              </a:rPr>
              <a:t>自らもステークホルダーの一員として、</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に貢献</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57188" indent="-215900">
              <a:spcBef>
                <a:spcPts val="284"/>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万博を絶好の機会に、</a:t>
            </a:r>
            <a:r>
              <a:rPr lang="ja-JP" altLang="en-US" b="1" dirty="0">
                <a:latin typeface="Meiryo UI" panose="020B0604030504040204" pitchFamily="50" charset="-128"/>
                <a:ea typeface="Meiryo UI" panose="020B0604030504040204" pitchFamily="50" charset="-128"/>
                <a:cs typeface="Meiryo UI" panose="020B0604030504040204" pitchFamily="50" charset="-128"/>
              </a:rPr>
              <a:t>ハード・ソフト両面から</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を具現化した都市づくり</a:t>
            </a:r>
            <a:r>
              <a:rPr lang="ja-JP" altLang="en-US" dirty="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37561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t>SDGs</a:t>
            </a:r>
            <a:r>
              <a:rPr kumimoji="1" lang="ja-JP" altLang="en-US" b="1" dirty="0" smtClean="0"/>
              <a:t>ビジョンの策定</a:t>
            </a:r>
            <a:endParaRPr kumimoji="1" lang="ja-JP" altLang="en-US" b="1" dirty="0"/>
          </a:p>
        </p:txBody>
      </p:sp>
      <p:sp>
        <p:nvSpPr>
          <p:cNvPr id="3" name="正方形/長方形 2"/>
          <p:cNvSpPr/>
          <p:nvPr/>
        </p:nvSpPr>
        <p:spPr>
          <a:xfrm>
            <a:off x="634532" y="1159850"/>
            <a:ext cx="8553085" cy="4889396"/>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nchorCtr="0"/>
          <a:lstStyle/>
          <a:p>
            <a:pPr marL="185738" indent="-185738">
              <a:lnSpc>
                <a:spcPts val="2500"/>
              </a:lnSpc>
              <a:spcBef>
                <a:spcPts val="24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都市として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の先頭に立って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の達成に貢献する「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先進都市」を実現する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ため、大阪がめざす</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先進都市の姿を明確にし</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、府民や企業、市町村など、様々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なステークホルダーと共有することで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オール大阪で</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の新たな取組みの創出を図っていく</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ことを目的に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500"/>
              </a:lnSpc>
              <a:spcBef>
                <a:spcPts val="24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本ビジョンを指針に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のあらゆるステークホルダー</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ターゲットの達成に向け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一緒になって取り組み</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社会を実現していくことは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が、未来に向かって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持続的に成長</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し、府民一人ひとりが「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豊かさ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」を実感できる社会へと発展するための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基盤づくり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につながる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500"/>
              </a:lnSpc>
              <a:spcBef>
                <a:spcPts val="24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年に開催される大阪・関西万博のテーマである「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が達成された社会</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をめざすもの。大阪では、</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社会を具現化し世界とともに未来をつくる」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絶好の機会として本ビジョンを推進</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年に向け、</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先進都市としての基盤を整えながら、</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に貢献していく。</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92510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noChangeAspect="1"/>
          </p:cNvGrpSpPr>
          <p:nvPr/>
        </p:nvGrpSpPr>
        <p:grpSpPr>
          <a:xfrm>
            <a:off x="0" y="1323833"/>
            <a:ext cx="9871535" cy="4622309"/>
            <a:chOff x="1343285" y="2913958"/>
            <a:chExt cx="812175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22632" y="3476481"/>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5" y="3539670"/>
              <a:ext cx="576000" cy="576000"/>
            </a:xfrm>
            <a:prstGeom prst="rect">
              <a:avLst/>
            </a:prstGeom>
          </p:spPr>
        </p:pic>
        <p:sp>
          <p:nvSpPr>
            <p:cNvPr id="40" name="正方形/長方形 39"/>
            <p:cNvSpPr>
              <a:spLocks noChangeAspect="1"/>
            </p:cNvSpPr>
            <p:nvPr/>
          </p:nvSpPr>
          <p:spPr>
            <a:xfrm>
              <a:off x="3603113" y="3570631"/>
              <a:ext cx="1098994"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ゴール３</a:t>
              </a:r>
              <a:endParaRPr lang="ja-JP" altLang="en-US" sz="14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7913" y="5603897"/>
              <a:ext cx="576000" cy="576000"/>
            </a:xfrm>
            <a:prstGeom prst="rect">
              <a:avLst/>
            </a:prstGeom>
          </p:spPr>
        </p:pic>
        <p:pic>
          <p:nvPicPr>
            <p:cNvPr id="42" name="図 41"/>
            <p:cNvPicPr preferRelativeResize="0">
              <a:picLocks noChangeAspect="1"/>
            </p:cNvPicPr>
            <p:nvPr/>
          </p:nvPicPr>
          <p:blipFill>
            <a:blip r:embed="rId5"/>
            <a:stretch>
              <a:fillRect/>
            </a:stretch>
          </p:blipFill>
          <p:spPr>
            <a:xfrm>
              <a:off x="6565588" y="4555371"/>
              <a:ext cx="576000" cy="576000"/>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85051"/>
              <a:ext cx="576000" cy="576000"/>
            </a:xfrm>
            <a:prstGeom prst="rect">
              <a:avLst/>
            </a:prstGeom>
          </p:spPr>
        </p:pic>
        <p:pic>
          <p:nvPicPr>
            <p:cNvPr id="44" name="図 43"/>
            <p:cNvPicPr preferRelativeResize="0">
              <a:picLocks noChangeAspect="1"/>
            </p:cNvPicPr>
            <p:nvPr/>
          </p:nvPicPr>
          <p:blipFill>
            <a:blip r:embed="rId7"/>
            <a:stretch>
              <a:fillRect/>
            </a:stretch>
          </p:blipFill>
          <p:spPr>
            <a:xfrm>
              <a:off x="2900905" y="4592965"/>
              <a:ext cx="576000" cy="576000"/>
            </a:xfrm>
            <a:prstGeom prst="rect">
              <a:avLst/>
            </a:prstGeom>
          </p:spPr>
        </p:pic>
        <p:sp>
          <p:nvSpPr>
            <p:cNvPr id="45" name="正方形/長方形 44"/>
            <p:cNvSpPr>
              <a:spLocks noChangeAspect="1"/>
            </p:cNvSpPr>
            <p:nvPr/>
          </p:nvSpPr>
          <p:spPr>
            <a:xfrm>
              <a:off x="2179127" y="4570629"/>
              <a:ext cx="808700"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ゴール１</a:t>
              </a:r>
              <a:endParaRPr lang="ja-JP" altLang="en-US" sz="14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a:t>
              </a:r>
              <a:r>
                <a:rPr kumimoji="1" lang="ja-JP" altLang="en-US" sz="1400" b="1" dirty="0">
                  <a:latin typeface="Meiryo UI" panose="020B0604030504040204" pitchFamily="50" charset="-128"/>
                  <a:ea typeface="Meiryo UI" panose="020B0604030504040204" pitchFamily="50" charset="-128"/>
                </a:rPr>
                <a:t>４</a:t>
              </a:r>
              <a:endParaRPr lang="ja-JP" altLang="en-US" sz="14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a:t>
              </a:r>
              <a:r>
                <a:rPr lang="en-US" altLang="ja-JP" sz="1400" b="1" dirty="0" smtClean="0">
                  <a:latin typeface="Meiryo UI" panose="020B0604030504040204" pitchFamily="50" charset="-128"/>
                  <a:ea typeface="Meiryo UI" panose="020B0604030504040204" pitchFamily="50" charset="-128"/>
                </a:rPr>
                <a:t>12</a:t>
              </a:r>
              <a:endParaRPr lang="ja-JP" altLang="en-US" sz="14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335432" y="4794449"/>
              <a:ext cx="793110" cy="2205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貧困</a:t>
              </a:r>
              <a:r>
                <a:rPr lang="ja-JP" altLang="en-US"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2205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健康と福祉」</a:t>
              </a:r>
              <a:endParaRPr kumimoji="1" lang="ja-JP" altLang="en-US" sz="1200" dirty="0">
                <a:latin typeface="Meiryo UI" panose="020B0604030504040204" pitchFamily="50" charset="-128"/>
                <a:ea typeface="Meiryo UI" panose="020B0604030504040204" pitchFamily="50" charset="-128"/>
              </a:endParaRPr>
            </a:p>
          </p:txBody>
        </p:sp>
        <p:sp>
          <p:nvSpPr>
            <p:cNvPr id="50" name="正方形/長方形 49"/>
            <p:cNvSpPr>
              <a:spLocks noChangeAspect="1"/>
            </p:cNvSpPr>
            <p:nvPr/>
          </p:nvSpPr>
          <p:spPr>
            <a:xfrm>
              <a:off x="3585519" y="5659225"/>
              <a:ext cx="1050831"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11</a:t>
              </a:r>
              <a:endParaRPr lang="ja-JP" altLang="en-US" sz="14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a:t>
              </a:r>
              <a:r>
                <a:rPr lang="ja-JP" altLang="en-US" sz="12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関連</a:t>
              </a: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する横断的な課題としての取組み）</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121449" y="3563212"/>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400" b="1" dirty="0" smtClean="0">
                  <a:latin typeface="Meiryo UI" panose="020B0604030504040204" pitchFamily="50" charset="-128"/>
                  <a:ea typeface="Meiryo UI" panose="020B0604030504040204" pitchFamily="50" charset="-128"/>
                </a:rPr>
                <a:t>重点</a:t>
              </a:r>
              <a:endParaRPr kumimoji="1" lang="en-US" altLang="ja-JP" sz="1400" b="1" dirty="0" smtClean="0">
                <a:latin typeface="Meiryo UI" panose="020B0604030504040204" pitchFamily="50" charset="-128"/>
                <a:ea typeface="Meiryo UI" panose="020B0604030504040204" pitchFamily="50" charset="-128"/>
              </a:endParaRPr>
            </a:p>
            <a:p>
              <a:pPr algn="ctr">
                <a:lnSpc>
                  <a:spcPts val="1300"/>
                </a:lnSpc>
              </a:pP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Ⅰ</a:t>
              </a:r>
              <a:endParaRPr kumimoji="1" lang="ja-JP" altLang="en-US" sz="14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2205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教育」</a:t>
              </a:r>
              <a:endParaRPr kumimoji="1" lang="ja-JP" altLang="en-US" sz="1200" dirty="0">
                <a:latin typeface="Meiryo UI" panose="020B0604030504040204" pitchFamily="50" charset="-128"/>
                <a:ea typeface="Meiryo UI" panose="020B0604030504040204" pitchFamily="50" charset="-128"/>
              </a:endParaRPr>
            </a:p>
          </p:txBody>
        </p:sp>
        <p:sp>
          <p:nvSpPr>
            <p:cNvPr id="54" name="大かっこ 53"/>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smtClean="0">
                  <a:latin typeface="Meiryo UI" panose="020B0604030504040204" pitchFamily="50" charset="-128"/>
                  <a:ea typeface="Meiryo UI" panose="020B0604030504040204" pitchFamily="50" charset="-128"/>
                </a:rPr>
                <a:t>「持続</a:t>
              </a:r>
              <a:r>
                <a:rPr lang="ja-JP" altLang="en-US" sz="1200" dirty="0">
                  <a:latin typeface="Meiryo UI" panose="020B0604030504040204" pitchFamily="50" charset="-128"/>
                  <a:ea typeface="Meiryo UI" panose="020B0604030504040204" pitchFamily="50" charset="-128"/>
                </a:rPr>
                <a:t>可能</a:t>
              </a:r>
              <a:r>
                <a:rPr lang="ja-JP" altLang="en-US" sz="1200" dirty="0" smtClean="0">
                  <a:latin typeface="Meiryo UI" panose="020B0604030504040204" pitchFamily="50" charset="-128"/>
                  <a:ea typeface="Meiryo UI" panose="020B0604030504040204" pitchFamily="50" charset="-128"/>
                </a:rPr>
                <a:t>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237499" y="5790203"/>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200" dirty="0" smtClean="0">
                  <a:latin typeface="Meiryo UI" panose="020B0604030504040204" pitchFamily="50" charset="-128"/>
                  <a:ea typeface="Meiryo UI" panose="020B0604030504040204" pitchFamily="50" charset="-128"/>
                </a:rPr>
                <a:t>「持続可能都市」</a:t>
              </a:r>
              <a:endParaRPr kumimoji="1" lang="ja-JP" altLang="en-US" sz="12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048613" y="5621643"/>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400" b="1" dirty="0" smtClean="0">
                  <a:latin typeface="Meiryo UI" panose="020B0604030504040204" pitchFamily="50" charset="-128"/>
                  <a:ea typeface="Meiryo UI" panose="020B0604030504040204" pitchFamily="50" charset="-128"/>
                </a:rPr>
                <a:t>重点</a:t>
              </a:r>
              <a:endParaRPr kumimoji="1" lang="en-US" altLang="ja-JP" sz="1400" b="1" dirty="0" smtClean="0">
                <a:latin typeface="Meiryo UI" panose="020B0604030504040204" pitchFamily="50" charset="-128"/>
                <a:ea typeface="Meiryo UI" panose="020B0604030504040204" pitchFamily="50" charset="-128"/>
              </a:endParaRPr>
            </a:p>
            <a:p>
              <a:pPr algn="ctr">
                <a:lnSpc>
                  <a:spcPts val="1300"/>
                </a:lnSpc>
              </a:pP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Ⅱ</a:t>
              </a:r>
              <a:endParaRPr kumimoji="1" lang="ja-JP" altLang="en-US" sz="14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40641" y="6218465"/>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a:t>
              </a:r>
              <a:r>
                <a:rPr kumimoji="1" lang="ja-JP" altLang="en-US" sz="1400" b="1" dirty="0" smtClean="0">
                  <a:solidFill>
                    <a:schemeClr val="tx1"/>
                  </a:solidFill>
                  <a:latin typeface="Meiryo UI" panose="020B0604030504040204" pitchFamily="50" charset="-128"/>
                  <a:ea typeface="Meiryo UI" panose="020B0604030504040204" pitchFamily="50" charset="-128"/>
                </a:rPr>
                <a:t>取組み</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120434" y="4186707"/>
              <a:ext cx="134460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400" b="1" dirty="0">
                  <a:latin typeface="Meiryo UI" panose="020B0604030504040204" pitchFamily="50" charset="-128"/>
                  <a:ea typeface="Meiryo UI" panose="020B0604030504040204" pitchFamily="50" charset="-128"/>
                </a:rPr>
                <a:t>府民</a:t>
              </a:r>
              <a:r>
                <a:rPr kumimoji="1" lang="ja-JP" altLang="en-US" sz="1400" b="1" dirty="0" smtClean="0">
                  <a:latin typeface="Meiryo UI" panose="020B0604030504040204" pitchFamily="50" charset="-128"/>
                  <a:ea typeface="Meiryo UI" panose="020B0604030504040204" pitchFamily="50" charset="-128"/>
                </a:rPr>
                <a:t>の</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en-US" altLang="ja-JP" sz="1400" b="1" dirty="0" smtClean="0">
                  <a:latin typeface="Meiryo UI" panose="020B0604030504040204" pitchFamily="50" charset="-128"/>
                  <a:ea typeface="Meiryo UI" panose="020B0604030504040204" pitchFamily="50" charset="-128"/>
                </a:rPr>
                <a:t>well-being</a:t>
              </a:r>
              <a:endParaRPr lang="ja-JP" altLang="en-US" sz="1400" dirty="0"/>
            </a:p>
          </p:txBody>
        </p:sp>
        <p:sp>
          <p:nvSpPr>
            <p:cNvPr id="63" name="角丸四角形 62"/>
            <p:cNvSpPr/>
            <p:nvPr/>
          </p:nvSpPr>
          <p:spPr>
            <a:xfrm>
              <a:off x="8120434" y="5627942"/>
              <a:ext cx="134460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400" b="1" dirty="0" smtClean="0">
                  <a:latin typeface="Meiryo UI" panose="020B0604030504040204" pitchFamily="50" charset="-128"/>
                  <a:ea typeface="Meiryo UI" panose="020B0604030504040204" pitchFamily="50" charset="-128"/>
                </a:rPr>
                <a:t>地域（大阪）の</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en-US" altLang="ja-JP" sz="1400" b="1" dirty="0" smtClean="0">
                  <a:latin typeface="Meiryo UI" panose="020B0604030504040204" pitchFamily="50" charset="-128"/>
                  <a:ea typeface="Meiryo UI" panose="020B0604030504040204" pitchFamily="50" charset="-128"/>
                </a:rPr>
                <a:t>well-being</a:t>
              </a:r>
              <a:endParaRPr lang="ja-JP" altLang="en-US" sz="1400"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2" name="タイトル 1"/>
          <p:cNvSpPr>
            <a:spLocks noGrp="1"/>
          </p:cNvSpPr>
          <p:nvPr>
            <p:ph type="title"/>
          </p:nvPr>
        </p:nvSpPr>
        <p:spPr/>
        <p:txBody>
          <a:bodyPr/>
          <a:lstStyle/>
          <a:p>
            <a:r>
              <a:rPr lang="en-US" altLang="ja-JP" sz="2400" b="1" dirty="0" smtClean="0"/>
              <a:t>2025</a:t>
            </a:r>
            <a:r>
              <a:rPr lang="ja-JP" altLang="en-US" sz="2400" b="1" dirty="0"/>
              <a:t>年大阪・関西万博に向けて取り組む「重点ゴール</a:t>
            </a:r>
            <a:r>
              <a:rPr lang="ja-JP" altLang="en-US" sz="2400" b="1" dirty="0" smtClean="0"/>
              <a:t>」</a:t>
            </a:r>
            <a:endParaRPr kumimoji="1" lang="ja-JP" altLang="en-US" sz="2400" b="1" dirty="0"/>
          </a:p>
        </p:txBody>
      </p:sp>
    </p:spTree>
    <p:extLst>
      <p:ext uri="{BB962C8B-B14F-4D97-AF65-F5344CB8AC3E}">
        <p14:creationId xmlns:p14="http://schemas.microsoft.com/office/powerpoint/2010/main" val="3549503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extLst>
              <a:ext uri="{BEBA8EAE-BF5A-486C-A8C5-ECC9F3942E4B}">
                <a14:imgProps xmlns:a14="http://schemas.microsoft.com/office/drawing/2010/main">
                  <a14:imgLayer r:embed="rId4">
                    <a14:imgEffect>
                      <a14:sharpenSoften amount="-25000"/>
                    </a14:imgEffect>
                    <a14:imgEffect>
                      <a14:colorTemperature colorTemp="11200"/>
                    </a14:imgEffect>
                    <a14:imgEffect>
                      <a14:saturation sat="400000"/>
                    </a14:imgEffect>
                    <a14:imgEffect>
                      <a14:brightnessContrast contrast="20000"/>
                    </a14:imgEffect>
                  </a14:imgLayer>
                </a14:imgProps>
              </a:ext>
            </a:extLst>
          </a:blip>
          <a:stretch>
            <a:fillRect/>
          </a:stretch>
        </p:blipFill>
        <p:spPr>
          <a:xfrm>
            <a:off x="446243" y="3026003"/>
            <a:ext cx="2844000" cy="2857846"/>
          </a:xfrm>
          <a:prstGeom prst="rect">
            <a:avLst/>
          </a:prstGeom>
          <a:ln w="3175">
            <a:solidFill>
              <a:schemeClr val="bg1">
                <a:lumMod val="65000"/>
              </a:schemeClr>
            </a:solidFill>
          </a:ln>
        </p:spPr>
      </p:pic>
      <p:pic>
        <p:nvPicPr>
          <p:cNvPr id="412" name="図 411"/>
          <p:cNvPicPr>
            <a:picLocks noChangeAspect="1"/>
          </p:cNvPicPr>
          <p:nvPr/>
        </p:nvPicPr>
        <p:blipFill>
          <a:blip r:embed="rId5"/>
          <a:stretch>
            <a:fillRect/>
          </a:stretch>
        </p:blipFill>
        <p:spPr>
          <a:xfrm>
            <a:off x="6873224" y="2999342"/>
            <a:ext cx="2812941" cy="2988537"/>
          </a:xfrm>
          <a:prstGeom prst="rect">
            <a:avLst/>
          </a:prstGeom>
        </p:spPr>
      </p:pic>
      <p:grpSp>
        <p:nvGrpSpPr>
          <p:cNvPr id="322" name="グループ化 321"/>
          <p:cNvGrpSpPr>
            <a:grpSpLocks noChangeAspect="1"/>
          </p:cNvGrpSpPr>
          <p:nvPr/>
        </p:nvGrpSpPr>
        <p:grpSpPr>
          <a:xfrm>
            <a:off x="1605849" y="4100066"/>
            <a:ext cx="971998" cy="1081397"/>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経済</a:t>
                </a:r>
                <a:endParaRPr kumimoji="1" lang="ja-JP" altLang="en-US" sz="900" b="1" dirty="0">
                  <a:latin typeface="Meiryo UI" panose="020B0604030504040204" pitchFamily="50" charset="-128"/>
                  <a:ea typeface="Meiryo UI" panose="020B0604030504040204" pitchFamily="50" charset="-128"/>
                </a:endParaRP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社会</a:t>
                </a:r>
                <a:endParaRPr kumimoji="1" lang="ja-JP" altLang="en-US" sz="900" b="1" dirty="0">
                  <a:latin typeface="Meiryo UI" panose="020B0604030504040204" pitchFamily="50" charset="-128"/>
                  <a:ea typeface="Meiryo UI" panose="020B0604030504040204" pitchFamily="50" charset="-128"/>
                </a:endParaRP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900" dirty="0" smtClean="0">
                    <a:latin typeface="Meiryo UI" panose="020B0604030504040204" pitchFamily="50" charset="-128"/>
                    <a:ea typeface="Meiryo UI" panose="020B0604030504040204" pitchFamily="50" charset="-128"/>
                  </a:rPr>
                  <a:t>重点</a:t>
                </a:r>
                <a:r>
                  <a:rPr kumimoji="1" lang="ja-JP" altLang="en-US" sz="900" dirty="0">
                    <a:latin typeface="Meiryo UI" panose="020B0604030504040204" pitchFamily="50" charset="-128"/>
                    <a:ea typeface="Meiryo UI" panose="020B0604030504040204" pitchFamily="50" charset="-128"/>
                  </a:rPr>
                  <a:t>ゴール</a:t>
                </a:r>
                <a:r>
                  <a:rPr kumimoji="1" lang="ja-JP" altLang="en-US" sz="900" dirty="0" smtClean="0">
                    <a:latin typeface="Meiryo UI" panose="020B0604030504040204" pitchFamily="50" charset="-128"/>
                    <a:ea typeface="Meiryo UI" panose="020B0604030504040204" pitchFamily="50" charset="-128"/>
                  </a:rPr>
                  <a:t>を中心とした府の取組み</a:t>
                </a:r>
                <a:endParaRPr kumimoji="1" lang="ja-JP" altLang="en-US" sz="900" dirty="0">
                  <a:latin typeface="Meiryo UI" panose="020B0604030504040204" pitchFamily="50" charset="-128"/>
                  <a:ea typeface="Meiryo UI" panose="020B0604030504040204" pitchFamily="50" charset="-128"/>
                </a:endParaRPr>
              </a:p>
            </p:txBody>
          </p:sp>
        </p:grpSp>
      </p:grpSp>
      <p:pic>
        <p:nvPicPr>
          <p:cNvPr id="72" name="図 71"/>
          <p:cNvPicPr preferRelativeResize="0">
            <a:picLocks/>
          </p:cNvPicPr>
          <p:nvPr/>
        </p:nvPicPr>
        <p:blipFill>
          <a:blip r:embed="rId3">
            <a:grayscl/>
            <a:extLst>
              <a:ext uri="{BEBA8EAE-BF5A-486C-A8C5-ECC9F3942E4B}">
                <a14:imgProps xmlns:a14="http://schemas.microsoft.com/office/drawing/2010/main">
                  <a14:imgLayer r:embed="rId4">
                    <a14:imgEffect>
                      <a14:sharpenSoften amount="-25000"/>
                    </a14:imgEffect>
                    <a14:imgEffect>
                      <a14:colorTemperature colorTemp="11200"/>
                    </a14:imgEffect>
                    <a14:imgEffect>
                      <a14:saturation sat="400000"/>
                    </a14:imgEffect>
                    <a14:imgEffect>
                      <a14:brightnessContrast contrast="20000"/>
                    </a14:imgEffect>
                  </a14:imgLayer>
                </a14:imgProps>
              </a:ext>
            </a:extLst>
          </a:blip>
          <a:stretch>
            <a:fillRect/>
          </a:stretch>
        </p:blipFill>
        <p:spPr>
          <a:xfrm>
            <a:off x="3601102" y="3028258"/>
            <a:ext cx="2844000" cy="2857846"/>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246876" y="3634545"/>
            <a:ext cx="794274" cy="53458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4007637" y="4838178"/>
            <a:ext cx="645904" cy="54180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440094" y="3947664"/>
            <a:ext cx="220722" cy="67495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821557" y="3904380"/>
            <a:ext cx="210539" cy="1238485"/>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851868" y="3364545"/>
            <a:ext cx="757259" cy="706150"/>
            <a:chOff x="6529469" y="2488902"/>
            <a:chExt cx="680393" cy="706150"/>
          </a:xfrm>
        </p:grpSpPr>
        <p:sp>
          <p:nvSpPr>
            <p:cNvPr id="271" name="テキスト ボックス 43"/>
            <p:cNvSpPr txBox="1"/>
            <p:nvPr/>
          </p:nvSpPr>
          <p:spPr>
            <a:xfrm>
              <a:off x="6558379" y="3051052"/>
              <a:ext cx="614572" cy="144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府民</a:t>
              </a:r>
              <a:r>
                <a:rPr kumimoji="1" lang="ja-JP" altLang="en-US" sz="900" dirty="0" smtClean="0">
                  <a:latin typeface="Meiryo UI" panose="020B0604030504040204" pitchFamily="50" charset="-128"/>
                  <a:ea typeface="Meiryo UI" panose="020B0604030504040204" pitchFamily="50" charset="-128"/>
                </a:rPr>
                <a:t>の取組み</a:t>
              </a:r>
              <a:endParaRPr kumimoji="1" lang="ja-JP" altLang="en-US" sz="900" dirty="0">
                <a:latin typeface="Meiryo UI" panose="020B0604030504040204" pitchFamily="50" charset="-128"/>
                <a:ea typeface="Meiryo UI" panose="020B0604030504040204" pitchFamily="50" charset="-128"/>
              </a:endParaRP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798596"/>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74" name="テキスト ボックス 43"/>
            <p:cNvSpPr txBox="1"/>
            <p:nvPr/>
          </p:nvSpPr>
          <p:spPr>
            <a:xfrm>
              <a:off x="6758397" y="2597039"/>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795672"/>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4974247" y="4162339"/>
            <a:ext cx="757257" cy="716449"/>
            <a:chOff x="6529460" y="2488902"/>
            <a:chExt cx="680393" cy="716449"/>
          </a:xfrm>
        </p:grpSpPr>
        <p:sp>
          <p:nvSpPr>
            <p:cNvPr id="285" name="テキスト ボックス 43"/>
            <p:cNvSpPr txBox="1"/>
            <p:nvPr/>
          </p:nvSpPr>
          <p:spPr>
            <a:xfrm>
              <a:off x="6560269" y="3061351"/>
              <a:ext cx="614573" cy="144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企</a:t>
              </a:r>
              <a:r>
                <a:rPr kumimoji="1" lang="ja-JP" altLang="en-US" sz="900" dirty="0" smtClean="0">
                  <a:latin typeface="Meiryo UI" panose="020B0604030504040204" pitchFamily="50" charset="-128"/>
                  <a:ea typeface="Meiryo UI" panose="020B0604030504040204" pitchFamily="50" charset="-128"/>
                </a:rPr>
                <a:t>業の取組み</a:t>
              </a:r>
              <a:endParaRPr kumimoji="1" lang="ja-JP" altLang="en-US" sz="900" dirty="0">
                <a:latin typeface="Meiryo UI" panose="020B0604030504040204" pitchFamily="50" charset="-128"/>
                <a:ea typeface="Meiryo UI" panose="020B0604030504040204" pitchFamily="50" charset="-128"/>
              </a:endParaRP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793817"/>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88" name="テキスト ボックス 43"/>
            <p:cNvSpPr txBox="1"/>
            <p:nvPr/>
          </p:nvSpPr>
          <p:spPr>
            <a:xfrm>
              <a:off x="6760294" y="2617967"/>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89" name="テキスト ボックス 44"/>
            <p:cNvSpPr txBox="1"/>
            <p:nvPr/>
          </p:nvSpPr>
          <p:spPr>
            <a:xfrm>
              <a:off x="6854444" y="2798384"/>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9"/>
            <a:ext cx="828003" cy="725909"/>
            <a:chOff x="6468870" y="2488902"/>
            <a:chExt cx="787439" cy="667302"/>
          </a:xfrm>
        </p:grpSpPr>
        <p:sp>
          <p:nvSpPr>
            <p:cNvPr id="277" name="テキスト ボックス 43"/>
            <p:cNvSpPr txBox="1"/>
            <p:nvPr/>
          </p:nvSpPr>
          <p:spPr>
            <a:xfrm>
              <a:off x="6468870" y="3056923"/>
              <a:ext cx="787439" cy="9928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市町村</a:t>
              </a:r>
              <a:r>
                <a:rPr kumimoji="1" lang="ja-JP" altLang="en-US" sz="900" dirty="0" smtClean="0">
                  <a:latin typeface="Meiryo UI" panose="020B0604030504040204" pitchFamily="50" charset="-128"/>
                  <a:ea typeface="Meiryo UI" panose="020B0604030504040204" pitchFamily="50" charset="-128"/>
                </a:rPr>
                <a:t>の取組み</a:t>
              </a:r>
              <a:endParaRPr kumimoji="1" lang="ja-JP" altLang="en-US" sz="900" dirty="0">
                <a:latin typeface="Meiryo UI" panose="020B0604030504040204" pitchFamily="50" charset="-128"/>
                <a:ea typeface="Meiryo UI" panose="020B0604030504040204" pitchFamily="50" charset="-128"/>
              </a:endParaRP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782335"/>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81" name="テキスト ボックス 43"/>
            <p:cNvSpPr txBox="1"/>
            <p:nvPr/>
          </p:nvSpPr>
          <p:spPr>
            <a:xfrm>
              <a:off x="6758397" y="2615769"/>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82" name="テキスト ボックス 44"/>
            <p:cNvSpPr txBox="1"/>
            <p:nvPr/>
          </p:nvSpPr>
          <p:spPr>
            <a:xfrm>
              <a:off x="6866904" y="2790533"/>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3013840"/>
            <a:ext cx="1932151" cy="2841407"/>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747403" y="4036661"/>
            <a:ext cx="964946" cy="1086512"/>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経済</a:t>
                </a:r>
                <a:endParaRPr kumimoji="1" lang="ja-JP" altLang="en-US" sz="900" b="1" dirty="0">
                  <a:latin typeface="Meiryo UI" panose="020B0604030504040204" pitchFamily="50" charset="-128"/>
                  <a:ea typeface="Meiryo UI" panose="020B0604030504040204" pitchFamily="50" charset="-128"/>
                </a:endParaRP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社会</a:t>
                </a:r>
                <a:endParaRPr kumimoji="1" lang="ja-JP" altLang="en-US" sz="900" b="1" dirty="0">
                  <a:latin typeface="Meiryo UI" panose="020B0604030504040204" pitchFamily="50" charset="-128"/>
                  <a:ea typeface="Meiryo UI" panose="020B0604030504040204" pitchFamily="50" charset="-128"/>
                </a:endParaRP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900" dirty="0" smtClean="0">
                    <a:latin typeface="Meiryo UI" panose="020B0604030504040204" pitchFamily="50" charset="-128"/>
                    <a:ea typeface="Meiryo UI" panose="020B0604030504040204" pitchFamily="50" charset="-128"/>
                  </a:rPr>
                  <a:t>重点</a:t>
                </a:r>
                <a:r>
                  <a:rPr kumimoji="1" lang="ja-JP" altLang="en-US" sz="900" dirty="0">
                    <a:latin typeface="Meiryo UI" panose="020B0604030504040204" pitchFamily="50" charset="-128"/>
                    <a:ea typeface="Meiryo UI" panose="020B0604030504040204" pitchFamily="50" charset="-128"/>
                  </a:rPr>
                  <a:t>ゴール</a:t>
                </a:r>
                <a:r>
                  <a:rPr kumimoji="1" lang="ja-JP" altLang="en-US" sz="900" dirty="0" smtClean="0">
                    <a:latin typeface="Meiryo UI" panose="020B0604030504040204" pitchFamily="50" charset="-128"/>
                    <a:ea typeface="Meiryo UI" panose="020B0604030504040204" pitchFamily="50" charset="-128"/>
                  </a:rPr>
                  <a:t>を中心とした府の取組み</a:t>
                </a:r>
                <a:endParaRPr kumimoji="1" lang="ja-JP" altLang="en-US" sz="900" dirty="0">
                  <a:latin typeface="Meiryo UI" panose="020B0604030504040204" pitchFamily="50" charset="-128"/>
                  <a:ea typeface="Meiryo UI" panose="020B0604030504040204" pitchFamily="50" charset="-128"/>
                </a:endParaRPr>
              </a:p>
            </p:txBody>
          </p:sp>
          <p:pic>
            <p:nvPicPr>
              <p:cNvPr id="84" name="図 83"/>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043079" y="3658967"/>
            <a:ext cx="90772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533740" y="2661875"/>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739154" y="26957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458095" y="5899229"/>
            <a:ext cx="2987007"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48580" y="825129"/>
            <a:ext cx="9036309" cy="1635735"/>
          </a:xfrm>
          <a:prstGeom prst="rect">
            <a:avLst/>
          </a:prstGeom>
          <a:solidFill>
            <a:schemeClr val="accent1">
              <a:lumMod val="20000"/>
              <a:lumOff val="80000"/>
            </a:schemeClr>
          </a:solidFill>
        </p:spPr>
        <p:txBody>
          <a:bodyPr wrap="square" rtlCol="0" anchor="ctr">
            <a:no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先進都市 </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誰もが</a:t>
            </a:r>
            <a:r>
              <a:rPr kumimoji="1" lang="en-US" altLang="ja-JP" dirty="0" smtClean="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を意識し、一人ひとりが自律的に</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の</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全ての達成をめざしていく</a:t>
            </a:r>
            <a:r>
              <a:rPr kumimoji="1" lang="ja-JP" altLang="en-US" dirty="0" smtClean="0">
                <a:latin typeface="Meiryo UI" panose="020B0604030504040204" pitchFamily="50" charset="-128"/>
                <a:ea typeface="Meiryo UI" panose="020B0604030504040204" pitchFamily="50" charset="-128"/>
              </a:rPr>
              <a:t>こと</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　様々なステークホルダーが連携・協調し、「大阪」が</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を体現したまちを発信していく</a:t>
            </a:r>
            <a:endParaRPr kumimoji="1" lang="ja-JP" altLang="en-US" dirty="0">
              <a:latin typeface="Meiryo UI" panose="020B0604030504040204" pitchFamily="50" charset="-128"/>
              <a:ea typeface="Meiryo UI" panose="020B0604030504040204" pitchFamily="50" charset="-128"/>
            </a:endParaRPr>
          </a:p>
        </p:txBody>
      </p:sp>
      <p:sp>
        <p:nvSpPr>
          <p:cNvPr id="5" name="タイトル 4"/>
          <p:cNvSpPr>
            <a:spLocks noGrp="1"/>
          </p:cNvSpPr>
          <p:nvPr>
            <p:ph type="title"/>
          </p:nvPr>
        </p:nvSpPr>
        <p:spPr/>
        <p:txBody>
          <a:bodyPr/>
          <a:lstStyle/>
          <a:p>
            <a:r>
              <a:rPr lang="en-US" altLang="ja-JP" b="1" dirty="0" smtClean="0"/>
              <a:t>SDGs</a:t>
            </a:r>
            <a:r>
              <a:rPr lang="ja-JP" altLang="en-US" b="1" dirty="0"/>
              <a:t>先進都市を</a:t>
            </a:r>
            <a:r>
              <a:rPr lang="ja-JP" altLang="en-US" b="1" dirty="0" smtClean="0"/>
              <a:t>めざして</a:t>
            </a:r>
            <a:endParaRPr kumimoji="1" lang="ja-JP" altLang="en-US" b="1" dirty="0"/>
          </a:p>
        </p:txBody>
      </p:sp>
    </p:spTree>
    <p:extLst>
      <p:ext uri="{BB962C8B-B14F-4D97-AF65-F5344CB8AC3E}">
        <p14:creationId xmlns:p14="http://schemas.microsoft.com/office/powerpoint/2010/main" val="2765339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2290" y="589552"/>
            <a:ext cx="612177" cy="612177"/>
          </a:xfrm>
          <a:prstGeom prst="rect">
            <a:avLst/>
          </a:prstGeom>
        </p:spPr>
      </p:pic>
      <p:sp>
        <p:nvSpPr>
          <p:cNvPr id="3" name="テキスト ボックス 2"/>
          <p:cNvSpPr txBox="1"/>
          <p:nvPr/>
        </p:nvSpPr>
        <p:spPr>
          <a:xfrm>
            <a:off x="456855" y="2327811"/>
            <a:ext cx="8989468" cy="2027478"/>
          </a:xfrm>
          <a:prstGeom prst="rect">
            <a:avLst/>
          </a:prstGeom>
          <a:noFill/>
        </p:spPr>
        <p:txBody>
          <a:bodyPr wrap="square" rtlCol="0">
            <a:spAutoFit/>
          </a:bodyPr>
          <a:lstStyle/>
          <a:p>
            <a:pPr>
              <a:lnSpc>
                <a:spcPct val="150000"/>
              </a:lnSpc>
            </a:pPr>
            <a:r>
              <a:rPr kumimoji="1" lang="ja-JP" altLang="en-US" sz="2096" dirty="0"/>
              <a:t>わたしたちは、「</a:t>
            </a:r>
            <a:r>
              <a:rPr kumimoji="1" lang="ja-JP" altLang="en-US" sz="2096" dirty="0"/>
              <a:t>誰一人取り残さない、持続可能な社会の実現」</a:t>
            </a:r>
            <a:r>
              <a:rPr kumimoji="1" lang="ja-JP" altLang="en-US" sz="2096" dirty="0"/>
              <a:t>をめざす“</a:t>
            </a:r>
            <a:r>
              <a:rPr kumimoji="1" lang="ja-JP" altLang="en-US" sz="2096" dirty="0"/>
              <a:t>持続可能な開発のための</a:t>
            </a:r>
            <a:r>
              <a:rPr kumimoji="1" lang="en-US" altLang="ja-JP" sz="2096" dirty="0"/>
              <a:t>2030</a:t>
            </a:r>
            <a:r>
              <a:rPr kumimoji="1" lang="ja-JP" altLang="en-US" sz="2096" dirty="0"/>
              <a:t>アジェンダ”（</a:t>
            </a:r>
            <a:r>
              <a:rPr kumimoji="1" lang="en-US" altLang="ja-JP" sz="2096" dirty="0"/>
              <a:t>SDGs</a:t>
            </a:r>
            <a:r>
              <a:rPr kumimoji="1" lang="ja-JP" altLang="en-US" sz="2096" dirty="0"/>
              <a:t>）の理念に賛同し</a:t>
            </a:r>
            <a:r>
              <a:rPr kumimoji="1" lang="ja-JP" altLang="en-US" sz="2096" dirty="0"/>
              <a:t>、</a:t>
            </a:r>
            <a:r>
              <a:rPr kumimoji="1" lang="en-US" altLang="ja-JP" sz="2096" dirty="0"/>
              <a:t>2025</a:t>
            </a:r>
            <a:r>
              <a:rPr kumimoji="1" lang="ja-JP" altLang="en-US" sz="2096" dirty="0"/>
              <a:t>年大阪・関西万博の地元都市として</a:t>
            </a:r>
            <a:r>
              <a:rPr kumimoji="1" lang="ja-JP" altLang="en-US" sz="2096" dirty="0"/>
              <a:t>、万博のテーマである</a:t>
            </a:r>
            <a:r>
              <a:rPr kumimoji="1" lang="ja-JP" altLang="en-US" sz="2096" dirty="0"/>
              <a:t>「いのち輝く未来社会のデザイン</a:t>
            </a:r>
            <a:r>
              <a:rPr kumimoji="1" lang="ja-JP" altLang="en-US" sz="2096" dirty="0"/>
              <a:t>」に向けて、</a:t>
            </a:r>
            <a:r>
              <a:rPr kumimoji="1" lang="en-US" altLang="ja-JP" sz="2096" dirty="0"/>
              <a:t>SDGs</a:t>
            </a:r>
            <a:r>
              <a:rPr kumimoji="1" lang="ja-JP" altLang="en-US" sz="2096" dirty="0"/>
              <a:t>の</a:t>
            </a:r>
            <a:r>
              <a:rPr kumimoji="1" lang="en-US" altLang="ja-JP" sz="2096" dirty="0"/>
              <a:t>17</a:t>
            </a:r>
            <a:r>
              <a:rPr kumimoji="1" lang="ja-JP" altLang="en-US" sz="2096" dirty="0"/>
              <a:t>ゴールの</a:t>
            </a:r>
            <a:r>
              <a:rPr kumimoji="1" lang="ja-JP" altLang="en-US" sz="2096" dirty="0"/>
              <a:t>達成</a:t>
            </a:r>
            <a:r>
              <a:rPr kumimoji="1" lang="ja-JP" altLang="en-US" sz="2096" dirty="0"/>
              <a:t>をめざします。</a:t>
            </a:r>
            <a:endParaRPr kumimoji="1" lang="ja-JP" altLang="en-US" sz="2096" dirty="0"/>
          </a:p>
        </p:txBody>
      </p:sp>
      <p:sp>
        <p:nvSpPr>
          <p:cNvPr id="12" name="テキスト ボックス 11"/>
          <p:cNvSpPr txBox="1"/>
          <p:nvPr/>
        </p:nvSpPr>
        <p:spPr>
          <a:xfrm>
            <a:off x="651704" y="4751674"/>
            <a:ext cx="8794619" cy="1310615"/>
          </a:xfrm>
          <a:prstGeom prst="rect">
            <a:avLst/>
          </a:prstGeom>
          <a:noFill/>
        </p:spPr>
        <p:txBody>
          <a:bodyPr wrap="square" rtlCol="0">
            <a:spAutoFit/>
          </a:bodyPr>
          <a:lstStyle/>
          <a:p>
            <a:pPr>
              <a:lnSpc>
                <a:spcPts val="1905"/>
              </a:lnSpc>
            </a:pPr>
            <a:r>
              <a:rPr kumimoji="1" lang="ja-JP" altLang="en-US" sz="1905" dirty="0"/>
              <a:t>１．かけがえのない“</a:t>
            </a:r>
            <a:r>
              <a:rPr kumimoji="1" lang="ja-JP" altLang="en-US" sz="1905" dirty="0"/>
              <a:t>いのち</a:t>
            </a:r>
            <a:r>
              <a:rPr kumimoji="1" lang="ja-JP" altLang="en-US" sz="1905" dirty="0"/>
              <a:t>”を大切にし、地域</a:t>
            </a:r>
            <a:r>
              <a:rPr kumimoji="1" lang="ja-JP" altLang="en-US" sz="1905" dirty="0"/>
              <a:t>社会</a:t>
            </a:r>
            <a:r>
              <a:rPr kumimoji="1" lang="ja-JP" altLang="en-US" sz="1905" dirty="0"/>
              <a:t>や環境</a:t>
            </a:r>
            <a:r>
              <a:rPr kumimoji="1" lang="ja-JP" altLang="en-US" sz="1905" dirty="0"/>
              <a:t>に配慮して</a:t>
            </a:r>
            <a:r>
              <a:rPr kumimoji="1" lang="ja-JP" altLang="en-US" sz="1905" dirty="0"/>
              <a:t>行動します。</a:t>
            </a:r>
            <a:endParaRPr kumimoji="1" lang="en-US" altLang="ja-JP" sz="1905" dirty="0"/>
          </a:p>
          <a:p>
            <a:pPr>
              <a:lnSpc>
                <a:spcPts val="1905"/>
              </a:lnSpc>
            </a:pPr>
            <a:endParaRPr kumimoji="1" lang="en-US" altLang="ja-JP" sz="1905" dirty="0"/>
          </a:p>
          <a:p>
            <a:pPr>
              <a:lnSpc>
                <a:spcPts val="1905"/>
              </a:lnSpc>
            </a:pPr>
            <a:r>
              <a:rPr kumimoji="1" lang="ja-JP" altLang="en-US" sz="1905" dirty="0"/>
              <a:t>２．</a:t>
            </a:r>
            <a:r>
              <a:rPr kumimoji="1" lang="en-US" altLang="ja-JP" sz="1905" dirty="0"/>
              <a:t>2030</a:t>
            </a:r>
            <a:r>
              <a:rPr kumimoji="1" lang="ja-JP" altLang="en-US" sz="1905" dirty="0"/>
              <a:t>年に</a:t>
            </a:r>
            <a:r>
              <a:rPr kumimoji="1" lang="ja-JP" altLang="en-US" sz="1905" dirty="0"/>
              <a:t>住みたい魅力あふれる大阪をイメージ</a:t>
            </a:r>
            <a:r>
              <a:rPr kumimoji="1" lang="ja-JP" altLang="en-US" sz="1905" dirty="0"/>
              <a:t>し</a:t>
            </a:r>
            <a:r>
              <a:rPr kumimoji="1" lang="ja-JP" altLang="en-US" sz="1905" dirty="0"/>
              <a:t>、できることから意識して行動します。</a:t>
            </a:r>
            <a:endParaRPr kumimoji="1" lang="en-US" altLang="ja-JP" sz="1905" dirty="0"/>
          </a:p>
          <a:p>
            <a:pPr>
              <a:lnSpc>
                <a:spcPts val="1905"/>
              </a:lnSpc>
            </a:pPr>
            <a:endParaRPr kumimoji="1" lang="en-US" altLang="ja-JP" sz="1905" dirty="0"/>
          </a:p>
          <a:p>
            <a:pPr>
              <a:lnSpc>
                <a:spcPts val="1905"/>
              </a:lnSpc>
            </a:pPr>
            <a:r>
              <a:rPr kumimoji="1" lang="ja-JP" altLang="en-US" sz="1905" dirty="0"/>
              <a:t>３．人と人との出会い、つながりを大事にしながら、互いに学びあい協力して行動します。</a:t>
            </a:r>
            <a:endParaRPr kumimoji="1" lang="ja-JP" altLang="en-US" sz="1905" dirty="0"/>
          </a:p>
        </p:txBody>
      </p:sp>
      <p:sp>
        <p:nvSpPr>
          <p:cNvPr id="10" name="正方形/長方形 9"/>
          <p:cNvSpPr/>
          <p:nvPr/>
        </p:nvSpPr>
        <p:spPr>
          <a:xfrm>
            <a:off x="234818" y="638441"/>
            <a:ext cx="9436365" cy="51439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3048" b="1" u="sng" spc="572" dirty="0">
                <a:solidFill>
                  <a:schemeClr val="tx1"/>
                </a:solidFill>
                <a:latin typeface="Meiryo UI" panose="020B0604030504040204" pitchFamily="50" charset="-128"/>
                <a:ea typeface="Meiryo UI" panose="020B0604030504040204" pitchFamily="50" charset="-128"/>
              </a:rPr>
              <a:t>大阪</a:t>
            </a:r>
            <a:r>
              <a:rPr kumimoji="1" lang="en-US" altLang="zh-TW" sz="3048" b="1" u="sng" spc="572" dirty="0">
                <a:solidFill>
                  <a:schemeClr val="tx1"/>
                </a:solidFill>
                <a:latin typeface="Meiryo UI" panose="020B0604030504040204" pitchFamily="50" charset="-128"/>
                <a:ea typeface="Meiryo UI" panose="020B0604030504040204" pitchFamily="50" charset="-128"/>
              </a:rPr>
              <a:t>SDGs</a:t>
            </a:r>
            <a:r>
              <a:rPr kumimoji="1" lang="zh-TW" altLang="en-US" sz="3048" b="1" u="sng" spc="572" dirty="0">
                <a:solidFill>
                  <a:schemeClr val="tx1"/>
                </a:solidFill>
                <a:latin typeface="Meiryo UI" panose="020B0604030504040204" pitchFamily="50" charset="-128"/>
                <a:ea typeface="Meiryo UI" panose="020B0604030504040204" pitchFamily="50" charset="-128"/>
              </a:rPr>
              <a:t>行動憲章</a:t>
            </a:r>
            <a:endParaRPr kumimoji="1" lang="zh-TW" altLang="en-US" sz="3048" b="1" u="sng" spc="572" dirty="0">
              <a:solidFill>
                <a:schemeClr val="tx1"/>
              </a:solidFill>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8715" y="589552"/>
            <a:ext cx="612177" cy="612177"/>
          </a:xfrm>
          <a:prstGeom prst="rect">
            <a:avLst/>
          </a:prstGeom>
        </p:spPr>
      </p:pic>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550" y="1522171"/>
            <a:ext cx="485199" cy="485199"/>
          </a:xfrm>
          <a:prstGeom prst="rect">
            <a:avLst/>
          </a:prstGeom>
        </p:spPr>
      </p:pic>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605" y="1522171"/>
            <a:ext cx="485199" cy="485199"/>
          </a:xfrm>
          <a:prstGeom prst="rect">
            <a:avLst/>
          </a:prstGeom>
        </p:spPr>
      </p:pic>
      <p:pic>
        <p:nvPicPr>
          <p:cNvPr id="32" name="図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8660" y="1522171"/>
            <a:ext cx="485199" cy="485199"/>
          </a:xfrm>
          <a:prstGeom prst="rect">
            <a:avLst/>
          </a:prstGeom>
        </p:spPr>
      </p:pic>
      <p:pic>
        <p:nvPicPr>
          <p:cNvPr id="33" name="図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8715" y="1522171"/>
            <a:ext cx="485199" cy="485199"/>
          </a:xfrm>
          <a:prstGeom prst="rect">
            <a:avLst/>
          </a:prstGeom>
        </p:spPr>
      </p:pic>
      <p:pic>
        <p:nvPicPr>
          <p:cNvPr id="34" name="図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8771" y="1522171"/>
            <a:ext cx="485199" cy="485199"/>
          </a:xfrm>
          <a:prstGeom prst="rect">
            <a:avLst/>
          </a:prstGeom>
        </p:spPr>
      </p:pic>
      <p:pic>
        <p:nvPicPr>
          <p:cNvPr id="35" name="図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8826" y="1522171"/>
            <a:ext cx="485199" cy="485199"/>
          </a:xfrm>
          <a:prstGeom prst="rect">
            <a:avLst/>
          </a:prstGeom>
        </p:spPr>
      </p:pic>
      <p:pic>
        <p:nvPicPr>
          <p:cNvPr id="36" name="図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28881" y="1522171"/>
            <a:ext cx="485199" cy="485199"/>
          </a:xfrm>
          <a:prstGeom prst="rect">
            <a:avLst/>
          </a:prstGeom>
        </p:spPr>
      </p:pic>
      <p:pic>
        <p:nvPicPr>
          <p:cNvPr id="37" name="図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68936" y="1522171"/>
            <a:ext cx="485199" cy="485199"/>
          </a:xfrm>
          <a:prstGeom prst="rect">
            <a:avLst/>
          </a:prstGeom>
        </p:spPr>
      </p:pic>
      <p:pic>
        <p:nvPicPr>
          <p:cNvPr id="38" name="図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08992" y="1522171"/>
            <a:ext cx="485199" cy="485199"/>
          </a:xfrm>
          <a:prstGeom prst="rect">
            <a:avLst/>
          </a:prstGeom>
        </p:spPr>
      </p:pic>
      <p:pic>
        <p:nvPicPr>
          <p:cNvPr id="39" name="図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49047" y="1522171"/>
            <a:ext cx="485199" cy="485199"/>
          </a:xfrm>
          <a:prstGeom prst="rect">
            <a:avLst/>
          </a:prstGeom>
        </p:spPr>
      </p:pic>
      <p:pic>
        <p:nvPicPr>
          <p:cNvPr id="40" name="図 3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89102" y="1522171"/>
            <a:ext cx="485199" cy="485199"/>
          </a:xfrm>
          <a:prstGeom prst="rect">
            <a:avLst/>
          </a:prstGeom>
        </p:spPr>
      </p:pic>
      <p:pic>
        <p:nvPicPr>
          <p:cNvPr id="41" name="図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29157" y="1522171"/>
            <a:ext cx="485199" cy="485199"/>
          </a:xfrm>
          <a:prstGeom prst="rect">
            <a:avLst/>
          </a:prstGeom>
        </p:spPr>
      </p:pic>
      <p:pic>
        <p:nvPicPr>
          <p:cNvPr id="42" name="図 4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869213" y="1522171"/>
            <a:ext cx="485199" cy="485199"/>
          </a:xfrm>
          <a:prstGeom prst="rect">
            <a:avLst/>
          </a:prstGeom>
        </p:spPr>
      </p:pic>
      <p:pic>
        <p:nvPicPr>
          <p:cNvPr id="43" name="図 4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09268" y="1522171"/>
            <a:ext cx="485199" cy="485199"/>
          </a:xfrm>
          <a:prstGeom prst="rect">
            <a:avLst/>
          </a:prstGeom>
        </p:spPr>
      </p:pic>
      <p:pic>
        <p:nvPicPr>
          <p:cNvPr id="44" name="図 4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49323" y="1522171"/>
            <a:ext cx="485199" cy="485199"/>
          </a:xfrm>
          <a:prstGeom prst="rect">
            <a:avLst/>
          </a:prstGeom>
        </p:spPr>
      </p:pic>
      <p:pic>
        <p:nvPicPr>
          <p:cNvPr id="45" name="図 4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489378" y="1522171"/>
            <a:ext cx="485199" cy="485199"/>
          </a:xfrm>
          <a:prstGeom prst="rect">
            <a:avLst/>
          </a:prstGeom>
        </p:spPr>
      </p:pic>
      <p:pic>
        <p:nvPicPr>
          <p:cNvPr id="46" name="図 4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029436" y="1522171"/>
            <a:ext cx="485199" cy="485199"/>
          </a:xfrm>
          <a:prstGeom prst="rect">
            <a:avLst/>
          </a:prstGeom>
        </p:spPr>
      </p:pic>
    </p:spTree>
    <p:extLst>
      <p:ext uri="{BB962C8B-B14F-4D97-AF65-F5344CB8AC3E}">
        <p14:creationId xmlns:p14="http://schemas.microsoft.com/office/powerpoint/2010/main" val="1782612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139" y="68253"/>
            <a:ext cx="8543925" cy="1325563"/>
          </a:xfrm>
        </p:spPr>
        <p:txBody>
          <a:bodyPr>
            <a:normAutofit/>
          </a:bodyPr>
          <a:lstStyle/>
          <a:p>
            <a:r>
              <a:rPr kumimoji="1" lang="ja-JP" altLang="en-US" sz="3600" dirty="0" smtClean="0"/>
              <a:t>私のＳＤＧｓ宣言プロジェクト</a:t>
            </a:r>
            <a:endParaRPr lang="ja-JP" altLang="en-US" sz="3600" dirty="0"/>
          </a:p>
        </p:txBody>
      </p:sp>
      <p:pic>
        <p:nvPicPr>
          <p:cNvPr id="1026" name="図 2" descr="Lmaga.jp"/>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264712" y="3881643"/>
            <a:ext cx="1315641" cy="309563"/>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図 1" descr="https://amd-pctr.c.yimg.jp/r/iwiz-amd/20210225-00225513-lmaga-000-1-view.jpg?w=640&amp;h=427&amp;q=90&amp;exp=10800&amp;pri=l"/>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364612" y="1906694"/>
            <a:ext cx="3471584" cy="23161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364612" y="1453422"/>
            <a:ext cx="4953272" cy="1990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0" numCol="1" anchor="ctr" anchorCtr="0" compatLnSpc="1">
            <a:prstTxWarp prst="textNoShape">
              <a:avLst/>
            </a:prstTxWarp>
            <a:spAutoFit/>
          </a:bodyPr>
          <a:lstStyle/>
          <a:p>
            <a:pPr defTabSz="742950" eaLnBrk="0" fontAlgn="base" hangingPunct="0">
              <a:spcBef>
                <a:spcPct val="0"/>
              </a:spcBef>
              <a:spcAft>
                <a:spcPct val="0"/>
              </a:spcAft>
            </a:pPr>
            <a:r>
              <a:rPr lang="ja-JP" altLang="ja-JP" sz="1050" b="1"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大阪がＳＤＧｓ宣言の参加者を募集、吉村知事の宣言はマイボトル</a:t>
            </a:r>
            <a:r>
              <a:rPr lang="ja-JP" altLang="en-US" sz="1050" b="1"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050"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2/25(</a:t>
            </a:r>
            <a:r>
              <a:rPr lang="ja-JP" altLang="en-US" sz="1050"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木</a:t>
            </a:r>
            <a:r>
              <a:rPr lang="en-US" altLang="ja-JP" sz="1050"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 </a:t>
            </a:r>
            <a:endParaRPr lang="en-US" altLang="ja-JP" sz="1050" dirty="0">
              <a:latin typeface="Arial" panose="020B0604020202020204" pitchFamily="34" charset="0"/>
            </a:endParaRPr>
          </a:p>
        </p:txBody>
      </p:sp>
      <p:sp>
        <p:nvSpPr>
          <p:cNvPr id="8" name="正方形/長方形 7"/>
          <p:cNvSpPr/>
          <p:nvPr/>
        </p:nvSpPr>
        <p:spPr>
          <a:xfrm>
            <a:off x="4364612" y="4264905"/>
            <a:ext cx="3738003" cy="204800"/>
          </a:xfrm>
          <a:prstGeom prst="rect">
            <a:avLst/>
          </a:prstGeom>
        </p:spPr>
        <p:txBody>
          <a:bodyPr wrap="square">
            <a:spAutoFit/>
          </a:bodyPr>
          <a:lstStyle/>
          <a:p>
            <a:pPr lvl="0" eaLnBrk="0" fontAlgn="base" hangingPunct="0">
              <a:spcBef>
                <a:spcPct val="0"/>
              </a:spcBef>
              <a:spcAft>
                <a:spcPct val="0"/>
              </a:spcAft>
            </a:pPr>
            <a:r>
              <a:rPr lang="ja-JP" altLang="en-US" sz="731" dirty="0">
                <a:solidFill>
                  <a:srgbClr val="0033CC"/>
                </a:solidFill>
                <a:latin typeface="メイリオ" panose="020B0604030504040204" pitchFamily="50" charset="-128"/>
                <a:cs typeface="ＭＳ Ｐゴシック" panose="020B0600070205080204" pitchFamily="50" charset="-128"/>
                <a:hlinkClick r:id="rId6"/>
              </a:rPr>
              <a:t>マイボトルを前に</a:t>
            </a:r>
            <a:r>
              <a:rPr lang="en-US" altLang="ja-JP" sz="731" dirty="0">
                <a:solidFill>
                  <a:srgbClr val="0033CC"/>
                </a:solidFill>
                <a:latin typeface="メイリオ" panose="020B0604030504040204" pitchFamily="50" charset="-128"/>
                <a:cs typeface="ＭＳ Ｐゴシック" panose="020B0600070205080204" pitchFamily="50" charset="-128"/>
                <a:hlinkClick r:id="rId6"/>
              </a:rPr>
              <a:t>SDGs</a:t>
            </a:r>
            <a:r>
              <a:rPr lang="ja-JP" altLang="en-US" sz="731" dirty="0" err="1">
                <a:solidFill>
                  <a:srgbClr val="0033CC"/>
                </a:solidFill>
                <a:latin typeface="メイリオ" panose="020B0604030504040204" pitchFamily="50" charset="-128"/>
                <a:cs typeface="ＭＳ Ｐゴシック" panose="020B0600070205080204" pitchFamily="50" charset="-128"/>
                <a:hlinkClick r:id="rId6"/>
              </a:rPr>
              <a:t>への</a:t>
            </a:r>
            <a:r>
              <a:rPr lang="ja-JP" altLang="en-US" sz="731" dirty="0">
                <a:solidFill>
                  <a:srgbClr val="0033CC"/>
                </a:solidFill>
                <a:latin typeface="メイリオ" panose="020B0604030504040204" pitchFamily="50" charset="-128"/>
                <a:cs typeface="ＭＳ Ｐゴシック" panose="020B0600070205080204" pitchFamily="50" charset="-128"/>
                <a:hlinkClick r:id="rId6"/>
              </a:rPr>
              <a:t>取り組みを説明する吉村洋文知事（</a:t>
            </a:r>
            <a:r>
              <a:rPr lang="en-US" altLang="ja-JP" sz="731" dirty="0">
                <a:solidFill>
                  <a:srgbClr val="0033CC"/>
                </a:solidFill>
                <a:latin typeface="メイリオ" panose="020B0604030504040204" pitchFamily="50" charset="-128"/>
                <a:cs typeface="ＭＳ Ｐゴシック" panose="020B0600070205080204" pitchFamily="50" charset="-128"/>
                <a:hlinkClick r:id="rId6"/>
              </a:rPr>
              <a:t>2</a:t>
            </a:r>
            <a:r>
              <a:rPr lang="ja-JP" altLang="en-US" sz="731" dirty="0">
                <a:solidFill>
                  <a:srgbClr val="0033CC"/>
                </a:solidFill>
                <a:latin typeface="メイリオ" panose="020B0604030504040204" pitchFamily="50" charset="-128"/>
                <a:cs typeface="ＭＳ Ｐゴシック" panose="020B0600070205080204" pitchFamily="50" charset="-128"/>
                <a:hlinkClick r:id="rId6"/>
              </a:rPr>
              <a:t>月</a:t>
            </a:r>
            <a:r>
              <a:rPr lang="en-US" altLang="ja-JP" sz="731" dirty="0">
                <a:solidFill>
                  <a:srgbClr val="0033CC"/>
                </a:solidFill>
                <a:latin typeface="メイリオ" panose="020B0604030504040204" pitchFamily="50" charset="-128"/>
                <a:cs typeface="ＭＳ Ｐゴシック" panose="020B0600070205080204" pitchFamily="50" charset="-128"/>
                <a:hlinkClick r:id="rId6"/>
              </a:rPr>
              <a:t>24</a:t>
            </a:r>
            <a:r>
              <a:rPr lang="ja-JP" altLang="en-US" sz="731" dirty="0">
                <a:solidFill>
                  <a:srgbClr val="0033CC"/>
                </a:solidFill>
                <a:latin typeface="メイリオ" panose="020B0604030504040204" pitchFamily="50" charset="-128"/>
                <a:cs typeface="ＭＳ Ｐゴシック" panose="020B0600070205080204" pitchFamily="50" charset="-128"/>
                <a:hlinkClick r:id="rId6"/>
              </a:rPr>
              <a:t>日・大阪府庁）</a:t>
            </a:r>
            <a:endParaRPr lang="ja-JP" altLang="en-US" sz="731" dirty="0"/>
          </a:p>
        </p:txBody>
      </p:sp>
      <p:sp>
        <p:nvSpPr>
          <p:cNvPr id="6" name="正方形/長方形 5"/>
          <p:cNvSpPr/>
          <p:nvPr/>
        </p:nvSpPr>
        <p:spPr>
          <a:xfrm>
            <a:off x="4229617" y="4469082"/>
            <a:ext cx="5514753" cy="2070247"/>
          </a:xfrm>
          <a:prstGeom prst="rect">
            <a:avLst/>
          </a:prstGeom>
        </p:spPr>
        <p:txBody>
          <a:bodyPr wrap="square">
            <a:spAutoFit/>
          </a:bodyPr>
          <a:lstStyle/>
          <a:p>
            <a:r>
              <a:rPr lang="ja-JP" altLang="en-US" sz="1000" dirty="0"/>
              <a:t>大阪府がＳＤＧｓ（持続可能な開発目標）への取り組みの輪を広げるため、</a:t>
            </a:r>
            <a:r>
              <a:rPr lang="en-US" altLang="ja-JP" sz="1000" dirty="0"/>
              <a:t>『</a:t>
            </a:r>
            <a:r>
              <a:rPr lang="ja-JP" altLang="en-US" sz="1000" dirty="0"/>
              <a:t>私のＳＤＧｓ宣言プロジェクト</a:t>
            </a:r>
            <a:r>
              <a:rPr lang="en-US" altLang="ja-JP" sz="1000" dirty="0"/>
              <a:t>』</a:t>
            </a:r>
            <a:r>
              <a:rPr lang="ja-JP" altLang="en-US" sz="1000" dirty="0"/>
              <a:t>の参加者を募集。２月２４日に実施された定例会見で、参加を呼びかけた。</a:t>
            </a:r>
          </a:p>
          <a:p>
            <a:r>
              <a:rPr lang="ja-JP" altLang="en-US" sz="1000" dirty="0"/>
              <a:t>２０２５年に</a:t>
            </a:r>
            <a:r>
              <a:rPr lang="en-US" altLang="ja-JP" sz="1000" dirty="0"/>
              <a:t>『</a:t>
            </a:r>
            <a:r>
              <a:rPr lang="ja-JP" altLang="en-US" sz="1000" dirty="0"/>
              <a:t>大阪・関西万博</a:t>
            </a:r>
            <a:r>
              <a:rPr lang="en-US" altLang="ja-JP" sz="1000" dirty="0"/>
              <a:t>』</a:t>
            </a:r>
            <a:r>
              <a:rPr lang="ja-JP" altLang="en-US" sz="1000" dirty="0" err="1"/>
              <a:t>が開</a:t>
            </a:r>
            <a:r>
              <a:rPr lang="ja-JP" altLang="en-US" sz="1000" dirty="0"/>
              <a:t>催される大阪府では、世界の先頭に立ってＳＤＧｓに貢献</a:t>
            </a:r>
            <a:r>
              <a:rPr lang="ja-JP" altLang="en-US" sz="1000" dirty="0" smtClean="0"/>
              <a:t>する</a:t>
            </a:r>
            <a:endParaRPr lang="en-US" altLang="ja-JP" sz="1000" dirty="0" smtClean="0"/>
          </a:p>
          <a:p>
            <a:r>
              <a:rPr lang="ja-JP" altLang="en-US" sz="1000" dirty="0" smtClean="0"/>
              <a:t>「</a:t>
            </a:r>
            <a:r>
              <a:rPr lang="ja-JP" altLang="en-US" sz="1000" dirty="0"/>
              <a:t>ＳＤＧｓ先進都市」を目指して、１月２２日に「大阪ＳＤＧｓ行動憲章」を策定。</a:t>
            </a:r>
          </a:p>
          <a:p>
            <a:r>
              <a:rPr lang="ja-JP" altLang="en-US" sz="1000" dirty="0"/>
              <a:t>万博のテーマとなる「命輝く未来社会のデザイン」に向けた１７ゴールの達成を目標に掲げている。</a:t>
            </a:r>
          </a:p>
          <a:p>
            <a:r>
              <a:rPr lang="ja-JP" altLang="en-US" sz="1000" dirty="0"/>
              <a:t>今回のプロジェクトは府民や府内の企業・団体を対象とし、自らがチャレンジするＳＤＧｓ達成に向けた取り組みを宣言してもらい、ＳＤＧｓ達成の機運を促すよう図るもの。オンラインや郵送、ファックスによる参加が可能で、宣言内容は大阪府の公式サイトなどで公表される。</a:t>
            </a:r>
          </a:p>
          <a:p>
            <a:r>
              <a:rPr lang="ja-JP" altLang="en-US" sz="1000" dirty="0"/>
              <a:t>２０１９年には会議でのペットボトル使用を原則やめていた大阪府。吉村洋文知事は、いつも会見で使っている水筒を掲げて、「これはマイボトル。役所のなかでもペットボトルを使わなくなり、変わってきている。小さなことや身近なこと、ひとり１人がＳＤＧｓ達成に向けてチャレンジする取り組みを宣言してもらいたい」とプロジェクトへの参加を呼び掛けた。</a:t>
            </a:r>
          </a:p>
          <a:p>
            <a:r>
              <a:rPr lang="ja-JP" altLang="en-US" sz="853" dirty="0"/>
              <a:t>取材・文・写真／岡田由佳子</a:t>
            </a:r>
          </a:p>
        </p:txBody>
      </p:sp>
      <p:pic>
        <p:nvPicPr>
          <p:cNvPr id="11" name="図 10"/>
          <p:cNvPicPr>
            <a:picLocks noChangeAspect="1"/>
          </p:cNvPicPr>
          <p:nvPr/>
        </p:nvPicPr>
        <p:blipFill>
          <a:blip r:embed="rId7"/>
          <a:stretch>
            <a:fillRect/>
          </a:stretch>
        </p:blipFill>
        <p:spPr>
          <a:xfrm>
            <a:off x="256139" y="1820672"/>
            <a:ext cx="3834414" cy="4718657"/>
          </a:xfrm>
          <a:prstGeom prst="rect">
            <a:avLst/>
          </a:prstGeom>
        </p:spPr>
      </p:pic>
      <p:sp>
        <p:nvSpPr>
          <p:cNvPr id="12" name="Rectangle 3"/>
          <p:cNvSpPr>
            <a:spLocks noChangeArrowheads="1"/>
          </p:cNvSpPr>
          <p:nvPr/>
        </p:nvSpPr>
        <p:spPr bwMode="auto">
          <a:xfrm>
            <a:off x="0" y="1465541"/>
            <a:ext cx="4090553" cy="1990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0" numCol="1" anchor="ctr" anchorCtr="0" compatLnSpc="1">
            <a:prstTxWarp prst="textNoShape">
              <a:avLst/>
            </a:prstTxWarp>
            <a:spAutoFit/>
          </a:bodyPr>
          <a:lstStyle/>
          <a:p>
            <a:pPr defTabSz="742950" eaLnBrk="0" fontAlgn="base" hangingPunct="0">
              <a:spcBef>
                <a:spcPct val="0"/>
              </a:spcBef>
              <a:spcAft>
                <a:spcPct val="0"/>
              </a:spcAft>
            </a:pPr>
            <a:r>
              <a:rPr lang="ja-JP" altLang="en-US" sz="1050" b="1"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２０２１年３月の府政だより（１面）で取組みを</a:t>
            </a:r>
            <a:r>
              <a:rPr lang="ja-JP" altLang="en-US" sz="1050" b="1" dirty="0" smtClean="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紹介　</a:t>
            </a:r>
            <a:r>
              <a:rPr lang="en-US" altLang="ja-JP" sz="1050" spc="-110" dirty="0" smtClean="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3/1</a:t>
            </a:r>
            <a:r>
              <a:rPr lang="ja-JP" altLang="en-US" sz="1050" spc="-110"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（月</a:t>
            </a:r>
            <a:r>
              <a:rPr lang="ja-JP" altLang="en-US" sz="1050" spc="-110" dirty="0" smtClean="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a:t>
            </a:r>
            <a:endParaRPr lang="en-US" altLang="ja-JP" sz="1050" spc="-110" dirty="0">
              <a:latin typeface="Arial" panose="020B0604020202020204" pitchFamily="34" charset="0"/>
            </a:endParaRPr>
          </a:p>
        </p:txBody>
      </p:sp>
      <p:cxnSp>
        <p:nvCxnSpPr>
          <p:cNvPr id="10" name="直線コネクタ 9"/>
          <p:cNvCxnSpPr/>
          <p:nvPr/>
        </p:nvCxnSpPr>
        <p:spPr>
          <a:xfrm>
            <a:off x="-42684" y="1108566"/>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459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smtClean="0"/>
              <a:t>１．</a:t>
            </a:r>
            <a:r>
              <a:rPr kumimoji="1" lang="en-US" altLang="ja-JP" sz="4800" b="1" dirty="0" smtClean="0"/>
              <a:t>SDGs</a:t>
            </a:r>
            <a:r>
              <a:rPr kumimoji="1" lang="ja-JP" altLang="en-US" sz="4800" b="1" dirty="0" smtClean="0"/>
              <a:t>とは</a:t>
            </a:r>
            <a:endParaRPr kumimoji="1" lang="ja-JP" altLang="en-US" sz="4800" b="1" dirty="0"/>
          </a:p>
        </p:txBody>
      </p:sp>
    </p:spTree>
    <p:extLst>
      <p:ext uri="{BB962C8B-B14F-4D97-AF65-F5344CB8AC3E}">
        <p14:creationId xmlns:p14="http://schemas.microsoft.com/office/powerpoint/2010/main" val="513796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979" y="197858"/>
            <a:ext cx="8543925" cy="718845"/>
          </a:xfrm>
        </p:spPr>
        <p:txBody>
          <a:bodyPr>
            <a:normAutofit/>
          </a:bodyPr>
          <a:lstStyle/>
          <a:p>
            <a:r>
              <a:rPr kumimoji="1" lang="ja-JP" altLang="en-US" sz="2400" dirty="0" smtClean="0"/>
              <a:t>私のＳＤＧｓ宣言プロジェクト</a:t>
            </a:r>
            <a:endParaRPr kumimoji="1" lang="ja-JP" altLang="en-US" sz="2400" dirty="0"/>
          </a:p>
        </p:txBody>
      </p:sp>
      <p:sp>
        <p:nvSpPr>
          <p:cNvPr id="31" name="正方形/長方形 30"/>
          <p:cNvSpPr/>
          <p:nvPr/>
        </p:nvSpPr>
        <p:spPr>
          <a:xfrm>
            <a:off x="0" y="1136635"/>
            <a:ext cx="9906053" cy="1512025"/>
          </a:xfrm>
          <a:prstGeom prst="rect">
            <a:avLst/>
          </a:prstGeom>
          <a:solidFill>
            <a:srgbClr val="FFF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「大阪</a:t>
            </a:r>
            <a: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kumimoji="1"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行動憲章」の趣旨に沿って、皆さんがチャレンジする</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達成</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に向けた取組み</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を</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宣言</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していただくプロジェクトです。</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皆さんの宣言は、大阪府ホームページなどで広く発信し、オール大阪で</a:t>
            </a:r>
            <a: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ｓ</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達成の機運を醸成</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し</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b="1" dirty="0" err="1" smtClean="0">
                <a:solidFill>
                  <a:schemeClr val="tx1"/>
                </a:solidFill>
                <a:latin typeface="UD デジタル 教科書体 NK-B" panose="02020700000000000000" pitchFamily="18" charset="-128"/>
                <a:ea typeface="UD デジタル 教科書体 NK-B" panose="02020700000000000000" pitchFamily="18" charset="-128"/>
              </a:rPr>
              <a:t>て</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いきたいと考えています。</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多くの方に</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の取組みの輪を広げるためるため、ぜひ皆さんも参加してください</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5" name="グループ化 4"/>
          <p:cNvGrpSpPr/>
          <p:nvPr/>
        </p:nvGrpSpPr>
        <p:grpSpPr>
          <a:xfrm>
            <a:off x="4276950" y="3533813"/>
            <a:ext cx="2919007" cy="725042"/>
            <a:chOff x="7387792" y="5673813"/>
            <a:chExt cx="4150908" cy="905080"/>
          </a:xfrm>
        </p:grpSpPr>
        <p:sp>
          <p:nvSpPr>
            <p:cNvPr id="6" name="正方形/長方形 5"/>
            <p:cNvSpPr/>
            <p:nvPr/>
          </p:nvSpPr>
          <p:spPr>
            <a:xfrm>
              <a:off x="7387792" y="5673813"/>
              <a:ext cx="4150908" cy="9050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813"/>
                </a:lnSpc>
              </a:pPr>
              <a:endParaRPr kumimoji="1" lang="en-US" altLang="ja-JP" sz="1463" dirty="0">
                <a:latin typeface="UD デジタル 教科書体 NK-B" panose="02020700000000000000" pitchFamily="18" charset="-128"/>
                <a:ea typeface="UD デジタル 教科書体 NK-B" panose="02020700000000000000" pitchFamily="18" charset="-128"/>
              </a:endParaRPr>
            </a:p>
            <a:p>
              <a:pPr algn="ctr"/>
              <a:r>
                <a:rPr kumimoji="1" lang="ja-JP" altLang="en-US" sz="1138" dirty="0">
                  <a:latin typeface="UD デジタル 教科書体 NK-B" panose="02020700000000000000" pitchFamily="18" charset="-128"/>
                  <a:ea typeface="UD デジタル 教科書体 NK-B" panose="02020700000000000000" pitchFamily="18" charset="-128"/>
                </a:rPr>
                <a:t>詳しくは、府</a:t>
              </a:r>
              <a:r>
                <a:rPr kumimoji="1" lang="en-US" altLang="ja-JP" sz="1138" dirty="0">
                  <a:latin typeface="UD デジタル 教科書体 NK-B" panose="02020700000000000000" pitchFamily="18" charset="-128"/>
                  <a:ea typeface="UD デジタル 教科書体 NK-B" panose="02020700000000000000" pitchFamily="18" charset="-128"/>
                </a:rPr>
                <a:t>HP</a:t>
              </a:r>
              <a:r>
                <a:rPr kumimoji="1" lang="ja-JP" altLang="en-US" sz="1138" dirty="0">
                  <a:latin typeface="UD デジタル 教科書体 NK-B" panose="02020700000000000000" pitchFamily="18" charset="-128"/>
                  <a:ea typeface="UD デジタル 教科書体 NK-B" panose="02020700000000000000" pitchFamily="18" charset="-128"/>
                </a:rPr>
                <a:t>をご覧ください</a:t>
              </a:r>
            </a:p>
          </p:txBody>
        </p:sp>
        <p:sp>
          <p:nvSpPr>
            <p:cNvPr id="7" name="正方形/長方形 6"/>
            <p:cNvSpPr/>
            <p:nvPr/>
          </p:nvSpPr>
          <p:spPr>
            <a:xfrm>
              <a:off x="7612656" y="6101568"/>
              <a:ext cx="3254165" cy="341790"/>
            </a:xfrm>
            <a:prstGeom prst="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9250" tIns="58500" rIns="29250" bIns="58500" rtlCol="0" anchor="ctr"/>
            <a:lstStyle/>
            <a:p>
              <a:pPr algn="ctr"/>
              <a:r>
                <a:rPr kumimoji="1" lang="ja-JP" altLang="en-US" sz="1463" b="1" dirty="0">
                  <a:solidFill>
                    <a:schemeClr val="tx1"/>
                  </a:solidFill>
                  <a:latin typeface="UD デジタル 教科書体 NK-B" panose="02020700000000000000" pitchFamily="18" charset="-128"/>
                  <a:ea typeface="UD デジタル 教科書体 NK-B" panose="02020700000000000000" pitchFamily="18" charset="-128"/>
                </a:rPr>
                <a:t>大阪府　</a:t>
              </a:r>
              <a:r>
                <a:rPr kumimoji="1" lang="en-US" altLang="ja-JP" sz="1463" b="1" dirty="0">
                  <a:solidFill>
                    <a:schemeClr val="tx1"/>
                  </a:solidFill>
                  <a:latin typeface="UD デジタル 教科書体 NK-B" panose="02020700000000000000" pitchFamily="18" charset="-128"/>
                  <a:ea typeface="UD デジタル 教科書体 NK-B" panose="02020700000000000000" pitchFamily="18" charset="-128"/>
                </a:rPr>
                <a:t>SDGs</a:t>
              </a:r>
              <a:endPar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角丸四角形 7"/>
            <p:cNvSpPr/>
            <p:nvPr/>
          </p:nvSpPr>
          <p:spPr>
            <a:xfrm>
              <a:off x="10957892" y="6077292"/>
              <a:ext cx="418826" cy="370783"/>
            </a:xfrm>
            <a:prstGeom prst="roundRect">
              <a:avLst>
                <a:gd name="adj" fmla="val 2393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t>🔍</a:t>
              </a:r>
            </a:p>
          </p:txBody>
        </p:sp>
      </p:grpSp>
      <p:sp>
        <p:nvSpPr>
          <p:cNvPr id="9" name="角丸四角形 8"/>
          <p:cNvSpPr/>
          <p:nvPr/>
        </p:nvSpPr>
        <p:spPr>
          <a:xfrm>
            <a:off x="123697" y="2999556"/>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対　象</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0" name="角丸四角形 9"/>
          <p:cNvSpPr/>
          <p:nvPr/>
        </p:nvSpPr>
        <p:spPr>
          <a:xfrm>
            <a:off x="123697" y="3541497"/>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参加</a:t>
            </a: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方法</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1390051" y="3488886"/>
            <a:ext cx="4037991" cy="707886"/>
          </a:xfrm>
          <a:prstGeom prst="rect">
            <a:avLst/>
          </a:prstGeom>
        </p:spPr>
        <p:txBody>
          <a:bodyPr wrap="square">
            <a:spAutoFit/>
          </a:bodyPr>
          <a:lstStyle/>
          <a:p>
            <a:pPr>
              <a:lnSpc>
                <a:spcPts val="2438"/>
              </a:lnSpc>
              <a:defRPr/>
            </a:pPr>
            <a:r>
              <a:rPr kumimoji="1" lang="ja-JP" altLang="en-US" sz="1625" b="1" dirty="0">
                <a:latin typeface="UD デジタル 教科書体 NK-B" panose="02020700000000000000" pitchFamily="18" charset="-128"/>
                <a:ea typeface="UD デジタル 教科書体 NK-B" panose="02020700000000000000" pitchFamily="18" charset="-128"/>
              </a:rPr>
              <a:t>大阪府ホームページ</a:t>
            </a:r>
            <a:endParaRPr kumimoji="1" lang="en-US" altLang="ja-JP" sz="1625" b="1" dirty="0">
              <a:latin typeface="UD デジタル 教科書体 NK-B" panose="02020700000000000000" pitchFamily="18" charset="-128"/>
              <a:ea typeface="UD デジタル 教科書体 NK-B" panose="02020700000000000000" pitchFamily="18" charset="-128"/>
            </a:endParaRPr>
          </a:p>
          <a:p>
            <a:pPr>
              <a:lnSpc>
                <a:spcPts val="2438"/>
              </a:lnSpc>
              <a:defRPr/>
            </a:pP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大阪府</a:t>
            </a:r>
            <a:r>
              <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rPr>
              <a:t>SDGs【</a:t>
            </a: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公式</a:t>
            </a:r>
            <a:r>
              <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rPr>
              <a:t>】Twitter</a:t>
            </a:r>
          </a:p>
        </p:txBody>
      </p: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4621" y="3568831"/>
            <a:ext cx="718892" cy="718892"/>
          </a:xfrm>
          <a:prstGeom prst="rect">
            <a:avLst/>
          </a:prstGeom>
        </p:spPr>
      </p:pic>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8855" y="3644979"/>
            <a:ext cx="582612" cy="582612"/>
          </a:xfrm>
          <a:prstGeom prst="rect">
            <a:avLst/>
          </a:prstGeom>
        </p:spPr>
      </p:pic>
      <p:sp>
        <p:nvSpPr>
          <p:cNvPr id="16" name="角丸四角形 15"/>
          <p:cNvSpPr/>
          <p:nvPr/>
        </p:nvSpPr>
        <p:spPr>
          <a:xfrm>
            <a:off x="4276950" y="3026957"/>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宣言内容</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7" name="正方形/長方形 16"/>
          <p:cNvSpPr/>
          <p:nvPr/>
        </p:nvSpPr>
        <p:spPr>
          <a:xfrm>
            <a:off x="5452495" y="2951452"/>
            <a:ext cx="4453557" cy="400110"/>
          </a:xfrm>
          <a:prstGeom prst="rect">
            <a:avLst/>
          </a:prstGeom>
        </p:spPr>
        <p:txBody>
          <a:bodyPr wrap="square">
            <a:spAutoFit/>
          </a:bodyPr>
          <a:lstStyle/>
          <a:p>
            <a:pPr>
              <a:lnSpc>
                <a:spcPts val="2438"/>
              </a:lnSpc>
              <a:defRPr/>
            </a:pPr>
            <a:r>
              <a:rPr kumimoji="1" lang="en-US" altLang="ja-JP" sz="1625" b="1" dirty="0">
                <a:latin typeface="UD デジタル 教科書体 NK-B" panose="02020700000000000000" pitchFamily="18" charset="-128"/>
                <a:ea typeface="UD デジタル 教科書体 NK-B" panose="02020700000000000000" pitchFamily="18" charset="-128"/>
              </a:rPr>
              <a:t>SDGs</a:t>
            </a:r>
            <a:r>
              <a:rPr kumimoji="1" lang="ja-JP" altLang="en-US" sz="1625" b="1" dirty="0">
                <a:latin typeface="UD デジタル 教科書体 NK-B" panose="02020700000000000000" pitchFamily="18" charset="-128"/>
                <a:ea typeface="UD デジタル 教科書体 NK-B" panose="02020700000000000000" pitchFamily="18" charset="-128"/>
              </a:rPr>
              <a:t>の達成に向けた取組み ＋ </a:t>
            </a: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関連するゴール</a:t>
            </a:r>
            <a:endPar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8" name="正方形/長方形 17"/>
          <p:cNvSpPr/>
          <p:nvPr/>
        </p:nvSpPr>
        <p:spPr>
          <a:xfrm>
            <a:off x="1390050" y="2913460"/>
            <a:ext cx="3978947" cy="5380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3169"/>
              </a:lnSpc>
              <a:defRPr/>
            </a:pPr>
            <a:r>
              <a:rPr kumimoji="1" lang="ja-JP" altLang="en-US" sz="1625" b="1" dirty="0">
                <a:solidFill>
                  <a:schemeClr val="tx1"/>
                </a:solidFill>
                <a:latin typeface="UD デジタル 教科書体 NK-B" panose="02020700000000000000" pitchFamily="18" charset="-128"/>
                <a:ea typeface="UD デジタル 教科書体 NK-B" panose="02020700000000000000" pitchFamily="18" charset="-128"/>
              </a:rPr>
              <a:t>府民、府内の企業・団体など</a:t>
            </a:r>
            <a:endParaRPr kumimoji="1" lang="en-US" altLang="ja-JP" sz="1625"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 name="正方形/長方形 18"/>
          <p:cNvSpPr/>
          <p:nvPr/>
        </p:nvSpPr>
        <p:spPr>
          <a:xfrm>
            <a:off x="82347" y="4408369"/>
            <a:ext cx="9742335" cy="176690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20" name="正方形/長方形 19"/>
          <p:cNvSpPr/>
          <p:nvPr/>
        </p:nvSpPr>
        <p:spPr>
          <a:xfrm>
            <a:off x="75519" y="4294746"/>
            <a:ext cx="1706876" cy="2632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latin typeface="UD デジタル 教科書体 NK-B" panose="02020700000000000000" pitchFamily="18" charset="-128"/>
                <a:ea typeface="UD デジタル 教科書体 NK-B" panose="02020700000000000000" pitchFamily="18" charset="-128"/>
              </a:rPr>
              <a:t>取り組み宣言の例</a:t>
            </a:r>
            <a:endParaRPr kumimoji="1" lang="ja-JP" altLang="en-US" sz="1463" dirty="0">
              <a:latin typeface="UD デジタル 教科書体 NK-B" panose="02020700000000000000" pitchFamily="18" charset="-128"/>
              <a:ea typeface="UD デジタル 教科書体 NK-B" panose="02020700000000000000" pitchFamily="18" charset="-128"/>
            </a:endParaRPr>
          </a:p>
        </p:txBody>
      </p:sp>
      <p:sp>
        <p:nvSpPr>
          <p:cNvPr id="21" name="角丸四角形 20"/>
          <p:cNvSpPr/>
          <p:nvPr/>
        </p:nvSpPr>
        <p:spPr>
          <a:xfrm>
            <a:off x="841312" y="4644200"/>
            <a:ext cx="2340000" cy="511890"/>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冷蔵庫の中を把握して、</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必要な分だけ買い足す</a:t>
            </a:r>
            <a:endPar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955" y="4644200"/>
            <a:ext cx="610899" cy="610899"/>
          </a:xfrm>
          <a:prstGeom prst="rect">
            <a:avLst/>
          </a:prstGeom>
        </p:spPr>
      </p:pic>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1632" y="4652696"/>
            <a:ext cx="607102" cy="607102"/>
          </a:xfrm>
          <a:prstGeom prst="rect">
            <a:avLst/>
          </a:prstGeom>
        </p:spPr>
      </p:pic>
      <p:sp>
        <p:nvSpPr>
          <p:cNvPr id="24" name="角丸四角形 23"/>
          <p:cNvSpPr/>
          <p:nvPr/>
        </p:nvSpPr>
        <p:spPr>
          <a:xfrm>
            <a:off x="7403372" y="4647441"/>
            <a:ext cx="2310750" cy="510681"/>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誰もが働きやすい</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職場環境を作る</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25" name="図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3871" y="4662812"/>
            <a:ext cx="611325" cy="611325"/>
          </a:xfrm>
          <a:prstGeom prst="rect">
            <a:avLst/>
          </a:prstGeom>
        </p:spPr>
      </p:pic>
      <p:pic>
        <p:nvPicPr>
          <p:cNvPr id="26" name="Picture 6" descr="キラキラ飾りのイラスト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3021" y="5262516"/>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キラキラ飾りのイラスト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4962" y="5386633"/>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p:cNvPicPr>
            <a:picLocks noChangeAspect="1"/>
          </p:cNvPicPr>
          <p:nvPr/>
        </p:nvPicPr>
        <p:blipFill rotWithShape="1">
          <a:blip r:embed="rId8" cstate="print">
            <a:extLst>
              <a:ext uri="{28A0092B-C50C-407E-A947-70E740481C1C}">
                <a14:useLocalDpi xmlns:a14="http://schemas.microsoft.com/office/drawing/2010/main" val="0"/>
              </a:ext>
            </a:extLst>
          </a:blip>
          <a:srcRect b="21060"/>
          <a:stretch/>
        </p:blipFill>
        <p:spPr>
          <a:xfrm>
            <a:off x="7873931" y="5173684"/>
            <a:ext cx="1486784" cy="880940"/>
          </a:xfrm>
          <a:prstGeom prst="rect">
            <a:avLst/>
          </a:prstGeom>
        </p:spPr>
      </p:pic>
      <p:sp>
        <p:nvSpPr>
          <p:cNvPr id="29" name="正方形/長方形 28"/>
          <p:cNvSpPr/>
          <p:nvPr/>
        </p:nvSpPr>
        <p:spPr bwMode="white">
          <a:xfrm>
            <a:off x="4548942" y="5156090"/>
            <a:ext cx="527520"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0" name="角丸四角形 29"/>
          <p:cNvSpPr/>
          <p:nvPr/>
        </p:nvSpPr>
        <p:spPr>
          <a:xfrm>
            <a:off x="4133463" y="4644200"/>
            <a:ext cx="2310750" cy="507334"/>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エコバッグやマイボトル、</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マイ</a:t>
            </a: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容器</a:t>
            </a: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を使う</a:t>
            </a:r>
            <a:endPar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32" name="図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0202" y="5237190"/>
            <a:ext cx="1820791" cy="820508"/>
          </a:xfrm>
          <a:prstGeom prst="rect">
            <a:avLst/>
          </a:prstGeom>
        </p:spPr>
      </p:pic>
      <p:pic>
        <p:nvPicPr>
          <p:cNvPr id="33" name="図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20399" y="5238397"/>
            <a:ext cx="1127848" cy="845886"/>
          </a:xfrm>
          <a:prstGeom prst="rect">
            <a:avLst/>
          </a:prstGeom>
        </p:spPr>
      </p:pic>
      <p:pic>
        <p:nvPicPr>
          <p:cNvPr id="34" name="Picture 16" descr="タッパーのイラスト"/>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01395" y="5528364"/>
            <a:ext cx="639663" cy="574098"/>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93698" y="3265871"/>
            <a:ext cx="1260924" cy="1260924"/>
          </a:xfrm>
          <a:prstGeom prst="rect">
            <a:avLst/>
          </a:prstGeom>
        </p:spPr>
      </p:pic>
      <p:cxnSp>
        <p:nvCxnSpPr>
          <p:cNvPr id="35" name="直線コネクタ 34"/>
          <p:cNvCxnSpPr/>
          <p:nvPr/>
        </p:nvCxnSpPr>
        <p:spPr>
          <a:xfrm>
            <a:off x="-49906" y="916703"/>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8523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9255"/>
            <a:ext cx="8543925" cy="1107157"/>
          </a:xfrm>
        </p:spPr>
        <p:txBody>
          <a:bodyPr>
            <a:normAutofit/>
          </a:bodyPr>
          <a:lstStyle/>
          <a:p>
            <a:r>
              <a:rPr kumimoji="1" lang="ja-JP" altLang="en-US" sz="2800" dirty="0" smtClean="0"/>
              <a:t>私のＳＤＧｓ宣言プロジェクト</a:t>
            </a:r>
            <a:r>
              <a:rPr kumimoji="1" lang="en-US" altLang="ja-JP" sz="2400" dirty="0" smtClean="0"/>
              <a:t/>
            </a:r>
            <a:br>
              <a:rPr kumimoji="1" lang="en-US" altLang="ja-JP" sz="2400" dirty="0" smtClean="0"/>
            </a:br>
            <a:r>
              <a:rPr lang="ja-JP" altLang="en-US" sz="2400" dirty="0"/>
              <a:t>～府内の企業や団体の皆さんの取組み～</a:t>
            </a:r>
            <a:endParaRPr lang="ja-JP" altLang="en-US" sz="2400" dirty="0"/>
          </a:p>
        </p:txBody>
      </p:sp>
      <p:sp>
        <p:nvSpPr>
          <p:cNvPr id="10" name="角丸四角形 9"/>
          <p:cNvSpPr/>
          <p:nvPr/>
        </p:nvSpPr>
        <p:spPr>
          <a:xfrm>
            <a:off x="123697" y="1364776"/>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参加</a:t>
            </a:r>
            <a:r>
              <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方法</a:t>
            </a:r>
            <a:endParaRPr kumimoji="1" lang="en-US" altLang="ja-JP" sz="16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849864" y="1794152"/>
            <a:ext cx="5786709" cy="1323439"/>
          </a:xfrm>
          <a:prstGeom prst="rect">
            <a:avLst/>
          </a:prstGeom>
        </p:spPr>
        <p:txBody>
          <a:bodyPr wrap="square">
            <a:spAutoFit/>
          </a:bodyPr>
          <a:lstStyle/>
          <a:p>
            <a:pPr>
              <a:lnSpc>
                <a:spcPts val="2438"/>
              </a:lnSpc>
              <a:defRPr/>
            </a:pPr>
            <a:r>
              <a:rPr kumimoji="1" lang="ja-JP" altLang="en-US" b="1" dirty="0">
                <a:latin typeface="UD デジタル 教科書体 NK-B" panose="02020700000000000000" pitchFamily="18" charset="-128"/>
                <a:ea typeface="UD デジタル 教科書体 NK-B" panose="02020700000000000000" pitchFamily="18" charset="-128"/>
              </a:rPr>
              <a:t>大阪府</a:t>
            </a:r>
            <a:r>
              <a:rPr kumimoji="1" lang="ja-JP" altLang="en-US" b="1" dirty="0">
                <a:latin typeface="UD デジタル 教科書体 NK-B" panose="02020700000000000000" pitchFamily="18" charset="-128"/>
                <a:ea typeface="UD デジタル 教科書体 NK-B" panose="02020700000000000000" pitchFamily="18" charset="-128"/>
              </a:rPr>
              <a:t>ホームページより「私のＳＤＧｓ宣言プロジェクト」</a:t>
            </a:r>
            <a:endParaRPr kumimoji="1" lang="en-US" altLang="ja-JP" b="1" dirty="0">
              <a:latin typeface="UD デジタル 教科書体 NK-B" panose="02020700000000000000" pitchFamily="18" charset="-128"/>
              <a:ea typeface="UD デジタル 教科書体 NK-B" panose="02020700000000000000" pitchFamily="18" charset="-128"/>
            </a:endParaRPr>
          </a:p>
          <a:p>
            <a:pPr>
              <a:lnSpc>
                <a:spcPts val="2438"/>
              </a:lnSpc>
              <a:defRPr/>
            </a:pPr>
            <a:r>
              <a:rPr kumimoji="1" lang="ja-JP" altLang="en-US" b="1" dirty="0">
                <a:latin typeface="UD デジタル 教科書体 NK-B" panose="02020700000000000000" pitchFamily="18" charset="-128"/>
                <a:ea typeface="UD デジタル 教科書体 NK-B" panose="02020700000000000000" pitchFamily="18" charset="-128"/>
              </a:rPr>
              <a:t>参加用紙をダウンロードし、</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必要事項を記載のうえ </a:t>
            </a:r>
            <a:r>
              <a:rPr lang="en-US" altLang="ja-JP" b="1" dirty="0">
                <a:solidFill>
                  <a:prstClr val="black"/>
                </a:solidFill>
                <a:latin typeface="UD デジタル 教科書体 NK-B" panose="02020700000000000000" pitchFamily="18" charset="-128"/>
                <a:ea typeface="UD デジタル 教科書体 NK-B" panose="02020700000000000000" pitchFamily="18" charset="-128"/>
                <a:hlinkClick r:id="rId2"/>
              </a:rPr>
              <a:t>Osaka_SDGs@gbox.pref.Osaka.lg.jp</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　</a:t>
            </a:r>
            <a:endParaRPr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a:p>
            <a:pPr>
              <a:lnSpc>
                <a:spcPts val="2438"/>
              </a:lnSpc>
              <a:defRPr/>
            </a:pPr>
            <a:r>
              <a:rPr lang="ja-JP" altLang="en-US" b="1" dirty="0" err="1">
                <a:solidFill>
                  <a:prstClr val="black"/>
                </a:solidFill>
                <a:latin typeface="UD デジタル 教科書体 NK-B" panose="02020700000000000000" pitchFamily="18" charset="-128"/>
                <a:ea typeface="UD デジタル 教科書体 NK-B" panose="02020700000000000000" pitchFamily="18" charset="-128"/>
              </a:rPr>
              <a:t>まで送</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付</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してください。</a:t>
            </a:r>
            <a:endParaRPr kumimoji="1"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5" name="角丸四角形 34"/>
          <p:cNvSpPr/>
          <p:nvPr/>
        </p:nvSpPr>
        <p:spPr>
          <a:xfrm>
            <a:off x="123697" y="3711069"/>
            <a:ext cx="1082250" cy="45092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宣言内容の公表</a:t>
            </a:r>
            <a:endParaRPr kumimoji="1" lang="en-US" altLang="ja-JP" sz="16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36" name="正方形/長方形 35"/>
          <p:cNvSpPr/>
          <p:nvPr/>
        </p:nvSpPr>
        <p:spPr>
          <a:xfrm>
            <a:off x="962537" y="4385026"/>
            <a:ext cx="5085102" cy="1631216"/>
          </a:xfrm>
          <a:prstGeom prst="rect">
            <a:avLst/>
          </a:prstGeom>
        </p:spPr>
        <p:txBody>
          <a:bodyPr wrap="square">
            <a:spAutoFit/>
          </a:bodyPr>
          <a:lstStyle/>
          <a:p>
            <a:pPr>
              <a:lnSpc>
                <a:spcPts val="2438"/>
              </a:lnSpc>
              <a:defRPr/>
            </a:pPr>
            <a:r>
              <a:rPr kumimoji="1" lang="ja-JP" altLang="en-US" b="1" dirty="0">
                <a:latin typeface="UD デジタル 教科書体 NK-B" panose="02020700000000000000" pitchFamily="18" charset="-128"/>
                <a:ea typeface="UD デジタル 教科書体 NK-B" panose="02020700000000000000" pitchFamily="18" charset="-128"/>
              </a:rPr>
              <a:t>「私のＳＤＧｓ宣言プロジェクト」参加いただいた企業や団体さまのホームページを大阪府のホームページでご紹介させていただきます。</a:t>
            </a:r>
            <a:endParaRPr kumimoji="1" lang="en-US" altLang="ja-JP" b="1" dirty="0">
              <a:latin typeface="UD デジタル 教科書体 NK-B" panose="02020700000000000000" pitchFamily="18" charset="-128"/>
              <a:ea typeface="UD デジタル 教科書体 NK-B" panose="02020700000000000000" pitchFamily="18" charset="-128"/>
            </a:endParaRPr>
          </a:p>
          <a:p>
            <a:pPr>
              <a:lnSpc>
                <a:spcPts val="2438"/>
              </a:lnSpc>
              <a:defRPr/>
            </a:pPr>
            <a:r>
              <a:rPr kumimoji="1" lang="ja-JP" altLang="en-US" sz="1200" b="1" dirty="0">
                <a:solidFill>
                  <a:prstClr val="black"/>
                </a:solidFill>
                <a:latin typeface="UD デジタル 教科書体 NK-B" panose="02020700000000000000" pitchFamily="18" charset="-128"/>
                <a:ea typeface="UD デジタル 教科書体 NK-B" panose="02020700000000000000" pitchFamily="18" charset="-128"/>
              </a:rPr>
              <a:t>　</a:t>
            </a:r>
            <a:r>
              <a:rPr kumimoji="1" lang="en-US" altLang="ja-JP" sz="1200" b="1"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200" b="1" dirty="0">
                <a:solidFill>
                  <a:prstClr val="black"/>
                </a:solidFill>
                <a:latin typeface="UD デジタル 教科書体 NK-B" panose="02020700000000000000" pitchFamily="18" charset="-128"/>
                <a:ea typeface="UD デジタル 教科書体 NK-B" panose="02020700000000000000" pitchFamily="18" charset="-128"/>
              </a:rPr>
              <a:t>参加いただく際はホームページ内に</a:t>
            </a:r>
            <a:r>
              <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rPr>
              <a:t>SDG</a:t>
            </a:r>
            <a:r>
              <a:rPr lang="ja-JP" altLang="en-US" sz="1200" b="1" dirty="0" err="1">
                <a:solidFill>
                  <a:prstClr val="black"/>
                </a:solidFill>
                <a:latin typeface="UD デジタル 教科書体 NK-B" panose="02020700000000000000" pitchFamily="18" charset="-128"/>
                <a:ea typeface="UD デジタル 教科書体 NK-B" panose="02020700000000000000" pitchFamily="18" charset="-128"/>
              </a:rPr>
              <a:t>ｓ</a:t>
            </a:r>
            <a:r>
              <a:rPr lang="ja-JP" altLang="en-US" sz="1200" b="1" dirty="0">
                <a:solidFill>
                  <a:prstClr val="black"/>
                </a:solidFill>
                <a:latin typeface="UD デジタル 教科書体 NK-B" panose="02020700000000000000" pitchFamily="18" charset="-128"/>
                <a:ea typeface="UD デジタル 教科書体 NK-B" panose="02020700000000000000" pitchFamily="18" charset="-128"/>
              </a:rPr>
              <a:t>のページをご準備ください。</a:t>
            </a:r>
            <a:endPar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endParaRPr>
          </a:p>
          <a:p>
            <a:pPr>
              <a:lnSpc>
                <a:spcPts val="2438"/>
              </a:lnSpc>
              <a:defRPr/>
            </a:pPr>
            <a:r>
              <a:rPr lang="ja-JP" altLang="en-US" sz="1200" b="1" dirty="0">
                <a:solidFill>
                  <a:prstClr val="black"/>
                </a:solidFill>
                <a:latin typeface="UD デジタル 教科書体 NK-B" panose="02020700000000000000" pitchFamily="18" charset="-128"/>
                <a:ea typeface="UD デジタル 教科書体 NK-B" panose="02020700000000000000" pitchFamily="18" charset="-128"/>
              </a:rPr>
              <a:t>　</a:t>
            </a:r>
            <a:r>
              <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200" b="1" dirty="0">
                <a:solidFill>
                  <a:prstClr val="black"/>
                </a:solidFill>
                <a:latin typeface="UD デジタル 教科書体 NK-B" panose="02020700000000000000" pitchFamily="18" charset="-128"/>
                <a:ea typeface="UD デジタル 教科書体 NK-B" panose="02020700000000000000" pitchFamily="18" charset="-128"/>
              </a:rPr>
              <a:t>大阪府</a:t>
            </a:r>
            <a:r>
              <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rPr>
              <a:t>SDGs【</a:t>
            </a:r>
            <a:r>
              <a:rPr lang="ja-JP" altLang="en-US" sz="1200" b="1" dirty="0">
                <a:solidFill>
                  <a:prstClr val="black"/>
                </a:solidFill>
                <a:latin typeface="UD デジタル 教科書体 NK-B" panose="02020700000000000000" pitchFamily="18" charset="-128"/>
                <a:ea typeface="UD デジタル 教科書体 NK-B" panose="02020700000000000000" pitchFamily="18" charset="-128"/>
              </a:rPr>
              <a:t>公式</a:t>
            </a:r>
            <a:r>
              <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rPr>
              <a:t>】</a:t>
            </a:r>
            <a:r>
              <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rPr>
              <a:t>Twitter</a:t>
            </a:r>
            <a:r>
              <a:rPr lang="ja-JP" altLang="en-US" sz="1200" b="1" dirty="0">
                <a:solidFill>
                  <a:prstClr val="black"/>
                </a:solidFill>
                <a:latin typeface="UD デジタル 教科書体 NK-B" panose="02020700000000000000" pitchFamily="18" charset="-128"/>
                <a:ea typeface="UD デジタル 教科書体 NK-B" panose="02020700000000000000" pitchFamily="18" charset="-128"/>
              </a:rPr>
              <a:t>でもご紹介させていただく場合があります。</a:t>
            </a:r>
            <a:endPar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3"/>
          <a:stretch>
            <a:fillRect/>
          </a:stretch>
        </p:blipFill>
        <p:spPr>
          <a:xfrm>
            <a:off x="6346208" y="1213188"/>
            <a:ext cx="3275731" cy="4781660"/>
          </a:xfrm>
          <a:prstGeom prst="rect">
            <a:avLst/>
          </a:prstGeom>
        </p:spPr>
      </p:pic>
      <p:cxnSp>
        <p:nvCxnSpPr>
          <p:cNvPr id="8" name="直線コネクタ 7"/>
          <p:cNvCxnSpPr/>
          <p:nvPr/>
        </p:nvCxnSpPr>
        <p:spPr>
          <a:xfrm>
            <a:off x="0" y="984942"/>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8640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323" y="-81486"/>
            <a:ext cx="8543925" cy="1325563"/>
          </a:xfrm>
        </p:spPr>
        <p:txBody>
          <a:bodyPr>
            <a:normAutofit/>
          </a:bodyPr>
          <a:lstStyle/>
          <a:p>
            <a:r>
              <a:rPr kumimoji="1" lang="ja-JP" altLang="en-US" sz="2800" dirty="0" smtClean="0"/>
              <a:t>私のＳＤＧｓ宣言プロジェクト</a:t>
            </a:r>
            <a:r>
              <a:rPr kumimoji="1" lang="en-US" altLang="ja-JP" sz="2800" dirty="0" smtClean="0"/>
              <a:t/>
            </a:r>
            <a:br>
              <a:rPr kumimoji="1" lang="en-US" altLang="ja-JP" sz="2800" dirty="0" smtClean="0"/>
            </a:br>
            <a:r>
              <a:rPr lang="ja-JP" altLang="en-US" sz="2400" dirty="0"/>
              <a:t>～個人でご参加いただく場合～</a:t>
            </a:r>
            <a:endParaRPr lang="ja-JP" altLang="en-US" sz="2400" dirty="0"/>
          </a:p>
        </p:txBody>
      </p:sp>
      <p:sp>
        <p:nvSpPr>
          <p:cNvPr id="10" name="角丸四角形 9"/>
          <p:cNvSpPr/>
          <p:nvPr/>
        </p:nvSpPr>
        <p:spPr>
          <a:xfrm>
            <a:off x="66323" y="1099321"/>
            <a:ext cx="1396154" cy="33939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UD デジタル 教科書体 NK-B" panose="02020700000000000000" pitchFamily="18" charset="-128"/>
                <a:ea typeface="UD デジタル 教科書体 NK-B" panose="02020700000000000000" pitchFamily="18" charset="-128"/>
              </a:rPr>
              <a:t>参加</a:t>
            </a:r>
            <a:r>
              <a:rPr kumimoji="1" lang="ja-JP" altLang="en-US" b="1" dirty="0">
                <a:solidFill>
                  <a:schemeClr val="bg1"/>
                </a:solidFill>
                <a:latin typeface="UD デジタル 教科書体 NK-B" panose="02020700000000000000" pitchFamily="18" charset="-128"/>
                <a:ea typeface="UD デジタル 教科書体 NK-B" panose="02020700000000000000" pitchFamily="18" charset="-128"/>
              </a:rPr>
              <a:t>方法</a:t>
            </a:r>
            <a:endParaRPr kumimoji="1" lang="en-US" altLang="ja-JP"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1323725" y="5708442"/>
            <a:ext cx="8019905" cy="338554"/>
          </a:xfrm>
          <a:prstGeom prst="rect">
            <a:avLst/>
          </a:prstGeom>
        </p:spPr>
        <p:txBody>
          <a:bodyPr wrap="square">
            <a:spAutoFit/>
          </a:bodyPr>
          <a:lstStyle/>
          <a:p>
            <a:r>
              <a:rPr lang="ja-JP" altLang="en-US" sz="1600" dirty="0">
                <a:latin typeface="UD デジタル 教科書体 NP-B" panose="02020700000000000000" pitchFamily="18" charset="-128"/>
                <a:ea typeface="UD デジタル 教科書体 NP-B" panose="02020700000000000000" pitchFamily="18" charset="-128"/>
              </a:rPr>
              <a:t>上記①又は②に</a:t>
            </a:r>
            <a:r>
              <a:rPr lang="ja-JP" altLang="en-US" sz="1600" dirty="0">
                <a:latin typeface="UD デジタル 教科書体 NP-B" panose="02020700000000000000" pitchFamily="18" charset="-128"/>
                <a:ea typeface="UD デジタル 教科書体 NP-B" panose="02020700000000000000" pitchFamily="18" charset="-128"/>
              </a:rPr>
              <a:t>よりがたい場合、郵送</a:t>
            </a:r>
            <a:r>
              <a:rPr lang="ja-JP" altLang="en-US" sz="1600" dirty="0">
                <a:latin typeface="UD デジタル 教科書体 NP-B" panose="02020700000000000000" pitchFamily="18" charset="-128"/>
                <a:ea typeface="UD デジタル 教科書体 NP-B" panose="02020700000000000000" pitchFamily="18" charset="-128"/>
              </a:rPr>
              <a:t>、メール、</a:t>
            </a:r>
            <a:r>
              <a:rPr lang="en-US" altLang="ja-JP" sz="1600" dirty="0">
                <a:latin typeface="UD デジタル 教科書体 NP-B" panose="02020700000000000000" pitchFamily="18" charset="-128"/>
                <a:ea typeface="UD デジタル 教科書体 NP-B" panose="02020700000000000000" pitchFamily="18" charset="-128"/>
              </a:rPr>
              <a:t>FAX</a:t>
            </a:r>
            <a:r>
              <a:rPr lang="ja-JP" altLang="en-US" sz="1600" dirty="0">
                <a:latin typeface="UD デジタル 教科書体 NP-B" panose="02020700000000000000" pitchFamily="18" charset="-128"/>
                <a:ea typeface="UD デジタル 教科書体 NP-B" panose="02020700000000000000" pitchFamily="18" charset="-128"/>
              </a:rPr>
              <a:t>による</a:t>
            </a:r>
            <a:r>
              <a:rPr lang="ja-JP" altLang="en-US" sz="1600" dirty="0">
                <a:latin typeface="UD デジタル 教科書体 NP-B" panose="02020700000000000000" pitchFamily="18" charset="-128"/>
                <a:ea typeface="UD デジタル 教科書体 NP-B" panose="02020700000000000000" pitchFamily="18" charset="-128"/>
              </a:rPr>
              <a:t>参加も受け付けています。</a:t>
            </a:r>
            <a:endParaRPr lang="ja-JP" altLang="en-US" sz="1600" dirty="0">
              <a:latin typeface="UD デジタル 教科書体 NP-B" panose="02020700000000000000" pitchFamily="18" charset="-128"/>
              <a:ea typeface="UD デジタル 教科書体 NP-B" panose="02020700000000000000" pitchFamily="18" charset="-128"/>
            </a:endParaRPr>
          </a:p>
        </p:txBody>
      </p:sp>
      <p:sp>
        <p:nvSpPr>
          <p:cNvPr id="5" name="角丸四角形 4"/>
          <p:cNvSpPr/>
          <p:nvPr/>
        </p:nvSpPr>
        <p:spPr>
          <a:xfrm>
            <a:off x="1519851" y="1466739"/>
            <a:ext cx="5495098" cy="426156"/>
          </a:xfrm>
          <a:prstGeom prst="roundRect">
            <a:avLst/>
          </a:prstGeom>
          <a:solidFill>
            <a:srgbClr val="FF0066"/>
          </a:solidFill>
          <a:ln>
            <a:noFill/>
          </a:ln>
          <a:scene3d>
            <a:camera prst="orthographicFront"/>
            <a:lightRig rig="threePt" dir="t"/>
          </a:scene3d>
          <a:sp3d>
            <a:bevelT w="2032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UD デジタル 教科書体 NP-B" panose="02020700000000000000" pitchFamily="18" charset="-128"/>
                <a:ea typeface="UD デジタル 教科書体 NP-B" panose="02020700000000000000" pitchFamily="18" charset="-128"/>
              </a:rPr>
              <a:t>大阪府</a:t>
            </a:r>
            <a:r>
              <a:rPr lang="ja-JP" altLang="en-US" b="1" dirty="0">
                <a:latin typeface="UD デジタル 教科書体 NP-B" panose="02020700000000000000" pitchFamily="18" charset="-128"/>
                <a:ea typeface="UD デジタル 教科書体 NP-B" panose="02020700000000000000" pitchFamily="18" charset="-128"/>
              </a:rPr>
              <a:t>インターネット申請</a:t>
            </a:r>
            <a:r>
              <a:rPr lang="ja-JP" altLang="en-US" b="1" dirty="0">
                <a:latin typeface="UD デジタル 教科書体 NP-B" panose="02020700000000000000" pitchFamily="18" charset="-128"/>
                <a:ea typeface="UD デジタル 教科書体 NP-B" panose="02020700000000000000" pitchFamily="18" charset="-128"/>
              </a:rPr>
              <a:t>・申込み</a:t>
            </a:r>
            <a:r>
              <a:rPr lang="ja-JP" altLang="en-US" b="1" dirty="0">
                <a:latin typeface="UD デジタル 教科書体 NP-B" panose="02020700000000000000" pitchFamily="18" charset="-128"/>
                <a:ea typeface="UD デジタル 教科書体 NP-B" panose="02020700000000000000" pitchFamily="18" charset="-128"/>
              </a:rPr>
              <a:t>サービスの利用</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6" name="正方形/長方形 5"/>
          <p:cNvSpPr/>
          <p:nvPr/>
        </p:nvSpPr>
        <p:spPr>
          <a:xfrm>
            <a:off x="1462477" y="1925104"/>
            <a:ext cx="8231714" cy="1292662"/>
          </a:xfrm>
          <a:prstGeom prst="rect">
            <a:avLst/>
          </a:prstGeom>
        </p:spPr>
        <p:txBody>
          <a:bodyPr wrap="square">
            <a:spAutoFit/>
          </a:bodyPr>
          <a:lstStyle/>
          <a:p>
            <a:r>
              <a:rPr lang="ja-JP" altLang="en-US" sz="1600" dirty="0">
                <a:latin typeface="UD デジタル 教科書体 NP-B" panose="02020700000000000000" pitchFamily="18" charset="-128"/>
                <a:ea typeface="UD デジタル 教科書体 NP-B" panose="02020700000000000000" pitchFamily="18" charset="-128"/>
              </a:rPr>
              <a:t>大阪府</a:t>
            </a:r>
            <a:r>
              <a:rPr lang="ja-JP" altLang="en-US" sz="1600" dirty="0">
                <a:latin typeface="UD デジタル 教科書体 NP-B" panose="02020700000000000000" pitchFamily="18" charset="-128"/>
                <a:ea typeface="UD デジタル 教科書体 NP-B" panose="02020700000000000000" pitchFamily="18" charset="-128"/>
              </a:rPr>
              <a:t>ホームページより大阪府インターネット申請・申込みサービスにアクセスいただき、必要事項を記入して参加してください。</a:t>
            </a:r>
          </a:p>
          <a:p>
            <a:r>
              <a:rPr lang="ja-JP" altLang="en-US" sz="1600" dirty="0">
                <a:latin typeface="UD デジタル 教科書体 NP-B" panose="02020700000000000000" pitchFamily="18" charset="-128"/>
                <a:ea typeface="UD デジタル 教科書体 NP-B" panose="02020700000000000000" pitchFamily="18" charset="-128"/>
              </a:rPr>
              <a:t> </a:t>
            </a:r>
            <a:r>
              <a:rPr lang="ja-JP" altLang="en-US" sz="1600" dirty="0">
                <a:latin typeface="UD デジタル 教科書体 NP-B" panose="02020700000000000000" pitchFamily="18" charset="-128"/>
                <a:ea typeface="UD デジタル 教科書体 NP-B" panose="02020700000000000000" pitchFamily="18" charset="-128"/>
              </a:rPr>
              <a:t>＜</a:t>
            </a:r>
            <a:r>
              <a:rPr lang="ja-JP" altLang="en-US" sz="1600" dirty="0">
                <a:latin typeface="UD デジタル 教科書体 NP-B" panose="02020700000000000000" pitchFamily="18" charset="-128"/>
                <a:ea typeface="UD デジタル 教科書体 NP-B" panose="02020700000000000000" pitchFamily="18" charset="-128"/>
              </a:rPr>
              <a:t>大阪府インターネット申請・申込みサービス</a:t>
            </a:r>
            <a:r>
              <a:rPr lang="ja-JP" altLang="en-US" sz="1600" dirty="0">
                <a:latin typeface="UD デジタル 教科書体 NP-B" panose="02020700000000000000" pitchFamily="18" charset="-128"/>
                <a:ea typeface="UD デジタル 教科書体 NP-B" panose="02020700000000000000" pitchFamily="18" charset="-128"/>
              </a:rPr>
              <a:t>＞</a:t>
            </a:r>
            <a:endParaRPr lang="en-US" altLang="ja-JP" sz="1600" dirty="0">
              <a:latin typeface="UD デジタル 教科書体 NP-B" panose="02020700000000000000" pitchFamily="18" charset="-128"/>
              <a:ea typeface="UD デジタル 教科書体 NP-B" panose="02020700000000000000" pitchFamily="18" charset="-128"/>
            </a:endParaRPr>
          </a:p>
          <a:p>
            <a:r>
              <a:rPr lang="ja-JP" altLang="en-US" sz="1600" dirty="0">
                <a:latin typeface="UD デジタル 教科書体 NP-B" panose="02020700000000000000" pitchFamily="18" charset="-128"/>
                <a:ea typeface="UD デジタル 教科書体 NP-B" panose="02020700000000000000" pitchFamily="18" charset="-128"/>
              </a:rPr>
              <a:t> </a:t>
            </a:r>
            <a:r>
              <a:rPr lang="ja-JP" altLang="en-US" sz="1600" dirty="0">
                <a:latin typeface="UD デジタル 教科書体 NP-B" panose="02020700000000000000" pitchFamily="18" charset="-128"/>
                <a:ea typeface="UD デジタル 教科書体 NP-B" panose="02020700000000000000" pitchFamily="18" charset="-128"/>
              </a:rPr>
              <a:t> </a:t>
            </a:r>
            <a:r>
              <a:rPr lang="en-US" altLang="ja-JP" sz="1600" u="sng" dirty="0">
                <a:latin typeface="UD デジタル 教科書体 NP-B" panose="02020700000000000000" pitchFamily="18" charset="-128"/>
                <a:ea typeface="UD デジタル 教科書体 NP-B" panose="02020700000000000000" pitchFamily="18" charset="-128"/>
                <a:hlinkClick r:id="rId3"/>
              </a:rPr>
              <a:t>https://www.shinsei.pref.osaka.lg.jp/ers/input?tetudukiId=2021020028</a:t>
            </a:r>
            <a:endParaRPr lang="ja-JP" altLang="en-US" sz="1600" dirty="0">
              <a:latin typeface="UD デジタル 教科書体 NP-B" panose="02020700000000000000" pitchFamily="18" charset="-128"/>
              <a:ea typeface="UD デジタル 教科書体 NP-B" panose="02020700000000000000" pitchFamily="18" charset="-128"/>
            </a:endParaRPr>
          </a:p>
          <a:p>
            <a:r>
              <a:rPr lang="ja-JP" altLang="en-US" sz="1400" dirty="0">
                <a:latin typeface="UD デジタル 教科書体 NP-B" panose="02020700000000000000" pitchFamily="18" charset="-128"/>
                <a:ea typeface="UD デジタル 教科書体 NP-B" panose="02020700000000000000" pitchFamily="18" charset="-128"/>
              </a:rPr>
              <a:t>（</a:t>
            </a:r>
            <a:r>
              <a:rPr lang="ja-JP" altLang="en-US" sz="1400" dirty="0">
                <a:latin typeface="UD デジタル 教科書体 NP-B" panose="02020700000000000000" pitchFamily="18" charset="-128"/>
                <a:ea typeface="UD デジタル 教科書体 NP-B" panose="02020700000000000000" pitchFamily="18" charset="-128"/>
              </a:rPr>
              <a:t>私の</a:t>
            </a:r>
            <a:r>
              <a:rPr lang="en-US" altLang="ja-JP" sz="1400" dirty="0">
                <a:latin typeface="UD デジタル 教科書体 NP-B" panose="02020700000000000000" pitchFamily="18" charset="-128"/>
                <a:ea typeface="UD デジタル 教科書体 NP-B" panose="02020700000000000000" pitchFamily="18" charset="-128"/>
              </a:rPr>
              <a:t>SDGs</a:t>
            </a:r>
            <a:r>
              <a:rPr lang="ja-JP" altLang="en-US" sz="1400" dirty="0">
                <a:latin typeface="UD デジタル 教科書体 NP-B" panose="02020700000000000000" pitchFamily="18" charset="-128"/>
                <a:ea typeface="UD デジタル 教科書体 NP-B" panose="02020700000000000000" pitchFamily="18" charset="-128"/>
              </a:rPr>
              <a:t>宣言プロジェクト</a:t>
            </a:r>
            <a:r>
              <a:rPr lang="ja-JP" altLang="en-US" sz="1400" dirty="0">
                <a:latin typeface="UD デジタル 教科書体 NP-B" panose="02020700000000000000" pitchFamily="18" charset="-128"/>
                <a:ea typeface="UD デジタル 教科書体 NP-B" panose="02020700000000000000" pitchFamily="18" charset="-128"/>
              </a:rPr>
              <a:t>の</a:t>
            </a:r>
            <a:r>
              <a:rPr lang="en-US" altLang="ja-JP" sz="1400" dirty="0">
                <a:latin typeface="UD デジタル 教科書体 NP-B" panose="02020700000000000000" pitchFamily="18" charset="-128"/>
                <a:ea typeface="UD デジタル 教科書体 NP-B" panose="02020700000000000000" pitchFamily="18" charset="-128"/>
              </a:rPr>
              <a:t>HP</a:t>
            </a:r>
            <a:r>
              <a:rPr lang="ja-JP" altLang="en-US" sz="1400" dirty="0">
                <a:latin typeface="UD デジタル 教科書体 NP-B" panose="02020700000000000000" pitchFamily="18" charset="-128"/>
                <a:ea typeface="UD デジタル 教科書体 NP-B" panose="02020700000000000000" pitchFamily="18" charset="-128"/>
              </a:rPr>
              <a:t>より</a:t>
            </a:r>
            <a:r>
              <a:rPr lang="ja-JP" altLang="en-US" sz="1400" dirty="0">
                <a:latin typeface="UD デジタル 教科書体 NP-B" panose="02020700000000000000" pitchFamily="18" charset="-128"/>
                <a:ea typeface="UD デジタル 教科書体 NP-B" panose="02020700000000000000" pitchFamily="18" charset="-128"/>
              </a:rPr>
              <a:t>アクセスいただけます</a:t>
            </a:r>
            <a:r>
              <a:rPr lang="ja-JP" altLang="en-US" sz="1400" dirty="0">
                <a:latin typeface="UD デジタル 教科書体 NP-B" panose="02020700000000000000" pitchFamily="18" charset="-128"/>
                <a:ea typeface="UD デジタル 教科書体 NP-B" panose="02020700000000000000" pitchFamily="18" charset="-128"/>
              </a:rPr>
              <a:t>）</a:t>
            </a:r>
            <a:endParaRPr lang="en-US" altLang="ja-JP" sz="1400" b="1" dirty="0">
              <a:latin typeface="UD デジタル 教科書体 NP-B" panose="02020700000000000000" pitchFamily="18" charset="-128"/>
              <a:ea typeface="UD デジタル 教科書体 NP-B" panose="02020700000000000000" pitchFamily="18" charset="-128"/>
            </a:endParaRPr>
          </a:p>
        </p:txBody>
      </p:sp>
      <p:sp>
        <p:nvSpPr>
          <p:cNvPr id="7" name="角丸四角形 6"/>
          <p:cNvSpPr/>
          <p:nvPr/>
        </p:nvSpPr>
        <p:spPr>
          <a:xfrm>
            <a:off x="1519851" y="3345348"/>
            <a:ext cx="4952904" cy="439078"/>
          </a:xfrm>
          <a:prstGeom prst="roundRect">
            <a:avLst/>
          </a:prstGeom>
          <a:solidFill>
            <a:schemeClr val="accent6">
              <a:lumMod val="75000"/>
            </a:schemeClr>
          </a:solidFill>
          <a:ln>
            <a:noFill/>
          </a:ln>
          <a:scene3d>
            <a:camera prst="orthographicFront"/>
            <a:lightRig rig="threePt" dir="t"/>
          </a:scene3d>
          <a:sp3d>
            <a:bevelT w="2032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16694"/>
            <a:r>
              <a:rPr lang="ja-JP" altLang="en-US" b="1" dirty="0">
                <a:latin typeface="UD デジタル 教科書体 NP-B" panose="02020700000000000000" pitchFamily="18" charset="-128"/>
                <a:ea typeface="UD デジタル 教科書体 NP-B" panose="02020700000000000000" pitchFamily="18" charset="-128"/>
              </a:rPr>
              <a:t>公式</a:t>
            </a:r>
            <a:r>
              <a:rPr lang="en-US" altLang="ja-JP" b="1" dirty="0">
                <a:latin typeface="UD デジタル 教科書体 NP-B" panose="02020700000000000000" pitchFamily="18" charset="-128"/>
                <a:ea typeface="UD デジタル 教科書体 NP-B" panose="02020700000000000000" pitchFamily="18" charset="-128"/>
              </a:rPr>
              <a:t>Twitter </a:t>
            </a:r>
            <a:r>
              <a:rPr lang="ja-JP" altLang="en-US" b="1" dirty="0" err="1">
                <a:latin typeface="UD デジタル 教科書体 NP-B" panose="02020700000000000000" pitchFamily="18" charset="-128"/>
                <a:ea typeface="UD デジタル 教科書体 NP-B" panose="02020700000000000000" pitchFamily="18" charset="-128"/>
              </a:rPr>
              <a:t>への</a:t>
            </a:r>
            <a:r>
              <a:rPr lang="ja-JP" altLang="en-US" b="1" dirty="0">
                <a:latin typeface="UD デジタル 教科書体 NP-B" panose="02020700000000000000" pitchFamily="18" charset="-128"/>
                <a:ea typeface="UD デジタル 教科書体 NP-B" panose="02020700000000000000" pitchFamily="18" charset="-128"/>
              </a:rPr>
              <a:t>投稿</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8" name="正方形/長方形 7"/>
          <p:cNvSpPr/>
          <p:nvPr/>
        </p:nvSpPr>
        <p:spPr>
          <a:xfrm>
            <a:off x="1323725" y="3832162"/>
            <a:ext cx="8582275" cy="1600438"/>
          </a:xfrm>
          <a:prstGeom prst="rect">
            <a:avLst/>
          </a:prstGeom>
        </p:spPr>
        <p:txBody>
          <a:bodyPr wrap="square">
            <a:spAutoFit/>
          </a:bodyPr>
          <a:lstStyle/>
          <a:p>
            <a:r>
              <a:rPr lang="en-US" altLang="ja-JP" sz="1600" dirty="0">
                <a:latin typeface="UD デジタル 教科書体 NP-B" panose="02020700000000000000" pitchFamily="18" charset="-128"/>
                <a:ea typeface="UD デジタル 教科書体 NP-B" panose="02020700000000000000" pitchFamily="18" charset="-128"/>
              </a:rPr>
              <a:t>Twitter</a:t>
            </a:r>
            <a:r>
              <a:rPr lang="ja-JP" altLang="en-US" sz="1600" dirty="0">
                <a:latin typeface="UD デジタル 教科書体 NP-B" panose="02020700000000000000" pitchFamily="18" charset="-128"/>
                <a:ea typeface="UD デジタル 教科書体 NP-B" panose="02020700000000000000" pitchFamily="18" charset="-128"/>
              </a:rPr>
              <a:t>「大阪府</a:t>
            </a:r>
            <a:r>
              <a:rPr lang="en-US" altLang="ja-JP" sz="1600" dirty="0">
                <a:latin typeface="UD デジタル 教科書体 NP-B" panose="02020700000000000000" pitchFamily="18" charset="-128"/>
                <a:ea typeface="UD デジタル 教科書体 NP-B" panose="02020700000000000000" pitchFamily="18" charset="-128"/>
              </a:rPr>
              <a:t>SDGs【</a:t>
            </a:r>
            <a:r>
              <a:rPr lang="ja-JP" altLang="en-US" sz="1600" dirty="0">
                <a:latin typeface="UD デジタル 教科書体 NP-B" panose="02020700000000000000" pitchFamily="18" charset="-128"/>
                <a:ea typeface="UD デジタル 教科書体 NP-B" panose="02020700000000000000" pitchFamily="18" charset="-128"/>
              </a:rPr>
              <a:t>公式</a:t>
            </a:r>
            <a:r>
              <a:rPr lang="en-US" altLang="ja-JP" sz="1600" dirty="0">
                <a:latin typeface="UD デジタル 教科書体 NP-B" panose="02020700000000000000" pitchFamily="18" charset="-128"/>
                <a:ea typeface="UD デジタル 教科書体 NP-B" panose="02020700000000000000" pitchFamily="18" charset="-128"/>
              </a:rPr>
              <a:t>】</a:t>
            </a:r>
            <a:r>
              <a:rPr lang="ja-JP" altLang="en-US" sz="1600" dirty="0">
                <a:latin typeface="UD デジタル 教科書体 NP-B" panose="02020700000000000000" pitchFamily="18" charset="-128"/>
                <a:ea typeface="UD デジタル 教科書体 NP-B" panose="02020700000000000000" pitchFamily="18" charset="-128"/>
              </a:rPr>
              <a:t>（＠</a:t>
            </a:r>
            <a:r>
              <a:rPr lang="en-US" altLang="ja-JP" sz="1600" dirty="0" err="1">
                <a:latin typeface="UD デジタル 教科書体 NP-B" panose="02020700000000000000" pitchFamily="18" charset="-128"/>
                <a:ea typeface="UD デジタル 教科書体 NP-B" panose="02020700000000000000" pitchFamily="18" charset="-128"/>
              </a:rPr>
              <a:t>osakaprefSDGs</a:t>
            </a:r>
            <a:r>
              <a:rPr lang="ja-JP" altLang="en-US" sz="1600" dirty="0">
                <a:latin typeface="UD デジタル 教科書体 NP-B" panose="02020700000000000000" pitchFamily="18" charset="-128"/>
                <a:ea typeface="UD デジタル 教科書体 NP-B" panose="02020700000000000000" pitchFamily="18" charset="-128"/>
              </a:rPr>
              <a:t>）」アカウントをフォローし、指定のハッシュタグをつけて、ご自身の宣言をツイートして参加してください。</a:t>
            </a:r>
          </a:p>
          <a:p>
            <a:r>
              <a:rPr lang="ja-JP" altLang="en-US" sz="1600" dirty="0">
                <a:latin typeface="UD デジタル 教科書体 NP-B" panose="02020700000000000000" pitchFamily="18" charset="-128"/>
                <a:ea typeface="UD デジタル 教科書体 NP-B" panose="02020700000000000000" pitchFamily="18" charset="-128"/>
              </a:rPr>
              <a:t>＜</a:t>
            </a:r>
            <a:r>
              <a:rPr lang="en-US" altLang="ja-JP" sz="1600" dirty="0">
                <a:latin typeface="UD デジタル 教科書体 NP-B" panose="02020700000000000000" pitchFamily="18" charset="-128"/>
                <a:ea typeface="UD デジタル 教科書体 NP-B" panose="02020700000000000000" pitchFamily="18" charset="-128"/>
              </a:rPr>
              <a:t>Twitter</a:t>
            </a:r>
            <a:r>
              <a:rPr lang="ja-JP" altLang="en-US" sz="1600" dirty="0">
                <a:latin typeface="UD デジタル 教科書体 NP-B" panose="02020700000000000000" pitchFamily="18" charset="-128"/>
                <a:ea typeface="UD デジタル 教科書体 NP-B" panose="02020700000000000000" pitchFamily="18" charset="-128"/>
              </a:rPr>
              <a:t>「大阪府</a:t>
            </a:r>
            <a:r>
              <a:rPr lang="en-US" altLang="ja-JP" sz="1600" dirty="0">
                <a:latin typeface="UD デジタル 教科書体 NP-B" panose="02020700000000000000" pitchFamily="18" charset="-128"/>
                <a:ea typeface="UD デジタル 教科書体 NP-B" panose="02020700000000000000" pitchFamily="18" charset="-128"/>
              </a:rPr>
              <a:t>SDGs【</a:t>
            </a:r>
            <a:r>
              <a:rPr lang="ja-JP" altLang="en-US" sz="1600" dirty="0">
                <a:latin typeface="UD デジタル 教科書体 NP-B" panose="02020700000000000000" pitchFamily="18" charset="-128"/>
                <a:ea typeface="UD デジタル 教科書体 NP-B" panose="02020700000000000000" pitchFamily="18" charset="-128"/>
              </a:rPr>
              <a:t>公式</a:t>
            </a:r>
            <a:r>
              <a:rPr lang="en-US" altLang="ja-JP" sz="1600" dirty="0">
                <a:latin typeface="UD デジタル 教科書体 NP-B" panose="02020700000000000000" pitchFamily="18" charset="-128"/>
                <a:ea typeface="UD デジタル 教科書体 NP-B" panose="02020700000000000000" pitchFamily="18" charset="-128"/>
              </a:rPr>
              <a:t>】</a:t>
            </a:r>
            <a:r>
              <a:rPr lang="ja-JP" altLang="en-US" sz="1600" dirty="0">
                <a:latin typeface="UD デジタル 教科書体 NP-B" panose="02020700000000000000" pitchFamily="18" charset="-128"/>
                <a:ea typeface="UD デジタル 教科書体 NP-B" panose="02020700000000000000" pitchFamily="18" charset="-128"/>
              </a:rPr>
              <a:t>（＠</a:t>
            </a:r>
            <a:r>
              <a:rPr lang="en-US" altLang="ja-JP" sz="1600" dirty="0" err="1">
                <a:latin typeface="UD デジタル 教科書体 NP-B" panose="02020700000000000000" pitchFamily="18" charset="-128"/>
                <a:ea typeface="UD デジタル 教科書体 NP-B" panose="02020700000000000000" pitchFamily="18" charset="-128"/>
              </a:rPr>
              <a:t>osakaprefSDGs</a:t>
            </a:r>
            <a:r>
              <a:rPr lang="ja-JP" altLang="en-US" sz="1600" dirty="0">
                <a:latin typeface="UD デジタル 教科書体 NP-B" panose="02020700000000000000" pitchFamily="18" charset="-128"/>
                <a:ea typeface="UD デジタル 教科書体 NP-B" panose="02020700000000000000" pitchFamily="18" charset="-128"/>
              </a:rPr>
              <a:t>）」アカウント＞</a:t>
            </a:r>
            <a:br>
              <a:rPr lang="ja-JP" altLang="en-US" sz="1600" dirty="0">
                <a:latin typeface="UD デジタル 教科書体 NP-B" panose="02020700000000000000" pitchFamily="18" charset="-128"/>
                <a:ea typeface="UD デジタル 教科書体 NP-B" panose="02020700000000000000" pitchFamily="18" charset="-128"/>
              </a:rPr>
            </a:br>
            <a:r>
              <a:rPr lang="ja-JP" altLang="en-US" sz="1600" dirty="0">
                <a:latin typeface="UD デジタル 教科書体 NP-B" panose="02020700000000000000" pitchFamily="18" charset="-128"/>
                <a:ea typeface="UD デジタル 教科書体 NP-B" panose="02020700000000000000" pitchFamily="18" charset="-128"/>
              </a:rPr>
              <a:t>　</a:t>
            </a:r>
            <a:r>
              <a:rPr lang="ja-JP" altLang="en-US" sz="1600" dirty="0">
                <a:latin typeface="UD デジタル 教科書体 NP-B" panose="02020700000000000000" pitchFamily="18" charset="-128"/>
                <a:ea typeface="UD デジタル 教科書体 NP-B" panose="02020700000000000000" pitchFamily="18" charset="-128"/>
              </a:rPr>
              <a:t>　 </a:t>
            </a:r>
            <a:r>
              <a:rPr lang="en-US" altLang="ja-JP" sz="1600" u="sng" dirty="0">
                <a:latin typeface="UD デジタル 教科書体 NP-B" panose="02020700000000000000" pitchFamily="18" charset="-128"/>
                <a:ea typeface="UD デジタル 教科書体 NP-B" panose="02020700000000000000" pitchFamily="18" charset="-128"/>
                <a:hlinkClick r:id="rId4"/>
              </a:rPr>
              <a:t>https</a:t>
            </a:r>
            <a:r>
              <a:rPr lang="en-US" altLang="ja-JP" sz="1600" u="sng" dirty="0">
                <a:latin typeface="UD デジタル 教科書体 NP-B" panose="02020700000000000000" pitchFamily="18" charset="-128"/>
                <a:ea typeface="UD デジタル 教科書体 NP-B" panose="02020700000000000000" pitchFamily="18" charset="-128"/>
                <a:hlinkClick r:id="rId4"/>
              </a:rPr>
              <a:t>://twitter.com/osakaprefSDGs</a:t>
            </a:r>
            <a:endParaRPr lang="ja-JP" altLang="en-US" sz="1600" dirty="0">
              <a:latin typeface="UD デジタル 教科書体 NP-B" panose="02020700000000000000" pitchFamily="18" charset="-128"/>
              <a:ea typeface="UD デジタル 教科書体 NP-B" panose="02020700000000000000" pitchFamily="18" charset="-128"/>
            </a:endParaRPr>
          </a:p>
          <a:p>
            <a:r>
              <a:rPr lang="en-US" altLang="ja-JP" sz="1600" b="1" dirty="0">
                <a:latin typeface="UD デジタル 教科書体 NP-B" panose="02020700000000000000" pitchFamily="18" charset="-128"/>
                <a:ea typeface="UD デジタル 教科書体 NP-B" panose="02020700000000000000" pitchFamily="18" charset="-128"/>
              </a:rPr>
              <a:t>※</a:t>
            </a:r>
            <a:r>
              <a:rPr lang="ja-JP" altLang="en-US" sz="1600" b="1" dirty="0">
                <a:latin typeface="UD デジタル 教科書体 NP-B" panose="02020700000000000000" pitchFamily="18" charset="-128"/>
                <a:ea typeface="UD デジタル 教科書体 NP-B" panose="02020700000000000000" pitchFamily="18" charset="-128"/>
              </a:rPr>
              <a:t>指定ハッシュタグ </a:t>
            </a:r>
            <a:r>
              <a:rPr lang="ja-JP" altLang="en-US" sz="2000" b="1" dirty="0">
                <a:solidFill>
                  <a:srgbClr val="FF0000"/>
                </a:solidFill>
                <a:latin typeface="UD デジタル 教科書体 NP-B" panose="02020700000000000000" pitchFamily="18" charset="-128"/>
                <a:ea typeface="UD デジタル 教科書体 NP-B" panose="02020700000000000000" pitchFamily="18" charset="-128"/>
              </a:rPr>
              <a:t>： ＃私の</a:t>
            </a:r>
            <a:r>
              <a:rPr lang="en-US" altLang="ja-JP" sz="2000" b="1" dirty="0">
                <a:solidFill>
                  <a:srgbClr val="FF0000"/>
                </a:solidFill>
                <a:latin typeface="UD デジタル 教科書体 NP-B" panose="02020700000000000000" pitchFamily="18" charset="-128"/>
                <a:ea typeface="UD デジタル 教科書体 NP-B" panose="02020700000000000000" pitchFamily="18" charset="-128"/>
              </a:rPr>
              <a:t>SDGs</a:t>
            </a:r>
            <a:r>
              <a:rPr lang="ja-JP" altLang="en-US" sz="2000" b="1" dirty="0">
                <a:solidFill>
                  <a:srgbClr val="FF0000"/>
                </a:solidFill>
                <a:latin typeface="UD デジタル 教科書体 NP-B" panose="02020700000000000000" pitchFamily="18" charset="-128"/>
                <a:ea typeface="UD デジタル 教科書体 NP-B" panose="02020700000000000000" pitchFamily="18" charset="-128"/>
              </a:rPr>
              <a:t>宣言プロジェクト</a:t>
            </a:r>
            <a:endParaRPr lang="ja-JP" altLang="en-US" sz="20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1400" dirty="0">
                <a:latin typeface="UD デジタル 教科書体 NP-B" panose="02020700000000000000" pitchFamily="18" charset="-128"/>
                <a:ea typeface="UD デジタル 教科書体 NP-B" panose="02020700000000000000" pitchFamily="18" charset="-128"/>
              </a:rPr>
              <a:t>（</a:t>
            </a:r>
            <a:r>
              <a:rPr lang="en-US" altLang="ja-JP" sz="1400" dirty="0">
                <a:latin typeface="UD デジタル 教科書体 NP-B" panose="02020700000000000000" pitchFamily="18" charset="-128"/>
                <a:ea typeface="UD デジタル 教科書体 NP-B" panose="02020700000000000000" pitchFamily="18" charset="-128"/>
              </a:rPr>
              <a:t>Twitter</a:t>
            </a:r>
            <a:r>
              <a:rPr lang="ja-JP" altLang="en-US" sz="1400" dirty="0">
                <a:latin typeface="UD デジタル 教科書体 NP-B" panose="02020700000000000000" pitchFamily="18" charset="-128"/>
                <a:ea typeface="UD デジタル 教科書体 NP-B" panose="02020700000000000000" pitchFamily="18" charset="-128"/>
              </a:rPr>
              <a:t>を利用の際は、私の</a:t>
            </a:r>
            <a:r>
              <a:rPr lang="en-US" altLang="ja-JP" sz="1400" dirty="0">
                <a:latin typeface="UD デジタル 教科書体 NP-B" panose="02020700000000000000" pitchFamily="18" charset="-128"/>
                <a:ea typeface="UD デジタル 教科書体 NP-B" panose="02020700000000000000" pitchFamily="18" charset="-128"/>
              </a:rPr>
              <a:t>SDGs</a:t>
            </a:r>
            <a:r>
              <a:rPr lang="ja-JP" altLang="en-US" sz="1400" dirty="0">
                <a:latin typeface="UD デジタル 教科書体 NP-B" panose="02020700000000000000" pitchFamily="18" charset="-128"/>
                <a:ea typeface="UD デジタル 教科書体 NP-B" panose="02020700000000000000" pitchFamily="18" charset="-128"/>
              </a:rPr>
              <a:t>宣言プロジェクト</a:t>
            </a:r>
            <a:r>
              <a:rPr lang="en-US" altLang="ja-JP" sz="1400" dirty="0">
                <a:latin typeface="UD デジタル 教科書体 NP-B" panose="02020700000000000000" pitchFamily="18" charset="-128"/>
                <a:ea typeface="UD デジタル 教科書体 NP-B" panose="02020700000000000000" pitchFamily="18" charset="-128"/>
              </a:rPr>
              <a:t>HP</a:t>
            </a:r>
            <a:r>
              <a:rPr lang="ja-JP" altLang="en-US" sz="1400" dirty="0">
                <a:latin typeface="UD デジタル 教科書体 NP-B" panose="02020700000000000000" pitchFamily="18" charset="-128"/>
                <a:ea typeface="UD デジタル 教科書体 NP-B" panose="02020700000000000000" pitchFamily="18" charset="-128"/>
              </a:rPr>
              <a:t>に掲載する運用ポリシーもご確認ください）</a:t>
            </a:r>
            <a:endParaRPr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9" name="角丸四角形 8"/>
          <p:cNvSpPr/>
          <p:nvPr/>
        </p:nvSpPr>
        <p:spPr>
          <a:xfrm>
            <a:off x="1462477" y="6064985"/>
            <a:ext cx="4952904" cy="439078"/>
          </a:xfrm>
          <a:prstGeom prst="roundRect">
            <a:avLst/>
          </a:prstGeom>
          <a:solidFill>
            <a:schemeClr val="accent4">
              <a:lumMod val="75000"/>
            </a:schemeClr>
          </a:solidFill>
          <a:ln>
            <a:noFill/>
          </a:ln>
          <a:scene3d>
            <a:camera prst="orthographicFront"/>
            <a:lightRig rig="threePt" dir="t"/>
          </a:scene3d>
          <a:sp3d>
            <a:bevelT w="2032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16694"/>
            <a:r>
              <a:rPr lang="ja-JP" altLang="en-US" sz="1600" b="1" dirty="0">
                <a:latin typeface="UD デジタル 教科書体 NP-B" panose="02020700000000000000" pitchFamily="18" charset="-128"/>
                <a:ea typeface="UD デジタル 教科書体 NP-B" panose="02020700000000000000" pitchFamily="18" charset="-128"/>
              </a:rPr>
              <a:t>その他</a:t>
            </a:r>
            <a:endParaRPr lang="ja-JP" altLang="en-US" sz="1600" dirty="0">
              <a:latin typeface="UD デジタル 教科書体 NP-B" panose="02020700000000000000" pitchFamily="18" charset="-128"/>
              <a:ea typeface="UD デジタル 教科書体 NP-B" panose="02020700000000000000" pitchFamily="18" charset="-128"/>
            </a:endParaRP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357" y="4093427"/>
            <a:ext cx="1042086" cy="1042086"/>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954" y="2408038"/>
            <a:ext cx="718892" cy="718892"/>
          </a:xfrm>
          <a:prstGeom prst="rect">
            <a:avLst/>
          </a:prstGeom>
        </p:spPr>
      </p:pic>
      <p:cxnSp>
        <p:nvCxnSpPr>
          <p:cNvPr id="14" name="直線コネクタ 13"/>
          <p:cNvCxnSpPr/>
          <p:nvPr/>
        </p:nvCxnSpPr>
        <p:spPr>
          <a:xfrm>
            <a:off x="0" y="984942"/>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286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43400" y="1069430"/>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４</a:t>
            </a:r>
            <a:r>
              <a:rPr kumimoji="1" lang="ja-JP" altLang="en-US" sz="4800" b="1" dirty="0" smtClean="0"/>
              <a:t>．</a:t>
            </a:r>
            <a:r>
              <a:rPr kumimoji="1" lang="en-US" altLang="ja-JP" sz="4800" b="1" dirty="0" smtClean="0"/>
              <a:t>SDGs</a:t>
            </a:r>
            <a:r>
              <a:rPr kumimoji="1" lang="ja-JP" altLang="en-US" sz="4800" b="1" dirty="0" smtClean="0"/>
              <a:t>の進め方</a:t>
            </a:r>
            <a:endParaRPr kumimoji="1" lang="en-US" altLang="ja-JP" sz="4800" b="1" dirty="0" smtClean="0"/>
          </a:p>
          <a:p>
            <a:pPr algn="ctr"/>
            <a:r>
              <a:rPr kumimoji="1" lang="ja-JP" altLang="en-US" sz="3200" b="1" dirty="0" smtClean="0"/>
              <a:t>～企業による</a:t>
            </a:r>
            <a:r>
              <a:rPr kumimoji="1" lang="en-US" altLang="ja-JP" sz="3200" b="1" dirty="0" smtClean="0"/>
              <a:t>SDGs~</a:t>
            </a:r>
          </a:p>
        </p:txBody>
      </p:sp>
    </p:spTree>
    <p:extLst>
      <p:ext uri="{BB962C8B-B14F-4D97-AF65-F5344CB8AC3E}">
        <p14:creationId xmlns:p14="http://schemas.microsoft.com/office/powerpoint/2010/main" val="3562782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0050" y="119467"/>
            <a:ext cx="8543925" cy="1325563"/>
          </a:xfrm>
        </p:spPr>
        <p:txBody>
          <a:bodyPr/>
          <a:lstStyle/>
          <a:p>
            <a:r>
              <a:rPr lang="ja-JP" altLang="en-US" dirty="0"/>
              <a:t>なぜ</a:t>
            </a:r>
            <a:r>
              <a:rPr lang="en-US" altLang="ja-JP" dirty="0"/>
              <a:t>SDGs</a:t>
            </a:r>
            <a:r>
              <a:rPr lang="ja-JP" altLang="en-US" dirty="0"/>
              <a:t>に取り組むべきなのか</a:t>
            </a:r>
            <a:endParaRPr kumimoji="1" lang="ja-JP" altLang="en-US" dirty="0"/>
          </a:p>
        </p:txBody>
      </p:sp>
      <p:sp>
        <p:nvSpPr>
          <p:cNvPr id="3" name="テキスト ボックス 2"/>
          <p:cNvSpPr txBox="1"/>
          <p:nvPr/>
        </p:nvSpPr>
        <p:spPr>
          <a:xfrm>
            <a:off x="245660" y="1719618"/>
            <a:ext cx="9161230" cy="4093428"/>
          </a:xfrm>
          <a:prstGeom prst="rect">
            <a:avLst/>
          </a:prstGeom>
          <a:noFill/>
        </p:spPr>
        <p:txBody>
          <a:bodyPr wrap="square" rtlCol="0">
            <a:spAutoFit/>
          </a:bodyPr>
          <a:lstStyle/>
          <a:p>
            <a:pPr marL="232172" indent="-232172">
              <a:lnSpc>
                <a:spcPct val="200000"/>
              </a:lnSpc>
              <a:buFont typeface="Wingdings" panose="05000000000000000000" pitchFamily="2" charset="2"/>
              <a:buChar char="Ø"/>
            </a:pPr>
            <a:r>
              <a:rPr kumimoji="1" lang="en-US" altLang="ja-JP" sz="2600" dirty="0">
                <a:latin typeface="+mj-ea"/>
                <a:ea typeface="+mj-ea"/>
              </a:rPr>
              <a:t>SDGs</a:t>
            </a:r>
            <a:r>
              <a:rPr kumimoji="1" lang="ja-JP" altLang="en-US" sz="2600" dirty="0">
                <a:latin typeface="+mj-ea"/>
                <a:ea typeface="+mj-ea"/>
              </a:rPr>
              <a:t>が世界的な潮流に</a:t>
            </a:r>
            <a:endParaRPr kumimoji="1" lang="en-US" altLang="ja-JP" sz="2600" dirty="0">
              <a:latin typeface="+mj-ea"/>
              <a:ea typeface="+mj-ea"/>
            </a:endParaRPr>
          </a:p>
          <a:p>
            <a:pPr marL="232172" indent="-232172">
              <a:lnSpc>
                <a:spcPct val="200000"/>
              </a:lnSpc>
              <a:buFont typeface="Wingdings" panose="05000000000000000000" pitchFamily="2" charset="2"/>
              <a:buChar char="Ø"/>
            </a:pPr>
            <a:r>
              <a:rPr kumimoji="1" lang="ja-JP" altLang="en-US" sz="2600" dirty="0"/>
              <a:t>日本にも大きな影響が</a:t>
            </a:r>
            <a:endParaRPr kumimoji="1" lang="en-US" altLang="ja-JP" sz="2600" dirty="0"/>
          </a:p>
          <a:p>
            <a:pPr marL="232172" indent="-232172">
              <a:lnSpc>
                <a:spcPct val="200000"/>
              </a:lnSpc>
              <a:buFont typeface="Wingdings" panose="05000000000000000000" pitchFamily="2" charset="2"/>
              <a:buChar char="Ø"/>
            </a:pPr>
            <a:r>
              <a:rPr lang="ja-JP" altLang="en-US" sz="2600" dirty="0"/>
              <a:t>新たな事業機会の創出</a:t>
            </a:r>
            <a:endParaRPr kumimoji="1" lang="en-US" altLang="ja-JP" sz="2600" dirty="0"/>
          </a:p>
          <a:p>
            <a:pPr marL="232172" indent="-232172">
              <a:lnSpc>
                <a:spcPct val="200000"/>
              </a:lnSpc>
              <a:buFont typeface="Wingdings" panose="05000000000000000000" pitchFamily="2" charset="2"/>
              <a:buChar char="Ø"/>
            </a:pPr>
            <a:r>
              <a:rPr lang="ja-JP" altLang="en-US" sz="2600" dirty="0"/>
              <a:t>人材獲得へのパスポート</a:t>
            </a:r>
            <a:endParaRPr lang="en-US" altLang="ja-JP" sz="2600" dirty="0"/>
          </a:p>
          <a:p>
            <a:pPr marL="232172" indent="-232172">
              <a:lnSpc>
                <a:spcPct val="200000"/>
              </a:lnSpc>
              <a:buFont typeface="Wingdings" panose="05000000000000000000" pitchFamily="2" charset="2"/>
              <a:buChar char="Ø"/>
            </a:pPr>
            <a:r>
              <a:rPr lang="ja-JP" altLang="en-US" sz="2600" dirty="0"/>
              <a:t>世界とのコミュニケーションツール（投資家含む）</a:t>
            </a:r>
            <a:endParaRPr kumimoji="1" lang="en-US" altLang="ja-JP" sz="2600" dirty="0"/>
          </a:p>
        </p:txBody>
      </p:sp>
      <p:cxnSp>
        <p:nvCxnSpPr>
          <p:cNvPr id="4" name="直線コネクタ 3"/>
          <p:cNvCxnSpPr/>
          <p:nvPr/>
        </p:nvCxnSpPr>
        <p:spPr>
          <a:xfrm>
            <a:off x="0" y="1228882"/>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045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875" y="149729"/>
            <a:ext cx="8543925" cy="1325563"/>
          </a:xfrm>
        </p:spPr>
        <p:txBody>
          <a:bodyPr/>
          <a:lstStyle/>
          <a:p>
            <a:r>
              <a:rPr kumimoji="1" lang="ja-JP" altLang="en-US" dirty="0"/>
              <a:t>ＳＤＧｓの進め方</a:t>
            </a:r>
          </a:p>
        </p:txBody>
      </p:sp>
      <p:sp>
        <p:nvSpPr>
          <p:cNvPr id="5" name="楕円 4"/>
          <p:cNvSpPr/>
          <p:nvPr/>
        </p:nvSpPr>
        <p:spPr>
          <a:xfrm>
            <a:off x="436731" y="2321997"/>
            <a:ext cx="2713203" cy="1314570"/>
          </a:xfrm>
          <a:prstGeom prst="ellipse">
            <a:avLst/>
          </a:prstGeom>
          <a:solidFill>
            <a:srgbClr val="FF0000"/>
          </a:solidFill>
          <a:ln>
            <a:no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50" b="1" dirty="0"/>
              <a:t>ステップ１</a:t>
            </a:r>
            <a:endParaRPr kumimoji="1" lang="en-US" altLang="ja-JP" sz="1950" b="1" dirty="0"/>
          </a:p>
          <a:p>
            <a:pPr algn="ctr"/>
            <a:r>
              <a:rPr lang="en-US" altLang="ja-JP" sz="1950" b="1" dirty="0"/>
              <a:t>SDGs</a:t>
            </a:r>
            <a:r>
              <a:rPr lang="ja-JP" altLang="en-US" sz="1950" b="1" dirty="0"/>
              <a:t>を理解する</a:t>
            </a:r>
            <a:endParaRPr kumimoji="1" lang="ja-JP" altLang="en-US" sz="1950" b="1" dirty="0"/>
          </a:p>
        </p:txBody>
      </p:sp>
      <p:grpSp>
        <p:nvGrpSpPr>
          <p:cNvPr id="14" name="グループ化 13"/>
          <p:cNvGrpSpPr/>
          <p:nvPr/>
        </p:nvGrpSpPr>
        <p:grpSpPr>
          <a:xfrm>
            <a:off x="3263260" y="2321997"/>
            <a:ext cx="3074180" cy="1314570"/>
            <a:chOff x="4305078" y="2068697"/>
            <a:chExt cx="3783606" cy="1617932"/>
          </a:xfrm>
        </p:grpSpPr>
        <p:sp>
          <p:nvSpPr>
            <p:cNvPr id="6" name="楕円 5"/>
            <p:cNvSpPr/>
            <p:nvPr/>
          </p:nvSpPr>
          <p:spPr>
            <a:xfrm>
              <a:off x="4749357" y="2068697"/>
              <a:ext cx="3339327" cy="1617932"/>
            </a:xfrm>
            <a:prstGeom prst="ellipse">
              <a:avLst/>
            </a:prstGeom>
            <a:solidFill>
              <a:srgbClr val="FFC000"/>
            </a:solidFill>
            <a:ln>
              <a:no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50" b="1" dirty="0"/>
                <a:t>ステップ２</a:t>
              </a:r>
              <a:endParaRPr kumimoji="1" lang="en-US" altLang="ja-JP" sz="1950" b="1" dirty="0"/>
            </a:p>
            <a:p>
              <a:pPr algn="ctr"/>
              <a:r>
                <a:rPr lang="ja-JP" altLang="en-US" sz="1950" b="1" dirty="0"/>
                <a:t>優先課題を決定する</a:t>
              </a:r>
              <a:endParaRPr kumimoji="1" lang="ja-JP" altLang="en-US" sz="1950" b="1" dirty="0"/>
            </a:p>
          </p:txBody>
        </p:sp>
        <p:sp>
          <p:nvSpPr>
            <p:cNvPr id="10" name="右矢印 9"/>
            <p:cNvSpPr/>
            <p:nvPr/>
          </p:nvSpPr>
          <p:spPr>
            <a:xfrm>
              <a:off x="4305078" y="2601891"/>
              <a:ext cx="304800"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grpSp>
        <p:nvGrpSpPr>
          <p:cNvPr id="15" name="グループ化 14"/>
          <p:cNvGrpSpPr/>
          <p:nvPr/>
        </p:nvGrpSpPr>
        <p:grpSpPr>
          <a:xfrm>
            <a:off x="6450766" y="2321997"/>
            <a:ext cx="3074180" cy="1314570"/>
            <a:chOff x="8228162" y="2068697"/>
            <a:chExt cx="3783606" cy="1617932"/>
          </a:xfrm>
        </p:grpSpPr>
        <p:sp>
          <p:nvSpPr>
            <p:cNvPr id="7" name="楕円 6"/>
            <p:cNvSpPr/>
            <p:nvPr/>
          </p:nvSpPr>
          <p:spPr>
            <a:xfrm>
              <a:off x="8672441" y="2068697"/>
              <a:ext cx="3339327" cy="1617932"/>
            </a:xfrm>
            <a:prstGeom prst="ellipse">
              <a:avLst/>
            </a:prstGeom>
            <a:solidFill>
              <a:srgbClr val="00B050"/>
            </a:solidFill>
            <a:ln>
              <a:no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50" b="1" dirty="0"/>
                <a:t>ステップ３</a:t>
              </a:r>
              <a:endParaRPr kumimoji="1" lang="en-US" altLang="ja-JP" sz="1950" b="1" dirty="0"/>
            </a:p>
            <a:p>
              <a:pPr algn="ctr"/>
              <a:r>
                <a:rPr lang="ja-JP" altLang="en-US" sz="1950" b="1" dirty="0"/>
                <a:t>目標を設定する</a:t>
              </a:r>
              <a:endParaRPr kumimoji="1" lang="ja-JP" altLang="en-US" sz="1950" b="1" dirty="0"/>
            </a:p>
          </p:txBody>
        </p:sp>
        <p:sp>
          <p:nvSpPr>
            <p:cNvPr id="11" name="右矢印 10"/>
            <p:cNvSpPr/>
            <p:nvPr/>
          </p:nvSpPr>
          <p:spPr>
            <a:xfrm>
              <a:off x="8228162" y="2601891"/>
              <a:ext cx="304800"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grpSp>
        <p:nvGrpSpPr>
          <p:cNvPr id="16" name="グループ化 15"/>
          <p:cNvGrpSpPr/>
          <p:nvPr/>
        </p:nvGrpSpPr>
        <p:grpSpPr>
          <a:xfrm>
            <a:off x="1475412" y="4101084"/>
            <a:ext cx="3134375" cy="1314570"/>
            <a:chOff x="2104650" y="4258342"/>
            <a:chExt cx="3857692" cy="1617932"/>
          </a:xfrm>
        </p:grpSpPr>
        <p:sp>
          <p:nvSpPr>
            <p:cNvPr id="8" name="楕円 7"/>
            <p:cNvSpPr/>
            <p:nvPr/>
          </p:nvSpPr>
          <p:spPr>
            <a:xfrm>
              <a:off x="2623015" y="4258342"/>
              <a:ext cx="3339327" cy="1617932"/>
            </a:xfrm>
            <a:prstGeom prst="ellipse">
              <a:avLst/>
            </a:prstGeom>
            <a:solidFill>
              <a:schemeClr val="accent2">
                <a:lumMod val="75000"/>
              </a:schemeClr>
            </a:solidFill>
            <a:ln>
              <a:no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50" b="1" dirty="0"/>
                <a:t>ステップ４</a:t>
              </a:r>
              <a:endParaRPr kumimoji="1" lang="en-US" altLang="ja-JP" sz="1950" b="1" dirty="0"/>
            </a:p>
            <a:p>
              <a:pPr algn="ctr"/>
              <a:r>
                <a:rPr lang="ja-JP" altLang="en-US" sz="1950" b="1" dirty="0"/>
                <a:t>経営へ統合する</a:t>
              </a:r>
              <a:endParaRPr kumimoji="1" lang="ja-JP" altLang="en-US" sz="1950" b="1" dirty="0"/>
            </a:p>
          </p:txBody>
        </p:sp>
        <p:sp>
          <p:nvSpPr>
            <p:cNvPr id="12" name="右矢印 11"/>
            <p:cNvSpPr/>
            <p:nvPr/>
          </p:nvSpPr>
          <p:spPr>
            <a:xfrm>
              <a:off x="2104650" y="4791536"/>
              <a:ext cx="304800"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grpSp>
        <p:nvGrpSpPr>
          <p:cNvPr id="17" name="グループ化 16"/>
          <p:cNvGrpSpPr/>
          <p:nvPr/>
        </p:nvGrpSpPr>
        <p:grpSpPr>
          <a:xfrm>
            <a:off x="4857014" y="4101084"/>
            <a:ext cx="3060670" cy="1314570"/>
            <a:chOff x="6266620" y="4258342"/>
            <a:chExt cx="3766979" cy="1617932"/>
          </a:xfrm>
        </p:grpSpPr>
        <p:sp>
          <p:nvSpPr>
            <p:cNvPr id="9" name="楕円 8"/>
            <p:cNvSpPr/>
            <p:nvPr/>
          </p:nvSpPr>
          <p:spPr>
            <a:xfrm>
              <a:off x="6694272" y="4258342"/>
              <a:ext cx="3339327" cy="1617932"/>
            </a:xfrm>
            <a:prstGeom prst="ellipse">
              <a:avLst/>
            </a:prstGeom>
            <a:solidFill>
              <a:schemeClr val="accent1">
                <a:lumMod val="75000"/>
              </a:schemeClr>
            </a:solidFill>
            <a:ln>
              <a:no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50" b="1" dirty="0"/>
                <a:t>ステップ５</a:t>
              </a:r>
              <a:endParaRPr kumimoji="1" lang="en-US" altLang="ja-JP" sz="1950" b="1" dirty="0"/>
            </a:p>
            <a:p>
              <a:pPr algn="ctr"/>
              <a:r>
                <a:rPr lang="ja-JP" altLang="en-US" sz="1950" b="1" dirty="0"/>
                <a:t>報告とコミュニケーション</a:t>
              </a:r>
              <a:endParaRPr kumimoji="1" lang="ja-JP" altLang="en-US" sz="1950" b="1" dirty="0"/>
            </a:p>
          </p:txBody>
        </p:sp>
        <p:sp>
          <p:nvSpPr>
            <p:cNvPr id="13" name="右矢印 12"/>
            <p:cNvSpPr/>
            <p:nvPr/>
          </p:nvSpPr>
          <p:spPr>
            <a:xfrm>
              <a:off x="6266620" y="4791535"/>
              <a:ext cx="304800"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sp>
        <p:nvSpPr>
          <p:cNvPr id="18" name="テキスト ボックス 17"/>
          <p:cNvSpPr txBox="1"/>
          <p:nvPr/>
        </p:nvSpPr>
        <p:spPr>
          <a:xfrm>
            <a:off x="6059686" y="5878414"/>
            <a:ext cx="184731" cy="317459"/>
          </a:xfrm>
          <a:prstGeom prst="rect">
            <a:avLst/>
          </a:prstGeom>
          <a:noFill/>
        </p:spPr>
        <p:txBody>
          <a:bodyPr wrap="none" rtlCol="0">
            <a:spAutoFit/>
          </a:bodyPr>
          <a:lstStyle/>
          <a:p>
            <a:endParaRPr kumimoji="1" lang="ja-JP" altLang="en-US" sz="1463" dirty="0"/>
          </a:p>
        </p:txBody>
      </p:sp>
      <p:pic>
        <p:nvPicPr>
          <p:cNvPr id="19" name="図 18">
            <a:extLst>
              <a:ext uri="{FF2B5EF4-FFF2-40B4-BE49-F238E27FC236}">
                <a16:creationId xmlns:a16="http://schemas.microsoft.com/office/drawing/2014/main" id="{0BFDF116-263C-4D42-871D-FBEE80541FFD}"/>
              </a:ext>
            </a:extLst>
          </p:cNvPr>
          <p:cNvPicPr>
            <a:picLocks noChangeAspect="1"/>
          </p:cNvPicPr>
          <p:nvPr/>
        </p:nvPicPr>
        <p:blipFill>
          <a:blip r:embed="rId3"/>
          <a:stretch>
            <a:fillRect/>
          </a:stretch>
        </p:blipFill>
        <p:spPr>
          <a:xfrm>
            <a:off x="952944" y="5658008"/>
            <a:ext cx="522469" cy="520488"/>
          </a:xfrm>
          <a:prstGeom prst="rect">
            <a:avLst/>
          </a:prstGeom>
        </p:spPr>
      </p:pic>
      <p:sp>
        <p:nvSpPr>
          <p:cNvPr id="20" name="テキスト ボックス 19">
            <a:extLst>
              <a:ext uri="{FF2B5EF4-FFF2-40B4-BE49-F238E27FC236}">
                <a16:creationId xmlns:a16="http://schemas.microsoft.com/office/drawing/2014/main" id="{3BA38037-AC26-42D5-8962-133CD51B2FED}"/>
              </a:ext>
            </a:extLst>
          </p:cNvPr>
          <p:cNvSpPr txBox="1"/>
          <p:nvPr/>
        </p:nvSpPr>
        <p:spPr>
          <a:xfrm>
            <a:off x="1475412" y="5661367"/>
            <a:ext cx="7698150" cy="392415"/>
          </a:xfrm>
          <a:prstGeom prst="rect">
            <a:avLst/>
          </a:prstGeom>
          <a:noFill/>
        </p:spPr>
        <p:txBody>
          <a:bodyPr wrap="square">
            <a:spAutoFit/>
          </a:bodyPr>
          <a:lstStyle/>
          <a:p>
            <a:r>
              <a:rPr lang="ja-JP" altLang="en-US" sz="1950" u="sng" dirty="0">
                <a:latin typeface="Meiryo UI" panose="020B0604030504040204" pitchFamily="50" charset="-128"/>
                <a:ea typeface="Meiryo UI" panose="020B0604030504040204" pitchFamily="50" charset="-128"/>
              </a:rPr>
              <a:t>まずは、自社の事業活動と</a:t>
            </a:r>
            <a:r>
              <a:rPr lang="en-US" altLang="ja-JP" sz="1950" u="sng" dirty="0">
                <a:latin typeface="Meiryo UI" panose="020B0604030504040204" pitchFamily="50" charset="-128"/>
                <a:ea typeface="Meiryo UI" panose="020B0604030504040204" pitchFamily="50" charset="-128"/>
              </a:rPr>
              <a:t>SDGs</a:t>
            </a:r>
            <a:r>
              <a:rPr lang="ja-JP" altLang="en-US" sz="1950" u="sng" dirty="0">
                <a:latin typeface="Meiryo UI" panose="020B0604030504040204" pitchFamily="50" charset="-128"/>
                <a:ea typeface="Meiryo UI" panose="020B0604030504040204" pitchFamily="50" charset="-128"/>
              </a:rPr>
              <a:t>の</a:t>
            </a:r>
            <a:r>
              <a:rPr lang="en-US" altLang="ja-JP" sz="1950" u="sng" dirty="0">
                <a:latin typeface="Meiryo UI" panose="020B0604030504040204" pitchFamily="50" charset="-128"/>
                <a:ea typeface="Meiryo UI" panose="020B0604030504040204" pitchFamily="50" charset="-128"/>
              </a:rPr>
              <a:t>17</a:t>
            </a:r>
            <a:r>
              <a:rPr lang="ja-JP" altLang="en-US" sz="1950" u="sng" dirty="0">
                <a:latin typeface="Meiryo UI" panose="020B0604030504040204" pitchFamily="50" charset="-128"/>
                <a:ea typeface="Meiryo UI" panose="020B0604030504040204" pitchFamily="50" charset="-128"/>
              </a:rPr>
              <a:t>ゴールが紐付いてないか確認を</a:t>
            </a:r>
          </a:p>
        </p:txBody>
      </p:sp>
      <p:pic>
        <p:nvPicPr>
          <p:cNvPr id="21" name="図 20">
            <a:extLst>
              <a:ext uri="{FF2B5EF4-FFF2-40B4-BE49-F238E27FC236}">
                <a16:creationId xmlns:a16="http://schemas.microsoft.com/office/drawing/2014/main" id="{3611F769-1BA0-4423-BA5E-6DF71838100E}"/>
              </a:ext>
            </a:extLst>
          </p:cNvPr>
          <p:cNvPicPr>
            <a:picLocks noChangeAspect="1"/>
          </p:cNvPicPr>
          <p:nvPr/>
        </p:nvPicPr>
        <p:blipFill>
          <a:blip r:embed="rId3"/>
          <a:stretch>
            <a:fillRect/>
          </a:stretch>
        </p:blipFill>
        <p:spPr>
          <a:xfrm>
            <a:off x="8425566" y="5658008"/>
            <a:ext cx="522469" cy="520488"/>
          </a:xfrm>
          <a:prstGeom prst="rect">
            <a:avLst/>
          </a:prstGeom>
        </p:spPr>
      </p:pic>
      <p:sp>
        <p:nvSpPr>
          <p:cNvPr id="22" name="サブタイトル 2"/>
          <p:cNvSpPr txBox="1">
            <a:spLocks/>
          </p:cNvSpPr>
          <p:nvPr/>
        </p:nvSpPr>
        <p:spPr>
          <a:xfrm>
            <a:off x="310203" y="6025855"/>
            <a:ext cx="7429500" cy="739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2600" dirty="0"/>
          </a:p>
          <a:p>
            <a:pPr marL="0" indent="0">
              <a:buNone/>
            </a:pPr>
            <a:r>
              <a:rPr lang="en-US" altLang="ja-JP" sz="1056" dirty="0" smtClean="0"/>
              <a:t>【</a:t>
            </a:r>
            <a:r>
              <a:rPr lang="ja-JP" altLang="en-US" sz="1056" dirty="0" smtClean="0"/>
              <a:t>参照</a:t>
            </a:r>
            <a:r>
              <a:rPr lang="en-US" altLang="ja-JP" sz="1056" dirty="0" smtClean="0"/>
              <a:t>】SDGs</a:t>
            </a:r>
            <a:r>
              <a:rPr lang="ja-JP" altLang="en-US" sz="1056" dirty="0" smtClean="0"/>
              <a:t> </a:t>
            </a:r>
            <a:r>
              <a:rPr lang="en-US" altLang="ja-JP" sz="1056" dirty="0" smtClean="0"/>
              <a:t>Compass</a:t>
            </a:r>
            <a:r>
              <a:rPr lang="ja-JP" altLang="en-US" sz="1056" dirty="0" smtClean="0"/>
              <a:t> </a:t>
            </a:r>
            <a:r>
              <a:rPr lang="en-US" altLang="ja-JP" sz="1056" dirty="0" smtClean="0"/>
              <a:t>SDGs</a:t>
            </a:r>
            <a:r>
              <a:rPr lang="ja-JP" altLang="en-US" sz="1056" dirty="0" smtClean="0"/>
              <a:t>の企業行動指針　（</a:t>
            </a:r>
            <a:r>
              <a:rPr lang="en-US" altLang="ja-JP" sz="1056" dirty="0" smtClean="0"/>
              <a:t>GRI</a:t>
            </a:r>
            <a:r>
              <a:rPr lang="ja-JP" altLang="en-US" sz="1056" dirty="0" err="1" smtClean="0"/>
              <a:t>、</a:t>
            </a:r>
            <a:r>
              <a:rPr lang="ja-JP" altLang="en-US" sz="1056" dirty="0" smtClean="0"/>
              <a:t>国連グローバル・コンパクト、</a:t>
            </a:r>
            <a:r>
              <a:rPr lang="en-US" altLang="ja-JP" sz="1056" dirty="0" smtClean="0"/>
              <a:t>WBCSD</a:t>
            </a:r>
            <a:r>
              <a:rPr lang="ja-JP" altLang="en-US" sz="1056" dirty="0" smtClean="0"/>
              <a:t>作成）</a:t>
            </a:r>
            <a:endParaRPr lang="en-US" altLang="ja-JP" sz="1056" dirty="0"/>
          </a:p>
        </p:txBody>
      </p:sp>
      <p:cxnSp>
        <p:nvCxnSpPr>
          <p:cNvPr id="23" name="直線コネクタ 22"/>
          <p:cNvCxnSpPr/>
          <p:nvPr/>
        </p:nvCxnSpPr>
        <p:spPr>
          <a:xfrm>
            <a:off x="0" y="1228882"/>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95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企業・団体の取組み紹介</a:t>
            </a:r>
          </a:p>
        </p:txBody>
      </p:sp>
      <p:sp>
        <p:nvSpPr>
          <p:cNvPr id="3" name="正方形/長方形 2"/>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4800" b="1" dirty="0" smtClean="0"/>
              <a:t>5. </a:t>
            </a:r>
            <a:r>
              <a:rPr kumimoji="1" lang="ja-JP" altLang="en-US" sz="4800" b="1" dirty="0" smtClean="0"/>
              <a:t>企業・団体の取組紹介</a:t>
            </a:r>
            <a:endParaRPr kumimoji="1" lang="ja-JP" altLang="en-US" sz="4800" b="1" dirty="0"/>
          </a:p>
        </p:txBody>
      </p:sp>
    </p:spTree>
    <p:extLst>
      <p:ext uri="{BB962C8B-B14F-4D97-AF65-F5344CB8AC3E}">
        <p14:creationId xmlns:p14="http://schemas.microsoft.com/office/powerpoint/2010/main" val="3146197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9606" y="151862"/>
            <a:ext cx="9698593" cy="1077020"/>
          </a:xfrm>
        </p:spPr>
        <p:txBody>
          <a:bodyPr>
            <a:normAutofit/>
          </a:bodyPr>
          <a:lstStyle/>
          <a:p>
            <a:r>
              <a:rPr lang="ja-JP" altLang="en-US" sz="4388" dirty="0">
                <a:latin typeface="Meiryo UI" panose="020B0604030504040204" pitchFamily="50" charset="-128"/>
                <a:ea typeface="Meiryo UI" panose="020B0604030504040204" pitchFamily="50" charset="-128"/>
              </a:rPr>
              <a:t>リマテックホールディングス株式会社</a:t>
            </a:r>
            <a:endParaRPr lang="ja-JP" altLang="en-US" sz="4388" dirty="0"/>
          </a:p>
        </p:txBody>
      </p:sp>
      <p:pic>
        <p:nvPicPr>
          <p:cNvPr id="5" name="3D モデル 4" descr="リサイクル">
            <a:extLst>
              <a:ext uri="{FF2B5EF4-FFF2-40B4-BE49-F238E27FC236}">
                <a16:creationId xmlns:a16="http://schemas.microsoft.com/office/drawing/2014/main" id="{297BC7F7-5BE6-463E-819F-6F46E5212D54}"/>
              </a:ext>
            </a:extLst>
          </p:cNvPr>
          <p:cNvPicPr>
            <a:picLocks noGrp="1" noRot="1" noChangeAspect="1" noMove="1" noResize="1" noEditPoints="1" noAdjustHandles="1" noChangeArrowheads="1" noChangeShapeType="1" noCrop="1"/>
          </p:cNvPicPr>
          <p:nvPr/>
        </p:nvPicPr>
        <p:blipFill>
          <a:blip r:embed="rId3"/>
          <a:stretch>
            <a:fillRect/>
          </a:stretch>
        </p:blipFill>
        <p:spPr>
          <a:xfrm>
            <a:off x="141849" y="1972877"/>
            <a:ext cx="2173524" cy="2017398"/>
          </a:xfrm>
          <a:prstGeom prst="rect">
            <a:avLst/>
          </a:prstGeom>
        </p:spPr>
      </p:pic>
      <p:sp>
        <p:nvSpPr>
          <p:cNvPr id="23" name="テキスト ボックス 22">
            <a:extLst>
              <a:ext uri="{FF2B5EF4-FFF2-40B4-BE49-F238E27FC236}">
                <a16:creationId xmlns:a16="http://schemas.microsoft.com/office/drawing/2014/main" id="{826686CE-D8F4-4C0E-9D07-96D2EFF5AF0D}"/>
              </a:ext>
            </a:extLst>
          </p:cNvPr>
          <p:cNvSpPr txBox="1"/>
          <p:nvPr/>
        </p:nvSpPr>
        <p:spPr>
          <a:xfrm>
            <a:off x="2394740" y="3416384"/>
            <a:ext cx="5058383" cy="542584"/>
          </a:xfrm>
          <a:prstGeom prst="rect">
            <a:avLst/>
          </a:prstGeom>
          <a:noFill/>
        </p:spPr>
        <p:txBody>
          <a:bodyPr wrap="square">
            <a:spAutoFit/>
          </a:bodyPr>
          <a:lstStyle/>
          <a:p>
            <a:r>
              <a:rPr lang="ja-JP" altLang="en-US" sz="1463" dirty="0"/>
              <a:t>〒</a:t>
            </a:r>
            <a:r>
              <a:rPr lang="en-US" altLang="ja-JP" sz="1463" dirty="0"/>
              <a:t>596-0015</a:t>
            </a:r>
            <a:r>
              <a:rPr lang="ja-JP" altLang="en-US" sz="1463" dirty="0"/>
              <a:t>　大阪府岸和田市地蔵浜町</a:t>
            </a:r>
            <a:r>
              <a:rPr lang="en-US" altLang="ja-JP" sz="1463" dirty="0"/>
              <a:t>11</a:t>
            </a:r>
            <a:r>
              <a:rPr lang="ja-JP" altLang="en-US" sz="1463" dirty="0"/>
              <a:t>番地の</a:t>
            </a:r>
            <a:r>
              <a:rPr lang="en-US" altLang="ja-JP" sz="1463" dirty="0"/>
              <a:t>1</a:t>
            </a:r>
          </a:p>
          <a:p>
            <a:r>
              <a:rPr lang="en-US" altLang="ja-JP" sz="1463" dirty="0"/>
              <a:t>https://www.rematec.co.jp/</a:t>
            </a:r>
            <a:endParaRPr lang="ja-JP" altLang="en-US" sz="1463" dirty="0"/>
          </a:p>
        </p:txBody>
      </p:sp>
      <p:sp>
        <p:nvSpPr>
          <p:cNvPr id="27" name="テキスト ボックス 26">
            <a:extLst>
              <a:ext uri="{FF2B5EF4-FFF2-40B4-BE49-F238E27FC236}">
                <a16:creationId xmlns:a16="http://schemas.microsoft.com/office/drawing/2014/main" id="{1D05E7D1-3EB4-44FB-97BB-595A18BB206F}"/>
              </a:ext>
            </a:extLst>
          </p:cNvPr>
          <p:cNvSpPr txBox="1"/>
          <p:nvPr/>
        </p:nvSpPr>
        <p:spPr>
          <a:xfrm>
            <a:off x="2315373" y="1444169"/>
            <a:ext cx="7555367" cy="1938992"/>
          </a:xfrm>
          <a:prstGeom prst="rect">
            <a:avLst/>
          </a:prstGeom>
          <a:noFill/>
        </p:spPr>
        <p:txBody>
          <a:bodyPr wrap="square">
            <a:spAutoFit/>
          </a:bodyPr>
          <a:lstStyle/>
          <a:p>
            <a:r>
              <a:rPr lang="ja-JP" altLang="en-US" sz="2400" dirty="0">
                <a:latin typeface="+mj-ea"/>
                <a:ea typeface="+mj-ea"/>
              </a:rPr>
              <a:t>＜主な事業＞</a:t>
            </a:r>
            <a:endParaRPr lang="en-US" altLang="ja-JP" sz="2400" dirty="0">
              <a:latin typeface="+mj-ea"/>
              <a:ea typeface="+mj-ea"/>
            </a:endParaRPr>
          </a:p>
          <a:p>
            <a:r>
              <a:rPr lang="ja-JP" altLang="en-US" sz="2400" dirty="0">
                <a:latin typeface="+mj-ea"/>
                <a:ea typeface="+mj-ea"/>
              </a:rPr>
              <a:t>「資源リサイクル事業」「再生可能エネルギー事業」の</a:t>
            </a:r>
            <a:r>
              <a:rPr lang="en-US" altLang="ja-JP" sz="2400" dirty="0">
                <a:latin typeface="+mj-ea"/>
                <a:ea typeface="+mj-ea"/>
              </a:rPr>
              <a:t>2</a:t>
            </a:r>
            <a:r>
              <a:rPr lang="ja-JP" altLang="en-US" sz="2400" dirty="0">
                <a:latin typeface="+mj-ea"/>
                <a:ea typeface="+mj-ea"/>
              </a:rPr>
              <a:t>つの事業を軸に漁業や海難事故による原油流出、そして自然災害で発生した大量のがれき処理など、環境分野に関わりが深い事業を多く展開</a:t>
            </a:r>
          </a:p>
        </p:txBody>
      </p:sp>
      <p:pic>
        <p:nvPicPr>
          <p:cNvPr id="10" name="Picture 2" descr="https://www.rematec.co.jp/images/work/nav_01.jpg">
            <a:hlinkClick r:id="rId4"/>
            <a:extLst>
              <a:ext uri="{FF2B5EF4-FFF2-40B4-BE49-F238E27FC236}">
                <a16:creationId xmlns:a16="http://schemas.microsoft.com/office/drawing/2014/main" id="{011E788F-A369-41B1-897C-CE9280C070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2490" y="3205029"/>
            <a:ext cx="1688233" cy="18570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FEBCDE04-F963-483A-95F0-8CEB321E79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849" y="5077359"/>
            <a:ext cx="3985289" cy="16462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A4A894F-6C6D-4766-8376-191091A79F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1550" y="5062086"/>
            <a:ext cx="2634472" cy="1676809"/>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FCD40D1E-2A81-4587-9E56-B3576FAB8F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96248" y="5062086"/>
            <a:ext cx="2336191" cy="1646263"/>
          </a:xfrm>
          <a:prstGeom prst="rect">
            <a:avLst/>
          </a:prstGeom>
        </p:spPr>
      </p:pic>
      <p:cxnSp>
        <p:nvCxnSpPr>
          <p:cNvPr id="6" name="直線コネクタ 5"/>
          <p:cNvCxnSpPr/>
          <p:nvPr/>
        </p:nvCxnSpPr>
        <p:spPr>
          <a:xfrm>
            <a:off x="0" y="1228882"/>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015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7706" y="1446950"/>
            <a:ext cx="4085183" cy="5337359"/>
          </a:xfrm>
          <a:prstGeom prst="rect">
            <a:avLst/>
          </a:prstGeom>
          <a:ln w="25400" cmpd="dbl">
            <a:solidFill>
              <a:schemeClr val="accent6"/>
            </a:solidFill>
          </a:ln>
        </p:spPr>
        <p:txBody>
          <a:bodyPr wrap="square">
            <a:spAutoFit/>
          </a:bodyPr>
          <a:lstStyle/>
          <a:p>
            <a:pPr defTabSz="742950">
              <a:lnSpc>
                <a:spcPts val="2113"/>
              </a:lnSpc>
              <a:defRPr/>
            </a:pPr>
            <a:r>
              <a:rPr kumimoji="1" lang="ja-JP" altLang="en-US" sz="1625" b="1" i="1" dirty="0">
                <a:solidFill>
                  <a:prstClr val="black"/>
                </a:solidFill>
                <a:latin typeface="メイリオ" panose="020B0604030504040204" pitchFamily="50" charset="-128"/>
                <a:ea typeface="メイリオ" panose="020B0604030504040204" pitchFamily="50" charset="-128"/>
              </a:rPr>
              <a:t>＜事業と</a:t>
            </a:r>
            <a:r>
              <a:rPr kumimoji="1" lang="en-US" altLang="ja-JP" sz="1625" b="1" i="1" dirty="0">
                <a:solidFill>
                  <a:prstClr val="black"/>
                </a:solidFill>
                <a:latin typeface="メイリオ" panose="020B0604030504040204" pitchFamily="50" charset="-128"/>
                <a:ea typeface="メイリオ" panose="020B0604030504040204" pitchFamily="50" charset="-128"/>
              </a:rPr>
              <a:t>SDGs</a:t>
            </a:r>
            <a:r>
              <a:rPr kumimoji="1" lang="ja-JP" altLang="en-US" sz="1625" b="1" i="1" dirty="0">
                <a:solidFill>
                  <a:prstClr val="black"/>
                </a:solidFill>
                <a:latin typeface="メイリオ" panose="020B0604030504040204" pitchFamily="50" charset="-128"/>
                <a:ea typeface="メイリオ" panose="020B0604030504040204" pitchFamily="50" charset="-128"/>
              </a:rPr>
              <a:t>との関わり合い＞</a:t>
            </a:r>
            <a:endParaRPr kumimoji="1" lang="en-US" altLang="ja-JP" sz="1625" b="1" i="1" dirty="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r>
              <a:rPr kumimoji="1" lang="ja-JP" altLang="en-US" sz="1625" spc="-98" dirty="0">
                <a:solidFill>
                  <a:prstClr val="black"/>
                </a:solidFill>
                <a:latin typeface="メイリオ" panose="020B0604030504040204" pitchFamily="50" charset="-128"/>
                <a:ea typeface="メイリオ" panose="020B0604030504040204" pitchFamily="50" charset="-128"/>
              </a:rPr>
              <a:t>〇国内における資源循環事業　　　　　</a:t>
            </a:r>
            <a:endParaRPr kumimoji="1" lang="en-US" altLang="ja-JP" sz="1625" spc="-98" dirty="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r>
              <a:rPr kumimoji="1" lang="ja-JP" altLang="en-US" sz="1625" spc="-98" dirty="0">
                <a:solidFill>
                  <a:prstClr val="black"/>
                </a:solidFill>
                <a:latin typeface="メイリオ" panose="020B0604030504040204" pitchFamily="50" charset="-128"/>
                <a:ea typeface="メイリオ" panose="020B0604030504040204" pitchFamily="50" charset="-128"/>
              </a:rPr>
              <a:t>　産業廃棄物からの再生燃料（</a:t>
            </a:r>
            <a:r>
              <a:rPr kumimoji="1" lang="en-US" altLang="ja-JP" sz="1625" spc="-98" dirty="0">
                <a:solidFill>
                  <a:prstClr val="black"/>
                </a:solidFill>
                <a:latin typeface="メイリオ" panose="020B0604030504040204" pitchFamily="50" charset="-128"/>
                <a:ea typeface="メイリオ" panose="020B0604030504040204" pitchFamily="50" charset="-128"/>
              </a:rPr>
              <a:t>RF</a:t>
            </a:r>
            <a:r>
              <a:rPr kumimoji="1" lang="ja-JP" altLang="en-US" sz="1625" spc="-98" dirty="0" smtClean="0">
                <a:solidFill>
                  <a:prstClr val="black"/>
                </a:solidFill>
                <a:latin typeface="メイリオ" panose="020B0604030504040204" pitchFamily="50" charset="-128"/>
                <a:ea typeface="メイリオ" panose="020B0604030504040204" pitchFamily="50" charset="-128"/>
              </a:rPr>
              <a:t>）の</a:t>
            </a:r>
            <a:endParaRPr kumimoji="1" lang="en-US" altLang="ja-JP" sz="1625" spc="-98" dirty="0" smtClean="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r>
              <a:rPr kumimoji="1" lang="ja-JP" altLang="en-US" sz="1625" spc="-98" dirty="0" smtClean="0">
                <a:solidFill>
                  <a:prstClr val="black"/>
                </a:solidFill>
                <a:latin typeface="メイリオ" panose="020B0604030504040204" pitchFamily="50" charset="-128"/>
                <a:ea typeface="メイリオ" panose="020B0604030504040204" pitchFamily="50" charset="-128"/>
              </a:rPr>
              <a:t>　製造など</a:t>
            </a:r>
            <a:endParaRPr kumimoji="1" lang="en-US" altLang="ja-JP" sz="1625" spc="-98" dirty="0" smtClean="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endParaRPr kumimoji="1" lang="en-US" altLang="ja-JP" sz="1625" spc="-98" dirty="0">
              <a:solidFill>
                <a:prstClr val="black"/>
              </a:solidFill>
              <a:latin typeface="游ゴシック" panose="020F0502020204030204"/>
              <a:ea typeface="游ゴシック" panose="020B0400000000000000" pitchFamily="50" charset="-128"/>
            </a:endParaRPr>
          </a:p>
          <a:p>
            <a:pPr defTabSz="742950">
              <a:lnSpc>
                <a:spcPts val="1400"/>
              </a:lnSpc>
              <a:defRPr/>
            </a:pPr>
            <a:endParaRPr kumimoji="1" lang="en-US" altLang="ja-JP" sz="1625" spc="-98" dirty="0" smtClean="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r>
              <a:rPr kumimoji="1" lang="ja-JP" altLang="en-US" sz="1625" spc="-98" dirty="0" smtClean="0">
                <a:solidFill>
                  <a:prstClr val="black"/>
                </a:solidFill>
                <a:latin typeface="メイリオ" panose="020B0604030504040204" pitchFamily="50" charset="-128"/>
                <a:ea typeface="メイリオ" panose="020B0604030504040204" pitchFamily="50" charset="-128"/>
              </a:rPr>
              <a:t>〇</a:t>
            </a:r>
            <a:r>
              <a:rPr kumimoji="1" lang="ja-JP" altLang="en-US" sz="1625" spc="-98" dirty="0">
                <a:solidFill>
                  <a:prstClr val="black"/>
                </a:solidFill>
                <a:latin typeface="メイリオ" panose="020B0604030504040204" pitchFamily="50" charset="-128"/>
                <a:ea typeface="メイリオ" panose="020B0604030504040204" pitchFamily="50" charset="-128"/>
              </a:rPr>
              <a:t>環境修復事業</a:t>
            </a:r>
            <a:endParaRPr kumimoji="1" lang="en-US" altLang="ja-JP" sz="1625" spc="-98" dirty="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r>
              <a:rPr kumimoji="1" lang="ja-JP" altLang="en-US" sz="1625" spc="-98" dirty="0">
                <a:solidFill>
                  <a:prstClr val="black"/>
                </a:solidFill>
                <a:latin typeface="メイリオ" panose="020B0604030504040204" pitchFamily="50" charset="-128"/>
                <a:ea typeface="メイリオ" panose="020B0604030504040204" pitchFamily="50" charset="-128"/>
              </a:rPr>
              <a:t>　災害廃棄物の処理及び復旧支援　</a:t>
            </a:r>
            <a:endParaRPr kumimoji="1" lang="en-US" altLang="ja-JP" sz="1625" spc="-98" dirty="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endParaRPr kumimoji="1" lang="en-US" altLang="ja-JP" sz="1625" spc="-98" dirty="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endParaRPr kumimoji="1" lang="en-US" altLang="ja-JP" sz="1625" spc="-98" dirty="0" smtClean="0">
              <a:solidFill>
                <a:prstClr val="black"/>
              </a:solidFill>
              <a:latin typeface="メイリオ" panose="020B0604030504040204" pitchFamily="50" charset="-128"/>
              <a:ea typeface="メイリオ" panose="020B0604030504040204" pitchFamily="50" charset="-128"/>
            </a:endParaRPr>
          </a:p>
          <a:p>
            <a:pPr defTabSz="742950">
              <a:lnSpc>
                <a:spcPts val="1700"/>
              </a:lnSpc>
              <a:defRPr/>
            </a:pPr>
            <a:endParaRPr kumimoji="1" lang="en-US" altLang="ja-JP" sz="1625" spc="-98" dirty="0" smtClean="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r>
              <a:rPr kumimoji="1" lang="ja-JP" altLang="en-US" sz="1625" spc="-98" dirty="0" smtClean="0">
                <a:solidFill>
                  <a:prstClr val="black"/>
                </a:solidFill>
                <a:latin typeface="メイリオ" panose="020B0604030504040204" pitchFamily="50" charset="-128"/>
                <a:ea typeface="メイリオ" panose="020B0604030504040204" pitchFamily="50" charset="-128"/>
              </a:rPr>
              <a:t>〇</a:t>
            </a:r>
            <a:r>
              <a:rPr kumimoji="1" lang="ja-JP" altLang="en-US" sz="1625" spc="-98" dirty="0">
                <a:solidFill>
                  <a:prstClr val="black"/>
                </a:solidFill>
                <a:latin typeface="メイリオ" panose="020B0604030504040204" pitchFamily="50" charset="-128"/>
                <a:ea typeface="メイリオ" panose="020B0604030504040204" pitchFamily="50" charset="-128"/>
              </a:rPr>
              <a:t>海外における資源循環事業</a:t>
            </a:r>
            <a:endParaRPr kumimoji="1" lang="en-US" altLang="ja-JP" sz="1625" spc="-98" dirty="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r>
              <a:rPr kumimoji="1" lang="ja-JP" altLang="en-US" sz="1625" spc="-110" dirty="0" smtClean="0">
                <a:solidFill>
                  <a:prstClr val="black"/>
                </a:solidFill>
                <a:latin typeface="メイリオ" panose="020B0604030504040204" pitchFamily="50" charset="-128"/>
                <a:ea typeface="メイリオ" panose="020B0604030504040204" pitchFamily="50" charset="-128"/>
              </a:rPr>
              <a:t>廃棄物</a:t>
            </a:r>
            <a:r>
              <a:rPr kumimoji="1" lang="ja-JP" altLang="en-US" sz="1625" spc="-110" dirty="0">
                <a:solidFill>
                  <a:prstClr val="black"/>
                </a:solidFill>
                <a:latin typeface="メイリオ" panose="020B0604030504040204" pitchFamily="50" charset="-128"/>
                <a:ea typeface="メイリオ" panose="020B0604030504040204" pitchFamily="50" charset="-128"/>
              </a:rPr>
              <a:t>由来の</a:t>
            </a:r>
            <a:r>
              <a:rPr kumimoji="1" lang="ja-JP" altLang="en-US" sz="1625" spc="-110" dirty="0" smtClean="0">
                <a:solidFill>
                  <a:prstClr val="black"/>
                </a:solidFill>
                <a:latin typeface="メイリオ" panose="020B0604030504040204" pitchFamily="50" charset="-128"/>
                <a:ea typeface="メイリオ" panose="020B0604030504040204" pitchFamily="50" charset="-128"/>
              </a:rPr>
              <a:t>バイオナチュラルガス製造など</a:t>
            </a:r>
            <a:endParaRPr kumimoji="1" lang="en-US" altLang="ja-JP" sz="1625" spc="-110" dirty="0" smtClean="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endParaRPr kumimoji="1" lang="en-US" altLang="ja-JP" sz="1625" spc="-110" dirty="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endParaRPr kumimoji="1" lang="en-US" altLang="ja-JP" sz="1625" spc="-98" dirty="0">
              <a:solidFill>
                <a:prstClr val="black"/>
              </a:solidFill>
              <a:latin typeface="メイリオ" panose="020B0604030504040204" pitchFamily="50" charset="-128"/>
              <a:ea typeface="メイリオ" panose="020B0604030504040204" pitchFamily="50" charset="-128"/>
            </a:endParaRPr>
          </a:p>
          <a:p>
            <a:pPr defTabSz="742950">
              <a:lnSpc>
                <a:spcPts val="1700"/>
              </a:lnSpc>
              <a:defRPr/>
            </a:pPr>
            <a:endParaRPr kumimoji="1" lang="en-US" altLang="ja-JP" sz="1625" spc="-98" dirty="0" smtClean="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r>
              <a:rPr kumimoji="1" lang="ja-JP" altLang="en-US" sz="1625" spc="-98" dirty="0" smtClean="0">
                <a:solidFill>
                  <a:prstClr val="black"/>
                </a:solidFill>
                <a:latin typeface="メイリオ" panose="020B0604030504040204" pitchFamily="50" charset="-128"/>
                <a:ea typeface="メイリオ" panose="020B0604030504040204" pitchFamily="50" charset="-128"/>
              </a:rPr>
              <a:t>〇</a:t>
            </a:r>
            <a:r>
              <a:rPr kumimoji="1" lang="ja-JP" altLang="en-US" sz="1625" spc="-98" dirty="0">
                <a:solidFill>
                  <a:prstClr val="black"/>
                </a:solidFill>
                <a:latin typeface="メイリオ" panose="020B0604030504040204" pitchFamily="50" charset="-128"/>
                <a:ea typeface="メイリオ" panose="020B0604030504040204" pitchFamily="50" charset="-128"/>
              </a:rPr>
              <a:t>再生可能エネルギー事業</a:t>
            </a:r>
            <a:endParaRPr kumimoji="1" lang="en-US" altLang="ja-JP" sz="1625" spc="-98" dirty="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r>
              <a:rPr kumimoji="1" lang="ja-JP" altLang="en-US" sz="1625" spc="-98" dirty="0" smtClean="0">
                <a:solidFill>
                  <a:prstClr val="black"/>
                </a:solidFill>
                <a:latin typeface="メイリオ" panose="020B0604030504040204" pitchFamily="50" charset="-128"/>
                <a:ea typeface="メイリオ" panose="020B0604030504040204" pitchFamily="50" charset="-128"/>
              </a:rPr>
              <a:t>バイオガス</a:t>
            </a:r>
            <a:r>
              <a:rPr kumimoji="1" lang="ja-JP" altLang="en-US" sz="1625" spc="-98" dirty="0">
                <a:solidFill>
                  <a:prstClr val="black"/>
                </a:solidFill>
                <a:latin typeface="メイリオ" panose="020B0604030504040204" pitchFamily="50" charset="-128"/>
                <a:ea typeface="メイリオ" panose="020B0604030504040204" pitchFamily="50" charset="-128"/>
              </a:rPr>
              <a:t>発電・太陽光発電</a:t>
            </a:r>
            <a:r>
              <a:rPr kumimoji="1" lang="ja-JP" altLang="en-US" sz="1625" spc="-98" dirty="0" smtClean="0">
                <a:solidFill>
                  <a:prstClr val="black"/>
                </a:solidFill>
                <a:latin typeface="メイリオ" panose="020B0604030504040204" pitchFamily="50" charset="-128"/>
                <a:ea typeface="メイリオ" panose="020B0604030504040204" pitchFamily="50" charset="-128"/>
              </a:rPr>
              <a:t>による</a:t>
            </a:r>
            <a:r>
              <a:rPr kumimoji="1" lang="en-US" altLang="ja-JP" sz="1625" spc="-98" dirty="0" smtClean="0">
                <a:solidFill>
                  <a:prstClr val="black"/>
                </a:solidFill>
                <a:latin typeface="メイリオ" panose="020B0604030504040204" pitchFamily="50" charset="-128"/>
                <a:ea typeface="メイリオ" panose="020B0604030504040204" pitchFamily="50" charset="-128"/>
              </a:rPr>
              <a:t>CO</a:t>
            </a:r>
            <a:r>
              <a:rPr kumimoji="1" lang="en-US" altLang="ja-JP" sz="1138" spc="-98" dirty="0" smtClean="0">
                <a:solidFill>
                  <a:prstClr val="black"/>
                </a:solidFill>
                <a:latin typeface="メイリオ" panose="020B0604030504040204" pitchFamily="50" charset="-128"/>
                <a:ea typeface="メイリオ" panose="020B0604030504040204" pitchFamily="50" charset="-128"/>
              </a:rPr>
              <a:t>2</a:t>
            </a:r>
            <a:r>
              <a:rPr kumimoji="1" lang="ja-JP" altLang="en-US" sz="1625" spc="-98" dirty="0" smtClean="0">
                <a:solidFill>
                  <a:prstClr val="black"/>
                </a:solidFill>
                <a:latin typeface="メイリオ" panose="020B0604030504040204" pitchFamily="50" charset="-128"/>
                <a:ea typeface="メイリオ" panose="020B0604030504040204" pitchFamily="50" charset="-128"/>
              </a:rPr>
              <a:t>削減</a:t>
            </a:r>
            <a:endParaRPr kumimoji="1" lang="en-US" altLang="ja-JP" sz="1625" spc="-98" dirty="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endParaRPr kumimoji="1" lang="en-US" altLang="ja-JP" sz="1138" spc="-98" dirty="0" smtClean="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endParaRPr kumimoji="1" lang="en-US" altLang="ja-JP" sz="1138" spc="-98" dirty="0">
              <a:solidFill>
                <a:prstClr val="black"/>
              </a:solidFill>
              <a:latin typeface="メイリオ" panose="020B0604030504040204" pitchFamily="50" charset="-128"/>
              <a:ea typeface="メイリオ" panose="020B0604030504040204" pitchFamily="50" charset="-128"/>
            </a:endParaRPr>
          </a:p>
        </p:txBody>
      </p:sp>
      <p:sp>
        <p:nvSpPr>
          <p:cNvPr id="7" name="右矢印 6"/>
          <p:cNvSpPr/>
          <p:nvPr/>
        </p:nvSpPr>
        <p:spPr>
          <a:xfrm>
            <a:off x="4204538" y="2400677"/>
            <a:ext cx="345351" cy="2447115"/>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a:solidFill>
                <a:prstClr val="white"/>
              </a:solidFill>
              <a:latin typeface="游ゴシック" panose="020F0502020204030204"/>
              <a:ea typeface="游ゴシック" panose="020B0400000000000000" pitchFamily="50" charset="-128"/>
            </a:endParaRPr>
          </a:p>
        </p:txBody>
      </p:sp>
      <p:sp>
        <p:nvSpPr>
          <p:cNvPr id="9" name="右矢印 8"/>
          <p:cNvSpPr/>
          <p:nvPr/>
        </p:nvSpPr>
        <p:spPr>
          <a:xfrm rot="16200000">
            <a:off x="3109299" y="3501455"/>
            <a:ext cx="4502774" cy="393764"/>
          </a:xfrm>
          <a:prstGeom prst="rightArrow">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a:solidFill>
                <a:prstClr val="white"/>
              </a:solidFill>
              <a:latin typeface="游ゴシック" panose="020F0502020204030204"/>
              <a:ea typeface="游ゴシック" panose="020B0400000000000000" pitchFamily="50" charset="-128"/>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0625" y="5416591"/>
            <a:ext cx="1738409" cy="1227751"/>
          </a:xfrm>
          <a:prstGeom prst="rect">
            <a:avLst/>
          </a:prstGeom>
        </p:spPr>
      </p:pic>
      <p:sp>
        <p:nvSpPr>
          <p:cNvPr id="11" name="正方形/長方形 10"/>
          <p:cNvSpPr/>
          <p:nvPr/>
        </p:nvSpPr>
        <p:spPr>
          <a:xfrm>
            <a:off x="4429597" y="5015386"/>
            <a:ext cx="1854796" cy="3412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742950">
              <a:defRPr/>
            </a:pPr>
            <a:r>
              <a:rPr kumimoji="1" lang="ja-JP" altLang="en-US" dirty="0">
                <a:solidFill>
                  <a:prstClr val="black"/>
                </a:solidFill>
                <a:latin typeface="メイリオ" panose="020B0604030504040204" pitchFamily="50" charset="-128"/>
                <a:ea typeface="メイリオ" panose="020B0604030504040204" pitchFamily="50" charset="-128"/>
              </a:rPr>
              <a:t>事業との関連性</a:t>
            </a:r>
          </a:p>
        </p:txBody>
      </p:sp>
      <p:sp>
        <p:nvSpPr>
          <p:cNvPr id="12" name="正方形/長方形 11"/>
          <p:cNvSpPr/>
          <p:nvPr/>
        </p:nvSpPr>
        <p:spPr>
          <a:xfrm>
            <a:off x="4543240" y="4490058"/>
            <a:ext cx="1598253" cy="3759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742950">
              <a:defRPr/>
            </a:pPr>
            <a:r>
              <a:rPr kumimoji="1" lang="ja-JP" altLang="en-US" dirty="0">
                <a:solidFill>
                  <a:prstClr val="black"/>
                </a:solidFill>
                <a:latin typeface="メイリオ" panose="020B0604030504040204" pitchFamily="50" charset="-128"/>
                <a:ea typeface="メイリオ" panose="020B0604030504040204" pitchFamily="50" charset="-128"/>
              </a:rPr>
              <a:t>重点項目</a:t>
            </a:r>
          </a:p>
        </p:txBody>
      </p:sp>
      <p:sp>
        <p:nvSpPr>
          <p:cNvPr id="13" name="正方形/長方形 12"/>
          <p:cNvSpPr/>
          <p:nvPr/>
        </p:nvSpPr>
        <p:spPr>
          <a:xfrm>
            <a:off x="4549889" y="3915545"/>
            <a:ext cx="1589499" cy="3974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742950">
              <a:defRPr/>
            </a:pPr>
            <a:r>
              <a:rPr kumimoji="1" lang="ja-JP" altLang="en-US" dirty="0">
                <a:solidFill>
                  <a:prstClr val="black"/>
                </a:solidFill>
                <a:latin typeface="メイリオ" panose="020B0604030504040204" pitchFamily="50" charset="-128"/>
                <a:ea typeface="メイリオ" panose="020B0604030504040204" pitchFamily="50" charset="-128"/>
              </a:rPr>
              <a:t>目標設定</a:t>
            </a:r>
          </a:p>
        </p:txBody>
      </p:sp>
      <p:sp>
        <p:nvSpPr>
          <p:cNvPr id="14" name="正方形/長方形 13"/>
          <p:cNvSpPr/>
          <p:nvPr/>
        </p:nvSpPr>
        <p:spPr>
          <a:xfrm>
            <a:off x="4549888" y="3111450"/>
            <a:ext cx="1589499" cy="3789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742950">
              <a:defRPr/>
            </a:pPr>
            <a:r>
              <a:rPr kumimoji="1" lang="ja-JP" altLang="en-US" dirty="0">
                <a:solidFill>
                  <a:prstClr val="black"/>
                </a:solidFill>
                <a:latin typeface="メイリオ" panose="020B0604030504040204" pitchFamily="50" charset="-128"/>
                <a:ea typeface="メイリオ" panose="020B0604030504040204" pitchFamily="50" charset="-128"/>
              </a:rPr>
              <a:t>経営統合</a:t>
            </a:r>
          </a:p>
        </p:txBody>
      </p:sp>
      <p:sp>
        <p:nvSpPr>
          <p:cNvPr id="15" name="正方形/長方形 14"/>
          <p:cNvSpPr/>
          <p:nvPr/>
        </p:nvSpPr>
        <p:spPr>
          <a:xfrm>
            <a:off x="4549888" y="2340690"/>
            <a:ext cx="1589499" cy="4030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742950">
              <a:lnSpc>
                <a:spcPts val="2100"/>
              </a:lnSpc>
              <a:defRPr/>
            </a:pPr>
            <a:r>
              <a:rPr kumimoji="1" lang="ja-JP" altLang="en-US" dirty="0">
                <a:solidFill>
                  <a:prstClr val="black"/>
                </a:solidFill>
                <a:latin typeface="メイリオ" panose="020B0604030504040204" pitchFamily="50" charset="-128"/>
                <a:ea typeface="メイリオ" panose="020B0604030504040204" pitchFamily="50" charset="-128"/>
              </a:rPr>
              <a:t>報告</a:t>
            </a:r>
          </a:p>
        </p:txBody>
      </p:sp>
      <p:sp>
        <p:nvSpPr>
          <p:cNvPr id="16" name="フローチャート: 抜出し 15"/>
          <p:cNvSpPr/>
          <p:nvPr/>
        </p:nvSpPr>
        <p:spPr>
          <a:xfrm>
            <a:off x="6654587" y="2114070"/>
            <a:ext cx="2781463" cy="3399626"/>
          </a:xfrm>
          <a:prstGeom prst="flowChartExtract">
            <a:avLst/>
          </a:prstGeom>
          <a:solidFill>
            <a:schemeClr val="accent6">
              <a:alpha val="1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742950">
              <a:defRPr/>
            </a:pPr>
            <a:endParaRPr kumimoji="1" lang="ja-JP" altLang="en-US" sz="1463">
              <a:solidFill>
                <a:prstClr val="white"/>
              </a:solidFill>
              <a:latin typeface="游ゴシック" panose="020F0502020204030204"/>
              <a:ea typeface="游ゴシック" panose="020B0400000000000000" pitchFamily="50" charset="-128"/>
            </a:endParaRP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7778" y="1575587"/>
            <a:ext cx="555026" cy="555026"/>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7867" y="5041171"/>
            <a:ext cx="408957" cy="415497"/>
          </a:xfrm>
          <a:prstGeom prst="rect">
            <a:avLst/>
          </a:prstGeom>
        </p:spPr>
      </p:pic>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7965" y="5039183"/>
            <a:ext cx="411598" cy="411598"/>
          </a:xfrm>
          <a:prstGeom prst="rect">
            <a:avLst/>
          </a:prstGeom>
        </p:spPr>
      </p:pic>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8368" y="5039184"/>
            <a:ext cx="411598" cy="411598"/>
          </a:xfrm>
          <a:prstGeom prst="rect">
            <a:avLst/>
          </a:prstGeom>
        </p:spPr>
      </p:pic>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9284" y="5039183"/>
            <a:ext cx="419913" cy="419913"/>
          </a:xfrm>
          <a:prstGeom prst="rect">
            <a:avLst/>
          </a:prstGeom>
        </p:spPr>
      </p:pic>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4856" y="5047059"/>
            <a:ext cx="403722" cy="403722"/>
          </a:xfrm>
          <a:prstGeom prst="rect">
            <a:avLst/>
          </a:prstGeom>
        </p:spPr>
      </p:pic>
      <p:pic>
        <p:nvPicPr>
          <p:cNvPr id="23" name="図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66360" y="5039183"/>
            <a:ext cx="386953" cy="411598"/>
          </a:xfrm>
          <a:prstGeom prst="rect">
            <a:avLst/>
          </a:prstGeom>
        </p:spPr>
      </p:pic>
      <p:pic>
        <p:nvPicPr>
          <p:cNvPr id="24" name="図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27018" y="5047059"/>
            <a:ext cx="403722" cy="403722"/>
          </a:xfrm>
          <a:prstGeom prst="rect">
            <a:avLst/>
          </a:prstGeom>
        </p:spPr>
      </p:pic>
      <p:pic>
        <p:nvPicPr>
          <p:cNvPr id="25" name="図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30740" y="5047059"/>
            <a:ext cx="418569" cy="418569"/>
          </a:xfrm>
          <a:prstGeom prst="rect">
            <a:avLst/>
          </a:prstGeom>
        </p:spPr>
      </p:pic>
      <p:pic>
        <p:nvPicPr>
          <p:cNvPr id="26" name="図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18367" y="5047059"/>
            <a:ext cx="403722" cy="403722"/>
          </a:xfrm>
          <a:prstGeom prst="rect">
            <a:avLst/>
          </a:prstGeom>
        </p:spPr>
      </p:pic>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2323" y="4464457"/>
            <a:ext cx="411598" cy="411598"/>
          </a:xfrm>
          <a:prstGeom prst="rect">
            <a:avLst/>
          </a:prstGeom>
        </p:spPr>
      </p:pic>
      <p:pic>
        <p:nvPicPr>
          <p:cNvPr id="28" name="図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21914" y="4463897"/>
            <a:ext cx="419913" cy="419913"/>
          </a:xfrm>
          <a:prstGeom prst="rect">
            <a:avLst/>
          </a:prstGeom>
        </p:spPr>
      </p:pic>
      <p:pic>
        <p:nvPicPr>
          <p:cNvPr id="29" name="図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7918" y="4468313"/>
            <a:ext cx="408957" cy="415497"/>
          </a:xfrm>
          <a:prstGeom prst="rect">
            <a:avLst/>
          </a:prstGeom>
        </p:spPr>
      </p:pic>
      <p:pic>
        <p:nvPicPr>
          <p:cNvPr id="30" name="図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37419" y="4472212"/>
            <a:ext cx="386953" cy="411598"/>
          </a:xfrm>
          <a:prstGeom prst="rect">
            <a:avLst/>
          </a:prstGeom>
        </p:spPr>
      </p:pic>
      <p:pic>
        <p:nvPicPr>
          <p:cNvPr id="31" name="図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14916" y="4480088"/>
            <a:ext cx="403722" cy="403722"/>
          </a:xfrm>
          <a:prstGeom prst="rect">
            <a:avLst/>
          </a:prstGeom>
        </p:spPr>
      </p:pic>
      <p:sp>
        <p:nvSpPr>
          <p:cNvPr id="32" name="テキスト ボックス 31"/>
          <p:cNvSpPr txBox="1"/>
          <p:nvPr/>
        </p:nvSpPr>
        <p:spPr>
          <a:xfrm>
            <a:off x="7091298" y="1502584"/>
            <a:ext cx="2683240" cy="646331"/>
          </a:xfrm>
          <a:prstGeom prst="rect">
            <a:avLst/>
          </a:prstGeom>
          <a:noFill/>
        </p:spPr>
        <p:txBody>
          <a:bodyPr wrap="square" rtlCol="0">
            <a:spAutoFit/>
          </a:bodyPr>
          <a:lstStyle/>
          <a:p>
            <a:pPr defTabSz="742950">
              <a:defRPr/>
            </a:pPr>
            <a:r>
              <a:rPr kumimoji="1" lang="ja-JP" altLang="en-US" dirty="0">
                <a:solidFill>
                  <a:srgbClr val="FF0000"/>
                </a:solidFill>
                <a:latin typeface="HGS創英角ﾎﾟｯﾌﾟ体" panose="040B0A00000000000000" pitchFamily="50" charset="-128"/>
                <a:ea typeface="HGS創英角ﾎﾟｯﾌﾟ体" panose="040B0A00000000000000" pitchFamily="50" charset="-128"/>
              </a:rPr>
              <a:t>パートナーシップ</a:t>
            </a:r>
            <a:r>
              <a:rPr kumimoji="1"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で</a:t>
            </a:r>
            <a:endParaRPr kumimoji="1"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pPr defTabSz="742950">
              <a:defRPr/>
            </a:pPr>
            <a:r>
              <a:rPr kumimoji="1"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目標</a:t>
            </a:r>
            <a:r>
              <a:rPr kumimoji="1" lang="ja-JP" altLang="en-US" dirty="0">
                <a:solidFill>
                  <a:srgbClr val="FF0000"/>
                </a:solidFill>
                <a:latin typeface="HGS創英角ﾎﾟｯﾌﾟ体" panose="040B0A00000000000000" pitchFamily="50" charset="-128"/>
                <a:ea typeface="HGS創英角ﾎﾟｯﾌﾟ体" panose="040B0A00000000000000" pitchFamily="50" charset="-128"/>
              </a:rPr>
              <a:t>達成</a:t>
            </a:r>
          </a:p>
        </p:txBody>
      </p:sp>
      <p:sp>
        <p:nvSpPr>
          <p:cNvPr id="33" name="テキスト ボックス 32"/>
          <p:cNvSpPr txBox="1"/>
          <p:nvPr/>
        </p:nvSpPr>
        <p:spPr>
          <a:xfrm>
            <a:off x="6235379" y="2280919"/>
            <a:ext cx="3592953" cy="584775"/>
          </a:xfrm>
          <a:prstGeom prst="rect">
            <a:avLst/>
          </a:prstGeom>
          <a:noFill/>
          <a:ln>
            <a:solidFill>
              <a:schemeClr val="tx1"/>
            </a:solidFill>
            <a:prstDash val="dashDot"/>
          </a:ln>
        </p:spPr>
        <p:txBody>
          <a:bodyPr wrap="square" rtlCol="0">
            <a:spAutoFit/>
          </a:bodyPr>
          <a:lstStyle/>
          <a:p>
            <a:pPr defTabSz="742950">
              <a:defRPr/>
            </a:pPr>
            <a:r>
              <a:rPr kumimoji="1" lang="ja-JP" altLang="en-US" sz="1600" dirty="0">
                <a:solidFill>
                  <a:prstClr val="black"/>
                </a:solidFill>
                <a:latin typeface="HGP創英ﾌﾟﾚｾﾞﾝｽEB" panose="02020800000000000000" pitchFamily="18" charset="-128"/>
                <a:ea typeface="HGP創英ﾌﾟﾚｾﾞﾝｽEB" panose="02020800000000000000" pitchFamily="18" charset="-128"/>
              </a:rPr>
              <a:t>具体的な取組み事項や削減状況に</a:t>
            </a:r>
            <a:r>
              <a:rPr kumimoji="1" lang="ja-JP" altLang="en-US" sz="1600" dirty="0" smtClean="0">
                <a:solidFill>
                  <a:prstClr val="black"/>
                </a:solidFill>
                <a:latin typeface="HGP創英ﾌﾟﾚｾﾞﾝｽEB" panose="02020800000000000000" pitchFamily="18" charset="-128"/>
                <a:ea typeface="HGP創英ﾌﾟﾚｾﾞﾝｽEB" panose="02020800000000000000" pitchFamily="18" charset="-128"/>
              </a:rPr>
              <a:t>ついて</a:t>
            </a:r>
            <a:r>
              <a:rPr kumimoji="1" lang="ja-JP" altLang="en-US" sz="1600" b="1" spc="-100" dirty="0" smtClean="0">
                <a:solidFill>
                  <a:srgbClr val="FF0000"/>
                </a:solidFill>
                <a:latin typeface="HGP創英ﾌﾟﾚｾﾞﾝｽEB" panose="02020800000000000000" pitchFamily="18" charset="-128"/>
                <a:ea typeface="HGP創英ﾌﾟﾚｾﾞﾝｽEB" panose="02020800000000000000" pitchFamily="18" charset="-128"/>
              </a:rPr>
              <a:t>ホーム</a:t>
            </a:r>
            <a:r>
              <a:rPr kumimoji="1" lang="ja-JP" altLang="en-US" sz="1600" b="1" spc="-100" dirty="0">
                <a:solidFill>
                  <a:srgbClr val="FF0000"/>
                </a:solidFill>
                <a:latin typeface="HGP創英ﾌﾟﾚｾﾞﾝｽEB" panose="02020800000000000000" pitchFamily="18" charset="-128"/>
                <a:ea typeface="HGP創英ﾌﾟﾚｾﾞﾝｽEB" panose="02020800000000000000" pitchFamily="18" charset="-128"/>
              </a:rPr>
              <a:t>ページ</a:t>
            </a:r>
            <a:r>
              <a:rPr kumimoji="1" lang="ja-JP" altLang="en-US" sz="1600" b="1" dirty="0" smtClean="0">
                <a:solidFill>
                  <a:srgbClr val="FF0000"/>
                </a:solidFill>
                <a:latin typeface="HGP創英ﾌﾟﾚｾﾞﾝｽEB" panose="02020800000000000000" pitchFamily="18" charset="-128"/>
                <a:ea typeface="HGP創英ﾌﾟﾚｾﾞﾝｽEB" panose="02020800000000000000" pitchFamily="18" charset="-128"/>
              </a:rPr>
              <a:t>や</a:t>
            </a:r>
            <a:r>
              <a:rPr kumimoji="1" lang="en-US" altLang="ja-JP" sz="1600" b="1" dirty="0">
                <a:solidFill>
                  <a:srgbClr val="FF0000"/>
                </a:solidFill>
                <a:latin typeface="HGP創英ﾌﾟﾚｾﾞﾝｽEB" panose="02020800000000000000" pitchFamily="18" charset="-128"/>
                <a:ea typeface="HGP創英ﾌﾟﾚｾﾞﾝｽEB" panose="02020800000000000000" pitchFamily="18" charset="-128"/>
              </a:rPr>
              <a:t>CSR</a:t>
            </a:r>
            <a:r>
              <a:rPr kumimoji="1" lang="ja-JP" altLang="en-US" sz="1600" b="1" dirty="0">
                <a:solidFill>
                  <a:srgbClr val="FF0000"/>
                </a:solidFill>
                <a:latin typeface="HGP創英ﾌﾟﾚｾﾞﾝｽEB" panose="02020800000000000000" pitchFamily="18" charset="-128"/>
                <a:ea typeface="HGP創英ﾌﾟﾚｾﾞﾝｽEB" panose="02020800000000000000" pitchFamily="18" charset="-128"/>
              </a:rPr>
              <a:t>レポートにて開示</a:t>
            </a:r>
          </a:p>
        </p:txBody>
      </p:sp>
      <p:sp>
        <p:nvSpPr>
          <p:cNvPr id="34" name="テキスト ボックス 33"/>
          <p:cNvSpPr txBox="1"/>
          <p:nvPr/>
        </p:nvSpPr>
        <p:spPr>
          <a:xfrm>
            <a:off x="6233722" y="2955190"/>
            <a:ext cx="3585624" cy="830997"/>
          </a:xfrm>
          <a:prstGeom prst="rect">
            <a:avLst/>
          </a:prstGeom>
          <a:noFill/>
          <a:ln>
            <a:solidFill>
              <a:schemeClr val="tx1"/>
            </a:solidFill>
            <a:prstDash val="dashDot"/>
          </a:ln>
        </p:spPr>
        <p:txBody>
          <a:bodyPr wrap="square" rtlCol="0">
            <a:spAutoFit/>
          </a:bodyPr>
          <a:lstStyle/>
          <a:p>
            <a:pPr defTabSz="742950">
              <a:defRPr/>
            </a:pPr>
            <a:r>
              <a:rPr kumimoji="1" lang="ja-JP" altLang="en-US" sz="1600" b="1" dirty="0">
                <a:solidFill>
                  <a:srgbClr val="FF0000"/>
                </a:solidFill>
                <a:latin typeface="HGS創英ﾌﾟﾚｾﾞﾝｽEB" panose="02020800000000000000" pitchFamily="18" charset="-128"/>
                <a:ea typeface="HGS創英ﾌﾟﾚｾﾞﾝｽEB" panose="02020800000000000000" pitchFamily="18" charset="-128"/>
              </a:rPr>
              <a:t>グループ経営管理指標</a:t>
            </a:r>
            <a:r>
              <a:rPr kumimoji="1" lang="ja-JP" altLang="en-US" sz="1600" dirty="0">
                <a:solidFill>
                  <a:prstClr val="black"/>
                </a:solidFill>
                <a:latin typeface="HGS創英ﾌﾟﾚｾﾞﾝｽEB" panose="02020800000000000000" pitchFamily="18" charset="-128"/>
                <a:ea typeface="HGS創英ﾌﾟﾚｾﾞﾝｽEB" panose="02020800000000000000" pitchFamily="18" charset="-128"/>
              </a:rPr>
              <a:t>に織り込み、グループ各社の</a:t>
            </a:r>
            <a:r>
              <a:rPr kumimoji="1" lang="ja-JP" altLang="en-US" sz="1600" b="1" dirty="0">
                <a:solidFill>
                  <a:srgbClr val="FF0000"/>
                </a:solidFill>
                <a:latin typeface="HGS創英ﾌﾟﾚｾﾞﾝｽEB" panose="02020800000000000000" pitchFamily="18" charset="-128"/>
                <a:ea typeface="HGS創英ﾌﾟﾚｾﾞﾝｽEB" panose="02020800000000000000" pitchFamily="18" charset="-128"/>
              </a:rPr>
              <a:t>進捗管理・評価</a:t>
            </a:r>
            <a:r>
              <a:rPr kumimoji="1" lang="ja-JP" altLang="en-US" sz="1600" dirty="0">
                <a:solidFill>
                  <a:prstClr val="black"/>
                </a:solidFill>
                <a:latin typeface="HGS創英ﾌﾟﾚｾﾞﾝｽEB" panose="02020800000000000000" pitchFamily="18" charset="-128"/>
                <a:ea typeface="HGS創英ﾌﾟﾚｾﾞﾝｽEB" panose="02020800000000000000" pitchFamily="18" charset="-128"/>
              </a:rPr>
              <a:t>するために仕組みを検討</a:t>
            </a:r>
          </a:p>
        </p:txBody>
      </p:sp>
      <p:sp>
        <p:nvSpPr>
          <p:cNvPr id="35" name="テキスト ボックス 34"/>
          <p:cNvSpPr txBox="1"/>
          <p:nvPr/>
        </p:nvSpPr>
        <p:spPr>
          <a:xfrm>
            <a:off x="6255080" y="3821879"/>
            <a:ext cx="3504617" cy="584775"/>
          </a:xfrm>
          <a:prstGeom prst="rect">
            <a:avLst/>
          </a:prstGeom>
          <a:noFill/>
          <a:ln>
            <a:solidFill>
              <a:schemeClr val="tx1"/>
            </a:solidFill>
            <a:prstDash val="dashDot"/>
          </a:ln>
        </p:spPr>
        <p:txBody>
          <a:bodyPr wrap="square" rtlCol="0">
            <a:spAutoFit/>
          </a:bodyPr>
          <a:lstStyle/>
          <a:p>
            <a:pPr defTabSz="742950">
              <a:defRPr/>
            </a:pPr>
            <a:r>
              <a:rPr kumimoji="1" lang="en-US" altLang="ja-JP" sz="1600" b="1" dirty="0">
                <a:solidFill>
                  <a:srgbClr val="FF0000"/>
                </a:solidFill>
                <a:latin typeface="HGS創英ﾌﾟﾚｾﾞﾝｽEB" panose="02020800000000000000" pitchFamily="18" charset="-128"/>
                <a:ea typeface="HGS創英ﾌﾟﾚｾﾞﾝｽEB" panose="02020800000000000000" pitchFamily="18" charset="-128"/>
              </a:rPr>
              <a:t>STB</a:t>
            </a:r>
            <a:r>
              <a:rPr kumimoji="1" lang="ja-JP" altLang="en-US" sz="1600" b="1" dirty="0">
                <a:solidFill>
                  <a:srgbClr val="FF0000"/>
                </a:solidFill>
                <a:latin typeface="HGS創英ﾌﾟﾚｾﾞﾝｽEB" panose="02020800000000000000" pitchFamily="18" charset="-128"/>
                <a:ea typeface="HGS創英ﾌﾟﾚｾﾞﾝｽEB" panose="02020800000000000000" pitchFamily="18" charset="-128"/>
              </a:rPr>
              <a:t>水準</a:t>
            </a:r>
            <a:r>
              <a:rPr kumimoji="1" lang="ja-JP" altLang="en-US" sz="1600" dirty="0">
                <a:solidFill>
                  <a:prstClr val="black"/>
                </a:solidFill>
                <a:latin typeface="HGS創英ﾌﾟﾚｾﾞﾝｽEB" panose="02020800000000000000" pitchFamily="18" charset="-128"/>
                <a:ea typeface="HGS創英ﾌﾟﾚｾﾞﾝｽEB" panose="02020800000000000000" pitchFamily="18" charset="-128"/>
              </a:rPr>
              <a:t>に沿った</a:t>
            </a:r>
            <a:r>
              <a:rPr kumimoji="1" lang="en-US" altLang="ja-JP" sz="1600" b="1" dirty="0">
                <a:solidFill>
                  <a:srgbClr val="FF0000"/>
                </a:solidFill>
                <a:latin typeface="HGS創英ﾌﾟﾚｾﾞﾝｽEB" panose="02020800000000000000" pitchFamily="18" charset="-128"/>
                <a:ea typeface="HGS創英ﾌﾟﾚｾﾞﾝｽEB" panose="02020800000000000000" pitchFamily="18" charset="-128"/>
              </a:rPr>
              <a:t>CO2</a:t>
            </a:r>
            <a:r>
              <a:rPr kumimoji="1" lang="ja-JP" altLang="en-US" sz="1600" b="1" dirty="0">
                <a:solidFill>
                  <a:srgbClr val="FF0000"/>
                </a:solidFill>
                <a:latin typeface="HGS創英ﾌﾟﾚｾﾞﾝｽEB" panose="02020800000000000000" pitchFamily="18" charset="-128"/>
                <a:ea typeface="HGS創英ﾌﾟﾚｾﾞﾝｽEB" panose="02020800000000000000" pitchFamily="18" charset="-128"/>
              </a:rPr>
              <a:t>排出量</a:t>
            </a:r>
            <a:r>
              <a:rPr kumimoji="1" lang="ja-JP" altLang="en-US" sz="1600" dirty="0">
                <a:solidFill>
                  <a:prstClr val="black"/>
                </a:solidFill>
                <a:latin typeface="HGS創英ﾌﾟﾚｾﾞﾝｽEB" panose="02020800000000000000" pitchFamily="18" charset="-128"/>
                <a:ea typeface="HGS創英ﾌﾟﾚｾﾞﾝｽEB" panose="02020800000000000000" pitchFamily="18" charset="-128"/>
              </a:rPr>
              <a:t>を算出し</a:t>
            </a:r>
            <a:r>
              <a:rPr kumimoji="1" lang="ja-JP" altLang="en-US" sz="1600" b="1" dirty="0">
                <a:solidFill>
                  <a:srgbClr val="FF0000"/>
                </a:solidFill>
                <a:latin typeface="HGS創英ﾌﾟﾚｾﾞﾝｽEB" panose="02020800000000000000" pitchFamily="18" charset="-128"/>
                <a:ea typeface="HGS創英ﾌﾟﾚｾﾞﾝｽEB" panose="02020800000000000000" pitchFamily="18" charset="-128"/>
              </a:rPr>
              <a:t>目標設定</a:t>
            </a:r>
            <a:r>
              <a:rPr kumimoji="1" lang="ja-JP" altLang="en-US" sz="1600" dirty="0">
                <a:solidFill>
                  <a:prstClr val="black"/>
                </a:solidFill>
                <a:latin typeface="HGS創英ﾌﾟﾚｾﾞﾝｽEB" panose="02020800000000000000" pitchFamily="18" charset="-128"/>
                <a:ea typeface="HGS創英ﾌﾟﾚｾﾞﾝｽEB" panose="02020800000000000000" pitchFamily="18" charset="-128"/>
              </a:rPr>
              <a:t>を実施</a:t>
            </a:r>
          </a:p>
        </p:txBody>
      </p:sp>
      <p:pic>
        <p:nvPicPr>
          <p:cNvPr id="1026" name="Picture 2" descr="https://www.rematec.co.jp/images/work/nav_01.jp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86129" y="2258823"/>
            <a:ext cx="664313" cy="730745"/>
          </a:xfrm>
          <a:prstGeom prst="rect">
            <a:avLst/>
          </a:prstGeom>
          <a:noFill/>
          <a:extLst>
            <a:ext uri="{909E8E84-426E-40DD-AFC4-6F175D3DCCD1}">
              <a14:hiddenFill xmlns:a14="http://schemas.microsoft.com/office/drawing/2010/main">
                <a:solidFill>
                  <a:srgbClr val="FFFFFF"/>
                </a:solidFill>
              </a14:hiddenFill>
            </a:ext>
          </a:extLst>
        </p:spPr>
      </p:pic>
      <p:pic>
        <p:nvPicPr>
          <p:cNvPr id="38" name="図 3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10287" y="6133372"/>
            <a:ext cx="750397" cy="528788"/>
          </a:xfrm>
          <a:prstGeom prst="rect">
            <a:avLst/>
          </a:prstGeom>
        </p:spPr>
      </p:pic>
      <p:pic>
        <p:nvPicPr>
          <p:cNvPr id="42" name="図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1059" y="2283691"/>
            <a:ext cx="567565" cy="567565"/>
          </a:xfrm>
          <a:prstGeom prst="rect">
            <a:avLst/>
          </a:prstGeom>
        </p:spPr>
      </p:pic>
      <p:pic>
        <p:nvPicPr>
          <p:cNvPr id="43" name="図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50900" y="2280919"/>
            <a:ext cx="538793" cy="573107"/>
          </a:xfrm>
          <a:prstGeom prst="rect">
            <a:avLst/>
          </a:prstGeom>
        </p:spPr>
      </p:pic>
      <p:pic>
        <p:nvPicPr>
          <p:cNvPr id="44" name="図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102" y="3573549"/>
            <a:ext cx="561039" cy="570012"/>
          </a:xfrm>
          <a:prstGeom prst="rect">
            <a:avLst/>
          </a:prstGeom>
        </p:spPr>
      </p:pic>
      <p:pic>
        <p:nvPicPr>
          <p:cNvPr id="45" name="図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2646" y="3573549"/>
            <a:ext cx="578820" cy="578820"/>
          </a:xfrm>
          <a:prstGeom prst="rect">
            <a:avLst/>
          </a:prstGeom>
        </p:spPr>
      </p:pic>
      <p:pic>
        <p:nvPicPr>
          <p:cNvPr id="46" name="図 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31443" y="3573549"/>
            <a:ext cx="578820" cy="578820"/>
          </a:xfrm>
          <a:prstGeom prst="rect">
            <a:avLst/>
          </a:prstGeom>
        </p:spPr>
      </p:pic>
      <p:pic>
        <p:nvPicPr>
          <p:cNvPr id="47" name="図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971" y="4833089"/>
            <a:ext cx="571436" cy="550825"/>
          </a:xfrm>
          <a:prstGeom prst="rect">
            <a:avLst/>
          </a:prstGeom>
        </p:spPr>
      </p:pic>
      <p:pic>
        <p:nvPicPr>
          <p:cNvPr id="48" name="図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8612" y="4833089"/>
            <a:ext cx="529914" cy="561750"/>
          </a:xfrm>
          <a:prstGeom prst="rect">
            <a:avLst/>
          </a:prstGeom>
        </p:spPr>
      </p:pic>
      <p:pic>
        <p:nvPicPr>
          <p:cNvPr id="49" name="図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1731" y="4828177"/>
            <a:ext cx="560647" cy="560647"/>
          </a:xfrm>
          <a:prstGeom prst="rect">
            <a:avLst/>
          </a:prstGeom>
        </p:spPr>
      </p:pic>
      <p:pic>
        <p:nvPicPr>
          <p:cNvPr id="50" name="図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1719" y="4828177"/>
            <a:ext cx="528567" cy="562232"/>
          </a:xfrm>
          <a:prstGeom prst="rect">
            <a:avLst/>
          </a:prstGeom>
        </p:spPr>
      </p:pic>
      <p:pic>
        <p:nvPicPr>
          <p:cNvPr id="51" name="図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48193" y="4825861"/>
            <a:ext cx="529345" cy="558053"/>
          </a:xfrm>
          <a:prstGeom prst="rect">
            <a:avLst/>
          </a:prstGeom>
        </p:spPr>
      </p:pic>
      <p:pic>
        <p:nvPicPr>
          <p:cNvPr id="52" name="図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1120" y="4797385"/>
            <a:ext cx="544227" cy="566346"/>
          </a:xfrm>
          <a:prstGeom prst="rect">
            <a:avLst/>
          </a:prstGeom>
        </p:spPr>
      </p:pic>
      <p:sp>
        <p:nvSpPr>
          <p:cNvPr id="40" name="テキスト ボックス 39"/>
          <p:cNvSpPr txBox="1"/>
          <p:nvPr/>
        </p:nvSpPr>
        <p:spPr>
          <a:xfrm>
            <a:off x="6286299" y="5879430"/>
            <a:ext cx="3533047" cy="584775"/>
          </a:xfrm>
          <a:prstGeom prst="rect">
            <a:avLst/>
          </a:prstGeom>
          <a:noFill/>
          <a:ln>
            <a:solidFill>
              <a:schemeClr val="tx1"/>
            </a:solidFill>
            <a:prstDash val="dashDot"/>
          </a:ln>
        </p:spPr>
        <p:txBody>
          <a:bodyPr wrap="square" rtlCol="0">
            <a:spAutoFit/>
          </a:bodyPr>
          <a:lstStyle/>
          <a:p>
            <a:pPr defTabSz="742950">
              <a:defRPr/>
            </a:pPr>
            <a:r>
              <a:rPr kumimoji="1" lang="en-US" altLang="ja-JP" sz="1600" dirty="0">
                <a:solidFill>
                  <a:prstClr val="black"/>
                </a:solidFill>
                <a:latin typeface="HGP創英ﾌﾟﾚｾﾞﾝｽEB" panose="02020800000000000000" pitchFamily="18" charset="-128"/>
                <a:ea typeface="HGP創英ﾌﾟﾚｾﾞﾝｽEB" panose="02020800000000000000" pitchFamily="18" charset="-128"/>
              </a:rPr>
              <a:t>17</a:t>
            </a:r>
            <a:r>
              <a:rPr kumimoji="1" lang="ja-JP" altLang="en-US" sz="1600" dirty="0">
                <a:solidFill>
                  <a:prstClr val="black"/>
                </a:solidFill>
                <a:latin typeface="HGP創英ﾌﾟﾚｾﾞﾝｽEB" panose="02020800000000000000" pitchFamily="18" charset="-128"/>
                <a:ea typeface="HGP創英ﾌﾟﾚｾﾞﾝｽEB" panose="02020800000000000000" pitchFamily="18" charset="-128"/>
              </a:rPr>
              <a:t>ゴールのうち、どのゴールが自社の事業と関連性があるかを整理</a:t>
            </a:r>
            <a:endParaRPr kumimoji="1" lang="en-US" altLang="ja-JP" sz="1600" dirty="0">
              <a:solidFill>
                <a:prstClr val="black"/>
              </a:solidFill>
              <a:latin typeface="HGP創英ﾌﾟﾚｾﾞﾝｽEB" panose="02020800000000000000" pitchFamily="18" charset="-128"/>
              <a:ea typeface="HGP創英ﾌﾟﾚｾﾞﾝｽEB" panose="02020800000000000000" pitchFamily="18" charset="-128"/>
            </a:endParaRPr>
          </a:p>
        </p:txBody>
      </p:sp>
      <p:sp>
        <p:nvSpPr>
          <p:cNvPr id="2" name="タイトル 1"/>
          <p:cNvSpPr>
            <a:spLocks noGrp="1"/>
          </p:cNvSpPr>
          <p:nvPr>
            <p:ph type="title"/>
          </p:nvPr>
        </p:nvSpPr>
        <p:spPr>
          <a:xfrm>
            <a:off x="314507" y="156873"/>
            <a:ext cx="9698593" cy="1077020"/>
          </a:xfrm>
        </p:spPr>
        <p:txBody>
          <a:bodyPr>
            <a:normAutofit fontScale="90000"/>
          </a:bodyPr>
          <a:lstStyle/>
          <a:p>
            <a:r>
              <a:rPr lang="ja-JP" altLang="en-US" sz="4875" dirty="0">
                <a:latin typeface="Meiryo UI" panose="020B0604030504040204" pitchFamily="50" charset="-128"/>
                <a:ea typeface="Meiryo UI" panose="020B0604030504040204" pitchFamily="50" charset="-128"/>
              </a:rPr>
              <a:t>リマテックホールディングス株式会社</a:t>
            </a:r>
            <a:r>
              <a:rPr lang="en-US" altLang="ja-JP" sz="4875" dirty="0"/>
              <a:t/>
            </a:r>
            <a:br>
              <a:rPr lang="en-US" altLang="ja-JP" sz="4875" dirty="0"/>
            </a:br>
            <a:r>
              <a:rPr lang="ja-JP" altLang="en-US" sz="2194" dirty="0"/>
              <a:t>～既存事業活動の</a:t>
            </a:r>
            <a:r>
              <a:rPr lang="en-US" altLang="ja-JP" sz="2194" dirty="0"/>
              <a:t>SDGs</a:t>
            </a:r>
            <a:r>
              <a:rPr lang="ja-JP" altLang="en-US" sz="2194" dirty="0" err="1"/>
              <a:t>への</a:t>
            </a:r>
            <a:r>
              <a:rPr lang="ja-JP" altLang="en-US" sz="2194" dirty="0"/>
              <a:t>当てはめから脱却し、</a:t>
            </a:r>
            <a:r>
              <a:rPr lang="en-US" altLang="ja-JP" sz="2194" dirty="0"/>
              <a:t>SDGs</a:t>
            </a:r>
            <a:r>
              <a:rPr lang="ja-JP" altLang="en-US" sz="2194" dirty="0"/>
              <a:t>を基盤とした経営を目指す～</a:t>
            </a:r>
          </a:p>
        </p:txBody>
      </p:sp>
      <p:cxnSp>
        <p:nvCxnSpPr>
          <p:cNvPr id="53" name="直線コネクタ 52"/>
          <p:cNvCxnSpPr/>
          <p:nvPr/>
        </p:nvCxnSpPr>
        <p:spPr>
          <a:xfrm>
            <a:off x="0" y="1228882"/>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7" name="図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7350" y="6141004"/>
            <a:ext cx="567565" cy="567565"/>
          </a:xfrm>
          <a:prstGeom prst="rect">
            <a:avLst/>
          </a:prstGeom>
        </p:spPr>
      </p:pic>
      <p:pic>
        <p:nvPicPr>
          <p:cNvPr id="58" name="図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4928" y="6135462"/>
            <a:ext cx="538793" cy="573107"/>
          </a:xfrm>
          <a:prstGeom prst="rect">
            <a:avLst/>
          </a:prstGeom>
        </p:spPr>
      </p:pic>
      <p:pic>
        <p:nvPicPr>
          <p:cNvPr id="59" name="図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00481" y="6138232"/>
            <a:ext cx="529345" cy="567565"/>
          </a:xfrm>
          <a:prstGeom prst="rect">
            <a:avLst/>
          </a:prstGeom>
        </p:spPr>
      </p:pic>
    </p:spTree>
    <p:extLst>
      <p:ext uri="{BB962C8B-B14F-4D97-AF65-F5344CB8AC3E}">
        <p14:creationId xmlns:p14="http://schemas.microsoft.com/office/powerpoint/2010/main" val="12547726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0" y="1170779"/>
            <a:ext cx="9906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1" name="タイトル 1"/>
          <p:cNvSpPr>
            <a:spLocks noGrp="1"/>
          </p:cNvSpPr>
          <p:nvPr>
            <p:ph type="title"/>
          </p:nvPr>
        </p:nvSpPr>
        <p:spPr>
          <a:xfrm>
            <a:off x="95535" y="-21156"/>
            <a:ext cx="9483307" cy="1077020"/>
          </a:xfrm>
        </p:spPr>
        <p:txBody>
          <a:bodyPr>
            <a:normAutofit/>
          </a:bodyPr>
          <a:lstStyle/>
          <a:p>
            <a:r>
              <a:rPr lang="en-US" altLang="ja-JP" sz="4400" dirty="0">
                <a:latin typeface="Meiryo UI" panose="020B0604030504040204" pitchFamily="50" charset="-128"/>
                <a:ea typeface="Meiryo UI" panose="020B0604030504040204" pitchFamily="50" charset="-128"/>
              </a:rPr>
              <a:t>Dari K</a:t>
            </a:r>
            <a:r>
              <a:rPr lang="ja-JP" altLang="en-US" sz="4400" dirty="0"/>
              <a:t>（ダリケー）株式会社</a:t>
            </a:r>
          </a:p>
        </p:txBody>
      </p:sp>
      <p:sp>
        <p:nvSpPr>
          <p:cNvPr id="4" name="正方形/長方形 3"/>
          <p:cNvSpPr/>
          <p:nvPr/>
        </p:nvSpPr>
        <p:spPr>
          <a:xfrm>
            <a:off x="2270651" y="1744736"/>
            <a:ext cx="7239586" cy="2785378"/>
          </a:xfrm>
          <a:prstGeom prst="rect">
            <a:avLst/>
          </a:prstGeom>
          <a:ln w="25400" cmpd="dbl">
            <a:noFill/>
          </a:ln>
        </p:spPr>
        <p:txBody>
          <a:bodyPr wrap="square">
            <a:spAutoFit/>
          </a:bodyPr>
          <a:lstStyle/>
          <a:p>
            <a:pPr>
              <a:lnSpc>
                <a:spcPts val="2113"/>
              </a:lnSpc>
            </a:pPr>
            <a:r>
              <a:rPr lang="ja-JP" altLang="en-US" sz="2400" dirty="0">
                <a:latin typeface="+mj-ea"/>
                <a:ea typeface="+mj-ea"/>
              </a:rPr>
              <a:t>＜主な事業＞</a:t>
            </a:r>
            <a:endParaRPr lang="en-US" altLang="ja-JP" sz="2400" dirty="0">
              <a:latin typeface="+mj-ea"/>
              <a:ea typeface="+mj-ea"/>
            </a:endParaRPr>
          </a:p>
          <a:p>
            <a:pPr>
              <a:lnSpc>
                <a:spcPts val="2113"/>
              </a:lnSpc>
            </a:pPr>
            <a:r>
              <a:rPr lang="ja-JP" altLang="en-US" sz="2400" dirty="0">
                <a:latin typeface="+mj-ea"/>
                <a:ea typeface="+mj-ea"/>
              </a:rPr>
              <a:t>日本ではあまり馴染みのないインドネシア産カカオ豆の栽培から、それらを使用したチョコレートを製造・販売まで一貫して行う京都のチョコレート店</a:t>
            </a:r>
            <a:endParaRPr lang="en-US" altLang="ja-JP" sz="2400" dirty="0">
              <a:latin typeface="+mj-ea"/>
              <a:ea typeface="+mj-ea"/>
            </a:endParaRPr>
          </a:p>
          <a:p>
            <a:pPr>
              <a:lnSpc>
                <a:spcPts val="2113"/>
              </a:lnSpc>
            </a:pPr>
            <a:endParaRPr lang="en-US" altLang="ja-JP" sz="1950" dirty="0">
              <a:latin typeface="+mj-ea"/>
              <a:ea typeface="+mj-ea"/>
            </a:endParaRPr>
          </a:p>
          <a:p>
            <a:pPr>
              <a:lnSpc>
                <a:spcPts val="2113"/>
              </a:lnSpc>
            </a:pPr>
            <a:r>
              <a:rPr lang="zh-CN" altLang="en-US" sz="1463" dirty="0">
                <a:latin typeface="メイリオ" panose="020B0604030504040204" pitchFamily="50" charset="-128"/>
                <a:ea typeface="メイリオ" panose="020B0604030504040204" pitchFamily="50" charset="-128"/>
              </a:rPr>
              <a:t>〒</a:t>
            </a:r>
            <a:r>
              <a:rPr lang="en-US" altLang="zh-CN" sz="1463" dirty="0">
                <a:latin typeface="メイリオ" panose="020B0604030504040204" pitchFamily="50" charset="-128"/>
                <a:ea typeface="メイリオ" panose="020B0604030504040204" pitchFamily="50" charset="-128"/>
              </a:rPr>
              <a:t>603-8205 </a:t>
            </a:r>
            <a:r>
              <a:rPr lang="zh-CN" altLang="en-US" sz="1463" dirty="0">
                <a:latin typeface="メイリオ" panose="020B0604030504040204" pitchFamily="50" charset="-128"/>
                <a:ea typeface="メイリオ" panose="020B0604030504040204" pitchFamily="50" charset="-128"/>
              </a:rPr>
              <a:t>京都府京都市北区紫竹西高縄町</a:t>
            </a:r>
            <a:r>
              <a:rPr lang="en-US" altLang="zh-CN" sz="1463" dirty="0">
                <a:latin typeface="メイリオ" panose="020B0604030504040204" pitchFamily="50" charset="-128"/>
                <a:ea typeface="メイリオ" panose="020B0604030504040204" pitchFamily="50" charset="-128"/>
              </a:rPr>
              <a:t>72</a:t>
            </a:r>
            <a:r>
              <a:rPr lang="zh-CN" altLang="en-US" sz="1463" dirty="0">
                <a:latin typeface="メイリオ" panose="020B0604030504040204" pitchFamily="50" charset="-128"/>
                <a:ea typeface="メイリオ" panose="020B0604030504040204" pitchFamily="50" charset="-128"/>
              </a:rPr>
              <a:t>－</a:t>
            </a:r>
            <a:r>
              <a:rPr lang="en-US" altLang="zh-CN" sz="1463" dirty="0">
                <a:latin typeface="メイリオ" panose="020B0604030504040204" pitchFamily="50" charset="-128"/>
                <a:ea typeface="メイリオ" panose="020B0604030504040204" pitchFamily="50" charset="-128"/>
              </a:rPr>
              <a:t>2</a:t>
            </a:r>
            <a:endParaRPr lang="en-US" altLang="ja-JP" sz="1463" dirty="0">
              <a:latin typeface="メイリオ" panose="020B0604030504040204" pitchFamily="50" charset="-128"/>
              <a:ea typeface="メイリオ" panose="020B0604030504040204" pitchFamily="50" charset="-128"/>
            </a:endParaRPr>
          </a:p>
          <a:p>
            <a:pPr>
              <a:lnSpc>
                <a:spcPts val="2113"/>
              </a:lnSpc>
            </a:pPr>
            <a:r>
              <a:rPr lang="en-US" altLang="ja-JP" sz="1625" dirty="0">
                <a:latin typeface="メイリオ" panose="020B0604030504040204" pitchFamily="50" charset="-128"/>
                <a:ea typeface="メイリオ" panose="020B0604030504040204" pitchFamily="50" charset="-128"/>
              </a:rPr>
              <a:t>https://www.dari-k.com/</a:t>
            </a:r>
            <a:endParaRPr lang="ja-JP" altLang="en-US" sz="1625" dirty="0">
              <a:latin typeface="メイリオ" panose="020B0604030504040204" pitchFamily="50" charset="-128"/>
              <a:ea typeface="メイリオ" panose="020B0604030504040204" pitchFamily="50" charset="-128"/>
            </a:endParaRPr>
          </a:p>
          <a:p>
            <a:pPr>
              <a:lnSpc>
                <a:spcPts val="2113"/>
              </a:lnSpc>
            </a:pPr>
            <a:endParaRPr lang="en-US" altLang="ja-JP" sz="1625" dirty="0"/>
          </a:p>
          <a:p>
            <a:pPr>
              <a:lnSpc>
                <a:spcPts val="2113"/>
              </a:lnSpc>
            </a:pPr>
            <a:endParaRPr lang="en-US" altLang="ja-JP" sz="1625" dirty="0"/>
          </a:p>
          <a:p>
            <a:pPr>
              <a:lnSpc>
                <a:spcPts val="2113"/>
              </a:lnSpc>
            </a:pPr>
            <a:endParaRPr lang="en-US" altLang="ja-JP" sz="1625" dirty="0"/>
          </a:p>
        </p:txBody>
      </p:sp>
      <p:pic>
        <p:nvPicPr>
          <p:cNvPr id="2050" name="Picture 2" descr="板チョコのイラスト（ミルク）">
            <a:extLst>
              <a:ext uri="{FF2B5EF4-FFF2-40B4-BE49-F238E27FC236}">
                <a16:creationId xmlns:a16="http://schemas.microsoft.com/office/drawing/2014/main" id="{1073D8C7-2B52-47ED-8D74-141FA784D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1615"/>
            <a:ext cx="2169401" cy="2377426"/>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BCFF0626-711B-4843-8C48-7795144021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35" y="4530114"/>
            <a:ext cx="3222519" cy="2148345"/>
          </a:xfrm>
          <a:prstGeom prst="rect">
            <a:avLst/>
          </a:prstGeom>
        </p:spPr>
      </p:pic>
      <p:pic>
        <p:nvPicPr>
          <p:cNvPr id="13" name="図 12">
            <a:extLst>
              <a:ext uri="{FF2B5EF4-FFF2-40B4-BE49-F238E27FC236}">
                <a16:creationId xmlns:a16="http://schemas.microsoft.com/office/drawing/2014/main" id="{36CFE2F2-4B48-4C31-BC11-CA013FA686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0310" y="4530113"/>
            <a:ext cx="3105380" cy="2148345"/>
          </a:xfrm>
          <a:prstGeom prst="rect">
            <a:avLst/>
          </a:prstGeom>
        </p:spPr>
      </p:pic>
      <p:pic>
        <p:nvPicPr>
          <p:cNvPr id="15" name="図 14">
            <a:extLst>
              <a:ext uri="{FF2B5EF4-FFF2-40B4-BE49-F238E27FC236}">
                <a16:creationId xmlns:a16="http://schemas.microsoft.com/office/drawing/2014/main" id="{48D42A8E-1089-4779-B3CE-3A35F3C043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7946" y="4530112"/>
            <a:ext cx="3222211" cy="2148345"/>
          </a:xfrm>
          <a:prstGeom prst="rect">
            <a:avLst/>
          </a:prstGeom>
        </p:spPr>
      </p:pic>
    </p:spTree>
    <p:extLst>
      <p:ext uri="{BB962C8B-B14F-4D97-AF65-F5344CB8AC3E}">
        <p14:creationId xmlns:p14="http://schemas.microsoft.com/office/powerpoint/2010/main" val="2384277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20" y="309900"/>
            <a:ext cx="8927159" cy="6311225"/>
          </a:xfrm>
          <a:prstGeom prst="rect">
            <a:avLst/>
          </a:prstGeom>
        </p:spPr>
      </p:pic>
    </p:spTree>
    <p:extLst>
      <p:ext uri="{BB962C8B-B14F-4D97-AF65-F5344CB8AC3E}">
        <p14:creationId xmlns:p14="http://schemas.microsoft.com/office/powerpoint/2010/main" val="20134128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6608" y="1230379"/>
            <a:ext cx="9906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1" name="タイトル 1"/>
          <p:cNvSpPr>
            <a:spLocks noGrp="1"/>
          </p:cNvSpPr>
          <p:nvPr>
            <p:ph type="title"/>
          </p:nvPr>
        </p:nvSpPr>
        <p:spPr>
          <a:xfrm>
            <a:off x="101272" y="150748"/>
            <a:ext cx="9483307" cy="1077020"/>
          </a:xfrm>
        </p:spPr>
        <p:txBody>
          <a:bodyPr>
            <a:normAutofit fontScale="90000"/>
          </a:bodyPr>
          <a:lstStyle/>
          <a:p>
            <a:r>
              <a:rPr lang="en-US" altLang="ja-JP" sz="4900" dirty="0">
                <a:latin typeface="Meiryo UI" panose="020B0604030504040204" pitchFamily="50" charset="-128"/>
                <a:ea typeface="Meiryo UI" panose="020B0604030504040204" pitchFamily="50" charset="-128"/>
              </a:rPr>
              <a:t>Dari K</a:t>
            </a:r>
            <a:r>
              <a:rPr lang="ja-JP" altLang="en-US" sz="4900" dirty="0"/>
              <a:t>（ダリケー）株式会社</a:t>
            </a:r>
            <a:r>
              <a:rPr lang="en-US" altLang="ja-JP" dirty="0"/>
              <a:t/>
            </a:r>
            <a:br>
              <a:rPr lang="en-US" altLang="ja-JP" dirty="0"/>
            </a:br>
            <a:r>
              <a:rPr lang="ja-JP" altLang="en-US" sz="2600" dirty="0"/>
              <a:t>～「カカオ」を通して世界を変える</a:t>
            </a:r>
            <a:r>
              <a:rPr lang="en-US" altLang="ja-JP" sz="2600" dirty="0"/>
              <a:t>‐</a:t>
            </a:r>
            <a:r>
              <a:rPr lang="ja-JP" altLang="en-US" sz="2600" dirty="0"/>
              <a:t>努力が報われる社会に</a:t>
            </a:r>
            <a:r>
              <a:rPr lang="en-US" altLang="ja-JP" sz="2600" dirty="0"/>
              <a:t>‐</a:t>
            </a:r>
            <a:r>
              <a:rPr lang="ja-JP" altLang="en-US" sz="2600" dirty="0"/>
              <a:t>～</a:t>
            </a:r>
          </a:p>
        </p:txBody>
      </p:sp>
      <p:sp>
        <p:nvSpPr>
          <p:cNvPr id="4" name="正方形/長方形 3"/>
          <p:cNvSpPr/>
          <p:nvPr/>
        </p:nvSpPr>
        <p:spPr>
          <a:xfrm>
            <a:off x="2181163" y="1464994"/>
            <a:ext cx="7626824" cy="3721532"/>
          </a:xfrm>
          <a:prstGeom prst="rect">
            <a:avLst/>
          </a:prstGeom>
          <a:ln w="25400" cmpd="dbl">
            <a:solidFill>
              <a:schemeClr val="accent1"/>
            </a:solidFill>
          </a:ln>
        </p:spPr>
        <p:txBody>
          <a:bodyPr wrap="square">
            <a:spAutoFit/>
          </a:bodyPr>
          <a:lstStyle/>
          <a:p>
            <a:pPr>
              <a:lnSpc>
                <a:spcPts val="500"/>
              </a:lnSpc>
            </a:pPr>
            <a:endParaRPr lang="en-US" altLang="ja-JP" sz="2200" b="1" i="1" spc="-100" dirty="0" smtClean="0"/>
          </a:p>
          <a:p>
            <a:pPr>
              <a:lnSpc>
                <a:spcPts val="2113"/>
              </a:lnSpc>
            </a:pPr>
            <a:r>
              <a:rPr lang="ja-JP" altLang="en-US" sz="2200" b="1" i="1" spc="-100" dirty="0" smtClean="0"/>
              <a:t>＜</a:t>
            </a:r>
            <a:r>
              <a:rPr lang="ja-JP" altLang="en-US" sz="2200" b="1" i="1" spc="-100" dirty="0"/>
              <a:t>カカオ豆の栽培からチョコレートの製造・販売まで</a:t>
            </a:r>
            <a:r>
              <a:rPr lang="ja-JP" altLang="en-US" sz="2200" b="1" i="1" spc="-100" dirty="0" smtClean="0"/>
              <a:t>を一貫</a:t>
            </a:r>
            <a:r>
              <a:rPr lang="ja-JP" altLang="en-US" sz="2200" b="1" i="1" spc="-100" dirty="0"/>
              <a:t>して実施＞</a:t>
            </a:r>
            <a:endParaRPr lang="en-US" altLang="ja-JP" sz="2200" b="1" i="1" spc="-100" dirty="0"/>
          </a:p>
          <a:p>
            <a:pPr>
              <a:lnSpc>
                <a:spcPts val="2113"/>
              </a:lnSpc>
            </a:pPr>
            <a:endParaRPr lang="en-US" altLang="ja-JP" sz="1625" dirty="0"/>
          </a:p>
          <a:p>
            <a:pPr>
              <a:lnSpc>
                <a:spcPts val="1706"/>
              </a:lnSpc>
            </a:pPr>
            <a:r>
              <a:rPr lang="ja-JP" altLang="en-US" sz="1625" dirty="0"/>
              <a:t>　　　　　</a:t>
            </a:r>
            <a:r>
              <a:rPr lang="ja-JP" altLang="en-US" sz="1625" dirty="0" smtClean="0"/>
              <a:t>　　　　</a:t>
            </a:r>
            <a:r>
              <a:rPr lang="ja-JP" altLang="en-US" sz="1700" dirty="0" smtClean="0"/>
              <a:t>カカオ</a:t>
            </a:r>
            <a:r>
              <a:rPr lang="ja-JP" altLang="en-US" sz="1700" dirty="0"/>
              <a:t>の生産量世界第３位であるインドネシアで、高品質</a:t>
            </a:r>
            <a:r>
              <a:rPr lang="ja-JP" altLang="en-US" sz="1700" dirty="0" smtClean="0"/>
              <a:t>なカカオ豆作り　　</a:t>
            </a:r>
            <a:endParaRPr lang="en-US" altLang="ja-JP" sz="1700" dirty="0" smtClean="0"/>
          </a:p>
          <a:p>
            <a:pPr>
              <a:lnSpc>
                <a:spcPts val="1706"/>
              </a:lnSpc>
            </a:pPr>
            <a:r>
              <a:rPr lang="ja-JP" altLang="en-US" sz="1700" dirty="0"/>
              <a:t>　</a:t>
            </a:r>
            <a:r>
              <a:rPr lang="ja-JP" altLang="en-US" sz="1700" dirty="0" smtClean="0"/>
              <a:t>　　　　　　　　に必要</a:t>
            </a:r>
            <a:r>
              <a:rPr lang="ja-JP" altLang="en-US" sz="1700" dirty="0"/>
              <a:t>不可欠な発酵技術を指導し、直接</a:t>
            </a:r>
            <a:r>
              <a:rPr lang="ja-JP" altLang="en-US" sz="1700" dirty="0" smtClean="0"/>
              <a:t>買い取ること</a:t>
            </a:r>
            <a:r>
              <a:rPr lang="ja-JP" altLang="en-US" sz="1700" dirty="0"/>
              <a:t>で、生産者の</a:t>
            </a:r>
            <a:r>
              <a:rPr lang="ja-JP" altLang="en-US" sz="1700" dirty="0" smtClean="0"/>
              <a:t>所　　</a:t>
            </a:r>
            <a:endParaRPr lang="en-US" altLang="ja-JP" sz="1700" dirty="0" smtClean="0"/>
          </a:p>
          <a:p>
            <a:pPr>
              <a:lnSpc>
                <a:spcPts val="1706"/>
              </a:lnSpc>
            </a:pPr>
            <a:r>
              <a:rPr lang="ja-JP" altLang="en-US" sz="1700" dirty="0"/>
              <a:t>　</a:t>
            </a:r>
            <a:r>
              <a:rPr lang="ja-JP" altLang="en-US" sz="1700" dirty="0" smtClean="0"/>
              <a:t>　　　　　　　　得向上を</a:t>
            </a:r>
            <a:r>
              <a:rPr lang="ja-JP" altLang="en-US" sz="1700" dirty="0"/>
              <a:t>実現</a:t>
            </a:r>
            <a:endParaRPr lang="en-US" altLang="ja-JP" sz="1700" dirty="0"/>
          </a:p>
          <a:p>
            <a:pPr>
              <a:lnSpc>
                <a:spcPts val="1706"/>
              </a:lnSpc>
            </a:pPr>
            <a:r>
              <a:rPr lang="ja-JP" altLang="en-US" sz="1625" dirty="0"/>
              <a:t>　　　　</a:t>
            </a:r>
            <a:endParaRPr lang="en-US" altLang="ja-JP" sz="1625" dirty="0"/>
          </a:p>
          <a:p>
            <a:pPr>
              <a:lnSpc>
                <a:spcPts val="2113"/>
              </a:lnSpc>
            </a:pPr>
            <a:r>
              <a:rPr lang="ja-JP" altLang="en-US" sz="1625" dirty="0"/>
              <a:t>　　　　　</a:t>
            </a:r>
            <a:r>
              <a:rPr lang="ja-JP" altLang="en-US" sz="1625" dirty="0" smtClean="0"/>
              <a:t>　　　</a:t>
            </a:r>
            <a:endParaRPr lang="en-US" altLang="ja-JP" sz="1625" dirty="0" smtClean="0"/>
          </a:p>
          <a:p>
            <a:pPr>
              <a:lnSpc>
                <a:spcPts val="2113"/>
              </a:lnSpc>
            </a:pPr>
            <a:r>
              <a:rPr lang="ja-JP" altLang="en-US" sz="1625" dirty="0"/>
              <a:t>　</a:t>
            </a:r>
            <a:r>
              <a:rPr lang="ja-JP" altLang="en-US" sz="1625" dirty="0" smtClean="0"/>
              <a:t>　　　　　　　　</a:t>
            </a:r>
            <a:r>
              <a:rPr lang="ja-JP" altLang="en-US" sz="1700" dirty="0" smtClean="0"/>
              <a:t>カカオ</a:t>
            </a:r>
            <a:r>
              <a:rPr lang="ja-JP" altLang="en-US" sz="1700" dirty="0"/>
              <a:t>のほか、トロピカルフルーツなども一緒に栽培する方法　　　</a:t>
            </a:r>
            <a:endParaRPr lang="en-US" altLang="ja-JP" sz="1700" dirty="0"/>
          </a:p>
          <a:p>
            <a:pPr>
              <a:lnSpc>
                <a:spcPts val="2113"/>
              </a:lnSpc>
            </a:pPr>
            <a:r>
              <a:rPr lang="ja-JP" altLang="en-US" sz="1700" dirty="0"/>
              <a:t>　　　　　</a:t>
            </a:r>
            <a:r>
              <a:rPr lang="ja-JP" altLang="en-US" sz="1700" dirty="0" smtClean="0"/>
              <a:t>　　　（アグロフォレストリー</a:t>
            </a:r>
            <a:r>
              <a:rPr lang="ja-JP" altLang="en-US" sz="1700" dirty="0"/>
              <a:t>農法）を指導し持続的な土地利用を実現</a:t>
            </a:r>
            <a:r>
              <a:rPr lang="ja-JP" altLang="en-US" sz="1625" dirty="0"/>
              <a:t>　</a:t>
            </a:r>
            <a:endParaRPr lang="en-US" altLang="ja-JP" sz="1625" dirty="0"/>
          </a:p>
          <a:p>
            <a:pPr>
              <a:lnSpc>
                <a:spcPts val="2113"/>
              </a:lnSpc>
            </a:pPr>
            <a:r>
              <a:rPr lang="ja-JP" altLang="en-US" sz="1625" dirty="0"/>
              <a:t>　　　　</a:t>
            </a:r>
            <a:endParaRPr lang="en-US" altLang="ja-JP" sz="1625" dirty="0"/>
          </a:p>
          <a:p>
            <a:pPr>
              <a:lnSpc>
                <a:spcPts val="2113"/>
              </a:lnSpc>
            </a:pPr>
            <a:r>
              <a:rPr lang="ja-JP" altLang="en-US" sz="1625" dirty="0"/>
              <a:t>　　　　</a:t>
            </a:r>
            <a:r>
              <a:rPr lang="ja-JP" altLang="en-US" sz="1625" dirty="0" smtClean="0"/>
              <a:t>　　　　　　　</a:t>
            </a:r>
            <a:r>
              <a:rPr lang="ja-JP" altLang="en-US" sz="1625" dirty="0"/>
              <a:t>　</a:t>
            </a:r>
            <a:endParaRPr lang="en-US" altLang="ja-JP" sz="1625" dirty="0" smtClean="0"/>
          </a:p>
          <a:p>
            <a:pPr>
              <a:lnSpc>
                <a:spcPts val="2113"/>
              </a:lnSpc>
            </a:pPr>
            <a:r>
              <a:rPr lang="ja-JP" altLang="en-US" sz="1625" dirty="0"/>
              <a:t>　</a:t>
            </a:r>
            <a:r>
              <a:rPr lang="ja-JP" altLang="en-US" sz="1625" dirty="0" smtClean="0"/>
              <a:t>　　　　　　　　</a:t>
            </a:r>
            <a:r>
              <a:rPr lang="ja-JP" altLang="en-US" sz="1700" dirty="0" smtClean="0"/>
              <a:t>カカオ</a:t>
            </a:r>
            <a:r>
              <a:rPr lang="ja-JP" altLang="en-US" sz="1700" dirty="0"/>
              <a:t>農園ツアーを開催し、生産者と消費者の交流を行い、</a:t>
            </a:r>
            <a:r>
              <a:rPr lang="ja-JP" altLang="en-US" sz="1700" dirty="0" smtClean="0"/>
              <a:t>生産者の</a:t>
            </a:r>
            <a:endParaRPr lang="en-US" altLang="ja-JP" sz="1700" dirty="0"/>
          </a:p>
          <a:p>
            <a:pPr>
              <a:lnSpc>
                <a:spcPts val="2113"/>
              </a:lnSpc>
            </a:pPr>
            <a:r>
              <a:rPr lang="ja-JP" altLang="en-US" sz="1700" dirty="0"/>
              <a:t>　　　　　</a:t>
            </a:r>
            <a:r>
              <a:rPr lang="ja-JP" altLang="en-US" sz="1700" dirty="0" smtClean="0"/>
              <a:t>　　　　働きがい</a:t>
            </a:r>
            <a:r>
              <a:rPr lang="ja-JP" altLang="en-US" sz="1700" dirty="0"/>
              <a:t>、やる気を</a:t>
            </a:r>
            <a:r>
              <a:rPr lang="ja-JP" altLang="en-US" sz="1700" dirty="0" smtClean="0"/>
              <a:t>アップ</a:t>
            </a:r>
            <a:endParaRPr lang="en-US" altLang="ja-JP" sz="1700" dirty="0" smtClean="0"/>
          </a:p>
          <a:p>
            <a:pPr>
              <a:lnSpc>
                <a:spcPts val="2113"/>
              </a:lnSpc>
            </a:pPr>
            <a:endParaRPr lang="en-US" altLang="ja-JP" sz="1625" dirty="0"/>
          </a:p>
        </p:txBody>
      </p:sp>
      <p:sp>
        <p:nvSpPr>
          <p:cNvPr id="5" name="テキスト ボックス 4"/>
          <p:cNvSpPr txBox="1"/>
          <p:nvPr/>
        </p:nvSpPr>
        <p:spPr>
          <a:xfrm>
            <a:off x="101272" y="5352279"/>
            <a:ext cx="9804728" cy="1472198"/>
          </a:xfrm>
          <a:prstGeom prst="rect">
            <a:avLst/>
          </a:prstGeom>
          <a:noFill/>
        </p:spPr>
        <p:txBody>
          <a:bodyPr wrap="square" rtlCol="0">
            <a:spAutoFit/>
          </a:bodyPr>
          <a:lstStyle/>
          <a:p>
            <a:r>
              <a:rPr lang="ja-JP" altLang="en-US" b="1" dirty="0"/>
              <a:t>◆「三方良し」のビジネスモデルの実現</a:t>
            </a:r>
            <a:endParaRPr lang="en-US" altLang="ja-JP" b="1" dirty="0"/>
          </a:p>
          <a:p>
            <a:pPr>
              <a:lnSpc>
                <a:spcPts val="700"/>
              </a:lnSpc>
            </a:pPr>
            <a:endParaRPr lang="en-US" altLang="ja-JP" sz="1200" b="1" dirty="0" smtClean="0"/>
          </a:p>
          <a:p>
            <a:r>
              <a:rPr lang="en-US" altLang="ja-JP" sz="1200" b="1" dirty="0" smtClean="0"/>
              <a:t>【</a:t>
            </a:r>
            <a:r>
              <a:rPr lang="ja-JP" altLang="en-US" sz="1200" b="1" dirty="0"/>
              <a:t>主な</a:t>
            </a:r>
            <a:r>
              <a:rPr kumimoji="1" lang="ja-JP" altLang="en-US" sz="1200" b="1" dirty="0"/>
              <a:t>メリット</a:t>
            </a:r>
            <a:r>
              <a:rPr kumimoji="1" lang="en-US" altLang="ja-JP" sz="1200" b="1" dirty="0"/>
              <a:t>】</a:t>
            </a:r>
          </a:p>
          <a:p>
            <a:pPr>
              <a:lnSpc>
                <a:spcPts val="700"/>
              </a:lnSpc>
            </a:pPr>
            <a:endParaRPr lang="en-US" altLang="ja-JP" sz="1600" dirty="0" smtClean="0"/>
          </a:p>
          <a:p>
            <a:r>
              <a:rPr lang="ja-JP" altLang="en-US" sz="1600" dirty="0" smtClean="0"/>
              <a:t>（</a:t>
            </a:r>
            <a:r>
              <a:rPr lang="ja-JP" altLang="en-US" sz="1600" dirty="0"/>
              <a:t>１）生産者　　高品質なカカオの栽培・加工技術の習得と所得の向上　　　　　　　　　　　</a:t>
            </a:r>
            <a:endParaRPr lang="en-US" altLang="ja-JP" sz="1600" dirty="0"/>
          </a:p>
          <a:p>
            <a:r>
              <a:rPr lang="ja-JP" altLang="en-US" sz="1600" dirty="0"/>
              <a:t>（２）</a:t>
            </a:r>
            <a:r>
              <a:rPr lang="en-US" altLang="ja-JP" sz="1600" dirty="0"/>
              <a:t>Dari K</a:t>
            </a:r>
            <a:r>
              <a:rPr lang="ja-JP" altLang="en-US" sz="1600" dirty="0"/>
              <a:t>　　</a:t>
            </a:r>
            <a:r>
              <a:rPr lang="ja-JP" altLang="en-US" sz="1600" spc="-81" dirty="0"/>
              <a:t>高品質なカカオ豆の確保、美味しさとストーリー性の実現によるブランド化、販路拡大</a:t>
            </a:r>
            <a:endParaRPr lang="en-US" altLang="ja-JP" sz="1600" spc="-81" dirty="0"/>
          </a:p>
          <a:p>
            <a:r>
              <a:rPr lang="ja-JP" altLang="en-US" sz="1600" dirty="0"/>
              <a:t>（３）消費者　　美味しいチョコレートを楽しみながら、社会にも貢献できる</a:t>
            </a:r>
            <a:endParaRPr lang="en-US" altLang="ja-JP" sz="16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6964" y="1944361"/>
            <a:ext cx="935046" cy="935046"/>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964" y="2985658"/>
            <a:ext cx="935046" cy="914895"/>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6964" y="4076016"/>
            <a:ext cx="935046" cy="935046"/>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18" y="1715568"/>
            <a:ext cx="2088946" cy="1392631"/>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18" y="3443105"/>
            <a:ext cx="2088946" cy="1392631"/>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42260" y="263588"/>
            <a:ext cx="1358213" cy="905562"/>
          </a:xfrm>
          <a:prstGeom prst="rect">
            <a:avLst/>
          </a:prstGeom>
        </p:spPr>
      </p:pic>
    </p:spTree>
    <p:extLst>
      <p:ext uri="{BB962C8B-B14F-4D97-AF65-F5344CB8AC3E}">
        <p14:creationId xmlns:p14="http://schemas.microsoft.com/office/powerpoint/2010/main" val="10233109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4223" y="127290"/>
            <a:ext cx="9698593" cy="1077020"/>
          </a:xfrm>
        </p:spPr>
        <p:txBody>
          <a:bodyPr>
            <a:normAutofit/>
          </a:bodyPr>
          <a:lstStyle/>
          <a:p>
            <a:r>
              <a:rPr lang="ja-JP" altLang="en-US" sz="4388" dirty="0">
                <a:latin typeface="Meiryo UI" panose="020B0604030504040204" pitchFamily="50" charset="-128"/>
                <a:ea typeface="Meiryo UI" panose="020B0604030504040204" pitchFamily="50" charset="-128"/>
              </a:rPr>
              <a:t>大阪商工会議所の支援</a:t>
            </a:r>
            <a:endParaRPr lang="ja-JP" altLang="en-US" sz="4388" dirty="0"/>
          </a:p>
        </p:txBody>
      </p:sp>
      <p:sp>
        <p:nvSpPr>
          <p:cNvPr id="5" name="正方形/長方形 4"/>
          <p:cNvSpPr/>
          <p:nvPr/>
        </p:nvSpPr>
        <p:spPr>
          <a:xfrm>
            <a:off x="0" y="1483388"/>
            <a:ext cx="9060494" cy="3443250"/>
          </a:xfrm>
          <a:prstGeom prst="rect">
            <a:avLst/>
          </a:prstGeom>
        </p:spPr>
        <p:txBody>
          <a:bodyPr wrap="none">
            <a:spAutoFit/>
          </a:bodyPr>
          <a:lstStyle/>
          <a:p>
            <a:r>
              <a:rPr lang="ja-JP" altLang="en-US" sz="2925" b="1" dirty="0">
                <a:latin typeface="+mn-ea"/>
              </a:rPr>
              <a:t>〇</a:t>
            </a:r>
            <a:r>
              <a:rPr lang="en-US" altLang="ja-JP" sz="2925" b="1" dirty="0">
                <a:latin typeface="+mn-ea"/>
              </a:rPr>
              <a:t>SDGs</a:t>
            </a:r>
            <a:r>
              <a:rPr lang="ja-JP" altLang="en-US" sz="2925" b="1" dirty="0">
                <a:latin typeface="+mn-ea"/>
              </a:rPr>
              <a:t>取り組み診断</a:t>
            </a:r>
            <a:endParaRPr lang="en-US" altLang="ja-JP" sz="2925" b="1" dirty="0">
              <a:latin typeface="+mn-ea"/>
            </a:endParaRPr>
          </a:p>
          <a:p>
            <a:r>
              <a:rPr lang="ja-JP" altLang="en-US" sz="2275" b="1" dirty="0"/>
              <a:t>　</a:t>
            </a:r>
            <a:r>
              <a:rPr lang="en-US" altLang="ja-JP" sz="2275" dirty="0"/>
              <a:t>17</a:t>
            </a:r>
            <a:r>
              <a:rPr lang="ja-JP" altLang="en-US" sz="2275" dirty="0"/>
              <a:t>ゴールの質問項目に回答し、取り組み度を診断。</a:t>
            </a:r>
            <a:endParaRPr lang="en-US" altLang="ja-JP" sz="2275" dirty="0"/>
          </a:p>
          <a:p>
            <a:r>
              <a:rPr lang="ja-JP" altLang="en-US" sz="2275" dirty="0"/>
              <a:t>　取り組み度「</a:t>
            </a:r>
            <a:r>
              <a:rPr lang="en-US" altLang="ja-JP" sz="2275" dirty="0"/>
              <a:t>70</a:t>
            </a:r>
            <a:r>
              <a:rPr lang="ja-JP" altLang="en-US" sz="2275" dirty="0"/>
              <a:t>％以上」「</a:t>
            </a:r>
            <a:r>
              <a:rPr lang="en-US" altLang="ja-JP" sz="2275" dirty="0"/>
              <a:t>50</a:t>
            </a:r>
            <a:r>
              <a:rPr lang="ja-JP" altLang="en-US" sz="2275" dirty="0"/>
              <a:t>％以上」「</a:t>
            </a:r>
            <a:r>
              <a:rPr lang="en-US" altLang="ja-JP" sz="2275" dirty="0"/>
              <a:t>50</a:t>
            </a:r>
            <a:r>
              <a:rPr lang="ja-JP" altLang="en-US" sz="2275" dirty="0"/>
              <a:t>％未満」の３段階に分けて</a:t>
            </a:r>
            <a:endParaRPr lang="en-US" altLang="ja-JP" sz="2275" dirty="0"/>
          </a:p>
          <a:p>
            <a:r>
              <a:rPr lang="ja-JP" altLang="en-US" sz="2275" dirty="0"/>
              <a:t>　</a:t>
            </a:r>
            <a:r>
              <a:rPr lang="en-US" altLang="ja-JP" sz="2275" dirty="0"/>
              <a:t>SDGs</a:t>
            </a:r>
            <a:r>
              <a:rPr lang="ja-JP" altLang="en-US" sz="2275" dirty="0"/>
              <a:t>の目標が表示</a:t>
            </a:r>
            <a:r>
              <a:rPr lang="ja-JP" altLang="en-US" sz="2275" dirty="0" smtClean="0"/>
              <a:t>。</a:t>
            </a:r>
            <a:endParaRPr lang="en-US" altLang="ja-JP" sz="2275" dirty="0" smtClean="0"/>
          </a:p>
          <a:p>
            <a:endParaRPr lang="en-US" altLang="ja-JP" sz="2275" dirty="0"/>
          </a:p>
          <a:p>
            <a:endParaRPr lang="en-US" altLang="ja-JP" sz="2275" dirty="0"/>
          </a:p>
          <a:p>
            <a:r>
              <a:rPr lang="ja-JP" altLang="en-US" sz="2925" b="1" dirty="0">
                <a:latin typeface="+mn-ea"/>
              </a:rPr>
              <a:t>〇</a:t>
            </a:r>
            <a:r>
              <a:rPr lang="en-US" altLang="ja-JP" sz="2925" b="1" dirty="0">
                <a:latin typeface="+mn-ea"/>
              </a:rPr>
              <a:t>SDGs</a:t>
            </a:r>
            <a:r>
              <a:rPr lang="ja-JP" altLang="en-US" sz="2925" b="1" dirty="0">
                <a:latin typeface="+mn-ea"/>
              </a:rPr>
              <a:t>取組事例</a:t>
            </a:r>
            <a:endParaRPr lang="en-US" altLang="ja-JP" sz="2925" b="1" dirty="0">
              <a:latin typeface="+mn-ea"/>
            </a:endParaRPr>
          </a:p>
          <a:p>
            <a:r>
              <a:rPr lang="ja-JP" altLang="en-US" sz="2275" dirty="0">
                <a:latin typeface="+mn-ea"/>
              </a:rPr>
              <a:t>　</a:t>
            </a:r>
            <a:r>
              <a:rPr lang="en-US" altLang="ja-JP" sz="2275" dirty="0">
                <a:latin typeface="+mn-ea"/>
              </a:rPr>
              <a:t>SDG</a:t>
            </a:r>
            <a:r>
              <a:rPr lang="ja-JP" altLang="en-US" sz="2275" dirty="0" err="1">
                <a:latin typeface="+mn-ea"/>
              </a:rPr>
              <a:t>ｓ</a:t>
            </a:r>
            <a:r>
              <a:rPr lang="ja-JP" altLang="en-US" sz="2275" dirty="0">
                <a:latin typeface="+mn-ea"/>
              </a:rPr>
              <a:t>に取り組んでいる大阪商工会議所の会員企業とその他参考企業等</a:t>
            </a:r>
            <a:endParaRPr lang="en-US" altLang="ja-JP" sz="2275" dirty="0">
              <a:latin typeface="+mn-ea"/>
            </a:endParaRPr>
          </a:p>
          <a:p>
            <a:r>
              <a:rPr lang="ja-JP" altLang="en-US" sz="2275" dirty="0">
                <a:latin typeface="+mn-ea"/>
              </a:rPr>
              <a:t>　を紹介。</a:t>
            </a:r>
            <a:endParaRPr lang="en-US" altLang="ja-JP" sz="2275" dirty="0">
              <a:latin typeface="+mn-ea"/>
            </a:endParaRPr>
          </a:p>
        </p:txBody>
      </p:sp>
      <p:sp>
        <p:nvSpPr>
          <p:cNvPr id="4" name="正方形/長方形 3">
            <a:extLst>
              <a:ext uri="{FF2B5EF4-FFF2-40B4-BE49-F238E27FC236}">
                <a16:creationId xmlns:a16="http://schemas.microsoft.com/office/drawing/2014/main" id="{E36D71C7-80A1-405F-8DF3-080B273ADD01}"/>
              </a:ext>
            </a:extLst>
          </p:cNvPr>
          <p:cNvSpPr/>
          <p:nvPr/>
        </p:nvSpPr>
        <p:spPr>
          <a:xfrm>
            <a:off x="6433631" y="5502680"/>
            <a:ext cx="2400325" cy="381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63" dirty="0">
                <a:solidFill>
                  <a:prstClr val="black"/>
                </a:solidFill>
                <a:latin typeface="+mn-ea"/>
              </a:rPr>
              <a:t>大阪商工会議所　</a:t>
            </a:r>
            <a:r>
              <a:rPr lang="en-US" altLang="ja-JP" sz="1463" dirty="0">
                <a:solidFill>
                  <a:prstClr val="black"/>
                </a:solidFill>
                <a:latin typeface="+mn-ea"/>
              </a:rPr>
              <a:t>SDGs</a:t>
            </a:r>
            <a:endParaRPr lang="ja-JP" altLang="en-US" sz="1463" dirty="0">
              <a:solidFill>
                <a:prstClr val="black"/>
              </a:solidFill>
              <a:latin typeface="+mn-ea"/>
            </a:endParaRPr>
          </a:p>
        </p:txBody>
      </p:sp>
      <p:pic>
        <p:nvPicPr>
          <p:cNvPr id="9" name="図 8">
            <a:extLst>
              <a:ext uri="{FF2B5EF4-FFF2-40B4-BE49-F238E27FC236}">
                <a16:creationId xmlns:a16="http://schemas.microsoft.com/office/drawing/2014/main" id="{FFB3E462-3E31-4F21-B431-888407A0478D}"/>
              </a:ext>
            </a:extLst>
          </p:cNvPr>
          <p:cNvPicPr>
            <a:picLocks noChangeAspect="1"/>
          </p:cNvPicPr>
          <p:nvPr/>
        </p:nvPicPr>
        <p:blipFill>
          <a:blip r:embed="rId3"/>
          <a:stretch>
            <a:fillRect/>
          </a:stretch>
        </p:blipFill>
        <p:spPr>
          <a:xfrm>
            <a:off x="9042421" y="5549993"/>
            <a:ext cx="268165" cy="286592"/>
          </a:xfrm>
          <a:prstGeom prst="rect">
            <a:avLst/>
          </a:prstGeom>
        </p:spPr>
      </p:pic>
      <p:pic>
        <p:nvPicPr>
          <p:cNvPr id="11" name="図 10">
            <a:extLst>
              <a:ext uri="{FF2B5EF4-FFF2-40B4-BE49-F238E27FC236}">
                <a16:creationId xmlns:a16="http://schemas.microsoft.com/office/drawing/2014/main" id="{E2FC635C-1BBF-4E15-BB24-53C845C71A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4337" y="3020641"/>
            <a:ext cx="1208084" cy="985974"/>
          </a:xfrm>
          <a:prstGeom prst="rect">
            <a:avLst/>
          </a:prstGeom>
        </p:spPr>
      </p:pic>
      <p:sp>
        <p:nvSpPr>
          <p:cNvPr id="13" name="テキスト ボックス 12">
            <a:extLst>
              <a:ext uri="{FF2B5EF4-FFF2-40B4-BE49-F238E27FC236}">
                <a16:creationId xmlns:a16="http://schemas.microsoft.com/office/drawing/2014/main" id="{8B2072CE-1B35-4E10-A749-EF79CDBB9CD3}"/>
              </a:ext>
            </a:extLst>
          </p:cNvPr>
          <p:cNvSpPr txBox="1"/>
          <p:nvPr/>
        </p:nvSpPr>
        <p:spPr>
          <a:xfrm>
            <a:off x="174223" y="5417576"/>
            <a:ext cx="6050943" cy="542584"/>
          </a:xfrm>
          <a:prstGeom prst="rect">
            <a:avLst/>
          </a:prstGeom>
          <a:noFill/>
        </p:spPr>
        <p:txBody>
          <a:bodyPr wrap="square">
            <a:spAutoFit/>
          </a:bodyPr>
          <a:lstStyle/>
          <a:p>
            <a:r>
              <a:rPr kumimoji="1" lang="en-US" altLang="ja-JP" sz="1463" dirty="0">
                <a:latin typeface="ＭＳ Ｐ明朝" panose="02020600040205080304" pitchFamily="18" charset="-128"/>
                <a:ea typeface="ＭＳ Ｐ明朝" panose="02020600040205080304" pitchFamily="18" charset="-128"/>
              </a:rPr>
              <a:t>※</a:t>
            </a:r>
            <a:r>
              <a:rPr lang="ja-JP" altLang="en-US" sz="1463" dirty="0">
                <a:latin typeface="ＭＳ Ｐ明朝" panose="02020600040205080304" pitchFamily="18" charset="-128"/>
                <a:ea typeface="ＭＳ Ｐ明朝" panose="02020600040205080304" pitchFamily="18" charset="-128"/>
              </a:rPr>
              <a:t>詳細については、大阪商工会議所国際部へお問い合わせください。</a:t>
            </a:r>
            <a:endParaRPr lang="en-US" altLang="ja-JP" sz="1463" dirty="0">
              <a:latin typeface="ＭＳ Ｐ明朝" panose="02020600040205080304" pitchFamily="18" charset="-128"/>
              <a:ea typeface="ＭＳ Ｐ明朝" panose="02020600040205080304" pitchFamily="18" charset="-128"/>
            </a:endParaRPr>
          </a:p>
          <a:p>
            <a:r>
              <a:rPr lang="en-US" altLang="ja-JP" sz="1463" dirty="0">
                <a:latin typeface="ＭＳ Ｐ明朝" panose="02020600040205080304" pitchFamily="18" charset="-128"/>
                <a:ea typeface="ＭＳ Ｐ明朝" panose="02020600040205080304" pitchFamily="18" charset="-128"/>
              </a:rPr>
              <a:t>https://www.osaka.cci.or.jp/sdgs/</a:t>
            </a:r>
            <a:endParaRPr lang="ja-JP" altLang="en-US" sz="1463" dirty="0">
              <a:latin typeface="ＭＳ Ｐ明朝" panose="02020600040205080304" pitchFamily="18" charset="-128"/>
              <a:ea typeface="ＭＳ Ｐ明朝" panose="02020600040205080304" pitchFamily="18" charset="-128"/>
            </a:endParaRPr>
          </a:p>
        </p:txBody>
      </p:sp>
      <p:cxnSp>
        <p:nvCxnSpPr>
          <p:cNvPr id="10" name="直線コネクタ 9"/>
          <p:cNvCxnSpPr/>
          <p:nvPr/>
        </p:nvCxnSpPr>
        <p:spPr>
          <a:xfrm>
            <a:off x="0" y="1107549"/>
            <a:ext cx="9906000" cy="0"/>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8708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9349" y="1120884"/>
            <a:ext cx="7429500" cy="1292571"/>
          </a:xfrm>
        </p:spPr>
        <p:txBody>
          <a:bodyPr>
            <a:normAutofit/>
          </a:bodyPr>
          <a:lstStyle/>
          <a:p>
            <a:r>
              <a:rPr lang="ja-JP" altLang="en-US" sz="4400" u="sng" dirty="0"/>
              <a:t>ご清聴ありがとうございました。</a:t>
            </a:r>
          </a:p>
        </p:txBody>
      </p:sp>
      <p:pic>
        <p:nvPicPr>
          <p:cNvPr id="4" name="図 3"/>
          <p:cNvPicPr>
            <a:picLocks noChangeAspect="1"/>
          </p:cNvPicPr>
          <p:nvPr/>
        </p:nvPicPr>
        <p:blipFill>
          <a:blip r:embed="rId3"/>
          <a:stretch>
            <a:fillRect/>
          </a:stretch>
        </p:blipFill>
        <p:spPr>
          <a:xfrm>
            <a:off x="3431452" y="4589761"/>
            <a:ext cx="411804" cy="410243"/>
          </a:xfrm>
          <a:prstGeom prst="rect">
            <a:avLst/>
          </a:prstGeom>
        </p:spPr>
      </p:pic>
      <p:sp>
        <p:nvSpPr>
          <p:cNvPr id="5" name="正方形/長方形 4"/>
          <p:cNvSpPr/>
          <p:nvPr/>
        </p:nvSpPr>
        <p:spPr>
          <a:xfrm>
            <a:off x="1583610" y="4623442"/>
            <a:ext cx="1755195" cy="381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6" name="正方形/長方形 5"/>
          <p:cNvSpPr/>
          <p:nvPr/>
        </p:nvSpPr>
        <p:spPr>
          <a:xfrm>
            <a:off x="3935903" y="4630672"/>
            <a:ext cx="4653838" cy="369332"/>
          </a:xfrm>
          <a:prstGeom prst="rect">
            <a:avLst/>
          </a:prstGeom>
        </p:spPr>
        <p:txBody>
          <a:bodyPr wrap="none">
            <a:spAutoFit/>
          </a:bodyPr>
          <a:lstStyle/>
          <a:p>
            <a:pPr defTabSz="74295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sp>
        <p:nvSpPr>
          <p:cNvPr id="8" name="正方形/長方形 7"/>
          <p:cNvSpPr/>
          <p:nvPr/>
        </p:nvSpPr>
        <p:spPr>
          <a:xfrm>
            <a:off x="2734190" y="2869122"/>
            <a:ext cx="5976757" cy="1387559"/>
          </a:xfrm>
          <a:prstGeom prst="rect">
            <a:avLst/>
          </a:prstGeom>
        </p:spPr>
        <p:txBody>
          <a:bodyPr wrap="square">
            <a:spAutoFit/>
          </a:bodyPr>
          <a:lstStyle/>
          <a:p>
            <a:pPr marL="141883"/>
            <a:r>
              <a:rPr lang="en-US" altLang="ja-JP" sz="2000" b="1" dirty="0">
                <a:solidFill>
                  <a:prstClr val="black"/>
                </a:solidFill>
                <a:latin typeface="Meiryo UI" panose="020B0604030504040204" pitchFamily="50" charset="-128"/>
                <a:ea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rPr>
              <a:t>お問い合わせ先</a:t>
            </a:r>
            <a:r>
              <a:rPr lang="en-US" altLang="ja-JP" sz="2000" b="1" dirty="0">
                <a:solidFill>
                  <a:prstClr val="black"/>
                </a:solidFill>
                <a:latin typeface="Meiryo UI" panose="020B0604030504040204" pitchFamily="50" charset="-128"/>
                <a:ea typeface="Meiryo UI" panose="020B0604030504040204" pitchFamily="50" charset="-128"/>
              </a:rPr>
              <a:t>】</a:t>
            </a:r>
          </a:p>
          <a:p>
            <a:pPr marL="141883">
              <a:spcBef>
                <a:spcPts val="488"/>
              </a:spcBef>
            </a:pPr>
            <a:r>
              <a:rPr lang="ja-JP" altLang="en-US" sz="2000" b="1" dirty="0">
                <a:solidFill>
                  <a:prstClr val="black"/>
                </a:solidFill>
                <a:latin typeface="Meiryo UI" panose="020B0604030504040204" pitchFamily="50" charset="-128"/>
                <a:ea typeface="Meiryo UI" panose="020B0604030504040204" pitchFamily="50" charset="-128"/>
              </a:rPr>
              <a:t>大阪府 政策企画部 企画室 推進課</a:t>
            </a:r>
          </a:p>
          <a:p>
            <a:pPr marL="141883"/>
            <a:r>
              <a:rPr lang="en-US" altLang="ja-JP" sz="2000" b="1" dirty="0">
                <a:solidFill>
                  <a:prstClr val="black"/>
                </a:solidFill>
                <a:latin typeface="Meiryo UI" panose="020B0604030504040204" pitchFamily="50" charset="-128"/>
                <a:ea typeface="Meiryo UI" panose="020B0604030504040204" pitchFamily="50" charset="-128"/>
              </a:rPr>
              <a:t>TEL:06-6941-0351</a:t>
            </a:r>
          </a:p>
          <a:p>
            <a:pPr marL="141883"/>
            <a:r>
              <a:rPr lang="en-US" altLang="ja-JP" sz="2000" b="1" dirty="0">
                <a:solidFill>
                  <a:prstClr val="black"/>
                </a:solidFill>
                <a:latin typeface="Meiryo UI" panose="020B0604030504040204" pitchFamily="50" charset="-128"/>
                <a:ea typeface="Meiryo UI" panose="020B0604030504040204" pitchFamily="50" charset="-128"/>
              </a:rPr>
              <a:t>Mail:</a:t>
            </a:r>
            <a:r>
              <a:rPr lang="ja-JP" altLang="en-US" sz="2000" b="1" dirty="0">
                <a:solidFill>
                  <a:prstClr val="black"/>
                </a:solidFill>
                <a:latin typeface="Meiryo UI" panose="020B0604030504040204" pitchFamily="50" charset="-128"/>
                <a:ea typeface="Meiryo UI" panose="020B0604030504040204" pitchFamily="50" charset="-128"/>
              </a:rPr>
              <a:t> </a:t>
            </a:r>
            <a:r>
              <a:rPr lang="en-US" altLang="ja-JP" sz="2000" b="1" dirty="0">
                <a:solidFill>
                  <a:prstClr val="black"/>
                </a:solidFill>
                <a:latin typeface="Meiryo UI" panose="020B0604030504040204" pitchFamily="50" charset="-128"/>
                <a:ea typeface="Meiryo UI" panose="020B0604030504040204" pitchFamily="50" charset="-128"/>
              </a:rPr>
              <a:t>osaka_SDGs@gbox.pref.osaka.lg.jp</a:t>
            </a: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045" y="677088"/>
            <a:ext cx="420948" cy="420948"/>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626" y="671004"/>
            <a:ext cx="420948" cy="420948"/>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4207" y="671004"/>
            <a:ext cx="420948" cy="420948"/>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9788" y="671004"/>
            <a:ext cx="420948" cy="420948"/>
          </a:xfrm>
          <a:prstGeom prst="rect">
            <a:avLst/>
          </a:prstGeom>
        </p:spPr>
      </p:pic>
      <p:pic>
        <p:nvPicPr>
          <p:cNvPr id="13" name="図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5369" y="671004"/>
            <a:ext cx="420948" cy="420948"/>
          </a:xfrm>
          <a:prstGeom prst="rect">
            <a:avLst/>
          </a:prstGeom>
        </p:spPr>
      </p:pic>
      <p:pic>
        <p:nvPicPr>
          <p:cNvPr id="14" name="図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0950" y="671004"/>
            <a:ext cx="420948" cy="420948"/>
          </a:xfrm>
          <a:prstGeom prst="rect">
            <a:avLst/>
          </a:prstGeom>
        </p:spPr>
      </p:pic>
      <p:pic>
        <p:nvPicPr>
          <p:cNvPr id="15" name="図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86531" y="671004"/>
            <a:ext cx="420948" cy="420948"/>
          </a:xfrm>
          <a:prstGeom prst="rect">
            <a:avLst/>
          </a:prstGeom>
        </p:spPr>
      </p:pic>
      <p:pic>
        <p:nvPicPr>
          <p:cNvPr id="16" name="図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42112" y="671004"/>
            <a:ext cx="420948" cy="420948"/>
          </a:xfrm>
          <a:prstGeom prst="rect">
            <a:avLst/>
          </a:prstGeom>
        </p:spPr>
      </p:pic>
      <p:pic>
        <p:nvPicPr>
          <p:cNvPr id="17" name="図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97693" y="671004"/>
            <a:ext cx="420948" cy="420948"/>
          </a:xfrm>
          <a:prstGeom prst="rect">
            <a:avLst/>
          </a:prstGeom>
        </p:spPr>
      </p:pic>
      <p:pic>
        <p:nvPicPr>
          <p:cNvPr id="18" name="図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53274" y="671004"/>
            <a:ext cx="420948" cy="420948"/>
          </a:xfrm>
          <a:prstGeom prst="rect">
            <a:avLst/>
          </a:prstGeom>
        </p:spPr>
      </p:pic>
      <p:pic>
        <p:nvPicPr>
          <p:cNvPr id="19" name="図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08855" y="671004"/>
            <a:ext cx="420948" cy="420948"/>
          </a:xfrm>
          <a:prstGeom prst="rect">
            <a:avLst/>
          </a:prstGeom>
        </p:spPr>
      </p:pic>
      <p:pic>
        <p:nvPicPr>
          <p:cNvPr id="20" name="図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4436" y="671004"/>
            <a:ext cx="420948" cy="420948"/>
          </a:xfrm>
          <a:prstGeom prst="rect">
            <a:avLst/>
          </a:prstGeom>
        </p:spPr>
      </p:pic>
      <p:pic>
        <p:nvPicPr>
          <p:cNvPr id="21" name="図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20017" y="671004"/>
            <a:ext cx="420948" cy="420948"/>
          </a:xfrm>
          <a:prstGeom prst="rect">
            <a:avLst/>
          </a:prstGeom>
        </p:spPr>
      </p:pic>
      <p:pic>
        <p:nvPicPr>
          <p:cNvPr id="22" name="図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75598" y="671004"/>
            <a:ext cx="420948" cy="420948"/>
          </a:xfrm>
          <a:prstGeom prst="rect">
            <a:avLst/>
          </a:prstGeom>
        </p:spPr>
      </p:pic>
      <p:pic>
        <p:nvPicPr>
          <p:cNvPr id="23" name="図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31179" y="671004"/>
            <a:ext cx="420948" cy="420948"/>
          </a:xfrm>
          <a:prstGeom prst="rect">
            <a:avLst/>
          </a:prstGeom>
        </p:spPr>
      </p:pic>
      <p:pic>
        <p:nvPicPr>
          <p:cNvPr id="24" name="図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686760" y="671004"/>
            <a:ext cx="420948" cy="420948"/>
          </a:xfrm>
          <a:prstGeom prst="rect">
            <a:avLst/>
          </a:prstGeom>
        </p:spPr>
      </p:pic>
      <p:pic>
        <p:nvPicPr>
          <p:cNvPr id="25" name="図 2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242338" y="671004"/>
            <a:ext cx="420948" cy="420948"/>
          </a:xfrm>
          <a:prstGeom prst="rect">
            <a:avLst/>
          </a:prstGeom>
        </p:spPr>
      </p:pic>
      <p:pic>
        <p:nvPicPr>
          <p:cNvPr id="4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045" y="5672245"/>
            <a:ext cx="420948" cy="420948"/>
          </a:xfrm>
          <a:prstGeom prst="rect">
            <a:avLst/>
          </a:prstGeom>
        </p:spPr>
      </p:pic>
      <p:pic>
        <p:nvPicPr>
          <p:cNvPr id="44" name="図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626" y="5666161"/>
            <a:ext cx="420948" cy="420948"/>
          </a:xfrm>
          <a:prstGeom prst="rect">
            <a:avLst/>
          </a:prstGeom>
        </p:spPr>
      </p:pic>
      <p:pic>
        <p:nvPicPr>
          <p:cNvPr id="45" name="図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4207" y="5666161"/>
            <a:ext cx="420948" cy="420948"/>
          </a:xfrm>
          <a:prstGeom prst="rect">
            <a:avLst/>
          </a:prstGeom>
        </p:spPr>
      </p:pic>
      <p:pic>
        <p:nvPicPr>
          <p:cNvPr id="46" name="図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9788" y="5666161"/>
            <a:ext cx="420948" cy="420948"/>
          </a:xfrm>
          <a:prstGeom prst="rect">
            <a:avLst/>
          </a:prstGeom>
        </p:spPr>
      </p:pic>
      <p:pic>
        <p:nvPicPr>
          <p:cNvPr id="47" name="図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5369" y="5666161"/>
            <a:ext cx="420948" cy="420948"/>
          </a:xfrm>
          <a:prstGeom prst="rect">
            <a:avLst/>
          </a:prstGeom>
        </p:spPr>
      </p:pic>
      <p:pic>
        <p:nvPicPr>
          <p:cNvPr id="48" name="図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0950" y="5666161"/>
            <a:ext cx="420948" cy="420948"/>
          </a:xfrm>
          <a:prstGeom prst="rect">
            <a:avLst/>
          </a:prstGeom>
        </p:spPr>
      </p:pic>
      <p:pic>
        <p:nvPicPr>
          <p:cNvPr id="49" name="図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86531" y="5666161"/>
            <a:ext cx="420948" cy="420948"/>
          </a:xfrm>
          <a:prstGeom prst="rect">
            <a:avLst/>
          </a:prstGeom>
        </p:spPr>
      </p:pic>
      <p:pic>
        <p:nvPicPr>
          <p:cNvPr id="50" name="図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42112" y="5666161"/>
            <a:ext cx="420948" cy="420948"/>
          </a:xfrm>
          <a:prstGeom prst="rect">
            <a:avLst/>
          </a:prstGeom>
        </p:spPr>
      </p:pic>
      <p:pic>
        <p:nvPicPr>
          <p:cNvPr id="51" name="図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97693" y="5666161"/>
            <a:ext cx="420948" cy="420948"/>
          </a:xfrm>
          <a:prstGeom prst="rect">
            <a:avLst/>
          </a:prstGeom>
        </p:spPr>
      </p:pic>
      <p:pic>
        <p:nvPicPr>
          <p:cNvPr id="52" name="図 5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53274" y="5666161"/>
            <a:ext cx="420948" cy="420948"/>
          </a:xfrm>
          <a:prstGeom prst="rect">
            <a:avLst/>
          </a:prstGeom>
        </p:spPr>
      </p:pic>
      <p:pic>
        <p:nvPicPr>
          <p:cNvPr id="53" name="図 5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08855" y="5666161"/>
            <a:ext cx="420948" cy="420948"/>
          </a:xfrm>
          <a:prstGeom prst="rect">
            <a:avLst/>
          </a:prstGeom>
        </p:spPr>
      </p:pic>
      <p:pic>
        <p:nvPicPr>
          <p:cNvPr id="54" name="図 5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4436" y="5666161"/>
            <a:ext cx="420948" cy="420948"/>
          </a:xfrm>
          <a:prstGeom prst="rect">
            <a:avLst/>
          </a:prstGeom>
        </p:spPr>
      </p:pic>
      <p:pic>
        <p:nvPicPr>
          <p:cNvPr id="55" name="図 5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20017" y="5666161"/>
            <a:ext cx="420948" cy="420948"/>
          </a:xfrm>
          <a:prstGeom prst="rect">
            <a:avLst/>
          </a:prstGeom>
        </p:spPr>
      </p:pic>
      <p:pic>
        <p:nvPicPr>
          <p:cNvPr id="56" name="図 5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75598" y="5666161"/>
            <a:ext cx="420948" cy="420948"/>
          </a:xfrm>
          <a:prstGeom prst="rect">
            <a:avLst/>
          </a:prstGeom>
        </p:spPr>
      </p:pic>
      <p:pic>
        <p:nvPicPr>
          <p:cNvPr id="57" name="図 5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31179" y="5666161"/>
            <a:ext cx="420948" cy="420948"/>
          </a:xfrm>
          <a:prstGeom prst="rect">
            <a:avLst/>
          </a:prstGeom>
        </p:spPr>
      </p:pic>
      <p:pic>
        <p:nvPicPr>
          <p:cNvPr id="58" name="図 5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686760" y="5666161"/>
            <a:ext cx="420948" cy="420948"/>
          </a:xfrm>
          <a:prstGeom prst="rect">
            <a:avLst/>
          </a:prstGeom>
        </p:spPr>
      </p:pic>
      <p:pic>
        <p:nvPicPr>
          <p:cNvPr id="59" name="図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242338" y="5666161"/>
            <a:ext cx="420948" cy="420948"/>
          </a:xfrm>
          <a:prstGeom prst="rect">
            <a:avLst/>
          </a:prstGeom>
        </p:spPr>
      </p:pic>
      <p:pic>
        <p:nvPicPr>
          <p:cNvPr id="60" name="図 5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708024" y="2976051"/>
            <a:ext cx="1077819" cy="1214574"/>
          </a:xfrm>
          <a:prstGeom prst="rect">
            <a:avLst/>
          </a:prstGeom>
        </p:spPr>
      </p:pic>
    </p:spTree>
    <p:extLst>
      <p:ext uri="{BB962C8B-B14F-4D97-AF65-F5344CB8AC3E}">
        <p14:creationId xmlns:p14="http://schemas.microsoft.com/office/powerpoint/2010/main" val="2999892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とは</a:t>
            </a:r>
          </a:p>
        </p:txBody>
      </p:sp>
      <p:sp>
        <p:nvSpPr>
          <p:cNvPr id="6" name="テキスト ボックス 5"/>
          <p:cNvSpPr txBox="1"/>
          <p:nvPr/>
        </p:nvSpPr>
        <p:spPr>
          <a:xfrm>
            <a:off x="520933" y="956678"/>
            <a:ext cx="8892480" cy="1985159"/>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された「持続可能な開発のための</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アジェンダ」に記載。</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0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月国連総会で、全</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244(</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重複を除くと</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232)</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の指標が採択。）</a:t>
            </a:r>
          </a:p>
        </p:txBody>
      </p:sp>
      <p:pic>
        <p:nvPicPr>
          <p:cNvPr id="7" name="Shape 129"/>
          <p:cNvPicPr preferRelativeResize="0">
            <a:picLocks/>
          </p:cNvPicPr>
          <p:nvPr/>
        </p:nvPicPr>
        <p:blipFill rotWithShape="1">
          <a:blip r:embed="rId3">
            <a:alphaModFix/>
          </a:blip>
          <a:srcRect/>
          <a:stretch/>
        </p:blipFill>
        <p:spPr>
          <a:xfrm>
            <a:off x="349481" y="3192981"/>
            <a:ext cx="4562795" cy="3034259"/>
          </a:xfrm>
          <a:prstGeom prst="rect">
            <a:avLst/>
          </a:prstGeom>
          <a:noFill/>
          <a:ln>
            <a:noFill/>
          </a:ln>
        </p:spPr>
      </p:pic>
      <p:pic>
        <p:nvPicPr>
          <p:cNvPr id="8" name="Shape 147"/>
          <p:cNvPicPr preferRelativeResize="0">
            <a:picLocks/>
          </p:cNvPicPr>
          <p:nvPr/>
        </p:nvPicPr>
        <p:blipFill rotWithShape="1">
          <a:blip r:embed="rId4">
            <a:alphaModFix/>
          </a:blip>
          <a:srcRect/>
          <a:stretch/>
        </p:blipFill>
        <p:spPr>
          <a:xfrm>
            <a:off x="4960383" y="3146925"/>
            <a:ext cx="4648895" cy="3099262"/>
          </a:xfrm>
          <a:prstGeom prst="rect">
            <a:avLst/>
          </a:prstGeom>
          <a:noFill/>
          <a:ln>
            <a:noFill/>
          </a:ln>
        </p:spPr>
      </p:pic>
      <p:sp>
        <p:nvSpPr>
          <p:cNvPr id="9" name="テキスト ボックス 8"/>
          <p:cNvSpPr txBox="1"/>
          <p:nvPr/>
        </p:nvSpPr>
        <p:spPr>
          <a:xfrm>
            <a:off x="6918142" y="6405109"/>
            <a:ext cx="3526963" cy="369332"/>
          </a:xfrm>
          <a:prstGeom prst="rect">
            <a:avLst/>
          </a:prstGeom>
          <a:noFill/>
        </p:spPr>
        <p:txBody>
          <a:bodyPr wrap="square" rtlCol="0">
            <a:spAutoFit/>
          </a:bodyPr>
          <a:lstStyle/>
          <a:p>
            <a:r>
              <a:rPr kumimoji="1" lang="ja-JP" altLang="en-US" dirty="0" smtClean="0"/>
              <a:t>（出典）国連広報センター</a:t>
            </a:r>
            <a:endParaRPr kumimoji="1" lang="ja-JP" altLang="en-US" dirty="0"/>
          </a:p>
        </p:txBody>
      </p:sp>
    </p:spTree>
    <p:extLst>
      <p:ext uri="{BB962C8B-B14F-4D97-AF65-F5344CB8AC3E}">
        <p14:creationId xmlns:p14="http://schemas.microsoft.com/office/powerpoint/2010/main" val="1060117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の</a:t>
            </a:r>
            <a:r>
              <a:rPr kumimoji="1" lang="en-US" altLang="ja-JP" dirty="0"/>
              <a:t>17</a:t>
            </a:r>
            <a:r>
              <a:rPr kumimoji="1" lang="ja-JP" altLang="en-US" dirty="0"/>
              <a:t>のゴール</a:t>
            </a:r>
          </a:p>
        </p:txBody>
      </p:sp>
      <p:graphicFrame>
        <p:nvGraphicFramePr>
          <p:cNvPr id="3" name="表 2"/>
          <p:cNvGraphicFramePr>
            <a:graphicFrameLocks noGrp="1"/>
          </p:cNvGraphicFramePr>
          <p:nvPr>
            <p:extLst/>
          </p:nvPr>
        </p:nvGraphicFramePr>
        <p:xfrm>
          <a:off x="262462" y="742310"/>
          <a:ext cx="4519088" cy="598200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extLst/>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5241033" y="6597352"/>
            <a:ext cx="4174907" cy="253916"/>
          </a:xfrm>
          <a:prstGeom prst="rect">
            <a:avLst/>
          </a:prstGeom>
          <a:noFill/>
        </p:spPr>
        <p:txBody>
          <a:bodyPr wrap="square" rtlCol="0">
            <a:spAutoFit/>
          </a:bodyPr>
          <a:lstStyle/>
          <a:p>
            <a:pPr algn="r"/>
            <a:r>
              <a:rPr lang="ja-JP" altLang="en-US" sz="1050" dirty="0">
                <a:latin typeface="ＭＳ Ｐ明朝" panose="02020600040205080304" pitchFamily="18" charset="-128"/>
                <a:ea typeface="ＭＳ Ｐ明朝" panose="02020600040205080304" pitchFamily="18" charset="-128"/>
              </a:rPr>
              <a:t>（出典）外務省　「持続可能な開発のための</a:t>
            </a:r>
            <a:r>
              <a:rPr lang="en-US" altLang="ja-JP" sz="1050" dirty="0">
                <a:latin typeface="ＭＳ Ｐ明朝" panose="02020600040205080304" pitchFamily="18" charset="-128"/>
                <a:ea typeface="ＭＳ Ｐ明朝" panose="02020600040205080304" pitchFamily="18" charset="-128"/>
              </a:rPr>
              <a:t>2030</a:t>
            </a:r>
            <a:r>
              <a:rPr lang="ja-JP" altLang="en-US" sz="1050" dirty="0">
                <a:latin typeface="ＭＳ Ｐ明朝" panose="02020600040205080304" pitchFamily="18" charset="-128"/>
                <a:ea typeface="ＭＳ Ｐ明朝" panose="02020600040205080304" pitchFamily="18" charset="-128"/>
              </a:rPr>
              <a:t>アジェンダ（仮訳）」</a:t>
            </a:r>
          </a:p>
        </p:txBody>
      </p:sp>
    </p:spTree>
    <p:extLst>
      <p:ext uri="{BB962C8B-B14F-4D97-AF65-F5344CB8AC3E}">
        <p14:creationId xmlns:p14="http://schemas.microsoft.com/office/powerpoint/2010/main" val="4218424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２</a:t>
            </a:r>
            <a:r>
              <a:rPr kumimoji="1" lang="ja-JP" altLang="en-US" sz="4800" b="1" dirty="0" smtClean="0"/>
              <a:t>．なぜ</a:t>
            </a:r>
            <a:r>
              <a:rPr kumimoji="1" lang="en-US" altLang="ja-JP" sz="4800" b="1" dirty="0" smtClean="0"/>
              <a:t>SDGs</a:t>
            </a:r>
            <a:endParaRPr kumimoji="1" lang="ja-JP" altLang="en-US" sz="4800" b="1" dirty="0"/>
          </a:p>
        </p:txBody>
      </p:sp>
    </p:spTree>
    <p:extLst>
      <p:ext uri="{BB962C8B-B14F-4D97-AF65-F5344CB8AC3E}">
        <p14:creationId xmlns:p14="http://schemas.microsoft.com/office/powerpoint/2010/main" val="1191414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88419" y="3038773"/>
            <a:ext cx="4729162" cy="923330"/>
          </a:xfrm>
          <a:prstGeom prst="rect">
            <a:avLst/>
          </a:prstGeom>
          <a:noFill/>
        </p:spPr>
        <p:txBody>
          <a:bodyPr wrap="square" rtlCol="0">
            <a:spAutoFit/>
          </a:bodyPr>
          <a:lstStyle/>
          <a:p>
            <a:pPr algn="ctr"/>
            <a:r>
              <a:rPr kumimoji="1" lang="ja-JP" altLang="en-US" sz="5400" b="1" dirty="0" smtClean="0"/>
              <a:t>持続可能とは</a:t>
            </a:r>
            <a:endParaRPr kumimoji="1" lang="en-US" altLang="ja-JP" sz="5400" b="1" dirty="0" smtClean="0"/>
          </a:p>
        </p:txBody>
      </p:sp>
    </p:spTree>
    <p:extLst>
      <p:ext uri="{BB962C8B-B14F-4D97-AF65-F5344CB8AC3E}">
        <p14:creationId xmlns:p14="http://schemas.microsoft.com/office/powerpoint/2010/main" val="1917026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495799" y="6429376"/>
            <a:ext cx="5410201" cy="307777"/>
          </a:xfrm>
          <a:prstGeom prst="rect">
            <a:avLst/>
          </a:prstGeom>
        </p:spPr>
        <p:txBody>
          <a:bodyPr wrap="square">
            <a:spAutoFit/>
          </a:bodyPr>
          <a:lstStyle/>
          <a:p>
            <a:r>
              <a:rPr lang="ja-JP" altLang="en-US" sz="1400" dirty="0"/>
              <a:t>「ブルントラント報告」（国連環境と開発に関する世界委員会、</a:t>
            </a:r>
            <a:r>
              <a:rPr lang="en-US" altLang="ja-JP" sz="1400" dirty="0"/>
              <a:t>1987</a:t>
            </a:r>
            <a:r>
              <a:rPr lang="ja-JP" altLang="en-US" sz="1400" dirty="0"/>
              <a:t>年</a:t>
            </a:r>
            <a:r>
              <a:rPr lang="ja-JP" altLang="en-US" sz="1400" dirty="0" smtClean="0"/>
              <a:t>）</a:t>
            </a:r>
            <a:endParaRPr lang="ja-JP" altLang="en-US" sz="1400" dirty="0"/>
          </a:p>
        </p:txBody>
      </p:sp>
      <p:sp>
        <p:nvSpPr>
          <p:cNvPr id="3" name="正方形/長方形 2"/>
          <p:cNvSpPr/>
          <p:nvPr/>
        </p:nvSpPr>
        <p:spPr>
          <a:xfrm>
            <a:off x="590550" y="2623275"/>
            <a:ext cx="8724900" cy="1754326"/>
          </a:xfrm>
          <a:prstGeom prst="rect">
            <a:avLst/>
          </a:prstGeom>
        </p:spPr>
        <p:txBody>
          <a:bodyPr wrap="square">
            <a:spAutoFit/>
          </a:bodyPr>
          <a:lstStyle/>
          <a:p>
            <a:pPr algn="ctr"/>
            <a:r>
              <a:rPr lang="ja-JP" altLang="ja-JP" sz="3600" dirty="0"/>
              <a:t>将来世代のニーズを損なうこと</a:t>
            </a:r>
            <a:r>
              <a:rPr lang="ja-JP" altLang="ja-JP" sz="3600" dirty="0" smtClean="0"/>
              <a:t>なく</a:t>
            </a:r>
            <a:endParaRPr lang="en-US" altLang="ja-JP" sz="3600" dirty="0" smtClean="0"/>
          </a:p>
          <a:p>
            <a:pPr algn="ctr"/>
            <a:endParaRPr lang="en-US" altLang="ja-JP" sz="3600" dirty="0" smtClean="0"/>
          </a:p>
          <a:p>
            <a:pPr algn="ctr"/>
            <a:r>
              <a:rPr lang="ja-JP" altLang="ja-JP" sz="3600" dirty="0" smtClean="0"/>
              <a:t>現在</a:t>
            </a:r>
            <a:r>
              <a:rPr lang="ja-JP" altLang="ja-JP" sz="3600" dirty="0"/>
              <a:t>の世代のニーズを満たすこと</a:t>
            </a:r>
            <a:endParaRPr lang="ja-JP" altLang="en-US" sz="3600" dirty="0"/>
          </a:p>
        </p:txBody>
      </p:sp>
    </p:spTree>
    <p:extLst>
      <p:ext uri="{BB962C8B-B14F-4D97-AF65-F5344CB8AC3E}">
        <p14:creationId xmlns:p14="http://schemas.microsoft.com/office/powerpoint/2010/main" val="3833515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1164</TotalTime>
  <Words>4217</Words>
  <Application>Microsoft Office PowerPoint</Application>
  <PresentationFormat>A4 210 x 297 mm</PresentationFormat>
  <Paragraphs>462</Paragraphs>
  <Slides>42</Slides>
  <Notes>38</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42</vt:i4>
      </vt:variant>
    </vt:vector>
  </HeadingPairs>
  <TitlesOfParts>
    <vt:vector size="56" baseType="lpstr">
      <vt:lpstr>HGP創英ﾌﾟﾚｾﾞﾝｽEB</vt:lpstr>
      <vt:lpstr>HGS創英ﾌﾟﾚｾﾞﾝｽEB</vt:lpstr>
      <vt:lpstr>HGS創英角ﾎﾟｯﾌﾟ体</vt:lpstr>
      <vt:lpstr>Meiryo UI</vt:lpstr>
      <vt:lpstr>ＭＳ Ｐゴシック</vt:lpstr>
      <vt:lpstr>ＭＳ Ｐ明朝</vt:lpstr>
      <vt:lpstr>UD デジタル 教科書体 NK-B</vt:lpstr>
      <vt:lpstr>UD デジタル 教科書体 NP-B</vt:lpstr>
      <vt:lpstr>メイリオ</vt:lpstr>
      <vt:lpstr>游ゴシック</vt:lpstr>
      <vt:lpstr>Arial</vt:lpstr>
      <vt:lpstr>Calibri</vt:lpstr>
      <vt:lpstr>Wingdings</vt:lpstr>
      <vt:lpstr>Office テーマ</vt:lpstr>
      <vt:lpstr>SDGsについて</vt:lpstr>
      <vt:lpstr>テーマ</vt:lpstr>
      <vt:lpstr>PowerPoint プレゼンテーション</vt:lpstr>
      <vt:lpstr>PowerPoint プレゼンテーション</vt:lpstr>
      <vt:lpstr>SDGsとは</vt:lpstr>
      <vt:lpstr>SDGsの17のゴール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SDGsの理念・ポイント</vt:lpstr>
      <vt:lpstr>①SDGsは世界共通の言語</vt:lpstr>
      <vt:lpstr>②経済、社会、環境の統合による課題解決と新しい価値の創造</vt:lpstr>
      <vt:lpstr>③誰一人取り残さない</vt:lpstr>
      <vt:lpstr>④横串の視点</vt:lpstr>
      <vt:lpstr>⑤バックキャスティング</vt:lpstr>
      <vt:lpstr>⑥ルールを決めた必達目標ではなく、各主体がめざすべき目標を作る</vt:lpstr>
      <vt:lpstr>⑦ステークホルダーとの連携</vt:lpstr>
      <vt:lpstr>PowerPoint プレゼンテーション</vt:lpstr>
      <vt:lpstr>2025年日本国際博覧会（大阪・関西万博）</vt:lpstr>
      <vt:lpstr>概要</vt:lpstr>
      <vt:lpstr>SDGsビジョンの策定</vt:lpstr>
      <vt:lpstr>2025年大阪・関西万博に向けて取り組む「重点ゴール」</vt:lpstr>
      <vt:lpstr>SDGs先進都市をめざして</vt:lpstr>
      <vt:lpstr>PowerPoint プレゼンテーション</vt:lpstr>
      <vt:lpstr>私のＳＤＧｓ宣言プロジェクト</vt:lpstr>
      <vt:lpstr>私のＳＤＧｓ宣言プロジェクト</vt:lpstr>
      <vt:lpstr>私のＳＤＧｓ宣言プロジェクト ～府内の企業や団体の皆さんの取組み～</vt:lpstr>
      <vt:lpstr>私のＳＤＧｓ宣言プロジェクト ～個人でご参加いただく場合～</vt:lpstr>
      <vt:lpstr>PowerPoint プレゼンテーション</vt:lpstr>
      <vt:lpstr>なぜSDGsに取り組むべきなのか</vt:lpstr>
      <vt:lpstr>ＳＤＧｓの進め方</vt:lpstr>
      <vt:lpstr>企業・団体の取組み紹介</vt:lpstr>
      <vt:lpstr>リマテックホールディングス株式会社</vt:lpstr>
      <vt:lpstr>リマテックホールディングス株式会社 ～既存事業活動のSDGsへの当てはめから脱却し、SDGsを基盤とした経営を目指す～</vt:lpstr>
      <vt:lpstr>Dari K（ダリケー）株式会社</vt:lpstr>
      <vt:lpstr>Dari K（ダリケー）株式会社 ～「カカオ」を通して世界を変える‐努力が報われる社会に‐～</vt:lpstr>
      <vt:lpstr>大阪商工会議所の支援</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グローバル人材育成講座（実践編） 国際協力コース</dc:title>
  <dc:creator>大阪府</dc:creator>
  <cp:lastModifiedBy>水谷　祐子</cp:lastModifiedBy>
  <cp:revision>81</cp:revision>
  <cp:lastPrinted>2020-12-14T05:38:43Z</cp:lastPrinted>
  <dcterms:created xsi:type="dcterms:W3CDTF">2019-06-04T04:06:36Z</dcterms:created>
  <dcterms:modified xsi:type="dcterms:W3CDTF">2021-03-26T08:48:47Z</dcterms:modified>
</cp:coreProperties>
</file>