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 userDrawn="1">
          <p15:clr>
            <a:srgbClr val="A4A3A4"/>
          </p15:clr>
        </p15:guide>
        <p15:guide id="2" pos="30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36" y="66"/>
      </p:cViewPr>
      <p:guideLst>
        <p:guide orient="horz" pos="1888"/>
        <p:guide pos="30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6C956-AD7A-4E59-9A0D-69B2F809223D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F41DD-7EC0-4FF6-893B-EAC830820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696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F41DD-7EC0-4FF6-893B-EAC8308201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451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2B1-B3E1-4C69-8FB7-9639852DDE44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6795-67A2-43BD-8088-EA27C4087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486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2B1-B3E1-4C69-8FB7-9639852DDE44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6795-67A2-43BD-8088-EA27C4087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02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2B1-B3E1-4C69-8FB7-9639852DDE44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6795-67A2-43BD-8088-EA27C4087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56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2B1-B3E1-4C69-8FB7-9639852DDE44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6795-67A2-43BD-8088-EA27C4087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59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2B1-B3E1-4C69-8FB7-9639852DDE44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6795-67A2-43BD-8088-EA27C4087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13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2B1-B3E1-4C69-8FB7-9639852DDE44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6795-67A2-43BD-8088-EA27C4087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65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2B1-B3E1-4C69-8FB7-9639852DDE44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6795-67A2-43BD-8088-EA27C4087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86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2B1-B3E1-4C69-8FB7-9639852DDE44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6795-67A2-43BD-8088-EA27C4087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18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2B1-B3E1-4C69-8FB7-9639852DDE44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6795-67A2-43BD-8088-EA27C4087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5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2B1-B3E1-4C69-8FB7-9639852DDE44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6795-67A2-43BD-8088-EA27C4087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68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2B1-B3E1-4C69-8FB7-9639852DDE44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6795-67A2-43BD-8088-EA27C4087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85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F72B1-B3E1-4C69-8FB7-9639852DDE44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6795-67A2-43BD-8088-EA27C4087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9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329040" y="2080075"/>
            <a:ext cx="4561875" cy="453600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57599" y="30746"/>
            <a:ext cx="7672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「大阪</a:t>
            </a:r>
            <a:r>
              <a:rPr kumimoji="1" lang="en-US" altLang="ja-JP" b="1" dirty="0" smtClean="0"/>
              <a:t>SDGs</a:t>
            </a:r>
            <a:r>
              <a:rPr kumimoji="1" lang="ja-JP" altLang="en-US" b="1" dirty="0"/>
              <a:t>ネットワーク</a:t>
            </a:r>
            <a:r>
              <a:rPr kumimoji="1" lang="ja-JP" altLang="en-US" sz="1400" b="1" dirty="0" smtClean="0"/>
              <a:t>（仮称）</a:t>
            </a:r>
            <a:r>
              <a:rPr kumimoji="1" lang="ja-JP" altLang="en-US" b="1" dirty="0" smtClean="0"/>
              <a:t>」について</a:t>
            </a:r>
            <a:r>
              <a:rPr kumimoji="1" lang="ja-JP" altLang="en-US" sz="1600" b="1" dirty="0" smtClean="0"/>
              <a:t>（議論たたき台）</a:t>
            </a:r>
            <a:endParaRPr kumimoji="1" lang="ja-JP" altLang="en-US" sz="16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371320" y="596019"/>
            <a:ext cx="569054" cy="9934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趣旨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・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目的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00124" y="596018"/>
            <a:ext cx="8672513" cy="986694"/>
          </a:xfrm>
          <a:prstGeom prst="rect">
            <a:avLst/>
          </a:prstGeom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tIns="108000" rIns="108000" bIns="108000" rtlCol="0" anchor="ctr"/>
          <a:lstStyle/>
          <a:p>
            <a:pPr>
              <a:lnSpc>
                <a:spcPts val="1800"/>
              </a:lnSpc>
            </a:pPr>
            <a:r>
              <a:rPr kumimoji="1" lang="ja-JP" altLang="en-US" sz="1200" dirty="0"/>
              <a:t>　</a:t>
            </a:r>
            <a:r>
              <a:rPr kumimoji="1" lang="en-US" altLang="ja-JP" sz="1200" dirty="0" smtClean="0"/>
              <a:t>2025</a:t>
            </a:r>
            <a:r>
              <a:rPr kumimoji="1" lang="ja-JP" altLang="en-US" sz="1200" dirty="0" smtClean="0"/>
              <a:t>年大阪・関西万博のテーマである「いのち輝く未来社会のデザイン」は、まさに</a:t>
            </a:r>
            <a:r>
              <a:rPr kumimoji="1" lang="en-US" altLang="ja-JP" sz="1200" dirty="0" smtClean="0"/>
              <a:t>SDGs</a:t>
            </a:r>
            <a:r>
              <a:rPr kumimoji="1" lang="ja-JP" altLang="en-US" sz="1200" dirty="0" smtClean="0"/>
              <a:t>が達成された社会。大阪全体が、持続的に成長し、安全・安心に</a:t>
            </a:r>
            <a:r>
              <a:rPr kumimoji="1" lang="ja-JP" altLang="en-US" sz="1200" dirty="0"/>
              <a:t>暮らせる「誰一人取り残さない」都市</a:t>
            </a:r>
            <a:r>
              <a:rPr kumimoji="1" lang="ja-JP" altLang="en-US" sz="1200" dirty="0" smtClean="0"/>
              <a:t>としての基盤づくりとして</a:t>
            </a:r>
            <a:r>
              <a:rPr kumimoji="1" lang="en-US" altLang="ja-JP" sz="1200" dirty="0" smtClean="0"/>
              <a:t>SDGs</a:t>
            </a:r>
            <a:r>
              <a:rPr kumimoji="1" lang="ja-JP" altLang="en-US" sz="1200" dirty="0" smtClean="0"/>
              <a:t>を推進する必要がある。こうした考えのもと、万博</a:t>
            </a:r>
            <a:r>
              <a:rPr kumimoji="1" lang="ja-JP" altLang="en-US" sz="1200" dirty="0"/>
              <a:t>開催都市として、大阪</a:t>
            </a:r>
            <a:r>
              <a:rPr kumimoji="1" lang="ja-JP" altLang="en-US" sz="1200" dirty="0" smtClean="0"/>
              <a:t>が世界の先頭に立って</a:t>
            </a:r>
            <a:r>
              <a:rPr kumimoji="1" lang="en-US" altLang="ja-JP" sz="1200" dirty="0" smtClean="0"/>
              <a:t>SDGs</a:t>
            </a:r>
            <a:r>
              <a:rPr kumimoji="1" lang="ja-JP" altLang="en-US" sz="1200" dirty="0" smtClean="0"/>
              <a:t>に貢献する「</a:t>
            </a:r>
            <a:r>
              <a:rPr kumimoji="1" lang="en-US" altLang="ja-JP" sz="1200" dirty="0" smtClean="0"/>
              <a:t>SDGs</a:t>
            </a:r>
            <a:r>
              <a:rPr kumimoji="1" lang="ja-JP" altLang="en-US" sz="1200" dirty="0" smtClean="0"/>
              <a:t>先進都市」の実現をめざし、府内の様々なステークホルダーの自律的取組みの拡大を図るために設置するもの。</a:t>
            </a:r>
            <a:endParaRPr kumimoji="1" lang="ja-JP" altLang="en-US" sz="12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1260386" y="428621"/>
            <a:ext cx="7356649" cy="1"/>
          </a:xfrm>
          <a:prstGeom prst="line">
            <a:avLst/>
          </a:prstGeom>
          <a:ln w="88900" cmpd="dbl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5136637" y="1733375"/>
            <a:ext cx="450000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活動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内容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139393" y="2066700"/>
            <a:ext cx="4500000" cy="756000"/>
          </a:xfrm>
          <a:prstGeom prst="rect">
            <a:avLst/>
          </a:prstGeom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tIns="108000" rIns="108000" bIns="108000" rtlCol="0" anchor="t"/>
          <a:lstStyle/>
          <a:p>
            <a:r>
              <a:rPr kumimoji="1" lang="ja-JP" altLang="en-US" sz="1200" dirty="0" smtClean="0"/>
              <a:t>〇府内ステークホルダーの</a:t>
            </a:r>
            <a:r>
              <a:rPr kumimoji="1" lang="en-US" altLang="ja-JP" sz="1200" dirty="0" smtClean="0"/>
              <a:t>SDGs</a:t>
            </a:r>
            <a:r>
              <a:rPr kumimoji="1" lang="ja-JP" altLang="en-US" sz="1200" dirty="0" smtClean="0"/>
              <a:t>担当窓口明確化と共有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　➤　情報共有・意見交換の機会の創出につなげる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　➤　新規事業の連携・協調機会の創出につなげる</a:t>
            </a:r>
            <a:endParaRPr kumimoji="1" lang="en-US" altLang="ja-JP" sz="1200" dirty="0" smtClean="0"/>
          </a:p>
        </p:txBody>
      </p:sp>
      <p:sp>
        <p:nvSpPr>
          <p:cNvPr id="18" name="正方形/長方形 17"/>
          <p:cNvSpPr/>
          <p:nvPr/>
        </p:nvSpPr>
        <p:spPr>
          <a:xfrm>
            <a:off x="5122351" y="3097654"/>
            <a:ext cx="450000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参画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するステークホルダー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122349" y="3416623"/>
            <a:ext cx="4500000" cy="798189"/>
          </a:xfrm>
          <a:prstGeom prst="rect">
            <a:avLst/>
          </a:prstGeom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tIns="108000" rIns="216000" bIns="108000" rtlCol="0" anchor="t"/>
          <a:lstStyle/>
          <a:p>
            <a:r>
              <a:rPr kumimoji="1" lang="ja-JP" altLang="en-US" sz="1200" dirty="0" smtClean="0"/>
              <a:t>府内ステークホルダーの「理解促進」や「連携・協調」を促進する主体。</a:t>
            </a:r>
            <a:endParaRPr kumimoji="1" lang="en-US" altLang="ja-JP" sz="1200" dirty="0" smtClean="0"/>
          </a:p>
          <a:p>
            <a:pPr marL="266700" indent="-266700"/>
            <a:r>
              <a:rPr kumimoji="1" lang="ja-JP" altLang="en-US" sz="1050" dirty="0" smtClean="0"/>
              <a:t>（例）大阪府内の自治体や経済界</a:t>
            </a:r>
            <a:r>
              <a:rPr kumimoji="1" lang="ja-JP" altLang="en-US" sz="1050" dirty="0"/>
              <a:t>、</a:t>
            </a:r>
            <a:r>
              <a:rPr kumimoji="1" lang="ja-JP" altLang="en-US" sz="1050" dirty="0" smtClean="0"/>
              <a:t>金融機関、その他ネットワーク</a:t>
            </a:r>
            <a:r>
              <a:rPr kumimoji="1" lang="ja-JP" altLang="en-US" sz="1050" dirty="0"/>
              <a:t>の</a:t>
            </a:r>
            <a:r>
              <a:rPr kumimoji="1" lang="ja-JP" altLang="en-US" sz="1050" dirty="0" smtClean="0"/>
              <a:t>活動に資する機関等</a:t>
            </a:r>
            <a:endParaRPr kumimoji="1" lang="en-US" altLang="ja-JP" sz="105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25555" y="2141633"/>
            <a:ext cx="45963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/>
            <a:r>
              <a:rPr kumimoji="1" lang="ja-JP" altLang="en-US" sz="1200" dirty="0" smtClean="0"/>
              <a:t>〇　「大阪</a:t>
            </a:r>
            <a:r>
              <a:rPr kumimoji="1" lang="en-US" altLang="ja-JP" sz="1200" dirty="0" smtClean="0"/>
              <a:t>SDGs</a:t>
            </a:r>
            <a:r>
              <a:rPr kumimoji="1" lang="ja-JP" altLang="en-US" sz="1200" dirty="0" smtClean="0"/>
              <a:t>ネットワーク」の参画団体内で、</a:t>
            </a:r>
            <a:r>
              <a:rPr kumimoji="1" lang="en-US" altLang="ja-JP" sz="1200" dirty="0" smtClean="0"/>
              <a:t>SDGs</a:t>
            </a:r>
            <a:r>
              <a:rPr kumimoji="1" lang="ja-JP" altLang="en-US" sz="1200" dirty="0" smtClean="0"/>
              <a:t>担当者間での緩やかなつながりを形成</a:t>
            </a:r>
            <a:endParaRPr kumimoji="1" lang="en-US" altLang="ja-JP" sz="1200" dirty="0" smtClean="0"/>
          </a:p>
          <a:p>
            <a:pPr marL="261938" indent="-261938"/>
            <a:r>
              <a:rPr kumimoji="1" lang="ja-JP" altLang="en-US" sz="1200" dirty="0" smtClean="0"/>
              <a:t>　　⇒　他のステークホルダーとの連携・協調を図る際のハードルを軽減</a:t>
            </a:r>
            <a:endParaRPr kumimoji="1" lang="en-US" altLang="ja-JP" sz="1200" dirty="0" smtClean="0"/>
          </a:p>
          <a:p>
            <a:pPr marL="261938" indent="-261938"/>
            <a:r>
              <a:rPr kumimoji="1" lang="ja-JP" altLang="en-US" sz="1200" dirty="0" smtClean="0"/>
              <a:t>　　⇒　各自治体がハブとなりながら、地域単位でネットワークを超えた更なる連携と自律的取組み</a:t>
            </a:r>
            <a:r>
              <a:rPr kumimoji="1" lang="ja-JP" altLang="en-US" sz="1200" dirty="0"/>
              <a:t>を</a:t>
            </a:r>
            <a:r>
              <a:rPr kumimoji="1" lang="ja-JP" altLang="en-US" sz="1200" dirty="0" smtClean="0"/>
              <a:t>拡大</a:t>
            </a:r>
            <a:endParaRPr kumimoji="1" lang="ja-JP" altLang="en-US" sz="1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12702" y="4709989"/>
            <a:ext cx="4033236" cy="261610"/>
          </a:xfrm>
          <a:prstGeom prst="homePlat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　</a:t>
            </a:r>
            <a:r>
              <a:rPr kumimoji="1" lang="en-US" altLang="ja-JP" sz="1100" dirty="0" smtClean="0"/>
              <a:t>2</a:t>
            </a:r>
            <a:r>
              <a:rPr kumimoji="1" lang="ja-JP" altLang="en-US" sz="1100" dirty="0" smtClean="0"/>
              <a:t>月　　　　　　　　　　　　</a:t>
            </a:r>
            <a:r>
              <a:rPr kumimoji="1" lang="en-US" altLang="ja-JP" sz="1100" dirty="0" smtClean="0"/>
              <a:t>3</a:t>
            </a:r>
            <a:r>
              <a:rPr kumimoji="1" lang="ja-JP" altLang="en-US" sz="1100" dirty="0" smtClean="0"/>
              <a:t>月　　　　　　　　</a:t>
            </a:r>
            <a:r>
              <a:rPr kumimoji="1" lang="en-US" altLang="ja-JP" sz="1100" dirty="0" smtClean="0"/>
              <a:t>4</a:t>
            </a:r>
            <a:r>
              <a:rPr kumimoji="1" lang="ja-JP" altLang="en-US" sz="1100" dirty="0" smtClean="0"/>
              <a:t>月</a:t>
            </a:r>
            <a:r>
              <a:rPr kumimoji="1" lang="en-US" altLang="ja-JP" sz="1100" dirty="0" smtClean="0"/>
              <a:t>~</a:t>
            </a:r>
            <a:r>
              <a:rPr kumimoji="1" lang="ja-JP" altLang="en-US" sz="1100" dirty="0" smtClean="0"/>
              <a:t>　　　　　　</a:t>
            </a:r>
            <a:endParaRPr kumimoji="1" lang="ja-JP" altLang="en-US" sz="1100" dirty="0"/>
          </a:p>
        </p:txBody>
      </p:sp>
      <p:sp>
        <p:nvSpPr>
          <p:cNvPr id="27" name="角丸四角形 26"/>
          <p:cNvSpPr/>
          <p:nvPr/>
        </p:nvSpPr>
        <p:spPr>
          <a:xfrm>
            <a:off x="608813" y="3336505"/>
            <a:ext cx="1377503" cy="384039"/>
          </a:xfrm>
          <a:prstGeom prst="roundRect">
            <a:avLst/>
          </a:prstGeom>
          <a:ln w="190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関西</a:t>
            </a:r>
            <a:r>
              <a:rPr kumimoji="1" lang="en-US" altLang="ja-JP" sz="1050" dirty="0" smtClean="0"/>
              <a:t>SDGs</a:t>
            </a:r>
          </a:p>
          <a:p>
            <a:pPr algn="ctr"/>
            <a:r>
              <a:rPr kumimoji="1" lang="ja-JP" altLang="en-US" sz="1050" dirty="0" smtClean="0"/>
              <a:t>プラットフォーム</a:t>
            </a:r>
            <a:endParaRPr kumimoji="1" lang="ja-JP" altLang="en-US" sz="1050" dirty="0"/>
          </a:p>
        </p:txBody>
      </p:sp>
      <p:sp>
        <p:nvSpPr>
          <p:cNvPr id="29" name="角丸四角形 28"/>
          <p:cNvSpPr/>
          <p:nvPr/>
        </p:nvSpPr>
        <p:spPr>
          <a:xfrm>
            <a:off x="2043466" y="3332367"/>
            <a:ext cx="1588836" cy="384039"/>
          </a:xfrm>
          <a:prstGeom prst="roundRect">
            <a:avLst/>
          </a:prstGeom>
          <a:ln w="190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地方創生</a:t>
            </a:r>
            <a:r>
              <a:rPr kumimoji="1" lang="en-US" altLang="ja-JP" sz="1050" dirty="0" smtClean="0"/>
              <a:t>SDGs</a:t>
            </a:r>
          </a:p>
          <a:p>
            <a:pPr algn="ctr"/>
            <a:r>
              <a:rPr kumimoji="1" lang="ja-JP" altLang="en-US" sz="1050" dirty="0" smtClean="0"/>
              <a:t>官民連携プラットフォーム</a:t>
            </a:r>
            <a:endParaRPr kumimoji="1" lang="ja-JP" altLang="en-US" sz="1050" dirty="0"/>
          </a:p>
        </p:txBody>
      </p:sp>
      <p:sp>
        <p:nvSpPr>
          <p:cNvPr id="30" name="角丸四角形 29"/>
          <p:cNvSpPr/>
          <p:nvPr/>
        </p:nvSpPr>
        <p:spPr>
          <a:xfrm>
            <a:off x="3689453" y="3348156"/>
            <a:ext cx="662686" cy="384039"/>
          </a:xfrm>
          <a:prstGeom prst="roundRect">
            <a:avLst/>
          </a:prstGeom>
          <a:ln w="1905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・・</a:t>
            </a:r>
            <a:r>
              <a:rPr kumimoji="1" lang="ja-JP" altLang="en-US" sz="1050" dirty="0"/>
              <a:t>・</a:t>
            </a:r>
            <a:endParaRPr kumimoji="1" lang="en-US" altLang="ja-JP" sz="1050" dirty="0" smtClean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484711" y="4098822"/>
            <a:ext cx="4480857" cy="2876708"/>
            <a:chOff x="5251830" y="3113925"/>
            <a:chExt cx="4480857" cy="2876708"/>
          </a:xfrm>
        </p:grpSpPr>
        <p:sp>
          <p:nvSpPr>
            <p:cNvPr id="47" name="右矢印 46"/>
            <p:cNvSpPr/>
            <p:nvPr/>
          </p:nvSpPr>
          <p:spPr>
            <a:xfrm rot="8446318">
              <a:off x="5898455" y="3769601"/>
              <a:ext cx="774984" cy="2213656"/>
            </a:xfrm>
            <a:prstGeom prst="rightArrow">
              <a:avLst>
                <a:gd name="adj1" fmla="val 68594"/>
                <a:gd name="adj2" fmla="val 10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右矢印 44"/>
            <p:cNvSpPr/>
            <p:nvPr/>
          </p:nvSpPr>
          <p:spPr>
            <a:xfrm rot="2467781">
              <a:off x="8197834" y="3776977"/>
              <a:ext cx="774984" cy="2213656"/>
            </a:xfrm>
            <a:prstGeom prst="rightArrow">
              <a:avLst>
                <a:gd name="adj1" fmla="val 68594"/>
                <a:gd name="adj2" fmla="val 10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6154584" y="3113925"/>
              <a:ext cx="2603845" cy="1887225"/>
            </a:xfrm>
            <a:prstGeom prst="roundRect">
              <a:avLst>
                <a:gd name="adj" fmla="val 12550"/>
              </a:avLst>
            </a:prstGeom>
            <a:noFill/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1200" b="1" dirty="0" smtClean="0"/>
                <a:t>「大阪</a:t>
              </a:r>
              <a:r>
                <a:rPr kumimoji="1" lang="en-US" altLang="ja-JP" sz="1200" b="1" dirty="0" smtClean="0"/>
                <a:t>SDGs</a:t>
              </a:r>
              <a:r>
                <a:rPr kumimoji="1" lang="ja-JP" altLang="en-US" sz="1200" b="1" dirty="0" smtClean="0"/>
                <a:t>ネットワーク」</a:t>
              </a:r>
              <a:endParaRPr kumimoji="1" lang="ja-JP" altLang="en-US" sz="1200" b="1" dirty="0"/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7867240" y="4087782"/>
              <a:ext cx="1737988" cy="1541362"/>
            </a:xfrm>
            <a:prstGeom prst="roundRect">
              <a:avLst/>
            </a:prstGeom>
            <a:solidFill>
              <a:srgbClr val="F2F2F2">
                <a:alpha val="50196"/>
              </a:srgbClr>
            </a:solidFill>
            <a:ln w="28575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5341603" y="4087782"/>
              <a:ext cx="1627447" cy="1507416"/>
            </a:xfrm>
            <a:prstGeom prst="roundRect">
              <a:avLst/>
            </a:prstGeom>
            <a:solidFill>
              <a:srgbClr val="F2F2F2">
                <a:alpha val="50196"/>
              </a:srgbClr>
            </a:solidFill>
            <a:ln w="28575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ドーナツ 42"/>
            <p:cNvSpPr/>
            <p:nvPr/>
          </p:nvSpPr>
          <p:spPr>
            <a:xfrm>
              <a:off x="6483201" y="3620037"/>
              <a:ext cx="1835198" cy="1178534"/>
            </a:xfrm>
            <a:prstGeom prst="donut">
              <a:avLst>
                <a:gd name="adj" fmla="val 8829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楕円 25"/>
            <p:cNvSpPr/>
            <p:nvPr/>
          </p:nvSpPr>
          <p:spPr>
            <a:xfrm>
              <a:off x="7002645" y="3423869"/>
              <a:ext cx="792010" cy="57838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1200" b="1" dirty="0" smtClean="0">
                  <a:solidFill>
                    <a:schemeClr val="tx1"/>
                  </a:solidFill>
                </a:rPr>
                <a:t>大阪府</a:t>
              </a:r>
              <a:endParaRPr kumimoji="1" lang="ja-JP" alt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楕円 30"/>
            <p:cNvSpPr/>
            <p:nvPr/>
          </p:nvSpPr>
          <p:spPr>
            <a:xfrm>
              <a:off x="6216249" y="3937326"/>
              <a:ext cx="654554" cy="57838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900" b="1" dirty="0" smtClean="0"/>
                <a:t>自治体</a:t>
              </a:r>
              <a:endParaRPr kumimoji="1" lang="en-US" altLang="ja-JP" sz="900" b="1" dirty="0" smtClean="0"/>
            </a:p>
            <a:p>
              <a:pPr algn="ctr"/>
              <a:r>
                <a:rPr kumimoji="1" lang="en-US" altLang="ja-JP" sz="900" b="1" dirty="0" smtClean="0"/>
                <a:t>A</a:t>
              </a:r>
              <a:endParaRPr kumimoji="1" lang="ja-JP" altLang="en-US" sz="900" b="1" dirty="0"/>
            </a:p>
          </p:txBody>
        </p:sp>
        <p:sp>
          <p:nvSpPr>
            <p:cNvPr id="32" name="楕円 31"/>
            <p:cNvSpPr/>
            <p:nvPr/>
          </p:nvSpPr>
          <p:spPr>
            <a:xfrm>
              <a:off x="7910290" y="3886810"/>
              <a:ext cx="654554" cy="54153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900" b="1" dirty="0" smtClean="0"/>
                <a:t>自治体</a:t>
              </a:r>
              <a:endParaRPr kumimoji="1" lang="en-US" altLang="ja-JP" sz="900" b="1" dirty="0" smtClean="0"/>
            </a:p>
            <a:p>
              <a:pPr algn="ctr"/>
              <a:r>
                <a:rPr kumimoji="1" lang="en-US" altLang="ja-JP" sz="900" b="1" dirty="0" smtClean="0"/>
                <a:t>B</a:t>
              </a:r>
              <a:endParaRPr kumimoji="1" lang="ja-JP" altLang="en-US" sz="900" b="1" dirty="0"/>
            </a:p>
          </p:txBody>
        </p:sp>
        <p:sp>
          <p:nvSpPr>
            <p:cNvPr id="33" name="楕円 32"/>
            <p:cNvSpPr/>
            <p:nvPr/>
          </p:nvSpPr>
          <p:spPr>
            <a:xfrm>
              <a:off x="5615245" y="4083287"/>
              <a:ext cx="540954" cy="52580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900" dirty="0" smtClean="0"/>
                <a:t>企業</a:t>
              </a:r>
              <a:endParaRPr kumimoji="1" lang="en-US" altLang="ja-JP" sz="900" dirty="0" smtClean="0"/>
            </a:p>
            <a:p>
              <a:pPr algn="ctr"/>
              <a:r>
                <a:rPr kumimoji="1" lang="en-US" altLang="ja-JP" sz="900" dirty="0" smtClean="0"/>
                <a:t>A</a:t>
              </a:r>
              <a:r>
                <a:rPr kumimoji="1" lang="ja-JP" altLang="en-US" sz="900" dirty="0" smtClean="0"/>
                <a:t>１</a:t>
              </a:r>
              <a:endParaRPr kumimoji="1" lang="ja-JP" altLang="en-US" sz="900" dirty="0"/>
            </a:p>
          </p:txBody>
        </p:sp>
        <p:sp>
          <p:nvSpPr>
            <p:cNvPr id="34" name="楕円 33"/>
            <p:cNvSpPr/>
            <p:nvPr/>
          </p:nvSpPr>
          <p:spPr>
            <a:xfrm>
              <a:off x="6227084" y="5076536"/>
              <a:ext cx="540954" cy="52580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900" dirty="0" smtClean="0"/>
                <a:t>市民</a:t>
              </a:r>
              <a:endParaRPr kumimoji="1" lang="en-US" altLang="ja-JP" sz="900" dirty="0" smtClean="0"/>
            </a:p>
            <a:p>
              <a:pPr algn="ctr"/>
              <a:r>
                <a:rPr kumimoji="1" lang="ja-JP" altLang="en-US" sz="900" dirty="0" smtClean="0"/>
                <a:t>団体</a:t>
              </a:r>
              <a:r>
                <a:rPr kumimoji="1" lang="en-US" altLang="ja-JP" sz="900" dirty="0" smtClean="0"/>
                <a:t>A</a:t>
              </a:r>
              <a:endParaRPr kumimoji="1" lang="ja-JP" altLang="en-US" sz="900" dirty="0"/>
            </a:p>
          </p:txBody>
        </p:sp>
        <p:sp>
          <p:nvSpPr>
            <p:cNvPr id="35" name="楕円 34"/>
            <p:cNvSpPr/>
            <p:nvPr/>
          </p:nvSpPr>
          <p:spPr>
            <a:xfrm>
              <a:off x="6618187" y="4456854"/>
              <a:ext cx="595049" cy="52580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900" dirty="0" smtClean="0"/>
                <a:t>金融機関</a:t>
              </a:r>
              <a:endParaRPr kumimoji="1" lang="en-US" altLang="ja-JP" sz="900" dirty="0" smtClean="0"/>
            </a:p>
            <a:p>
              <a:pPr algn="ctr"/>
              <a:r>
                <a:rPr kumimoji="1" lang="en-US" altLang="ja-JP" sz="900" dirty="0" smtClean="0"/>
                <a:t>A</a:t>
              </a:r>
              <a:endParaRPr kumimoji="1" lang="ja-JP" altLang="en-US" sz="900" dirty="0"/>
            </a:p>
          </p:txBody>
        </p:sp>
        <p:sp>
          <p:nvSpPr>
            <p:cNvPr id="36" name="楕円 35"/>
            <p:cNvSpPr/>
            <p:nvPr/>
          </p:nvSpPr>
          <p:spPr>
            <a:xfrm>
              <a:off x="5648455" y="4671329"/>
              <a:ext cx="540954" cy="52580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900" dirty="0" smtClean="0"/>
                <a:t>企業</a:t>
              </a:r>
              <a:endParaRPr kumimoji="1" lang="en-US" altLang="ja-JP" sz="900" dirty="0" smtClean="0"/>
            </a:p>
            <a:p>
              <a:pPr algn="ctr"/>
              <a:r>
                <a:rPr kumimoji="1" lang="en-US" altLang="ja-JP" sz="900" dirty="0" smtClean="0"/>
                <a:t>A</a:t>
              </a:r>
              <a:r>
                <a:rPr kumimoji="1" lang="ja-JP" altLang="en-US" sz="900" dirty="0"/>
                <a:t>２</a:t>
              </a:r>
            </a:p>
          </p:txBody>
        </p:sp>
        <p:sp>
          <p:nvSpPr>
            <p:cNvPr id="38" name="楕円 37"/>
            <p:cNvSpPr/>
            <p:nvPr/>
          </p:nvSpPr>
          <p:spPr>
            <a:xfrm>
              <a:off x="8781744" y="4167572"/>
              <a:ext cx="540954" cy="52580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900" dirty="0" smtClean="0"/>
                <a:t>企業</a:t>
              </a:r>
              <a:endParaRPr kumimoji="1" lang="en-US" altLang="ja-JP" sz="900" dirty="0" smtClean="0"/>
            </a:p>
            <a:p>
              <a:pPr algn="ctr"/>
              <a:r>
                <a:rPr kumimoji="1" lang="en-US" altLang="ja-JP" sz="900" dirty="0"/>
                <a:t>B</a:t>
              </a:r>
              <a:r>
                <a:rPr kumimoji="1" lang="ja-JP" altLang="en-US" sz="900" dirty="0" smtClean="0"/>
                <a:t>１</a:t>
              </a:r>
              <a:endParaRPr kumimoji="1" lang="ja-JP" altLang="en-US" sz="900" dirty="0"/>
            </a:p>
          </p:txBody>
        </p:sp>
        <p:sp>
          <p:nvSpPr>
            <p:cNvPr id="39" name="楕円 38"/>
            <p:cNvSpPr/>
            <p:nvPr/>
          </p:nvSpPr>
          <p:spPr>
            <a:xfrm>
              <a:off x="8136351" y="5053563"/>
              <a:ext cx="540954" cy="52580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900" dirty="0" smtClean="0"/>
                <a:t>市民</a:t>
              </a:r>
              <a:endParaRPr kumimoji="1" lang="en-US" altLang="ja-JP" sz="900" dirty="0" smtClean="0"/>
            </a:p>
            <a:p>
              <a:pPr algn="ctr"/>
              <a:r>
                <a:rPr kumimoji="1" lang="ja-JP" altLang="en-US" sz="900" dirty="0" smtClean="0"/>
                <a:t>団体</a:t>
              </a:r>
              <a:r>
                <a:rPr kumimoji="1" lang="en-US" altLang="ja-JP" sz="900" dirty="0"/>
                <a:t>B</a:t>
              </a:r>
              <a:endParaRPr kumimoji="1" lang="ja-JP" altLang="en-US" sz="900" dirty="0"/>
            </a:p>
          </p:txBody>
        </p:sp>
        <p:sp>
          <p:nvSpPr>
            <p:cNvPr id="40" name="楕円 39"/>
            <p:cNvSpPr/>
            <p:nvPr/>
          </p:nvSpPr>
          <p:spPr>
            <a:xfrm>
              <a:off x="7697949" y="4484779"/>
              <a:ext cx="595049" cy="52580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900" spc="-150" dirty="0" smtClean="0"/>
                <a:t>経済界</a:t>
              </a:r>
              <a:endParaRPr kumimoji="1" lang="en-US" altLang="ja-JP" sz="900" spc="-150" dirty="0" smtClean="0"/>
            </a:p>
            <a:p>
              <a:pPr algn="ctr"/>
              <a:r>
                <a:rPr kumimoji="1" lang="en-US" altLang="ja-JP" sz="900" dirty="0"/>
                <a:t>B</a:t>
              </a:r>
              <a:endParaRPr kumimoji="1" lang="ja-JP" altLang="en-US" sz="900" dirty="0"/>
            </a:p>
          </p:txBody>
        </p:sp>
        <p:sp>
          <p:nvSpPr>
            <p:cNvPr id="41" name="楕円 40"/>
            <p:cNvSpPr/>
            <p:nvPr/>
          </p:nvSpPr>
          <p:spPr>
            <a:xfrm>
              <a:off x="8761950" y="4770910"/>
              <a:ext cx="540954" cy="52580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900" dirty="0" smtClean="0"/>
                <a:t>企業</a:t>
              </a:r>
              <a:endParaRPr kumimoji="1" lang="en-US" altLang="ja-JP" sz="900" dirty="0" smtClean="0"/>
            </a:p>
            <a:p>
              <a:pPr algn="ctr"/>
              <a:r>
                <a:rPr kumimoji="1" lang="en-US" altLang="ja-JP" sz="900" dirty="0"/>
                <a:t>B</a:t>
              </a:r>
              <a:r>
                <a:rPr kumimoji="1" lang="ja-JP" altLang="en-US" sz="900" dirty="0" smtClean="0"/>
                <a:t>２</a:t>
              </a:r>
              <a:endParaRPr kumimoji="1" lang="ja-JP" altLang="en-US" sz="900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757298" y="4126497"/>
              <a:ext cx="126880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b="1" dirty="0" smtClean="0"/>
                <a:t>連携・協調</a:t>
              </a:r>
              <a:endParaRPr kumimoji="1" lang="en-US" altLang="ja-JP" sz="1100" b="1" dirty="0" smtClean="0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5251830" y="3713615"/>
              <a:ext cx="9752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/>
                <a:t>自治体をハブとした</a:t>
              </a:r>
              <a:endParaRPr kumimoji="1" lang="en-US" altLang="ja-JP" sz="800" dirty="0" smtClean="0"/>
            </a:p>
            <a:p>
              <a:r>
                <a:rPr kumimoji="1" lang="ja-JP" altLang="en-US" sz="800" dirty="0" smtClean="0"/>
                <a:t>自律的取組拡大</a:t>
              </a:r>
              <a:endParaRPr kumimoji="1" lang="ja-JP" altLang="en-US" sz="800" dirty="0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5339710" y="4910399"/>
              <a:ext cx="369332" cy="582459"/>
            </a:xfrm>
            <a:prstGeom prst="rect">
              <a:avLst/>
            </a:prstGeom>
            <a:noFill/>
          </p:spPr>
          <p:txBody>
            <a:bodyPr vert="eaVert" wrap="none" rtlCol="0">
              <a:noAutofit/>
            </a:bodyPr>
            <a:lstStyle/>
            <a:p>
              <a:pPr algn="ctr"/>
              <a:r>
                <a:rPr kumimoji="1" lang="ja-JP" altLang="en-US" sz="1050" b="1" dirty="0" smtClean="0"/>
                <a:t>地域</a:t>
              </a:r>
              <a:r>
                <a:rPr kumimoji="1" lang="ja-JP" altLang="en-US" sz="1050" b="1" dirty="0"/>
                <a:t>Ａ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9178909" y="4958631"/>
              <a:ext cx="369332" cy="582459"/>
            </a:xfrm>
            <a:prstGeom prst="rect">
              <a:avLst/>
            </a:prstGeom>
            <a:noFill/>
          </p:spPr>
          <p:txBody>
            <a:bodyPr vert="eaVert" wrap="none" rtlCol="0">
              <a:noAutofit/>
            </a:bodyPr>
            <a:lstStyle/>
            <a:p>
              <a:pPr algn="ctr"/>
              <a:r>
                <a:rPr kumimoji="1" lang="ja-JP" altLang="en-US" sz="1050" b="1" dirty="0" smtClean="0"/>
                <a:t>地域Ｂ</a:t>
              </a:r>
              <a:endParaRPr kumimoji="1" lang="ja-JP" altLang="en-US" sz="1050" b="1" dirty="0"/>
            </a:p>
          </p:txBody>
        </p:sp>
        <p:sp>
          <p:nvSpPr>
            <p:cNvPr id="52" name="楕円 51"/>
            <p:cNvSpPr/>
            <p:nvPr/>
          </p:nvSpPr>
          <p:spPr>
            <a:xfrm>
              <a:off x="7301487" y="4534379"/>
              <a:ext cx="335889" cy="35913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kumimoji="1" lang="en-US" altLang="ja-JP" sz="900" dirty="0" smtClean="0"/>
            </a:p>
          </p:txBody>
        </p:sp>
        <p:sp>
          <p:nvSpPr>
            <p:cNvPr id="53" name="楕円 52"/>
            <p:cNvSpPr/>
            <p:nvPr/>
          </p:nvSpPr>
          <p:spPr>
            <a:xfrm>
              <a:off x="7835833" y="3625531"/>
              <a:ext cx="252359" cy="2526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kumimoji="1" lang="en-US" altLang="ja-JP" sz="900" b="1" dirty="0" smtClean="0"/>
            </a:p>
          </p:txBody>
        </p:sp>
        <p:sp>
          <p:nvSpPr>
            <p:cNvPr id="54" name="楕円 53"/>
            <p:cNvSpPr/>
            <p:nvPr/>
          </p:nvSpPr>
          <p:spPr>
            <a:xfrm>
              <a:off x="6642949" y="3659679"/>
              <a:ext cx="252359" cy="2526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kumimoji="1" lang="en-US" altLang="ja-JP" sz="900" b="1" dirty="0" smtClean="0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8757433" y="3713062"/>
              <a:ext cx="9752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/>
                <a:t>自治体をハブとした</a:t>
              </a:r>
              <a:endParaRPr kumimoji="1" lang="en-US" altLang="ja-JP" sz="800" dirty="0" smtClean="0"/>
            </a:p>
            <a:p>
              <a:r>
                <a:rPr kumimoji="1" lang="ja-JP" altLang="en-US" sz="800" dirty="0" smtClean="0"/>
                <a:t>自律的取組拡大</a:t>
              </a:r>
              <a:endParaRPr kumimoji="1" lang="ja-JP" altLang="en-US" sz="800" dirty="0"/>
            </a:p>
          </p:txBody>
        </p:sp>
      </p:grpSp>
      <p:sp>
        <p:nvSpPr>
          <p:cNvPr id="57" name="テキスト ボックス 56"/>
          <p:cNvSpPr txBox="1"/>
          <p:nvPr/>
        </p:nvSpPr>
        <p:spPr>
          <a:xfrm>
            <a:off x="5046661" y="4471285"/>
            <a:ext cx="2339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◆当面のスケジュール</a:t>
            </a:r>
            <a:endParaRPr kumimoji="1" lang="ja-JP" altLang="en-US" sz="12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77538" y="3730572"/>
            <a:ext cx="17634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/>
              <a:t>他の類似の枠組みとも連携</a:t>
            </a:r>
            <a:endParaRPr kumimoji="1" lang="ja-JP" altLang="en-US" sz="800" b="1" dirty="0"/>
          </a:p>
        </p:txBody>
      </p:sp>
      <p:sp>
        <p:nvSpPr>
          <p:cNvPr id="62" name="右矢印 61"/>
          <p:cNvSpPr/>
          <p:nvPr/>
        </p:nvSpPr>
        <p:spPr>
          <a:xfrm>
            <a:off x="5167630" y="5105798"/>
            <a:ext cx="1504012" cy="1188000"/>
          </a:xfrm>
          <a:prstGeom prst="rightArrow">
            <a:avLst>
              <a:gd name="adj1" fmla="val 100000"/>
              <a:gd name="adj2" fmla="val 6813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108000" rtlCol="0" anchor="t"/>
          <a:lstStyle/>
          <a:p>
            <a:pPr algn="ctr"/>
            <a:r>
              <a:rPr kumimoji="1" lang="ja-JP" altLang="en-US" sz="1200" b="1" dirty="0" smtClean="0"/>
              <a:t>準備</a:t>
            </a:r>
            <a:endParaRPr kumimoji="1" lang="en-US" altLang="ja-JP" sz="1200" b="1" dirty="0" smtClean="0"/>
          </a:p>
          <a:p>
            <a:pPr algn="ctr"/>
            <a:endParaRPr kumimoji="1" lang="en-US" altLang="ja-JP" sz="1050" b="1" dirty="0" smtClean="0"/>
          </a:p>
          <a:p>
            <a:r>
              <a:rPr kumimoji="1" lang="ja-JP" altLang="en-US" sz="1050" dirty="0" smtClean="0"/>
              <a:t>〇運営</a:t>
            </a:r>
            <a:r>
              <a:rPr kumimoji="1" lang="ja-JP" altLang="en-US" sz="1050" dirty="0"/>
              <a:t>要領の作成</a:t>
            </a:r>
            <a:endParaRPr kumimoji="1" lang="en-US" altLang="ja-JP" sz="1050" dirty="0"/>
          </a:p>
          <a:p>
            <a:pPr marL="90488" indent="-90488"/>
            <a:r>
              <a:rPr kumimoji="1" lang="ja-JP" altLang="en-US" sz="1050" dirty="0" smtClean="0"/>
              <a:t>〇自治体以外ステークホルダー</a:t>
            </a:r>
            <a:r>
              <a:rPr kumimoji="1" lang="ja-JP" altLang="en-US" sz="1050" dirty="0"/>
              <a:t>の声掛け</a:t>
            </a:r>
            <a:endParaRPr kumimoji="1" lang="en-US" altLang="ja-JP" sz="1050" dirty="0"/>
          </a:p>
          <a:p>
            <a:endParaRPr kumimoji="1" lang="en-US" altLang="ja-JP" sz="1050" b="1" dirty="0" smtClean="0"/>
          </a:p>
        </p:txBody>
      </p:sp>
      <p:sp>
        <p:nvSpPr>
          <p:cNvPr id="63" name="山形 62"/>
          <p:cNvSpPr/>
          <p:nvPr/>
        </p:nvSpPr>
        <p:spPr>
          <a:xfrm>
            <a:off x="6752734" y="5105799"/>
            <a:ext cx="481769" cy="1188000"/>
          </a:xfrm>
          <a:prstGeom prst="chevron">
            <a:avLst>
              <a:gd name="adj" fmla="val 12662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050" b="1" spc="300" dirty="0"/>
              <a:t>キックオフ</a:t>
            </a:r>
            <a:endParaRPr kumimoji="1" lang="en-US" altLang="ja-JP" sz="1050" b="1" spc="300" dirty="0" smtClean="0"/>
          </a:p>
        </p:txBody>
      </p:sp>
      <p:sp>
        <p:nvSpPr>
          <p:cNvPr id="64" name="山形 63"/>
          <p:cNvSpPr/>
          <p:nvPr/>
        </p:nvSpPr>
        <p:spPr>
          <a:xfrm>
            <a:off x="7315596" y="5105800"/>
            <a:ext cx="2267019" cy="1188000"/>
          </a:xfrm>
          <a:prstGeom prst="chevron">
            <a:avLst>
              <a:gd name="adj" fmla="val 664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108000" rtlCol="0" anchor="t"/>
          <a:lstStyle/>
          <a:p>
            <a:pPr algn="ctr"/>
            <a:r>
              <a:rPr kumimoji="1" lang="ja-JP" altLang="en-US" sz="1200" b="1" dirty="0" smtClean="0"/>
              <a:t>運営</a:t>
            </a:r>
            <a:endParaRPr kumimoji="1" lang="en-US" altLang="ja-JP" sz="1200" b="1" dirty="0" smtClean="0"/>
          </a:p>
          <a:p>
            <a:pPr algn="ctr"/>
            <a:endParaRPr kumimoji="1" lang="en-US" altLang="ja-JP" sz="1050" b="1" dirty="0" smtClean="0"/>
          </a:p>
          <a:p>
            <a:r>
              <a:rPr kumimoji="1" lang="ja-JP" altLang="en-US" sz="1050" dirty="0"/>
              <a:t>〇</a:t>
            </a:r>
            <a:r>
              <a:rPr kumimoji="1" lang="ja-JP" altLang="en-US" sz="1050" dirty="0" smtClean="0"/>
              <a:t>参画団体の担当窓口の明確化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→　リスト化して定期的に更新</a:t>
            </a:r>
            <a:endParaRPr kumimoji="1" lang="en-US" altLang="ja-JP" sz="1050" dirty="0" smtClean="0"/>
          </a:p>
          <a:p>
            <a:pPr marL="90488" indent="-90488"/>
            <a:r>
              <a:rPr kumimoji="1" lang="ja-JP" altLang="en-US" sz="1050" dirty="0" smtClean="0"/>
              <a:t>→　参画ステークホルダーの</a:t>
            </a:r>
            <a:endParaRPr kumimoji="1" lang="en-US" altLang="ja-JP" sz="1050" dirty="0" smtClean="0"/>
          </a:p>
          <a:p>
            <a:pPr marL="90488" indent="-90488"/>
            <a:r>
              <a:rPr kumimoji="1" lang="ja-JP" altLang="en-US" sz="1050" dirty="0"/>
              <a:t>　</a:t>
            </a:r>
            <a:r>
              <a:rPr kumimoji="1" lang="ja-JP" altLang="en-US" sz="1050" dirty="0" smtClean="0"/>
              <a:t>ネットワーク構築</a:t>
            </a:r>
            <a:endParaRPr kumimoji="1" lang="en-US" altLang="ja-JP" sz="1050" dirty="0" smtClean="0"/>
          </a:p>
        </p:txBody>
      </p:sp>
      <p:sp>
        <p:nvSpPr>
          <p:cNvPr id="8" name="正方形/長方形 7"/>
          <p:cNvSpPr/>
          <p:nvPr/>
        </p:nvSpPr>
        <p:spPr>
          <a:xfrm>
            <a:off x="7505056" y="6478929"/>
            <a:ext cx="216758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050" dirty="0"/>
              <a:t>　</a:t>
            </a:r>
            <a:r>
              <a:rPr kumimoji="1" lang="en-US" altLang="ja-JP" sz="1050" dirty="0"/>
              <a:t>※</a:t>
            </a:r>
            <a:r>
              <a:rPr kumimoji="1" lang="ja-JP" altLang="en-US" sz="1050" dirty="0"/>
              <a:t>　事務局は大阪府が担うイメージ</a:t>
            </a:r>
            <a:endParaRPr lang="ja-JP" altLang="en-US" sz="1050" dirty="0"/>
          </a:p>
        </p:txBody>
      </p:sp>
      <p:sp>
        <p:nvSpPr>
          <p:cNvPr id="28" name="上下矢印 27"/>
          <p:cNvSpPr/>
          <p:nvPr/>
        </p:nvSpPr>
        <p:spPr>
          <a:xfrm>
            <a:off x="2481032" y="3728577"/>
            <a:ext cx="193558" cy="314595"/>
          </a:xfrm>
          <a:prstGeom prst="up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sz="1050" b="1" dirty="0">
              <a:solidFill>
                <a:schemeClr val="tx1"/>
              </a:solidFill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306031" y="1721532"/>
            <a:ext cx="4584883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取組全体のイメージ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5108860" y="4992743"/>
            <a:ext cx="4553173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>
          <a:xfrm>
            <a:off x="8791314" y="40856"/>
            <a:ext cx="843950" cy="406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smtClean="0"/>
              <a:t>資料３</a:t>
            </a:r>
            <a:endParaRPr kumimoji="1" lang="ja-JP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215192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180</Words>
  <Application>Microsoft Office PowerPoint</Application>
  <PresentationFormat>A4 210 x 297 mm</PresentationFormat>
  <Paragraphs>67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大阪府</cp:lastModifiedBy>
  <cp:revision>28</cp:revision>
  <cp:lastPrinted>2020-02-10T02:04:23Z</cp:lastPrinted>
  <dcterms:created xsi:type="dcterms:W3CDTF">2020-01-30T02:11:14Z</dcterms:created>
  <dcterms:modified xsi:type="dcterms:W3CDTF">2020-02-10T02:04:24Z</dcterms:modified>
</cp:coreProperties>
</file>