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0" r:id="rId1"/>
    <p:sldMasterId id="2147483668" r:id="rId2"/>
    <p:sldMasterId id="2147483694" r:id="rId3"/>
  </p:sldMasterIdLst>
  <p:notesMasterIdLst>
    <p:notesMasterId r:id="rId48"/>
  </p:notesMasterIdLst>
  <p:handoutMasterIdLst>
    <p:handoutMasterId r:id="rId49"/>
  </p:handoutMasterIdLst>
  <p:sldIdLst>
    <p:sldId id="569" r:id="rId4"/>
    <p:sldId id="716" r:id="rId5"/>
    <p:sldId id="712" r:id="rId6"/>
    <p:sldId id="713" r:id="rId7"/>
    <p:sldId id="747" r:id="rId8"/>
    <p:sldId id="757" r:id="rId9"/>
    <p:sldId id="703" r:id="rId10"/>
    <p:sldId id="704" r:id="rId11"/>
    <p:sldId id="715" r:id="rId12"/>
    <p:sldId id="714" r:id="rId13"/>
    <p:sldId id="705" r:id="rId14"/>
    <p:sldId id="760" r:id="rId15"/>
    <p:sldId id="723" r:id="rId16"/>
    <p:sldId id="731" r:id="rId17"/>
    <p:sldId id="729" r:id="rId18"/>
    <p:sldId id="719" r:id="rId19"/>
    <p:sldId id="720" r:id="rId20"/>
    <p:sldId id="721" r:id="rId21"/>
    <p:sldId id="722" r:id="rId22"/>
    <p:sldId id="749" r:id="rId23"/>
    <p:sldId id="733" r:id="rId24"/>
    <p:sldId id="734" r:id="rId25"/>
    <p:sldId id="732" r:id="rId26"/>
    <p:sldId id="750" r:id="rId27"/>
    <p:sldId id="758" r:id="rId28"/>
    <p:sldId id="759" r:id="rId29"/>
    <p:sldId id="702" r:id="rId30"/>
    <p:sldId id="695" r:id="rId31"/>
    <p:sldId id="696" r:id="rId32"/>
    <p:sldId id="697" r:id="rId33"/>
    <p:sldId id="692" r:id="rId34"/>
    <p:sldId id="698" r:id="rId35"/>
    <p:sldId id="735" r:id="rId36"/>
    <p:sldId id="744" r:id="rId37"/>
    <p:sldId id="736" r:id="rId38"/>
    <p:sldId id="756" r:id="rId39"/>
    <p:sldId id="753" r:id="rId40"/>
    <p:sldId id="751" r:id="rId41"/>
    <p:sldId id="737" r:id="rId42"/>
    <p:sldId id="738" r:id="rId43"/>
    <p:sldId id="739" r:id="rId44"/>
    <p:sldId id="740" r:id="rId45"/>
    <p:sldId id="754" r:id="rId46"/>
    <p:sldId id="745" r:id="rId47"/>
  </p:sldIdLst>
  <p:sldSz cx="99060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434" autoAdjust="0"/>
  </p:normalViewPr>
  <p:slideViewPr>
    <p:cSldViewPr snapToGrid="0" showGuides="1">
      <p:cViewPr varScale="1">
        <p:scale>
          <a:sx n="64" d="100"/>
          <a:sy n="64" d="100"/>
        </p:scale>
        <p:origin x="1428" y="78"/>
      </p:cViewPr>
      <p:guideLst>
        <p:guide orient="horz" pos="217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19.135.21\seisaku\_03&#23450;&#30058;&#26989;&#21209;&#65288;&#12381;&#12398;&#20182;&#65289;\010&#21103;&#30693;&#20107;&#12469;&#12509;&#12540;&#12488;\20190418_&#28657;&#30000;&#65334;&#65319;&#8215;&#24220;&#22823;&#20844;&#38283;&#35611;&#24231;&#12391;&#12398;&#35611;&#28436;\&#39640;&#40802;&#21270;&#29575;&#12398;&#25512;&#31227;.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89736355434779E-2"/>
          <c:y val="8.3129302377772343E-2"/>
          <c:w val="0.86025009778540829"/>
          <c:h val="0.73448743943358619"/>
        </c:manualLayout>
      </c:layout>
      <c:lineChart>
        <c:grouping val="standard"/>
        <c:varyColors val="0"/>
        <c:ser>
          <c:idx val="0"/>
          <c:order val="0"/>
          <c:tx>
            <c:strRef>
              <c:f>Sheet1!$A$3</c:f>
              <c:strCache>
                <c:ptCount val="1"/>
                <c:pt idx="0">
                  <c:v>東京都</c:v>
                </c:pt>
              </c:strCache>
            </c:strRef>
          </c:tx>
          <c:spPr>
            <a:ln w="28575" cap="rnd">
              <a:solidFill>
                <a:srgbClr val="0070C0"/>
              </a:solidFill>
              <a:prstDash val="sysDot"/>
              <a:round/>
            </a:ln>
            <a:effectLst/>
          </c:spPr>
          <c:marker>
            <c:symbol val="square"/>
            <c:size val="6"/>
            <c:spPr>
              <a:solidFill>
                <a:schemeClr val="accent1"/>
              </a:solidFill>
              <a:ln w="9525">
                <a:solidFill>
                  <a:schemeClr val="accent1"/>
                </a:solidFill>
                <a:prstDash val="sysDot"/>
              </a:ln>
              <a:effectLst/>
            </c:spPr>
          </c:marker>
          <c:dLbls>
            <c:dLbl>
              <c:idx val="0"/>
              <c:layout>
                <c:manualLayout>
                  <c:x val="-4.2986220472440946E-2"/>
                  <c:y val="-3.01272236803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FC-471A-91C4-4EA1938CEF08}"/>
                </c:ext>
              </c:extLst>
            </c:dLbl>
            <c:dLbl>
              <c:idx val="1"/>
              <c:delete val="1"/>
              <c:extLst>
                <c:ext xmlns:c15="http://schemas.microsoft.com/office/drawing/2012/chart" uri="{CE6537A1-D6FC-4f65-9D91-7224C49458BB}"/>
                <c:ext xmlns:c16="http://schemas.microsoft.com/office/drawing/2014/chart" uri="{C3380CC4-5D6E-409C-BE32-E72D297353CC}">
                  <c16:uniqueId val="{00000001-9DFC-471A-91C4-4EA1938CEF08}"/>
                </c:ext>
              </c:extLst>
            </c:dLbl>
            <c:dLbl>
              <c:idx val="2"/>
              <c:layout>
                <c:manualLayout>
                  <c:x val="-4.5763998250218721E-2"/>
                  <c:y val="-2.549759405074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FC-471A-91C4-4EA1938CEF08}"/>
                </c:ext>
              </c:extLst>
            </c:dLbl>
            <c:dLbl>
              <c:idx val="3"/>
              <c:delete val="1"/>
              <c:extLst>
                <c:ext xmlns:c15="http://schemas.microsoft.com/office/drawing/2012/chart" uri="{CE6537A1-D6FC-4f65-9D91-7224C49458BB}"/>
                <c:ext xmlns:c16="http://schemas.microsoft.com/office/drawing/2014/chart" uri="{C3380CC4-5D6E-409C-BE32-E72D297353CC}">
                  <c16:uniqueId val="{00000003-9DFC-471A-91C4-4EA1938CEF08}"/>
                </c:ext>
              </c:extLst>
            </c:dLbl>
            <c:dLbl>
              <c:idx val="4"/>
              <c:layout>
                <c:manualLayout>
                  <c:x val="-4.2986220472440995E-2"/>
                  <c:y val="4.3946850393700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FC-471A-91C4-4EA1938CEF08}"/>
                </c:ext>
              </c:extLst>
            </c:dLbl>
            <c:dLbl>
              <c:idx val="5"/>
              <c:delete val="1"/>
              <c:extLst>
                <c:ext xmlns:c15="http://schemas.microsoft.com/office/drawing/2012/chart" uri="{CE6537A1-D6FC-4f65-9D91-7224C49458BB}"/>
                <c:ext xmlns:c16="http://schemas.microsoft.com/office/drawing/2014/chart" uri="{C3380CC4-5D6E-409C-BE32-E72D297353CC}">
                  <c16:uniqueId val="{00000005-9DFC-471A-91C4-4EA1938CEF08}"/>
                </c:ext>
              </c:extLst>
            </c:dLbl>
            <c:dLbl>
              <c:idx val="7"/>
              <c:delete val="1"/>
              <c:extLst>
                <c:ext xmlns:c15="http://schemas.microsoft.com/office/drawing/2012/chart" uri="{CE6537A1-D6FC-4f65-9D91-7224C49458BB}"/>
                <c:ext xmlns:c16="http://schemas.microsoft.com/office/drawing/2014/chart" uri="{C3380CC4-5D6E-409C-BE32-E72D297353CC}">
                  <c16:uniqueId val="{00000006-9DFC-471A-91C4-4EA1938CEF08}"/>
                </c:ext>
              </c:extLst>
            </c:dLbl>
            <c:dLbl>
              <c:idx val="9"/>
              <c:delete val="1"/>
              <c:extLst>
                <c:ext xmlns:c15="http://schemas.microsoft.com/office/drawing/2012/chart" uri="{CE6537A1-D6FC-4f65-9D91-7224C49458BB}"/>
                <c:ext xmlns:c16="http://schemas.microsoft.com/office/drawing/2014/chart" uri="{C3380CC4-5D6E-409C-BE32-E72D297353CC}">
                  <c16:uniqueId val="{00000007-9DFC-471A-91C4-4EA1938CEF08}"/>
                </c:ext>
              </c:extLst>
            </c:dLbl>
            <c:dLbl>
              <c:idx val="10"/>
              <c:tx>
                <c:rich>
                  <a:bodyPr/>
                  <a:lstStyle/>
                  <a:p>
                    <a:fld id="{C1916618-A776-41E8-9361-D52B0907762C}" type="VALUE">
                      <a:rPr lang="en-US" altLang="ja-JP"/>
                      <a:pPr/>
                      <a:t>[値]</a:t>
                    </a:fld>
                    <a:r>
                      <a:rPr lang="en-US" altLang="ja-JP"/>
                      <a:t>.0</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DFC-471A-91C4-4EA1938CE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General</c:formatCode>
                <c:ptCount val="11"/>
                <c:pt idx="0">
                  <c:v>19.7</c:v>
                </c:pt>
                <c:pt idx="1">
                  <c:v>20.2</c:v>
                </c:pt>
                <c:pt idx="2">
                  <c:v>20.9</c:v>
                </c:pt>
                <c:pt idx="3">
                  <c:v>20.399999999999999</c:v>
                </c:pt>
                <c:pt idx="4">
                  <c:v>20.6</c:v>
                </c:pt>
                <c:pt idx="5">
                  <c:v>21.3</c:v>
                </c:pt>
                <c:pt idx="6">
                  <c:v>21.9</c:v>
                </c:pt>
                <c:pt idx="7">
                  <c:v>22.5</c:v>
                </c:pt>
                <c:pt idx="8">
                  <c:v>22.7</c:v>
                </c:pt>
                <c:pt idx="9">
                  <c:v>22.9</c:v>
                </c:pt>
                <c:pt idx="10">
                  <c:v>23</c:v>
                </c:pt>
              </c:numCache>
            </c:numRef>
          </c:val>
          <c:smooth val="0"/>
          <c:extLst>
            <c:ext xmlns:c16="http://schemas.microsoft.com/office/drawing/2014/chart" uri="{C3380CC4-5D6E-409C-BE32-E72D297353CC}">
              <c16:uniqueId val="{00000009-9DFC-471A-91C4-4EA1938CEF08}"/>
            </c:ext>
          </c:extLst>
        </c:ser>
        <c:ser>
          <c:idx val="1"/>
          <c:order val="1"/>
          <c:tx>
            <c:strRef>
              <c:f>Sheet1!$A$4</c:f>
              <c:strCache>
                <c:ptCount val="1"/>
                <c:pt idx="0">
                  <c:v>大阪府</c:v>
                </c:pt>
              </c:strCache>
            </c:strRef>
          </c:tx>
          <c:spPr>
            <a:ln w="28575" cap="rnd">
              <a:solidFill>
                <a:schemeClr val="accent2"/>
              </a:solidFill>
              <a:round/>
            </a:ln>
            <a:effectLst/>
          </c:spPr>
          <c:marker>
            <c:symbol val="circle"/>
            <c:size val="6"/>
            <c:spPr>
              <a:solidFill>
                <a:schemeClr val="accent2"/>
              </a:solidFill>
              <a:ln w="9525">
                <a:noFill/>
              </a:ln>
              <a:effectLst/>
            </c:spPr>
          </c:marker>
          <c:dLbls>
            <c:dLbl>
              <c:idx val="0"/>
              <c:layout>
                <c:manualLayout>
                  <c:x val="-6.2074992636609705E-2"/>
                  <c:y val="-5.074300389902776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557942894489605"/>
                      <c:h val="6.7264025046763293E-2"/>
                    </c:manualLayout>
                  </c15:layout>
                </c:ext>
                <c:ext xmlns:c16="http://schemas.microsoft.com/office/drawing/2014/chart" uri="{C3380CC4-5D6E-409C-BE32-E72D297353CC}">
                  <c16:uniqueId val="{0000000A-9DFC-471A-91C4-4EA1938CEF08}"/>
                </c:ext>
              </c:extLst>
            </c:dLbl>
            <c:dLbl>
              <c:idx val="1"/>
              <c:delete val="1"/>
              <c:extLst>
                <c:ext xmlns:c15="http://schemas.microsoft.com/office/drawing/2012/chart" uri="{CE6537A1-D6FC-4f65-9D91-7224C49458BB}"/>
                <c:ext xmlns:c16="http://schemas.microsoft.com/office/drawing/2014/chart" uri="{C3380CC4-5D6E-409C-BE32-E72D297353CC}">
                  <c16:uniqueId val="{0000000B-9DFC-471A-91C4-4EA1938CEF08}"/>
                </c:ext>
              </c:extLst>
            </c:dLbl>
            <c:dLbl>
              <c:idx val="2"/>
              <c:tx>
                <c:rich>
                  <a:bodyPr/>
                  <a:lstStyle/>
                  <a:p>
                    <a:fld id="{CDEF6BCF-6981-4A62-95A1-A5F61DE2785F}" type="VALUE">
                      <a:rPr lang="en-US" altLang="ja-JP"/>
                      <a:pPr/>
                      <a:t>[値]</a:t>
                    </a:fld>
                    <a:r>
                      <a:rPr lang="en-US" altLang="ja-JP"/>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DFC-471A-91C4-4EA1938CEF08}"/>
                </c:ext>
              </c:extLst>
            </c:dLbl>
            <c:dLbl>
              <c:idx val="3"/>
              <c:delete val="1"/>
              <c:extLst>
                <c:ext xmlns:c15="http://schemas.microsoft.com/office/drawing/2012/chart" uri="{CE6537A1-D6FC-4f65-9D91-7224C49458BB}"/>
                <c:ext xmlns:c16="http://schemas.microsoft.com/office/drawing/2014/chart" uri="{C3380CC4-5D6E-409C-BE32-E72D297353CC}">
                  <c16:uniqueId val="{0000000D-9DFC-471A-91C4-4EA1938CEF08}"/>
                </c:ext>
              </c:extLst>
            </c:dLbl>
            <c:dLbl>
              <c:idx val="5"/>
              <c:delete val="1"/>
              <c:extLst>
                <c:ext xmlns:c15="http://schemas.microsoft.com/office/drawing/2012/chart" uri="{CE6537A1-D6FC-4f65-9D91-7224C49458BB}"/>
                <c:ext xmlns:c16="http://schemas.microsoft.com/office/drawing/2014/chart" uri="{C3380CC4-5D6E-409C-BE32-E72D297353CC}">
                  <c16:uniqueId val="{0000000E-9DFC-471A-91C4-4EA1938CEF08}"/>
                </c:ext>
              </c:extLst>
            </c:dLbl>
            <c:dLbl>
              <c:idx val="7"/>
              <c:delete val="1"/>
              <c:extLst>
                <c:ext xmlns:c15="http://schemas.microsoft.com/office/drawing/2012/chart" uri="{CE6537A1-D6FC-4f65-9D91-7224C49458BB}"/>
                <c:ext xmlns:c16="http://schemas.microsoft.com/office/drawing/2014/chart" uri="{C3380CC4-5D6E-409C-BE32-E72D297353CC}">
                  <c16:uniqueId val="{0000000F-9DFC-471A-91C4-4EA1938CEF08}"/>
                </c:ext>
              </c:extLst>
            </c:dLbl>
            <c:dLbl>
              <c:idx val="9"/>
              <c:delete val="1"/>
              <c:extLst>
                <c:ext xmlns:c15="http://schemas.microsoft.com/office/drawing/2012/chart" uri="{CE6537A1-D6FC-4f65-9D91-7224C49458BB}"/>
                <c:ext xmlns:c16="http://schemas.microsoft.com/office/drawing/2014/chart" uri="{C3380CC4-5D6E-409C-BE32-E72D297353CC}">
                  <c16:uniqueId val="{00000010-9DFC-471A-91C4-4EA1938CE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Sheet1!$B$4:$L$4</c:f>
              <c:numCache>
                <c:formatCode>General</c:formatCode>
                <c:ptCount val="11"/>
                <c:pt idx="0">
                  <c:v>20.5</c:v>
                </c:pt>
                <c:pt idx="1">
                  <c:v>21.2</c:v>
                </c:pt>
                <c:pt idx="2">
                  <c:v>22</c:v>
                </c:pt>
                <c:pt idx="3">
                  <c:v>22.4</c:v>
                </c:pt>
                <c:pt idx="4">
                  <c:v>22.7</c:v>
                </c:pt>
                <c:pt idx="5">
                  <c:v>23.7</c:v>
                </c:pt>
                <c:pt idx="6">
                  <c:v>24.7</c:v>
                </c:pt>
                <c:pt idx="7">
                  <c:v>25.7</c:v>
                </c:pt>
                <c:pt idx="8">
                  <c:v>26.2</c:v>
                </c:pt>
                <c:pt idx="9">
                  <c:v>26.8</c:v>
                </c:pt>
                <c:pt idx="10">
                  <c:v>27.2</c:v>
                </c:pt>
              </c:numCache>
            </c:numRef>
          </c:val>
          <c:smooth val="0"/>
          <c:extLst>
            <c:ext xmlns:c16="http://schemas.microsoft.com/office/drawing/2014/chart" uri="{C3380CC4-5D6E-409C-BE32-E72D297353CC}">
              <c16:uniqueId val="{00000011-9DFC-471A-91C4-4EA1938CEF08}"/>
            </c:ext>
          </c:extLst>
        </c:ser>
        <c:ser>
          <c:idx val="2"/>
          <c:order val="2"/>
          <c:tx>
            <c:strRef>
              <c:f>Sheet1!$A$5</c:f>
              <c:strCache>
                <c:ptCount val="1"/>
                <c:pt idx="0">
                  <c:v>愛知県</c:v>
                </c:pt>
              </c:strCache>
            </c:strRef>
          </c:tx>
          <c:spPr>
            <a:ln w="28575" cap="rnd">
              <a:solidFill>
                <a:srgbClr val="00B050"/>
              </a:solidFill>
              <a:prstDash val="dash"/>
              <a:round/>
            </a:ln>
            <a:effectLst/>
          </c:spPr>
          <c:marker>
            <c:symbol val="diamond"/>
            <c:size val="7"/>
            <c:spPr>
              <a:solidFill>
                <a:srgbClr val="00B050"/>
              </a:solidFill>
              <a:ln w="9525">
                <a:solidFill>
                  <a:schemeClr val="accent3"/>
                </a:solidFill>
                <a:prstDash val="dash"/>
              </a:ln>
              <a:effectLst/>
            </c:spPr>
          </c:marker>
          <c:dLbls>
            <c:dLbl>
              <c:idx val="0"/>
              <c:layout>
                <c:manualLayout>
                  <c:x val="-4.8541776027996503E-2"/>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DFC-471A-91C4-4EA1938CEF08}"/>
                </c:ext>
              </c:extLst>
            </c:dLbl>
            <c:dLbl>
              <c:idx val="1"/>
              <c:delete val="1"/>
              <c:extLst>
                <c:ext xmlns:c15="http://schemas.microsoft.com/office/drawing/2012/chart" uri="{CE6537A1-D6FC-4f65-9D91-7224C49458BB}"/>
                <c:ext xmlns:c16="http://schemas.microsoft.com/office/drawing/2014/chart" uri="{C3380CC4-5D6E-409C-BE32-E72D297353CC}">
                  <c16:uniqueId val="{00000013-9DFC-471A-91C4-4EA1938CEF08}"/>
                </c:ext>
              </c:extLst>
            </c:dLbl>
            <c:dLbl>
              <c:idx val="2"/>
              <c:layout>
                <c:manualLayout>
                  <c:x val="-4.0208442694663164E-2"/>
                  <c:y val="3.938648293963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DFC-471A-91C4-4EA1938CEF08}"/>
                </c:ext>
              </c:extLst>
            </c:dLbl>
            <c:dLbl>
              <c:idx val="3"/>
              <c:delete val="1"/>
              <c:extLst>
                <c:ext xmlns:c15="http://schemas.microsoft.com/office/drawing/2012/chart" uri="{CE6537A1-D6FC-4f65-9D91-7224C49458BB}"/>
                <c:ext xmlns:c16="http://schemas.microsoft.com/office/drawing/2014/chart" uri="{C3380CC4-5D6E-409C-BE32-E72D297353CC}">
                  <c16:uniqueId val="{00000015-9DFC-471A-91C4-4EA1938CEF08}"/>
                </c:ext>
              </c:extLst>
            </c:dLbl>
            <c:dLbl>
              <c:idx val="4"/>
              <c:layout>
                <c:manualLayout>
                  <c:x val="-4.5763998250218776E-2"/>
                  <c:y val="-3.931722076407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DFC-471A-91C4-4EA1938CEF08}"/>
                </c:ext>
              </c:extLst>
            </c:dLbl>
            <c:dLbl>
              <c:idx val="5"/>
              <c:delete val="1"/>
              <c:extLst>
                <c:ext xmlns:c15="http://schemas.microsoft.com/office/drawing/2012/chart" uri="{CE6537A1-D6FC-4f65-9D91-7224C49458BB}"/>
                <c:ext xmlns:c16="http://schemas.microsoft.com/office/drawing/2014/chart" uri="{C3380CC4-5D6E-409C-BE32-E72D297353CC}">
                  <c16:uniqueId val="{00000017-9DFC-471A-91C4-4EA1938CEF08}"/>
                </c:ext>
              </c:extLst>
            </c:dLbl>
            <c:dLbl>
              <c:idx val="6"/>
              <c:layout>
                <c:manualLayout>
                  <c:x val="-4.5763998250218721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DFC-471A-91C4-4EA1938CEF08}"/>
                </c:ext>
              </c:extLst>
            </c:dLbl>
            <c:dLbl>
              <c:idx val="7"/>
              <c:delete val="1"/>
              <c:extLst>
                <c:ext xmlns:c15="http://schemas.microsoft.com/office/drawing/2012/chart" uri="{CE6537A1-D6FC-4f65-9D91-7224C49458BB}"/>
                <c:ext xmlns:c16="http://schemas.microsoft.com/office/drawing/2014/chart" uri="{C3380CC4-5D6E-409C-BE32-E72D297353CC}">
                  <c16:uniqueId val="{00000019-9DFC-471A-91C4-4EA1938CEF08}"/>
                </c:ext>
              </c:extLst>
            </c:dLbl>
            <c:dLbl>
              <c:idx val="8"/>
              <c:layout>
                <c:manualLayout>
                  <c:x val="-4.5763998250218825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DFC-471A-91C4-4EA1938CEF08}"/>
                </c:ext>
              </c:extLst>
            </c:dLbl>
            <c:dLbl>
              <c:idx val="9"/>
              <c:delete val="1"/>
              <c:extLst>
                <c:ext xmlns:c15="http://schemas.microsoft.com/office/drawing/2012/chart" uri="{CE6537A1-D6FC-4f65-9D91-7224C49458BB}"/>
                <c:ext xmlns:c16="http://schemas.microsoft.com/office/drawing/2014/chart" uri="{C3380CC4-5D6E-409C-BE32-E72D297353CC}">
                  <c16:uniqueId val="{0000001B-9DFC-471A-91C4-4EA1938CEF08}"/>
                </c:ext>
              </c:extLst>
            </c:dLbl>
            <c:dLbl>
              <c:idx val="10"/>
              <c:layout>
                <c:manualLayout>
                  <c:x val="-4.1108705161854768E-2"/>
                  <c:y val="-4.3946850393700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DFC-471A-91C4-4EA1938CE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Sheet1!$B$5:$L$5</c:f>
              <c:numCache>
                <c:formatCode>General</c:formatCode>
                <c:ptCount val="11"/>
                <c:pt idx="0">
                  <c:v>18.600000000000001</c:v>
                </c:pt>
                <c:pt idx="1">
                  <c:v>19.2</c:v>
                </c:pt>
                <c:pt idx="2">
                  <c:v>19.8</c:v>
                </c:pt>
                <c:pt idx="3">
                  <c:v>20.3</c:v>
                </c:pt>
                <c:pt idx="4">
                  <c:v>20.6</c:v>
                </c:pt>
                <c:pt idx="5">
                  <c:v>21.4</c:v>
                </c:pt>
                <c:pt idx="6">
                  <c:v>22.3</c:v>
                </c:pt>
                <c:pt idx="7">
                  <c:v>23.2</c:v>
                </c:pt>
                <c:pt idx="8">
                  <c:v>23.8</c:v>
                </c:pt>
                <c:pt idx="9">
                  <c:v>24.3</c:v>
                </c:pt>
                <c:pt idx="10">
                  <c:v>24.6</c:v>
                </c:pt>
              </c:numCache>
            </c:numRef>
          </c:val>
          <c:smooth val="0"/>
          <c:extLst>
            <c:ext xmlns:c16="http://schemas.microsoft.com/office/drawing/2014/chart" uri="{C3380CC4-5D6E-409C-BE32-E72D297353CC}">
              <c16:uniqueId val="{0000001D-9DFC-471A-91C4-4EA1938CEF08}"/>
            </c:ext>
          </c:extLst>
        </c:ser>
        <c:dLbls>
          <c:dLblPos val="ctr"/>
          <c:showLegendKey val="0"/>
          <c:showVal val="1"/>
          <c:showCatName val="0"/>
          <c:showSerName val="0"/>
          <c:showPercent val="0"/>
          <c:showBubbleSize val="0"/>
        </c:dLbls>
        <c:marker val="1"/>
        <c:smooth val="0"/>
        <c:axId val="725640496"/>
        <c:axId val="725642160"/>
      </c:lineChart>
      <c:catAx>
        <c:axId val="72564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2160"/>
        <c:crosses val="autoZero"/>
        <c:auto val="1"/>
        <c:lblAlgn val="ctr"/>
        <c:lblOffset val="100"/>
        <c:noMultiLvlLbl val="0"/>
      </c:catAx>
      <c:valAx>
        <c:axId val="725642160"/>
        <c:scaling>
          <c:orientation val="minMax"/>
          <c:max val="30"/>
          <c:min val="16"/>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0496"/>
        <c:crosses val="autoZero"/>
        <c:crossBetween val="between"/>
      </c:valAx>
      <c:spPr>
        <a:solidFill>
          <a:sysClr val="window" lastClr="FFFFFF"/>
        </a:solid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776098951968"/>
          <c:y val="0.154794464601647"/>
          <c:w val="0.80044076892690941"/>
          <c:h val="0.64468179300903561"/>
        </c:manualLayout>
      </c:layout>
      <c:barChart>
        <c:barDir val="col"/>
        <c:grouping val="clustered"/>
        <c:varyColors val="0"/>
        <c:ser>
          <c:idx val="0"/>
          <c:order val="0"/>
          <c:tx>
            <c:strRef>
              <c:f>Sheet1!$C$1</c:f>
              <c:strCache>
                <c:ptCount val="1"/>
                <c:pt idx="0">
                  <c:v>平均寿命</c:v>
                </c:pt>
              </c:strCache>
            </c:strRef>
          </c:tx>
          <c:spPr>
            <a:solidFill>
              <a:schemeClr val="accent1"/>
            </a:solidFill>
            <a:ln>
              <a:noFill/>
            </a:ln>
            <a:effectLst/>
          </c:spPr>
          <c:invertIfNegative val="0"/>
          <c:dLbls>
            <c:dLbl>
              <c:idx val="0"/>
              <c:layout>
                <c:manualLayout>
                  <c:x val="2.021075477354344E-17"/>
                  <c:y val="0.131329302618875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7F-4C8E-98B3-968C003DD9CF}"/>
                </c:ext>
              </c:extLst>
            </c:dLbl>
            <c:dLbl>
              <c:idx val="1"/>
              <c:layout>
                <c:manualLayout>
                  <c:x val="0"/>
                  <c:y val="0.114731602445873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7F-4C8E-98B3-968C003DD9CF}"/>
                </c:ext>
              </c:extLst>
            </c:dLbl>
            <c:dLbl>
              <c:idx val="2"/>
              <c:layout>
                <c:manualLayout>
                  <c:x val="0"/>
                  <c:y val="0.135478727662125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7F-4C8E-98B3-968C003DD9CF}"/>
                </c:ext>
              </c:extLst>
            </c:dLbl>
            <c:dLbl>
              <c:idx val="3"/>
              <c:layout>
                <c:manualLayout>
                  <c:x val="0"/>
                  <c:y val="0.12303045253237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C8E-98B3-968C003DD9CF}"/>
                </c:ext>
              </c:extLst>
            </c:dLbl>
            <c:spPr>
              <a:solidFill>
                <a:schemeClr val="lt1"/>
              </a:solidFill>
              <a:ln w="3175"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男性</c:v>
                </c:pt>
                <c:pt idx="1">
                  <c:v>女性</c:v>
                </c:pt>
                <c:pt idx="2">
                  <c:v>男性</c:v>
                </c:pt>
                <c:pt idx="3">
                  <c:v>女性</c:v>
                </c:pt>
              </c:strCache>
            </c:strRef>
          </c:cat>
          <c:val>
            <c:numRef>
              <c:f>Sheet1!$C$2:$C$5</c:f>
              <c:numCache>
                <c:formatCode>General</c:formatCode>
                <c:ptCount val="4"/>
                <c:pt idx="0">
                  <c:v>80.77</c:v>
                </c:pt>
                <c:pt idx="1">
                  <c:v>80.23</c:v>
                </c:pt>
                <c:pt idx="2">
                  <c:v>87.01</c:v>
                </c:pt>
                <c:pt idx="3">
                  <c:v>86.73</c:v>
                </c:pt>
              </c:numCache>
            </c:numRef>
          </c:val>
          <c:extLst>
            <c:ext xmlns:c16="http://schemas.microsoft.com/office/drawing/2014/chart" uri="{C3380CC4-5D6E-409C-BE32-E72D297353CC}">
              <c16:uniqueId val="{00000004-F47F-4C8E-98B3-968C003DD9CF}"/>
            </c:ext>
          </c:extLst>
        </c:ser>
        <c:ser>
          <c:idx val="1"/>
          <c:order val="1"/>
          <c:tx>
            <c:strRef>
              <c:f>Sheet1!$D$1</c:f>
              <c:strCache>
                <c:ptCount val="1"/>
                <c:pt idx="0">
                  <c:v>健康寿命</c:v>
                </c:pt>
              </c:strCache>
            </c:strRef>
          </c:tx>
          <c:spPr>
            <a:pattFill prst="trellis">
              <a:fgClr>
                <a:schemeClr val="accent6">
                  <a:lumMod val="75000"/>
                </a:schemeClr>
              </a:fgClr>
              <a:bgClr>
                <a:schemeClr val="bg1"/>
              </a:bgClr>
            </a:pattFill>
            <a:ln>
              <a:noFill/>
            </a:ln>
            <a:effectLst/>
          </c:spPr>
          <c:invertIfNegative val="0"/>
          <c:dLbls>
            <c:dLbl>
              <c:idx val="3"/>
              <c:layout>
                <c:manualLayout>
                  <c:x val="8.8193403272322484E-3"/>
                  <c:y val="0.118715050487394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7F-4C8E-98B3-968C003DD9CF}"/>
                </c:ext>
              </c:extLst>
            </c:dLbl>
            <c:spPr>
              <a:solidFill>
                <a:schemeClr val="lt1"/>
              </a:solidFill>
              <a:ln w="3175"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男性</c:v>
                </c:pt>
                <c:pt idx="1">
                  <c:v>女性</c:v>
                </c:pt>
                <c:pt idx="2">
                  <c:v>男性</c:v>
                </c:pt>
                <c:pt idx="3">
                  <c:v>女性</c:v>
                </c:pt>
              </c:strCache>
            </c:strRef>
          </c:cat>
          <c:val>
            <c:numRef>
              <c:f>Sheet1!$D$2:$D$5</c:f>
              <c:numCache>
                <c:formatCode>General</c:formatCode>
                <c:ptCount val="4"/>
                <c:pt idx="0">
                  <c:v>72.14</c:v>
                </c:pt>
                <c:pt idx="1">
                  <c:v>71.5</c:v>
                </c:pt>
                <c:pt idx="2">
                  <c:v>74.290000000000006</c:v>
                </c:pt>
                <c:pt idx="3">
                  <c:v>74.459999999999994</c:v>
                </c:pt>
              </c:numCache>
            </c:numRef>
          </c:val>
          <c:extLst>
            <c:ext xmlns:c16="http://schemas.microsoft.com/office/drawing/2014/chart" uri="{C3380CC4-5D6E-409C-BE32-E72D297353CC}">
              <c16:uniqueId val="{00000006-F47F-4C8E-98B3-968C003DD9CF}"/>
            </c:ext>
          </c:extLst>
        </c:ser>
        <c:dLbls>
          <c:showLegendKey val="0"/>
          <c:showVal val="0"/>
          <c:showCatName val="0"/>
          <c:showSerName val="0"/>
          <c:showPercent val="0"/>
          <c:showBubbleSize val="0"/>
        </c:dLbls>
        <c:gapWidth val="231"/>
        <c:overlap val="-20"/>
        <c:axId val="573742399"/>
        <c:axId val="573736991"/>
      </c:barChart>
      <c:catAx>
        <c:axId val="57374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73736991"/>
        <c:crosses val="autoZero"/>
        <c:auto val="1"/>
        <c:lblAlgn val="ctr"/>
        <c:lblOffset val="100"/>
        <c:noMultiLvlLbl val="0"/>
      </c:catAx>
      <c:valAx>
        <c:axId val="57373699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73742399"/>
        <c:crosses val="autoZero"/>
        <c:crossBetween val="between"/>
      </c:valAx>
      <c:spPr>
        <a:solidFill>
          <a:sysClr val="window" lastClr="FFFFFF"/>
        </a:solidFill>
        <a:ln>
          <a:noFill/>
        </a:ln>
        <a:effectLst/>
      </c:spPr>
    </c:plotArea>
    <c:legend>
      <c:legendPos val="b"/>
      <c:layout>
        <c:manualLayout>
          <c:xMode val="edge"/>
          <c:yMode val="edge"/>
          <c:x val="0.18334609938632668"/>
          <c:y val="7.2753143516196633E-2"/>
          <c:w val="0.56660303315863636"/>
          <c:h val="7.755994203873996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C296-4752-AF79-B8669F5729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c:formatCode>
                <c:ptCount val="17"/>
                <c:pt idx="0">
                  <c:v>0.4175824175824176</c:v>
                </c:pt>
                <c:pt idx="1">
                  <c:v>0.14652014652014653</c:v>
                </c:pt>
                <c:pt idx="2">
                  <c:v>0.43956043956043955</c:v>
                </c:pt>
                <c:pt idx="3">
                  <c:v>0.41025641025641024</c:v>
                </c:pt>
                <c:pt idx="4">
                  <c:v>0.29304029304029305</c:v>
                </c:pt>
                <c:pt idx="5">
                  <c:v>0.17948717948717949</c:v>
                </c:pt>
                <c:pt idx="6">
                  <c:v>0.20512820512820512</c:v>
                </c:pt>
                <c:pt idx="7">
                  <c:v>0.41025641025641024</c:v>
                </c:pt>
                <c:pt idx="8">
                  <c:v>0.21611721611721613</c:v>
                </c:pt>
                <c:pt idx="9">
                  <c:v>0.24542124542124541</c:v>
                </c:pt>
                <c:pt idx="10">
                  <c:v>0.45787545787545786</c:v>
                </c:pt>
                <c:pt idx="11">
                  <c:v>0.2967032967032967</c:v>
                </c:pt>
                <c:pt idx="12">
                  <c:v>0.16849816849816851</c:v>
                </c:pt>
                <c:pt idx="13">
                  <c:v>0.23809523809523808</c:v>
                </c:pt>
                <c:pt idx="14">
                  <c:v>0.19780219780219779</c:v>
                </c:pt>
                <c:pt idx="15">
                  <c:v>0.23809523809523808</c:v>
                </c:pt>
                <c:pt idx="16">
                  <c:v>0.20512820512820512</c:v>
                </c:pt>
              </c:numCache>
            </c:numRef>
          </c:val>
          <c:extLst>
            <c:ext xmlns:c16="http://schemas.microsoft.com/office/drawing/2014/chart" uri="{C3380CC4-5D6E-409C-BE32-E72D297353CC}">
              <c16:uniqueId val="{00000000-E995-4F1A-A1B8-F6A02D9A620D}"/>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ゴールグラフ!$B$15</c:f>
              <c:strCache>
                <c:ptCount val="1"/>
                <c:pt idx="0">
                  <c:v>企業等に属する府内居住者</c:v>
                </c:pt>
              </c:strCache>
            </c:strRef>
          </c:tx>
          <c:spPr>
            <a:solidFill>
              <a:schemeClr val="accent1"/>
            </a:solidFill>
            <a:ln>
              <a:noFill/>
            </a:ln>
            <a:effectLst/>
          </c:spPr>
          <c:invertIfNegative val="0"/>
          <c:dLbls>
            <c:spPr>
              <a:solidFill>
                <a:sysClr val="window" lastClr="FFFFFF"/>
              </a:solidFill>
              <a:ln w="12700" cap="flat" cmpd="sng" algn="ctr">
                <a:solidFill>
                  <a:srgbClr val="5B9BD5"/>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extLst>
          <c:ext xmlns:c15="http://schemas.microsoft.com/office/drawing/2012/chart" uri="{02D57815-91ED-43cb-92C2-25804820EDAC}">
            <c15:filteredBarSeries>
              <c15:ser>
                <c:idx val="0"/>
                <c:order val="0"/>
                <c:tx>
                  <c:strRef>
                    <c:extLst>
                      <c:ext uri="{02D57815-91ED-43cb-92C2-25804820EDAC}">
                        <c15:formulaRef>
                          <c15:sqref>ゴールグラフ!$B$14</c15:sqref>
                        </c15:formulaRef>
                      </c:ext>
                    </c:extLst>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extLst>
                      <c:ext uri="{02D57815-91ED-43cb-92C2-25804820EDAC}">
                        <c15:formulaRef>
                          <c15:sqref>ゴールグラフ!$C$13:$S$13</c15:sqref>
                        </c15:formulaRef>
                      </c:ext>
                    </c:extLst>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extLst>
                      <c:ext uri="{02D57815-91ED-43cb-92C2-25804820EDAC}">
                        <c15:formulaRef>
                          <c15:sqref>ゴールグラフ!$C$14:$S$14</c15:sqref>
                        </c15:formulaRef>
                      </c:ext>
                    </c:extLst>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15:ser>
            </c15:filteredBarSeries>
          </c:ext>
        </c:extLst>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2019/12/18</a:t>
            </a:fld>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dirty="0"/>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2019/12/18</a:t>
            </a:fld>
            <a:endParaRPr kumimoji="1" lang="ja-JP" altLang="en-US" dirty="0"/>
          </a:p>
        </p:txBody>
      </p:sp>
      <p:sp>
        <p:nvSpPr>
          <p:cNvPr id="4" name="スライド イメージ プレースホルダー 3"/>
          <p:cNvSpPr>
            <a:spLocks noGrp="1" noRot="1" noChangeAspect="1"/>
          </p:cNvSpPr>
          <p:nvPr>
            <p:ph type="sldImg" idx="2"/>
          </p:nvPr>
        </p:nvSpPr>
        <p:spPr>
          <a:xfrm>
            <a:off x="1206500" y="1243013"/>
            <a:ext cx="43942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dirty="0"/>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4913" y="1243013"/>
            <a:ext cx="4397375" cy="33559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1660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36099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313569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231976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dirty="0"/>
          </a:p>
        </p:txBody>
      </p:sp>
    </p:spTree>
    <p:extLst>
      <p:ext uri="{BB962C8B-B14F-4D97-AF65-F5344CB8AC3E}">
        <p14:creationId xmlns:p14="http://schemas.microsoft.com/office/powerpoint/2010/main" val="45569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237197"/>
            <a:ext cx="7429500" cy="2631887"/>
          </a:xfrm>
        </p:spPr>
        <p:txBody>
          <a:bodyPr anchor="b"/>
          <a:lstStyle>
            <a:lvl1pPr algn="ctr">
              <a:defRPr sz="6614"/>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970580"/>
            <a:ext cx="742950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dirty="0"/>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37197"/>
            <a:ext cx="8420100" cy="2631887"/>
          </a:xfrm>
        </p:spPr>
        <p:txBody>
          <a:bodyPr anchor="b"/>
          <a:lstStyle>
            <a:lvl1pPr algn="ctr">
              <a:defRPr sz="6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970580"/>
            <a:ext cx="7429500" cy="1825171"/>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14442274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17187683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884671"/>
            <a:ext cx="8543925" cy="3144614"/>
          </a:xfrm>
        </p:spPr>
        <p:txBody>
          <a:bodyPr anchor="b"/>
          <a:lstStyle>
            <a:lvl1pPr>
              <a:defRPr sz="6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5059035"/>
            <a:ext cx="8543925" cy="1653678"/>
          </a:xfrm>
        </p:spPr>
        <p:txBody>
          <a:bodyPr/>
          <a:lstStyle>
            <a:lvl1pPr marL="0" indent="0">
              <a:buNone/>
              <a:defRPr sz="2600">
                <a:solidFill>
                  <a:schemeClr val="tx1"/>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30511284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2652613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402484"/>
            <a:ext cx="8543925"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853171"/>
            <a:ext cx="4190702"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761381"/>
            <a:ext cx="4190702"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853171"/>
            <a:ext cx="4211340"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761381"/>
            <a:ext cx="4211340"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9600044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39213720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1175972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1088455"/>
            <a:ext cx="5014913" cy="5372269"/>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375993079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1088455"/>
            <a:ext cx="5014913" cy="5372269"/>
          </a:xfrm>
        </p:spPr>
        <p:txBody>
          <a:bodyPr anchor="t"/>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ja-JP" altLang="en-US" dirty="0" smtClean="0"/>
              <a:t>図を追加</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1866749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65973870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402483"/>
            <a:ext cx="2135981"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02483"/>
            <a:ext cx="62841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243927649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0361073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9105900" y="7086696"/>
            <a:ext cx="697412" cy="402483"/>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7836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9105900" y="126997"/>
            <a:ext cx="682898" cy="396833"/>
          </a:xfrm>
          <a:solidFill>
            <a:schemeClr val="bg1"/>
          </a:solidFill>
          <a:ln>
            <a:solidFill>
              <a:schemeClr val="accent6"/>
            </a:solidFill>
          </a:ln>
        </p:spPr>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179570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2768593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1401370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816422"/>
            <a:ext cx="4804120" cy="5669756"/>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924359"/>
            <a:ext cx="720000" cy="79366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924359"/>
            <a:ext cx="8865912" cy="793667"/>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816422"/>
            <a:ext cx="4804120" cy="5669756"/>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109104"/>
            <a:ext cx="1118878" cy="402483"/>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dirty="0"/>
          </a:p>
        </p:txBody>
      </p:sp>
    </p:spTree>
    <p:extLst>
      <p:ext uri="{BB962C8B-B14F-4D97-AF65-F5344CB8AC3E}">
        <p14:creationId xmlns:p14="http://schemas.microsoft.com/office/powerpoint/2010/main" val="60861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405456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7818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dirty="0"/>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6FD42DC-5516-47CD-AFE8-6C793A6AAA45}" type="datetime1">
              <a:rPr kumimoji="1" lang="ja-JP" altLang="en-US" smtClean="0"/>
              <a:t>2019/12/18</a:t>
            </a:fld>
            <a:endParaRPr kumimoji="1" lang="ja-JP" altLang="en-US" dirty="0"/>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ECFAECF-C34B-4A40-B1D1-19D6DFEA0633}" type="slidenum">
              <a:rPr kumimoji="1" lang="ja-JP" altLang="en-US" smtClean="0"/>
              <a:t>‹#›</a:t>
            </a:fld>
            <a:endParaRPr kumimoji="1" lang="ja-JP" altLang="en-US" dirty="0"/>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F3C660F-58B9-4D87-9B50-76C2DEA65369}" type="datetime1">
              <a:rPr kumimoji="1" lang="ja-JP" altLang="en-US" smtClean="0"/>
              <a:t>2019/12/18</a:t>
            </a:fld>
            <a:endParaRPr kumimoji="1" lang="ja-JP" altLang="en-US" dirty="0"/>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B20388F-A125-4D2E-BBF0-E240911E1C91}" type="slidenum">
              <a:rPr kumimoji="1" lang="ja-JP" altLang="en-US" smtClean="0"/>
              <a:t>‹#›</a:t>
            </a:fld>
            <a:endParaRPr kumimoji="1" lang="ja-JP" altLang="en-US" dirty="0"/>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402484"/>
            <a:ext cx="8543925"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2012414"/>
            <a:ext cx="8543925"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7006700"/>
            <a:ext cx="2228850" cy="402483"/>
          </a:xfrm>
          <a:prstGeom prst="rect">
            <a:avLst/>
          </a:prstGeom>
        </p:spPr>
        <p:txBody>
          <a:bodyPr vert="horz" lIns="91440" tIns="45720" rIns="91440" bIns="45720" rtlCol="0" anchor="ctr"/>
          <a:lstStyle>
            <a:lvl1pPr algn="l">
              <a:defRPr sz="1300">
                <a:solidFill>
                  <a:schemeClr val="tx1">
                    <a:tint val="75000"/>
                  </a:schemeClr>
                </a:solidFill>
              </a:defRPr>
            </a:lvl1pPr>
          </a:lstStyle>
          <a:p>
            <a:fld id="{09D8FB77-2297-473F-80DD-7EF50D2F15B3}" type="datetime1">
              <a:rPr kumimoji="1" lang="ja-JP" altLang="en-US" smtClean="0"/>
              <a:t>2019/12/18</a:t>
            </a:fld>
            <a:endParaRPr kumimoji="1" lang="ja-JP" altLang="en-US" dirty="0"/>
          </a:p>
        </p:txBody>
      </p:sp>
      <p:sp>
        <p:nvSpPr>
          <p:cNvPr id="5" name="Footer Placeholder 4"/>
          <p:cNvSpPr>
            <a:spLocks noGrp="1"/>
          </p:cNvSpPr>
          <p:nvPr>
            <p:ph type="ftr" sz="quarter" idx="3"/>
          </p:nvPr>
        </p:nvSpPr>
        <p:spPr>
          <a:xfrm>
            <a:off x="3281363" y="7006700"/>
            <a:ext cx="3343275" cy="402483"/>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7006700"/>
            <a:ext cx="2228850" cy="402483"/>
          </a:xfrm>
          <a:prstGeom prst="rect">
            <a:avLst/>
          </a:prstGeom>
        </p:spPr>
        <p:txBody>
          <a:bodyPr vert="horz" lIns="91440" tIns="45720" rIns="91440" bIns="45720" rtlCol="0" anchor="ctr"/>
          <a:lstStyle>
            <a:lvl1pPr algn="r">
              <a:defRPr sz="1300">
                <a:solidFill>
                  <a:schemeClr val="tx1">
                    <a:tint val="75000"/>
                  </a:schemeClr>
                </a:solidFill>
              </a:defRPr>
            </a:lvl1pPr>
          </a:lstStyle>
          <a:p>
            <a:fld id="{E61EF540-5CB6-483A-A4DA-F9E60F8B4EFB}" type="slidenum">
              <a:rPr kumimoji="1" lang="ja-JP" altLang="en-US" smtClean="0"/>
              <a:t>‹#›</a:t>
            </a:fld>
            <a:endParaRPr kumimoji="1" lang="ja-JP" altLang="en-US" dirty="0"/>
          </a:p>
        </p:txBody>
      </p:sp>
    </p:spTree>
    <p:extLst>
      <p:ext uri="{BB962C8B-B14F-4D97-AF65-F5344CB8AC3E}">
        <p14:creationId xmlns:p14="http://schemas.microsoft.com/office/powerpoint/2010/main" val="7795402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93" r:id="rId14"/>
    <p:sldLayoutId id="2147483669" r:id="rId15"/>
    <p:sldLayoutId id="2147483708" r:id="rId16"/>
    <p:sldLayoutId id="2147483709" r:id="rId17"/>
    <p:sldLayoutId id="2147483710" r:id="rId18"/>
    <p:sldLayoutId id="2147483711" r:id="rId19"/>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en-US"/>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png"/><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82602" y="3387868"/>
            <a:ext cx="8597360" cy="1077218"/>
          </a:xfrm>
          <a:prstGeom prst="rect">
            <a:avLst/>
          </a:prstGeom>
          <a:noFill/>
        </p:spPr>
        <p:txBody>
          <a:bodyPr wrap="square" rtlCol="0">
            <a:spAutoFit/>
          </a:bodyPr>
          <a:lstStyle/>
          <a:p>
            <a:pPr algn="ctr"/>
            <a:r>
              <a:rPr kumimoji="1" lang="ja-JP" altLang="en-US" sz="3200" dirty="0" smtClean="0">
                <a:latin typeface="Meiryo UI" panose="020B0604030504040204" pitchFamily="50" charset="-128"/>
                <a:ea typeface="Meiryo UI" panose="020B0604030504040204" pitchFamily="50" charset="-128"/>
              </a:rPr>
              <a:t>第５回　「大阪がめざす</a:t>
            </a:r>
            <a:r>
              <a:rPr kumimoji="1" lang="en-US" altLang="ja-JP" sz="3200" dirty="0" smtClean="0">
                <a:latin typeface="Meiryo UI" panose="020B0604030504040204" pitchFamily="50" charset="-128"/>
                <a:ea typeface="Meiryo UI" panose="020B0604030504040204" pitchFamily="50" charset="-128"/>
              </a:rPr>
              <a:t>SDGs</a:t>
            </a:r>
            <a:r>
              <a:rPr kumimoji="1" lang="ja-JP" altLang="en-US" sz="3200" dirty="0" smtClean="0">
                <a:latin typeface="Meiryo UI" panose="020B0604030504040204" pitchFamily="50" charset="-128"/>
                <a:ea typeface="Meiryo UI" panose="020B0604030504040204" pitchFamily="50" charset="-128"/>
              </a:rPr>
              <a:t>先進都市の姿」検討有識者ワーキンググループ　</a:t>
            </a:r>
            <a:r>
              <a:rPr kumimoji="1" lang="ja-JP" altLang="en-US" sz="3200" dirty="0">
                <a:latin typeface="Meiryo UI" panose="020B0604030504040204" pitchFamily="50" charset="-128"/>
                <a:ea typeface="Meiryo UI" panose="020B0604030504040204" pitchFamily="50" charset="-128"/>
              </a:rPr>
              <a:t>資料</a:t>
            </a:r>
            <a:endParaRPr kumimoji="1" lang="en-US" altLang="ja-JP" sz="3200" dirty="0">
              <a:latin typeface="Meiryo UI" panose="020B0604030504040204" pitchFamily="50" charset="-128"/>
              <a:ea typeface="Meiryo UI" panose="020B0604030504040204" pitchFamily="50" charset="-128"/>
            </a:endParaRPr>
          </a:p>
        </p:txBody>
      </p:sp>
      <p:sp>
        <p:nvSpPr>
          <p:cNvPr id="10" name="正方形/長方形 9"/>
          <p:cNvSpPr/>
          <p:nvPr/>
        </p:nvSpPr>
        <p:spPr>
          <a:xfrm>
            <a:off x="8189258" y="769945"/>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eiryo UI" panose="020B0604030504040204" pitchFamily="50" charset="-128"/>
                <a:ea typeface="Meiryo UI" panose="020B0604030504040204" pitchFamily="50" charset="-128"/>
              </a:rPr>
              <a:t>資料</a:t>
            </a:r>
            <a:r>
              <a:rPr kumimoji="1" lang="ja-JP" altLang="en-US" sz="2000" dirty="0">
                <a:solidFill>
                  <a:schemeClr val="tx1"/>
                </a:solidFill>
                <a:latin typeface="Meiryo UI" panose="020B0604030504040204" pitchFamily="50" charset="-128"/>
                <a:ea typeface="Meiryo UI" panose="020B0604030504040204" pitchFamily="50" charset="-128"/>
              </a:rPr>
              <a:t>３</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246834" y="1612633"/>
            <a:ext cx="1157250" cy="30646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en-US" altLang="ja-JP" sz="12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2019.12.04</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　</a:t>
            </a:r>
            <a:r>
              <a:rPr kumimoji="1" lang="ja-JP" altLang="en-US" sz="1984" b="1" dirty="0">
                <a:latin typeface="Meiryo UI" panose="020B0604030504040204" pitchFamily="50" charset="-128"/>
                <a:ea typeface="Meiryo UI" panose="020B0604030504040204" pitchFamily="50" charset="-128"/>
              </a:rPr>
              <a:t>④</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17</a:t>
            </a:r>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の個別分析</a:t>
            </a: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10</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17</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 </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075920" y="99208"/>
            <a:ext cx="682898" cy="396833"/>
          </a:xfrm>
        </p:spPr>
        <p:txBody>
          <a:bodyPr/>
          <a:lstStyle/>
          <a:p>
            <a:fld id="{E61EF540-5CB6-483A-A4DA-F9E60F8B4EFB}" type="slidenum">
              <a:rPr kumimoji="1" lang="ja-JP" altLang="en-US" smtClean="0"/>
              <a:t>9</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122736015"/>
              </p:ext>
            </p:extLst>
          </p:nvPr>
        </p:nvGraphicFramePr>
        <p:xfrm>
          <a:off x="128674" y="828200"/>
          <a:ext cx="9729391" cy="648699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213495">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92094">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92094">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92094">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92094">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spTree>
    <p:extLst>
      <p:ext uri="{BB962C8B-B14F-4D97-AF65-F5344CB8AC3E}">
        <p14:creationId xmlns:p14="http://schemas.microsoft.com/office/powerpoint/2010/main" val="129309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　⑤</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一定</a:t>
            </a:r>
            <a:r>
              <a:rPr kumimoji="1" lang="ja-JP" altLang="en-US" sz="1600" b="1" dirty="0" smtClean="0">
                <a:latin typeface="Meiryo UI" panose="020B0604030504040204" pitchFamily="50" charset="-128"/>
                <a:ea typeface="Meiryo UI" panose="020B0604030504040204" pitchFamily="50" charset="-128"/>
              </a:rPr>
              <a:t>のまと</a:t>
            </a:r>
            <a:r>
              <a:rPr kumimoji="1" lang="ja-JP" altLang="en-US" sz="1600" b="1" dirty="0">
                <a:latin typeface="Meiryo UI" panose="020B0604030504040204" pitchFamily="50" charset="-128"/>
                <a:ea typeface="Meiryo UI" panose="020B0604030504040204" pitchFamily="50" charset="-128"/>
              </a:rPr>
              <a:t>め</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075920" y="99208"/>
            <a:ext cx="682898" cy="396833"/>
          </a:xfrm>
        </p:spPr>
        <p:txBody>
          <a:bodyPr/>
          <a:lstStyle/>
          <a:p>
            <a:fld id="{E61EF540-5CB6-483A-A4DA-F9E60F8B4EFB}" type="slidenum">
              <a:rPr kumimoji="1" lang="ja-JP" altLang="en-US" smtClean="0"/>
              <a:t>10</a:t>
            </a:fld>
            <a:endParaRPr kumimoji="1" lang="ja-JP" altLang="en-US" dirty="0"/>
          </a:p>
        </p:txBody>
      </p:sp>
      <p:sp>
        <p:nvSpPr>
          <p:cNvPr id="11" name="正方形/長方形 10"/>
          <p:cNvSpPr/>
          <p:nvPr/>
        </p:nvSpPr>
        <p:spPr>
          <a:xfrm>
            <a:off x="616268" y="1289152"/>
            <a:ext cx="8801101" cy="57148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2" name="テキスト ボックス 11"/>
          <p:cNvSpPr txBox="1"/>
          <p:nvPr/>
        </p:nvSpPr>
        <p:spPr>
          <a:xfrm>
            <a:off x="934231" y="1649189"/>
            <a:ext cx="8016689" cy="5238357"/>
          </a:xfrm>
          <a:prstGeom prst="rect">
            <a:avLst/>
          </a:prstGeom>
          <a:noFill/>
        </p:spPr>
        <p:txBody>
          <a:bodyPr wrap="square" lIns="128016" tIns="64008" rIns="128016" bIns="64008" rtlCol="0">
            <a:spAutoFit/>
          </a:bodyPr>
          <a:lstStyle/>
          <a:p>
            <a:pPr marL="285750" indent="-285750">
              <a:lnSpc>
                <a:spcPct val="1500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spcBef>
                <a:spcPts val="600"/>
              </a:spcBef>
              <a:buFont typeface="Meiryo UI" panose="020B0604030504040204" pitchFamily="50" charset="-128"/>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1655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0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施策との整合性　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「大阪・関西万博の概要」</a:t>
            </a:r>
            <a:endParaRPr kumimoji="1" lang="en-US" altLang="ja-JP" sz="16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381" y="1494153"/>
            <a:ext cx="3059108" cy="2285684"/>
          </a:xfrm>
          <a:prstGeom prst="rect">
            <a:avLst/>
          </a:prstGeom>
        </p:spPr>
      </p:pic>
      <p:sp>
        <p:nvSpPr>
          <p:cNvPr id="6" name="テキスト ボックス 5"/>
          <p:cNvSpPr txBox="1"/>
          <p:nvPr/>
        </p:nvSpPr>
        <p:spPr>
          <a:xfrm>
            <a:off x="-185667" y="835732"/>
            <a:ext cx="7142028" cy="6584482"/>
          </a:xfrm>
          <a:prstGeom prst="rect">
            <a:avLst/>
          </a:prstGeom>
          <a:noFill/>
          <a:ln>
            <a:noFill/>
          </a:ln>
        </p:spPr>
        <p:txBody>
          <a:bodyPr wrap="square" lIns="266658" tIns="152376" rIns="89301" bIns="44651" rtlCol="0">
            <a:spAutoFit/>
          </a:bodyPr>
          <a:lstStyle/>
          <a:p>
            <a:pPr>
              <a:spcBef>
                <a:spcPts val="1270"/>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116"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116"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93"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93"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r>
              <a:rPr lang="en-US" altLang="ja-JP" sz="1693"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9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116" b="1" dirty="0">
                <a:latin typeface="Meiryo UI" panose="020B0604030504040204" pitchFamily="50" charset="-128"/>
                <a:ea typeface="Meiryo UI" panose="020B0604030504040204" pitchFamily="50" charset="-128"/>
                <a:cs typeface="Meiryo UI" panose="020B0604030504040204" pitchFamily="50" charset="-128"/>
              </a:rPr>
              <a:t>◆サブテーマ：</a:t>
            </a:r>
            <a:r>
              <a:rPr lang="en-US" altLang="ja-JP" sz="211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5" b="1" dirty="0">
                <a:latin typeface="Meiryo UI" panose="020B0604030504040204" pitchFamily="50" charset="-128"/>
                <a:ea typeface="Meiryo UI" panose="020B0604030504040204" pitchFamily="50" charset="-128"/>
                <a:cs typeface="Meiryo UI" panose="020B0604030504040204" pitchFamily="50" charset="-128"/>
              </a:rPr>
              <a:t>Saving Lives </a:t>
            </a:r>
            <a:r>
              <a:rPr lang="ja-JP" altLang="en-US" sz="1905" b="1" dirty="0">
                <a:latin typeface="Meiryo UI" panose="020B0604030504040204" pitchFamily="50" charset="-128"/>
                <a:ea typeface="Meiryo UI" panose="020B0604030504040204" pitchFamily="50" charset="-128"/>
                <a:cs typeface="Meiryo UI" panose="020B0604030504040204" pitchFamily="50" charset="-128"/>
              </a:rPr>
              <a:t>（いのちを救う）</a:t>
            </a:r>
          </a:p>
          <a:p>
            <a:r>
              <a:rPr lang="en-US" altLang="ja-JP" sz="1905"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5" b="1" dirty="0" smtClean="0">
                <a:latin typeface="Meiryo UI" panose="020B0604030504040204" pitchFamily="50" charset="-128"/>
                <a:ea typeface="Meiryo UI" panose="020B0604030504040204" pitchFamily="50" charset="-128"/>
                <a:cs typeface="Meiryo UI" panose="020B0604030504040204" pitchFamily="50" charset="-128"/>
              </a:rPr>
              <a:t>		Empowering </a:t>
            </a:r>
            <a:r>
              <a:rPr lang="en-US" altLang="ja-JP" sz="1905" b="1" dirty="0">
                <a:latin typeface="Meiryo UI" panose="020B0604030504040204" pitchFamily="50" charset="-128"/>
                <a:ea typeface="Meiryo UI" panose="020B0604030504040204" pitchFamily="50" charset="-128"/>
                <a:cs typeface="Meiryo UI" panose="020B0604030504040204" pitchFamily="50" charset="-128"/>
              </a:rPr>
              <a:t>Lives </a:t>
            </a:r>
            <a:r>
              <a:rPr lang="ja-JP" altLang="en-US" sz="1905" b="1" dirty="0">
                <a:latin typeface="Meiryo UI" panose="020B0604030504040204" pitchFamily="50" charset="-128"/>
                <a:ea typeface="Meiryo UI" panose="020B0604030504040204" pitchFamily="50" charset="-128"/>
                <a:cs typeface="Meiryo UI" panose="020B0604030504040204" pitchFamily="50" charset="-128"/>
              </a:rPr>
              <a:t>（いのちに力を与える）</a:t>
            </a:r>
          </a:p>
          <a:p>
            <a:r>
              <a:rPr lang="en-US" altLang="ja-JP" sz="1905"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5" b="1" dirty="0" smtClean="0">
                <a:latin typeface="Meiryo UI" panose="020B0604030504040204" pitchFamily="50" charset="-128"/>
                <a:ea typeface="Meiryo UI" panose="020B0604030504040204" pitchFamily="50" charset="-128"/>
                <a:cs typeface="Meiryo UI" panose="020B0604030504040204" pitchFamily="50" charset="-128"/>
              </a:rPr>
              <a:t>		Connecting </a:t>
            </a:r>
            <a:r>
              <a:rPr lang="en-US" altLang="ja-JP" sz="1905" b="1" dirty="0">
                <a:latin typeface="Meiryo UI" panose="020B0604030504040204" pitchFamily="50" charset="-128"/>
                <a:ea typeface="Meiryo UI" panose="020B0604030504040204" pitchFamily="50" charset="-128"/>
                <a:cs typeface="Meiryo UI" panose="020B0604030504040204" pitchFamily="50" charset="-128"/>
              </a:rPr>
              <a:t>Lives </a:t>
            </a:r>
            <a:r>
              <a:rPr lang="ja-JP" altLang="en-US" sz="1905" b="1" dirty="0">
                <a:latin typeface="Meiryo UI" panose="020B0604030504040204" pitchFamily="50" charset="-128"/>
                <a:ea typeface="Meiryo UI" panose="020B0604030504040204" pitchFamily="50" charset="-128"/>
                <a:cs typeface="Meiryo UI" panose="020B0604030504040204" pitchFamily="50" charset="-128"/>
              </a:rPr>
              <a:t>（いのちをつなぐ）</a:t>
            </a:r>
          </a:p>
          <a:p>
            <a:pPr>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◆コンセプト　：未来社会の実験場</a:t>
            </a:r>
            <a:r>
              <a:rPr lang="ja-JP" altLang="en-US" sz="1905" dirty="0">
                <a:latin typeface="Meiryo UI" panose="020B0604030504040204" pitchFamily="50" charset="-128"/>
                <a:ea typeface="Meiryo UI" panose="020B0604030504040204" pitchFamily="50" charset="-128"/>
                <a:cs typeface="Meiryo UI" panose="020B0604030504040204" pitchFamily="50" charset="-128"/>
              </a:rPr>
              <a:t>「</a:t>
            </a:r>
            <a:r>
              <a:rPr lang="en-US" altLang="ja-JP" sz="1905" dirty="0">
                <a:latin typeface="Meiryo UI" panose="020B0604030504040204" pitchFamily="50" charset="-128"/>
                <a:ea typeface="Meiryo UI" panose="020B0604030504040204" pitchFamily="50" charset="-128"/>
                <a:cs typeface="Meiryo UI" panose="020B0604030504040204" pitchFamily="50" charset="-128"/>
              </a:rPr>
              <a:t>People’s Living Lab</a:t>
            </a:r>
            <a:r>
              <a:rPr lang="ja-JP" altLang="en-US" sz="1905"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a:p>
            <a:pPr marL="1794125" indent="-1794125">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◆開催期間　：</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 当初想定の</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年５月３日～</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月３日から数週間前倒しを検討</a:t>
            </a:r>
            <a:endParaRPr lang="en-US" altLang="ja-JP" sz="2116" b="1" dirty="0">
              <a:latin typeface="Meiryo UI" panose="020B0604030504040204" pitchFamily="50" charset="-128"/>
              <a:ea typeface="Meiryo UI" panose="020B0604030504040204" pitchFamily="50" charset="-128"/>
              <a:cs typeface="Meiryo UI" panose="020B0604030504040204" pitchFamily="50" charset="-128"/>
            </a:endParaRPr>
          </a:p>
          <a:p>
            <a:pPr>
              <a:spcBef>
                <a:spcPts val="4444"/>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夢洲（大阪市臨海部）</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156ha</a:t>
            </a:r>
          </a:p>
          <a:p>
            <a:pPr>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a:p>
            <a:pPr>
              <a:spcBef>
                <a:spcPts val="3175"/>
              </a:spcBef>
            </a:pPr>
            <a:r>
              <a:rPr lang="ja-JP" altLang="en-US" sz="2116" b="1" dirty="0">
                <a:latin typeface="Meiryo UI" panose="020B0604030504040204" pitchFamily="50" charset="-128"/>
                <a:ea typeface="Meiryo UI" panose="020B0604030504040204" pitchFamily="50" charset="-128"/>
                <a:cs typeface="Meiryo UI" panose="020B0604030504040204" pitchFamily="50" charset="-128"/>
              </a:rPr>
              <a:t>◆経済効果：</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2</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兆円（建設費約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0.4</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兆円など）</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a:p>
            <a:pPr>
              <a:spcBef>
                <a:spcPts val="635"/>
              </a:spcBef>
            </a:pPr>
            <a:r>
              <a:rPr lang="ja-JP" altLang="en-US" sz="2116" dirty="0">
                <a:latin typeface="Meiryo UI" panose="020B0604030504040204" pitchFamily="50" charset="-128"/>
                <a:ea typeface="Meiryo UI" panose="020B0604030504040204" pitchFamily="50" charset="-128"/>
                <a:cs typeface="Meiryo UI" panose="020B0604030504040204" pitchFamily="50" charset="-128"/>
              </a:rPr>
              <a:t>　　　　　　　　 ⇒周辺インフラを含めれば約</a:t>
            </a:r>
            <a:r>
              <a:rPr lang="en-US" altLang="ja-JP" sz="2116" dirty="0">
                <a:latin typeface="Meiryo UI" panose="020B0604030504040204" pitchFamily="50" charset="-128"/>
                <a:ea typeface="Meiryo UI" panose="020B0604030504040204" pitchFamily="50" charset="-128"/>
                <a:cs typeface="Meiryo UI" panose="020B0604030504040204" pitchFamily="50" charset="-128"/>
              </a:rPr>
              <a:t>5.8</a:t>
            </a:r>
            <a:r>
              <a:rPr lang="ja-JP" altLang="en-US" sz="2116"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2116"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0ED7EB25-D736-4285-83C6-6D41488FEE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3745" y="1659642"/>
            <a:ext cx="869148" cy="718666"/>
          </a:xfrm>
          <a:prstGeom prst="rect">
            <a:avLst/>
          </a:prstGeom>
          <a:solidFill>
            <a:srgbClr val="FF0000"/>
          </a:solidFill>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361" y="4335593"/>
            <a:ext cx="3025599" cy="2270304"/>
          </a:xfrm>
          <a:prstGeom prst="rect">
            <a:avLst/>
          </a:prstGeom>
        </p:spPr>
      </p:pic>
      <p:sp>
        <p:nvSpPr>
          <p:cNvPr id="16" name="テキスト ボックス 15"/>
          <p:cNvSpPr txBox="1"/>
          <p:nvPr/>
        </p:nvSpPr>
        <p:spPr>
          <a:xfrm>
            <a:off x="5661692" y="7124208"/>
            <a:ext cx="2199943" cy="287771"/>
          </a:xfrm>
          <a:prstGeom prst="rect">
            <a:avLst/>
          </a:prstGeom>
          <a:noFill/>
        </p:spPr>
        <p:txBody>
          <a:bodyPr wrap="square" rtlCol="0">
            <a:spAutoFit/>
          </a:bodyPr>
          <a:lstStyle/>
          <a:p>
            <a:r>
              <a:rPr lang="ja-JP" altLang="en-US" sz="127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70" dirty="0">
              <a:solidFill>
                <a:schemeClr val="tx1">
                  <a:lumMod val="95000"/>
                  <a:lumOff val="5000"/>
                </a:schemeClr>
              </a:solidFill>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12</a:t>
            </a:fld>
            <a:endParaRPr lang="ja-JP" altLang="en-US"/>
          </a:p>
        </p:txBody>
      </p:sp>
      <p:sp>
        <p:nvSpPr>
          <p:cNvPr id="2" name="テキスト ボックス 1"/>
          <p:cNvSpPr txBox="1"/>
          <p:nvPr/>
        </p:nvSpPr>
        <p:spPr>
          <a:xfrm>
            <a:off x="0" y="2578308"/>
            <a:ext cx="1334125" cy="369332"/>
          </a:xfrm>
          <a:prstGeom prst="rect">
            <a:avLst/>
          </a:prstGeom>
          <a:noFill/>
        </p:spPr>
        <p:txBody>
          <a:bodyPr wrap="square" rtlCol="0">
            <a:spAutoFit/>
          </a:bodyPr>
          <a:lstStyle/>
          <a:p>
            <a:r>
              <a:rPr kumimoji="1" lang="en-US" altLang="ja-JP" dirty="0" smtClean="0"/>
              <a:t>※</a:t>
            </a:r>
            <a:r>
              <a:rPr kumimoji="1" lang="ja-JP" altLang="en-US" dirty="0" smtClean="0"/>
              <a:t>調整中</a:t>
            </a:r>
            <a:endParaRPr kumimoji="1" lang="ja-JP" altLang="en-US" dirty="0"/>
          </a:p>
        </p:txBody>
      </p:sp>
    </p:spTree>
    <p:extLst>
      <p:ext uri="{BB962C8B-B14F-4D97-AF65-F5344CB8AC3E}">
        <p14:creationId xmlns:p14="http://schemas.microsoft.com/office/powerpoint/2010/main" val="389575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000" b="1" dirty="0" smtClean="0">
                <a:latin typeface="Meiryo UI" panose="020B0604030504040204" pitchFamily="50" charset="-128"/>
                <a:ea typeface="Meiryo UI" panose="020B0604030504040204" pitchFamily="50" charset="-128"/>
              </a:rPr>
              <a:t> 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「大阪・関西万博と</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13</a:t>
            </a:fld>
            <a:endParaRPr kumimoji="1" lang="ja-JP" altLang="en-US"/>
          </a:p>
        </p:txBody>
      </p:sp>
      <p:sp>
        <p:nvSpPr>
          <p:cNvPr id="29" name="正方形/長方形 28"/>
          <p:cNvSpPr/>
          <p:nvPr/>
        </p:nvSpPr>
        <p:spPr>
          <a:xfrm>
            <a:off x="298076" y="980413"/>
            <a:ext cx="8807824" cy="6048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0"/>
              </a:spcBef>
              <a:tabLst>
                <a:tab pos="185738" algn="l"/>
              </a:tabLst>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大阪・関西万博の誘致に向けた取組み</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時を同じくし、</a:t>
            </a:r>
            <a:r>
              <a:rPr kumimoji="1" lang="ja-JP" altLang="en-US" sz="1400" b="1" dirty="0" smtClean="0">
                <a:solidFill>
                  <a:schemeClr val="tx1"/>
                </a:solidFill>
                <a:latin typeface="Meiryo UI" panose="020B0604030504040204" pitchFamily="50" charset="-128"/>
                <a:ea typeface="Meiryo UI" panose="020B0604030504040204" pitchFamily="50" charset="-128"/>
              </a:rPr>
              <a:t>オリンピック</a:t>
            </a:r>
            <a:r>
              <a:rPr kumimoji="1" lang="ja-JP" altLang="en-US" sz="1400" b="1" dirty="0">
                <a:solidFill>
                  <a:schemeClr val="tx1"/>
                </a:solidFill>
                <a:latin typeface="Meiryo UI" panose="020B0604030504040204" pitchFamily="50" charset="-128"/>
                <a:ea typeface="Meiryo UI" panose="020B0604030504040204" pitchFamily="50" charset="-128"/>
              </a:rPr>
              <a:t>・パラリンピック後</a:t>
            </a:r>
            <a:r>
              <a:rPr kumimoji="1" lang="ja-JP" altLang="en-US" sz="1400" b="1" dirty="0" smtClean="0">
                <a:solidFill>
                  <a:schemeClr val="tx1"/>
                </a:solidFill>
                <a:latin typeface="Meiryo UI" panose="020B0604030504040204" pitchFamily="50" charset="-128"/>
                <a:ea typeface="Meiryo UI" panose="020B0604030504040204" pitchFamily="50" charset="-128"/>
              </a:rPr>
              <a:t>の日本</a:t>
            </a:r>
            <a:r>
              <a:rPr kumimoji="1" lang="ja-JP" altLang="en-US" sz="1400" b="1" dirty="0">
                <a:solidFill>
                  <a:schemeClr val="tx1"/>
                </a:solidFill>
                <a:latin typeface="Meiryo UI" panose="020B0604030504040204" pitchFamily="50" charset="-128"/>
                <a:ea typeface="Meiryo UI" panose="020B0604030504040204" pitchFamily="50" charset="-128"/>
              </a:rPr>
              <a:t>の経済成長を持続させる起爆剤と</a:t>
            </a:r>
            <a:r>
              <a:rPr kumimoji="1" lang="ja-JP" altLang="en-US" sz="1400" b="1" dirty="0" smtClean="0">
                <a:solidFill>
                  <a:schemeClr val="tx1"/>
                </a:solidFill>
                <a:latin typeface="Meiryo UI" panose="020B0604030504040204" pitchFamily="50" charset="-128"/>
                <a:ea typeface="Meiryo UI" panose="020B0604030504040204" pitchFamily="50" charset="-128"/>
              </a:rPr>
              <a:t>して、</a:t>
            </a:r>
            <a:r>
              <a:rPr kumimoji="1" lang="ja-JP" altLang="en-US" sz="1400" b="1" dirty="0">
                <a:solidFill>
                  <a:schemeClr val="tx1"/>
                </a:solidFill>
                <a:latin typeface="Meiryo UI" panose="020B0604030504040204" pitchFamily="50" charset="-128"/>
                <a:ea typeface="Meiryo UI" panose="020B0604030504040204" pitchFamily="50" charset="-128"/>
              </a:rPr>
              <a:t>万博の実現に向けた検討をスタート</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smtClean="0">
                <a:solidFill>
                  <a:schemeClr val="tx1"/>
                </a:solidFill>
                <a:latin typeface="Meiryo UI" panose="020B0604030504040204" pitchFamily="50" charset="-128"/>
                <a:ea typeface="Meiryo UI" panose="020B0604030504040204" pitchFamily="50" charset="-128"/>
              </a:rPr>
              <a:t>〇　</a:t>
            </a:r>
            <a:r>
              <a:rPr kumimoji="1" lang="ja-JP" altLang="en-US" sz="1400" b="1" dirty="0" smtClean="0">
                <a:solidFill>
                  <a:schemeClr val="tx1"/>
                </a:solidFill>
                <a:latin typeface="Meiryo UI" panose="020B0604030504040204" pitchFamily="50" charset="-128"/>
                <a:ea typeface="Meiryo UI" panose="020B0604030504040204" pitchFamily="50" charset="-128"/>
              </a:rPr>
              <a:t>人類</a:t>
            </a:r>
            <a:r>
              <a:rPr kumimoji="1" lang="ja-JP" altLang="en-US" sz="1400" b="1" dirty="0">
                <a:solidFill>
                  <a:schemeClr val="tx1"/>
                </a:solidFill>
                <a:latin typeface="Meiryo UI" panose="020B0604030504040204" pitchFamily="50" charset="-128"/>
                <a:ea typeface="Meiryo UI" panose="020B0604030504040204" pitchFamily="50" charset="-128"/>
              </a:rPr>
              <a:t>共通の課題解決を世界に示す「</a:t>
            </a:r>
            <a:r>
              <a:rPr kumimoji="1" lang="en-US" altLang="ja-JP" sz="1400" b="1" dirty="0">
                <a:solidFill>
                  <a:schemeClr val="tx1"/>
                </a:solidFill>
                <a:latin typeface="Meiryo UI" panose="020B0604030504040204" pitchFamily="50" charset="-128"/>
                <a:ea typeface="Meiryo UI" panose="020B0604030504040204" pitchFamily="50" charset="-128"/>
              </a:rPr>
              <a:t>21</a:t>
            </a:r>
            <a:r>
              <a:rPr kumimoji="1" lang="ja-JP" altLang="en-US" sz="1400" b="1" dirty="0">
                <a:solidFill>
                  <a:schemeClr val="tx1"/>
                </a:solidFill>
                <a:latin typeface="Meiryo UI" panose="020B0604030504040204" pitchFamily="50" charset="-128"/>
                <a:ea typeface="Meiryo UI" panose="020B0604030504040204" pitchFamily="50" charset="-128"/>
              </a:rPr>
              <a:t>世紀の万博」にふさわしいテーマと</a:t>
            </a:r>
            <a:r>
              <a:rPr kumimoji="1" lang="ja-JP" altLang="en-US" sz="1400" b="1" dirty="0" smtClean="0">
                <a:solidFill>
                  <a:schemeClr val="tx1"/>
                </a:solidFill>
                <a:latin typeface="Meiryo UI" panose="020B0604030504040204" pitchFamily="50" charset="-128"/>
                <a:ea typeface="Meiryo UI" panose="020B0604030504040204" pitchFamily="50" charset="-128"/>
              </a:rPr>
              <a:t>して「</a:t>
            </a:r>
            <a:r>
              <a:rPr kumimoji="1" lang="ja-JP" altLang="en-US" sz="1400" b="1" dirty="0">
                <a:solidFill>
                  <a:schemeClr val="tx1"/>
                </a:solidFill>
                <a:latin typeface="Meiryo UI" panose="020B0604030504040204" pitchFamily="50" charset="-128"/>
                <a:ea typeface="Meiryo UI" panose="020B0604030504040204" pitchFamily="50" charset="-128"/>
              </a:rPr>
              <a:t>いのち輝く未来社会のデザイン」</a:t>
            </a:r>
            <a:r>
              <a:rPr kumimoji="1" lang="ja-JP" altLang="en-US" sz="1400" dirty="0" smtClean="0">
                <a:solidFill>
                  <a:schemeClr val="tx1"/>
                </a:solidFill>
                <a:latin typeface="Meiryo UI" panose="020B0604030504040204" pitchFamily="50" charset="-128"/>
                <a:ea typeface="Meiryo UI" panose="020B0604030504040204" pitchFamily="50" charset="-128"/>
              </a:rPr>
              <a:t>を掲げ、</a:t>
            </a:r>
            <a:r>
              <a:rPr kumimoji="1" lang="en-US" altLang="ja-JP" sz="1400" dirty="0" smtClean="0">
                <a:solidFill>
                  <a:schemeClr val="tx1"/>
                </a:solidFill>
                <a:latin typeface="Meiryo UI" panose="020B0604030504040204" pitchFamily="50" charset="-128"/>
                <a:ea typeface="Meiryo UI" panose="020B0604030504040204" pitchFamily="50" charset="-128"/>
              </a:rPr>
              <a:t>2017</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月に国として立候補を表明。翌年、</a:t>
            </a:r>
            <a:r>
              <a:rPr kumimoji="1" lang="en-US" altLang="ja-JP" sz="1400" dirty="0" smtClean="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smtClean="0">
                <a:solidFill>
                  <a:schemeClr val="tx1"/>
                </a:solidFill>
                <a:latin typeface="Meiryo UI" panose="020B0604030504040204" pitchFamily="50" charset="-128"/>
                <a:ea typeface="Meiryo UI" panose="020B0604030504040204" pitchFamily="50" charset="-128"/>
              </a:rPr>
              <a:t>月に</a:t>
            </a:r>
            <a:r>
              <a:rPr kumimoji="1" lang="ja-JP" altLang="en-US" sz="1400" dirty="0">
                <a:solidFill>
                  <a:schemeClr val="tx1"/>
                </a:solidFill>
                <a:latin typeface="Meiryo UI" panose="020B0604030504040204" pitchFamily="50" charset="-128"/>
                <a:ea typeface="Meiryo UI" panose="020B0604030504040204" pitchFamily="50" charset="-128"/>
              </a:rPr>
              <a:t>フランス共和国・パリで開催された</a:t>
            </a:r>
            <a:r>
              <a:rPr kumimoji="1" lang="en-US" altLang="ja-JP" sz="1400" dirty="0">
                <a:solidFill>
                  <a:schemeClr val="tx1"/>
                </a:solidFill>
                <a:latin typeface="Meiryo UI" panose="020B0604030504040204" pitchFamily="50" charset="-128"/>
                <a:ea typeface="Meiryo UI" panose="020B0604030504040204" pitchFamily="50" charset="-128"/>
              </a:rPr>
              <a:t>BIE</a:t>
            </a:r>
            <a:r>
              <a:rPr kumimoji="1" lang="ja-JP" altLang="en-US" sz="1400" dirty="0">
                <a:solidFill>
                  <a:schemeClr val="tx1"/>
                </a:solidFill>
                <a:latin typeface="Meiryo UI" panose="020B0604030504040204" pitchFamily="50" charset="-128"/>
                <a:ea typeface="Meiryo UI" panose="020B0604030504040204" pitchFamily="50" charset="-128"/>
              </a:rPr>
              <a:t>（博覧会国際事務局）総会における</a:t>
            </a:r>
            <a:r>
              <a:rPr kumimoji="1" lang="en-US" altLang="ja-JP" sz="1400" dirty="0">
                <a:solidFill>
                  <a:schemeClr val="tx1"/>
                </a:solidFill>
                <a:latin typeface="Meiryo UI" panose="020B0604030504040204" pitchFamily="50" charset="-128"/>
                <a:ea typeface="Meiryo UI" panose="020B0604030504040204" pitchFamily="50" charset="-128"/>
              </a:rPr>
              <a:t>BIE </a:t>
            </a:r>
            <a:r>
              <a:rPr kumimoji="1" lang="ja-JP" altLang="en-US" sz="1400" dirty="0">
                <a:solidFill>
                  <a:schemeClr val="tx1"/>
                </a:solidFill>
                <a:latin typeface="Meiryo UI" panose="020B0604030504040204" pitchFamily="50" charset="-128"/>
                <a:ea typeface="Meiryo UI" panose="020B0604030504040204" pitchFamily="50" charset="-128"/>
              </a:rPr>
              <a:t>加盟国の投票により</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年万博の開催地が大阪に</a:t>
            </a:r>
            <a:r>
              <a:rPr kumimoji="1" lang="ja-JP" altLang="en-US" sz="1400" dirty="0" smtClean="0">
                <a:solidFill>
                  <a:schemeClr val="tx1"/>
                </a:solidFill>
                <a:latin typeface="Meiryo UI" panose="020B0604030504040204" pitchFamily="50" charset="-128"/>
                <a:ea typeface="Meiryo UI" panose="020B0604030504040204" pitchFamily="50" charset="-128"/>
              </a:rPr>
              <a:t>決定。</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p>
          <a:p>
            <a:pPr marL="174625" indent="-1746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は、ほぼ全ての理念、考え方、方向性などが</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一致</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の実現には、これまでの取組みの延長ではなく、</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できる社会</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システムや価値観</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転換など「大胆な変革」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がある。そのためには、一人ひとり全てのステークホルダーを巻き込んだ取組みと、何らかの「きっかけ」が必要であり、</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の実現に世界のベクトルを一つにできる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年大阪・関西万博は重要な意味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を持つ。</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806359" y="3957191"/>
            <a:ext cx="4160101" cy="2923132"/>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31" name="角丸四角形 30"/>
          <p:cNvSpPr/>
          <p:nvPr/>
        </p:nvSpPr>
        <p:spPr>
          <a:xfrm>
            <a:off x="499782" y="3950102"/>
            <a:ext cx="3788962" cy="2930222"/>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81409" y="4131839"/>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33" name="テキスト ボックス 32"/>
          <p:cNvSpPr txBox="1"/>
          <p:nvPr/>
        </p:nvSpPr>
        <p:spPr>
          <a:xfrm>
            <a:off x="599629" y="4634002"/>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04514" y="5280703"/>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35" name="テキスト ボックス 34"/>
          <p:cNvSpPr txBox="1"/>
          <p:nvPr/>
        </p:nvSpPr>
        <p:spPr>
          <a:xfrm>
            <a:off x="729204" y="4374074"/>
            <a:ext cx="3285545"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15757" y="4883984"/>
            <a:ext cx="3608275"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707470" y="5500568"/>
            <a:ext cx="3256051"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022393" y="3858806"/>
            <a:ext cx="2592000" cy="216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a:t>
            </a:r>
          </a:p>
        </p:txBody>
      </p:sp>
      <p:sp>
        <p:nvSpPr>
          <p:cNvPr id="39" name="テキスト ボックス 38"/>
          <p:cNvSpPr txBox="1"/>
          <p:nvPr/>
        </p:nvSpPr>
        <p:spPr>
          <a:xfrm>
            <a:off x="5060969" y="3865631"/>
            <a:ext cx="3476613" cy="216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939122" y="4107079"/>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像</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973943" y="4356556"/>
            <a:ext cx="3711912"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939122" y="4654887"/>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939122" y="4875545"/>
            <a:ext cx="4079260"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956903" y="5305982"/>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達成のポイント</a:t>
            </a:r>
          </a:p>
        </p:txBody>
      </p:sp>
      <p:sp>
        <p:nvSpPr>
          <p:cNvPr id="45" name="テキスト ボックス 44"/>
          <p:cNvSpPr txBox="1"/>
          <p:nvPr/>
        </p:nvSpPr>
        <p:spPr>
          <a:xfrm>
            <a:off x="5012265" y="5526835"/>
            <a:ext cx="382469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左右矢印 45"/>
          <p:cNvSpPr/>
          <p:nvPr/>
        </p:nvSpPr>
        <p:spPr>
          <a:xfrm>
            <a:off x="4275297" y="5179542"/>
            <a:ext cx="524385" cy="476515"/>
          </a:xfrm>
          <a:prstGeom prst="leftRightArrow">
            <a:avLst>
              <a:gd name="adj1" fmla="val 50000"/>
              <a:gd name="adj2" fmla="val 34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kumimoji="1" lang="ja-JP" altLang="en-US" sz="1200"/>
          </a:p>
        </p:txBody>
      </p:sp>
      <p:sp>
        <p:nvSpPr>
          <p:cNvPr id="47" name="テキスト ボックス 46"/>
          <p:cNvSpPr txBox="1"/>
          <p:nvPr/>
        </p:nvSpPr>
        <p:spPr>
          <a:xfrm>
            <a:off x="588273" y="5743213"/>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48" name="正方形/長方形 47"/>
          <p:cNvSpPr/>
          <p:nvPr/>
        </p:nvSpPr>
        <p:spPr>
          <a:xfrm>
            <a:off x="692130" y="5986124"/>
            <a:ext cx="3631902" cy="400110"/>
          </a:xfrm>
          <a:prstGeom prst="rect">
            <a:avLst/>
          </a:prstGeom>
        </p:spPr>
        <p:txBody>
          <a:bodyPr wrap="square">
            <a:spAutoFit/>
          </a:bodyPr>
          <a:lstStyle/>
          <a:p>
            <a:pPr>
              <a:lnSpc>
                <a:spcPts val="1200"/>
              </a:lnSpc>
            </a:pPr>
            <a:r>
              <a:rPr lang="ja-JP" altLang="en-US" sz="1200" dirty="0">
                <a:latin typeface="Meiryo UI" panose="020B0604030504040204" pitchFamily="50" charset="-128"/>
                <a:ea typeface="Meiryo UI" panose="020B0604030504040204" pitchFamily="50" charset="-128"/>
              </a:rPr>
              <a:t>地球規模のさまざまな課題に取り組むために</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世界各地</a:t>
            </a:r>
            <a:endParaRPr lang="en-US" altLang="ja-JP" sz="1200" b="1" dirty="0" smtClean="0">
              <a:latin typeface="Meiryo UI" panose="020B0604030504040204" pitchFamily="50" charset="-128"/>
              <a:ea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rPr>
              <a:t>から</a:t>
            </a:r>
            <a:r>
              <a:rPr lang="ja-JP" altLang="en-US" sz="1200" b="1" dirty="0">
                <a:latin typeface="Meiryo UI" panose="020B0604030504040204" pitchFamily="50" charset="-128"/>
                <a:ea typeface="Meiryo UI" panose="020B0604030504040204" pitchFamily="50" charset="-128"/>
              </a:rPr>
              <a:t>英知を集める場</a:t>
            </a:r>
            <a:endParaRPr lang="ja-JP" altLang="en-US" sz="1200" b="1" dirty="0"/>
          </a:p>
        </p:txBody>
      </p:sp>
      <p:sp>
        <p:nvSpPr>
          <p:cNvPr id="49" name="テキスト ボックス 48"/>
          <p:cNvSpPr txBox="1"/>
          <p:nvPr/>
        </p:nvSpPr>
        <p:spPr>
          <a:xfrm>
            <a:off x="4966016" y="5772803"/>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4992435" y="5999228"/>
            <a:ext cx="3945494" cy="400110"/>
          </a:xfrm>
          <a:prstGeom prst="rect">
            <a:avLst/>
          </a:prstGeom>
        </p:spPr>
        <p:txBody>
          <a:bodyPr wrap="square">
            <a:spAutoFit/>
          </a:bodyPr>
          <a:lstStyle/>
          <a:p>
            <a:pPr>
              <a:lnSpc>
                <a:spcPts val="12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の実現に向け、世界の大胆な変革が必要となることを、全ての国連加盟国が採択（</a:t>
            </a:r>
            <a:r>
              <a:rPr lang="ja-JP" altLang="en-US" sz="1200" b="1" dirty="0" smtClean="0">
                <a:latin typeface="Meiryo UI" panose="020B0604030504040204" pitchFamily="50" charset="-128"/>
                <a:ea typeface="Meiryo UI" panose="020B0604030504040204" pitchFamily="50" charset="-128"/>
              </a:rPr>
              <a:t>人類の英知の結集</a:t>
            </a:r>
            <a:r>
              <a:rPr lang="ja-JP" altLang="en-US" sz="1200" dirty="0" smtClean="0">
                <a:latin typeface="Meiryo UI" panose="020B0604030504040204" pitchFamily="50" charset="-128"/>
                <a:ea typeface="Meiryo UI" panose="020B0604030504040204" pitchFamily="50" charset="-128"/>
              </a:rPr>
              <a:t>）</a:t>
            </a:r>
            <a:endParaRPr lang="ja-JP" altLang="en-US" sz="1200" dirty="0"/>
          </a:p>
        </p:txBody>
      </p:sp>
      <p:sp>
        <p:nvSpPr>
          <p:cNvPr id="51" name="テキスト ボックス 50"/>
          <p:cNvSpPr txBox="1"/>
          <p:nvPr/>
        </p:nvSpPr>
        <p:spPr>
          <a:xfrm>
            <a:off x="581409" y="6406842"/>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52" name="正方形/長方形 51"/>
          <p:cNvSpPr/>
          <p:nvPr/>
        </p:nvSpPr>
        <p:spPr>
          <a:xfrm>
            <a:off x="692130" y="6645811"/>
            <a:ext cx="3945494" cy="250581"/>
          </a:xfrm>
          <a:prstGeom prst="rect">
            <a:avLst/>
          </a:prstGeom>
        </p:spPr>
        <p:txBody>
          <a:bodyPr wrap="square" anchor="ctr">
            <a:spAutoFit/>
          </a:bodyPr>
          <a:lstStyle/>
          <a:p>
            <a:pPr>
              <a:lnSpc>
                <a:spcPts val="1200"/>
              </a:lnSpc>
            </a:pPr>
            <a:r>
              <a:rPr lang="ja-JP" altLang="en-US" sz="1200" b="1" dirty="0" smtClean="0"/>
              <a:t>２０２</a:t>
            </a:r>
            <a:r>
              <a:rPr lang="ja-JP" altLang="en-US" sz="1200" b="1" dirty="0"/>
              <a:t>５</a:t>
            </a:r>
            <a:r>
              <a:rPr lang="ja-JP" altLang="en-US" sz="1200" b="1" dirty="0" smtClean="0"/>
              <a:t>年</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５</a:t>
            </a:r>
            <a:r>
              <a:rPr lang="ja-JP" altLang="en-US" sz="1050" dirty="0" smtClean="0">
                <a:latin typeface="Meiryo UI" panose="020B0604030504040204" pitchFamily="50" charset="-128"/>
                <a:ea typeface="Meiryo UI" panose="020B0604030504040204" pitchFamily="50" charset="-128"/>
              </a:rPr>
              <a:t>年に１度開催される認定博）</a:t>
            </a:r>
            <a:endParaRPr lang="ja-JP" altLang="en-US" sz="1050" dirty="0">
              <a:latin typeface="Meiryo UI" panose="020B0604030504040204" pitchFamily="50" charset="-128"/>
              <a:ea typeface="Meiryo UI" panose="020B0604030504040204" pitchFamily="50" charset="-128"/>
            </a:endParaRPr>
          </a:p>
        </p:txBody>
      </p:sp>
      <p:sp>
        <p:nvSpPr>
          <p:cNvPr id="53" name="正方形/長方形 52"/>
          <p:cNvSpPr/>
          <p:nvPr/>
        </p:nvSpPr>
        <p:spPr>
          <a:xfrm>
            <a:off x="4995177" y="6634102"/>
            <a:ext cx="3669444" cy="246221"/>
          </a:xfrm>
          <a:prstGeom prst="rect">
            <a:avLst/>
          </a:prstGeom>
        </p:spPr>
        <p:txBody>
          <a:bodyPr wrap="square" anchor="ctr">
            <a:spAutoFit/>
          </a:bodyPr>
          <a:lstStyle/>
          <a:p>
            <a:pPr marL="1162050" indent="-1162050">
              <a:lnSpc>
                <a:spcPts val="1200"/>
              </a:lnSpc>
            </a:pPr>
            <a:r>
              <a:rPr lang="ja-JP" altLang="en-US" sz="1200" b="1" dirty="0" smtClean="0"/>
              <a:t>２０３０年</a:t>
            </a:r>
            <a:endParaRPr lang="ja-JP" altLang="en-US" sz="1200" dirty="0"/>
          </a:p>
        </p:txBody>
      </p:sp>
      <p:sp>
        <p:nvSpPr>
          <p:cNvPr id="54" name="テキスト ボックス 53"/>
          <p:cNvSpPr txBox="1"/>
          <p:nvPr/>
        </p:nvSpPr>
        <p:spPr>
          <a:xfrm>
            <a:off x="4973943" y="6400247"/>
            <a:ext cx="1080000" cy="239415"/>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chorCtr="0">
            <a:spAutoFit/>
          </a:bodyPr>
          <a:lstStyle/>
          <a:p>
            <a:pPr algn="ct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大かっこ 54"/>
          <p:cNvSpPr/>
          <p:nvPr/>
        </p:nvSpPr>
        <p:spPr>
          <a:xfrm>
            <a:off x="6168688" y="6481274"/>
            <a:ext cx="2521894" cy="369153"/>
          </a:xfrm>
          <a:prstGeom prst="bracketPair">
            <a:avLst/>
          </a:prstGeom>
          <a:ln w="6350">
            <a:solidFill>
              <a:schemeClr val="tx2">
                <a:lumMod val="60000"/>
                <a:lumOff val="40000"/>
              </a:schemeClr>
            </a:solidFill>
          </a:ln>
        </p:spPr>
        <p:txBody>
          <a:bodyPr wrap="square" lIns="72000" tIns="36000" rIns="72000" bIns="36000">
            <a:noAutofit/>
          </a:bodyPr>
          <a:lstStyle/>
          <a:p>
            <a:pPr indent="7938">
              <a:lnSpc>
                <a:spcPts val="1100"/>
              </a:lnSpc>
            </a:pPr>
            <a:r>
              <a:rPr lang="ja-JP" altLang="en-US" sz="1050" dirty="0" smtClean="0">
                <a:latin typeface="Meiryo UI" panose="020B0604030504040204" pitchFamily="50" charset="-128"/>
                <a:ea typeface="Meiryo UI" panose="020B0604030504040204" pitchFamily="50" charset="-128"/>
              </a:rPr>
              <a:t>大阪・関西万博は、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の達成に向け、世界の</a:t>
            </a:r>
            <a:r>
              <a:rPr lang="ja-JP" altLang="en-US" sz="1050" dirty="0">
                <a:latin typeface="Meiryo UI" panose="020B0604030504040204" pitchFamily="50" charset="-128"/>
                <a:ea typeface="Meiryo UI" panose="020B0604030504040204" pitchFamily="50" charset="-128"/>
              </a:rPr>
              <a:t>ベクトル</a:t>
            </a:r>
            <a:r>
              <a:rPr lang="ja-JP" altLang="en-US" sz="1050" dirty="0" smtClean="0">
                <a:latin typeface="Meiryo UI" panose="020B0604030504040204" pitchFamily="50" charset="-128"/>
                <a:ea typeface="Meiryo UI" panose="020B0604030504040204" pitchFamily="50" charset="-128"/>
              </a:rPr>
              <a:t>を一つにできる最後の認定博</a:t>
            </a:r>
            <a:endParaRPr lang="ja-JP" altLang="en-US" sz="105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16677" y="4658086"/>
            <a:ext cx="189771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現在調整中</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4277014" y="5756660"/>
            <a:ext cx="495774"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854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③</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G20</a:t>
            </a:r>
            <a:r>
              <a:rPr kumimoji="1" lang="ja-JP" altLang="en-US" sz="1600" b="1" dirty="0" smtClean="0">
                <a:latin typeface="Meiryo UI" panose="020B0604030504040204" pitchFamily="50" charset="-128"/>
                <a:ea typeface="Meiryo UI" panose="020B0604030504040204" pitchFamily="50" charset="-128"/>
              </a:rPr>
              <a:t>大阪サミット」</a:t>
            </a:r>
            <a:endParaRPr kumimoji="1" lang="en-US" altLang="ja-JP" sz="1600" b="1" dirty="0">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0" y="4852412"/>
            <a:ext cx="1772529" cy="1659987"/>
          </a:xfrm>
          <a:prstGeom prst="rect">
            <a:avLst/>
          </a:prstGeom>
        </p:spPr>
      </p:pic>
      <p:sp>
        <p:nvSpPr>
          <p:cNvPr id="5" name="角丸四角形 4"/>
          <p:cNvSpPr/>
          <p:nvPr/>
        </p:nvSpPr>
        <p:spPr>
          <a:xfrm>
            <a:off x="4990336" y="4349635"/>
            <a:ext cx="4840086" cy="2928830"/>
          </a:xfrm>
          <a:prstGeom prst="roundRect">
            <a:avLst>
              <a:gd name="adj" fmla="val 3059"/>
            </a:avLst>
          </a:prstGeom>
          <a:noFill/>
          <a:ln w="12700" cap="flat" cmpd="sng" algn="ctr">
            <a:solidFill>
              <a:srgbClr val="5B9BD5">
                <a:shade val="50000"/>
              </a:srgbClr>
            </a:solidFill>
            <a:prstDash val="solid"/>
            <a:miter lim="800000"/>
          </a:ln>
          <a:effectLst/>
        </p:spPr>
        <p:txBody>
          <a:bodyPr wrap="square" lIns="72001" tIns="144000" bIns="36000" rtlCol="0" anchor="t" anchorCtr="0">
            <a:noAutofit/>
          </a:bodyPr>
          <a:lstStyle/>
          <a:p>
            <a:pPr defTabSz="457197">
              <a:defRPr/>
            </a:pPr>
            <a:endParaRPr lang="en-US" altLang="ja-JP" sz="1100" kern="0" dirty="0">
              <a:solidFill>
                <a:prstClr val="black"/>
              </a:solidFill>
              <a:latin typeface="Meiryo UI" panose="020B0604030504040204" pitchFamily="50" charset="-128"/>
              <a:ea typeface="Meiryo UI" panose="020B0604030504040204" pitchFamily="50" charset="-128"/>
            </a:endParaRPr>
          </a:p>
        </p:txBody>
      </p:sp>
      <p:sp>
        <p:nvSpPr>
          <p:cNvPr id="21" name="角丸四角形 20"/>
          <p:cNvSpPr/>
          <p:nvPr/>
        </p:nvSpPr>
        <p:spPr>
          <a:xfrm>
            <a:off x="57000" y="1882635"/>
            <a:ext cx="4896000" cy="2820253"/>
          </a:xfrm>
          <a:prstGeom prst="roundRect">
            <a:avLst>
              <a:gd name="adj" fmla="val 3059"/>
            </a:avLst>
          </a:prstGeom>
          <a:noFill/>
          <a:ln w="12700" cap="flat" cmpd="sng" algn="ctr">
            <a:solidFill>
              <a:srgbClr val="5B9BD5">
                <a:shade val="50000"/>
              </a:srgbClr>
            </a:solidFill>
            <a:prstDash val="solid"/>
            <a:miter lim="800000"/>
          </a:ln>
          <a:effectLst/>
        </p:spPr>
        <p:txBody>
          <a:bodyPr wrap="square" lIns="72001" tIns="144000" bIns="36000" rtlCol="0" anchor="t" anchorCtr="0">
            <a:noAutofit/>
          </a:bodyPr>
          <a:lstStyle/>
          <a:p>
            <a:pPr defTabSz="457197">
              <a:defRPr/>
            </a:pPr>
            <a:endParaRPr lang="en-US" altLang="ja-JP" sz="1100" kern="0" dirty="0">
              <a:solidFill>
                <a:prstClr val="black"/>
              </a:solidFill>
              <a:latin typeface="Meiryo UI" panose="020B0604030504040204" pitchFamily="50" charset="-128"/>
              <a:ea typeface="Meiryo UI" panose="020B0604030504040204" pitchFamily="50" charset="-128"/>
            </a:endParaRPr>
          </a:p>
        </p:txBody>
      </p:sp>
      <p:sp>
        <p:nvSpPr>
          <p:cNvPr id="22" name="角丸四角形 21"/>
          <p:cNvSpPr/>
          <p:nvPr/>
        </p:nvSpPr>
        <p:spPr>
          <a:xfrm>
            <a:off x="4990336" y="1920895"/>
            <a:ext cx="4852376" cy="1715069"/>
          </a:xfrm>
          <a:prstGeom prst="roundRect">
            <a:avLst>
              <a:gd name="adj" fmla="val 3059"/>
            </a:avLst>
          </a:prstGeom>
          <a:noFill/>
          <a:ln w="12700" cap="flat" cmpd="sng" algn="ctr">
            <a:solidFill>
              <a:srgbClr val="5B9BD5">
                <a:shade val="50000"/>
              </a:srgbClr>
            </a:solidFill>
            <a:prstDash val="solid"/>
            <a:miter lim="800000"/>
          </a:ln>
          <a:effectLst/>
        </p:spPr>
        <p:txBody>
          <a:bodyPr wrap="square" lIns="72001" tIns="144000" bIns="36000" rtlCol="0" anchor="t" anchorCtr="0">
            <a:noAutofit/>
          </a:bodyPr>
          <a:lstStyle/>
          <a:p>
            <a:pPr defTabSz="457197">
              <a:defRPr/>
            </a:pPr>
            <a:endParaRPr lang="en-US" altLang="ja-JP" sz="1100" kern="0" dirty="0">
              <a:solidFill>
                <a:prstClr val="black"/>
              </a:solidFill>
              <a:latin typeface="Meiryo UI" panose="020B0604030504040204" pitchFamily="50" charset="-128"/>
              <a:ea typeface="Meiryo UI" panose="020B0604030504040204" pitchFamily="50" charset="-128"/>
            </a:endParaRPr>
          </a:p>
        </p:txBody>
      </p:sp>
      <p:sp>
        <p:nvSpPr>
          <p:cNvPr id="4" name="角丸四角形 3"/>
          <p:cNvSpPr/>
          <p:nvPr/>
        </p:nvSpPr>
        <p:spPr>
          <a:xfrm>
            <a:off x="0" y="824795"/>
            <a:ext cx="9906000" cy="805299"/>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1755">
              <a:defRPr/>
            </a:pPr>
            <a:r>
              <a:rPr lang="ja-JP" altLang="en-US" dirty="0">
                <a:solidFill>
                  <a:prstClr val="black"/>
                </a:solidFill>
                <a:latin typeface="Meiryo UI" panose="020B0604030504040204" pitchFamily="50" charset="-128"/>
                <a:ea typeface="Meiryo UI" panose="020B0604030504040204" pitchFamily="50" charset="-128"/>
              </a:rPr>
              <a:t>○日本初となる</a:t>
            </a:r>
            <a:r>
              <a:rPr lang="en-US" altLang="ja-JP" dirty="0">
                <a:solidFill>
                  <a:prstClr val="black"/>
                </a:solidFill>
                <a:latin typeface="Meiryo UI" panose="020B0604030504040204" pitchFamily="50" charset="-128"/>
                <a:ea typeface="Meiryo UI" panose="020B0604030504040204" pitchFamily="50" charset="-128"/>
              </a:rPr>
              <a:t>G20</a:t>
            </a:r>
            <a:r>
              <a:rPr lang="ja-JP" altLang="en-US" dirty="0">
                <a:solidFill>
                  <a:prstClr val="black"/>
                </a:solidFill>
                <a:latin typeface="Meiryo UI" panose="020B0604030504040204" pitchFamily="50" charset="-128"/>
                <a:ea typeface="Meiryo UI" panose="020B0604030504040204" pitchFamily="50" charset="-128"/>
              </a:rPr>
              <a:t>サミットが大阪で開催され、経済分野を主要議題として、世界経済に大きな影響を</a:t>
            </a:r>
            <a:endParaRPr lang="en-US" altLang="ja-JP" dirty="0">
              <a:solidFill>
                <a:prstClr val="black"/>
              </a:solidFill>
              <a:latin typeface="Meiryo UI" panose="020B0604030504040204" pitchFamily="50" charset="-128"/>
              <a:ea typeface="Meiryo UI" panose="020B0604030504040204" pitchFamily="50" charset="-128"/>
            </a:endParaRPr>
          </a:p>
          <a:p>
            <a:pPr marL="71755">
              <a:defRPr/>
            </a:pPr>
            <a:r>
              <a:rPr lang="ja-JP" altLang="en-US" dirty="0">
                <a:solidFill>
                  <a:prstClr val="black"/>
                </a:solidFill>
                <a:latin typeface="Meiryo UI" panose="020B0604030504040204" pitchFamily="50" charset="-128"/>
                <a:ea typeface="Meiryo UI" panose="020B0604030504040204" pitchFamily="50" charset="-128"/>
              </a:rPr>
              <a:t>　与える開発、気候変動・エネルギー問題等の地球規模課題についても議論された</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01312" y="4089763"/>
            <a:ext cx="2054248" cy="396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ja-JP" altLang="en-US" sz="1600" b="1" kern="0" dirty="0">
                <a:solidFill>
                  <a:prstClr val="white"/>
                </a:solidFill>
                <a:latin typeface="Meiryo UI" panose="020B0604030504040204" pitchFamily="50" charset="-128"/>
                <a:ea typeface="Meiryo UI" panose="020B0604030504040204" pitchFamily="50" charset="-128"/>
              </a:rPr>
              <a:t>成　　　果</a:t>
            </a:r>
          </a:p>
        </p:txBody>
      </p:sp>
      <p:sp>
        <p:nvSpPr>
          <p:cNvPr id="8" name="正方形/長方形 7"/>
          <p:cNvSpPr/>
          <p:nvPr/>
        </p:nvSpPr>
        <p:spPr>
          <a:xfrm>
            <a:off x="5045935" y="1716648"/>
            <a:ext cx="2054247" cy="396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600" b="1" kern="0" dirty="0">
                <a:solidFill>
                  <a:prstClr val="white"/>
                </a:solidFill>
                <a:latin typeface="Meiryo UI" panose="020B0604030504040204" pitchFamily="50" charset="-128"/>
                <a:ea typeface="Meiryo UI" panose="020B0604030504040204" pitchFamily="50" charset="-128"/>
              </a:rPr>
              <a:t>SDGs</a:t>
            </a:r>
            <a:r>
              <a:rPr lang="ja-JP" altLang="en-US" sz="1600" b="1" kern="0" dirty="0">
                <a:solidFill>
                  <a:prstClr val="white"/>
                </a:solidFill>
                <a:latin typeface="Meiryo UI" panose="020B0604030504040204" pitchFamily="50" charset="-128"/>
                <a:ea typeface="Meiryo UI" panose="020B0604030504040204" pitchFamily="50" charset="-128"/>
              </a:rPr>
              <a:t>との関係</a:t>
            </a:r>
            <a:endParaRPr lang="en-US" altLang="ja-JP" sz="1600" b="1" kern="0" dirty="0">
              <a:solidFill>
                <a:prstClr val="white"/>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8667" y="1733111"/>
            <a:ext cx="2245343" cy="396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600" b="1" kern="0" dirty="0">
                <a:solidFill>
                  <a:prstClr val="white"/>
                </a:solidFill>
                <a:latin typeface="Meiryo UI" panose="020B0604030504040204" pitchFamily="50" charset="-128"/>
                <a:ea typeface="Meiryo UI" panose="020B0604030504040204" pitchFamily="50" charset="-128"/>
              </a:rPr>
              <a:t>G20</a:t>
            </a:r>
            <a:r>
              <a:rPr lang="ja-JP" altLang="en-US" sz="1600" b="1" kern="0" dirty="0">
                <a:solidFill>
                  <a:prstClr val="white"/>
                </a:solidFill>
                <a:latin typeface="Meiryo UI" panose="020B0604030504040204" pitchFamily="50" charset="-128"/>
                <a:ea typeface="Meiryo UI" panose="020B0604030504040204" pitchFamily="50" charset="-128"/>
              </a:rPr>
              <a:t>大阪サミット概要</a:t>
            </a:r>
            <a:endParaRPr lang="en-US" altLang="ja-JP" sz="1600" b="1" kern="0" dirty="0">
              <a:solidFill>
                <a:prstClr val="white"/>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002626" y="2200893"/>
            <a:ext cx="4840086" cy="1310615"/>
          </a:xfrm>
          <a:prstGeom prst="rect">
            <a:avLst/>
          </a:prstGeom>
          <a:noFill/>
        </p:spPr>
        <p:txBody>
          <a:bodyPr wrap="square" rtlCol="0">
            <a:spAutoFit/>
          </a:bodyPr>
          <a:lstStyle/>
          <a:p>
            <a:pPr defTabSz="457197">
              <a:lnSpc>
                <a:spcPts val="1900"/>
              </a:lnSpc>
            </a:pPr>
            <a:r>
              <a:rPr lang="en-US" altLang="ja-JP" sz="1733" dirty="0">
                <a:solidFill>
                  <a:prstClr val="black"/>
                </a:solidFill>
                <a:latin typeface="Meiryo UI" panose="020B0604030504040204" pitchFamily="50" charset="-128"/>
                <a:ea typeface="Meiryo UI" panose="020B0604030504040204" pitchFamily="50" charset="-128"/>
              </a:rPr>
              <a:t>G20</a:t>
            </a:r>
            <a:r>
              <a:rPr lang="ja-JP" altLang="en-US" sz="1733" dirty="0">
                <a:solidFill>
                  <a:prstClr val="black"/>
                </a:solidFill>
                <a:latin typeface="Meiryo UI" panose="020B0604030504040204" pitchFamily="50" charset="-128"/>
                <a:ea typeface="Meiryo UI" panose="020B0604030504040204" pitchFamily="50" charset="-128"/>
              </a:rPr>
              <a:t>大阪サミットでは、ゴール</a:t>
            </a:r>
            <a:r>
              <a:rPr lang="en-US" altLang="ja-JP" sz="1733" dirty="0">
                <a:solidFill>
                  <a:prstClr val="black"/>
                </a:solidFill>
                <a:latin typeface="Meiryo UI" panose="020B0604030504040204" pitchFamily="50" charset="-128"/>
                <a:ea typeface="Meiryo UI" panose="020B0604030504040204" pitchFamily="50" charset="-128"/>
              </a:rPr>
              <a:t>12</a:t>
            </a:r>
            <a:r>
              <a:rPr lang="ja-JP" altLang="en-US" sz="1733" dirty="0">
                <a:solidFill>
                  <a:prstClr val="black"/>
                </a:solidFill>
                <a:latin typeface="Meiryo UI" panose="020B0604030504040204" pitchFamily="50" charset="-128"/>
                <a:ea typeface="Meiryo UI" panose="020B0604030504040204" pitchFamily="50" charset="-128"/>
              </a:rPr>
              <a:t>「使う責任、つかう責任」や、ゴール</a:t>
            </a:r>
            <a:r>
              <a:rPr lang="en-US" altLang="ja-JP" sz="1733" dirty="0">
                <a:solidFill>
                  <a:prstClr val="black"/>
                </a:solidFill>
                <a:latin typeface="Meiryo UI" panose="020B0604030504040204" pitchFamily="50" charset="-128"/>
                <a:ea typeface="Meiryo UI" panose="020B0604030504040204" pitchFamily="50" charset="-128"/>
              </a:rPr>
              <a:t>14</a:t>
            </a:r>
            <a:r>
              <a:rPr lang="ja-JP" altLang="en-US" sz="1733" dirty="0">
                <a:solidFill>
                  <a:prstClr val="black"/>
                </a:solidFill>
                <a:latin typeface="Meiryo UI" panose="020B0604030504040204" pitchFamily="50" charset="-128"/>
                <a:ea typeface="Meiryo UI" panose="020B0604030504040204" pitchFamily="50" charset="-128"/>
              </a:rPr>
              <a:t>「海の豊かさを守ろう」に直結するプラスチックごみ問題や、ゴール５「ジェンダー平等を実現しよう」に関係する女性のエンパワーメントなど</a:t>
            </a:r>
            <a:r>
              <a:rPr lang="en-US" altLang="ja-JP" sz="1733" dirty="0">
                <a:solidFill>
                  <a:prstClr val="black"/>
                </a:solidFill>
                <a:latin typeface="Meiryo UI" panose="020B0604030504040204" pitchFamily="50" charset="-128"/>
                <a:ea typeface="Meiryo UI" panose="020B0604030504040204" pitchFamily="50" charset="-128"/>
              </a:rPr>
              <a:t>SDGs</a:t>
            </a:r>
            <a:r>
              <a:rPr lang="ja-JP" altLang="en-US" sz="1733" dirty="0">
                <a:solidFill>
                  <a:prstClr val="black"/>
                </a:solidFill>
                <a:latin typeface="Meiryo UI" panose="020B0604030504040204" pitchFamily="50" charset="-128"/>
                <a:ea typeface="Meiryo UI" panose="020B0604030504040204" pitchFamily="50" charset="-128"/>
              </a:rPr>
              <a:t>と関連するテーマが重要議題として議論された</a:t>
            </a:r>
            <a:endParaRPr lang="en-US" altLang="ja-JP" sz="1733"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990337" y="6004198"/>
            <a:ext cx="4921047" cy="1169551"/>
          </a:xfrm>
          <a:prstGeom prst="rect">
            <a:avLst/>
          </a:prstGeom>
          <a:noFill/>
        </p:spPr>
        <p:txBody>
          <a:bodyPr wrap="square" rtlCol="0">
            <a:spAutoFit/>
          </a:bodyPr>
          <a:lstStyle/>
          <a:p>
            <a:pPr defTabSz="457197">
              <a:lnSpc>
                <a:spcPts val="2101"/>
              </a:lnSpc>
            </a:pPr>
            <a:r>
              <a:rPr lang="en-US" altLang="ja-JP" sz="1300" i="1" dirty="0">
                <a:solidFill>
                  <a:prstClr val="black"/>
                </a:solidFill>
                <a:latin typeface="Meiryo UI" panose="020B0604030504040204" pitchFamily="50" charset="-128"/>
                <a:ea typeface="Meiryo UI" panose="020B0604030504040204" pitchFamily="50" charset="-128"/>
              </a:rPr>
              <a:t>【</a:t>
            </a:r>
            <a:r>
              <a:rPr lang="ja-JP" altLang="en-US" sz="1300" i="1" dirty="0">
                <a:solidFill>
                  <a:prstClr val="black"/>
                </a:solidFill>
                <a:latin typeface="Meiryo UI" panose="020B0604030504040204" pitchFamily="50" charset="-128"/>
                <a:ea typeface="Meiryo UI" panose="020B0604030504040204" pitchFamily="50" charset="-128"/>
              </a:rPr>
              <a:t>付属文書　一例</a:t>
            </a:r>
            <a:r>
              <a:rPr lang="en-US" altLang="ja-JP" sz="1300" i="1" dirty="0">
                <a:solidFill>
                  <a:prstClr val="black"/>
                </a:solidFill>
                <a:latin typeface="Meiryo UI" panose="020B0604030504040204" pitchFamily="50" charset="-128"/>
                <a:ea typeface="Meiryo UI" panose="020B0604030504040204" pitchFamily="50" charset="-128"/>
              </a:rPr>
              <a:t>】</a:t>
            </a:r>
          </a:p>
          <a:p>
            <a:pPr defTabSz="457197">
              <a:lnSpc>
                <a:spcPts val="2101"/>
              </a:lnSpc>
            </a:pPr>
            <a:r>
              <a:rPr lang="en-US" altLang="ja-JP" sz="1300" dirty="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持続可能な開発のための</a:t>
            </a:r>
            <a:r>
              <a:rPr lang="en-US" altLang="ja-JP" sz="1300" dirty="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アジェンダに関する</a:t>
            </a:r>
            <a:r>
              <a:rPr lang="en-US" altLang="ja-JP" sz="1300" dirty="0">
                <a:solidFill>
                  <a:prstClr val="black"/>
                </a:solidFill>
                <a:latin typeface="Meiryo UI" panose="020B0604030504040204" pitchFamily="50" charset="-128"/>
                <a:ea typeface="Meiryo UI" panose="020B0604030504040204" pitchFamily="50" charset="-128"/>
              </a:rPr>
              <a:t>G20</a:t>
            </a:r>
            <a:r>
              <a:rPr lang="ja-JP" altLang="en-US" sz="1300" dirty="0">
                <a:solidFill>
                  <a:prstClr val="black"/>
                </a:solidFill>
                <a:latin typeface="Meiryo UI" panose="020B0604030504040204" pitchFamily="50" charset="-128"/>
                <a:ea typeface="Meiryo UI" panose="020B0604030504040204" pitchFamily="50" charset="-128"/>
              </a:rPr>
              <a:t>行動計画に</a:t>
            </a:r>
            <a:endParaRPr lang="en-US" altLang="ja-JP" sz="1300" dirty="0">
              <a:solidFill>
                <a:prstClr val="black"/>
              </a:solidFill>
              <a:latin typeface="Meiryo UI" panose="020B0604030504040204" pitchFamily="50" charset="-128"/>
              <a:ea typeface="Meiryo UI" panose="020B0604030504040204" pitchFamily="50" charset="-128"/>
            </a:endParaRPr>
          </a:p>
          <a:p>
            <a:pPr defTabSz="457197">
              <a:lnSpc>
                <a:spcPts val="2101"/>
              </a:lnSpc>
            </a:pPr>
            <a:r>
              <a:rPr lang="ja-JP" altLang="en-US" sz="1300" dirty="0">
                <a:solidFill>
                  <a:prstClr val="black"/>
                </a:solidFill>
                <a:latin typeface="Meiryo UI" panose="020B0604030504040204" pitchFamily="50" charset="-128"/>
                <a:ea typeface="Meiryo UI" panose="020B0604030504040204" pitchFamily="50" charset="-128"/>
              </a:rPr>
              <a:t>　基づく大阪アップデート</a:t>
            </a:r>
            <a:endParaRPr lang="en-US" altLang="ja-JP" sz="1300" dirty="0">
              <a:solidFill>
                <a:prstClr val="black"/>
              </a:solidFill>
              <a:latin typeface="Meiryo UI" panose="020B0604030504040204" pitchFamily="50" charset="-128"/>
              <a:ea typeface="Meiryo UI" panose="020B0604030504040204" pitchFamily="50" charset="-128"/>
            </a:endParaRPr>
          </a:p>
          <a:p>
            <a:pPr defTabSz="457197">
              <a:lnSpc>
                <a:spcPts val="2101"/>
              </a:lnSpc>
            </a:pPr>
            <a:r>
              <a:rPr lang="en-US" altLang="ja-JP" sz="1300" b="1" i="1" dirty="0">
                <a:solidFill>
                  <a:prstClr val="black"/>
                </a:solidFill>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G20</a:t>
            </a:r>
            <a:r>
              <a:rPr lang="ja-JP" altLang="en-US" sz="1300" dirty="0">
                <a:latin typeface="Meiryo UI" panose="020B0604030504040204" pitchFamily="50" charset="-128"/>
                <a:ea typeface="Meiryo UI" panose="020B0604030504040204" pitchFamily="50" charset="-128"/>
              </a:rPr>
              <a:t>海洋プラスチックごみ対策実施枠組</a:t>
            </a:r>
            <a:r>
              <a:rPr lang="ja-JP" altLang="en-US" sz="1300" dirty="0"/>
              <a:t>　　　　　　　　　など</a:t>
            </a:r>
            <a:endParaRPr lang="en-US" altLang="ja-JP" sz="1300" b="1" i="1" spc="-119"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2163" y="2243682"/>
            <a:ext cx="5019148" cy="2285241"/>
          </a:xfrm>
          <a:prstGeom prst="rect">
            <a:avLst/>
          </a:prstGeom>
          <a:noFill/>
        </p:spPr>
        <p:txBody>
          <a:bodyPr wrap="square" rtlCol="0">
            <a:spAutoFit/>
          </a:bodyPr>
          <a:lstStyle/>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■日程</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en-US" altLang="ja-JP" sz="1733" dirty="0">
                <a:solidFill>
                  <a:prstClr val="black"/>
                </a:solidFill>
                <a:latin typeface="Meiryo UI" panose="020B0604030504040204" pitchFamily="50" charset="-128"/>
                <a:ea typeface="Meiryo UI" panose="020B0604030504040204" pitchFamily="50" charset="-128"/>
              </a:rPr>
              <a:t>2019</a:t>
            </a:r>
            <a:r>
              <a:rPr lang="ja-JP" altLang="en-US" sz="1733" dirty="0">
                <a:solidFill>
                  <a:prstClr val="black"/>
                </a:solidFill>
                <a:latin typeface="Meiryo UI" panose="020B0604030504040204" pitchFamily="50" charset="-128"/>
                <a:ea typeface="Meiryo UI" panose="020B0604030504040204" pitchFamily="50" charset="-128"/>
              </a:rPr>
              <a:t>年</a:t>
            </a:r>
            <a:r>
              <a:rPr lang="en-US" altLang="ja-JP" sz="1733" dirty="0">
                <a:solidFill>
                  <a:prstClr val="black"/>
                </a:solidFill>
                <a:latin typeface="Meiryo UI" panose="020B0604030504040204" pitchFamily="50" charset="-128"/>
                <a:ea typeface="Meiryo UI" panose="020B0604030504040204" pitchFamily="50" charset="-128"/>
              </a:rPr>
              <a:t>6</a:t>
            </a:r>
            <a:r>
              <a:rPr lang="ja-JP" altLang="en-US" sz="1733" dirty="0">
                <a:solidFill>
                  <a:prstClr val="black"/>
                </a:solidFill>
                <a:latin typeface="Meiryo UI" panose="020B0604030504040204" pitchFamily="50" charset="-128"/>
                <a:ea typeface="Meiryo UI" panose="020B0604030504040204" pitchFamily="50" charset="-128"/>
              </a:rPr>
              <a:t>月</a:t>
            </a:r>
            <a:r>
              <a:rPr lang="en-US" altLang="ja-JP" sz="1733" dirty="0">
                <a:solidFill>
                  <a:prstClr val="black"/>
                </a:solidFill>
                <a:latin typeface="Meiryo UI" panose="020B0604030504040204" pitchFamily="50" charset="-128"/>
                <a:ea typeface="Meiryo UI" panose="020B0604030504040204" pitchFamily="50" charset="-128"/>
              </a:rPr>
              <a:t>28</a:t>
            </a:r>
            <a:r>
              <a:rPr lang="ja-JP" altLang="en-US" sz="1733" dirty="0">
                <a:solidFill>
                  <a:prstClr val="black"/>
                </a:solidFill>
                <a:latin typeface="Meiryo UI" panose="020B0604030504040204" pitchFamily="50" charset="-128"/>
                <a:ea typeface="Meiryo UI" panose="020B0604030504040204" pitchFamily="50" charset="-128"/>
              </a:rPr>
              <a:t>日、</a:t>
            </a:r>
            <a:r>
              <a:rPr lang="en-US" altLang="ja-JP" sz="1733" dirty="0">
                <a:solidFill>
                  <a:prstClr val="black"/>
                </a:solidFill>
                <a:latin typeface="Meiryo UI" panose="020B0604030504040204" pitchFamily="50" charset="-128"/>
                <a:ea typeface="Meiryo UI" panose="020B0604030504040204" pitchFamily="50" charset="-128"/>
              </a:rPr>
              <a:t>29</a:t>
            </a:r>
            <a:r>
              <a:rPr lang="ja-JP" altLang="en-US" sz="1733" dirty="0">
                <a:solidFill>
                  <a:prstClr val="black"/>
                </a:solidFill>
                <a:latin typeface="Meiryo UI" panose="020B0604030504040204" pitchFamily="50" charset="-128"/>
                <a:ea typeface="Meiryo UI" panose="020B0604030504040204" pitchFamily="50" charset="-128"/>
              </a:rPr>
              <a:t>日</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■会場</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大阪国際見本市会場（インテックス大阪）</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■参加者</a:t>
            </a:r>
            <a:endParaRPr lang="en-US" altLang="ja-JP" sz="1733" dirty="0">
              <a:solidFill>
                <a:prstClr val="black"/>
              </a:solidFill>
              <a:latin typeface="Meiryo UI" panose="020B0604030504040204" pitchFamily="50" charset="-128"/>
              <a:ea typeface="Meiryo UI" panose="020B0604030504040204" pitchFamily="50" charset="-128"/>
            </a:endParaRPr>
          </a:p>
          <a:p>
            <a:pPr defTabSz="457197">
              <a:lnSpc>
                <a:spcPts val="1900"/>
              </a:lnSpc>
            </a:pPr>
            <a:r>
              <a:rPr lang="ja-JP" altLang="en-US" sz="1733" dirty="0">
                <a:solidFill>
                  <a:prstClr val="black"/>
                </a:solidFill>
                <a:latin typeface="Meiryo UI" panose="020B0604030504040204" pitchFamily="50" charset="-128"/>
                <a:ea typeface="Meiryo UI" panose="020B0604030504040204" pitchFamily="50" charset="-128"/>
              </a:rPr>
              <a:t>メンバー国や招待国の首脳、国際機関など、</a:t>
            </a:r>
            <a:r>
              <a:rPr lang="en-US" altLang="ja-JP" sz="1733" dirty="0">
                <a:solidFill>
                  <a:prstClr val="black"/>
                </a:solidFill>
                <a:latin typeface="Meiryo UI" panose="020B0604030504040204" pitchFamily="50" charset="-128"/>
                <a:ea typeface="Meiryo UI" panose="020B0604030504040204" pitchFamily="50" charset="-128"/>
              </a:rPr>
              <a:t>37</a:t>
            </a:r>
            <a:r>
              <a:rPr lang="ja-JP" altLang="en-US" sz="1733" dirty="0">
                <a:solidFill>
                  <a:prstClr val="black"/>
                </a:solidFill>
                <a:latin typeface="Meiryo UI" panose="020B0604030504040204" pitchFamily="50" charset="-128"/>
                <a:ea typeface="Meiryo UI" panose="020B0604030504040204" pitchFamily="50" charset="-128"/>
              </a:rPr>
              <a:t>の国や機関が参加</a:t>
            </a:r>
            <a:endParaRPr lang="en-US" altLang="ja-JP" sz="1733"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285044" y="4600453"/>
            <a:ext cx="4310630" cy="1323439"/>
          </a:xfrm>
          <a:prstGeom prst="rect">
            <a:avLst/>
          </a:prstGeom>
          <a:noFill/>
          <a:ln>
            <a:solidFill>
              <a:schemeClr val="tx1"/>
            </a:solidFill>
            <a:prstDash val="sysDot"/>
          </a:ln>
        </p:spPr>
        <p:txBody>
          <a:bodyPr wrap="square" rtlCol="0">
            <a:spAutoFit/>
          </a:bodyPr>
          <a:lstStyle/>
          <a:p>
            <a:r>
              <a:rPr kumimoji="1" lang="en-US" altLang="ja-JP" sz="1600" b="1" dirty="0"/>
              <a:t>【G20</a:t>
            </a:r>
            <a:r>
              <a:rPr kumimoji="1" lang="ja-JP" altLang="en-US" sz="1600" b="1" dirty="0"/>
              <a:t>大阪首脳宣言</a:t>
            </a:r>
            <a:r>
              <a:rPr kumimoji="1" lang="en-US" altLang="ja-JP" sz="1600" b="1" dirty="0"/>
              <a:t>】</a:t>
            </a:r>
          </a:p>
          <a:p>
            <a:r>
              <a:rPr lang="en-US" altLang="ja-JP" sz="1600" b="1" dirty="0"/>
              <a:t>2050</a:t>
            </a:r>
            <a:r>
              <a:rPr kumimoji="1" lang="ja-JP" altLang="en-US" sz="1600" b="1" dirty="0"/>
              <a:t>年までにプラスチックによる新たな</a:t>
            </a:r>
            <a:endParaRPr kumimoji="1" lang="en-US" altLang="ja-JP" sz="1600" b="1" dirty="0"/>
          </a:p>
          <a:p>
            <a:r>
              <a:rPr kumimoji="1" lang="ja-JP" altLang="en-US" sz="1600" b="1" dirty="0"/>
              <a:t>海洋汚染をゼロにすることを目指すとした</a:t>
            </a:r>
            <a:endParaRPr kumimoji="1" lang="en-US" altLang="ja-JP" sz="1600" b="1" dirty="0"/>
          </a:p>
          <a:p>
            <a:r>
              <a:rPr kumimoji="1" lang="ja-JP" altLang="en-US" sz="1600" b="1" u="sng" dirty="0"/>
              <a:t>「大阪ブルー・オーシャン・ビジョン」</a:t>
            </a:r>
            <a:r>
              <a:rPr kumimoji="1" lang="ja-JP" altLang="en-US" sz="1600" b="1" dirty="0"/>
              <a:t>の</a:t>
            </a:r>
            <a:endParaRPr kumimoji="1" lang="en-US" altLang="ja-JP" sz="1600" b="1" dirty="0"/>
          </a:p>
          <a:p>
            <a:r>
              <a:rPr kumimoji="1" lang="ja-JP" altLang="en-US" sz="1600" b="1" dirty="0"/>
              <a:t>共有などが盛り込まれた</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39" y="5416560"/>
            <a:ext cx="3183483" cy="1789719"/>
          </a:xfrm>
          <a:prstGeom prst="rect">
            <a:avLst/>
          </a:prstGeom>
        </p:spPr>
      </p:pic>
      <p:sp>
        <p:nvSpPr>
          <p:cNvPr id="18" name="スライド番号プレースホルダー 17"/>
          <p:cNvSpPr>
            <a:spLocks noGrp="1"/>
          </p:cNvSpPr>
          <p:nvPr>
            <p:ph type="sldNum" sz="quarter" idx="12"/>
          </p:nvPr>
        </p:nvSpPr>
        <p:spPr/>
        <p:txBody>
          <a:bodyPr/>
          <a:lstStyle/>
          <a:p>
            <a:r>
              <a:rPr kumimoji="1" lang="en-US" altLang="ja-JP" dirty="0"/>
              <a:t>3</a:t>
            </a:r>
            <a:endParaRPr kumimoji="1" lang="ja-JP" altLang="en-US" dirty="0"/>
          </a:p>
        </p:txBody>
      </p:sp>
      <p:sp>
        <p:nvSpPr>
          <p:cNvPr id="2" name="下矢印 1"/>
          <p:cNvSpPr/>
          <p:nvPr/>
        </p:nvSpPr>
        <p:spPr>
          <a:xfrm>
            <a:off x="6957551" y="3746515"/>
            <a:ext cx="986616" cy="220575"/>
          </a:xfrm>
          <a:prstGeom prst="down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スライド番号プレースホルダー 2"/>
          <p:cNvSpPr txBox="1">
            <a:spLocks/>
          </p:cNvSpPr>
          <p:nvPr/>
        </p:nvSpPr>
        <p:spPr>
          <a:xfrm>
            <a:off x="9105900" y="126997"/>
            <a:ext cx="682898" cy="396833"/>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543"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lang="ja-JP" altLang="en-US" smtClean="0"/>
              <a:pPr/>
              <a:t>14</a:t>
            </a:fld>
            <a:endParaRPr lang="ja-JP" altLang="en-US"/>
          </a:p>
        </p:txBody>
      </p:sp>
    </p:spTree>
    <p:extLst>
      <p:ext uri="{BB962C8B-B14F-4D97-AF65-F5344CB8AC3E}">
        <p14:creationId xmlns:p14="http://schemas.microsoft.com/office/powerpoint/2010/main" val="239919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847" y="13949"/>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000" b="1" dirty="0" smtClean="0">
                <a:latin typeface="Meiryo UI" panose="020B0604030504040204" pitchFamily="50" charset="-128"/>
                <a:ea typeface="Meiryo UI" panose="020B0604030504040204" pitchFamily="50" charset="-128"/>
              </a:rPr>
              <a:t> Ⅱ</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施策との整合性　④</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「いのち輝く未来社会をめざすビジョン（</a:t>
            </a:r>
            <a:r>
              <a:rPr kumimoji="1" lang="en-US" altLang="ja-JP" sz="1600" b="1" dirty="0" smtClean="0">
                <a:latin typeface="Meiryo UI" panose="020B0604030504040204" pitchFamily="50" charset="-128"/>
                <a:ea typeface="Meiryo UI" panose="020B0604030504040204" pitchFamily="50" charset="-128"/>
              </a:rPr>
              <a:t>1/2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7338" y="5508600"/>
            <a:ext cx="8985576" cy="1436291"/>
          </a:xfrm>
          <a:prstGeom prst="rect">
            <a:avLst/>
          </a:prstGeom>
          <a:noFill/>
          <a:ln w="19050">
            <a:solidFill>
              <a:srgbClr val="FFC000"/>
            </a:solidFill>
          </a:ln>
        </p:spPr>
        <p:txBody>
          <a:bodyPr wrap="square" rtlCol="0">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a:p>
            <a:pPr marL="355600" indent="-355600">
              <a:lnSpc>
                <a:spcPts val="400"/>
              </a:lnSpc>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r>
              <a:rPr lang="ja-JP" altLang="en-US" sz="2000" dirty="0">
                <a:latin typeface="Meiryo UI" panose="020B0604030504040204" pitchFamily="50" charset="-128"/>
                <a:ea typeface="Meiryo UI" panose="020B0604030504040204" pitchFamily="50" charset="-128"/>
                <a:cs typeface="Meiryo UI" panose="020B0604030504040204" pitchFamily="50" charset="-128"/>
              </a:rPr>
              <a:t>　　・「健康」を重点ターゲットに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健康寿命の延伸</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a:p>
            <a:pPr marL="363538"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・地域の健康づくり活動に加え、革新技術を最大限活用し、さらに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年万博の</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インパクトを活かして、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歳若返り」を目標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に掲げる。</a:t>
            </a:r>
          </a:p>
        </p:txBody>
      </p:sp>
      <p:sp>
        <p:nvSpPr>
          <p:cNvPr id="7" name="テキスト ボックス 6"/>
          <p:cNvSpPr txBox="1"/>
          <p:nvPr/>
        </p:nvSpPr>
        <p:spPr>
          <a:xfrm>
            <a:off x="451079" y="1836192"/>
            <a:ext cx="9003843" cy="91491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府、住民に身近なサービスを担う市町村、産業振興等を担う民間企業・団体、高い専門性と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知見を有する大学・研究機関、府民一人ひとりが共通の目標に向かって、取組の強化を進めて</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行く指針（アクションプラン）となるもの。</a:t>
            </a:r>
          </a:p>
        </p:txBody>
      </p:sp>
      <p:grpSp>
        <p:nvGrpSpPr>
          <p:cNvPr id="8" name="グループ化 7"/>
          <p:cNvGrpSpPr/>
          <p:nvPr/>
        </p:nvGrpSpPr>
        <p:grpSpPr>
          <a:xfrm>
            <a:off x="5782514" y="2628279"/>
            <a:ext cx="3168352" cy="2548746"/>
            <a:chOff x="2985051" y="2824470"/>
            <a:chExt cx="3168352" cy="2548746"/>
          </a:xfrm>
        </p:grpSpPr>
        <p:sp>
          <p:nvSpPr>
            <p:cNvPr id="9" name="円/楕円 6"/>
            <p:cNvSpPr/>
            <p:nvPr/>
          </p:nvSpPr>
          <p:spPr>
            <a:xfrm>
              <a:off x="4134413" y="282447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p>
          </p:txBody>
        </p:sp>
        <p:sp>
          <p:nvSpPr>
            <p:cNvPr id="10" name="円/楕円 7"/>
            <p:cNvSpPr/>
            <p:nvPr/>
          </p:nvSpPr>
          <p:spPr>
            <a:xfrm>
              <a:off x="2985051" y="3400534"/>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8"/>
            <p:cNvSpPr/>
            <p:nvPr/>
          </p:nvSpPr>
          <p:spPr>
            <a:xfrm>
              <a:off x="5289307" y="342900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9"/>
            <p:cNvSpPr/>
            <p:nvPr/>
          </p:nvSpPr>
          <p:spPr>
            <a:xfrm>
              <a:off x="3602662"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14" name="円/楕円 10"/>
            <p:cNvSpPr/>
            <p:nvPr/>
          </p:nvSpPr>
          <p:spPr>
            <a:xfrm>
              <a:off x="4599696"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5" name="テキスト ボックス 14"/>
            <p:cNvSpPr txBox="1"/>
            <p:nvPr/>
          </p:nvSpPr>
          <p:spPr>
            <a:xfrm>
              <a:off x="3735600" y="3717032"/>
              <a:ext cx="1643051" cy="738664"/>
            </a:xfrm>
            <a:prstGeom prst="rect">
              <a:avLst/>
            </a:prstGeom>
            <a:noFill/>
          </p:spPr>
          <p:txBody>
            <a:bodyPr wrap="square" lIns="0" rIns="0"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ビジョンを旗印に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いのち輝く未来社会を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オール大阪で実現</a:t>
              </a:r>
            </a:p>
          </p:txBody>
        </p:sp>
      </p:grpSp>
      <p:grpSp>
        <p:nvGrpSpPr>
          <p:cNvPr id="16" name="グループ化 15"/>
          <p:cNvGrpSpPr/>
          <p:nvPr/>
        </p:nvGrpSpPr>
        <p:grpSpPr>
          <a:xfrm>
            <a:off x="523088" y="3094324"/>
            <a:ext cx="4971395" cy="1916894"/>
            <a:chOff x="395536" y="2877128"/>
            <a:chExt cx="4971395" cy="1597544"/>
          </a:xfrm>
        </p:grpSpPr>
        <p:sp>
          <p:nvSpPr>
            <p:cNvPr id="17" name="角丸四角形 16"/>
            <p:cNvSpPr/>
            <p:nvPr/>
          </p:nvSpPr>
          <p:spPr>
            <a:xfrm>
              <a:off x="395536" y="2877128"/>
              <a:ext cx="4971395" cy="1597544"/>
            </a:xfrm>
            <a:prstGeom prst="roundRect">
              <a:avLst>
                <a:gd name="adj" fmla="val 8268"/>
              </a:avLst>
            </a:prstGeom>
            <a:ln/>
          </p:spPr>
          <p:style>
            <a:lnRef idx="1">
              <a:schemeClr val="accent3"/>
            </a:lnRef>
            <a:fillRef idx="3">
              <a:schemeClr val="accent3"/>
            </a:fillRef>
            <a:effectRef idx="2">
              <a:schemeClr val="accent3"/>
            </a:effectRef>
            <a:fontRef idx="minor">
              <a:schemeClr val="lt1"/>
            </a:fontRef>
          </p:style>
          <p:txBody>
            <a:bodyPr rtlCol="0" anchor="t"/>
            <a:lstStyle/>
            <a:p>
              <a:pPr marL="182563" indent="-182563"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rot="5400000">
              <a:off x="2393964" y="3592683"/>
              <a:ext cx="885705" cy="307701"/>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2910" y="3015007"/>
              <a:ext cx="2259725" cy="13594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年万博の</a:t>
              </a: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インパクトを</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最大限活かして、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オール大阪で</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取組を進める</a:t>
              </a:r>
            </a:p>
          </p:txBody>
        </p:sp>
        <p:sp>
          <p:nvSpPr>
            <p:cNvPr id="20" name="テキスト ボックス 19"/>
            <p:cNvSpPr txBox="1"/>
            <p:nvPr/>
          </p:nvSpPr>
          <p:spPr>
            <a:xfrm>
              <a:off x="3134683" y="3049163"/>
              <a:ext cx="2185123" cy="13081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いきいきと</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長く活躍できる</a:t>
              </a: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歳若返り」</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を実現</a:t>
              </a:r>
            </a:p>
          </p:txBody>
        </p:sp>
      </p:grpSp>
      <p:sp>
        <p:nvSpPr>
          <p:cNvPr id="21" name="テキスト ボックス 20"/>
          <p:cNvSpPr txBox="1"/>
          <p:nvPr/>
        </p:nvSpPr>
        <p:spPr>
          <a:xfrm>
            <a:off x="257174" y="1079500"/>
            <a:ext cx="667470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◆「いのち輝く未来社会」をめざすビジョンの概要（</a:t>
            </a: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kumimoji="1" lang="ja-JP" altLang="en-US" dirty="0">
                <a:latin typeface="Meiryo UI" panose="020B0604030504040204" pitchFamily="50" charset="-128"/>
                <a:ea typeface="Meiryo UI" panose="020B0604030504040204" pitchFamily="50" charset="-128"/>
              </a:rPr>
              <a:t>年度策定）</a:t>
            </a:r>
          </a:p>
        </p:txBody>
      </p:sp>
      <p:sp>
        <p:nvSpPr>
          <p:cNvPr id="23" name="スライド番号プレースホルダー 2"/>
          <p:cNvSpPr>
            <a:spLocks noGrp="1"/>
          </p:cNvSpPr>
          <p:nvPr>
            <p:ph type="sldNum" sz="quarter" idx="12"/>
          </p:nvPr>
        </p:nvSpPr>
        <p:spPr>
          <a:xfrm>
            <a:off x="9041465" y="55591"/>
            <a:ext cx="682898" cy="396833"/>
          </a:xfrm>
        </p:spPr>
        <p:txBody>
          <a:bodyPr/>
          <a:lstStyle/>
          <a:p>
            <a:fld id="{D2D8002D-B5B0-4BAC-B1F6-782DDCCE6D9C}" type="slidenum">
              <a:rPr lang="ja-JP" altLang="en-US" smtClean="0"/>
              <a:pPr/>
              <a:t>15</a:t>
            </a:fld>
            <a:endParaRPr lang="ja-JP" altLang="en-US"/>
          </a:p>
        </p:txBody>
      </p:sp>
    </p:spTree>
    <p:extLst>
      <p:ext uri="{BB962C8B-B14F-4D97-AF65-F5344CB8AC3E}">
        <p14:creationId xmlns:p14="http://schemas.microsoft.com/office/powerpoint/2010/main" val="97685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0847" y="13949"/>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④</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「いのち輝く未来社会をめざすビジョン（</a:t>
            </a:r>
            <a:r>
              <a:rPr kumimoji="1" lang="en-US" altLang="ja-JP" sz="1600" b="1" dirty="0">
                <a:latin typeface="Meiryo UI" panose="020B0604030504040204" pitchFamily="50" charset="-128"/>
                <a:ea typeface="Meiryo UI" panose="020B0604030504040204" pitchFamily="50" charset="-128"/>
              </a:rPr>
              <a:t>2</a:t>
            </a:r>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7174" y="1079500"/>
            <a:ext cx="686794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◆「いのち輝く未来社会」をめざす</a:t>
            </a:r>
            <a:r>
              <a:rPr lang="ja-JP" altLang="en-US" dirty="0">
                <a:latin typeface="Meiryo UI" panose="020B0604030504040204" pitchFamily="50" charset="-128"/>
                <a:ea typeface="Meiryo UI" panose="020B0604030504040204" pitchFamily="50" charset="-128"/>
              </a:rPr>
              <a:t>ビジョンの概念図（平成</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年度策定）</a:t>
            </a:r>
          </a:p>
        </p:txBody>
      </p:sp>
      <p:sp>
        <p:nvSpPr>
          <p:cNvPr id="7" name="正方形/長方形 6"/>
          <p:cNvSpPr/>
          <p:nvPr/>
        </p:nvSpPr>
        <p:spPr>
          <a:xfrm>
            <a:off x="411715" y="1753407"/>
            <a:ext cx="9025418" cy="5398278"/>
          </a:xfrm>
          <a:prstGeom prst="rect">
            <a:avLst/>
          </a:prstGeom>
        </p:spPr>
        <p:style>
          <a:lnRef idx="2">
            <a:schemeClr val="accent3"/>
          </a:lnRef>
          <a:fillRef idx="1">
            <a:schemeClr val="lt1"/>
          </a:fillRef>
          <a:effectRef idx="0">
            <a:schemeClr val="accent3"/>
          </a:effectRef>
          <a:fontRef idx="minor">
            <a:schemeClr val="dk1"/>
          </a:fontRef>
        </p:style>
        <p:txBody>
          <a:bodyPr lIns="90000" tIns="180000" rIns="90000" rtlCol="0" anchor="t"/>
          <a:lstStyle/>
          <a:p>
            <a:pPr algn="ct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11715" y="6289911"/>
            <a:ext cx="9025418" cy="861774"/>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大阪の行政、民間企業・団体、大学・研究機関、そして府民が一丸となって、規制緩和等の国の支援も最大限活用しながら、その実現に取り組んでいく。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さらに、３つの分野について、相互に連携させ総合的に取り組むことで、実現への効果を高めていく。</a:t>
            </a:r>
          </a:p>
        </p:txBody>
      </p:sp>
      <p:sp>
        <p:nvSpPr>
          <p:cNvPr id="9" name="角丸四角形 8"/>
          <p:cNvSpPr/>
          <p:nvPr/>
        </p:nvSpPr>
        <p:spPr>
          <a:xfrm>
            <a:off x="497767" y="2067731"/>
            <a:ext cx="8892000" cy="4101682"/>
          </a:xfrm>
          <a:prstGeom prst="roundRect">
            <a:avLst>
              <a:gd name="adj" fmla="val 315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dirty="0"/>
          </a:p>
        </p:txBody>
      </p:sp>
      <p:sp>
        <p:nvSpPr>
          <p:cNvPr id="10" name="正方形/長方形 9"/>
          <p:cNvSpPr/>
          <p:nvPr/>
        </p:nvSpPr>
        <p:spPr>
          <a:xfrm>
            <a:off x="562870" y="2197063"/>
            <a:ext cx="4068000"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987425" indent="635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誰もが生涯にわたって心身ともに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健康で豊かな生活の実現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3474" y="2262244"/>
            <a:ext cx="1044000" cy="6492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健康な</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下矢印 11"/>
          <p:cNvSpPr/>
          <p:nvPr/>
        </p:nvSpPr>
        <p:spPr>
          <a:xfrm rot="16200000">
            <a:off x="4602531" y="2594248"/>
            <a:ext cx="614645" cy="532565"/>
          </a:xfrm>
          <a:prstGeom prst="upDownArrow">
            <a:avLst>
              <a:gd name="adj1" fmla="val 50000"/>
              <a:gd name="adj2" fmla="val 349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3021946" y="5958907"/>
            <a:ext cx="6518168" cy="276999"/>
          </a:xfrm>
          <a:prstGeom prst="rect">
            <a:avLst/>
          </a:prstGeom>
          <a:noFill/>
        </p:spPr>
        <p:txBody>
          <a:bodyPr wrap="square" rtlCol="0">
            <a:spAutoFit/>
          </a:bodyPr>
          <a:lstStyle/>
          <a:p>
            <a:pPr marL="87313" indent="-87313"/>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等の革新的な技術の活用にあたっては、それらによる負の側面にも留意して取組を進める</a:t>
            </a:r>
          </a:p>
        </p:txBody>
      </p:sp>
      <p:sp>
        <p:nvSpPr>
          <p:cNvPr id="15" name="正方形/長方形 14"/>
          <p:cNvSpPr/>
          <p:nvPr/>
        </p:nvSpPr>
        <p:spPr>
          <a:xfrm>
            <a:off x="5158682" y="2197062"/>
            <a:ext cx="4205685"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073150"/>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428750"/>
            <a:r>
              <a:rPr lang="ja-JP" altLang="en-US" sz="1600" dirty="0">
                <a:latin typeface="Meiryo UI" panose="020B0604030504040204" pitchFamily="50" charset="-128"/>
                <a:ea typeface="Meiryo UI" panose="020B0604030504040204" pitchFamily="50" charset="-128"/>
                <a:cs typeface="Meiryo UI" panose="020B0604030504040204" pitchFamily="50" charset="-128"/>
              </a:rPr>
              <a:t>一人ひとりのポテンシャルや個性を発揮し活躍できる社会の実現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243915" y="2241558"/>
            <a:ext cx="1044000" cy="649213"/>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活躍</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7" name="正方形/長方形 16"/>
          <p:cNvSpPr/>
          <p:nvPr/>
        </p:nvSpPr>
        <p:spPr>
          <a:xfrm>
            <a:off x="1968549" y="4611677"/>
            <a:ext cx="5915734" cy="1336197"/>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698625" indent="635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98625" indent="6350"/>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ライフサイエンス関連産業等のイノベーション促進を通じて世界の課題解決に貢献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98625" indent="635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019056" y="4651730"/>
            <a:ext cx="1649636" cy="738195"/>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未来を創る産業・</a:t>
            </a:r>
            <a:endPar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イノベーション</a:t>
            </a:r>
          </a:p>
        </p:txBody>
      </p:sp>
      <p:sp>
        <p:nvSpPr>
          <p:cNvPr id="19" name="円/楕円 13"/>
          <p:cNvSpPr/>
          <p:nvPr/>
        </p:nvSpPr>
        <p:spPr>
          <a:xfrm>
            <a:off x="2937534" y="3854705"/>
            <a:ext cx="4054604" cy="725016"/>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等の革新的技術を</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最大限活用しビジョンを実現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上下矢印 19"/>
          <p:cNvSpPr/>
          <p:nvPr/>
        </p:nvSpPr>
        <p:spPr>
          <a:xfrm rot="2011112">
            <a:off x="6856810" y="3712571"/>
            <a:ext cx="507390" cy="855593"/>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1" name="上下矢印 20"/>
          <p:cNvSpPr/>
          <p:nvPr/>
        </p:nvSpPr>
        <p:spPr>
          <a:xfrm rot="19421599">
            <a:off x="2535912" y="3720789"/>
            <a:ext cx="517527" cy="868462"/>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pic>
        <p:nvPicPr>
          <p:cNvPr id="22" name="Picture 3" descr="D:\nakatanima\Desktop\ロゴ\sdg_icon_12_j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231" y="273858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nakatanima\Desktop\ロゴ\sdg_icon_01_j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795" y="225683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nakatanima\Desktop\ロゴ\sdg_icon_04_j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5119" y="225100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D:\nakatanima\Desktop\ロゴ\sdg_icon_05_j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175" y="225683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795" y="273858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D:\nakatanima\Desktop\ロゴ\sdg_icon_10_ja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119" y="273858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392" y="2275465"/>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D:\nakatanima\Desktop\sdg_logo_en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3611" y="1798006"/>
            <a:ext cx="230357" cy="26143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219634" y="1771411"/>
            <a:ext cx="4353715" cy="276999"/>
          </a:xfrm>
          <a:prstGeom prst="rect">
            <a:avLst/>
          </a:prstGeom>
          <a:noFill/>
        </p:spPr>
        <p:txBody>
          <a:bodyPr wrap="square" rtlCol="0">
            <a:spAutoFit/>
          </a:bodyPr>
          <a:lstStyle/>
          <a:p>
            <a:pPr marL="87313" indent="-87313"/>
            <a:r>
              <a:rPr lang="ja-JP" altLang="en-US" sz="1200" dirty="0">
                <a:latin typeface="Meiryo UI" panose="020B0604030504040204" pitchFamily="50" charset="-128"/>
                <a:ea typeface="Meiryo UI" panose="020B0604030504040204" pitchFamily="50" charset="-128"/>
                <a:cs typeface="Meiryo UI" panose="020B0604030504040204" pitchFamily="50" charset="-128"/>
              </a:rPr>
              <a:t>めざす姿ごとに、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の達成への寄与に関連の深いゴールを掲示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33231" y="2253063"/>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9175" y="2738535"/>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D:\nakatanima\Desktop\ロゴ\sdg_icon_02_j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4719" y="2270479"/>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131" y="465788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D:\nakatanima\Desktop\ロゴ\sdg_icon_09_j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61475" y="4657881"/>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5029" y="4658165"/>
            <a:ext cx="432003" cy="468000"/>
          </a:xfrm>
          <a:prstGeom prst="rect">
            <a:avLst/>
          </a:prstGeom>
          <a:noFill/>
          <a:extLst>
            <a:ext uri="{909E8E84-426E-40DD-AFC4-6F175D3DCCD1}">
              <a14:hiddenFill xmlns:a14="http://schemas.microsoft.com/office/drawing/2010/main">
                <a:solidFill>
                  <a:srgbClr val="FFFFFF"/>
                </a:solidFill>
              </a14:hiddenFill>
            </a:ext>
          </a:extLst>
        </p:spPr>
      </p:pic>
      <p:sp>
        <p:nvSpPr>
          <p:cNvPr id="38" name="スライド番号プレースホルダー 2"/>
          <p:cNvSpPr>
            <a:spLocks noGrp="1"/>
          </p:cNvSpPr>
          <p:nvPr>
            <p:ph type="sldNum" sz="quarter" idx="12"/>
          </p:nvPr>
        </p:nvSpPr>
        <p:spPr>
          <a:xfrm>
            <a:off x="9095684" y="91158"/>
            <a:ext cx="682898" cy="396833"/>
          </a:xfrm>
        </p:spPr>
        <p:txBody>
          <a:bodyPr/>
          <a:lstStyle/>
          <a:p>
            <a:fld id="{D2D8002D-B5B0-4BAC-B1F6-782DDCCE6D9C}" type="slidenum">
              <a:rPr lang="ja-JP" altLang="en-US" smtClean="0"/>
              <a:pPr/>
              <a:t>16</a:t>
            </a:fld>
            <a:endParaRPr lang="ja-JP" altLang="en-US"/>
          </a:p>
        </p:txBody>
      </p:sp>
    </p:spTree>
    <p:extLst>
      <p:ext uri="{BB962C8B-B14F-4D97-AF65-F5344CB8AC3E}">
        <p14:creationId xmlns:p14="http://schemas.microsoft.com/office/powerpoint/2010/main" val="1204510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20847" y="13949"/>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a:t>
            </a:r>
            <a:r>
              <a:rPr kumimoji="1" lang="ja-JP" altLang="en-US" sz="2000" b="1" dirty="0">
                <a:latin typeface="Meiryo UI" panose="020B0604030504040204" pitchFamily="50" charset="-128"/>
                <a:ea typeface="Meiryo UI" panose="020B0604030504040204" pitchFamily="50" charset="-128"/>
              </a:rPr>
              <a:t>⑤</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大阪</a:t>
            </a:r>
            <a:r>
              <a:rPr kumimoji="1" lang="ja-JP" altLang="en-US" sz="1600" b="1" dirty="0" smtClean="0">
                <a:latin typeface="Meiryo UI" panose="020B0604030504040204" pitchFamily="50" charset="-128"/>
                <a:ea typeface="Meiryo UI" panose="020B0604030504040204" pitchFamily="50" charset="-128"/>
              </a:rPr>
              <a:t>の成長戦略」</a:t>
            </a:r>
            <a:endParaRPr kumimoji="1" lang="en-US" altLang="ja-JP" sz="1984"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7175" y="1079500"/>
            <a:ext cx="614362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◆大阪の成長戦略の概念図（</a:t>
            </a: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kumimoji="1" lang="ja-JP"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度</a:t>
            </a:r>
            <a:r>
              <a:rPr kumimoji="1" lang="ja-JP" altLang="en-US" dirty="0">
                <a:latin typeface="Meiryo UI" panose="020B0604030504040204" pitchFamily="50" charset="-128"/>
                <a:ea typeface="Meiryo UI" panose="020B0604030504040204" pitchFamily="50" charset="-128"/>
              </a:rPr>
              <a:t>改定）</a:t>
            </a:r>
          </a:p>
        </p:txBody>
      </p:sp>
      <p:sp>
        <p:nvSpPr>
          <p:cNvPr id="7" name="円/楕円 9"/>
          <p:cNvSpPr/>
          <p:nvPr/>
        </p:nvSpPr>
        <p:spPr>
          <a:xfrm>
            <a:off x="1052015" y="1994036"/>
            <a:ext cx="7999046" cy="2752521"/>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8" name="テキスト ボックス 7"/>
          <p:cNvSpPr txBox="1"/>
          <p:nvPr/>
        </p:nvSpPr>
        <p:spPr>
          <a:xfrm>
            <a:off x="4574732" y="2732562"/>
            <a:ext cx="1080120" cy="830997"/>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41425" y="1996611"/>
            <a:ext cx="8352928" cy="507600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58338" y="2340861"/>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36536" y="2340861"/>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価値創造</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強みを持つ産業、多様な分野で活躍する人材が生まれ育ち、集い、交流し、新たな価値を生み出す都市</a:t>
            </a:r>
          </a:p>
        </p:txBody>
      </p:sp>
      <p:sp>
        <p:nvSpPr>
          <p:cNvPr id="12" name="上カーブ矢印 11"/>
          <p:cNvSpPr/>
          <p:nvPr/>
        </p:nvSpPr>
        <p:spPr>
          <a:xfrm>
            <a:off x="4514482" y="3162657"/>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上カーブ矢印 13"/>
          <p:cNvSpPr/>
          <p:nvPr/>
        </p:nvSpPr>
        <p:spPr>
          <a:xfrm rot="10800000">
            <a:off x="4428496" y="2326521"/>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2253538" y="1627280"/>
            <a:ext cx="5675241" cy="584775"/>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東西二極の一極（副首都）として</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a:off x="1052014" y="4494301"/>
            <a:ext cx="8050812" cy="28800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テキスト ボックス 16"/>
          <p:cNvSpPr txBox="1"/>
          <p:nvPr/>
        </p:nvSpPr>
        <p:spPr>
          <a:xfrm>
            <a:off x="2272636" y="3810858"/>
            <a:ext cx="6182331"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18" name="角丸四角形 17"/>
          <p:cNvSpPr/>
          <p:nvPr/>
        </p:nvSpPr>
        <p:spPr>
          <a:xfrm>
            <a:off x="7550358" y="5088917"/>
            <a:ext cx="1548000" cy="1762469"/>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角丸四角形 18"/>
          <p:cNvSpPr/>
          <p:nvPr/>
        </p:nvSpPr>
        <p:spPr>
          <a:xfrm>
            <a:off x="5925772" y="5088917"/>
            <a:ext cx="1548000" cy="1762468"/>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角丸四角形 19"/>
          <p:cNvSpPr/>
          <p:nvPr/>
        </p:nvSpPr>
        <p:spPr>
          <a:xfrm>
            <a:off x="1083546" y="5090358"/>
            <a:ext cx="1548000" cy="17610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角丸四角形 20"/>
          <p:cNvSpPr/>
          <p:nvPr/>
        </p:nvSpPr>
        <p:spPr>
          <a:xfrm>
            <a:off x="1052014" y="4838698"/>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p>
        </p:txBody>
      </p:sp>
      <p:sp>
        <p:nvSpPr>
          <p:cNvPr id="22" name="角丸四角形 21"/>
          <p:cNvSpPr/>
          <p:nvPr/>
        </p:nvSpPr>
        <p:spPr>
          <a:xfrm>
            <a:off x="5894240" y="4838699"/>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p>
        </p:txBody>
      </p:sp>
      <p:sp>
        <p:nvSpPr>
          <p:cNvPr id="23" name="角丸四角形 22"/>
          <p:cNvSpPr/>
          <p:nvPr/>
        </p:nvSpPr>
        <p:spPr>
          <a:xfrm>
            <a:off x="7518826" y="4838699"/>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p>
        </p:txBody>
      </p:sp>
      <p:sp>
        <p:nvSpPr>
          <p:cNvPr id="24" name="角丸四角形 23"/>
          <p:cNvSpPr/>
          <p:nvPr/>
        </p:nvSpPr>
        <p:spPr>
          <a:xfrm>
            <a:off x="2694832" y="5086928"/>
            <a:ext cx="1548000" cy="176445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角丸四角形 24"/>
          <p:cNvSpPr/>
          <p:nvPr/>
        </p:nvSpPr>
        <p:spPr>
          <a:xfrm>
            <a:off x="2661894" y="4835159"/>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誰もが活躍</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06788" y="5197211"/>
            <a:ext cx="1407688"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成長を支え、けん引する多様な人材が育ち、集い、活躍する都市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25772" y="5184242"/>
            <a:ext cx="1548000" cy="1384995"/>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空港・港湾・道路・鉄道等）が整備された都市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083546" y="5159692"/>
            <a:ext cx="1548000" cy="160043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新たな都市魅力と、大阪の歴史、文化やホスピタリティなどの魅力があいまって、国内外から人を惹きつける</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29" name="角丸四角形 28"/>
          <p:cNvSpPr/>
          <p:nvPr/>
        </p:nvSpPr>
        <p:spPr>
          <a:xfrm>
            <a:off x="4315312" y="5075259"/>
            <a:ext cx="1548000" cy="17761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0" name="角丸四角形 29"/>
          <p:cNvSpPr/>
          <p:nvPr/>
        </p:nvSpPr>
        <p:spPr>
          <a:xfrm>
            <a:off x="4284555" y="4838698"/>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p>
        </p:txBody>
      </p:sp>
      <p:sp>
        <p:nvSpPr>
          <p:cNvPr id="31" name="正方形/長方形 30"/>
          <p:cNvSpPr/>
          <p:nvPr/>
        </p:nvSpPr>
        <p:spPr>
          <a:xfrm>
            <a:off x="4366896" y="5170584"/>
            <a:ext cx="1468107"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将来性のある産業・技術の創出や海外展開が進み、イノベーションが生まれる国際競争力のある都市</a:t>
            </a:r>
            <a:endParaRPr lang="ja-JP" altLang="en-US" sz="1400" dirty="0"/>
          </a:p>
        </p:txBody>
      </p:sp>
      <p:sp>
        <p:nvSpPr>
          <p:cNvPr id="32" name="テキスト ボックス 31"/>
          <p:cNvSpPr txBox="1"/>
          <p:nvPr/>
        </p:nvSpPr>
        <p:spPr>
          <a:xfrm>
            <a:off x="7579384" y="5200727"/>
            <a:ext cx="1471677" cy="1169551"/>
          </a:xfrm>
          <a:prstGeom prst="rect">
            <a:avLst/>
          </a:prstGeom>
          <a:noFill/>
        </p:spPr>
        <p:txBody>
          <a:bodyPr wrap="square" rtlCol="0">
            <a:spAutoFit/>
          </a:bodyPr>
          <a:lstStyle/>
          <a:p>
            <a:r>
              <a:rPr lang="ja-JP" altLang="ja-JP" sz="1400"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台形 32"/>
          <p:cNvSpPr/>
          <p:nvPr/>
        </p:nvSpPr>
        <p:spPr>
          <a:xfrm>
            <a:off x="2936718" y="3731088"/>
            <a:ext cx="4257068" cy="756000"/>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内外から信頼される安全・安心の確保</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災害に対する強さとしなやかさを持ち、治安も向上</a:t>
            </a:r>
          </a:p>
        </p:txBody>
      </p:sp>
      <p:sp>
        <p:nvSpPr>
          <p:cNvPr id="35" name="スライド番号プレースホルダー 2"/>
          <p:cNvSpPr>
            <a:spLocks noGrp="1"/>
          </p:cNvSpPr>
          <p:nvPr>
            <p:ph type="sldNum" sz="quarter" idx="12"/>
          </p:nvPr>
        </p:nvSpPr>
        <p:spPr>
          <a:xfrm>
            <a:off x="9098358" y="101600"/>
            <a:ext cx="682898" cy="396833"/>
          </a:xfrm>
        </p:spPr>
        <p:txBody>
          <a:bodyPr/>
          <a:lstStyle/>
          <a:p>
            <a:fld id="{D2D8002D-B5B0-4BAC-B1F6-782DDCCE6D9C}" type="slidenum">
              <a:rPr lang="ja-JP" altLang="en-US" smtClean="0"/>
              <a:pPr/>
              <a:t>17</a:t>
            </a:fld>
            <a:endParaRPr lang="ja-JP" altLang="en-US"/>
          </a:p>
        </p:txBody>
      </p:sp>
    </p:spTree>
    <p:extLst>
      <p:ext uri="{BB962C8B-B14F-4D97-AF65-F5344CB8AC3E}">
        <p14:creationId xmlns:p14="http://schemas.microsoft.com/office/powerpoint/2010/main" val="378557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11451"/>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Ⅱ</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府の</a:t>
            </a:r>
            <a:r>
              <a:rPr kumimoji="1" lang="ja-JP" altLang="en-US" sz="2000" b="1" dirty="0" smtClean="0">
                <a:latin typeface="Meiryo UI" panose="020B0604030504040204" pitchFamily="50" charset="-128"/>
                <a:ea typeface="Meiryo UI" panose="020B0604030504040204" pitchFamily="50" charset="-128"/>
              </a:rPr>
              <a:t>施策との整合性　⑥</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「大阪府強靭化地域計画」</a:t>
            </a:r>
            <a:endParaRPr kumimoji="1" lang="en-US" altLang="ja-JP" sz="1984" b="1" dirty="0">
              <a:latin typeface="Meiryo UI" panose="020B0604030504040204" pitchFamily="50" charset="-128"/>
              <a:ea typeface="Meiryo UI" panose="020B0604030504040204" pitchFamily="50" charset="-128"/>
            </a:endParaRPr>
          </a:p>
        </p:txBody>
      </p:sp>
      <p:sp>
        <p:nvSpPr>
          <p:cNvPr id="8" name="正方形/長方形 7"/>
          <p:cNvSpPr/>
          <p:nvPr/>
        </p:nvSpPr>
        <p:spPr>
          <a:xfrm>
            <a:off x="136180" y="3860519"/>
            <a:ext cx="9671741" cy="3312000"/>
          </a:xfrm>
          <a:prstGeom prst="rect">
            <a:avLst/>
          </a:prstGeom>
        </p:spPr>
        <p:style>
          <a:lnRef idx="2">
            <a:schemeClr val="accent1"/>
          </a:lnRef>
          <a:fillRef idx="1">
            <a:schemeClr val="lt1"/>
          </a:fillRef>
          <a:effectRef idx="0">
            <a:schemeClr val="accent1"/>
          </a:effectRef>
          <a:fontRef idx="minor">
            <a:schemeClr val="dk1"/>
          </a:fontRef>
        </p:style>
        <p:txBody>
          <a:bodyPr wrap="square" anchor="b">
            <a:noAutofit/>
          </a:bodyPr>
          <a:lstStyle/>
          <a:p>
            <a:pPr marL="342900" indent="-342900">
              <a:lnSpc>
                <a:spcPts val="1600"/>
              </a:lnSpc>
              <a:buFont typeface="Wingdings" panose="05000000000000000000" pitchFamily="2" charset="2"/>
              <a:buChar char=""/>
            </a:pP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153610" y="1539518"/>
            <a:ext cx="9671741" cy="1909585"/>
          </a:xfrm>
          <a:prstGeom prst="rect">
            <a:avLst/>
          </a:prstGeom>
        </p:spPr>
        <p:style>
          <a:lnRef idx="2">
            <a:schemeClr val="accent1"/>
          </a:lnRef>
          <a:fillRef idx="1">
            <a:schemeClr val="lt1"/>
          </a:fillRef>
          <a:effectRef idx="0">
            <a:schemeClr val="accent1"/>
          </a:effectRef>
          <a:fontRef idx="minor">
            <a:schemeClr val="dk1"/>
          </a:fontRef>
        </p:style>
        <p:txBody>
          <a:bodyPr wrap="square" lIns="180000" tIns="36000" rIns="180000" bIns="72000" anchor="b">
            <a:noAutofit/>
          </a:bodyPr>
          <a:lstStyle/>
          <a:p>
            <a:pPr>
              <a:lnSpc>
                <a:spcPts val="1600"/>
              </a:lnSpc>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　「国土強靭化基本法」　公布・施行</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地方公共団体は国土強靭化地域計画を定めることができる（基本法第</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条）</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26</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6</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　「国土強靭化基本計画」　閣議決定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80340" indent="-180340">
              <a:lnSpc>
                <a:spcPts val="1600"/>
              </a:lnSpc>
            </a:pP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55600" indent="-342900" algn="just">
              <a:lnSpc>
                <a:spcPts val="1600"/>
              </a:lnSpc>
              <a:spcBef>
                <a:spcPts val="600"/>
              </a:spcBef>
              <a:buFont typeface="Wingdings" panose="05000000000000000000" pitchFamily="2" charset="2"/>
              <a:buChar char=""/>
              <a:tabLst>
                <a:tab pos="266700" algn="l"/>
              </a:tabLs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都市としての大阪が有する多様な機能が、自然災害によって致命的な被害を負わないだけの「強さ」と、被災後も、地域活動や経済活動が可能な限り速やかに回復し、成長を持続することができるだけの「しなやかさ」を併せ持った地域・社会づくりを進める。</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55600" indent="-342900" algn="just">
              <a:lnSpc>
                <a:spcPts val="1600"/>
              </a:lnSpc>
              <a:spcBef>
                <a:spcPts val="600"/>
              </a:spcBef>
              <a:buFont typeface="Wingdings" panose="05000000000000000000" pitchFamily="2" charset="2"/>
              <a:buChar char=""/>
              <a:tabLst>
                <a:tab pos="266700" algn="l"/>
              </a:tabLs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日本の成長をけん引する東西二極の一極として世界で存在感を発揮する都市を目指す「大阪の成長戦略」を踏まえ、府の内外から信頼される安全・安心の確保に努める。</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p:cNvSpPr/>
          <p:nvPr/>
        </p:nvSpPr>
        <p:spPr>
          <a:xfrm>
            <a:off x="83279" y="1280463"/>
            <a:ext cx="2153381" cy="338554"/>
          </a:xfrm>
          <a:prstGeom prst="rect">
            <a:avLst/>
          </a:prstGeom>
        </p:spPr>
        <p:style>
          <a:lnRef idx="1">
            <a:schemeClr val="accent5"/>
          </a:lnRef>
          <a:fillRef idx="2">
            <a:schemeClr val="accent5"/>
          </a:fillRef>
          <a:effectRef idx="1">
            <a:schemeClr val="accent5"/>
          </a:effectRef>
          <a:fontRef idx="minor">
            <a:schemeClr val="dk1"/>
          </a:fontRef>
        </p:style>
        <p:txBody>
          <a:bodyPr wrap="none">
            <a:noAutofit/>
          </a:bodyPr>
          <a:lstStyle/>
          <a:p>
            <a:pPr algn="ctr"/>
            <a:r>
              <a:rPr lang="ja-JP" altLang="ja-JP" sz="14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計画策定の考え方</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95979" y="3567493"/>
            <a:ext cx="2153381" cy="338554"/>
          </a:xfrm>
          <a:prstGeom prst="rect">
            <a:avLst/>
          </a:prstGeom>
        </p:spPr>
        <p:style>
          <a:lnRef idx="1">
            <a:schemeClr val="accent5"/>
          </a:lnRef>
          <a:fillRef idx="2">
            <a:schemeClr val="accent5"/>
          </a:fillRef>
          <a:effectRef idx="1">
            <a:schemeClr val="accent5"/>
          </a:effectRef>
          <a:fontRef idx="minor">
            <a:schemeClr val="dk1"/>
          </a:fontRef>
        </p:style>
        <p:txBody>
          <a:bodyPr wrap="none">
            <a:noAutofit/>
          </a:bodyPr>
          <a:lstStyle/>
          <a:p>
            <a:pPr algn="ctr"/>
            <a:r>
              <a:rPr lang="ja-JP" altLang="en-US" sz="14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基本的な</a:t>
            </a:r>
            <a:r>
              <a:rPr lang="ja-JP" altLang="ja-JP" sz="14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考え方</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p:cNvSpPr/>
          <p:nvPr/>
        </p:nvSpPr>
        <p:spPr>
          <a:xfrm>
            <a:off x="714716" y="4026888"/>
            <a:ext cx="8569047" cy="5283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1262063" indent="-1262063" algn="just">
              <a:lnSpc>
                <a:spcPts val="1600"/>
              </a:lnSpc>
              <a:spcBef>
                <a:spcPts val="240"/>
              </a:spcBef>
            </a:pPr>
            <a:r>
              <a:rPr lang="ja-JP" altLang="ja-JP" sz="14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【計画の目的】</a:t>
            </a:r>
            <a:r>
              <a:rPr lang="ja-JP" altLang="en-US" sz="14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「起きてはならない最悪の事態」</a:t>
            </a:r>
            <a:r>
              <a:rPr lang="en-US"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43</a:t>
            </a:r>
            <a:r>
              <a:rPr lang="ja-JP"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ケースを想定し、これらの事態を回避し、より適切に対応するため、</a:t>
            </a:r>
            <a:endParaRPr lang="en-US"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marL="1262063" indent="-1262063" algn="just">
              <a:lnSpc>
                <a:spcPts val="1600"/>
              </a:lnSpc>
              <a:spcBef>
                <a:spcPts val="240"/>
              </a:spcBef>
            </a:pPr>
            <a:r>
              <a:rPr lang="ja-JP" altLang="en-US"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既存の施策を総点検し、漏れがないよう体系的に整理したうえで取組みを推進</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53609" y="5266162"/>
            <a:ext cx="5719727" cy="2041585"/>
          </a:xfrm>
          <a:prstGeom prst="rect">
            <a:avLst/>
          </a:prstGeom>
        </p:spPr>
        <p:txBody>
          <a:bodyPr wrap="square">
            <a:spAutoFit/>
          </a:bodyPr>
          <a:lstStyle/>
          <a:p>
            <a:pPr marL="152400" indent="-152400" algn="just">
              <a:lnSpc>
                <a:spcPts val="1600"/>
              </a:lnSpc>
            </a:pPr>
            <a:r>
              <a:rPr lang="ja-JP" altLang="ja-JP" sz="1400" b="1" kern="100" dirty="0">
                <a:latin typeface="Meiryo UI" panose="020B0604030504040204" pitchFamily="50" charset="-128"/>
                <a:ea typeface="Meiryo UI" panose="020B0604030504040204" pitchFamily="50" charset="-128"/>
                <a:cs typeface="Meiryo UI" panose="020B0604030504040204" pitchFamily="50" charset="-128"/>
              </a:rPr>
              <a:t>【対象とする災害（リスク）】</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marL="152400" indent="-152400" algn="just">
              <a:lnSpc>
                <a:spcPts val="1600"/>
              </a:lnSpc>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大規模自然災害：地震、津波、風水害</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（台風、豪雨、高潮、土砂災害等）</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spcBef>
                <a:spcPts val="600"/>
              </a:spcBef>
            </a:pPr>
            <a:r>
              <a:rPr lang="ja-JP" altLang="ja-JP" sz="1400" b="1" kern="0" dirty="0">
                <a:latin typeface="Meiryo UI" panose="020B0604030504040204" pitchFamily="50" charset="-128"/>
                <a:ea typeface="Meiryo UI" panose="020B0604030504040204" pitchFamily="50" charset="-128"/>
                <a:cs typeface="Meiryo UI" panose="020B0604030504040204" pitchFamily="50" charset="-128"/>
              </a:rPr>
              <a:t>【計画の期間】</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3350" algn="just">
              <a:lnSpc>
                <a:spcPts val="1600"/>
              </a:lnSpc>
            </a:pPr>
            <a:r>
              <a:rPr lang="ja-JP" altLang="ja-JP" sz="1200"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0" dirty="0">
                <a:latin typeface="Meiryo UI" panose="020B0604030504040204" pitchFamily="50" charset="-128"/>
                <a:ea typeface="Meiryo UI" panose="020B0604030504040204" pitchFamily="50" charset="-128"/>
                <a:cs typeface="Meiryo UI" panose="020B0604030504040204" pitchFamily="50" charset="-128"/>
              </a:rPr>
              <a:t>36(2024)</a:t>
            </a:r>
            <a:r>
              <a:rPr lang="ja-JP" altLang="ja-JP" sz="1200" kern="0" dirty="0">
                <a:latin typeface="Meiryo UI" panose="020B0604030504040204" pitchFamily="50" charset="-128"/>
                <a:ea typeface="Meiryo UI" panose="020B0604030504040204" pitchFamily="50" charset="-128"/>
                <a:cs typeface="Meiryo UI" panose="020B0604030504040204" pitchFamily="50" charset="-128"/>
              </a:rPr>
              <a:t>年度までを見据えて策定。</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33350" algn="just">
              <a:lnSpc>
                <a:spcPts val="1600"/>
              </a:lnSpc>
            </a:pPr>
            <a:r>
              <a:rPr lang="ja-JP" altLang="ja-JP" sz="1200" kern="0" dirty="0">
                <a:latin typeface="Meiryo UI" panose="020B0604030504040204" pitchFamily="50" charset="-128"/>
                <a:ea typeface="Meiryo UI" panose="020B0604030504040204" pitchFamily="50" charset="-128"/>
                <a:cs typeface="Meiryo UI" panose="020B0604030504040204" pitchFamily="50" charset="-128"/>
              </a:rPr>
              <a:t>今後の社会経済情勢等の変化や施策の推進状況等を踏まえ、概ね５年後に見直す。</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ja-JP" sz="1400" b="1" dirty="0">
                <a:latin typeface="Meiryo UI" panose="020B0604030504040204" pitchFamily="50" charset="-128"/>
                <a:ea typeface="Meiryo UI" panose="020B0604030504040204" pitchFamily="50" charset="-128"/>
              </a:rPr>
              <a:t>【進捗管理】</a:t>
            </a:r>
            <a:endParaRPr lang="ja-JP"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ja-JP" sz="1200" dirty="0">
                <a:latin typeface="Meiryo UI" panose="020B0604030504040204" pitchFamily="50" charset="-128"/>
                <a:ea typeface="Meiryo UI" panose="020B0604030504040204" pitchFamily="50" charset="-128"/>
              </a:rPr>
              <a:t>本計画の進捗管理は、それぞれの個別施策が関連づけられる計画等を踏まえて実施する。</a:t>
            </a:r>
          </a:p>
          <a:p>
            <a:pPr marL="171450" indent="-171450">
              <a:buFont typeface="Wingdings" panose="05000000000000000000" pitchFamily="2" charset="2"/>
              <a:buChar char="Ø"/>
            </a:pPr>
            <a:r>
              <a:rPr lang="ja-JP" altLang="ja-JP" sz="1200" dirty="0">
                <a:latin typeface="Meiryo UI" panose="020B0604030504040204" pitchFamily="50" charset="-128"/>
                <a:ea typeface="Meiryo UI" panose="020B0604030504040204" pitchFamily="50" charset="-128"/>
              </a:rPr>
              <a:t>毎年、各関連計画における進捗状況を集約し、概括的な評価を行う。</a:t>
            </a:r>
          </a:p>
        </p:txBody>
      </p:sp>
      <p:sp>
        <p:nvSpPr>
          <p:cNvPr id="10" name="正方形/長方形 9"/>
          <p:cNvSpPr/>
          <p:nvPr/>
        </p:nvSpPr>
        <p:spPr>
          <a:xfrm>
            <a:off x="5669936" y="5366923"/>
            <a:ext cx="1609864" cy="297517"/>
          </a:xfrm>
          <a:prstGeom prst="rect">
            <a:avLst/>
          </a:prstGeom>
        </p:spPr>
        <p:txBody>
          <a:bodyPr wrap="square">
            <a:spAutoFit/>
          </a:bodyPr>
          <a:lstStyle/>
          <a:p>
            <a:pPr algn="just">
              <a:lnSpc>
                <a:spcPts val="1600"/>
              </a:lnSpc>
              <a:spcBef>
                <a:spcPts val="240"/>
              </a:spcBef>
            </a:pPr>
            <a:r>
              <a:rPr lang="ja-JP" altLang="ja-JP" sz="1400" b="1" kern="0" dirty="0">
                <a:latin typeface="Meiryo UI" panose="020B0604030504040204" pitchFamily="50" charset="-128"/>
                <a:ea typeface="Meiryo UI" panose="020B0604030504040204" pitchFamily="50" charset="-128"/>
                <a:cs typeface="Meiryo UI" panose="020B0604030504040204" pitchFamily="50" charset="-128"/>
              </a:rPr>
              <a:t>【計画のイメージ】</a:t>
            </a:r>
            <a:endParaRPr lang="en-US" altLang="ja-JP" sz="1400" b="1" kern="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26" name="図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332"/>
          <a:stretch/>
        </p:blipFill>
        <p:spPr bwMode="auto">
          <a:xfrm>
            <a:off x="6202439" y="5993086"/>
            <a:ext cx="3359759" cy="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24947" y="754479"/>
            <a:ext cx="614362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◆大阪府強靭化地域計画（平成</a:t>
            </a:r>
            <a:r>
              <a:rPr lang="en-US" altLang="ja-JP" sz="1600" b="1" dirty="0">
                <a:latin typeface="Meiryo UI" panose="020B0604030504040204" pitchFamily="50" charset="-128"/>
                <a:ea typeface="Meiryo UI" panose="020B0604030504040204" pitchFamily="50" charset="-128"/>
              </a:rPr>
              <a:t>31</a:t>
            </a:r>
            <a:r>
              <a:rPr lang="ja-JP" altLang="en-US" sz="1600" b="1" dirty="0">
                <a:latin typeface="Meiryo UI" panose="020B0604030504040204" pitchFamily="50" charset="-128"/>
                <a:ea typeface="Meiryo UI" panose="020B0604030504040204" pitchFamily="50" charset="-128"/>
              </a:rPr>
              <a:t>年改定）</a:t>
            </a:r>
          </a:p>
        </p:txBody>
      </p:sp>
      <p:sp>
        <p:nvSpPr>
          <p:cNvPr id="11" name="下矢印 10"/>
          <p:cNvSpPr/>
          <p:nvPr/>
        </p:nvSpPr>
        <p:spPr>
          <a:xfrm>
            <a:off x="4521947" y="2293619"/>
            <a:ext cx="927100" cy="122409"/>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67055" y="4638576"/>
            <a:ext cx="9752392" cy="677108"/>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基本目標</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いかなる自然災害が発生しようとも、    ①人命の保護が最大限に図られる</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②社会の重要な機能が致命的な障害を受けず維持される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③</a:t>
            </a:r>
            <a:r>
              <a:rPr lang="ja-JP" altLang="en-US" sz="1200" dirty="0">
                <a:latin typeface="Meiryo UI" panose="020B0604030504040204" pitchFamily="50" charset="-128"/>
                <a:ea typeface="Meiryo UI" panose="020B0604030504040204" pitchFamily="50" charset="-128"/>
              </a:rPr>
              <a:t>府民の財産及び公共施設に係る被害の最小　    ④迅速な復旧復興</a:t>
            </a:r>
            <a:endParaRPr lang="en-US" altLang="ja-JP" sz="1200" dirty="0">
              <a:latin typeface="Meiryo UI" panose="020B0604030504040204" pitchFamily="50" charset="-128"/>
              <a:ea typeface="Meiryo UI" panose="020B0604030504040204" pitchFamily="50" charset="-128"/>
            </a:endParaRPr>
          </a:p>
        </p:txBody>
      </p:sp>
      <p:sp>
        <p:nvSpPr>
          <p:cNvPr id="16" name="スライド番号プレースホルダー 2"/>
          <p:cNvSpPr>
            <a:spLocks noGrp="1"/>
          </p:cNvSpPr>
          <p:nvPr>
            <p:ph type="sldNum" sz="quarter" idx="12"/>
          </p:nvPr>
        </p:nvSpPr>
        <p:spPr>
          <a:xfrm>
            <a:off x="9105900" y="67037"/>
            <a:ext cx="682898" cy="396833"/>
          </a:xfrm>
        </p:spPr>
        <p:txBody>
          <a:bodyPr/>
          <a:lstStyle/>
          <a:p>
            <a:fld id="{D2D8002D-B5B0-4BAC-B1F6-782DDCCE6D9C}" type="slidenum">
              <a:rPr lang="ja-JP" altLang="en-US" smtClean="0"/>
              <a:pPr/>
              <a:t>18</a:t>
            </a:fld>
            <a:endParaRPr lang="ja-JP" altLang="en-US"/>
          </a:p>
        </p:txBody>
      </p:sp>
    </p:spTree>
    <p:extLst>
      <p:ext uri="{BB962C8B-B14F-4D97-AF65-F5344CB8AC3E}">
        <p14:creationId xmlns:p14="http://schemas.microsoft.com/office/powerpoint/2010/main" val="2758965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847" y="1270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a:t>
            </a:r>
            <a:r>
              <a:rPr kumimoji="1" lang="ja-JP" altLang="en-US" sz="1984" b="1" dirty="0">
                <a:latin typeface="Meiryo UI" panose="020B0604030504040204" pitchFamily="50" charset="-128"/>
                <a:ea typeface="Meiryo UI" panose="020B0604030504040204" pitchFamily="50" charset="-128"/>
              </a:rPr>
              <a:t>目次</a:t>
            </a:r>
            <a:endParaRPr kumimoji="1" lang="en-US" altLang="ja-JP" sz="1984" b="1" dirty="0">
              <a:latin typeface="Meiryo UI" panose="020B0604030504040204" pitchFamily="50" charset="-128"/>
              <a:ea typeface="Meiryo UI" panose="020B0604030504040204" pitchFamily="50" charset="-128"/>
            </a:endParaRPr>
          </a:p>
        </p:txBody>
      </p:sp>
      <p:sp>
        <p:nvSpPr>
          <p:cNvPr id="4" name="スライド番号プレースホルダー 1"/>
          <p:cNvSpPr txBox="1">
            <a:spLocks/>
          </p:cNvSpPr>
          <p:nvPr/>
        </p:nvSpPr>
        <p:spPr>
          <a:xfrm>
            <a:off x="9105900" y="126997"/>
            <a:ext cx="682898" cy="396833"/>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1EF540-5CB6-483A-A4DA-F9E60F8B4EFB}" type="slidenum">
              <a:rPr kumimoji="1" lang="ja-JP" altLang="en-US" smtClean="0"/>
              <a:pPr/>
              <a:t>1</a:t>
            </a:fld>
            <a:endParaRPr kumimoji="1" lang="ja-JP" altLang="en-US" dirty="0"/>
          </a:p>
        </p:txBody>
      </p:sp>
      <p:sp>
        <p:nvSpPr>
          <p:cNvPr id="5" name="テキスト ボックス 4"/>
          <p:cNvSpPr txBox="1"/>
          <p:nvPr/>
        </p:nvSpPr>
        <p:spPr>
          <a:xfrm>
            <a:off x="688232" y="1075844"/>
            <a:ext cx="8529535" cy="5668420"/>
          </a:xfrm>
          <a:prstGeom prst="rect">
            <a:avLst/>
          </a:prstGeom>
          <a:noFill/>
          <a:ln w="6350">
            <a:solidFill>
              <a:schemeClr val="tx1"/>
            </a:solidFill>
          </a:ln>
        </p:spPr>
        <p:txBody>
          <a:bodyPr wrap="square" lIns="468000" tIns="216000" rIns="360000" bIns="216000" rtlCol="0">
            <a:spAutoFit/>
          </a:bodyPr>
          <a:lstStyle/>
          <a:p>
            <a:r>
              <a:rPr kumimoji="1" lang="ja-JP" altLang="en-US" sz="2000" dirty="0" smtClean="0">
                <a:latin typeface="Meiryo UI" panose="020B0604030504040204" pitchFamily="50" charset="-128"/>
                <a:ea typeface="Meiryo UI" panose="020B0604030504040204" pitchFamily="50" charset="-128"/>
              </a:rPr>
              <a:t>有識者</a:t>
            </a:r>
            <a:r>
              <a:rPr kumimoji="1" lang="en-US" altLang="ja-JP" sz="2000" dirty="0" smtClean="0">
                <a:latin typeface="Meiryo UI" panose="020B0604030504040204" pitchFamily="50" charset="-128"/>
                <a:ea typeface="Meiryo UI" panose="020B0604030504040204" pitchFamily="50" charset="-128"/>
              </a:rPr>
              <a:t>WG</a:t>
            </a:r>
            <a:r>
              <a:rPr kumimoji="1" lang="ja-JP" altLang="en-US" sz="2000" dirty="0" smtClean="0">
                <a:latin typeface="Meiryo UI" panose="020B0604030504040204" pitchFamily="50" charset="-128"/>
                <a:ea typeface="Meiryo UI" panose="020B0604030504040204" pitchFamily="50" charset="-128"/>
              </a:rPr>
              <a:t>のこれまでの主な意見</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２</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今後、議論を深めていく論点</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３</a:t>
            </a:r>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議題①　重点ゴールについて</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４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重点</a:t>
            </a:r>
            <a:r>
              <a:rPr kumimoji="1" lang="ja-JP" altLang="en-US" sz="2000" dirty="0">
                <a:latin typeface="Meiryo UI" panose="020B0604030504040204" pitchFamily="50" charset="-128"/>
                <a:ea typeface="Meiryo UI" panose="020B0604030504040204" pitchFamily="50" charset="-128"/>
              </a:rPr>
              <a:t>ゴールの考え方（全体イメージ）　</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５</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Ⅰ</a:t>
            </a:r>
            <a:r>
              <a:rPr kumimoji="1" lang="ja-JP" altLang="en-US" sz="2000" dirty="0" err="1">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SDGs17</a:t>
            </a:r>
            <a:r>
              <a:rPr kumimoji="1" lang="ja-JP" altLang="en-US" sz="2000" dirty="0">
                <a:latin typeface="Meiryo UI" panose="020B0604030504040204" pitchFamily="50" charset="-128"/>
                <a:ea typeface="Meiryo UI" panose="020B0604030504040204" pitchFamily="50" charset="-128"/>
              </a:rPr>
              <a:t>ゴールの到達点</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６　</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Ⅱ</a:t>
            </a:r>
            <a:r>
              <a:rPr kumimoji="1" lang="ja-JP" altLang="en-US" sz="2000" dirty="0" err="1">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府の施策との整合性</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12</a:t>
            </a: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Ⅲ</a:t>
            </a:r>
            <a:r>
              <a:rPr kumimoji="1" lang="ja-JP" altLang="en-US" sz="2000" dirty="0" err="1">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大阪のポテンシャル</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20</a:t>
            </a: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Ⅳ</a:t>
            </a:r>
            <a:r>
              <a:rPr kumimoji="1" lang="ja-JP" altLang="en-US" sz="2000" dirty="0" err="1"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世界各国の主な動向</a:t>
            </a:r>
            <a:r>
              <a:rPr kumimoji="1" lang="en-US" altLang="ja-JP"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24</a:t>
            </a:r>
          </a:p>
          <a:p>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Ⅴ</a:t>
            </a:r>
            <a:r>
              <a:rPr kumimoji="1" lang="ja-JP" altLang="en-US" sz="2000" dirty="0" err="1"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府民</a:t>
            </a:r>
            <a:r>
              <a:rPr kumimoji="1" lang="ja-JP" altLang="en-US" sz="2000" dirty="0">
                <a:latin typeface="Meiryo UI" panose="020B0604030504040204" pitchFamily="50" charset="-128"/>
                <a:ea typeface="Meiryo UI" panose="020B0604030504040204" pitchFamily="50" charset="-128"/>
              </a:rPr>
              <a:t>、若者、企業の</a:t>
            </a:r>
            <a:r>
              <a:rPr kumimoji="1" lang="ja-JP" altLang="en-US" sz="2000" dirty="0" smtClean="0">
                <a:latin typeface="Meiryo UI" panose="020B0604030504040204" pitchFamily="50" charset="-128"/>
                <a:ea typeface="Meiryo UI" panose="020B0604030504040204" pitchFamily="50" charset="-128"/>
              </a:rPr>
              <a:t>声</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26</a:t>
            </a:r>
          </a:p>
          <a:p>
            <a:r>
              <a:rPr kumimoji="1" lang="ja-JP" altLang="en-US" sz="2000" dirty="0" smtClean="0">
                <a:latin typeface="Meiryo UI" panose="020B0604030504040204" pitchFamily="50" charset="-128"/>
                <a:ea typeface="Meiryo UI" panose="020B0604030504040204" pitchFamily="50" charset="-128"/>
              </a:rPr>
              <a:t>　重点</a:t>
            </a:r>
            <a:r>
              <a:rPr kumimoji="1" lang="ja-JP" altLang="en-US" sz="2000" dirty="0">
                <a:latin typeface="Meiryo UI" panose="020B0604030504040204" pitchFamily="50" charset="-128"/>
                <a:ea typeface="Meiryo UI" panose="020B0604030504040204" pitchFamily="50" charset="-128"/>
              </a:rPr>
              <a:t>ゴール案（たたき台</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34</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議題②　優先課題について</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36</a:t>
            </a:r>
          </a:p>
          <a:p>
            <a:r>
              <a:rPr kumimoji="1" lang="ja-JP" altLang="en-US" sz="2000" dirty="0" smtClean="0">
                <a:latin typeface="Meiryo UI" panose="020B0604030504040204" pitchFamily="50" charset="-128"/>
                <a:ea typeface="Meiryo UI" panose="020B0604030504040204" pitchFamily="50" charset="-128"/>
              </a:rPr>
              <a:t>　優先</a:t>
            </a:r>
            <a:r>
              <a:rPr kumimoji="1" lang="ja-JP" altLang="en-US" sz="2000" dirty="0">
                <a:latin typeface="Meiryo UI" panose="020B0604030504040204" pitchFamily="50" charset="-128"/>
                <a:ea typeface="Meiryo UI" panose="020B0604030504040204" pitchFamily="50" charset="-128"/>
              </a:rPr>
              <a:t>課題に</a:t>
            </a:r>
            <a:r>
              <a:rPr kumimoji="1" lang="ja-JP" altLang="en-US" sz="2000" dirty="0" smtClean="0">
                <a:latin typeface="Meiryo UI" panose="020B0604030504040204" pitchFamily="50" charset="-128"/>
                <a:ea typeface="Meiryo UI" panose="020B0604030504040204" pitchFamily="50" charset="-128"/>
              </a:rPr>
              <a:t>ついて（イメージ）</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38</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議題③　「未来像」のイメージについて</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42</a:t>
            </a:r>
          </a:p>
          <a:p>
            <a:r>
              <a:rPr kumimoji="1" lang="ja-JP" altLang="en-US" sz="2000" dirty="0" smtClean="0">
                <a:latin typeface="Meiryo UI" panose="020B0604030504040204" pitchFamily="50" charset="-128"/>
                <a:ea typeface="Meiryo UI" panose="020B0604030504040204" pitchFamily="50" charset="-128"/>
              </a:rPr>
              <a:t>　未来像</a:t>
            </a:r>
            <a:r>
              <a:rPr kumimoji="1" lang="ja-JP" altLang="en-US" sz="2000" dirty="0">
                <a:latin typeface="Meiryo UI" panose="020B0604030504040204" pitchFamily="50" charset="-128"/>
                <a:ea typeface="Meiryo UI" panose="020B0604030504040204" pitchFamily="50" charset="-128"/>
              </a:rPr>
              <a:t>（めざす姿）について　（イメージ</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		43</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756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19</a:t>
            </a:fld>
            <a:endParaRPr kumimoji="1" lang="ja-JP" altLang="en-US" dirty="0"/>
          </a:p>
        </p:txBody>
      </p:sp>
    </p:spTree>
    <p:extLst>
      <p:ext uri="{BB962C8B-B14F-4D97-AF65-F5344CB8AC3E}">
        <p14:creationId xmlns:p14="http://schemas.microsoft.com/office/powerpoint/2010/main" val="137914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Ⅲ</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a:t>
            </a:r>
            <a:r>
              <a:rPr kumimoji="1" lang="ja-JP" altLang="en-US" sz="2000" b="1" dirty="0" smtClean="0">
                <a:latin typeface="Meiryo UI" panose="020B0604030504040204" pitchFamily="50" charset="-128"/>
                <a:ea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rPr>
              <a:t>ポテンシャル　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「主な強み」</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20</a:t>
            </a:fld>
            <a:endParaRPr kumimoji="1" lang="ja-JP" altLang="en-US"/>
          </a:p>
        </p:txBody>
      </p:sp>
      <p:sp>
        <p:nvSpPr>
          <p:cNvPr id="58" name="正方形/長方形 57"/>
          <p:cNvSpPr/>
          <p:nvPr/>
        </p:nvSpPr>
        <p:spPr>
          <a:xfrm>
            <a:off x="298076" y="1056591"/>
            <a:ext cx="8807824" cy="570816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216000" rtlCol="0" anchor="t" anchorCtr="0"/>
          <a:lstStyle/>
          <a:p>
            <a:pPr marL="185738" indent="-185738">
              <a:lnSpc>
                <a:spcPts val="2000"/>
              </a:lnSpc>
              <a:spcBef>
                <a:spcPts val="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大阪は、ライフサイエンス産業や新エネルギー産業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となる産業が成長</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バランスの取れた産業</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が安定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した経済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成長の土台となっている。近年の大阪経済は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額の増加</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やインバウンド</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に伴い回復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傾向にある。さらに、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歴史や食文化等</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多彩な魅力</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を有する大阪のまちは、多くの観光客に溢れ、今また、万博開催都市として注目が集まってきている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786149" y="2436117"/>
            <a:ext cx="5589417" cy="338554"/>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大阪の主なライフサイエンス関連大学・研究機関等</a:t>
            </a:r>
            <a:r>
              <a:rPr kumimoji="1" lang="en-US" altLang="ja-JP"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0" name="テキスト ボックス 59"/>
          <p:cNvSpPr txBox="1"/>
          <p:nvPr/>
        </p:nvSpPr>
        <p:spPr>
          <a:xfrm>
            <a:off x="376507" y="3913110"/>
            <a:ext cx="2088232"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61" name="テキスト ボックス 60"/>
          <p:cNvSpPr txBox="1"/>
          <p:nvPr/>
        </p:nvSpPr>
        <p:spPr>
          <a:xfrm>
            <a:off x="2613756" y="3968096"/>
            <a:ext cx="2088232" cy="430887"/>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大学医学部附属</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62" name="テキスト ボックス 61"/>
          <p:cNvSpPr txBox="1"/>
          <p:nvPr/>
        </p:nvSpPr>
        <p:spPr>
          <a:xfrm>
            <a:off x="4788891" y="3973257"/>
            <a:ext cx="2123752"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国立循環器病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図 62"/>
          <p:cNvPicPr>
            <a:picLocks noChangeAspect="1"/>
          </p:cNvPicPr>
          <p:nvPr/>
        </p:nvPicPr>
        <p:blipFill>
          <a:blip r:embed="rId2"/>
          <a:stretch>
            <a:fillRect/>
          </a:stretch>
        </p:blipFill>
        <p:spPr>
          <a:xfrm>
            <a:off x="490004" y="2775937"/>
            <a:ext cx="1844040" cy="1211580"/>
          </a:xfrm>
          <a:prstGeom prst="rect">
            <a:avLst/>
          </a:prstGeom>
        </p:spPr>
      </p:pic>
      <p:pic>
        <p:nvPicPr>
          <p:cNvPr id="64" name="図 63"/>
          <p:cNvPicPr>
            <a:picLocks noChangeAspect="1"/>
          </p:cNvPicPr>
          <p:nvPr/>
        </p:nvPicPr>
        <p:blipFill>
          <a:blip r:embed="rId3"/>
          <a:stretch>
            <a:fillRect/>
          </a:stretch>
        </p:blipFill>
        <p:spPr>
          <a:xfrm>
            <a:off x="2730834" y="2749492"/>
            <a:ext cx="1836420" cy="1264920"/>
          </a:xfrm>
          <a:prstGeom prst="rect">
            <a:avLst/>
          </a:prstGeom>
        </p:spPr>
      </p:pic>
      <p:pic>
        <p:nvPicPr>
          <p:cNvPr id="65" name="図 64"/>
          <p:cNvPicPr>
            <a:picLocks noChangeAspect="1"/>
          </p:cNvPicPr>
          <p:nvPr/>
        </p:nvPicPr>
        <p:blipFill>
          <a:blip r:embed="rId4"/>
          <a:stretch>
            <a:fillRect/>
          </a:stretch>
        </p:blipFill>
        <p:spPr>
          <a:xfrm>
            <a:off x="4865289" y="2782898"/>
            <a:ext cx="1797149" cy="1170979"/>
          </a:xfrm>
          <a:prstGeom prst="rect">
            <a:avLst/>
          </a:prstGeom>
        </p:spPr>
      </p:pic>
      <p:pic>
        <p:nvPicPr>
          <p:cNvPr id="66" name="Picture 2" descr="D:\tanakajunya\Desktop\a0006_0013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818" y="5060810"/>
            <a:ext cx="1808807" cy="1199604"/>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
          <p:cNvSpPr txBox="1"/>
          <p:nvPr/>
        </p:nvSpPr>
        <p:spPr>
          <a:xfrm>
            <a:off x="7161064" y="4633913"/>
            <a:ext cx="142263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食文化</a:t>
            </a: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pic>
        <p:nvPicPr>
          <p:cNvPr id="68" name="Picture 4" descr="D:\tanakajunya\Desktop\gatag-000068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2216" y="5060810"/>
            <a:ext cx="406153" cy="114056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最先端ものづくり企業の集積"/>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52" y="4991669"/>
            <a:ext cx="1224475" cy="124316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T:\_02知事関係\_02知事発信系\04インタビュー・講演等対応\雑誌・講演・インタビュー対応\281028_関西プレスクラブ講演\参考（ネタ？）\画像集\ハードロック全体写真(黒）.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7870" y="4893607"/>
            <a:ext cx="1112175" cy="1439284"/>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6"/>
          <p:cNvSpPr txBox="1"/>
          <p:nvPr/>
        </p:nvSpPr>
        <p:spPr>
          <a:xfrm>
            <a:off x="813121" y="4596717"/>
            <a:ext cx="229116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中小企業の技術力</a:t>
            </a: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72" name="テキスト ボックス 6"/>
          <p:cNvSpPr txBox="1"/>
          <p:nvPr/>
        </p:nvSpPr>
        <p:spPr>
          <a:xfrm>
            <a:off x="3888485" y="4616923"/>
            <a:ext cx="178061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スポーツ</a:t>
            </a:r>
            <a:r>
              <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73" name="テキスト ボックス 72"/>
          <p:cNvSpPr txBox="1"/>
          <p:nvPr/>
        </p:nvSpPr>
        <p:spPr>
          <a:xfrm>
            <a:off x="6795081" y="4009124"/>
            <a:ext cx="2088232" cy="253916"/>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6"/>
          <p:cNvSpPr txBox="1"/>
          <p:nvPr/>
        </p:nvSpPr>
        <p:spPr>
          <a:xfrm>
            <a:off x="3566582" y="4917731"/>
            <a:ext cx="2641017"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（スポーツメーカー）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ミズノ、デサント、ゼットなど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6"/>
          <p:cNvSpPr txBox="1"/>
          <p:nvPr/>
        </p:nvSpPr>
        <p:spPr>
          <a:xfrm>
            <a:off x="3540131" y="5551252"/>
            <a:ext cx="2869464"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（スポーツチーム）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阪神、オリックス、セレッソ、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ガンバ、エヴェッサ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図 75"/>
          <p:cNvPicPr>
            <a:picLocks noChangeAspect="1"/>
          </p:cNvPicPr>
          <p:nvPr/>
        </p:nvPicPr>
        <p:blipFill>
          <a:blip r:embed="rId9"/>
          <a:stretch>
            <a:fillRect/>
          </a:stretch>
        </p:blipFill>
        <p:spPr>
          <a:xfrm>
            <a:off x="6825552" y="2810057"/>
            <a:ext cx="2027290" cy="1156249"/>
          </a:xfrm>
          <a:prstGeom prst="rect">
            <a:avLst/>
          </a:prstGeom>
        </p:spPr>
      </p:pic>
    </p:spTree>
    <p:extLst>
      <p:ext uri="{BB962C8B-B14F-4D97-AF65-F5344CB8AC3E}">
        <p14:creationId xmlns:p14="http://schemas.microsoft.com/office/powerpoint/2010/main" val="2648826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Ⅲ</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a:t>
            </a:r>
            <a:r>
              <a:rPr kumimoji="1" lang="ja-JP" altLang="en-US" sz="2000" b="1" dirty="0" smtClean="0">
                <a:latin typeface="Meiryo UI" panose="020B0604030504040204" pitchFamily="50" charset="-128"/>
                <a:ea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rPr>
              <a:t>ポテンシャル　</a:t>
            </a:r>
            <a:r>
              <a:rPr kumimoji="1" lang="ja-JP" altLang="en-US" sz="2000" b="1" dirty="0" smtClean="0">
                <a:latin typeface="Meiryo UI" panose="020B0604030504040204" pitchFamily="50" charset="-128"/>
                <a:ea typeface="Meiryo UI" panose="020B0604030504040204" pitchFamily="50" charset="-128"/>
              </a:rPr>
              <a:t>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「主な課題」</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21</a:t>
            </a:fld>
            <a:endParaRPr kumimoji="1" lang="ja-JP" altLang="en-US"/>
          </a:p>
        </p:txBody>
      </p:sp>
      <p:sp>
        <p:nvSpPr>
          <p:cNvPr id="23" name="正方形/長方形 22"/>
          <p:cNvSpPr/>
          <p:nvPr/>
        </p:nvSpPr>
        <p:spPr>
          <a:xfrm>
            <a:off x="397388" y="1035869"/>
            <a:ext cx="9280011" cy="6048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288000" rIns="216000" rtlCol="0" anchor="t" anchorCtr="0"/>
          <a:lstStyle/>
          <a:p>
            <a:pPr marL="185738" indent="-185738">
              <a:lnSpc>
                <a:spcPts val="1600"/>
              </a:lnSpc>
              <a:spcBef>
                <a:spcPts val="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一方、大阪は、世界的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に最も早く高齢社会を迎える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日本において、三大都市の中で</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いち早く高齢化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予想されている。ただ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した超高齢社会への対応は、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言い換えれば</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どこ</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よりも</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早く新た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な取組みに挑戦できる「変革のチャンス」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と考えられる。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600"/>
              </a:lnSpc>
              <a:spcBef>
                <a:spcPts val="12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、日本は、世界トップクラスの長寿社会を実現して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平均寿命と健康寿命の差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は大きな課題。</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の平均寿命と健康寿命に差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は全国より大きく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、健康を損なったり、介護が必要になるなど、不便な暮らしを余儀なくされる恐れが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ある。しかしながら、</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大阪から健康</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寿命を画期的に伸ばす先進事例を示すことができれば、世界の全ての人々の</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の改善に貢献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75000" y="6373181"/>
            <a:ext cx="2750005" cy="4356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kumimoji="0" lang="ja-JP" altLang="en-US" sz="800" kern="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典</a:t>
            </a:r>
            <a:endPar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5" name="テキスト ボックス 24"/>
          <p:cNvSpPr txBox="1"/>
          <p:nvPr/>
        </p:nvSpPr>
        <p:spPr>
          <a:xfrm>
            <a:off x="1360103" y="3295487"/>
            <a:ext cx="2634872" cy="338554"/>
          </a:xfrm>
          <a:prstGeom prst="rect">
            <a:avLst/>
          </a:prstGeom>
          <a:noFill/>
        </p:spPr>
        <p:txBody>
          <a:bodyPr wrap="square" rtlCol="0">
            <a:spAutoFit/>
          </a:bodyPr>
          <a:lstStyle/>
          <a:p>
            <a:pPr algn="ctr"/>
            <a:r>
              <a:rPr kumimoji="1" lang="en-US" altLang="ja-JP" sz="1600" b="1" dirty="0" smtClean="0">
                <a:latin typeface="ＭＳ Ｐゴシック" panose="020B0600070205080204" pitchFamily="50" charset="-128"/>
                <a:ea typeface="ＭＳ Ｐゴシック" panose="020B0600070205080204" pitchFamily="50" charset="-128"/>
              </a:rPr>
              <a:t>【</a:t>
            </a:r>
            <a:r>
              <a:rPr kumimoji="1" lang="ja-JP" altLang="en-US" sz="1600" b="1" dirty="0" smtClean="0">
                <a:latin typeface="ＭＳ Ｐゴシック" panose="020B0600070205080204" pitchFamily="50" charset="-128"/>
                <a:ea typeface="ＭＳ Ｐゴシック" panose="020B0600070205080204" pitchFamily="50" charset="-128"/>
              </a:rPr>
              <a:t>高齢化率の推移</a:t>
            </a:r>
            <a:r>
              <a:rPr kumimoji="1" lang="en-US" altLang="ja-JP" sz="1600" b="1" dirty="0" smtClean="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5796622" y="3233235"/>
            <a:ext cx="2901782" cy="338554"/>
          </a:xfrm>
          <a:prstGeom prst="rect">
            <a:avLst/>
          </a:prstGeom>
          <a:noFill/>
        </p:spPr>
        <p:txBody>
          <a:bodyPr wrap="square" rtlCol="0">
            <a:spAutoFit/>
          </a:bodyPr>
          <a:lstStyle/>
          <a:p>
            <a:pPr algn="ctr"/>
            <a:r>
              <a:rPr kumimoji="1" lang="en-US" altLang="ja-JP" sz="1600" b="1" dirty="0" smtClean="0">
                <a:latin typeface="ＭＳ Ｐゴシック" panose="020B0600070205080204" pitchFamily="50" charset="-128"/>
                <a:ea typeface="ＭＳ Ｐゴシック" panose="020B0600070205080204" pitchFamily="50" charset="-128"/>
              </a:rPr>
              <a:t>【</a:t>
            </a:r>
            <a:r>
              <a:rPr lang="ja-JP" altLang="en-US" sz="1600" b="1" dirty="0" smtClean="0">
                <a:latin typeface="ＭＳ Ｐゴシック" panose="020B0600070205080204" pitchFamily="50" charset="-128"/>
                <a:ea typeface="ＭＳ Ｐゴシック" panose="020B0600070205080204" pitchFamily="50" charset="-128"/>
              </a:rPr>
              <a:t>健康寿命、平均寿命</a:t>
            </a:r>
            <a:r>
              <a:rPr kumimoji="1" lang="en-US" altLang="ja-JP" sz="1600" b="1" dirty="0" smtClean="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grpSp>
        <p:nvGrpSpPr>
          <p:cNvPr id="27" name="グループ化 26"/>
          <p:cNvGrpSpPr/>
          <p:nvPr/>
        </p:nvGrpSpPr>
        <p:grpSpPr>
          <a:xfrm>
            <a:off x="708985" y="3507975"/>
            <a:ext cx="4250300" cy="3238050"/>
            <a:chOff x="357989" y="3339696"/>
            <a:chExt cx="3300411" cy="3238050"/>
          </a:xfrm>
        </p:grpSpPr>
        <p:grpSp>
          <p:nvGrpSpPr>
            <p:cNvPr id="28" name="グループ化 27"/>
            <p:cNvGrpSpPr/>
            <p:nvPr/>
          </p:nvGrpSpPr>
          <p:grpSpPr>
            <a:xfrm>
              <a:off x="357989" y="3339696"/>
              <a:ext cx="2857901" cy="3208255"/>
              <a:chOff x="-58821" y="85505"/>
              <a:chExt cx="4787885" cy="2743200"/>
            </a:xfrm>
          </p:grpSpPr>
          <p:graphicFrame>
            <p:nvGraphicFramePr>
              <p:cNvPr id="33" name="グラフ 32"/>
              <p:cNvGraphicFramePr/>
              <p:nvPr>
                <p:extLst/>
              </p:nvPr>
            </p:nvGraphicFramePr>
            <p:xfrm>
              <a:off x="157064" y="855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4" name="正方形/長方形 33"/>
              <p:cNvSpPr/>
              <p:nvPr/>
            </p:nvSpPr>
            <p:spPr>
              <a:xfrm>
                <a:off x="-58821" y="123624"/>
                <a:ext cx="760294" cy="23024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grpSp>
        <p:sp>
          <p:nvSpPr>
            <p:cNvPr id="29" name="Text Box 4"/>
            <p:cNvSpPr txBox="1">
              <a:spLocks noChangeArrowheads="1"/>
            </p:cNvSpPr>
            <p:nvPr/>
          </p:nvSpPr>
          <p:spPr bwMode="auto">
            <a:xfrm>
              <a:off x="1380951" y="6448997"/>
              <a:ext cx="1871253" cy="128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marL="0" marR="0" lvl="0" indent="0" algn="l" defTabSz="914192" rtl="0" eaLnBrk="0" fontAlgn="base" latinLnBrk="0" hangingPunct="0">
                <a:lnSpc>
                  <a:spcPct val="80000"/>
                </a:lnSpc>
                <a:spcBef>
                  <a:spcPct val="0"/>
                </a:spcBef>
                <a:spcAft>
                  <a:spcPct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出典</a:t>
              </a:r>
              <a:r>
                <a:rPr kumimoji="0" lang="ja-JP" altLang="en-US" sz="900" b="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rPr>
                <a:t>総務省「人口推計</a:t>
              </a:r>
              <a:r>
                <a:rPr kumimoji="0" lang="ja-JP" altLang="en-US" sz="900" b="0" i="0" u="none" strike="noStrike" kern="1200" cap="none" spc="0" normalizeH="0" baseline="0" noProof="0" dirty="0" smtClean="0">
                  <a:ln>
                    <a:noFill/>
                  </a:ln>
                  <a:solidFill>
                    <a:prstClr val="black"/>
                  </a:solidFill>
                  <a:effectLst/>
                  <a:uLnTx/>
                  <a:uFillTx/>
                  <a:latin typeface="Arial" charset="0"/>
                  <a:ea typeface="ＭＳ Ｐゴシック" panose="020B0600070205080204" pitchFamily="50" charset="-128"/>
                </a:rPr>
                <a:t>」より作成</a:t>
              </a:r>
              <a:endPar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1398103" y="4231405"/>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sp>
          <p:nvSpPr>
            <p:cNvPr id="31" name="テキスト ボックス 30"/>
            <p:cNvSpPr txBox="1"/>
            <p:nvPr/>
          </p:nvSpPr>
          <p:spPr>
            <a:xfrm>
              <a:off x="2809694" y="4361821"/>
              <a:ext cx="848706" cy="307777"/>
            </a:xfrm>
            <a:prstGeom prst="rect">
              <a:avLst/>
            </a:prstGeom>
            <a:noFill/>
          </p:spPr>
          <p:txBody>
            <a:bodyPr wrap="square" rtlCol="0">
              <a:spAutoFit/>
            </a:bodyPr>
            <a:lstStyle/>
            <a:p>
              <a:pPr algn="ctr"/>
              <a:r>
                <a:rPr kumimoji="1" lang="ja-JP" altLang="en-US" sz="1400" b="1" dirty="0" smtClean="0">
                  <a:latin typeface="+mj-ea"/>
                  <a:ea typeface="+mj-ea"/>
                </a:rPr>
                <a:t>愛知</a:t>
              </a:r>
              <a:endParaRPr kumimoji="1" lang="ja-JP" altLang="en-US" sz="1400" b="1" dirty="0">
                <a:latin typeface="+mj-ea"/>
                <a:ea typeface="+mj-ea"/>
              </a:endParaRPr>
            </a:p>
          </p:txBody>
        </p:sp>
        <p:sp>
          <p:nvSpPr>
            <p:cNvPr id="32" name="テキスト ボックス 31"/>
            <p:cNvSpPr txBox="1"/>
            <p:nvPr/>
          </p:nvSpPr>
          <p:spPr>
            <a:xfrm>
              <a:off x="2070331" y="5012057"/>
              <a:ext cx="848706" cy="307777"/>
            </a:xfrm>
            <a:prstGeom prst="rect">
              <a:avLst/>
            </a:prstGeom>
            <a:noFill/>
          </p:spPr>
          <p:txBody>
            <a:bodyPr wrap="square" rtlCol="0">
              <a:spAutoFit/>
            </a:bodyPr>
            <a:lstStyle/>
            <a:p>
              <a:pPr algn="ctr"/>
              <a:r>
                <a:rPr kumimoji="1" lang="ja-JP" altLang="en-US" sz="1400" b="1" dirty="0" smtClean="0">
                  <a:latin typeface="+mj-ea"/>
                  <a:ea typeface="+mj-ea"/>
                </a:rPr>
                <a:t>東京</a:t>
              </a:r>
              <a:endParaRPr kumimoji="1" lang="ja-JP" altLang="en-US" sz="1400" b="1" dirty="0">
                <a:latin typeface="+mj-ea"/>
                <a:ea typeface="+mj-ea"/>
              </a:endParaRPr>
            </a:p>
          </p:txBody>
        </p:sp>
      </p:grpSp>
      <p:grpSp>
        <p:nvGrpSpPr>
          <p:cNvPr id="35" name="グループ化 34"/>
          <p:cNvGrpSpPr/>
          <p:nvPr/>
        </p:nvGrpSpPr>
        <p:grpSpPr>
          <a:xfrm>
            <a:off x="4911539" y="3425626"/>
            <a:ext cx="4323603" cy="3060665"/>
            <a:chOff x="5022103" y="3268413"/>
            <a:chExt cx="2925148" cy="3060665"/>
          </a:xfrm>
        </p:grpSpPr>
        <p:graphicFrame>
          <p:nvGraphicFramePr>
            <p:cNvPr id="36" name="グラフ 35"/>
            <p:cNvGraphicFramePr/>
            <p:nvPr>
              <p:extLst/>
            </p:nvPr>
          </p:nvGraphicFramePr>
          <p:xfrm>
            <a:off x="5067217" y="3268413"/>
            <a:ext cx="2880034" cy="3060665"/>
          </p:xfrm>
          <a:graphic>
            <a:graphicData uri="http://schemas.openxmlformats.org/drawingml/2006/chart">
              <c:chart xmlns:c="http://schemas.openxmlformats.org/drawingml/2006/chart" xmlns:r="http://schemas.openxmlformats.org/officeDocument/2006/relationships" r:id="rId3"/>
            </a:graphicData>
          </a:graphic>
        </p:graphicFrame>
        <p:sp>
          <p:nvSpPr>
            <p:cNvPr id="37" name="正方形/長方形 36"/>
            <p:cNvSpPr/>
            <p:nvPr/>
          </p:nvSpPr>
          <p:spPr>
            <a:xfrm>
              <a:off x="5022103" y="3466217"/>
              <a:ext cx="550913" cy="28629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0" dirty="0" smtClean="0">
                  <a:solidFill>
                    <a:sysClr val="windowText" lastClr="000000"/>
                  </a:solidFill>
                  <a:latin typeface="Calibri" panose="020F0502020204030204"/>
                  <a:ea typeface="游ゴシック" panose="020B0400000000000000" pitchFamily="50" charset="-128"/>
                </a:rPr>
                <a:t>（歳）</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38" name="角丸四角形 37"/>
            <p:cNvSpPr/>
            <p:nvPr/>
          </p:nvSpPr>
          <p:spPr>
            <a:xfrm>
              <a:off x="5354788" y="3850338"/>
              <a:ext cx="1393977" cy="369862"/>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改善しているが、</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全国を下回る</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712175" y="5933213"/>
              <a:ext cx="848706" cy="307777"/>
            </a:xfrm>
            <a:prstGeom prst="rect">
              <a:avLst/>
            </a:prstGeom>
            <a:noFill/>
          </p:spPr>
          <p:txBody>
            <a:bodyPr wrap="square" rtlCol="0">
              <a:spAutoFit/>
            </a:bodyPr>
            <a:lstStyle/>
            <a:p>
              <a:pPr algn="ctr"/>
              <a:r>
                <a:rPr kumimoji="1" lang="ja-JP" altLang="en-US" sz="1400" b="1" dirty="0" smtClean="0">
                  <a:latin typeface="+mj-ea"/>
                  <a:ea typeface="+mj-ea"/>
                </a:rPr>
                <a:t>全国</a:t>
              </a:r>
              <a:endParaRPr kumimoji="1" lang="ja-JP" altLang="en-US" sz="1400" b="1" dirty="0">
                <a:latin typeface="+mj-ea"/>
                <a:ea typeface="+mj-ea"/>
              </a:endParaRPr>
            </a:p>
          </p:txBody>
        </p:sp>
        <p:sp>
          <p:nvSpPr>
            <p:cNvPr id="40" name="テキスト ボックス 39"/>
            <p:cNvSpPr txBox="1"/>
            <p:nvPr/>
          </p:nvSpPr>
          <p:spPr>
            <a:xfrm>
              <a:off x="6840848" y="5933213"/>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grpSp>
      <p:sp>
        <p:nvSpPr>
          <p:cNvPr id="41" name="テキスト ボックス 40"/>
          <p:cNvSpPr txBox="1"/>
          <p:nvPr/>
        </p:nvSpPr>
        <p:spPr>
          <a:xfrm>
            <a:off x="5767885" y="5928759"/>
            <a:ext cx="3057623" cy="461665"/>
          </a:xfrm>
          <a:prstGeom prst="rect">
            <a:avLst/>
          </a:prstGeom>
          <a:solidFill>
            <a:schemeClr val="bg1"/>
          </a:solid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全国　　　　　大阪　　　　　　全国　　　　　大阪</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男　性</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女　性</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77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Ⅲ</a:t>
            </a:r>
            <a:r>
              <a:rPr kumimoji="1" lang="ja-JP" altLang="en-US" sz="2000" b="1" dirty="0" err="1">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a:t>
            </a:r>
            <a:r>
              <a:rPr kumimoji="1" lang="ja-JP" altLang="en-US" sz="2000" b="1" dirty="0" smtClean="0">
                <a:latin typeface="Meiryo UI" panose="020B0604030504040204" pitchFamily="50" charset="-128"/>
                <a:ea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rPr>
              <a:t>ポテンシャル　</a:t>
            </a:r>
            <a:r>
              <a:rPr kumimoji="1" lang="ja-JP" altLang="en-US" sz="2000" b="1" dirty="0" smtClean="0">
                <a:latin typeface="Meiryo UI" panose="020B0604030504040204" pitchFamily="50" charset="-128"/>
                <a:ea typeface="Meiryo UI" panose="020B0604030504040204" pitchFamily="50" charset="-128"/>
              </a:rPr>
              <a:t>③</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「大阪の特性」</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p:txBody>
          <a:bodyPr/>
          <a:lstStyle/>
          <a:p>
            <a:fld id="{E61EF540-5CB6-483A-A4DA-F9E60F8B4EFB}" type="slidenum">
              <a:rPr kumimoji="1" lang="ja-JP" altLang="en-US" smtClean="0"/>
              <a:t>22</a:t>
            </a:fld>
            <a:endParaRPr kumimoji="1" lang="ja-JP" altLang="en-US"/>
          </a:p>
        </p:txBody>
      </p:sp>
      <p:sp>
        <p:nvSpPr>
          <p:cNvPr id="6" name="正方形/長方形 5"/>
          <p:cNvSpPr/>
          <p:nvPr/>
        </p:nvSpPr>
        <p:spPr>
          <a:xfrm>
            <a:off x="476820" y="1058067"/>
            <a:ext cx="8807824" cy="595336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0"/>
              </a:spcBef>
              <a:tabLst>
                <a:tab pos="185738" algn="l"/>
              </a:tabLst>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世界とともに発展してきた大阪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大阪は、難波津の昔から、</a:t>
            </a:r>
            <a:r>
              <a:rPr kumimoji="1" lang="ja-JP" altLang="en-US" sz="1400" b="1" dirty="0">
                <a:solidFill>
                  <a:schemeClr val="tx1"/>
                </a:solidFill>
                <a:latin typeface="Meiryo UI" panose="020B0604030504040204" pitchFamily="50" charset="-128"/>
                <a:ea typeface="Meiryo UI" panose="020B0604030504040204" pitchFamily="50" charset="-128"/>
              </a:rPr>
              <a:t>国内外の玄関口</a:t>
            </a:r>
            <a:r>
              <a:rPr kumimoji="1" lang="ja-JP" altLang="en-US" sz="1400" dirty="0">
                <a:solidFill>
                  <a:schemeClr val="tx1"/>
                </a:solidFill>
                <a:latin typeface="Meiryo UI" panose="020B0604030504040204" pitchFamily="50" charset="-128"/>
                <a:ea typeface="Meiryo UI" panose="020B0604030504040204" pitchFamily="50" charset="-128"/>
              </a:rPr>
              <a:t>として</a:t>
            </a:r>
            <a:r>
              <a:rPr kumimoji="1" lang="ja-JP" altLang="en-US" sz="1400" dirty="0" smtClean="0">
                <a:solidFill>
                  <a:schemeClr val="tx1"/>
                </a:solidFill>
                <a:latin typeface="Meiryo UI" panose="020B0604030504040204" pitchFamily="50" charset="-128"/>
                <a:ea typeface="Meiryo UI" panose="020B0604030504040204" pitchFamily="50" charset="-128"/>
              </a:rPr>
              <a:t>、外交</a:t>
            </a:r>
            <a:r>
              <a:rPr kumimoji="1" lang="ja-JP" altLang="en-US" sz="1400" dirty="0">
                <a:solidFill>
                  <a:schemeClr val="tx1"/>
                </a:solidFill>
                <a:latin typeface="Meiryo UI" panose="020B0604030504040204" pitchFamily="50" charset="-128"/>
                <a:ea typeface="Meiryo UI" panose="020B0604030504040204" pitchFamily="50" charset="-128"/>
              </a:rPr>
              <a:t>や</a:t>
            </a:r>
            <a:r>
              <a:rPr kumimoji="1" lang="ja-JP" altLang="en-US" sz="1400" dirty="0" smtClean="0">
                <a:solidFill>
                  <a:schemeClr val="tx1"/>
                </a:solidFill>
                <a:latin typeface="Meiryo UI" panose="020B0604030504040204" pitchFamily="50" charset="-128"/>
                <a:ea typeface="Meiryo UI" panose="020B0604030504040204" pitchFamily="50" charset="-128"/>
              </a:rPr>
              <a:t>内政</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物流ネットワーク</a:t>
            </a:r>
            <a:r>
              <a:rPr kumimoji="1" lang="ja-JP" altLang="en-US" sz="1400" dirty="0">
                <a:solidFill>
                  <a:schemeClr val="tx1"/>
                </a:solidFill>
                <a:latin typeface="Meiryo UI" panose="020B0604030504040204" pitchFamily="50" charset="-128"/>
                <a:ea typeface="Meiryo UI" panose="020B0604030504040204" pitchFamily="50" charset="-128"/>
              </a:rPr>
              <a:t>の重要な拠点として、内外から多くの人やモノを受け入れ、また様々な知識や技術を</a:t>
            </a:r>
            <a:r>
              <a:rPr kumimoji="1" lang="ja-JP" altLang="en-US" sz="1400" dirty="0" smtClean="0">
                <a:solidFill>
                  <a:schemeClr val="tx1"/>
                </a:solidFill>
                <a:latin typeface="Meiryo UI" panose="020B0604030504040204" pitchFamily="50" charset="-128"/>
                <a:ea typeface="Meiryo UI" panose="020B0604030504040204" pitchFamily="50" charset="-128"/>
              </a:rPr>
              <a:t>取り入れながら</a:t>
            </a:r>
            <a:r>
              <a:rPr kumimoji="1" lang="ja-JP" altLang="en-US" sz="1400" b="1" dirty="0" smtClean="0">
                <a:solidFill>
                  <a:schemeClr val="tx1"/>
                </a:solidFill>
                <a:latin typeface="Meiryo UI" panose="020B0604030504040204" pitchFamily="50" charset="-128"/>
                <a:ea typeface="Meiryo UI" panose="020B0604030504040204" pitchFamily="50" charset="-128"/>
              </a:rPr>
              <a:t>世界とともに発展してきた</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現在</a:t>
            </a:r>
            <a:r>
              <a:rPr kumimoji="1" lang="ja-JP" altLang="en-US" sz="1400" dirty="0">
                <a:solidFill>
                  <a:schemeClr val="tx1"/>
                </a:solidFill>
                <a:latin typeface="Meiryo UI" panose="020B0604030504040204" pitchFamily="50" charset="-128"/>
                <a:ea typeface="Meiryo UI" panose="020B0604030504040204" pitchFamily="50" charset="-128"/>
              </a:rPr>
              <a:t>の大阪も、関西国際空港や大阪国際空港、大阪港、堺泉北港などを有し、我が国の世界に開かれた玄関口としての役割を果たしている。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185738" indent="-185738">
              <a:lnSpc>
                <a:spcPts val="2000"/>
              </a:lnSpc>
              <a:spcBef>
                <a:spcPts val="0"/>
              </a:spcBef>
              <a:tabLst>
                <a:tab pos="185738" algn="l"/>
              </a:tabLst>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社会貢献の精神、世界の先駆けて取り組む先駆性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kumimoji="1" lang="ja-JP" altLang="en-US" sz="1400" b="1" dirty="0" smtClean="0">
                <a:solidFill>
                  <a:schemeClr val="tx1"/>
                </a:solidFill>
                <a:latin typeface="Meiryo UI" panose="020B0604030504040204" pitchFamily="50" charset="-128"/>
                <a:ea typeface="Meiryo UI" panose="020B0604030504040204" pitchFamily="50" charset="-128"/>
              </a:rPr>
              <a:t>大阪人</a:t>
            </a:r>
            <a:r>
              <a:rPr kumimoji="1" lang="ja-JP" altLang="en-US" sz="1400" dirty="0">
                <a:solidFill>
                  <a:schemeClr val="tx1"/>
                </a:solidFill>
                <a:latin typeface="Meiryo UI" panose="020B0604030504040204" pitchFamily="50" charset="-128"/>
                <a:ea typeface="Meiryo UI" panose="020B0604030504040204" pitchFamily="50" charset="-128"/>
              </a:rPr>
              <a:t>は冨を重視、利益を追求するといった気質である一方、「三方よし」に代表されるように、</a:t>
            </a:r>
            <a:r>
              <a:rPr kumimoji="1" lang="ja-JP" altLang="en-US" sz="1400" b="1" dirty="0">
                <a:solidFill>
                  <a:schemeClr val="tx1"/>
                </a:solidFill>
                <a:latin typeface="Meiryo UI" panose="020B0604030504040204" pitchFamily="50" charset="-128"/>
                <a:ea typeface="Meiryo UI" panose="020B0604030504040204" pitchFamily="50" charset="-128"/>
              </a:rPr>
              <a:t>社会貢献、公利公益の精神を</a:t>
            </a:r>
            <a:r>
              <a:rPr kumimoji="1" lang="ja-JP" altLang="en-US" sz="1400" b="1" dirty="0" smtClean="0">
                <a:solidFill>
                  <a:schemeClr val="tx1"/>
                </a:solidFill>
                <a:latin typeface="Meiryo UI" panose="020B0604030504040204" pitchFamily="50" charset="-128"/>
                <a:ea typeface="Meiryo UI" panose="020B0604030504040204" pitchFamily="50" charset="-128"/>
              </a:rPr>
              <a:t>重んじる精神</a:t>
            </a:r>
            <a:r>
              <a:rPr kumimoji="1" lang="ja-JP" altLang="en-US" sz="1400" dirty="0" smtClean="0">
                <a:solidFill>
                  <a:schemeClr val="tx1"/>
                </a:solidFill>
                <a:latin typeface="Meiryo UI" panose="020B0604030504040204" pitchFamily="50" charset="-128"/>
                <a:ea typeface="Meiryo UI" panose="020B0604030504040204" pitchFamily="50" charset="-128"/>
              </a:rPr>
              <a:t>を</a:t>
            </a:r>
            <a:r>
              <a:rPr kumimoji="1" lang="ja-JP" altLang="en-US" sz="1400" dirty="0">
                <a:solidFill>
                  <a:schemeClr val="tx1"/>
                </a:solidFill>
                <a:latin typeface="Meiryo UI" panose="020B0604030504040204" pitchFamily="50" charset="-128"/>
                <a:ea typeface="Meiryo UI" panose="020B0604030504040204" pitchFamily="50" charset="-128"/>
              </a:rPr>
              <a:t>有している</a:t>
            </a:r>
            <a:r>
              <a:rPr kumimoji="1" lang="ja-JP" altLang="en-US" sz="1400" dirty="0" smtClean="0">
                <a:solidFill>
                  <a:schemeClr val="tx1"/>
                </a:solidFill>
                <a:latin typeface="Meiryo UI" panose="020B0604030504040204" pitchFamily="50" charset="-128"/>
                <a:ea typeface="Meiryo UI" panose="020B0604030504040204" pitchFamily="50" charset="-128"/>
              </a:rPr>
              <a:t>。現在</a:t>
            </a:r>
            <a:r>
              <a:rPr kumimoji="1" lang="ja-JP" altLang="en-US" sz="1400" dirty="0">
                <a:solidFill>
                  <a:schemeClr val="tx1"/>
                </a:solidFill>
                <a:latin typeface="Meiryo UI" panose="020B0604030504040204" pitchFamily="50" charset="-128"/>
                <a:ea typeface="Meiryo UI" panose="020B0604030504040204" pitchFamily="50" charset="-128"/>
              </a:rPr>
              <a:t>も数多くの大阪の企業が世界の医療や貧困等の課題</a:t>
            </a:r>
            <a:r>
              <a:rPr kumimoji="1" lang="ja-JP" altLang="en-US" sz="1400" dirty="0" smtClean="0">
                <a:solidFill>
                  <a:schemeClr val="tx1"/>
                </a:solidFill>
                <a:latin typeface="Meiryo UI" panose="020B0604030504040204" pitchFamily="50" charset="-128"/>
                <a:ea typeface="Meiryo UI" panose="020B0604030504040204" pitchFamily="50" charset="-128"/>
              </a:rPr>
              <a:t>に貢献。</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また、大阪人は進取の気質に富み、世界の先駆けとなる先物取引市場の開設や、世界の食文化を変えたインスタントラーメンを生み出すなど、</a:t>
            </a:r>
            <a:r>
              <a:rPr kumimoji="1" lang="ja-JP" altLang="en-US" sz="1400" b="1" dirty="0">
                <a:solidFill>
                  <a:schemeClr val="tx1"/>
                </a:solidFill>
                <a:latin typeface="Meiryo UI" panose="020B0604030504040204" pitchFamily="50" charset="-128"/>
                <a:ea typeface="Meiryo UI" panose="020B0604030504040204" pitchFamily="50" charset="-128"/>
              </a:rPr>
              <a:t>世界標準となる新たな社会システムや、産業、製品等を数多く生み出してきた</a:t>
            </a:r>
            <a:r>
              <a:rPr kumimoji="1" lang="ja-JP" altLang="en-US" sz="1400" dirty="0">
                <a:solidFill>
                  <a:schemeClr val="tx1"/>
                </a:solidFill>
                <a:latin typeface="Meiryo UI" panose="020B0604030504040204" pitchFamily="50" charset="-128"/>
                <a:ea typeface="Meiryo UI" panose="020B0604030504040204" pitchFamily="50" charset="-128"/>
              </a:rPr>
              <a:t>。</a:t>
            </a:r>
          </a:p>
          <a:p>
            <a:pPr marL="174625" indent="-174625"/>
            <a:endParaRPr kumimoji="1" lang="ja-JP" altLang="en-US" sz="1400" dirty="0">
              <a:solidFill>
                <a:schemeClr val="tx1"/>
              </a:solidFill>
              <a:latin typeface="Meiryo UI" panose="020B0604030504040204" pitchFamily="50" charset="-128"/>
              <a:ea typeface="Meiryo UI" panose="020B0604030504040204" pitchFamily="50" charset="-128"/>
            </a:endParaRPr>
          </a:p>
          <a:p>
            <a:pPr marL="174625" indent="-174625"/>
            <a:endParaRPr kumimoji="1" lang="ja-JP" altLang="en-US" sz="1400"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85738" indent="-185738">
              <a:lnSpc>
                <a:spcPts val="2000"/>
              </a:lnSpc>
              <a:spcBef>
                <a:spcPts val="0"/>
              </a:spcBef>
              <a:tabLst>
                <a:tab pos="185738" algn="l"/>
              </a:tabLs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0"/>
              </a:spcBef>
              <a:tabLst>
                <a:tab pos="185738" algn="l"/>
              </a:tabLs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671901" y="4176002"/>
            <a:ext cx="2754410" cy="20958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方よし」、「水道哲学」に代表されるように、社会貢献、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公益の精神を重んじる気質。</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0409" y="4615145"/>
            <a:ext cx="1115773" cy="913704"/>
          </a:xfrm>
          <a:prstGeom prst="rect">
            <a:avLst/>
          </a:prstGeom>
        </p:spPr>
      </p:pic>
      <p:sp>
        <p:nvSpPr>
          <p:cNvPr id="10" name="テキスト ボックス 9"/>
          <p:cNvSpPr txBox="1"/>
          <p:nvPr/>
        </p:nvSpPr>
        <p:spPr>
          <a:xfrm>
            <a:off x="6598357" y="4175944"/>
            <a:ext cx="2504302" cy="2095897"/>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大阪人は進取の気質に富み、世界の先駆けとなる先物取引市場の開設など、世界標準となる新たな社会システムや、産業、製品等を数多く生み出してきた。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57469" y="4176002"/>
            <a:ext cx="3011978" cy="20958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3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大阪は、国内外の玄関口として日本の中の重要な拠点として、内外から多くの人やモノを受け入れ、様々な知識や技術を取り入れながら発展</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。また、大阪人には人懐っこさなど社交的な気質がある。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261058" y="4277527"/>
            <a:ext cx="1075479" cy="27186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哲学</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780116" y="4283280"/>
            <a:ext cx="1463536" cy="4616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三方</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よし」近江商人</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tabLst>
                <a:tab pos="6550025" algn="l"/>
              </a:tabLst>
            </a:pPr>
            <a:endPar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598357" y="3797668"/>
            <a:ext cx="2544958" cy="312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latin typeface="+mn-ea"/>
              </a:rPr>
              <a:t>先取</a:t>
            </a:r>
            <a:endParaRPr kumimoji="1" lang="en-US" altLang="ja-JP" b="1" dirty="0" smtClean="0">
              <a:latin typeface="+mn-ea"/>
            </a:endParaRPr>
          </a:p>
        </p:txBody>
      </p:sp>
      <p:sp>
        <p:nvSpPr>
          <p:cNvPr id="15" name="正方形/長方形 14"/>
          <p:cNvSpPr/>
          <p:nvPr/>
        </p:nvSpPr>
        <p:spPr>
          <a:xfrm>
            <a:off x="569458" y="3813042"/>
            <a:ext cx="2988000" cy="297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latin typeface="+mn-ea"/>
              </a:rPr>
              <a:t>開放性・社交性</a:t>
            </a:r>
            <a:endParaRPr kumimoji="1" lang="en-US" altLang="ja-JP" b="1" dirty="0" smtClean="0">
              <a:latin typeface="+mn-ea"/>
            </a:endParaRPr>
          </a:p>
        </p:txBody>
      </p:sp>
      <p:sp>
        <p:nvSpPr>
          <p:cNvPr id="16" name="正方形/長方形 15"/>
          <p:cNvSpPr/>
          <p:nvPr/>
        </p:nvSpPr>
        <p:spPr>
          <a:xfrm>
            <a:off x="3671901" y="3813042"/>
            <a:ext cx="2754410" cy="297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latin typeface="+mn-ea"/>
              </a:rPr>
              <a:t>社会貢献</a:t>
            </a:r>
            <a:endParaRPr kumimoji="1" lang="en-US" altLang="ja-JP" b="1" dirty="0" smtClean="0">
              <a:latin typeface="+mn-ea"/>
            </a:endParaRP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l="27937" r="6676"/>
          <a:stretch/>
        </p:blipFill>
        <p:spPr>
          <a:xfrm>
            <a:off x="5308063" y="4637775"/>
            <a:ext cx="875357" cy="802279"/>
          </a:xfrm>
          <a:prstGeom prst="rect">
            <a:avLst/>
          </a:prstGeom>
        </p:spPr>
      </p:pic>
      <p:pic>
        <p:nvPicPr>
          <p:cNvPr id="18" name="図 17"/>
          <p:cNvPicPr>
            <a:picLocks noChangeAspect="1"/>
          </p:cNvPicPr>
          <p:nvPr/>
        </p:nvPicPr>
        <p:blipFill>
          <a:blip r:embed="rId4"/>
          <a:stretch>
            <a:fillRect/>
          </a:stretch>
        </p:blipFill>
        <p:spPr>
          <a:xfrm>
            <a:off x="8000858" y="4474083"/>
            <a:ext cx="922001" cy="1047314"/>
          </a:xfrm>
          <a:prstGeom prst="rect">
            <a:avLst/>
          </a:prstGeom>
        </p:spPr>
      </p:pic>
      <p:pic>
        <p:nvPicPr>
          <p:cNvPr id="19" name="Picture 5" descr="蔵屋敷（摂津名所図絵より）"/>
          <p:cNvPicPr>
            <a:picLocks noChangeAspect="1" noChangeArrowheads="1"/>
          </p:cNvPicPr>
          <p:nvPr/>
        </p:nvPicPr>
        <p:blipFill>
          <a:blip r:embed="rId5"/>
          <a:srcRect/>
          <a:stretch>
            <a:fillRect/>
          </a:stretch>
        </p:blipFill>
        <p:spPr bwMode="auto">
          <a:xfrm>
            <a:off x="6882632" y="4435407"/>
            <a:ext cx="870244" cy="1124666"/>
          </a:xfrm>
          <a:prstGeom prst="rect">
            <a:avLst/>
          </a:prstGeom>
          <a:noFill/>
          <a:ln w="9525">
            <a:noFill/>
            <a:miter lim="800000"/>
            <a:headEnd/>
            <a:tailEnd/>
          </a:ln>
        </p:spPr>
      </p:pic>
      <p:sp>
        <p:nvSpPr>
          <p:cNvPr id="20" name="テキスト ボックス 19"/>
          <p:cNvSpPr txBox="1"/>
          <p:nvPr/>
        </p:nvSpPr>
        <p:spPr>
          <a:xfrm>
            <a:off x="6510554" y="4214280"/>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先物取引</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619" y="4637775"/>
            <a:ext cx="1221982" cy="891074"/>
          </a:xfrm>
          <a:prstGeom prst="rect">
            <a:avLst/>
          </a:prstGeom>
        </p:spPr>
      </p:pic>
      <p:sp>
        <p:nvSpPr>
          <p:cNvPr id="22" name="テキスト ボックス 21"/>
          <p:cNvSpPr txBox="1"/>
          <p:nvPr/>
        </p:nvSpPr>
        <p:spPr>
          <a:xfrm>
            <a:off x="426647" y="4298257"/>
            <a:ext cx="1584115" cy="284669"/>
          </a:xfrm>
          <a:prstGeom prst="rect">
            <a:avLst/>
          </a:prstGeom>
          <a:noFill/>
        </p:spPr>
        <p:txBody>
          <a:bodyPr wrap="square" lIns="99037" tIns="49518" rIns="0" bIns="49518" rtlCol="0">
            <a:spAutoFit/>
          </a:bodyPr>
          <a:lstStyle/>
          <a:p>
            <a:pPr algn="ctr">
              <a:spcAft>
                <a:spcPts val="650"/>
              </a:spcAft>
            </a:pPr>
            <a:r>
              <a:rPr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貿易都市・堺の繁栄</a:t>
            </a:r>
            <a:endParaRPr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p:cNvPicPr>
            <a:picLocks noChangeAspect="1"/>
          </p:cNvPicPr>
          <p:nvPr/>
        </p:nvPicPr>
        <p:blipFill rotWithShape="1">
          <a:blip r:embed="rId7" cstate="print">
            <a:extLst>
              <a:ext uri="{28A0092B-C50C-407E-A947-70E740481C1C}">
                <a14:useLocalDpi xmlns:a14="http://schemas.microsoft.com/office/drawing/2010/main" val="0"/>
              </a:ext>
            </a:extLst>
          </a:blip>
          <a:srcRect t="5505" b="8878"/>
          <a:stretch/>
        </p:blipFill>
        <p:spPr>
          <a:xfrm>
            <a:off x="2010762" y="4637775"/>
            <a:ext cx="1509873" cy="861798"/>
          </a:xfrm>
          <a:prstGeom prst="rect">
            <a:avLst/>
          </a:prstGeom>
        </p:spPr>
      </p:pic>
      <p:sp>
        <p:nvSpPr>
          <p:cNvPr id="24" name="テキスト ボックス 23"/>
          <p:cNvSpPr txBox="1"/>
          <p:nvPr/>
        </p:nvSpPr>
        <p:spPr>
          <a:xfrm>
            <a:off x="2150869" y="4313813"/>
            <a:ext cx="1301021" cy="213876"/>
          </a:xfrm>
          <a:prstGeom prst="rect">
            <a:avLst/>
          </a:prstGeom>
          <a:noFill/>
        </p:spPr>
        <p:txBody>
          <a:bodyPr wrap="square" lIns="99037" tIns="49518" rIns="0" bIns="49518" rtlCol="0">
            <a:spAutoFit/>
          </a:bodyPr>
          <a:lstStyle/>
          <a:p>
            <a:pPr algn="ctr">
              <a:spcAft>
                <a:spcPts val="650"/>
              </a:spcAft>
            </a:pPr>
            <a:r>
              <a:rPr lang="en-US" altLang="ja-JP"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718183" y="4205724"/>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「やってみなはれ」</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550702" y="6364256"/>
            <a:ext cx="2640267" cy="510778"/>
          </a:xfrm>
          <a:prstGeom prst="roundRect">
            <a:avLst/>
          </a:prstGeom>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一人ひとりのアクションの拡大</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を「知って、とりあえずやってみる」</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01577" y="6352628"/>
            <a:ext cx="2750313" cy="510778"/>
          </a:xfrm>
          <a:prstGeom prst="roundRect">
            <a:avLst/>
          </a:prstGeom>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ステークホルダーとの連携</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業種や立場を超えた連携・協調の促進</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810762" y="6360220"/>
            <a:ext cx="2404398" cy="510778"/>
          </a:xfrm>
          <a:prstGeom prst="roundRect">
            <a:avLst/>
          </a:prstGeom>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ビジネスの力の活用</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資金面を含めた民間の力が重要</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9777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23</a:t>
            </a:fld>
            <a:endParaRPr kumimoji="1" lang="ja-JP" altLang="en-US" dirty="0"/>
          </a:p>
        </p:txBody>
      </p:sp>
    </p:spTree>
    <p:extLst>
      <p:ext uri="{BB962C8B-B14F-4D97-AF65-F5344CB8AC3E}">
        <p14:creationId xmlns:p14="http://schemas.microsoft.com/office/powerpoint/2010/main" val="2896980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Ⅳ</a:t>
            </a:r>
            <a:r>
              <a:rPr kumimoji="1" lang="ja-JP" altLang="en-US" sz="1984" b="1" dirty="0" err="1" smtClean="0">
                <a:latin typeface="Meiryo UI" panose="020B0604030504040204" pitchFamily="50" charset="-128"/>
                <a:ea typeface="Meiryo UI" panose="020B0604030504040204" pitchFamily="50" charset="-128"/>
              </a:rPr>
              <a:t>．</a:t>
            </a:r>
            <a:r>
              <a:rPr kumimoji="1" lang="ja-JP" altLang="en-US" sz="1984" b="1" dirty="0" smtClean="0">
                <a:latin typeface="Meiryo UI" panose="020B0604030504040204" pitchFamily="50" charset="-128"/>
                <a:ea typeface="Meiryo UI" panose="020B0604030504040204" pitchFamily="50" charset="-128"/>
              </a:rPr>
              <a:t>世界各国の主な動向　</a:t>
            </a:r>
            <a:r>
              <a:rPr kumimoji="1" lang="ja-JP" altLang="en-US" sz="1984" b="1" dirty="0">
                <a:latin typeface="Meiryo UI" panose="020B0604030504040204" pitchFamily="50" charset="-128"/>
                <a:ea typeface="Meiryo UI" panose="020B0604030504040204" pitchFamily="50" charset="-128"/>
              </a:rPr>
              <a:t>①</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984" b="1" dirty="0"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SDSN</a:t>
            </a:r>
            <a:r>
              <a:rPr kumimoji="1" lang="ja-JP" altLang="en-US" sz="1984" b="1" dirty="0" smtClean="0">
                <a:latin typeface="Meiryo UI" panose="020B0604030504040204" pitchFamily="50" charset="-128"/>
                <a:ea typeface="Meiryo UI" panose="020B0604030504040204" pitchFamily="50" charset="-128"/>
              </a:rPr>
              <a:t>）</a:t>
            </a:r>
            <a:endParaRPr kumimoji="1" lang="en-US" altLang="ja-JP" sz="1984" b="1" dirty="0" smtClean="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361133" y="1128870"/>
          <a:ext cx="2532153" cy="6303291"/>
        </p:xfrm>
        <a:graphic>
          <a:graphicData uri="http://schemas.openxmlformats.org/drawingml/2006/table">
            <a:tbl>
              <a:tblPr firstRow="1" bandRow="1">
                <a:tableStyleId>{93296810-A885-4BE3-A3E7-6D5BEEA58F35}</a:tableStyleId>
              </a:tblPr>
              <a:tblGrid>
                <a:gridCol w="565684">
                  <a:extLst>
                    <a:ext uri="{9D8B030D-6E8A-4147-A177-3AD203B41FA5}">
                      <a16:colId xmlns:a16="http://schemas.microsoft.com/office/drawing/2014/main" val="1193444706"/>
                    </a:ext>
                  </a:extLst>
                </a:gridCol>
                <a:gridCol w="1255193">
                  <a:extLst>
                    <a:ext uri="{9D8B030D-6E8A-4147-A177-3AD203B41FA5}">
                      <a16:colId xmlns:a16="http://schemas.microsoft.com/office/drawing/2014/main" val="2434493508"/>
                    </a:ext>
                  </a:extLst>
                </a:gridCol>
                <a:gridCol w="711276">
                  <a:extLst>
                    <a:ext uri="{9D8B030D-6E8A-4147-A177-3AD203B41FA5}">
                      <a16:colId xmlns:a16="http://schemas.microsoft.com/office/drawing/2014/main" val="2375348935"/>
                    </a:ext>
                  </a:extLst>
                </a:gridCol>
              </a:tblGrid>
              <a:tr h="463531">
                <a:tc>
                  <a:txBody>
                    <a:bodyPr/>
                    <a:lstStyle/>
                    <a:p>
                      <a:pPr algn="ctr"/>
                      <a:r>
                        <a:rPr kumimoji="1" lang="ja-JP" altLang="en-US" sz="1200" dirty="0" smtClean="0">
                          <a:latin typeface="Meiryo UI" panose="020B0604030504040204" pitchFamily="50" charset="-128"/>
                          <a:ea typeface="Meiryo UI" panose="020B0604030504040204" pitchFamily="50" charset="-128"/>
                        </a:rPr>
                        <a:t>順位</a:t>
                      </a:r>
                      <a:endParaRPr kumimoji="1" lang="ja-JP" altLang="en-US" sz="12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国名</a:t>
                      </a:r>
                      <a:endParaRPr kumimoji="1" lang="ja-JP" altLang="en-US" sz="12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総合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スコア</a:t>
                      </a:r>
                      <a:endParaRPr kumimoji="1" lang="ja-JP" altLang="en-US" sz="1200" dirty="0">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3823223283"/>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デンマーク</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85.2</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502855797"/>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位</a:t>
                      </a:r>
                      <a:endParaRPr kumimoji="1" lang="en-US" altLang="ja-JP" sz="1200" dirty="0" smtClean="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スウェーデン</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85.0</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033743161"/>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フィンランド</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82.8</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854673929"/>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フランス</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81.5</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57849394"/>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オーストリア</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81.1</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73674868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ドイツ</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81.1</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73878254"/>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チェコ</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80.7</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810347202"/>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ノルウェー</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80.7</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56710503"/>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オランダ</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80.4</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27995470"/>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エストニア</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80.2</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42788139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ニュージーランド</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79.5</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52641031"/>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スロベニア</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79.4</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03197629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イギリス</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79.4</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900246803"/>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アイスランド</a:t>
                      </a:r>
                      <a:endParaRPr kumimoji="1" lang="ja-JP" altLang="en-US" sz="12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tc>
                  <a:txBody>
                    <a:bodyPr/>
                    <a:lstStyle/>
                    <a:p>
                      <a:pPr algn="r"/>
                      <a:r>
                        <a:rPr kumimoji="1" lang="en-US" altLang="ja-JP" sz="1200" dirty="0" smtClean="0">
                          <a:latin typeface="Meiryo UI" panose="020B0604030504040204" pitchFamily="50" charset="-128"/>
                          <a:ea typeface="Meiryo UI" panose="020B0604030504040204" pitchFamily="50" charset="-128"/>
                        </a:rPr>
                        <a:t>79.2</a:t>
                      </a:r>
                      <a:endParaRPr kumimoji="1" lang="ja-JP" altLang="en-US" sz="12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日本</a:t>
                      </a:r>
                      <a:endParaRPr kumimoji="1" lang="ja-JP" altLang="en-US" sz="12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kumimoji="1" lang="en-US" altLang="ja-JP" sz="1200" dirty="0" smtClean="0">
                          <a:latin typeface="Meiryo UI" panose="020B0604030504040204" pitchFamily="50" charset="-128"/>
                          <a:ea typeface="Meiryo UI" panose="020B0604030504040204" pitchFamily="50" charset="-128"/>
                        </a:rPr>
                        <a:t>78.9</a:t>
                      </a:r>
                      <a:endParaRPr kumimoji="1" lang="ja-JP" altLang="en-US" sz="1200" dirty="0">
                        <a:latin typeface="Meiryo UI" panose="020B0604030504040204" pitchFamily="50" charset="-128"/>
                        <a:ea typeface="Meiryo UI" panose="020B0604030504040204" pitchFamily="50" charset="-128"/>
                      </a:endParaRPr>
                    </a:p>
                  </a:txBody>
                  <a:tcPr marL="0" marR="7200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16</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tc>
                  <a:txBody>
                    <a:bodyPr/>
                    <a:lstStyle/>
                    <a:p>
                      <a:pPr algn="ctr"/>
                      <a:r>
                        <a:rPr kumimoji="1" lang="ja-JP" altLang="en-US" sz="1200" dirty="0" smtClean="0">
                          <a:latin typeface="Meiryo UI" panose="020B0604030504040204" pitchFamily="50" charset="-128"/>
                          <a:ea typeface="Meiryo UI" panose="020B0604030504040204" pitchFamily="50" charset="-128"/>
                        </a:rPr>
                        <a:t>ベルギー</a:t>
                      </a:r>
                      <a:endParaRPr kumimoji="1" lang="ja-JP" altLang="en-US" sz="12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tc>
                  <a:txBody>
                    <a:bodyPr/>
                    <a:lstStyle/>
                    <a:p>
                      <a:pPr algn="r"/>
                      <a:r>
                        <a:rPr kumimoji="1" lang="en-US" altLang="ja-JP" sz="1200" dirty="0" smtClean="0">
                          <a:latin typeface="Meiryo UI" panose="020B0604030504040204" pitchFamily="50" charset="-128"/>
                          <a:ea typeface="Meiryo UI" panose="020B0604030504040204" pitchFamily="50" charset="-128"/>
                        </a:rPr>
                        <a:t>78.9</a:t>
                      </a:r>
                      <a:endParaRPr kumimoji="1" lang="ja-JP" altLang="en-US" sz="12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スイス</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78.8</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12417865"/>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18</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韓国</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78.3</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583015784"/>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19</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アイルランド</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78.2</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9065932"/>
                  </a:ext>
                </a:extLst>
              </a:tr>
              <a:tr h="291988">
                <a:tc>
                  <a:txBody>
                    <a:bodyPr/>
                    <a:lstStyle/>
                    <a:p>
                      <a:pPr algn="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a:txBody>
                  <a:tcPr marL="0" marR="72000"/>
                </a:tc>
                <a:tc>
                  <a:txBody>
                    <a:bodyPr/>
                    <a:lstStyle/>
                    <a:p>
                      <a:pPr algn="ctr"/>
                      <a:r>
                        <a:rPr kumimoji="1" lang="ja-JP" altLang="en-US" sz="1200" dirty="0" smtClean="0">
                          <a:latin typeface="Meiryo UI" panose="020B0604030504040204" pitchFamily="50" charset="-128"/>
                          <a:ea typeface="Meiryo UI" panose="020B0604030504040204" pitchFamily="50" charset="-128"/>
                        </a:rPr>
                        <a:t>カナダ</a:t>
                      </a:r>
                      <a:endParaRPr kumimoji="1" lang="ja-JP" altLang="en-US" sz="1200" dirty="0">
                        <a:latin typeface="Meiryo UI" panose="020B0604030504040204" pitchFamily="50" charset="-128"/>
                        <a:ea typeface="Meiryo UI" panose="020B0604030504040204" pitchFamily="50" charset="-128"/>
                      </a:endParaRPr>
                    </a:p>
                  </a:txBody>
                  <a:tcPr marL="0" marR="72000" anchor="ctr"/>
                </a:tc>
                <a:tc>
                  <a:txBody>
                    <a:bodyPr/>
                    <a:lstStyle/>
                    <a:p>
                      <a:pPr algn="r"/>
                      <a:r>
                        <a:rPr kumimoji="1" lang="en-US" altLang="ja-JP" sz="1200" dirty="0" smtClean="0">
                          <a:latin typeface="Meiryo UI" panose="020B0604030504040204" pitchFamily="50" charset="-128"/>
                          <a:ea typeface="Meiryo UI" panose="020B0604030504040204" pitchFamily="50" charset="-128"/>
                        </a:rPr>
                        <a:t>77.9</a:t>
                      </a:r>
                      <a:endParaRPr kumimoji="1" lang="ja-JP" altLang="en-US" sz="12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338433547"/>
                  </a:ext>
                </a:extLst>
              </a:tr>
            </a:tbl>
          </a:graphicData>
        </a:graphic>
      </p:graphicFrame>
      <p:sp>
        <p:nvSpPr>
          <p:cNvPr id="7" name="テキスト ボックス 6"/>
          <p:cNvSpPr txBox="1"/>
          <p:nvPr/>
        </p:nvSpPr>
        <p:spPr>
          <a:xfrm>
            <a:off x="122234" y="821093"/>
            <a:ext cx="27781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SDSN</a:t>
            </a:r>
            <a:r>
              <a:rPr kumimoji="1" lang="ja-JP" altLang="en-US" sz="1400" b="1" dirty="0">
                <a:latin typeface="Meiryo UI" panose="020B0604030504040204" pitchFamily="50" charset="-128"/>
                <a:ea typeface="Meiryo UI" panose="020B0604030504040204" pitchFamily="50" charset="-128"/>
              </a:rPr>
              <a:t>の</a:t>
            </a:r>
            <a:r>
              <a:rPr kumimoji="1" lang="ja-JP" altLang="en-US" sz="1400" b="1" dirty="0" smtClean="0">
                <a:latin typeface="Meiryo UI" panose="020B0604030504040204" pitchFamily="50" charset="-128"/>
                <a:ea typeface="Meiryo UI" panose="020B0604030504040204" pitchFamily="50" charset="-128"/>
              </a:rPr>
              <a:t>評価</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a:t>
            </a:r>
          </a:p>
        </p:txBody>
      </p:sp>
      <p:sp>
        <p:nvSpPr>
          <p:cNvPr id="20" name="テキスト ボックス 19"/>
          <p:cNvSpPr txBox="1"/>
          <p:nvPr/>
        </p:nvSpPr>
        <p:spPr>
          <a:xfrm>
            <a:off x="4340332" y="861585"/>
            <a:ext cx="5912853"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SDSN</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2019</a:t>
            </a:r>
            <a:r>
              <a:rPr kumimoji="1" lang="ja-JP" altLang="en-US" sz="1400" b="1" dirty="0" smtClean="0">
                <a:latin typeface="Meiryo UI" panose="020B0604030504040204" pitchFamily="50" charset="-128"/>
                <a:ea typeface="Meiryo UI" panose="020B0604030504040204" pitchFamily="50" charset="-128"/>
              </a:rPr>
              <a:t>）トップ</a:t>
            </a:r>
            <a:r>
              <a:rPr kumimoji="1" lang="en-US" altLang="ja-JP" sz="1400" b="1" dirty="0" smtClean="0">
                <a:latin typeface="Meiryo UI" panose="020B0604030504040204" pitchFamily="50" charset="-128"/>
                <a:ea typeface="Meiryo UI" panose="020B0604030504040204" pitchFamily="50" charset="-128"/>
              </a:rPr>
              <a:t>3</a:t>
            </a:r>
            <a:r>
              <a:rPr kumimoji="1" lang="ja-JP" altLang="en-US" sz="1400" b="1" dirty="0" smtClean="0">
                <a:latin typeface="Meiryo UI" panose="020B0604030504040204" pitchFamily="50" charset="-128"/>
                <a:ea typeface="Meiryo UI" panose="020B0604030504040204" pitchFamily="50" charset="-128"/>
              </a:rPr>
              <a:t>の</a:t>
            </a:r>
            <a:r>
              <a:rPr kumimoji="1" lang="en-US" altLang="ja-JP" sz="1400" b="1" dirty="0" smtClean="0">
                <a:latin typeface="Meiryo UI" panose="020B0604030504040204" pitchFamily="50" charset="-128"/>
                <a:ea typeface="Meiryo UI" panose="020B0604030504040204" pitchFamily="50" charset="-128"/>
              </a:rPr>
              <a:t>17</a:t>
            </a:r>
            <a:r>
              <a:rPr kumimoji="1" lang="ja-JP" altLang="en-US" sz="1400" b="1" dirty="0" smtClean="0">
                <a:latin typeface="Meiryo UI" panose="020B0604030504040204" pitchFamily="50" charset="-128"/>
                <a:ea typeface="Meiryo UI" panose="020B0604030504040204" pitchFamily="50" charset="-128"/>
              </a:rPr>
              <a:t>ゴール評価　～</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812163" y="1356786"/>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smtClean="0">
                <a:latin typeface="Meiryo UI" panose="020B0604030504040204" pitchFamily="50" charset="-128"/>
                <a:ea typeface="Meiryo UI" panose="020B0604030504040204" pitchFamily="50" charset="-128"/>
              </a:rPr>
              <a:t>デンマーク</a:t>
            </a:r>
            <a:endParaRPr kumimoji="1" lang="ja-JP" altLang="en-US" sz="11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64424" y="1367692"/>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a:latin typeface="Meiryo UI" panose="020B0604030504040204" pitchFamily="50" charset="-128"/>
                <a:ea typeface="Meiryo UI" panose="020B0604030504040204" pitchFamily="50" charset="-128"/>
              </a:rPr>
              <a:t>スウェーデン</a:t>
            </a:r>
          </a:p>
        </p:txBody>
      </p:sp>
      <p:sp>
        <p:nvSpPr>
          <p:cNvPr id="22" name="テキスト ボックス 21"/>
          <p:cNvSpPr txBox="1"/>
          <p:nvPr/>
        </p:nvSpPr>
        <p:spPr>
          <a:xfrm>
            <a:off x="3885638" y="4445312"/>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smtClean="0">
                <a:latin typeface="Meiryo UI" panose="020B0604030504040204" pitchFamily="50" charset="-128"/>
                <a:ea typeface="Meiryo UI" panose="020B0604030504040204" pitchFamily="50" charset="-128"/>
              </a:rPr>
              <a:t>フィンランド</a:t>
            </a:r>
            <a:endParaRPr kumimoji="1" lang="ja-JP" altLang="en-US"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232874" y="4443227"/>
            <a:ext cx="1564957" cy="35538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100" b="1" dirty="0">
                <a:latin typeface="Meiryo UI" panose="020B0604030504040204" pitchFamily="50" charset="-128"/>
                <a:ea typeface="Meiryo UI" panose="020B0604030504040204" pitchFamily="50" charset="-128"/>
              </a:rPr>
              <a:t>日本</a:t>
            </a:r>
          </a:p>
        </p:txBody>
      </p:sp>
      <p:pic>
        <p:nvPicPr>
          <p:cNvPr id="4" name="図 3"/>
          <p:cNvPicPr>
            <a:picLocks noChangeAspect="1"/>
          </p:cNvPicPr>
          <p:nvPr/>
        </p:nvPicPr>
        <p:blipFill>
          <a:blip r:embed="rId2"/>
          <a:stretch>
            <a:fillRect/>
          </a:stretch>
        </p:blipFill>
        <p:spPr>
          <a:xfrm>
            <a:off x="3339680" y="1821587"/>
            <a:ext cx="2509924" cy="2534096"/>
          </a:xfrm>
          <a:prstGeom prst="rect">
            <a:avLst/>
          </a:prstGeom>
        </p:spPr>
      </p:pic>
      <p:pic>
        <p:nvPicPr>
          <p:cNvPr id="11" name="図 10"/>
          <p:cNvPicPr>
            <a:picLocks noChangeAspect="1"/>
          </p:cNvPicPr>
          <p:nvPr/>
        </p:nvPicPr>
        <p:blipFill>
          <a:blip r:embed="rId3"/>
          <a:stretch>
            <a:fillRect/>
          </a:stretch>
        </p:blipFill>
        <p:spPr>
          <a:xfrm>
            <a:off x="6718825" y="1820914"/>
            <a:ext cx="2439503" cy="2494150"/>
          </a:xfrm>
          <a:prstGeom prst="rect">
            <a:avLst/>
          </a:prstGeom>
        </p:spPr>
      </p:pic>
      <p:pic>
        <p:nvPicPr>
          <p:cNvPr id="13" name="図 12"/>
          <p:cNvPicPr>
            <a:picLocks noChangeAspect="1"/>
          </p:cNvPicPr>
          <p:nvPr/>
        </p:nvPicPr>
        <p:blipFill>
          <a:blip r:embed="rId4"/>
          <a:stretch>
            <a:fillRect/>
          </a:stretch>
        </p:blipFill>
        <p:spPr>
          <a:xfrm>
            <a:off x="3406208" y="4882062"/>
            <a:ext cx="2454498" cy="2494150"/>
          </a:xfrm>
          <a:prstGeom prst="rect">
            <a:avLst/>
          </a:prstGeom>
        </p:spPr>
      </p:pic>
      <p:pic>
        <p:nvPicPr>
          <p:cNvPr id="14" name="図 13"/>
          <p:cNvPicPr>
            <a:picLocks noChangeAspect="1"/>
          </p:cNvPicPr>
          <p:nvPr/>
        </p:nvPicPr>
        <p:blipFill>
          <a:blip r:embed="rId5"/>
          <a:stretch>
            <a:fillRect/>
          </a:stretch>
        </p:blipFill>
        <p:spPr>
          <a:xfrm>
            <a:off x="6775174" y="4926809"/>
            <a:ext cx="2470282" cy="2494150"/>
          </a:xfrm>
          <a:prstGeom prst="rect">
            <a:avLst/>
          </a:prstGeom>
        </p:spPr>
      </p:pic>
      <p:sp>
        <p:nvSpPr>
          <p:cNvPr id="15" name="楕円 14"/>
          <p:cNvSpPr/>
          <p:nvPr/>
        </p:nvSpPr>
        <p:spPr>
          <a:xfrm>
            <a:off x="3436616" y="1878180"/>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p:cNvSpPr/>
          <p:nvPr/>
        </p:nvSpPr>
        <p:spPr>
          <a:xfrm>
            <a:off x="6776623" y="188963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3492283" y="4957497"/>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6845283" y="498318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238263" y="178148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737012" y="177124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33" name="テキスト ボックス 32"/>
          <p:cNvSpPr txBox="1"/>
          <p:nvPr/>
        </p:nvSpPr>
        <p:spPr>
          <a:xfrm>
            <a:off x="5142915" y="192437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450595" y="2227268"/>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35" name="テキスト ボックス 34"/>
          <p:cNvSpPr txBox="1"/>
          <p:nvPr/>
        </p:nvSpPr>
        <p:spPr>
          <a:xfrm>
            <a:off x="5622025" y="2594945"/>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637002" y="304320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37" name="テキスト ボックス 36"/>
          <p:cNvSpPr txBox="1"/>
          <p:nvPr/>
        </p:nvSpPr>
        <p:spPr>
          <a:xfrm>
            <a:off x="5506455" y="346660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307526" y="3807238"/>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39" name="テキスト ボックス 38"/>
          <p:cNvSpPr txBox="1"/>
          <p:nvPr/>
        </p:nvSpPr>
        <p:spPr>
          <a:xfrm>
            <a:off x="4894866" y="40128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492062" y="411981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059495" y="406420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42" name="テキスト ボックス 41"/>
          <p:cNvSpPr txBox="1"/>
          <p:nvPr/>
        </p:nvSpPr>
        <p:spPr>
          <a:xfrm>
            <a:off x="3682522" y="3815004"/>
            <a:ext cx="157393" cy="250863"/>
          </a:xfrm>
          <a:prstGeom prst="rect">
            <a:avLst/>
          </a:prstGeom>
          <a:solidFill>
            <a:schemeClr val="bg1"/>
          </a:solidFill>
        </p:spPr>
        <p:txBody>
          <a:bodyPr wrap="squar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414588" y="349675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459600" y="302491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45" name="テキスト ボックス 44"/>
          <p:cNvSpPr txBox="1"/>
          <p:nvPr/>
        </p:nvSpPr>
        <p:spPr>
          <a:xfrm>
            <a:off x="3351520" y="25903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519114" y="220476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47" name="テキスト ボックス 46"/>
          <p:cNvSpPr txBox="1"/>
          <p:nvPr/>
        </p:nvSpPr>
        <p:spPr>
          <a:xfrm>
            <a:off x="3855912" y="194097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578196" y="177124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082108" y="177124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51" name="テキスト ボックス 50"/>
          <p:cNvSpPr txBox="1"/>
          <p:nvPr/>
        </p:nvSpPr>
        <p:spPr>
          <a:xfrm>
            <a:off x="8468099" y="18865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8807622" y="218119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53" name="テキスト ボックス 52"/>
          <p:cNvSpPr txBox="1"/>
          <p:nvPr/>
        </p:nvSpPr>
        <p:spPr>
          <a:xfrm>
            <a:off x="8959247" y="2571375"/>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8974224" y="301963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55" name="テキスト ボックス 54"/>
          <p:cNvSpPr txBox="1"/>
          <p:nvPr/>
        </p:nvSpPr>
        <p:spPr>
          <a:xfrm>
            <a:off x="8878577" y="346660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8654202" y="380627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57" name="テキスト ボックス 56"/>
          <p:cNvSpPr txBox="1"/>
          <p:nvPr/>
        </p:nvSpPr>
        <p:spPr>
          <a:xfrm>
            <a:off x="8241944" y="402184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7818362" y="41073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7362175" y="4049781"/>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60" name="テキスト ボックス 59"/>
          <p:cNvSpPr txBox="1"/>
          <p:nvPr/>
        </p:nvSpPr>
        <p:spPr>
          <a:xfrm>
            <a:off x="7021960" y="379741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783148" y="34388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683376" y="301324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63" name="テキスト ボックス 62"/>
          <p:cNvSpPr txBox="1"/>
          <p:nvPr/>
        </p:nvSpPr>
        <p:spPr>
          <a:xfrm>
            <a:off x="6722508" y="256628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6892427" y="221548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65" name="テキスト ボックス 64"/>
          <p:cNvSpPr txBox="1"/>
          <p:nvPr/>
        </p:nvSpPr>
        <p:spPr>
          <a:xfrm>
            <a:off x="7192136" y="191135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274106" y="48536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796995" y="482757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69" name="テキスト ボックス 68"/>
          <p:cNvSpPr txBox="1"/>
          <p:nvPr/>
        </p:nvSpPr>
        <p:spPr>
          <a:xfrm>
            <a:off x="5162328" y="503359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5512420" y="527262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71" name="テキスト ボックス 70"/>
          <p:cNvSpPr txBox="1"/>
          <p:nvPr/>
        </p:nvSpPr>
        <p:spPr>
          <a:xfrm>
            <a:off x="5664045" y="566280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79022" y="611107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73" name="テキスト ボックス 72"/>
          <p:cNvSpPr txBox="1"/>
          <p:nvPr/>
        </p:nvSpPr>
        <p:spPr>
          <a:xfrm>
            <a:off x="5548477" y="653446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349546" y="687509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75" name="テキスト ボックス 74"/>
          <p:cNvSpPr txBox="1"/>
          <p:nvPr/>
        </p:nvSpPr>
        <p:spPr>
          <a:xfrm>
            <a:off x="4936887" y="708073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4534083" y="71876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131279" y="708970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78" name="テキスト ボックス 77"/>
          <p:cNvSpPr txBox="1"/>
          <p:nvPr/>
        </p:nvSpPr>
        <p:spPr>
          <a:xfrm>
            <a:off x="3773900" y="686527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498661" y="65214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401379" y="61436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81" name="テキスト ボックス 80"/>
          <p:cNvSpPr txBox="1"/>
          <p:nvPr/>
        </p:nvSpPr>
        <p:spPr>
          <a:xfrm>
            <a:off x="3427306" y="570301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564847" y="530316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83" name="テキスト ボックス 82"/>
          <p:cNvSpPr txBox="1"/>
          <p:nvPr/>
        </p:nvSpPr>
        <p:spPr>
          <a:xfrm>
            <a:off x="3872936" y="5011705"/>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7645573" y="485518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8132423" y="484936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87" name="テキスト ボックス 86"/>
          <p:cNvSpPr txBox="1"/>
          <p:nvPr/>
        </p:nvSpPr>
        <p:spPr>
          <a:xfrm>
            <a:off x="8537654" y="502120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8823552" y="534640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89" name="テキスト ボックス 88"/>
          <p:cNvSpPr txBox="1"/>
          <p:nvPr/>
        </p:nvSpPr>
        <p:spPr>
          <a:xfrm>
            <a:off x="9004871" y="569114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9044270" y="613447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91" name="テキスト ボックス 90"/>
          <p:cNvSpPr txBox="1"/>
          <p:nvPr/>
        </p:nvSpPr>
        <p:spPr>
          <a:xfrm>
            <a:off x="8929779" y="65864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8673646" y="692477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93" name="テキスト ボックス 92"/>
          <p:cNvSpPr txBox="1"/>
          <p:nvPr/>
        </p:nvSpPr>
        <p:spPr>
          <a:xfrm>
            <a:off x="8310888" y="712199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7854626" y="719460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7421009" y="709470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96" name="テキスト ボックス 95"/>
          <p:cNvSpPr txBox="1"/>
          <p:nvPr/>
        </p:nvSpPr>
        <p:spPr>
          <a:xfrm>
            <a:off x="7082419" y="686568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6843133" y="655974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6747804" y="6134150"/>
            <a:ext cx="215073" cy="25086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99" name="テキスト ボックス 98"/>
          <p:cNvSpPr txBox="1"/>
          <p:nvPr/>
        </p:nvSpPr>
        <p:spPr>
          <a:xfrm>
            <a:off x="6775455" y="568588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6951927" y="5330218"/>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01" name="テキスト ボックス 100"/>
          <p:cNvSpPr txBox="1"/>
          <p:nvPr/>
        </p:nvSpPr>
        <p:spPr>
          <a:xfrm>
            <a:off x="7260999" y="502120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sp>
        <p:nvSpPr>
          <p:cNvPr id="10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24</a:t>
            </a:fld>
            <a:endParaRPr kumimoji="1" lang="ja-JP" altLang="en-US"/>
          </a:p>
        </p:txBody>
      </p:sp>
    </p:spTree>
    <p:extLst>
      <p:ext uri="{BB962C8B-B14F-4D97-AF65-F5344CB8AC3E}">
        <p14:creationId xmlns:p14="http://schemas.microsoft.com/office/powerpoint/2010/main" val="148268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Ⅳ</a:t>
            </a:r>
            <a:r>
              <a:rPr kumimoji="1" lang="ja-JP" altLang="en-US" sz="1984" b="1" dirty="0" err="1" smtClean="0">
                <a:latin typeface="Meiryo UI" panose="020B0604030504040204" pitchFamily="50" charset="-128"/>
                <a:ea typeface="Meiryo UI" panose="020B0604030504040204" pitchFamily="50" charset="-128"/>
              </a:rPr>
              <a:t>．</a:t>
            </a:r>
            <a:r>
              <a:rPr kumimoji="1" lang="ja-JP" altLang="en-US" sz="1984" b="1" dirty="0" smtClean="0">
                <a:latin typeface="Meiryo UI" panose="020B0604030504040204" pitchFamily="50" charset="-128"/>
                <a:ea typeface="Meiryo UI" panose="020B0604030504040204" pitchFamily="50" charset="-128"/>
              </a:rPr>
              <a:t>世界各国の主な動向　</a:t>
            </a:r>
            <a:r>
              <a:rPr kumimoji="1" lang="ja-JP" altLang="en-US" sz="1984" b="1" dirty="0">
                <a:latin typeface="Meiryo UI" panose="020B0604030504040204" pitchFamily="50" charset="-128"/>
                <a:ea typeface="Meiryo UI" panose="020B0604030504040204" pitchFamily="50" charset="-128"/>
              </a:rPr>
              <a:t>②</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984" b="1" dirty="0" smtClean="0">
                <a:latin typeface="Meiryo UI" panose="020B0604030504040204" pitchFamily="50" charset="-128"/>
                <a:ea typeface="Meiryo UI" panose="020B0604030504040204" pitchFamily="50" charset="-128"/>
              </a:rPr>
              <a:t>（</a:t>
            </a:r>
            <a:r>
              <a:rPr kumimoji="1" lang="ja-JP" altLang="en-US" sz="1984" b="1" dirty="0">
                <a:latin typeface="Meiryo UI" panose="020B0604030504040204" pitchFamily="50" charset="-128"/>
                <a:ea typeface="Meiryo UI" panose="020B0604030504040204" pitchFamily="50" charset="-128"/>
              </a:rPr>
              <a:t>主</a:t>
            </a:r>
            <a:r>
              <a:rPr kumimoji="1" lang="ja-JP" altLang="en-US" sz="1984" b="1" dirty="0" smtClean="0">
                <a:latin typeface="Meiryo UI" panose="020B0604030504040204" pitchFamily="50" charset="-128"/>
                <a:ea typeface="Meiryo UI" panose="020B0604030504040204" pitchFamily="50" charset="-128"/>
              </a:rPr>
              <a:t>な海外の自治体</a:t>
            </a:r>
            <a:r>
              <a:rPr kumimoji="1" lang="en-US" altLang="ja-JP" sz="1984" b="1" dirty="0" smtClean="0">
                <a:latin typeface="Meiryo UI" panose="020B0604030504040204" pitchFamily="50" charset="-128"/>
                <a:ea typeface="Meiryo UI" panose="020B0604030504040204" pitchFamily="50" charset="-128"/>
              </a:rPr>
              <a:t>SDGs</a:t>
            </a:r>
            <a:r>
              <a:rPr kumimoji="1" lang="ja-JP" altLang="en-US" sz="1984" b="1" dirty="0" smtClean="0">
                <a:latin typeface="Meiryo UI" panose="020B0604030504040204" pitchFamily="50" charset="-128"/>
                <a:ea typeface="Meiryo UI" panose="020B0604030504040204" pitchFamily="50" charset="-128"/>
              </a:rPr>
              <a:t>取組み例）</a:t>
            </a:r>
            <a:endParaRPr kumimoji="1" lang="en-US" altLang="ja-JP" sz="1984" b="1"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20042" y="676438"/>
            <a:ext cx="3545831"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主</a:t>
            </a:r>
            <a:r>
              <a:rPr lang="ja-JP" altLang="en-US" sz="1400" b="1" dirty="0" smtClean="0">
                <a:latin typeface="Meiryo UI" panose="020B0604030504040204" pitchFamily="50" charset="-128"/>
                <a:ea typeface="Meiryo UI" panose="020B0604030504040204" pitchFamily="50" charset="-128"/>
              </a:rPr>
              <a:t>な海外の自治体</a:t>
            </a:r>
            <a:r>
              <a:rPr lang="en-US" altLang="ja-JP" sz="1400" b="1" dirty="0" smtClean="0">
                <a:latin typeface="Meiryo UI" panose="020B0604030504040204" pitchFamily="50" charset="-128"/>
                <a:ea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rPr>
              <a:t>の取組例</a:t>
            </a:r>
            <a:endParaRPr kumimoji="1" lang="ja-JP" altLang="en-US" sz="1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439111" y="3258608"/>
            <a:ext cx="6943729" cy="100800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400" b="1" dirty="0">
                <a:latin typeface="Meiryo UI" panose="020B0604030504040204" pitchFamily="50" charset="-128"/>
                <a:ea typeface="Meiryo UI" panose="020B0604030504040204" pitchFamily="50" charset="-128"/>
              </a:rPr>
              <a:t>デンマーク・コペンハーゲン</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UN17 Village</a:t>
            </a:r>
            <a:r>
              <a:rPr lang="ja-JP" altLang="en-US" sz="1400" dirty="0">
                <a:latin typeface="Meiryo UI" panose="020B0604030504040204" pitchFamily="50" charset="-128"/>
                <a:ea typeface="Meiryo UI" panose="020B0604030504040204" pitchFamily="50" charset="-128"/>
              </a:rPr>
              <a:t>プロジェクト」</a:t>
            </a:r>
            <a:endParaRPr lang="en-US" altLang="ja-JP" sz="1400" dirty="0">
              <a:latin typeface="Meiryo UI" panose="020B0604030504040204" pitchFamily="50" charset="-128"/>
              <a:ea typeface="Meiryo UI" panose="020B0604030504040204" pitchFamily="50" charset="-128"/>
            </a:endParaRPr>
          </a:p>
          <a:p>
            <a:pPr marL="85725" indent="-85725">
              <a:spcBef>
                <a:spcPts val="600"/>
              </a:spcBef>
            </a:pPr>
            <a:r>
              <a:rPr kumimoji="1" lang="ja-JP" altLang="en-US" sz="1200" dirty="0">
                <a:latin typeface="Meiryo UI" panose="020B0604030504040204" pitchFamily="50" charset="-128"/>
                <a:ea typeface="Meiryo UI" panose="020B0604030504040204" pitchFamily="50" charset="-128"/>
              </a:rPr>
              <a:t>〇</a:t>
            </a:r>
            <a:r>
              <a:rPr lang="en-US" altLang="ja-JP" sz="1200" dirty="0" smtClean="0">
                <a:latin typeface="Meiryo UI" panose="020B0604030504040204" pitchFamily="50" charset="-128"/>
                <a:ea typeface="Meiryo UI" panose="020B0604030504040204" pitchFamily="50" charset="-128"/>
              </a:rPr>
              <a:t>SDGs17</a:t>
            </a:r>
            <a:r>
              <a:rPr lang="ja-JP" altLang="en-US" sz="1200" dirty="0" smtClean="0">
                <a:latin typeface="Meiryo UI" panose="020B0604030504040204" pitchFamily="50" charset="-128"/>
                <a:ea typeface="Meiryo UI" panose="020B0604030504040204" pitchFamily="50" charset="-128"/>
              </a:rPr>
              <a:t>目標全ての</a:t>
            </a:r>
            <a:r>
              <a:rPr lang="ja-JP" altLang="en-US" sz="1200" dirty="0">
                <a:latin typeface="Meiryo UI" panose="020B0604030504040204" pitchFamily="50" charset="-128"/>
                <a:ea typeface="Meiryo UI" panose="020B0604030504040204" pitchFamily="50" charset="-128"/>
              </a:rPr>
              <a:t>達成</a:t>
            </a:r>
            <a:r>
              <a:rPr lang="ja-JP" altLang="en-US" sz="1200" dirty="0" smtClean="0">
                <a:latin typeface="Meiryo UI" panose="020B0604030504040204" pitchFamily="50" charset="-128"/>
                <a:ea typeface="Meiryo UI" panose="020B0604030504040204" pitchFamily="50" charset="-128"/>
              </a:rPr>
              <a:t>をめ</a:t>
            </a:r>
            <a:r>
              <a:rPr lang="ja-JP" altLang="en-US" sz="1200" dirty="0">
                <a:latin typeface="Meiryo UI" panose="020B0604030504040204" pitchFamily="50" charset="-128"/>
                <a:ea typeface="Meiryo UI" panose="020B0604030504040204" pitchFamily="50" charset="-128"/>
              </a:rPr>
              <a:t>ざ</a:t>
            </a:r>
            <a:r>
              <a:rPr lang="ja-JP" altLang="en-US" sz="1200" dirty="0" smtClean="0">
                <a:latin typeface="Meiryo UI" panose="020B0604030504040204" pitchFamily="50" charset="-128"/>
                <a:ea typeface="Meiryo UI" panose="020B0604030504040204" pitchFamily="50" charset="-128"/>
              </a:rPr>
              <a:t>す</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UN17 Village</a:t>
            </a:r>
            <a:r>
              <a:rPr lang="ja-JP" altLang="en-US" sz="1200" dirty="0">
                <a:latin typeface="Meiryo UI" panose="020B0604030504040204" pitchFamily="50" charset="-128"/>
                <a:ea typeface="Meiryo UI" panose="020B0604030504040204" pitchFamily="50" charset="-128"/>
              </a:rPr>
              <a:t>」というエコ・</a:t>
            </a:r>
            <a:r>
              <a:rPr lang="ja-JP" altLang="en-US" sz="1200" dirty="0" smtClean="0">
                <a:latin typeface="Meiryo UI" panose="020B0604030504040204" pitchFamily="50" charset="-128"/>
                <a:ea typeface="Meiryo UI" panose="020B0604030504040204" pitchFamily="50" charset="-128"/>
              </a:rPr>
              <a:t>ビレッジ（</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万５千㎡）プロジェクト</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rPr>
              <a:t>〇エコ</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ビレッジで</a:t>
            </a:r>
            <a:r>
              <a:rPr lang="ja-JP" altLang="en-US" sz="1200" dirty="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、住宅や雨水</a:t>
            </a:r>
            <a:r>
              <a:rPr lang="ja-JP" altLang="en-US" sz="1200" dirty="0">
                <a:latin typeface="Meiryo UI" panose="020B0604030504040204" pitchFamily="50" charset="-128"/>
                <a:ea typeface="Meiryo UI" panose="020B0604030504040204" pitchFamily="50" charset="-128"/>
              </a:rPr>
              <a:t>を利用した</a:t>
            </a:r>
            <a:r>
              <a:rPr lang="ja-JP" altLang="en-US" sz="1200" dirty="0" smtClean="0">
                <a:latin typeface="Meiryo UI" panose="020B0604030504040204" pitchFamily="50" charset="-128"/>
                <a:ea typeface="Meiryo UI" panose="020B0604030504040204" pitchFamily="50" charset="-128"/>
              </a:rPr>
              <a:t>コインランドリーの建設や、屋根のソーラーパネルでビレッジ内のすべての電力を賄う取組み、さらに、様々</a:t>
            </a:r>
            <a:r>
              <a:rPr lang="ja-JP" altLang="en-US" sz="1200" dirty="0">
                <a:latin typeface="Meiryo UI" panose="020B0604030504040204" pitchFamily="50" charset="-128"/>
                <a:ea typeface="Meiryo UI" panose="020B0604030504040204" pitchFamily="50" charset="-128"/>
              </a:rPr>
              <a:t>ないきものの住みかとなるよう</a:t>
            </a:r>
            <a:r>
              <a:rPr lang="ja-JP" altLang="en-US" sz="1200" dirty="0" smtClean="0">
                <a:latin typeface="Meiryo UI" panose="020B0604030504040204" pitchFamily="50" charset="-128"/>
                <a:ea typeface="Meiryo UI" panose="020B0604030504040204" pitchFamily="50" charset="-128"/>
              </a:rPr>
              <a:t>な屋上庭園づくりで、地域</a:t>
            </a:r>
            <a:r>
              <a:rPr lang="ja-JP" altLang="en-US" sz="1200" dirty="0">
                <a:latin typeface="Meiryo UI" panose="020B0604030504040204" pitchFamily="50" charset="-128"/>
                <a:ea typeface="Meiryo UI" panose="020B0604030504040204" pitchFamily="50" charset="-128"/>
              </a:rPr>
              <a:t>の生物多様性にも貢献。</a:t>
            </a:r>
            <a:endParaRPr lang="en-US" altLang="ja-JP" sz="1200" dirty="0">
              <a:latin typeface="Meiryo UI" panose="020B0604030504040204" pitchFamily="50" charset="-128"/>
              <a:ea typeface="Meiryo UI" panose="020B0604030504040204" pitchFamily="50" charset="-128"/>
            </a:endParaRPr>
          </a:p>
        </p:txBody>
      </p:sp>
      <p:sp>
        <p:nvSpPr>
          <p:cNvPr id="10" name="正方形/長方形 9"/>
          <p:cNvSpPr/>
          <p:nvPr/>
        </p:nvSpPr>
        <p:spPr>
          <a:xfrm>
            <a:off x="439111" y="2135131"/>
            <a:ext cx="6943729" cy="1008000"/>
          </a:xfrm>
          <a:prstGeom prst="rect">
            <a:avLst/>
          </a:prstGeom>
        </p:spPr>
        <p:style>
          <a:lnRef idx="2">
            <a:schemeClr val="accent6"/>
          </a:lnRef>
          <a:fillRef idx="1">
            <a:schemeClr val="lt1"/>
          </a:fillRef>
          <a:effectRef idx="0">
            <a:schemeClr val="accent6"/>
          </a:effectRef>
          <a:fontRef idx="minor">
            <a:schemeClr val="dk1"/>
          </a:fontRef>
        </p:style>
        <p:txBody>
          <a:bodyPr rtlCol="0" anchor="ctr">
            <a:spAutoFit/>
          </a:bodyPr>
          <a:lstStyle/>
          <a:p>
            <a:r>
              <a:rPr lang="ja-JP" altLang="en-US" sz="1400" b="1" dirty="0">
                <a:latin typeface="Meiryo UI" panose="020B0604030504040204" pitchFamily="50" charset="-128"/>
                <a:ea typeface="Meiryo UI" panose="020B0604030504040204" pitchFamily="50" charset="-128"/>
              </a:rPr>
              <a:t>オランダ・アムステルダム</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年までにガソリン・ディーゼル車走行禁止計画」</a:t>
            </a:r>
            <a:endParaRPr lang="en-US" altLang="ja-JP" sz="1400" dirty="0">
              <a:latin typeface="Meiryo UI" panose="020B0604030504040204" pitchFamily="50" charset="-128"/>
              <a:ea typeface="Meiryo UI" panose="020B0604030504040204" pitchFamily="50" charset="-128"/>
            </a:endParaRPr>
          </a:p>
          <a:p>
            <a:pPr marL="85725" indent="-85725">
              <a:spcBef>
                <a:spcPts val="600"/>
              </a:spcBef>
            </a:pPr>
            <a:r>
              <a:rPr lang="ja-JP" altLang="en-US" sz="1200" dirty="0" smtClean="0">
                <a:latin typeface="Meiryo UI" panose="020B0604030504040204" pitchFamily="50" charset="-128"/>
                <a:ea typeface="Meiryo UI" panose="020B0604030504040204" pitchFamily="50" charset="-128"/>
              </a:rPr>
              <a:t>〇政府</a:t>
            </a:r>
            <a:r>
              <a:rPr lang="ja-JP" altLang="en-US" sz="1200" dirty="0">
                <a:latin typeface="Meiryo UI" panose="020B0604030504040204" pitchFamily="50" charset="-128"/>
                <a:ea typeface="Meiryo UI" panose="020B0604030504040204" pitchFamily="50" charset="-128"/>
              </a:rPr>
              <a:t>が、</a:t>
            </a:r>
            <a:r>
              <a:rPr lang="en-US" altLang="ja-JP" sz="1200" dirty="0">
                <a:latin typeface="Meiryo UI" panose="020B0604030504040204" pitchFamily="50" charset="-128"/>
                <a:ea typeface="Meiryo UI" panose="020B0604030504040204" pitchFamily="50" charset="-128"/>
              </a:rPr>
              <a:t>2030</a:t>
            </a:r>
            <a:r>
              <a:rPr lang="ja-JP" altLang="en-US" sz="1200" dirty="0">
                <a:latin typeface="Meiryo UI" panose="020B0604030504040204" pitchFamily="50" charset="-128"/>
                <a:ea typeface="Meiryo UI" panose="020B0604030504040204" pitchFamily="50" charset="-128"/>
              </a:rPr>
              <a:t>年までにガソリン・ディーゼル車の走行を禁止することを計画</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年以上古い車種のディーゼル車は、環状道路内で走行できなくなる。排気ガスを出す公共バスも</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年から同市中心部に入ってこれなくなる。</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年までには、排気ガスを出す船や原付バイクの走行も</a:t>
            </a:r>
            <a:r>
              <a:rPr lang="ja-JP" altLang="en-US" sz="1200" dirty="0" smtClean="0">
                <a:latin typeface="Meiryo UI" panose="020B0604030504040204" pitchFamily="50" charset="-128"/>
                <a:ea typeface="Meiryo UI" panose="020B0604030504040204" pitchFamily="50" charset="-128"/>
              </a:rPr>
              <a:t>禁止予定。</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39111" y="993062"/>
            <a:ext cx="6943729" cy="1008000"/>
          </a:xfrm>
          <a:prstGeom prst="rect">
            <a:avLst/>
          </a:prstGeom>
        </p:spPr>
        <p:style>
          <a:lnRef idx="2">
            <a:schemeClr val="accent6"/>
          </a:lnRef>
          <a:fillRef idx="1">
            <a:schemeClr val="lt1"/>
          </a:fillRef>
          <a:effectRef idx="0">
            <a:schemeClr val="accent6"/>
          </a:effectRef>
          <a:fontRef idx="minor">
            <a:schemeClr val="dk1"/>
          </a:fontRef>
        </p:style>
        <p:txBody>
          <a:bodyPr rtlCol="0" anchor="ctr">
            <a:spAutoFit/>
          </a:bodyPr>
          <a:lstStyle/>
          <a:p>
            <a:r>
              <a:rPr lang="ja-JP" altLang="en-US" sz="1400" b="1" dirty="0">
                <a:latin typeface="Meiryo UI" panose="020B0604030504040204" pitchFamily="50" charset="-128"/>
                <a:ea typeface="Meiryo UI" panose="020B0604030504040204" pitchFamily="50" charset="-128"/>
              </a:rPr>
              <a:t>アメリカ・ニューヨーク　</a:t>
            </a:r>
            <a:r>
              <a:rPr lang="ja-JP" altLang="en-US" sz="1400" dirty="0">
                <a:latin typeface="Meiryo UI" panose="020B0604030504040204" pitchFamily="50" charset="-128"/>
                <a:ea typeface="Meiryo UI" panose="020B0604030504040204" pitchFamily="50" charset="-128"/>
              </a:rPr>
              <a:t>「世界初の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の進捗報告宣言」</a:t>
            </a:r>
            <a:endParaRPr lang="en-US" altLang="ja-JP" sz="1400" dirty="0">
              <a:latin typeface="Meiryo UI" panose="020B0604030504040204" pitchFamily="50" charset="-128"/>
              <a:ea typeface="Meiryo UI" panose="020B0604030504040204" pitchFamily="50" charset="-128"/>
            </a:endParaRPr>
          </a:p>
          <a:p>
            <a:pPr marL="85725" indent="-85725">
              <a:spcBef>
                <a:spcPts val="600"/>
              </a:spcBef>
            </a:pPr>
            <a:r>
              <a:rPr lang="ja-JP" altLang="en-US" sz="1200" dirty="0">
                <a:latin typeface="Meiryo UI" panose="020B0604030504040204" pitchFamily="50" charset="-128"/>
                <a:ea typeface="Meiryo UI" panose="020B0604030504040204" pitchFamily="50" charset="-128"/>
              </a:rPr>
              <a:t>〇</a:t>
            </a:r>
            <a:r>
              <a:rPr lang="en-US" altLang="ja-JP" sz="1200" dirty="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自治体</a:t>
            </a:r>
            <a:r>
              <a:rPr lang="ja-JP" altLang="en-US" sz="1200" dirty="0">
                <a:latin typeface="Meiryo UI" panose="020B0604030504040204" pitchFamily="50" charset="-128"/>
                <a:ea typeface="Meiryo UI" panose="020B0604030504040204" pitchFamily="50" charset="-128"/>
              </a:rPr>
              <a:t>として世界で初めて</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の進捗を国連に報告することを宣言</a:t>
            </a:r>
            <a:r>
              <a:rPr lang="ja-JP" altLang="en-US" sz="1200" dirty="0" smtClean="0">
                <a:latin typeface="Meiryo UI" panose="020B0604030504040204" pitchFamily="50" charset="-128"/>
                <a:ea typeface="Meiryo UI" panose="020B0604030504040204" pitchFamily="50" charset="-128"/>
              </a:rPr>
              <a:t>。また、具体的取組み</a:t>
            </a:r>
            <a:r>
              <a:rPr lang="ja-JP" altLang="en-US" sz="1200" dirty="0">
                <a:latin typeface="Meiryo UI" panose="020B0604030504040204" pitchFamily="50" charset="-128"/>
                <a:ea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rPr>
              <a:t>して、洪水</a:t>
            </a:r>
            <a:r>
              <a:rPr lang="ja-JP" altLang="en-US" sz="1200" dirty="0">
                <a:latin typeface="Meiryo UI" panose="020B0604030504040204" pitchFamily="50" charset="-128"/>
                <a:ea typeface="Meiryo UI" panose="020B0604030504040204" pitchFamily="50" charset="-128"/>
              </a:rPr>
              <a:t>問題に対処</a:t>
            </a:r>
            <a:r>
              <a:rPr lang="ja-JP" altLang="en-US" sz="1200" dirty="0" smtClean="0">
                <a:latin typeface="Meiryo UI" panose="020B0604030504040204" pitchFamily="50" charset="-128"/>
                <a:ea typeface="Meiryo UI" panose="020B0604030504040204" pitchFamily="50" charset="-128"/>
              </a:rPr>
              <a:t>する下水</a:t>
            </a:r>
            <a:r>
              <a:rPr lang="ja-JP" altLang="en-US" sz="1200" dirty="0">
                <a:latin typeface="Meiryo UI" panose="020B0604030504040204" pitchFamily="50" charset="-128"/>
                <a:ea typeface="Meiryo UI" panose="020B0604030504040204" pitchFamily="50" charset="-128"/>
              </a:rPr>
              <a:t>設備の</a:t>
            </a:r>
            <a:r>
              <a:rPr lang="ja-JP" altLang="en-US" sz="1200" dirty="0" smtClean="0">
                <a:latin typeface="Meiryo UI" panose="020B0604030504040204" pitchFamily="50" charset="-128"/>
                <a:ea typeface="Meiryo UI" panose="020B0604030504040204" pitchFamily="50" charset="-128"/>
              </a:rPr>
              <a:t>整備や、ハーレム</a:t>
            </a:r>
            <a:r>
              <a:rPr lang="ja-JP" altLang="en-US" sz="1200" dirty="0">
                <a:latin typeface="Meiryo UI" panose="020B0604030504040204" pitchFamily="50" charset="-128"/>
                <a:ea typeface="Meiryo UI" panose="020B0604030504040204" pitchFamily="50" charset="-128"/>
              </a:rPr>
              <a:t>地区のコミュニティ団体「環境正義のためのウィアクト</a:t>
            </a:r>
            <a:r>
              <a:rPr lang="ja-JP" altLang="en-US" sz="1200" dirty="0" smtClean="0">
                <a:latin typeface="Meiryo UI" panose="020B0604030504040204" pitchFamily="50" charset="-128"/>
                <a:ea typeface="Meiryo UI" panose="020B0604030504040204" pitchFamily="50" charset="-128"/>
              </a:rPr>
              <a:t>」とのパートナーシップ、</a:t>
            </a:r>
            <a:r>
              <a:rPr lang="ja-JP" altLang="en-US" sz="1200" dirty="0">
                <a:latin typeface="Meiryo UI" panose="020B0604030504040204" pitchFamily="50" charset="-128"/>
                <a:ea typeface="Meiryo UI" panose="020B0604030504040204" pitchFamily="50" charset="-128"/>
              </a:rPr>
              <a:t>公営住宅団地内に太陽光発電の導入</a:t>
            </a:r>
            <a:r>
              <a:rPr lang="ja-JP" altLang="en-US" sz="1200" dirty="0" smtClean="0">
                <a:latin typeface="Meiryo UI" panose="020B0604030504040204" pitchFamily="50" charset="-128"/>
                <a:ea typeface="Meiryo UI" panose="020B0604030504040204" pitchFamily="50" charset="-128"/>
              </a:rPr>
              <a:t>などを行っている。</a:t>
            </a:r>
            <a:endParaRPr lang="ja-JP" altLang="en-US" sz="12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120041" y="4678918"/>
            <a:ext cx="3545831"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（世界の都市総合力評価</a:t>
            </a:r>
            <a:r>
              <a:rPr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260912" y="4942963"/>
            <a:ext cx="9527886"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に取組む都市は、世界の都市総合力ランキングでも高い評価を受けている</a:t>
            </a:r>
          </a:p>
        </p:txBody>
      </p:sp>
      <p:sp>
        <p:nvSpPr>
          <p:cNvPr id="105" name="テキスト ボックス 104"/>
          <p:cNvSpPr txBox="1"/>
          <p:nvPr/>
        </p:nvSpPr>
        <p:spPr>
          <a:xfrm>
            <a:off x="120041" y="7214965"/>
            <a:ext cx="9527886" cy="344710"/>
          </a:xfrm>
          <a:prstGeom prst="rect">
            <a:avLst/>
          </a:prstGeom>
          <a:noFill/>
        </p:spPr>
        <p:txBody>
          <a:bodyPr wrap="square" lIns="128016" tIns="64008" rIns="128016" bIns="64008" rtlCol="0">
            <a:spAutoFit/>
          </a:bodyPr>
          <a:lstStyle/>
          <a:p>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出典：森記念財団「世界の都市総合力ランキング（</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06" name="表 105"/>
          <p:cNvGraphicFramePr>
            <a:graphicFrameLocks noGrp="1"/>
          </p:cNvGraphicFramePr>
          <p:nvPr>
            <p:extLst/>
          </p:nvPr>
        </p:nvGraphicFramePr>
        <p:xfrm>
          <a:off x="601127" y="5287673"/>
          <a:ext cx="8847456" cy="1928535"/>
        </p:xfrm>
        <a:graphic>
          <a:graphicData uri="http://schemas.openxmlformats.org/drawingml/2006/table">
            <a:tbl>
              <a:tblPr firstRow="1" firstCol="1" bandRow="1">
                <a:tableStyleId>{5940675A-B579-460E-94D1-54222C63F5DA}</a:tableStyleId>
              </a:tblPr>
              <a:tblGrid>
                <a:gridCol w="591057">
                  <a:extLst>
                    <a:ext uri="{9D8B030D-6E8A-4147-A177-3AD203B41FA5}">
                      <a16:colId xmlns:a16="http://schemas.microsoft.com/office/drawing/2014/main" val="1416059362"/>
                    </a:ext>
                  </a:extLst>
                </a:gridCol>
                <a:gridCol w="878996">
                  <a:extLst>
                    <a:ext uri="{9D8B030D-6E8A-4147-A177-3AD203B41FA5}">
                      <a16:colId xmlns:a16="http://schemas.microsoft.com/office/drawing/2014/main" val="3983605906"/>
                    </a:ext>
                  </a:extLst>
                </a:gridCol>
                <a:gridCol w="670314">
                  <a:extLst>
                    <a:ext uri="{9D8B030D-6E8A-4147-A177-3AD203B41FA5}">
                      <a16:colId xmlns:a16="http://schemas.microsoft.com/office/drawing/2014/main" val="1347073192"/>
                    </a:ext>
                  </a:extLst>
                </a:gridCol>
                <a:gridCol w="476387">
                  <a:extLst>
                    <a:ext uri="{9D8B030D-6E8A-4147-A177-3AD203B41FA5}">
                      <a16:colId xmlns:a16="http://schemas.microsoft.com/office/drawing/2014/main" val="467928179"/>
                    </a:ext>
                  </a:extLst>
                </a:gridCol>
                <a:gridCol w="633657">
                  <a:extLst>
                    <a:ext uri="{9D8B030D-6E8A-4147-A177-3AD203B41FA5}">
                      <a16:colId xmlns:a16="http://schemas.microsoft.com/office/drawing/2014/main" val="3317635999"/>
                    </a:ext>
                  </a:extLst>
                </a:gridCol>
                <a:gridCol w="476387">
                  <a:extLst>
                    <a:ext uri="{9D8B030D-6E8A-4147-A177-3AD203B41FA5}">
                      <a16:colId xmlns:a16="http://schemas.microsoft.com/office/drawing/2014/main" val="3170288654"/>
                    </a:ext>
                  </a:extLst>
                </a:gridCol>
                <a:gridCol w="634546">
                  <a:extLst>
                    <a:ext uri="{9D8B030D-6E8A-4147-A177-3AD203B41FA5}">
                      <a16:colId xmlns:a16="http://schemas.microsoft.com/office/drawing/2014/main" val="1682741805"/>
                    </a:ext>
                  </a:extLst>
                </a:gridCol>
                <a:gridCol w="476387">
                  <a:extLst>
                    <a:ext uri="{9D8B030D-6E8A-4147-A177-3AD203B41FA5}">
                      <a16:colId xmlns:a16="http://schemas.microsoft.com/office/drawing/2014/main" val="3145286910"/>
                    </a:ext>
                  </a:extLst>
                </a:gridCol>
                <a:gridCol w="560703">
                  <a:extLst>
                    <a:ext uri="{9D8B030D-6E8A-4147-A177-3AD203B41FA5}">
                      <a16:colId xmlns:a16="http://schemas.microsoft.com/office/drawing/2014/main" val="2844296544"/>
                    </a:ext>
                  </a:extLst>
                </a:gridCol>
                <a:gridCol w="476387">
                  <a:extLst>
                    <a:ext uri="{9D8B030D-6E8A-4147-A177-3AD203B41FA5}">
                      <a16:colId xmlns:a16="http://schemas.microsoft.com/office/drawing/2014/main" val="317669637"/>
                    </a:ext>
                  </a:extLst>
                </a:gridCol>
                <a:gridCol w="560703">
                  <a:extLst>
                    <a:ext uri="{9D8B030D-6E8A-4147-A177-3AD203B41FA5}">
                      <a16:colId xmlns:a16="http://schemas.microsoft.com/office/drawing/2014/main" val="3749983386"/>
                    </a:ext>
                  </a:extLst>
                </a:gridCol>
                <a:gridCol w="476387">
                  <a:extLst>
                    <a:ext uri="{9D8B030D-6E8A-4147-A177-3AD203B41FA5}">
                      <a16:colId xmlns:a16="http://schemas.microsoft.com/office/drawing/2014/main" val="3171773720"/>
                    </a:ext>
                  </a:extLst>
                </a:gridCol>
                <a:gridCol w="700312">
                  <a:extLst>
                    <a:ext uri="{9D8B030D-6E8A-4147-A177-3AD203B41FA5}">
                      <a16:colId xmlns:a16="http://schemas.microsoft.com/office/drawing/2014/main" val="3062171845"/>
                    </a:ext>
                  </a:extLst>
                </a:gridCol>
                <a:gridCol w="534921">
                  <a:extLst>
                    <a:ext uri="{9D8B030D-6E8A-4147-A177-3AD203B41FA5}">
                      <a16:colId xmlns:a16="http://schemas.microsoft.com/office/drawing/2014/main" val="2426392730"/>
                    </a:ext>
                  </a:extLst>
                </a:gridCol>
                <a:gridCol w="700312">
                  <a:extLst>
                    <a:ext uri="{9D8B030D-6E8A-4147-A177-3AD203B41FA5}">
                      <a16:colId xmlns:a16="http://schemas.microsoft.com/office/drawing/2014/main" val="1413959850"/>
                    </a:ext>
                  </a:extLst>
                </a:gridCol>
              </a:tblGrid>
              <a:tr h="240956">
                <a:tc rowSpan="2" gridSpan="3">
                  <a:txBody>
                    <a:bodyPr/>
                    <a:lstStyle/>
                    <a:p>
                      <a:pPr algn="ctr">
                        <a:lnSpc>
                          <a:spcPts val="1400"/>
                        </a:lnSpc>
                        <a:spcAft>
                          <a:spcPts val="0"/>
                        </a:spcAft>
                      </a:pPr>
                      <a:r>
                        <a:rPr lang="ja-JP" sz="1200" b="1" kern="100" dirty="0">
                          <a:effectLst/>
                          <a:latin typeface="Meiryo UI" panose="020B0604030504040204" pitchFamily="50" charset="-128"/>
                          <a:ea typeface="Meiryo UI" panose="020B0604030504040204" pitchFamily="50" charset="-128"/>
                        </a:rPr>
                        <a:t>総合ランキング</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rowSpan="2" hMerge="1">
                  <a:txBody>
                    <a:bodyPr/>
                    <a:lstStyle/>
                    <a:p>
                      <a:endParaRPr kumimoji="1" lang="ja-JP" altLang="en-US"/>
                    </a:p>
                  </a:txBody>
                  <a:tcPr/>
                </a:tc>
                <a:tc gridSpan="12">
                  <a:txBody>
                    <a:bodyPr/>
                    <a:lstStyle/>
                    <a:p>
                      <a:pPr algn="ctr">
                        <a:lnSpc>
                          <a:spcPts val="1400"/>
                        </a:lnSpc>
                        <a:spcAft>
                          <a:spcPts val="0"/>
                        </a:spcAft>
                      </a:pPr>
                      <a:r>
                        <a:rPr lang="ja-JP" altLang="en-US" sz="1050" b="1" kern="100" dirty="0" smtClean="0">
                          <a:effectLst/>
                          <a:latin typeface="Meiryo UI" panose="020B0604030504040204" pitchFamily="50" charset="-128"/>
                          <a:ea typeface="Meiryo UI" panose="020B0604030504040204" pitchFamily="50" charset="-128"/>
                        </a:rPr>
                        <a:t>分野別ランキング</a:t>
                      </a:r>
                      <a:endParaRPr lang="ja-JP" sz="1050" b="1" kern="100" dirty="0">
                        <a:effectLst/>
                        <a:latin typeface="Meiryo UI" panose="020B0604030504040204" pitchFamily="50" charset="-128"/>
                        <a:ea typeface="Meiryo UI" panose="020B0604030504040204" pitchFamily="50" charset="-128"/>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267757829"/>
                  </a:ext>
                </a:extLst>
              </a:tr>
              <a:tr h="240956">
                <a:tc gridSpan="3" vMerge="1">
                  <a:txBody>
                    <a:bodyPr/>
                    <a:lstStyle/>
                    <a:p>
                      <a:pPr algn="ctr">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vMerge="1">
                  <a:txBody>
                    <a:bodyPr/>
                    <a:lstStyle/>
                    <a:p>
                      <a:endParaRPr kumimoji="1" lang="ja-JP" altLang="en-US"/>
                    </a:p>
                  </a:txBody>
                  <a:tcPr/>
                </a:tc>
                <a:tc hMerge="1" vMerge="1">
                  <a:txBody>
                    <a:bodyPr/>
                    <a:lstStyle/>
                    <a:p>
                      <a:pPr algn="ctr">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経済</a:t>
                      </a:r>
                      <a:endParaRPr lang="ja-JP" sz="1050" b="1" kern="100" dirty="0">
                        <a:effectLst/>
                        <a:latin typeface="Meiryo UI" panose="020B0604030504040204" pitchFamily="50" charset="-128"/>
                        <a:ea typeface="Meiryo UI" panose="020B0604030504040204" pitchFamily="50" charset="-128"/>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sz="1200" b="1" kern="100" dirty="0" smtClean="0">
                          <a:effectLst/>
                          <a:latin typeface="Meiryo UI" panose="020B0604030504040204" pitchFamily="50" charset="-128"/>
                          <a:ea typeface="Meiryo UI" panose="020B0604030504040204" pitchFamily="50" charset="-128"/>
                        </a:rPr>
                        <a:t>研究</a:t>
                      </a:r>
                      <a:r>
                        <a:rPr lang="ja-JP" altLang="en-US" sz="1200" b="1" kern="100" dirty="0" smtClean="0">
                          <a:effectLst/>
                          <a:latin typeface="Meiryo UI" panose="020B0604030504040204" pitchFamily="50" charset="-128"/>
                          <a:ea typeface="Meiryo UI" panose="020B0604030504040204" pitchFamily="50" charset="-128"/>
                        </a:rPr>
                        <a:t>・</a:t>
                      </a:r>
                      <a:r>
                        <a:rPr lang="ja-JP" sz="1200" b="1" kern="100" dirty="0" smtClean="0">
                          <a:effectLst/>
                          <a:latin typeface="Meiryo UI" panose="020B0604030504040204" pitchFamily="50" charset="-128"/>
                          <a:ea typeface="Meiryo UI" panose="020B0604030504040204" pitchFamily="50" charset="-128"/>
                        </a:rPr>
                        <a:t>開発</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sz="1200" b="1" kern="100" dirty="0">
                          <a:effectLst/>
                          <a:latin typeface="Meiryo UI" panose="020B0604030504040204" pitchFamily="50" charset="-128"/>
                          <a:ea typeface="Meiryo UI" panose="020B0604030504040204" pitchFamily="50" charset="-128"/>
                        </a:rPr>
                        <a:t>文化・交流</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居住</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環境</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200" b="1" kern="100" dirty="0" smtClean="0">
                          <a:effectLst/>
                          <a:latin typeface="Meiryo UI" panose="020B0604030504040204" pitchFamily="50" charset="-128"/>
                          <a:ea typeface="Meiryo UI" panose="020B0604030504040204" pitchFamily="50" charset="-128"/>
                        </a:rPr>
                        <a:t>交通・アクセス</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dirty="0"/>
                    </a:p>
                  </a:txBody>
                  <a:tcPr/>
                </a:tc>
                <a:extLst>
                  <a:ext uri="{0D108BD9-81ED-4DB2-BD59-A6C34878D82A}">
                    <a16:rowId xmlns:a16="http://schemas.microsoft.com/office/drawing/2014/main" val="322866828"/>
                  </a:ext>
                </a:extLst>
              </a:tr>
              <a:tr h="324721">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都市名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都市名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9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1564618"/>
                  </a:ext>
                </a:extLst>
              </a:tr>
              <a:tr h="218727">
                <a:tc>
                  <a:txBody>
                    <a:bodyPr/>
                    <a:lstStyle/>
                    <a:p>
                      <a:pPr algn="ctr">
                        <a:lnSpc>
                          <a:spcPts val="1600"/>
                        </a:lnSpc>
                        <a:spcAft>
                          <a:spcPts val="0"/>
                        </a:spcAft>
                      </a:pPr>
                      <a:r>
                        <a:rPr lang="ja-JP" altLang="en-US" sz="900" b="1" kern="100" dirty="0" smtClean="0">
                          <a:effectLst/>
                          <a:latin typeface="Meiryo UI" panose="020B0604030504040204" pitchFamily="50" charset="-128"/>
                          <a:ea typeface="Meiryo UI" panose="020B0604030504040204" pitchFamily="50" charset="-128"/>
                        </a:rPr>
                        <a:t>２</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900" kern="100" dirty="0" smtClean="0">
                          <a:effectLst/>
                          <a:latin typeface="Meiryo UI" panose="020B0604030504040204" pitchFamily="50" charset="-128"/>
                          <a:ea typeface="Meiryo UI" panose="020B0604030504040204" pitchFamily="50" charset="-128"/>
                        </a:rPr>
                        <a:t>ニューヨーク</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1543.2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358.5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254.1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309.2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27</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170.3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226.6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8334695"/>
                  </a:ext>
                </a:extLst>
              </a:tr>
              <a:tr h="218727">
                <a:tc>
                  <a:txBody>
                    <a:bodyPr/>
                    <a:lstStyle/>
                    <a:p>
                      <a:pPr algn="ctr">
                        <a:lnSpc>
                          <a:spcPts val="1600"/>
                        </a:lnSpc>
                        <a:spcAft>
                          <a:spcPts val="0"/>
                        </a:spcAft>
                      </a:pPr>
                      <a:r>
                        <a:rPr lang="ja-JP" altLang="en-US" sz="900" b="1" kern="100" dirty="0" smtClean="0">
                          <a:effectLst/>
                          <a:latin typeface="Meiryo UI" panose="020B0604030504040204" pitchFamily="50" charset="-128"/>
                          <a:ea typeface="Meiryo UI" panose="020B0604030504040204" pitchFamily="50" charset="-128"/>
                        </a:rPr>
                        <a:t>６</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900" kern="100" dirty="0" smtClean="0">
                          <a:effectLst/>
                          <a:latin typeface="Meiryo UI" panose="020B0604030504040204" pitchFamily="50" charset="-128"/>
                          <a:ea typeface="Meiryo UI" panose="020B0604030504040204" pitchFamily="50" charset="-128"/>
                        </a:rPr>
                        <a:t>アムステルダム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1236.0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244.5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19</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76.2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138.4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365.5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14</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178.8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223.6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3394422"/>
                  </a:ext>
                </a:extLst>
              </a:tr>
              <a:tr h="218727">
                <a:tc>
                  <a:txBody>
                    <a:bodyPr/>
                    <a:lstStyle/>
                    <a:p>
                      <a:pPr algn="ctr">
                        <a:lnSpc>
                          <a:spcPts val="1600"/>
                        </a:lnSpc>
                        <a:spcAft>
                          <a:spcPts val="0"/>
                        </a:spcAft>
                      </a:pPr>
                      <a:r>
                        <a:rPr lang="en-US" altLang="ja-JP" sz="900" b="1" kern="100" dirty="0" smtClean="0">
                          <a:effectLst/>
                          <a:latin typeface="Meiryo UI" panose="020B0604030504040204" pitchFamily="50" charset="-128"/>
                          <a:ea typeface="Meiryo UI" panose="020B0604030504040204" pitchFamily="50" charset="-128"/>
                        </a:rPr>
                        <a:t>20</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900" kern="100" dirty="0" smtClean="0">
                          <a:effectLst/>
                          <a:latin typeface="Meiryo UI" panose="020B0604030504040204" pitchFamily="50" charset="-128"/>
                          <a:ea typeface="Meiryo UI" panose="020B0604030504040204" pitchFamily="50" charset="-128"/>
                        </a:rPr>
                        <a:t>コペンハーゲン</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1087.4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27</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217.5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31</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54.4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78.3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8</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352.8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222.8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22</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161.5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7047984"/>
                  </a:ext>
                </a:extLst>
              </a:tr>
              <a:tr h="246994">
                <a:tc gridSpan="15">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5820606"/>
                  </a:ext>
                </a:extLst>
              </a:tr>
              <a:tr h="218727">
                <a:tc>
                  <a:txBody>
                    <a:bodyPr/>
                    <a:lstStyle/>
                    <a:p>
                      <a:pPr algn="ctr">
                        <a:lnSpc>
                          <a:spcPts val="1600"/>
                        </a:lnSpc>
                        <a:spcAft>
                          <a:spcPts val="0"/>
                        </a:spcAft>
                      </a:pPr>
                      <a:r>
                        <a:rPr lang="en-US" altLang="ja-JP" sz="900" b="1" kern="100" dirty="0" smtClean="0">
                          <a:effectLst/>
                          <a:latin typeface="Meiryo UI" panose="020B0604030504040204" pitchFamily="50" charset="-128"/>
                          <a:ea typeface="Meiryo UI" panose="020B0604030504040204" pitchFamily="50" charset="-128"/>
                        </a:rPr>
                        <a:t>29</a:t>
                      </a:r>
                      <a:r>
                        <a:rPr lang="ja-JP" sz="90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ja-JP" altLang="en-US" sz="800" kern="100" dirty="0" smtClean="0">
                          <a:effectLst/>
                          <a:latin typeface="Meiryo UI" panose="020B0604030504040204" pitchFamily="50" charset="-128"/>
                          <a:ea typeface="Meiryo UI" panose="020B0604030504040204" pitchFamily="50" charset="-128"/>
                        </a:rPr>
                        <a:t>大阪</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1024.5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35</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176.9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17</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90.5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19</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133.6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13</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340.3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146.3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smtClean="0">
                          <a:effectLst/>
                          <a:latin typeface="Meiryo UI" panose="020B0604030504040204" pitchFamily="50" charset="-128"/>
                          <a:ea typeface="Meiryo UI" panose="020B0604030504040204" pitchFamily="50" charset="-128"/>
                        </a:rPr>
                        <a:t>35</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smtClean="0">
                          <a:effectLst/>
                          <a:latin typeface="Meiryo UI" panose="020B0604030504040204" pitchFamily="50" charset="-128"/>
                          <a:ea typeface="Meiryo UI" panose="020B0604030504040204" pitchFamily="50" charset="-128"/>
                        </a:rPr>
                        <a:t>136.8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821267"/>
                  </a:ext>
                </a:extLst>
              </a:tr>
            </a:tbl>
          </a:graphicData>
        </a:graphic>
      </p:graphicFrame>
      <p:sp>
        <p:nvSpPr>
          <p:cNvPr id="2" name="二等辺三角形 1"/>
          <p:cNvSpPr/>
          <p:nvPr/>
        </p:nvSpPr>
        <p:spPr>
          <a:xfrm rot="10800000">
            <a:off x="4446020" y="4482059"/>
            <a:ext cx="1558977" cy="1968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25</a:t>
            </a:fld>
            <a:endParaRPr kumimoji="1" lang="ja-JP" altLang="en-US"/>
          </a:p>
        </p:txBody>
      </p:sp>
    </p:spTree>
    <p:extLst>
      <p:ext uri="{BB962C8B-B14F-4D97-AF65-F5344CB8AC3E}">
        <p14:creationId xmlns:p14="http://schemas.microsoft.com/office/powerpoint/2010/main" val="185343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「調査概要」</a:t>
            </a:r>
            <a:endParaRPr kumimoji="1" lang="en-US" altLang="ja-JP" sz="16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26</a:t>
            </a:fld>
            <a:endParaRPr kumimoji="1" lang="ja-JP" altLang="en-US"/>
          </a:p>
        </p:txBody>
      </p:sp>
      <p:sp>
        <p:nvSpPr>
          <p:cNvPr id="5" name="テキスト ボックス 4"/>
          <p:cNvSpPr txBox="1"/>
          <p:nvPr/>
        </p:nvSpPr>
        <p:spPr>
          <a:xfrm>
            <a:off x="1195972" y="2403041"/>
            <a:ext cx="4906871"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（インターネットアンケート（民間会社を通じて実施））</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対      象：</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大阪府民</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実施</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テキスト ボックス 5"/>
          <p:cNvSpPr txBox="1"/>
          <p:nvPr/>
        </p:nvSpPr>
        <p:spPr>
          <a:xfrm>
            <a:off x="1195972" y="3911111"/>
            <a:ext cx="4536134"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．若者（学生）向け</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（府内</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の授業等で実施）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対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象：学生</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〇 実施期間：</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テキスト ボックス 8"/>
          <p:cNvSpPr txBox="1"/>
          <p:nvPr/>
        </p:nvSpPr>
        <p:spPr>
          <a:xfrm>
            <a:off x="1180982" y="5485137"/>
            <a:ext cx="4846222" cy="1579920"/>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３</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．企業向け</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「関西</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フォーラム」で実施）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対</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象：企業等に属する</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府内外居住者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うち</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府内居住者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実施</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4" name="正方形/長方形 13"/>
          <p:cNvSpPr/>
          <p:nvPr/>
        </p:nvSpPr>
        <p:spPr>
          <a:xfrm>
            <a:off x="489704" y="1830840"/>
            <a:ext cx="7840345" cy="2338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調査</a:t>
            </a:r>
            <a:r>
              <a:rPr lang="ja-JP" altLang="en-US"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の概要　（</a:t>
            </a:r>
            <a:r>
              <a:rPr lang="en-US" altLang="ja-JP"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詳細は「資料②」）</a:t>
            </a:r>
            <a:endPar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78633" y="764168"/>
            <a:ext cx="9527886" cy="852541"/>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先進都市の姿</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中間整理案</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８）」を踏まえ、府民や</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年の社会の中心となる若者、企業にとって、「大阪で</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社会を実現するために重要と考えるゴール」を調査。</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600"/>
              </a:spcBef>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また、併せて、現在の認知度や関心のある社会課題等についてもアンケートを実施。</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4634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「府民の声（大阪で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112295" y="732832"/>
            <a:ext cx="9609221" cy="684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〇　「ゴール３（健康）」、「ゴール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（持続可能都市）」、「ゴール１（貧困）」、「ゴール４（教育）」、「ゴール８（経済成長・雇用）」が重要という声が多い。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noGrp="1"/>
          </p:cNvGraphicFramePr>
          <p:nvPr>
            <p:extLst/>
          </p:nvPr>
        </p:nvGraphicFramePr>
        <p:xfrm>
          <a:off x="294376" y="2252786"/>
          <a:ext cx="9296400" cy="5110540"/>
        </p:xfrm>
        <a:graphic>
          <a:graphicData uri="http://schemas.openxmlformats.org/drawingml/2006/chart">
            <c:chart xmlns:c="http://schemas.openxmlformats.org/drawingml/2006/chart" xmlns:r="http://schemas.openxmlformats.org/officeDocument/2006/relationships" r:id="rId2"/>
          </a:graphicData>
        </a:graphic>
      </p:graphicFrame>
      <p:sp>
        <p:nvSpPr>
          <p:cNvPr id="9" name="角丸四角形 8"/>
          <p:cNvSpPr/>
          <p:nvPr/>
        </p:nvSpPr>
        <p:spPr>
          <a:xfrm>
            <a:off x="456451" y="316840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48431" y="345867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80515" y="264704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21932" y="535108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98058" y="4534852"/>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4453" y="1581246"/>
            <a:ext cx="9323458"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27</a:t>
            </a:fld>
            <a:endParaRPr kumimoji="1" lang="ja-JP" altLang="en-US"/>
          </a:p>
        </p:txBody>
      </p:sp>
      <p:sp>
        <p:nvSpPr>
          <p:cNvPr id="18" name="テキスト ボックス 17"/>
          <p:cNvSpPr txBox="1"/>
          <p:nvPr/>
        </p:nvSpPr>
        <p:spPr>
          <a:xfrm>
            <a:off x="7636244" y="6970965"/>
            <a:ext cx="833988" cy="253916"/>
          </a:xfrm>
          <a:prstGeom prst="rect">
            <a:avLst/>
          </a:prstGeom>
          <a:noFill/>
          <a:ln>
            <a:solidFill>
              <a:schemeClr val="tx1"/>
            </a:solidFill>
          </a:ln>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n=1,000</a:t>
            </a:r>
            <a:endParaRPr kumimoji="1" lang="ja-JP" altLang="en-US" sz="105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5110746" y="2575326"/>
            <a:ext cx="0" cy="4788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332095" y="6970965"/>
            <a:ext cx="1041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5785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③</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「若者の声（大阪で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5" name="グラフ 14"/>
          <p:cNvGraphicFramePr>
            <a:graphicFrameLocks noGrp="1"/>
          </p:cNvGraphicFramePr>
          <p:nvPr>
            <p:extLst/>
          </p:nvPr>
        </p:nvGraphicFramePr>
        <p:xfrm>
          <a:off x="338534" y="2130325"/>
          <a:ext cx="9341224" cy="533309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61076"/>
            <a:ext cx="9567464" cy="689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9388" indent="-179388"/>
            <a:r>
              <a:rPr kumimoji="1" lang="ja-JP" altLang="en-US" sz="1600" dirty="0" smtClean="0">
                <a:latin typeface="Meiryo UI" panose="020B0604030504040204" pitchFamily="50" charset="-128"/>
                <a:ea typeface="Meiryo UI" panose="020B0604030504040204" pitchFamily="50" charset="-128"/>
              </a:rPr>
              <a:t>〇 </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ゴール３（健康）」</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「ゴール１（貧困）</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ゴール４（教育）</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「ゴール８（経済成長・雇用）」 </a:t>
            </a:r>
            <a:r>
              <a:rPr kumimoji="1" lang="ja-JP" altLang="en-US" sz="1600" dirty="0" smtClean="0">
                <a:latin typeface="Meiryo UI" panose="020B0604030504040204" pitchFamily="50" charset="-128"/>
                <a:ea typeface="Meiryo UI" panose="020B0604030504040204" pitchFamily="50" charset="-128"/>
              </a:rPr>
              <a:t>が重要という声が多い。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452802" y="308446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28740" y="340681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33324" y="251345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78224" y="538332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06160" y="4475446"/>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88959" y="1603201"/>
            <a:ext cx="9499839"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28</a:t>
            </a:fld>
            <a:endParaRPr kumimoji="1" lang="ja-JP" altLang="en-US" dirty="0"/>
          </a:p>
        </p:txBody>
      </p:sp>
      <p:sp>
        <p:nvSpPr>
          <p:cNvPr id="20" name="テキスト ボックス 19"/>
          <p:cNvSpPr txBox="1"/>
          <p:nvPr/>
        </p:nvSpPr>
        <p:spPr>
          <a:xfrm>
            <a:off x="8060327" y="6997610"/>
            <a:ext cx="730747" cy="253916"/>
          </a:xfrm>
          <a:prstGeom prst="rect">
            <a:avLst/>
          </a:prstGeom>
          <a:noFill/>
          <a:ln>
            <a:solidFill>
              <a:schemeClr val="tx1"/>
            </a:solidFill>
          </a:ln>
        </p:spPr>
        <p:txBody>
          <a:bodyPr wrap="square" rtlCol="0">
            <a:spAutoFit/>
          </a:bodyPr>
          <a:lstStyle/>
          <a:p>
            <a:pPr algn="ctr"/>
            <a:r>
              <a:rPr kumimoji="1" lang="en-US" altLang="ja-JP" sz="1050" dirty="0" smtClean="0">
                <a:latin typeface="Meiryo UI" panose="020B0604030504040204" pitchFamily="50" charset="-128"/>
                <a:ea typeface="Meiryo UI" panose="020B0604030504040204" pitchFamily="50" charset="-128"/>
              </a:rPr>
              <a:t>n=273</a:t>
            </a:r>
            <a:endParaRPr kumimoji="1" lang="ja-JP" altLang="en-US" sz="105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715964" y="2513450"/>
            <a:ext cx="0" cy="4788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776275" y="6870526"/>
            <a:ext cx="1041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686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有識者ワーキングのこれまでの主な意見　</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361570228"/>
              </p:ext>
            </p:extLst>
          </p:nvPr>
        </p:nvGraphicFramePr>
        <p:xfrm>
          <a:off x="281232" y="802356"/>
          <a:ext cx="9343536" cy="6332962"/>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194724">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5934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771817">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617631">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617631">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771817">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Tree>
    <p:extLst>
      <p:ext uri="{BB962C8B-B14F-4D97-AF65-F5344CB8AC3E}">
        <p14:creationId xmlns:p14="http://schemas.microsoft.com/office/powerpoint/2010/main" val="3177434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④</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「企業の声（大阪で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895515670"/>
              </p:ext>
            </p:extLst>
          </p:nvPr>
        </p:nvGraphicFramePr>
        <p:xfrm>
          <a:off x="295200" y="2165244"/>
          <a:ext cx="9295200" cy="538903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666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69875" lvl="0" indent="-179388">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　関心のある</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のゴールは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、「ゴール３（健康）」、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（持続可能都市）」、 「ゴール４（教育）」、「ゴール８（経済成長・雇用）」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（生産・消費）」</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が重要という声が多い。</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327600" y="304436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327600" y="335067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角丸四角形 11"/>
          <p:cNvSpPr/>
          <p:nvPr/>
        </p:nvSpPr>
        <p:spPr>
          <a:xfrm>
            <a:off x="327600" y="5516286"/>
            <a:ext cx="792000" cy="2328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327600" y="521905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327600" y="4391612"/>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0" name="直線コネクタ 9"/>
          <p:cNvCxnSpPr/>
          <p:nvPr/>
        </p:nvCxnSpPr>
        <p:spPr>
          <a:xfrm>
            <a:off x="6198564" y="2404162"/>
            <a:ext cx="0" cy="4788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29418" y="1530941"/>
            <a:ext cx="9426316"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707866" y="7103262"/>
            <a:ext cx="564471" cy="253916"/>
          </a:xfrm>
          <a:prstGeom prst="rect">
            <a:avLst/>
          </a:prstGeom>
          <a:noFill/>
          <a:ln>
            <a:solidFill>
              <a:schemeClr val="tx1"/>
            </a:solidFill>
          </a:ln>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n=68</a:t>
            </a:r>
            <a:endParaRPr kumimoji="1" lang="ja-JP" altLang="en-US" sz="1050"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29</a:t>
            </a:fld>
            <a:endParaRPr kumimoji="1" lang="ja-JP" altLang="en-US"/>
          </a:p>
        </p:txBody>
      </p:sp>
      <p:sp>
        <p:nvSpPr>
          <p:cNvPr id="19" name="正方形/長方形 18"/>
          <p:cNvSpPr/>
          <p:nvPr/>
        </p:nvSpPr>
        <p:spPr>
          <a:xfrm>
            <a:off x="6332382" y="6308872"/>
            <a:ext cx="1041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44.6%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2277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「その他の調査結果（概要）」</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034051994"/>
              </p:ext>
            </p:extLst>
          </p:nvPr>
        </p:nvGraphicFramePr>
        <p:xfrm>
          <a:off x="209451" y="834542"/>
          <a:ext cx="9579347" cy="6183736"/>
        </p:xfrm>
        <a:graphic>
          <a:graphicData uri="http://schemas.openxmlformats.org/drawingml/2006/table">
            <a:tbl>
              <a:tblPr firstRow="1" bandRow="1">
                <a:tableStyleId>{5C22544A-7EE6-4342-B048-85BDC9FD1C3A}</a:tableStyleId>
              </a:tblPr>
              <a:tblGrid>
                <a:gridCol w="2280797">
                  <a:extLst>
                    <a:ext uri="{9D8B030D-6E8A-4147-A177-3AD203B41FA5}">
                      <a16:colId xmlns:a16="http://schemas.microsoft.com/office/drawing/2014/main" val="2264344696"/>
                    </a:ext>
                  </a:extLst>
                </a:gridCol>
                <a:gridCol w="2456243">
                  <a:extLst>
                    <a:ext uri="{9D8B030D-6E8A-4147-A177-3AD203B41FA5}">
                      <a16:colId xmlns:a16="http://schemas.microsoft.com/office/drawing/2014/main" val="2340585563"/>
                    </a:ext>
                  </a:extLst>
                </a:gridCol>
                <a:gridCol w="2456243">
                  <a:extLst>
                    <a:ext uri="{9D8B030D-6E8A-4147-A177-3AD203B41FA5}">
                      <a16:colId xmlns:a16="http://schemas.microsoft.com/office/drawing/2014/main" val="2547115362"/>
                    </a:ext>
                  </a:extLst>
                </a:gridCol>
                <a:gridCol w="2386064">
                  <a:extLst>
                    <a:ext uri="{9D8B030D-6E8A-4147-A177-3AD203B41FA5}">
                      <a16:colId xmlns:a16="http://schemas.microsoft.com/office/drawing/2014/main" val="460634419"/>
                    </a:ext>
                  </a:extLst>
                </a:gridCol>
              </a:tblGrid>
              <a:tr h="447962">
                <a:tc>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１．一般府民向け調査</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２．若者（学生）向け調査</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2342454695"/>
                  </a:ext>
                </a:extLst>
              </a:tr>
              <a:tr h="1318886">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b="1" dirty="0" smtClean="0">
                          <a:latin typeface="Meiryo UI" panose="020B0604030504040204" pitchFamily="50" charset="-128"/>
                          <a:ea typeface="Meiryo UI" panose="020B0604030504040204" pitchFamily="50" charset="-128"/>
                        </a:rPr>
                        <a:t>25.4</a:t>
                      </a:r>
                      <a:r>
                        <a:rPr kumimoji="1" lang="ja-JP" altLang="en-US" sz="1400" dirty="0" smtClean="0">
                          <a:latin typeface="Meiryo UI" panose="020B0604030504040204" pitchFamily="50" charset="-128"/>
                          <a:ea typeface="Meiryo UI" panose="020B0604030504040204" pitchFamily="50" charset="-128"/>
                        </a:rPr>
                        <a:t>％。</a:t>
                      </a:r>
                    </a:p>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を知ったきっかけ</a:t>
                      </a: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新聞・雑誌</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テレビ・ラジオ</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職場・学校で聞いた</a:t>
                      </a:r>
                      <a:r>
                        <a:rPr kumimoji="1" lang="ja-JP" altLang="en-US" sz="1400" dirty="0" smtClean="0">
                          <a:latin typeface="Meiryo UI" panose="020B0604030504040204" pitchFamily="50" charset="-128"/>
                          <a:ea typeface="Meiryo UI" panose="020B0604030504040204" pitchFamily="50" charset="-128"/>
                        </a:rPr>
                        <a:t>」が多い。</a:t>
                      </a:r>
                    </a:p>
                  </a:txBody>
                  <a:tcPr anchor="ctr"/>
                </a:tc>
                <a:tc>
                  <a:txBody>
                    <a:bodyPr/>
                    <a:lstStyle/>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b="1" dirty="0" smtClean="0">
                          <a:latin typeface="Meiryo UI" panose="020B0604030504040204" pitchFamily="50" charset="-128"/>
                          <a:ea typeface="Meiryo UI" panose="020B0604030504040204" pitchFamily="50" charset="-128"/>
                        </a:rPr>
                        <a:t>53.4</a:t>
                      </a:r>
                      <a:r>
                        <a:rPr kumimoji="1" lang="ja-JP" altLang="en-US" sz="1400" dirty="0" smtClean="0">
                          <a:latin typeface="Meiryo UI" panose="020B0604030504040204" pitchFamily="50" charset="-128"/>
                          <a:ea typeface="Meiryo UI" panose="020B0604030504040204" pitchFamily="50" charset="-128"/>
                        </a:rPr>
                        <a:t>％。</a:t>
                      </a:r>
                    </a:p>
                    <a:p>
                      <a:pPr>
                        <a:lnSpc>
                          <a:spcPts val="2000"/>
                        </a:lnSpc>
                      </a:pPr>
                      <a:r>
                        <a:rPr kumimoji="1" lang="ja-JP" altLang="en-US" sz="1400" dirty="0" smtClean="0">
                          <a:latin typeface="Meiryo UI" panose="020B0604030504040204" pitchFamily="50" charset="-128"/>
                          <a:ea typeface="Meiryo UI" panose="020B0604030504040204" pitchFamily="50" charset="-128"/>
                        </a:rPr>
                        <a:t>〇</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を知ったきっかけ</a:t>
                      </a: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わからない</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覚えてない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000"/>
                        </a:lnSpc>
                      </a:pP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家族・友人などから聞いた</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職場・学校で聞いた</a:t>
                      </a:r>
                      <a:r>
                        <a:rPr kumimoji="1" lang="ja-JP" altLang="en-US" sz="1400" dirty="0" smtClean="0">
                          <a:latin typeface="Meiryo UI" panose="020B0604030504040204" pitchFamily="50" charset="-128"/>
                          <a:ea typeface="Meiryo UI" panose="020B0604030504040204" pitchFamily="50" charset="-128"/>
                        </a:rPr>
                        <a:t>」が多い。</a:t>
                      </a:r>
                    </a:p>
                  </a:txBody>
                  <a:tcPr anchor="ctr"/>
                </a:tc>
                <a:tc>
                  <a:txBody>
                    <a:bodyPr/>
                    <a:lstStyle/>
                    <a:p>
                      <a:pPr algn="ctr">
                        <a:lnSpc>
                          <a:spcPts val="2000"/>
                        </a:lnSpc>
                      </a:pPr>
                      <a:r>
                        <a:rPr kumimoji="1" lang="ja-JP" altLang="en-US" sz="1400" dirty="0" err="1" smtClean="0">
                          <a:latin typeface="Meiryo UI" panose="020B0604030504040204" pitchFamily="50" charset="-128"/>
                          <a:ea typeface="Meiryo UI" panose="020B0604030504040204" pitchFamily="50" charset="-128"/>
                        </a:rPr>
                        <a:t>ー</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89037950"/>
                  </a:ext>
                </a:extLst>
              </a:tr>
              <a:tr h="923590">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〇関心のある社会課題、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時事問題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高齢化</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地球温暖化・気象変動</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社会保障</a:t>
                      </a:r>
                      <a:r>
                        <a:rPr kumimoji="1" lang="ja-JP" altLang="en-US" sz="1400" dirty="0" smtClean="0">
                          <a:latin typeface="Meiryo UI" panose="020B0604030504040204" pitchFamily="50" charset="-128"/>
                          <a:ea typeface="Meiryo UI" panose="020B0604030504040204" pitchFamily="50" charset="-128"/>
                        </a:rPr>
                        <a:t>」に対する関心が高い。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働き方改革・ブラック企業対策</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地球温暖化・気象変動</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高齢化</a:t>
                      </a:r>
                      <a:r>
                        <a:rPr kumimoji="1" lang="ja-JP" altLang="en-US" sz="1400" dirty="0" smtClean="0">
                          <a:latin typeface="Meiryo UI" panose="020B0604030504040204" pitchFamily="50" charset="-128"/>
                          <a:ea typeface="Meiryo UI" panose="020B0604030504040204" pitchFamily="50" charset="-128"/>
                        </a:rPr>
                        <a:t>」に対する関心が高い。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err="1" smtClean="0">
                          <a:latin typeface="Meiryo UI" panose="020B0604030504040204" pitchFamily="50" charset="-128"/>
                          <a:ea typeface="Meiryo UI" panose="020B0604030504040204" pitchFamily="50" charset="-128"/>
                        </a:rPr>
                        <a:t>ー</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3454902"/>
                  </a:ext>
                </a:extLst>
              </a:tr>
              <a:tr h="1567888">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〇社会問題、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環境問題に関する認識</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国や企業が社会問題や環境問題の解決に取組むことは、科学技術やテクノロジーの発展につながる</a:t>
                      </a:r>
                      <a:r>
                        <a:rPr kumimoji="1" lang="ja-JP" altLang="en-US" sz="1400" dirty="0" smtClean="0">
                          <a:latin typeface="Meiryo UI" panose="020B0604030504040204" pitchFamily="50" charset="-128"/>
                          <a:ea typeface="Meiryo UI" panose="020B0604030504040204" pitchFamily="50" charset="-128"/>
                        </a:rPr>
                        <a:t>」と考える人が多い。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　「</a:t>
                      </a:r>
                      <a:r>
                        <a:rPr kumimoji="1" lang="ja-JP" altLang="en-US" sz="1400" b="1" dirty="0" smtClean="0">
                          <a:latin typeface="Meiryo UI" panose="020B0604030504040204" pitchFamily="50" charset="-128"/>
                          <a:ea typeface="Meiryo UI" panose="020B0604030504040204" pitchFamily="50" charset="-128"/>
                        </a:rPr>
                        <a:t>社会問題や環境問題を軽視する国や企業は、世界からパッシングや批判にあう</a:t>
                      </a:r>
                      <a:r>
                        <a:rPr kumimoji="1" lang="ja-JP" altLang="en-US" sz="1400" dirty="0" smtClean="0">
                          <a:latin typeface="Meiryo UI" panose="020B0604030504040204" pitchFamily="50" charset="-128"/>
                          <a:ea typeface="Meiryo UI" panose="020B0604030504040204" pitchFamily="50" charset="-128"/>
                        </a:rPr>
                        <a:t>」と考える人が多い。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err="1" smtClean="0">
                          <a:latin typeface="Meiryo UI" panose="020B0604030504040204" pitchFamily="50" charset="-128"/>
                          <a:ea typeface="Meiryo UI" panose="020B0604030504040204" pitchFamily="50" charset="-128"/>
                        </a:rPr>
                        <a:t>ー</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06965467"/>
                  </a:ext>
                </a:extLst>
              </a:tr>
              <a:tr h="723640">
                <a:tc>
                  <a:txBody>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の達成や社会課題</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の解決に向け、行動すべき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ステークホルダー　　　</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政府・行政</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企業</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個人</a:t>
                      </a:r>
                      <a:r>
                        <a:rPr kumimoji="1" lang="ja-JP" altLang="en-US" sz="1400" dirty="0" smtClean="0">
                          <a:latin typeface="Meiryo UI" panose="020B0604030504040204" pitchFamily="50" charset="-128"/>
                          <a:ea typeface="Meiryo UI" panose="020B0604030504040204" pitchFamily="50" charset="-128"/>
                        </a:rPr>
                        <a:t>」の割合が高い。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政府・行政</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企業</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個人</a:t>
                      </a:r>
                      <a:r>
                        <a:rPr kumimoji="1" lang="ja-JP" altLang="en-US" sz="1400" dirty="0" smtClean="0">
                          <a:latin typeface="Meiryo UI" panose="020B0604030504040204" pitchFamily="50" charset="-128"/>
                          <a:ea typeface="Meiryo UI" panose="020B0604030504040204" pitchFamily="50" charset="-128"/>
                        </a:rPr>
                        <a:t>」の割合が高い。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政府・行政</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企業</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個人</a:t>
                      </a:r>
                      <a:r>
                        <a:rPr kumimoji="1" lang="ja-JP" altLang="en-US" sz="1400" dirty="0" smtClean="0">
                          <a:latin typeface="Meiryo UI" panose="020B0604030504040204" pitchFamily="50" charset="-128"/>
                          <a:ea typeface="Meiryo UI" panose="020B0604030504040204" pitchFamily="50" charset="-128"/>
                        </a:rPr>
                        <a:t>」の割合が高い。</a:t>
                      </a:r>
                    </a:p>
                  </a:txBody>
                  <a:tcPr anchor="ctr"/>
                </a:tc>
                <a:extLst>
                  <a:ext uri="{0D108BD9-81ED-4DB2-BD59-A6C34878D82A}">
                    <a16:rowId xmlns:a16="http://schemas.microsoft.com/office/drawing/2014/main" val="765283854"/>
                  </a:ext>
                </a:extLst>
              </a:tr>
              <a:tr h="1145765">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〇日常生活で</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実践していること</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選挙に行く</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地元で買い物をする</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リサイクルする</a:t>
                      </a:r>
                      <a:r>
                        <a:rPr kumimoji="1" lang="ja-JP" altLang="en-US" sz="1400" dirty="0" smtClean="0">
                          <a:latin typeface="Meiryo UI" panose="020B0604030504040204" pitchFamily="50" charset="-128"/>
                          <a:ea typeface="Meiryo UI" panose="020B0604030504040204" pitchFamily="50" charset="-128"/>
                        </a:rPr>
                        <a:t>」をよく実践している人が多い。</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通勤・通学の際、自転車、徒歩または公共交通機関を利用</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「地元で買い物をする」、「よく笑うし、人を笑わせる」</a:t>
                      </a:r>
                      <a:r>
                        <a:rPr kumimoji="1" lang="ja-JP" altLang="en-US" sz="1400" dirty="0" smtClean="0">
                          <a:latin typeface="Meiryo UI" panose="020B0604030504040204" pitchFamily="50" charset="-128"/>
                          <a:ea typeface="Meiryo UI" panose="020B0604030504040204" pitchFamily="50" charset="-128"/>
                        </a:rPr>
                        <a:t>をよく実践している人が多い。</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〇「</a:t>
                      </a:r>
                      <a:r>
                        <a:rPr kumimoji="1" lang="ja-JP" altLang="en-US" sz="1400" b="1" dirty="0" smtClean="0">
                          <a:latin typeface="Meiryo UI" panose="020B0604030504040204" pitchFamily="50" charset="-128"/>
                          <a:ea typeface="Meiryo UI" panose="020B0604030504040204" pitchFamily="50" charset="-128"/>
                        </a:rPr>
                        <a:t>選挙に行く</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リサイクルする</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「公共機関を利用する</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節電</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クールビズに取組む</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健康診断を受ける</a:t>
                      </a:r>
                      <a:r>
                        <a:rPr kumimoji="1" lang="ja-JP" altLang="en-US" sz="1400" dirty="0" smtClean="0">
                          <a:latin typeface="Meiryo UI" panose="020B0604030504040204" pitchFamily="50" charset="-128"/>
                          <a:ea typeface="Meiryo UI" panose="020B0604030504040204" pitchFamily="50" charset="-128"/>
                        </a:rPr>
                        <a:t>」をよく実践している人が多い。</a:t>
                      </a:r>
                    </a:p>
                  </a:txBody>
                  <a:tcPr anchor="ctr"/>
                </a:tc>
                <a:extLst>
                  <a:ext uri="{0D108BD9-81ED-4DB2-BD59-A6C34878D82A}">
                    <a16:rowId xmlns:a16="http://schemas.microsoft.com/office/drawing/2014/main" val="727295748"/>
                  </a:ext>
                </a:extLst>
              </a:tr>
            </a:tbl>
          </a:graphicData>
        </a:graphic>
      </p:graphicFrame>
      <p:sp>
        <p:nvSpPr>
          <p:cNvPr id="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30</a:t>
            </a:fld>
            <a:endParaRPr kumimoji="1" lang="ja-JP" altLang="en-US"/>
          </a:p>
        </p:txBody>
      </p:sp>
    </p:spTree>
    <p:extLst>
      <p:ext uri="{BB962C8B-B14F-4D97-AF65-F5344CB8AC3E}">
        <p14:creationId xmlns:p14="http://schemas.microsoft.com/office/powerpoint/2010/main" val="2586623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⑥</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「その他の調査結果（「大阪で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社会を実現するために重要と考えるゴール」の個別意見）」</a:t>
            </a:r>
            <a:endParaRPr kumimoji="1" lang="en-US" altLang="ja-JP" sz="1600" b="1"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31</a:t>
            </a:fld>
            <a:endParaRPr kumimoji="1" lang="ja-JP" altLang="en-US"/>
          </a:p>
        </p:txBody>
      </p:sp>
      <p:sp>
        <p:nvSpPr>
          <p:cNvPr id="5" name="正方形/長方形 4"/>
          <p:cNvSpPr/>
          <p:nvPr/>
        </p:nvSpPr>
        <p:spPr>
          <a:xfrm>
            <a:off x="476027" y="1582063"/>
            <a:ext cx="8933095" cy="5328000"/>
          </a:xfrm>
          <a:prstGeom prst="rect">
            <a:avLst/>
          </a:prstGeom>
          <a:ln>
            <a:solidFill>
              <a:schemeClr val="tx1"/>
            </a:solidFill>
            <a:prstDash val="sysDot"/>
          </a:ln>
        </p:spPr>
        <p:txBody>
          <a:bodyPr wrap="square" lIns="180000" tIns="216000" rIns="180000" bIns="216000" anchor="ctr">
            <a:spAutoFit/>
          </a:bodyPr>
          <a:lstStyle/>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「あい</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りん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地区」のことなど、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貧困は、大阪では、途上国の問題ではなく身近で無視できないもの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として感じることが多い。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こうしたゴールに取組むことが、大阪らしい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ではないか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貧困のままでも豊かに暮らせる社会のあり方も考える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べき。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健康で長生きして幸せに暮らせる社会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何より望まれることではないか。ゴール３は、スポーツなど若者も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万博開催都市として、ゴール３を中心に考えることが最も</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わ</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かりやすいのではないか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教育の充実は、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の世代だけでなく、</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将来の世代への知識を伝達する意味がある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未来社会を良くすることに直結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する重要なゴール。（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まだまだ実態を伴っていないが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女性の活躍に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関する社会的機運は高まりつつあると感じる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。女性の子育てに理解が不足していることなどは、むしろ少子化に関連するゴールとして捉えるべきではないか（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「ジェンダー」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強靭なまちづくりこそが、持続可能な産業化やイノベーションの拡大を図るうえで重要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スマートシティなど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からお年寄りを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取り残さないといった観点も含め</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幅広く取組むことができる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のではない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持続可能都市」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ゴール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は、食べ残しやリサイクルなど、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誰もが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を身近に感じ、行動につなげることができるゴール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。また、直接意識することなく</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飢餓や教育、環境関連のゴールなどに取組むことにもつながる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「つくる責任、つかう責任」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児童虐待対策など、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安全・安心の取組みは、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に注力するかどうかということでは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なく、行政として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「取組むことが当たり前」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ではないのか。（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spcBef>
                <a:spcPts val="120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は全てがつながっており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、大阪にとって大切なのは、日本の国際評価よりも国内評価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。大阪府自身がどのように発展するか、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どうすれば府民のより良い暮らしにつながるのかという視点が何よりも重要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8632" y="650827"/>
            <a:ext cx="9527886" cy="852541"/>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アンケート調査のほか、大学での授業や企業への個別訪問を通じ、「大阪で</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」に関連した個別ゴールへの意見についてヒアリングを実施。</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600"/>
              </a:spcBef>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現時点での主なコメントは次のとおり（引き続きヒアリングを実施）</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052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⑦</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「中間整理案における</a:t>
            </a:r>
            <a:r>
              <a:rPr kumimoji="1" lang="en-US" altLang="ja-JP" sz="1600" b="1" dirty="0" smtClean="0">
                <a:latin typeface="Meiryo UI" panose="020B0604030504040204" pitchFamily="50" charset="-128"/>
                <a:ea typeface="Meiryo UI" panose="020B0604030504040204" pitchFamily="50" charset="-128"/>
              </a:rPr>
              <a:t>SDGs17</a:t>
            </a:r>
            <a:r>
              <a:rPr kumimoji="1" lang="ja-JP" altLang="en-US" sz="1600" b="1" dirty="0" smtClean="0">
                <a:latin typeface="Meiryo UI" panose="020B0604030504040204" pitchFamily="50" charset="-128"/>
                <a:ea typeface="Meiryo UI" panose="020B0604030504040204" pitchFamily="50" charset="-128"/>
              </a:rPr>
              <a:t>ゴールの到達点と府民、若者、企業の声の重要度分析（</a:t>
            </a:r>
            <a:r>
              <a:rPr kumimoji="1" lang="en-US" altLang="ja-JP" sz="1600" b="1" dirty="0" smtClean="0">
                <a:latin typeface="Meiryo UI" panose="020B0604030504040204" pitchFamily="50" charset="-128"/>
                <a:ea typeface="Meiryo UI" panose="020B0604030504040204" pitchFamily="50" charset="-128"/>
              </a:rPr>
              <a:t>1/2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443" name="表 442"/>
          <p:cNvGraphicFramePr>
            <a:graphicFrameLocks noGrp="1" noChangeAspect="1"/>
          </p:cNvGraphicFramePr>
          <p:nvPr>
            <p:extLst>
              <p:ext uri="{D42A27DB-BD31-4B8C-83A1-F6EECF244321}">
                <p14:modId xmlns:p14="http://schemas.microsoft.com/office/powerpoint/2010/main" val="2651224528"/>
              </p:ext>
            </p:extLst>
          </p:nvPr>
        </p:nvGraphicFramePr>
        <p:xfrm>
          <a:off x="6926238" y="4232160"/>
          <a:ext cx="2335907" cy="2844092"/>
        </p:xfrm>
        <a:graphic>
          <a:graphicData uri="http://schemas.openxmlformats.org/drawingml/2006/table">
            <a:tbl>
              <a:tblPr firstRow="1" bandRow="1">
                <a:tableStyleId>{5C22544A-7EE6-4342-B048-85BDC9FD1C3A}</a:tableStyleId>
              </a:tblPr>
              <a:tblGrid>
                <a:gridCol w="666203">
                  <a:extLst>
                    <a:ext uri="{9D8B030D-6E8A-4147-A177-3AD203B41FA5}">
                      <a16:colId xmlns:a16="http://schemas.microsoft.com/office/drawing/2014/main" val="1060561721"/>
                    </a:ext>
                  </a:extLst>
                </a:gridCol>
                <a:gridCol w="602950">
                  <a:extLst>
                    <a:ext uri="{9D8B030D-6E8A-4147-A177-3AD203B41FA5}">
                      <a16:colId xmlns:a16="http://schemas.microsoft.com/office/drawing/2014/main" val="4196815173"/>
                    </a:ext>
                  </a:extLst>
                </a:gridCol>
                <a:gridCol w="1066754">
                  <a:extLst>
                    <a:ext uri="{9D8B030D-6E8A-4147-A177-3AD203B41FA5}">
                      <a16:colId xmlns:a16="http://schemas.microsoft.com/office/drawing/2014/main" val="2835648302"/>
                    </a:ext>
                  </a:extLst>
                </a:gridCol>
              </a:tblGrid>
              <a:tr h="129730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546787">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440" name="表 439"/>
          <p:cNvGraphicFramePr>
            <a:graphicFrameLocks noGrp="1" noChangeAspect="1"/>
          </p:cNvGraphicFramePr>
          <p:nvPr>
            <p:extLst>
              <p:ext uri="{D42A27DB-BD31-4B8C-83A1-F6EECF244321}">
                <p14:modId xmlns:p14="http://schemas.microsoft.com/office/powerpoint/2010/main" val="1116520211"/>
              </p:ext>
            </p:extLst>
          </p:nvPr>
        </p:nvGraphicFramePr>
        <p:xfrm>
          <a:off x="3799099" y="4242237"/>
          <a:ext cx="2335907" cy="2844092"/>
        </p:xfrm>
        <a:graphic>
          <a:graphicData uri="http://schemas.openxmlformats.org/drawingml/2006/table">
            <a:tbl>
              <a:tblPr firstRow="1" bandRow="1">
                <a:tableStyleId>{5C22544A-7EE6-4342-B048-85BDC9FD1C3A}</a:tableStyleId>
              </a:tblPr>
              <a:tblGrid>
                <a:gridCol w="666203">
                  <a:extLst>
                    <a:ext uri="{9D8B030D-6E8A-4147-A177-3AD203B41FA5}">
                      <a16:colId xmlns:a16="http://schemas.microsoft.com/office/drawing/2014/main" val="1060561721"/>
                    </a:ext>
                  </a:extLst>
                </a:gridCol>
                <a:gridCol w="602950">
                  <a:extLst>
                    <a:ext uri="{9D8B030D-6E8A-4147-A177-3AD203B41FA5}">
                      <a16:colId xmlns:a16="http://schemas.microsoft.com/office/drawing/2014/main" val="4196815173"/>
                    </a:ext>
                  </a:extLst>
                </a:gridCol>
                <a:gridCol w="1066754">
                  <a:extLst>
                    <a:ext uri="{9D8B030D-6E8A-4147-A177-3AD203B41FA5}">
                      <a16:colId xmlns:a16="http://schemas.microsoft.com/office/drawing/2014/main" val="2835648302"/>
                    </a:ext>
                  </a:extLst>
                </a:gridCol>
              </a:tblGrid>
              <a:tr h="129730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546787">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32</a:t>
            </a:fld>
            <a:endParaRPr kumimoji="1" lang="ja-JP" altLang="en-US"/>
          </a:p>
        </p:txBody>
      </p:sp>
      <p:graphicFrame>
        <p:nvGraphicFramePr>
          <p:cNvPr id="176" name="表 175"/>
          <p:cNvGraphicFramePr>
            <a:graphicFrameLocks noGrp="1"/>
          </p:cNvGraphicFramePr>
          <p:nvPr>
            <p:extLst>
              <p:ext uri="{D42A27DB-BD31-4B8C-83A1-F6EECF244321}">
                <p14:modId xmlns:p14="http://schemas.microsoft.com/office/powerpoint/2010/main" val="1535916588"/>
              </p:ext>
            </p:extLst>
          </p:nvPr>
        </p:nvGraphicFramePr>
        <p:xfrm>
          <a:off x="237962" y="2028479"/>
          <a:ext cx="9469260" cy="875012"/>
        </p:xfrm>
        <a:graphic>
          <a:graphicData uri="http://schemas.openxmlformats.org/drawingml/2006/table">
            <a:tbl>
              <a:tblPr/>
              <a:tblGrid>
                <a:gridCol w="526070">
                  <a:extLst>
                    <a:ext uri="{9D8B030D-6E8A-4147-A177-3AD203B41FA5}">
                      <a16:colId xmlns:a16="http://schemas.microsoft.com/office/drawing/2014/main" val="902661691"/>
                    </a:ext>
                  </a:extLst>
                </a:gridCol>
                <a:gridCol w="526070">
                  <a:extLst>
                    <a:ext uri="{9D8B030D-6E8A-4147-A177-3AD203B41FA5}">
                      <a16:colId xmlns:a16="http://schemas.microsoft.com/office/drawing/2014/main" val="2187511912"/>
                    </a:ext>
                  </a:extLst>
                </a:gridCol>
                <a:gridCol w="526070">
                  <a:extLst>
                    <a:ext uri="{9D8B030D-6E8A-4147-A177-3AD203B41FA5}">
                      <a16:colId xmlns:a16="http://schemas.microsoft.com/office/drawing/2014/main" val="2972935502"/>
                    </a:ext>
                  </a:extLst>
                </a:gridCol>
                <a:gridCol w="526070">
                  <a:extLst>
                    <a:ext uri="{9D8B030D-6E8A-4147-A177-3AD203B41FA5}">
                      <a16:colId xmlns:a16="http://schemas.microsoft.com/office/drawing/2014/main" val="4155627148"/>
                    </a:ext>
                  </a:extLst>
                </a:gridCol>
                <a:gridCol w="526070">
                  <a:extLst>
                    <a:ext uri="{9D8B030D-6E8A-4147-A177-3AD203B41FA5}">
                      <a16:colId xmlns:a16="http://schemas.microsoft.com/office/drawing/2014/main" val="1031168704"/>
                    </a:ext>
                  </a:extLst>
                </a:gridCol>
                <a:gridCol w="526070">
                  <a:extLst>
                    <a:ext uri="{9D8B030D-6E8A-4147-A177-3AD203B41FA5}">
                      <a16:colId xmlns:a16="http://schemas.microsoft.com/office/drawing/2014/main" val="4113225942"/>
                    </a:ext>
                  </a:extLst>
                </a:gridCol>
                <a:gridCol w="526070">
                  <a:extLst>
                    <a:ext uri="{9D8B030D-6E8A-4147-A177-3AD203B41FA5}">
                      <a16:colId xmlns:a16="http://schemas.microsoft.com/office/drawing/2014/main" val="1885270861"/>
                    </a:ext>
                  </a:extLst>
                </a:gridCol>
                <a:gridCol w="526070">
                  <a:extLst>
                    <a:ext uri="{9D8B030D-6E8A-4147-A177-3AD203B41FA5}">
                      <a16:colId xmlns:a16="http://schemas.microsoft.com/office/drawing/2014/main" val="3908104317"/>
                    </a:ext>
                  </a:extLst>
                </a:gridCol>
                <a:gridCol w="526070">
                  <a:extLst>
                    <a:ext uri="{9D8B030D-6E8A-4147-A177-3AD203B41FA5}">
                      <a16:colId xmlns:a16="http://schemas.microsoft.com/office/drawing/2014/main" val="3000891999"/>
                    </a:ext>
                  </a:extLst>
                </a:gridCol>
                <a:gridCol w="526070">
                  <a:extLst>
                    <a:ext uri="{9D8B030D-6E8A-4147-A177-3AD203B41FA5}">
                      <a16:colId xmlns:a16="http://schemas.microsoft.com/office/drawing/2014/main" val="1775541043"/>
                    </a:ext>
                  </a:extLst>
                </a:gridCol>
                <a:gridCol w="526070">
                  <a:extLst>
                    <a:ext uri="{9D8B030D-6E8A-4147-A177-3AD203B41FA5}">
                      <a16:colId xmlns:a16="http://schemas.microsoft.com/office/drawing/2014/main" val="3910099155"/>
                    </a:ext>
                  </a:extLst>
                </a:gridCol>
                <a:gridCol w="526070">
                  <a:extLst>
                    <a:ext uri="{9D8B030D-6E8A-4147-A177-3AD203B41FA5}">
                      <a16:colId xmlns:a16="http://schemas.microsoft.com/office/drawing/2014/main" val="3400318606"/>
                    </a:ext>
                  </a:extLst>
                </a:gridCol>
                <a:gridCol w="526070">
                  <a:extLst>
                    <a:ext uri="{9D8B030D-6E8A-4147-A177-3AD203B41FA5}">
                      <a16:colId xmlns:a16="http://schemas.microsoft.com/office/drawing/2014/main" val="1852284929"/>
                    </a:ext>
                  </a:extLst>
                </a:gridCol>
                <a:gridCol w="526070">
                  <a:extLst>
                    <a:ext uri="{9D8B030D-6E8A-4147-A177-3AD203B41FA5}">
                      <a16:colId xmlns:a16="http://schemas.microsoft.com/office/drawing/2014/main" val="3826515160"/>
                    </a:ext>
                  </a:extLst>
                </a:gridCol>
                <a:gridCol w="526070">
                  <a:extLst>
                    <a:ext uri="{9D8B030D-6E8A-4147-A177-3AD203B41FA5}">
                      <a16:colId xmlns:a16="http://schemas.microsoft.com/office/drawing/2014/main" val="3551260623"/>
                    </a:ext>
                  </a:extLst>
                </a:gridCol>
                <a:gridCol w="526070">
                  <a:extLst>
                    <a:ext uri="{9D8B030D-6E8A-4147-A177-3AD203B41FA5}">
                      <a16:colId xmlns:a16="http://schemas.microsoft.com/office/drawing/2014/main" val="3963152849"/>
                    </a:ext>
                  </a:extLst>
                </a:gridCol>
                <a:gridCol w="526070">
                  <a:extLst>
                    <a:ext uri="{9D8B030D-6E8A-4147-A177-3AD203B41FA5}">
                      <a16:colId xmlns:a16="http://schemas.microsoft.com/office/drawing/2014/main" val="1793377020"/>
                    </a:ext>
                  </a:extLst>
                </a:gridCol>
                <a:gridCol w="526070">
                  <a:extLst>
                    <a:ext uri="{9D8B030D-6E8A-4147-A177-3AD203B41FA5}">
                      <a16:colId xmlns:a16="http://schemas.microsoft.com/office/drawing/2014/main" val="4217934806"/>
                    </a:ext>
                  </a:extLst>
                </a:gridCol>
              </a:tblGrid>
              <a:tr h="218753">
                <a:tc>
                  <a:txBody>
                    <a:bodyPr/>
                    <a:lstStyle/>
                    <a:p>
                      <a:pPr algn="ctr"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ゴール２</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ゴール３</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ゴール４</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ゴール１０</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ゴール１１</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ゴール１２</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eiryo UI" panose="020B0604030504040204" pitchFamily="50" charset="-128"/>
                          <a:ea typeface="Meiryo UI" panose="020B0604030504040204" pitchFamily="50" charset="-128"/>
                        </a:rPr>
                        <a:t>ゴール１５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ゴール１６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ゴール１７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527932"/>
                  </a:ext>
                </a:extLst>
              </a:tr>
              <a:tr h="218753">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府民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20.4%</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49.9%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37.3%</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43.1%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20.6%</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561281"/>
                  </a:ext>
                </a:extLst>
              </a:tr>
              <a:tr h="218753">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学生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14.7%</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44.0%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41.0%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24.5%</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45.8%</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29.7%</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955147"/>
                  </a:ext>
                </a:extLst>
              </a:tr>
              <a:tr h="218753">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企業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23.5%</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64.7%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9C0006"/>
                          </a:solidFill>
                          <a:effectLst/>
                          <a:latin typeface="Meiryo UI" panose="020B0604030504040204" pitchFamily="50" charset="-128"/>
                          <a:ea typeface="Meiryo UI" panose="020B0604030504040204" pitchFamily="50" charset="-128"/>
                        </a:rPr>
                        <a:t>61.8%</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a:solidFill>
                            <a:srgbClr val="000000"/>
                          </a:solidFill>
                          <a:effectLst/>
                          <a:latin typeface="Meiryo UI" panose="020B0604030504040204" pitchFamily="50" charset="-128"/>
                          <a:ea typeface="Meiryo UI" panose="020B0604030504040204" pitchFamily="50" charset="-128"/>
                        </a:rPr>
                        <a:t>35.3%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1" i="0" u="none" strike="noStrike" dirty="0">
                          <a:solidFill>
                            <a:srgbClr val="9C0006"/>
                          </a:solidFill>
                          <a:effectLst/>
                          <a:latin typeface="Meiryo UI" panose="020B0604030504040204" pitchFamily="50" charset="-128"/>
                          <a:ea typeface="Meiryo UI" panose="020B0604030504040204" pitchFamily="50" charset="-128"/>
                        </a:rPr>
                        <a:t>64.7%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52.9%</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900" b="0" i="0" u="none" strike="noStrike" dirty="0">
                          <a:solidFill>
                            <a:srgbClr val="9C0006"/>
                          </a:solidFill>
                          <a:effectLst/>
                          <a:latin typeface="Meiryo UI" panose="020B0604030504040204" pitchFamily="50" charset="-128"/>
                          <a:ea typeface="Meiryo UI" panose="020B0604030504040204" pitchFamily="50" charset="-128"/>
                        </a:rPr>
                        <a:t>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89770088"/>
                  </a:ext>
                </a:extLst>
              </a:tr>
            </a:tbl>
          </a:graphicData>
        </a:graphic>
      </p:graphicFrame>
      <p:sp>
        <p:nvSpPr>
          <p:cNvPr id="180" name="正方形/長方形 179"/>
          <p:cNvSpPr/>
          <p:nvPr/>
        </p:nvSpPr>
        <p:spPr>
          <a:xfrm>
            <a:off x="4430885" y="969026"/>
            <a:ext cx="2933819" cy="610853"/>
          </a:xfrm>
          <a:prstGeom prst="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289674" y="969026"/>
            <a:ext cx="3943709" cy="610853"/>
          </a:xfrm>
          <a:prstGeom prst="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2" name="図 181"/>
          <p:cNvPicPr preferRelativeResize="0">
            <a:picLocks/>
          </p:cNvPicPr>
          <p:nvPr/>
        </p:nvPicPr>
        <p:blipFill>
          <a:blip r:embed="rId3"/>
          <a:stretch>
            <a:fillRect/>
          </a:stretch>
        </p:blipFill>
        <p:spPr>
          <a:xfrm>
            <a:off x="1474632" y="1189639"/>
            <a:ext cx="288000" cy="288000"/>
          </a:xfrm>
          <a:prstGeom prst="rect">
            <a:avLst/>
          </a:prstGeom>
          <a:noFill/>
        </p:spPr>
      </p:pic>
      <p:pic>
        <p:nvPicPr>
          <p:cNvPr id="183" name="図 182"/>
          <p:cNvPicPr preferRelativeResize="0">
            <a:picLocks/>
          </p:cNvPicPr>
          <p:nvPr/>
        </p:nvPicPr>
        <p:blipFill>
          <a:blip r:embed="rId4"/>
          <a:stretch>
            <a:fillRect/>
          </a:stretch>
        </p:blipFill>
        <p:spPr>
          <a:xfrm>
            <a:off x="2033992" y="1179943"/>
            <a:ext cx="288000" cy="288000"/>
          </a:xfrm>
          <a:prstGeom prst="rect">
            <a:avLst/>
          </a:prstGeom>
          <a:noFill/>
          <a:ln w="47625">
            <a:solidFill>
              <a:schemeClr val="tx1">
                <a:lumMod val="65000"/>
                <a:lumOff val="35000"/>
              </a:schemeClr>
            </a:solidFill>
          </a:ln>
        </p:spPr>
      </p:pic>
      <p:pic>
        <p:nvPicPr>
          <p:cNvPr id="184" name="図 183"/>
          <p:cNvPicPr preferRelativeResize="0">
            <a:picLocks/>
          </p:cNvPicPr>
          <p:nvPr/>
        </p:nvPicPr>
        <p:blipFill>
          <a:blip r:embed="rId5"/>
          <a:stretch>
            <a:fillRect/>
          </a:stretch>
        </p:blipFill>
        <p:spPr>
          <a:xfrm>
            <a:off x="2571257" y="1183345"/>
            <a:ext cx="288000" cy="288000"/>
          </a:xfrm>
          <a:prstGeom prst="rect">
            <a:avLst/>
          </a:prstGeom>
          <a:noFill/>
        </p:spPr>
      </p:pic>
      <p:pic>
        <p:nvPicPr>
          <p:cNvPr id="185" name="図 184"/>
          <p:cNvPicPr preferRelativeResize="0">
            <a:picLocks/>
          </p:cNvPicPr>
          <p:nvPr/>
        </p:nvPicPr>
        <p:blipFill>
          <a:blip r:embed="rId6"/>
          <a:stretch>
            <a:fillRect/>
          </a:stretch>
        </p:blipFill>
        <p:spPr>
          <a:xfrm>
            <a:off x="5726500" y="1200312"/>
            <a:ext cx="288000" cy="288000"/>
          </a:xfrm>
          <a:prstGeom prst="rect">
            <a:avLst/>
          </a:prstGeom>
          <a:noFill/>
        </p:spPr>
      </p:pic>
      <p:pic>
        <p:nvPicPr>
          <p:cNvPr id="186" name="図 185"/>
          <p:cNvPicPr preferRelativeResize="0">
            <a:picLocks/>
          </p:cNvPicPr>
          <p:nvPr/>
        </p:nvPicPr>
        <p:blipFill>
          <a:blip r:embed="rId7"/>
          <a:stretch>
            <a:fillRect/>
          </a:stretch>
        </p:blipFill>
        <p:spPr>
          <a:xfrm>
            <a:off x="6216892" y="1201251"/>
            <a:ext cx="288000" cy="288000"/>
          </a:xfrm>
          <a:prstGeom prst="rect">
            <a:avLst/>
          </a:prstGeom>
          <a:noFill/>
        </p:spPr>
      </p:pic>
      <p:pic>
        <p:nvPicPr>
          <p:cNvPr id="187" name="図 186"/>
          <p:cNvPicPr preferRelativeResize="0">
            <a:picLocks/>
          </p:cNvPicPr>
          <p:nvPr/>
        </p:nvPicPr>
        <p:blipFill>
          <a:blip r:embed="rId8"/>
          <a:stretch>
            <a:fillRect/>
          </a:stretch>
        </p:blipFill>
        <p:spPr>
          <a:xfrm>
            <a:off x="6774068" y="1191488"/>
            <a:ext cx="288000" cy="288000"/>
          </a:xfrm>
          <a:prstGeom prst="rect">
            <a:avLst/>
          </a:prstGeom>
          <a:noFill/>
          <a:ln w="47625">
            <a:solidFill>
              <a:schemeClr val="tx1">
                <a:lumMod val="65000"/>
                <a:lumOff val="35000"/>
              </a:schemeClr>
            </a:solidFill>
          </a:ln>
        </p:spPr>
      </p:pic>
      <p:pic>
        <p:nvPicPr>
          <p:cNvPr id="188" name="図 187"/>
          <p:cNvPicPr preferRelativeResize="0">
            <a:picLocks/>
          </p:cNvPicPr>
          <p:nvPr/>
        </p:nvPicPr>
        <p:blipFill>
          <a:blip r:embed="rId9"/>
          <a:stretch>
            <a:fillRect/>
          </a:stretch>
        </p:blipFill>
        <p:spPr>
          <a:xfrm>
            <a:off x="3117145" y="1195494"/>
            <a:ext cx="288000" cy="288000"/>
          </a:xfrm>
          <a:prstGeom prst="rect">
            <a:avLst/>
          </a:prstGeom>
          <a:noFill/>
        </p:spPr>
      </p:pic>
      <p:pic>
        <p:nvPicPr>
          <p:cNvPr id="189" name="図 188"/>
          <p:cNvPicPr preferRelativeResize="0">
            <a:picLocks/>
          </p:cNvPicPr>
          <p:nvPr/>
        </p:nvPicPr>
        <p:blipFill>
          <a:blip r:embed="rId10"/>
          <a:stretch>
            <a:fillRect/>
          </a:stretch>
        </p:blipFill>
        <p:spPr>
          <a:xfrm>
            <a:off x="3697047" y="1202643"/>
            <a:ext cx="288000" cy="288000"/>
          </a:xfrm>
          <a:prstGeom prst="rect">
            <a:avLst/>
          </a:prstGeom>
          <a:noFill/>
        </p:spPr>
      </p:pic>
      <p:sp>
        <p:nvSpPr>
          <p:cNvPr id="190" name="正方形/長方形 189"/>
          <p:cNvSpPr/>
          <p:nvPr/>
        </p:nvSpPr>
        <p:spPr>
          <a:xfrm>
            <a:off x="1385329" y="1038755"/>
            <a:ext cx="540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191" name="正方形/長方形 190"/>
          <p:cNvSpPr/>
          <p:nvPr/>
        </p:nvSpPr>
        <p:spPr>
          <a:xfrm>
            <a:off x="1817013" y="918116"/>
            <a:ext cx="746399" cy="297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正方形/長方形 191"/>
          <p:cNvSpPr/>
          <p:nvPr/>
        </p:nvSpPr>
        <p:spPr>
          <a:xfrm>
            <a:off x="3498906" y="979579"/>
            <a:ext cx="746399" cy="276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193" name="正方形/長方形 192"/>
          <p:cNvSpPr/>
          <p:nvPr/>
        </p:nvSpPr>
        <p:spPr>
          <a:xfrm>
            <a:off x="6563290" y="932131"/>
            <a:ext cx="746399" cy="276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194" name="正方形/長方形 193"/>
          <p:cNvSpPr/>
          <p:nvPr/>
        </p:nvSpPr>
        <p:spPr>
          <a:xfrm>
            <a:off x="6021930" y="981588"/>
            <a:ext cx="746400" cy="276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p:txBody>
      </p:sp>
      <p:sp>
        <p:nvSpPr>
          <p:cNvPr id="195" name="大かっこ 194"/>
          <p:cNvSpPr/>
          <p:nvPr/>
        </p:nvSpPr>
        <p:spPr>
          <a:xfrm>
            <a:off x="4608171" y="1047160"/>
            <a:ext cx="936000" cy="475489"/>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pPr>
              <a:lnSpc>
                <a:spcPts val="1100"/>
              </a:lnSpc>
            </a:pPr>
            <a:r>
              <a:rPr kumimoji="1" lang="ja-JP" altLang="en-US" sz="1050" dirty="0">
                <a:latin typeface="Meiryo UI" panose="020B0604030504040204" pitchFamily="50" charset="-128"/>
                <a:ea typeface="Meiryo UI" panose="020B0604030504040204" pitchFamily="50" charset="-128"/>
              </a:rPr>
              <a:t>強</a:t>
            </a:r>
            <a:r>
              <a:rPr kumimoji="1" lang="ja-JP" altLang="en-US" sz="1050" dirty="0" smtClean="0">
                <a:latin typeface="Meiryo UI" panose="020B0604030504040204" pitchFamily="50" charset="-128"/>
                <a:ea typeface="Meiryo UI" panose="020B0604030504040204" pitchFamily="50" charset="-128"/>
              </a:rPr>
              <a:t>みを活かせるのではないか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正方形/長方形 195"/>
          <p:cNvSpPr/>
          <p:nvPr/>
        </p:nvSpPr>
        <p:spPr>
          <a:xfrm>
            <a:off x="155486" y="746698"/>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Ａ</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SDGs17</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ゴールの到達点」の分析（</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2019.8</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）において「一定のまとめ」を行ったゴール</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97" name="正方形/長方形 196"/>
          <p:cNvSpPr/>
          <p:nvPr/>
        </p:nvSpPr>
        <p:spPr>
          <a:xfrm>
            <a:off x="2461906" y="1032555"/>
            <a:ext cx="540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8" name="正方形/長方形 197"/>
          <p:cNvSpPr/>
          <p:nvPr/>
        </p:nvSpPr>
        <p:spPr>
          <a:xfrm>
            <a:off x="2989923" y="1028178"/>
            <a:ext cx="612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199" name="正方形/長方形 198"/>
          <p:cNvSpPr/>
          <p:nvPr/>
        </p:nvSpPr>
        <p:spPr>
          <a:xfrm>
            <a:off x="5617755" y="1038044"/>
            <a:ext cx="540000" cy="144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8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
        <p:nvSpPr>
          <p:cNvPr id="224" name="二等辺三角形 223"/>
          <p:cNvSpPr/>
          <p:nvPr/>
        </p:nvSpPr>
        <p:spPr>
          <a:xfrm rot="10800000">
            <a:off x="4129756" y="3110239"/>
            <a:ext cx="1404000" cy="144000"/>
          </a:xfrm>
          <a:prstGeom prst="triangl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p:cNvSpPr/>
          <p:nvPr/>
        </p:nvSpPr>
        <p:spPr>
          <a:xfrm>
            <a:off x="296865" y="3984994"/>
            <a:ext cx="2556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１</a:t>
            </a:r>
            <a:r>
              <a:rPr kumimoji="1" lang="en-US" altLang="ja-JP" sz="1200" b="1"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府民</a:t>
            </a:r>
            <a:r>
              <a:rPr kumimoji="1" lang="ja-JP" altLang="en-US" sz="1200" b="1" u="sng" dirty="0">
                <a:latin typeface="Meiryo UI" panose="020B0604030504040204" pitchFamily="50" charset="-128"/>
                <a:ea typeface="Meiryo UI" panose="020B0604030504040204" pitchFamily="50" charset="-128"/>
              </a:rPr>
              <a:t>全体</a:t>
            </a:r>
            <a:r>
              <a:rPr kumimoji="1" lang="ja-JP" altLang="en-US" sz="1200" b="1" dirty="0">
                <a:latin typeface="Meiryo UI" panose="020B0604030504040204" pitchFamily="50" charset="-128"/>
                <a:ea typeface="Meiryo UI" panose="020B0604030504040204" pitchFamily="50" charset="-128"/>
              </a:rPr>
              <a:t>の声</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2019.10</a:t>
            </a:r>
            <a:r>
              <a:rPr kumimoji="1" lang="ja-JP" altLang="en-US" sz="1200" dirty="0">
                <a:latin typeface="Meiryo UI" panose="020B0604030504040204" pitchFamily="50" charset="-128"/>
                <a:ea typeface="Meiryo UI" panose="020B0604030504040204" pitchFamily="50" charset="-128"/>
              </a:rPr>
              <a:t>）</a:t>
            </a:r>
          </a:p>
        </p:txBody>
      </p:sp>
      <p:sp>
        <p:nvSpPr>
          <p:cNvPr id="226" name="正方形/長方形 225"/>
          <p:cNvSpPr/>
          <p:nvPr/>
        </p:nvSpPr>
        <p:spPr>
          <a:xfrm>
            <a:off x="3484791" y="3962589"/>
            <a:ext cx="2556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２</a:t>
            </a:r>
            <a:r>
              <a:rPr kumimoji="1" lang="en-US" altLang="ja-JP" sz="1200" b="1" dirty="0" smtClean="0">
                <a:latin typeface="Meiryo UI" panose="020B0604030504040204" pitchFamily="50" charset="-128"/>
                <a:ea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dirty="0" smtClean="0">
                <a:latin typeface="Meiryo UI" panose="020B0604030504040204" pitchFamily="50" charset="-128"/>
                <a:ea typeface="Meiryo UI" panose="020B0604030504040204" pitchFamily="50" charset="-128"/>
              </a:rPr>
              <a:t>声</a:t>
            </a:r>
            <a:r>
              <a:rPr kumimoji="1" lang="ja-JP" altLang="en-US"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2019.10~11</a:t>
            </a:r>
            <a:r>
              <a:rPr kumimoji="1" lang="ja-JP" altLang="en-US" sz="1200" dirty="0" smtClean="0">
                <a:latin typeface="Meiryo UI" panose="020B0604030504040204" pitchFamily="50" charset="-128"/>
                <a:ea typeface="Meiryo UI" panose="020B0604030504040204" pitchFamily="50" charset="-128"/>
              </a:rPr>
              <a:t>）</a:t>
            </a:r>
            <a:endParaRPr lang="ja-JP" altLang="en-US" sz="1050" dirty="0"/>
          </a:p>
        </p:txBody>
      </p:sp>
      <p:sp>
        <p:nvSpPr>
          <p:cNvPr id="227" name="正方形/長方形 226"/>
          <p:cNvSpPr/>
          <p:nvPr/>
        </p:nvSpPr>
        <p:spPr>
          <a:xfrm>
            <a:off x="6482978" y="3946650"/>
            <a:ext cx="2556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３</a:t>
            </a:r>
            <a:r>
              <a:rPr kumimoji="1" lang="en-US" altLang="ja-JP" sz="1200" b="1"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企業</a:t>
            </a:r>
            <a:r>
              <a:rPr kumimoji="1" lang="ja-JP" altLang="en-US" sz="1200" b="1" dirty="0" smtClean="0">
                <a:latin typeface="Meiryo UI" panose="020B0604030504040204" pitchFamily="50" charset="-128"/>
                <a:ea typeface="Meiryo UI" panose="020B0604030504040204" pitchFamily="50" charset="-128"/>
              </a:rPr>
              <a:t>の</a:t>
            </a:r>
            <a:r>
              <a:rPr kumimoji="1" lang="ja-JP" altLang="en-US" sz="1200" b="1" dirty="0">
                <a:latin typeface="Meiryo UI" panose="020B0604030504040204" pitchFamily="50" charset="-128"/>
                <a:ea typeface="Meiryo UI" panose="020B0604030504040204" pitchFamily="50" charset="-128"/>
              </a:rPr>
              <a:t>声</a:t>
            </a:r>
            <a:r>
              <a:rPr kumimoji="1" lang="ja-JP" altLang="en-US"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2019.11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28" name="大かっこ 227"/>
          <p:cNvSpPr/>
          <p:nvPr/>
        </p:nvSpPr>
        <p:spPr>
          <a:xfrm>
            <a:off x="451021" y="1033501"/>
            <a:ext cx="828000" cy="475489"/>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pPr>
              <a:lnSpc>
                <a:spcPts val="1100"/>
              </a:lnSpc>
            </a:pPr>
            <a:r>
              <a:rPr kumimoji="1" lang="ja-JP" altLang="en-US" sz="1050" dirty="0" smtClean="0">
                <a:latin typeface="Meiryo UI" panose="020B0604030504040204" pitchFamily="50" charset="-128"/>
                <a:ea typeface="Meiryo UI" panose="020B0604030504040204" pitchFamily="50" charset="-128"/>
              </a:rPr>
              <a:t>課題が多いのではないか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9" name="正方形/長方形 228"/>
          <p:cNvSpPr/>
          <p:nvPr/>
        </p:nvSpPr>
        <p:spPr>
          <a:xfrm>
            <a:off x="187906" y="3296594"/>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重要度分析「マテリアリティ分析」（</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Ａ</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Ｂ</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9" name="テキスト ボックス 338"/>
          <p:cNvSpPr txBox="1"/>
          <p:nvPr/>
        </p:nvSpPr>
        <p:spPr>
          <a:xfrm>
            <a:off x="252020" y="2909785"/>
            <a:ext cx="3850340" cy="215444"/>
          </a:xfrm>
          <a:prstGeom prst="rect">
            <a:avLst/>
          </a:prstGeom>
          <a:noFill/>
        </p:spPr>
        <p:txBody>
          <a:bodyPr wrap="square" rIns="72000" rtlCol="0">
            <a:spAutoFit/>
          </a:bodyPr>
          <a:lstStyle/>
          <a:p>
            <a:pPr marL="93663" indent="-93663"/>
            <a:r>
              <a:rPr kumimoji="1" lang="en-US" altLang="ja-JP"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平均（中央値）以上のゴールを網掛け</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特に値の高いものは太字）</a:t>
            </a:r>
            <a:endParaRPr kumimoji="1" lang="ja-JP" altLang="en-US" sz="800" dirty="0">
              <a:latin typeface="Meiryo UI" panose="020B0604030504040204" pitchFamily="50" charset="-128"/>
              <a:ea typeface="Meiryo UI" panose="020B0604030504040204" pitchFamily="50" charset="-128"/>
            </a:endParaRPr>
          </a:p>
        </p:txBody>
      </p:sp>
      <p:sp>
        <p:nvSpPr>
          <p:cNvPr id="340" name="正方形/長方形 339"/>
          <p:cNvSpPr/>
          <p:nvPr/>
        </p:nvSpPr>
        <p:spPr>
          <a:xfrm>
            <a:off x="138867" y="1771138"/>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Ｂ</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府民、学生、企業にとって「大阪で</a:t>
            </a:r>
            <a:r>
              <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社会を実現するために重要と考えるゴール」</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aphicFrame>
        <p:nvGraphicFramePr>
          <p:cNvPr id="389" name="表 388"/>
          <p:cNvGraphicFramePr>
            <a:graphicFrameLocks noGrp="1" noChangeAspect="1"/>
          </p:cNvGraphicFramePr>
          <p:nvPr>
            <p:extLst>
              <p:ext uri="{D42A27DB-BD31-4B8C-83A1-F6EECF244321}">
                <p14:modId xmlns:p14="http://schemas.microsoft.com/office/powerpoint/2010/main" val="2662684890"/>
              </p:ext>
            </p:extLst>
          </p:nvPr>
        </p:nvGraphicFramePr>
        <p:xfrm>
          <a:off x="629636" y="4274321"/>
          <a:ext cx="2335907" cy="2844092"/>
        </p:xfrm>
        <a:graphic>
          <a:graphicData uri="http://schemas.openxmlformats.org/drawingml/2006/table">
            <a:tbl>
              <a:tblPr firstRow="1" bandRow="1">
                <a:tableStyleId>{5C22544A-7EE6-4342-B048-85BDC9FD1C3A}</a:tableStyleId>
              </a:tblPr>
              <a:tblGrid>
                <a:gridCol w="666203">
                  <a:extLst>
                    <a:ext uri="{9D8B030D-6E8A-4147-A177-3AD203B41FA5}">
                      <a16:colId xmlns:a16="http://schemas.microsoft.com/office/drawing/2014/main" val="1060561721"/>
                    </a:ext>
                  </a:extLst>
                </a:gridCol>
                <a:gridCol w="602950">
                  <a:extLst>
                    <a:ext uri="{9D8B030D-6E8A-4147-A177-3AD203B41FA5}">
                      <a16:colId xmlns:a16="http://schemas.microsoft.com/office/drawing/2014/main" val="4196815173"/>
                    </a:ext>
                  </a:extLst>
                </a:gridCol>
                <a:gridCol w="1066754">
                  <a:extLst>
                    <a:ext uri="{9D8B030D-6E8A-4147-A177-3AD203B41FA5}">
                      <a16:colId xmlns:a16="http://schemas.microsoft.com/office/drawing/2014/main" val="2835648302"/>
                    </a:ext>
                  </a:extLst>
                </a:gridCol>
              </a:tblGrid>
              <a:tr h="1297305">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546787">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cxnSp>
        <p:nvCxnSpPr>
          <p:cNvPr id="392" name="直線矢印コネクタ 391"/>
          <p:cNvCxnSpPr>
            <a:cxnSpLocks noChangeAspect="1"/>
          </p:cNvCxnSpPr>
          <p:nvPr/>
        </p:nvCxnSpPr>
        <p:spPr>
          <a:xfrm flipV="1">
            <a:off x="623234" y="4275387"/>
            <a:ext cx="0" cy="284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直線矢印コネクタ 392"/>
          <p:cNvCxnSpPr>
            <a:cxnSpLocks noChangeAspect="1"/>
          </p:cNvCxnSpPr>
          <p:nvPr/>
        </p:nvCxnSpPr>
        <p:spPr>
          <a:xfrm>
            <a:off x="581842" y="7121598"/>
            <a:ext cx="244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4" name="テキスト ボックス 393"/>
          <p:cNvSpPr txBox="1">
            <a:spLocks noChangeAspect="1"/>
          </p:cNvSpPr>
          <p:nvPr/>
        </p:nvSpPr>
        <p:spPr>
          <a:xfrm>
            <a:off x="1003336" y="7086329"/>
            <a:ext cx="1689781" cy="261610"/>
          </a:xfrm>
          <a:prstGeom prst="rect">
            <a:avLst/>
          </a:prstGeom>
          <a:noFill/>
        </p:spPr>
        <p:txBody>
          <a:bodyPr vert="horz"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到達点</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一定のまとめ）</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5" name="テキスト ボックス 394"/>
          <p:cNvSpPr txBox="1">
            <a:spLocks noChangeAspect="1"/>
          </p:cNvSpPr>
          <p:nvPr/>
        </p:nvSpPr>
        <p:spPr>
          <a:xfrm>
            <a:off x="223461" y="4991603"/>
            <a:ext cx="241980" cy="1345360"/>
          </a:xfrm>
          <a:prstGeom prst="rect">
            <a:avLst/>
          </a:prstGeom>
          <a:noFill/>
        </p:spPr>
        <p:txBody>
          <a:bodyPr vert="eaVert" wrap="square" lIns="36000" tIns="36000" rIns="36000" rtlCol="0">
            <a:spAutoFit/>
          </a:bodyPr>
          <a:lstStyle/>
          <a:p>
            <a:pPr algn="ctr"/>
            <a:r>
              <a:rPr kumimoji="1" lang="ja-JP" altLang="en-US" sz="1100" dirty="0" smtClean="0">
                <a:latin typeface="Meiryo UI" panose="020B0604030504040204" pitchFamily="50" charset="-128"/>
                <a:ea typeface="Meiryo UI" panose="020B0604030504040204" pitchFamily="50" charset="-128"/>
              </a:rPr>
              <a:t>重要と考えるゴール</a:t>
            </a:r>
            <a:endParaRPr kumimoji="1" lang="ja-JP" altLang="en-US" sz="1100" dirty="0">
              <a:latin typeface="Meiryo UI" panose="020B0604030504040204" pitchFamily="50" charset="-128"/>
              <a:ea typeface="Meiryo UI" panose="020B0604030504040204" pitchFamily="50" charset="-128"/>
            </a:endParaRPr>
          </a:p>
        </p:txBody>
      </p:sp>
      <p:sp>
        <p:nvSpPr>
          <p:cNvPr id="396" name="正方形/長方形 395"/>
          <p:cNvSpPr>
            <a:spLocks noChangeAspect="1"/>
          </p:cNvSpPr>
          <p:nvPr/>
        </p:nvSpPr>
        <p:spPr>
          <a:xfrm>
            <a:off x="708405" y="5550042"/>
            <a:ext cx="61075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1" name="正方形/長方形 400"/>
          <p:cNvSpPr>
            <a:spLocks noChangeAspect="1"/>
          </p:cNvSpPr>
          <p:nvPr/>
        </p:nvSpPr>
        <p:spPr>
          <a:xfrm>
            <a:off x="2098441" y="6341533"/>
            <a:ext cx="610753" cy="2204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2" name="正方形/長方形 401"/>
          <p:cNvSpPr>
            <a:spLocks noChangeAspect="1"/>
          </p:cNvSpPr>
          <p:nvPr/>
        </p:nvSpPr>
        <p:spPr>
          <a:xfrm>
            <a:off x="3854917" y="5538407"/>
            <a:ext cx="61075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3" name="正方形/長方形 402"/>
          <p:cNvSpPr>
            <a:spLocks noChangeAspect="1"/>
          </p:cNvSpPr>
          <p:nvPr/>
        </p:nvSpPr>
        <p:spPr>
          <a:xfrm>
            <a:off x="4526530" y="5737640"/>
            <a:ext cx="610753" cy="2151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4" name="正方形/長方形 403"/>
          <p:cNvSpPr>
            <a:spLocks noChangeAspect="1"/>
          </p:cNvSpPr>
          <p:nvPr/>
        </p:nvSpPr>
        <p:spPr>
          <a:xfrm>
            <a:off x="6967616" y="5580365"/>
            <a:ext cx="610753" cy="1249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8" name="正方形/長方形 407"/>
          <p:cNvSpPr>
            <a:spLocks noChangeAspect="1"/>
          </p:cNvSpPr>
          <p:nvPr/>
        </p:nvSpPr>
        <p:spPr>
          <a:xfrm>
            <a:off x="1367284" y="604741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9" name="正方形/長方形 408"/>
          <p:cNvSpPr>
            <a:spLocks noChangeAspect="1"/>
          </p:cNvSpPr>
          <p:nvPr/>
        </p:nvSpPr>
        <p:spPr>
          <a:xfrm>
            <a:off x="1226924" y="4723481"/>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10" name="正方形/長方形 409"/>
          <p:cNvSpPr>
            <a:spLocks noChangeAspect="1"/>
          </p:cNvSpPr>
          <p:nvPr/>
        </p:nvSpPr>
        <p:spPr>
          <a:xfrm>
            <a:off x="1205976" y="5235753"/>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1" name="テキスト ボックス 410"/>
          <p:cNvSpPr txBox="1">
            <a:spLocks noChangeAspect="1"/>
          </p:cNvSpPr>
          <p:nvPr/>
        </p:nvSpPr>
        <p:spPr>
          <a:xfrm>
            <a:off x="1184440" y="4283104"/>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2" name="テキスト ボックス 411"/>
          <p:cNvSpPr txBox="1">
            <a:spLocks noChangeAspect="1"/>
          </p:cNvSpPr>
          <p:nvPr/>
        </p:nvSpPr>
        <p:spPr>
          <a:xfrm>
            <a:off x="2000675" y="4283130"/>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3" name="正方形/長方形 412"/>
          <p:cNvSpPr>
            <a:spLocks noChangeAspect="1"/>
          </p:cNvSpPr>
          <p:nvPr/>
        </p:nvSpPr>
        <p:spPr>
          <a:xfrm>
            <a:off x="2072241" y="4597086"/>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14" name="正方形/長方形 413"/>
          <p:cNvSpPr>
            <a:spLocks noChangeAspect="1"/>
          </p:cNvSpPr>
          <p:nvPr/>
        </p:nvSpPr>
        <p:spPr>
          <a:xfrm>
            <a:off x="1814192" y="497981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5" name="正方形/長方形 414"/>
          <p:cNvSpPr>
            <a:spLocks noChangeAspect="1"/>
          </p:cNvSpPr>
          <p:nvPr/>
        </p:nvSpPr>
        <p:spPr>
          <a:xfrm>
            <a:off x="2343192" y="4980111"/>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6" name="正方形/長方形 415"/>
          <p:cNvSpPr>
            <a:spLocks noChangeAspect="1"/>
          </p:cNvSpPr>
          <p:nvPr/>
        </p:nvSpPr>
        <p:spPr>
          <a:xfrm>
            <a:off x="5205128" y="558416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7" name="正方形/長方形 416"/>
          <p:cNvSpPr>
            <a:spLocks noChangeAspect="1"/>
          </p:cNvSpPr>
          <p:nvPr/>
        </p:nvSpPr>
        <p:spPr>
          <a:xfrm>
            <a:off x="8347777" y="5967658"/>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8" name="正方形/長方形 417"/>
          <p:cNvSpPr>
            <a:spLocks noChangeAspect="1"/>
          </p:cNvSpPr>
          <p:nvPr/>
        </p:nvSpPr>
        <p:spPr>
          <a:xfrm>
            <a:off x="7650686" y="5527962"/>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 name="正方形/長方形 418"/>
          <p:cNvSpPr>
            <a:spLocks noChangeAspect="1"/>
          </p:cNvSpPr>
          <p:nvPr/>
        </p:nvSpPr>
        <p:spPr>
          <a:xfrm>
            <a:off x="4387229" y="4589404"/>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20" name="正方形/長方形 419"/>
          <p:cNvSpPr>
            <a:spLocks noChangeAspect="1"/>
          </p:cNvSpPr>
          <p:nvPr/>
        </p:nvSpPr>
        <p:spPr>
          <a:xfrm>
            <a:off x="4356666" y="493588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1" name="テキスト ボックス 420"/>
          <p:cNvSpPr txBox="1">
            <a:spLocks noChangeAspect="1"/>
          </p:cNvSpPr>
          <p:nvPr/>
        </p:nvSpPr>
        <p:spPr>
          <a:xfrm>
            <a:off x="4372148" y="4260025"/>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2" name="テキスト ボックス 421"/>
          <p:cNvSpPr txBox="1">
            <a:spLocks noChangeAspect="1"/>
          </p:cNvSpPr>
          <p:nvPr/>
        </p:nvSpPr>
        <p:spPr>
          <a:xfrm>
            <a:off x="5158321" y="4242476"/>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3" name="正方形/長方形 422"/>
          <p:cNvSpPr>
            <a:spLocks noChangeAspect="1"/>
          </p:cNvSpPr>
          <p:nvPr/>
        </p:nvSpPr>
        <p:spPr>
          <a:xfrm>
            <a:off x="5149877" y="4629500"/>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24" name="正方形/長方形 423"/>
          <p:cNvSpPr>
            <a:spLocks noChangeAspect="1"/>
          </p:cNvSpPr>
          <p:nvPr/>
        </p:nvSpPr>
        <p:spPr>
          <a:xfrm>
            <a:off x="4982551" y="4935888"/>
            <a:ext cx="737778" cy="1827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5" name="正方形/長方形 424"/>
          <p:cNvSpPr>
            <a:spLocks noChangeAspect="1"/>
          </p:cNvSpPr>
          <p:nvPr/>
        </p:nvSpPr>
        <p:spPr>
          <a:xfrm>
            <a:off x="5493889" y="4944347"/>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6" name="正方形/長方形 425"/>
          <p:cNvSpPr>
            <a:spLocks noChangeAspect="1"/>
          </p:cNvSpPr>
          <p:nvPr/>
        </p:nvSpPr>
        <p:spPr>
          <a:xfrm>
            <a:off x="7526135" y="457308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27" name="正方形/長方形 426"/>
          <p:cNvSpPr>
            <a:spLocks noChangeAspect="1"/>
          </p:cNvSpPr>
          <p:nvPr/>
        </p:nvSpPr>
        <p:spPr>
          <a:xfrm>
            <a:off x="7526135" y="4873785"/>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8" name="テキスト ボックス 427"/>
          <p:cNvSpPr txBox="1">
            <a:spLocks noChangeAspect="1"/>
          </p:cNvSpPr>
          <p:nvPr/>
        </p:nvSpPr>
        <p:spPr>
          <a:xfrm>
            <a:off x="7471957" y="4234766"/>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9" name="テキスト ボックス 428"/>
          <p:cNvSpPr txBox="1">
            <a:spLocks noChangeAspect="1"/>
          </p:cNvSpPr>
          <p:nvPr/>
        </p:nvSpPr>
        <p:spPr>
          <a:xfrm>
            <a:off x="8281566" y="4240867"/>
            <a:ext cx="816153" cy="261610"/>
          </a:xfrm>
          <a:prstGeom prst="rect">
            <a:avLst/>
          </a:prstGeom>
          <a:noFill/>
        </p:spPr>
        <p:txBody>
          <a:bodyPr vert="horz"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0" name="正方形/長方形 429"/>
          <p:cNvSpPr>
            <a:spLocks noChangeAspect="1"/>
          </p:cNvSpPr>
          <p:nvPr/>
        </p:nvSpPr>
        <p:spPr>
          <a:xfrm>
            <a:off x="8316375" y="4575087"/>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31" name="正方形/長方形 430"/>
          <p:cNvSpPr>
            <a:spLocks noChangeAspect="1"/>
          </p:cNvSpPr>
          <p:nvPr/>
        </p:nvSpPr>
        <p:spPr>
          <a:xfrm>
            <a:off x="8318631" y="5326043"/>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2" name="正方形/長方形 431"/>
          <p:cNvSpPr>
            <a:spLocks noChangeAspect="1"/>
          </p:cNvSpPr>
          <p:nvPr/>
        </p:nvSpPr>
        <p:spPr>
          <a:xfrm>
            <a:off x="3881327" y="5270409"/>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433" name="正方形/長方形 432"/>
          <p:cNvSpPr>
            <a:spLocks noChangeAspect="1"/>
          </p:cNvSpPr>
          <p:nvPr/>
        </p:nvSpPr>
        <p:spPr>
          <a:xfrm>
            <a:off x="5151585" y="5255335"/>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34" name="正方形/長方形 433"/>
          <p:cNvSpPr>
            <a:spLocks noChangeAspect="1"/>
          </p:cNvSpPr>
          <p:nvPr/>
        </p:nvSpPr>
        <p:spPr>
          <a:xfrm>
            <a:off x="8316375" y="4875153"/>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5" name="正方形/長方形 434"/>
          <p:cNvSpPr>
            <a:spLocks noChangeAspect="1"/>
          </p:cNvSpPr>
          <p:nvPr/>
        </p:nvSpPr>
        <p:spPr>
          <a:xfrm>
            <a:off x="8314636" y="514823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38" name="正方形/長方形 437"/>
          <p:cNvSpPr>
            <a:spLocks noChangeAspect="1"/>
          </p:cNvSpPr>
          <p:nvPr/>
        </p:nvSpPr>
        <p:spPr>
          <a:xfrm>
            <a:off x="2088445" y="5738703"/>
            <a:ext cx="610753" cy="2201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9" name="正方形/長方形 438"/>
          <p:cNvSpPr>
            <a:spLocks noChangeAspect="1"/>
          </p:cNvSpPr>
          <p:nvPr/>
        </p:nvSpPr>
        <p:spPr>
          <a:xfrm>
            <a:off x="6991868" y="5108965"/>
            <a:ext cx="610753" cy="21707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a:p>
            <a:pPr>
              <a:spcBef>
                <a:spcPts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1" name="直線矢印コネクタ 440"/>
          <p:cNvCxnSpPr>
            <a:cxnSpLocks noChangeAspect="1"/>
          </p:cNvCxnSpPr>
          <p:nvPr/>
        </p:nvCxnSpPr>
        <p:spPr>
          <a:xfrm flipV="1">
            <a:off x="3792697" y="4243303"/>
            <a:ext cx="0" cy="284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2" name="テキスト ボックス 441"/>
          <p:cNvSpPr txBox="1">
            <a:spLocks noChangeAspect="1"/>
          </p:cNvSpPr>
          <p:nvPr/>
        </p:nvSpPr>
        <p:spPr>
          <a:xfrm>
            <a:off x="4222058" y="7086329"/>
            <a:ext cx="1689781" cy="261610"/>
          </a:xfrm>
          <a:prstGeom prst="rect">
            <a:avLst/>
          </a:prstGeom>
          <a:noFill/>
        </p:spPr>
        <p:txBody>
          <a:bodyPr vert="horz"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到達点</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一定のまとめ）</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444" name="直線矢印コネクタ 443"/>
          <p:cNvCxnSpPr>
            <a:cxnSpLocks noChangeAspect="1"/>
          </p:cNvCxnSpPr>
          <p:nvPr/>
        </p:nvCxnSpPr>
        <p:spPr>
          <a:xfrm flipV="1">
            <a:off x="6919836" y="4233226"/>
            <a:ext cx="0" cy="284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5" name="テキスト ボックス 444"/>
          <p:cNvSpPr txBox="1">
            <a:spLocks noChangeAspect="1"/>
          </p:cNvSpPr>
          <p:nvPr/>
        </p:nvSpPr>
        <p:spPr>
          <a:xfrm>
            <a:off x="7349197" y="7076252"/>
            <a:ext cx="1689781" cy="261610"/>
          </a:xfrm>
          <a:prstGeom prst="rect">
            <a:avLst/>
          </a:prstGeom>
          <a:noFill/>
        </p:spPr>
        <p:txBody>
          <a:bodyPr vert="horz"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到達点</a:t>
            </a:r>
            <a:r>
              <a:rPr lang="ja-JP" altLang="en-US" sz="11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一定のまとめ）</a:t>
            </a:r>
            <a:endPar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446" name="直線矢印コネクタ 445"/>
          <p:cNvCxnSpPr>
            <a:cxnSpLocks noChangeAspect="1"/>
          </p:cNvCxnSpPr>
          <p:nvPr/>
        </p:nvCxnSpPr>
        <p:spPr>
          <a:xfrm>
            <a:off x="3756473" y="7088160"/>
            <a:ext cx="244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直線矢印コネクタ 446"/>
          <p:cNvCxnSpPr>
            <a:cxnSpLocks noChangeAspect="1"/>
          </p:cNvCxnSpPr>
          <p:nvPr/>
        </p:nvCxnSpPr>
        <p:spPr>
          <a:xfrm>
            <a:off x="6919836" y="7086329"/>
            <a:ext cx="244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8" name="テキスト ボックス 447"/>
          <p:cNvSpPr txBox="1"/>
          <p:nvPr/>
        </p:nvSpPr>
        <p:spPr>
          <a:xfrm>
            <a:off x="507349" y="5318788"/>
            <a:ext cx="138499" cy="540000"/>
          </a:xfrm>
          <a:prstGeom prst="rect">
            <a:avLst/>
          </a:prstGeom>
          <a:solidFill>
            <a:schemeClr val="bg1"/>
          </a:solidFill>
        </p:spPr>
        <p:txBody>
          <a:bodyPr vert="eaVert" wrap="square" lIns="0" tIns="0" rIns="0" bIns="0" rtlCol="0">
            <a:spAutoFit/>
          </a:bodyP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（中央値）</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
        <p:nvSpPr>
          <p:cNvPr id="449" name="テキスト ボックス 448"/>
          <p:cNvSpPr txBox="1"/>
          <p:nvPr/>
        </p:nvSpPr>
        <p:spPr>
          <a:xfrm>
            <a:off x="3687223" y="5257294"/>
            <a:ext cx="138499" cy="540000"/>
          </a:xfrm>
          <a:prstGeom prst="rect">
            <a:avLst/>
          </a:prstGeom>
          <a:solidFill>
            <a:schemeClr val="bg1"/>
          </a:solidFill>
        </p:spPr>
        <p:txBody>
          <a:bodyPr vert="eaVert" wrap="square" lIns="0" tIns="0" rIns="0" bIns="0" rtlCol="0">
            <a:spAutoFit/>
          </a:bodyP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（中央値）</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
        <p:nvSpPr>
          <p:cNvPr id="450" name="テキスト ボックス 449"/>
          <p:cNvSpPr txBox="1"/>
          <p:nvPr/>
        </p:nvSpPr>
        <p:spPr>
          <a:xfrm>
            <a:off x="6825122" y="5257294"/>
            <a:ext cx="138499" cy="540000"/>
          </a:xfrm>
          <a:prstGeom prst="rect">
            <a:avLst/>
          </a:prstGeom>
          <a:solidFill>
            <a:schemeClr val="bg1"/>
          </a:solidFill>
        </p:spPr>
        <p:txBody>
          <a:bodyPr vert="eaVert" wrap="square" lIns="0" tIns="0" rIns="0" bIns="0" rtlCol="0">
            <a:spAutoFit/>
          </a:bodyP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（中央値）</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sp>
        <p:nvSpPr>
          <p:cNvPr id="451" name="テキスト ボックス 450"/>
          <p:cNvSpPr txBox="1">
            <a:spLocks noChangeAspect="1"/>
          </p:cNvSpPr>
          <p:nvPr/>
        </p:nvSpPr>
        <p:spPr>
          <a:xfrm>
            <a:off x="3340986" y="4929357"/>
            <a:ext cx="241980" cy="1345360"/>
          </a:xfrm>
          <a:prstGeom prst="rect">
            <a:avLst/>
          </a:prstGeom>
          <a:noFill/>
        </p:spPr>
        <p:txBody>
          <a:bodyPr vert="eaVert" wrap="square" lIns="36000" tIns="36000" rIns="36000" rtlCol="0">
            <a:spAutoFit/>
          </a:bodyPr>
          <a:lstStyle/>
          <a:p>
            <a:pPr algn="ctr"/>
            <a:r>
              <a:rPr kumimoji="1" lang="ja-JP" altLang="en-US" sz="1100" dirty="0" smtClean="0">
                <a:latin typeface="Meiryo UI" panose="020B0604030504040204" pitchFamily="50" charset="-128"/>
                <a:ea typeface="Meiryo UI" panose="020B0604030504040204" pitchFamily="50" charset="-128"/>
              </a:rPr>
              <a:t>重要と考えるゴール</a:t>
            </a:r>
            <a:endParaRPr kumimoji="1" lang="ja-JP" altLang="en-US" sz="1100" dirty="0">
              <a:latin typeface="Meiryo UI" panose="020B0604030504040204" pitchFamily="50" charset="-128"/>
              <a:ea typeface="Meiryo UI" panose="020B0604030504040204" pitchFamily="50" charset="-128"/>
            </a:endParaRPr>
          </a:p>
        </p:txBody>
      </p:sp>
      <p:sp>
        <p:nvSpPr>
          <p:cNvPr id="452" name="テキスト ボックス 451"/>
          <p:cNvSpPr txBox="1">
            <a:spLocks noChangeAspect="1"/>
          </p:cNvSpPr>
          <p:nvPr/>
        </p:nvSpPr>
        <p:spPr>
          <a:xfrm>
            <a:off x="6520373" y="4907685"/>
            <a:ext cx="241980" cy="1345360"/>
          </a:xfrm>
          <a:prstGeom prst="rect">
            <a:avLst/>
          </a:prstGeom>
          <a:noFill/>
        </p:spPr>
        <p:txBody>
          <a:bodyPr vert="eaVert" wrap="square" lIns="36000" tIns="36000" rIns="36000" rtlCol="0">
            <a:spAutoFit/>
          </a:bodyPr>
          <a:lstStyle/>
          <a:p>
            <a:pPr algn="ctr"/>
            <a:r>
              <a:rPr kumimoji="1" lang="ja-JP" altLang="en-US" sz="1100" dirty="0" smtClean="0">
                <a:latin typeface="Meiryo UI" panose="020B0604030504040204" pitchFamily="50" charset="-128"/>
                <a:ea typeface="Meiryo UI" panose="020B0604030504040204" pitchFamily="50" charset="-128"/>
              </a:rPr>
              <a:t>重要と考えるゴール</a:t>
            </a:r>
            <a:endParaRPr kumimoji="1" lang="ja-JP" altLang="en-US" sz="1100" dirty="0">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183837" y="3468354"/>
            <a:ext cx="9711506" cy="498598"/>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横軸を</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Ａ</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とし、中間整理</a:t>
            </a: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一定のまとめで、「課題が多い」、「強みを活かせる」、「その他」のゴールで分類</a:t>
            </a:r>
            <a:endPar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buFont typeface="Meiryo UI" panose="020B0604030504040204" pitchFamily="50" charset="-128"/>
              <a:buChar char="○"/>
            </a:pPr>
            <a:r>
              <a:rPr lang="ja-JP" altLang="en-US" sz="12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縦軸を</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Ｂ</a:t>
            </a:r>
            <a:r>
              <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100" spc="-50" dirty="0" smtClean="0">
                <a:latin typeface="Meiryo UI" panose="020B0604030504040204" pitchFamily="50" charset="-128"/>
                <a:ea typeface="Meiryo UI" panose="020B0604030504040204" pitchFamily="50" charset="-128"/>
                <a:cs typeface="Meiryo UI" panose="020B0604030504040204" pitchFamily="50" charset="-128"/>
              </a:rPr>
              <a:t>とし、個別ゴール回答率の中央値を分岐点に、重要度が高いゴールを上から分類</a:t>
            </a:r>
            <a:endParaRPr lang="en-US" altLang="ja-JP" sz="1200" kern="1100" spc="-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1382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Ⅴ</a:t>
            </a:r>
            <a:r>
              <a:rPr kumimoji="1" lang="ja-JP" altLang="en-US" sz="2000" b="1" dirty="0" err="1"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府民、若者、企業の声</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⑧</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「中間整理案における</a:t>
            </a:r>
            <a:r>
              <a:rPr kumimoji="1" lang="en-US" altLang="ja-JP" sz="1600" b="1" dirty="0" smtClean="0">
                <a:latin typeface="Meiryo UI" panose="020B0604030504040204" pitchFamily="50" charset="-128"/>
                <a:ea typeface="Meiryo UI" panose="020B0604030504040204" pitchFamily="50" charset="-128"/>
              </a:rPr>
              <a:t>SDGs17</a:t>
            </a:r>
            <a:r>
              <a:rPr kumimoji="1" lang="ja-JP" altLang="en-US" sz="1600" b="1" dirty="0" smtClean="0">
                <a:latin typeface="Meiryo UI" panose="020B0604030504040204" pitchFamily="50" charset="-128"/>
                <a:ea typeface="Meiryo UI" panose="020B0604030504040204" pitchFamily="50" charset="-128"/>
              </a:rPr>
              <a:t>ゴールの到達点と府民、若者、企業の声の重要度分析（２</a:t>
            </a:r>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33</a:t>
            </a:fld>
            <a:endParaRPr kumimoji="1" lang="ja-JP" altLang="en-US"/>
          </a:p>
        </p:txBody>
      </p:sp>
      <p:sp>
        <p:nvSpPr>
          <p:cNvPr id="87" name="正方形/長方形 86"/>
          <p:cNvSpPr/>
          <p:nvPr/>
        </p:nvSpPr>
        <p:spPr>
          <a:xfrm>
            <a:off x="619402" y="1792506"/>
            <a:ext cx="8467330" cy="2932763"/>
          </a:xfrm>
          <a:prstGeom prst="rect">
            <a:avLst/>
          </a:prstGeom>
          <a:ln>
            <a:solidFill>
              <a:schemeClr val="tx1"/>
            </a:solidFill>
            <a:prstDash val="sysDot"/>
          </a:ln>
        </p:spPr>
        <p:txBody>
          <a:bodyPr wrap="square" lIns="252000" tIns="360000" rIns="252000" bIns="360000" anchor="ctr">
            <a:spAutoFit/>
          </a:bodyPr>
          <a:lstStyle/>
          <a:p>
            <a:pPr marL="176213" indent="-176213" fontAlgn="auto">
              <a:lnSpc>
                <a:spcPts val="2000"/>
              </a:lnSpc>
              <a:spcBef>
                <a:spcPts val="1200"/>
              </a:spcBef>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中間整理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案において、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ゴールの到達点のうち「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課題が</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多い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のではないか」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ゴールのうち、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「貧困」、</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「健康と福祉」、</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の３つのゴールは、府民全体、若者、企業が共通して重要度が高いという結果となった。このうち、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を最も重要とする声が、府民全体、若者、企業ともに多かった。また、</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が、若者と企業に共通して重要度が高いという結果となった。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fontAlgn="auto">
              <a:lnSpc>
                <a:spcPts val="2000"/>
              </a:lnSpc>
              <a:spcBef>
                <a:spcPts val="1200"/>
              </a:spcBef>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a:lnSpc>
                <a:spcPts val="20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中間整理案において、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ゴールの到達点のうち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強みを活かせる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のでは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ないか」としたゴールのうち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ゴールは、府民全体、若者、企業が共通して重要度が高いという結果となった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。このうち、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を最も重要とする声が、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府民全体、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若者、企業ともに多かった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09067" y="1184671"/>
            <a:ext cx="9288000" cy="21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重要度分析「マテリアリティ分析のまとめ」</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4133577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重点ゴール案（たたき台）</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34</a:t>
            </a:fld>
            <a:endParaRPr kumimoji="1" lang="ja-JP" altLang="en-US"/>
          </a:p>
        </p:txBody>
      </p:sp>
      <p:sp>
        <p:nvSpPr>
          <p:cNvPr id="5" name="正方形/長方形 4"/>
          <p:cNvSpPr/>
          <p:nvPr/>
        </p:nvSpPr>
        <p:spPr>
          <a:xfrm>
            <a:off x="165888" y="824460"/>
            <a:ext cx="9553375" cy="6588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252000" rtlCol="0" anchor="t" anchorCtr="0"/>
          <a:lstStyle/>
          <a:p>
            <a:pPr marL="185738" indent="-185738">
              <a:lnSpc>
                <a:spcPts val="1800"/>
              </a:lnSpc>
              <a:spcBef>
                <a:spcPts val="6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以上の「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ゴールの到達点」や「府の施策との整合性」、「大阪のポテンシャル」、「府民全体や若者、企業が大阪で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社会を実現するために重要と考えるゴール」を踏まえ、</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のテーマである府民の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いのち“や暮らし、また、子どもや孫など次世代に関わる課題を有するゴールとして、</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「健康と福祉」を重点ゴール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に位置づけてはどうか。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また、ゴール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に次いで府民等の関心が高く、重点ゴールと同様に、府民の“いのち”や暮らし、次世代に関わる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「貧困」及び</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、持続可能な社会を未来に受け継ぐ基盤となる環境関連のゴールを集約でき、「大阪ブルーオーシャンビジョン」などの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大阪サミットのレガシーを未来に活かすことができる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「持続可能な生産と消費」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を、重点ゴールと連関させながら、横断的に注力して取組むゴールとしてはどうか。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さらに、これらの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を最もバランス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押し上げることができ、かつ、</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大阪の強み（都市力）</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活かすという視点で、府民等の関心が高く、ライフサイエンス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など多様な産業基盤や技術力、スマートシティ化、環境配慮の社会システムなど大阪のポテンシャルを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包摂して取組むことができる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もう</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一方の重点</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としてして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はどうか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楕円 52"/>
          <p:cNvSpPr>
            <a:spLocks noChangeAspect="1"/>
          </p:cNvSpPr>
          <p:nvPr/>
        </p:nvSpPr>
        <p:spPr>
          <a:xfrm>
            <a:off x="2127096" y="4107704"/>
            <a:ext cx="5630958" cy="3025089"/>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4" name="台形 53"/>
          <p:cNvSpPr>
            <a:spLocks noChangeAspect="1"/>
          </p:cNvSpPr>
          <p:nvPr/>
        </p:nvSpPr>
        <p:spPr>
          <a:xfrm rot="10800000">
            <a:off x="2458387" y="4394581"/>
            <a:ext cx="5066674" cy="1510047"/>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5" name="正方形/長方形 54"/>
          <p:cNvSpPr>
            <a:spLocks noChangeAspect="1"/>
          </p:cNvSpPr>
          <p:nvPr/>
        </p:nvSpPr>
        <p:spPr>
          <a:xfrm>
            <a:off x="3520834" y="3784793"/>
            <a:ext cx="2917744" cy="99043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pic>
        <p:nvPicPr>
          <p:cNvPr id="56" name="図 55"/>
          <p:cNvPicPr preferRelativeResize="0">
            <a:picLocks noChangeAspect="1"/>
          </p:cNvPicPr>
          <p:nvPr/>
        </p:nvPicPr>
        <p:blipFill>
          <a:blip r:embed="rId2"/>
          <a:stretch>
            <a:fillRect/>
          </a:stretch>
        </p:blipFill>
        <p:spPr>
          <a:xfrm>
            <a:off x="4666110" y="3834439"/>
            <a:ext cx="720001" cy="720000"/>
          </a:xfrm>
          <a:prstGeom prst="rect">
            <a:avLst/>
          </a:prstGeom>
        </p:spPr>
      </p:pic>
      <p:sp>
        <p:nvSpPr>
          <p:cNvPr id="57" name="正方形/長方形 56"/>
          <p:cNvSpPr>
            <a:spLocks noChangeAspect="1"/>
          </p:cNvSpPr>
          <p:nvPr/>
        </p:nvSpPr>
        <p:spPr>
          <a:xfrm>
            <a:off x="3787291" y="3957087"/>
            <a:ext cx="1343148"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ゴール３</a:t>
            </a:r>
            <a:endParaRPr lang="ja-JP" altLang="en-US" sz="1200" dirty="0">
              <a:latin typeface="Meiryo UI" panose="020B0604030504040204" pitchFamily="50" charset="-128"/>
              <a:ea typeface="Meiryo UI" panose="020B0604030504040204" pitchFamily="50" charset="-128"/>
            </a:endParaRPr>
          </a:p>
        </p:txBody>
      </p:sp>
      <p:pic>
        <p:nvPicPr>
          <p:cNvPr id="58" name="図 57"/>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6964" y="6015569"/>
            <a:ext cx="720001" cy="720000"/>
          </a:xfrm>
          <a:prstGeom prst="rect">
            <a:avLst/>
          </a:prstGeom>
        </p:spPr>
      </p:pic>
      <p:pic>
        <p:nvPicPr>
          <p:cNvPr id="59" name="図 58"/>
          <p:cNvPicPr preferRelativeResize="0">
            <a:picLocks noChangeAspect="1"/>
          </p:cNvPicPr>
          <p:nvPr/>
        </p:nvPicPr>
        <p:blipFill>
          <a:blip r:embed="rId4"/>
          <a:stretch>
            <a:fillRect/>
          </a:stretch>
        </p:blipFill>
        <p:spPr>
          <a:xfrm>
            <a:off x="6585218" y="4898903"/>
            <a:ext cx="720001" cy="720000"/>
          </a:xfrm>
          <a:prstGeom prst="rect">
            <a:avLst/>
          </a:prstGeom>
        </p:spPr>
      </p:pic>
      <p:pic>
        <p:nvPicPr>
          <p:cNvPr id="60" name="図 59"/>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6649" y="4919365"/>
            <a:ext cx="720001" cy="720000"/>
          </a:xfrm>
          <a:prstGeom prst="rect">
            <a:avLst/>
          </a:prstGeom>
        </p:spPr>
      </p:pic>
      <p:pic>
        <p:nvPicPr>
          <p:cNvPr id="61" name="図 60"/>
          <p:cNvPicPr preferRelativeResize="0">
            <a:picLocks noChangeAspect="1"/>
          </p:cNvPicPr>
          <p:nvPr/>
        </p:nvPicPr>
        <p:blipFill>
          <a:blip r:embed="rId6"/>
          <a:stretch>
            <a:fillRect/>
          </a:stretch>
        </p:blipFill>
        <p:spPr>
          <a:xfrm>
            <a:off x="3302571" y="4911812"/>
            <a:ext cx="720001" cy="720000"/>
          </a:xfrm>
          <a:prstGeom prst="rect">
            <a:avLst/>
          </a:prstGeom>
        </p:spPr>
      </p:pic>
      <p:sp>
        <p:nvSpPr>
          <p:cNvPr id="62" name="正方形/長方形 61"/>
          <p:cNvSpPr>
            <a:spLocks noChangeAspect="1"/>
          </p:cNvSpPr>
          <p:nvPr/>
        </p:nvSpPr>
        <p:spPr>
          <a:xfrm>
            <a:off x="2562539" y="4975134"/>
            <a:ext cx="901181"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ゴール１</a:t>
            </a:r>
            <a:endParaRPr lang="ja-JP" altLang="en-US" sz="1200" dirty="0">
              <a:latin typeface="Meiryo UI" panose="020B0604030504040204" pitchFamily="50" charset="-128"/>
              <a:ea typeface="Meiryo UI" panose="020B0604030504040204" pitchFamily="50" charset="-128"/>
            </a:endParaRPr>
          </a:p>
        </p:txBody>
      </p:sp>
      <p:sp>
        <p:nvSpPr>
          <p:cNvPr id="63" name="正方形/長方形 62"/>
          <p:cNvSpPr>
            <a:spLocks noChangeAspect="1"/>
          </p:cNvSpPr>
          <p:nvPr/>
        </p:nvSpPr>
        <p:spPr>
          <a:xfrm>
            <a:off x="4158140" y="4980151"/>
            <a:ext cx="1015940"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a:t>
            </a:r>
            <a:r>
              <a:rPr kumimoji="1" lang="ja-JP" altLang="en-US" sz="1200" b="1" dirty="0">
                <a:latin typeface="Meiryo UI" panose="020B0604030504040204" pitchFamily="50" charset="-128"/>
                <a:ea typeface="Meiryo UI" panose="020B0604030504040204" pitchFamily="50" charset="-128"/>
              </a:rPr>
              <a:t>４</a:t>
            </a:r>
            <a:endParaRPr lang="ja-JP" altLang="en-US" sz="1200" dirty="0">
              <a:latin typeface="Meiryo UI" panose="020B0604030504040204" pitchFamily="50" charset="-128"/>
              <a:ea typeface="Meiryo UI" panose="020B0604030504040204" pitchFamily="50" charset="-128"/>
            </a:endParaRPr>
          </a:p>
        </p:txBody>
      </p:sp>
      <p:sp>
        <p:nvSpPr>
          <p:cNvPr id="64" name="正方形/長方形 63"/>
          <p:cNvSpPr>
            <a:spLocks noChangeAspect="1"/>
          </p:cNvSpPr>
          <p:nvPr/>
        </p:nvSpPr>
        <p:spPr>
          <a:xfrm>
            <a:off x="5730874" y="4928690"/>
            <a:ext cx="1082092"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a:t>
            </a:r>
            <a:r>
              <a:rPr lang="en-US" altLang="ja-JP" sz="1200" b="1" dirty="0" smtClean="0">
                <a:latin typeface="Meiryo UI" panose="020B0604030504040204" pitchFamily="50" charset="-128"/>
                <a:ea typeface="Meiryo UI" panose="020B0604030504040204" pitchFamily="50" charset="-128"/>
              </a:rPr>
              <a:t>12</a:t>
            </a:r>
            <a:endParaRPr lang="ja-JP" altLang="en-US" sz="1200" dirty="0">
              <a:latin typeface="Meiryo UI" panose="020B0604030504040204" pitchFamily="50" charset="-128"/>
              <a:ea typeface="Meiryo UI" panose="020B0604030504040204" pitchFamily="50" charset="-128"/>
            </a:endParaRPr>
          </a:p>
        </p:txBody>
      </p:sp>
      <p:sp>
        <p:nvSpPr>
          <p:cNvPr id="65" name="テキスト ボックス 64"/>
          <p:cNvSpPr txBox="1">
            <a:spLocks noChangeAspect="1"/>
          </p:cNvSpPr>
          <p:nvPr/>
        </p:nvSpPr>
        <p:spPr>
          <a:xfrm>
            <a:off x="2733440" y="5223036"/>
            <a:ext cx="969309" cy="242135"/>
          </a:xfrm>
          <a:prstGeom prst="rect">
            <a:avLst/>
          </a:prstGeom>
          <a:noFill/>
        </p:spPr>
        <p:txBody>
          <a:bodyPr wrap="square" rtlCol="0">
            <a:spAutoFit/>
          </a:bodyPr>
          <a:lstStyle/>
          <a:p>
            <a:pPr>
              <a:lnSpc>
                <a:spcPts val="1000"/>
              </a:lnSpc>
            </a:pP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貧困</a:t>
            </a:r>
            <a:r>
              <a:rPr lang="ja-JP" altLang="en-US"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66" name="テキスト ボックス 65"/>
          <p:cNvSpPr txBox="1">
            <a:spLocks noChangeAspect="1"/>
          </p:cNvSpPr>
          <p:nvPr/>
        </p:nvSpPr>
        <p:spPr>
          <a:xfrm>
            <a:off x="3787291" y="4192920"/>
            <a:ext cx="1208345" cy="242135"/>
          </a:xfrm>
          <a:prstGeom prst="rect">
            <a:avLst/>
          </a:prstGeom>
          <a:noFill/>
        </p:spPr>
        <p:txBody>
          <a:bodyPr wrap="square" rtlCol="0">
            <a:spAutoFit/>
          </a:bodyPr>
          <a:lstStyle/>
          <a:p>
            <a:pPr>
              <a:lnSpc>
                <a:spcPts val="1000"/>
              </a:lnSpc>
            </a:pP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健康と福祉」</a:t>
            </a:r>
            <a:endParaRPr kumimoji="1" lang="ja-JP" altLang="en-US" sz="1050" dirty="0">
              <a:latin typeface="Meiryo UI" panose="020B0604030504040204" pitchFamily="50" charset="-128"/>
              <a:ea typeface="Meiryo UI" panose="020B0604030504040204" pitchFamily="50" charset="-128"/>
            </a:endParaRPr>
          </a:p>
        </p:txBody>
      </p:sp>
      <p:sp>
        <p:nvSpPr>
          <p:cNvPr id="67" name="正方形/長方形 66"/>
          <p:cNvSpPr>
            <a:spLocks noChangeAspect="1"/>
          </p:cNvSpPr>
          <p:nvPr/>
        </p:nvSpPr>
        <p:spPr>
          <a:xfrm>
            <a:off x="3764320" y="6182159"/>
            <a:ext cx="1138545" cy="270290"/>
          </a:xfrm>
          <a:prstGeom prst="rect">
            <a:avLst/>
          </a:prstGeom>
        </p:spPr>
        <p:txBody>
          <a:bodyPr wrap="square">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rPr>
              <a:t>ゴール</a:t>
            </a:r>
            <a:r>
              <a:rPr kumimoji="1" lang="en-US" altLang="ja-JP" sz="1200" b="1" dirty="0" smtClean="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68" name="正方形/長方形 67"/>
          <p:cNvSpPr>
            <a:spLocks noChangeAspect="1"/>
          </p:cNvSpPr>
          <p:nvPr/>
        </p:nvSpPr>
        <p:spPr>
          <a:xfrm>
            <a:off x="3204958" y="5559744"/>
            <a:ext cx="3851665" cy="4484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9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（「ゴール３」と連関させながら、横断的に注力して取組む）</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楕円 68"/>
          <p:cNvSpPr>
            <a:spLocks noChangeAspect="1"/>
          </p:cNvSpPr>
          <p:nvPr/>
        </p:nvSpPr>
        <p:spPr>
          <a:xfrm>
            <a:off x="5449372" y="3942775"/>
            <a:ext cx="869422" cy="47423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lnSpc>
                <a:spcPts val="1300"/>
              </a:lnSpc>
            </a:pPr>
            <a:r>
              <a:rPr kumimoji="1" lang="ja-JP" altLang="en-US" sz="1200" b="1" dirty="0" smtClean="0">
                <a:latin typeface="Meiryo UI" panose="020B0604030504040204" pitchFamily="50" charset="-128"/>
                <a:ea typeface="Meiryo UI" panose="020B0604030504040204" pitchFamily="50" charset="-128"/>
              </a:rPr>
              <a:t>重点</a:t>
            </a:r>
            <a:endParaRPr kumimoji="1" lang="en-US" altLang="ja-JP" sz="12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b="1" dirty="0" smtClean="0">
                <a:latin typeface="Meiryo UI" panose="020B0604030504040204" pitchFamily="50" charset="-128"/>
                <a:ea typeface="Meiryo UI" panose="020B0604030504040204" pitchFamily="50" charset="-128"/>
              </a:rPr>
              <a:t>ゴール</a:t>
            </a:r>
            <a:r>
              <a:rPr kumimoji="1" lang="en-US" altLang="ja-JP" sz="1200" b="1" dirty="0" smtClean="0">
                <a:latin typeface="Meiryo UI" panose="020B0604030504040204" pitchFamily="50" charset="-128"/>
                <a:ea typeface="Meiryo UI" panose="020B0604030504040204" pitchFamily="50" charset="-128"/>
              </a:rPr>
              <a:t>Ⅰ</a:t>
            </a:r>
            <a:endParaRPr kumimoji="1" lang="ja-JP" altLang="en-US" sz="1200" b="1" dirty="0">
              <a:latin typeface="Meiryo UI" panose="020B0604030504040204" pitchFamily="50" charset="-128"/>
              <a:ea typeface="Meiryo UI" panose="020B0604030504040204" pitchFamily="50" charset="-128"/>
            </a:endParaRPr>
          </a:p>
        </p:txBody>
      </p:sp>
      <p:sp>
        <p:nvSpPr>
          <p:cNvPr id="70" name="正方形/長方形 69"/>
          <p:cNvSpPr>
            <a:spLocks noChangeAspect="1"/>
          </p:cNvSpPr>
          <p:nvPr/>
        </p:nvSpPr>
        <p:spPr>
          <a:xfrm>
            <a:off x="3157145" y="6779205"/>
            <a:ext cx="3899479" cy="34808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tIns="0" rIns="72000" bIns="0" rtlCol="0" anchor="ctr" anchorCtr="0"/>
          <a:lstStyle/>
          <a:p>
            <a:pPr>
              <a:lnSpc>
                <a:spcPts val="11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多様な産業基盤や技術力などを包摂した大阪の都市力</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（強み）を活かし、上記ゴールをバランスよく押し上げていく</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a:spLocks noChangeAspect="1"/>
          </p:cNvSpPr>
          <p:nvPr/>
        </p:nvSpPr>
        <p:spPr>
          <a:xfrm>
            <a:off x="4384856" y="5207222"/>
            <a:ext cx="1013726" cy="242135"/>
          </a:xfrm>
          <a:prstGeom prst="rect">
            <a:avLst/>
          </a:prstGeom>
          <a:noFill/>
        </p:spPr>
        <p:txBody>
          <a:bodyPr wrap="square" rtlCol="0">
            <a:spAutoFit/>
          </a:bodyPr>
          <a:lstStyle/>
          <a:p>
            <a:pPr>
              <a:lnSpc>
                <a:spcPts val="1000"/>
              </a:lnSpc>
            </a:pP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教育」</a:t>
            </a:r>
            <a:endParaRPr kumimoji="1" lang="ja-JP" altLang="en-US" sz="1050" dirty="0">
              <a:latin typeface="Meiryo UI" panose="020B0604030504040204" pitchFamily="50" charset="-128"/>
              <a:ea typeface="Meiryo UI" panose="020B0604030504040204" pitchFamily="50" charset="-128"/>
            </a:endParaRPr>
          </a:p>
        </p:txBody>
      </p:sp>
      <p:sp>
        <p:nvSpPr>
          <p:cNvPr id="72" name="大かっこ 71"/>
          <p:cNvSpPr>
            <a:spLocks noChangeAspect="1"/>
          </p:cNvSpPr>
          <p:nvPr/>
        </p:nvSpPr>
        <p:spPr>
          <a:xfrm>
            <a:off x="5769863" y="5172439"/>
            <a:ext cx="818380" cy="299806"/>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lnSpc>
                <a:spcPts val="1100"/>
              </a:lnSpc>
            </a:pPr>
            <a:r>
              <a:rPr lang="ja-JP" altLang="en-US" sz="1050" dirty="0" smtClean="0">
                <a:latin typeface="Meiryo UI" panose="020B0604030504040204" pitchFamily="50" charset="-128"/>
                <a:ea typeface="Meiryo UI" panose="020B0604030504040204" pitchFamily="50" charset="-128"/>
              </a:rPr>
              <a:t>「持続</a:t>
            </a:r>
            <a:r>
              <a:rPr lang="ja-JP" altLang="en-US" sz="1050" dirty="0">
                <a:latin typeface="Meiryo UI" panose="020B0604030504040204" pitchFamily="50" charset="-128"/>
                <a:ea typeface="Meiryo UI" panose="020B0604030504040204" pitchFamily="50" charset="-128"/>
              </a:rPr>
              <a:t>可能</a:t>
            </a:r>
            <a:r>
              <a:rPr lang="ja-JP" altLang="en-US" sz="1050" dirty="0" smtClean="0">
                <a:latin typeface="Meiryo UI" panose="020B0604030504040204" pitchFamily="50" charset="-128"/>
                <a:ea typeface="Meiryo UI" panose="020B0604030504040204" pitchFamily="50" charset="-128"/>
              </a:rPr>
              <a:t>な生産と消費」</a:t>
            </a:r>
            <a:endParaRPr kumimoji="1" lang="ja-JP" altLang="en-US" sz="1050" dirty="0">
              <a:latin typeface="Meiryo UI" panose="020B0604030504040204" pitchFamily="50" charset="-128"/>
              <a:ea typeface="Meiryo UI" panose="020B0604030504040204" pitchFamily="50" charset="-128"/>
            </a:endParaRPr>
          </a:p>
        </p:txBody>
      </p:sp>
      <p:sp>
        <p:nvSpPr>
          <p:cNvPr id="73" name="大かっこ 72"/>
          <p:cNvSpPr>
            <a:spLocks noChangeAspect="1"/>
          </p:cNvSpPr>
          <p:nvPr/>
        </p:nvSpPr>
        <p:spPr>
          <a:xfrm>
            <a:off x="3619032" y="6447562"/>
            <a:ext cx="1083009" cy="187190"/>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050" dirty="0" smtClean="0">
                <a:latin typeface="Meiryo UI" panose="020B0604030504040204" pitchFamily="50" charset="-128"/>
                <a:ea typeface="Meiryo UI" panose="020B0604030504040204" pitchFamily="50" charset="-128"/>
              </a:rPr>
              <a:t>「持続可能都市」</a:t>
            </a:r>
            <a:endParaRPr kumimoji="1" lang="ja-JP" altLang="en-US" sz="1050" dirty="0">
              <a:latin typeface="Meiryo UI" panose="020B0604030504040204" pitchFamily="50" charset="-128"/>
              <a:ea typeface="Meiryo UI" panose="020B0604030504040204" pitchFamily="50" charset="-128"/>
            </a:endParaRPr>
          </a:p>
        </p:txBody>
      </p:sp>
      <p:sp>
        <p:nvSpPr>
          <p:cNvPr id="74" name="楕円 73"/>
          <p:cNvSpPr>
            <a:spLocks noChangeAspect="1"/>
          </p:cNvSpPr>
          <p:nvPr/>
        </p:nvSpPr>
        <p:spPr>
          <a:xfrm>
            <a:off x="5469843" y="6138982"/>
            <a:ext cx="869422" cy="47423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lnSpc>
                <a:spcPts val="1300"/>
              </a:lnSpc>
            </a:pPr>
            <a:r>
              <a:rPr kumimoji="1" lang="ja-JP" altLang="en-US" sz="1200" b="1" dirty="0" smtClean="0">
                <a:latin typeface="Meiryo UI" panose="020B0604030504040204" pitchFamily="50" charset="-128"/>
                <a:ea typeface="Meiryo UI" panose="020B0604030504040204" pitchFamily="50" charset="-128"/>
              </a:rPr>
              <a:t>重点</a:t>
            </a:r>
            <a:endParaRPr kumimoji="1" lang="en-US" altLang="ja-JP" sz="12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200" b="1" dirty="0" smtClean="0">
                <a:latin typeface="Meiryo UI" panose="020B0604030504040204" pitchFamily="50" charset="-128"/>
                <a:ea typeface="Meiryo UI" panose="020B0604030504040204" pitchFamily="50" charset="-128"/>
              </a:rPr>
              <a:t>ゴール</a:t>
            </a:r>
            <a:r>
              <a:rPr kumimoji="1" lang="en-US" altLang="ja-JP" sz="1200" b="1" dirty="0" smtClean="0">
                <a:latin typeface="Meiryo UI" panose="020B0604030504040204" pitchFamily="50" charset="-128"/>
                <a:ea typeface="Meiryo UI" panose="020B0604030504040204" pitchFamily="50" charset="-128"/>
              </a:rPr>
              <a:t>Ⅱ</a:t>
            </a:r>
            <a:endParaRPr kumimoji="1" lang="ja-JP" altLang="en-US" sz="1200" b="1" dirty="0">
              <a:latin typeface="Meiryo UI" panose="020B0604030504040204" pitchFamily="50" charset="-128"/>
              <a:ea typeface="Meiryo UI" panose="020B0604030504040204" pitchFamily="50" charset="-128"/>
            </a:endParaRPr>
          </a:p>
        </p:txBody>
      </p:sp>
      <p:sp>
        <p:nvSpPr>
          <p:cNvPr id="75" name="正方形/長方形 74"/>
          <p:cNvSpPr>
            <a:spLocks noChangeAspect="1"/>
          </p:cNvSpPr>
          <p:nvPr/>
        </p:nvSpPr>
        <p:spPr>
          <a:xfrm>
            <a:off x="3734153" y="4485089"/>
            <a:ext cx="3206557" cy="4484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900"/>
              </a:lnSpc>
              <a:spcBef>
                <a:spcPts val="0"/>
              </a:spcBef>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（万博のテーマである“いのち”や暮らし）</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大かっこ 75"/>
          <p:cNvSpPr>
            <a:spLocks noChangeAspect="1"/>
          </p:cNvSpPr>
          <p:nvPr/>
        </p:nvSpPr>
        <p:spPr>
          <a:xfrm>
            <a:off x="3153872" y="6790002"/>
            <a:ext cx="3902752" cy="337288"/>
          </a:xfrm>
          <a:prstGeom prst="bracketPair">
            <a:avLst>
              <a:gd name="adj" fmla="val 3530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sp>
        <p:nvSpPr>
          <p:cNvPr id="77" name="正方形/長方形 76"/>
          <p:cNvSpPr/>
          <p:nvPr/>
        </p:nvSpPr>
        <p:spPr>
          <a:xfrm>
            <a:off x="1250289" y="3795825"/>
            <a:ext cx="1218078" cy="2522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（イメージ）</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90884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35</a:t>
            </a:fld>
            <a:endParaRPr kumimoji="1" lang="ja-JP" altLang="en-US" dirty="0"/>
          </a:p>
        </p:txBody>
      </p:sp>
    </p:spTree>
    <p:extLst>
      <p:ext uri="{BB962C8B-B14F-4D97-AF65-F5344CB8AC3E}">
        <p14:creationId xmlns:p14="http://schemas.microsoft.com/office/powerpoint/2010/main" val="1266176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36</a:t>
            </a:fld>
            <a:endParaRPr kumimoji="1" lang="ja-JP" altLang="en-US" dirty="0"/>
          </a:p>
        </p:txBody>
      </p:sp>
      <p:sp>
        <p:nvSpPr>
          <p:cNvPr id="3" name="正方形/長方形 2"/>
          <p:cNvSpPr/>
          <p:nvPr/>
        </p:nvSpPr>
        <p:spPr>
          <a:xfrm>
            <a:off x="898160" y="2233326"/>
            <a:ext cx="8109679" cy="2518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議題②</a:t>
            </a:r>
            <a:endParaRPr kumimoji="1" lang="en-US" altLang="ja-JP" sz="2800" b="1" dirty="0" smtClean="0">
              <a:latin typeface="Meiryo UI" panose="020B0604030504040204" pitchFamily="50" charset="-128"/>
              <a:ea typeface="Meiryo UI" panose="020B0604030504040204" pitchFamily="50" charset="-128"/>
            </a:endParaRPr>
          </a:p>
          <a:p>
            <a:pPr algn="ctr"/>
            <a:endParaRPr kumimoji="1" lang="en-US" altLang="ja-JP" sz="2800" b="1"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優先課題について</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7747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37</a:t>
            </a:fld>
            <a:endParaRPr kumimoji="1" lang="ja-JP" altLang="en-US" dirty="0"/>
          </a:p>
        </p:txBody>
      </p:sp>
    </p:spTree>
    <p:extLst>
      <p:ext uri="{BB962C8B-B14F-4D97-AF65-F5344CB8AC3E}">
        <p14:creationId xmlns:p14="http://schemas.microsoft.com/office/powerpoint/2010/main" val="3699251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優先課題について</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（整理イメージ　①）</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「ゴール３を重点ゴールとした場合のイメージ」</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983451" y="2767393"/>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大阪の国内評価（自治体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24" name="図 23"/>
          <p:cNvPicPr preferRelativeResize="0">
            <a:picLocks/>
          </p:cNvPicPr>
          <p:nvPr/>
        </p:nvPicPr>
        <p:blipFill>
          <a:blip r:embed="rId2"/>
          <a:stretch>
            <a:fillRect/>
          </a:stretch>
        </p:blipFill>
        <p:spPr>
          <a:xfrm>
            <a:off x="1398760" y="1470027"/>
            <a:ext cx="1440000" cy="1440000"/>
          </a:xfrm>
          <a:prstGeom prst="rect">
            <a:avLst/>
          </a:prstGeom>
        </p:spPr>
      </p:pic>
      <p:sp>
        <p:nvSpPr>
          <p:cNvPr id="26" name="テキスト ボックス 25"/>
          <p:cNvSpPr txBox="1"/>
          <p:nvPr/>
        </p:nvSpPr>
        <p:spPr>
          <a:xfrm>
            <a:off x="5152844" y="1257230"/>
            <a:ext cx="4980887" cy="1426031"/>
          </a:xfrm>
          <a:prstGeom prst="rect">
            <a:avLst/>
          </a:prstGeom>
          <a:noFill/>
        </p:spPr>
        <p:txBody>
          <a:bodyPr wrap="square" rtlCol="0">
            <a:spAutoFit/>
          </a:bodyPr>
          <a:lstStyle/>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妊産婦死亡率（</a:t>
            </a:r>
            <a:r>
              <a:rPr kumimoji="1" lang="ja-JP" altLang="en-US" sz="1200" dirty="0">
                <a:latin typeface="Meiryo UI" panose="020B0604030504040204" pitchFamily="50" charset="-128"/>
                <a:ea typeface="Meiryo UI" panose="020B0604030504040204" pitchFamily="50" charset="-128"/>
              </a:rPr>
              <a:t>出生</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新生児死亡率（出生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心血管疾患、がんによる年齢別死亡率糖尿病、</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　　　　</a:t>
            </a:r>
            <a:r>
              <a:rPr kumimoji="1" lang="ja-JP" altLang="ja-JP" sz="1200" dirty="0" err="1">
                <a:latin typeface="Meiryo UI" panose="020B0604030504040204" pitchFamily="50" charset="-128"/>
                <a:ea typeface="Meiryo UI" panose="020B0604030504040204" pitchFamily="50" charset="-128"/>
              </a:rPr>
              <a:t>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歳の人口における慢性呼吸器疾患（人口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日常喫煙者（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A</a:t>
            </a:r>
            <a:r>
              <a:rPr kumimoji="1" lang="zh-CN"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健康寿命（年）</a:t>
            </a:r>
            <a:r>
              <a:rPr kumimoji="1" lang="zh-CN" altLang="ja-JP" sz="1200" dirty="0">
                <a:latin typeface="Meiryo UI" panose="020B0604030504040204" pitchFamily="50" charset="-128"/>
                <a:ea typeface="Meiryo UI" panose="020B0604030504040204" pitchFamily="50" charset="-128"/>
              </a:rPr>
              <a:t/>
            </a:r>
            <a:br>
              <a:rPr kumimoji="1" lang="zh-CN" altLang="ja-JP" sz="1200" dirty="0">
                <a:latin typeface="Meiryo UI" panose="020B0604030504040204" pitchFamily="50" charset="-128"/>
                <a:ea typeface="Meiryo UI" panose="020B0604030504040204" pitchFamily="50" charset="-128"/>
              </a:rPr>
            </a:b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B</a:t>
            </a:r>
            <a:r>
              <a:rPr kumimoji="1" lang="zh-CN" altLang="en-US" sz="1200" dirty="0">
                <a:latin typeface="Meiryo UI" panose="020B0604030504040204" pitchFamily="50" charset="-128"/>
                <a:ea typeface="Meiryo UI" panose="020B0604030504040204" pitchFamily="50" charset="-128"/>
              </a:rPr>
              <a:t>」</a:t>
            </a:r>
            <a:r>
              <a:rPr lang="en-US" altLang="zh-CN"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結核発生率（％）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主観的幸福感（平均ラダースコア、</a:t>
            </a:r>
            <a:r>
              <a:rPr kumimoji="1" lang="en-US" altLang="ja-JP" sz="1200" dirty="0">
                <a:latin typeface="Meiryo UI" panose="020B0604030504040204" pitchFamily="50" charset="-128"/>
                <a:ea typeface="Meiryo UI" panose="020B0604030504040204" pitchFamily="50" charset="-128"/>
              </a:rPr>
              <a:t>0〜10</a:t>
            </a:r>
            <a:r>
              <a:rPr kumimoji="1" lang="ja-JP" altLang="en-US" sz="1200" dirty="0">
                <a:latin typeface="Meiryo UI" panose="020B0604030504040204" pitchFamily="50" charset="-128"/>
                <a:ea typeface="Meiryo UI" panose="020B0604030504040204" pitchFamily="50" charset="-128"/>
              </a:rPr>
              <a:t>）等</a:t>
            </a:r>
          </a:p>
        </p:txBody>
      </p:sp>
      <p:graphicFrame>
        <p:nvGraphicFramePr>
          <p:cNvPr id="27" name="表 26"/>
          <p:cNvGraphicFramePr>
            <a:graphicFrameLocks noGrp="1"/>
          </p:cNvGraphicFramePr>
          <p:nvPr>
            <p:extLst/>
          </p:nvPr>
        </p:nvGraphicFramePr>
        <p:xfrm>
          <a:off x="5280371" y="3227249"/>
          <a:ext cx="4661664" cy="3744858"/>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02995">
                  <a:extLst>
                    <a:ext uri="{9D8B030D-6E8A-4147-A177-3AD203B41FA5}">
                      <a16:colId xmlns:a16="http://schemas.microsoft.com/office/drawing/2014/main" val="2977735567"/>
                    </a:ext>
                  </a:extLst>
                </a:gridCol>
              </a:tblGrid>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妊産婦</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死亡率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en-US" altLang="zh-CN" sz="900" b="0" i="0" u="none" strike="noStrike" dirty="0" smtClean="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新生児</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死亡率</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千人</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心血管</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疾患、癌、糖尿病の死亡率</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自殺率</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自殺者数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道路</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交通事故による死亡率</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喫煙率 </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当たりの薬局数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当たりの一般病院数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一般病院数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当たりの医師数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20" name="正方形/長方形 19"/>
          <p:cNvSpPr/>
          <p:nvPr/>
        </p:nvSpPr>
        <p:spPr>
          <a:xfrm>
            <a:off x="4990604" y="868162"/>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日本の国際評価（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SDSN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185737" y="4006610"/>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Goal Position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表 36"/>
          <p:cNvGraphicFramePr>
            <a:graphicFrameLocks noGrp="1"/>
          </p:cNvGraphicFramePr>
          <p:nvPr>
            <p:extLst/>
          </p:nvPr>
        </p:nvGraphicFramePr>
        <p:xfrm>
          <a:off x="598701" y="4604274"/>
          <a:ext cx="3744700" cy="2318394"/>
        </p:xfrm>
        <a:graphic>
          <a:graphicData uri="http://schemas.openxmlformats.org/drawingml/2006/table">
            <a:tbl>
              <a:tblPr>
                <a:tableStyleId>{5940675A-B579-460E-94D1-54222C63F5DA}</a:tableStyleId>
              </a:tblPr>
              <a:tblGrid>
                <a:gridCol w="278879">
                  <a:extLst>
                    <a:ext uri="{9D8B030D-6E8A-4147-A177-3AD203B41FA5}">
                      <a16:colId xmlns:a16="http://schemas.microsoft.com/office/drawing/2014/main" val="865378961"/>
                    </a:ext>
                  </a:extLst>
                </a:gridCol>
                <a:gridCol w="262991">
                  <a:extLst>
                    <a:ext uri="{9D8B030D-6E8A-4147-A177-3AD203B41FA5}">
                      <a16:colId xmlns:a16="http://schemas.microsoft.com/office/drawing/2014/main" val="2665487150"/>
                    </a:ext>
                  </a:extLst>
                </a:gridCol>
                <a:gridCol w="733677">
                  <a:extLst>
                    <a:ext uri="{9D8B030D-6E8A-4147-A177-3AD203B41FA5}">
                      <a16:colId xmlns:a16="http://schemas.microsoft.com/office/drawing/2014/main" val="3060285041"/>
                    </a:ext>
                  </a:extLst>
                </a:gridCol>
                <a:gridCol w="790901">
                  <a:extLst>
                    <a:ext uri="{9D8B030D-6E8A-4147-A177-3AD203B41FA5}">
                      <a16:colId xmlns:a16="http://schemas.microsoft.com/office/drawing/2014/main" val="2335040364"/>
                    </a:ext>
                  </a:extLst>
                </a:gridCol>
                <a:gridCol w="839126">
                  <a:extLst>
                    <a:ext uri="{9D8B030D-6E8A-4147-A177-3AD203B41FA5}">
                      <a16:colId xmlns:a16="http://schemas.microsoft.com/office/drawing/2014/main" val="4116247947"/>
                    </a:ext>
                  </a:extLst>
                </a:gridCol>
                <a:gridCol w="839126">
                  <a:extLst>
                    <a:ext uri="{9D8B030D-6E8A-4147-A177-3AD203B41FA5}">
                      <a16:colId xmlns:a16="http://schemas.microsoft.com/office/drawing/2014/main" val="2670988645"/>
                    </a:ext>
                  </a:extLst>
                </a:gridCol>
              </a:tblGrid>
              <a:tr h="523803">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a:t>
                      </a:r>
                      <a:endParaRPr lang="en-US" altLang="ja-JP" sz="1400" b="1" u="none" strike="noStrike" dirty="0" smtClean="0">
                        <a:effectLst/>
                        <a:latin typeface="ＭＳ Ｐゴシック" panose="020B0600070205080204" pitchFamily="50" charset="-128"/>
                        <a:ea typeface="ＭＳ Ｐゴシック" panose="020B0600070205080204" pitchFamily="50" charset="-128"/>
                      </a:endParaRPr>
                    </a:p>
                  </a:txBody>
                  <a:tcPr marL="8862" marR="8862" marT="8862"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8589250"/>
                  </a:ext>
                </a:extLst>
              </a:tr>
              <a:tr h="448124">
                <a:tc v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3600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004790"/>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zh-TW"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93073783"/>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930747"/>
                  </a:ext>
                </a:extLst>
              </a:tr>
              <a:tr h="215089">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8667353"/>
                  </a:ext>
                </a:extLst>
              </a:tr>
              <a:tr h="217648">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fontAlgn="ctr"/>
                      <a:r>
                        <a:rPr lang="ja-JP" altLang="en-US" sz="1400" b="1" u="none" strike="noStrike" dirty="0" smtClean="0">
                          <a:effectLst/>
                          <a:latin typeface="ＭＳ Ｐゴシック" panose="020B0600070205080204" pitchFamily="50" charset="-128"/>
                          <a:ea typeface="ＭＳ Ｐゴシック" panose="020B0600070205080204" pitchFamily="50" charset="-128"/>
                        </a:rPr>
                        <a:t>ＳＤＳＮ</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sp>
        <p:nvSpPr>
          <p:cNvPr id="39" name="正方形/長方形 38"/>
          <p:cNvSpPr/>
          <p:nvPr/>
        </p:nvSpPr>
        <p:spPr>
          <a:xfrm>
            <a:off x="2888109" y="477869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p>
        </p:txBody>
      </p:sp>
      <p:sp>
        <p:nvSpPr>
          <p:cNvPr id="40" name="正方形/長方形 39"/>
          <p:cNvSpPr/>
          <p:nvPr/>
        </p:nvSpPr>
        <p:spPr>
          <a:xfrm>
            <a:off x="2669807" y="5203205"/>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cxnSp>
        <p:nvCxnSpPr>
          <p:cNvPr id="41" name="直線矢印コネクタ 40"/>
          <p:cNvCxnSpPr/>
          <p:nvPr/>
        </p:nvCxnSpPr>
        <p:spPr>
          <a:xfrm flipV="1">
            <a:off x="2978725" y="5341412"/>
            <a:ext cx="0" cy="2160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flipV="1">
            <a:off x="3197028" y="4916898"/>
            <a:ext cx="0" cy="6480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3543017" y="5237482"/>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sp>
        <p:nvSpPr>
          <p:cNvPr id="44" name="正方形/長方形 43"/>
          <p:cNvSpPr/>
          <p:nvPr/>
        </p:nvSpPr>
        <p:spPr>
          <a:xfrm>
            <a:off x="3553051" y="477869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p>
        </p:txBody>
      </p:sp>
      <p:cxnSp>
        <p:nvCxnSpPr>
          <p:cNvPr id="45" name="直線矢印コネクタ 44"/>
          <p:cNvCxnSpPr>
            <a:endCxn id="43" idx="2"/>
          </p:cNvCxnSpPr>
          <p:nvPr/>
        </p:nvCxnSpPr>
        <p:spPr>
          <a:xfrm flipV="1">
            <a:off x="3331984" y="5396284"/>
            <a:ext cx="573499" cy="419254"/>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flipV="1">
            <a:off x="3331983" y="4926548"/>
            <a:ext cx="509340" cy="881149"/>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pic>
        <p:nvPicPr>
          <p:cNvPr id="47" name="図 46"/>
          <p:cNvPicPr>
            <a:picLocks noChangeAspect="1"/>
          </p:cNvPicPr>
          <p:nvPr/>
        </p:nvPicPr>
        <p:blipFill>
          <a:blip r:embed="rId2"/>
          <a:stretch>
            <a:fillRect/>
          </a:stretch>
        </p:blipFill>
        <p:spPr>
          <a:xfrm>
            <a:off x="2804637" y="5532222"/>
            <a:ext cx="590100" cy="590100"/>
          </a:xfrm>
          <a:prstGeom prst="rect">
            <a:avLst/>
          </a:prstGeom>
        </p:spPr>
      </p:pic>
      <p:sp>
        <p:nvSpPr>
          <p:cNvPr id="21" name="正方形/長方形 20"/>
          <p:cNvSpPr/>
          <p:nvPr/>
        </p:nvSpPr>
        <p:spPr>
          <a:xfrm>
            <a:off x="878890" y="2955349"/>
            <a:ext cx="2608120" cy="592470"/>
          </a:xfrm>
          <a:prstGeom prst="rect">
            <a:avLst/>
          </a:prstGeom>
        </p:spPr>
        <p:txBody>
          <a:bodyPr wrap="square">
            <a:spAutoFit/>
          </a:bodyPr>
          <a:lstStyle/>
          <a:p>
            <a:pPr>
              <a:lnSpc>
                <a:spcPts val="1200"/>
              </a:lnSpc>
            </a:pPr>
            <a:r>
              <a:rPr kumimoji="1" lang="ja-JP" altLang="en-US" sz="1200" b="1" dirty="0"/>
              <a:t>ゴール３</a:t>
            </a:r>
            <a:endParaRPr kumimoji="1" lang="en-US" altLang="ja-JP" sz="1200" b="1" dirty="0"/>
          </a:p>
          <a:p>
            <a:pPr>
              <a:lnSpc>
                <a:spcPts val="1200"/>
              </a:lnSpc>
              <a:spcBef>
                <a:spcPts val="300"/>
              </a:spcBef>
            </a:pPr>
            <a:r>
              <a:rPr kumimoji="1" lang="ja-JP" altLang="en-US" sz="1200" dirty="0">
                <a:latin typeface="Meiryo UI" panose="020B0604030504040204" pitchFamily="50" charset="-128"/>
                <a:ea typeface="Meiryo UI" panose="020B0604030504040204" pitchFamily="50" charset="-128"/>
              </a:rPr>
              <a:t>あらゆる年齢の全ての人々の健康的な生活を確保し、福祉を推進する</a:t>
            </a: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38</a:t>
            </a:fld>
            <a:endParaRPr kumimoji="1" lang="ja-JP" altLang="en-US"/>
          </a:p>
        </p:txBody>
      </p:sp>
    </p:spTree>
    <p:extLst>
      <p:ext uri="{BB962C8B-B14F-4D97-AF65-F5344CB8AC3E}">
        <p14:creationId xmlns:p14="http://schemas.microsoft.com/office/powerpoint/2010/main" val="227573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今後、議論を深めていく論点　</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a:t>
            </a:fld>
            <a:endParaRPr kumimoji="1" lang="ja-JP" altLang="en-US" dirty="0"/>
          </a:p>
        </p:txBody>
      </p:sp>
      <p:sp>
        <p:nvSpPr>
          <p:cNvPr id="6" name="正方形/長方形 5"/>
          <p:cNvSpPr/>
          <p:nvPr/>
        </p:nvSpPr>
        <p:spPr>
          <a:xfrm>
            <a:off x="351964" y="1063770"/>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 重点ゴールと優先課題について</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 name="正方形/長方形 6"/>
          <p:cNvSpPr/>
          <p:nvPr/>
        </p:nvSpPr>
        <p:spPr>
          <a:xfrm>
            <a:off x="351963" y="2743494"/>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② </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先進都市とはどのような都市なのか</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351963" y="4200860"/>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③ 具体的な取組み分野や手法</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 name="正方形/長方形 9"/>
          <p:cNvSpPr/>
          <p:nvPr/>
        </p:nvSpPr>
        <p:spPr>
          <a:xfrm>
            <a:off x="351963" y="5711375"/>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④ 未来像</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めざす姿</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角丸四角形 10"/>
          <p:cNvSpPr/>
          <p:nvPr/>
        </p:nvSpPr>
        <p:spPr>
          <a:xfrm>
            <a:off x="573900" y="1406954"/>
            <a:ext cx="8532000" cy="79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の視点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施策との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整合性、優先順位など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府民など他のステークホルダーから見た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わかりやすさの観点からゴールや課題の絞り込み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個々のゴールや課題の</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を意識した整理が必要ではないか。</a:t>
            </a:r>
          </a:p>
        </p:txBody>
      </p:sp>
      <p:sp>
        <p:nvSpPr>
          <p:cNvPr id="12" name="角丸四角形 11"/>
          <p:cNvSpPr/>
          <p:nvPr/>
        </p:nvSpPr>
        <p:spPr>
          <a:xfrm>
            <a:off x="573900" y="3085608"/>
            <a:ext cx="8532000" cy="61738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、重点ゴール以外のゴールも、当然に国内外からの評価を高める取組みを進めるべき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国際社会から見て先進都市として評価される取組みとは何か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を考えるべきではないか。</a:t>
            </a:r>
            <a:endPar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66271" y="4552663"/>
            <a:ext cx="8532000" cy="6022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を支援するなど、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広域自治体としての役割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を考える必要があるのではないか。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これまでの取組みの延長ではなく、</a:t>
            </a:r>
            <a:r>
              <a:rPr lang="en-US" altLang="ja-JP"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として取り組むからこそできる「大胆な変革」</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を意識すべきではないか</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88187" y="6079548"/>
            <a:ext cx="8637279" cy="5995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に実現・発信すること、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で整理が必要ではないか。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誰一人取り残さない、世界</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を変革するという</a:t>
            </a:r>
            <a:r>
              <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のコンセプトを踏まえ、</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野心的で大胆な未来像</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を描くべきではないか。</a:t>
            </a:r>
          </a:p>
        </p:txBody>
      </p:sp>
      <p:sp>
        <p:nvSpPr>
          <p:cNvPr id="16" name="大かっこ 15"/>
          <p:cNvSpPr/>
          <p:nvPr/>
        </p:nvSpPr>
        <p:spPr>
          <a:xfrm>
            <a:off x="164891" y="2574285"/>
            <a:ext cx="9383843" cy="2897125"/>
          </a:xfrm>
          <a:prstGeom prst="bracketPair">
            <a:avLst>
              <a:gd name="adj" fmla="val 13662"/>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22362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6634" y="2396933"/>
            <a:ext cx="2854036"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優先的に取組む課題（ターゲット）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49108" y="859896"/>
            <a:ext cx="9229367" cy="11059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日本の国際評価では、全体として改善が認められるゴールであるが、国内評価において、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HIV</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感染者数」や「結核感染者数」、「心血管疾患、癌、糖尿病の死亡率」、「道路交通事故による死亡率」、「喫煙率」などについて改善が必要であり、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年大阪・万博のテーマである「いのち輝く未来社会をめざすデザイン」の実現に不可欠となる、府民の“いのち”や暮らしに関わる課題が多いゴールとして優先的に取組みを進める。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3884949" y="2031689"/>
            <a:ext cx="1731818" cy="245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9939" y="588675"/>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■「ゴール３」について</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309522" y="2843689"/>
          <a:ext cx="8882675" cy="2738054"/>
        </p:xfrm>
        <a:graphic>
          <a:graphicData uri="http://schemas.openxmlformats.org/drawingml/2006/table">
            <a:tbl>
              <a:tblPr firstRow="1" bandRow="1">
                <a:tableStyleId>{5940675A-B579-460E-94D1-54222C63F5DA}</a:tableStyleId>
              </a:tblPr>
              <a:tblGrid>
                <a:gridCol w="4417541">
                  <a:extLst>
                    <a:ext uri="{9D8B030D-6E8A-4147-A177-3AD203B41FA5}">
                      <a16:colId xmlns:a16="http://schemas.microsoft.com/office/drawing/2014/main" val="961746521"/>
                    </a:ext>
                  </a:extLst>
                </a:gridCol>
                <a:gridCol w="4465134">
                  <a:extLst>
                    <a:ext uri="{9D8B030D-6E8A-4147-A177-3AD203B41FA5}">
                      <a16:colId xmlns:a16="http://schemas.microsoft.com/office/drawing/2014/main" val="611316229"/>
                    </a:ext>
                  </a:extLst>
                </a:gridCol>
              </a:tblGrid>
              <a:tr h="437445">
                <a:tc>
                  <a:txBody>
                    <a:bodyPr/>
                    <a:lstStyle/>
                    <a:p>
                      <a:pPr algn="ctr"/>
                      <a:r>
                        <a:rPr kumimoji="1" lang="en-US" altLang="ja-JP" sz="1400" b="1" dirty="0" smtClean="0"/>
                        <a:t>SDGs target</a:t>
                      </a:r>
                      <a:endParaRPr kumimoji="1" lang="ja-JP" altLang="en-US" sz="1400" b="1" dirty="0"/>
                    </a:p>
                  </a:txBody>
                  <a:tcPr anchor="ctr"/>
                </a:tc>
                <a:tc>
                  <a:txBody>
                    <a:bodyPr/>
                    <a:lstStyle/>
                    <a:p>
                      <a:pPr algn="ctr"/>
                      <a:r>
                        <a:rPr kumimoji="1" lang="ja-JP" altLang="en-US" sz="1400" b="1" dirty="0" smtClean="0"/>
                        <a:t>主な取組みの方向性</a:t>
                      </a:r>
                      <a:endParaRPr kumimoji="1" lang="ja-JP" altLang="en-US" sz="1400" b="1" dirty="0"/>
                    </a:p>
                  </a:txBody>
                  <a:tcPr anchor="ctr"/>
                </a:tc>
                <a:extLst>
                  <a:ext uri="{0D108BD9-81ED-4DB2-BD59-A6C34878D82A}">
                    <a16:rowId xmlns:a16="http://schemas.microsoft.com/office/drawing/2014/main" val="3946213086"/>
                  </a:ext>
                </a:extLst>
              </a:tr>
              <a:tr h="1171056">
                <a:tc>
                  <a:txBody>
                    <a:bodyPr/>
                    <a:lstStyle/>
                    <a:p>
                      <a:r>
                        <a:rPr kumimoji="1" lang="en-US" altLang="ja-JP" dirty="0" smtClean="0"/>
                        <a:t>3.8</a:t>
                      </a:r>
                      <a:r>
                        <a:rPr kumimoji="1" lang="ja-JP" altLang="en-US" dirty="0" smtClean="0"/>
                        <a:t>　</a:t>
                      </a:r>
                      <a:r>
                        <a:rPr kumimoji="1" lang="ja-JP" altLang="en-US" sz="1200" dirty="0" smtClean="0"/>
                        <a:t>全ての人々に対する財政リスクからの保護、質の高い基礎的な保健サービスへのアクセス及び安全で効果的かつ質が高く安価な必須医薬品とワクチンへのアクセスを含む、ユニバーサル・ヘルス・カバレッジを達成する</a:t>
                      </a:r>
                      <a:endParaRPr kumimoji="1" lang="ja-JP" altLang="en-US" sz="1200" dirty="0"/>
                    </a:p>
                  </a:txBody>
                  <a:tcPr/>
                </a:tc>
                <a:tc>
                  <a:txBody>
                    <a:bodyPr/>
                    <a:lstStyle/>
                    <a:p>
                      <a:pPr algn="l"/>
                      <a:r>
                        <a:rPr kumimoji="1" lang="ja-JP" altLang="en-US" sz="1200" baseline="0" dirty="0" smtClean="0"/>
                        <a:t>（イメージ）</a:t>
                      </a:r>
                      <a:endParaRPr kumimoji="1" lang="en-US" altLang="ja-JP" sz="1200" baseline="0" dirty="0" smtClean="0"/>
                    </a:p>
                    <a:p>
                      <a:pPr algn="l">
                        <a:spcBef>
                          <a:spcPts val="600"/>
                        </a:spcBef>
                      </a:pPr>
                      <a:r>
                        <a:rPr kumimoji="1" lang="ja-JP" altLang="en-US" sz="1200" baseline="0" dirty="0" smtClean="0"/>
                        <a:t>・感染症対策</a:t>
                      </a:r>
                      <a:endParaRPr kumimoji="1" lang="en-US" altLang="ja-JP" sz="1200" baseline="0" dirty="0" smtClean="0"/>
                    </a:p>
                    <a:p>
                      <a:pPr algn="l"/>
                      <a:r>
                        <a:rPr kumimoji="1" lang="ja-JP" altLang="en-US" sz="1200" baseline="0" dirty="0" smtClean="0"/>
                        <a:t>・革新的医薬品、医療機器の開発</a:t>
                      </a:r>
                      <a:endParaRPr kumimoji="1" lang="en-US" altLang="ja-JP" sz="1200" baseline="0" dirty="0" smtClean="0"/>
                    </a:p>
                    <a:p>
                      <a:pPr algn="l"/>
                      <a:r>
                        <a:rPr kumimoji="1" lang="ja-JP" altLang="en-US" sz="1200" baseline="0" dirty="0" smtClean="0"/>
                        <a:t>・未来医療の実現 </a:t>
                      </a:r>
                      <a:r>
                        <a:rPr kumimoji="1" lang="ja-JP" altLang="en-US" sz="1200" dirty="0" smtClean="0"/>
                        <a:t>　　　　　　　　　　　　　　など</a:t>
                      </a:r>
                      <a:endParaRPr kumimoji="1" lang="en-US" altLang="ja-JP" sz="1200" dirty="0" smtClean="0"/>
                    </a:p>
                  </a:txBody>
                  <a:tcPr anchor="ctr"/>
                </a:tc>
                <a:extLst>
                  <a:ext uri="{0D108BD9-81ED-4DB2-BD59-A6C34878D82A}">
                    <a16:rowId xmlns:a16="http://schemas.microsoft.com/office/drawing/2014/main" val="2835793635"/>
                  </a:ext>
                </a:extLst>
              </a:tr>
              <a:tr h="1129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3.D</a:t>
                      </a:r>
                      <a:r>
                        <a:rPr kumimoji="1" lang="ja-JP" altLang="en-US" dirty="0" smtClean="0"/>
                        <a:t>　</a:t>
                      </a:r>
                      <a:r>
                        <a:rPr kumimoji="1" lang="ja-JP" altLang="en-US" sz="1200" dirty="0" smtClean="0"/>
                        <a:t>全ての国々（、特に開発途上国の）国家・世界規模な健康危険因子の早期警告、危険因子緩和及び危険因子管理のための能力を強化する</a:t>
                      </a:r>
                    </a:p>
                    <a:p>
                      <a:endParaRPr kumimoji="1" lang="ja-JP" altLang="en-US" sz="1200" dirty="0"/>
                    </a:p>
                  </a:txBody>
                  <a:tcPr/>
                </a:tc>
                <a:tc>
                  <a:txBody>
                    <a:bodyPr/>
                    <a:lstStyle/>
                    <a:p>
                      <a:pPr algn="l"/>
                      <a:r>
                        <a:rPr kumimoji="1" lang="ja-JP" altLang="en-US" sz="1200" dirty="0" smtClean="0"/>
                        <a:t>（イメージ）</a:t>
                      </a:r>
                      <a:endParaRPr kumimoji="1" lang="en-US" altLang="ja-JP" sz="1200" dirty="0" smtClean="0"/>
                    </a:p>
                    <a:p>
                      <a:pPr algn="l">
                        <a:spcBef>
                          <a:spcPts val="600"/>
                        </a:spcBef>
                      </a:pPr>
                      <a:r>
                        <a:rPr kumimoji="1" lang="ja-JP" altLang="en-US" sz="1200" dirty="0" smtClean="0"/>
                        <a:t>・</a:t>
                      </a:r>
                      <a:r>
                        <a:rPr kumimoji="1" lang="en-US" altLang="ja-JP" sz="1200" dirty="0" smtClean="0"/>
                        <a:t>10</a:t>
                      </a:r>
                      <a:r>
                        <a:rPr kumimoji="1" lang="ja-JP" altLang="en-US" sz="1200" dirty="0" smtClean="0"/>
                        <a:t>歳若返りに向けた取組み</a:t>
                      </a:r>
                      <a:endParaRPr kumimoji="1" lang="en-US" altLang="ja-JP" sz="1200" dirty="0" smtClean="0"/>
                    </a:p>
                    <a:p>
                      <a:pPr algn="l"/>
                      <a:r>
                        <a:rPr kumimoji="1" lang="ja-JP" altLang="en-US" sz="1200" dirty="0" smtClean="0"/>
                        <a:t>・健康寿命の延伸・健康格差の縮小</a:t>
                      </a:r>
                      <a:endParaRPr kumimoji="1" lang="en-US" altLang="ja-JP" sz="1200" dirty="0" smtClean="0"/>
                    </a:p>
                    <a:p>
                      <a:pPr algn="l"/>
                      <a:r>
                        <a:rPr kumimoji="1" lang="ja-JP" altLang="en-US" sz="1200" dirty="0" smtClean="0"/>
                        <a:t>・住民主体の介護予防や生活支援の取り組み　　　　など</a:t>
                      </a:r>
                      <a:endParaRPr kumimoji="1" lang="en-US" altLang="ja-JP" sz="1200" dirty="0" smtClean="0"/>
                    </a:p>
                  </a:txBody>
                  <a:tcPr anchor="ctr"/>
                </a:tc>
                <a:extLst>
                  <a:ext uri="{0D108BD9-81ED-4DB2-BD59-A6C34878D82A}">
                    <a16:rowId xmlns:a16="http://schemas.microsoft.com/office/drawing/2014/main" val="1223302352"/>
                  </a:ext>
                </a:extLst>
              </a:tr>
            </a:tbl>
          </a:graphicData>
        </a:graphic>
      </p:graphicFrame>
      <p:sp>
        <p:nvSpPr>
          <p:cNvPr id="15" name="正方形/長方形 14"/>
          <p:cNvSpPr/>
          <p:nvPr/>
        </p:nvSpPr>
        <p:spPr>
          <a:xfrm>
            <a:off x="249108" y="5991552"/>
            <a:ext cx="3269951"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年に向けた取組み指標</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799346" y="3357118"/>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9107" y="6554245"/>
            <a:ext cx="3204000" cy="192363"/>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重点ゴール、優先課題（ターゲット）の整理後に検討を深める</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816836" y="4498867"/>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6129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優先課題について</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（整理イメージ　②）</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11</a:t>
            </a:r>
            <a:r>
              <a:rPr kumimoji="1" lang="ja-JP" altLang="en-US" sz="1600" b="1" dirty="0" smtClean="0">
                <a:latin typeface="Meiryo UI" panose="020B0604030504040204" pitchFamily="50" charset="-128"/>
                <a:ea typeface="Meiryo UI" panose="020B0604030504040204" pitchFamily="50" charset="-128"/>
              </a:rPr>
              <a:t>を重点ゴールとした場合のイメージ」</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953001" y="1884603"/>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大阪の国内評価（自治体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p:txBody>
      </p:sp>
      <p:sp>
        <p:nvSpPr>
          <p:cNvPr id="20" name="正方形/長方形 19"/>
          <p:cNvSpPr/>
          <p:nvPr/>
        </p:nvSpPr>
        <p:spPr>
          <a:xfrm>
            <a:off x="4990604" y="868162"/>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日本の国際評価（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SDSN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p>
        </p:txBody>
      </p:sp>
      <p:sp>
        <p:nvSpPr>
          <p:cNvPr id="36" name="正方形/長方形 35"/>
          <p:cNvSpPr/>
          <p:nvPr/>
        </p:nvSpPr>
        <p:spPr>
          <a:xfrm>
            <a:off x="185737" y="4006610"/>
            <a:ext cx="4164017" cy="6018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Goal Position</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表 36"/>
          <p:cNvGraphicFramePr>
            <a:graphicFrameLocks noGrp="1"/>
          </p:cNvGraphicFramePr>
          <p:nvPr>
            <p:extLst/>
          </p:nvPr>
        </p:nvGraphicFramePr>
        <p:xfrm>
          <a:off x="598701" y="4604274"/>
          <a:ext cx="3744700" cy="2318394"/>
        </p:xfrm>
        <a:graphic>
          <a:graphicData uri="http://schemas.openxmlformats.org/drawingml/2006/table">
            <a:tbl>
              <a:tblPr>
                <a:tableStyleId>{5940675A-B579-460E-94D1-54222C63F5DA}</a:tableStyleId>
              </a:tblPr>
              <a:tblGrid>
                <a:gridCol w="278879">
                  <a:extLst>
                    <a:ext uri="{9D8B030D-6E8A-4147-A177-3AD203B41FA5}">
                      <a16:colId xmlns:a16="http://schemas.microsoft.com/office/drawing/2014/main" val="865378961"/>
                    </a:ext>
                  </a:extLst>
                </a:gridCol>
                <a:gridCol w="262991">
                  <a:extLst>
                    <a:ext uri="{9D8B030D-6E8A-4147-A177-3AD203B41FA5}">
                      <a16:colId xmlns:a16="http://schemas.microsoft.com/office/drawing/2014/main" val="2665487150"/>
                    </a:ext>
                  </a:extLst>
                </a:gridCol>
                <a:gridCol w="733677">
                  <a:extLst>
                    <a:ext uri="{9D8B030D-6E8A-4147-A177-3AD203B41FA5}">
                      <a16:colId xmlns:a16="http://schemas.microsoft.com/office/drawing/2014/main" val="3060285041"/>
                    </a:ext>
                  </a:extLst>
                </a:gridCol>
                <a:gridCol w="790901">
                  <a:extLst>
                    <a:ext uri="{9D8B030D-6E8A-4147-A177-3AD203B41FA5}">
                      <a16:colId xmlns:a16="http://schemas.microsoft.com/office/drawing/2014/main" val="2335040364"/>
                    </a:ext>
                  </a:extLst>
                </a:gridCol>
                <a:gridCol w="839126">
                  <a:extLst>
                    <a:ext uri="{9D8B030D-6E8A-4147-A177-3AD203B41FA5}">
                      <a16:colId xmlns:a16="http://schemas.microsoft.com/office/drawing/2014/main" val="4116247947"/>
                    </a:ext>
                  </a:extLst>
                </a:gridCol>
                <a:gridCol w="839126">
                  <a:extLst>
                    <a:ext uri="{9D8B030D-6E8A-4147-A177-3AD203B41FA5}">
                      <a16:colId xmlns:a16="http://schemas.microsoft.com/office/drawing/2014/main" val="2670988645"/>
                    </a:ext>
                  </a:extLst>
                </a:gridCol>
              </a:tblGrid>
              <a:tr h="523803">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a:t>
                      </a:r>
                      <a:endParaRPr lang="en-US" altLang="ja-JP" sz="1400" b="1" u="none" strike="noStrike" dirty="0" smtClean="0">
                        <a:effectLst/>
                        <a:latin typeface="ＭＳ Ｐゴシック" panose="020B0600070205080204" pitchFamily="50" charset="-128"/>
                        <a:ea typeface="ＭＳ Ｐゴシック" panose="020B0600070205080204" pitchFamily="50" charset="-128"/>
                      </a:endParaRPr>
                    </a:p>
                  </a:txBody>
                  <a:tcPr marL="8862" marR="8862" marT="8862"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8589250"/>
                  </a:ext>
                </a:extLst>
              </a:tr>
              <a:tr h="448124">
                <a:tc v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3600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004790"/>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zh-TW"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93073783"/>
                  </a:ext>
                </a:extLst>
              </a:tr>
              <a:tr h="454578">
                <a:tc vMerge="1">
                  <a:txBody>
                    <a:bodyPr/>
                    <a:lstStyle/>
                    <a:p>
                      <a:endParaRPr kumimoji="1" lang="ja-JP" altLang="en-US"/>
                    </a:p>
                  </a:txBody>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8862" marT="8862"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930747"/>
                  </a:ext>
                </a:extLst>
              </a:tr>
              <a:tr h="215089">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D</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C</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B</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T w="381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8667353"/>
                  </a:ext>
                </a:extLst>
              </a:tr>
              <a:tr h="217648">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fontAlgn="ctr"/>
                      <a:r>
                        <a:rPr lang="ja-JP" altLang="en-US" sz="1400" b="1" u="none" strike="noStrike" dirty="0" smtClean="0">
                          <a:effectLst/>
                          <a:latin typeface="ＭＳ Ｐゴシック" panose="020B0600070205080204" pitchFamily="50" charset="-128"/>
                          <a:ea typeface="ＭＳ Ｐゴシック" panose="020B0600070205080204" pitchFamily="50" charset="-128"/>
                        </a:rPr>
                        <a:t>ＳＤＳＮ</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62"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sp>
        <p:nvSpPr>
          <p:cNvPr id="40" name="正方形/長方形 39"/>
          <p:cNvSpPr/>
          <p:nvPr/>
        </p:nvSpPr>
        <p:spPr>
          <a:xfrm>
            <a:off x="1926959" y="463772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cxnSp>
        <p:nvCxnSpPr>
          <p:cNvPr id="41" name="直線矢印コネクタ 40"/>
          <p:cNvCxnSpPr/>
          <p:nvPr/>
        </p:nvCxnSpPr>
        <p:spPr>
          <a:xfrm flipV="1">
            <a:off x="2235877" y="4775928"/>
            <a:ext cx="0" cy="2160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2729316" y="4664113"/>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p:txBody>
      </p:sp>
      <p:sp>
        <p:nvSpPr>
          <p:cNvPr id="44" name="正方形/長方形 43"/>
          <p:cNvSpPr/>
          <p:nvPr/>
        </p:nvSpPr>
        <p:spPr>
          <a:xfrm>
            <a:off x="3617682" y="4656611"/>
            <a:ext cx="724930" cy="1588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p>
        </p:txBody>
      </p:sp>
      <p:cxnSp>
        <p:nvCxnSpPr>
          <p:cNvPr id="45" name="直線矢印コネクタ 44"/>
          <p:cNvCxnSpPr/>
          <p:nvPr/>
        </p:nvCxnSpPr>
        <p:spPr>
          <a:xfrm flipV="1">
            <a:off x="2559646" y="4822915"/>
            <a:ext cx="1313408" cy="496964"/>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46" name="直線矢印コネクタ 45"/>
          <p:cNvCxnSpPr>
            <a:endCxn id="43" idx="2"/>
          </p:cNvCxnSpPr>
          <p:nvPr/>
        </p:nvCxnSpPr>
        <p:spPr>
          <a:xfrm flipV="1">
            <a:off x="2559647" y="4822915"/>
            <a:ext cx="532135" cy="496964"/>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pic>
        <p:nvPicPr>
          <p:cNvPr id="22" name="図 21"/>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1651781" y="1547778"/>
            <a:ext cx="1440000" cy="1440000"/>
          </a:xfrm>
          <a:prstGeom prst="rect">
            <a:avLst/>
          </a:prstGeom>
        </p:spPr>
      </p:pic>
      <p:sp>
        <p:nvSpPr>
          <p:cNvPr id="25" name="テキスト ボックス 24"/>
          <p:cNvSpPr txBox="1"/>
          <p:nvPr/>
        </p:nvSpPr>
        <p:spPr>
          <a:xfrm>
            <a:off x="5295443" y="1301482"/>
            <a:ext cx="4636168" cy="646331"/>
          </a:xfrm>
          <a:prstGeom prst="rect">
            <a:avLst/>
          </a:prstGeom>
          <a:noFill/>
        </p:spPr>
        <p:txBody>
          <a:bodyPr wrap="square" rtlCol="0">
            <a:spAutoFit/>
          </a:bodyPr>
          <a:lstStyle/>
          <a:p>
            <a:pPr font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　　可処分所得の</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％以上の家賃を払っている人の割合</a:t>
            </a:r>
            <a:r>
              <a:rPr kumimoji="1" lang="ja-JP" altLang="ja-JP"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公共交通機関の満足度（％）</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ＰＭ</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の年平均濃度</a:t>
            </a:r>
            <a:r>
              <a:rPr kumimoji="1" lang="ja-JP" altLang="ja-JP" sz="1200" dirty="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0019" y="5037355"/>
            <a:ext cx="532462" cy="513523"/>
          </a:xfrm>
          <a:prstGeom prst="rect">
            <a:avLst/>
          </a:prstGeom>
        </p:spPr>
      </p:pic>
      <p:graphicFrame>
        <p:nvGraphicFramePr>
          <p:cNvPr id="31" name="表 30"/>
          <p:cNvGraphicFramePr>
            <a:graphicFrameLocks noGrp="1"/>
          </p:cNvGraphicFramePr>
          <p:nvPr>
            <p:extLst/>
          </p:nvPr>
        </p:nvGraphicFramePr>
        <p:xfrm>
          <a:off x="5203854" y="2354778"/>
          <a:ext cx="4647546" cy="471905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01773">
                  <a:extLst>
                    <a:ext uri="{9D8B030D-6E8A-4147-A177-3AD203B41FA5}">
                      <a16:colId xmlns:a16="http://schemas.microsoft.com/office/drawing/2014/main" val="225530372"/>
                    </a:ext>
                  </a:extLst>
                </a:gridCol>
              </a:tblGrid>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ホームレス</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ホームレスの数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増減</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自然増減</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総人口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社会増減</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総人口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60702">
                <a:tc>
                  <a:txBody>
                    <a:bodyPr/>
                    <a:lstStyle/>
                    <a:p>
                      <a:pPr algn="l" fontAlgn="ct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市街化</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調整区域面積割合</a:t>
                      </a:r>
                      <a:br>
                        <a:rPr lang="zh-TW"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市街化調整面積</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総面積</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60702">
                <a:tc>
                  <a:txBody>
                    <a:bodyPr/>
                    <a:lstStyle/>
                    <a:p>
                      <a:pPr algn="l" fontAlgn="ctr"/>
                      <a:r>
                        <a:rPr lang="zh-CN" altLang="en-US" sz="900" b="0" i="0" u="none" strike="noStrike" dirty="0" smtClean="0">
                          <a:solidFill>
                            <a:srgbClr val="000000"/>
                          </a:solidFill>
                          <a:effectLst/>
                          <a:latin typeface="Meiryo UI" panose="020B0604030504040204" pitchFamily="50" charset="-128"/>
                          <a:ea typeface="Meiryo UI" panose="020B0604030504040204" pitchFamily="50" charset="-128"/>
                        </a:rPr>
                        <a:t>市街化</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調整区域内人口割合</a:t>
                      </a:r>
                      <a:br>
                        <a:rPr lang="zh-CN"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市街化調整区域内人口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総人口</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平均</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文化財保存事業費</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補助金の交付額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補助金額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補助金交付件数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災害</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等の自然外因による死亡者割合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災害</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復旧費割合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廃棄物</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の最終処分割合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最終処分量</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ゴミの総排出量</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当たりの図書館数、公民館数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図書館数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公民館数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可住地面積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当たりの図書館面積、公民館面積</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図書館延面積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公民館延面積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可住地面積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当たりの公園数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公園箇所数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当たりの公園面積</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公園面積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面積</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当たりの公園面積</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公園面積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可住地面積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あたりの性犯罪認知数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性犯罪認知数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60702">
                <a:tc>
                  <a:txBody>
                    <a:bodyPr/>
                    <a:lstStyle/>
                    <a:p>
                      <a:pPr algn="l"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防災</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会議を設置している市区町村の割合</a:t>
                      </a:r>
                    </a:p>
                  </a:txBody>
                  <a:tcPr marL="72000"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正方形/長方形 18"/>
          <p:cNvSpPr/>
          <p:nvPr/>
        </p:nvSpPr>
        <p:spPr>
          <a:xfrm>
            <a:off x="1061841" y="3084530"/>
            <a:ext cx="2482795" cy="623248"/>
          </a:xfrm>
          <a:prstGeom prst="rect">
            <a:avLst/>
          </a:prstGeom>
        </p:spPr>
        <p:txBody>
          <a:bodyPr wrap="square">
            <a:spAutoFit/>
          </a:bodyPr>
          <a:lstStyle/>
          <a:p>
            <a:r>
              <a:rPr kumimoji="1" lang="ja-JP" altLang="en-US" sz="1200" b="1" dirty="0"/>
              <a:t>ゴール１１</a:t>
            </a:r>
            <a:endParaRPr kumimoji="1" lang="en-US" altLang="ja-JP" sz="1200" b="1" dirty="0"/>
          </a:p>
          <a:p>
            <a:pPr>
              <a:lnSpc>
                <a:spcPts val="1200"/>
              </a:lnSpc>
              <a:spcBef>
                <a:spcPts val="300"/>
              </a:spcBef>
            </a:pPr>
            <a:r>
              <a:rPr kumimoji="1" lang="ja-JP" altLang="en-US" sz="1200" dirty="0">
                <a:latin typeface="Meiryo UI" panose="020B0604030504040204" pitchFamily="50" charset="-128"/>
                <a:ea typeface="Meiryo UI" panose="020B0604030504040204" pitchFamily="50" charset="-128"/>
              </a:rPr>
              <a:t>包摂的で安全かつ強靭で持続可能な都市及び人間居住を実現する</a:t>
            </a:r>
            <a:endParaRPr kumimoji="1"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40</a:t>
            </a:fld>
            <a:endParaRPr kumimoji="1" lang="ja-JP" altLang="en-US" dirty="0"/>
          </a:p>
        </p:txBody>
      </p:sp>
    </p:spTree>
    <p:extLst>
      <p:ext uri="{BB962C8B-B14F-4D97-AF65-F5344CB8AC3E}">
        <p14:creationId xmlns:p14="http://schemas.microsoft.com/office/powerpoint/2010/main" val="2763474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6634" y="2362802"/>
            <a:ext cx="2854036"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優先的に取組む課題（ターゲット）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6817" y="798986"/>
            <a:ext cx="9229367" cy="13860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日本の国際評価では、「可処分所得の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家賃を払っている人の割合」や「公共交通機関の満足度」について改善が必要が必要であるが、国内評価においては、「ホームレスの割合」など一部を除き、概ね順調に取組みが進んでいる指標が多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このため、ゴール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については、まちづくりに加え、大阪が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社会を実現するうえで、府民や企業など多くのステークホルダーが重要と考えるゴール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「貧困」やゴール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「経済成長と雇用」、ゴール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「持続可能な生産と消費」に関連する取組みを包摂的し、取組みを進める。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3884949" y="2132222"/>
            <a:ext cx="1731818" cy="245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84343" y="391727"/>
            <a:ext cx="9301840" cy="7355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608852958"/>
              </p:ext>
            </p:extLst>
          </p:nvPr>
        </p:nvGraphicFramePr>
        <p:xfrm>
          <a:off x="309522" y="2809560"/>
          <a:ext cx="8882675" cy="2799077"/>
        </p:xfrm>
        <a:graphic>
          <a:graphicData uri="http://schemas.openxmlformats.org/drawingml/2006/table">
            <a:tbl>
              <a:tblPr firstRow="1" bandRow="1">
                <a:tableStyleId>{5940675A-B579-460E-94D1-54222C63F5DA}</a:tableStyleId>
              </a:tblPr>
              <a:tblGrid>
                <a:gridCol w="4417541">
                  <a:extLst>
                    <a:ext uri="{9D8B030D-6E8A-4147-A177-3AD203B41FA5}">
                      <a16:colId xmlns:a16="http://schemas.microsoft.com/office/drawing/2014/main" val="961746521"/>
                    </a:ext>
                  </a:extLst>
                </a:gridCol>
                <a:gridCol w="4465134">
                  <a:extLst>
                    <a:ext uri="{9D8B030D-6E8A-4147-A177-3AD203B41FA5}">
                      <a16:colId xmlns:a16="http://schemas.microsoft.com/office/drawing/2014/main" val="611316229"/>
                    </a:ext>
                  </a:extLst>
                </a:gridCol>
              </a:tblGrid>
              <a:tr h="405502">
                <a:tc>
                  <a:txBody>
                    <a:bodyPr/>
                    <a:lstStyle/>
                    <a:p>
                      <a:pPr algn="ctr"/>
                      <a:r>
                        <a:rPr kumimoji="1" lang="en-US" altLang="ja-JP" sz="1400" b="1" dirty="0" smtClean="0"/>
                        <a:t>SDGs target</a:t>
                      </a:r>
                      <a:endParaRPr kumimoji="1" lang="ja-JP" altLang="en-US" sz="1400" b="1" dirty="0"/>
                    </a:p>
                  </a:txBody>
                  <a:tcPr anchor="ctr"/>
                </a:tc>
                <a:tc>
                  <a:txBody>
                    <a:bodyPr/>
                    <a:lstStyle/>
                    <a:p>
                      <a:pPr algn="ctr"/>
                      <a:r>
                        <a:rPr kumimoji="1" lang="ja-JP" altLang="en-US" sz="1400" b="1" dirty="0" smtClean="0"/>
                        <a:t>主な取組みの方向性</a:t>
                      </a:r>
                      <a:endParaRPr kumimoji="1" lang="ja-JP" altLang="en-US" sz="1400" b="1" dirty="0"/>
                    </a:p>
                  </a:txBody>
                  <a:tcPr anchor="ctr"/>
                </a:tc>
                <a:extLst>
                  <a:ext uri="{0D108BD9-81ED-4DB2-BD59-A6C34878D82A}">
                    <a16:rowId xmlns:a16="http://schemas.microsoft.com/office/drawing/2014/main" val="3946213086"/>
                  </a:ext>
                </a:extLst>
              </a:tr>
              <a:tr h="1277470">
                <a:tc>
                  <a:txBody>
                    <a:bodyPr/>
                    <a:lstStyle/>
                    <a:p>
                      <a:r>
                        <a:rPr kumimoji="1" lang="en-US" altLang="ja-JP" dirty="0" smtClean="0"/>
                        <a:t>11.3</a:t>
                      </a:r>
                      <a:r>
                        <a:rPr kumimoji="1" lang="ja-JP" altLang="en-US" dirty="0" smtClean="0"/>
                        <a:t>　</a:t>
                      </a:r>
                      <a:r>
                        <a:rPr kumimoji="1" lang="en-US" altLang="ja-JP" sz="1200" dirty="0" smtClean="0"/>
                        <a:t>2030</a:t>
                      </a:r>
                      <a:r>
                        <a:rPr kumimoji="1" lang="ja-JP" altLang="en-US" sz="1200" dirty="0" smtClean="0"/>
                        <a:t>年までに、包摂的かつ持続可能な都市化を促進し、全ての国々の参加型、包摂的かつ持続可能な人間居住計画・管理の能力を強化する</a:t>
                      </a:r>
                      <a:endParaRPr kumimoji="1" lang="ja-JP" altLang="en-US" sz="1200" dirty="0"/>
                    </a:p>
                  </a:txBody>
                  <a:tcPr/>
                </a:tc>
                <a:tc>
                  <a:txBody>
                    <a:bodyPr/>
                    <a:lstStyle/>
                    <a:p>
                      <a:pPr algn="l"/>
                      <a:r>
                        <a:rPr kumimoji="1" lang="ja-JP" altLang="en-US" sz="1200" baseline="0" dirty="0" smtClean="0"/>
                        <a:t>（イメージ）</a:t>
                      </a:r>
                      <a:endParaRPr kumimoji="1" lang="en-US" altLang="ja-JP" sz="1200" baseline="0" dirty="0" smtClean="0"/>
                    </a:p>
                    <a:p>
                      <a:pPr algn="l">
                        <a:spcBef>
                          <a:spcPts val="600"/>
                        </a:spcBef>
                      </a:pPr>
                      <a:r>
                        <a:rPr kumimoji="1" lang="ja-JP" altLang="en-US" sz="1200" baseline="0" dirty="0" smtClean="0"/>
                        <a:t>・</a:t>
                      </a:r>
                      <a:r>
                        <a:rPr kumimoji="1" lang="ja-JP" altLang="en-US" sz="1200" dirty="0" smtClean="0"/>
                        <a:t>子どもの貧困対策</a:t>
                      </a:r>
                      <a:endParaRPr kumimoji="1" lang="en-US" altLang="ja-JP" sz="1200" dirty="0" smtClean="0"/>
                    </a:p>
                    <a:p>
                      <a:pPr algn="l"/>
                      <a:r>
                        <a:rPr kumimoji="1" lang="ja-JP" altLang="en-US" sz="1200" dirty="0" smtClean="0"/>
                        <a:t>・ 教育力の向上</a:t>
                      </a:r>
                      <a:endParaRPr kumimoji="1" lang="en-US" altLang="ja-JP" sz="1200" dirty="0" smtClean="0"/>
                    </a:p>
                    <a:p>
                      <a:pPr algn="l"/>
                      <a:r>
                        <a:rPr kumimoji="1" lang="ja-JP" altLang="en-US" sz="1200" dirty="0" smtClean="0"/>
                        <a:t>・若者が何度でもチャレンジできるまちづくり</a:t>
                      </a:r>
                      <a:endParaRPr kumimoji="1" lang="en-US" altLang="ja-JP" sz="1200" dirty="0" smtClean="0"/>
                    </a:p>
                    <a:p>
                      <a:pPr algn="l"/>
                      <a:r>
                        <a:rPr kumimoji="1" lang="ja-JP" altLang="en-US" sz="1200" dirty="0" smtClean="0"/>
                        <a:t>・働き方改革の推進　　　　　　　　　　　　　など</a:t>
                      </a:r>
                      <a:endParaRPr kumimoji="1" lang="en-US" altLang="ja-JP" sz="1200" dirty="0" smtClean="0"/>
                    </a:p>
                  </a:txBody>
                  <a:tcPr anchor="ctr"/>
                </a:tc>
                <a:extLst>
                  <a:ext uri="{0D108BD9-81ED-4DB2-BD59-A6C34878D82A}">
                    <a16:rowId xmlns:a16="http://schemas.microsoft.com/office/drawing/2014/main" val="2835793635"/>
                  </a:ext>
                </a:extLst>
              </a:tr>
              <a:tr h="1116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11.6</a:t>
                      </a:r>
                      <a:r>
                        <a:rPr kumimoji="1" lang="ja-JP" altLang="en-US" dirty="0" smtClean="0"/>
                        <a:t>　</a:t>
                      </a:r>
                      <a:r>
                        <a:rPr kumimoji="1" lang="en-US" altLang="ja-JP" sz="1200" dirty="0" smtClean="0"/>
                        <a:t>2030</a:t>
                      </a:r>
                      <a:r>
                        <a:rPr kumimoji="1" lang="ja-JP" altLang="en-US" sz="1200" dirty="0" smtClean="0"/>
                        <a:t>年までに、大気の質及び一般並びにその他の廃棄物の管理に特別な注意を払うことによるものを含め、都市の一人当たりの環境上の悪影響を軽減する。</a:t>
                      </a:r>
                    </a:p>
                    <a:p>
                      <a:endParaRPr kumimoji="1" lang="ja-JP" altLang="en-US" sz="1200" dirty="0"/>
                    </a:p>
                  </a:txBody>
                  <a:tcPr/>
                </a:tc>
                <a:tc>
                  <a:txBody>
                    <a:bodyPr/>
                    <a:lstStyle/>
                    <a:p>
                      <a:pPr algn="l"/>
                      <a:r>
                        <a:rPr kumimoji="1" lang="ja-JP" altLang="en-US" sz="1200" dirty="0" smtClean="0"/>
                        <a:t>（イメージ）</a:t>
                      </a:r>
                      <a:endParaRPr kumimoji="1" lang="en-US" altLang="ja-JP" sz="1200" dirty="0" smtClean="0"/>
                    </a:p>
                    <a:p>
                      <a:pPr algn="l">
                        <a:spcBef>
                          <a:spcPts val="600"/>
                        </a:spcBef>
                      </a:pPr>
                      <a:r>
                        <a:rPr kumimoji="1" lang="ja-JP" altLang="en-US" sz="1200" dirty="0" smtClean="0"/>
                        <a:t>・</a:t>
                      </a:r>
                      <a:r>
                        <a:rPr kumimoji="1" lang="en-US" altLang="ja-JP" sz="1200" dirty="0" smtClean="0"/>
                        <a:t>CO2</a:t>
                      </a:r>
                      <a:r>
                        <a:rPr kumimoji="1" lang="ja-JP" altLang="en-US" sz="1200" dirty="0" smtClean="0"/>
                        <a:t>排出ゼロに向けた取組み</a:t>
                      </a:r>
                      <a:endParaRPr kumimoji="1" lang="en-US" altLang="ja-JP" sz="1200" dirty="0" smtClean="0"/>
                    </a:p>
                    <a:p>
                      <a:pPr algn="l"/>
                      <a:r>
                        <a:rPr kumimoji="1" lang="ja-JP" altLang="en-US" sz="1200" dirty="0" smtClean="0"/>
                        <a:t>・廃プラスチックの発生防止、削減に向けた取組み</a:t>
                      </a:r>
                      <a:endParaRPr kumimoji="1" lang="en-US" altLang="ja-JP" sz="1200" dirty="0" smtClean="0"/>
                    </a:p>
                    <a:p>
                      <a:pPr algn="l"/>
                      <a:r>
                        <a:rPr kumimoji="1" lang="ja-JP" altLang="en-US" sz="1200" dirty="0" smtClean="0"/>
                        <a:t>・食品ロス削減に向けた取組み　　　　　　　　　　など</a:t>
                      </a:r>
                      <a:endParaRPr kumimoji="1" lang="en-US" altLang="ja-JP" sz="1200" dirty="0" smtClean="0"/>
                    </a:p>
                  </a:txBody>
                  <a:tcPr anchor="ctr"/>
                </a:tc>
                <a:extLst>
                  <a:ext uri="{0D108BD9-81ED-4DB2-BD59-A6C34878D82A}">
                    <a16:rowId xmlns:a16="http://schemas.microsoft.com/office/drawing/2014/main" val="1223302352"/>
                  </a:ext>
                </a:extLst>
              </a:tr>
            </a:tbl>
          </a:graphicData>
        </a:graphic>
      </p:graphicFrame>
      <p:sp>
        <p:nvSpPr>
          <p:cNvPr id="15" name="正方形/長方形 14"/>
          <p:cNvSpPr/>
          <p:nvPr/>
        </p:nvSpPr>
        <p:spPr>
          <a:xfrm>
            <a:off x="184344" y="6040796"/>
            <a:ext cx="3269951" cy="34524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44000" rtlCol="0" anchor="ctr" anchorCtr="0"/>
          <a:lstStyle/>
          <a:p>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年に向けた取組み指標</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09521" y="6472957"/>
            <a:ext cx="3204000" cy="192363"/>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重点ゴール、優先課題（ターゲット）の整理後に検討を深める</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799346" y="3267178"/>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16836" y="4543837"/>
            <a:ext cx="3204000" cy="32400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重点ゴール、優先課題（ターゲット）の整理後に検討を</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（庁内各部局とも調整のうえとりまとめ）</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20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42</a:t>
            </a:fld>
            <a:endParaRPr kumimoji="1" lang="ja-JP" altLang="en-US" dirty="0"/>
          </a:p>
        </p:txBody>
      </p:sp>
      <p:sp>
        <p:nvSpPr>
          <p:cNvPr id="3" name="正方形/長方形 2"/>
          <p:cNvSpPr/>
          <p:nvPr/>
        </p:nvSpPr>
        <p:spPr>
          <a:xfrm>
            <a:off x="898160" y="2233326"/>
            <a:ext cx="8109679" cy="2518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議題③</a:t>
            </a:r>
            <a:endParaRPr kumimoji="1" lang="en-US" altLang="ja-JP" sz="2800" b="1" dirty="0" smtClean="0">
              <a:latin typeface="Meiryo UI" panose="020B0604030504040204" pitchFamily="50" charset="-128"/>
              <a:ea typeface="Meiryo UI" panose="020B0604030504040204" pitchFamily="50" charset="-128"/>
            </a:endParaRPr>
          </a:p>
          <a:p>
            <a:pPr algn="ctr"/>
            <a:endParaRPr kumimoji="1" lang="en-US" altLang="ja-JP" sz="2800" b="1"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「未来像」のイメージについて</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6152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未来像（めざす姿）について　（イメージ）　</a:t>
            </a:r>
            <a:endParaRPr kumimoji="1" lang="en-US" altLang="ja-JP" sz="1984"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43</a:t>
            </a:fld>
            <a:endParaRPr kumimoji="1" lang="ja-JP" altLang="en-US" dirty="0"/>
          </a:p>
        </p:txBody>
      </p:sp>
      <p:sp>
        <p:nvSpPr>
          <p:cNvPr id="26" name="角丸四角形 25"/>
          <p:cNvSpPr/>
          <p:nvPr/>
        </p:nvSpPr>
        <p:spPr>
          <a:xfrm>
            <a:off x="2102135" y="2155732"/>
            <a:ext cx="5513294" cy="3854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27" name="正方形/長方形 26"/>
          <p:cNvSpPr/>
          <p:nvPr/>
        </p:nvSpPr>
        <p:spPr>
          <a:xfrm>
            <a:off x="1954469" y="2175292"/>
            <a:ext cx="5916455"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b="1" dirty="0">
                <a:solidFill>
                  <a:schemeClr val="bg1"/>
                </a:solidFill>
                <a:latin typeface="Meiryo UI" panose="020B0604030504040204" pitchFamily="50" charset="-128"/>
                <a:ea typeface="Meiryo UI" panose="020B0604030504040204" pitchFamily="50" charset="-128"/>
              </a:rPr>
              <a:t>世界をともにつくる（</a:t>
            </a:r>
            <a:r>
              <a:rPr lang="en-US" altLang="ja-JP" sz="1600" b="1" dirty="0">
                <a:solidFill>
                  <a:schemeClr val="bg1"/>
                </a:solidFill>
                <a:latin typeface="Meiryo UI" panose="020B0604030504040204" pitchFamily="50" charset="-128"/>
                <a:ea typeface="Meiryo UI" panose="020B0604030504040204" pitchFamily="50" charset="-128"/>
              </a:rPr>
              <a:t>SDGs Advanced Osaka</a:t>
            </a:r>
            <a:r>
              <a:rPr lang="ja-JP" altLang="en-US" sz="1600" b="1" dirty="0">
                <a:solidFill>
                  <a:schemeClr val="bg1"/>
                </a:solidFill>
                <a:latin typeface="Meiryo UI" panose="020B0604030504040204" pitchFamily="50" charset="-128"/>
                <a:ea typeface="Meiryo UI" panose="020B0604030504040204" pitchFamily="50" charset="-128"/>
              </a:rPr>
              <a:t>）</a:t>
            </a:r>
          </a:p>
        </p:txBody>
      </p:sp>
      <p:sp>
        <p:nvSpPr>
          <p:cNvPr id="29" name="正方形/長方形 28"/>
          <p:cNvSpPr/>
          <p:nvPr/>
        </p:nvSpPr>
        <p:spPr>
          <a:xfrm>
            <a:off x="491909" y="2560702"/>
            <a:ext cx="8530006" cy="29751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4138" lvl="0" indent="-84138" algn="ctr" defTabSz="914400">
              <a:lnSpc>
                <a:spcPts val="1600"/>
              </a:lnSpc>
              <a:defRPr/>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400" b="1" dirty="0" err="1">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の達成に向けた</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取組などを通じて誰もが世界との共生の担い手となる社会の実現に向けた取組を推進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a:off x="380912" y="2944828"/>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32" name="正方形/長方形 31"/>
          <p:cNvSpPr/>
          <p:nvPr/>
        </p:nvSpPr>
        <p:spPr>
          <a:xfrm>
            <a:off x="1411921" y="3081756"/>
            <a:ext cx="2475564"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smtClean="0">
                <a:latin typeface="Meiryo UI" panose="020B0604030504040204" pitchFamily="50" charset="-128"/>
                <a:ea typeface="Meiryo UI" panose="020B0604030504040204" pitchFamily="50" charset="-128"/>
              </a:rPr>
              <a:t>世界の課題解決を前進させるプラットフォーマーとしての役割</a:t>
            </a:r>
            <a:endParaRPr lang="ja-JP" altLang="en-US" sz="1400" b="1" u="sng" dirty="0">
              <a:latin typeface="Meiryo UI" panose="020B0604030504040204" pitchFamily="50" charset="-128"/>
              <a:ea typeface="Meiryo UI" panose="020B0604030504040204" pitchFamily="50" charset="-128"/>
            </a:endParaRPr>
          </a:p>
        </p:txBody>
      </p:sp>
      <p:sp>
        <p:nvSpPr>
          <p:cNvPr id="33" name="正方形/長方形 32"/>
          <p:cNvSpPr/>
          <p:nvPr/>
        </p:nvSpPr>
        <p:spPr>
          <a:xfrm>
            <a:off x="1062376" y="3678527"/>
            <a:ext cx="3144838"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a:t>
            </a:r>
            <a:r>
              <a:rPr lang="en-US" altLang="ja-JP" sz="1050" spc="-100" dirty="0" smtClean="0">
                <a:latin typeface="Meiryo UI" panose="020B0604030504040204" pitchFamily="50" charset="-128"/>
                <a:ea typeface="Meiryo UI" panose="020B0604030504040204" pitchFamily="50" charset="-128"/>
              </a:rPr>
              <a:t>SDGs</a:t>
            </a:r>
            <a:r>
              <a:rPr lang="ja-JP" altLang="en-US" sz="1050" spc="-100" dirty="0" err="1" smtClean="0">
                <a:latin typeface="Meiryo UI" panose="020B0604030504040204" pitchFamily="50" charset="-128"/>
                <a:ea typeface="Meiryo UI" panose="020B0604030504040204" pitchFamily="50" charset="-128"/>
              </a:rPr>
              <a:t>への</a:t>
            </a:r>
            <a:r>
              <a:rPr lang="ja-JP" altLang="en-US" sz="1050" spc="-100" dirty="0" smtClean="0">
                <a:latin typeface="Meiryo UI" panose="020B0604030504040204" pitchFamily="50" charset="-128"/>
                <a:ea typeface="Meiryo UI" panose="020B0604030504040204" pitchFamily="50" charset="-128"/>
              </a:rPr>
              <a:t>感度が高い大阪の若者が中心となり、世界中の社会課題の解決につながるあらゆる人材をつむぐ回転軸として、大阪が世界をリードするプラットフォーマ</a:t>
            </a:r>
            <a:r>
              <a:rPr lang="en-US" altLang="ja-JP" sz="1050" spc="-100" dirty="0" smtClean="0">
                <a:latin typeface="Meiryo UI" panose="020B0604030504040204" pitchFamily="50" charset="-128"/>
                <a:ea typeface="Meiryo UI" panose="020B0604030504040204" pitchFamily="50" charset="-128"/>
              </a:rPr>
              <a:t>―</a:t>
            </a:r>
            <a:r>
              <a:rPr lang="ja-JP" altLang="en-US" sz="1050" spc="-100" dirty="0" smtClean="0">
                <a:latin typeface="Meiryo UI" panose="020B0604030504040204" pitchFamily="50" charset="-128"/>
                <a:ea typeface="Meiryo UI" panose="020B0604030504040204" pitchFamily="50" charset="-128"/>
              </a:rPr>
              <a:t>となる</a:t>
            </a:r>
            <a:endParaRPr lang="ja-JP" altLang="en-US" sz="1050" spc="-100" dirty="0">
              <a:latin typeface="Meiryo UI" panose="020B0604030504040204" pitchFamily="50" charset="-128"/>
              <a:ea typeface="Meiryo UI" panose="020B0604030504040204" pitchFamily="50" charset="-128"/>
            </a:endParaRPr>
          </a:p>
        </p:txBody>
      </p:sp>
      <p:sp>
        <p:nvSpPr>
          <p:cNvPr id="34" name="楕円 33"/>
          <p:cNvSpPr/>
          <p:nvPr/>
        </p:nvSpPr>
        <p:spPr>
          <a:xfrm>
            <a:off x="4918494" y="2913978"/>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35" name="正方形/長方形 34"/>
          <p:cNvSpPr/>
          <p:nvPr/>
        </p:nvSpPr>
        <p:spPr>
          <a:xfrm>
            <a:off x="5544703" y="3081014"/>
            <a:ext cx="3387151"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smtClean="0">
                <a:latin typeface="Meiryo UI" panose="020B0604030504040204" pitchFamily="50" charset="-128"/>
                <a:ea typeface="Meiryo UI" panose="020B0604030504040204" pitchFamily="50" charset="-128"/>
              </a:rPr>
              <a:t>次世代につながる新たな価値観や倫理観を世界に先駆けて生み出す都市</a:t>
            </a:r>
            <a:endParaRPr lang="ja-JP" altLang="en-US" sz="1400" b="1" u="sng" dirty="0">
              <a:latin typeface="Meiryo UI" panose="020B0604030504040204" pitchFamily="50" charset="-128"/>
              <a:ea typeface="Meiryo UI" panose="020B0604030504040204" pitchFamily="50" charset="-128"/>
            </a:endParaRPr>
          </a:p>
        </p:txBody>
      </p:sp>
      <p:sp>
        <p:nvSpPr>
          <p:cNvPr id="38" name="正方形/長方形 37"/>
          <p:cNvSpPr/>
          <p:nvPr/>
        </p:nvSpPr>
        <p:spPr>
          <a:xfrm>
            <a:off x="5664539" y="3697315"/>
            <a:ext cx="314747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a:t>
            </a:r>
            <a:r>
              <a:rPr lang="en-US" altLang="ja-JP" sz="1050" spc="-100" dirty="0" smtClean="0">
                <a:latin typeface="Meiryo UI" panose="020B0604030504040204" pitchFamily="50" charset="-128"/>
                <a:ea typeface="Meiryo UI" panose="020B0604030504040204" pitchFamily="50" charset="-128"/>
              </a:rPr>
              <a:t> SDGs Beyond</a:t>
            </a:r>
            <a:r>
              <a:rPr lang="ja-JP" altLang="en-US" sz="1050" spc="-100" dirty="0" smtClean="0">
                <a:latin typeface="Meiryo UI" panose="020B0604030504040204" pitchFamily="50" charset="-128"/>
                <a:ea typeface="Meiryo UI" panose="020B0604030504040204" pitchFamily="50" charset="-128"/>
              </a:rPr>
              <a:t>として</a:t>
            </a:r>
            <a:r>
              <a:rPr lang="ja-JP" altLang="en-US" sz="1050" spc="-100" dirty="0">
                <a:latin typeface="Meiryo UI" panose="020B0604030504040204" pitchFamily="50" charset="-128"/>
                <a:ea typeface="Meiryo UI" panose="020B0604030504040204" pitchFamily="50" charset="-128"/>
              </a:rPr>
              <a:t>、</a:t>
            </a:r>
            <a:r>
              <a:rPr lang="ja-JP" altLang="en-US" sz="1050" spc="-100" dirty="0" smtClean="0">
                <a:latin typeface="Meiryo UI" panose="020B0604030504040204" pitchFamily="50" charset="-128"/>
                <a:ea typeface="Meiryo UI" panose="020B0604030504040204" pitchFamily="50" charset="-128"/>
              </a:rPr>
              <a:t>数十年先の世界中の人々がが「当たり前」と</a:t>
            </a:r>
            <a:r>
              <a:rPr lang="ja-JP" altLang="en-US" sz="1050" spc="-100" dirty="0">
                <a:latin typeface="Meiryo UI" panose="020B0604030504040204" pitchFamily="50" charset="-128"/>
                <a:ea typeface="Meiryo UI" panose="020B0604030504040204" pitchFamily="50" charset="-128"/>
              </a:rPr>
              <a:t>思</a:t>
            </a:r>
            <a:r>
              <a:rPr lang="ja-JP" altLang="en-US" sz="1050" spc="-100" dirty="0" smtClean="0">
                <a:latin typeface="Meiryo UI" panose="020B0604030504040204" pitchFamily="50" charset="-128"/>
                <a:ea typeface="Meiryo UI" panose="020B0604030504040204" pitchFamily="50" charset="-128"/>
              </a:rPr>
              <a:t>う価値観や倫理観を世界に先駆けて提唱し、持続可能な社会や地球のあり方を高度に展開する都市</a:t>
            </a:r>
            <a:endParaRPr lang="ja-JP" altLang="en-US" sz="1050" spc="-100" dirty="0">
              <a:latin typeface="Meiryo UI" panose="020B0604030504040204" pitchFamily="50" charset="-128"/>
              <a:ea typeface="Meiryo UI" panose="020B0604030504040204" pitchFamily="50" charset="-128"/>
            </a:endParaRPr>
          </a:p>
        </p:txBody>
      </p:sp>
      <p:sp>
        <p:nvSpPr>
          <p:cNvPr id="39" name="楕円 38"/>
          <p:cNvSpPr/>
          <p:nvPr/>
        </p:nvSpPr>
        <p:spPr>
          <a:xfrm>
            <a:off x="380912" y="4613699"/>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42" name="正方形/長方形 41"/>
          <p:cNvSpPr/>
          <p:nvPr/>
        </p:nvSpPr>
        <p:spPr>
          <a:xfrm>
            <a:off x="581767" y="4898264"/>
            <a:ext cx="4135872"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a:latin typeface="Meiryo UI" panose="020B0604030504040204" pitchFamily="50" charset="-128"/>
                <a:ea typeface="Meiryo UI" panose="020B0604030504040204" pitchFamily="50" charset="-128"/>
              </a:rPr>
              <a:t>社会</a:t>
            </a:r>
            <a:r>
              <a:rPr lang="ja-JP" altLang="en-US" sz="1400" b="1" u="sng" dirty="0" smtClean="0">
                <a:latin typeface="Meiryo UI" panose="020B0604030504040204" pitchFamily="50" charset="-128"/>
                <a:ea typeface="Meiryo UI" panose="020B0604030504040204" pitchFamily="50" charset="-128"/>
              </a:rPr>
              <a:t>のあらゆる</a:t>
            </a:r>
            <a:r>
              <a:rPr lang="ja-JP" altLang="en-US" sz="1400" b="1" u="sng" dirty="0">
                <a:latin typeface="Meiryo UI" panose="020B0604030504040204" pitchFamily="50" charset="-128"/>
                <a:ea typeface="Meiryo UI" panose="020B0604030504040204" pitchFamily="50" charset="-128"/>
              </a:rPr>
              <a:t>場面</a:t>
            </a:r>
            <a:r>
              <a:rPr lang="ja-JP" altLang="en-US" sz="1400" b="1" u="sng" dirty="0" smtClean="0">
                <a:latin typeface="Meiryo UI" panose="020B0604030504040204" pitchFamily="50" charset="-128"/>
                <a:ea typeface="Meiryo UI" panose="020B0604030504040204" pitchFamily="50" charset="-128"/>
              </a:rPr>
              <a:t>において、ビジネスと</a:t>
            </a:r>
            <a:endParaRPr lang="en-US" altLang="ja-JP" sz="1400" b="1" u="sng" dirty="0" smtClean="0">
              <a:latin typeface="Meiryo UI" panose="020B0604030504040204" pitchFamily="50" charset="-128"/>
              <a:ea typeface="Meiryo UI" panose="020B0604030504040204" pitchFamily="50" charset="-128"/>
            </a:endParaRPr>
          </a:p>
          <a:p>
            <a:pPr algn="ctr"/>
            <a:r>
              <a:rPr lang="ja-JP" altLang="en-US" sz="1400" b="1" u="sng" dirty="0" smtClean="0">
                <a:latin typeface="Meiryo UI" panose="020B0604030504040204" pitchFamily="50" charset="-128"/>
                <a:ea typeface="Meiryo UI" panose="020B0604030504040204" pitchFamily="50" charset="-128"/>
              </a:rPr>
              <a:t>社会課題解決が両立する仕組みが実装された都市</a:t>
            </a:r>
            <a:endParaRPr lang="ja-JP" altLang="en-US" sz="1400" b="1" u="sng" dirty="0">
              <a:latin typeface="Meiryo UI" panose="020B0604030504040204" pitchFamily="50" charset="-128"/>
              <a:ea typeface="Meiryo UI" panose="020B0604030504040204" pitchFamily="50" charset="-128"/>
            </a:endParaRPr>
          </a:p>
        </p:txBody>
      </p:sp>
      <p:sp>
        <p:nvSpPr>
          <p:cNvPr id="47" name="正方形/長方形 46"/>
          <p:cNvSpPr/>
          <p:nvPr/>
        </p:nvSpPr>
        <p:spPr>
          <a:xfrm>
            <a:off x="707691" y="5450614"/>
            <a:ext cx="3972638"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・業種や立場を超えて連携、協調を図る開放性や、「三方良し」、「</a:t>
            </a:r>
            <a:r>
              <a:rPr lang="ja-JP" altLang="en-US" sz="1050" spc="-100" dirty="0">
                <a:latin typeface="Meiryo UI" panose="020B0604030504040204" pitchFamily="50" charset="-128"/>
                <a:ea typeface="Meiryo UI" panose="020B0604030504040204" pitchFamily="50" charset="-128"/>
              </a:rPr>
              <a:t>水道</a:t>
            </a:r>
            <a:r>
              <a:rPr lang="ja-JP" altLang="en-US" sz="1050" spc="-100" dirty="0" smtClean="0">
                <a:latin typeface="Meiryo UI" panose="020B0604030504040204" pitchFamily="50" charset="-128"/>
                <a:ea typeface="Meiryo UI" panose="020B0604030504040204" pitchFamily="50" charset="-128"/>
              </a:rPr>
              <a:t>哲学」の思想、「とりあえずやってみる」進取・先取りの気質などを活かし、社会のあらゆる場面でビジネスと社会課題の解決が両立する仕組みが実装された都市の実現</a:t>
            </a:r>
            <a:endParaRPr lang="ja-JP" altLang="en-US" sz="1050" spc="-100" dirty="0">
              <a:latin typeface="Meiryo UI" panose="020B0604030504040204" pitchFamily="50" charset="-128"/>
              <a:ea typeface="Meiryo UI" panose="020B0604030504040204" pitchFamily="50" charset="-128"/>
            </a:endParaRPr>
          </a:p>
        </p:txBody>
      </p:sp>
      <p:sp>
        <p:nvSpPr>
          <p:cNvPr id="48" name="楕円 47"/>
          <p:cNvSpPr/>
          <p:nvPr/>
        </p:nvSpPr>
        <p:spPr>
          <a:xfrm>
            <a:off x="4918493" y="4647121"/>
            <a:ext cx="4537583" cy="1620000"/>
          </a:xfrm>
          <a:prstGeom prst="ellipse">
            <a:avLst/>
          </a:prstGeom>
          <a:gradFill flip="none" rotWithShape="1">
            <a:gsLst>
              <a:gs pos="26000">
                <a:schemeClr val="accent2">
                  <a:lumMod val="40000"/>
                  <a:lumOff val="60000"/>
                </a:schemeClr>
              </a:gs>
              <a:gs pos="80000">
                <a:schemeClr val="accent2">
                  <a:lumMod val="60000"/>
                  <a:lumOff val="40000"/>
                </a:schemeClr>
              </a:gs>
              <a:gs pos="100000">
                <a:schemeClr val="accent2">
                  <a:lumMod val="75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dirty="0">
              <a:solidFill>
                <a:schemeClr val="tx1"/>
              </a:solidFill>
            </a:endParaRPr>
          </a:p>
        </p:txBody>
      </p:sp>
      <p:sp>
        <p:nvSpPr>
          <p:cNvPr id="49" name="正方形/長方形 48"/>
          <p:cNvSpPr/>
          <p:nvPr/>
        </p:nvSpPr>
        <p:spPr>
          <a:xfrm>
            <a:off x="5575233" y="4820744"/>
            <a:ext cx="3224101"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u="sng" dirty="0" smtClean="0">
                <a:latin typeface="Meiryo UI" panose="020B0604030504040204" pitchFamily="50" charset="-128"/>
                <a:ea typeface="Meiryo UI" panose="020B0604030504040204" pitchFamily="50" charset="-128"/>
              </a:rPr>
              <a:t>「誰一人取り残さない」＝</a:t>
            </a:r>
            <a:endParaRPr lang="en-US" altLang="ja-JP" sz="1400" b="1" u="sng" dirty="0" smtClean="0">
              <a:latin typeface="Meiryo UI" panose="020B0604030504040204" pitchFamily="50" charset="-128"/>
              <a:ea typeface="Meiryo UI" panose="020B0604030504040204" pitchFamily="50" charset="-128"/>
            </a:endParaRPr>
          </a:p>
          <a:p>
            <a:pPr algn="ctr"/>
            <a:r>
              <a:rPr lang="ja-JP" altLang="en-US" sz="1400" b="1" u="sng" dirty="0" smtClean="0">
                <a:latin typeface="Meiryo UI" panose="020B0604030504040204" pitchFamily="50" charset="-128"/>
                <a:ea typeface="Meiryo UI" panose="020B0604030504040204" pitchFamily="50" charset="-128"/>
              </a:rPr>
              <a:t>「誰もが主役」となる都市</a:t>
            </a:r>
            <a:endParaRPr lang="ja-JP" altLang="en-US" sz="1400" b="1" u="sng" dirty="0">
              <a:latin typeface="Meiryo UI" panose="020B0604030504040204" pitchFamily="50" charset="-128"/>
              <a:ea typeface="Meiryo UI" panose="020B0604030504040204" pitchFamily="50" charset="-128"/>
            </a:endParaRPr>
          </a:p>
        </p:txBody>
      </p:sp>
      <p:sp>
        <p:nvSpPr>
          <p:cNvPr id="50" name="正方形/長方形 49"/>
          <p:cNvSpPr/>
          <p:nvPr/>
        </p:nvSpPr>
        <p:spPr>
          <a:xfrm>
            <a:off x="5385641" y="5450614"/>
            <a:ext cx="3603289"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50" spc="-100" dirty="0" smtClean="0">
                <a:latin typeface="Meiryo UI" panose="020B0604030504040204" pitchFamily="50" charset="-128"/>
                <a:ea typeface="Meiryo UI" panose="020B0604030504040204" pitchFamily="50" charset="-128"/>
              </a:rPr>
              <a:t>・真に「誰一人取り残さない」社会のあり方を世界とともに創りあげるため、一人ひとりの異なる個性が活かされ、互いを支え合い、日々の生活の中で自然や環境、更には、次世代のことを思いやる都市となることをめざす</a:t>
            </a:r>
            <a:endParaRPr lang="ja-JP" altLang="en-US" sz="1050" spc="-100" dirty="0">
              <a:latin typeface="Meiryo UI" panose="020B0604030504040204" pitchFamily="50" charset="-128"/>
              <a:ea typeface="Meiryo UI" panose="020B0604030504040204" pitchFamily="50" charset="-128"/>
            </a:endParaRPr>
          </a:p>
        </p:txBody>
      </p:sp>
      <p:sp>
        <p:nvSpPr>
          <p:cNvPr id="51" name="角丸四角形 50"/>
          <p:cNvSpPr/>
          <p:nvPr/>
        </p:nvSpPr>
        <p:spPr>
          <a:xfrm>
            <a:off x="2235493" y="6438490"/>
            <a:ext cx="5292000" cy="360000"/>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600" b="1" u="sng" dirty="0" smtClean="0">
                <a:latin typeface="Meiryo UI" panose="020B0604030504040204" pitchFamily="50" charset="-128"/>
                <a:ea typeface="Meiryo UI" panose="020B0604030504040204" pitchFamily="50" charset="-128"/>
              </a:rPr>
              <a:t>「誰一人取り残さない社会」をみんなで創る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235493" y="6913545"/>
            <a:ext cx="5292000" cy="360000"/>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600" b="1" u="sng" dirty="0" smtClean="0">
                <a:latin typeface="Meiryo UI" panose="020B0604030504040204" pitchFamily="50" charset="-128"/>
                <a:ea typeface="Meiryo UI" panose="020B0604030504040204" pitchFamily="50" charset="-128"/>
              </a:rPr>
              <a:t>誰もが世界に貢献する</a:t>
            </a:r>
            <a:r>
              <a:rPr kumimoji="1" lang="en-US" altLang="ja-JP" sz="1600" b="1" u="sng" dirty="0" smtClean="0">
                <a:latin typeface="Meiryo UI" panose="020B0604030504040204" pitchFamily="50" charset="-128"/>
                <a:ea typeface="Meiryo UI" panose="020B0604030504040204" pitchFamily="50" charset="-128"/>
              </a:rPr>
              <a:t>SDGs</a:t>
            </a:r>
            <a:r>
              <a:rPr kumimoji="1" lang="ja-JP" altLang="en-US" sz="1600" b="1" u="sng" dirty="0" smtClean="0">
                <a:latin typeface="Meiryo UI" panose="020B0604030504040204" pitchFamily="50" charset="-128"/>
                <a:ea typeface="Meiryo UI" panose="020B0604030504040204" pitchFamily="50" charset="-128"/>
              </a:rPr>
              <a:t>先進都市をめざす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72528" y="1880562"/>
            <a:ext cx="9616270" cy="55440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72528" y="1636899"/>
            <a:ext cx="2238806" cy="2431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Bef>
                <a:spcPts val="0"/>
              </a:spcBef>
            </a:pP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（議論用たたき台）</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4" name="テキスト ボックス 53"/>
          <p:cNvSpPr txBox="1"/>
          <p:nvPr/>
        </p:nvSpPr>
        <p:spPr>
          <a:xfrm>
            <a:off x="77585" y="620159"/>
            <a:ext cx="9693959" cy="950004"/>
          </a:xfrm>
          <a:prstGeom prst="rect">
            <a:avLst/>
          </a:prstGeom>
          <a:noFill/>
        </p:spPr>
        <p:txBody>
          <a:bodyPr wrap="square" lIns="128016" tIns="64008" rIns="128016" bIns="64008" rtlCol="0">
            <a:spAutoFit/>
          </a:bodyPr>
          <a:lstStyle/>
          <a:p>
            <a:pPr marL="200025" indent="-200025">
              <a:lnSpc>
                <a:spcPts val="1600"/>
              </a:lnSpc>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今後、重点ゴールや優先課題について一定の方向性を整理した後、具体的な取組みや</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未来像（めざす姿）」について議論を深めていくにあたり、これまでのワーキングループでの意見や、今般の重点ゴール整理に向けた検討経過も踏まえ、「未来像（めざす姿）」のイメージを取りまとめ。当該イメージを出発点に、年度末に向け検討を重ねるとともに、現在、並行して議論を進めて</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いる「万博のインパクトを活かした大阪の将来に向けたビジョン</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」とも整合を図っていく。</a:t>
            </a:r>
          </a:p>
        </p:txBody>
      </p:sp>
    </p:spTree>
    <p:extLst>
      <p:ext uri="{BB962C8B-B14F-4D97-AF65-F5344CB8AC3E}">
        <p14:creationId xmlns:p14="http://schemas.microsoft.com/office/powerpoint/2010/main" val="399828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a:t>
            </a:fld>
            <a:endParaRPr kumimoji="1" lang="ja-JP" altLang="en-US" dirty="0"/>
          </a:p>
        </p:txBody>
      </p:sp>
      <p:sp>
        <p:nvSpPr>
          <p:cNvPr id="3" name="正方形/長方形 2"/>
          <p:cNvSpPr/>
          <p:nvPr/>
        </p:nvSpPr>
        <p:spPr>
          <a:xfrm>
            <a:off x="898160" y="2233326"/>
            <a:ext cx="8109679" cy="2518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議題①</a:t>
            </a:r>
            <a:endParaRPr kumimoji="1" lang="en-US" altLang="ja-JP" sz="2800" b="1" dirty="0" smtClean="0">
              <a:latin typeface="Meiryo UI" panose="020B0604030504040204" pitchFamily="50" charset="-128"/>
              <a:ea typeface="Meiryo UI" panose="020B0604030504040204" pitchFamily="50" charset="-128"/>
            </a:endParaRPr>
          </a:p>
          <a:p>
            <a:pPr algn="ctr"/>
            <a:endParaRPr kumimoji="1" lang="en-US" altLang="ja-JP" sz="2800" b="1"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重点ゴールについて</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488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smtClean="0">
                <a:latin typeface="Meiryo UI" panose="020B0604030504040204" pitchFamily="50" charset="-128"/>
                <a:ea typeface="Meiryo UI" panose="020B0604030504040204" pitchFamily="50" charset="-128"/>
              </a:rPr>
              <a:t>　重点ゴールについて（考え方の全体イメージ）　</a:t>
            </a:r>
            <a:endParaRPr kumimoji="1" lang="en-US" altLang="ja-JP" sz="1984" b="1" dirty="0">
              <a:latin typeface="Meiryo UI" panose="020B0604030504040204" pitchFamily="50" charset="-128"/>
              <a:ea typeface="Meiryo UI" panose="020B0604030504040204" pitchFamily="50" charset="-128"/>
            </a:endParaRPr>
          </a:p>
        </p:txBody>
      </p:sp>
      <p:sp>
        <p:nvSpPr>
          <p:cNvPr id="105" name="正方形/長方形 104"/>
          <p:cNvSpPr/>
          <p:nvPr/>
        </p:nvSpPr>
        <p:spPr>
          <a:xfrm>
            <a:off x="7308000" y="936000"/>
            <a:ext cx="2448000" cy="3574711"/>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dirty="0">
              <a:solidFill>
                <a:schemeClr val="tx1"/>
              </a:solidFill>
            </a:endParaRPr>
          </a:p>
        </p:txBody>
      </p:sp>
      <p:sp>
        <p:nvSpPr>
          <p:cNvPr id="106" name="正方形/長方形 105"/>
          <p:cNvSpPr/>
          <p:nvPr/>
        </p:nvSpPr>
        <p:spPr>
          <a:xfrm>
            <a:off x="161149" y="965647"/>
            <a:ext cx="2389367" cy="3521962"/>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10" name="角丸四角形 109"/>
          <p:cNvSpPr/>
          <p:nvPr/>
        </p:nvSpPr>
        <p:spPr>
          <a:xfrm>
            <a:off x="293300" y="794335"/>
            <a:ext cx="2115035" cy="397403"/>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Ⅰ 17</a:t>
            </a:r>
            <a:r>
              <a:rPr lang="ja-JP" altLang="en-US" sz="1600" b="1" dirty="0">
                <a:latin typeface="ＭＳ Ｐゴシック" panose="020B0600070205080204" pitchFamily="50" charset="-128"/>
                <a:ea typeface="ＭＳ Ｐゴシック" panose="020B0600070205080204" pitchFamily="50" charset="-128"/>
              </a:rPr>
              <a:t>ゴール</a:t>
            </a:r>
            <a:r>
              <a:rPr lang="ja-JP" altLang="en-US" sz="1600" b="1" dirty="0" smtClean="0">
                <a:latin typeface="ＭＳ Ｐゴシック" panose="020B0600070205080204" pitchFamily="50" charset="-128"/>
                <a:ea typeface="ＭＳ Ｐゴシック" panose="020B0600070205080204" pitchFamily="50" charset="-128"/>
              </a:rPr>
              <a:t>の到達点</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11" name="正方形/長方形 110"/>
          <p:cNvSpPr/>
          <p:nvPr/>
        </p:nvSpPr>
        <p:spPr>
          <a:xfrm>
            <a:off x="2715844" y="967870"/>
            <a:ext cx="2566599" cy="1665943"/>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12" name="角丸四角形 111"/>
          <p:cNvSpPr/>
          <p:nvPr/>
        </p:nvSpPr>
        <p:spPr>
          <a:xfrm>
            <a:off x="2821509" y="797577"/>
            <a:ext cx="2309730"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Ⅱ </a:t>
            </a:r>
            <a:r>
              <a:rPr lang="ja-JP" altLang="en-US" sz="1600" b="1" dirty="0" smtClean="0">
                <a:latin typeface="ＭＳ Ｐゴシック" panose="020B0600070205080204" pitchFamily="50" charset="-128"/>
                <a:ea typeface="ＭＳ Ｐゴシック" panose="020B0600070205080204" pitchFamily="50" charset="-128"/>
              </a:rPr>
              <a:t>府の政策との整合性</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13" name="テキスト ボックス 112"/>
          <p:cNvSpPr txBox="1"/>
          <p:nvPr/>
        </p:nvSpPr>
        <p:spPr>
          <a:xfrm>
            <a:off x="241204" y="1198160"/>
            <a:ext cx="2296107" cy="3376309"/>
          </a:xfrm>
          <a:prstGeom prst="rect">
            <a:avLst/>
          </a:prstGeom>
          <a:noFill/>
        </p:spPr>
        <p:txBody>
          <a:bodyPr wrap="square" lIns="128016" tIns="64008" rIns="128016" bIns="64008"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「国際的な日本の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と「国内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から、それぞれの個別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指標を踏まえ、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ゴールの府の到達点の整理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万博のテーマである、いのちや暮らし、次世代に関わ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優先的に取組むべき課題が多いゴール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様々な環境関連のゴールを集約でき、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大阪サミットのレガシーを活かす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観点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課題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が多いゴール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強みを活かせるゴール</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2867374" y="1211885"/>
            <a:ext cx="2263865" cy="1421928"/>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大阪サミット、各部局の取組み、府政の中長期方針（いのち輝く未来社会をめざすビジョン、成長戦略など）との整合性の考慮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7383466" y="749101"/>
            <a:ext cx="2315928" cy="628939"/>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r>
              <a:rPr lang="en-US" altLang="ja-JP" sz="1600" b="1" dirty="0">
                <a:latin typeface="ＭＳ Ｐゴシック" panose="020B0600070205080204" pitchFamily="50" charset="-128"/>
                <a:ea typeface="ＭＳ Ｐゴシック" panose="020B0600070205080204" pitchFamily="50" charset="-128"/>
              </a:rPr>
              <a:t>Ⅴ</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府民や若者、企業が  </a:t>
            </a:r>
            <a:endParaRPr lang="en-US" altLang="ja-JP" sz="1600" b="1" dirty="0" smtClean="0">
              <a:latin typeface="ＭＳ Ｐゴシック" panose="020B0600070205080204" pitchFamily="50" charset="-128"/>
              <a:ea typeface="ＭＳ Ｐゴシック" panose="020B0600070205080204" pitchFamily="50" charset="-128"/>
            </a:endParaRPr>
          </a:p>
          <a:p>
            <a:r>
              <a:rPr lang="en-US" altLang="ja-JP" sz="1600" b="1" dirty="0">
                <a:latin typeface="ＭＳ Ｐゴシック" panose="020B0600070205080204" pitchFamily="50" charset="-128"/>
                <a:ea typeface="ＭＳ Ｐゴシック" panose="020B0600070205080204" pitchFamily="50" charset="-128"/>
              </a:rPr>
              <a:t> </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重要と考えるゴール</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119" name="テキスト ボックス 118"/>
          <p:cNvSpPr txBox="1"/>
          <p:nvPr/>
        </p:nvSpPr>
        <p:spPr>
          <a:xfrm>
            <a:off x="7390348" y="1407646"/>
            <a:ext cx="2248323" cy="1585049"/>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年の社会の主役である若者、企業が「大阪で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ゴールの大阪の現時点の到達点から、一定のまとめを行ったゴール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1070295" y="6662127"/>
            <a:ext cx="7560000" cy="756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252000" tIns="216000" rIns="180000" bIns="180000" rtlCol="0" anchor="ctr" anchorCtr="0">
            <a:spAutoFit/>
          </a:bodyPr>
          <a:lstStyle/>
          <a:p>
            <a:pPr>
              <a:spcBef>
                <a:spcPts val="3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これらを総合的に勘案し、府として特に注力して取組むゴール（重点ゴール）を絞り込むこととし</a:t>
            </a:r>
            <a:r>
              <a:rPr lang="ja-JP" altLang="en-US" b="1" dirty="0">
                <a:latin typeface="Meiryo UI" panose="020B0604030504040204" pitchFamily="50" charset="-128"/>
                <a:ea typeface="Meiryo UI" panose="020B0604030504040204" pitchFamily="50" charset="-128"/>
                <a:cs typeface="Meiryo UI" panose="020B0604030504040204" pitchFamily="50" charset="-128"/>
              </a:rPr>
              <a:t>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はどうか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2715844" y="2925027"/>
            <a:ext cx="2566599" cy="1562582"/>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30" name="角丸四角形 129"/>
          <p:cNvSpPr/>
          <p:nvPr/>
        </p:nvSpPr>
        <p:spPr>
          <a:xfrm>
            <a:off x="2821509" y="2754734"/>
            <a:ext cx="2296525"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Ⅲ </a:t>
            </a:r>
            <a:r>
              <a:rPr lang="ja-JP" altLang="en-US" sz="1600" b="1" dirty="0" smtClean="0">
                <a:latin typeface="ＭＳ Ｐゴシック" panose="020B0600070205080204" pitchFamily="50" charset="-128"/>
                <a:ea typeface="ＭＳ Ｐゴシック" panose="020B0600070205080204" pitchFamily="50" charset="-128"/>
              </a:rPr>
              <a:t>大阪の</a:t>
            </a:r>
            <a:r>
              <a:rPr lang="ja-JP" altLang="en-US" sz="1600" b="1" dirty="0">
                <a:latin typeface="ＭＳ Ｐゴシック" panose="020B0600070205080204" pitchFamily="50" charset="-128"/>
                <a:ea typeface="ＭＳ Ｐゴシック" panose="020B0600070205080204" pitchFamily="50" charset="-128"/>
              </a:rPr>
              <a:t>ポテンシャル</a:t>
            </a:r>
            <a:r>
              <a:rPr lang="ja-JP" altLang="en-US" sz="1600" b="1" dirty="0" smtClean="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31" name="テキスト ボックス 130"/>
          <p:cNvSpPr txBox="1"/>
          <p:nvPr/>
        </p:nvSpPr>
        <p:spPr>
          <a:xfrm>
            <a:off x="2867374" y="3204181"/>
            <a:ext cx="2263865" cy="1283428"/>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・ライフサイエンスをはじめとする多様な産業構造、技術力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・先取、開放、社会貢献といった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と親和性の高い大阪人の気質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p:cNvSpPr txBox="1"/>
          <p:nvPr/>
        </p:nvSpPr>
        <p:spPr>
          <a:xfrm>
            <a:off x="7390349" y="2997721"/>
            <a:ext cx="2383996" cy="1508105"/>
          </a:xfrm>
          <a:prstGeom prst="rect">
            <a:avLst/>
          </a:prstGeom>
          <a:noFill/>
        </p:spPr>
        <p:txBody>
          <a:bodyPr wrap="square" lIns="0" tIns="0" rIns="0" bIns="0" rtlCol="0" anchor="ctr" anchorCtr="0">
            <a:spAutoFit/>
          </a:bodyPr>
          <a:lstStyle/>
          <a:p>
            <a:pPr marL="90488" indent="-904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府民や若者、企業が重要と考えるゴールの中央値以上のゴールと、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ゴールの現時点の到達点における課題の多いゴール、強みを活かせるゴールの重要度分析（マテリアリティ分析）を実施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1122129"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下矢印 139"/>
          <p:cNvSpPr/>
          <p:nvPr/>
        </p:nvSpPr>
        <p:spPr>
          <a:xfrm>
            <a:off x="3741573"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下矢印 140"/>
          <p:cNvSpPr/>
          <p:nvPr/>
        </p:nvSpPr>
        <p:spPr>
          <a:xfrm>
            <a:off x="8406698"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10800000">
            <a:off x="3264034" y="6388166"/>
            <a:ext cx="3708000" cy="17136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p>
        </p:txBody>
      </p:sp>
      <p:sp>
        <p:nvSpPr>
          <p:cNvPr id="26" name="正方形/長方形 25"/>
          <p:cNvSpPr>
            <a:spLocks noChangeAspect="1"/>
          </p:cNvSpPr>
          <p:nvPr/>
        </p:nvSpPr>
        <p:spPr>
          <a:xfrm>
            <a:off x="7308000" y="4963716"/>
            <a:ext cx="2597999" cy="12468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関心や期待が高いゴールは、様々なステークホルダーの自律的取組みにつなげることや、府民や若者、企業と一緒に大胆に変革を図っていくとい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意味において重視すべきではないか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a:spLocks noChangeAspect="1"/>
          </p:cNvSpPr>
          <p:nvPr/>
        </p:nvSpPr>
        <p:spPr>
          <a:xfrm>
            <a:off x="101188" y="4992915"/>
            <a:ext cx="2592000" cy="9290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先進都市となるには、全てのゴールに注力していく必要がある中、まずは、現時点で課題が多いゴールや、強みを活かせるゴールを絞り込んでいくという考え方が重要ではないか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spect="1"/>
          </p:cNvSpPr>
          <p:nvPr/>
        </p:nvSpPr>
        <p:spPr>
          <a:xfrm>
            <a:off x="2627339" y="5105461"/>
            <a:ext cx="2760034" cy="913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これまで積み上げてきたことを土台に、世界に貢献する先進都市をめざすという意味において、府の施策や大阪が有するポテンシャルと整合性のある一定のゴールを導き出すという考え方が重要ではないか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477182" y="965647"/>
            <a:ext cx="1692000" cy="3514775"/>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30" name="角丸四角形 29"/>
          <p:cNvSpPr/>
          <p:nvPr/>
        </p:nvSpPr>
        <p:spPr>
          <a:xfrm>
            <a:off x="5567858" y="794335"/>
            <a:ext cx="1492510" cy="538112"/>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a:latin typeface="ＭＳ Ｐゴシック" panose="020B0600070205080204" pitchFamily="50" charset="-128"/>
                <a:ea typeface="ＭＳ Ｐゴシック" panose="020B0600070205080204" pitchFamily="50" charset="-128"/>
              </a:rPr>
              <a:t>Ⅳ</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世界の動向</a:t>
            </a:r>
            <a:r>
              <a:rPr lang="ja-JP" altLang="en-US" sz="1600" b="1" dirty="0">
                <a:latin typeface="ＭＳ Ｐゴシック" panose="020B0600070205080204" pitchFamily="50" charset="-128"/>
                <a:ea typeface="ＭＳ Ｐゴシック" panose="020B0600070205080204" pitchFamily="50" charset="-128"/>
              </a:rPr>
              <a:t>　　</a:t>
            </a:r>
          </a:p>
        </p:txBody>
      </p:sp>
      <p:sp>
        <p:nvSpPr>
          <p:cNvPr id="33" name="テキスト ボックス 32"/>
          <p:cNvSpPr txBox="1"/>
          <p:nvPr/>
        </p:nvSpPr>
        <p:spPr>
          <a:xfrm>
            <a:off x="5477182" y="1610695"/>
            <a:ext cx="1770612" cy="2591479"/>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は、世界の重要課題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・世界の国、都市で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の取組みが進んでいる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に先進的に取組む都市は、世界的な都市の総合力でも高い評価を受けている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下矢印 33"/>
          <p:cNvSpPr/>
          <p:nvPr/>
        </p:nvSpPr>
        <p:spPr>
          <a:xfrm>
            <a:off x="6196443" y="4572000"/>
            <a:ext cx="468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a:spLocks noChangeAspect="1"/>
          </p:cNvSpPr>
          <p:nvPr/>
        </p:nvSpPr>
        <p:spPr>
          <a:xfrm>
            <a:off x="5312423" y="4988509"/>
            <a:ext cx="2071043" cy="11580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15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と、次</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世代に残す「ローカルな課題への対応」という２つの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ベクトルが重要であり、世界の動向も視野にいれ検討を深める視点が重要ではないか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a:t>
            </a:fld>
            <a:endParaRPr kumimoji="1" lang="ja-JP" altLang="en-US" dirty="0"/>
          </a:p>
        </p:txBody>
      </p:sp>
    </p:spTree>
    <p:extLst>
      <p:ext uri="{BB962C8B-B14F-4D97-AF65-F5344CB8AC3E}">
        <p14:creationId xmlns:p14="http://schemas.microsoft.com/office/powerpoint/2010/main" val="381800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a:latin typeface="Meiryo UI" panose="020B0604030504040204" pitchFamily="50" charset="-128"/>
                <a:ea typeface="Meiryo UI" panose="020B0604030504040204" pitchFamily="50" charset="-128"/>
              </a:rPr>
              <a:t>　</a:t>
            </a:r>
            <a:r>
              <a:rPr kumimoji="1" lang="en-US" altLang="ja-JP" sz="1984" b="1" dirty="0" smtClean="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a:t>
            </a:r>
            <a:r>
              <a:rPr kumimoji="1" lang="ja-JP" altLang="en-US" sz="1984" b="1" dirty="0">
                <a:latin typeface="Meiryo UI" panose="020B0604030504040204" pitchFamily="50" charset="-128"/>
                <a:ea typeface="Meiryo UI" panose="020B0604030504040204" pitchFamily="50" charset="-128"/>
              </a:rPr>
              <a:t>　</a:t>
            </a:r>
            <a:r>
              <a:rPr kumimoji="1" lang="ja-JP" altLang="en-US" sz="1984" b="1" dirty="0" smtClean="0">
                <a:latin typeface="Meiryo UI" panose="020B0604030504040204" pitchFamily="50" charset="-128"/>
                <a:ea typeface="Meiryo UI" panose="020B0604030504040204" pitchFamily="50" charset="-128"/>
              </a:rPr>
              <a:t>①</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「個別ゴールの評価（</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85441889"/>
              </p:ext>
            </p:extLst>
          </p:nvPr>
        </p:nvGraphicFramePr>
        <p:xfrm>
          <a:off x="1023512" y="1840003"/>
          <a:ext cx="7769036" cy="4289906"/>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461986">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4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21538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146398">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5922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58897">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03866">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4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4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6" name="直線矢印コネクタ 5"/>
          <p:cNvCxnSpPr/>
          <p:nvPr/>
        </p:nvCxnSpPr>
        <p:spPr>
          <a:xfrm>
            <a:off x="1548042" y="2273863"/>
            <a:ext cx="0" cy="2916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375659" y="1882490"/>
            <a:ext cx="403146" cy="297517"/>
          </a:xfrm>
          <a:prstGeom prst="rect">
            <a:avLst/>
          </a:prstGeom>
        </p:spPr>
        <p:txBody>
          <a:bodyPr wrap="square">
            <a:spAutoFit/>
          </a:bodyPr>
          <a:lstStyle/>
          <a:p>
            <a:pPr>
              <a:lnSpc>
                <a:spcPts val="1600"/>
              </a:lnSpc>
            </a:pPr>
            <a:r>
              <a:rPr kumimoji="1" lang="ja-JP" altLang="en-US" sz="1400" dirty="0" smtClean="0">
                <a:latin typeface="ＭＳ Ｐゴシック" panose="020B0600070205080204" pitchFamily="50" charset="-128"/>
                <a:ea typeface="ＭＳ Ｐゴシック" panose="020B0600070205080204" pitchFamily="50" charset="-128"/>
              </a:rPr>
              <a:t>高</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1375659" y="5190438"/>
            <a:ext cx="403146" cy="297517"/>
          </a:xfrm>
          <a:prstGeom prst="rect">
            <a:avLst/>
          </a:prstGeom>
        </p:spPr>
        <p:txBody>
          <a:bodyPr wrap="square">
            <a:spAutoFit/>
          </a:bodyPr>
          <a:lstStyle/>
          <a:p>
            <a:pPr>
              <a:lnSpc>
                <a:spcPts val="1600"/>
              </a:lnSpc>
            </a:pPr>
            <a:r>
              <a:rPr lang="ja-JP" altLang="en-US" sz="1400" dirty="0">
                <a:latin typeface="ＭＳ Ｐゴシック" panose="020B0600070205080204" pitchFamily="50" charset="-128"/>
                <a:ea typeface="ＭＳ Ｐゴシック" panose="020B0600070205080204" pitchFamily="50" charset="-128"/>
              </a:rPr>
              <a:t>低</a:t>
            </a:r>
            <a:endParaRPr kumimoji="1" lang="en-US" altLang="ja-JP" sz="1400" dirty="0" smtClean="0">
              <a:latin typeface="ＭＳ Ｐゴシック" panose="020B0600070205080204" pitchFamily="50" charset="-128"/>
              <a:ea typeface="ＭＳ Ｐゴシック" panose="020B0600070205080204" pitchFamily="50" charset="-128"/>
            </a:endParaRPr>
          </a:p>
        </p:txBody>
      </p:sp>
      <p:cxnSp>
        <p:nvCxnSpPr>
          <p:cNvPr id="11" name="直線矢印コネクタ 10"/>
          <p:cNvCxnSpPr/>
          <p:nvPr/>
        </p:nvCxnSpPr>
        <p:spPr>
          <a:xfrm flipH="1">
            <a:off x="2427760" y="5686720"/>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910640" y="5544151"/>
            <a:ext cx="403146" cy="297517"/>
          </a:xfrm>
          <a:prstGeom prst="rect">
            <a:avLst/>
          </a:prstGeom>
        </p:spPr>
        <p:txBody>
          <a:bodyPr wrap="square">
            <a:spAutoFit/>
          </a:bodyPr>
          <a:lstStyle/>
          <a:p>
            <a:pPr>
              <a:lnSpc>
                <a:spcPts val="1600"/>
              </a:lnSpc>
            </a:pPr>
            <a:r>
              <a:rPr lang="ja-JP" altLang="en-US" sz="1400" dirty="0">
                <a:latin typeface="ＭＳ Ｐゴシック" panose="020B0600070205080204" pitchFamily="50" charset="-128"/>
                <a:ea typeface="ＭＳ Ｐゴシック" panose="020B0600070205080204" pitchFamily="50" charset="-128"/>
              </a:rPr>
              <a:t>低</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8215483" y="5544151"/>
            <a:ext cx="403146" cy="297517"/>
          </a:xfrm>
          <a:prstGeom prst="rect">
            <a:avLst/>
          </a:prstGeom>
        </p:spPr>
        <p:txBody>
          <a:bodyPr wrap="square">
            <a:spAutoFit/>
          </a:bodyPr>
          <a:lstStyle/>
          <a:p>
            <a:pPr>
              <a:lnSpc>
                <a:spcPts val="1600"/>
              </a:lnSpc>
            </a:pPr>
            <a:r>
              <a:rPr kumimoji="1" lang="ja-JP" altLang="en-US" sz="1400" dirty="0" smtClean="0">
                <a:latin typeface="ＭＳ Ｐゴシック" panose="020B0600070205080204" pitchFamily="50" charset="-128"/>
                <a:ea typeface="ＭＳ Ｐゴシック" panose="020B0600070205080204" pitchFamily="50" charset="-128"/>
              </a:rPr>
              <a:t>高</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1958120" y="1890007"/>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5" name="テキスト ボックス 14"/>
          <p:cNvSpPr txBox="1"/>
          <p:nvPr/>
        </p:nvSpPr>
        <p:spPr>
          <a:xfrm>
            <a:off x="5630650" y="1886730"/>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6" name="テキスト ボックス 15"/>
          <p:cNvSpPr txBox="1"/>
          <p:nvPr/>
        </p:nvSpPr>
        <p:spPr>
          <a:xfrm>
            <a:off x="1970709" y="422163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テキスト ボックス 16"/>
          <p:cNvSpPr txBox="1"/>
          <p:nvPr/>
        </p:nvSpPr>
        <p:spPr>
          <a:xfrm>
            <a:off x="5624674" y="4229207"/>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8" name="テキスト ボックス 17"/>
          <p:cNvSpPr txBox="1"/>
          <p:nvPr/>
        </p:nvSpPr>
        <p:spPr>
          <a:xfrm>
            <a:off x="2088403" y="2253561"/>
            <a:ext cx="2988000" cy="1778727"/>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706416" y="2202063"/>
            <a:ext cx="2988000" cy="87584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600"/>
              </a:lnSpc>
              <a:buAutoNum type="arabicDbPlain" startAt="6"/>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768674" y="4610694"/>
            <a:ext cx="2988000" cy="92400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600"/>
              </a:lnSpc>
              <a:buAutoNum type="arabicDbPlain" startAt="3"/>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088403" y="4616808"/>
            <a:ext cx="2988000" cy="47213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6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29944" y="757272"/>
            <a:ext cx="9527886" cy="775597"/>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ゴール全てを俯瞰して取組みを進めていくうえで、今後、特に府として注力して取組むゴールを考えるにあたり、様々に議論を深めるための出発点として、「</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を一つの拠り所として、現時点の到達点を整理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2019.8</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正方形/長方形 22"/>
          <p:cNvSpPr/>
          <p:nvPr/>
        </p:nvSpPr>
        <p:spPr>
          <a:xfrm>
            <a:off x="364586" y="6633852"/>
            <a:ext cx="3150717"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SDGsの指標が世界、国家レベルでしか存在しないこと等を背景とし、自治体の現状を把握することを目的に、「建築環境・省エネルギー機構」が公表している指標。</a:t>
            </a:r>
            <a:endParaRPr lang="en-US" altLang="ja-JP" sz="105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5972069" y="6435653"/>
            <a:ext cx="2114681" cy="307777"/>
          </a:xfrm>
          <a:prstGeom prst="rect">
            <a:avLst/>
          </a:prstGeom>
        </p:spPr>
        <p:txBody>
          <a:bodyPr wrap="none">
            <a:spAutoFit/>
          </a:bodyPr>
          <a:lstStyle/>
          <a:p>
            <a:pPr marL="174625" indent="-92075"/>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国際</a:t>
            </a:r>
            <a:r>
              <a:rPr lang="ja-JP" altLang="en-US" sz="1400" b="1" dirty="0">
                <a:latin typeface="Meiryo UI" panose="020B0604030504040204" pitchFamily="50" charset="-128"/>
                <a:ea typeface="Meiryo UI" panose="020B0604030504040204" pitchFamily="50" charset="-128"/>
              </a:rPr>
              <a:t>評価（</a:t>
            </a:r>
            <a:r>
              <a:rPr lang="en-US" altLang="ja-JP" sz="1400" b="1" dirty="0">
                <a:latin typeface="Meiryo UI" panose="020B0604030504040204" pitchFamily="50" charset="-128"/>
                <a:ea typeface="Meiryo UI" panose="020B0604030504040204" pitchFamily="50" charset="-128"/>
              </a:rPr>
              <a:t>SDSN</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129944" y="6419755"/>
            <a:ext cx="2983509" cy="307777"/>
          </a:xfrm>
          <a:prstGeom prst="rect">
            <a:avLst/>
          </a:prstGeom>
        </p:spPr>
        <p:txBody>
          <a:bodyPr wrap="none">
            <a:spAutoFit/>
          </a:bodyPr>
          <a:lstStyle/>
          <a:p>
            <a:pPr marL="174625" indent="-92075"/>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国内</a:t>
            </a:r>
            <a:r>
              <a:rPr lang="ja-JP" altLang="en-US" sz="1400" b="1" dirty="0">
                <a:latin typeface="Meiryo UI" panose="020B0604030504040204" pitchFamily="50" charset="-128"/>
                <a:ea typeface="Meiryo UI" panose="020B0604030504040204" pitchFamily="50" charset="-128"/>
              </a:rPr>
              <a:t>評価（自治体</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指標）</a:t>
            </a:r>
            <a:endParaRPr lang="en-US" altLang="ja-JP" sz="14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6230143" y="6638874"/>
            <a:ext cx="3337537"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世界各国のSDGs達成度、ゴール毎の取組を調査した、「国連持続可能な開発ソリューション・ネットワーク(SDSN)」と「ベルテルスマン財団」（ドイツ）が公表している指標</a:t>
            </a:r>
            <a:endParaRPr lang="ja-JP" altLang="en-US" sz="1050" dirty="0">
              <a:latin typeface="Meiryo UI" panose="020B0604030504040204" pitchFamily="50" charset="-128"/>
              <a:ea typeface="Meiryo UI" panose="020B0604030504040204" pitchFamily="50" charset="-128"/>
            </a:endParaRPr>
          </a:p>
        </p:txBody>
      </p:sp>
      <p:sp>
        <p:nvSpPr>
          <p:cNvPr id="27" name="大かっこ 26"/>
          <p:cNvSpPr/>
          <p:nvPr/>
        </p:nvSpPr>
        <p:spPr>
          <a:xfrm>
            <a:off x="3384566" y="6673744"/>
            <a:ext cx="2410221" cy="50301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a:latin typeface="Meiryo UI" panose="020B0604030504040204" pitchFamily="50" charset="-128"/>
                <a:ea typeface="Meiryo UI" panose="020B0604030504040204" pitchFamily="50" charset="-128"/>
              </a:rPr>
              <a:t>外的要因等で変動する指標や、地理的要因、産業構造から大きく相対的な改善が困難な指標などを独自に除外して整理。</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986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984" b="1" dirty="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 </a:t>
            </a:r>
            <a:r>
              <a:rPr kumimoji="1" lang="en-US" altLang="ja-JP" sz="1984" b="1" dirty="0" smtClean="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a:t>
            </a:r>
            <a:r>
              <a:rPr kumimoji="1" lang="ja-JP" altLang="en-US" sz="1984" b="1" dirty="0">
                <a:latin typeface="Meiryo UI" panose="020B0604030504040204" pitchFamily="50" charset="-128"/>
                <a:ea typeface="Meiryo UI" panose="020B0604030504040204" pitchFamily="50" charset="-128"/>
              </a:rPr>
              <a:t>　②</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「分析（</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984"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a:t>
            </a:fld>
            <a:endParaRPr kumimoji="1" lang="ja-JP" altLang="en-US"/>
          </a:p>
        </p:txBody>
      </p:sp>
      <p:sp>
        <p:nvSpPr>
          <p:cNvPr id="28" name="テキスト ボックス 27"/>
          <p:cNvSpPr txBox="1"/>
          <p:nvPr/>
        </p:nvSpPr>
        <p:spPr>
          <a:xfrm>
            <a:off x="78225" y="751967"/>
            <a:ext cx="9710573"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 現時点の到達点に係る、</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個別分析</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498555487"/>
              </p:ext>
            </p:extLst>
          </p:nvPr>
        </p:nvGraphicFramePr>
        <p:xfrm>
          <a:off x="263156" y="1253395"/>
          <a:ext cx="9340712" cy="5956874"/>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729287">
                  <a:extLst>
                    <a:ext uri="{9D8B030D-6E8A-4147-A177-3AD203B41FA5}">
                      <a16:colId xmlns:a16="http://schemas.microsoft.com/office/drawing/2014/main" val="966511431"/>
                    </a:ext>
                  </a:extLst>
                </a:gridCol>
              </a:tblGrid>
              <a:tr h="805139">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10599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 </a:t>
                      </a:r>
                      <a:r>
                        <a:rPr kumimoji="1" lang="ja-JP" altLang="en-US" sz="12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200" b="0" dirty="0" smtClean="0">
                          <a:latin typeface="Meiryo UI" panose="020B0604030504040204" pitchFamily="50" charset="-128"/>
                          <a:ea typeface="Meiryo UI" panose="020B0604030504040204" pitchFamily="50" charset="-128"/>
                        </a:rPr>
                        <a:t>3 </a:t>
                      </a:r>
                      <a:r>
                        <a:rPr kumimoji="1" lang="ja-JP" altLang="en-US" sz="12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200" b="0" dirty="0" smtClean="0">
                          <a:latin typeface="Meiryo UI" panose="020B0604030504040204" pitchFamily="50" charset="-128"/>
                          <a:ea typeface="Meiryo UI" panose="020B0604030504040204" pitchFamily="50" charset="-128"/>
                        </a:rPr>
                        <a:t>HIV</a:t>
                      </a:r>
                      <a:r>
                        <a:rPr kumimoji="1" lang="ja-JP" altLang="en-US" sz="1200" b="0" dirty="0" smtClean="0">
                          <a:latin typeface="Meiryo UI" panose="020B0604030504040204" pitchFamily="50" charset="-128"/>
                          <a:ea typeface="Meiryo UI" panose="020B0604030504040204" pitchFamily="50" charset="-128"/>
                        </a:rPr>
                        <a:t>などの感染者数、「</a:t>
                      </a:r>
                      <a:r>
                        <a:rPr kumimoji="1" lang="en-US" altLang="ja-JP" sz="1200" b="0" dirty="0" smtClean="0">
                          <a:latin typeface="Meiryo UI" panose="020B0604030504040204" pitchFamily="50" charset="-128"/>
                          <a:ea typeface="Meiryo UI" panose="020B0604030504040204" pitchFamily="50" charset="-128"/>
                        </a:rPr>
                        <a:t>4 </a:t>
                      </a:r>
                      <a:r>
                        <a:rPr kumimoji="1" lang="ja-JP" altLang="en-US" sz="1200" b="0" dirty="0" smtClean="0">
                          <a:latin typeface="Meiryo UI" panose="020B0604030504040204" pitchFamily="50" charset="-128"/>
                          <a:ea typeface="Meiryo UI" panose="020B0604030504040204" pitchFamily="50" charset="-128"/>
                        </a:rPr>
                        <a:t>教育」では小中学生の平均正答率、「</a:t>
                      </a:r>
                      <a:r>
                        <a:rPr kumimoji="1" lang="en-US" altLang="ja-JP" sz="1200" b="0" dirty="0" smtClean="0">
                          <a:latin typeface="Meiryo UI" panose="020B0604030504040204" pitchFamily="50" charset="-128"/>
                          <a:ea typeface="Meiryo UI" panose="020B0604030504040204" pitchFamily="50" charset="-128"/>
                        </a:rPr>
                        <a:t>16</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平和」では人口当たりの刑法犯認知件数や児童虐待相談対応件数など、</a:t>
                      </a:r>
                      <a:r>
                        <a:rPr kumimoji="1" lang="ja-JP" altLang="en-US" sz="12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79649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11</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持続可能都市</a:t>
                      </a:r>
                      <a:r>
                        <a:rPr kumimoji="1" lang="ja-JP" altLang="en-US" sz="12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天然資源の保護に関わる「</a:t>
                      </a:r>
                      <a:r>
                        <a:rPr kumimoji="1" lang="en-US" altLang="ja-JP" sz="1200" b="0" dirty="0" smtClean="0">
                          <a:latin typeface="Meiryo UI" panose="020B0604030504040204" pitchFamily="50" charset="-128"/>
                          <a:ea typeface="Meiryo UI" panose="020B0604030504040204" pitchFamily="50" charset="-128"/>
                        </a:rPr>
                        <a:t>14 </a:t>
                      </a:r>
                      <a:r>
                        <a:rPr kumimoji="1" lang="ja-JP" altLang="en-US" sz="1200" b="0" dirty="0" smtClean="0">
                          <a:latin typeface="Meiryo UI" panose="020B0604030504040204" pitchFamily="50" charset="-128"/>
                          <a:ea typeface="Meiryo UI" panose="020B0604030504040204" pitchFamily="50" charset="-128"/>
                        </a:rPr>
                        <a:t>海洋資源」、「</a:t>
                      </a:r>
                      <a:r>
                        <a:rPr kumimoji="1" lang="en-US" altLang="ja-JP" sz="1200" b="0" dirty="0" smtClean="0">
                          <a:latin typeface="Meiryo UI" panose="020B0604030504040204" pitchFamily="50" charset="-128"/>
                          <a:ea typeface="Meiryo UI" panose="020B0604030504040204" pitchFamily="50" charset="-128"/>
                        </a:rPr>
                        <a:t>15 </a:t>
                      </a:r>
                      <a:r>
                        <a:rPr kumimoji="1" lang="ja-JP" altLang="en-US" sz="12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2</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飢餓」、「</a:t>
                      </a:r>
                      <a:r>
                        <a:rPr kumimoji="1" lang="en-US" altLang="ja-JP" sz="1200" b="0" baseline="0" dirty="0" smtClean="0">
                          <a:latin typeface="Meiryo UI" panose="020B0604030504040204" pitchFamily="50" charset="-128"/>
                          <a:ea typeface="Meiryo UI" panose="020B0604030504040204" pitchFamily="50" charset="-128"/>
                        </a:rPr>
                        <a:t>7 </a:t>
                      </a:r>
                      <a:r>
                        <a:rPr kumimoji="1" lang="ja-JP" altLang="en-US" sz="1200" b="0" baseline="0" dirty="0" smtClean="0">
                          <a:latin typeface="Meiryo UI" panose="020B0604030504040204" pitchFamily="50" charset="-128"/>
                          <a:ea typeface="Meiryo UI" panose="020B0604030504040204" pitchFamily="50" charset="-128"/>
                        </a:rPr>
                        <a:t>エネルギー」、「</a:t>
                      </a:r>
                      <a:r>
                        <a:rPr kumimoji="1" lang="en-US" altLang="ja-JP" sz="1200" b="0" baseline="0" dirty="0" smtClean="0">
                          <a:latin typeface="Meiryo UI" panose="020B0604030504040204" pitchFamily="50" charset="-128"/>
                          <a:ea typeface="Meiryo UI" panose="020B0604030504040204" pitchFamily="50" charset="-128"/>
                        </a:rPr>
                        <a:t>10 </a:t>
                      </a:r>
                      <a:r>
                        <a:rPr kumimoji="1" lang="ja-JP" altLang="en-US" sz="1200" b="0" baseline="0" dirty="0" smtClean="0">
                          <a:latin typeface="Meiryo UI" panose="020B0604030504040204" pitchFamily="50" charset="-128"/>
                          <a:ea typeface="Meiryo UI" panose="020B0604030504040204" pitchFamily="50" charset="-128"/>
                        </a:rPr>
                        <a:t>不平等」、「</a:t>
                      </a:r>
                      <a:r>
                        <a:rPr kumimoji="1" lang="en-US" altLang="ja-JP" sz="1200" b="0" baseline="0" dirty="0" smtClean="0">
                          <a:latin typeface="Meiryo UI" panose="020B0604030504040204" pitchFamily="50" charset="-128"/>
                          <a:ea typeface="Meiryo UI" panose="020B0604030504040204" pitchFamily="50" charset="-128"/>
                        </a:rPr>
                        <a:t>13 </a:t>
                      </a:r>
                      <a:r>
                        <a:rPr kumimoji="1" lang="ja-JP" altLang="en-US" sz="1200" b="0" baseline="0" dirty="0" smtClean="0">
                          <a:latin typeface="Meiryo UI" panose="020B0604030504040204" pitchFamily="50" charset="-128"/>
                          <a:ea typeface="Meiryo UI" panose="020B0604030504040204" pitchFamily="50" charset="-128"/>
                        </a:rPr>
                        <a:t>気候変動」、「</a:t>
                      </a:r>
                      <a:r>
                        <a:rPr kumimoji="1" lang="en-US" altLang="ja-JP" sz="1200" b="0" baseline="0" dirty="0" smtClean="0">
                          <a:latin typeface="Meiryo UI" panose="020B0604030504040204" pitchFamily="50" charset="-128"/>
                          <a:ea typeface="Meiryo UI" panose="020B0604030504040204" pitchFamily="50" charset="-128"/>
                        </a:rPr>
                        <a:t>17 </a:t>
                      </a:r>
                      <a:r>
                        <a:rPr kumimoji="1" lang="ja-JP" altLang="en-US" sz="12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200" b="0" baseline="0" dirty="0" smtClean="0">
                          <a:latin typeface="Meiryo UI" panose="020B0604030504040204" pitchFamily="50" charset="-128"/>
                          <a:ea typeface="Meiryo UI" panose="020B0604030504040204" pitchFamily="50" charset="-128"/>
                        </a:rPr>
                        <a:t>CO2</a:t>
                      </a:r>
                      <a:r>
                        <a:rPr kumimoji="1" lang="ja-JP" altLang="en-US" sz="12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2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24925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baseline="0" dirty="0" smtClean="0">
                          <a:latin typeface="Meiryo UI" panose="020B0604030504040204" pitchFamily="50" charset="-128"/>
                          <a:ea typeface="Meiryo UI" panose="020B0604030504040204" pitchFamily="50" charset="-128"/>
                        </a:rPr>
                        <a:t> ジェンダー</a:t>
                      </a:r>
                      <a:r>
                        <a:rPr kumimoji="1" lang="ja-JP" altLang="en-US" sz="12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200" b="0" dirty="0" smtClean="0">
                          <a:latin typeface="Meiryo UI" panose="020B0604030504040204" pitchFamily="50" charset="-128"/>
                          <a:ea typeface="Meiryo UI" panose="020B0604030504040204" pitchFamily="50" charset="-128"/>
                        </a:rPr>
                        <a:t>16 </a:t>
                      </a:r>
                      <a:r>
                        <a:rPr kumimoji="1" lang="ja-JP" altLang="en-US" sz="1200" b="0" dirty="0" smtClean="0">
                          <a:latin typeface="Meiryo UI" panose="020B0604030504040204" pitchFamily="50" charset="-128"/>
                          <a:ea typeface="Meiryo UI" panose="020B0604030504040204" pitchFamily="50" charset="-128"/>
                        </a:rPr>
                        <a:t>平和」に集約して取組む必要がある。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30" name="大かっこ 29"/>
          <p:cNvSpPr/>
          <p:nvPr/>
        </p:nvSpPr>
        <p:spPr>
          <a:xfrm>
            <a:off x="612925" y="4322391"/>
            <a:ext cx="2743194" cy="757237"/>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大かっこ 30"/>
          <p:cNvSpPr/>
          <p:nvPr/>
        </p:nvSpPr>
        <p:spPr>
          <a:xfrm>
            <a:off x="612925" y="2570435"/>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大かっこ 31"/>
          <p:cNvSpPr/>
          <p:nvPr/>
        </p:nvSpPr>
        <p:spPr>
          <a:xfrm>
            <a:off x="612925" y="1638147"/>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大かっこ 32"/>
          <p:cNvSpPr/>
          <p:nvPr/>
        </p:nvSpPr>
        <p:spPr>
          <a:xfrm>
            <a:off x="623435" y="6538491"/>
            <a:ext cx="2734362" cy="267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636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984" b="1" dirty="0" smtClean="0">
                <a:latin typeface="Meiryo UI" panose="020B0604030504040204" pitchFamily="50" charset="-128"/>
                <a:ea typeface="Meiryo UI" panose="020B0604030504040204" pitchFamily="50" charset="-128"/>
              </a:rPr>
              <a:t> </a:t>
            </a:r>
            <a:r>
              <a:rPr kumimoji="1" lang="en-US" altLang="ja-JP" sz="1984" b="1" dirty="0">
                <a:latin typeface="Meiryo UI" panose="020B0604030504040204" pitchFamily="50" charset="-128"/>
                <a:ea typeface="Meiryo UI" panose="020B0604030504040204" pitchFamily="50" charset="-128"/>
              </a:rPr>
              <a:t>Ⅰ</a:t>
            </a:r>
            <a:r>
              <a:rPr kumimoji="1" lang="ja-JP" altLang="en-US" sz="1984" b="1" dirty="0" err="1" smtClean="0">
                <a:latin typeface="Meiryo UI" panose="020B0604030504040204" pitchFamily="50" charset="-128"/>
                <a:ea typeface="Meiryo UI" panose="020B0604030504040204" pitchFamily="50" charset="-128"/>
              </a:rPr>
              <a:t>．</a:t>
            </a:r>
            <a:r>
              <a:rPr kumimoji="1" lang="en-US" altLang="ja-JP" sz="1984" b="1" dirty="0" smtClean="0">
                <a:latin typeface="Meiryo UI" panose="020B0604030504040204" pitchFamily="50" charset="-128"/>
                <a:ea typeface="Meiryo UI" panose="020B0604030504040204" pitchFamily="50" charset="-128"/>
              </a:rPr>
              <a:t>SDGs17</a:t>
            </a:r>
            <a:r>
              <a:rPr kumimoji="1" lang="ja-JP" altLang="en-US" sz="1984" b="1" dirty="0" smtClean="0">
                <a:latin typeface="Meiryo UI" panose="020B0604030504040204" pitchFamily="50" charset="-128"/>
                <a:ea typeface="Meiryo UI" panose="020B0604030504040204" pitchFamily="50" charset="-128"/>
              </a:rPr>
              <a:t>ゴールの到達点　③</a:t>
            </a:r>
            <a:endParaRPr kumimoji="1" lang="en-US" altLang="ja-JP" sz="1984"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17</a:t>
            </a:r>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の個別分析</a:t>
            </a: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ゴール</a:t>
            </a:r>
            <a:r>
              <a:rPr kumimoji="1" lang="ja-JP" altLang="en-US" sz="1600" b="1" dirty="0">
                <a:latin typeface="Meiryo UI" panose="020B0604030504040204" pitchFamily="50" charset="-128"/>
                <a:ea typeface="Meiryo UI" panose="020B0604030504040204" pitchFamily="50" charset="-128"/>
              </a:rPr>
              <a:t>１～</a:t>
            </a:r>
            <a:r>
              <a:rPr kumimoji="1" lang="ja-JP" altLang="en-US" sz="1600" b="1" dirty="0" smtClean="0">
                <a:latin typeface="Meiryo UI" panose="020B0604030504040204" pitchFamily="50" charset="-128"/>
                <a:ea typeface="Meiryo UI" panose="020B0604030504040204" pitchFamily="50" charset="-128"/>
              </a:rPr>
              <a:t>９（</a:t>
            </a:r>
            <a:r>
              <a:rPr kumimoji="1" lang="en-US" altLang="ja-JP" sz="1600" b="1" dirty="0" smtClean="0">
                <a:latin typeface="Meiryo UI" panose="020B0604030504040204" pitchFamily="50" charset="-128"/>
                <a:ea typeface="Meiryo UI" panose="020B0604030504040204" pitchFamily="50" charset="-128"/>
              </a:rPr>
              <a:t>2019.8</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9075920" y="99208"/>
            <a:ext cx="682898" cy="396833"/>
          </a:xfrm>
        </p:spPr>
        <p:txBody>
          <a:bodyPr/>
          <a:lstStyle/>
          <a:p>
            <a:fld id="{E61EF540-5CB6-483A-A4DA-F9E60F8B4EFB}" type="slidenum">
              <a:rPr kumimoji="1" lang="ja-JP" altLang="en-US" smtClean="0"/>
              <a:t>8</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86513080"/>
              </p:ext>
            </p:extLst>
          </p:nvPr>
        </p:nvGraphicFramePr>
        <p:xfrm>
          <a:off x="164252" y="890397"/>
          <a:ext cx="9741748" cy="6379831"/>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215701">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3516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3516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3516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3516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400777">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3516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400777">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3516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3516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spTree>
    <p:extLst>
      <p:ext uri="{BB962C8B-B14F-4D97-AF65-F5344CB8AC3E}">
        <p14:creationId xmlns:p14="http://schemas.microsoft.com/office/powerpoint/2010/main" val="362908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14026</TotalTime>
  <Words>7072</Words>
  <Application>Microsoft Office PowerPoint</Application>
  <PresentationFormat>ユーザー設定</PresentationFormat>
  <Paragraphs>1381</Paragraphs>
  <Slides>44</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44</vt:i4>
      </vt:variant>
    </vt:vector>
  </HeadingPairs>
  <TitlesOfParts>
    <vt:vector size="62" baseType="lpstr">
      <vt:lpstr>HGP創英角ｺﾞｼｯｸUB</vt:lpstr>
      <vt:lpstr>HGS創英角ｺﾞｼｯｸUB</vt:lpstr>
      <vt:lpstr>Meiryo UI</vt:lpstr>
      <vt:lpstr>ＭＳ Ｐゴシック</vt:lpstr>
      <vt:lpstr>ＭＳ 明朝</vt:lpstr>
      <vt:lpstr>メイリオ</vt:lpstr>
      <vt:lpstr>游ゴシック</vt:lpstr>
      <vt:lpstr>游ゴシック Light</vt:lpstr>
      <vt:lpstr>Arial</vt:lpstr>
      <vt:lpstr>Calibri</vt:lpstr>
      <vt:lpstr>Calibri Light</vt:lpstr>
      <vt:lpstr>Century</vt:lpstr>
      <vt:lpstr>Microsoft Himalaya</vt:lpstr>
      <vt:lpstr>Times New Roman</vt:lpstr>
      <vt:lpstr>Wingdings</vt:lpstr>
      <vt:lpstr>1_デザインの設定</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1420</cp:revision>
  <cp:lastPrinted>2019-12-05T00:55:51Z</cp:lastPrinted>
  <dcterms:created xsi:type="dcterms:W3CDTF">2019-02-01T00:27:44Z</dcterms:created>
  <dcterms:modified xsi:type="dcterms:W3CDTF">2019-12-18T03:14:04Z</dcterms:modified>
</cp:coreProperties>
</file>