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921" r:id="rId2"/>
    <p:sldId id="1100" r:id="rId3"/>
    <p:sldId id="1097" r:id="rId4"/>
    <p:sldId id="1098" r:id="rId5"/>
    <p:sldId id="1099" r:id="rId6"/>
    <p:sldId id="1102" r:id="rId7"/>
    <p:sldId id="1039" r:id="rId8"/>
    <p:sldId id="1053" r:id="rId9"/>
    <p:sldId id="1054" r:id="rId10"/>
    <p:sldId id="1055" r:id="rId11"/>
    <p:sldId id="1056" r:id="rId12"/>
    <p:sldId id="1057" r:id="rId13"/>
    <p:sldId id="1058" r:id="rId14"/>
    <p:sldId id="1059" r:id="rId15"/>
    <p:sldId id="1060" r:id="rId16"/>
    <p:sldId id="1061" r:id="rId17"/>
    <p:sldId id="1062" r:id="rId18"/>
    <p:sldId id="1063" r:id="rId19"/>
    <p:sldId id="1064" r:id="rId20"/>
    <p:sldId id="1085" r:id="rId21"/>
    <p:sldId id="1086" r:id="rId22"/>
    <p:sldId id="1087" r:id="rId23"/>
    <p:sldId id="1089" r:id="rId24"/>
    <p:sldId id="1090" r:id="rId25"/>
    <p:sldId id="1093" r:id="rId26"/>
    <p:sldId id="1092" r:id="rId27"/>
    <p:sldId id="1094" r:id="rId28"/>
    <p:sldId id="1095" r:id="rId29"/>
  </p:sldIdLst>
  <p:sldSz cx="9361488"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49">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99FFCC"/>
    <a:srgbClr val="FF9900"/>
    <a:srgbClr val="CCFF99"/>
    <a:srgbClr val="CC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61" autoAdjust="0"/>
    <p:restoredTop sz="92049" autoAdjust="0"/>
  </p:normalViewPr>
  <p:slideViewPr>
    <p:cSldViewPr>
      <p:cViewPr varScale="1">
        <p:scale>
          <a:sx n="71" d="100"/>
          <a:sy n="71" d="100"/>
        </p:scale>
        <p:origin x="1362" y="60"/>
      </p:cViewPr>
      <p:guideLst>
        <p:guide orient="horz" pos="2160"/>
        <p:guide pos="29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2130" y="46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919F-431D-8751-069C8CA0E8DA}"/>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919F-431D-8751-069C8CA0E8DA}"/>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924E-448F-845F-6FC72828D42C}"/>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Sheet1!$R$3:$R$49</c:f>
              <c:numCache>
                <c:formatCode>0.0</c:formatCode>
                <c:ptCount val="47"/>
                <c:pt idx="0">
                  <c:v>21.49</c:v>
                </c:pt>
                <c:pt idx="1">
                  <c:v>22.55</c:v>
                </c:pt>
                <c:pt idx="2">
                  <c:v>40.64</c:v>
                </c:pt>
                <c:pt idx="3">
                  <c:v>42.13</c:v>
                </c:pt>
                <c:pt idx="4">
                  <c:v>42.55</c:v>
                </c:pt>
                <c:pt idx="5">
                  <c:v>53.62</c:v>
                </c:pt>
                <c:pt idx="6">
                  <c:v>47.66</c:v>
                </c:pt>
                <c:pt idx="7">
                  <c:v>52.34</c:v>
                </c:pt>
                <c:pt idx="8">
                  <c:v>65.319999999999993</c:v>
                </c:pt>
                <c:pt idx="9">
                  <c:v>67.66</c:v>
                </c:pt>
                <c:pt idx="10">
                  <c:v>47.02</c:v>
                </c:pt>
                <c:pt idx="11">
                  <c:v>35.96</c:v>
                </c:pt>
                <c:pt idx="12">
                  <c:v>41.49</c:v>
                </c:pt>
                <c:pt idx="13">
                  <c:v>33.619999999999997</c:v>
                </c:pt>
                <c:pt idx="14">
                  <c:v>52.77</c:v>
                </c:pt>
                <c:pt idx="15">
                  <c:v>63.62</c:v>
                </c:pt>
                <c:pt idx="16">
                  <c:v>66.38</c:v>
                </c:pt>
                <c:pt idx="17">
                  <c:v>67.87</c:v>
                </c:pt>
                <c:pt idx="18">
                  <c:v>76.17</c:v>
                </c:pt>
                <c:pt idx="19">
                  <c:v>68.510000000000005</c:v>
                </c:pt>
                <c:pt idx="20">
                  <c:v>55.96</c:v>
                </c:pt>
                <c:pt idx="21">
                  <c:v>64.260000000000005</c:v>
                </c:pt>
                <c:pt idx="22">
                  <c:v>65.739999999999995</c:v>
                </c:pt>
                <c:pt idx="23">
                  <c:v>59.36</c:v>
                </c:pt>
                <c:pt idx="24">
                  <c:v>71.91</c:v>
                </c:pt>
                <c:pt idx="25">
                  <c:v>48.09</c:v>
                </c:pt>
                <c:pt idx="26">
                  <c:v>40.64</c:v>
                </c:pt>
                <c:pt idx="27">
                  <c:v>44.04</c:v>
                </c:pt>
                <c:pt idx="28">
                  <c:v>57.23</c:v>
                </c:pt>
                <c:pt idx="29">
                  <c:v>43.19</c:v>
                </c:pt>
                <c:pt idx="30">
                  <c:v>57.66</c:v>
                </c:pt>
                <c:pt idx="31">
                  <c:v>53.83</c:v>
                </c:pt>
                <c:pt idx="32">
                  <c:v>44.68</c:v>
                </c:pt>
                <c:pt idx="33">
                  <c:v>50.85</c:v>
                </c:pt>
                <c:pt idx="34">
                  <c:v>49.15</c:v>
                </c:pt>
                <c:pt idx="35">
                  <c:v>51.7</c:v>
                </c:pt>
                <c:pt idx="36">
                  <c:v>50.43</c:v>
                </c:pt>
                <c:pt idx="37">
                  <c:v>46.17</c:v>
                </c:pt>
                <c:pt idx="38">
                  <c:v>48.51</c:v>
                </c:pt>
                <c:pt idx="39">
                  <c:v>36.6</c:v>
                </c:pt>
                <c:pt idx="40">
                  <c:v>70.430000000000007</c:v>
                </c:pt>
                <c:pt idx="41">
                  <c:v>32.130000000000003</c:v>
                </c:pt>
                <c:pt idx="42">
                  <c:v>49.57</c:v>
                </c:pt>
                <c:pt idx="43">
                  <c:v>54.04</c:v>
                </c:pt>
                <c:pt idx="44">
                  <c:v>47.66</c:v>
                </c:pt>
                <c:pt idx="45">
                  <c:v>49.57</c:v>
                </c:pt>
                <c:pt idx="46">
                  <c:v>33.83</c:v>
                </c:pt>
              </c:numCache>
            </c:numRef>
          </c:val>
          <c:extLst>
            <c:ext xmlns:c16="http://schemas.microsoft.com/office/drawing/2014/chart" uri="{C3380CC4-5D6E-409C-BE32-E72D297353CC}">
              <c16:uniqueId val="{00000000-924E-448F-845F-6FC72828D42C}"/>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全体!$C$3:$C$10</c:f>
              <c:strCache>
                <c:ptCount val="8"/>
                <c:pt idx="0">
                  <c:v>①</c:v>
                </c:pt>
                <c:pt idx="1">
                  <c:v>②</c:v>
                </c:pt>
                <c:pt idx="2">
                  <c:v>③</c:v>
                </c:pt>
                <c:pt idx="3">
                  <c:v>④</c:v>
                </c:pt>
                <c:pt idx="4">
                  <c:v>⑤</c:v>
                </c:pt>
                <c:pt idx="5">
                  <c:v>⑥</c:v>
                </c:pt>
                <c:pt idx="6">
                  <c:v>⑨</c:v>
                </c:pt>
                <c:pt idx="7">
                  <c:v>⑭</c:v>
                </c:pt>
              </c:strCache>
            </c:strRef>
          </c:cat>
          <c:val>
            <c:numRef>
              <c:f>全体!$D$66:$D$71</c:f>
              <c:numCache>
                <c:formatCode>General</c:formatCode>
                <c:ptCount val="6"/>
                <c:pt idx="0">
                  <c:v>70.209999999999994</c:v>
                </c:pt>
                <c:pt idx="1">
                  <c:v>95.74</c:v>
                </c:pt>
                <c:pt idx="2">
                  <c:v>0</c:v>
                </c:pt>
                <c:pt idx="3">
                  <c:v>4.26</c:v>
                </c:pt>
                <c:pt idx="4">
                  <c:v>82.98</c:v>
                </c:pt>
                <c:pt idx="5">
                  <c:v>100</c:v>
                </c:pt>
              </c:numCache>
            </c:numRef>
          </c:val>
          <c:extLst>
            <c:ext xmlns:c16="http://schemas.microsoft.com/office/drawing/2014/chart" uri="{C3380CC4-5D6E-409C-BE32-E72D297353CC}">
              <c16:uniqueId val="{00000000-E56C-4A0B-A473-D6D32DE20FB1}"/>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val>
            <c:numRef>
              <c:f>全体!$E$66:$E$71</c:f>
              <c:numCache>
                <c:formatCode>General</c:formatCode>
                <c:ptCount val="6"/>
                <c:pt idx="0">
                  <c:v>76.599999999999994</c:v>
                </c:pt>
                <c:pt idx="1">
                  <c:v>70.209999999999994</c:v>
                </c:pt>
                <c:pt idx="2">
                  <c:v>48.94</c:v>
                </c:pt>
                <c:pt idx="3">
                  <c:v>25.53</c:v>
                </c:pt>
                <c:pt idx="4">
                  <c:v>57.45</c:v>
                </c:pt>
                <c:pt idx="5">
                  <c:v>85.11</c:v>
                </c:pt>
              </c:numCache>
            </c:numRef>
          </c:val>
          <c:extLst>
            <c:ext xmlns:c16="http://schemas.microsoft.com/office/drawing/2014/chart" uri="{C3380CC4-5D6E-409C-BE32-E72D297353CC}">
              <c16:uniqueId val="{00000001-E56C-4A0B-A473-D6D32DE20FB1}"/>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全体!$F$66:$F$71</c:f>
              <c:numCache>
                <c:formatCode>General</c:formatCode>
                <c:ptCount val="6"/>
                <c:pt idx="0">
                  <c:v>74.47</c:v>
                </c:pt>
                <c:pt idx="1">
                  <c:v>72.34</c:v>
                </c:pt>
                <c:pt idx="2">
                  <c:v>4.26</c:v>
                </c:pt>
                <c:pt idx="3">
                  <c:v>0</c:v>
                </c:pt>
                <c:pt idx="4">
                  <c:v>78.72</c:v>
                </c:pt>
                <c:pt idx="5">
                  <c:v>95.74</c:v>
                </c:pt>
              </c:numCache>
            </c:numRef>
          </c:val>
          <c:extLst>
            <c:ext xmlns:c16="http://schemas.microsoft.com/office/drawing/2014/chart" uri="{C3380CC4-5D6E-409C-BE32-E72D297353CC}">
              <c16:uniqueId val="{00000002-E56C-4A0B-A473-D6D32DE20FB1}"/>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val>
            <c:numRef>
              <c:f>全体!$G$66:$G$71</c:f>
              <c:numCache>
                <c:formatCode>General</c:formatCode>
                <c:ptCount val="6"/>
                <c:pt idx="0">
                  <c:v>50</c:v>
                </c:pt>
                <c:pt idx="1">
                  <c:v>50</c:v>
                </c:pt>
                <c:pt idx="2">
                  <c:v>50</c:v>
                </c:pt>
                <c:pt idx="3">
                  <c:v>50</c:v>
                </c:pt>
                <c:pt idx="4">
                  <c:v>50</c:v>
                </c:pt>
                <c:pt idx="5">
                  <c:v>50</c:v>
                </c:pt>
              </c:numCache>
            </c:numRef>
          </c:val>
          <c:extLst>
            <c:ext xmlns:c16="http://schemas.microsoft.com/office/drawing/2014/chart" uri="{C3380CC4-5D6E-409C-BE32-E72D297353CC}">
              <c16:uniqueId val="{00000003-E56C-4A0B-A473-D6D32DE20FB1}"/>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0.05"/>
          <c:y val="6.5128205128205122E-2"/>
          <c:w val="0.9"/>
          <c:h val="4.57935897435897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5AA3F54B-2833-45B3-AE85-A5B2483667C7}" type="datetimeFigureOut">
              <a:rPr kumimoji="1" lang="ja-JP" altLang="en-US" smtClean="0"/>
              <a:t>2019/11/5</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329740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A024897-80D4-4620-B0CE-5C9E5E376D5A}" type="datetimeFigureOut">
              <a:rPr kumimoji="1" lang="ja-JP" altLang="en-US" smtClean="0"/>
              <a:t>2019/11/5</a:t>
            </a:fld>
            <a:endParaRPr kumimoji="1" lang="ja-JP" altLang="en-US"/>
          </a:p>
        </p:txBody>
      </p:sp>
      <p:sp>
        <p:nvSpPr>
          <p:cNvPr id="4" name="スライド イメージ プレースホルダー 3"/>
          <p:cNvSpPr>
            <a:spLocks noGrp="1" noRot="1" noChangeAspect="1"/>
          </p:cNvSpPr>
          <p:nvPr>
            <p:ph type="sldImg" idx="2"/>
          </p:nvPr>
        </p:nvSpPr>
        <p:spPr>
          <a:xfrm>
            <a:off x="860425" y="746125"/>
            <a:ext cx="50863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0C3B56F-56AB-411F-8724-511B22958D15}" type="slidenum">
              <a:rPr kumimoji="1" lang="ja-JP" altLang="en-US" smtClean="0"/>
              <a:t>‹#›</a:t>
            </a:fld>
            <a:endParaRPr kumimoji="1" lang="ja-JP" altLang="en-US"/>
          </a:p>
        </p:txBody>
      </p:sp>
    </p:spTree>
    <p:extLst>
      <p:ext uri="{BB962C8B-B14F-4D97-AF65-F5344CB8AC3E}">
        <p14:creationId xmlns:p14="http://schemas.microsoft.com/office/powerpoint/2010/main" val="39030990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4425" y="1243013"/>
            <a:ext cx="4578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98321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財務部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14</a:t>
            </a:fld>
            <a:endParaRPr kumimoji="1" lang="ja-JP" altLang="en-US"/>
          </a:p>
        </p:txBody>
      </p:sp>
    </p:spTree>
    <p:extLst>
      <p:ext uri="{BB962C8B-B14F-4D97-AF65-F5344CB8AC3E}">
        <p14:creationId xmlns:p14="http://schemas.microsoft.com/office/powerpoint/2010/main" val="286600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15</a:t>
            </a:fld>
            <a:endParaRPr kumimoji="1" lang="ja-JP" altLang="en-US"/>
          </a:p>
        </p:txBody>
      </p:sp>
    </p:spTree>
    <p:extLst>
      <p:ext uri="{BB962C8B-B14F-4D97-AF65-F5344CB8AC3E}">
        <p14:creationId xmlns:p14="http://schemas.microsoft.com/office/powerpoint/2010/main" val="32670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16</a:t>
            </a:fld>
            <a:endParaRPr kumimoji="1" lang="ja-JP" altLang="en-US"/>
          </a:p>
        </p:txBody>
      </p:sp>
    </p:spTree>
    <p:extLst>
      <p:ext uri="{BB962C8B-B14F-4D97-AF65-F5344CB8AC3E}">
        <p14:creationId xmlns:p14="http://schemas.microsoft.com/office/powerpoint/2010/main" val="3996804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17</a:t>
            </a:fld>
            <a:endParaRPr kumimoji="1" lang="ja-JP" altLang="en-US"/>
          </a:p>
        </p:txBody>
      </p:sp>
    </p:spTree>
    <p:extLst>
      <p:ext uri="{BB962C8B-B14F-4D97-AF65-F5344CB8AC3E}">
        <p14:creationId xmlns:p14="http://schemas.microsoft.com/office/powerpoint/2010/main" val="266709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新規項目：都市整備部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18</a:t>
            </a:fld>
            <a:endParaRPr kumimoji="1" lang="ja-JP" altLang="en-US"/>
          </a:p>
        </p:txBody>
      </p:sp>
    </p:spTree>
    <p:extLst>
      <p:ext uri="{BB962C8B-B14F-4D97-AF65-F5344CB8AC3E}">
        <p14:creationId xmlns:p14="http://schemas.microsoft.com/office/powerpoint/2010/main" val="150201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4425" y="1243013"/>
            <a:ext cx="4578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245303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4425" y="1243013"/>
            <a:ext cx="4578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299044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101390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0563" y="288925"/>
            <a:ext cx="5715000" cy="4186238"/>
          </a:xfrm>
        </p:spPr>
      </p:sp>
      <p:sp>
        <p:nvSpPr>
          <p:cNvPr id="4" name="ノート プレースホルダー 3"/>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67643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8</a:t>
            </a:fld>
            <a:endParaRPr kumimoji="1" lang="ja-JP" altLang="en-US"/>
          </a:p>
        </p:txBody>
      </p:sp>
    </p:spTree>
    <p:extLst>
      <p:ext uri="{BB962C8B-B14F-4D97-AF65-F5344CB8AC3E}">
        <p14:creationId xmlns:p14="http://schemas.microsoft.com/office/powerpoint/2010/main" val="100530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政策企画部（サミット室）、環境農林水産部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9</a:t>
            </a:fld>
            <a:endParaRPr kumimoji="1" lang="ja-JP" altLang="en-US"/>
          </a:p>
        </p:txBody>
      </p:sp>
    </p:spTree>
    <p:extLst>
      <p:ext uri="{BB962C8B-B14F-4D97-AF65-F5344CB8AC3E}">
        <p14:creationId xmlns:p14="http://schemas.microsoft.com/office/powerpoint/2010/main" val="300252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政策企画部（万博室）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10</a:t>
            </a:fld>
            <a:endParaRPr kumimoji="1" lang="ja-JP" altLang="en-US"/>
          </a:p>
        </p:txBody>
      </p:sp>
    </p:spTree>
    <p:extLst>
      <p:ext uri="{BB962C8B-B14F-4D97-AF65-F5344CB8AC3E}">
        <p14:creationId xmlns:p14="http://schemas.microsoft.com/office/powerpoint/2010/main" val="96067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4425" y="1243013"/>
            <a:ext cx="4578350" cy="3354387"/>
          </a:xfrm>
        </p:spPr>
      </p:sp>
      <p:sp>
        <p:nvSpPr>
          <p:cNvPr id="3" name="ノート プレースホルダー 2"/>
          <p:cNvSpPr>
            <a:spLocks noGrp="1"/>
          </p:cNvSpPr>
          <p:nvPr>
            <p:ph type="body" idx="1"/>
          </p:nvPr>
        </p:nvSpPr>
        <p:spPr/>
        <p:txBody>
          <a:bodyPr/>
          <a:lstStyle/>
          <a:p>
            <a:r>
              <a:rPr kumimoji="1" lang="ja-JP" altLang="en-US" dirty="0" smtClean="0"/>
              <a:t>政策企画部（企画室）</a:t>
            </a:r>
            <a:endParaRPr kumimoji="1" lang="ja-JP" altLang="en-US" dirty="0"/>
          </a:p>
        </p:txBody>
      </p:sp>
      <p:sp>
        <p:nvSpPr>
          <p:cNvPr id="4" name="スライド番号プレースホルダー 3"/>
          <p:cNvSpPr>
            <a:spLocks noGrp="1"/>
          </p:cNvSpPr>
          <p:nvPr>
            <p:ph type="sldNum" sz="quarter" idx="10"/>
          </p:nvPr>
        </p:nvSpPr>
        <p:spPr/>
        <p:txBody>
          <a:bodyPr/>
          <a:lstStyle/>
          <a:p>
            <a:fld id="{1B66C8F5-CB2E-4C22-B0D0-CFD98AD7DD20}" type="slidenum">
              <a:rPr kumimoji="1" lang="ja-JP" altLang="en-US" smtClean="0"/>
              <a:t>11</a:t>
            </a:fld>
            <a:endParaRPr kumimoji="1" lang="ja-JP" altLang="en-US"/>
          </a:p>
        </p:txBody>
      </p:sp>
    </p:spTree>
    <p:extLst>
      <p:ext uri="{BB962C8B-B14F-4D97-AF65-F5344CB8AC3E}">
        <p14:creationId xmlns:p14="http://schemas.microsoft.com/office/powerpoint/2010/main" val="27805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12</a:t>
            </a:fld>
            <a:endParaRPr kumimoji="1" lang="ja-JP" altLang="en-US"/>
          </a:p>
        </p:txBody>
      </p:sp>
    </p:spTree>
    <p:extLst>
      <p:ext uri="{BB962C8B-B14F-4D97-AF65-F5344CB8AC3E}">
        <p14:creationId xmlns:p14="http://schemas.microsoft.com/office/powerpoint/2010/main" val="381680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政策企画部（戦略事業室・青治室）、府民文化部、健康医療部、商工労働部、環境農林水産部、都市整備部、住宅まちづくり部、教育委員会</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13</a:t>
            </a:fld>
            <a:endParaRPr kumimoji="1" lang="ja-JP" altLang="en-US"/>
          </a:p>
        </p:txBody>
      </p:sp>
    </p:spTree>
    <p:extLst>
      <p:ext uri="{BB962C8B-B14F-4D97-AF65-F5344CB8AC3E}">
        <p14:creationId xmlns:p14="http://schemas.microsoft.com/office/powerpoint/2010/main" val="176102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2116" y="2130439"/>
            <a:ext cx="7957266" cy="1470025"/>
          </a:xfrm>
        </p:spPr>
        <p:txBody>
          <a:body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404225" y="3886200"/>
            <a:ext cx="655304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BE9DCACA-6861-4136-89B8-94F9A4AA37BF}" type="datetime1">
              <a:rPr kumimoji="1" lang="ja-JP" altLang="en-US" smtClean="0"/>
              <a:t>2019/11/5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77AD8A6-1FF5-46D5-8C27-D4366304A8DF}" type="datetime1">
              <a:rPr kumimoji="1" lang="ja-JP" altLang="en-US" smtClean="0"/>
              <a:t>2019/11/5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8EBD2B57-5850-4CAE-9E56-606B44C18442}" type="datetime1">
              <a:rPr kumimoji="1" lang="ja-JP" altLang="en-US" smtClean="0"/>
              <a:t>2019/11/5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713192" y="111547"/>
            <a:ext cx="504056" cy="365125"/>
          </a:xfrm>
        </p:spPr>
        <p:style>
          <a:lnRef idx="2">
            <a:schemeClr val="accent1"/>
          </a:lnRef>
          <a:fillRef idx="1">
            <a:schemeClr val="lt1"/>
          </a:fillRef>
          <a:effectRef idx="0">
            <a:schemeClr val="accent1"/>
          </a:effectRef>
          <a:fontRef idx="none"/>
        </p:style>
        <p:txBody>
          <a:bodyPr/>
          <a:lstStyle>
            <a:lvl1pPr algn="ctr">
              <a:defRPr sz="2000"/>
            </a:lvl1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3821134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0D8591BC-BA22-4369-802F-31A5DFE5E413}" type="datetime1">
              <a:rPr kumimoji="1" lang="ja-JP" altLang="en-US" smtClean="0"/>
              <a:t>2019/11/5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713248" y="6376243"/>
            <a:ext cx="504000" cy="365125"/>
          </a:xfrm>
        </p:spPr>
        <p:style>
          <a:lnRef idx="2">
            <a:schemeClr val="accent1"/>
          </a:lnRef>
          <a:fillRef idx="1">
            <a:schemeClr val="lt1"/>
          </a:fillRef>
          <a:effectRef idx="0">
            <a:schemeClr val="accent1"/>
          </a:effectRef>
          <a:fontRef idx="none"/>
        </p:style>
        <p:txBody>
          <a:bodyPr/>
          <a:lstStyle>
            <a:lvl1pPr algn="ctr">
              <a:defRPr sz="2000"/>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442790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68078" y="274638"/>
            <a:ext cx="8425339"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68078" y="1600204"/>
            <a:ext cx="8425339"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68074" y="6356364"/>
            <a:ext cx="21843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0589D-A3C0-4331-B677-DEF972A65DFD}" type="datetime1">
              <a:rPr kumimoji="1" lang="ja-JP" altLang="en-US" smtClean="0"/>
              <a:t>2019/11/5</a:t>
            </a:fld>
            <a:endParaRPr kumimoji="1" lang="ja-JP" altLang="en-US"/>
          </a:p>
        </p:txBody>
      </p:sp>
      <p:sp>
        <p:nvSpPr>
          <p:cNvPr id="5" name="フッター プレースホルダ 4"/>
          <p:cNvSpPr>
            <a:spLocks noGrp="1"/>
          </p:cNvSpPr>
          <p:nvPr>
            <p:ph type="ftr" sz="quarter" idx="3"/>
          </p:nvPr>
        </p:nvSpPr>
        <p:spPr>
          <a:xfrm>
            <a:off x="3198511" y="6356364"/>
            <a:ext cx="296447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709069" y="6356364"/>
            <a:ext cx="21843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48296" y="1484784"/>
            <a:ext cx="8245120" cy="1931988"/>
          </a:xfrm>
        </p:spPr>
        <p:txBody>
          <a:bodyPr>
            <a:noAutofit/>
          </a:bodyPr>
          <a:lstStyle/>
          <a:p>
            <a:r>
              <a:rPr lang="en-US" altLang="ja-JP" sz="3600" b="1" dirty="0">
                <a:solidFill>
                  <a:schemeClr val="accent5">
                    <a:lumMod val="50000"/>
                  </a:schemeClr>
                </a:solidFill>
                <a:latin typeface="Meiryo UI" panose="020B0604030504040204" pitchFamily="50" charset="-128"/>
                <a:ea typeface="Meiryo UI" panose="020B0604030504040204" pitchFamily="50" charset="-128"/>
              </a:rPr>
              <a:t/>
            </a:r>
            <a:br>
              <a:rPr lang="en-US" altLang="ja-JP" sz="3600" b="1" dirty="0">
                <a:solidFill>
                  <a:schemeClr val="accent5">
                    <a:lumMod val="50000"/>
                  </a:schemeClr>
                </a:solidFill>
                <a:latin typeface="Meiryo UI" panose="020B0604030504040204" pitchFamily="50" charset="-128"/>
                <a:ea typeface="Meiryo UI" panose="020B0604030504040204" pitchFamily="50" charset="-128"/>
              </a:rPr>
            </a:br>
            <a:r>
              <a:rPr lang="ja-JP" altLang="en-US" sz="3600" b="1" dirty="0" smtClean="0">
                <a:solidFill>
                  <a:schemeClr val="accent5">
                    <a:lumMod val="50000"/>
                  </a:schemeClr>
                </a:solidFill>
                <a:latin typeface="Meiryo UI" panose="020B0604030504040204" pitchFamily="50" charset="-128"/>
                <a:ea typeface="Meiryo UI" panose="020B0604030504040204" pitchFamily="50" charset="-128"/>
              </a:rPr>
              <a:t>大阪府の</a:t>
            </a:r>
            <a:r>
              <a:rPr lang="en-US" altLang="ja-JP" sz="3600" b="1" dirty="0" smtClean="0">
                <a:solidFill>
                  <a:schemeClr val="accent5">
                    <a:lumMod val="50000"/>
                  </a:schemeClr>
                </a:solidFill>
                <a:latin typeface="Meiryo UI" panose="020B0604030504040204" pitchFamily="50" charset="-128"/>
                <a:ea typeface="Meiryo UI" panose="020B0604030504040204" pitchFamily="50" charset="-128"/>
              </a:rPr>
              <a:t>SDGs</a:t>
            </a:r>
            <a:r>
              <a:rPr lang="ja-JP" altLang="en-US" sz="3600" b="1" dirty="0" smtClean="0">
                <a:solidFill>
                  <a:schemeClr val="accent5">
                    <a:lumMod val="50000"/>
                  </a:schemeClr>
                </a:solidFill>
                <a:latin typeface="Meiryo UI" panose="020B0604030504040204" pitchFamily="50" charset="-128"/>
                <a:ea typeface="Meiryo UI" panose="020B0604030504040204" pitchFamily="50" charset="-128"/>
              </a:rPr>
              <a:t>の取組み</a:t>
            </a:r>
            <a:endParaRPr lang="ja-JP" altLang="en-US" sz="36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4294967295"/>
          </p:nvPr>
        </p:nvSpPr>
        <p:spPr>
          <a:xfrm>
            <a:off x="1546842" y="4437112"/>
            <a:ext cx="6264696" cy="1366167"/>
          </a:xfrm>
        </p:spPr>
        <p:txBody>
          <a:bodyPr>
            <a:noAutofit/>
          </a:bodyPr>
          <a:lstStyle/>
          <a:p>
            <a:pPr marL="0" indent="0" algn="ctr">
              <a:buNone/>
            </a:pPr>
            <a:r>
              <a:rPr lang="en-US" altLang="ja-JP" sz="2000" b="1" dirty="0" smtClean="0">
                <a:solidFill>
                  <a:schemeClr val="accent5">
                    <a:lumMod val="50000"/>
                  </a:schemeClr>
                </a:solidFill>
                <a:latin typeface="Meiryo UI" panose="020B0604030504040204" pitchFamily="50" charset="-128"/>
                <a:ea typeface="Meiryo UI" panose="020B0604030504040204" pitchFamily="50" charset="-128"/>
              </a:rPr>
              <a:t>2019.11.7</a:t>
            </a:r>
          </a:p>
          <a:p>
            <a:pPr marL="0" indent="0" algn="ctr">
              <a:buNone/>
            </a:pPr>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rPr>
              <a:t>令和元</a:t>
            </a:r>
            <a:r>
              <a:rPr lang="ja-JP" altLang="en-US" sz="2000" b="1" dirty="0">
                <a:solidFill>
                  <a:schemeClr val="accent5">
                    <a:lumMod val="50000"/>
                  </a:schemeClr>
                </a:solidFill>
                <a:latin typeface="Meiryo UI" panose="020B0604030504040204" pitchFamily="50" charset="-128"/>
                <a:ea typeface="Meiryo UI" panose="020B0604030504040204" pitchFamily="50" charset="-128"/>
              </a:rPr>
              <a:t>年度大阪府</a:t>
            </a:r>
            <a:r>
              <a:rPr lang="en-US" altLang="ja-JP" sz="2000" b="1" dirty="0">
                <a:solidFill>
                  <a:schemeClr val="accent5">
                    <a:lumMod val="50000"/>
                  </a:schemeClr>
                </a:solidFill>
                <a:latin typeface="Meiryo UI" panose="020B0604030504040204" pitchFamily="50" charset="-128"/>
                <a:ea typeface="Meiryo UI" panose="020B0604030504040204" pitchFamily="50" charset="-128"/>
              </a:rPr>
              <a:t>SDGs</a:t>
            </a:r>
            <a:r>
              <a:rPr lang="ja-JP" altLang="en-US" sz="2000" b="1" dirty="0" smtClean="0">
                <a:solidFill>
                  <a:schemeClr val="accent5">
                    <a:lumMod val="50000"/>
                  </a:schemeClr>
                </a:solidFill>
                <a:latin typeface="Meiryo UI" panose="020B0604030504040204" pitchFamily="50" charset="-128"/>
                <a:ea typeface="Meiryo UI" panose="020B0604030504040204" pitchFamily="50" charset="-128"/>
              </a:rPr>
              <a:t>勉強会</a:t>
            </a:r>
            <a:endParaRPr lang="ja-JP" altLang="en-US" sz="20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4" name="正方形/長方形 3"/>
          <p:cNvSpPr/>
          <p:nvPr/>
        </p:nvSpPr>
        <p:spPr>
          <a:xfrm>
            <a:off x="7705080" y="332656"/>
            <a:ext cx="1188336" cy="648072"/>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mn-ea"/>
              </a:rPr>
              <a:t>資料２</a:t>
            </a:r>
            <a:endParaRPr kumimoji="1" lang="ja-JP" altLang="en-US" dirty="0">
              <a:latin typeface="+mn-ea"/>
            </a:endParaRPr>
          </a:p>
        </p:txBody>
      </p:sp>
    </p:spTree>
    <p:extLst>
      <p:ext uri="{BB962C8B-B14F-4D97-AF65-F5344CB8AC3E}">
        <p14:creationId xmlns:p14="http://schemas.microsoft.com/office/powerpoint/2010/main" val="3484060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1759"/>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90" b="1" dirty="0">
                <a:solidFill>
                  <a:schemeClr val="bg1"/>
                </a:solidFill>
                <a:latin typeface="Meiryo UI" panose="020B0604030504040204" pitchFamily="50" charset="-128"/>
                <a:ea typeface="Meiryo UI" panose="020B0604030504040204" pitchFamily="50" charset="-128"/>
              </a:rPr>
              <a:t>大阪・関西万博の開催</a:t>
            </a:r>
            <a:r>
              <a:rPr lang="en-US" altLang="ja-JP" sz="1890" b="1" dirty="0">
                <a:solidFill>
                  <a:schemeClr val="bg1"/>
                </a:solidFill>
                <a:latin typeface="Meiryo UI" panose="020B0604030504040204" pitchFamily="50" charset="-128"/>
                <a:ea typeface="Meiryo UI" panose="020B0604030504040204" pitchFamily="50" charset="-128"/>
              </a:rPr>
              <a:t>PR</a:t>
            </a:r>
            <a:endParaRPr lang="ja-JP" altLang="en-US" sz="189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10</a:t>
            </a:fld>
            <a:endParaRPr kumimoji="1" lang="ja-JP" altLang="en-US"/>
          </a:p>
        </p:txBody>
      </p:sp>
      <p:sp>
        <p:nvSpPr>
          <p:cNvPr id="6" name="テキスト ボックス 5"/>
          <p:cNvSpPr txBox="1"/>
          <p:nvPr/>
        </p:nvSpPr>
        <p:spPr>
          <a:xfrm>
            <a:off x="330407" y="925544"/>
            <a:ext cx="8730328" cy="1786772"/>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4212" tIns="204127" rtlCol="0" anchor="t" anchorCtr="0">
            <a:noAutofit/>
          </a:bodyPr>
          <a:lstStyle/>
          <a:p>
            <a:pPr marL="162020" indent="-162020">
              <a:spcBef>
                <a:spcPts val="567"/>
              </a:spcBef>
            </a:pP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達成への貢献を柱の</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1</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つとする「</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年大阪・関西万博」の開催や、</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に取り組む企業の紹介などを含むプロモーション動画を大阪府と大阪市が共同で作成。</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pPr marL="162020" indent="-162020">
              <a:spcBef>
                <a:spcPts val="567"/>
              </a:spcBef>
            </a:pP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〇本年</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6</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月に開催された</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大阪サミットの期間中にインテックス大阪内の大阪・関西魅力発信スペースにおいて、主に海外メディアに向けて放映。</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pPr>
              <a:spcBef>
                <a:spcPts val="567"/>
              </a:spcBef>
            </a:pP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（府庁大手前庁舎のデジタルサイネージでも放映）</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275" y="5086277"/>
            <a:ext cx="1812661" cy="1018437"/>
          </a:xfrm>
          <a:prstGeom prst="rect">
            <a:avLst/>
          </a:prstGeom>
        </p:spPr>
      </p:pic>
      <p:sp>
        <p:nvSpPr>
          <p:cNvPr id="10" name="テキスト ボックス 9"/>
          <p:cNvSpPr txBox="1"/>
          <p:nvPr/>
        </p:nvSpPr>
        <p:spPr>
          <a:xfrm>
            <a:off x="4773333" y="2744892"/>
            <a:ext cx="4379990" cy="3668060"/>
          </a:xfrm>
          <a:prstGeom prst="rect">
            <a:avLst/>
          </a:prstGeom>
          <a:noFill/>
          <a:ln>
            <a:noFill/>
          </a:ln>
        </p:spPr>
        <p:txBody>
          <a:bodyPr wrap="square" lIns="238148" tIns="136085" rIns="79753" bIns="39878" rtlCol="0">
            <a:spAutoFit/>
          </a:bodyPr>
          <a:lstStyle/>
          <a:p>
            <a:r>
              <a:rPr lang="ja-JP" altLang="en-US" sz="1512" b="1" dirty="0">
                <a:latin typeface="Meiryo UI" panose="020B0604030504040204" pitchFamily="50" charset="-128"/>
                <a:ea typeface="Meiryo UI" panose="020B0604030504040204" pitchFamily="50" charset="-128"/>
                <a:cs typeface="Meiryo UI" panose="020B0604030504040204" pitchFamily="50" charset="-128"/>
              </a:rPr>
              <a:t>（参考）大阪・関西万博の概要</a:t>
            </a:r>
            <a:endParaRPr lang="en-US" altLang="ja-JP" sz="1512"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12" dirty="0">
                <a:latin typeface="Meiryo UI" panose="020B0604030504040204" pitchFamily="50" charset="-128"/>
                <a:ea typeface="Meiryo UI" panose="020B0604030504040204" pitchFamily="50" charset="-128"/>
                <a:cs typeface="Meiryo UI" panose="020B0604030504040204" pitchFamily="50" charset="-128"/>
              </a:rPr>
              <a:t>◆テーマ：</a:t>
            </a:r>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12" dirty="0">
                <a:latin typeface="Meiryo UI" panose="020B0604030504040204" pitchFamily="50" charset="-128"/>
                <a:ea typeface="Meiryo UI" panose="020B0604030504040204" pitchFamily="50" charset="-128"/>
                <a:cs typeface="Meiryo UI" panose="020B0604030504040204" pitchFamily="50" charset="-128"/>
              </a:rPr>
              <a:t>　いのち輝く未来社会のデザイン</a:t>
            </a:r>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12"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12"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12" dirty="0">
                <a:latin typeface="Meiryo UI" panose="020B0604030504040204" pitchFamily="50" charset="-128"/>
                <a:ea typeface="Meiryo UI" panose="020B0604030504040204" pitchFamily="50" charset="-128"/>
                <a:cs typeface="Meiryo UI" panose="020B0604030504040204" pitchFamily="50" charset="-128"/>
              </a:rPr>
              <a:t>◆サブテーマ：</a:t>
            </a:r>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12" dirty="0">
                <a:latin typeface="Meiryo UI" panose="020B0604030504040204" pitchFamily="50" charset="-128"/>
                <a:ea typeface="Meiryo UI" panose="020B0604030504040204" pitchFamily="50" charset="-128"/>
                <a:cs typeface="Meiryo UI" panose="020B0604030504040204" pitchFamily="50" charset="-128"/>
              </a:rPr>
              <a:t>　「多様で心身ともに健康な生き方」</a:t>
            </a:r>
          </a:p>
          <a:p>
            <a:r>
              <a:rPr lang="ja-JP" altLang="en-US" sz="1512" dirty="0">
                <a:latin typeface="Meiryo UI" panose="020B0604030504040204" pitchFamily="50" charset="-128"/>
                <a:ea typeface="Meiryo UI" panose="020B0604030504040204" pitchFamily="50" charset="-128"/>
                <a:cs typeface="Meiryo UI" panose="020B0604030504040204" pitchFamily="50" charset="-128"/>
              </a:rPr>
              <a:t>　「持続可能な社会・経済システム」</a:t>
            </a:r>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12" dirty="0">
                <a:latin typeface="Meiryo UI" panose="020B0604030504040204" pitchFamily="50" charset="-128"/>
                <a:ea typeface="Meiryo UI" panose="020B0604030504040204" pitchFamily="50" charset="-128"/>
                <a:cs typeface="Meiryo UI" panose="020B0604030504040204" pitchFamily="50" charset="-128"/>
              </a:rPr>
              <a:t>◆コンセプト：</a:t>
            </a:r>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23"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12" dirty="0"/>
              <a:t>“People’s Living Lab”</a:t>
            </a:r>
            <a:r>
              <a:rPr lang="ja-JP" altLang="en-US" sz="1512" dirty="0"/>
              <a:t> </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未来社会の実験場</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12" dirty="0">
                <a:latin typeface="Meiryo UI" panose="020B0604030504040204" pitchFamily="50" charset="-128"/>
                <a:ea typeface="Meiryo UI" panose="020B0604030504040204" pitchFamily="50" charset="-128"/>
                <a:cs typeface="Meiryo UI" panose="020B0604030504040204" pitchFamily="50" charset="-128"/>
              </a:rPr>
              <a:t>◆開催期間　：</a:t>
            </a:r>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12"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12"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1512"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512" dirty="0">
                <a:latin typeface="Meiryo UI" panose="020B0604030504040204" pitchFamily="50" charset="-128"/>
                <a:ea typeface="Meiryo UI" panose="020B0604030504040204" pitchFamily="50" charset="-128"/>
                <a:cs typeface="Meiryo UI" panose="020B0604030504040204" pitchFamily="50" charset="-128"/>
              </a:rPr>
              <a:t>5/3</a:t>
            </a:r>
            <a:r>
              <a:rPr lang="ja-JP" altLang="en-US" sz="1512" dirty="0">
                <a:latin typeface="Meiryo UI" panose="020B0604030504040204" pitchFamily="50" charset="-128"/>
                <a:ea typeface="Meiryo UI" panose="020B0604030504040204" pitchFamily="50" charset="-128"/>
                <a:cs typeface="Meiryo UI" panose="020B0604030504040204" pitchFamily="50" charset="-128"/>
              </a:rPr>
              <a:t>～</a:t>
            </a:r>
            <a:r>
              <a:rPr lang="en-US" altLang="ja-JP" sz="1512" dirty="0">
                <a:latin typeface="Meiryo UI" panose="020B0604030504040204" pitchFamily="50" charset="-128"/>
                <a:ea typeface="Meiryo UI" panose="020B0604030504040204" pitchFamily="50" charset="-128"/>
                <a:cs typeface="Meiryo UI" panose="020B0604030504040204" pitchFamily="50" charset="-128"/>
              </a:rPr>
              <a:t>11/3(185</a:t>
            </a:r>
            <a:r>
              <a:rPr lang="ja-JP" altLang="en-US" sz="1512"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1512"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5745" y="4968555"/>
            <a:ext cx="2037588" cy="1357894"/>
          </a:xfrm>
          <a:prstGeom prst="rect">
            <a:avLst/>
          </a:prstGeom>
        </p:spPr>
      </p:pic>
      <p:pic>
        <p:nvPicPr>
          <p:cNvPr id="12" name="図 11"/>
          <p:cNvPicPr/>
          <p:nvPr/>
        </p:nvPicPr>
        <p:blipFill rotWithShape="1">
          <a:blip r:embed="rId5" cstate="print">
            <a:extLst>
              <a:ext uri="{28A0092B-C50C-407E-A947-70E740481C1C}">
                <a14:useLocalDpi xmlns:a14="http://schemas.microsoft.com/office/drawing/2010/main" val="0"/>
              </a:ext>
            </a:extLst>
          </a:blip>
          <a:srcRect l="9945" t="17797" r="9394"/>
          <a:stretch/>
        </p:blipFill>
        <p:spPr bwMode="auto">
          <a:xfrm>
            <a:off x="330406" y="2830037"/>
            <a:ext cx="2848385" cy="2138519"/>
          </a:xfrm>
          <a:prstGeom prst="rect">
            <a:avLst/>
          </a:prstGeom>
          <a:noFill/>
          <a:ln>
            <a:noFill/>
          </a:ln>
        </p:spPr>
      </p:pic>
    </p:spTree>
    <p:extLst>
      <p:ext uri="{BB962C8B-B14F-4D97-AF65-F5344CB8AC3E}">
        <p14:creationId xmlns:p14="http://schemas.microsoft.com/office/powerpoint/2010/main" val="172456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30407" y="925544"/>
            <a:ext cx="8730328" cy="5641099"/>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4212" tIns="204127" rtlCol="0" anchor="t" anchorCtr="0">
            <a:noAutofit/>
          </a:bodyPr>
          <a:lstStyle/>
          <a:p>
            <a:pPr>
              <a:spcBef>
                <a:spcPts val="567"/>
              </a:spcBef>
            </a:pP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◆日時：２０１９年６月</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pPr>
              <a:spcBef>
                <a:spcPts val="262"/>
              </a:spcBef>
            </a:pP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◆場所：グランフロント大阪</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pPr>
              <a:spcBef>
                <a:spcPts val="262"/>
              </a:spcBef>
            </a:pP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◆主催：株式会社宣伝会議、大阪青年会議所（後援：外務省、大阪府など）</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0" y="171760"/>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890" b="1" dirty="0">
                <a:solidFill>
                  <a:schemeClr val="bg1"/>
                </a:solidFill>
                <a:latin typeface="Meiryo UI" panose="020B0604030504040204" pitchFamily="50" charset="-128"/>
                <a:ea typeface="Meiryo UI" panose="020B0604030504040204" pitchFamily="50" charset="-128"/>
              </a:rPr>
              <a:t>SDGs</a:t>
            </a:r>
            <a:r>
              <a:rPr lang="ja-JP" altLang="en-US" sz="1890" b="1" dirty="0">
                <a:solidFill>
                  <a:schemeClr val="bg1"/>
                </a:solidFill>
                <a:latin typeface="Meiryo UI" panose="020B0604030504040204" pitchFamily="50" charset="-128"/>
                <a:ea typeface="Meiryo UI" panose="020B0604030504040204" pitchFamily="50" charset="-128"/>
              </a:rPr>
              <a:t>未来会議</a:t>
            </a:r>
            <a:r>
              <a:rPr lang="en-US" altLang="ja-JP" sz="1890" b="1" dirty="0">
                <a:solidFill>
                  <a:schemeClr val="bg1"/>
                </a:solidFill>
                <a:latin typeface="Meiryo UI" panose="020B0604030504040204" pitchFamily="50" charset="-128"/>
                <a:ea typeface="Meiryo UI" panose="020B0604030504040204" pitchFamily="50" charset="-128"/>
              </a:rPr>
              <a:t>-</a:t>
            </a:r>
            <a:r>
              <a:rPr lang="ja-JP" altLang="en-US" sz="1890" b="1" dirty="0">
                <a:solidFill>
                  <a:schemeClr val="bg1"/>
                </a:solidFill>
                <a:latin typeface="Meiryo UI" panose="020B0604030504040204" pitchFamily="50" charset="-128"/>
                <a:ea typeface="Meiryo UI" panose="020B0604030504040204" pitchFamily="50" charset="-128"/>
              </a:rPr>
              <a:t>未来をつくるソーシャルサミット </a:t>
            </a:r>
            <a:r>
              <a:rPr lang="en-US" altLang="ja-JP" sz="1890" b="1" dirty="0">
                <a:solidFill>
                  <a:schemeClr val="bg1"/>
                </a:solidFill>
                <a:latin typeface="Meiryo UI" panose="020B0604030504040204" pitchFamily="50" charset="-128"/>
                <a:ea typeface="Meiryo UI" panose="020B0604030504040204" pitchFamily="50" charset="-128"/>
              </a:rPr>
              <a:t>for SDGs-</a:t>
            </a: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509" y="1155690"/>
            <a:ext cx="1358460" cy="734139"/>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4452" y="2383408"/>
            <a:ext cx="2423581" cy="1701058"/>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5076" y="4430280"/>
            <a:ext cx="2518983" cy="1701058"/>
          </a:xfrm>
          <a:prstGeom prst="rect">
            <a:avLst/>
          </a:prstGeom>
        </p:spPr>
      </p:pic>
      <p:pic>
        <p:nvPicPr>
          <p:cNvPr id="2" name="図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2424" y="4430280"/>
            <a:ext cx="2268077" cy="1701058"/>
          </a:xfrm>
          <a:prstGeom prst="rect">
            <a:avLst/>
          </a:prstGeom>
        </p:spPr>
      </p:pic>
      <p:sp>
        <p:nvSpPr>
          <p:cNvPr id="14" name="テキスト ボックス 13"/>
          <p:cNvSpPr txBox="1"/>
          <p:nvPr/>
        </p:nvSpPr>
        <p:spPr>
          <a:xfrm>
            <a:off x="6485444" y="4104799"/>
            <a:ext cx="2241660" cy="237757"/>
          </a:xfrm>
          <a:prstGeom prst="rect">
            <a:avLst/>
          </a:prstGeom>
          <a:noFill/>
          <a:ln>
            <a:noFill/>
          </a:ln>
        </p:spPr>
        <p:txBody>
          <a:bodyPr wrap="square" rtlCol="0">
            <a:spAutoFit/>
          </a:bodyPr>
          <a:lstStyle/>
          <a:p>
            <a:r>
              <a:rPr lang="ja-JP" altLang="en-US" sz="945" b="1" dirty="0"/>
              <a:t>会場の様子（グランフロント大阪）</a:t>
            </a:r>
          </a:p>
        </p:txBody>
      </p:sp>
      <p:sp>
        <p:nvSpPr>
          <p:cNvPr id="15" name="テキスト ボックス 14"/>
          <p:cNvSpPr txBox="1"/>
          <p:nvPr/>
        </p:nvSpPr>
        <p:spPr>
          <a:xfrm>
            <a:off x="3648942" y="6161454"/>
            <a:ext cx="2173959" cy="237757"/>
          </a:xfrm>
          <a:prstGeom prst="rect">
            <a:avLst/>
          </a:prstGeom>
          <a:noFill/>
          <a:ln>
            <a:noFill/>
          </a:ln>
        </p:spPr>
        <p:txBody>
          <a:bodyPr wrap="square" rtlCol="0">
            <a:spAutoFit/>
          </a:bodyPr>
          <a:lstStyle/>
          <a:p>
            <a:r>
              <a:rPr lang="en-US" altLang="ja-JP" sz="945" b="1" dirty="0"/>
              <a:t>SDGs</a:t>
            </a:r>
            <a:r>
              <a:rPr lang="ja-JP" altLang="en-US" sz="945" b="1" dirty="0"/>
              <a:t>こどもサミットの発表の様子</a:t>
            </a:r>
          </a:p>
        </p:txBody>
      </p:sp>
      <p:sp>
        <p:nvSpPr>
          <p:cNvPr id="16" name="テキスト ボックス 15"/>
          <p:cNvSpPr txBox="1"/>
          <p:nvPr/>
        </p:nvSpPr>
        <p:spPr>
          <a:xfrm>
            <a:off x="1009575" y="6184000"/>
            <a:ext cx="2173959" cy="237757"/>
          </a:xfrm>
          <a:prstGeom prst="rect">
            <a:avLst/>
          </a:prstGeom>
          <a:noFill/>
          <a:ln>
            <a:noFill/>
          </a:ln>
        </p:spPr>
        <p:txBody>
          <a:bodyPr wrap="square" rtlCol="0">
            <a:spAutoFit/>
          </a:bodyPr>
          <a:lstStyle/>
          <a:p>
            <a:pPr algn="ctr"/>
            <a:r>
              <a:rPr lang="ja-JP" altLang="en-US" sz="945" b="1" dirty="0"/>
              <a:t>大阪府のブースの様子</a:t>
            </a:r>
          </a:p>
        </p:txBody>
      </p:sp>
      <p:sp>
        <p:nvSpPr>
          <p:cNvPr id="13" name="テキスト ボックス 12"/>
          <p:cNvSpPr txBox="1"/>
          <p:nvPr/>
        </p:nvSpPr>
        <p:spPr>
          <a:xfrm>
            <a:off x="508317" y="2170919"/>
            <a:ext cx="5379656" cy="20868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lstStyle/>
          <a:p>
            <a:pPr>
              <a:spcBef>
                <a:spcPts val="567"/>
              </a:spcBef>
            </a:pP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　</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大阪サミットの開催を機に、次世代を担う子どもたちが社会の様々な課題について考える「</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こどもサミット」の開催、また、有識者等が</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達成に向けた取組みや課題などを議論する企業向けの「</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フォーラム」の開催を主なプログラムとする“</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未来会議”をグランフロント大阪で開催。</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pPr>
              <a:spcBef>
                <a:spcPts val="262"/>
              </a:spcBef>
            </a:pP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　「</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子どもサミット」の取組みは、実際の</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大阪サミットのレセプションにおいても紹介された。</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pPr>
              <a:lnSpc>
                <a:spcPts val="2174"/>
              </a:lnSpc>
              <a:spcBef>
                <a:spcPts val="262"/>
              </a:spcBef>
            </a:pPr>
            <a:endParaRPr lang="ja-JP" altLang="en-US" sz="1701" spc="-104" dirty="0">
              <a:latin typeface="Meiryo UI" panose="020B0604030504040204" pitchFamily="50" charset="-128"/>
              <a:ea typeface="Meiryo UI" panose="020B0604030504040204" pitchFamily="50" charset="-128"/>
              <a:cs typeface="Meiryo UI" panose="020B0604030504040204" pitchFamily="50" charset="-128"/>
            </a:endParaRPr>
          </a:p>
          <a:p>
            <a:pPr>
              <a:lnSpc>
                <a:spcPts val="2174"/>
              </a:lnSpc>
              <a:spcBef>
                <a:spcPts val="262"/>
              </a:spcBef>
            </a:pP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7136" y="4417383"/>
            <a:ext cx="2366747" cy="1744071"/>
          </a:xfrm>
          <a:prstGeom prst="rect">
            <a:avLst/>
          </a:prstGeom>
        </p:spPr>
      </p:pic>
      <p:sp>
        <p:nvSpPr>
          <p:cNvPr id="23" name="テキスト ボックス 22"/>
          <p:cNvSpPr txBox="1"/>
          <p:nvPr/>
        </p:nvSpPr>
        <p:spPr>
          <a:xfrm>
            <a:off x="6349922" y="6161453"/>
            <a:ext cx="2173959" cy="237757"/>
          </a:xfrm>
          <a:prstGeom prst="rect">
            <a:avLst/>
          </a:prstGeom>
          <a:noFill/>
          <a:ln>
            <a:noFill/>
          </a:ln>
        </p:spPr>
        <p:txBody>
          <a:bodyPr wrap="square" rtlCol="0">
            <a:spAutoFit/>
          </a:bodyPr>
          <a:lstStyle/>
          <a:p>
            <a:r>
              <a:rPr lang="en-US" altLang="ja-JP" sz="945" b="1" dirty="0"/>
              <a:t>G20</a:t>
            </a:r>
            <a:r>
              <a:rPr lang="ja-JP" altLang="en-US" sz="945" b="1" dirty="0"/>
              <a:t>大阪のレセプションの様子</a:t>
            </a:r>
          </a:p>
        </p:txBody>
      </p:sp>
      <p:sp>
        <p:nvSpPr>
          <p:cNvPr id="24" name="楕円 23"/>
          <p:cNvSpPr/>
          <p:nvPr/>
        </p:nvSpPr>
        <p:spPr>
          <a:xfrm>
            <a:off x="7793061" y="4590505"/>
            <a:ext cx="824971" cy="1540834"/>
          </a:xfrm>
          <a:prstGeom prst="ellips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11</a:t>
            </a:fld>
            <a:endParaRPr kumimoji="1" lang="ja-JP" altLang="en-US"/>
          </a:p>
        </p:txBody>
      </p:sp>
    </p:spTree>
    <p:extLst>
      <p:ext uri="{BB962C8B-B14F-4D97-AF65-F5344CB8AC3E}">
        <p14:creationId xmlns:p14="http://schemas.microsoft.com/office/powerpoint/2010/main" val="2539551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1760"/>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512" b="1" dirty="0">
                <a:solidFill>
                  <a:schemeClr val="bg1"/>
                </a:solidFill>
                <a:latin typeface="Meiryo UI" panose="020B0604030504040204" pitchFamily="50" charset="-128"/>
                <a:ea typeface="Meiryo UI" panose="020B0604030504040204" pitchFamily="50" charset="-128"/>
              </a:rPr>
              <a:t>シンポジウム</a:t>
            </a:r>
            <a:r>
              <a:rPr lang="ja-JP" altLang="en-US" sz="1890" b="1" dirty="0">
                <a:solidFill>
                  <a:schemeClr val="bg1"/>
                </a:solidFill>
                <a:latin typeface="Meiryo UI" panose="020B0604030504040204" pitchFamily="50" charset="-128"/>
                <a:ea typeface="Meiryo UI" panose="020B0604030504040204" pitchFamily="50" charset="-128"/>
              </a:rPr>
              <a:t>加速させよう！自治体</a:t>
            </a:r>
            <a:r>
              <a:rPr lang="en-US" altLang="ja-JP" sz="1890" b="1" dirty="0">
                <a:solidFill>
                  <a:schemeClr val="bg1"/>
                </a:solidFill>
                <a:latin typeface="Meiryo UI" panose="020B0604030504040204" pitchFamily="50" charset="-128"/>
                <a:ea typeface="Meiryo UI" panose="020B0604030504040204" pitchFamily="50" charset="-128"/>
              </a:rPr>
              <a:t>SDGs</a:t>
            </a:r>
            <a:r>
              <a:rPr lang="ja-JP" altLang="en-US" sz="1701" b="1" spc="-142" dirty="0">
                <a:solidFill>
                  <a:schemeClr val="bg1"/>
                </a:solidFill>
                <a:latin typeface="Meiryo UI" panose="020B0604030504040204" pitchFamily="50" charset="-128"/>
                <a:ea typeface="Meiryo UI" panose="020B0604030504040204" pitchFamily="50" charset="-128"/>
              </a:rPr>
              <a:t>～</a:t>
            </a:r>
            <a:r>
              <a:rPr lang="en-US" altLang="ja-JP" sz="1701" b="1" spc="-142" dirty="0">
                <a:solidFill>
                  <a:schemeClr val="bg1"/>
                </a:solidFill>
                <a:latin typeface="Meiryo UI" panose="020B0604030504040204" pitchFamily="50" charset="-128"/>
                <a:ea typeface="Meiryo UI" panose="020B0604030504040204" pitchFamily="50" charset="-128"/>
              </a:rPr>
              <a:t>2025</a:t>
            </a:r>
            <a:r>
              <a:rPr lang="ja-JP" altLang="en-US" sz="1701" b="1" spc="-142" dirty="0">
                <a:solidFill>
                  <a:schemeClr val="bg1"/>
                </a:solidFill>
                <a:latin typeface="Meiryo UI" panose="020B0604030504040204" pitchFamily="50" charset="-128"/>
                <a:ea typeface="Meiryo UI" panose="020B0604030504040204" pitchFamily="50" charset="-128"/>
              </a:rPr>
              <a:t>大阪・関西万博開催理念を実装する～</a:t>
            </a:r>
            <a:r>
              <a:rPr lang="ja-JP" altLang="en-US" sz="1890" b="1" dirty="0">
                <a:solidFill>
                  <a:schemeClr val="bg1"/>
                </a:solidFill>
                <a:latin typeface="Meiryo UI" panose="020B0604030504040204" pitchFamily="50" charset="-128"/>
                <a:ea typeface="Meiryo UI" panose="020B0604030504040204" pitchFamily="50" charset="-128"/>
              </a:rPr>
              <a:t>」</a:t>
            </a:r>
          </a:p>
        </p:txBody>
      </p:sp>
      <p:sp>
        <p:nvSpPr>
          <p:cNvPr id="3" name="テキスト プレースホルダー 7"/>
          <p:cNvSpPr txBox="1">
            <a:spLocks/>
          </p:cNvSpPr>
          <p:nvPr/>
        </p:nvSpPr>
        <p:spPr bwMode="auto">
          <a:xfrm>
            <a:off x="342544" y="760234"/>
            <a:ext cx="8870685" cy="5858449"/>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2063" tIns="102063" rIns="102063" bIns="102063"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68021" indent="-168021">
              <a:spcBef>
                <a:spcPct val="0"/>
              </a:spcBef>
              <a:buNone/>
              <a:defRPr/>
            </a:pPr>
            <a:r>
              <a:rPr lang="ja-JP" altLang="en-US" sz="1701" kern="0" dirty="0">
                <a:solidFill>
                  <a:sysClr val="windowText" lastClr="000000"/>
                </a:solidFill>
              </a:rPr>
              <a:t>◆日時：令和元年</a:t>
            </a:r>
            <a:r>
              <a:rPr lang="en-US" altLang="ja-JP" sz="1701" kern="0" dirty="0">
                <a:solidFill>
                  <a:sysClr val="windowText" lastClr="000000"/>
                </a:solidFill>
              </a:rPr>
              <a:t>8</a:t>
            </a:r>
            <a:r>
              <a:rPr lang="ja-JP" altLang="en-US" sz="1701" kern="0" dirty="0">
                <a:solidFill>
                  <a:sysClr val="windowText" lastClr="000000"/>
                </a:solidFill>
              </a:rPr>
              <a:t>月</a:t>
            </a:r>
            <a:r>
              <a:rPr lang="en-US" altLang="ja-JP" sz="1701" kern="0" dirty="0">
                <a:solidFill>
                  <a:sysClr val="windowText" lastClr="000000"/>
                </a:solidFill>
              </a:rPr>
              <a:t>8</a:t>
            </a:r>
            <a:r>
              <a:rPr lang="ja-JP" altLang="en-US" sz="1701" kern="0" dirty="0">
                <a:solidFill>
                  <a:sysClr val="windowText" lastClr="000000"/>
                </a:solidFill>
              </a:rPr>
              <a:t>日</a:t>
            </a:r>
            <a:endParaRPr lang="en-US" altLang="ja-JP" sz="1701" kern="0" dirty="0">
              <a:solidFill>
                <a:sysClr val="windowText" lastClr="000000"/>
              </a:solidFill>
            </a:endParaRPr>
          </a:p>
          <a:p>
            <a:pPr marL="168021" indent="-168021">
              <a:spcBef>
                <a:spcPct val="0"/>
              </a:spcBef>
              <a:buNone/>
              <a:defRPr/>
            </a:pPr>
            <a:r>
              <a:rPr lang="ja-JP" altLang="en-US" sz="1701" kern="0" dirty="0">
                <a:solidFill>
                  <a:sysClr val="windowText" lastClr="000000"/>
                </a:solidFill>
              </a:rPr>
              <a:t>◆場所：ドーンセンター</a:t>
            </a:r>
            <a:endParaRPr lang="en-US" altLang="ja-JP" sz="1701" kern="0" dirty="0">
              <a:solidFill>
                <a:sysClr val="windowText" lastClr="000000"/>
              </a:solidFill>
            </a:endParaRPr>
          </a:p>
          <a:p>
            <a:pPr marL="168021" indent="-168021">
              <a:spcBef>
                <a:spcPct val="0"/>
              </a:spcBef>
              <a:buNone/>
              <a:defRPr/>
            </a:pPr>
            <a:r>
              <a:rPr lang="ja-JP" altLang="en-US" sz="1701" kern="0" dirty="0">
                <a:solidFill>
                  <a:sysClr val="windowText" lastClr="000000"/>
                </a:solidFill>
              </a:rPr>
              <a:t>◆主催：一般社団法人　近畿建設協会、共催：株式会社　</a:t>
            </a:r>
            <a:r>
              <a:rPr lang="en-US" altLang="ja-JP" sz="1701" kern="0" dirty="0">
                <a:solidFill>
                  <a:sysClr val="windowText" lastClr="000000"/>
                </a:solidFill>
              </a:rPr>
              <a:t>UR</a:t>
            </a:r>
            <a:r>
              <a:rPr lang="ja-JP" altLang="en-US" sz="1701" kern="0" dirty="0">
                <a:solidFill>
                  <a:sysClr val="windowText" lastClr="000000"/>
                </a:solidFill>
              </a:rPr>
              <a:t>リンケージ　西日本支社</a:t>
            </a:r>
            <a:endParaRPr lang="en-US" altLang="ja-JP" sz="1701" kern="0" dirty="0">
              <a:solidFill>
                <a:sysClr val="windowText" lastClr="000000"/>
              </a:solidFill>
            </a:endParaRPr>
          </a:p>
          <a:p>
            <a:pPr marL="168021" indent="-168021">
              <a:spcBef>
                <a:spcPct val="0"/>
              </a:spcBef>
              <a:buNone/>
              <a:defRPr/>
            </a:pPr>
            <a:r>
              <a:rPr lang="ja-JP" altLang="en-US" sz="1701" kern="0" dirty="0">
                <a:solidFill>
                  <a:sysClr val="windowText" lastClr="000000"/>
                </a:solidFill>
              </a:rPr>
              <a:t>   後援：国土交通省　近畿地方整備局、独立行政法人　都市再生機構　西日本支社</a:t>
            </a:r>
            <a:endParaRPr lang="en-US" altLang="ja-JP" sz="1701" kern="0" dirty="0">
              <a:solidFill>
                <a:sysClr val="windowText" lastClr="000000"/>
              </a:solidFill>
            </a:endParaRPr>
          </a:p>
          <a:p>
            <a:pPr marL="0" indent="0">
              <a:buNone/>
            </a:pPr>
            <a:r>
              <a:rPr lang="ja-JP" altLang="en-US" sz="1701" b="1" kern="100" dirty="0">
                <a:cs typeface="Times New Roman" panose="02020603050405020304" pitchFamily="18" charset="0"/>
              </a:rPr>
              <a:t>◆</a:t>
            </a:r>
            <a:r>
              <a:rPr lang="ja-JP" altLang="ja-JP" sz="1701" kern="100" dirty="0">
                <a:cs typeface="Times New Roman" panose="02020603050405020304" pitchFamily="18" charset="0"/>
              </a:rPr>
              <a:t>プログラム</a:t>
            </a:r>
          </a:p>
          <a:p>
            <a:pPr marL="0" indent="0">
              <a:buNone/>
            </a:pPr>
            <a:r>
              <a:rPr lang="ja-JP" altLang="en-US" sz="1323" kern="100" dirty="0">
                <a:cs typeface="Times New Roman" panose="02020603050405020304" pitchFamily="18" charset="0"/>
              </a:rPr>
              <a:t>　</a:t>
            </a:r>
            <a:r>
              <a:rPr lang="ja-JP" altLang="ja-JP" sz="1323" kern="100" dirty="0">
                <a:cs typeface="Times New Roman" panose="02020603050405020304" pitchFamily="18" charset="0"/>
              </a:rPr>
              <a:t>■基調講演</a:t>
            </a:r>
            <a:endParaRPr lang="en-US" altLang="ja-JP" sz="1323" kern="100" dirty="0">
              <a:cs typeface="Times New Roman" panose="02020603050405020304" pitchFamily="18" charset="0"/>
            </a:endParaRPr>
          </a:p>
          <a:p>
            <a:pPr marL="0" indent="0">
              <a:buNone/>
            </a:pPr>
            <a:r>
              <a:rPr lang="ja-JP" altLang="en-US" sz="1323" kern="100" dirty="0">
                <a:cs typeface="Times New Roman" panose="02020603050405020304" pitchFamily="18" charset="0"/>
              </a:rPr>
              <a:t>　</a:t>
            </a:r>
            <a:r>
              <a:rPr lang="ja-JP" altLang="ja-JP" sz="1323" kern="100" dirty="0">
                <a:cs typeface="Times New Roman" panose="02020603050405020304" pitchFamily="18" charset="0"/>
              </a:rPr>
              <a:t>「地方創生に向けた</a:t>
            </a:r>
            <a:r>
              <a:rPr lang="en-US" altLang="ja-JP" sz="1323" kern="100" dirty="0">
                <a:cs typeface="Times New Roman" panose="02020603050405020304" pitchFamily="18" charset="0"/>
              </a:rPr>
              <a:t>SDGs</a:t>
            </a:r>
            <a:r>
              <a:rPr lang="ja-JP" altLang="ja-JP" sz="1323" kern="100" dirty="0">
                <a:cs typeface="Times New Roman" panose="02020603050405020304" pitchFamily="18" charset="0"/>
              </a:rPr>
              <a:t>の推進について」</a:t>
            </a:r>
          </a:p>
          <a:p>
            <a:pPr marL="0" indent="0">
              <a:buNone/>
            </a:pPr>
            <a:r>
              <a:rPr lang="ja-JP" altLang="en-US" sz="1323" kern="100" dirty="0">
                <a:cs typeface="Times New Roman" panose="02020603050405020304" pitchFamily="18" charset="0"/>
              </a:rPr>
              <a:t>　</a:t>
            </a:r>
            <a:r>
              <a:rPr lang="ja-JP" altLang="ja-JP" sz="1323" kern="100" dirty="0">
                <a:cs typeface="Times New Roman" panose="02020603050405020304" pitchFamily="18" charset="0"/>
              </a:rPr>
              <a:t>消費者庁　長官　伊藤　明子　氏　</a:t>
            </a:r>
            <a:endParaRPr lang="en-US" altLang="ja-JP" sz="1323" kern="100" dirty="0">
              <a:cs typeface="Times New Roman" panose="02020603050405020304" pitchFamily="18" charset="0"/>
            </a:endParaRPr>
          </a:p>
          <a:p>
            <a:pPr marL="0" indent="0">
              <a:buNone/>
            </a:pPr>
            <a:r>
              <a:rPr lang="ja-JP" altLang="en-US" sz="1134" kern="100" dirty="0">
                <a:cs typeface="Times New Roman" panose="02020603050405020304" pitchFamily="18" charset="0"/>
              </a:rPr>
              <a:t>　</a:t>
            </a:r>
            <a:r>
              <a:rPr lang="ja-JP" altLang="ja-JP" sz="1134" kern="100" dirty="0">
                <a:cs typeface="Times New Roman" panose="02020603050405020304" pitchFamily="18" charset="0"/>
              </a:rPr>
              <a:t>（前　内閣官房　まち・ひと・しごと創生本部　事務局　地方創生統括官補）</a:t>
            </a:r>
            <a:endParaRPr lang="ja-JP" altLang="ja-JP" sz="1323" kern="100" dirty="0">
              <a:cs typeface="Times New Roman" panose="02020603050405020304" pitchFamily="18" charset="0"/>
            </a:endParaRPr>
          </a:p>
          <a:p>
            <a:pPr marL="0" indent="0">
              <a:buNone/>
            </a:pPr>
            <a:endParaRPr lang="ja-JP" altLang="ja-JP" sz="1323" kern="100" dirty="0">
              <a:cs typeface="Times New Roman" panose="02020603050405020304" pitchFamily="18" charset="0"/>
            </a:endParaRPr>
          </a:p>
          <a:p>
            <a:pPr marL="0" indent="0">
              <a:buNone/>
            </a:pPr>
            <a:r>
              <a:rPr lang="ja-JP" altLang="en-US" sz="1323" kern="100" dirty="0">
                <a:cs typeface="Times New Roman" panose="02020603050405020304" pitchFamily="18" charset="0"/>
              </a:rPr>
              <a:t>　</a:t>
            </a:r>
            <a:r>
              <a:rPr lang="ja-JP" altLang="ja-JP" sz="1323" kern="100" dirty="0">
                <a:cs typeface="Times New Roman" panose="02020603050405020304" pitchFamily="18" charset="0"/>
              </a:rPr>
              <a:t>■パネルディスカッション</a:t>
            </a:r>
          </a:p>
          <a:p>
            <a:pPr marL="0" indent="0">
              <a:buNone/>
            </a:pPr>
            <a:r>
              <a:rPr lang="ja-JP" altLang="en-US" sz="1323" kern="100" dirty="0">
                <a:cs typeface="Times New Roman" panose="02020603050405020304" pitchFamily="18" charset="0"/>
              </a:rPr>
              <a:t>　・パネリスト</a:t>
            </a:r>
            <a:endParaRPr lang="en-US" altLang="ja-JP" sz="1323" kern="100" dirty="0">
              <a:cs typeface="Times New Roman" panose="02020603050405020304" pitchFamily="18" charset="0"/>
            </a:endParaRPr>
          </a:p>
          <a:p>
            <a:pPr marL="0" indent="0">
              <a:buNone/>
            </a:pPr>
            <a:r>
              <a:rPr lang="ja-JP" altLang="en-US" sz="1323" kern="100" dirty="0">
                <a:cs typeface="Times New Roman" panose="02020603050405020304" pitchFamily="18" charset="0"/>
              </a:rPr>
              <a:t>　　</a:t>
            </a:r>
            <a:r>
              <a:rPr lang="ja-JP" altLang="ja-JP" sz="1323" kern="100" dirty="0">
                <a:cs typeface="Times New Roman" panose="02020603050405020304" pitchFamily="18" charset="0"/>
              </a:rPr>
              <a:t>消費者庁　長官</a:t>
            </a:r>
            <a:r>
              <a:rPr lang="en-US" altLang="ja-JP" sz="1323" kern="100" dirty="0">
                <a:cs typeface="Times New Roman" panose="02020603050405020304" pitchFamily="18" charset="0"/>
              </a:rPr>
              <a:t>			</a:t>
            </a:r>
            <a:r>
              <a:rPr lang="ja-JP" altLang="ja-JP" sz="1323" kern="100" dirty="0">
                <a:cs typeface="Times New Roman" panose="02020603050405020304" pitchFamily="18" charset="0"/>
              </a:rPr>
              <a:t>伊藤</a:t>
            </a:r>
            <a:r>
              <a:rPr lang="ja-JP" altLang="en-US" sz="1323" kern="100" dirty="0">
                <a:cs typeface="Times New Roman" panose="02020603050405020304" pitchFamily="18" charset="0"/>
              </a:rPr>
              <a:t>　</a:t>
            </a:r>
            <a:r>
              <a:rPr lang="ja-JP" altLang="ja-JP" sz="1323" kern="100" dirty="0">
                <a:cs typeface="Times New Roman" panose="02020603050405020304" pitchFamily="18" charset="0"/>
              </a:rPr>
              <a:t>明子　氏</a:t>
            </a:r>
          </a:p>
          <a:p>
            <a:pPr marL="0" indent="0">
              <a:buNone/>
            </a:pPr>
            <a:r>
              <a:rPr lang="ja-JP" altLang="en-US" sz="1323" kern="100" dirty="0">
                <a:cs typeface="Times New Roman" panose="02020603050405020304" pitchFamily="18" charset="0"/>
              </a:rPr>
              <a:t>　　</a:t>
            </a:r>
            <a:r>
              <a:rPr lang="ja-JP" altLang="ja-JP" sz="1323" kern="100" dirty="0">
                <a:cs typeface="Times New Roman" panose="02020603050405020304" pitchFamily="18" charset="0"/>
              </a:rPr>
              <a:t>岡山県　真庭市長</a:t>
            </a:r>
            <a:r>
              <a:rPr lang="en-US" altLang="ja-JP" sz="1323" kern="100" dirty="0">
                <a:cs typeface="Times New Roman" panose="02020603050405020304" pitchFamily="18" charset="0"/>
              </a:rPr>
              <a:t>			</a:t>
            </a:r>
            <a:r>
              <a:rPr lang="ja-JP" altLang="ja-JP" sz="1323" kern="100" dirty="0">
                <a:cs typeface="Times New Roman" panose="02020603050405020304" pitchFamily="18" charset="0"/>
              </a:rPr>
              <a:t>太田　昇　氏</a:t>
            </a:r>
          </a:p>
          <a:p>
            <a:pPr marL="0" indent="0">
              <a:buNone/>
            </a:pPr>
            <a:r>
              <a:rPr lang="ja-JP" altLang="en-US" sz="1323" kern="100" dirty="0">
                <a:cs typeface="Times New Roman" panose="02020603050405020304" pitchFamily="18" charset="0"/>
              </a:rPr>
              <a:t>　　</a:t>
            </a:r>
            <a:r>
              <a:rPr lang="ja-JP" altLang="ja-JP" sz="1323" kern="100" dirty="0">
                <a:cs typeface="Times New Roman" panose="02020603050405020304" pitchFamily="18" charset="0"/>
              </a:rPr>
              <a:t>大阪市立大学大学院　教授</a:t>
            </a:r>
            <a:r>
              <a:rPr lang="en-US" altLang="ja-JP" sz="1323" kern="100" dirty="0">
                <a:cs typeface="Times New Roman" panose="02020603050405020304" pitchFamily="18" charset="0"/>
              </a:rPr>
              <a:t>	</a:t>
            </a:r>
            <a:r>
              <a:rPr lang="ja-JP" altLang="ja-JP" sz="1323" kern="100" dirty="0">
                <a:cs typeface="Times New Roman" panose="02020603050405020304" pitchFamily="18" charset="0"/>
              </a:rPr>
              <a:t>嘉名　光市　氏</a:t>
            </a:r>
          </a:p>
          <a:p>
            <a:pPr marL="0" indent="0">
              <a:buNone/>
            </a:pPr>
            <a:r>
              <a:rPr lang="ja-JP" altLang="en-US" sz="1323" kern="100" dirty="0">
                <a:cs typeface="Times New Roman" panose="02020603050405020304" pitchFamily="18" charset="0"/>
              </a:rPr>
              <a:t>　　</a:t>
            </a:r>
            <a:r>
              <a:rPr lang="ja-JP" altLang="ja-JP" sz="1323" kern="100" dirty="0">
                <a:cs typeface="Times New Roman" panose="02020603050405020304" pitchFamily="18" charset="0"/>
              </a:rPr>
              <a:t>大阪府　政策企画部長</a:t>
            </a:r>
            <a:r>
              <a:rPr lang="en-US" altLang="ja-JP" sz="1323" kern="100" dirty="0">
                <a:cs typeface="Times New Roman" panose="02020603050405020304" pitchFamily="18" charset="0"/>
              </a:rPr>
              <a:t>		</a:t>
            </a:r>
            <a:r>
              <a:rPr lang="ja-JP" altLang="ja-JP" sz="1323" kern="100" dirty="0">
                <a:cs typeface="Times New Roman" panose="02020603050405020304" pitchFamily="18" charset="0"/>
              </a:rPr>
              <a:t>山口　信彦　氏</a:t>
            </a: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70094" y="4650175"/>
            <a:ext cx="3028748" cy="1714808"/>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0475" y="2732139"/>
            <a:ext cx="3058368" cy="1804522"/>
          </a:xfrm>
          <a:prstGeom prst="rect">
            <a:avLst/>
          </a:prstGeom>
        </p:spPr>
      </p:pic>
      <p:sp>
        <p:nvSpPr>
          <p:cNvPr id="5" name="正方形/長方形 4"/>
          <p:cNvSpPr/>
          <p:nvPr/>
        </p:nvSpPr>
        <p:spPr>
          <a:xfrm>
            <a:off x="524668" y="4970559"/>
            <a:ext cx="5363304" cy="148848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512" b="1" kern="100" dirty="0">
                <a:latin typeface="Meiryo UI" panose="020B0604030504040204" pitchFamily="50" charset="-128"/>
                <a:ea typeface="Meiryo UI" panose="020B0604030504040204" pitchFamily="50" charset="-128"/>
                <a:cs typeface="Times New Roman" panose="02020603050405020304" pitchFamily="18" charset="0"/>
              </a:rPr>
              <a:t>概要</a:t>
            </a:r>
            <a:endParaRPr lang="ja-JP" altLang="ja-JP" sz="1512" kern="100" dirty="0">
              <a:latin typeface="Meiryo UI" panose="020B0604030504040204" pitchFamily="50" charset="-128"/>
              <a:ea typeface="Meiryo UI" panose="020B0604030504040204" pitchFamily="50" charset="-128"/>
              <a:cs typeface="Times New Roman" panose="02020603050405020304" pitchFamily="18" charset="0"/>
            </a:endParaRPr>
          </a:p>
          <a:p>
            <a:pPr marL="165021" indent="-165021"/>
            <a:r>
              <a:rPr lang="ja-JP" altLang="en-US" sz="1512" kern="100" dirty="0">
                <a:latin typeface="Meiryo UI" panose="020B0604030504040204" pitchFamily="50" charset="-128"/>
                <a:ea typeface="Meiryo UI" panose="020B0604030504040204" pitchFamily="50" charset="-128"/>
                <a:cs typeface="Times New Roman" panose="02020603050405020304" pitchFamily="18" charset="0"/>
              </a:rPr>
              <a:t>〇大阪府政策企画部長がパネリストとして登壇し、大阪が、万博の開催都市として進めている</a:t>
            </a:r>
            <a:r>
              <a:rPr lang="en-US" altLang="ja-JP" sz="1512"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512" kern="100" dirty="0">
                <a:latin typeface="Meiryo UI" panose="020B0604030504040204" pitchFamily="50" charset="-128"/>
                <a:ea typeface="Meiryo UI" panose="020B0604030504040204" pitchFamily="50" charset="-128"/>
                <a:cs typeface="Times New Roman" panose="02020603050405020304" pitchFamily="18" charset="0"/>
              </a:rPr>
              <a:t>の取組みを紹介。</a:t>
            </a:r>
            <a:endParaRPr lang="en-US" altLang="ja-JP" sz="1512" kern="100" dirty="0">
              <a:latin typeface="Meiryo UI" panose="020B0604030504040204" pitchFamily="50" charset="-128"/>
              <a:ea typeface="Meiryo UI" panose="020B0604030504040204" pitchFamily="50" charset="-128"/>
              <a:cs typeface="Times New Roman" panose="02020603050405020304" pitchFamily="18" charset="0"/>
            </a:endParaRPr>
          </a:p>
          <a:p>
            <a:pPr marL="165021" indent="-165021"/>
            <a:r>
              <a:rPr lang="ja-JP" altLang="en-US" sz="1512" kern="100" dirty="0">
                <a:latin typeface="Meiryo UI" panose="020B0604030504040204" pitchFamily="50" charset="-128"/>
                <a:ea typeface="Meiryo UI" panose="020B0604030504040204" pitchFamily="50" charset="-128"/>
                <a:cs typeface="Times New Roman" panose="02020603050405020304" pitchFamily="18" charset="0"/>
              </a:rPr>
              <a:t>〇パネリストによる講演の後、大学教授や自治体関係者により、企業や自治体が</a:t>
            </a:r>
            <a:r>
              <a:rPr lang="en-US" altLang="ja-JP" sz="1512"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512" kern="100" dirty="0">
                <a:latin typeface="Meiryo UI" panose="020B0604030504040204" pitchFamily="50" charset="-128"/>
                <a:ea typeface="Meiryo UI" panose="020B0604030504040204" pitchFamily="50" charset="-128"/>
                <a:cs typeface="Times New Roman" panose="02020603050405020304" pitchFamily="18" charset="0"/>
              </a:rPr>
              <a:t>に取り組む意義や自治体による</a:t>
            </a:r>
            <a:r>
              <a:rPr lang="en-US" altLang="ja-JP" sz="1512"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512" kern="100" dirty="0">
                <a:latin typeface="Meiryo UI" panose="020B0604030504040204" pitchFamily="50" charset="-128"/>
                <a:ea typeface="Meiryo UI" panose="020B0604030504040204" pitchFamily="50" charset="-128"/>
                <a:cs typeface="Times New Roman" panose="02020603050405020304" pitchFamily="18" charset="0"/>
              </a:rPr>
              <a:t>達成等、</a:t>
            </a:r>
            <a:r>
              <a:rPr lang="en-US" altLang="ja-JP" sz="1512"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512" kern="100" dirty="0">
                <a:latin typeface="Meiryo UI" panose="020B0604030504040204" pitchFamily="50" charset="-128"/>
                <a:ea typeface="Meiryo UI" panose="020B0604030504040204" pitchFamily="50" charset="-128"/>
                <a:cs typeface="Times New Roman" panose="02020603050405020304" pitchFamily="18" charset="0"/>
              </a:rPr>
              <a:t>の実装について議論を深めた。</a:t>
            </a:r>
            <a:endParaRPr lang="ja-JP" altLang="ja-JP" sz="1512"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12</a:t>
            </a:fld>
            <a:endParaRPr kumimoji="1" lang="ja-JP" altLang="en-US" dirty="0"/>
          </a:p>
        </p:txBody>
      </p:sp>
    </p:spTree>
    <p:extLst>
      <p:ext uri="{BB962C8B-B14F-4D97-AF65-F5344CB8AC3E}">
        <p14:creationId xmlns:p14="http://schemas.microsoft.com/office/powerpoint/2010/main" val="90458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1760"/>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90" b="1" dirty="0">
                <a:solidFill>
                  <a:schemeClr val="bg1"/>
                </a:solidFill>
                <a:latin typeface="Meiryo UI" panose="020B0604030504040204" pitchFamily="50" charset="-128"/>
                <a:ea typeface="Meiryo UI" panose="020B0604030504040204" pitchFamily="50" charset="-128"/>
              </a:rPr>
              <a:t>その他理解促進関連</a:t>
            </a:r>
            <a:endParaRPr lang="en-US" altLang="ja-JP" sz="189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13</a:t>
            </a:fld>
            <a:endParaRPr kumimoji="1" lang="ja-JP" altLang="en-US"/>
          </a:p>
        </p:txBody>
      </p:sp>
      <p:sp>
        <p:nvSpPr>
          <p:cNvPr id="9" name="正方形/長方形 8"/>
          <p:cNvSpPr/>
          <p:nvPr/>
        </p:nvSpPr>
        <p:spPr>
          <a:xfrm>
            <a:off x="-75495" y="835964"/>
            <a:ext cx="7295666" cy="6066725"/>
          </a:xfrm>
          <a:prstGeom prst="rect">
            <a:avLst/>
          </a:prstGeom>
        </p:spPr>
        <p:txBody>
          <a:bodyPr wrap="square">
            <a:spAutoFit/>
          </a:bodyPr>
          <a:lstStyle/>
          <a:p>
            <a:pPr>
              <a:lnSpc>
                <a:spcPts val="1795"/>
              </a:lnSpc>
            </a:pPr>
            <a:r>
              <a:rPr lang="ja-JP" altLang="en-US" sz="1323" b="1" dirty="0">
                <a:latin typeface="Meiryo UI" panose="020B0604030504040204" pitchFamily="50" charset="-128"/>
                <a:ea typeface="Meiryo UI" panose="020B0604030504040204" pitchFamily="50" charset="-128"/>
                <a:cs typeface="Meiryo UI" panose="020B0604030504040204" pitchFamily="50" charset="-128"/>
              </a:rPr>
              <a:t>■イベントにおけるパネルやブース展示</a:t>
            </a:r>
            <a:endParaRPr lang="en-US" altLang="ja-JP" sz="1323" b="1"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rPr>
              <a:t>　・アンチエイジングフェア（令和元年</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rPr>
              <a:t>　・市町村防犯担当者会議（令和元年</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rPr>
              <a:t>　・</a:t>
            </a:r>
            <a:r>
              <a:rPr lang="ja-JP" altLang="en-US" sz="1323" spc="-142" dirty="0">
                <a:latin typeface="Meiryo UI" panose="020B0604030504040204" pitchFamily="50" charset="-128"/>
                <a:ea typeface="Meiryo UI" panose="020B0604030504040204" pitchFamily="50" charset="-128"/>
              </a:rPr>
              <a:t>大阪府ＳＤＧｓスペシャルマッチ～③⑰のゴール～（令和元年</a:t>
            </a:r>
            <a:r>
              <a:rPr lang="en-US" altLang="ja-JP" sz="1323" spc="-142" dirty="0">
                <a:latin typeface="Meiryo UI" panose="020B0604030504040204" pitchFamily="50" charset="-128"/>
                <a:ea typeface="Meiryo UI" panose="020B0604030504040204" pitchFamily="50" charset="-128"/>
              </a:rPr>
              <a:t>5</a:t>
            </a:r>
            <a:r>
              <a:rPr lang="ja-JP" altLang="en-US" sz="1323" spc="-142" dirty="0">
                <a:latin typeface="Meiryo UI" panose="020B0604030504040204" pitchFamily="50" charset="-128"/>
                <a:ea typeface="Meiryo UI" panose="020B0604030504040204" pitchFamily="50" charset="-128"/>
              </a:rPr>
              <a:t>月）</a:t>
            </a:r>
            <a:endParaRPr lang="en-US" altLang="ja-JP" sz="1323" spc="-142" dirty="0">
              <a:latin typeface="Meiryo UI" panose="020B0604030504040204" pitchFamily="50" charset="-128"/>
              <a:ea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rPr>
              <a:t>　・いばらき</a:t>
            </a:r>
            <a:r>
              <a:rPr lang="en-US" altLang="ja-JP" sz="1323" dirty="0">
                <a:latin typeface="Meiryo UI" panose="020B0604030504040204" pitchFamily="50" charset="-128"/>
                <a:ea typeface="Meiryo UI" panose="020B0604030504040204" pitchFamily="50" charset="-128"/>
              </a:rPr>
              <a:t>×</a:t>
            </a:r>
            <a:r>
              <a:rPr lang="ja-JP" altLang="en-US" sz="1323" dirty="0">
                <a:latin typeface="Meiryo UI" panose="020B0604030504040204" pitchFamily="50" charset="-128"/>
                <a:ea typeface="Meiryo UI" panose="020B0604030504040204" pitchFamily="50" charset="-128"/>
              </a:rPr>
              <a:t>立命館</a:t>
            </a:r>
            <a:r>
              <a:rPr lang="en-US" altLang="ja-JP" sz="1323" dirty="0">
                <a:latin typeface="Meiryo UI" panose="020B0604030504040204" pitchFamily="50" charset="-128"/>
                <a:ea typeface="Meiryo UI" panose="020B0604030504040204" pitchFamily="50" charset="-128"/>
              </a:rPr>
              <a:t>DAY2019</a:t>
            </a:r>
            <a:r>
              <a:rPr lang="ja-JP" altLang="en-US" sz="1323" dirty="0">
                <a:latin typeface="Meiryo UI" panose="020B0604030504040204" pitchFamily="50" charset="-128"/>
                <a:ea typeface="Meiryo UI" panose="020B0604030504040204" pitchFamily="50" charset="-128"/>
              </a:rPr>
              <a:t>（令和元年</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rPr>
              <a:t>　・ロハスフェスタ南港（令和元年</a:t>
            </a:r>
            <a:r>
              <a:rPr lang="en-US" altLang="ja-JP" sz="1323" dirty="0">
                <a:latin typeface="Meiryo UI" panose="020B0604030504040204" pitchFamily="50" charset="-128"/>
                <a:ea typeface="Meiryo UI" panose="020B0604030504040204" pitchFamily="50" charset="-128"/>
              </a:rPr>
              <a:t>8</a:t>
            </a:r>
            <a:r>
              <a:rPr lang="ja-JP" altLang="en-US" sz="1323" dirty="0">
                <a:latin typeface="Meiryo UI" panose="020B0604030504040204" pitchFamily="50" charset="-128"/>
                <a:ea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rPr>
              <a:t>　・</a:t>
            </a:r>
            <a:r>
              <a:rPr lang="ja-JP" altLang="en-US" sz="1323" dirty="0" err="1">
                <a:latin typeface="Meiryo UI" panose="020B0604030504040204" pitchFamily="50" charset="-128"/>
                <a:ea typeface="Meiryo UI" panose="020B0604030504040204" pitchFamily="50" charset="-128"/>
              </a:rPr>
              <a:t>え</a:t>
            </a:r>
            <a:r>
              <a:rPr lang="ja-JP" altLang="en-US" sz="1323" dirty="0">
                <a:latin typeface="Meiryo UI" panose="020B0604030504040204" pitchFamily="50" charset="-128"/>
                <a:ea typeface="Meiryo UI" panose="020B0604030504040204" pitchFamily="50" charset="-128"/>
              </a:rPr>
              <a:t>ほんのひろば（令和元年</a:t>
            </a:r>
            <a:r>
              <a:rPr lang="en-US" altLang="ja-JP" sz="1323" dirty="0">
                <a:latin typeface="Meiryo UI" panose="020B0604030504040204" pitchFamily="50" charset="-128"/>
                <a:ea typeface="Meiryo UI" panose="020B0604030504040204" pitchFamily="50" charset="-128"/>
              </a:rPr>
              <a:t>8</a:t>
            </a:r>
            <a:r>
              <a:rPr lang="ja-JP" altLang="en-US" sz="1323" dirty="0">
                <a:latin typeface="Meiryo UI" panose="020B0604030504040204" pitchFamily="50" charset="-128"/>
                <a:ea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rPr>
              <a:t>　・リノベーションまちづくり報告会（令和元年</a:t>
            </a:r>
            <a:r>
              <a:rPr lang="en-US" altLang="ja-JP" sz="1323" dirty="0">
                <a:latin typeface="Meiryo UI" panose="020B0604030504040204" pitchFamily="50" charset="-128"/>
                <a:ea typeface="Meiryo UI" panose="020B0604030504040204" pitchFamily="50" charset="-128"/>
              </a:rPr>
              <a:t>9</a:t>
            </a:r>
            <a:r>
              <a:rPr lang="ja-JP" altLang="en-US" sz="1323" dirty="0">
                <a:latin typeface="Meiryo UI" panose="020B0604030504040204" pitchFamily="50" charset="-128"/>
                <a:ea typeface="Meiryo UI" panose="020B0604030504040204" pitchFamily="50" charset="-128"/>
              </a:rPr>
              <a:t>月</a:t>
            </a:r>
            <a:r>
              <a:rPr lang="en-US" altLang="ja-JP" sz="1323" dirty="0">
                <a:latin typeface="Meiryo UI" panose="020B0604030504040204" pitchFamily="50" charset="-128"/>
                <a:ea typeface="Meiryo UI" panose="020B0604030504040204" pitchFamily="50" charset="-128"/>
              </a:rPr>
              <a:t>※</a:t>
            </a:r>
            <a:r>
              <a:rPr lang="ja-JP" altLang="en-US" sz="1323" dirty="0">
                <a:latin typeface="Meiryo UI" panose="020B0604030504040204" pitchFamily="50" charset="-128"/>
                <a:ea typeface="Meiryo UI" panose="020B0604030504040204" pitchFamily="50" charset="-128"/>
              </a:rPr>
              <a:t>予定）</a:t>
            </a:r>
            <a:endParaRPr lang="en-US" altLang="ja-JP" sz="1323" dirty="0">
              <a:latin typeface="Meiryo UI" panose="020B0604030504040204" pitchFamily="50" charset="-128"/>
              <a:ea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rPr>
              <a:t>　・大阪府消費者フェア２０１９（令和元年</a:t>
            </a:r>
            <a:r>
              <a:rPr lang="en-US" altLang="ja-JP" sz="1323" dirty="0">
                <a:latin typeface="Meiryo UI" panose="020B0604030504040204" pitchFamily="50" charset="-128"/>
                <a:ea typeface="Meiryo UI" panose="020B0604030504040204" pitchFamily="50" charset="-128"/>
              </a:rPr>
              <a:t>11</a:t>
            </a:r>
            <a:r>
              <a:rPr lang="ja-JP" altLang="en-US" sz="1323" dirty="0">
                <a:latin typeface="Meiryo UI" panose="020B0604030504040204" pitchFamily="50" charset="-128"/>
                <a:ea typeface="Meiryo UI" panose="020B0604030504040204" pitchFamily="50" charset="-128"/>
              </a:rPr>
              <a:t>月</a:t>
            </a:r>
            <a:r>
              <a:rPr lang="en-US" altLang="ja-JP" sz="1323" dirty="0">
                <a:latin typeface="Meiryo UI" panose="020B0604030504040204" pitchFamily="50" charset="-128"/>
                <a:ea typeface="Meiryo UI" panose="020B0604030504040204" pitchFamily="50" charset="-128"/>
              </a:rPr>
              <a:t>※</a:t>
            </a:r>
            <a:r>
              <a:rPr lang="ja-JP" altLang="en-US" sz="1323" dirty="0">
                <a:latin typeface="Meiryo UI" panose="020B0604030504040204" pitchFamily="50" charset="-128"/>
                <a:ea typeface="Meiryo UI" panose="020B0604030504040204" pitchFamily="50" charset="-128"/>
              </a:rPr>
              <a:t>予定）　</a:t>
            </a:r>
            <a:endParaRPr lang="en-US" altLang="ja-JP" sz="1323" dirty="0">
              <a:latin typeface="Meiryo UI" panose="020B0604030504040204" pitchFamily="50" charset="-128"/>
              <a:ea typeface="Meiryo UI" panose="020B0604030504040204" pitchFamily="50" charset="-128"/>
            </a:endParaRPr>
          </a:p>
          <a:p>
            <a:pPr>
              <a:lnSpc>
                <a:spcPts val="1795"/>
              </a:lnSpc>
            </a:pPr>
            <a:endParaRPr lang="en-US" altLang="ja-JP" sz="1323" dirty="0">
              <a:latin typeface="Meiryo UI" panose="020B0604030504040204" pitchFamily="50" charset="-128"/>
              <a:ea typeface="Meiryo UI" panose="020B0604030504040204" pitchFamily="50" charset="-128"/>
            </a:endParaRPr>
          </a:p>
          <a:p>
            <a:pPr>
              <a:lnSpc>
                <a:spcPts val="1795"/>
              </a:lnSpc>
            </a:pPr>
            <a:r>
              <a:rPr lang="ja-JP" altLang="en-US" sz="1323" b="1" dirty="0">
                <a:latin typeface="Meiryo UI" panose="020B0604030504040204" pitchFamily="50" charset="-128"/>
                <a:ea typeface="Meiryo UI" panose="020B0604030504040204" pitchFamily="50" charset="-128"/>
                <a:cs typeface="Meiryo UI" panose="020B0604030504040204" pitchFamily="50" charset="-128"/>
              </a:rPr>
              <a:t>■報道提供資料・チラシ等への掲載</a:t>
            </a:r>
            <a:endParaRPr lang="en-US" altLang="ja-JP" sz="1323" b="1"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・第</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回大阪府男女いきいき事業者表彰の募集（令和元年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輝塾　先進企業に学ぶ！女性活躍推進講座（令和元年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女性活躍推進　ドーン </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de </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キラリフェスティバル</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9</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・みどりのまちづくり賞募集（令和元年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・大学生期における消費者教育推進事業（令和元年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・大阪府市連携消費者月間懇談会（令和元年６月）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・夏休み若者向け特別啓発事業（令和元年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　　　　等</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b="1" dirty="0">
                <a:latin typeface="Meiryo UI" panose="020B0604030504040204" pitchFamily="50" charset="-128"/>
                <a:ea typeface="Meiryo UI" panose="020B0604030504040204" pitchFamily="50" charset="-128"/>
                <a:cs typeface="Meiryo UI" panose="020B0604030504040204" pitchFamily="50" charset="-128"/>
              </a:rPr>
              <a:t>■府民向けの啓発冊子、リーフレット等への掲載</a:t>
            </a:r>
            <a:endParaRPr lang="en-US" altLang="ja-JP" sz="1323" b="1"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・治安対策通信におけるロゴマークの掲載（令和元年４月～）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・第</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8</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回みどりのまちづくり賞作品集（令和元年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323" dirty="0" err="1">
                <a:latin typeface="Meiryo UI" panose="020B0604030504040204" pitchFamily="50" charset="-128"/>
                <a:ea typeface="Meiryo UI" panose="020B0604030504040204" pitchFamily="50" charset="-128"/>
                <a:cs typeface="Meiryo UI" panose="020B0604030504040204" pitchFamily="50" charset="-128"/>
              </a:rPr>
              <a:t>くらしす</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と　</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vol.94</a:t>
            </a:r>
            <a:r>
              <a:rPr lang="ja-JP" altLang="en-US" sz="1323"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vol.95</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・「消費ってな～に」（令和元年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・「青年年齢引き下げに伴う消費者被害防止啓発リーフレット」 （令和元年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　等</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defTabSz="864108">
              <a:spcBef>
                <a:spcPct val="0"/>
              </a:spcBef>
              <a:spcAft>
                <a:spcPct val="0"/>
              </a:spcAft>
              <a:defRPr/>
            </a:pPr>
            <a:endParaRPr lang="en-US" altLang="ja-JP" sz="1323" kern="0" dirty="0">
              <a:solidFill>
                <a:sysClr val="windowText" lastClr="00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4450614" y="776964"/>
            <a:ext cx="5142117" cy="2386231"/>
          </a:xfrm>
          <a:prstGeom prst="rect">
            <a:avLst/>
          </a:prstGeom>
        </p:spPr>
        <p:txBody>
          <a:bodyPr wrap="square">
            <a:spAutoFit/>
          </a:bodyPr>
          <a:lstStyle/>
          <a:p>
            <a:pPr defTabSz="864108">
              <a:spcBef>
                <a:spcPct val="0"/>
              </a:spcBef>
              <a:spcAft>
                <a:spcPct val="0"/>
              </a:spcAft>
              <a:defRPr/>
            </a:pPr>
            <a:r>
              <a:rPr lang="ja-JP" altLang="en-US" sz="1323" b="1" kern="0" dirty="0">
                <a:solidFill>
                  <a:sysClr val="windowText" lastClr="000000"/>
                </a:solidFill>
                <a:latin typeface="Meiryo UI" panose="020B0604030504040204" pitchFamily="50" charset="-128"/>
                <a:ea typeface="Meiryo UI" panose="020B0604030504040204" pitchFamily="50" charset="-128"/>
              </a:rPr>
              <a:t>■研修・セミナー等の開催</a:t>
            </a:r>
            <a:endParaRPr lang="en-US" altLang="ja-JP" sz="1323" b="1" kern="0" dirty="0">
              <a:solidFill>
                <a:sysClr val="windowText" lastClr="000000"/>
              </a:solidFill>
              <a:latin typeface="Meiryo UI" panose="020B0604030504040204" pitchFamily="50" charset="-128"/>
              <a:ea typeface="Meiryo UI" panose="020B0604030504040204" pitchFamily="50" charset="-128"/>
            </a:endParaRPr>
          </a:p>
          <a:p>
            <a:pPr defTabSz="864108">
              <a:spcBef>
                <a:spcPct val="0"/>
              </a:spcBef>
              <a:spcAft>
                <a:spcPct val="0"/>
              </a:spcAft>
              <a:defRPr/>
            </a:pPr>
            <a:r>
              <a:rPr lang="ja-JP" altLang="en-US" sz="1323" kern="0" dirty="0">
                <a:solidFill>
                  <a:sysClr val="windowText" lastClr="000000"/>
                </a:solidFill>
                <a:latin typeface="Meiryo UI" panose="020B0604030504040204" pitchFamily="50" charset="-128"/>
                <a:ea typeface="Meiryo UI" panose="020B0604030504040204" pitchFamily="50" charset="-128"/>
              </a:rPr>
              <a:t>・都市整備部新規採用職員（技術系）研修（令和元年４月）</a:t>
            </a:r>
            <a:endParaRPr lang="en-US" altLang="ja-JP" sz="1323" kern="0" dirty="0">
              <a:solidFill>
                <a:sysClr val="windowText" lastClr="000000"/>
              </a:solidFill>
              <a:latin typeface="Meiryo UI" panose="020B0604030504040204" pitchFamily="50" charset="-128"/>
              <a:ea typeface="Meiryo UI" panose="020B0604030504040204" pitchFamily="50" charset="-128"/>
            </a:endParaRPr>
          </a:p>
          <a:p>
            <a:pPr defTabSz="864108">
              <a:spcBef>
                <a:spcPct val="0"/>
              </a:spcBef>
              <a:spcAft>
                <a:spcPct val="0"/>
              </a:spcAft>
              <a:defRPr/>
            </a:pPr>
            <a:r>
              <a:rPr lang="ja-JP" altLang="en-US" sz="1323" kern="0" dirty="0">
                <a:solidFill>
                  <a:sysClr val="windowText" lastClr="000000"/>
                </a:solidFill>
                <a:latin typeface="Meiryo UI" panose="020B0604030504040204" pitchFamily="50" charset="-128"/>
                <a:ea typeface="Meiryo UI" panose="020B0604030504040204" pitchFamily="50" charset="-128"/>
              </a:rPr>
              <a:t>・近畿大学　国際学部　「リレー講座」（令和元年</a:t>
            </a:r>
            <a:r>
              <a:rPr lang="en-US" altLang="ja-JP" sz="1323" kern="0" dirty="0">
                <a:solidFill>
                  <a:sysClr val="windowText" lastClr="000000"/>
                </a:solidFill>
                <a:latin typeface="Meiryo UI" panose="020B0604030504040204" pitchFamily="50" charset="-128"/>
                <a:ea typeface="Meiryo UI" panose="020B0604030504040204" pitchFamily="50" charset="-128"/>
              </a:rPr>
              <a:t>4</a:t>
            </a:r>
            <a:r>
              <a:rPr lang="ja-JP" altLang="en-US" sz="1323" kern="0" dirty="0">
                <a:solidFill>
                  <a:sysClr val="windowText" lastClr="000000"/>
                </a:solidFill>
                <a:latin typeface="Meiryo UI" panose="020B0604030504040204" pitchFamily="50" charset="-128"/>
                <a:ea typeface="Meiryo UI" panose="020B0604030504040204" pitchFamily="50" charset="-128"/>
              </a:rPr>
              <a:t>月）</a:t>
            </a:r>
            <a:endParaRPr lang="en-US" altLang="ja-JP" sz="1323" kern="0" dirty="0">
              <a:solidFill>
                <a:sysClr val="windowText" lastClr="000000"/>
              </a:solidFill>
              <a:latin typeface="Meiryo UI" panose="020B0604030504040204" pitchFamily="50" charset="-128"/>
              <a:ea typeface="Meiryo UI" panose="020B0604030504040204" pitchFamily="50" charset="-128"/>
            </a:endParaRPr>
          </a:p>
          <a:p>
            <a:pPr defTabSz="864108">
              <a:spcBef>
                <a:spcPct val="0"/>
              </a:spcBef>
              <a:spcAft>
                <a:spcPct val="0"/>
              </a:spcAft>
              <a:defRPr/>
            </a:pPr>
            <a:r>
              <a:rPr lang="ja-JP" altLang="en-US" sz="1323" kern="0" dirty="0">
                <a:solidFill>
                  <a:sysClr val="windowText" lastClr="000000"/>
                </a:solidFill>
                <a:latin typeface="Meiryo UI" panose="020B0604030504040204" pitchFamily="50" charset="-128"/>
                <a:ea typeface="Meiryo UI" panose="020B0604030504040204" pitchFamily="50" charset="-128"/>
              </a:rPr>
              <a:t>・大学コンソーシアム大阪</a:t>
            </a:r>
            <a:r>
              <a:rPr lang="ja-JP" altLang="en-US" sz="1323" kern="0" spc="-142" dirty="0">
                <a:solidFill>
                  <a:sysClr val="windowText" lastClr="000000"/>
                </a:solidFill>
                <a:latin typeface="Meiryo UI" panose="020B0604030504040204" pitchFamily="50" charset="-128"/>
                <a:ea typeface="Meiryo UI" panose="020B0604030504040204" pitchFamily="50" charset="-128"/>
              </a:rPr>
              <a:t>「</a:t>
            </a:r>
            <a:r>
              <a:rPr lang="en-US" altLang="ja-JP" sz="1323" kern="0" spc="-142" dirty="0">
                <a:solidFill>
                  <a:sysClr val="windowText" lastClr="000000"/>
                </a:solidFill>
                <a:latin typeface="Meiryo UI" panose="020B0604030504040204" pitchFamily="50" charset="-128"/>
                <a:ea typeface="Meiryo UI" panose="020B0604030504040204" pitchFamily="50" charset="-128"/>
              </a:rPr>
              <a:t>2019</a:t>
            </a:r>
            <a:r>
              <a:rPr lang="ja-JP" altLang="en-US" sz="1323" kern="0" spc="-142" dirty="0">
                <a:solidFill>
                  <a:sysClr val="windowText" lastClr="000000"/>
                </a:solidFill>
                <a:latin typeface="Meiryo UI" panose="020B0604030504040204" pitchFamily="50" charset="-128"/>
                <a:ea typeface="Meiryo UI" panose="020B0604030504040204" pitchFamily="50" charset="-128"/>
              </a:rPr>
              <a:t>グローバル人材育成講座」</a:t>
            </a:r>
            <a:r>
              <a:rPr lang="ja-JP" altLang="en-US" sz="1323" kern="0" dirty="0">
                <a:solidFill>
                  <a:sysClr val="windowText" lastClr="000000"/>
                </a:solidFill>
                <a:latin typeface="Meiryo UI" panose="020B0604030504040204" pitchFamily="50" charset="-128"/>
                <a:ea typeface="Meiryo UI" panose="020B0604030504040204" pitchFamily="50" charset="-128"/>
              </a:rPr>
              <a:t>（令和元年</a:t>
            </a:r>
            <a:r>
              <a:rPr lang="en-US" altLang="ja-JP" sz="1323" kern="0" dirty="0">
                <a:solidFill>
                  <a:sysClr val="windowText" lastClr="000000"/>
                </a:solidFill>
                <a:latin typeface="Meiryo UI" panose="020B0604030504040204" pitchFamily="50" charset="-128"/>
                <a:ea typeface="Meiryo UI" panose="020B0604030504040204" pitchFamily="50" charset="-128"/>
              </a:rPr>
              <a:t>6</a:t>
            </a:r>
            <a:r>
              <a:rPr lang="ja-JP" altLang="en-US" sz="1323" kern="0" dirty="0">
                <a:solidFill>
                  <a:sysClr val="windowText" lastClr="000000"/>
                </a:solidFill>
                <a:latin typeface="Meiryo UI" panose="020B0604030504040204" pitchFamily="50" charset="-128"/>
                <a:ea typeface="Meiryo UI" panose="020B0604030504040204" pitchFamily="50" charset="-128"/>
              </a:rPr>
              <a:t>月）</a:t>
            </a:r>
            <a:endParaRPr lang="en-US" altLang="ja-JP" sz="1323" kern="0" dirty="0">
              <a:solidFill>
                <a:sysClr val="windowText" lastClr="000000"/>
              </a:solidFill>
              <a:latin typeface="Meiryo UI" panose="020B0604030504040204" pitchFamily="50" charset="-128"/>
              <a:ea typeface="Meiryo UI" panose="020B0604030504040204" pitchFamily="50" charset="-128"/>
            </a:endParaRPr>
          </a:p>
          <a:p>
            <a:pPr defTabSz="864108">
              <a:spcBef>
                <a:spcPct val="0"/>
              </a:spcBef>
              <a:spcAft>
                <a:spcPct val="0"/>
              </a:spcAft>
              <a:defRPr/>
            </a:pPr>
            <a:r>
              <a:rPr lang="ja-JP" altLang="en-US" sz="1323" kern="0" dirty="0">
                <a:solidFill>
                  <a:sysClr val="windowText" lastClr="000000"/>
                </a:solidFill>
                <a:latin typeface="Meiryo UI" panose="020B0604030504040204" pitchFamily="50" charset="-128"/>
                <a:ea typeface="Meiryo UI" panose="020B0604030504040204" pitchFamily="50" charset="-128"/>
              </a:rPr>
              <a:t>・府立千里高校「</a:t>
            </a:r>
            <a:r>
              <a:rPr lang="en-US" altLang="ja-JP" sz="1323" kern="0" dirty="0">
                <a:solidFill>
                  <a:sysClr val="windowText" lastClr="000000"/>
                </a:solidFill>
                <a:latin typeface="Meiryo UI" panose="020B0604030504040204" pitchFamily="50" charset="-128"/>
                <a:ea typeface="Meiryo UI" panose="020B0604030504040204" pitchFamily="50" charset="-128"/>
              </a:rPr>
              <a:t>SDGs</a:t>
            </a:r>
            <a:r>
              <a:rPr lang="ja-JP" altLang="en-US" sz="1323" kern="0" dirty="0">
                <a:solidFill>
                  <a:sysClr val="windowText" lastClr="000000"/>
                </a:solidFill>
                <a:latin typeface="Meiryo UI" panose="020B0604030504040204" pitchFamily="50" charset="-128"/>
                <a:ea typeface="Meiryo UI" panose="020B0604030504040204" pitchFamily="50" charset="-128"/>
              </a:rPr>
              <a:t>教室」（令和元年</a:t>
            </a:r>
            <a:r>
              <a:rPr lang="en-US" altLang="ja-JP" sz="1323" kern="0" dirty="0">
                <a:solidFill>
                  <a:sysClr val="windowText" lastClr="000000"/>
                </a:solidFill>
                <a:latin typeface="Meiryo UI" panose="020B0604030504040204" pitchFamily="50" charset="-128"/>
                <a:ea typeface="Meiryo UI" panose="020B0604030504040204" pitchFamily="50" charset="-128"/>
              </a:rPr>
              <a:t>6</a:t>
            </a:r>
            <a:r>
              <a:rPr lang="ja-JP" altLang="en-US" sz="1323" kern="0" dirty="0">
                <a:solidFill>
                  <a:sysClr val="windowText" lastClr="000000"/>
                </a:solidFill>
                <a:latin typeface="Meiryo UI" panose="020B0604030504040204" pitchFamily="50" charset="-128"/>
                <a:ea typeface="Meiryo UI" panose="020B0604030504040204" pitchFamily="50" charset="-128"/>
              </a:rPr>
              <a:t>月）</a:t>
            </a:r>
            <a:endParaRPr lang="en-US" altLang="ja-JP" sz="1323" kern="0" dirty="0">
              <a:solidFill>
                <a:sysClr val="windowText" lastClr="000000"/>
              </a:solidFill>
              <a:latin typeface="Meiryo UI" panose="020B0604030504040204" pitchFamily="50" charset="-128"/>
              <a:ea typeface="Meiryo UI" panose="020B0604030504040204" pitchFamily="50" charset="-128"/>
            </a:endParaRPr>
          </a:p>
          <a:p>
            <a:pPr defTabSz="864108">
              <a:spcBef>
                <a:spcPct val="0"/>
              </a:spcBef>
              <a:spcAft>
                <a:spcPct val="0"/>
              </a:spcAft>
              <a:defRPr/>
            </a:pPr>
            <a:r>
              <a:rPr lang="ja-JP" altLang="en-US" sz="1323" kern="0" dirty="0">
                <a:latin typeface="Meiryo UI" panose="020B0604030504040204" pitchFamily="50" charset="-128"/>
                <a:ea typeface="Meiryo UI" panose="020B0604030504040204" pitchFamily="50" charset="-128"/>
              </a:rPr>
              <a:t>・大阪府民生委員協議会会長連絡会（令和元年６月）</a:t>
            </a:r>
            <a:endParaRPr lang="en-US" altLang="ja-JP" sz="1323" kern="0" dirty="0">
              <a:latin typeface="Meiryo UI" panose="020B0604030504040204" pitchFamily="50" charset="-128"/>
              <a:ea typeface="Meiryo UI" panose="020B0604030504040204" pitchFamily="50" charset="-128"/>
            </a:endParaRPr>
          </a:p>
          <a:p>
            <a:pPr defTabSz="864108">
              <a:spcBef>
                <a:spcPct val="0"/>
              </a:spcBef>
              <a:spcAft>
                <a:spcPct val="0"/>
              </a:spcAft>
              <a:defRPr/>
            </a:pPr>
            <a:r>
              <a:rPr lang="ja-JP" altLang="en-US" sz="1323" kern="0" dirty="0">
                <a:solidFill>
                  <a:sysClr val="windowText" lastClr="000000"/>
                </a:solidFill>
                <a:latin typeface="Meiryo UI" panose="020B0604030504040204" pitchFamily="50" charset="-128"/>
                <a:ea typeface="Meiryo UI" panose="020B0604030504040204" pitchFamily="50" charset="-128"/>
              </a:rPr>
              <a:t>・環境担当指導主事会（令和元年</a:t>
            </a:r>
            <a:r>
              <a:rPr lang="en-US" altLang="ja-JP" sz="1323" kern="0" dirty="0">
                <a:solidFill>
                  <a:sysClr val="windowText" lastClr="000000"/>
                </a:solidFill>
                <a:latin typeface="Meiryo UI" panose="020B0604030504040204" pitchFamily="50" charset="-128"/>
                <a:ea typeface="Meiryo UI" panose="020B0604030504040204" pitchFamily="50" charset="-128"/>
              </a:rPr>
              <a:t>7</a:t>
            </a:r>
            <a:r>
              <a:rPr lang="ja-JP" altLang="en-US" sz="1323" kern="0" dirty="0">
                <a:solidFill>
                  <a:sysClr val="windowText" lastClr="000000"/>
                </a:solidFill>
                <a:latin typeface="Meiryo UI" panose="020B0604030504040204" pitchFamily="50" charset="-128"/>
                <a:ea typeface="Meiryo UI" panose="020B0604030504040204" pitchFamily="50" charset="-128"/>
              </a:rPr>
              <a:t>月）</a:t>
            </a:r>
            <a:endParaRPr lang="en-US" altLang="ja-JP" sz="1323" kern="0" dirty="0">
              <a:solidFill>
                <a:sysClr val="windowText" lastClr="000000"/>
              </a:solidFill>
              <a:latin typeface="Meiryo UI" panose="020B0604030504040204" pitchFamily="50" charset="-128"/>
              <a:ea typeface="Meiryo UI" panose="020B0604030504040204" pitchFamily="50" charset="-128"/>
            </a:endParaRPr>
          </a:p>
          <a:p>
            <a:pPr defTabSz="864108">
              <a:spcBef>
                <a:spcPct val="0"/>
              </a:spcBef>
              <a:spcAft>
                <a:spcPct val="0"/>
              </a:spcAft>
              <a:defRPr/>
            </a:pPr>
            <a:r>
              <a:rPr lang="ja-JP" altLang="en-US" sz="1323" kern="0" dirty="0">
                <a:solidFill>
                  <a:sysClr val="windowText" lastClr="000000"/>
                </a:solidFill>
                <a:latin typeface="Meiryo UI" panose="020B0604030504040204" pitchFamily="50" charset="-128"/>
                <a:ea typeface="Meiryo UI" panose="020B0604030504040204" pitchFamily="50" charset="-128"/>
              </a:rPr>
              <a:t>・</a:t>
            </a:r>
            <a:r>
              <a:rPr lang="en-US" altLang="ja-JP" sz="1323" kern="0" spc="-142" dirty="0">
                <a:solidFill>
                  <a:sysClr val="windowText" lastClr="000000"/>
                </a:solidFill>
                <a:latin typeface="Meiryo UI" panose="020B0604030504040204" pitchFamily="50" charset="-128"/>
                <a:ea typeface="Meiryo UI" panose="020B0604030504040204" pitchFamily="50" charset="-128"/>
              </a:rPr>
              <a:t>WELLNESS</a:t>
            </a:r>
            <a:r>
              <a:rPr lang="ja-JP" altLang="en-US" sz="1323" kern="0" spc="-142" dirty="0">
                <a:solidFill>
                  <a:sysClr val="windowText" lastClr="000000"/>
                </a:solidFill>
                <a:latin typeface="Meiryo UI" panose="020B0604030504040204" pitchFamily="50" charset="-128"/>
                <a:ea typeface="Meiryo UI" panose="020B0604030504040204" pitchFamily="50" charset="-128"/>
              </a:rPr>
              <a:t> </a:t>
            </a:r>
            <a:r>
              <a:rPr lang="en-US" altLang="ja-JP" sz="1323" kern="0" spc="-142" dirty="0">
                <a:solidFill>
                  <a:sysClr val="windowText" lastClr="000000"/>
                </a:solidFill>
                <a:latin typeface="Meiryo UI" panose="020B0604030504040204" pitchFamily="50" charset="-128"/>
                <a:ea typeface="Meiryo UI" panose="020B0604030504040204" pitchFamily="50" charset="-128"/>
              </a:rPr>
              <a:t>LIFESTYLE</a:t>
            </a:r>
            <a:r>
              <a:rPr lang="ja-JP" altLang="en-US" sz="1323" kern="0" spc="-142" dirty="0">
                <a:solidFill>
                  <a:sysClr val="windowText" lastClr="000000"/>
                </a:solidFill>
                <a:latin typeface="Meiryo UI" panose="020B0604030504040204" pitchFamily="50" charset="-128"/>
                <a:ea typeface="Meiryo UI" panose="020B0604030504040204" pitchFamily="50" charset="-128"/>
              </a:rPr>
              <a:t>学生提案募集クリティーク・交流会</a:t>
            </a:r>
            <a:r>
              <a:rPr lang="ja-JP" altLang="en-US" sz="1323" kern="0" dirty="0">
                <a:solidFill>
                  <a:sysClr val="windowText" lastClr="000000"/>
                </a:solidFill>
                <a:latin typeface="Meiryo UI" panose="020B0604030504040204" pitchFamily="50" charset="-128"/>
                <a:ea typeface="Meiryo UI" panose="020B0604030504040204" pitchFamily="50" charset="-128"/>
              </a:rPr>
              <a:t>（令和元年</a:t>
            </a:r>
            <a:r>
              <a:rPr lang="en-US" altLang="ja-JP" sz="1323" kern="0" dirty="0">
                <a:solidFill>
                  <a:sysClr val="windowText" lastClr="000000"/>
                </a:solidFill>
                <a:latin typeface="Meiryo UI" panose="020B0604030504040204" pitchFamily="50" charset="-128"/>
                <a:ea typeface="Meiryo UI" panose="020B0604030504040204" pitchFamily="50" charset="-128"/>
              </a:rPr>
              <a:t>7</a:t>
            </a:r>
            <a:r>
              <a:rPr lang="ja-JP" altLang="en-US" sz="1323" kern="0" dirty="0">
                <a:solidFill>
                  <a:sysClr val="windowText" lastClr="000000"/>
                </a:solidFill>
                <a:latin typeface="Meiryo UI" panose="020B0604030504040204" pitchFamily="50" charset="-128"/>
                <a:ea typeface="Meiryo UI" panose="020B0604030504040204" pitchFamily="50" charset="-128"/>
              </a:rPr>
              <a:t>月）</a:t>
            </a:r>
            <a:endParaRPr lang="en-US" altLang="ja-JP" sz="1323" kern="0" dirty="0">
              <a:solidFill>
                <a:sysClr val="windowText" lastClr="000000"/>
              </a:solidFill>
              <a:latin typeface="Meiryo UI" panose="020B0604030504040204" pitchFamily="50" charset="-128"/>
              <a:ea typeface="Meiryo UI" panose="020B0604030504040204" pitchFamily="50" charset="-128"/>
            </a:endParaRPr>
          </a:p>
          <a:p>
            <a:pPr defTabSz="864108">
              <a:spcBef>
                <a:spcPct val="0"/>
              </a:spcBef>
              <a:spcAft>
                <a:spcPct val="0"/>
              </a:spcAft>
              <a:defRPr/>
            </a:pPr>
            <a:r>
              <a:rPr lang="ja-JP" altLang="en-US" sz="1323" kern="0" dirty="0">
                <a:solidFill>
                  <a:sysClr val="windowText" lastClr="000000"/>
                </a:solidFill>
                <a:latin typeface="Meiryo UI" panose="020B0604030504040204" pitchFamily="50" charset="-128"/>
                <a:ea typeface="Meiryo UI" panose="020B0604030504040204" pitchFamily="50" charset="-128"/>
              </a:rPr>
              <a:t>・建設リサイクル説明会（令和元年</a:t>
            </a:r>
            <a:r>
              <a:rPr lang="en-US" altLang="ja-JP" sz="1323" kern="0" dirty="0">
                <a:solidFill>
                  <a:sysClr val="windowText" lastClr="000000"/>
                </a:solidFill>
                <a:latin typeface="Meiryo UI" panose="020B0604030504040204" pitchFamily="50" charset="-128"/>
                <a:ea typeface="Meiryo UI" panose="020B0604030504040204" pitchFamily="50" charset="-128"/>
              </a:rPr>
              <a:t>8</a:t>
            </a:r>
            <a:r>
              <a:rPr lang="ja-JP" altLang="en-US" sz="1323" kern="0" dirty="0">
                <a:solidFill>
                  <a:sysClr val="windowText" lastClr="000000"/>
                </a:solidFill>
                <a:latin typeface="Meiryo UI" panose="020B0604030504040204" pitchFamily="50" charset="-128"/>
                <a:ea typeface="Meiryo UI" panose="020B0604030504040204" pitchFamily="50" charset="-128"/>
              </a:rPr>
              <a:t>月）</a:t>
            </a:r>
            <a:endParaRPr lang="en-US" altLang="ja-JP" sz="1323" kern="0" dirty="0">
              <a:solidFill>
                <a:sysClr val="windowText" lastClr="000000"/>
              </a:solidFill>
              <a:latin typeface="Meiryo UI" panose="020B0604030504040204" pitchFamily="50" charset="-128"/>
              <a:ea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a:t>
            </a:r>
            <a:r>
              <a:rPr lang="zh-TW" altLang="en-US" sz="1323" dirty="0">
                <a:latin typeface="Meiryo UI" panose="020B0604030504040204" pitchFamily="50" charset="-128"/>
                <a:ea typeface="Meiryo UI" panose="020B0604030504040204" pitchFamily="50" charset="-128"/>
                <a:cs typeface="Meiryo UI" panose="020B0604030504040204" pitchFamily="50" charset="-128"/>
              </a:rPr>
              <a:t>大阪府建築防災啓発員」養成研修</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8</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lnSpc>
                <a:spcPts val="1795"/>
              </a:lnSpc>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・堺市健康寿命延伸産業創出コンソーシアム（令和元年８月）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06702" y="3484464"/>
            <a:ext cx="1525243" cy="2104836"/>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0922" y="3819719"/>
            <a:ext cx="1721686" cy="2242391"/>
          </a:xfrm>
          <a:prstGeom prst="rect">
            <a:avLst/>
          </a:prstGeom>
        </p:spPr>
      </p:pic>
    </p:spTree>
    <p:extLst>
      <p:ext uri="{BB962C8B-B14F-4D97-AF65-F5344CB8AC3E}">
        <p14:creationId xmlns:p14="http://schemas.microsoft.com/office/powerpoint/2010/main" val="2598708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1760"/>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90" b="1" dirty="0">
                <a:solidFill>
                  <a:schemeClr val="bg1"/>
                </a:solidFill>
                <a:latin typeface="Meiryo UI" panose="020B0604030504040204" pitchFamily="50" charset="-128"/>
                <a:ea typeface="Meiryo UI" panose="020B0604030504040204" pitchFamily="50" charset="-128"/>
              </a:rPr>
              <a:t>企業との公民連携の取組みを推進する際に</a:t>
            </a:r>
            <a:r>
              <a:rPr lang="en-US" altLang="ja-JP" sz="1890" b="1" dirty="0">
                <a:solidFill>
                  <a:schemeClr val="bg1"/>
                </a:solidFill>
                <a:latin typeface="Meiryo UI" panose="020B0604030504040204" pitchFamily="50" charset="-128"/>
                <a:ea typeface="Meiryo UI" panose="020B0604030504040204" pitchFamily="50" charset="-128"/>
              </a:rPr>
              <a:t>SDGs</a:t>
            </a:r>
            <a:r>
              <a:rPr lang="ja-JP" altLang="en-US" sz="1890" b="1" dirty="0">
                <a:solidFill>
                  <a:schemeClr val="bg1"/>
                </a:solidFill>
                <a:latin typeface="Meiryo UI" panose="020B0604030504040204" pitchFamily="50" charset="-128"/>
                <a:ea typeface="Meiryo UI" panose="020B0604030504040204" pitchFamily="50" charset="-128"/>
              </a:rPr>
              <a:t>の観点を反映</a:t>
            </a:r>
            <a:r>
              <a:rPr lang="ja-JP" altLang="en-US" sz="1512" b="1" dirty="0">
                <a:solidFill>
                  <a:schemeClr val="bg1"/>
                </a:solidFill>
                <a:latin typeface="Meiryo UI" panose="020B0604030504040204" pitchFamily="50" charset="-128"/>
                <a:ea typeface="Meiryo UI" panose="020B0604030504040204" pitchFamily="50" charset="-128"/>
              </a:rPr>
              <a:t>（平成</a:t>
            </a:r>
            <a:r>
              <a:rPr lang="en-US" altLang="ja-JP" sz="1512" b="1" dirty="0">
                <a:solidFill>
                  <a:schemeClr val="bg1"/>
                </a:solidFill>
                <a:latin typeface="Meiryo UI" panose="020B0604030504040204" pitchFamily="50" charset="-128"/>
                <a:ea typeface="Meiryo UI" panose="020B0604030504040204" pitchFamily="50" charset="-128"/>
              </a:rPr>
              <a:t>30</a:t>
            </a:r>
            <a:r>
              <a:rPr lang="ja-JP" altLang="en-US" sz="1512" b="1" dirty="0">
                <a:solidFill>
                  <a:schemeClr val="bg1"/>
                </a:solidFill>
                <a:latin typeface="Meiryo UI" panose="020B0604030504040204" pitchFamily="50" charset="-128"/>
                <a:ea typeface="Meiryo UI" panose="020B0604030504040204" pitchFamily="50" charset="-128"/>
              </a:rPr>
              <a:t>年</a:t>
            </a:r>
            <a:r>
              <a:rPr lang="en-US" altLang="ja-JP" sz="1512" b="1" dirty="0">
                <a:solidFill>
                  <a:schemeClr val="bg1"/>
                </a:solidFill>
                <a:latin typeface="Meiryo UI" panose="020B0604030504040204" pitchFamily="50" charset="-128"/>
                <a:ea typeface="Meiryo UI" panose="020B0604030504040204" pitchFamily="50" charset="-128"/>
              </a:rPr>
              <a:t>4</a:t>
            </a:r>
            <a:r>
              <a:rPr lang="ja-JP" altLang="en-US" sz="1512" b="1" dirty="0">
                <a:solidFill>
                  <a:schemeClr val="bg1"/>
                </a:solidFill>
                <a:latin typeface="Meiryo UI" panose="020B0604030504040204" pitchFamily="50" charset="-128"/>
                <a:ea typeface="Meiryo UI" panose="020B0604030504040204" pitchFamily="50" charset="-128"/>
              </a:rPr>
              <a:t>月～）</a:t>
            </a:r>
          </a:p>
        </p:txBody>
      </p:sp>
      <p:sp>
        <p:nvSpPr>
          <p:cNvPr id="4" name="テキスト プレースホルダー 7"/>
          <p:cNvSpPr txBox="1">
            <a:spLocks/>
          </p:cNvSpPr>
          <p:nvPr/>
        </p:nvSpPr>
        <p:spPr bwMode="auto">
          <a:xfrm>
            <a:off x="70800" y="930878"/>
            <a:ext cx="9195577" cy="2180612"/>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04127" tIns="102063" rIns="204127" bIns="102063"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68021" indent="-168021">
              <a:spcBef>
                <a:spcPct val="0"/>
              </a:spcBef>
              <a:spcAft>
                <a:spcPts val="567"/>
              </a:spcAft>
              <a:buNone/>
              <a:defRPr/>
            </a:pPr>
            <a:r>
              <a:rPr lang="ja-JP" altLang="en-US" sz="1701" dirty="0"/>
              <a:t>○令和元年</a:t>
            </a:r>
            <a:r>
              <a:rPr lang="en-US" altLang="ja-JP" sz="1701" dirty="0"/>
              <a:t>8</a:t>
            </a:r>
            <a:r>
              <a:rPr lang="ja-JP" altLang="en-US" sz="1701" dirty="0"/>
              <a:t>月現在、</a:t>
            </a:r>
            <a:r>
              <a:rPr lang="en-US" altLang="ja-JP" sz="1701" dirty="0"/>
              <a:t>52</a:t>
            </a:r>
            <a:r>
              <a:rPr lang="ja-JP" altLang="en-US" sz="1701" dirty="0"/>
              <a:t>社</a:t>
            </a:r>
            <a:r>
              <a:rPr lang="en-US" altLang="ja-JP" sz="1701" dirty="0"/>
              <a:t>4</a:t>
            </a:r>
            <a:r>
              <a:rPr lang="ja-JP" altLang="en-US" sz="1701" dirty="0"/>
              <a:t>大学と包括連携協定を締結。</a:t>
            </a:r>
          </a:p>
          <a:p>
            <a:pPr marL="168021" indent="-168021">
              <a:spcBef>
                <a:spcPct val="0"/>
              </a:spcBef>
              <a:spcAft>
                <a:spcPts val="567"/>
              </a:spcAft>
              <a:buNone/>
              <a:defRPr/>
            </a:pPr>
            <a:r>
              <a:rPr lang="ja-JP" altLang="en-US" sz="1701" dirty="0"/>
              <a:t>　各企業・大学との多分野にわたる連携の一つ一つが</a:t>
            </a:r>
            <a:r>
              <a:rPr lang="en-US" altLang="ja-JP" sz="1701" dirty="0"/>
              <a:t>SDGs</a:t>
            </a:r>
            <a:r>
              <a:rPr lang="ja-JP" altLang="en-US" sz="1701" dirty="0"/>
              <a:t>の取組みに繋がるものであるため、包括連携協定締結時のリリースに</a:t>
            </a:r>
            <a:r>
              <a:rPr lang="en-US" altLang="ja-JP" sz="1701" dirty="0"/>
              <a:t>SDGs</a:t>
            </a:r>
            <a:r>
              <a:rPr lang="ja-JP" altLang="en-US" sz="1701" dirty="0"/>
              <a:t>のロゴを記載。</a:t>
            </a:r>
            <a:endParaRPr lang="en-US" altLang="ja-JP" sz="1701" dirty="0"/>
          </a:p>
          <a:p>
            <a:pPr marL="168021" indent="-168021">
              <a:spcBef>
                <a:spcPct val="0"/>
              </a:spcBef>
              <a:spcAft>
                <a:spcPts val="567"/>
              </a:spcAft>
              <a:buNone/>
              <a:defRPr/>
            </a:pPr>
            <a:r>
              <a:rPr lang="ja-JP" altLang="en-US" sz="1701" dirty="0"/>
              <a:t>○公民戦略連携デスクのポスターに、公民連携を通じて</a:t>
            </a:r>
            <a:r>
              <a:rPr lang="en-US" altLang="ja-JP" sz="1701" dirty="0"/>
              <a:t>SDGs</a:t>
            </a:r>
            <a:r>
              <a:rPr lang="ja-JP" altLang="en-US" sz="1701" dirty="0"/>
              <a:t>の取組みを推進する旨を記載。</a:t>
            </a:r>
          </a:p>
          <a:p>
            <a:pPr marL="168021" indent="-168021">
              <a:spcBef>
                <a:spcPct val="0"/>
              </a:spcBef>
              <a:spcAft>
                <a:spcPts val="567"/>
              </a:spcAft>
              <a:buNone/>
              <a:defRPr/>
            </a:pPr>
            <a:r>
              <a:rPr lang="ja-JP" altLang="en-US" sz="1701" dirty="0"/>
              <a:t>○公民戦略連携デスクの</a:t>
            </a:r>
            <a:r>
              <a:rPr lang="en-US" altLang="ja-JP" sz="1701" dirty="0"/>
              <a:t>PR</a:t>
            </a:r>
            <a:r>
              <a:rPr lang="ja-JP" altLang="en-US" sz="1701" dirty="0"/>
              <a:t>パンフレットに、</a:t>
            </a:r>
            <a:r>
              <a:rPr lang="en-US" altLang="ja-JP" sz="1701" dirty="0"/>
              <a:t>SDGs</a:t>
            </a:r>
            <a:r>
              <a:rPr lang="ja-JP" altLang="en-US" sz="1701" dirty="0"/>
              <a:t>のロゴを掲載。</a:t>
            </a:r>
          </a:p>
          <a:p>
            <a:pPr marL="168021" indent="-168021">
              <a:spcBef>
                <a:spcPct val="0"/>
              </a:spcBef>
              <a:spcAft>
                <a:spcPts val="567"/>
              </a:spcAft>
              <a:buNone/>
              <a:defRPr/>
            </a:pPr>
            <a:r>
              <a:rPr lang="ja-JP" altLang="en-US" sz="1701" dirty="0"/>
              <a:t>○大阪府チャンネルや</a:t>
            </a:r>
            <a:r>
              <a:rPr lang="en-US" altLang="ja-JP" sz="1701" dirty="0"/>
              <a:t>OSAKA</a:t>
            </a:r>
            <a:r>
              <a:rPr lang="ja-JP" altLang="en-US" sz="1701" dirty="0"/>
              <a:t>愛鑑において、</a:t>
            </a:r>
            <a:r>
              <a:rPr lang="en-US" altLang="ja-JP" sz="1701" dirty="0"/>
              <a:t>SDGs</a:t>
            </a:r>
            <a:r>
              <a:rPr lang="ja-JP" altLang="en-US" sz="1701" dirty="0"/>
              <a:t>やその取組みについて情報発信やセミナーを開催。</a:t>
            </a:r>
            <a:endParaRPr lang="ja-JP" altLang="ja-JP" sz="1701" dirty="0"/>
          </a:p>
        </p:txBody>
      </p:sp>
      <p:pic>
        <p:nvPicPr>
          <p:cNvPr id="8" name="図 7"/>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600" y="3434702"/>
            <a:ext cx="2204677" cy="3211315"/>
          </a:xfrm>
          <a:prstGeom prst="rect">
            <a:avLst/>
          </a:prstGeom>
          <a:noFill/>
          <a:ln>
            <a:noFill/>
          </a:ln>
        </p:spPr>
      </p:pic>
      <p:pic>
        <p:nvPicPr>
          <p:cNvPr id="10" name="図 9"/>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2889" y="3835846"/>
            <a:ext cx="2595603" cy="2748446"/>
          </a:xfrm>
          <a:prstGeom prst="rect">
            <a:avLst/>
          </a:prstGeom>
          <a:noFill/>
          <a:ln>
            <a:noFill/>
          </a:ln>
        </p:spPr>
      </p:pic>
      <p:sp>
        <p:nvSpPr>
          <p:cNvPr id="3" name="正方形/長方形 2"/>
          <p:cNvSpPr/>
          <p:nvPr/>
        </p:nvSpPr>
        <p:spPr>
          <a:xfrm>
            <a:off x="158689" y="3185902"/>
            <a:ext cx="2252640" cy="266868"/>
          </a:xfrm>
          <a:prstGeom prst="rect">
            <a:avLst/>
          </a:prstGeom>
        </p:spPr>
        <p:txBody>
          <a:bodyPr wrap="square">
            <a:spAutoFit/>
          </a:bodyPr>
          <a:lstStyle/>
          <a:p>
            <a:r>
              <a:rPr lang="en-US" altLang="ja-JP" sz="1134" dirty="0">
                <a:latin typeface="Meiryo UI" panose="020B0604030504040204" pitchFamily="50" charset="-128"/>
                <a:ea typeface="Meiryo UI" panose="020B0604030504040204" pitchFamily="50" charset="-128"/>
                <a:cs typeface="Meiryo UI" panose="020B0604030504040204" pitchFamily="50" charset="-128"/>
              </a:rPr>
              <a:t>【</a:t>
            </a:r>
            <a:r>
              <a:rPr lang="ja-JP" altLang="en-US" sz="1134" dirty="0">
                <a:latin typeface="Meiryo UI" panose="020B0604030504040204" pitchFamily="50" charset="-128"/>
                <a:ea typeface="Meiryo UI" panose="020B0604030504040204" pitchFamily="50" charset="-128"/>
                <a:cs typeface="Meiryo UI" panose="020B0604030504040204" pitchFamily="50" charset="-128"/>
              </a:rPr>
              <a:t>公民戦略連携デスクのポスター</a:t>
            </a:r>
            <a:r>
              <a:rPr lang="en-US" altLang="ja-JP" sz="1134"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13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858341" y="3220749"/>
            <a:ext cx="1810862" cy="572208"/>
          </a:xfrm>
          <a:prstGeom prst="rect">
            <a:avLst/>
          </a:prstGeom>
        </p:spPr>
        <p:txBody>
          <a:bodyPr wrap="square">
            <a:spAutoFit/>
          </a:bodyPr>
          <a:lstStyle/>
          <a:p>
            <a:pPr algn="ctr"/>
            <a:r>
              <a:rPr lang="en-US" altLang="ja-JP" sz="1134" dirty="0">
                <a:latin typeface="Meiryo UI" panose="020B0604030504040204" pitchFamily="50" charset="-128"/>
                <a:ea typeface="Meiryo UI" panose="020B0604030504040204" pitchFamily="50" charset="-128"/>
                <a:cs typeface="Meiryo UI" panose="020B0604030504040204" pitchFamily="50" charset="-128"/>
              </a:rPr>
              <a:t>【</a:t>
            </a:r>
            <a:r>
              <a:rPr lang="ja-JP" altLang="en-US" sz="1134" dirty="0">
                <a:latin typeface="Meiryo UI" panose="020B0604030504040204" pitchFamily="50" charset="-128"/>
                <a:ea typeface="Meiryo UI" panose="020B0604030504040204" pitchFamily="50" charset="-128"/>
                <a:cs typeface="Meiryo UI" panose="020B0604030504040204" pitchFamily="50" charset="-128"/>
              </a:rPr>
              <a:t>包括連携協定の</a:t>
            </a:r>
            <a:r>
              <a:rPr lang="ja-JP" altLang="ja-JP" sz="1134"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134"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ja-JP" sz="992" dirty="0">
                <a:latin typeface="Meiryo UI" panose="020B0604030504040204" pitchFamily="50" charset="-128"/>
                <a:ea typeface="Meiryo UI" panose="020B0604030504040204" pitchFamily="50" charset="-128"/>
                <a:cs typeface="Meiryo UI" panose="020B0604030504040204" pitchFamily="50" charset="-128"/>
              </a:rPr>
              <a:t>立命館大学との連携項目</a:t>
            </a:r>
            <a:endParaRPr lang="en-US" altLang="ja-JP" sz="992"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992"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992" dirty="0">
                <a:latin typeface="Meiryo UI" panose="020B0604030504040204" pitchFamily="50" charset="-128"/>
                <a:ea typeface="Meiryo UI" panose="020B0604030504040204" pitchFamily="50" charset="-128"/>
                <a:cs typeface="Meiryo UI" panose="020B0604030504040204" pitchFamily="50" charset="-128"/>
              </a:rPr>
              <a:t>30</a:t>
            </a:r>
            <a:r>
              <a:rPr lang="ja-JP" altLang="ja-JP" sz="992"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92" dirty="0">
                <a:latin typeface="Meiryo UI" panose="020B0604030504040204" pitchFamily="50" charset="-128"/>
                <a:ea typeface="Meiryo UI" panose="020B0604030504040204" pitchFamily="50" charset="-128"/>
                <a:cs typeface="Meiryo UI" panose="020B0604030504040204" pitchFamily="50" charset="-128"/>
              </a:rPr>
              <a:t>4</a:t>
            </a:r>
            <a:r>
              <a:rPr lang="ja-JP" altLang="ja-JP" sz="992"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992" dirty="0">
                <a:latin typeface="Meiryo UI" panose="020B0604030504040204" pitchFamily="50" charset="-128"/>
                <a:ea typeface="Meiryo UI" panose="020B0604030504040204" pitchFamily="50" charset="-128"/>
                <a:cs typeface="Meiryo UI" panose="020B0604030504040204" pitchFamily="50" charset="-128"/>
              </a:rPr>
              <a:t>11</a:t>
            </a:r>
            <a:r>
              <a:rPr lang="ja-JP" altLang="ja-JP" sz="992" dirty="0">
                <a:latin typeface="Meiryo UI" panose="020B0604030504040204" pitchFamily="50" charset="-128"/>
                <a:ea typeface="Meiryo UI" panose="020B0604030504040204" pitchFamily="50" charset="-128"/>
                <a:cs typeface="Meiryo UI" panose="020B0604030504040204" pitchFamily="50" charset="-128"/>
              </a:rPr>
              <a:t>日締結）</a:t>
            </a: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14</a:t>
            </a:fld>
            <a:endParaRPr kumimoji="1" lang="ja-JP" altLang="en-US"/>
          </a:p>
        </p:txBody>
      </p:sp>
      <p:pic>
        <p:nvPicPr>
          <p:cNvPr id="13" name="図 12"/>
          <p:cNvPicPr>
            <a:picLocks noChangeAspect="1"/>
          </p:cNvPicPr>
          <p:nvPr/>
        </p:nvPicPr>
        <p:blipFill>
          <a:blip r:embed="rId5"/>
          <a:stretch>
            <a:fillRect/>
          </a:stretch>
        </p:blipFill>
        <p:spPr>
          <a:xfrm>
            <a:off x="2431416" y="3360291"/>
            <a:ext cx="4089969" cy="3066629"/>
          </a:xfrm>
          <a:prstGeom prst="rect">
            <a:avLst/>
          </a:prstGeom>
        </p:spPr>
      </p:pic>
    </p:spTree>
    <p:extLst>
      <p:ext uri="{BB962C8B-B14F-4D97-AF65-F5344CB8AC3E}">
        <p14:creationId xmlns:p14="http://schemas.microsoft.com/office/powerpoint/2010/main" val="396875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1760"/>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890" b="1" dirty="0">
                <a:solidFill>
                  <a:schemeClr val="bg1"/>
                </a:solidFill>
                <a:latin typeface="Meiryo UI" panose="020B0604030504040204" pitchFamily="50" charset="-128"/>
                <a:ea typeface="Meiryo UI" panose="020B0604030504040204" pitchFamily="50" charset="-128"/>
              </a:rPr>
              <a:t>SDGs</a:t>
            </a:r>
            <a:r>
              <a:rPr lang="ja-JP" altLang="en-US" sz="1890" b="1" dirty="0">
                <a:solidFill>
                  <a:schemeClr val="bg1"/>
                </a:solidFill>
                <a:latin typeface="Meiryo UI" panose="020B0604030504040204" pitchFamily="50" charset="-128"/>
                <a:ea typeface="Meiryo UI" panose="020B0604030504040204" pitchFamily="50" charset="-128"/>
              </a:rPr>
              <a:t>ビジネス研究会（平成</a:t>
            </a:r>
            <a:r>
              <a:rPr lang="en-US" altLang="ja-JP" sz="1890" b="1" dirty="0">
                <a:solidFill>
                  <a:schemeClr val="bg1"/>
                </a:solidFill>
                <a:latin typeface="Meiryo UI" panose="020B0604030504040204" pitchFamily="50" charset="-128"/>
                <a:ea typeface="Meiryo UI" panose="020B0604030504040204" pitchFamily="50" charset="-128"/>
              </a:rPr>
              <a:t>30</a:t>
            </a:r>
            <a:r>
              <a:rPr lang="ja-JP" altLang="en-US" sz="1890" b="1" dirty="0">
                <a:solidFill>
                  <a:schemeClr val="bg1"/>
                </a:solidFill>
                <a:latin typeface="Meiryo UI" panose="020B0604030504040204" pitchFamily="50" charset="-128"/>
                <a:ea typeface="Meiryo UI" panose="020B0604030504040204" pitchFamily="50" charset="-128"/>
              </a:rPr>
              <a:t>年</a:t>
            </a:r>
            <a:r>
              <a:rPr lang="en-US" altLang="ja-JP" sz="1890" b="1" dirty="0">
                <a:solidFill>
                  <a:schemeClr val="bg1"/>
                </a:solidFill>
                <a:latin typeface="Meiryo UI" panose="020B0604030504040204" pitchFamily="50" charset="-128"/>
                <a:ea typeface="Meiryo UI" panose="020B0604030504040204" pitchFamily="50" charset="-128"/>
              </a:rPr>
              <a:t>10</a:t>
            </a:r>
            <a:r>
              <a:rPr lang="ja-JP" altLang="en-US" sz="1890" b="1" dirty="0">
                <a:solidFill>
                  <a:schemeClr val="bg1"/>
                </a:solidFill>
                <a:latin typeface="Meiryo UI" panose="020B0604030504040204" pitchFamily="50" charset="-128"/>
                <a:ea typeface="Meiryo UI" panose="020B0604030504040204" pitchFamily="50" charset="-128"/>
              </a:rPr>
              <a:t>月～）</a:t>
            </a:r>
          </a:p>
        </p:txBody>
      </p:sp>
      <p:sp>
        <p:nvSpPr>
          <p:cNvPr id="3" name="テキスト プレースホルダー 7"/>
          <p:cNvSpPr txBox="1">
            <a:spLocks/>
          </p:cNvSpPr>
          <p:nvPr/>
        </p:nvSpPr>
        <p:spPr bwMode="auto">
          <a:xfrm>
            <a:off x="342544" y="811065"/>
            <a:ext cx="8658886" cy="2348899"/>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2063" tIns="204127" rIns="102063" bIns="102063"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65021" indent="-165021">
              <a:spcBef>
                <a:spcPct val="0"/>
              </a:spcBef>
              <a:buNone/>
              <a:defRPr/>
            </a:pPr>
            <a:r>
              <a:rPr lang="ja-JP" altLang="en-US" sz="1701" kern="0" dirty="0">
                <a:solidFill>
                  <a:sysClr val="windowText" lastClr="000000"/>
                </a:solidFill>
              </a:rPr>
              <a:t>〇環境分野等をテーマに、ビジネス創出をめざす会員制の</a:t>
            </a:r>
            <a:r>
              <a:rPr lang="en-US" altLang="ja-JP" sz="1701" kern="0" dirty="0">
                <a:solidFill>
                  <a:sysClr val="windowText" lastClr="000000"/>
                </a:solidFill>
              </a:rPr>
              <a:t>SDGs</a:t>
            </a:r>
            <a:r>
              <a:rPr lang="ja-JP" altLang="en-US" sz="1701" kern="0" dirty="0">
                <a:solidFill>
                  <a:sysClr val="windowText" lastClr="000000"/>
                </a:solidFill>
              </a:rPr>
              <a:t>ビジネス研究会。研究会では、「ビジネス推進機能」・「ビジネス検討機能」・「啓発・ＰＲ 機能」を提供。</a:t>
            </a:r>
          </a:p>
        </p:txBody>
      </p:sp>
      <p:sp>
        <p:nvSpPr>
          <p:cNvPr id="2" name="正方形/長方形 1"/>
          <p:cNvSpPr/>
          <p:nvPr/>
        </p:nvSpPr>
        <p:spPr>
          <a:xfrm>
            <a:off x="499067" y="1763841"/>
            <a:ext cx="5928688" cy="1401025"/>
          </a:xfrm>
          <a:prstGeom prst="rect">
            <a:avLst/>
          </a:prstGeom>
        </p:spPr>
        <p:txBody>
          <a:bodyPr wrap="square">
            <a:spAutoFit/>
          </a:bodyPr>
          <a:lstStyle/>
          <a:p>
            <a:pPr marL="168021" indent="-168021">
              <a:spcBef>
                <a:spcPct val="0"/>
              </a:spcBef>
              <a:defRPr/>
            </a:pPr>
            <a:r>
              <a:rPr lang="ja-JP" altLang="en-US" sz="1701" kern="0" dirty="0">
                <a:solidFill>
                  <a:sysClr val="windowText" lastClr="000000"/>
                </a:solidFill>
                <a:latin typeface="Meiryo UI" panose="020B0604030504040204" pitchFamily="50" charset="-128"/>
                <a:ea typeface="Meiryo UI" panose="020B0604030504040204" pitchFamily="50" charset="-128"/>
              </a:rPr>
              <a:t>◆主　 　　催：おおさか</a:t>
            </a:r>
            <a:r>
              <a:rPr lang="en-US" altLang="ja-JP" sz="1701" kern="0" dirty="0">
                <a:solidFill>
                  <a:sysClr val="windowText" lastClr="000000"/>
                </a:solidFill>
                <a:latin typeface="Meiryo UI" panose="020B0604030504040204" pitchFamily="50" charset="-128"/>
                <a:ea typeface="Meiryo UI" panose="020B0604030504040204" pitchFamily="50" charset="-128"/>
              </a:rPr>
              <a:t>ATC</a:t>
            </a:r>
            <a:r>
              <a:rPr lang="ja-JP" altLang="en-US" sz="1701" kern="0" dirty="0">
                <a:solidFill>
                  <a:sysClr val="windowText" lastClr="000000"/>
                </a:solidFill>
                <a:latin typeface="Meiryo UI" panose="020B0604030504040204" pitchFamily="50" charset="-128"/>
                <a:ea typeface="Meiryo UI" panose="020B0604030504040204" pitchFamily="50" charset="-128"/>
              </a:rPr>
              <a:t>グリーンエコプラザ実行委員会</a:t>
            </a:r>
            <a:endParaRPr lang="en-US" altLang="ja-JP" sz="1701" kern="0" dirty="0">
              <a:solidFill>
                <a:sysClr val="windowText" lastClr="000000"/>
              </a:solidFill>
              <a:latin typeface="Meiryo UI" panose="020B0604030504040204" pitchFamily="50" charset="-128"/>
              <a:ea typeface="Meiryo UI" panose="020B0604030504040204" pitchFamily="50" charset="-128"/>
            </a:endParaRPr>
          </a:p>
          <a:p>
            <a:pPr marL="168021" indent="-168021">
              <a:spcBef>
                <a:spcPct val="0"/>
              </a:spcBef>
              <a:defRPr/>
            </a:pPr>
            <a:r>
              <a:rPr lang="ja-JP" altLang="en-US" sz="1701" kern="0" dirty="0">
                <a:solidFill>
                  <a:sysClr val="windowText" lastClr="000000"/>
                </a:solidFill>
                <a:latin typeface="Meiryo UI" panose="020B0604030504040204" pitchFamily="50" charset="-128"/>
                <a:ea typeface="Meiryo UI" panose="020B0604030504040204" pitchFamily="50" charset="-128"/>
              </a:rPr>
              <a:t>　　　　　　　　　</a:t>
            </a:r>
            <a:r>
              <a:rPr lang="ja-JP" altLang="en-US" sz="1323" kern="0" dirty="0">
                <a:solidFill>
                  <a:sysClr val="windowText" lastClr="000000"/>
                </a:solidFill>
                <a:latin typeface="Meiryo UI" panose="020B0604030504040204" pitchFamily="50" charset="-128"/>
                <a:ea typeface="Meiryo UI" panose="020B0604030504040204" pitchFamily="50" charset="-128"/>
              </a:rPr>
              <a:t>（大阪市、アジア太平洋トレードセンター㈱、日本経済新聞社）</a:t>
            </a:r>
            <a:endParaRPr lang="ja-JP" altLang="en-US" sz="1701" kern="0" dirty="0">
              <a:solidFill>
                <a:sysClr val="windowText" lastClr="000000"/>
              </a:solidFill>
              <a:latin typeface="Meiryo UI" panose="020B0604030504040204" pitchFamily="50" charset="-128"/>
              <a:ea typeface="Meiryo UI" panose="020B0604030504040204" pitchFamily="50" charset="-128"/>
            </a:endParaRPr>
          </a:p>
          <a:p>
            <a:pPr marL="168021" indent="-168021">
              <a:spcBef>
                <a:spcPct val="0"/>
              </a:spcBef>
              <a:defRPr/>
            </a:pPr>
            <a:r>
              <a:rPr lang="ja-JP" altLang="en-US" sz="1701" kern="0" dirty="0">
                <a:solidFill>
                  <a:sysClr val="windowText" lastClr="000000"/>
                </a:solidFill>
                <a:latin typeface="Meiryo UI" panose="020B0604030504040204" pitchFamily="50" charset="-128"/>
                <a:ea typeface="Meiryo UI" panose="020B0604030504040204" pitchFamily="50" charset="-128"/>
              </a:rPr>
              <a:t>◆共　 　　催：大阪府</a:t>
            </a:r>
          </a:p>
          <a:p>
            <a:pPr marL="168021" indent="-168021">
              <a:spcBef>
                <a:spcPct val="0"/>
              </a:spcBef>
              <a:defRPr/>
            </a:pPr>
            <a:r>
              <a:rPr lang="ja-JP" altLang="en-US" sz="1701" kern="0" dirty="0">
                <a:solidFill>
                  <a:sysClr val="windowText" lastClr="000000"/>
                </a:solidFill>
                <a:latin typeface="Meiryo UI" panose="020B0604030504040204" pitchFamily="50" charset="-128"/>
                <a:ea typeface="Meiryo UI" panose="020B0604030504040204" pitchFamily="50" charset="-128"/>
              </a:rPr>
              <a:t>◆対　　　象：</a:t>
            </a:r>
            <a:r>
              <a:rPr lang="en-US" altLang="ja-JP" sz="1701" kern="0" dirty="0">
                <a:solidFill>
                  <a:sysClr val="windowText" lastClr="000000"/>
                </a:solidFill>
                <a:latin typeface="Meiryo UI" panose="020B0604030504040204" pitchFamily="50" charset="-128"/>
                <a:ea typeface="Meiryo UI" panose="020B0604030504040204" pitchFamily="50" charset="-128"/>
              </a:rPr>
              <a:t>SDGs</a:t>
            </a:r>
            <a:r>
              <a:rPr lang="ja-JP" altLang="en-US" sz="1701" kern="0" dirty="0">
                <a:solidFill>
                  <a:sysClr val="windowText" lastClr="000000"/>
                </a:solidFill>
                <a:latin typeface="Meiryo UI" panose="020B0604030504040204" pitchFamily="50" charset="-128"/>
                <a:ea typeface="Meiryo UI" panose="020B0604030504040204" pitchFamily="50" charset="-128"/>
              </a:rPr>
              <a:t>をテーマとして、自社ビジネスを推進する法人</a:t>
            </a:r>
          </a:p>
          <a:p>
            <a:pPr marL="168021" indent="-168021">
              <a:spcBef>
                <a:spcPct val="0"/>
              </a:spcBef>
              <a:defRPr/>
            </a:pPr>
            <a:r>
              <a:rPr lang="ja-JP" altLang="en-US" sz="1701" kern="0" dirty="0">
                <a:solidFill>
                  <a:sysClr val="windowText" lastClr="000000"/>
                </a:solidFill>
                <a:latin typeface="Meiryo UI" panose="020B0604030504040204" pitchFamily="50" charset="-128"/>
                <a:ea typeface="Meiryo UI" panose="020B0604030504040204" pitchFamily="50" charset="-128"/>
              </a:rPr>
              <a:t>◆参加企業：</a:t>
            </a:r>
            <a:r>
              <a:rPr lang="en-US" altLang="ja-JP" sz="1701" kern="0" dirty="0">
                <a:solidFill>
                  <a:sysClr val="windowText" lastClr="000000"/>
                </a:solidFill>
                <a:latin typeface="Meiryo UI" panose="020B0604030504040204" pitchFamily="50" charset="-128"/>
                <a:ea typeface="Meiryo UI" panose="020B0604030504040204" pitchFamily="50" charset="-128"/>
              </a:rPr>
              <a:t>14</a:t>
            </a:r>
            <a:r>
              <a:rPr lang="ja-JP" altLang="en-US" sz="1701" kern="0" dirty="0">
                <a:solidFill>
                  <a:sysClr val="windowText" lastClr="000000"/>
                </a:solidFill>
                <a:latin typeface="Meiryo UI" panose="020B0604030504040204" pitchFamily="50" charset="-128"/>
                <a:ea typeface="Meiryo UI" panose="020B0604030504040204" pitchFamily="50" charset="-128"/>
              </a:rPr>
              <a:t>社</a:t>
            </a:r>
          </a:p>
        </p:txBody>
      </p:sp>
      <p:sp>
        <p:nvSpPr>
          <p:cNvPr id="4" name="テキスト ボックス 3"/>
          <p:cNvSpPr txBox="1"/>
          <p:nvPr/>
        </p:nvSpPr>
        <p:spPr>
          <a:xfrm>
            <a:off x="4877734" y="3288951"/>
            <a:ext cx="3993932" cy="906658"/>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a:t>
            </a:r>
            <a:r>
              <a:rPr lang="en-US" altLang="ja-JP" sz="1323" dirty="0">
                <a:latin typeface="Meiryo UI" panose="020B0604030504040204" pitchFamily="50" charset="-128"/>
                <a:ea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rPr>
              <a:t>ビジネス創出分科会</a:t>
            </a:r>
            <a:endParaRPr lang="en-US" altLang="ja-JP" sz="1323" dirty="0">
              <a:latin typeface="Meiryo UI" panose="020B0604030504040204" pitchFamily="50" charset="-128"/>
              <a:ea typeface="Meiryo UI" panose="020B0604030504040204" pitchFamily="50" charset="-128"/>
            </a:endParaRPr>
          </a:p>
          <a:p>
            <a:pPr marL="165021" indent="-165021"/>
            <a:r>
              <a:rPr lang="ja-JP" altLang="en-US" sz="1323" dirty="0">
                <a:latin typeface="Meiryo UI" panose="020B0604030504040204" pitchFamily="50" charset="-128"/>
                <a:ea typeface="Meiryo UI" panose="020B0604030504040204" pitchFamily="50" charset="-128"/>
              </a:rPr>
              <a:t>〇ワークショップを通じて自社と</a:t>
            </a:r>
            <a:r>
              <a:rPr lang="en-US" altLang="ja-JP" sz="1323" dirty="0">
                <a:latin typeface="Meiryo UI" panose="020B0604030504040204" pitchFamily="50" charset="-128"/>
                <a:ea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rPr>
              <a:t> の関係性を見つけ、実際に使える自社の</a:t>
            </a:r>
            <a:r>
              <a:rPr lang="en-US" altLang="ja-JP" sz="1323" dirty="0">
                <a:latin typeface="Meiryo UI" panose="020B0604030504040204" pitchFamily="50" charset="-128"/>
                <a:ea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rPr>
              <a:t>アクションプランを作成。</a:t>
            </a:r>
            <a:endParaRPr lang="en-US" altLang="ja-JP" sz="1323" dirty="0">
              <a:latin typeface="Meiryo UI" panose="020B0604030504040204" pitchFamily="50" charset="-128"/>
              <a:ea typeface="Meiryo UI" panose="020B0604030504040204" pitchFamily="50" charset="-128"/>
            </a:endParaRPr>
          </a:p>
          <a:p>
            <a:pPr marL="165021" indent="-165021"/>
            <a:r>
              <a:rPr lang="ja-JP" altLang="en-US" sz="1323" dirty="0">
                <a:latin typeface="Meiryo UI" panose="020B0604030504040204" pitchFamily="50" charset="-128"/>
                <a:ea typeface="Meiryo UI" panose="020B0604030504040204" pitchFamily="50" charset="-128"/>
              </a:rPr>
              <a:t>（令和元年</a:t>
            </a:r>
            <a:r>
              <a:rPr lang="en-US" altLang="ja-JP" sz="1323" dirty="0">
                <a:latin typeface="Meiryo UI" panose="020B0604030504040204" pitchFamily="50" charset="-128"/>
                <a:ea typeface="Meiryo UI" panose="020B0604030504040204" pitchFamily="50" charset="-128"/>
              </a:rPr>
              <a:t>7/17</a:t>
            </a:r>
            <a:r>
              <a:rPr lang="ja-JP" altLang="en-US" sz="1323" dirty="0" err="1">
                <a:latin typeface="Meiryo UI" panose="020B0604030504040204" pitchFamily="50" charset="-128"/>
                <a:ea typeface="Meiryo UI" panose="020B0604030504040204" pitchFamily="50" charset="-128"/>
              </a:rPr>
              <a:t>、</a:t>
            </a:r>
            <a:r>
              <a:rPr lang="en-US" altLang="ja-JP" sz="1323" dirty="0">
                <a:latin typeface="Meiryo UI" panose="020B0604030504040204" pitchFamily="50" charset="-128"/>
                <a:ea typeface="Meiryo UI" panose="020B0604030504040204" pitchFamily="50" charset="-128"/>
              </a:rPr>
              <a:t>7/24</a:t>
            </a:r>
            <a:r>
              <a:rPr lang="ja-JP" altLang="en-US" sz="1323" dirty="0" err="1">
                <a:latin typeface="Meiryo UI" panose="020B0604030504040204" pitchFamily="50" charset="-128"/>
                <a:ea typeface="Meiryo UI" panose="020B0604030504040204" pitchFamily="50" charset="-128"/>
              </a:rPr>
              <a:t>、</a:t>
            </a:r>
            <a:r>
              <a:rPr lang="en-US" altLang="ja-JP" sz="1323" dirty="0">
                <a:latin typeface="Meiryo UI" panose="020B0604030504040204" pitchFamily="50" charset="-128"/>
                <a:ea typeface="Meiryo UI" panose="020B0604030504040204" pitchFamily="50" charset="-128"/>
              </a:rPr>
              <a:t>7/30</a:t>
            </a:r>
            <a:r>
              <a:rPr lang="ja-JP" altLang="en-US" sz="1323" dirty="0">
                <a:latin typeface="Meiryo UI" panose="020B0604030504040204" pitchFamily="50" charset="-128"/>
                <a:ea typeface="Meiryo UI" panose="020B0604030504040204" pitchFamily="50" charset="-128"/>
              </a:rPr>
              <a:t>）</a:t>
            </a: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48757" y="4208530"/>
            <a:ext cx="3251886" cy="2100095"/>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257" y="3401121"/>
            <a:ext cx="3765445" cy="1343754"/>
          </a:xfrm>
          <a:prstGeom prst="rect">
            <a:avLst/>
          </a:prstGeom>
        </p:spPr>
      </p:pic>
      <p:sp>
        <p:nvSpPr>
          <p:cNvPr id="10" name="テキスト ボックス 9"/>
          <p:cNvSpPr txBox="1"/>
          <p:nvPr/>
        </p:nvSpPr>
        <p:spPr>
          <a:xfrm>
            <a:off x="5746545" y="6392924"/>
            <a:ext cx="2444466" cy="245003"/>
          </a:xfrm>
          <a:prstGeom prst="rect">
            <a:avLst/>
          </a:prstGeom>
          <a:noFill/>
        </p:spPr>
        <p:txBody>
          <a:bodyPr wrap="square" rtlCol="0">
            <a:spAutoFit/>
          </a:bodyPr>
          <a:lstStyle/>
          <a:p>
            <a:r>
              <a:rPr lang="ja-JP" altLang="en-US" sz="992" dirty="0">
                <a:latin typeface="Meiryo UI" panose="020B0604030504040204" pitchFamily="50" charset="-128"/>
                <a:ea typeface="Meiryo UI" panose="020B0604030504040204" pitchFamily="50" charset="-128"/>
              </a:rPr>
              <a:t>（写真）おおさか</a:t>
            </a:r>
            <a:r>
              <a:rPr lang="en-US" altLang="ja-JP" sz="992" dirty="0">
                <a:latin typeface="Meiryo UI" panose="020B0604030504040204" pitchFamily="50" charset="-128"/>
                <a:ea typeface="Meiryo UI" panose="020B0604030504040204" pitchFamily="50" charset="-128"/>
              </a:rPr>
              <a:t>ATC</a:t>
            </a:r>
            <a:r>
              <a:rPr lang="ja-JP" altLang="en-US" sz="992" dirty="0">
                <a:latin typeface="Meiryo UI" panose="020B0604030504040204" pitchFamily="50" charset="-128"/>
                <a:ea typeface="Meiryo UI" panose="020B0604030504040204" pitchFamily="50" charset="-128"/>
              </a:rPr>
              <a:t>グリーンエコプラザ</a:t>
            </a:r>
          </a:p>
        </p:txBody>
      </p:sp>
      <p:pic>
        <p:nvPicPr>
          <p:cNvPr id="13" name="図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4918" y="4877717"/>
            <a:ext cx="2839676" cy="1551840"/>
          </a:xfrm>
          <a:prstGeom prst="rect">
            <a:avLst/>
          </a:prstGeom>
        </p:spPr>
      </p:pic>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15</a:t>
            </a:fld>
            <a:endParaRPr kumimoji="1" lang="ja-JP" altLang="en-US"/>
          </a:p>
        </p:txBody>
      </p:sp>
    </p:spTree>
    <p:extLst>
      <p:ext uri="{BB962C8B-B14F-4D97-AF65-F5344CB8AC3E}">
        <p14:creationId xmlns:p14="http://schemas.microsoft.com/office/powerpoint/2010/main" val="64402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1760"/>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90" b="1" dirty="0">
                <a:solidFill>
                  <a:schemeClr val="bg1"/>
                </a:solidFill>
                <a:latin typeface="Meiryo UI" panose="020B0604030504040204" pitchFamily="50" charset="-128"/>
                <a:ea typeface="Meiryo UI" panose="020B0604030504040204" pitchFamily="50" charset="-128"/>
              </a:rPr>
              <a:t>企業向け</a:t>
            </a:r>
            <a:r>
              <a:rPr lang="en-US" altLang="ja-JP" sz="1890" b="1" dirty="0">
                <a:solidFill>
                  <a:schemeClr val="bg1"/>
                </a:solidFill>
                <a:latin typeface="Meiryo UI" panose="020B0604030504040204" pitchFamily="50" charset="-128"/>
                <a:ea typeface="Meiryo UI" panose="020B0604030504040204" pitchFamily="50" charset="-128"/>
              </a:rPr>
              <a:t>SDGs</a:t>
            </a:r>
            <a:r>
              <a:rPr lang="ja-JP" altLang="en-US" sz="1890" b="1" dirty="0">
                <a:solidFill>
                  <a:schemeClr val="bg1"/>
                </a:solidFill>
                <a:latin typeface="Meiryo UI" panose="020B0604030504040204" pitchFamily="50" charset="-128"/>
                <a:ea typeface="Meiryo UI" panose="020B0604030504040204" pitchFamily="50" charset="-128"/>
              </a:rPr>
              <a:t>ビジネスセミナーの開催</a:t>
            </a:r>
          </a:p>
        </p:txBody>
      </p:sp>
      <p:sp>
        <p:nvSpPr>
          <p:cNvPr id="2" name="テキスト ボックス 1"/>
          <p:cNvSpPr txBox="1"/>
          <p:nvPr/>
        </p:nvSpPr>
        <p:spPr>
          <a:xfrm>
            <a:off x="194646" y="859619"/>
            <a:ext cx="5003894" cy="3540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701" b="1" dirty="0">
                <a:latin typeface="Meiryo UI" panose="020B0604030504040204" pitchFamily="50" charset="-128"/>
                <a:ea typeface="Meiryo UI" panose="020B0604030504040204" pitchFamily="50" charset="-128"/>
              </a:rPr>
              <a:t>日経ソーシャルビジネスコンテスト</a:t>
            </a:r>
            <a:r>
              <a:rPr lang="en-US" altLang="ja-JP" sz="1701" b="1" dirty="0">
                <a:latin typeface="Meiryo UI" panose="020B0604030504040204" pitchFamily="50" charset="-128"/>
                <a:ea typeface="Meiryo UI" panose="020B0604030504040204" pitchFamily="50" charset="-128"/>
              </a:rPr>
              <a:t>Meet</a:t>
            </a:r>
            <a:r>
              <a:rPr lang="ja-JP" altLang="en-US" sz="1701" b="1" dirty="0">
                <a:latin typeface="Meiryo UI" panose="020B0604030504040204" pitchFamily="50" charset="-128"/>
                <a:ea typeface="Meiryo UI" panose="020B0604030504040204" pitchFamily="50" charset="-128"/>
              </a:rPr>
              <a:t> </a:t>
            </a:r>
            <a:r>
              <a:rPr lang="en-US" altLang="ja-JP" sz="1701" b="1" dirty="0">
                <a:latin typeface="Meiryo UI" panose="020B0604030504040204" pitchFamily="50" charset="-128"/>
                <a:ea typeface="Meiryo UI" panose="020B0604030504040204" pitchFamily="50" charset="-128"/>
              </a:rPr>
              <a:t>UP</a:t>
            </a:r>
            <a:r>
              <a:rPr lang="ja-JP" altLang="en-US" sz="1701" b="1" dirty="0">
                <a:latin typeface="Meiryo UI" panose="020B0604030504040204" pitchFamily="50" charset="-128"/>
                <a:ea typeface="Meiryo UI" panose="020B0604030504040204" pitchFamily="50" charset="-128"/>
              </a:rPr>
              <a:t>大阪</a:t>
            </a:r>
          </a:p>
        </p:txBody>
      </p:sp>
      <p:sp>
        <p:nvSpPr>
          <p:cNvPr id="13" name="テキスト ボックス 12"/>
          <p:cNvSpPr txBox="1"/>
          <p:nvPr/>
        </p:nvSpPr>
        <p:spPr>
          <a:xfrm>
            <a:off x="194647" y="1208650"/>
            <a:ext cx="9036534" cy="5275692"/>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165021" indent="-165021"/>
            <a:r>
              <a:rPr lang="ja-JP" altLang="en-US" sz="1701" dirty="0">
                <a:latin typeface="Meiryo UI" panose="020B0604030504040204" pitchFamily="50" charset="-128"/>
                <a:ea typeface="Meiryo UI" panose="020B0604030504040204" pitchFamily="50" charset="-128"/>
              </a:rPr>
              <a:t>〇先進的に取り組む企業による</a:t>
            </a:r>
            <a:r>
              <a:rPr lang="en-US" altLang="ja-JP" sz="1701" dirty="0">
                <a:latin typeface="Meiryo UI" panose="020B0604030504040204" pitchFamily="50" charset="-128"/>
                <a:ea typeface="Meiryo UI" panose="020B0604030504040204" pitchFamily="50" charset="-128"/>
              </a:rPr>
              <a:t>SDGs</a:t>
            </a:r>
            <a:r>
              <a:rPr lang="ja-JP" altLang="en-US" sz="1701" dirty="0">
                <a:latin typeface="Meiryo UI" panose="020B0604030504040204" pitchFamily="50" charset="-128"/>
                <a:ea typeface="Meiryo UI" panose="020B0604030504040204" pitchFamily="50" charset="-128"/>
              </a:rPr>
              <a:t>ビジネス事例発表や</a:t>
            </a:r>
            <a:r>
              <a:rPr lang="en-US" altLang="ja-JP" sz="1701" dirty="0">
                <a:latin typeface="Meiryo UI" panose="020B0604030504040204" pitchFamily="50" charset="-128"/>
                <a:ea typeface="Meiryo UI" panose="020B0604030504040204" pitchFamily="50" charset="-128"/>
              </a:rPr>
              <a:t>SDGs</a:t>
            </a:r>
            <a:r>
              <a:rPr lang="ja-JP" altLang="en-US" sz="1701" dirty="0">
                <a:latin typeface="Meiryo UI" panose="020B0604030504040204" pitchFamily="50" charset="-128"/>
                <a:ea typeface="Meiryo UI" panose="020B0604030504040204" pitchFamily="50" charset="-128"/>
              </a:rPr>
              <a:t>ビジネス創出のためのワークショップを開催。</a:t>
            </a:r>
            <a:r>
              <a:rPr lang="en-US" altLang="ja-JP" sz="1701" dirty="0">
                <a:latin typeface="Meiryo UI" panose="020B0604030504040204" pitchFamily="50" charset="-128"/>
                <a:ea typeface="Meiryo UI" panose="020B0604030504040204" pitchFamily="50" charset="-128"/>
              </a:rPr>
              <a:t>65</a:t>
            </a:r>
            <a:r>
              <a:rPr lang="ja-JP" altLang="en-US" sz="1701" dirty="0">
                <a:latin typeface="Meiryo UI" panose="020B0604030504040204" pitchFamily="50" charset="-128"/>
                <a:ea typeface="Meiryo UI" panose="020B0604030504040204" pitchFamily="50" charset="-128"/>
              </a:rPr>
              <a:t>名が参加。</a:t>
            </a:r>
            <a:endParaRPr lang="en-US" altLang="ja-JP" sz="1701" dirty="0">
              <a:latin typeface="Meiryo UI" panose="020B0604030504040204" pitchFamily="50" charset="-128"/>
              <a:ea typeface="Meiryo UI" panose="020B0604030504040204" pitchFamily="50" charset="-128"/>
            </a:endParaRPr>
          </a:p>
          <a:p>
            <a:pPr marL="165021" indent="-165021"/>
            <a:endParaRPr lang="en-US" altLang="ja-JP" sz="1701" dirty="0">
              <a:latin typeface="Meiryo UI" panose="020B0604030504040204" pitchFamily="50" charset="-128"/>
              <a:ea typeface="Meiryo UI" panose="020B0604030504040204" pitchFamily="50" charset="-128"/>
            </a:endParaRPr>
          </a:p>
          <a:p>
            <a:r>
              <a:rPr lang="ja-JP" altLang="en-US" sz="1701" dirty="0">
                <a:latin typeface="Meiryo UI" panose="020B0604030504040204" pitchFamily="50" charset="-128"/>
                <a:ea typeface="Meiryo UI" panose="020B0604030504040204" pitchFamily="50" charset="-128"/>
              </a:rPr>
              <a:t>　◆主催：日本経済新聞社、協力：大阪府</a:t>
            </a:r>
            <a:endParaRPr lang="en-US" altLang="ja-JP" sz="1701" dirty="0">
              <a:latin typeface="Meiryo UI" panose="020B0604030504040204" pitchFamily="50" charset="-128"/>
              <a:ea typeface="Meiryo UI" panose="020B0604030504040204" pitchFamily="50" charset="-128"/>
            </a:endParaRPr>
          </a:p>
          <a:p>
            <a:r>
              <a:rPr lang="ja-JP" altLang="en-US" sz="1701" dirty="0">
                <a:latin typeface="Meiryo UI" panose="020B0604030504040204" pitchFamily="50" charset="-128"/>
                <a:ea typeface="Meiryo UI" panose="020B0604030504040204" pitchFamily="50" charset="-128"/>
              </a:rPr>
              <a:t>　◆日時：令和元年</a:t>
            </a:r>
            <a:r>
              <a:rPr lang="en-US" altLang="ja-JP" sz="1701" dirty="0">
                <a:latin typeface="Meiryo UI" panose="020B0604030504040204" pitchFamily="50" charset="-128"/>
                <a:ea typeface="Meiryo UI" panose="020B0604030504040204" pitchFamily="50" charset="-128"/>
              </a:rPr>
              <a:t>7</a:t>
            </a:r>
            <a:r>
              <a:rPr lang="ja-JP" altLang="en-US" sz="1701" dirty="0">
                <a:latin typeface="Meiryo UI" panose="020B0604030504040204" pitchFamily="50" charset="-128"/>
                <a:ea typeface="Meiryo UI" panose="020B0604030504040204" pitchFamily="50" charset="-128"/>
              </a:rPr>
              <a:t>月</a:t>
            </a:r>
            <a:r>
              <a:rPr lang="en-US" altLang="ja-JP" sz="1701" dirty="0">
                <a:latin typeface="Meiryo UI" panose="020B0604030504040204" pitchFamily="50" charset="-128"/>
                <a:ea typeface="Meiryo UI" panose="020B0604030504040204" pitchFamily="50" charset="-128"/>
              </a:rPr>
              <a:t>12</a:t>
            </a:r>
            <a:r>
              <a:rPr lang="ja-JP" altLang="en-US" sz="1701" dirty="0">
                <a:latin typeface="Meiryo UI" panose="020B0604030504040204" pitchFamily="50" charset="-128"/>
                <a:ea typeface="Meiryo UI" panose="020B0604030504040204" pitchFamily="50" charset="-128"/>
              </a:rPr>
              <a:t>日</a:t>
            </a:r>
            <a:endParaRPr lang="en-US" altLang="ja-JP" sz="1701" dirty="0">
              <a:latin typeface="Meiryo UI" panose="020B0604030504040204" pitchFamily="50" charset="-128"/>
              <a:ea typeface="Meiryo UI" panose="020B0604030504040204" pitchFamily="50" charset="-128"/>
            </a:endParaRPr>
          </a:p>
          <a:p>
            <a:r>
              <a:rPr lang="ja-JP" altLang="en-US" sz="1701" dirty="0">
                <a:latin typeface="Meiryo UI" panose="020B0604030504040204" pitchFamily="50" charset="-128"/>
                <a:ea typeface="Meiryo UI" panose="020B0604030504040204" pitchFamily="50" charset="-128"/>
              </a:rPr>
              <a:t>　◆場所：</a:t>
            </a:r>
            <a:r>
              <a:rPr lang="en-US" altLang="ja-JP" sz="1701" dirty="0" err="1">
                <a:latin typeface="Meiryo UI" panose="020B0604030504040204" pitchFamily="50" charset="-128"/>
                <a:ea typeface="Meiryo UI" panose="020B0604030504040204" pitchFamily="50" charset="-128"/>
              </a:rPr>
              <a:t>billage</a:t>
            </a:r>
            <a:r>
              <a:rPr lang="en-US" altLang="ja-JP" sz="1701" dirty="0">
                <a:latin typeface="Meiryo UI" panose="020B0604030504040204" pitchFamily="50" charset="-128"/>
                <a:ea typeface="Meiryo UI" panose="020B0604030504040204" pitchFamily="50" charset="-128"/>
              </a:rPr>
              <a:t> OSAKA</a:t>
            </a:r>
            <a:r>
              <a:rPr lang="ja-JP" altLang="en-US" sz="1701" dirty="0">
                <a:latin typeface="Meiryo UI" panose="020B0604030504040204" pitchFamily="50" charset="-128"/>
                <a:ea typeface="Meiryo UI" panose="020B0604030504040204" pitchFamily="50" charset="-128"/>
              </a:rPr>
              <a:t>イベントスペース</a:t>
            </a: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0716" y="1967212"/>
            <a:ext cx="1690224" cy="1049275"/>
          </a:xfrm>
          <a:prstGeom prst="rect">
            <a:avLst/>
          </a:prstGeom>
        </p:spPr>
      </p:pic>
      <p:sp>
        <p:nvSpPr>
          <p:cNvPr id="7" name="正方形/長方形 6"/>
          <p:cNvSpPr/>
          <p:nvPr/>
        </p:nvSpPr>
        <p:spPr>
          <a:xfrm>
            <a:off x="360058" y="3184474"/>
            <a:ext cx="6086681" cy="2913683"/>
          </a:xfrm>
          <a:prstGeom prst="rect">
            <a:avLst/>
          </a:prstGeom>
        </p:spPr>
        <p:txBody>
          <a:bodyPr wrap="square">
            <a:spAutoFit/>
          </a:bodyPr>
          <a:lstStyle/>
          <a:p>
            <a:r>
              <a:rPr lang="ja-JP" altLang="en-US" sz="1701" b="1" dirty="0">
                <a:latin typeface="Meiryo UI" panose="020B0604030504040204" pitchFamily="50" charset="-128"/>
                <a:ea typeface="Meiryo UI" panose="020B0604030504040204" pitchFamily="50" charset="-128"/>
              </a:rPr>
              <a:t>プログラム</a:t>
            </a:r>
            <a:r>
              <a:rPr lang="ja-JP" altLang="en-US" sz="1512" b="1" dirty="0">
                <a:latin typeface="Meiryo UI" panose="020B0604030504040204" pitchFamily="50" charset="-128"/>
                <a:ea typeface="Meiryo UI" panose="020B0604030504040204" pitchFamily="50" charset="-128"/>
              </a:rPr>
              <a:t/>
            </a:r>
            <a:br>
              <a:rPr lang="ja-JP" altLang="en-US" sz="1512" b="1" dirty="0">
                <a:latin typeface="Meiryo UI" panose="020B0604030504040204" pitchFamily="50" charset="-128"/>
                <a:ea typeface="Meiryo UI" panose="020B0604030504040204" pitchFamily="50" charset="-128"/>
              </a:rPr>
            </a:br>
            <a:r>
              <a:rPr lang="ja-JP" altLang="en-US" sz="1512" b="1" dirty="0">
                <a:latin typeface="Meiryo UI" panose="020B0604030504040204" pitchFamily="50" charset="-128"/>
                <a:ea typeface="Meiryo UI" panose="020B0604030504040204" pitchFamily="50" charset="-128"/>
              </a:rPr>
              <a:t>　◆</a:t>
            </a:r>
            <a:r>
              <a:rPr lang="ja-JP" altLang="en-US" sz="1512" dirty="0">
                <a:latin typeface="Meiryo UI" panose="020B0604030504040204" pitchFamily="50" charset="-128"/>
                <a:ea typeface="Meiryo UI" panose="020B0604030504040204" pitchFamily="50" charset="-128"/>
              </a:rPr>
              <a:t>日経ソーシャルビジネスコンテスト趣旨説明、ソーシャルケーススピーチ</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＜登壇者＞</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・マミーズアワーズプロジェクト主宰　</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石嶋 瑞穂 氏 ［第</a:t>
            </a:r>
            <a:r>
              <a:rPr lang="en-US" altLang="ja-JP" sz="1512" dirty="0">
                <a:latin typeface="Meiryo UI" panose="020B0604030504040204" pitchFamily="50" charset="-128"/>
                <a:ea typeface="Meiryo UI" panose="020B0604030504040204" pitchFamily="50" charset="-128"/>
              </a:rPr>
              <a:t>2</a:t>
            </a:r>
            <a:r>
              <a:rPr lang="ja-JP" altLang="en-US" sz="1512" dirty="0">
                <a:latin typeface="Meiryo UI" panose="020B0604030504040204" pitchFamily="50" charset="-128"/>
                <a:ea typeface="Meiryo UI" panose="020B0604030504040204" pitchFamily="50" charset="-128"/>
              </a:rPr>
              <a:t>回日経ソーシャルビジネスコンテスト ファイナリスト］</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・サラヤ株式会社 海外事業本部アフリカ開発室副室長</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森 窓可 氏</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＜ファシリテーター＞</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・横田アソシエイツ代表取締役、</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慶應義塾大学大学院政策・メディア研究科特任教授</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横田 浩一 氏</a:t>
            </a:r>
            <a:br>
              <a:rPr lang="ja-JP" altLang="en-US" sz="1512" dirty="0">
                <a:latin typeface="Meiryo UI" panose="020B0604030504040204" pitchFamily="50" charset="-128"/>
                <a:ea typeface="Meiryo UI" panose="020B0604030504040204" pitchFamily="50" charset="-128"/>
              </a:rPr>
            </a:br>
            <a:r>
              <a:rPr lang="ja-JP" altLang="en-US" sz="1512" dirty="0">
                <a:latin typeface="Meiryo UI" panose="020B0604030504040204" pitchFamily="50" charset="-128"/>
                <a:ea typeface="Meiryo UI" panose="020B0604030504040204" pitchFamily="50" charset="-128"/>
              </a:rPr>
              <a:t>　◆「</a:t>
            </a:r>
            <a:r>
              <a:rPr lang="en-US" altLang="ja-JP" sz="1512" dirty="0">
                <a:latin typeface="Meiryo UI" panose="020B0604030504040204" pitchFamily="50" charset="-128"/>
                <a:ea typeface="Meiryo UI" panose="020B0604030504040204" pitchFamily="50" charset="-128"/>
              </a:rPr>
              <a:t>SDGs</a:t>
            </a:r>
            <a:r>
              <a:rPr lang="ja-JP" altLang="en-US" sz="1512" dirty="0">
                <a:latin typeface="Meiryo UI" panose="020B0604030504040204" pitchFamily="50" charset="-128"/>
                <a:ea typeface="Meiryo UI" panose="020B0604030504040204" pitchFamily="50" charset="-128"/>
              </a:rPr>
              <a:t>」をテーマとしたワールドカフェ</a:t>
            </a:r>
          </a:p>
        </p:txBody>
      </p:sp>
      <p:sp>
        <p:nvSpPr>
          <p:cNvPr id="5" name="テキスト ボックス 4"/>
          <p:cNvSpPr txBox="1"/>
          <p:nvPr/>
        </p:nvSpPr>
        <p:spPr>
          <a:xfrm>
            <a:off x="5084416" y="4984982"/>
            <a:ext cx="4082538" cy="1418017"/>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567"/>
              </a:spcAft>
            </a:pPr>
            <a:r>
              <a:rPr lang="ja-JP" altLang="en-US" sz="1323" b="1" dirty="0">
                <a:latin typeface="Meiryo UI" panose="020B0604030504040204" pitchFamily="50" charset="-128"/>
                <a:ea typeface="Meiryo UI" panose="020B0604030504040204" pitchFamily="50" charset="-128"/>
                <a:cs typeface="Meiryo UI" panose="020B0604030504040204" pitchFamily="50" charset="-128"/>
              </a:rPr>
              <a:t>◆その他セミナー実績</a:t>
            </a:r>
            <a:endParaRPr lang="en-US" altLang="ja-JP" sz="1323" b="1" dirty="0">
              <a:latin typeface="Meiryo UI" panose="020B0604030504040204" pitchFamily="50" charset="-128"/>
              <a:ea typeface="Meiryo UI" panose="020B0604030504040204" pitchFamily="50" charset="-128"/>
              <a:cs typeface="Meiryo UI" panose="020B0604030504040204" pitchFamily="50" charset="-128"/>
            </a:endParaRPr>
          </a:p>
          <a:p>
            <a:pPr>
              <a:spcAft>
                <a:spcPts val="567"/>
              </a:spcAft>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ビジネス創出セミナー」　＜令和元年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spcAft>
                <a:spcPts val="567"/>
              </a:spcAft>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「企業にとっての</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セミナー」＜令和元年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spcAft>
                <a:spcPts val="567"/>
              </a:spcAft>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ビジネスセミナー</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in</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大阪」＜令和元年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a:p>
            <a:pPr>
              <a:spcAft>
                <a:spcPts val="567"/>
              </a:spcAft>
            </a:pPr>
            <a:r>
              <a:rPr lang="ja-JP" altLang="en-US" sz="1323" dirty="0">
                <a:latin typeface="Meiryo UI" panose="020B0604030504040204" pitchFamily="50" charset="-128"/>
                <a:ea typeface="Meiryo UI" panose="020B0604030504040204" pitchFamily="50" charset="-128"/>
                <a:cs typeface="Meiryo UI" panose="020B0604030504040204" pitchFamily="50" charset="-128"/>
              </a:rPr>
              <a:t>　「ケニア</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ビジネス懇談会</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in</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大阪」＜令和元年</a:t>
            </a:r>
            <a:r>
              <a:rPr lang="en-US" altLang="ja-JP" sz="1323" dirty="0">
                <a:latin typeface="Meiryo UI" panose="020B0604030504040204" pitchFamily="50" charset="-128"/>
                <a:ea typeface="Meiryo UI" panose="020B0604030504040204" pitchFamily="50" charset="-128"/>
                <a:cs typeface="Meiryo UI" panose="020B0604030504040204" pitchFamily="50" charset="-128"/>
              </a:rPr>
              <a:t>7</a:t>
            </a:r>
            <a:r>
              <a:rPr lang="ja-JP" altLang="en-US" sz="1323"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16</a:t>
            </a:fld>
            <a:endParaRPr kumimoji="1" lang="ja-JP" altLang="en-US"/>
          </a:p>
        </p:txBody>
      </p:sp>
    </p:spTree>
    <p:extLst>
      <p:ext uri="{BB962C8B-B14F-4D97-AF65-F5344CB8AC3E}">
        <p14:creationId xmlns:p14="http://schemas.microsoft.com/office/powerpoint/2010/main" val="146925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1760"/>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890" b="1" dirty="0">
                <a:solidFill>
                  <a:schemeClr val="bg1"/>
                </a:solidFill>
                <a:latin typeface="Meiryo UI" panose="020B0604030504040204" pitchFamily="50" charset="-128"/>
                <a:ea typeface="Meiryo UI" panose="020B0604030504040204" pitchFamily="50" charset="-128"/>
              </a:rPr>
              <a:t>SDGs</a:t>
            </a:r>
            <a:r>
              <a:rPr lang="ja-JP" altLang="en-US" sz="1890" b="1" dirty="0">
                <a:solidFill>
                  <a:schemeClr val="bg1"/>
                </a:solidFill>
                <a:latin typeface="Meiryo UI" panose="020B0604030504040204" pitchFamily="50" charset="-128"/>
                <a:ea typeface="Meiryo UI" panose="020B0604030504040204" pitchFamily="50" charset="-128"/>
              </a:rPr>
              <a:t>ビジネス</a:t>
            </a:r>
            <a:r>
              <a:rPr lang="en-US" altLang="ja-JP" sz="1890" b="1" dirty="0">
                <a:solidFill>
                  <a:schemeClr val="bg1"/>
                </a:solidFill>
                <a:latin typeface="Meiryo UI" panose="020B0604030504040204" pitchFamily="50" charset="-128"/>
                <a:ea typeface="Meiryo UI" panose="020B0604030504040204" pitchFamily="50" charset="-128"/>
              </a:rPr>
              <a:t>Meet-Up</a:t>
            </a:r>
            <a:r>
              <a:rPr lang="ja-JP" altLang="en-US" sz="1890" b="1" dirty="0">
                <a:solidFill>
                  <a:schemeClr val="bg1"/>
                </a:solidFill>
                <a:latin typeface="Meiryo UI" panose="020B0604030504040204" pitchFamily="50" charset="-128"/>
                <a:ea typeface="Meiryo UI" panose="020B0604030504040204" pitchFamily="50" charset="-128"/>
              </a:rPr>
              <a:t>の開催</a:t>
            </a:r>
          </a:p>
        </p:txBody>
      </p:sp>
      <p:sp>
        <p:nvSpPr>
          <p:cNvPr id="2" name="テキスト ボックス 1"/>
          <p:cNvSpPr txBox="1"/>
          <p:nvPr/>
        </p:nvSpPr>
        <p:spPr>
          <a:xfrm>
            <a:off x="194646" y="859619"/>
            <a:ext cx="6946070" cy="3540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701" b="1" dirty="0">
                <a:latin typeface="Meiryo UI" panose="020B0604030504040204" pitchFamily="50" charset="-128"/>
                <a:ea typeface="Meiryo UI" panose="020B0604030504040204" pitchFamily="50" charset="-128"/>
              </a:rPr>
              <a:t>持続可能な開発目標ビジネス創出支援事業（</a:t>
            </a:r>
            <a:r>
              <a:rPr lang="en-US" altLang="ja-JP" sz="1701" b="1" dirty="0">
                <a:latin typeface="Meiryo UI" panose="020B0604030504040204" pitchFamily="50" charset="-128"/>
                <a:ea typeface="Meiryo UI" panose="020B0604030504040204" pitchFamily="50" charset="-128"/>
              </a:rPr>
              <a:t>SDGs</a:t>
            </a:r>
            <a:r>
              <a:rPr lang="ja-JP" altLang="en-US" sz="1701" b="1" dirty="0">
                <a:latin typeface="Meiryo UI" panose="020B0604030504040204" pitchFamily="50" charset="-128"/>
                <a:ea typeface="Meiryo UI" panose="020B0604030504040204" pitchFamily="50" charset="-128"/>
              </a:rPr>
              <a:t>ビジネス</a:t>
            </a:r>
            <a:r>
              <a:rPr lang="en-US" altLang="ja-JP" sz="1701" b="1" dirty="0">
                <a:latin typeface="Meiryo UI" panose="020B0604030504040204" pitchFamily="50" charset="-128"/>
                <a:ea typeface="Meiryo UI" panose="020B0604030504040204" pitchFamily="50" charset="-128"/>
              </a:rPr>
              <a:t>Meet-Up</a:t>
            </a:r>
            <a:r>
              <a:rPr lang="ja-JP" altLang="en-US" sz="1701" b="1" dirty="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194647" y="1208650"/>
            <a:ext cx="8681069" cy="151378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ts val="2174"/>
              </a:lnSpc>
            </a:pPr>
            <a:r>
              <a:rPr lang="ja-JP" altLang="en-US" sz="1701" dirty="0">
                <a:latin typeface="Meiryo UI" panose="020B0604030504040204" pitchFamily="50" charset="-128"/>
                <a:ea typeface="Meiryo UI" panose="020B0604030504040204" pitchFamily="50" charset="-128"/>
                <a:cs typeface="Arial" panose="020B0604020202020204" pitchFamily="34" charset="0"/>
              </a:rPr>
              <a:t>〇</a:t>
            </a:r>
            <a:r>
              <a:rPr lang="en-US" altLang="ja-JP" sz="1701" dirty="0">
                <a:latin typeface="Meiryo UI" panose="020B0604030504040204" pitchFamily="50" charset="-128"/>
                <a:ea typeface="Meiryo UI" panose="020B0604030504040204" pitchFamily="50" charset="-128"/>
                <a:cs typeface="Arial" panose="020B0604020202020204" pitchFamily="34" charset="0"/>
              </a:rPr>
              <a:t>SDGs</a:t>
            </a:r>
            <a:r>
              <a:rPr lang="ja-JP" altLang="en-US" sz="1701" dirty="0">
                <a:latin typeface="Meiryo UI" panose="020B0604030504040204" pitchFamily="50" charset="-128"/>
                <a:ea typeface="Meiryo UI" panose="020B0604030504040204" pitchFamily="50" charset="-128"/>
                <a:cs typeface="Arial" panose="020B0604020202020204" pitchFamily="34" charset="0"/>
              </a:rPr>
              <a:t>ビジネスに対する支援スキームを持つ公的なサポーターとのマッチング＆商談会</a:t>
            </a:r>
            <a:endParaRPr lang="en-US" altLang="ja-JP" sz="1701" dirty="0">
              <a:latin typeface="Meiryo UI" panose="020B0604030504040204" pitchFamily="50" charset="-128"/>
              <a:ea typeface="Meiryo UI" panose="020B0604030504040204" pitchFamily="50" charset="-128"/>
              <a:cs typeface="Arial" panose="020B0604020202020204" pitchFamily="34" charset="0"/>
            </a:endParaRPr>
          </a:p>
          <a:p>
            <a:pPr marL="165021" indent="-165021"/>
            <a:endParaRPr lang="en-US" altLang="ja-JP" sz="170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17</a:t>
            </a:fld>
            <a:endParaRPr kumimoji="1" lang="ja-JP" altLang="en-US"/>
          </a:p>
        </p:txBody>
      </p:sp>
      <p:sp>
        <p:nvSpPr>
          <p:cNvPr id="41" name="正方形/長方形 40"/>
          <p:cNvSpPr/>
          <p:nvPr/>
        </p:nvSpPr>
        <p:spPr>
          <a:xfrm>
            <a:off x="194646" y="1588084"/>
            <a:ext cx="8422170" cy="1139286"/>
          </a:xfrm>
          <a:prstGeom prst="rect">
            <a:avLst/>
          </a:prstGeom>
        </p:spPr>
        <p:txBody>
          <a:bodyPr wrap="square">
            <a:spAutoFit/>
          </a:bodyPr>
          <a:lstStyle/>
          <a:p>
            <a:pPr marL="168021" indent="-168021">
              <a:spcBef>
                <a:spcPct val="0"/>
              </a:spcBef>
              <a:defRPr/>
            </a:pPr>
            <a:r>
              <a:rPr lang="ja-JP" altLang="en-US" sz="1701" kern="0" dirty="0">
                <a:solidFill>
                  <a:sysClr val="windowText" lastClr="000000"/>
                </a:solidFill>
                <a:latin typeface="Meiryo UI" panose="020B0604030504040204" pitchFamily="50" charset="-128"/>
                <a:ea typeface="Meiryo UI" panose="020B0604030504040204" pitchFamily="50" charset="-128"/>
              </a:rPr>
              <a:t>◆主　 　　催：大阪府</a:t>
            </a:r>
          </a:p>
          <a:p>
            <a:pPr marL="168021" indent="-168021">
              <a:spcBef>
                <a:spcPct val="0"/>
              </a:spcBef>
              <a:defRPr/>
            </a:pPr>
            <a:r>
              <a:rPr lang="ja-JP" altLang="en-US" sz="1701" kern="0" dirty="0">
                <a:solidFill>
                  <a:sysClr val="windowText" lastClr="000000"/>
                </a:solidFill>
                <a:latin typeface="Meiryo UI" panose="020B0604030504040204" pitchFamily="50" charset="-128"/>
                <a:ea typeface="Meiryo UI" panose="020B0604030504040204" pitchFamily="50" charset="-128"/>
              </a:rPr>
              <a:t>◆共　 　　催：りそな銀行、関西みらい銀行、みなと銀行</a:t>
            </a:r>
          </a:p>
          <a:p>
            <a:pPr marL="168021" indent="-168021">
              <a:spcBef>
                <a:spcPct val="0"/>
              </a:spcBef>
              <a:defRPr/>
            </a:pPr>
            <a:r>
              <a:rPr lang="ja-JP" altLang="en-US" sz="1701" kern="0" dirty="0">
                <a:solidFill>
                  <a:sysClr val="windowText" lastClr="000000"/>
                </a:solidFill>
                <a:latin typeface="Meiryo UI" panose="020B0604030504040204" pitchFamily="50" charset="-128"/>
                <a:ea typeface="Meiryo UI" panose="020B0604030504040204" pitchFamily="50" charset="-128"/>
              </a:rPr>
              <a:t>◆対　　　象：</a:t>
            </a:r>
            <a:r>
              <a:rPr lang="en-US" altLang="ja-JP" sz="1701" kern="0" dirty="0">
                <a:solidFill>
                  <a:sysClr val="windowText" lastClr="000000"/>
                </a:solidFill>
                <a:latin typeface="Meiryo UI" panose="020B0604030504040204" pitchFamily="50" charset="-128"/>
                <a:ea typeface="Meiryo UI" panose="020B0604030504040204" pitchFamily="50" charset="-128"/>
              </a:rPr>
              <a:t>SDGs</a:t>
            </a:r>
            <a:r>
              <a:rPr lang="ja-JP" altLang="en-US" sz="1701" kern="0" dirty="0">
                <a:solidFill>
                  <a:sysClr val="windowText" lastClr="000000"/>
                </a:solidFill>
                <a:latin typeface="Meiryo UI" panose="020B0604030504040204" pitchFamily="50" charset="-128"/>
                <a:ea typeface="Meiryo UI" panose="020B0604030504040204" pitchFamily="50" charset="-128"/>
              </a:rPr>
              <a:t>ビジネスモデルを有し、同日参加のサポーターからの支援を求めたい企業等</a:t>
            </a:r>
          </a:p>
          <a:p>
            <a:pPr marL="168021" indent="-168021">
              <a:spcBef>
                <a:spcPct val="0"/>
              </a:spcBef>
              <a:defRPr/>
            </a:pPr>
            <a:r>
              <a:rPr lang="ja-JP" altLang="en-US" sz="1701" kern="0" dirty="0">
                <a:solidFill>
                  <a:sysClr val="windowText" lastClr="000000"/>
                </a:solidFill>
                <a:latin typeface="Meiryo UI" panose="020B0604030504040204" pitchFamily="50" charset="-128"/>
                <a:ea typeface="Meiryo UI" panose="020B0604030504040204" pitchFamily="50" charset="-128"/>
              </a:rPr>
              <a:t>◆参加企業：ピッチ登壇企業</a:t>
            </a:r>
            <a:r>
              <a:rPr lang="en-US" altLang="ja-JP" sz="1701" kern="0" dirty="0">
                <a:solidFill>
                  <a:sysClr val="windowText" lastClr="000000"/>
                </a:solidFill>
                <a:latin typeface="Meiryo UI" panose="020B0604030504040204" pitchFamily="50" charset="-128"/>
                <a:ea typeface="Meiryo UI" panose="020B0604030504040204" pitchFamily="50" charset="-128"/>
              </a:rPr>
              <a:t>13</a:t>
            </a:r>
            <a:r>
              <a:rPr lang="ja-JP" altLang="en-US" sz="1701" kern="0" dirty="0">
                <a:solidFill>
                  <a:sysClr val="windowText" lastClr="000000"/>
                </a:solidFill>
                <a:latin typeface="Meiryo UI" panose="020B0604030504040204" pitchFamily="50" charset="-128"/>
                <a:ea typeface="Meiryo UI" panose="020B0604030504040204" pitchFamily="50" charset="-128"/>
              </a:rPr>
              <a:t>社、サポーター企業</a:t>
            </a:r>
            <a:r>
              <a:rPr lang="en-US" altLang="ja-JP" sz="1701" kern="0" dirty="0">
                <a:solidFill>
                  <a:sysClr val="windowText" lastClr="000000"/>
                </a:solidFill>
                <a:latin typeface="Meiryo UI" panose="020B0604030504040204" pitchFamily="50" charset="-128"/>
                <a:ea typeface="Meiryo UI" panose="020B0604030504040204" pitchFamily="50" charset="-128"/>
              </a:rPr>
              <a:t>9</a:t>
            </a:r>
            <a:r>
              <a:rPr lang="ja-JP" altLang="en-US" sz="1701" kern="0" dirty="0">
                <a:solidFill>
                  <a:sysClr val="windowText" lastClr="000000"/>
                </a:solidFill>
                <a:latin typeface="Meiryo UI" panose="020B0604030504040204" pitchFamily="50" charset="-128"/>
                <a:ea typeface="Meiryo UI" panose="020B0604030504040204" pitchFamily="50" charset="-128"/>
              </a:rPr>
              <a:t>社、一般観覧企業</a:t>
            </a:r>
            <a:r>
              <a:rPr lang="en-US" altLang="ja-JP" sz="1701" kern="0" dirty="0">
                <a:solidFill>
                  <a:sysClr val="windowText" lastClr="000000"/>
                </a:solidFill>
                <a:latin typeface="Meiryo UI" panose="020B0604030504040204" pitchFamily="50" charset="-128"/>
                <a:ea typeface="Meiryo UI" panose="020B0604030504040204" pitchFamily="50" charset="-128"/>
              </a:rPr>
              <a:t>28</a:t>
            </a:r>
            <a:r>
              <a:rPr lang="ja-JP" altLang="en-US" sz="1701" kern="0" dirty="0">
                <a:solidFill>
                  <a:sysClr val="windowText" lastClr="000000"/>
                </a:solidFill>
                <a:latin typeface="Meiryo UI" panose="020B0604030504040204" pitchFamily="50" charset="-128"/>
                <a:ea typeface="Meiryo UI" panose="020B0604030504040204" pitchFamily="50" charset="-128"/>
              </a:rPr>
              <a:t>社</a:t>
            </a:r>
          </a:p>
        </p:txBody>
      </p:sp>
      <p:pic>
        <p:nvPicPr>
          <p:cNvPr id="42" name="図 41"/>
          <p:cNvPicPr>
            <a:picLocks noChangeAspect="1"/>
          </p:cNvPicPr>
          <p:nvPr/>
        </p:nvPicPr>
        <p:blipFill>
          <a:blip r:embed="rId3"/>
          <a:stretch>
            <a:fillRect/>
          </a:stretch>
        </p:blipFill>
        <p:spPr>
          <a:xfrm>
            <a:off x="350583" y="2878631"/>
            <a:ext cx="2534756" cy="3533707"/>
          </a:xfrm>
          <a:prstGeom prst="rect">
            <a:avLst/>
          </a:prstGeom>
        </p:spPr>
      </p:pic>
      <p:sp>
        <p:nvSpPr>
          <p:cNvPr id="4" name="正方形/長方形 3"/>
          <p:cNvSpPr/>
          <p:nvPr/>
        </p:nvSpPr>
        <p:spPr>
          <a:xfrm>
            <a:off x="2992599" y="2892028"/>
            <a:ext cx="5883117" cy="2334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68"/>
              </a:lnSpc>
            </a:pPr>
            <a:endPar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268"/>
              </a:lnSpc>
            </a:pPr>
            <a:r>
              <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プログラム</a:t>
            </a:r>
            <a:r>
              <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rPr>
              <a:t>】</a:t>
            </a:r>
          </a:p>
          <a:p>
            <a:pPr>
              <a:lnSpc>
                <a:spcPts val="2268"/>
              </a:lnSpc>
            </a:pP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・サポーターからの支援スキーム説明</a:t>
            </a:r>
            <a:endPar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268"/>
              </a:lnSpc>
            </a:pP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・サポーター企業に対するビジネスピッチ（プレゼンテーション）</a:t>
            </a:r>
            <a:endPar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268"/>
              </a:lnSpc>
            </a:pP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・商談会、名刺交換会</a:t>
            </a:r>
            <a:endPar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268"/>
              </a:lnSpc>
            </a:pPr>
            <a:r>
              <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サポーター企業</a:t>
            </a:r>
            <a:r>
              <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rPr>
              <a:t>】</a:t>
            </a:r>
          </a:p>
          <a:p>
            <a:pPr>
              <a:lnSpc>
                <a:spcPts val="2268"/>
              </a:lnSpc>
            </a:pP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①経済産業省　②農林水産省　③近畿経済産業局　</a:t>
            </a:r>
            <a:endPar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268"/>
              </a:lnSpc>
            </a:pP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④堺市　⑤</a:t>
            </a:r>
            <a:r>
              <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rPr>
              <a:t>JICA</a:t>
            </a: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　⑥</a:t>
            </a:r>
            <a:r>
              <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rPr>
              <a:t>JETRO</a:t>
            </a: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　⑦大阪商工会議所　</a:t>
            </a:r>
            <a:endPar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268"/>
              </a:lnSpc>
            </a:pP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⑧関西</a:t>
            </a:r>
            <a:r>
              <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rPr>
              <a:t>SDGs</a:t>
            </a: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プラットフォーム　⑨おおさか</a:t>
            </a:r>
            <a:r>
              <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rPr>
              <a:t>ATC</a:t>
            </a:r>
            <a:r>
              <a:rPr lang="ja-JP" altLang="en-US" sz="1701" dirty="0">
                <a:solidFill>
                  <a:schemeClr val="tx1"/>
                </a:solidFill>
                <a:latin typeface="Arial" panose="020B0604020202020204" pitchFamily="34" charset="0"/>
                <a:ea typeface="Meiryo UI" panose="020B0604030504040204" pitchFamily="50" charset="-128"/>
                <a:cs typeface="Arial" panose="020B0604020202020204" pitchFamily="34" charset="0"/>
              </a:rPr>
              <a:t>グリーンエコプラザ</a:t>
            </a:r>
            <a:endParaRPr lang="en-US" altLang="ja-JP" sz="1701"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ctr"/>
            <a:endParaRPr lang="ja-JP" altLang="en-US" sz="1701" dirty="0"/>
          </a:p>
        </p:txBody>
      </p:sp>
      <p:pic>
        <p:nvPicPr>
          <p:cNvPr id="8" name="図 7"/>
          <p:cNvPicPr>
            <a:picLocks noChangeAspect="1"/>
          </p:cNvPicPr>
          <p:nvPr/>
        </p:nvPicPr>
        <p:blipFill>
          <a:blip r:embed="rId4"/>
          <a:stretch>
            <a:fillRect/>
          </a:stretch>
        </p:blipFill>
        <p:spPr>
          <a:xfrm>
            <a:off x="3231134" y="5303927"/>
            <a:ext cx="2060951" cy="1108411"/>
          </a:xfrm>
          <a:prstGeom prst="rect">
            <a:avLst/>
          </a:prstGeom>
        </p:spPr>
      </p:pic>
      <p:pic>
        <p:nvPicPr>
          <p:cNvPr id="43" name="図 42"/>
          <p:cNvPicPr>
            <a:picLocks noChangeAspect="1"/>
          </p:cNvPicPr>
          <p:nvPr/>
        </p:nvPicPr>
        <p:blipFill>
          <a:blip r:embed="rId5"/>
          <a:stretch>
            <a:fillRect/>
          </a:stretch>
        </p:blipFill>
        <p:spPr>
          <a:xfrm>
            <a:off x="5760917" y="5318081"/>
            <a:ext cx="2713591" cy="1080103"/>
          </a:xfrm>
          <a:prstGeom prst="rect">
            <a:avLst/>
          </a:prstGeom>
        </p:spPr>
      </p:pic>
    </p:spTree>
    <p:extLst>
      <p:ext uri="{BB962C8B-B14F-4D97-AF65-F5344CB8AC3E}">
        <p14:creationId xmlns:p14="http://schemas.microsoft.com/office/powerpoint/2010/main" val="3827503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1760"/>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90" b="1" dirty="0">
                <a:solidFill>
                  <a:schemeClr val="bg1"/>
                </a:solidFill>
                <a:latin typeface="Meiryo UI" panose="020B0604030504040204" pitchFamily="50" charset="-128"/>
                <a:ea typeface="Meiryo UI" panose="020B0604030504040204" pitchFamily="50" charset="-128"/>
              </a:rPr>
              <a:t>各種計画への反映</a:t>
            </a: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18</a:t>
            </a:fld>
            <a:endParaRPr kumimoji="1" lang="ja-JP" altLang="en-US"/>
          </a:p>
        </p:txBody>
      </p:sp>
      <p:graphicFrame>
        <p:nvGraphicFramePr>
          <p:cNvPr id="9" name="表 8"/>
          <p:cNvGraphicFramePr>
            <a:graphicFrameLocks noGrp="1"/>
          </p:cNvGraphicFramePr>
          <p:nvPr>
            <p:extLst/>
          </p:nvPr>
        </p:nvGraphicFramePr>
        <p:xfrm>
          <a:off x="176928" y="840504"/>
          <a:ext cx="4354708" cy="5205237"/>
        </p:xfrm>
        <a:graphic>
          <a:graphicData uri="http://schemas.openxmlformats.org/drawingml/2006/table">
            <a:tbl>
              <a:tblPr>
                <a:tableStyleId>{5940675A-B579-460E-94D1-54222C63F5DA}</a:tableStyleId>
              </a:tblPr>
              <a:tblGrid>
                <a:gridCol w="4354708">
                  <a:extLst>
                    <a:ext uri="{9D8B030D-6E8A-4147-A177-3AD203B41FA5}">
                      <a16:colId xmlns:a16="http://schemas.microsoft.com/office/drawing/2014/main" val="832603626"/>
                    </a:ext>
                  </a:extLst>
                </a:gridCol>
              </a:tblGrid>
              <a:tr h="340212">
                <a:tc>
                  <a:txBody>
                    <a:bodyPr/>
                    <a:lstStyle/>
                    <a:p>
                      <a:pPr algn="ctr" fontAlgn="ctr"/>
                      <a:r>
                        <a:rPr lang="ja-JP" altLang="en-US" sz="1300" b="1" u="none" strike="noStrike" dirty="0" smtClean="0">
                          <a:effectLst/>
                          <a:latin typeface="Meiryo UI" panose="020B0604030504040204" pitchFamily="50" charset="-128"/>
                          <a:ea typeface="Meiryo UI" panose="020B0604030504040204" pitchFamily="50" charset="-128"/>
                        </a:rPr>
                        <a:t>計画等名称</a:t>
                      </a:r>
                      <a:endParaRPr lang="zh-TW" altLang="en-US" sz="13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「いのち輝く未来社会」をめざすビジョン</a:t>
                      </a:r>
                      <a:endParaRPr lang="zh-TW"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287134736"/>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大阪</a:t>
                      </a:r>
                      <a:r>
                        <a:rPr lang="en-US" altLang="ja-JP" sz="1300" b="0" i="0" u="none" strike="noStrike" dirty="0" smtClean="0">
                          <a:effectLst/>
                          <a:latin typeface="Meiryo UI" panose="020B0604030504040204" pitchFamily="50" charset="-128"/>
                          <a:ea typeface="Meiryo UI" panose="020B0604030504040204" pitchFamily="50" charset="-128"/>
                        </a:rPr>
                        <a:t>21</a:t>
                      </a:r>
                      <a:r>
                        <a:rPr lang="ja-JP" altLang="en-US" sz="1300" b="0" i="0" u="none" strike="noStrike" dirty="0" smtClean="0">
                          <a:effectLst/>
                          <a:latin typeface="Meiryo UI" panose="020B0604030504040204" pitchFamily="50" charset="-128"/>
                          <a:ea typeface="Meiryo UI" panose="020B0604030504040204" pitchFamily="50" charset="-128"/>
                        </a:rPr>
                        <a:t>世紀の新環境総合計画</a:t>
                      </a:r>
                      <a:endParaRPr lang="zh-TW"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48142612"/>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大阪府まち・ひと・しごと創生総合戦略</a:t>
                      </a:r>
                      <a:endParaRPr lang="zh-TW"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73805392"/>
                  </a:ext>
                </a:extLst>
              </a:tr>
              <a:tr h="442275">
                <a:tc>
                  <a:txBody>
                    <a:bodyPr/>
                    <a:lstStyle/>
                    <a:p>
                      <a:pPr algn="l" fontAlgn="ctr"/>
                      <a:r>
                        <a:rPr lang="ja-JP" altLang="en-US" sz="1300" u="none" strike="noStrike" dirty="0" smtClean="0">
                          <a:effectLst/>
                          <a:latin typeface="Meiryo UI" panose="020B0604030504040204" pitchFamily="50" charset="-128"/>
                          <a:ea typeface="Meiryo UI" panose="020B0604030504040204" pitchFamily="50" charset="-128"/>
                        </a:rPr>
                        <a:t>　</a:t>
                      </a:r>
                      <a:r>
                        <a:rPr lang="zh-TW" altLang="en-US" sz="1300" u="none" strike="noStrike" dirty="0" smtClean="0">
                          <a:effectLst/>
                          <a:latin typeface="Meiryo UI" panose="020B0604030504040204" pitchFamily="50" charset="-128"/>
                          <a:ea typeface="Meiryo UI" panose="020B0604030504040204" pitchFamily="50" charset="-128"/>
                        </a:rPr>
                        <a:t>大阪府</a:t>
                      </a:r>
                      <a:r>
                        <a:rPr lang="zh-TW" altLang="en-US" sz="1300" u="none" strike="noStrike" dirty="0">
                          <a:effectLst/>
                          <a:latin typeface="Meiryo UI" panose="020B0604030504040204" pitchFamily="50" charset="-128"/>
                          <a:ea typeface="Meiryo UI" panose="020B0604030504040204" pitchFamily="50" charset="-128"/>
                        </a:rPr>
                        <a:t>地域防災計画</a:t>
                      </a:r>
                      <a:endParaRPr lang="zh-TW"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78054925"/>
                  </a:ext>
                </a:extLst>
              </a:tr>
              <a:tr h="442275">
                <a:tc>
                  <a:txBody>
                    <a:bodyPr/>
                    <a:lstStyle/>
                    <a:p>
                      <a:pPr algn="l" fontAlgn="ctr"/>
                      <a:r>
                        <a:rPr lang="ja-JP" altLang="en-US" sz="1300" u="none" strike="noStrike" dirty="0" smtClean="0">
                          <a:effectLst/>
                          <a:latin typeface="Meiryo UI" panose="020B0604030504040204" pitchFamily="50" charset="-128"/>
                          <a:ea typeface="Meiryo UI" panose="020B0604030504040204" pitchFamily="50" charset="-128"/>
                        </a:rPr>
                        <a:t>　新</a:t>
                      </a:r>
                      <a:r>
                        <a:rPr lang="ja-JP" altLang="en-US" sz="1300" u="none" strike="noStrike" dirty="0">
                          <a:effectLst/>
                          <a:latin typeface="Meiryo UI" panose="020B0604030504040204" pitchFamily="50" charset="-128"/>
                          <a:ea typeface="Meiryo UI" panose="020B0604030504040204" pitchFamily="50" charset="-128"/>
                        </a:rPr>
                        <a:t>・大阪府地震防災アクションプラン</a:t>
                      </a:r>
                      <a:endParaRPr lang="ja-JP" altLang="en-US" sz="13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22284646"/>
                  </a:ext>
                </a:extLst>
              </a:tr>
              <a:tr h="442275">
                <a:tc>
                  <a:txBody>
                    <a:bodyPr/>
                    <a:lstStyle/>
                    <a:p>
                      <a:pPr algn="l" fontAlgn="ctr"/>
                      <a:r>
                        <a:rPr lang="ja-JP" altLang="en-US" sz="1300" u="none" strike="noStrike" dirty="0" smtClean="0">
                          <a:effectLst/>
                          <a:latin typeface="Meiryo UI" panose="020B0604030504040204" pitchFamily="50" charset="-128"/>
                          <a:ea typeface="Meiryo UI" panose="020B0604030504040204" pitchFamily="50" charset="-128"/>
                        </a:rPr>
                        <a:t>　大阪府ユニバーサルデザイン推進指針</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281229536"/>
                  </a:ext>
                </a:extLst>
              </a:tr>
              <a:tr h="442275">
                <a:tc>
                  <a:txBody>
                    <a:bodyPr/>
                    <a:lstStyle/>
                    <a:p>
                      <a:pPr algn="l" fontAlgn="ctr"/>
                      <a:r>
                        <a:rPr lang="ja-JP" altLang="en-US" sz="1300" u="none" strike="noStrike" dirty="0" smtClean="0">
                          <a:effectLst/>
                          <a:latin typeface="Meiryo UI" panose="020B0604030504040204" pitchFamily="50" charset="-128"/>
                          <a:ea typeface="Meiryo UI" panose="020B0604030504040204" pitchFamily="50" charset="-128"/>
                        </a:rPr>
                        <a:t>　大阪府営公園マスタープラン</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50861475"/>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新農林水産業振興ビジョン「食とみどりの取り組み方向」</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330042026"/>
                  </a:ext>
                </a:extLst>
              </a:tr>
              <a:tr h="442275">
                <a:tc>
                  <a:txBody>
                    <a:bodyPr/>
                    <a:lstStyle/>
                    <a:p>
                      <a:pPr algn="l" fontAlgn="ctr"/>
                      <a:r>
                        <a:rPr lang="ja-JP" altLang="en-US" sz="1300" u="none" strike="noStrike" dirty="0" smtClean="0">
                          <a:effectLst/>
                          <a:latin typeface="Meiryo UI" panose="020B0604030504040204" pitchFamily="50" charset="-128"/>
                          <a:ea typeface="Meiryo UI" panose="020B0604030504040204" pitchFamily="50" charset="-128"/>
                        </a:rPr>
                        <a:t>　</a:t>
                      </a:r>
                      <a:r>
                        <a:rPr lang="ja-JP" altLang="en-US" sz="1300" b="0" i="0" u="none" strike="noStrike" dirty="0" smtClean="0">
                          <a:effectLst/>
                          <a:latin typeface="Meiryo UI" panose="020B0604030504040204" pitchFamily="50" charset="-128"/>
                          <a:ea typeface="Meiryo UI" panose="020B0604030504040204" pitchFamily="50" charset="-128"/>
                        </a:rPr>
                        <a:t>第</a:t>
                      </a:r>
                      <a:r>
                        <a:rPr lang="en-US" altLang="ja-JP" sz="1300" b="0" i="0" u="none" strike="noStrike" dirty="0" smtClean="0">
                          <a:effectLst/>
                          <a:latin typeface="Meiryo UI" panose="020B0604030504040204" pitchFamily="50" charset="-128"/>
                          <a:ea typeface="Meiryo UI" panose="020B0604030504040204" pitchFamily="50" charset="-128"/>
                        </a:rPr>
                        <a:t>4</a:t>
                      </a:r>
                      <a:r>
                        <a:rPr lang="ja-JP" altLang="en-US" sz="1300" b="0" i="0" u="none" strike="noStrike" dirty="0" smtClean="0">
                          <a:effectLst/>
                          <a:latin typeface="Meiryo UI" panose="020B0604030504040204" pitchFamily="50" charset="-128"/>
                          <a:ea typeface="Meiryo UI" panose="020B0604030504040204" pitchFamily="50" charset="-128"/>
                        </a:rPr>
                        <a:t>期</a:t>
                      </a:r>
                      <a:r>
                        <a:rPr lang="ja-JP" altLang="en-US" sz="1300" u="none" strike="noStrike" dirty="0" smtClean="0">
                          <a:effectLst/>
                          <a:latin typeface="Meiryo UI" panose="020B0604030504040204" pitchFamily="50" charset="-128"/>
                          <a:ea typeface="Meiryo UI" panose="020B0604030504040204" pitchFamily="50" charset="-128"/>
                        </a:rPr>
                        <a:t>大阪府</a:t>
                      </a:r>
                      <a:r>
                        <a:rPr lang="ja-JP" altLang="en-US" sz="1300" u="none" strike="noStrike" dirty="0">
                          <a:effectLst/>
                          <a:latin typeface="Meiryo UI" panose="020B0604030504040204" pitchFamily="50" charset="-128"/>
                          <a:ea typeface="Meiryo UI" panose="020B0604030504040204" pitchFamily="50" charset="-128"/>
                        </a:rPr>
                        <a:t>地域福祉支援</a:t>
                      </a:r>
                      <a:r>
                        <a:rPr lang="ja-JP" altLang="en-US" sz="1300" u="none" strike="noStrike" dirty="0" smtClean="0">
                          <a:effectLst/>
                          <a:latin typeface="Meiryo UI" panose="020B0604030504040204" pitchFamily="50" charset="-128"/>
                          <a:ea typeface="Meiryo UI" panose="020B0604030504040204" pitchFamily="50" charset="-128"/>
                        </a:rPr>
                        <a:t>計画</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868432605"/>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a:t>
                      </a:r>
                      <a:r>
                        <a:rPr lang="ja-JP" altLang="en-US" sz="1300" b="0" i="0" u="none" strike="noStrike" baseline="0" dirty="0" smtClean="0">
                          <a:effectLst/>
                          <a:latin typeface="Meiryo UI" panose="020B0604030504040204" pitchFamily="50" charset="-128"/>
                          <a:ea typeface="Meiryo UI" panose="020B0604030504040204" pitchFamily="50" charset="-128"/>
                        </a:rPr>
                        <a:t> </a:t>
                      </a:r>
                      <a:r>
                        <a:rPr lang="ja-JP" altLang="en-US" sz="1300" b="0" i="0" u="none" strike="noStrike" dirty="0" smtClean="0">
                          <a:effectLst/>
                          <a:latin typeface="Meiryo UI" panose="020B0604030504040204" pitchFamily="50" charset="-128"/>
                          <a:ea typeface="Meiryo UI" panose="020B0604030504040204" pitchFamily="50" charset="-128"/>
                        </a:rPr>
                        <a:t>第</a:t>
                      </a:r>
                      <a:r>
                        <a:rPr lang="en-US" altLang="ja-JP" sz="1300" b="0" i="0" u="none" strike="noStrike" dirty="0" smtClean="0">
                          <a:effectLst/>
                          <a:latin typeface="Meiryo UI" panose="020B0604030504040204" pitchFamily="50" charset="-128"/>
                          <a:ea typeface="Meiryo UI" panose="020B0604030504040204" pitchFamily="50" charset="-128"/>
                        </a:rPr>
                        <a:t>4</a:t>
                      </a:r>
                      <a:r>
                        <a:rPr lang="ja-JP" altLang="en-US" sz="1300" b="0" i="0" u="none" strike="noStrike" dirty="0" smtClean="0">
                          <a:effectLst/>
                          <a:latin typeface="Meiryo UI" panose="020B0604030504040204" pitchFamily="50" charset="-128"/>
                          <a:ea typeface="Meiryo UI" panose="020B0604030504040204" pitchFamily="50" charset="-128"/>
                        </a:rPr>
                        <a:t>期大阪府ホームレスの自立の支援等に関する実施計画</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24794335"/>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a:t>
                      </a:r>
                      <a:r>
                        <a:rPr lang="zh-TW" altLang="en-US" sz="1300" b="0" i="0" u="none" strike="noStrike" dirty="0" smtClean="0">
                          <a:effectLst/>
                          <a:latin typeface="Meiryo UI" panose="020B0604030504040204" pitchFamily="50" charset="-128"/>
                          <a:ea typeface="Meiryo UI" panose="020B0604030504040204" pitchFamily="50" charset="-128"/>
                        </a:rPr>
                        <a:t>少子化対策基本指針</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34543538"/>
                  </a:ext>
                </a:extLst>
              </a:tr>
            </a:tbl>
          </a:graphicData>
        </a:graphic>
      </p:graphicFrame>
      <p:sp>
        <p:nvSpPr>
          <p:cNvPr id="4" name="正方形/長方形 3"/>
          <p:cNvSpPr/>
          <p:nvPr/>
        </p:nvSpPr>
        <p:spPr>
          <a:xfrm>
            <a:off x="7233956" y="6260218"/>
            <a:ext cx="2133918" cy="29591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altLang="ja-JP" sz="1323" dirty="0">
                <a:solidFill>
                  <a:schemeClr val="tx1"/>
                </a:solidFill>
                <a:latin typeface="Meiryo UI" panose="020B0604030504040204" pitchFamily="50" charset="-128"/>
                <a:ea typeface="Meiryo UI" panose="020B0604030504040204" pitchFamily="50" charset="-128"/>
              </a:rPr>
              <a:t>※</a:t>
            </a:r>
            <a:r>
              <a:rPr lang="ja-JP" altLang="en-US" sz="1323" dirty="0">
                <a:solidFill>
                  <a:schemeClr val="tx1"/>
                </a:solidFill>
                <a:latin typeface="Meiryo UI" panose="020B0604030504040204" pitchFamily="50" charset="-128"/>
                <a:ea typeface="Meiryo UI" panose="020B0604030504040204" pitchFamily="50" charset="-128"/>
              </a:rPr>
              <a:t>平成</a:t>
            </a:r>
            <a:r>
              <a:rPr lang="en-US" altLang="ja-JP" sz="1323" dirty="0">
                <a:solidFill>
                  <a:schemeClr val="tx1"/>
                </a:solidFill>
                <a:latin typeface="Meiryo UI" panose="020B0604030504040204" pitchFamily="50" charset="-128"/>
                <a:ea typeface="Meiryo UI" panose="020B0604030504040204" pitchFamily="50" charset="-128"/>
              </a:rPr>
              <a:t>30</a:t>
            </a:r>
            <a:r>
              <a:rPr lang="ja-JP" altLang="en-US" sz="1323" dirty="0">
                <a:solidFill>
                  <a:schemeClr val="tx1"/>
                </a:solidFill>
                <a:latin typeface="Meiryo UI" panose="020B0604030504040204" pitchFamily="50" charset="-128"/>
                <a:ea typeface="Meiryo UI" panose="020B0604030504040204" pitchFamily="50" charset="-128"/>
              </a:rPr>
              <a:t>年度実績を含む。</a:t>
            </a:r>
            <a:endParaRPr lang="en-US" altLang="ja-JP" sz="1323"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nvPr>
        </p:nvGraphicFramePr>
        <p:xfrm>
          <a:off x="4696175" y="840504"/>
          <a:ext cx="4354708" cy="3878412"/>
        </p:xfrm>
        <a:graphic>
          <a:graphicData uri="http://schemas.openxmlformats.org/drawingml/2006/table">
            <a:tbl>
              <a:tblPr>
                <a:tableStyleId>{5940675A-B579-460E-94D1-54222C63F5DA}</a:tableStyleId>
              </a:tblPr>
              <a:tblGrid>
                <a:gridCol w="4354708">
                  <a:extLst>
                    <a:ext uri="{9D8B030D-6E8A-4147-A177-3AD203B41FA5}">
                      <a16:colId xmlns:a16="http://schemas.microsoft.com/office/drawing/2014/main" val="832603626"/>
                    </a:ext>
                  </a:extLst>
                </a:gridCol>
              </a:tblGrid>
              <a:tr h="340212">
                <a:tc>
                  <a:txBody>
                    <a:bodyPr/>
                    <a:lstStyle/>
                    <a:p>
                      <a:pPr algn="ctr" fontAlgn="ctr"/>
                      <a:r>
                        <a:rPr lang="ja-JP" altLang="en-US" sz="1300" b="1" u="none" strike="noStrike" dirty="0" smtClean="0">
                          <a:effectLst/>
                          <a:latin typeface="Meiryo UI" panose="020B0604030504040204" pitchFamily="50" charset="-128"/>
                          <a:ea typeface="Meiryo UI" panose="020B0604030504040204" pitchFamily="50" charset="-128"/>
                        </a:rPr>
                        <a:t>計画等名称</a:t>
                      </a:r>
                      <a:endParaRPr lang="zh-TW" altLang="en-US" sz="13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大阪府自転車通行空間</a:t>
                      </a:r>
                      <a:r>
                        <a:rPr lang="en-US" altLang="ja-JP" sz="1300" b="0" i="0" u="none" strike="noStrike" dirty="0" smtClean="0">
                          <a:effectLst/>
                          <a:latin typeface="Meiryo UI" panose="020B0604030504040204" pitchFamily="50" charset="-128"/>
                          <a:ea typeface="Meiryo UI" panose="020B0604030504040204" pitchFamily="50" charset="-128"/>
                        </a:rPr>
                        <a:t>10</a:t>
                      </a:r>
                      <a:r>
                        <a:rPr lang="ja-JP" altLang="en-US" sz="1300" b="0" i="0" u="none" strike="noStrike" dirty="0" smtClean="0">
                          <a:effectLst/>
                          <a:latin typeface="Meiryo UI" panose="020B0604030504040204" pitchFamily="50" charset="-128"/>
                          <a:ea typeface="Meiryo UI" panose="020B0604030504040204" pitchFamily="50" charset="-128"/>
                        </a:rPr>
                        <a:t>か年整備計画</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58620027"/>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住まうビジョン・大阪</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24743368"/>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空家総合戦略・大阪</a:t>
                      </a:r>
                      <a:r>
                        <a:rPr lang="en-US" altLang="ja-JP" sz="1300" b="0" i="0" u="none" strike="noStrike" dirty="0" smtClean="0">
                          <a:effectLst/>
                          <a:latin typeface="Meiryo UI" panose="020B0604030504040204" pitchFamily="50" charset="-128"/>
                          <a:ea typeface="Meiryo UI" panose="020B0604030504040204" pitchFamily="50" charset="-128"/>
                        </a:rPr>
                        <a:t>2019</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00582861"/>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住宅建築物耐震</a:t>
                      </a:r>
                      <a:r>
                        <a:rPr lang="en-US" altLang="ja-JP" sz="1300" b="0" i="0" u="none" strike="noStrike" dirty="0" smtClean="0">
                          <a:effectLst/>
                          <a:latin typeface="Meiryo UI" panose="020B0604030504040204" pitchFamily="50" charset="-128"/>
                          <a:ea typeface="Meiryo UI" panose="020B0604030504040204" pitchFamily="50" charset="-128"/>
                        </a:rPr>
                        <a:t>10</a:t>
                      </a:r>
                      <a:r>
                        <a:rPr lang="ja-JP" altLang="en-US" sz="1300" b="0" i="0" u="none" strike="noStrike" dirty="0" smtClean="0">
                          <a:effectLst/>
                          <a:latin typeface="Meiryo UI" panose="020B0604030504040204" pitchFamily="50" charset="-128"/>
                          <a:ea typeface="Meiryo UI" panose="020B0604030504040204" pitchFamily="50" charset="-128"/>
                        </a:rPr>
                        <a:t>ヶ年戦略・大阪</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94245072"/>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大阪府バリアフリー基本構想等作成促進指針</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80969824"/>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建設工事従事者の安全及び健康の確保に関する大阪府計画</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53555882"/>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大阪府自転車活用推進計画（仮称）（予定）</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70470310"/>
                  </a:ext>
                </a:extLst>
              </a:tr>
              <a:tr h="442275">
                <a:tc>
                  <a:txBody>
                    <a:bodyPr/>
                    <a:lstStyle/>
                    <a:p>
                      <a:pPr algn="l" fontAlgn="ctr"/>
                      <a:r>
                        <a:rPr lang="ja-JP" altLang="en-US" sz="1300" b="0" i="0" u="none" strike="noStrike" dirty="0" smtClean="0">
                          <a:effectLst/>
                          <a:latin typeface="Meiryo UI" panose="020B0604030504040204" pitchFamily="50" charset="-128"/>
                          <a:ea typeface="Meiryo UI" panose="020B0604030504040204" pitchFamily="50" charset="-128"/>
                        </a:rPr>
                        <a:t>　公共交通戦略（予定）</a:t>
                      </a:r>
                      <a:endParaRPr lang="ja-JP" altLang="en-US" sz="13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94079476"/>
                  </a:ext>
                </a:extLst>
              </a:tr>
            </a:tbl>
          </a:graphicData>
        </a:graphic>
      </p:graphicFrame>
    </p:spTree>
    <p:extLst>
      <p:ext uri="{BB962C8B-B14F-4D97-AF65-F5344CB8AC3E}">
        <p14:creationId xmlns:p14="http://schemas.microsoft.com/office/powerpoint/2010/main" val="330258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8480" y="2204864"/>
            <a:ext cx="9073008" cy="193127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本年度の大阪府の主な取組み　②</a:t>
            </a:r>
            <a:endParaRPr lang="en-US" altLang="ja-JP" b="1" dirty="0" smtClean="0">
              <a:solidFill>
                <a:schemeClr val="accent5">
                  <a:lumMod val="50000"/>
                </a:schemeClr>
              </a:solidFill>
              <a:latin typeface="Meiryo UI" panose="020B0604030504040204" pitchFamily="50" charset="-128"/>
              <a:ea typeface="Meiryo UI" panose="020B0604030504040204" pitchFamily="50" charset="-128"/>
            </a:endParaRPr>
          </a:p>
          <a:p>
            <a:pPr algn="l"/>
            <a:r>
              <a:rPr lang="ja-JP" altLang="en-US" b="1" dirty="0">
                <a:solidFill>
                  <a:schemeClr val="accent5">
                    <a:lumMod val="50000"/>
                  </a:schemeClr>
                </a:solidFill>
                <a:latin typeface="Meiryo UI" panose="020B0604030504040204" pitchFamily="50" charset="-128"/>
                <a:ea typeface="Meiryo UI" panose="020B0604030504040204" pitchFamily="50" charset="-128"/>
              </a:rPr>
              <a:t>　</a:t>
            </a:r>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a:t>
            </a:r>
            <a:r>
              <a:rPr lang="en-US" altLang="ja-JP" b="1" dirty="0" smtClean="0">
                <a:solidFill>
                  <a:schemeClr val="accent5">
                    <a:lumMod val="50000"/>
                  </a:schemeClr>
                </a:solidFill>
                <a:latin typeface="Meiryo UI" panose="020B0604030504040204" pitchFamily="50" charset="-128"/>
                <a:ea typeface="Meiryo UI" panose="020B0604030504040204" pitchFamily="50" charset="-128"/>
              </a:rPr>
              <a:t>SDGs</a:t>
            </a:r>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ビジョン策定に向けた動き）</a:t>
            </a:r>
            <a:endParaRPr lang="ja-JP" altLang="en-US"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1511648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8480" y="2204864"/>
            <a:ext cx="9073008" cy="193127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altLang="ja-JP" b="1" dirty="0" smtClean="0">
                <a:solidFill>
                  <a:schemeClr val="accent5">
                    <a:lumMod val="50000"/>
                  </a:schemeClr>
                </a:solidFill>
                <a:latin typeface="Meiryo UI" panose="020B0604030504040204" pitchFamily="50" charset="-128"/>
                <a:ea typeface="Meiryo UI" panose="020B0604030504040204" pitchFamily="50" charset="-128"/>
              </a:rPr>
              <a:t>SDGs</a:t>
            </a:r>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と大阪</a:t>
            </a:r>
            <a:endParaRPr lang="ja-JP" altLang="en-US"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3980116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054" y="669770"/>
            <a:ext cx="8424936" cy="1668149"/>
          </a:xfrm>
          <a:prstGeom prst="rect">
            <a:avLst/>
          </a:prstGeom>
          <a:noFill/>
        </p:spPr>
        <p:txBody>
          <a:bodyPr wrap="square" lIns="72000" tIns="64008" rIns="72000" bIns="64008" rtlCol="0">
            <a:spAutoFit/>
          </a:bodyPr>
          <a:lstStyle/>
          <a:p>
            <a:pPr marL="342900" indent="-342900">
              <a:lnSpc>
                <a:spcPts val="3000"/>
              </a:lnSpc>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「大阪めざす</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先進都市の姿（</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ビジョン）」の策定に向け、府として重点的に取組むゴールや、優先的に取組む課題の絞り込みを行うにあたり、</a:t>
            </a:r>
            <a:r>
              <a:rPr lang="en-US" altLang="ja-JP" sz="2000" u="sng"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2000" u="sng" dirty="0" smtClean="0">
                <a:latin typeface="Meiryo UI" panose="020B0604030504040204" pitchFamily="50" charset="-128"/>
                <a:ea typeface="Meiryo UI" panose="020B0604030504040204" pitchFamily="50" charset="-128"/>
                <a:cs typeface="Meiryo UI" panose="020B0604030504040204" pitchFamily="50" charset="-128"/>
              </a:rPr>
              <a:t>ゴールの大阪の現時点での到達点</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などを分析した中間整理案を８月にとりまとめ。</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61388" y="0"/>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「大阪がめざす</a:t>
            </a:r>
            <a:r>
              <a:rPr lang="en-US" altLang="ja-JP" sz="3200" b="1" dirty="0" smtClean="0">
                <a:latin typeface="Meiryo UI" panose="020B0604030504040204" pitchFamily="50" charset="-128"/>
                <a:ea typeface="Meiryo UI" panose="020B0604030504040204" pitchFamily="50" charset="-128"/>
              </a:rPr>
              <a:t>SDGs</a:t>
            </a:r>
            <a:r>
              <a:rPr lang="ja-JP" altLang="en-US" sz="3200" b="1" dirty="0" smtClean="0">
                <a:latin typeface="Meiryo UI" panose="020B0604030504040204" pitchFamily="50" charset="-128"/>
                <a:ea typeface="Meiryo UI" panose="020B0604030504040204" pitchFamily="50" charset="-128"/>
              </a:rPr>
              <a:t>先進都市の姿」中間整理案①</a:t>
            </a:r>
            <a:endParaRPr lang="en-US" altLang="ja-JP" sz="32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47330" y="2905657"/>
            <a:ext cx="7471684" cy="513987"/>
          </a:xfrm>
          <a:prstGeom prst="rect">
            <a:avLst/>
          </a:prstGeom>
          <a:noFill/>
        </p:spPr>
        <p:txBody>
          <a:bodyPr wrap="square" lIns="72000" tIns="64008" rIns="72000" bIns="64008" rtlCol="0">
            <a:spAutoFit/>
          </a:bodyPr>
          <a:lstStyle/>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中間整理案の主な概要（府の役割、</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に取組む意義の整理）</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04842" y="3702677"/>
            <a:ext cx="8997013" cy="1776460"/>
          </a:xfrm>
          <a:prstGeom prst="rect">
            <a:avLst/>
          </a:prstGeom>
          <a:noFill/>
        </p:spPr>
        <p:txBody>
          <a:bodyPr wrap="square" lIns="120979" tIns="60490" rIns="120979" bIns="60490" rtlCol="0">
            <a:spAutoFit/>
          </a:bodyPr>
          <a:lstStyle/>
          <a:p>
            <a:pPr marL="216027" indent="-216027">
              <a:spcBef>
                <a:spcPts val="189"/>
              </a:spcBef>
              <a:buFont typeface="+mj-ea"/>
              <a:buAutoNum type="circleNumDbPlain"/>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府民</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や企業、市町村など、様々なステークホルダーに</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216027" indent="-216027">
              <a:spcBef>
                <a:spcPts val="284"/>
              </a:spcBef>
              <a:buFont typeface="+mj-ea"/>
              <a:buAutoNum type="circleNumDbPlain"/>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様々</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なステークホルダーの取組みを</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216027" indent="-216027">
              <a:spcBef>
                <a:spcPts val="284"/>
              </a:spcBef>
              <a:buFont typeface="+mj-ea"/>
              <a:buAutoNum type="circleNumDbPlain"/>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自らもステークホルダーの一員として、</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16027" indent="-216027">
              <a:spcBef>
                <a:spcPts val="284"/>
              </a:spcBef>
              <a:buFont typeface="+mj-ea"/>
              <a:buAutoNum type="circleNumDbPlain"/>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万博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を絶好の機会に、</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26025" y="3311223"/>
            <a:ext cx="2007542" cy="4417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4021" tIns="0" rIns="34021" bIns="0" rtlCol="0" anchor="ctr"/>
          <a:lstStyle/>
          <a:p>
            <a:r>
              <a:rPr lang="ja-JP" altLang="en-US" sz="20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府</a:t>
            </a:r>
            <a:r>
              <a:rPr lang="ja-JP" altLang="en-US" sz="20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の役割</a:t>
            </a:r>
          </a:p>
        </p:txBody>
      </p:sp>
      <p:sp>
        <p:nvSpPr>
          <p:cNvPr id="12" name="二等辺三角形 11"/>
          <p:cNvSpPr/>
          <p:nvPr/>
        </p:nvSpPr>
        <p:spPr>
          <a:xfrm rot="10800000">
            <a:off x="3628504" y="5398375"/>
            <a:ext cx="1882182" cy="170106"/>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2000" dirty="0"/>
          </a:p>
        </p:txBody>
      </p:sp>
      <p:sp>
        <p:nvSpPr>
          <p:cNvPr id="13" name="テキスト ボックス 12"/>
          <p:cNvSpPr txBox="1"/>
          <p:nvPr/>
        </p:nvSpPr>
        <p:spPr>
          <a:xfrm>
            <a:off x="1229796" y="5661479"/>
            <a:ext cx="6679596" cy="1060743"/>
          </a:xfrm>
          <a:prstGeom prst="rect">
            <a:avLst/>
          </a:prstGeom>
          <a:noFill/>
          <a:ln w="3175">
            <a:solidFill>
              <a:schemeClr val="tx1"/>
            </a:solidFill>
          </a:ln>
        </p:spPr>
        <p:txBody>
          <a:bodyPr wrap="square" lIns="238148" tIns="68042" rIns="136085" bIns="68042" rtlCol="0" anchor="ctr">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の取組みは、大阪が、未来に向かって持続的に成長し、府民一人ひとりが「豊かさ」や「安全・安心」を実感できる社会へと発展するための基盤づくりにつながるもの</a:t>
            </a:r>
            <a:endParaRPr lang="ja-JP" altLang="en-US" sz="2000" b="1" kern="1100" spc="-47"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4155806" y="2070455"/>
            <a:ext cx="360000" cy="358635"/>
          </a:xfrm>
          <a:prstGeom prst="rect">
            <a:avLst/>
          </a:prstGeom>
        </p:spPr>
      </p:pic>
      <p:sp>
        <p:nvSpPr>
          <p:cNvPr id="3" name="正方形/長方形 2"/>
          <p:cNvSpPr/>
          <p:nvPr/>
        </p:nvSpPr>
        <p:spPr>
          <a:xfrm>
            <a:off x="2466716" y="2018083"/>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大阪府　</a:t>
            </a:r>
            <a:r>
              <a:rPr kumimoji="1" lang="en-US" altLang="ja-JP" dirty="0" smtClean="0">
                <a:solidFill>
                  <a:schemeClr val="tx1"/>
                </a:solidFill>
              </a:rPr>
              <a:t>SDGs</a:t>
            </a:r>
            <a:endParaRPr kumimoji="1" lang="ja-JP" altLang="en-US" dirty="0">
              <a:solidFill>
                <a:schemeClr val="tx1"/>
              </a:solidFill>
            </a:endParaRPr>
          </a:p>
        </p:txBody>
      </p:sp>
      <p:sp>
        <p:nvSpPr>
          <p:cNvPr id="4" name="正方形/長方形 3"/>
          <p:cNvSpPr/>
          <p:nvPr/>
        </p:nvSpPr>
        <p:spPr>
          <a:xfrm>
            <a:off x="4624940" y="2070455"/>
            <a:ext cx="4653838" cy="369332"/>
          </a:xfrm>
          <a:prstGeom prst="rect">
            <a:avLst/>
          </a:prstGeom>
        </p:spPr>
        <p:txBody>
          <a:bodyPr wrap="none">
            <a:spAutoFit/>
          </a:bodyPr>
          <a:lstStyle/>
          <a:p>
            <a:r>
              <a:rPr lang="ja-JP" altLang="en-US" dirty="0" smtClean="0"/>
              <a:t>⇒ </a:t>
            </a:r>
            <a:r>
              <a:rPr lang="en-US" altLang="ja-JP" dirty="0" smtClean="0"/>
              <a:t>HP</a:t>
            </a:r>
            <a:r>
              <a:rPr lang="ja-JP" altLang="en-US" dirty="0" smtClean="0"/>
              <a:t>「大阪府</a:t>
            </a:r>
            <a:r>
              <a:rPr lang="ja-JP" altLang="en-US" dirty="0"/>
              <a:t>／大阪府におけるSDGsの</a:t>
            </a:r>
            <a:r>
              <a:rPr lang="ja-JP" altLang="en-US" dirty="0" smtClean="0"/>
              <a:t>取組み」</a:t>
            </a:r>
            <a:endParaRPr lang="ja-JP" altLang="en-US" dirty="0"/>
          </a:p>
        </p:txBody>
      </p:sp>
    </p:spTree>
    <p:extLst>
      <p:ext uri="{BB962C8B-B14F-4D97-AF65-F5344CB8AC3E}">
        <p14:creationId xmlns:p14="http://schemas.microsoft.com/office/powerpoint/2010/main" val="688058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1388" y="0"/>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「大阪がめざす</a:t>
            </a:r>
            <a:r>
              <a:rPr lang="en-US" altLang="ja-JP" sz="3200" b="1" dirty="0" smtClean="0">
                <a:latin typeface="Meiryo UI" panose="020B0604030504040204" pitchFamily="50" charset="-128"/>
                <a:ea typeface="Meiryo UI" panose="020B0604030504040204" pitchFamily="50" charset="-128"/>
              </a:rPr>
              <a:t>SDGs</a:t>
            </a:r>
            <a:r>
              <a:rPr lang="ja-JP" altLang="en-US" sz="3200" b="1" dirty="0" smtClean="0">
                <a:latin typeface="Meiryo UI" panose="020B0604030504040204" pitchFamily="50" charset="-128"/>
                <a:ea typeface="Meiryo UI" panose="020B0604030504040204" pitchFamily="50" charset="-128"/>
              </a:rPr>
              <a:t>先進都市の姿」中間整理案②</a:t>
            </a:r>
            <a:endParaRPr lang="en-US" altLang="ja-JP" sz="32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3012" y="713679"/>
            <a:ext cx="7471684" cy="513987"/>
          </a:xfrm>
          <a:prstGeom prst="rect">
            <a:avLst/>
          </a:prstGeom>
          <a:noFill/>
        </p:spPr>
        <p:txBody>
          <a:bodyPr wrap="square" lIns="72000" tIns="64008" rIns="72000" bIns="64008" rtlCol="0">
            <a:spAutoFit/>
          </a:bodyPr>
          <a:lstStyle/>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中間整理案の主な概要（全体的な考え方の整理）</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519837" y="1582852"/>
            <a:ext cx="2468177" cy="4055772"/>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0979" tIns="60490" rIns="120979" bIns="60490" rtlCol="0" anchor="ctr"/>
          <a:lstStyle/>
          <a:p>
            <a:pPr algn="ctr"/>
            <a:endParaRPr lang="ja-JP" altLang="en-US" sz="1512">
              <a:solidFill>
                <a:schemeClr val="tx1"/>
              </a:solidFill>
            </a:endParaRPr>
          </a:p>
        </p:txBody>
      </p:sp>
      <p:sp>
        <p:nvSpPr>
          <p:cNvPr id="15" name="正方形/長方形 14"/>
          <p:cNvSpPr/>
          <p:nvPr/>
        </p:nvSpPr>
        <p:spPr>
          <a:xfrm>
            <a:off x="569450" y="3848654"/>
            <a:ext cx="2429792" cy="1708991"/>
          </a:xfrm>
          <a:prstGeom prst="rect">
            <a:avLst/>
          </a:prstGeom>
          <a:solidFill>
            <a:schemeClr val="accent3">
              <a:lumMod val="20000"/>
              <a:lumOff val="80000"/>
            </a:schemeClr>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0979" tIns="60490" rIns="120979" bIns="60490" rtlCol="0" anchor="ctr"/>
          <a:lstStyle/>
          <a:p>
            <a:pPr algn="ctr"/>
            <a:endParaRPr lang="ja-JP" altLang="en-US" sz="1512">
              <a:solidFill>
                <a:schemeClr val="tx1"/>
              </a:solidFill>
            </a:endParaRPr>
          </a:p>
        </p:txBody>
      </p:sp>
      <p:sp>
        <p:nvSpPr>
          <p:cNvPr id="16" name="角丸四角形 15"/>
          <p:cNvSpPr/>
          <p:nvPr/>
        </p:nvSpPr>
        <p:spPr>
          <a:xfrm>
            <a:off x="666005" y="3686760"/>
            <a:ext cx="2188626" cy="375559"/>
          </a:xfrm>
          <a:prstGeom prst="roundRect">
            <a:avLst/>
          </a:prstGeom>
        </p:spPr>
        <p:style>
          <a:lnRef idx="1">
            <a:schemeClr val="accent5"/>
          </a:lnRef>
          <a:fillRef idx="3">
            <a:schemeClr val="accent5"/>
          </a:fillRef>
          <a:effectRef idx="2">
            <a:schemeClr val="accent5"/>
          </a:effectRef>
          <a:fontRef idx="minor">
            <a:schemeClr val="lt1"/>
          </a:fontRef>
        </p:style>
        <p:txBody>
          <a:bodyPr lIns="68042" tIns="0" rIns="68042" bIns="34021" rtlCol="0" anchor="ctr"/>
          <a:lstStyle/>
          <a:p>
            <a:pPr algn="ctr"/>
            <a:r>
              <a:rPr lang="en-US" altLang="ja-JP" sz="1600" b="1" dirty="0">
                <a:latin typeface="ＭＳ Ｐゴシック" panose="020B0600070205080204" pitchFamily="50" charset="-128"/>
                <a:ea typeface="ＭＳ Ｐゴシック" panose="020B0600070205080204" pitchFamily="50" charset="-128"/>
              </a:rPr>
              <a:t>17</a:t>
            </a:r>
            <a:r>
              <a:rPr lang="ja-JP" altLang="en-US" sz="1600" b="1" dirty="0">
                <a:latin typeface="ＭＳ Ｐゴシック" panose="020B0600070205080204" pitchFamily="50" charset="-128"/>
                <a:ea typeface="ＭＳ Ｐゴシック" panose="020B0600070205080204" pitchFamily="50" charset="-128"/>
              </a:rPr>
              <a:t>ゴールの到達点　　</a:t>
            </a:r>
          </a:p>
        </p:txBody>
      </p:sp>
      <p:sp>
        <p:nvSpPr>
          <p:cNvPr id="17" name="正方形/長方形 16"/>
          <p:cNvSpPr/>
          <p:nvPr/>
        </p:nvSpPr>
        <p:spPr>
          <a:xfrm>
            <a:off x="3592860" y="3850755"/>
            <a:ext cx="2425518" cy="1706614"/>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0979" tIns="60490" rIns="120979" bIns="60490" rtlCol="0" anchor="ctr"/>
          <a:lstStyle/>
          <a:p>
            <a:pPr algn="ctr"/>
            <a:endParaRPr lang="ja-JP" altLang="en-US" sz="1512">
              <a:solidFill>
                <a:schemeClr val="tx1"/>
              </a:solidFill>
            </a:endParaRPr>
          </a:p>
        </p:txBody>
      </p:sp>
      <p:sp>
        <p:nvSpPr>
          <p:cNvPr id="18" name="角丸四角形 17"/>
          <p:cNvSpPr/>
          <p:nvPr/>
        </p:nvSpPr>
        <p:spPr>
          <a:xfrm>
            <a:off x="3692716" y="3689823"/>
            <a:ext cx="2170290" cy="393600"/>
          </a:xfrm>
          <a:prstGeom prst="roundRect">
            <a:avLst/>
          </a:prstGeom>
        </p:spPr>
        <p:style>
          <a:lnRef idx="1">
            <a:schemeClr val="accent5"/>
          </a:lnRef>
          <a:fillRef idx="3">
            <a:schemeClr val="accent5"/>
          </a:fillRef>
          <a:effectRef idx="2">
            <a:schemeClr val="accent5"/>
          </a:effectRef>
          <a:fontRef idx="minor">
            <a:schemeClr val="lt1"/>
          </a:fontRef>
        </p:style>
        <p:txBody>
          <a:bodyPr lIns="68042" tIns="0" rIns="68042" bIns="34021" rtlCol="0" anchor="ctr"/>
          <a:lstStyle/>
          <a:p>
            <a:pPr algn="ctr"/>
            <a:r>
              <a:rPr lang="ja-JP" altLang="en-US" sz="1600" b="1" dirty="0">
                <a:latin typeface="ＭＳ Ｐゴシック" panose="020B0600070205080204" pitchFamily="50" charset="-128"/>
                <a:ea typeface="ＭＳ Ｐゴシック" panose="020B0600070205080204" pitchFamily="50" charset="-128"/>
              </a:rPr>
              <a:t>府の政策との整合性　　</a:t>
            </a:r>
          </a:p>
        </p:txBody>
      </p:sp>
      <p:sp>
        <p:nvSpPr>
          <p:cNvPr id="19" name="テキスト ボックス 18"/>
          <p:cNvSpPr txBox="1"/>
          <p:nvPr/>
        </p:nvSpPr>
        <p:spPr>
          <a:xfrm>
            <a:off x="643198" y="4139049"/>
            <a:ext cx="2278481" cy="1353268"/>
          </a:xfrm>
          <a:prstGeom prst="rect">
            <a:avLst/>
          </a:prstGeom>
          <a:noFill/>
        </p:spPr>
        <p:txBody>
          <a:bodyPr wrap="square" lIns="120979" tIns="60490" rIns="120979" bIns="60490"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「国際的な日本の評価」と「国内評価」から、それぞれの個別指標を踏まえ、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ゴールの府の到達点を整理</a:t>
            </a:r>
          </a:p>
        </p:txBody>
      </p:sp>
      <p:sp>
        <p:nvSpPr>
          <p:cNvPr id="20" name="テキスト ボックス 19"/>
          <p:cNvSpPr txBox="1"/>
          <p:nvPr/>
        </p:nvSpPr>
        <p:spPr>
          <a:xfrm>
            <a:off x="3792606" y="4154629"/>
            <a:ext cx="2139425" cy="1353268"/>
          </a:xfrm>
          <a:prstGeom prst="rect">
            <a:avLst/>
          </a:prstGeom>
          <a:noFill/>
        </p:spPr>
        <p:txBody>
          <a:bodyPr wrap="square" lIns="120979" tIns="60490" rIns="120979" bIns="60490" rtlCol="0">
            <a:spAutoFit/>
          </a:bodyPr>
          <a:lstStyle/>
          <a:p>
            <a:pPr>
              <a:spcBef>
                <a:spcPts val="567"/>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大阪・関西万博や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大阪サミット、各部局の取組み、府政の中長期方針などとの整合性を考慮</a:t>
            </a:r>
          </a:p>
        </p:txBody>
      </p:sp>
      <p:sp>
        <p:nvSpPr>
          <p:cNvPr id="21" name="正方形/長方形 20"/>
          <p:cNvSpPr/>
          <p:nvPr/>
        </p:nvSpPr>
        <p:spPr>
          <a:xfrm>
            <a:off x="288256" y="1602533"/>
            <a:ext cx="5885475" cy="4055773"/>
          </a:xfrm>
          <a:prstGeom prst="rect">
            <a:avLst/>
          </a:prstGeom>
          <a:no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0979" tIns="60490" rIns="120979" bIns="60490" rtlCol="0" anchor="ctr"/>
          <a:lstStyle/>
          <a:p>
            <a:pPr algn="ctr"/>
            <a:endParaRPr lang="ja-JP" altLang="en-US" sz="1512">
              <a:solidFill>
                <a:schemeClr val="tx1"/>
              </a:solidFill>
            </a:endParaRPr>
          </a:p>
        </p:txBody>
      </p:sp>
      <p:sp>
        <p:nvSpPr>
          <p:cNvPr id="22" name="角丸四角形 21"/>
          <p:cNvSpPr/>
          <p:nvPr/>
        </p:nvSpPr>
        <p:spPr>
          <a:xfrm>
            <a:off x="1189232" y="1432223"/>
            <a:ext cx="3993661" cy="428242"/>
          </a:xfrm>
          <a:prstGeom prst="roundRect">
            <a:avLst/>
          </a:prstGeom>
        </p:spPr>
        <p:style>
          <a:lnRef idx="1">
            <a:schemeClr val="accent5"/>
          </a:lnRef>
          <a:fillRef idx="3">
            <a:schemeClr val="accent5"/>
          </a:fillRef>
          <a:effectRef idx="2">
            <a:schemeClr val="accent5"/>
          </a:effectRef>
          <a:fontRef idx="minor">
            <a:schemeClr val="lt1"/>
          </a:fontRef>
        </p:style>
        <p:txBody>
          <a:bodyPr lIns="102063" tIns="0" rIns="34021" bIns="34021" rtlCol="0" anchor="ctr"/>
          <a:lstStyle/>
          <a:p>
            <a:pPr algn="ctr"/>
            <a:r>
              <a:rPr lang="ja-JP" altLang="en-US" sz="1600" b="1" dirty="0">
                <a:latin typeface="ＭＳ Ｐゴシック" panose="020B0600070205080204" pitchFamily="50" charset="-128"/>
                <a:ea typeface="ＭＳ Ｐゴシック" panose="020B0600070205080204" pitchFamily="50" charset="-128"/>
              </a:rPr>
              <a:t>重点ゴールや優先課題、時間軸の検討</a:t>
            </a:r>
          </a:p>
        </p:txBody>
      </p:sp>
      <p:sp>
        <p:nvSpPr>
          <p:cNvPr id="23" name="テキスト ボックス 22"/>
          <p:cNvSpPr txBox="1"/>
          <p:nvPr/>
        </p:nvSpPr>
        <p:spPr>
          <a:xfrm>
            <a:off x="591403" y="1966475"/>
            <a:ext cx="5271603" cy="1538883"/>
          </a:xfrm>
          <a:prstGeom prst="rect">
            <a:avLst/>
          </a:prstGeom>
          <a:noFill/>
        </p:spPr>
        <p:txBody>
          <a:bodyPr wrap="square" lIns="0" tIns="0" rIns="0" bIns="0" rtlCol="0" anchor="ctr" anchorCtr="0">
            <a:spAutoFit/>
          </a:bodyPr>
          <a:lstStyle/>
          <a:p>
            <a:pPr marL="291036" indent="-270034">
              <a:lnSpc>
                <a:spcPts val="1800"/>
              </a:lnSpc>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ゴールの到達点」と「府の政策との整合性」を踏まえ、府として重点的に取組むゴールや優先的に取組む課題を整理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91036" indent="-270034">
              <a:lnSpc>
                <a:spcPts val="1800"/>
              </a:lnSpc>
              <a:spcBef>
                <a:spcPts val="567"/>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優先課題の改善や、強みを伸ばすことにつながる施策、具体的な取組み分野、広域自治体としての役割などを検討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91036" indent="-270034">
              <a:lnSpc>
                <a:spcPts val="1800"/>
              </a:lnSpc>
              <a:spcBef>
                <a:spcPts val="567"/>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年まで」、「万博開催時」、「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年以降」という３つの時間軸の中で、どのような未来像を描いていくかを検討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6574176" y="1408838"/>
            <a:ext cx="2359497" cy="594368"/>
          </a:xfrm>
          <a:prstGeom prst="roundRect">
            <a:avLst/>
          </a:prstGeom>
        </p:spPr>
        <p:style>
          <a:lnRef idx="1">
            <a:schemeClr val="accent5"/>
          </a:lnRef>
          <a:fillRef idx="3">
            <a:schemeClr val="accent5"/>
          </a:fillRef>
          <a:effectRef idx="2">
            <a:schemeClr val="accent5"/>
          </a:effectRef>
          <a:fontRef idx="minor">
            <a:schemeClr val="lt1"/>
          </a:fontRef>
        </p:style>
        <p:txBody>
          <a:bodyPr lIns="102063" tIns="0" rIns="34021" bIns="34021" rtlCol="0" anchor="ctr"/>
          <a:lstStyle/>
          <a:p>
            <a:r>
              <a:rPr lang="ja-JP" altLang="en-US" sz="1600" b="1" dirty="0">
                <a:latin typeface="ＭＳ Ｐゴシック" panose="020B0600070205080204" pitchFamily="50" charset="-128"/>
                <a:ea typeface="ＭＳ Ｐゴシック" panose="020B0600070205080204" pitchFamily="50" charset="-128"/>
              </a:rPr>
              <a:t>様々なステークホルダーとの対話　</a:t>
            </a:r>
          </a:p>
        </p:txBody>
      </p:sp>
      <p:sp>
        <p:nvSpPr>
          <p:cNvPr id="25" name="テキスト ボックス 24"/>
          <p:cNvSpPr txBox="1"/>
          <p:nvPr/>
        </p:nvSpPr>
        <p:spPr>
          <a:xfrm>
            <a:off x="6801933" y="2266117"/>
            <a:ext cx="2106503" cy="1231106"/>
          </a:xfrm>
          <a:prstGeom prst="rect">
            <a:avLst/>
          </a:prstGeom>
          <a:noFill/>
        </p:spPr>
        <p:txBody>
          <a:bodyPr wrap="square" lIns="0" tIns="0" rIns="0" bIns="0" rtlCol="0" anchor="ctr" anchorCtr="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府民や企業、市町村など、様々なステークホルダーと対話を重ね、重点ゴールや優先課題の整理に、意見を反映させていく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6744381" y="4265796"/>
            <a:ext cx="2240935" cy="1023357"/>
          </a:xfrm>
          <a:prstGeom prst="rect">
            <a:avLst/>
          </a:prstGeom>
          <a:noFill/>
        </p:spPr>
        <p:txBody>
          <a:bodyPr wrap="square" lIns="0" tIns="0" rIns="0" bIns="0" rtlCol="0" anchor="ctr" anchorCtr="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・府の考え方との整合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284"/>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を実現する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ために最重要なゴール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016164" y="6127278"/>
            <a:ext cx="7719204" cy="468000"/>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34021" tIns="34021" rIns="34021" bIns="34021" rtlCol="0" anchor="ctr" anchorCtr="0">
            <a:spAutoFit/>
          </a:bodyPr>
          <a:lstStyle/>
          <a:p>
            <a:pPr algn="ctr">
              <a:spcBef>
                <a:spcPts val="284"/>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先進都市の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姿」</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明確化（</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ビジョンの策定）</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二等辺三角形 30"/>
          <p:cNvSpPr/>
          <p:nvPr/>
        </p:nvSpPr>
        <p:spPr>
          <a:xfrm rot="10800000">
            <a:off x="3069997" y="5856473"/>
            <a:ext cx="3504179" cy="16194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512"/>
          </a:p>
        </p:txBody>
      </p:sp>
      <p:sp>
        <p:nvSpPr>
          <p:cNvPr id="33" name="左右矢印 32"/>
          <p:cNvSpPr/>
          <p:nvPr/>
        </p:nvSpPr>
        <p:spPr>
          <a:xfrm>
            <a:off x="3008739" y="4420754"/>
            <a:ext cx="562945" cy="3126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a:p>
        </p:txBody>
      </p:sp>
      <p:sp>
        <p:nvSpPr>
          <p:cNvPr id="34" name="左矢印 33"/>
          <p:cNvSpPr/>
          <p:nvPr/>
        </p:nvSpPr>
        <p:spPr>
          <a:xfrm>
            <a:off x="5984296" y="2852913"/>
            <a:ext cx="535540" cy="541148"/>
          </a:xfrm>
          <a:prstGeom prst="leftArrow">
            <a:avLst>
              <a:gd name="adj1" fmla="val 50000"/>
              <a:gd name="adj2" fmla="val 55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a:p>
        </p:txBody>
      </p:sp>
      <p:sp>
        <p:nvSpPr>
          <p:cNvPr id="35" name="二等辺三角形 34"/>
          <p:cNvSpPr/>
          <p:nvPr/>
        </p:nvSpPr>
        <p:spPr>
          <a:xfrm rot="10800000">
            <a:off x="7274329" y="3868431"/>
            <a:ext cx="1085345" cy="19008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512"/>
          </a:p>
        </p:txBody>
      </p:sp>
    </p:spTree>
    <p:extLst>
      <p:ext uri="{BB962C8B-B14F-4D97-AF65-F5344CB8AC3E}">
        <p14:creationId xmlns:p14="http://schemas.microsoft.com/office/powerpoint/2010/main" val="1627789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1388" y="0"/>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「大阪がめざす</a:t>
            </a:r>
            <a:r>
              <a:rPr lang="en-US" altLang="ja-JP" sz="3200" b="1" dirty="0" smtClean="0">
                <a:latin typeface="Meiryo UI" panose="020B0604030504040204" pitchFamily="50" charset="-128"/>
                <a:ea typeface="Meiryo UI" panose="020B0604030504040204" pitchFamily="50" charset="-128"/>
              </a:rPr>
              <a:t>SDGs</a:t>
            </a:r>
            <a:r>
              <a:rPr lang="ja-JP" altLang="en-US" sz="3200" b="1" dirty="0" smtClean="0">
                <a:latin typeface="Meiryo UI" panose="020B0604030504040204" pitchFamily="50" charset="-128"/>
                <a:ea typeface="Meiryo UI" panose="020B0604030504040204" pitchFamily="50" charset="-128"/>
              </a:rPr>
              <a:t>先進都市の姿」中間整理案③</a:t>
            </a:r>
            <a:endParaRPr lang="en-US" altLang="ja-JP" sz="32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45660" y="606710"/>
            <a:ext cx="8207492" cy="513987"/>
          </a:xfrm>
          <a:prstGeom prst="rect">
            <a:avLst/>
          </a:prstGeom>
          <a:noFill/>
        </p:spPr>
        <p:txBody>
          <a:bodyPr wrap="square" lIns="72000" tIns="64008" rIns="72000" bIns="64008" rtlCol="0">
            <a:spAutoFit/>
          </a:bodyPr>
          <a:lstStyle/>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中間整理案の主な概要（「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ゴールの現在の到達点」の整理</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270723" y="1776169"/>
            <a:ext cx="4214787" cy="4652753"/>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2000" b="1" dirty="0" smtClean="0">
                <a:latin typeface="Meiryo UI" panose="020B0604030504040204" pitchFamily="50" charset="-128"/>
                <a:ea typeface="Meiryo UI" panose="020B0604030504040204" pitchFamily="50" charset="-128"/>
              </a:rPr>
              <a:t>◆国際</a:t>
            </a:r>
            <a:r>
              <a:rPr lang="ja-JP" altLang="en-US" sz="2000" b="1" dirty="0">
                <a:latin typeface="Meiryo UI" panose="020B0604030504040204" pitchFamily="50" charset="-128"/>
                <a:ea typeface="Meiryo UI" panose="020B0604030504040204" pitchFamily="50" charset="-128"/>
              </a:rPr>
              <a:t>評価（</a:t>
            </a:r>
            <a:r>
              <a:rPr lang="en-US" altLang="ja-JP" sz="2000" b="1" dirty="0">
                <a:latin typeface="Meiryo UI" panose="020B0604030504040204" pitchFamily="50" charset="-128"/>
                <a:ea typeface="Meiryo UI" panose="020B0604030504040204" pitchFamily="50" charset="-128"/>
              </a:rPr>
              <a:t>SDSN</a:t>
            </a:r>
            <a:r>
              <a:rPr lang="ja-JP" altLang="en-US" sz="2000" b="1" dirty="0">
                <a:latin typeface="Meiryo UI" panose="020B0604030504040204" pitchFamily="50" charset="-128"/>
                <a:ea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endParaRPr>
          </a:p>
          <a:p>
            <a:pPr marL="174625" indent="-92075">
              <a:spcBef>
                <a:spcPts val="600"/>
              </a:spcBef>
            </a:pPr>
            <a:r>
              <a:rPr lang="ja-JP" altLang="en-US" sz="1600" dirty="0">
                <a:latin typeface="Meiryo UI" panose="020B0604030504040204" pitchFamily="50" charset="-128"/>
                <a:ea typeface="Meiryo UI" panose="020B0604030504040204" pitchFamily="50" charset="-128"/>
              </a:rPr>
              <a:t>　世界各国の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達成度、ゴール毎の取組を調査した、「国連持続可能な開発ソリューション・ネットワーク</a:t>
            </a:r>
            <a:r>
              <a:rPr lang="en-US" altLang="ja-JP" sz="1600" dirty="0">
                <a:latin typeface="Meiryo UI" panose="020B0604030504040204" pitchFamily="50" charset="-128"/>
                <a:ea typeface="Meiryo UI" panose="020B0604030504040204" pitchFamily="50" charset="-128"/>
              </a:rPr>
              <a:t>(SDSN)</a:t>
            </a:r>
            <a:r>
              <a:rPr lang="ja-JP" altLang="en-US" sz="1600" dirty="0">
                <a:latin typeface="Meiryo UI" panose="020B0604030504040204" pitchFamily="50" charset="-128"/>
                <a:ea typeface="Meiryo UI" panose="020B0604030504040204" pitchFamily="50" charset="-128"/>
              </a:rPr>
              <a:t>」と「ベルテルスマン財団」（ドイツ）が公表している指標。</a:t>
            </a:r>
            <a:endParaRPr lang="en-US" altLang="ja-JP" sz="1600" dirty="0">
              <a:latin typeface="Meiryo UI" panose="020B0604030504040204" pitchFamily="50" charset="-128"/>
              <a:ea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631535" y="1776169"/>
            <a:ext cx="4577184" cy="4652753"/>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2000" b="1" dirty="0" smtClean="0">
                <a:latin typeface="Meiryo UI" panose="020B0604030504040204" pitchFamily="50" charset="-128"/>
                <a:ea typeface="Meiryo UI" panose="020B0604030504040204" pitchFamily="50" charset="-128"/>
              </a:rPr>
              <a:t>◆国内</a:t>
            </a:r>
            <a:r>
              <a:rPr lang="ja-JP" altLang="en-US" sz="2000" b="1" dirty="0">
                <a:latin typeface="Meiryo UI" panose="020B0604030504040204" pitchFamily="50" charset="-128"/>
                <a:ea typeface="Meiryo UI" panose="020B0604030504040204" pitchFamily="50" charset="-128"/>
              </a:rPr>
              <a:t>評価（自治体</a:t>
            </a:r>
            <a:r>
              <a:rPr lang="en-US" altLang="ja-JP" sz="2000" b="1" dirty="0">
                <a:latin typeface="Meiryo UI" panose="020B0604030504040204" pitchFamily="50" charset="-128"/>
                <a:ea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rPr>
              <a:t>指標）</a:t>
            </a:r>
            <a:endParaRPr lang="en-US" altLang="ja-JP" sz="2000" b="1" dirty="0">
              <a:latin typeface="Meiryo UI" panose="020B0604030504040204" pitchFamily="50" charset="-128"/>
              <a:ea typeface="Meiryo UI" panose="020B0604030504040204" pitchFamily="50" charset="-128"/>
            </a:endParaRPr>
          </a:p>
          <a:p>
            <a:pPr marL="174625" indent="-92075">
              <a:spcBef>
                <a:spcPts val="600"/>
              </a:spcBef>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の指標が世界、国家レベルでしか存在しないこと等を背景とし、自治体の現状を把握することを目的に、「建築環境・省エネルギー機構」が公表している指標。</a:t>
            </a: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474307" y="3573826"/>
            <a:ext cx="3774390" cy="1057438"/>
          </a:xfrm>
          <a:prstGeom prst="bracketPair">
            <a:avLst>
              <a:gd name="adj" fmla="val 5762"/>
            </a:avLst>
          </a:prstGeom>
          <a:noFill/>
          <a:ln>
            <a:solidFill>
              <a:schemeClr val="accent6">
                <a:lumMod val="60000"/>
                <a:lumOff val="40000"/>
              </a:schemeClr>
            </a:solidFill>
          </a:ln>
        </p:spPr>
        <p:txBody>
          <a:bodyPr wrap="square" lIns="180000" tIns="64008" rIns="128016" bIns="64008" rtlCol="0" anchor="ctr" anchorCtr="0">
            <a:no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国際評価は、以下のように表示。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順調に進んでいる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改善しているが目標達成が困難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目標達成が困難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状態が悪化している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4723853" y="3473666"/>
            <a:ext cx="4392548" cy="1290236"/>
          </a:xfrm>
          <a:prstGeom prst="bracketPair">
            <a:avLst>
              <a:gd name="adj" fmla="val 7030"/>
            </a:avLst>
          </a:prstGeom>
          <a:noFill/>
          <a:ln>
            <a:solidFill>
              <a:schemeClr val="accent6">
                <a:lumMod val="60000"/>
                <a:lumOff val="40000"/>
              </a:schemeClr>
            </a:solidFill>
          </a:ln>
        </p:spPr>
        <p:txBody>
          <a:bodyPr wrap="square" lIns="180000" tIns="64008" rIns="128016" bIns="64008" rtlCol="0" anchor="ctr" anchorCtr="0">
            <a:no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評価では、国内全ての自治体の値を集計し、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に指標化し、以下のように表示。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70723" y="1091233"/>
            <a:ext cx="882320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「国際的な日本の評価（SDSN）」と「国内評価（自治体SDGs指標）」から</a:t>
            </a:r>
            <a:r>
              <a:rPr lang="ja-JP" altLang="en-US" sz="1600" dirty="0" smtClean="0">
                <a:latin typeface="Meiryo UI" panose="020B0604030504040204" pitchFamily="50" charset="-128"/>
                <a:ea typeface="Meiryo UI" panose="020B0604030504040204" pitchFamily="50" charset="-128"/>
              </a:rPr>
              <a:t>、それぞれ個別</a:t>
            </a:r>
            <a:r>
              <a:rPr lang="ja-JP" altLang="en-US" sz="1600" dirty="0">
                <a:latin typeface="Meiryo UI" panose="020B0604030504040204" pitchFamily="50" charset="-128"/>
                <a:ea typeface="Meiryo UI" panose="020B0604030504040204" pitchFamily="50" charset="-128"/>
              </a:rPr>
              <a:t>指標の達成状況</a:t>
            </a:r>
            <a:r>
              <a:rPr lang="ja-JP" altLang="en-US" sz="1600" dirty="0" smtClean="0">
                <a:latin typeface="Meiryo UI" panose="020B0604030504040204" pitchFamily="50" charset="-128"/>
                <a:ea typeface="Meiryo UI" panose="020B0604030504040204" pitchFamily="50" charset="-128"/>
              </a:rPr>
              <a:t>や相対的な評価を整理</a:t>
            </a:r>
            <a:endParaRPr lang="ja-JP" altLang="en-US" sz="16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4845851" y="4988303"/>
            <a:ext cx="4270550" cy="1569660"/>
          </a:xfrm>
          <a:prstGeom prst="rect">
            <a:avLst/>
          </a:prstGeom>
          <a:noFill/>
        </p:spPr>
        <p:txBody>
          <a:bodyPr wrap="square" rtlCol="0">
            <a:spAutoFit/>
          </a:bodyPr>
          <a:lstStyle/>
          <a:p>
            <a:pPr marL="85725" indent="-85725"/>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　突発的</a:t>
            </a:r>
            <a:r>
              <a:rPr kumimoji="1" lang="ja-JP" altLang="en-US" sz="1600" dirty="0">
                <a:latin typeface="Meiryo UI" panose="020B0604030504040204" pitchFamily="50" charset="-128"/>
                <a:ea typeface="Meiryo UI" panose="020B0604030504040204" pitchFamily="50" charset="-128"/>
              </a:rPr>
              <a:t>な自然災害など外的要因で大きく経年変動する指標や、予算の規模など課題の重要性と値の関係性について判断が困難な指標、データが欠損している指標などは</a:t>
            </a:r>
            <a:r>
              <a:rPr kumimoji="1" lang="ja-JP" altLang="en-US" sz="1600" dirty="0" smtClean="0">
                <a:latin typeface="Meiryo UI" panose="020B0604030504040204" pitchFamily="50" charset="-128"/>
                <a:ea typeface="Meiryo UI" panose="020B0604030504040204" pitchFamily="50" charset="-128"/>
              </a:rPr>
              <a:t>、独自</a:t>
            </a:r>
            <a:r>
              <a:rPr kumimoji="1" lang="ja-JP" altLang="en-US" sz="1600" dirty="0">
                <a:latin typeface="Meiryo UI" panose="020B0604030504040204" pitchFamily="50" charset="-128"/>
                <a:ea typeface="Meiryo UI" panose="020B0604030504040204" pitchFamily="50" charset="-128"/>
              </a:rPr>
              <a:t>に評価から除外して整理。</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7157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708" y="1544548"/>
            <a:ext cx="5422425" cy="965008"/>
          </a:xfrm>
          <a:prstGeom prst="rect">
            <a:avLst/>
          </a:prstGeom>
          <a:noFill/>
        </p:spPr>
        <p:txBody>
          <a:bodyPr wrap="square" rtlCol="0">
            <a:spAutoFit/>
          </a:bodyPr>
          <a:lstStyle/>
          <a:p>
            <a:pPr fontAlgn="t"/>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A</a:t>
            </a:r>
            <a:r>
              <a:rPr lang="ja-JP" altLang="en-US" sz="1134" dirty="0">
                <a:latin typeface="Meiryo UI" panose="020B0604030504040204" pitchFamily="50" charset="-128"/>
                <a:ea typeface="Meiryo UI" panose="020B0604030504040204" pitchFamily="50" charset="-128"/>
              </a:rPr>
              <a:t>」　</a:t>
            </a:r>
            <a:r>
              <a:rPr lang="ja-JP" altLang="ja-JP" sz="1134" dirty="0">
                <a:latin typeface="Meiryo UI" panose="020B0604030504040204" pitchFamily="50" charset="-128"/>
                <a:ea typeface="Meiryo UI" panose="020B0604030504040204" pitchFamily="50" charset="-128"/>
              </a:rPr>
              <a:t>物流実績指数：貿易品質および輸送関連インフラストラクチャ　</a:t>
            </a:r>
          </a:p>
          <a:p>
            <a:pPr fontAlgn="t"/>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A</a:t>
            </a:r>
            <a:r>
              <a:rPr lang="ja-JP" altLang="en-US" sz="1134" dirty="0">
                <a:latin typeface="Meiryo UI" panose="020B0604030504040204" pitchFamily="50" charset="-128"/>
                <a:ea typeface="Meiryo UI" panose="020B0604030504040204" pitchFamily="50" charset="-128"/>
              </a:rPr>
              <a:t>」　</a:t>
            </a:r>
            <a:r>
              <a:rPr lang="ja-JP" altLang="ja-JP" sz="1134" dirty="0">
                <a:latin typeface="Meiryo UI" panose="020B0604030504040204" pitchFamily="50" charset="-128"/>
                <a:ea typeface="Meiryo UI" panose="020B0604030504040204" pitchFamily="50" charset="-128"/>
              </a:rPr>
              <a:t>人口</a:t>
            </a:r>
            <a:r>
              <a:rPr lang="en-US" altLang="ja-JP" sz="1134" dirty="0">
                <a:latin typeface="Meiryo UI" panose="020B0604030504040204" pitchFamily="50" charset="-128"/>
                <a:ea typeface="Meiryo UI" panose="020B0604030504040204" pitchFamily="50" charset="-128"/>
              </a:rPr>
              <a:t>1000</a:t>
            </a:r>
            <a:r>
              <a:rPr lang="ja-JP" altLang="ja-JP" sz="1134" dirty="0">
                <a:latin typeface="Meiryo UI" panose="020B0604030504040204" pitchFamily="50" charset="-128"/>
                <a:ea typeface="Meiryo UI" panose="020B0604030504040204" pitchFamily="50" charset="-128"/>
              </a:rPr>
              <a:t>人当たり科学技術雑誌</a:t>
            </a:r>
            <a:r>
              <a:rPr lang="ja-JP" altLang="en-US" sz="1134" dirty="0">
                <a:latin typeface="Meiryo UI" panose="020B0604030504040204" pitchFamily="50" charset="-128"/>
                <a:ea typeface="Meiryo UI" panose="020B0604030504040204" pitchFamily="50" charset="-128"/>
              </a:rPr>
              <a:t>への投稿数</a:t>
            </a:r>
            <a:r>
              <a:rPr lang="ja-JP" altLang="ja-JP" sz="1134" dirty="0">
                <a:latin typeface="Meiryo UI" panose="020B0604030504040204" pitchFamily="50" charset="-128"/>
                <a:ea typeface="Meiryo UI" panose="020B0604030504040204" pitchFamily="50" charset="-128"/>
              </a:rPr>
              <a:t>（</a:t>
            </a:r>
            <a:r>
              <a:rPr lang="ja-JP" altLang="en-US" sz="1134" dirty="0">
                <a:latin typeface="Meiryo UI" panose="020B0604030504040204" pitchFamily="50" charset="-128"/>
                <a:ea typeface="Meiryo UI" panose="020B0604030504040204" pitchFamily="50" charset="-128"/>
              </a:rPr>
              <a:t>％</a:t>
            </a:r>
            <a:r>
              <a:rPr lang="ja-JP" altLang="ja-JP" sz="1134" dirty="0">
                <a:latin typeface="Meiryo UI" panose="020B0604030504040204" pitchFamily="50" charset="-128"/>
                <a:ea typeface="Meiryo UI" panose="020B0604030504040204" pitchFamily="50" charset="-128"/>
              </a:rPr>
              <a:t>）</a:t>
            </a:r>
            <a:endParaRPr lang="en-US" altLang="ja-JP" sz="1134" dirty="0">
              <a:latin typeface="Meiryo UI" panose="020B0604030504040204" pitchFamily="50" charset="-128"/>
              <a:ea typeface="Meiryo UI" panose="020B0604030504040204" pitchFamily="50" charset="-128"/>
            </a:endParaRPr>
          </a:p>
          <a:p>
            <a:pPr fontAlgn="t"/>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A</a:t>
            </a:r>
            <a:r>
              <a:rPr lang="ja-JP" altLang="en-US" sz="1134" dirty="0">
                <a:latin typeface="Meiryo UI" panose="020B0604030504040204" pitchFamily="50" charset="-128"/>
                <a:ea typeface="Meiryo UI" panose="020B0604030504040204" pitchFamily="50" charset="-128"/>
              </a:rPr>
              <a:t>」　</a:t>
            </a:r>
            <a:r>
              <a:rPr lang="ja-JP" altLang="ja-JP" sz="1134" dirty="0">
                <a:latin typeface="Meiryo UI" panose="020B0604030504040204" pitchFamily="50" charset="-128"/>
                <a:ea typeface="Meiryo UI" panose="020B0604030504040204" pitchFamily="50" charset="-128"/>
              </a:rPr>
              <a:t>研究開発費（</a:t>
            </a:r>
            <a:r>
              <a:rPr lang="ja-JP" altLang="en-US" sz="1134" dirty="0">
                <a:latin typeface="Meiryo UI" panose="020B0604030504040204" pitchFamily="50" charset="-128"/>
                <a:ea typeface="Meiryo UI" panose="020B0604030504040204" pitchFamily="50" charset="-128"/>
              </a:rPr>
              <a:t>％　対</a:t>
            </a:r>
            <a:r>
              <a:rPr lang="en-US" altLang="ja-JP" sz="1134" dirty="0">
                <a:latin typeface="Meiryo UI" panose="020B0604030504040204" pitchFamily="50" charset="-128"/>
                <a:ea typeface="Meiryo UI" panose="020B0604030504040204" pitchFamily="50" charset="-128"/>
              </a:rPr>
              <a:t>GDP</a:t>
            </a:r>
            <a:r>
              <a:rPr lang="ja-JP" altLang="ja-JP" sz="1134" dirty="0">
                <a:latin typeface="Meiryo UI" panose="020B0604030504040204" pitchFamily="50" charset="-128"/>
                <a:ea typeface="Meiryo UI" panose="020B0604030504040204" pitchFamily="50" charset="-128"/>
              </a:rPr>
              <a:t>）</a:t>
            </a:r>
            <a:endParaRPr lang="en-US" altLang="ja-JP" sz="1134" dirty="0">
              <a:latin typeface="Meiryo UI" panose="020B0604030504040204" pitchFamily="50" charset="-128"/>
              <a:ea typeface="Meiryo UI" panose="020B0604030504040204" pitchFamily="50" charset="-128"/>
            </a:endParaRPr>
          </a:p>
          <a:p>
            <a:pPr fontAlgn="t"/>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A</a:t>
            </a:r>
            <a:r>
              <a:rPr lang="ja-JP" altLang="en-US" sz="1134" dirty="0">
                <a:latin typeface="Meiryo UI" panose="020B0604030504040204" pitchFamily="50" charset="-128"/>
                <a:ea typeface="Meiryo UI" panose="020B0604030504040204" pitchFamily="50" charset="-128"/>
              </a:rPr>
              <a:t>」　</a:t>
            </a:r>
            <a:r>
              <a:rPr lang="ja-JP" altLang="ja-JP" sz="1134" dirty="0">
                <a:latin typeface="Meiryo UI" panose="020B0604030504040204" pitchFamily="50" charset="-128"/>
                <a:ea typeface="Meiryo UI" panose="020B0604030504040204" pitchFamily="50" charset="-128"/>
              </a:rPr>
              <a:t>研究開発研究者（</a:t>
            </a:r>
            <a:r>
              <a:rPr lang="ja-JP" altLang="en-US" sz="1134" dirty="0">
                <a:latin typeface="Meiryo UI" panose="020B0604030504040204" pitchFamily="50" charset="-128"/>
                <a:ea typeface="Meiryo UI" panose="020B0604030504040204" pitchFamily="50" charset="-128"/>
              </a:rPr>
              <a:t>人口</a:t>
            </a:r>
            <a:r>
              <a:rPr lang="en-US" altLang="ja-JP" sz="1134" dirty="0">
                <a:latin typeface="Meiryo UI" panose="020B0604030504040204" pitchFamily="50" charset="-128"/>
                <a:ea typeface="Meiryo UI" panose="020B0604030504040204" pitchFamily="50" charset="-128"/>
              </a:rPr>
              <a:t>1000</a:t>
            </a:r>
            <a:r>
              <a:rPr lang="ja-JP" altLang="ja-JP" sz="1134" dirty="0">
                <a:latin typeface="Meiryo UI" panose="020B0604030504040204" pitchFamily="50" charset="-128"/>
                <a:ea typeface="Meiryo UI" panose="020B0604030504040204" pitchFamily="50" charset="-128"/>
              </a:rPr>
              <a:t>人</a:t>
            </a:r>
            <a:r>
              <a:rPr lang="ja-JP" altLang="en-US" sz="1134" dirty="0">
                <a:latin typeface="Meiryo UI" panose="020B0604030504040204" pitchFamily="50" charset="-128"/>
                <a:ea typeface="Meiryo UI" panose="020B0604030504040204" pitchFamily="50" charset="-128"/>
              </a:rPr>
              <a:t>あたり</a:t>
            </a:r>
            <a:r>
              <a:rPr lang="ja-JP" altLang="ja-JP" sz="1134" dirty="0">
                <a:latin typeface="Meiryo UI" panose="020B0604030504040204" pitchFamily="50" charset="-128"/>
                <a:ea typeface="Meiryo UI" panose="020B0604030504040204" pitchFamily="50" charset="-128"/>
              </a:rPr>
              <a:t>）</a:t>
            </a:r>
            <a:endParaRPr lang="en-US" altLang="ja-JP" sz="1134" dirty="0">
              <a:latin typeface="Meiryo UI" panose="020B0604030504040204" pitchFamily="50" charset="-128"/>
              <a:ea typeface="Meiryo UI" panose="020B0604030504040204" pitchFamily="50" charset="-128"/>
            </a:endParaRPr>
          </a:p>
          <a:p>
            <a:pPr fontAlgn="t"/>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A</a:t>
            </a:r>
            <a:r>
              <a:rPr lang="ja-JP" altLang="en-US" sz="1134" dirty="0">
                <a:latin typeface="Meiryo UI" panose="020B0604030504040204" pitchFamily="50" charset="-128"/>
                <a:ea typeface="Meiryo UI" panose="020B0604030504040204" pitchFamily="50" charset="-128"/>
              </a:rPr>
              <a:t>」　</a:t>
            </a:r>
            <a:r>
              <a:rPr lang="ja-JP" altLang="ja-JP" sz="1134" dirty="0">
                <a:latin typeface="Meiryo UI" panose="020B0604030504040204" pitchFamily="50" charset="-128"/>
                <a:ea typeface="Meiryo UI" panose="020B0604030504040204" pitchFamily="50" charset="-128"/>
              </a:rPr>
              <a:t>モバイルブロードバンド契約（住民</a:t>
            </a:r>
            <a:r>
              <a:rPr lang="en-US" altLang="ja-JP" sz="1134" dirty="0">
                <a:latin typeface="Meiryo UI" panose="020B0604030504040204" pitchFamily="50" charset="-128"/>
                <a:ea typeface="Meiryo UI" panose="020B0604030504040204" pitchFamily="50" charset="-128"/>
              </a:rPr>
              <a:t>100</a:t>
            </a:r>
            <a:r>
              <a:rPr lang="ja-JP" altLang="ja-JP" sz="1134" dirty="0">
                <a:latin typeface="Meiryo UI" panose="020B0604030504040204" pitchFamily="50" charset="-128"/>
                <a:ea typeface="Meiryo UI" panose="020B0604030504040204" pitchFamily="50" charset="-128"/>
              </a:rPr>
              <a:t>人</a:t>
            </a:r>
            <a:r>
              <a:rPr lang="ja-JP" altLang="en-US" sz="1134" dirty="0">
                <a:latin typeface="Meiryo UI" panose="020B0604030504040204" pitchFamily="50" charset="-128"/>
                <a:ea typeface="Meiryo UI" panose="020B0604030504040204" pitchFamily="50" charset="-128"/>
              </a:rPr>
              <a:t>あ</a:t>
            </a:r>
            <a:r>
              <a:rPr lang="ja-JP" altLang="ja-JP" sz="1134" dirty="0">
                <a:latin typeface="Meiryo UI" panose="020B0604030504040204" pitchFamily="50" charset="-128"/>
                <a:ea typeface="Meiryo UI" panose="020B0604030504040204" pitchFamily="50" charset="-128"/>
              </a:rPr>
              <a:t>たり）</a:t>
            </a:r>
            <a:r>
              <a:rPr lang="ja-JP" altLang="en-US" sz="1134" dirty="0">
                <a:latin typeface="Meiryo UI" panose="020B0604030504040204" pitchFamily="50" charset="-128"/>
                <a:ea typeface="Meiryo UI" panose="020B0604030504040204" pitchFamily="50" charset="-128"/>
              </a:rPr>
              <a:t>　等</a:t>
            </a:r>
            <a:endParaRPr lang="en-US" altLang="ja-JP" sz="1134"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9059" y="1194118"/>
            <a:ext cx="1973227" cy="272288"/>
          </a:xfrm>
          <a:prstGeom prst="rect">
            <a:avLst/>
          </a:prstGeom>
          <a:solidFill>
            <a:schemeClr val="bg1">
              <a:lumMod val="85000"/>
            </a:schemeClr>
          </a:solidFill>
          <a:ln>
            <a:noFill/>
          </a:ln>
        </p:spPr>
        <p:txBody>
          <a:bodyPr wrap="square" lIns="34021" tIns="34021" rIns="34021" bIns="34021" rtlCol="0" anchor="ctr" anchorCtr="0">
            <a:spAutoFit/>
          </a:bodyPr>
          <a:lstStyle/>
          <a:p>
            <a:r>
              <a:rPr lang="ja-JP" altLang="en-US" sz="1323" b="1" dirty="0">
                <a:latin typeface="ＭＳ Ｐゴシック" panose="020B0600070205080204" pitchFamily="50" charset="-128"/>
                <a:ea typeface="ＭＳ Ｐゴシック" panose="020B0600070205080204" pitchFamily="50" charset="-128"/>
              </a:rPr>
              <a:t>◆国際的な日本の評価</a:t>
            </a:r>
            <a:endParaRPr lang="en-US" altLang="ja-JP" sz="1323" b="1" dirty="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305756" y="3045931"/>
          <a:ext cx="6160516" cy="3701158"/>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746545" y="4297352"/>
            <a:ext cx="5719726" cy="2047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5708" y="2692908"/>
            <a:ext cx="4637393" cy="272288"/>
          </a:xfrm>
          <a:prstGeom prst="rect">
            <a:avLst/>
          </a:prstGeom>
          <a:solidFill>
            <a:schemeClr val="bg1">
              <a:lumMod val="85000"/>
            </a:schemeClr>
          </a:solidFill>
          <a:ln>
            <a:noFill/>
          </a:ln>
        </p:spPr>
        <p:txBody>
          <a:bodyPr wrap="square" lIns="34021" tIns="34021" rIns="34021" bIns="34021" rtlCol="0" anchor="ctr" anchorCtr="0">
            <a:spAutoFit/>
          </a:bodyPr>
          <a:lstStyle/>
          <a:p>
            <a:r>
              <a:rPr lang="ja-JP" altLang="en-US" sz="1323" b="1" dirty="0">
                <a:latin typeface="ＭＳ Ｐゴシック" panose="020B0600070205080204" pitchFamily="50" charset="-128"/>
                <a:ea typeface="ＭＳ Ｐゴシック" panose="020B0600070205080204" pitchFamily="50" charset="-128"/>
              </a:rPr>
              <a:t>◆国内比較</a:t>
            </a:r>
            <a:r>
              <a:rPr lang="en-US" altLang="ja-JP" sz="992" dirty="0">
                <a:latin typeface="Meiryo UI" panose="020B0604030504040204" pitchFamily="50" charset="-128"/>
                <a:ea typeface="Meiryo UI" panose="020B0604030504040204" pitchFamily="50" charset="-128"/>
              </a:rPr>
              <a:t>※</a:t>
            </a:r>
            <a:r>
              <a:rPr lang="ja-JP" altLang="en-US" sz="992" dirty="0">
                <a:latin typeface="Meiryo UI" panose="020B0604030504040204" pitchFamily="50" charset="-128"/>
                <a:ea typeface="Meiryo UI" panose="020B0604030504040204" pitchFamily="50" charset="-128"/>
              </a:rPr>
              <a:t>　</a:t>
            </a:r>
            <a:r>
              <a:rPr lang="en-US" altLang="ja-JP" sz="992" dirty="0">
                <a:latin typeface="Meiryo UI" panose="020B0604030504040204" pitchFamily="50" charset="-128"/>
                <a:ea typeface="Meiryo UI" panose="020B0604030504040204" pitchFamily="50" charset="-128"/>
              </a:rPr>
              <a:t>SDGs</a:t>
            </a:r>
            <a:r>
              <a:rPr lang="ja-JP" altLang="en-US" sz="992" dirty="0">
                <a:latin typeface="Meiryo UI" panose="020B0604030504040204" pitchFamily="50" charset="-128"/>
                <a:ea typeface="Meiryo UI" panose="020B0604030504040204" pitchFamily="50" charset="-128"/>
              </a:rPr>
              <a:t>のゴールに関連する指標をもとに、</a:t>
            </a:r>
            <a:r>
              <a:rPr lang="en-US" altLang="ja-JP" sz="992" dirty="0">
                <a:latin typeface="Meiryo UI" panose="020B0604030504040204" pitchFamily="50" charset="-128"/>
                <a:ea typeface="Meiryo UI" panose="020B0604030504040204" pitchFamily="50" charset="-128"/>
              </a:rPr>
              <a:t>47</a:t>
            </a:r>
            <a:r>
              <a:rPr lang="ja-JP" altLang="en-US" sz="992" dirty="0">
                <a:latin typeface="Meiryo UI" panose="020B0604030504040204" pitchFamily="50" charset="-128"/>
                <a:ea typeface="Meiryo UI" panose="020B0604030504040204" pitchFamily="50" charset="-128"/>
              </a:rPr>
              <a:t>都道府県の値を指標化</a:t>
            </a:r>
            <a:endParaRPr lang="en-US" altLang="ja-JP" sz="992"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938885" y="6255573"/>
            <a:ext cx="1679798" cy="185051"/>
          </a:xfrm>
          <a:prstGeom prst="rect">
            <a:avLst/>
          </a:prstGeom>
          <a:noFill/>
          <a:ln>
            <a:noFill/>
          </a:ln>
        </p:spPr>
        <p:txBody>
          <a:bodyPr wrap="square" lIns="34021" tIns="34021" rIns="34021" bIns="34021" rtlCol="0" anchor="ctr" anchorCtr="0">
            <a:spAutoFit/>
          </a:bodyPr>
          <a:lstStyle/>
          <a:p>
            <a:r>
              <a:rPr lang="ja-JP" altLang="en-US" sz="756" dirty="0">
                <a:latin typeface="Meiryo UI" panose="020B0604030504040204" pitchFamily="50" charset="-128"/>
                <a:ea typeface="Meiryo UI" panose="020B0604030504040204" pitchFamily="50" charset="-128"/>
              </a:rPr>
              <a:t>出典：ローカル</a:t>
            </a:r>
            <a:r>
              <a:rPr lang="en-US" altLang="ja-JP" sz="756" dirty="0">
                <a:latin typeface="Meiryo UI" panose="020B0604030504040204" pitchFamily="50" charset="-128"/>
                <a:ea typeface="Meiryo UI" panose="020B0604030504040204" pitchFamily="50" charset="-128"/>
              </a:rPr>
              <a:t>SDGs</a:t>
            </a:r>
            <a:r>
              <a:rPr lang="ja-JP" altLang="en-US" sz="756" dirty="0">
                <a:latin typeface="Meiryo UI" panose="020B0604030504040204" pitchFamily="50" charset="-128"/>
                <a:ea typeface="Meiryo UI" panose="020B0604030504040204" pitchFamily="50" charset="-128"/>
              </a:rPr>
              <a:t>プラットフォーム</a:t>
            </a:r>
            <a:endParaRPr lang="en-US" altLang="ja-JP" sz="756" dirty="0">
              <a:latin typeface="Meiryo UI" panose="020B0604030504040204" pitchFamily="50" charset="-128"/>
              <a:ea typeface="Meiryo UI" panose="020B0604030504040204" pitchFamily="50" charset="-128"/>
            </a:endParaRPr>
          </a:p>
        </p:txBody>
      </p:sp>
      <p:sp>
        <p:nvSpPr>
          <p:cNvPr id="33" name="正方形/長方形 32"/>
          <p:cNvSpPr/>
          <p:nvPr/>
        </p:nvSpPr>
        <p:spPr>
          <a:xfrm>
            <a:off x="3911267" y="6319575"/>
            <a:ext cx="103314" cy="2460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p>
        </p:txBody>
      </p:sp>
      <p:sp>
        <p:nvSpPr>
          <p:cNvPr id="16" name="テキスト ボックス 15"/>
          <p:cNvSpPr txBox="1"/>
          <p:nvPr/>
        </p:nvSpPr>
        <p:spPr>
          <a:xfrm>
            <a:off x="3637366" y="3097723"/>
            <a:ext cx="754428" cy="447110"/>
          </a:xfrm>
          <a:prstGeom prst="rect">
            <a:avLst/>
          </a:prstGeom>
          <a:noFill/>
        </p:spPr>
        <p:txBody>
          <a:bodyPr wrap="square" rtlCol="0">
            <a:spAutoFit/>
          </a:bodyPr>
          <a:lstStyle/>
          <a:p>
            <a:pPr algn="ctr">
              <a:lnSpc>
                <a:spcPts val="1134"/>
              </a:lnSpc>
            </a:pPr>
            <a:r>
              <a:rPr lang="ja-JP" altLang="en-US" sz="1134" b="1" dirty="0">
                <a:latin typeface="Meiryo UI" panose="020B0604030504040204" pitchFamily="50" charset="-128"/>
                <a:ea typeface="Meiryo UI" panose="020B0604030504040204" pitchFamily="50" charset="-128"/>
              </a:rPr>
              <a:t>大阪</a:t>
            </a:r>
            <a:endParaRPr lang="en-US" altLang="ja-JP" sz="1134" b="1" dirty="0">
              <a:latin typeface="Meiryo UI" panose="020B0604030504040204" pitchFamily="50" charset="-128"/>
              <a:ea typeface="Meiryo UI" panose="020B0604030504040204" pitchFamily="50" charset="-128"/>
            </a:endParaRPr>
          </a:p>
          <a:p>
            <a:pPr algn="ctr">
              <a:lnSpc>
                <a:spcPts val="1134"/>
              </a:lnSpc>
            </a:pPr>
            <a:r>
              <a:rPr lang="ja-JP" altLang="en-US" sz="1134" b="1" dirty="0">
                <a:latin typeface="Meiryo UI" panose="020B0604030504040204" pitchFamily="50" charset="-128"/>
                <a:ea typeface="Meiryo UI" panose="020B0604030504040204" pitchFamily="50" charset="-128"/>
              </a:rPr>
              <a:t>「</a:t>
            </a:r>
            <a:r>
              <a:rPr lang="en-US" altLang="ja-JP" sz="1134" b="1" dirty="0">
                <a:latin typeface="Meiryo UI" panose="020B0604030504040204" pitchFamily="50" charset="-128"/>
                <a:ea typeface="Meiryo UI" panose="020B0604030504040204" pitchFamily="50" charset="-128"/>
              </a:rPr>
              <a:t>C</a:t>
            </a:r>
            <a:r>
              <a:rPr lang="ja-JP" altLang="en-US" sz="1134" b="1" dirty="0">
                <a:latin typeface="Meiryo UI" panose="020B0604030504040204" pitchFamily="50" charset="-128"/>
                <a:ea typeface="Meiryo UI" panose="020B0604030504040204" pitchFamily="50" charset="-128"/>
              </a:rPr>
              <a:t>」</a:t>
            </a:r>
            <a:endParaRPr lang="en-US" altLang="ja-JP" sz="1134" b="1" dirty="0">
              <a:latin typeface="Meiryo UI" panose="020B0604030504040204" pitchFamily="50" charset="-128"/>
              <a:ea typeface="Meiryo UI" panose="020B0604030504040204" pitchFamily="50" charset="-128"/>
            </a:endParaRPr>
          </a:p>
          <a:p>
            <a:pPr algn="ctr"/>
            <a:r>
              <a:rPr lang="ja-JP" altLang="en-US" sz="472" b="1" dirty="0">
                <a:latin typeface="Meiryo UI" panose="020B0604030504040204" pitchFamily="50" charset="-128"/>
                <a:ea typeface="Meiryo UI" panose="020B0604030504040204" pitchFamily="50" charset="-128"/>
              </a:rPr>
              <a:t>（</a:t>
            </a:r>
            <a:r>
              <a:rPr lang="en-US" altLang="ja-JP" sz="472" b="1" dirty="0">
                <a:latin typeface="Meiryo UI" panose="020B0604030504040204" pitchFamily="50" charset="-128"/>
                <a:ea typeface="Meiryo UI" panose="020B0604030504040204" pitchFamily="50" charset="-128"/>
              </a:rPr>
              <a:t>40.6</a:t>
            </a:r>
            <a:r>
              <a:rPr lang="ja-JP" altLang="en-US" sz="472" b="1" dirty="0">
                <a:latin typeface="Meiryo UI" panose="020B0604030504040204" pitchFamily="50" charset="-128"/>
                <a:ea typeface="Meiryo UI" panose="020B0604030504040204" pitchFamily="50" charset="-128"/>
              </a:rPr>
              <a:t>ポイント）</a:t>
            </a:r>
          </a:p>
        </p:txBody>
      </p:sp>
      <p:sp>
        <p:nvSpPr>
          <p:cNvPr id="17" name="テキスト ボックス 16"/>
          <p:cNvSpPr txBox="1"/>
          <p:nvPr/>
        </p:nvSpPr>
        <p:spPr>
          <a:xfrm>
            <a:off x="3136586" y="3104996"/>
            <a:ext cx="737316" cy="447110"/>
          </a:xfrm>
          <a:prstGeom prst="rect">
            <a:avLst/>
          </a:prstGeom>
          <a:noFill/>
        </p:spPr>
        <p:txBody>
          <a:bodyPr wrap="square" rtlCol="0">
            <a:spAutoFit/>
          </a:bodyPr>
          <a:lstStyle/>
          <a:p>
            <a:pPr algn="ctr">
              <a:lnSpc>
                <a:spcPts val="1134"/>
              </a:lnSpc>
            </a:pPr>
            <a:r>
              <a:rPr lang="ja-JP" altLang="en-US" sz="1134" dirty="0">
                <a:latin typeface="Meiryo UI" panose="020B0604030504040204" pitchFamily="50" charset="-128"/>
                <a:ea typeface="Meiryo UI" panose="020B0604030504040204" pitchFamily="50" charset="-128"/>
              </a:rPr>
              <a:t>愛知</a:t>
            </a:r>
            <a:endParaRPr lang="en-US" altLang="ja-JP" sz="1134" dirty="0">
              <a:latin typeface="Meiryo UI" panose="020B0604030504040204" pitchFamily="50" charset="-128"/>
              <a:ea typeface="Meiryo UI" panose="020B0604030504040204" pitchFamily="50" charset="-128"/>
            </a:endParaRPr>
          </a:p>
          <a:p>
            <a:pPr algn="ctr">
              <a:lnSpc>
                <a:spcPts val="1134"/>
              </a:lnSpc>
            </a:pPr>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B</a:t>
            </a:r>
            <a:r>
              <a:rPr lang="ja-JP" altLang="en-US" sz="1134" dirty="0">
                <a:latin typeface="Meiryo UI" panose="020B0604030504040204" pitchFamily="50" charset="-128"/>
                <a:ea typeface="Meiryo UI" panose="020B0604030504040204" pitchFamily="50" charset="-128"/>
              </a:rPr>
              <a:t>」</a:t>
            </a:r>
            <a:endParaRPr lang="en-US" altLang="ja-JP" sz="1134" dirty="0">
              <a:latin typeface="Meiryo UI" panose="020B0604030504040204" pitchFamily="50" charset="-128"/>
              <a:ea typeface="Meiryo UI" panose="020B0604030504040204" pitchFamily="50" charset="-128"/>
            </a:endParaRPr>
          </a:p>
          <a:p>
            <a:pPr algn="ctr"/>
            <a:r>
              <a:rPr lang="ja-JP" altLang="en-US" sz="472" dirty="0">
                <a:latin typeface="Meiryo UI" panose="020B0604030504040204" pitchFamily="50" charset="-128"/>
                <a:ea typeface="Meiryo UI" panose="020B0604030504040204" pitchFamily="50" charset="-128"/>
              </a:rPr>
              <a:t>（</a:t>
            </a:r>
            <a:r>
              <a:rPr lang="en-US" altLang="ja-JP" sz="472" dirty="0">
                <a:latin typeface="Meiryo UI" panose="020B0604030504040204" pitchFamily="50" charset="-128"/>
                <a:ea typeface="Meiryo UI" panose="020B0604030504040204" pitchFamily="50" charset="-128"/>
              </a:rPr>
              <a:t>65.7</a:t>
            </a:r>
            <a:r>
              <a:rPr lang="ja-JP" altLang="en-US" sz="472" dirty="0">
                <a:latin typeface="Meiryo UI" panose="020B0604030504040204" pitchFamily="50" charset="-128"/>
                <a:ea typeface="Meiryo UI" panose="020B0604030504040204" pitchFamily="50" charset="-128"/>
              </a:rPr>
              <a:t>ポイント）</a:t>
            </a:r>
          </a:p>
        </p:txBody>
      </p:sp>
      <p:sp>
        <p:nvSpPr>
          <p:cNvPr id="18" name="テキスト ボックス 17"/>
          <p:cNvSpPr txBox="1"/>
          <p:nvPr/>
        </p:nvSpPr>
        <p:spPr>
          <a:xfrm>
            <a:off x="1901768" y="3113772"/>
            <a:ext cx="754428" cy="447110"/>
          </a:xfrm>
          <a:prstGeom prst="rect">
            <a:avLst/>
          </a:prstGeom>
          <a:noFill/>
        </p:spPr>
        <p:txBody>
          <a:bodyPr wrap="square" rtlCol="0">
            <a:spAutoFit/>
          </a:bodyPr>
          <a:lstStyle/>
          <a:p>
            <a:pPr algn="ctr">
              <a:lnSpc>
                <a:spcPts val="1134"/>
              </a:lnSpc>
            </a:pPr>
            <a:r>
              <a:rPr lang="ja-JP" altLang="en-US" sz="1134" dirty="0">
                <a:latin typeface="Meiryo UI" panose="020B0604030504040204" pitchFamily="50" charset="-128"/>
                <a:ea typeface="Meiryo UI" panose="020B0604030504040204" pitchFamily="50" charset="-128"/>
              </a:rPr>
              <a:t>東京</a:t>
            </a:r>
            <a:endParaRPr lang="en-US" altLang="ja-JP" sz="1134" dirty="0">
              <a:latin typeface="Meiryo UI" panose="020B0604030504040204" pitchFamily="50" charset="-128"/>
              <a:ea typeface="Meiryo UI" panose="020B0604030504040204" pitchFamily="50" charset="-128"/>
            </a:endParaRPr>
          </a:p>
          <a:p>
            <a:pPr algn="ctr">
              <a:lnSpc>
                <a:spcPts val="1134"/>
              </a:lnSpc>
            </a:pPr>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C</a:t>
            </a:r>
            <a:r>
              <a:rPr lang="ja-JP" altLang="en-US" sz="1134" dirty="0">
                <a:latin typeface="Meiryo UI" panose="020B0604030504040204" pitchFamily="50" charset="-128"/>
                <a:ea typeface="Meiryo UI" panose="020B0604030504040204" pitchFamily="50" charset="-128"/>
              </a:rPr>
              <a:t>」</a:t>
            </a:r>
            <a:endParaRPr lang="en-US" altLang="ja-JP" sz="1134" dirty="0">
              <a:latin typeface="Meiryo UI" panose="020B0604030504040204" pitchFamily="50" charset="-128"/>
              <a:ea typeface="Meiryo UI" panose="020B0604030504040204" pitchFamily="50" charset="-128"/>
            </a:endParaRPr>
          </a:p>
          <a:p>
            <a:pPr algn="ctr"/>
            <a:r>
              <a:rPr lang="ja-JP" altLang="en-US" sz="472" dirty="0">
                <a:latin typeface="Meiryo UI" panose="020B0604030504040204" pitchFamily="50" charset="-128"/>
                <a:ea typeface="Meiryo UI" panose="020B0604030504040204" pitchFamily="50" charset="-128"/>
              </a:rPr>
              <a:t>（</a:t>
            </a:r>
            <a:r>
              <a:rPr lang="en-US" altLang="ja-JP" sz="472" dirty="0">
                <a:latin typeface="Meiryo UI" panose="020B0604030504040204" pitchFamily="50" charset="-128"/>
                <a:ea typeface="Meiryo UI" panose="020B0604030504040204" pitchFamily="50" charset="-128"/>
              </a:rPr>
              <a:t>41.5</a:t>
            </a:r>
            <a:r>
              <a:rPr lang="ja-JP" altLang="en-US" sz="472" dirty="0">
                <a:latin typeface="Meiryo UI" panose="020B0604030504040204" pitchFamily="50" charset="-128"/>
                <a:ea typeface="Meiryo UI" panose="020B0604030504040204" pitchFamily="50" charset="-128"/>
              </a:rPr>
              <a:t>ポイント）</a:t>
            </a:r>
          </a:p>
        </p:txBody>
      </p:sp>
      <p:sp>
        <p:nvSpPr>
          <p:cNvPr id="19" name="テキスト ボックス 18"/>
          <p:cNvSpPr txBox="1"/>
          <p:nvPr/>
        </p:nvSpPr>
        <p:spPr>
          <a:xfrm>
            <a:off x="6781524" y="3899396"/>
            <a:ext cx="2318227" cy="453427"/>
          </a:xfrm>
          <a:prstGeom prst="rect">
            <a:avLst/>
          </a:prstGeom>
          <a:noFill/>
          <a:ln w="3175">
            <a:noFill/>
            <a:prstDash val="sysDash"/>
          </a:ln>
        </p:spPr>
        <p:txBody>
          <a:bodyPr wrap="square" lIns="34021" tIns="34021" rIns="34021" bIns="34021" rtlCol="0" anchor="ctr" anchorCtr="0">
            <a:spAutoFit/>
          </a:bodyPr>
          <a:lstStyle/>
          <a:p>
            <a:pPr>
              <a:lnSpc>
                <a:spcPts val="1040"/>
              </a:lnSpc>
            </a:pPr>
            <a:r>
              <a:rPr lang="ja-JP" altLang="en-US" sz="756" dirty="0">
                <a:latin typeface="Meiryo UI" panose="020B0604030504040204" pitchFamily="50" charset="-128"/>
                <a:ea typeface="Meiryo UI" panose="020B0604030504040204" pitchFamily="50" charset="-128"/>
              </a:rPr>
              <a:t>（指数化の概要）</a:t>
            </a:r>
            <a:endParaRPr lang="en-US" altLang="ja-JP" sz="756" dirty="0">
              <a:latin typeface="Meiryo UI" panose="020B0604030504040204" pitchFamily="50" charset="-128"/>
              <a:ea typeface="Meiryo UI" panose="020B0604030504040204" pitchFamily="50" charset="-128"/>
            </a:endParaRPr>
          </a:p>
          <a:p>
            <a:pPr marL="169522" indent="88512">
              <a:lnSpc>
                <a:spcPts val="1040"/>
              </a:lnSpc>
            </a:pPr>
            <a:r>
              <a:rPr lang="ja-JP" altLang="en-US" sz="756" dirty="0">
                <a:latin typeface="Meiryo UI" panose="020B0604030504040204" pitchFamily="50" charset="-128"/>
                <a:ea typeface="Meiryo UI" panose="020B0604030504040204" pitchFamily="50" charset="-128"/>
              </a:rPr>
              <a:t>次の統計データを国内全都道府県・市町村別に集計し、最大値を</a:t>
            </a:r>
            <a:r>
              <a:rPr lang="en-US" altLang="ja-JP" sz="756" dirty="0">
                <a:latin typeface="Meiryo UI" panose="020B0604030504040204" pitchFamily="50" charset="-128"/>
                <a:ea typeface="Meiryo UI" panose="020B0604030504040204" pitchFamily="50" charset="-128"/>
              </a:rPr>
              <a:t>100</a:t>
            </a:r>
            <a:r>
              <a:rPr lang="ja-JP" altLang="en-US" sz="756" dirty="0" err="1">
                <a:latin typeface="Meiryo UI" panose="020B0604030504040204" pitchFamily="50" charset="-128"/>
                <a:ea typeface="Meiryo UI" panose="020B0604030504040204" pitchFamily="50" charset="-128"/>
              </a:rPr>
              <a:t>、</a:t>
            </a:r>
            <a:r>
              <a:rPr lang="ja-JP" altLang="en-US" sz="756" dirty="0">
                <a:latin typeface="Meiryo UI" panose="020B0604030504040204" pitchFamily="50" charset="-128"/>
                <a:ea typeface="Meiryo UI" panose="020B0604030504040204" pitchFamily="50" charset="-128"/>
              </a:rPr>
              <a:t>最小値を</a:t>
            </a:r>
            <a:r>
              <a:rPr lang="en-US" altLang="ja-JP" sz="756" dirty="0">
                <a:latin typeface="Meiryo UI" panose="020B0604030504040204" pitchFamily="50" charset="-128"/>
                <a:ea typeface="Meiryo UI" panose="020B0604030504040204" pitchFamily="50" charset="-128"/>
              </a:rPr>
              <a:t>0</a:t>
            </a:r>
            <a:r>
              <a:rPr lang="ja-JP" altLang="en-US" sz="756" dirty="0">
                <a:latin typeface="Meiryo UI" panose="020B0604030504040204" pitchFamily="50" charset="-128"/>
                <a:ea typeface="Meiryo UI" panose="020B0604030504040204" pitchFamily="50" charset="-128"/>
              </a:rPr>
              <a:t>とする指数に換算</a:t>
            </a:r>
            <a:endParaRPr lang="en-US" altLang="ja-JP" sz="756"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781523" y="4471540"/>
            <a:ext cx="2445047" cy="1812774"/>
          </a:xfrm>
          <a:prstGeom prst="rect">
            <a:avLst/>
          </a:prstGeom>
          <a:noFill/>
          <a:ln w="3175">
            <a:noFill/>
            <a:prstDash val="sysDash"/>
          </a:ln>
        </p:spPr>
        <p:txBody>
          <a:bodyPr wrap="square" lIns="34021" tIns="34021" rIns="34021" bIns="34021" rtlCol="0" anchor="ctr" anchorCtr="0">
            <a:spAutoFit/>
          </a:bodyPr>
          <a:lstStyle/>
          <a:p>
            <a:pPr>
              <a:lnSpc>
                <a:spcPts val="1040"/>
              </a:lnSpc>
            </a:pPr>
            <a:r>
              <a:rPr lang="ja-JP" altLang="en-US" sz="756" dirty="0">
                <a:latin typeface="Meiryo UI" panose="020B0604030504040204" pitchFamily="50" charset="-128"/>
                <a:ea typeface="Meiryo UI" panose="020B0604030504040204" pitchFamily="50" charset="-128"/>
              </a:rPr>
              <a:t>（対象指標）</a:t>
            </a:r>
            <a:endParaRPr lang="en-US" altLang="ja-JP" sz="756" dirty="0">
              <a:latin typeface="Meiryo UI" panose="020B0604030504040204" pitchFamily="50" charset="-128"/>
              <a:ea typeface="Meiryo UI" panose="020B0604030504040204" pitchFamily="50" charset="-128"/>
            </a:endParaRPr>
          </a:p>
          <a:p>
            <a:pPr marL="96012">
              <a:lnSpc>
                <a:spcPts val="851"/>
              </a:lnSpc>
            </a:pPr>
            <a:r>
              <a:rPr lang="ja-JP" altLang="en-US" sz="756" dirty="0">
                <a:latin typeface="Meiryo UI" panose="020B0604030504040204" pitchFamily="50" charset="-128"/>
                <a:ea typeface="Meiryo UI" panose="020B0604030504040204" pitchFamily="50" charset="-128"/>
              </a:rPr>
              <a:t>〇　舗装道路割合</a:t>
            </a:r>
          </a:p>
          <a:p>
            <a:pPr marL="96012">
              <a:lnSpc>
                <a:spcPts val="851"/>
              </a:lnSpc>
            </a:pPr>
            <a:r>
              <a:rPr lang="ja-JP" altLang="en-US" sz="756" dirty="0">
                <a:latin typeface="Meiryo UI" panose="020B0604030504040204" pitchFamily="50" charset="-128"/>
                <a:ea typeface="Meiryo UI" panose="020B0604030504040204" pitchFamily="50" charset="-128"/>
              </a:rPr>
              <a:t>〇　県内総生産当たりの製造業粗付加価値額</a:t>
            </a:r>
          </a:p>
          <a:p>
            <a:pPr marL="96012">
              <a:lnSpc>
                <a:spcPts val="851"/>
              </a:lnSpc>
            </a:pPr>
            <a:r>
              <a:rPr lang="ja-JP" altLang="en-US" sz="756" dirty="0">
                <a:latin typeface="Meiryo UI" panose="020B0604030504040204" pitchFamily="50" charset="-128"/>
                <a:ea typeface="Meiryo UI" panose="020B0604030504040204" pitchFamily="50" charset="-128"/>
              </a:rPr>
              <a:t>〇　人口当たりの製造業粗付加価値額</a:t>
            </a:r>
          </a:p>
          <a:p>
            <a:pPr marL="96012">
              <a:lnSpc>
                <a:spcPts val="851"/>
              </a:lnSpc>
            </a:pPr>
            <a:r>
              <a:rPr lang="ja-JP" altLang="en-US" sz="756" dirty="0">
                <a:latin typeface="Meiryo UI" panose="020B0604030504040204" pitchFamily="50" charset="-128"/>
                <a:ea typeface="Meiryo UI" panose="020B0604030504040204" pitchFamily="50" charset="-128"/>
              </a:rPr>
              <a:t>〇　製造業労働者割合</a:t>
            </a:r>
          </a:p>
          <a:p>
            <a:pPr marL="96012">
              <a:lnSpc>
                <a:spcPts val="851"/>
              </a:lnSpc>
            </a:pPr>
            <a:r>
              <a:rPr lang="ja-JP" altLang="en-US" sz="756" dirty="0">
                <a:latin typeface="Meiryo UI" panose="020B0604030504040204" pitchFamily="50" charset="-128"/>
                <a:ea typeface="Meiryo UI" panose="020B0604030504040204" pitchFamily="50" charset="-128"/>
              </a:rPr>
              <a:t>〇　製造業粗付加価値額当たりの製造業の</a:t>
            </a:r>
            <a:r>
              <a:rPr lang="en-US" altLang="ja-JP" sz="756" dirty="0">
                <a:latin typeface="Meiryo UI" panose="020B0604030504040204" pitchFamily="50" charset="-128"/>
                <a:ea typeface="Meiryo UI" panose="020B0604030504040204" pitchFamily="50" charset="-128"/>
              </a:rPr>
              <a:t>CO2</a:t>
            </a:r>
            <a:r>
              <a:rPr lang="ja-JP" altLang="en-US" sz="756" dirty="0">
                <a:latin typeface="Meiryo UI" panose="020B0604030504040204" pitchFamily="50" charset="-128"/>
                <a:ea typeface="Meiryo UI" panose="020B0604030504040204" pitchFamily="50" charset="-128"/>
              </a:rPr>
              <a:t>排出量</a:t>
            </a:r>
          </a:p>
          <a:p>
            <a:pPr marL="96012">
              <a:lnSpc>
                <a:spcPts val="851"/>
              </a:lnSpc>
            </a:pPr>
            <a:r>
              <a:rPr lang="ja-JP" altLang="en-US" sz="756" dirty="0">
                <a:latin typeface="Meiryo UI" panose="020B0604030504040204" pitchFamily="50" charset="-128"/>
                <a:ea typeface="Meiryo UI" panose="020B0604030504040204" pitchFamily="50" charset="-128"/>
              </a:rPr>
              <a:t>〇　県内総生産当たりの研究開発費</a:t>
            </a:r>
          </a:p>
          <a:p>
            <a:pPr marL="96012">
              <a:lnSpc>
                <a:spcPts val="851"/>
              </a:lnSpc>
            </a:pPr>
            <a:r>
              <a:rPr lang="ja-JP" altLang="en-US" sz="756" dirty="0">
                <a:latin typeface="Meiryo UI" panose="020B0604030504040204" pitchFamily="50" charset="-128"/>
                <a:ea typeface="Meiryo UI" panose="020B0604030504040204" pitchFamily="50" charset="-128"/>
              </a:rPr>
              <a:t>〇　</a:t>
            </a:r>
            <a:r>
              <a:rPr lang="en-US" altLang="ja-JP" sz="756" dirty="0">
                <a:latin typeface="Meiryo UI" panose="020B0604030504040204" pitchFamily="50" charset="-128"/>
                <a:ea typeface="Meiryo UI" panose="020B0604030504040204" pitchFamily="50" charset="-128"/>
              </a:rPr>
              <a:t>100</a:t>
            </a:r>
            <a:r>
              <a:rPr lang="ja-JP" altLang="en-US" sz="756" dirty="0">
                <a:latin typeface="Meiryo UI" panose="020B0604030504040204" pitchFamily="50" charset="-128"/>
                <a:ea typeface="Meiryo UI" panose="020B0604030504040204" pitchFamily="50" charset="-128"/>
              </a:rPr>
              <a:t>万人あたりの研究者</a:t>
            </a:r>
          </a:p>
          <a:p>
            <a:pPr marL="96012">
              <a:lnSpc>
                <a:spcPts val="851"/>
              </a:lnSpc>
            </a:pPr>
            <a:r>
              <a:rPr lang="ja-JP" altLang="en-US" sz="756" dirty="0">
                <a:latin typeface="Meiryo UI" panose="020B0604030504040204" pitchFamily="50" charset="-128"/>
                <a:ea typeface="Meiryo UI" panose="020B0604030504040204" pitchFamily="50" charset="-128"/>
              </a:rPr>
              <a:t>〇　土木費割合</a:t>
            </a:r>
          </a:p>
          <a:p>
            <a:pPr marL="96012">
              <a:lnSpc>
                <a:spcPts val="851"/>
              </a:lnSpc>
            </a:pPr>
            <a:r>
              <a:rPr lang="ja-JP" altLang="en-US" sz="756" dirty="0">
                <a:latin typeface="Meiryo UI" panose="020B0604030504040204" pitchFamily="50" charset="-128"/>
                <a:ea typeface="Meiryo UI" panose="020B0604030504040204" pitchFamily="50" charset="-128"/>
              </a:rPr>
              <a:t>〇　全粗付加価値額に占める粗付加価値額</a:t>
            </a:r>
          </a:p>
          <a:p>
            <a:pPr marL="96012">
              <a:lnSpc>
                <a:spcPts val="851"/>
              </a:lnSpc>
            </a:pPr>
            <a:r>
              <a:rPr lang="ja-JP" altLang="en-US" sz="756" dirty="0">
                <a:latin typeface="Meiryo UI" panose="020B0604030504040204" pitchFamily="50" charset="-128"/>
                <a:ea typeface="Meiryo UI" panose="020B0604030504040204" pitchFamily="50" charset="-128"/>
              </a:rPr>
              <a:t>〇　インターネット普及率</a:t>
            </a:r>
          </a:p>
          <a:p>
            <a:pPr marL="96012">
              <a:lnSpc>
                <a:spcPts val="851"/>
              </a:lnSpc>
            </a:pPr>
            <a:endParaRPr lang="ja-JP" altLang="en-US" sz="756" dirty="0">
              <a:latin typeface="Meiryo UI" panose="020B0604030504040204" pitchFamily="50" charset="-128"/>
              <a:ea typeface="Meiryo UI" panose="020B0604030504040204" pitchFamily="50" charset="-128"/>
            </a:endParaRPr>
          </a:p>
          <a:p>
            <a:pPr marL="96012">
              <a:lnSpc>
                <a:spcPts val="851"/>
              </a:lnSpc>
            </a:pPr>
            <a:endParaRPr lang="ja-JP" altLang="en-US" sz="756" dirty="0">
              <a:latin typeface="Meiryo UI" panose="020B0604030504040204" pitchFamily="50" charset="-128"/>
              <a:ea typeface="Meiryo UI" panose="020B0604030504040204" pitchFamily="50" charset="-128"/>
            </a:endParaRPr>
          </a:p>
          <a:p>
            <a:pPr marL="96012">
              <a:lnSpc>
                <a:spcPts val="851"/>
              </a:lnSpc>
            </a:pPr>
            <a:endParaRPr lang="ja-JP" altLang="en-US" sz="756" dirty="0">
              <a:latin typeface="Meiryo UI" panose="020B0604030504040204" pitchFamily="50" charset="-128"/>
              <a:ea typeface="Meiryo UI" panose="020B0604030504040204" pitchFamily="50" charset="-128"/>
            </a:endParaRPr>
          </a:p>
          <a:p>
            <a:pPr marL="96012">
              <a:lnSpc>
                <a:spcPts val="851"/>
              </a:lnSpc>
            </a:pPr>
            <a:endParaRPr lang="en-US" altLang="ja-JP" sz="756"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35325" y="2993554"/>
            <a:ext cx="904962" cy="349711"/>
          </a:xfrm>
          <a:prstGeom prst="rect">
            <a:avLst/>
          </a:prstGeom>
          <a:noFill/>
          <a:ln>
            <a:solidFill>
              <a:schemeClr val="tx1"/>
            </a:solidFill>
            <a:prstDash val="sysDash"/>
          </a:ln>
        </p:spPr>
        <p:txBody>
          <a:bodyPr wrap="square" rtlCol="0">
            <a:spAutoFit/>
          </a:bodyPr>
          <a:lstStyle/>
          <a:p>
            <a:pPr algn="ctr">
              <a:lnSpc>
                <a:spcPts val="1134"/>
              </a:lnSpc>
            </a:pPr>
            <a:r>
              <a:rPr lang="ja-JP" altLang="en-US" sz="1134" dirty="0">
                <a:latin typeface="Meiryo UI" panose="020B0604030504040204" pitchFamily="50" charset="-128"/>
                <a:ea typeface="Meiryo UI" panose="020B0604030504040204" pitchFamily="50" charset="-128"/>
              </a:rPr>
              <a:t>全国平均</a:t>
            </a:r>
            <a:endParaRPr lang="en-US" altLang="ja-JP" sz="1134" dirty="0">
              <a:latin typeface="Meiryo UI" panose="020B0604030504040204" pitchFamily="50" charset="-128"/>
              <a:ea typeface="Meiryo UI" panose="020B0604030504040204" pitchFamily="50" charset="-128"/>
            </a:endParaRPr>
          </a:p>
          <a:p>
            <a:pPr algn="ctr"/>
            <a:r>
              <a:rPr lang="ja-JP" altLang="en-US" sz="756" dirty="0">
                <a:latin typeface="Meiryo UI" panose="020B0604030504040204" pitchFamily="50" charset="-128"/>
                <a:ea typeface="Meiryo UI" panose="020B0604030504040204" pitchFamily="50" charset="-128"/>
              </a:rPr>
              <a:t>（</a:t>
            </a:r>
            <a:r>
              <a:rPr lang="en-US" altLang="ja-JP" sz="756" dirty="0">
                <a:latin typeface="Meiryo UI" panose="020B0604030504040204" pitchFamily="50" charset="-128"/>
                <a:ea typeface="Meiryo UI" panose="020B0604030504040204" pitchFamily="50" charset="-128"/>
              </a:rPr>
              <a:t>50.8</a:t>
            </a:r>
            <a:r>
              <a:rPr lang="ja-JP" altLang="en-US" sz="756" dirty="0">
                <a:latin typeface="Meiryo UI" panose="020B0604030504040204" pitchFamily="50" charset="-128"/>
                <a:ea typeface="Meiryo UI" panose="020B0604030504040204" pitchFamily="50" charset="-128"/>
              </a:rPr>
              <a:t>ポイント）</a:t>
            </a:r>
          </a:p>
        </p:txBody>
      </p:sp>
      <p:sp>
        <p:nvSpPr>
          <p:cNvPr id="24" name="テキスト ボックス 23"/>
          <p:cNvSpPr txBox="1"/>
          <p:nvPr/>
        </p:nvSpPr>
        <p:spPr>
          <a:xfrm>
            <a:off x="2191869" y="1194118"/>
            <a:ext cx="1596014" cy="272288"/>
          </a:xfrm>
          <a:prstGeom prst="rect">
            <a:avLst/>
          </a:prstGeom>
          <a:noFill/>
          <a:ln>
            <a:noFill/>
          </a:ln>
        </p:spPr>
        <p:txBody>
          <a:bodyPr wrap="square" lIns="34021" tIns="34021" rIns="34021" bIns="34021" rtlCol="0" anchor="ctr" anchorCtr="0">
            <a:spAutoFit/>
          </a:bodyPr>
          <a:lstStyle/>
          <a:p>
            <a:r>
              <a:rPr lang="ja-JP" altLang="en-US" sz="1323" b="1" dirty="0">
                <a:latin typeface="ＭＳ Ｐゴシック" panose="020B0600070205080204" pitchFamily="50" charset="-128"/>
                <a:ea typeface="ＭＳ Ｐゴシック" panose="020B0600070205080204" pitchFamily="50" charset="-128"/>
              </a:rPr>
              <a:t>「</a:t>
            </a:r>
            <a:r>
              <a:rPr lang="en-US" altLang="ja-JP" sz="1323" b="1" dirty="0">
                <a:latin typeface="ＭＳ Ｐゴシック" panose="020B0600070205080204" pitchFamily="50" charset="-128"/>
                <a:ea typeface="ＭＳ Ｐゴシック" panose="020B0600070205080204" pitchFamily="50" charset="-128"/>
              </a:rPr>
              <a:t>A</a:t>
            </a:r>
            <a:r>
              <a:rPr lang="ja-JP" altLang="en-US" sz="1323" b="1" dirty="0">
                <a:latin typeface="ＭＳ Ｐゴシック" panose="020B0600070205080204" pitchFamily="50" charset="-128"/>
                <a:ea typeface="ＭＳ Ｐゴシック" panose="020B0600070205080204" pitchFamily="50" charset="-128"/>
              </a:rPr>
              <a:t>」</a:t>
            </a:r>
            <a:endParaRPr lang="en-US" altLang="ja-JP" sz="1323" b="1" dirty="0">
              <a:latin typeface="ＭＳ Ｐゴシック" panose="020B0600070205080204" pitchFamily="50" charset="-128"/>
              <a:ea typeface="ＭＳ Ｐゴシック" panose="020B0600070205080204" pitchFamily="50" charset="-128"/>
            </a:endParaRPr>
          </a:p>
        </p:txBody>
      </p:sp>
      <p:pic>
        <p:nvPicPr>
          <p:cNvPr id="25" name="図 24"/>
          <p:cNvPicPr>
            <a:picLocks noChangeAspect="1"/>
          </p:cNvPicPr>
          <p:nvPr/>
        </p:nvPicPr>
        <p:blipFill>
          <a:blip r:embed="rId3"/>
          <a:stretch>
            <a:fillRect/>
          </a:stretch>
        </p:blipFill>
        <p:spPr>
          <a:xfrm>
            <a:off x="5209332" y="1330262"/>
            <a:ext cx="1011874" cy="1020635"/>
          </a:xfrm>
          <a:prstGeom prst="rect">
            <a:avLst/>
          </a:prstGeom>
        </p:spPr>
      </p:pic>
      <p:sp>
        <p:nvSpPr>
          <p:cNvPr id="36" name="テキスト ボックス 35"/>
          <p:cNvSpPr txBox="1"/>
          <p:nvPr/>
        </p:nvSpPr>
        <p:spPr>
          <a:xfrm>
            <a:off x="6579944" y="1565745"/>
            <a:ext cx="2397680" cy="446059"/>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wrap="none" lIns="99692" tIns="66462" rtlCol="0" anchor="t" anchorCtr="0">
            <a:noAutofit/>
          </a:bodyPr>
          <a:lstStyle/>
          <a:p>
            <a:r>
              <a:rPr lang="ja-JP" altLang="en-US" sz="2000" dirty="0" smtClean="0">
                <a:latin typeface="ＭＳ Ｐゴシック" panose="020B0600070205080204" pitchFamily="50" charset="-128"/>
                <a:ea typeface="ＭＳ Ｐゴシック" panose="020B0600070205080204" pitchFamily="50" charset="-128"/>
                <a:cs typeface="Meiryo UI" panose="020B0604030504040204" pitchFamily="50" charset="-128"/>
              </a:rPr>
              <a:t>分析例　（ゴール９）</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3" name="正方形/長方形 22"/>
          <p:cNvSpPr/>
          <p:nvPr/>
        </p:nvSpPr>
        <p:spPr>
          <a:xfrm>
            <a:off x="161388" y="0"/>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「大阪がめざす</a:t>
            </a:r>
            <a:r>
              <a:rPr lang="en-US" altLang="ja-JP" sz="3200" b="1" dirty="0" smtClean="0">
                <a:latin typeface="Meiryo UI" panose="020B0604030504040204" pitchFamily="50" charset="-128"/>
                <a:ea typeface="Meiryo UI" panose="020B0604030504040204" pitchFamily="50" charset="-128"/>
              </a:rPr>
              <a:t>SDGs</a:t>
            </a:r>
            <a:r>
              <a:rPr lang="ja-JP" altLang="en-US" sz="3200" b="1" dirty="0" smtClean="0">
                <a:latin typeface="Meiryo UI" panose="020B0604030504040204" pitchFamily="50" charset="-128"/>
                <a:ea typeface="Meiryo UI" panose="020B0604030504040204" pitchFamily="50" charset="-128"/>
              </a:rPr>
              <a:t>先進都市の姿」中間整理案④</a:t>
            </a:r>
            <a:endParaRPr lang="en-US" altLang="ja-JP" sz="32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45660" y="606710"/>
            <a:ext cx="8207492" cy="513987"/>
          </a:xfrm>
          <a:prstGeom prst="rect">
            <a:avLst/>
          </a:prstGeom>
          <a:noFill/>
        </p:spPr>
        <p:txBody>
          <a:bodyPr wrap="square" lIns="72000" tIns="64008" rIns="72000" bIns="64008" rtlCol="0">
            <a:spAutoFit/>
          </a:bodyPr>
          <a:lstStyle/>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中間整理案の主な概要（「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ゴールの現在の到達点」の整理</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14926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5927443" y="5857213"/>
            <a:ext cx="3067258" cy="553187"/>
            <a:chOff x="8250" y="6268456"/>
            <a:chExt cx="4167510" cy="585363"/>
          </a:xfrm>
        </p:grpSpPr>
        <p:sp>
          <p:nvSpPr>
            <p:cNvPr id="13" name="テキスト ボックス 12"/>
            <p:cNvSpPr txBox="1"/>
            <p:nvPr/>
          </p:nvSpPr>
          <p:spPr>
            <a:xfrm>
              <a:off x="8250" y="6340101"/>
              <a:ext cx="4102895" cy="442076"/>
            </a:xfrm>
            <a:prstGeom prst="rect">
              <a:avLst/>
            </a:prstGeom>
            <a:noFill/>
            <a:ln w="3175">
              <a:noFill/>
              <a:prstDash val="sysDash"/>
            </a:ln>
          </p:spPr>
          <p:txBody>
            <a:bodyPr wrap="square" lIns="34021" tIns="34021" rIns="34021" bIns="34021" rtlCol="0" anchor="ctr" anchorCtr="0">
              <a:spAutoFit/>
            </a:bodyPr>
            <a:lstStyle/>
            <a:p>
              <a:r>
                <a:rPr lang="ja-JP" altLang="en-US" sz="1134" dirty="0">
                  <a:latin typeface="Meiryo UI" panose="020B0604030504040204" pitchFamily="50" charset="-128"/>
                  <a:ea typeface="Meiryo UI" panose="020B0604030504040204" pitchFamily="50" charset="-128"/>
                </a:rPr>
                <a:t>統計データを国内全都道府県・市町村別に集計し、最大値を</a:t>
              </a:r>
              <a:r>
                <a:rPr lang="en-US" altLang="ja-JP" sz="1134" dirty="0">
                  <a:latin typeface="Meiryo UI" panose="020B0604030504040204" pitchFamily="50" charset="-128"/>
                  <a:ea typeface="Meiryo UI" panose="020B0604030504040204" pitchFamily="50" charset="-128"/>
                </a:rPr>
                <a:t>100</a:t>
              </a:r>
              <a:r>
                <a:rPr lang="ja-JP" altLang="en-US" sz="1134" dirty="0" err="1">
                  <a:latin typeface="Meiryo UI" panose="020B0604030504040204" pitchFamily="50" charset="-128"/>
                  <a:ea typeface="Meiryo UI" panose="020B0604030504040204" pitchFamily="50" charset="-128"/>
                </a:rPr>
                <a:t>、</a:t>
              </a:r>
              <a:r>
                <a:rPr lang="ja-JP" altLang="en-US" sz="1134" dirty="0">
                  <a:latin typeface="Meiryo UI" panose="020B0604030504040204" pitchFamily="50" charset="-128"/>
                  <a:ea typeface="Meiryo UI" panose="020B0604030504040204" pitchFamily="50" charset="-128"/>
                </a:rPr>
                <a:t>最小値を</a:t>
              </a:r>
              <a:r>
                <a:rPr lang="en-US" altLang="ja-JP" sz="1134" dirty="0">
                  <a:latin typeface="Meiryo UI" panose="020B0604030504040204" pitchFamily="50" charset="-128"/>
                  <a:ea typeface="Meiryo UI" panose="020B0604030504040204" pitchFamily="50" charset="-128"/>
                </a:rPr>
                <a:t>0</a:t>
              </a:r>
              <a:r>
                <a:rPr lang="ja-JP" altLang="en-US" sz="1134" dirty="0">
                  <a:latin typeface="Meiryo UI" panose="020B0604030504040204" pitchFamily="50" charset="-128"/>
                  <a:ea typeface="Meiryo UI" panose="020B0604030504040204" pitchFamily="50" charset="-128"/>
                </a:rPr>
                <a:t>とする指数に換算</a:t>
              </a:r>
              <a:endParaRPr lang="en-US" altLang="ja-JP" sz="1134" dirty="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01"/>
            </a:p>
          </p:txBody>
        </p:sp>
      </p:grpSp>
      <p:graphicFrame>
        <p:nvGraphicFramePr>
          <p:cNvPr id="15" name="グラフ 14"/>
          <p:cNvGraphicFramePr>
            <a:graphicFrameLocks noGrp="1"/>
          </p:cNvGraphicFramePr>
          <p:nvPr>
            <p:extLst>
              <p:ext uri="{D42A27DB-BD31-4B8C-83A1-F6EECF244321}">
                <p14:modId xmlns:p14="http://schemas.microsoft.com/office/powerpoint/2010/main" val="1335824851"/>
              </p:ext>
            </p:extLst>
          </p:nvPr>
        </p:nvGraphicFramePr>
        <p:xfrm>
          <a:off x="5566130" y="1535008"/>
          <a:ext cx="3742327" cy="442275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23973" y="1219793"/>
            <a:ext cx="2395444" cy="272288"/>
          </a:xfrm>
          <a:prstGeom prst="rect">
            <a:avLst/>
          </a:prstGeom>
          <a:noFill/>
          <a:ln>
            <a:noFill/>
          </a:ln>
        </p:spPr>
        <p:txBody>
          <a:bodyPr wrap="square" lIns="34021" tIns="34021" rIns="34021" bIns="34021" rtlCol="0" anchor="ctr" anchorCtr="0">
            <a:spAutoFit/>
          </a:bodyPr>
          <a:lstStyle/>
          <a:p>
            <a:pPr defTabSz="432054">
              <a:defRPr/>
            </a:pPr>
            <a:r>
              <a:rPr lang="ja-JP" altLang="en-US" sz="1323" b="1" dirty="0">
                <a:solidFill>
                  <a:prstClr val="black"/>
                </a:solidFill>
                <a:latin typeface="ＭＳ Ｐゴシック" panose="020B0600070205080204" pitchFamily="50" charset="-128"/>
                <a:ea typeface="ＭＳ Ｐゴシック" panose="020B0600070205080204" pitchFamily="50" charset="-128"/>
              </a:rPr>
              <a:t>（国内比較の個別指標の分析）</a:t>
            </a:r>
            <a:endParaRPr lang="en-US" altLang="ja-JP" sz="1323" b="1"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2619417" y="1219793"/>
            <a:ext cx="747745" cy="272288"/>
          </a:xfrm>
          <a:prstGeom prst="rect">
            <a:avLst/>
          </a:prstGeom>
          <a:noFill/>
          <a:ln>
            <a:noFill/>
          </a:ln>
        </p:spPr>
        <p:txBody>
          <a:bodyPr wrap="square" lIns="34021" tIns="34021" rIns="34021" bIns="34021" rtlCol="0" anchor="ctr" anchorCtr="0">
            <a:spAutoFit/>
          </a:bodyPr>
          <a:lstStyle/>
          <a:p>
            <a:r>
              <a:rPr lang="ja-JP" altLang="en-US" sz="1323" b="1" dirty="0">
                <a:latin typeface="ＭＳ Ｐゴシック" panose="020B0600070205080204" pitchFamily="50" charset="-128"/>
                <a:ea typeface="ＭＳ Ｐゴシック" panose="020B0600070205080204" pitchFamily="50" charset="-128"/>
              </a:rPr>
              <a:t>「</a:t>
            </a:r>
            <a:r>
              <a:rPr lang="en-US" altLang="ja-JP" sz="1323" b="1" dirty="0">
                <a:latin typeface="ＭＳ Ｐゴシック" panose="020B0600070205080204" pitchFamily="50" charset="-128"/>
                <a:ea typeface="ＭＳ Ｐゴシック" panose="020B0600070205080204" pitchFamily="50" charset="-128"/>
              </a:rPr>
              <a:t>B</a:t>
            </a:r>
            <a:r>
              <a:rPr lang="ja-JP" altLang="en-US" sz="1323" b="1" dirty="0">
                <a:latin typeface="ＭＳ Ｐゴシック" panose="020B0600070205080204" pitchFamily="50" charset="-128"/>
                <a:ea typeface="ＭＳ Ｐゴシック" panose="020B0600070205080204" pitchFamily="50" charset="-128"/>
              </a:rPr>
              <a:t>」</a:t>
            </a:r>
            <a:endParaRPr lang="en-US" altLang="ja-JP" sz="1323" b="1"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43351" y="6255977"/>
            <a:ext cx="4898435" cy="417776"/>
          </a:xfrm>
          <a:prstGeom prst="rect">
            <a:avLst/>
          </a:prstGeom>
          <a:noFill/>
          <a:ln w="3175">
            <a:noFill/>
            <a:prstDash val="sysDot"/>
          </a:ln>
        </p:spPr>
        <p:txBody>
          <a:bodyPr wrap="square" lIns="34021" tIns="34021" rIns="34021" bIns="34021" rtlCol="0" anchor="ctr" anchorCtr="0">
            <a:spAutoFit/>
          </a:bodyPr>
          <a:lstStyle/>
          <a:p>
            <a:pPr marL="171021" indent="-171021"/>
            <a:r>
              <a:rPr lang="ja-JP" altLang="en-US" sz="1134" b="1" dirty="0">
                <a:latin typeface="Meiryo UI" panose="020B0604030504040204" pitchFamily="50" charset="-128"/>
                <a:ea typeface="Meiryo UI" panose="020B0604030504040204" pitchFamily="50" charset="-128"/>
              </a:rPr>
              <a:t>（</a:t>
            </a:r>
            <a:r>
              <a:rPr lang="en-US" altLang="ja-JP" sz="1134" b="1" dirty="0">
                <a:latin typeface="Meiryo UI" panose="020B0604030504040204" pitchFamily="50" charset="-128"/>
                <a:ea typeface="Meiryo UI" panose="020B0604030504040204" pitchFamily="50" charset="-128"/>
              </a:rPr>
              <a:t>※</a:t>
            </a:r>
            <a:r>
              <a:rPr lang="ja-JP" altLang="en-US" sz="1134" b="1" dirty="0">
                <a:latin typeface="Meiryo UI" panose="020B0604030504040204" pitchFamily="50" charset="-128"/>
                <a:ea typeface="Meiryo UI" panose="020B0604030504040204" pitchFamily="50" charset="-128"/>
              </a:rPr>
              <a:t>）　産業構造・地域特性等により評価がわかれる指標、予算の規模など課題</a:t>
            </a:r>
            <a:endParaRPr lang="en-US" altLang="ja-JP" sz="1134" b="1" dirty="0">
              <a:latin typeface="Meiryo UI" panose="020B0604030504040204" pitchFamily="50" charset="-128"/>
              <a:ea typeface="Meiryo UI" panose="020B0604030504040204" pitchFamily="50" charset="-128"/>
            </a:endParaRPr>
          </a:p>
          <a:p>
            <a:pPr marL="171021" indent="-171021"/>
            <a:r>
              <a:rPr lang="ja-JP" altLang="en-US" sz="1134" b="1" dirty="0">
                <a:latin typeface="Meiryo UI" panose="020B0604030504040204" pitchFamily="50" charset="-128"/>
                <a:ea typeface="Meiryo UI" panose="020B0604030504040204" pitchFamily="50" charset="-128"/>
              </a:rPr>
              <a:t>　　　　の重要性と値の関係性について判断が困難な指標など</a:t>
            </a:r>
          </a:p>
        </p:txBody>
      </p:sp>
      <p:graphicFrame>
        <p:nvGraphicFramePr>
          <p:cNvPr id="3" name="表 2"/>
          <p:cNvGraphicFramePr>
            <a:graphicFrameLocks noGrp="1"/>
          </p:cNvGraphicFramePr>
          <p:nvPr>
            <p:extLst/>
          </p:nvPr>
        </p:nvGraphicFramePr>
        <p:xfrm>
          <a:off x="224541" y="1615620"/>
          <a:ext cx="5365369" cy="4128601"/>
        </p:xfrm>
        <a:graphic>
          <a:graphicData uri="http://schemas.openxmlformats.org/drawingml/2006/table">
            <a:tbl>
              <a:tblPr/>
              <a:tblGrid>
                <a:gridCol w="3632584">
                  <a:extLst>
                    <a:ext uri="{9D8B030D-6E8A-4147-A177-3AD203B41FA5}">
                      <a16:colId xmlns:a16="http://schemas.microsoft.com/office/drawing/2014/main" val="652933869"/>
                    </a:ext>
                  </a:extLst>
                </a:gridCol>
                <a:gridCol w="448854">
                  <a:extLst>
                    <a:ext uri="{9D8B030D-6E8A-4147-A177-3AD203B41FA5}">
                      <a16:colId xmlns:a16="http://schemas.microsoft.com/office/drawing/2014/main" val="2814336355"/>
                    </a:ext>
                  </a:extLst>
                </a:gridCol>
                <a:gridCol w="448854">
                  <a:extLst>
                    <a:ext uri="{9D8B030D-6E8A-4147-A177-3AD203B41FA5}">
                      <a16:colId xmlns:a16="http://schemas.microsoft.com/office/drawing/2014/main" val="2500886684"/>
                    </a:ext>
                  </a:extLst>
                </a:gridCol>
                <a:gridCol w="448854">
                  <a:extLst>
                    <a:ext uri="{9D8B030D-6E8A-4147-A177-3AD203B41FA5}">
                      <a16:colId xmlns:a16="http://schemas.microsoft.com/office/drawing/2014/main" val="4049175396"/>
                    </a:ext>
                  </a:extLst>
                </a:gridCol>
                <a:gridCol w="386223">
                  <a:extLst>
                    <a:ext uri="{9D8B030D-6E8A-4147-A177-3AD203B41FA5}">
                      <a16:colId xmlns:a16="http://schemas.microsoft.com/office/drawing/2014/main" val="3517374779"/>
                    </a:ext>
                  </a:extLst>
                </a:gridCol>
              </a:tblGrid>
              <a:tr h="177724">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0886014"/>
                  </a:ext>
                </a:extLst>
              </a:tr>
              <a:tr h="35767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357" marR="8357" marT="835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357" marR="8357" marT="835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357" marR="8357" marT="835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65847159"/>
                  </a:ext>
                </a:extLst>
              </a:tr>
              <a:tr h="35767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①舗装道路割合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舗装道路実延長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76.6</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83495483"/>
                  </a:ext>
                </a:extLst>
              </a:tr>
              <a:tr h="35767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②県内総生産当たりの製造業粗付加価値額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4791269"/>
                  </a:ext>
                </a:extLst>
              </a:tr>
              <a:tr h="35767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③人口当たりの製造業粗付加価値額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5255439"/>
                  </a:ext>
                </a:extLst>
              </a:tr>
              <a:tr h="357676">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④製造業労働者割合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製造業労働者数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9500495"/>
                  </a:ext>
                </a:extLst>
              </a:tr>
              <a:tr h="35767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⑤製造業粗付加価値額当たりの製造業の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0544351"/>
                  </a:ext>
                </a:extLst>
              </a:tr>
              <a:tr h="35767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⑥県内総生産当たりの研究開発費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研究開発費支出総額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09808400"/>
                  </a:ext>
                </a:extLst>
              </a:tr>
              <a:tr h="35767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万人あたりの研究者</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192507"/>
                  </a:ext>
                </a:extLst>
              </a:tr>
              <a:tr h="357676">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⑧土木費割合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土木費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46502906"/>
                  </a:ext>
                </a:extLst>
              </a:tr>
              <a:tr h="35767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⑨全粗付加価値額に占める粗付加価値額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製造業付加価値価格額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6069122"/>
                  </a:ext>
                </a:extLst>
              </a:tr>
              <a:tr h="35767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⑩インターネット普及率</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357" marR="8357" marT="8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8357" marR="8357" marT="835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1042473"/>
                  </a:ext>
                </a:extLst>
              </a:tr>
            </a:tbl>
          </a:graphicData>
        </a:graphic>
      </p:graphicFrame>
      <p:sp>
        <p:nvSpPr>
          <p:cNvPr id="19" name="テキスト ボックス 18"/>
          <p:cNvSpPr txBox="1"/>
          <p:nvPr/>
        </p:nvSpPr>
        <p:spPr>
          <a:xfrm>
            <a:off x="165332" y="5919321"/>
            <a:ext cx="5655914" cy="196947"/>
          </a:xfrm>
          <a:prstGeom prst="rect">
            <a:avLst/>
          </a:prstGeom>
          <a:noFill/>
          <a:ln w="3175">
            <a:noFill/>
            <a:prstDash val="sysDot"/>
          </a:ln>
        </p:spPr>
        <p:txBody>
          <a:bodyPr wrap="square" lIns="34021" tIns="34021" rIns="34021" bIns="34021" rtlCol="0" anchor="ctr" anchorCtr="0">
            <a:spAutoFit/>
          </a:bodyPr>
          <a:lstStyle/>
          <a:p>
            <a:pPr marL="171021" indent="-171021">
              <a:lnSpc>
                <a:spcPts val="1040"/>
              </a:lnSpc>
            </a:pPr>
            <a:r>
              <a:rPr lang="ja-JP" altLang="en-US" sz="1134" dirty="0">
                <a:latin typeface="Meiryo UI" panose="020B0604030504040204" pitchFamily="50" charset="-128"/>
                <a:ea typeface="Meiryo UI" panose="020B0604030504040204" pitchFamily="50" charset="-128"/>
              </a:rPr>
              <a:t>指標（スコア）を</a:t>
            </a:r>
            <a:r>
              <a:rPr lang="en-US" altLang="ja-JP" sz="1134" dirty="0">
                <a:latin typeface="Meiryo UI" panose="020B0604030504040204" pitchFamily="50" charset="-128"/>
                <a:ea typeface="Meiryo UI" panose="020B0604030504040204" pitchFamily="50" charset="-128"/>
              </a:rPr>
              <a:t>4</a:t>
            </a:r>
            <a:r>
              <a:rPr lang="ja-JP" altLang="en-US" sz="1134" dirty="0">
                <a:latin typeface="Meiryo UI" panose="020B0604030504040204" pitchFamily="50" charset="-128"/>
                <a:ea typeface="Meiryo UI" panose="020B0604030504040204" pitchFamily="50" charset="-128"/>
              </a:rPr>
              <a:t>段階で表示（</a:t>
            </a:r>
            <a:r>
              <a:rPr lang="en-US" altLang="ja-JP" sz="1134" dirty="0">
                <a:latin typeface="Meiryo UI" panose="020B0604030504040204" pitchFamily="50" charset="-128"/>
                <a:ea typeface="Meiryo UI" panose="020B0604030504040204" pitchFamily="50" charset="-128"/>
              </a:rPr>
              <a:t>100</a:t>
            </a:r>
            <a:r>
              <a:rPr lang="ja-JP" altLang="en-US" sz="1134" dirty="0">
                <a:latin typeface="Meiryo UI" panose="020B0604030504040204" pitchFamily="50" charset="-128"/>
                <a:ea typeface="Meiryo UI" panose="020B0604030504040204" pitchFamily="50" charset="-128"/>
              </a:rPr>
              <a:t>以下「</a:t>
            </a:r>
            <a:r>
              <a:rPr lang="en-US" altLang="ja-JP" sz="1134" dirty="0">
                <a:latin typeface="Meiryo UI" panose="020B0604030504040204" pitchFamily="50" charset="-128"/>
                <a:ea typeface="Meiryo UI" panose="020B0604030504040204" pitchFamily="50" charset="-128"/>
              </a:rPr>
              <a:t>A</a:t>
            </a:r>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75</a:t>
            </a:r>
            <a:r>
              <a:rPr lang="ja-JP" altLang="en-US" sz="1134" dirty="0">
                <a:latin typeface="Meiryo UI" panose="020B0604030504040204" pitchFamily="50" charset="-128"/>
                <a:ea typeface="Meiryo UI" panose="020B0604030504040204" pitchFamily="50" charset="-128"/>
              </a:rPr>
              <a:t>以下「</a:t>
            </a:r>
            <a:r>
              <a:rPr lang="en-US" altLang="ja-JP" sz="1134" dirty="0">
                <a:latin typeface="Meiryo UI" panose="020B0604030504040204" pitchFamily="50" charset="-128"/>
                <a:ea typeface="Meiryo UI" panose="020B0604030504040204" pitchFamily="50" charset="-128"/>
              </a:rPr>
              <a:t>B</a:t>
            </a:r>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50</a:t>
            </a:r>
            <a:r>
              <a:rPr lang="ja-JP" altLang="en-US" sz="1134" dirty="0">
                <a:latin typeface="Meiryo UI" panose="020B0604030504040204" pitchFamily="50" charset="-128"/>
                <a:ea typeface="Meiryo UI" panose="020B0604030504040204" pitchFamily="50" charset="-128"/>
              </a:rPr>
              <a:t>以下「</a:t>
            </a:r>
            <a:r>
              <a:rPr lang="en-US" altLang="ja-JP" sz="1134" dirty="0">
                <a:latin typeface="Meiryo UI" panose="020B0604030504040204" pitchFamily="50" charset="-128"/>
                <a:ea typeface="Meiryo UI" panose="020B0604030504040204" pitchFamily="50" charset="-128"/>
              </a:rPr>
              <a:t>C</a:t>
            </a:r>
            <a:r>
              <a:rPr lang="ja-JP" altLang="en-US" sz="1134" dirty="0">
                <a:latin typeface="Meiryo UI" panose="020B0604030504040204" pitchFamily="50" charset="-128"/>
                <a:ea typeface="Meiryo UI" panose="020B0604030504040204" pitchFamily="50" charset="-128"/>
              </a:rPr>
              <a:t>」、</a:t>
            </a:r>
            <a:r>
              <a:rPr lang="en-US" altLang="ja-JP" sz="1134" dirty="0">
                <a:latin typeface="Meiryo UI" panose="020B0604030504040204" pitchFamily="50" charset="-128"/>
                <a:ea typeface="Meiryo UI" panose="020B0604030504040204" pitchFamily="50" charset="-128"/>
              </a:rPr>
              <a:t>25</a:t>
            </a:r>
            <a:r>
              <a:rPr lang="ja-JP" altLang="en-US" sz="1134" dirty="0">
                <a:latin typeface="Meiryo UI" panose="020B0604030504040204" pitchFamily="50" charset="-128"/>
                <a:ea typeface="Meiryo UI" panose="020B0604030504040204" pitchFamily="50" charset="-128"/>
              </a:rPr>
              <a:t>以下「</a:t>
            </a:r>
            <a:r>
              <a:rPr lang="en-US" altLang="ja-JP" sz="1134" dirty="0">
                <a:latin typeface="Meiryo UI" panose="020B0604030504040204" pitchFamily="50" charset="-128"/>
                <a:ea typeface="Meiryo UI" panose="020B0604030504040204" pitchFamily="50" charset="-128"/>
              </a:rPr>
              <a:t>D</a:t>
            </a:r>
            <a:r>
              <a:rPr lang="ja-JP" altLang="en-US" sz="1134" dirty="0">
                <a:latin typeface="Meiryo UI" panose="020B0604030504040204" pitchFamily="50" charset="-128"/>
                <a:ea typeface="Meiryo UI" panose="020B0604030504040204" pitchFamily="50" charset="-128"/>
              </a:rPr>
              <a:t>」）</a:t>
            </a:r>
            <a:endParaRPr lang="en-US" altLang="ja-JP" sz="1134"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543864" y="1207065"/>
            <a:ext cx="2397680" cy="446059"/>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wrap="none" lIns="99692" tIns="66462" rtlCol="0" anchor="t" anchorCtr="0">
            <a:noAutofit/>
          </a:bodyPr>
          <a:lstStyle/>
          <a:p>
            <a:r>
              <a:rPr lang="ja-JP" altLang="en-US" sz="2000" dirty="0" smtClean="0">
                <a:latin typeface="ＭＳ Ｐゴシック" panose="020B0600070205080204" pitchFamily="50" charset="-128"/>
                <a:ea typeface="ＭＳ Ｐゴシック" panose="020B0600070205080204" pitchFamily="50" charset="-128"/>
                <a:cs typeface="Meiryo UI" panose="020B0604030504040204" pitchFamily="50" charset="-128"/>
              </a:rPr>
              <a:t>分析例　（ゴール９）</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4" name="正方形/長方形 23"/>
          <p:cNvSpPr/>
          <p:nvPr/>
        </p:nvSpPr>
        <p:spPr>
          <a:xfrm>
            <a:off x="161388" y="0"/>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「大阪がめざす</a:t>
            </a:r>
            <a:r>
              <a:rPr lang="en-US" altLang="ja-JP" sz="3200" b="1" dirty="0" smtClean="0">
                <a:latin typeface="Meiryo UI" panose="020B0604030504040204" pitchFamily="50" charset="-128"/>
                <a:ea typeface="Meiryo UI" panose="020B0604030504040204" pitchFamily="50" charset="-128"/>
              </a:rPr>
              <a:t>SDGs</a:t>
            </a:r>
            <a:r>
              <a:rPr lang="ja-JP" altLang="en-US" sz="3200" b="1" dirty="0" smtClean="0">
                <a:latin typeface="Meiryo UI" panose="020B0604030504040204" pitchFamily="50" charset="-128"/>
                <a:ea typeface="Meiryo UI" panose="020B0604030504040204" pitchFamily="50" charset="-128"/>
              </a:rPr>
              <a:t>先進都市の姿」中間整理案⑤</a:t>
            </a:r>
            <a:endParaRPr lang="en-US" altLang="ja-JP" sz="32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45660" y="606710"/>
            <a:ext cx="8207492" cy="513987"/>
          </a:xfrm>
          <a:prstGeom prst="rect">
            <a:avLst/>
          </a:prstGeom>
          <a:noFill/>
        </p:spPr>
        <p:txBody>
          <a:bodyPr wrap="square" lIns="72000" tIns="64008" rIns="72000" bIns="64008" rtlCol="0">
            <a:spAutoFit/>
          </a:bodyPr>
          <a:lstStyle/>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中間整理案の主な概要（「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ゴールの現在の到達点」の整理</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5625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nvPr>
        </p:nvGraphicFramePr>
        <p:xfrm>
          <a:off x="762860" y="1389784"/>
          <a:ext cx="7769036" cy="4956062"/>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42211">
                <a:tc rowSpan="4">
                  <a:txBody>
                    <a:bodyPr/>
                    <a:lstStyle/>
                    <a:p>
                      <a:pPr algn="ctr" fontAlgn="ctr"/>
                      <a:r>
                        <a:rPr lang="ja-JP" altLang="en-US" sz="18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自治体ＳＤＧｓ指標からみた評価</a:t>
                      </a:r>
                      <a:endParaRPr lang="en-US" altLang="ja-JP" sz="18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426440">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345474">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96535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309164">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367418">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ja-JP" altLang="en-US" sz="1800" b="0" u="none" strike="noStrike" dirty="0" smtClean="0">
                          <a:effectLst/>
                          <a:latin typeface="HGS創英角ｺﾞｼｯｸUB" panose="020B0900000000000000" pitchFamily="50" charset="-128"/>
                          <a:ea typeface="HGS創英角ｺﾞｼｯｸUB" panose="020B0900000000000000" pitchFamily="50" charset="-128"/>
                        </a:rPr>
                        <a:t>ＳＤＳＮからみた評価</a:t>
                      </a:r>
                      <a:r>
                        <a:rPr lang="ja-JP" altLang="en-US" sz="18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21" name="直線矢印コネクタ 20"/>
          <p:cNvCxnSpPr/>
          <p:nvPr/>
        </p:nvCxnSpPr>
        <p:spPr>
          <a:xfrm>
            <a:off x="1286570" y="2013610"/>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1111891" y="1661254"/>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1106378" y="5285220"/>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25" name="直線矢印コネクタ 24"/>
          <p:cNvCxnSpPr/>
          <p:nvPr/>
        </p:nvCxnSpPr>
        <p:spPr>
          <a:xfrm flipH="1">
            <a:off x="2371454" y="5824073"/>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1732927" y="568445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7876282" y="5687925"/>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1854808" y="1487889"/>
            <a:ext cx="2988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mj-ea"/>
                <a:ea typeface="+mj-ea"/>
                <a:cs typeface="Meiryo UI" panose="020B0604030504040204" pitchFamily="50" charset="-128"/>
              </a:rPr>
              <a:t>SDSN</a:t>
            </a:r>
            <a:r>
              <a:rPr lang="ja-JP" altLang="en-US" sz="1600" dirty="0" smtClean="0">
                <a:solidFill>
                  <a:schemeClr val="tx1"/>
                </a:solidFill>
                <a:latin typeface="+mj-ea"/>
                <a:ea typeface="+mj-ea"/>
                <a:cs typeface="Meiryo UI" panose="020B0604030504040204" pitchFamily="50" charset="-128"/>
              </a:rPr>
              <a:t>は</a:t>
            </a:r>
            <a:r>
              <a:rPr lang="ja-JP" altLang="en-US" sz="1600" b="1" dirty="0" smtClean="0">
                <a:solidFill>
                  <a:schemeClr val="tx1"/>
                </a:solidFill>
                <a:latin typeface="+mj-ea"/>
                <a:ea typeface="+mj-ea"/>
                <a:cs typeface="Meiryo UI" panose="020B0604030504040204" pitchFamily="50" charset="-128"/>
              </a:rPr>
              <a:t>低</a:t>
            </a:r>
            <a:r>
              <a:rPr lang="ja-JP" altLang="en-US" sz="1600" dirty="0" smtClean="0">
                <a:solidFill>
                  <a:schemeClr val="tx1"/>
                </a:solidFill>
                <a:latin typeface="+mj-ea"/>
                <a:ea typeface="+mj-ea"/>
                <a:cs typeface="Meiryo UI" panose="020B0604030504040204" pitchFamily="50" charset="-128"/>
              </a:rPr>
              <a:t>く、</a:t>
            </a:r>
            <a:r>
              <a:rPr lang="ja-JP" altLang="en-US" sz="1600" b="1" dirty="0" smtClean="0">
                <a:solidFill>
                  <a:schemeClr val="tx1"/>
                </a:solidFill>
                <a:latin typeface="+mj-ea"/>
                <a:ea typeface="+mj-ea"/>
                <a:cs typeface="Meiryo UI" panose="020B0604030504040204" pitchFamily="50" charset="-128"/>
              </a:rPr>
              <a:t>自治体指標</a:t>
            </a:r>
            <a:r>
              <a:rPr lang="ja-JP" altLang="en-US" sz="1600" dirty="0" smtClean="0">
                <a:solidFill>
                  <a:schemeClr val="tx1"/>
                </a:solidFill>
                <a:latin typeface="+mj-ea"/>
                <a:ea typeface="+mj-ea"/>
                <a:cs typeface="Meiryo UI" panose="020B0604030504040204" pitchFamily="50" charset="-128"/>
              </a:rPr>
              <a:t>が</a:t>
            </a:r>
            <a:r>
              <a:rPr lang="ja-JP" altLang="en-US" sz="1600" b="1" dirty="0" smtClean="0">
                <a:solidFill>
                  <a:schemeClr val="tx1"/>
                </a:solidFill>
                <a:latin typeface="+mj-ea"/>
                <a:ea typeface="+mj-ea"/>
                <a:cs typeface="Meiryo UI" panose="020B0604030504040204" pitchFamily="50" charset="-128"/>
              </a:rPr>
              <a:t>高</a:t>
            </a:r>
            <a:r>
              <a:rPr lang="ja-JP" altLang="en-US" sz="1600" dirty="0" smtClean="0">
                <a:solidFill>
                  <a:schemeClr val="tx1"/>
                </a:solidFill>
                <a:latin typeface="+mj-ea"/>
                <a:ea typeface="+mj-ea"/>
                <a:cs typeface="Meiryo UI" panose="020B0604030504040204" pitchFamily="50" charset="-128"/>
              </a:rPr>
              <a:t>い</a:t>
            </a:r>
            <a:endParaRPr lang="en-US" altLang="ja-JP" sz="1600" dirty="0">
              <a:solidFill>
                <a:schemeClr val="tx1"/>
              </a:solidFill>
              <a:latin typeface="+mj-ea"/>
              <a:ea typeface="+mj-ea"/>
              <a:cs typeface="Meiryo UI" panose="020B0604030504040204" pitchFamily="50" charset="-128"/>
            </a:endParaRPr>
          </a:p>
        </p:txBody>
      </p:sp>
      <p:sp>
        <p:nvSpPr>
          <p:cNvPr id="30" name="テキスト ボックス 29"/>
          <p:cNvSpPr txBox="1"/>
          <p:nvPr/>
        </p:nvSpPr>
        <p:spPr>
          <a:xfrm>
            <a:off x="5482637" y="1484612"/>
            <a:ext cx="2988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mj-ea"/>
                <a:ea typeface="+mj-ea"/>
                <a:cs typeface="Meiryo UI" panose="020B0604030504040204" pitchFamily="50" charset="-128"/>
              </a:rPr>
              <a:t>SDSN</a:t>
            </a:r>
            <a:r>
              <a:rPr lang="ja-JP" altLang="en-US" sz="1600" dirty="0" smtClean="0">
                <a:solidFill>
                  <a:schemeClr val="tx1"/>
                </a:solidFill>
                <a:latin typeface="+mj-ea"/>
                <a:ea typeface="+mj-ea"/>
                <a:cs typeface="Meiryo UI" panose="020B0604030504040204" pitchFamily="50" charset="-128"/>
              </a:rPr>
              <a:t>も</a:t>
            </a:r>
            <a:r>
              <a:rPr lang="ja-JP" altLang="en-US" sz="1600" b="1" dirty="0" smtClean="0">
                <a:solidFill>
                  <a:schemeClr val="tx1"/>
                </a:solidFill>
                <a:latin typeface="+mj-ea"/>
                <a:ea typeface="+mj-ea"/>
                <a:cs typeface="Meiryo UI" panose="020B0604030504040204" pitchFamily="50" charset="-128"/>
              </a:rPr>
              <a:t>自治体</a:t>
            </a:r>
            <a:r>
              <a:rPr lang="ja-JP" altLang="en-US" sz="1600" b="1" dirty="0">
                <a:solidFill>
                  <a:schemeClr val="tx1"/>
                </a:solidFill>
                <a:latin typeface="+mj-ea"/>
                <a:ea typeface="+mj-ea"/>
                <a:cs typeface="Meiryo UI" panose="020B0604030504040204" pitchFamily="50" charset="-128"/>
              </a:rPr>
              <a:t>指標</a:t>
            </a:r>
            <a:r>
              <a:rPr lang="ja-JP" altLang="en-US" sz="1600" dirty="0" smtClean="0">
                <a:solidFill>
                  <a:schemeClr val="tx1"/>
                </a:solidFill>
                <a:latin typeface="+mj-ea"/>
                <a:ea typeface="+mj-ea"/>
                <a:cs typeface="Meiryo UI" panose="020B0604030504040204" pitchFamily="50" charset="-128"/>
              </a:rPr>
              <a:t>も、</a:t>
            </a:r>
            <a:r>
              <a:rPr lang="ja-JP" altLang="en-US" sz="1600" b="1" dirty="0" smtClean="0">
                <a:solidFill>
                  <a:schemeClr val="tx1"/>
                </a:solidFill>
                <a:latin typeface="+mj-ea"/>
                <a:ea typeface="+mj-ea"/>
                <a:cs typeface="Meiryo UI" panose="020B0604030504040204" pitchFamily="50" charset="-128"/>
              </a:rPr>
              <a:t>高</a:t>
            </a:r>
            <a:r>
              <a:rPr lang="ja-JP" altLang="en-US" sz="1600" dirty="0" smtClean="0">
                <a:solidFill>
                  <a:schemeClr val="tx1"/>
                </a:solidFill>
                <a:latin typeface="+mj-ea"/>
                <a:ea typeface="+mj-ea"/>
                <a:cs typeface="Meiryo UI" panose="020B0604030504040204" pitchFamily="50" charset="-128"/>
              </a:rPr>
              <a:t>い</a:t>
            </a:r>
            <a:endParaRPr lang="en-US" altLang="ja-JP" sz="1600" dirty="0">
              <a:solidFill>
                <a:schemeClr val="tx1"/>
              </a:solidFill>
              <a:latin typeface="+mj-ea"/>
              <a:ea typeface="+mj-ea"/>
              <a:cs typeface="Meiryo UI" panose="020B0604030504040204" pitchFamily="50" charset="-128"/>
            </a:endParaRPr>
          </a:p>
        </p:txBody>
      </p:sp>
      <p:sp>
        <p:nvSpPr>
          <p:cNvPr id="31" name="テキスト ボックス 30"/>
          <p:cNvSpPr txBox="1"/>
          <p:nvPr/>
        </p:nvSpPr>
        <p:spPr>
          <a:xfrm>
            <a:off x="1867397" y="4175318"/>
            <a:ext cx="2988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mj-ea"/>
                <a:ea typeface="+mj-ea"/>
                <a:cs typeface="Meiryo UI" panose="020B0604030504040204" pitchFamily="50" charset="-128"/>
              </a:rPr>
              <a:t>SDSN</a:t>
            </a:r>
            <a:r>
              <a:rPr lang="ja-JP" altLang="en-US" sz="1600" dirty="0" smtClean="0">
                <a:solidFill>
                  <a:schemeClr val="tx1"/>
                </a:solidFill>
                <a:latin typeface="+mj-ea"/>
                <a:ea typeface="+mj-ea"/>
                <a:cs typeface="Meiryo UI" panose="020B0604030504040204" pitchFamily="50" charset="-128"/>
              </a:rPr>
              <a:t>も</a:t>
            </a:r>
            <a:r>
              <a:rPr lang="ja-JP" altLang="en-US" sz="1600" b="1" dirty="0" smtClean="0">
                <a:solidFill>
                  <a:schemeClr val="tx1"/>
                </a:solidFill>
                <a:latin typeface="+mj-ea"/>
                <a:ea typeface="+mj-ea"/>
                <a:cs typeface="Meiryo UI" panose="020B0604030504040204" pitchFamily="50" charset="-128"/>
              </a:rPr>
              <a:t>自治体指標</a:t>
            </a:r>
            <a:r>
              <a:rPr lang="ja-JP" altLang="en-US" sz="1600" dirty="0" smtClean="0">
                <a:solidFill>
                  <a:schemeClr val="tx1"/>
                </a:solidFill>
                <a:latin typeface="+mj-ea"/>
                <a:ea typeface="+mj-ea"/>
                <a:cs typeface="Meiryo UI" panose="020B0604030504040204" pitchFamily="50" charset="-128"/>
              </a:rPr>
              <a:t>も、</a:t>
            </a:r>
            <a:r>
              <a:rPr lang="ja-JP" altLang="en-US" sz="1600" b="1" dirty="0" smtClean="0">
                <a:solidFill>
                  <a:schemeClr val="tx1"/>
                </a:solidFill>
                <a:latin typeface="+mj-ea"/>
                <a:ea typeface="+mj-ea"/>
                <a:cs typeface="Meiryo UI" panose="020B0604030504040204" pitchFamily="50" charset="-128"/>
              </a:rPr>
              <a:t>低</a:t>
            </a:r>
            <a:r>
              <a:rPr lang="ja-JP" altLang="en-US" sz="1600" dirty="0" smtClean="0">
                <a:solidFill>
                  <a:schemeClr val="tx1"/>
                </a:solidFill>
                <a:latin typeface="+mj-ea"/>
                <a:ea typeface="+mj-ea"/>
                <a:cs typeface="Meiryo UI" panose="020B0604030504040204" pitchFamily="50" charset="-128"/>
              </a:rPr>
              <a:t>い</a:t>
            </a:r>
            <a:endParaRPr lang="en-US" altLang="ja-JP" sz="1600" dirty="0">
              <a:solidFill>
                <a:schemeClr val="tx1"/>
              </a:solidFill>
              <a:latin typeface="+mj-ea"/>
              <a:ea typeface="+mj-ea"/>
              <a:cs typeface="Meiryo UI" panose="020B0604030504040204" pitchFamily="50" charset="-128"/>
            </a:endParaRPr>
          </a:p>
        </p:txBody>
      </p:sp>
      <p:sp>
        <p:nvSpPr>
          <p:cNvPr id="32" name="テキスト ボックス 31"/>
          <p:cNvSpPr txBox="1"/>
          <p:nvPr/>
        </p:nvSpPr>
        <p:spPr>
          <a:xfrm>
            <a:off x="5476661" y="4182895"/>
            <a:ext cx="2988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mj-ea"/>
                <a:ea typeface="+mj-ea"/>
                <a:cs typeface="Meiryo UI" panose="020B0604030504040204" pitchFamily="50" charset="-128"/>
              </a:rPr>
              <a:t>SDSN</a:t>
            </a:r>
            <a:r>
              <a:rPr lang="ja-JP" altLang="en-US" sz="1600" dirty="0" smtClean="0">
                <a:solidFill>
                  <a:schemeClr val="tx1"/>
                </a:solidFill>
                <a:latin typeface="+mj-ea"/>
                <a:ea typeface="+mj-ea"/>
                <a:cs typeface="Meiryo UI" panose="020B0604030504040204" pitchFamily="50" charset="-128"/>
              </a:rPr>
              <a:t>は</a:t>
            </a:r>
            <a:r>
              <a:rPr lang="ja-JP" altLang="en-US" sz="1600" b="1" dirty="0" smtClean="0">
                <a:solidFill>
                  <a:schemeClr val="tx1"/>
                </a:solidFill>
                <a:latin typeface="+mj-ea"/>
                <a:ea typeface="+mj-ea"/>
                <a:cs typeface="Meiryo UI" panose="020B0604030504040204" pitchFamily="50" charset="-128"/>
              </a:rPr>
              <a:t>高</a:t>
            </a:r>
            <a:r>
              <a:rPr lang="ja-JP" altLang="en-US" sz="1600" dirty="0" smtClean="0">
                <a:solidFill>
                  <a:schemeClr val="tx1"/>
                </a:solidFill>
                <a:latin typeface="+mj-ea"/>
                <a:ea typeface="+mj-ea"/>
                <a:cs typeface="Meiryo UI" panose="020B0604030504040204" pitchFamily="50" charset="-128"/>
              </a:rPr>
              <a:t>く、</a:t>
            </a:r>
            <a:r>
              <a:rPr lang="ja-JP" altLang="en-US" sz="1600" b="1" dirty="0" smtClean="0">
                <a:solidFill>
                  <a:schemeClr val="tx1"/>
                </a:solidFill>
                <a:latin typeface="+mj-ea"/>
                <a:ea typeface="+mj-ea"/>
                <a:cs typeface="Meiryo UI" panose="020B0604030504040204" pitchFamily="50" charset="-128"/>
              </a:rPr>
              <a:t>自治体</a:t>
            </a:r>
            <a:r>
              <a:rPr lang="ja-JP" altLang="en-US" sz="1600" b="1" dirty="0">
                <a:solidFill>
                  <a:schemeClr val="tx1"/>
                </a:solidFill>
                <a:latin typeface="+mj-ea"/>
                <a:ea typeface="+mj-ea"/>
                <a:cs typeface="Meiryo UI" panose="020B0604030504040204" pitchFamily="50" charset="-128"/>
              </a:rPr>
              <a:t>指標</a:t>
            </a:r>
            <a:r>
              <a:rPr lang="ja-JP" altLang="en-US" sz="1600" dirty="0" smtClean="0">
                <a:solidFill>
                  <a:schemeClr val="tx1"/>
                </a:solidFill>
                <a:latin typeface="+mj-ea"/>
                <a:ea typeface="+mj-ea"/>
                <a:cs typeface="Meiryo UI" panose="020B0604030504040204" pitchFamily="50" charset="-128"/>
              </a:rPr>
              <a:t>が</a:t>
            </a:r>
            <a:r>
              <a:rPr lang="ja-JP" altLang="en-US" sz="1600" b="1" dirty="0" smtClean="0">
                <a:solidFill>
                  <a:schemeClr val="tx1"/>
                </a:solidFill>
                <a:latin typeface="+mj-ea"/>
                <a:ea typeface="+mj-ea"/>
                <a:cs typeface="Meiryo UI" panose="020B0604030504040204" pitchFamily="50" charset="-128"/>
              </a:rPr>
              <a:t>低</a:t>
            </a:r>
            <a:r>
              <a:rPr lang="ja-JP" altLang="en-US" sz="1600" dirty="0" smtClean="0">
                <a:solidFill>
                  <a:schemeClr val="tx1"/>
                </a:solidFill>
                <a:latin typeface="+mj-ea"/>
                <a:ea typeface="+mj-ea"/>
                <a:cs typeface="Meiryo UI" panose="020B0604030504040204" pitchFamily="50" charset="-128"/>
              </a:rPr>
              <a:t>い</a:t>
            </a:r>
            <a:endParaRPr lang="en-US" altLang="ja-JP" sz="1600" dirty="0">
              <a:solidFill>
                <a:schemeClr val="tx1"/>
              </a:solidFill>
              <a:latin typeface="+mj-ea"/>
              <a:ea typeface="+mj-ea"/>
              <a:cs typeface="Meiryo UI" panose="020B0604030504040204" pitchFamily="50" charset="-128"/>
            </a:endParaRPr>
          </a:p>
        </p:txBody>
      </p:sp>
      <p:sp>
        <p:nvSpPr>
          <p:cNvPr id="33" name="テキスト ボックス 32"/>
          <p:cNvSpPr txBox="1"/>
          <p:nvPr/>
        </p:nvSpPr>
        <p:spPr>
          <a:xfrm>
            <a:off x="1985091" y="1892746"/>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r>
              <a:rPr lang="ja-JP" altLang="en-US" sz="1600" dirty="0" smtClean="0">
                <a:solidFill>
                  <a:schemeClr val="tx1"/>
                </a:solidFill>
                <a:latin typeface="+mj-ea"/>
                <a:ea typeface="+mj-ea"/>
                <a:cs typeface="Meiryo UI" panose="020B0604030504040204" pitchFamily="50" charset="-128"/>
              </a:rPr>
              <a:t>２   飢餓</a:t>
            </a:r>
            <a:endParaRPr lang="en-US" altLang="ja-JP" sz="1600" dirty="0" smtClean="0">
              <a:solidFill>
                <a:schemeClr val="tx1"/>
              </a:solidFill>
              <a:latin typeface="+mj-ea"/>
              <a:ea typeface="+mj-ea"/>
              <a:cs typeface="Meiryo UI" panose="020B0604030504040204" pitchFamily="50" charset="-128"/>
            </a:endParaRPr>
          </a:p>
          <a:p>
            <a:r>
              <a:rPr lang="ja-JP" altLang="en-US" sz="1600" dirty="0" smtClean="0">
                <a:solidFill>
                  <a:schemeClr val="tx1"/>
                </a:solidFill>
                <a:latin typeface="+mj-ea"/>
                <a:ea typeface="+mj-ea"/>
                <a:cs typeface="Meiryo UI" panose="020B0604030504040204" pitchFamily="50" charset="-128"/>
              </a:rPr>
              <a:t>７   エネルギー</a:t>
            </a:r>
            <a:endParaRPr lang="en-US" altLang="ja-JP" sz="1600" dirty="0" smtClean="0">
              <a:solidFill>
                <a:schemeClr val="tx1"/>
              </a:solidFill>
              <a:latin typeface="+mj-ea"/>
              <a:ea typeface="+mj-ea"/>
              <a:cs typeface="Meiryo UI" panose="020B0604030504040204" pitchFamily="50" charset="-128"/>
            </a:endParaRPr>
          </a:p>
          <a:p>
            <a:r>
              <a:rPr lang="en-US" altLang="ja-JP" sz="1600" dirty="0" smtClean="0">
                <a:solidFill>
                  <a:schemeClr val="tx1"/>
                </a:solidFill>
                <a:latin typeface="+mj-ea"/>
                <a:ea typeface="+mj-ea"/>
                <a:cs typeface="Meiryo UI" panose="020B0604030504040204" pitchFamily="50" charset="-128"/>
              </a:rPr>
              <a:t>10</a:t>
            </a:r>
            <a:r>
              <a:rPr lang="ja-JP" altLang="en-US" sz="1600" dirty="0">
                <a:solidFill>
                  <a:schemeClr val="tx1"/>
                </a:solidFill>
                <a:latin typeface="+mj-ea"/>
                <a:ea typeface="+mj-ea"/>
                <a:cs typeface="Meiryo UI" panose="020B0604030504040204" pitchFamily="50" charset="-128"/>
              </a:rPr>
              <a:t> </a:t>
            </a:r>
            <a:r>
              <a:rPr lang="ja-JP" altLang="en-US" sz="1600" dirty="0" smtClean="0">
                <a:solidFill>
                  <a:schemeClr val="tx1"/>
                </a:solidFill>
                <a:latin typeface="+mj-ea"/>
                <a:ea typeface="+mj-ea"/>
                <a:cs typeface="Meiryo UI" panose="020B0604030504040204" pitchFamily="50" charset="-128"/>
              </a:rPr>
              <a:t> 不平等</a:t>
            </a:r>
            <a:endParaRPr lang="en-US" altLang="ja-JP" sz="1600" dirty="0" smtClean="0">
              <a:solidFill>
                <a:schemeClr val="tx1"/>
              </a:solidFill>
              <a:latin typeface="+mj-ea"/>
              <a:ea typeface="+mj-ea"/>
              <a:cs typeface="Meiryo UI" panose="020B0604030504040204" pitchFamily="50" charset="-128"/>
            </a:endParaRPr>
          </a:p>
          <a:p>
            <a:r>
              <a:rPr lang="en-US" altLang="ja-JP" sz="1600" dirty="0" smtClean="0">
                <a:solidFill>
                  <a:schemeClr val="tx1"/>
                </a:solidFill>
                <a:latin typeface="+mj-ea"/>
                <a:ea typeface="+mj-ea"/>
                <a:cs typeface="Meiryo UI" panose="020B0604030504040204" pitchFamily="50" charset="-128"/>
              </a:rPr>
              <a:t>11  </a:t>
            </a:r>
            <a:r>
              <a:rPr lang="ja-JP" altLang="en-US" sz="1600" dirty="0" smtClean="0">
                <a:solidFill>
                  <a:schemeClr val="tx1"/>
                </a:solidFill>
                <a:latin typeface="+mj-ea"/>
                <a:ea typeface="+mj-ea"/>
                <a:cs typeface="Meiryo UI" panose="020B0604030504040204" pitchFamily="50" charset="-128"/>
              </a:rPr>
              <a:t>持続可能都市</a:t>
            </a:r>
            <a:endParaRPr lang="en-US" altLang="ja-JP" sz="1600" dirty="0" smtClean="0">
              <a:solidFill>
                <a:schemeClr val="tx1"/>
              </a:solidFill>
              <a:latin typeface="+mj-ea"/>
              <a:ea typeface="+mj-ea"/>
              <a:cs typeface="Meiryo UI" panose="020B0604030504040204" pitchFamily="50" charset="-128"/>
            </a:endParaRPr>
          </a:p>
          <a:p>
            <a:r>
              <a:rPr lang="en-US" altLang="ja-JP" sz="1600" dirty="0" smtClean="0">
                <a:solidFill>
                  <a:schemeClr val="tx1"/>
                </a:solidFill>
                <a:latin typeface="+mj-ea"/>
                <a:ea typeface="+mj-ea"/>
                <a:cs typeface="Meiryo UI" panose="020B0604030504040204" pitchFamily="50" charset="-128"/>
              </a:rPr>
              <a:t>13  </a:t>
            </a:r>
            <a:r>
              <a:rPr lang="ja-JP" altLang="en-US" sz="1600" dirty="0" smtClean="0">
                <a:solidFill>
                  <a:schemeClr val="tx1"/>
                </a:solidFill>
                <a:latin typeface="+mj-ea"/>
                <a:ea typeface="+mj-ea"/>
                <a:cs typeface="Meiryo UI" panose="020B0604030504040204" pitchFamily="50" charset="-128"/>
              </a:rPr>
              <a:t>気候変動</a:t>
            </a:r>
            <a:endParaRPr lang="en-US" altLang="ja-JP" sz="1600" dirty="0" smtClean="0">
              <a:solidFill>
                <a:schemeClr val="tx1"/>
              </a:solidFill>
              <a:latin typeface="+mj-ea"/>
              <a:ea typeface="+mj-ea"/>
              <a:cs typeface="Meiryo UI" panose="020B0604030504040204" pitchFamily="50" charset="-128"/>
            </a:endParaRPr>
          </a:p>
          <a:p>
            <a:r>
              <a:rPr lang="en-US" altLang="ja-JP" sz="1600" dirty="0" smtClean="0">
                <a:solidFill>
                  <a:schemeClr val="tx1"/>
                </a:solidFill>
                <a:latin typeface="+mj-ea"/>
                <a:ea typeface="+mj-ea"/>
                <a:cs typeface="Meiryo UI" panose="020B0604030504040204" pitchFamily="50" charset="-128"/>
              </a:rPr>
              <a:t>14</a:t>
            </a:r>
            <a:r>
              <a:rPr lang="ja-JP" altLang="en-US" sz="1600" dirty="0" smtClean="0">
                <a:solidFill>
                  <a:schemeClr val="tx1"/>
                </a:solidFill>
                <a:latin typeface="+mj-ea"/>
                <a:ea typeface="+mj-ea"/>
                <a:cs typeface="Meiryo UI" panose="020B0604030504040204" pitchFamily="50" charset="-128"/>
              </a:rPr>
              <a:t>  海洋資源</a:t>
            </a:r>
            <a:endParaRPr lang="en-US" altLang="ja-JP" sz="1600" dirty="0" smtClean="0">
              <a:solidFill>
                <a:schemeClr val="tx1"/>
              </a:solidFill>
              <a:latin typeface="+mj-ea"/>
              <a:ea typeface="+mj-ea"/>
              <a:cs typeface="Meiryo UI" panose="020B0604030504040204" pitchFamily="50" charset="-128"/>
            </a:endParaRPr>
          </a:p>
          <a:p>
            <a:r>
              <a:rPr lang="en-US" altLang="ja-JP" sz="1600" dirty="0" smtClean="0">
                <a:solidFill>
                  <a:schemeClr val="tx1"/>
                </a:solidFill>
                <a:latin typeface="+mj-ea"/>
                <a:ea typeface="+mj-ea"/>
                <a:cs typeface="Meiryo UI" panose="020B0604030504040204" pitchFamily="50" charset="-128"/>
              </a:rPr>
              <a:t>15  </a:t>
            </a:r>
            <a:r>
              <a:rPr lang="ja-JP" altLang="en-US" sz="1600" dirty="0" smtClean="0">
                <a:solidFill>
                  <a:schemeClr val="tx1"/>
                </a:solidFill>
                <a:latin typeface="+mj-ea"/>
                <a:ea typeface="+mj-ea"/>
                <a:cs typeface="Meiryo UI" panose="020B0604030504040204" pitchFamily="50" charset="-128"/>
              </a:rPr>
              <a:t>陸上資源</a:t>
            </a:r>
            <a:endParaRPr lang="en-US" altLang="ja-JP" sz="1600" dirty="0" smtClean="0">
              <a:solidFill>
                <a:schemeClr val="tx1"/>
              </a:solidFill>
              <a:latin typeface="+mj-ea"/>
              <a:ea typeface="+mj-ea"/>
              <a:cs typeface="Meiryo UI" panose="020B0604030504040204" pitchFamily="50" charset="-128"/>
            </a:endParaRPr>
          </a:p>
          <a:p>
            <a:r>
              <a:rPr lang="en-US" altLang="ja-JP" sz="1600" dirty="0" smtClean="0">
                <a:solidFill>
                  <a:schemeClr val="tx1"/>
                </a:solidFill>
                <a:latin typeface="+mj-ea"/>
                <a:ea typeface="+mj-ea"/>
                <a:cs typeface="Meiryo UI" panose="020B0604030504040204" pitchFamily="50" charset="-128"/>
              </a:rPr>
              <a:t>17</a:t>
            </a:r>
            <a:r>
              <a:rPr lang="ja-JP" altLang="en-US" sz="1600" dirty="0" smtClean="0">
                <a:solidFill>
                  <a:schemeClr val="tx1"/>
                </a:solidFill>
                <a:latin typeface="+mj-ea"/>
                <a:ea typeface="+mj-ea"/>
                <a:cs typeface="Meiryo UI" panose="020B0604030504040204" pitchFamily="50" charset="-128"/>
              </a:rPr>
              <a:t>  パートナーシップ</a:t>
            </a:r>
            <a:endParaRPr lang="en-US" altLang="ja-JP" sz="1600" dirty="0">
              <a:solidFill>
                <a:schemeClr val="tx1"/>
              </a:solidFill>
              <a:latin typeface="+mj-ea"/>
              <a:ea typeface="+mj-ea"/>
              <a:cs typeface="Meiryo UI" panose="020B0604030504040204" pitchFamily="50" charset="-128"/>
            </a:endParaRPr>
          </a:p>
        </p:txBody>
      </p:sp>
      <p:sp>
        <p:nvSpPr>
          <p:cNvPr id="34" name="テキスト ボックス 33"/>
          <p:cNvSpPr txBox="1"/>
          <p:nvPr/>
        </p:nvSpPr>
        <p:spPr>
          <a:xfrm>
            <a:off x="5476597" y="1879416"/>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buAutoNum type="arabicDbPlain" startAt="6"/>
            </a:pPr>
            <a:r>
              <a:rPr lang="ja-JP" altLang="en-US" sz="1600" dirty="0" smtClean="0">
                <a:solidFill>
                  <a:schemeClr val="tx1"/>
                </a:solidFill>
                <a:latin typeface="+mj-ea"/>
                <a:ea typeface="+mj-ea"/>
                <a:cs typeface="Meiryo UI" panose="020B0604030504040204" pitchFamily="50" charset="-128"/>
              </a:rPr>
              <a:t>水・衛生</a:t>
            </a:r>
            <a:endParaRPr lang="en-US" altLang="ja-JP" sz="1600" dirty="0">
              <a:solidFill>
                <a:schemeClr val="tx1"/>
              </a:solidFill>
              <a:latin typeface="+mj-ea"/>
              <a:ea typeface="+mj-ea"/>
              <a:cs typeface="Meiryo UI" panose="020B0604030504040204" pitchFamily="50" charset="-128"/>
            </a:endParaRPr>
          </a:p>
          <a:p>
            <a:r>
              <a:rPr lang="ja-JP" altLang="en-US" sz="1600" dirty="0" smtClean="0">
                <a:solidFill>
                  <a:schemeClr val="tx1"/>
                </a:solidFill>
                <a:latin typeface="+mj-ea"/>
                <a:ea typeface="+mj-ea"/>
                <a:cs typeface="Meiryo UI" panose="020B0604030504040204" pitchFamily="50" charset="-128"/>
              </a:rPr>
              <a:t>８  経済成長と雇用</a:t>
            </a:r>
            <a:endParaRPr lang="en-US" altLang="ja-JP" sz="1600" dirty="0" smtClean="0">
              <a:solidFill>
                <a:schemeClr val="tx1"/>
              </a:solidFill>
              <a:latin typeface="+mj-ea"/>
              <a:ea typeface="+mj-ea"/>
              <a:cs typeface="Meiryo UI" panose="020B0604030504040204" pitchFamily="50" charset="-128"/>
            </a:endParaRPr>
          </a:p>
          <a:p>
            <a:r>
              <a:rPr lang="ja-JP" altLang="en-US" sz="1600" dirty="0">
                <a:solidFill>
                  <a:schemeClr val="tx1"/>
                </a:solidFill>
                <a:latin typeface="+mj-ea"/>
                <a:ea typeface="+mj-ea"/>
                <a:cs typeface="Meiryo UI" panose="020B0604030504040204" pitchFamily="50" charset="-128"/>
              </a:rPr>
              <a:t>９</a:t>
            </a:r>
            <a:r>
              <a:rPr lang="ja-JP" altLang="en-US" sz="1600" dirty="0" smtClean="0">
                <a:solidFill>
                  <a:schemeClr val="tx1"/>
                </a:solidFill>
                <a:latin typeface="+mj-ea"/>
                <a:ea typeface="+mj-ea"/>
                <a:cs typeface="Meiryo UI" panose="020B0604030504040204" pitchFamily="50" charset="-128"/>
              </a:rPr>
              <a:t>  インフラ、産業化、イノベーション</a:t>
            </a:r>
            <a:endParaRPr lang="en-US" altLang="ja-JP" sz="1600" dirty="0">
              <a:solidFill>
                <a:schemeClr val="tx1"/>
              </a:solidFill>
              <a:latin typeface="+mj-ea"/>
              <a:ea typeface="+mj-ea"/>
              <a:cs typeface="Meiryo UI" panose="020B0604030504040204" pitchFamily="50" charset="-128"/>
            </a:endParaRPr>
          </a:p>
        </p:txBody>
      </p:sp>
      <p:sp>
        <p:nvSpPr>
          <p:cNvPr id="37" name="テキスト ボックス 36"/>
          <p:cNvSpPr txBox="1"/>
          <p:nvPr/>
        </p:nvSpPr>
        <p:spPr>
          <a:xfrm>
            <a:off x="5527317" y="4566332"/>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r>
              <a:rPr lang="ja-JP" altLang="en-US" sz="1600" dirty="0">
                <a:solidFill>
                  <a:schemeClr val="tx1"/>
                </a:solidFill>
                <a:latin typeface="+mj-ea"/>
                <a:ea typeface="+mj-ea"/>
                <a:cs typeface="Meiryo UI" panose="020B0604030504040204" pitchFamily="50" charset="-128"/>
              </a:rPr>
              <a:t>１</a:t>
            </a:r>
            <a:r>
              <a:rPr lang="ja-JP" altLang="en-US" sz="1600" dirty="0" smtClean="0">
                <a:solidFill>
                  <a:schemeClr val="tx1"/>
                </a:solidFill>
                <a:latin typeface="+mj-ea"/>
                <a:ea typeface="+mj-ea"/>
                <a:cs typeface="Meiryo UI" panose="020B0604030504040204" pitchFamily="50" charset="-128"/>
              </a:rPr>
              <a:t>   貧困</a:t>
            </a:r>
            <a:endParaRPr lang="en-US" altLang="ja-JP" sz="1600" dirty="0">
              <a:solidFill>
                <a:schemeClr val="tx1"/>
              </a:solidFill>
              <a:latin typeface="+mj-ea"/>
              <a:ea typeface="+mj-ea"/>
              <a:cs typeface="Meiryo UI" panose="020B0604030504040204" pitchFamily="50" charset="-128"/>
            </a:endParaRPr>
          </a:p>
          <a:p>
            <a:pPr marL="342900" indent="-342900">
              <a:buAutoNum type="arabicDbPlain" startAt="3"/>
            </a:pPr>
            <a:r>
              <a:rPr lang="ja-JP" altLang="en-US" sz="1600" dirty="0" smtClean="0">
                <a:solidFill>
                  <a:schemeClr val="tx1"/>
                </a:solidFill>
                <a:latin typeface="+mj-ea"/>
                <a:ea typeface="+mj-ea"/>
                <a:cs typeface="Meiryo UI" panose="020B0604030504040204" pitchFamily="50" charset="-128"/>
              </a:rPr>
              <a:t> 健康と福祉</a:t>
            </a:r>
            <a:endParaRPr lang="en-US" altLang="ja-JP" sz="1600" dirty="0">
              <a:solidFill>
                <a:schemeClr val="tx1"/>
              </a:solidFill>
              <a:latin typeface="+mj-ea"/>
              <a:ea typeface="+mj-ea"/>
              <a:cs typeface="Meiryo UI" panose="020B0604030504040204" pitchFamily="50" charset="-128"/>
            </a:endParaRPr>
          </a:p>
          <a:p>
            <a:r>
              <a:rPr lang="ja-JP" altLang="en-US" sz="1600" dirty="0" smtClean="0">
                <a:solidFill>
                  <a:schemeClr val="tx1"/>
                </a:solidFill>
                <a:latin typeface="+mj-ea"/>
                <a:ea typeface="+mj-ea"/>
                <a:cs typeface="Meiryo UI" panose="020B0604030504040204" pitchFamily="50" charset="-128"/>
              </a:rPr>
              <a:t>４　 教育</a:t>
            </a:r>
            <a:endParaRPr lang="en-US" altLang="ja-JP" sz="1600" dirty="0" smtClean="0">
              <a:solidFill>
                <a:schemeClr val="tx1"/>
              </a:solidFill>
              <a:latin typeface="+mj-ea"/>
              <a:ea typeface="+mj-ea"/>
              <a:cs typeface="Meiryo UI" panose="020B0604030504040204" pitchFamily="50" charset="-128"/>
            </a:endParaRPr>
          </a:p>
          <a:p>
            <a:r>
              <a:rPr lang="en-US" altLang="ja-JP" sz="1600" dirty="0" smtClean="0">
                <a:solidFill>
                  <a:schemeClr val="tx1"/>
                </a:solidFill>
                <a:latin typeface="+mj-ea"/>
                <a:ea typeface="+mj-ea"/>
                <a:cs typeface="Meiryo UI" panose="020B0604030504040204" pitchFamily="50" charset="-128"/>
              </a:rPr>
              <a:t>16</a:t>
            </a:r>
            <a:r>
              <a:rPr lang="ja-JP" altLang="en-US" sz="1600" dirty="0">
                <a:solidFill>
                  <a:schemeClr val="tx1"/>
                </a:solidFill>
                <a:latin typeface="+mj-ea"/>
                <a:ea typeface="+mj-ea"/>
                <a:cs typeface="Meiryo UI" panose="020B0604030504040204" pitchFamily="50" charset="-128"/>
              </a:rPr>
              <a:t> </a:t>
            </a:r>
            <a:r>
              <a:rPr lang="ja-JP" altLang="en-US" sz="1600" dirty="0" smtClean="0">
                <a:solidFill>
                  <a:schemeClr val="tx1"/>
                </a:solidFill>
                <a:latin typeface="+mj-ea"/>
                <a:ea typeface="+mj-ea"/>
                <a:cs typeface="Meiryo UI" panose="020B0604030504040204" pitchFamily="50" charset="-128"/>
              </a:rPr>
              <a:t> 平和</a:t>
            </a:r>
            <a:endParaRPr lang="en-US" altLang="ja-JP" sz="1600" dirty="0">
              <a:solidFill>
                <a:schemeClr val="tx1"/>
              </a:solidFill>
              <a:latin typeface="+mj-ea"/>
              <a:ea typeface="+mj-ea"/>
              <a:cs typeface="Meiryo UI" panose="020B0604030504040204" pitchFamily="50" charset="-128"/>
            </a:endParaRPr>
          </a:p>
        </p:txBody>
      </p:sp>
      <p:sp>
        <p:nvSpPr>
          <p:cNvPr id="39" name="テキスト ボックス 38"/>
          <p:cNvSpPr txBox="1"/>
          <p:nvPr/>
        </p:nvSpPr>
        <p:spPr>
          <a:xfrm>
            <a:off x="1985091" y="4567448"/>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r>
              <a:rPr lang="ja-JP" altLang="en-US" sz="1600" dirty="0" smtClean="0">
                <a:solidFill>
                  <a:schemeClr val="tx1"/>
                </a:solidFill>
                <a:latin typeface="+mj-ea"/>
                <a:ea typeface="+mj-ea"/>
                <a:cs typeface="Meiryo UI" panose="020B0604030504040204" pitchFamily="50" charset="-128"/>
              </a:rPr>
              <a:t>５   ジェンダー</a:t>
            </a:r>
            <a:endParaRPr lang="en-US" altLang="ja-JP" sz="1600" dirty="0">
              <a:solidFill>
                <a:schemeClr val="tx1"/>
              </a:solidFill>
              <a:latin typeface="+mj-ea"/>
              <a:ea typeface="+mj-ea"/>
              <a:cs typeface="Meiryo UI" panose="020B0604030504040204" pitchFamily="50" charset="-128"/>
            </a:endParaRPr>
          </a:p>
          <a:p>
            <a:r>
              <a:rPr lang="en-US" altLang="ja-JP" sz="1600" dirty="0" smtClean="0">
                <a:solidFill>
                  <a:schemeClr val="tx1"/>
                </a:solidFill>
                <a:latin typeface="+mj-ea"/>
                <a:ea typeface="+mj-ea"/>
                <a:cs typeface="Meiryo UI" panose="020B0604030504040204" pitchFamily="50" charset="-128"/>
              </a:rPr>
              <a:t>12</a:t>
            </a:r>
            <a:r>
              <a:rPr lang="ja-JP" altLang="en-US" sz="1600" dirty="0" smtClean="0">
                <a:solidFill>
                  <a:schemeClr val="tx1"/>
                </a:solidFill>
                <a:latin typeface="+mj-ea"/>
                <a:ea typeface="+mj-ea"/>
                <a:cs typeface="Meiryo UI" panose="020B0604030504040204" pitchFamily="50" charset="-128"/>
              </a:rPr>
              <a:t>  持続可能な生産と消費</a:t>
            </a:r>
            <a:endParaRPr lang="en-US" altLang="ja-JP" sz="1600" dirty="0">
              <a:solidFill>
                <a:schemeClr val="tx1"/>
              </a:solidFill>
              <a:latin typeface="+mj-ea"/>
              <a:ea typeface="+mj-ea"/>
              <a:cs typeface="Meiryo UI" panose="020B0604030504040204" pitchFamily="50" charset="-128"/>
            </a:endParaRPr>
          </a:p>
        </p:txBody>
      </p:sp>
      <p:sp>
        <p:nvSpPr>
          <p:cNvPr id="20" name="正方形/長方形 19"/>
          <p:cNvSpPr/>
          <p:nvPr/>
        </p:nvSpPr>
        <p:spPr>
          <a:xfrm>
            <a:off x="161388" y="0"/>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「大阪がめざす</a:t>
            </a:r>
            <a:r>
              <a:rPr lang="en-US" altLang="ja-JP" sz="3200" b="1" dirty="0" smtClean="0">
                <a:latin typeface="Meiryo UI" panose="020B0604030504040204" pitchFamily="50" charset="-128"/>
                <a:ea typeface="Meiryo UI" panose="020B0604030504040204" pitchFamily="50" charset="-128"/>
              </a:rPr>
              <a:t>SDGs</a:t>
            </a:r>
            <a:r>
              <a:rPr lang="ja-JP" altLang="en-US" sz="3200" b="1" dirty="0" smtClean="0">
                <a:latin typeface="Meiryo UI" panose="020B0604030504040204" pitchFamily="50" charset="-128"/>
                <a:ea typeface="Meiryo UI" panose="020B0604030504040204" pitchFamily="50" charset="-128"/>
              </a:rPr>
              <a:t>先進都市の姿」中間整理案⑥</a:t>
            </a:r>
            <a:endParaRPr lang="en-US" altLang="ja-JP" sz="32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45660" y="606710"/>
            <a:ext cx="8207492" cy="513987"/>
          </a:xfrm>
          <a:prstGeom prst="rect">
            <a:avLst/>
          </a:prstGeom>
          <a:noFill/>
        </p:spPr>
        <p:txBody>
          <a:bodyPr wrap="square" lIns="72000" tIns="64008" rIns="72000" bIns="64008" rtlCol="0">
            <a:spAutoFit/>
          </a:bodyPr>
          <a:lstStyle/>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中間整理案の主な概要（「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ゴールの現在の到達点」の整理</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Ⅵ</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53190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61388" y="0"/>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「大阪がめざす</a:t>
            </a:r>
            <a:r>
              <a:rPr lang="en-US" altLang="ja-JP" sz="3200" b="1" dirty="0" smtClean="0">
                <a:latin typeface="Meiryo UI" panose="020B0604030504040204" pitchFamily="50" charset="-128"/>
                <a:ea typeface="Meiryo UI" panose="020B0604030504040204" pitchFamily="50" charset="-128"/>
              </a:rPr>
              <a:t>SDGs</a:t>
            </a:r>
            <a:r>
              <a:rPr lang="ja-JP" altLang="en-US" sz="3200" b="1" dirty="0" smtClean="0">
                <a:latin typeface="Meiryo UI" panose="020B0604030504040204" pitchFamily="50" charset="-128"/>
                <a:ea typeface="Meiryo UI" panose="020B0604030504040204" pitchFamily="50" charset="-128"/>
              </a:rPr>
              <a:t>先進都市の姿」中間整理案⑦</a:t>
            </a:r>
            <a:endParaRPr lang="en-US" altLang="ja-JP" sz="32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45660" y="606710"/>
            <a:ext cx="8207492" cy="513987"/>
          </a:xfrm>
          <a:prstGeom prst="rect">
            <a:avLst/>
          </a:prstGeom>
          <a:noFill/>
        </p:spPr>
        <p:txBody>
          <a:bodyPr wrap="square" lIns="72000" tIns="64008" rIns="72000" bIns="64008" rtlCol="0">
            <a:spAutoFit/>
          </a:bodyPr>
          <a:lstStyle/>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中間整理案の主な概要（「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ゴールの現在の到達点」の整理</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Ⅴ</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841684709"/>
              </p:ext>
            </p:extLst>
          </p:nvPr>
        </p:nvGraphicFramePr>
        <p:xfrm>
          <a:off x="266563" y="1047963"/>
          <a:ext cx="8933649" cy="5661660"/>
        </p:xfrm>
        <a:graphic>
          <a:graphicData uri="http://schemas.openxmlformats.org/drawingml/2006/table">
            <a:tbl>
              <a:tblPr firstRow="1" bandRow="1">
                <a:tableStyleId>{5940675A-B579-460E-94D1-54222C63F5DA}</a:tableStyleId>
              </a:tblPr>
              <a:tblGrid>
                <a:gridCol w="3156877">
                  <a:extLst>
                    <a:ext uri="{9D8B030D-6E8A-4147-A177-3AD203B41FA5}">
                      <a16:colId xmlns:a16="http://schemas.microsoft.com/office/drawing/2014/main" val="2582535686"/>
                    </a:ext>
                  </a:extLst>
                </a:gridCol>
                <a:gridCol w="5776772">
                  <a:extLst>
                    <a:ext uri="{9D8B030D-6E8A-4147-A177-3AD203B41FA5}">
                      <a16:colId xmlns:a16="http://schemas.microsoft.com/office/drawing/2014/main" val="966511431"/>
                    </a:ext>
                  </a:extLst>
                </a:gridCol>
              </a:tblGrid>
              <a:tr h="556407">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も自治体指標も、高い</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水・衛生、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3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764317">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は高く、自治体指標が低い</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6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貧困、</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教育、</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300"/>
                        </a:spcBef>
                        <a:spcAft>
                          <a:spcPts val="0"/>
                        </a:spcAft>
                        <a:buClrTx/>
                        <a:buSzTx/>
                        <a:buFont typeface="Arial" panose="020B0604020202020204" pitchFamily="34" charset="0"/>
                        <a:buChar char="•"/>
                        <a:tabLst/>
                        <a:defRPr/>
                      </a:pP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1 </a:t>
                      </a:r>
                      <a:r>
                        <a:rPr kumimoji="1" lang="ja-JP" altLang="en-US" sz="1400" b="1" dirty="0" smtClean="0">
                          <a:latin typeface="Meiryo UI" panose="020B0604030504040204" pitchFamily="50" charset="-128"/>
                          <a:ea typeface="Meiryo UI" panose="020B0604030504040204" pitchFamily="50" charset="-128"/>
                        </a:rPr>
                        <a:t>貧困」</a:t>
                      </a:r>
                      <a:r>
                        <a:rPr kumimoji="1" lang="ja-JP" altLang="en-US" sz="1400" b="0" dirty="0" smtClean="0">
                          <a:latin typeface="Meiryo UI" panose="020B0604030504040204" pitchFamily="50" charset="-128"/>
                          <a:ea typeface="Meiryo UI" panose="020B0604030504040204" pitchFamily="50" charset="-128"/>
                        </a:rPr>
                        <a:t>では相対的貧困率や生活保護の割合、また、</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3 </a:t>
                      </a:r>
                      <a:r>
                        <a:rPr kumimoji="1" lang="ja-JP" altLang="en-US" sz="1400" b="1" dirty="0" smtClean="0">
                          <a:latin typeface="Meiryo UI" panose="020B0604030504040204" pitchFamily="50" charset="-128"/>
                          <a:ea typeface="Meiryo UI" panose="020B0604030504040204" pitchFamily="50" charset="-128"/>
                        </a:rPr>
                        <a:t>健康と福祉」</a:t>
                      </a:r>
                      <a:r>
                        <a:rPr kumimoji="1" lang="ja-JP" altLang="en-US" sz="1400" b="0" dirty="0" smtClean="0">
                          <a:latin typeface="Meiryo UI" panose="020B0604030504040204" pitchFamily="50" charset="-128"/>
                          <a:ea typeface="Meiryo UI" panose="020B0604030504040204" pitchFamily="50" charset="-128"/>
                        </a:rPr>
                        <a:t>では癌などの死亡率や結核・</a:t>
                      </a:r>
                      <a:r>
                        <a:rPr kumimoji="1" lang="en-US" altLang="ja-JP" sz="1400" b="0" dirty="0" smtClean="0">
                          <a:latin typeface="Meiryo UI" panose="020B0604030504040204" pitchFamily="50" charset="-128"/>
                          <a:ea typeface="Meiryo UI" panose="020B0604030504040204" pitchFamily="50" charset="-128"/>
                        </a:rPr>
                        <a:t>HIV</a:t>
                      </a:r>
                      <a:r>
                        <a:rPr kumimoji="1" lang="ja-JP" altLang="en-US" sz="1400" b="0" dirty="0" smtClean="0">
                          <a:latin typeface="Meiryo UI" panose="020B0604030504040204" pitchFamily="50" charset="-128"/>
                          <a:ea typeface="Meiryo UI" panose="020B0604030504040204" pitchFamily="50" charset="-128"/>
                        </a:rPr>
                        <a:t>などの感染者数、</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4 </a:t>
                      </a:r>
                      <a:r>
                        <a:rPr kumimoji="1" lang="ja-JP" altLang="en-US" sz="1400" b="1" dirty="0" smtClean="0">
                          <a:latin typeface="Meiryo UI" panose="020B0604030504040204" pitchFamily="50" charset="-128"/>
                          <a:ea typeface="Meiryo UI" panose="020B0604030504040204" pitchFamily="50" charset="-128"/>
                        </a:rPr>
                        <a:t>教育」</a:t>
                      </a:r>
                      <a:r>
                        <a:rPr kumimoji="1" lang="ja-JP" altLang="en-US" sz="1400" b="0" dirty="0" smtClean="0">
                          <a:latin typeface="Meiryo UI" panose="020B0604030504040204" pitchFamily="50" charset="-128"/>
                          <a:ea typeface="Meiryo UI" panose="020B0604030504040204" pitchFamily="50" charset="-128"/>
                        </a:rPr>
                        <a:t>では小中学生の平均正答率、</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16</a:t>
                      </a:r>
                      <a:r>
                        <a:rPr kumimoji="1" lang="en-US" altLang="ja-JP" sz="1400" b="1" baseline="0" dirty="0" smtClean="0">
                          <a:latin typeface="Meiryo UI" panose="020B0604030504040204" pitchFamily="50" charset="-128"/>
                          <a:ea typeface="Meiryo UI" panose="020B0604030504040204" pitchFamily="50" charset="-128"/>
                        </a:rPr>
                        <a:t> </a:t>
                      </a:r>
                      <a:r>
                        <a:rPr kumimoji="1" lang="ja-JP" altLang="en-US" sz="1400" b="1" baseline="0" dirty="0" smtClean="0">
                          <a:latin typeface="Meiryo UI" panose="020B0604030504040204" pitchFamily="50" charset="-128"/>
                          <a:ea typeface="Meiryo UI" panose="020B0604030504040204" pitchFamily="50" charset="-128"/>
                        </a:rPr>
                        <a:t>平和」</a:t>
                      </a:r>
                      <a:r>
                        <a:rPr kumimoji="1" lang="ja-JP" altLang="en-US" sz="1400" b="0" baseline="0" dirty="0" smtClean="0">
                          <a:latin typeface="Meiryo UI" panose="020B0604030504040204" pitchFamily="50" charset="-128"/>
                          <a:ea typeface="Meiryo UI" panose="020B0604030504040204" pitchFamily="50" charset="-128"/>
                        </a:rPr>
                        <a:t>では人口当たりの刑法犯認知件数や児童虐待相談対応件数など、</a:t>
                      </a:r>
                      <a:r>
                        <a:rPr kumimoji="1" lang="ja-JP" altLang="en-US" sz="14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193257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は低く、自治体指標が高い</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6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飢餓、</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不平等、</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気候変動、</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陸上資源、</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11</a:t>
                      </a:r>
                      <a:r>
                        <a:rPr kumimoji="1" lang="en-US" altLang="ja-JP" sz="1400" b="1" baseline="0" dirty="0" smtClean="0">
                          <a:latin typeface="Meiryo UI" panose="020B0604030504040204" pitchFamily="50" charset="-128"/>
                          <a:ea typeface="Meiryo UI" panose="020B0604030504040204" pitchFamily="50" charset="-128"/>
                        </a:rPr>
                        <a:t> </a:t>
                      </a:r>
                      <a:r>
                        <a:rPr kumimoji="1" lang="ja-JP" altLang="en-US" sz="1400" b="1" baseline="0" dirty="0" smtClean="0">
                          <a:latin typeface="Meiryo UI" panose="020B0604030504040204" pitchFamily="50" charset="-128"/>
                          <a:ea typeface="Meiryo UI" panose="020B0604030504040204" pitchFamily="50" charset="-128"/>
                        </a:rPr>
                        <a:t>持続可能都市</a:t>
                      </a:r>
                      <a:r>
                        <a:rPr kumimoji="1" lang="ja-JP" altLang="en-US" sz="1400" b="1" dirty="0" smtClean="0">
                          <a:latin typeface="Meiryo UI" panose="020B0604030504040204" pitchFamily="50" charset="-128"/>
                          <a:ea typeface="Meiryo UI" panose="020B0604030504040204" pitchFamily="50" charset="-128"/>
                        </a:rPr>
                        <a:t>」</a:t>
                      </a:r>
                      <a:r>
                        <a:rPr kumimoji="1" lang="ja-JP" altLang="en-US" sz="14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天然資源の保護に関わる</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14 </a:t>
                      </a:r>
                      <a:r>
                        <a:rPr kumimoji="1" lang="ja-JP" altLang="en-US" sz="1400" b="1" dirty="0" smtClean="0">
                          <a:latin typeface="Meiryo UI" panose="020B0604030504040204" pitchFamily="50" charset="-128"/>
                          <a:ea typeface="Meiryo UI" panose="020B0604030504040204" pitchFamily="50" charset="-128"/>
                        </a:rPr>
                        <a:t>海洋資源」</a:t>
                      </a:r>
                      <a:r>
                        <a:rPr kumimoji="1" lang="ja-JP" altLang="en-US" sz="1400" b="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15 </a:t>
                      </a:r>
                      <a:r>
                        <a:rPr kumimoji="1" lang="ja-JP" altLang="en-US" sz="1400" b="1" dirty="0" smtClean="0">
                          <a:latin typeface="Meiryo UI" panose="020B0604030504040204" pitchFamily="50" charset="-128"/>
                          <a:ea typeface="Meiryo UI" panose="020B0604030504040204" pitchFamily="50" charset="-128"/>
                        </a:rPr>
                        <a:t>陸上資源」</a:t>
                      </a:r>
                      <a:r>
                        <a:rPr kumimoji="1" lang="ja-JP" altLang="en-US" sz="1400" b="0" dirty="0" smtClean="0">
                          <a:latin typeface="Meiryo UI" panose="020B0604030504040204" pitchFamily="50" charset="-128"/>
                          <a:ea typeface="Meiryo UI" panose="020B0604030504040204" pitchFamily="50" charset="-128"/>
                        </a:rPr>
                        <a:t>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12 </a:t>
                      </a:r>
                      <a:r>
                        <a:rPr kumimoji="1" lang="ja-JP" altLang="en-US" sz="1400" b="1" dirty="0" smtClean="0">
                          <a:latin typeface="Meiryo UI" panose="020B0604030504040204" pitchFamily="50" charset="-128"/>
                          <a:ea typeface="Meiryo UI" panose="020B0604030504040204" pitchFamily="50" charset="-128"/>
                        </a:rPr>
                        <a:t>生産と消費」</a:t>
                      </a:r>
                      <a:r>
                        <a:rPr kumimoji="1" lang="ja-JP" altLang="en-US" sz="1400" b="0" dirty="0" smtClean="0">
                          <a:latin typeface="Meiryo UI" panose="020B0604030504040204" pitchFamily="50" charset="-128"/>
                          <a:ea typeface="Meiryo UI" panose="020B0604030504040204" pitchFamily="50" charset="-128"/>
                        </a:rPr>
                        <a:t>に集約して取組むことができる。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2</a:t>
                      </a:r>
                      <a:r>
                        <a:rPr kumimoji="1" lang="en-US" altLang="ja-JP" sz="1400" b="1" baseline="0" dirty="0" smtClean="0">
                          <a:latin typeface="Meiryo UI" panose="020B0604030504040204" pitchFamily="50" charset="-128"/>
                          <a:ea typeface="Meiryo UI" panose="020B0604030504040204" pitchFamily="50" charset="-128"/>
                        </a:rPr>
                        <a:t> </a:t>
                      </a:r>
                      <a:r>
                        <a:rPr kumimoji="1" lang="ja-JP" altLang="en-US" sz="1400" b="1" baseline="0" dirty="0" smtClean="0">
                          <a:latin typeface="Meiryo UI" panose="020B0604030504040204" pitchFamily="50" charset="-128"/>
                          <a:ea typeface="Meiryo UI" panose="020B0604030504040204" pitchFamily="50" charset="-128"/>
                        </a:rPr>
                        <a:t>飢餓」</a:t>
                      </a:r>
                      <a:r>
                        <a:rPr kumimoji="1" lang="ja-JP" altLang="en-US" sz="1400" b="0" baseline="0" dirty="0" smtClean="0">
                          <a:latin typeface="Meiryo UI" panose="020B0604030504040204" pitchFamily="50" charset="-128"/>
                          <a:ea typeface="Meiryo UI" panose="020B0604030504040204" pitchFamily="50" charset="-128"/>
                        </a:rPr>
                        <a:t>、</a:t>
                      </a:r>
                      <a:r>
                        <a:rPr kumimoji="1" lang="ja-JP" altLang="en-US" sz="1400" b="1" baseline="0" dirty="0" smtClean="0">
                          <a:latin typeface="Meiryo UI" panose="020B0604030504040204" pitchFamily="50" charset="-128"/>
                          <a:ea typeface="Meiryo UI" panose="020B0604030504040204" pitchFamily="50" charset="-128"/>
                        </a:rPr>
                        <a:t>「</a:t>
                      </a:r>
                      <a:r>
                        <a:rPr kumimoji="1" lang="en-US" altLang="ja-JP" sz="1400" b="1" baseline="0" dirty="0" smtClean="0">
                          <a:latin typeface="Meiryo UI" panose="020B0604030504040204" pitchFamily="50" charset="-128"/>
                          <a:ea typeface="Meiryo UI" panose="020B0604030504040204" pitchFamily="50" charset="-128"/>
                        </a:rPr>
                        <a:t>7 </a:t>
                      </a:r>
                      <a:r>
                        <a:rPr kumimoji="1" lang="ja-JP" altLang="en-US" sz="1400" b="1" baseline="0" dirty="0" smtClean="0">
                          <a:latin typeface="Meiryo UI" panose="020B0604030504040204" pitchFamily="50" charset="-128"/>
                          <a:ea typeface="Meiryo UI" panose="020B0604030504040204" pitchFamily="50" charset="-128"/>
                        </a:rPr>
                        <a:t>エネルギー」</a:t>
                      </a:r>
                      <a:r>
                        <a:rPr kumimoji="1" lang="ja-JP" altLang="en-US" sz="1400" b="0" baseline="0" dirty="0" smtClean="0">
                          <a:latin typeface="Meiryo UI" panose="020B0604030504040204" pitchFamily="50" charset="-128"/>
                          <a:ea typeface="Meiryo UI" panose="020B0604030504040204" pitchFamily="50" charset="-128"/>
                        </a:rPr>
                        <a:t>、</a:t>
                      </a:r>
                      <a:r>
                        <a:rPr kumimoji="1" lang="ja-JP" altLang="en-US" sz="1400" b="1" baseline="0" dirty="0" smtClean="0">
                          <a:latin typeface="Meiryo UI" panose="020B0604030504040204" pitchFamily="50" charset="-128"/>
                          <a:ea typeface="Meiryo UI" panose="020B0604030504040204" pitchFamily="50" charset="-128"/>
                        </a:rPr>
                        <a:t>「</a:t>
                      </a:r>
                      <a:r>
                        <a:rPr kumimoji="1" lang="en-US" altLang="ja-JP" sz="1400" b="1" baseline="0" dirty="0" smtClean="0">
                          <a:latin typeface="Meiryo UI" panose="020B0604030504040204" pitchFamily="50" charset="-128"/>
                          <a:ea typeface="Meiryo UI" panose="020B0604030504040204" pitchFamily="50" charset="-128"/>
                        </a:rPr>
                        <a:t>10 </a:t>
                      </a:r>
                      <a:r>
                        <a:rPr kumimoji="1" lang="ja-JP" altLang="en-US" sz="1400" b="1" baseline="0" dirty="0" smtClean="0">
                          <a:latin typeface="Meiryo UI" panose="020B0604030504040204" pitchFamily="50" charset="-128"/>
                          <a:ea typeface="Meiryo UI" panose="020B0604030504040204" pitchFamily="50" charset="-128"/>
                        </a:rPr>
                        <a:t>不平等」</a:t>
                      </a:r>
                      <a:r>
                        <a:rPr kumimoji="1" lang="ja-JP" altLang="en-US" sz="1400" b="0" baseline="0" dirty="0" smtClean="0">
                          <a:latin typeface="Meiryo UI" panose="020B0604030504040204" pitchFamily="50" charset="-128"/>
                          <a:ea typeface="Meiryo UI" panose="020B0604030504040204" pitchFamily="50" charset="-128"/>
                        </a:rPr>
                        <a:t>、</a:t>
                      </a:r>
                      <a:r>
                        <a:rPr kumimoji="1" lang="ja-JP" altLang="en-US" sz="1400" b="1" baseline="0" dirty="0" smtClean="0">
                          <a:latin typeface="Meiryo UI" panose="020B0604030504040204" pitchFamily="50" charset="-128"/>
                          <a:ea typeface="Meiryo UI" panose="020B0604030504040204" pitchFamily="50" charset="-128"/>
                        </a:rPr>
                        <a:t>「</a:t>
                      </a:r>
                      <a:r>
                        <a:rPr kumimoji="1" lang="en-US" altLang="ja-JP" sz="1400" b="1" baseline="0" dirty="0" smtClean="0">
                          <a:latin typeface="Meiryo UI" panose="020B0604030504040204" pitchFamily="50" charset="-128"/>
                          <a:ea typeface="Meiryo UI" panose="020B0604030504040204" pitchFamily="50" charset="-128"/>
                        </a:rPr>
                        <a:t>13 </a:t>
                      </a:r>
                      <a:r>
                        <a:rPr kumimoji="1" lang="ja-JP" altLang="en-US" sz="1400" b="1" baseline="0" dirty="0" smtClean="0">
                          <a:latin typeface="Meiryo UI" panose="020B0604030504040204" pitchFamily="50" charset="-128"/>
                          <a:ea typeface="Meiryo UI" panose="020B0604030504040204" pitchFamily="50" charset="-128"/>
                        </a:rPr>
                        <a:t>気候変動」</a:t>
                      </a:r>
                      <a:r>
                        <a:rPr kumimoji="1" lang="ja-JP" altLang="en-US" sz="1400" b="0" baseline="0" dirty="0" smtClean="0">
                          <a:latin typeface="Meiryo UI" panose="020B0604030504040204" pitchFamily="50" charset="-128"/>
                          <a:ea typeface="Meiryo UI" panose="020B0604030504040204" pitchFamily="50" charset="-128"/>
                        </a:rPr>
                        <a:t>、</a:t>
                      </a:r>
                      <a:r>
                        <a:rPr kumimoji="1" lang="ja-JP" altLang="en-US" sz="1400" b="1" baseline="0" dirty="0" smtClean="0">
                          <a:latin typeface="Meiryo UI" panose="020B0604030504040204" pitchFamily="50" charset="-128"/>
                          <a:ea typeface="Meiryo UI" panose="020B0604030504040204" pitchFamily="50" charset="-128"/>
                        </a:rPr>
                        <a:t>「</a:t>
                      </a:r>
                      <a:r>
                        <a:rPr kumimoji="1" lang="en-US" altLang="ja-JP" sz="1400" b="1" baseline="0" dirty="0" smtClean="0">
                          <a:latin typeface="Meiryo UI" panose="020B0604030504040204" pitchFamily="50" charset="-128"/>
                          <a:ea typeface="Meiryo UI" panose="020B0604030504040204" pitchFamily="50" charset="-128"/>
                        </a:rPr>
                        <a:t>17 </a:t>
                      </a:r>
                      <a:r>
                        <a:rPr kumimoji="1" lang="ja-JP" altLang="en-US" sz="1400" b="1" baseline="0" dirty="0" smtClean="0">
                          <a:latin typeface="Meiryo UI" panose="020B0604030504040204" pitchFamily="50" charset="-128"/>
                          <a:ea typeface="Meiryo UI" panose="020B0604030504040204" pitchFamily="50" charset="-128"/>
                        </a:rPr>
                        <a:t>パートナーシップ」</a:t>
                      </a:r>
                      <a:r>
                        <a:rPr kumimoji="1" lang="ja-JP" altLang="en-US" sz="1400" b="0" baseline="0" dirty="0" smtClean="0">
                          <a:latin typeface="Meiryo UI" panose="020B0604030504040204" pitchFamily="50" charset="-128"/>
                          <a:ea typeface="Meiryo UI" panose="020B0604030504040204" pitchFamily="50" charset="-128"/>
                        </a:rPr>
                        <a:t>に関しては、それぞれ、土地の肥沃度や再生可能エネルギーの割合、また、国内の所得格差や</a:t>
                      </a:r>
                      <a:r>
                        <a:rPr kumimoji="1" lang="en-US" altLang="ja-JP" sz="1400" b="0" baseline="0" dirty="0" smtClean="0">
                          <a:latin typeface="Meiryo UI" panose="020B0604030504040204" pitchFamily="50" charset="-128"/>
                          <a:ea typeface="Meiryo UI" panose="020B0604030504040204" pitchFamily="50" charset="-128"/>
                        </a:rPr>
                        <a:t>CO2</a:t>
                      </a:r>
                      <a:r>
                        <a:rPr kumimoji="1" lang="ja-JP" altLang="en-US" sz="14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4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07123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も自治体指標も、低い</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6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300"/>
                        </a:spcBef>
                        <a:spcAft>
                          <a:spcPts val="0"/>
                        </a:spcAft>
                        <a:buClrTx/>
                        <a:buSzTx/>
                        <a:buFont typeface="Arial" panose="020B0604020202020204" pitchFamily="34" charset="0"/>
                        <a:buChar char="•"/>
                        <a:tabLst/>
                        <a:defRPr/>
                      </a:pP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5</a:t>
                      </a:r>
                      <a:r>
                        <a:rPr kumimoji="1" lang="ja-JP" altLang="en-US" sz="1400" b="1" baseline="0" dirty="0" smtClean="0">
                          <a:latin typeface="Meiryo UI" panose="020B0604030504040204" pitchFamily="50" charset="-128"/>
                          <a:ea typeface="Meiryo UI" panose="020B0604030504040204" pitchFamily="50" charset="-128"/>
                        </a:rPr>
                        <a:t> ジェンダー</a:t>
                      </a:r>
                      <a:r>
                        <a:rPr kumimoji="1" lang="ja-JP" altLang="en-US" sz="1400" b="1" dirty="0" smtClean="0">
                          <a:latin typeface="Meiryo UI" panose="020B0604030504040204" pitchFamily="50" charset="-128"/>
                          <a:ea typeface="Meiryo UI" panose="020B0604030504040204" pitchFamily="50" charset="-128"/>
                        </a:rPr>
                        <a:t>」</a:t>
                      </a:r>
                      <a:r>
                        <a:rPr kumimoji="1" lang="ja-JP" altLang="en-US" sz="14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は、国際的な日本の評価が低く、国を巻き込んだ形で取組みを進めるとともに、配偶者からの暴力相談件数や強制わいせつ認知件数など安全・安心に関わる個別指標に関しては、</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16 </a:t>
                      </a:r>
                      <a:r>
                        <a:rPr kumimoji="1" lang="ja-JP" altLang="en-US" sz="1400" b="1" dirty="0" smtClean="0">
                          <a:latin typeface="Meiryo UI" panose="020B0604030504040204" pitchFamily="50" charset="-128"/>
                          <a:ea typeface="Meiryo UI" panose="020B0604030504040204" pitchFamily="50" charset="-128"/>
                        </a:rPr>
                        <a:t>平和」</a:t>
                      </a:r>
                      <a:r>
                        <a:rPr kumimoji="1" lang="ja-JP" altLang="en-US" sz="1400" b="0" dirty="0" smtClean="0">
                          <a:latin typeface="Meiryo UI" panose="020B0604030504040204" pitchFamily="50" charset="-128"/>
                          <a:ea typeface="Meiryo UI" panose="020B0604030504040204" pitchFamily="50" charset="-128"/>
                        </a:rPr>
                        <a:t>に集約して取組む必要がある。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12 </a:t>
                      </a:r>
                      <a:r>
                        <a:rPr kumimoji="1" lang="ja-JP" altLang="en-US" sz="1400" b="1" dirty="0" smtClean="0">
                          <a:latin typeface="Meiryo UI" panose="020B0604030504040204" pitchFamily="50" charset="-128"/>
                          <a:ea typeface="Meiryo UI" panose="020B0604030504040204" pitchFamily="50" charset="-128"/>
                        </a:rPr>
                        <a:t>持続可能な生産と消費」</a:t>
                      </a:r>
                      <a:r>
                        <a:rPr kumimoji="1" lang="ja-JP" altLang="en-US" sz="1400" b="0" dirty="0" smtClean="0">
                          <a:latin typeface="Meiryo UI" panose="020B0604030504040204" pitchFamily="50" charset="-128"/>
                          <a:ea typeface="Meiryo UI" panose="020B0604030504040204" pitchFamily="50" charset="-128"/>
                        </a:rPr>
                        <a:t>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Tree>
    <p:extLst>
      <p:ext uri="{BB962C8B-B14F-4D97-AF65-F5344CB8AC3E}">
        <p14:creationId xmlns:p14="http://schemas.microsoft.com/office/powerpoint/2010/main" val="4112579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147497" y="1098330"/>
            <a:ext cx="8953950" cy="4460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9692" tIns="66462" rtlCol="0" anchor="t" anchorCtr="0">
            <a:noAutofit/>
          </a:bodyPr>
          <a:lstStyle/>
          <a:p>
            <a:r>
              <a:rPr lang="ja-JP" altLang="en-US" sz="2000" dirty="0" smtClean="0">
                <a:latin typeface="ＭＳ Ｐゴシック" panose="020B0600070205080204" pitchFamily="50" charset="-128"/>
                <a:ea typeface="ＭＳ Ｐゴシック" panose="020B0600070205080204" pitchFamily="50" charset="-128"/>
                <a:cs typeface="Meiryo UI" panose="020B0604030504040204" pitchFamily="50" charset="-128"/>
              </a:rPr>
              <a:t>■　到達点についての一定のまとめ </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0" name="正方形/長方形 19"/>
          <p:cNvSpPr/>
          <p:nvPr/>
        </p:nvSpPr>
        <p:spPr>
          <a:xfrm>
            <a:off x="300346" y="1506719"/>
            <a:ext cx="8801101" cy="507161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23" name="テキスト ボックス 22"/>
          <p:cNvSpPr txBox="1"/>
          <p:nvPr/>
        </p:nvSpPr>
        <p:spPr>
          <a:xfrm>
            <a:off x="435067" y="1696293"/>
            <a:ext cx="8408894" cy="4668970"/>
          </a:xfrm>
          <a:prstGeom prst="rect">
            <a:avLst/>
          </a:prstGeom>
          <a:noFill/>
        </p:spPr>
        <p:txBody>
          <a:bodyPr wrap="square" lIns="128016" tIns="64008" rIns="128016" bIns="64008" rtlCol="0">
            <a:spAutoFit/>
          </a:bodyPr>
          <a:lstStyle/>
          <a:p>
            <a:pPr marL="285750" indent="-285750">
              <a:lnSpc>
                <a:spcPts val="2200"/>
              </a:lnSpc>
              <a:spcBef>
                <a:spcPts val="600"/>
              </a:spcBef>
              <a:buFont typeface="Meiryo UI" panose="020B0604030504040204" pitchFamily="50" charset="-128"/>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に取組むべき課題が多いと言えるのではないか。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大阪サミットのレガシーを未来に生かすという観点から、取組むべき課題があると考えられるのではない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活かすことが重要ではないか。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61388" y="0"/>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「大阪がめざす</a:t>
            </a:r>
            <a:r>
              <a:rPr lang="en-US" altLang="ja-JP" sz="3200" b="1" dirty="0" smtClean="0">
                <a:latin typeface="Meiryo UI" panose="020B0604030504040204" pitchFamily="50" charset="-128"/>
                <a:ea typeface="Meiryo UI" panose="020B0604030504040204" pitchFamily="50" charset="-128"/>
              </a:rPr>
              <a:t>SDGs</a:t>
            </a:r>
            <a:r>
              <a:rPr lang="ja-JP" altLang="en-US" sz="3200" b="1" dirty="0" smtClean="0">
                <a:latin typeface="Meiryo UI" panose="020B0604030504040204" pitchFamily="50" charset="-128"/>
                <a:ea typeface="Meiryo UI" panose="020B0604030504040204" pitchFamily="50" charset="-128"/>
              </a:rPr>
              <a:t>先進都市の姿」中間整理案⑧</a:t>
            </a:r>
            <a:endParaRPr lang="en-US" altLang="ja-JP" sz="32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45660" y="606710"/>
            <a:ext cx="8207492" cy="513987"/>
          </a:xfrm>
          <a:prstGeom prst="rect">
            <a:avLst/>
          </a:prstGeom>
          <a:noFill/>
        </p:spPr>
        <p:txBody>
          <a:bodyPr wrap="square" lIns="72000" tIns="64008" rIns="72000" bIns="64008" rtlCol="0">
            <a:spAutoFit/>
          </a:bodyPr>
          <a:lstStyle/>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中間整理案の主な概要（「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ゴールの現在の到達点」の整理</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Ⅵ</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3579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061521" y="1643181"/>
            <a:ext cx="1152000" cy="720000"/>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2000" b="1" dirty="0">
                <a:latin typeface="Meiryo UI" panose="020B0604030504040204" pitchFamily="50" charset="-128"/>
                <a:ea typeface="Meiryo UI" panose="020B0604030504040204" pitchFamily="50" charset="-128"/>
              </a:rPr>
              <a:t>中間</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整理</a:t>
            </a:r>
          </a:p>
        </p:txBody>
      </p:sp>
      <p:sp>
        <p:nvSpPr>
          <p:cNvPr id="33" name="角丸四角形 32"/>
          <p:cNvSpPr/>
          <p:nvPr/>
        </p:nvSpPr>
        <p:spPr>
          <a:xfrm>
            <a:off x="7310973" y="1643181"/>
            <a:ext cx="1152000" cy="720000"/>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2000" b="1" dirty="0" smtClean="0">
                <a:latin typeface="Meiryo UI" panose="020B0604030504040204" pitchFamily="50" charset="-128"/>
                <a:ea typeface="Meiryo UI" panose="020B0604030504040204" pitchFamily="50" charset="-128"/>
              </a:rPr>
              <a:t>ビジョン</a:t>
            </a:r>
            <a:endParaRPr lang="en-US" altLang="ja-JP" sz="2000" b="1" dirty="0">
              <a:latin typeface="Meiryo UI" panose="020B0604030504040204" pitchFamily="50" charset="-128"/>
              <a:ea typeface="Meiryo UI" panose="020B0604030504040204" pitchFamily="50" charset="-128"/>
            </a:endParaRPr>
          </a:p>
        </p:txBody>
      </p:sp>
      <p:sp>
        <p:nvSpPr>
          <p:cNvPr id="36" name="角丸四角形 35"/>
          <p:cNvSpPr/>
          <p:nvPr/>
        </p:nvSpPr>
        <p:spPr>
          <a:xfrm>
            <a:off x="4219550" y="1653907"/>
            <a:ext cx="1152000" cy="720000"/>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2000" b="1" dirty="0" smtClean="0">
                <a:latin typeface="Meiryo UI" panose="020B0604030504040204" pitchFamily="50" charset="-128"/>
                <a:ea typeface="Meiryo UI" panose="020B0604030504040204" pitchFamily="50" charset="-128"/>
              </a:rPr>
              <a:t>ビジョン</a:t>
            </a:r>
            <a:endParaRPr lang="en-US" altLang="ja-JP" sz="2000" b="1" dirty="0" smtClean="0">
              <a:latin typeface="Meiryo UI" panose="020B0604030504040204" pitchFamily="50" charset="-128"/>
              <a:ea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案）</a:t>
            </a:r>
            <a:endParaRPr lang="en-US" altLang="ja-JP" sz="2000" b="1" dirty="0">
              <a:latin typeface="Meiryo UI" panose="020B0604030504040204" pitchFamily="50" charset="-128"/>
              <a:ea typeface="Meiryo UI" panose="020B0604030504040204" pitchFamily="50" charset="-128"/>
            </a:endParaRPr>
          </a:p>
        </p:txBody>
      </p:sp>
      <p:sp>
        <p:nvSpPr>
          <p:cNvPr id="37" name="右矢印 36"/>
          <p:cNvSpPr/>
          <p:nvPr/>
        </p:nvSpPr>
        <p:spPr>
          <a:xfrm>
            <a:off x="2509589" y="1794866"/>
            <a:ext cx="1404000" cy="396000"/>
          </a:xfrm>
          <a:prstGeom prst="rightArrow">
            <a:avLst>
              <a:gd name="adj1" fmla="val 50000"/>
              <a:gd name="adj2" fmla="val 844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512" dirty="0"/>
          </a:p>
        </p:txBody>
      </p:sp>
      <p:sp>
        <p:nvSpPr>
          <p:cNvPr id="38" name="正方形/長方形 37"/>
          <p:cNvSpPr/>
          <p:nvPr/>
        </p:nvSpPr>
        <p:spPr>
          <a:xfrm>
            <a:off x="1035115" y="2388333"/>
            <a:ext cx="1269670" cy="400110"/>
          </a:xfrm>
          <a:prstGeom prst="rect">
            <a:avLst/>
          </a:prstGeom>
        </p:spPr>
        <p:txBody>
          <a:bodyPr wrap="square">
            <a:spAutoFit/>
          </a:bodyPr>
          <a:lstStyle/>
          <a:p>
            <a:r>
              <a:rPr kumimoji="0" lang="ja-JP" altLang="en-US" sz="2000" b="1" dirty="0">
                <a:latin typeface="ＭＳ Ｐゴシック" panose="020B0600070205080204" pitchFamily="50" charset="-128"/>
                <a:ea typeface="ＭＳ Ｐゴシック" panose="020B0600070205080204" pitchFamily="50" charset="-128"/>
              </a:rPr>
              <a:t>・到達点</a:t>
            </a:r>
            <a:endParaRPr kumimoji="0" lang="en-US" altLang="ja-JP" sz="2000" b="1" dirty="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3903670" y="2409342"/>
            <a:ext cx="2087915" cy="707886"/>
          </a:xfrm>
          <a:prstGeom prst="rect">
            <a:avLst/>
          </a:prstGeom>
        </p:spPr>
        <p:txBody>
          <a:bodyPr wrap="square">
            <a:spAutoFit/>
          </a:bodyPr>
          <a:lstStyle/>
          <a:p>
            <a:r>
              <a:rPr kumimoji="0" lang="ja-JP" altLang="en-US" sz="2000" b="1" dirty="0">
                <a:latin typeface="ＭＳ Ｐゴシック" panose="020B0600070205080204" pitchFamily="50" charset="-128"/>
                <a:ea typeface="ＭＳ Ｐゴシック" panose="020B0600070205080204" pitchFamily="50" charset="-128"/>
              </a:rPr>
              <a:t>・重点ゴール</a:t>
            </a:r>
            <a:endParaRPr kumimoji="0" lang="en-US" altLang="ja-JP" sz="2000" b="1" dirty="0">
              <a:latin typeface="ＭＳ Ｐゴシック" panose="020B0600070205080204" pitchFamily="50" charset="-128"/>
              <a:ea typeface="ＭＳ Ｐゴシック" panose="020B0600070205080204" pitchFamily="50" charset="-128"/>
            </a:endParaRPr>
          </a:p>
          <a:p>
            <a:r>
              <a:rPr kumimoji="0" lang="ja-JP" altLang="en-US" sz="2000" b="1" dirty="0">
                <a:latin typeface="ＭＳ Ｐゴシック" panose="020B0600070205080204" pitchFamily="50" charset="-128"/>
                <a:ea typeface="ＭＳ Ｐゴシック" panose="020B0600070205080204" pitchFamily="50" charset="-128"/>
              </a:rPr>
              <a:t>・具体的取組み</a:t>
            </a:r>
            <a:endParaRPr kumimoji="0" lang="en-US" altLang="ja-JP" sz="2000" b="1" dirty="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7310974" y="2408000"/>
            <a:ext cx="1529458" cy="707886"/>
          </a:xfrm>
          <a:prstGeom prst="rect">
            <a:avLst/>
          </a:prstGeom>
        </p:spPr>
        <p:txBody>
          <a:bodyPr wrap="square">
            <a:spAutoFit/>
          </a:bodyPr>
          <a:lstStyle/>
          <a:p>
            <a:r>
              <a:rPr kumimoji="0" lang="ja-JP" altLang="en-US" sz="2000" b="1" dirty="0">
                <a:latin typeface="ＭＳ Ｐゴシック" panose="020B0600070205080204" pitchFamily="50" charset="-128"/>
                <a:ea typeface="ＭＳ Ｐゴシック" panose="020B0600070205080204" pitchFamily="50" charset="-128"/>
              </a:rPr>
              <a:t>・未来像</a:t>
            </a:r>
            <a:endParaRPr kumimoji="0" lang="en-US" altLang="ja-JP" sz="2000" b="1" dirty="0">
              <a:latin typeface="ＭＳ Ｐゴシック" panose="020B0600070205080204" pitchFamily="50" charset="-128"/>
              <a:ea typeface="ＭＳ Ｐゴシック" panose="020B0600070205080204" pitchFamily="50" charset="-128"/>
            </a:endParaRPr>
          </a:p>
          <a:p>
            <a:r>
              <a:rPr kumimoji="0" lang="ja-JP" altLang="en-US" sz="2000" b="1" dirty="0">
                <a:latin typeface="ＭＳ Ｐゴシック" panose="020B0600070205080204" pitchFamily="50" charset="-128"/>
                <a:ea typeface="ＭＳ Ｐゴシック" panose="020B0600070205080204" pitchFamily="50" charset="-128"/>
              </a:rPr>
              <a:t>・時間軸</a:t>
            </a:r>
            <a:endParaRPr kumimoji="0" lang="en-US" altLang="ja-JP" sz="2000" b="1" dirty="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4219550" y="1286763"/>
            <a:ext cx="1151999" cy="400110"/>
          </a:xfrm>
          <a:prstGeom prst="rect">
            <a:avLst/>
          </a:prstGeom>
        </p:spPr>
        <p:txBody>
          <a:bodyPr wrap="square">
            <a:spAutoFit/>
          </a:bodyPr>
          <a:lstStyle/>
          <a:p>
            <a:pPr algn="ctr"/>
            <a:r>
              <a:rPr kumimoji="0" lang="en-US" altLang="ja-JP" sz="2000" b="1" dirty="0">
                <a:latin typeface="Meiryo UI" panose="020B0604030504040204" pitchFamily="50" charset="-128"/>
                <a:ea typeface="Meiryo UI" panose="020B0604030504040204" pitchFamily="50" charset="-128"/>
              </a:rPr>
              <a:t>12</a:t>
            </a:r>
            <a:r>
              <a:rPr kumimoji="0" lang="ja-JP" altLang="en-US" sz="2000" b="1" dirty="0">
                <a:latin typeface="Meiryo UI" panose="020B0604030504040204" pitchFamily="50" charset="-128"/>
                <a:ea typeface="Meiryo UI" panose="020B0604030504040204" pitchFamily="50" charset="-128"/>
              </a:rPr>
              <a:t>月</a:t>
            </a:r>
            <a:endParaRPr kumimoji="0" lang="en-US" altLang="ja-JP" sz="20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7310971" y="1282895"/>
            <a:ext cx="1152001" cy="400110"/>
          </a:xfrm>
          <a:prstGeom prst="rect">
            <a:avLst/>
          </a:prstGeom>
        </p:spPr>
        <p:txBody>
          <a:bodyPr wrap="square">
            <a:spAutoFit/>
          </a:bodyPr>
          <a:lstStyle/>
          <a:p>
            <a:pPr algn="ctr"/>
            <a:r>
              <a:rPr kumimoji="0" lang="en-US" altLang="ja-JP" sz="2000" b="1" dirty="0">
                <a:latin typeface="Meiryo UI" panose="020B0604030504040204" pitchFamily="50" charset="-128"/>
                <a:ea typeface="Meiryo UI" panose="020B0604030504040204" pitchFamily="50" charset="-128"/>
              </a:rPr>
              <a:t>3</a:t>
            </a:r>
            <a:r>
              <a:rPr kumimoji="0" lang="ja-JP" altLang="en-US" sz="2000" b="1" dirty="0">
                <a:latin typeface="Meiryo UI" panose="020B0604030504040204" pitchFamily="50" charset="-128"/>
                <a:ea typeface="Meiryo UI" panose="020B0604030504040204" pitchFamily="50" charset="-128"/>
              </a:rPr>
              <a:t>月</a:t>
            </a:r>
            <a:endParaRPr kumimoji="0" lang="en-US" altLang="ja-JP" sz="2000" b="1" dirty="0">
              <a:latin typeface="Meiryo UI" panose="020B0604030504040204" pitchFamily="50" charset="-128"/>
              <a:ea typeface="Meiryo UI" panose="020B0604030504040204" pitchFamily="50" charset="-128"/>
            </a:endParaRPr>
          </a:p>
        </p:txBody>
      </p:sp>
      <p:sp>
        <p:nvSpPr>
          <p:cNvPr id="46" name="正方形/長方形 45"/>
          <p:cNvSpPr/>
          <p:nvPr/>
        </p:nvSpPr>
        <p:spPr>
          <a:xfrm>
            <a:off x="1061521" y="1286763"/>
            <a:ext cx="1152000" cy="400110"/>
          </a:xfrm>
          <a:prstGeom prst="rect">
            <a:avLst/>
          </a:prstGeom>
        </p:spPr>
        <p:txBody>
          <a:bodyPr wrap="square">
            <a:spAutoFit/>
          </a:bodyPr>
          <a:lstStyle/>
          <a:p>
            <a:pPr algn="ctr"/>
            <a:r>
              <a:rPr lang="en-US" altLang="ja-JP" sz="2000" b="1" dirty="0">
                <a:latin typeface="Meiryo UI" panose="020B0604030504040204" pitchFamily="50" charset="-128"/>
                <a:ea typeface="Meiryo UI" panose="020B0604030504040204" pitchFamily="50" charset="-128"/>
              </a:rPr>
              <a:t>8</a:t>
            </a:r>
            <a:r>
              <a:rPr kumimoji="0" lang="ja-JP" altLang="en-US" sz="2000" b="1" dirty="0">
                <a:latin typeface="Meiryo UI" panose="020B0604030504040204" pitchFamily="50" charset="-128"/>
                <a:ea typeface="Meiryo UI" panose="020B0604030504040204" pitchFamily="50" charset="-128"/>
              </a:rPr>
              <a:t>月</a:t>
            </a:r>
            <a:endParaRPr kumimoji="0" lang="en-US" altLang="ja-JP" sz="20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95923" y="78367"/>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今後の取組み</a:t>
            </a:r>
            <a:endParaRPr lang="en-US" altLang="ja-JP" sz="32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84441" y="3834854"/>
            <a:ext cx="8340765" cy="2822311"/>
          </a:xfrm>
          <a:prstGeom prst="rect">
            <a:avLst/>
          </a:prstGeom>
          <a:noFill/>
        </p:spPr>
        <p:txBody>
          <a:bodyPr wrap="square" lIns="72000" tIns="64008" rIns="72000" bIns="64008" rtlCol="0">
            <a:spAutoFit/>
          </a:bodyPr>
          <a:lstStyle/>
          <a:p>
            <a:pPr marL="174625" indent="-93663">
              <a:lnSpc>
                <a:spcPts val="3000"/>
              </a:lnSpc>
              <a:tabLst>
                <a:tab pos="174625" algn="l"/>
              </a:tabLst>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中間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整理案を踏まえ</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、府民、企業等のみなさんと対話を深め、重点</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ゴールや優先課題の絞り込みに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ついて議論</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深める。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93663">
              <a:lnSpc>
                <a:spcPts val="3000"/>
              </a:lnSpc>
              <a:tabLst>
                <a:tab pos="174625" algn="l"/>
              </a:tabLst>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74625" indent="-93663">
              <a:lnSpc>
                <a:spcPts val="3000"/>
              </a:lnSpc>
              <a:tabLst>
                <a:tab pos="174625" algn="l"/>
              </a:tabLst>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国の「</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未来都市・自治体</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モデル事業」への応募を検討</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すると</a:t>
            </a:r>
            <a:endPar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93663">
              <a:lnSpc>
                <a:spcPts val="3000"/>
              </a:lnSpc>
              <a:tabLst>
                <a:tab pos="174625" algn="l"/>
              </a:tabLst>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ともに、府内市町村の皆さんにも働きかけを行う。</a:t>
            </a:r>
            <a:endPar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93663">
              <a:lnSpc>
                <a:spcPts val="3000"/>
              </a:lnSpc>
              <a:tabLst>
                <a:tab pos="174625" algn="l"/>
              </a:tabLst>
            </a:pP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a:p>
            <a:pPr marL="174625" indent="-93663">
              <a:lnSpc>
                <a:spcPts val="3000"/>
              </a:lnSpc>
              <a:tabLst>
                <a:tab pos="174625" algn="l"/>
              </a:tabLst>
            </a:pPr>
            <a:endParaRPr lang="ja-JP" altLang="en-US"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5643308" y="1794866"/>
            <a:ext cx="1404000" cy="396000"/>
          </a:xfrm>
          <a:prstGeom prst="rightArrow">
            <a:avLst>
              <a:gd name="adj1" fmla="val 50000"/>
              <a:gd name="adj2" fmla="val 844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512" dirty="0"/>
          </a:p>
        </p:txBody>
      </p:sp>
      <p:sp>
        <p:nvSpPr>
          <p:cNvPr id="25" name="テキスト ボックス 24"/>
          <p:cNvSpPr txBox="1"/>
          <p:nvPr/>
        </p:nvSpPr>
        <p:spPr>
          <a:xfrm>
            <a:off x="263900" y="836712"/>
            <a:ext cx="8424936" cy="468718"/>
          </a:xfrm>
          <a:prstGeom prst="rect">
            <a:avLst/>
          </a:prstGeom>
          <a:noFill/>
        </p:spPr>
        <p:txBody>
          <a:bodyPr wrap="square" lIns="72000" tIns="64008" rIns="72000" bIns="64008" rtlCol="0">
            <a:spAutoFit/>
          </a:bodyPr>
          <a:lstStyle/>
          <a:p>
            <a:pPr marL="342900" indent="-342900">
              <a:lnSpc>
                <a:spcPts val="3000"/>
              </a:lnSpc>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スケジュール</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63900" y="3457279"/>
            <a:ext cx="8424936" cy="468718"/>
          </a:xfrm>
          <a:prstGeom prst="rect">
            <a:avLst/>
          </a:prstGeom>
          <a:noFill/>
        </p:spPr>
        <p:txBody>
          <a:bodyPr wrap="square" lIns="72000" tIns="64008" rIns="72000" bIns="64008" rtlCol="0">
            <a:spAutoFit/>
          </a:bodyPr>
          <a:lstStyle/>
          <a:p>
            <a:pPr marL="342900" indent="-342900">
              <a:lnSpc>
                <a:spcPts val="3000"/>
              </a:lnSpc>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当面の取組み</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59132" y="5820852"/>
            <a:ext cx="8486014" cy="513987"/>
          </a:xfrm>
          <a:prstGeom prst="rect">
            <a:avLst/>
          </a:prstGeom>
          <a:noFill/>
        </p:spPr>
        <p:txBody>
          <a:bodyPr wrap="square" lIns="72000" tIns="64008" rIns="72000" bIns="64008" rtlCol="0">
            <a:spAutoFit/>
          </a:bodyPr>
          <a:lstStyle/>
          <a:p>
            <a:pPr marL="174625" indent="-93663">
              <a:lnSpc>
                <a:spcPts val="3000"/>
              </a:lnSpc>
              <a:tabLst>
                <a:tab pos="174625" algn="l"/>
              </a:tabLst>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近く</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次回</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の未来都市応募に向けた「府・市町村勉強会」</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を立ち上げ）</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81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8744" y="-17698"/>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なぜ、大阪で</a:t>
            </a:r>
            <a:r>
              <a:rPr lang="en-US" altLang="ja-JP" sz="3200" b="1" dirty="0" smtClean="0">
                <a:latin typeface="Meiryo UI" panose="020B0604030504040204" pitchFamily="50" charset="-128"/>
                <a:ea typeface="Meiryo UI" panose="020B0604030504040204" pitchFamily="50" charset="-128"/>
              </a:rPr>
              <a:t>SDGs</a:t>
            </a:r>
            <a:r>
              <a:rPr lang="ja-JP" altLang="en-US" sz="3200" b="1" dirty="0" err="1" smtClean="0">
                <a:latin typeface="Meiryo UI" panose="020B0604030504040204" pitchFamily="50" charset="-128"/>
                <a:ea typeface="Meiryo UI" panose="020B0604030504040204" pitchFamily="50" charset="-128"/>
              </a:rPr>
              <a:t>なのか</a:t>
            </a:r>
            <a:endParaRPr lang="en-US" altLang="ja-JP" sz="32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35094" y="692696"/>
            <a:ext cx="9135519"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lang="ja-JP" altLang="en-US" sz="20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経緯</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02871" y="3365527"/>
            <a:ext cx="8056792" cy="1692000"/>
          </a:xfrm>
          <a:prstGeom prst="rect">
            <a:avLst/>
          </a:prstGeom>
          <a:no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wrap="square" lIns="144000" tIns="108000" rIns="0" bIns="108000" rtlCol="0" anchor="t" anchorCtr="0">
            <a:spAutoFit/>
          </a:bodyPr>
          <a:lstStyle/>
          <a:p>
            <a:pPr>
              <a:tabLst>
                <a:tab pos="6550025" algn="l"/>
              </a:tabLst>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 「健康」を重要な要素に、より発展的に広い概念へと捉え直し、</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国際社会全体を</a:t>
            </a:r>
            <a:endParaRPr lang="en-US" altLang="ja-JP"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見据えた課題解決</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という視点から</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を最終テーマに</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02871" y="1111018"/>
            <a:ext cx="8056792" cy="772107"/>
          </a:xfrm>
          <a:prstGeom prst="rect">
            <a:avLst/>
          </a:prstGeom>
          <a:no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wrap="square" lIns="144000" tIns="108000" rIns="0" bIns="108000" rtlCol="0" anchor="ctr" anchorCtr="0">
            <a:spAutoFit/>
          </a:bodyPr>
          <a:lstStyle/>
          <a:p>
            <a:pPr>
              <a:tabLst>
                <a:tab pos="6550025" algn="l"/>
              </a:tabLst>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 イノベーションを引き起こす世界中の叡智の結集など、オリンピック・パラリンピック後の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日本の経済成長を持続させる起爆剤としての</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万博実現に向け活動をスタート</a:t>
            </a:r>
            <a:endParaRPr lang="en-US" altLang="ja-JP"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17679" y="2242277"/>
            <a:ext cx="8041850" cy="772107"/>
          </a:xfrm>
          <a:prstGeom prst="rect">
            <a:avLst/>
          </a:prstGeom>
          <a:no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wrap="square" lIns="144000" tIns="108000" rIns="0" bIns="108000" rtlCol="0" anchor="ctr" anchorCtr="0">
            <a:spAutoFit/>
          </a:bodyPr>
          <a:lstStyle/>
          <a:p>
            <a:pPr>
              <a:tabLst>
                <a:tab pos="6550025" algn="l"/>
              </a:tabLst>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人類共通の課題解決を</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に示す「</a:t>
            </a:r>
            <a:r>
              <a:rPr lang="en-US" altLang="ja-JP"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世紀の万博」にふさわしいテーマ</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世界が直面する超高齢化を見据えた</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「健康・長寿への挑戦」を</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の基本</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構想</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4345231" y="1982056"/>
            <a:ext cx="936000" cy="10800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6" name="二等辺三角形 15"/>
          <p:cNvSpPr/>
          <p:nvPr/>
        </p:nvSpPr>
        <p:spPr>
          <a:xfrm rot="10800000">
            <a:off x="4349012" y="3136778"/>
            <a:ext cx="936000" cy="10800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9" name="角丸四角形 18"/>
          <p:cNvSpPr/>
          <p:nvPr/>
        </p:nvSpPr>
        <p:spPr>
          <a:xfrm>
            <a:off x="1035841" y="4192910"/>
            <a:ext cx="3439236" cy="664580"/>
          </a:xfrm>
          <a:prstGeom prst="round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b="1" dirty="0" smtClean="0">
                <a:solidFill>
                  <a:schemeClr val="bg1"/>
                </a:solidFill>
                <a:effectLst>
                  <a:outerShdw blurRad="38100" dist="38100" dir="2700000" algn="tl">
                    <a:srgbClr val="000000">
                      <a:alpha val="43137"/>
                    </a:srgbClr>
                  </a:outerShdw>
                </a:effectLst>
              </a:rPr>
              <a:t>「</a:t>
            </a:r>
            <a:r>
              <a:rPr lang="ja-JP" altLang="en-US" b="1" dirty="0">
                <a:solidFill>
                  <a:schemeClr val="bg1"/>
                </a:solidFill>
                <a:effectLst>
                  <a:outerShdw blurRad="38100" dist="38100" dir="2700000" algn="tl">
                    <a:srgbClr val="000000">
                      <a:alpha val="43137"/>
                    </a:srgbClr>
                  </a:outerShdw>
                </a:effectLst>
              </a:rPr>
              <a:t>いのち輝く未来</a:t>
            </a:r>
            <a:r>
              <a:rPr lang="ja-JP" altLang="en-US" b="1" dirty="0" smtClean="0">
                <a:solidFill>
                  <a:schemeClr val="bg1"/>
                </a:solidFill>
                <a:effectLst>
                  <a:outerShdw blurRad="38100" dist="38100" dir="2700000" algn="tl">
                    <a:srgbClr val="000000">
                      <a:alpha val="43137"/>
                    </a:srgbClr>
                  </a:outerShdw>
                </a:effectLst>
              </a:rPr>
              <a:t>社会のデザイン」</a:t>
            </a:r>
            <a:endParaRPr lang="ja-JP" altLang="en-US" b="1" dirty="0">
              <a:solidFill>
                <a:schemeClr val="bg1"/>
              </a:solidFill>
              <a:effectLst>
                <a:outerShdw blurRad="38100" dist="38100" dir="2700000" algn="tl">
                  <a:srgbClr val="000000">
                    <a:alpha val="43137"/>
                  </a:srgbClr>
                </a:outerShdw>
              </a:effectLst>
            </a:endParaRPr>
          </a:p>
        </p:txBody>
      </p:sp>
      <p:sp>
        <p:nvSpPr>
          <p:cNvPr id="27" name="等号 26"/>
          <p:cNvSpPr/>
          <p:nvPr/>
        </p:nvSpPr>
        <p:spPr>
          <a:xfrm>
            <a:off x="4541187" y="4332209"/>
            <a:ext cx="603283" cy="425202"/>
          </a:xfrm>
          <a:prstGeom prst="mathEqual">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8" name="角丸四角形 27"/>
          <p:cNvSpPr/>
          <p:nvPr/>
        </p:nvSpPr>
        <p:spPr>
          <a:xfrm>
            <a:off x="5236601" y="4192910"/>
            <a:ext cx="2965775" cy="720000"/>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tIns="216000" rtlCol="0" anchor="ctr"/>
          <a:lstStyle/>
          <a:p>
            <a:pPr algn="ctr"/>
            <a:endParaRPr lang="en-US" altLang="ja-JP" dirty="0">
              <a:effectLst>
                <a:outerShdw blurRad="38100" dist="38100" dir="2700000" algn="tl">
                  <a:srgbClr val="000000">
                    <a:alpha val="43137"/>
                  </a:srgbClr>
                </a:outerShdw>
              </a:effectLst>
            </a:endParaRPr>
          </a:p>
          <a:p>
            <a:pPr algn="ctr"/>
            <a:r>
              <a:rPr lang="en-US" altLang="ja-JP" b="1"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SDGs</a:t>
            </a:r>
            <a:r>
              <a:rPr lang="ja-JP" altLang="en-US" b="1" dirty="0">
                <a:effectLst>
                  <a:outerShdw blurRad="38100" dist="38100" dir="2700000" algn="tl">
                    <a:srgbClr val="000000">
                      <a:alpha val="43137"/>
                    </a:srgbClr>
                  </a:outerShdw>
                </a:effectLst>
              </a:rPr>
              <a:t>が達成された社会</a:t>
            </a:r>
            <a:endParaRPr lang="en-US" altLang="ja-JP" b="1" dirty="0">
              <a:effectLst>
                <a:outerShdw blurRad="38100" dist="38100" dir="2700000" algn="tl">
                  <a:srgbClr val="000000">
                    <a:alpha val="43137"/>
                  </a:srgbClr>
                </a:outerShdw>
              </a:effectLst>
            </a:endParaRPr>
          </a:p>
          <a:p>
            <a:pPr algn="ctr"/>
            <a:endParaRPr lang="en-US" altLang="ja-JP" dirty="0">
              <a:effectLst>
                <a:outerShdw blurRad="38100" dist="38100" dir="2700000" algn="tl">
                  <a:srgbClr val="000000">
                    <a:alpha val="43137"/>
                  </a:srgbClr>
                </a:outerShdw>
              </a:effectLst>
            </a:endParaRPr>
          </a:p>
          <a:p>
            <a:pPr algn="ctr"/>
            <a:endParaRPr lang="en-US" altLang="ja-JP" dirty="0">
              <a:effectLst>
                <a:outerShdw blurRad="38100" dist="38100" dir="2700000" algn="tl">
                  <a:srgbClr val="000000">
                    <a:alpha val="43137"/>
                  </a:srgbClr>
                </a:outerShdw>
              </a:effectLst>
            </a:endParaRPr>
          </a:p>
          <a:p>
            <a:pPr algn="ctr"/>
            <a:endParaRPr lang="ja-JP" altLang="en-US" b="1" dirty="0">
              <a:effectLst>
                <a:outerShdw blurRad="38100" dist="38100" dir="2700000" algn="tl">
                  <a:srgbClr val="000000">
                    <a:alpha val="43137"/>
                  </a:srgbClr>
                </a:outerShdw>
              </a:effectLst>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842" y="4529381"/>
            <a:ext cx="1516351" cy="328109"/>
          </a:xfrm>
          <a:prstGeom prst="rect">
            <a:avLst/>
          </a:prstGeom>
        </p:spPr>
      </p:pic>
      <p:sp>
        <p:nvSpPr>
          <p:cNvPr id="30" name="テキスト ボックス 29"/>
          <p:cNvSpPr txBox="1"/>
          <p:nvPr/>
        </p:nvSpPr>
        <p:spPr>
          <a:xfrm>
            <a:off x="198234" y="5249381"/>
            <a:ext cx="9081731" cy="132343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2400"/>
              </a:lnSpc>
              <a:tabLst>
                <a:tab pos="6550025" algn="l"/>
              </a:tabLst>
            </a:pPr>
            <a:r>
              <a:rPr lang="ja-JP" altLang="en-US" sz="20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世界での万博誘致活動と</a:t>
            </a:r>
            <a:r>
              <a:rPr lang="en-US" altLang="ja-JP" sz="20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SDGs</a:t>
            </a:r>
          </a:p>
          <a:p>
            <a:pPr>
              <a:lnSpc>
                <a:spcPts val="2200"/>
              </a:lnSpc>
              <a:spcBef>
                <a:spcPts val="300"/>
              </a:spcBef>
              <a:tabLst>
                <a:tab pos="6550025" algn="l"/>
              </a:tabLst>
            </a:pPr>
            <a:r>
              <a:rPr lang="ja-JP" altLang="en-US" sz="20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20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dirty="0" smtClean="0">
                <a:solidFill>
                  <a:prstClr val="black"/>
                </a:solidFill>
                <a:latin typeface="+mn-ea"/>
                <a:cs typeface="Meiryo UI" panose="020B0604030504040204" pitchFamily="50" charset="-128"/>
              </a:rPr>
              <a:t>BIE</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Meiryo UI" panose="020B0604030504040204" pitchFamily="50" charset="-128"/>
              </a:rPr>
              <a:t>博覧会国際事務局</a:t>
            </a:r>
            <a:r>
              <a:rPr lang="ja-JP" altLang="en-US" dirty="0" smtClean="0">
                <a:solidFill>
                  <a:prstClr val="black"/>
                </a:solidFill>
                <a:latin typeface="+mn-ea"/>
                <a:cs typeface="Meiryo UI" panose="020B0604030504040204" pitchFamily="50" charset="-128"/>
              </a:rPr>
              <a:t>）総会など</a:t>
            </a:r>
            <a:r>
              <a:rPr lang="ja-JP" altLang="en-US" dirty="0">
                <a:solidFill>
                  <a:prstClr val="black"/>
                </a:solidFill>
                <a:latin typeface="+mn-ea"/>
                <a:cs typeface="Meiryo UI" panose="020B0604030504040204" pitchFamily="50" charset="-128"/>
              </a:rPr>
              <a:t>世界</a:t>
            </a:r>
            <a:r>
              <a:rPr lang="ja-JP" altLang="en-US" dirty="0" smtClean="0">
                <a:solidFill>
                  <a:prstClr val="black"/>
                </a:solidFill>
                <a:latin typeface="+mn-ea"/>
                <a:cs typeface="Meiryo UI" panose="020B0604030504040204" pitchFamily="50" charset="-128"/>
              </a:rPr>
              <a:t>でのプレゼンテーションでは、大阪・</a:t>
            </a:r>
            <a:r>
              <a:rPr lang="ja-JP" altLang="en-US" dirty="0">
                <a:solidFill>
                  <a:prstClr val="black"/>
                </a:solidFill>
                <a:latin typeface="+mn-ea"/>
                <a:cs typeface="Meiryo UI" panose="020B0604030504040204" pitchFamily="50" charset="-128"/>
              </a:rPr>
              <a:t>関西</a:t>
            </a:r>
            <a:r>
              <a:rPr lang="ja-JP" altLang="en-US" dirty="0" smtClean="0">
                <a:solidFill>
                  <a:prstClr val="black"/>
                </a:solidFill>
                <a:latin typeface="+mn-ea"/>
                <a:cs typeface="Meiryo UI" panose="020B0604030504040204" pitchFamily="50" charset="-128"/>
              </a:rPr>
              <a:t>が</a:t>
            </a:r>
            <a:r>
              <a:rPr lang="en-US" altLang="ja-JP" b="1" u="sng" dirty="0" smtClean="0">
                <a:solidFill>
                  <a:prstClr val="black"/>
                </a:solidFill>
                <a:latin typeface="+mn-ea"/>
                <a:cs typeface="Meiryo UI" panose="020B0604030504040204" pitchFamily="50" charset="-128"/>
              </a:rPr>
              <a:t>SDGs</a:t>
            </a:r>
          </a:p>
          <a:p>
            <a:pPr>
              <a:lnSpc>
                <a:spcPts val="2200"/>
              </a:lnSpc>
              <a:spcBef>
                <a:spcPts val="300"/>
              </a:spcBef>
              <a:tabLst>
                <a:tab pos="6550025" algn="l"/>
              </a:tabLst>
            </a:pPr>
            <a:r>
              <a:rPr lang="ja-JP" altLang="en-US" b="1" dirty="0">
                <a:solidFill>
                  <a:prstClr val="black"/>
                </a:solidFill>
                <a:latin typeface="+mn-ea"/>
                <a:cs typeface="Meiryo UI" panose="020B0604030504040204" pitchFamily="50" charset="-128"/>
              </a:rPr>
              <a:t>　</a:t>
            </a:r>
            <a:r>
              <a:rPr lang="ja-JP" altLang="en-US" b="1" dirty="0" smtClean="0">
                <a:solidFill>
                  <a:prstClr val="black"/>
                </a:solidFill>
                <a:latin typeface="+mn-ea"/>
                <a:cs typeface="Meiryo UI" panose="020B0604030504040204" pitchFamily="50" charset="-128"/>
              </a:rPr>
              <a:t>　 </a:t>
            </a:r>
            <a:r>
              <a:rPr lang="ja-JP" altLang="en-US" b="1" u="sng" dirty="0" smtClean="0">
                <a:solidFill>
                  <a:prstClr val="black"/>
                </a:solidFill>
                <a:latin typeface="+mn-ea"/>
                <a:cs typeface="Meiryo UI" panose="020B0604030504040204" pitchFamily="50" charset="-128"/>
              </a:rPr>
              <a:t>達成</a:t>
            </a:r>
            <a:r>
              <a:rPr lang="ja-JP" altLang="en-US" b="1" u="sng" dirty="0">
                <a:solidFill>
                  <a:prstClr val="black"/>
                </a:solidFill>
                <a:latin typeface="+mn-ea"/>
                <a:cs typeface="Meiryo UI" panose="020B0604030504040204" pitchFamily="50" charset="-128"/>
              </a:rPr>
              <a:t>のフロントランナー</a:t>
            </a:r>
            <a:r>
              <a:rPr lang="ja-JP" altLang="en-US" dirty="0" smtClean="0">
                <a:solidFill>
                  <a:prstClr val="black"/>
                </a:solidFill>
                <a:latin typeface="+mn-ea"/>
                <a:cs typeface="Meiryo UI" panose="020B0604030504040204" pitchFamily="50" charset="-128"/>
              </a:rPr>
              <a:t>とし</a:t>
            </a:r>
            <a:r>
              <a:rPr lang="ja-JP" altLang="en-US" dirty="0">
                <a:solidFill>
                  <a:prstClr val="black"/>
                </a:solidFill>
                <a:latin typeface="+mn-ea"/>
                <a:cs typeface="Meiryo UI" panose="020B0604030504040204" pitchFamily="50" charset="-128"/>
              </a:rPr>
              <a:t>て</a:t>
            </a:r>
            <a:r>
              <a:rPr lang="ja-JP" altLang="en-US" dirty="0" smtClean="0">
                <a:solidFill>
                  <a:prstClr val="black"/>
                </a:solidFill>
                <a:latin typeface="+mn-ea"/>
                <a:cs typeface="Meiryo UI" panose="020B0604030504040204" pitchFamily="50" charset="-128"/>
              </a:rPr>
              <a:t>、日本と世界</a:t>
            </a:r>
            <a:r>
              <a:rPr lang="ja-JP" altLang="en-US" dirty="0">
                <a:solidFill>
                  <a:prstClr val="black"/>
                </a:solidFill>
                <a:latin typeface="+mn-ea"/>
                <a:cs typeface="Meiryo UI" panose="020B0604030504040204" pitchFamily="50" charset="-128"/>
              </a:rPr>
              <a:t>の持続的な成長・発展</a:t>
            </a:r>
            <a:r>
              <a:rPr lang="ja-JP" altLang="en-US" dirty="0" smtClean="0">
                <a:solidFill>
                  <a:prstClr val="black"/>
                </a:solidFill>
                <a:latin typeface="+mn-ea"/>
                <a:cs typeface="Meiryo UI" panose="020B0604030504040204" pitchFamily="50" charset="-128"/>
              </a:rPr>
              <a:t>に貢献</a:t>
            </a:r>
            <a:r>
              <a:rPr lang="ja-JP" altLang="en-US" dirty="0">
                <a:solidFill>
                  <a:prstClr val="black"/>
                </a:solidFill>
                <a:latin typeface="+mn-ea"/>
                <a:cs typeface="Meiryo UI" panose="020B0604030504040204" pitchFamily="50" charset="-128"/>
              </a:rPr>
              <a:t>していくことを</a:t>
            </a:r>
            <a:r>
              <a:rPr lang="ja-JP" altLang="en-US" dirty="0" smtClean="0">
                <a:solidFill>
                  <a:prstClr val="black"/>
                </a:solidFill>
                <a:latin typeface="+mn-ea"/>
                <a:cs typeface="Meiryo UI" panose="020B0604030504040204" pitchFamily="50" charset="-128"/>
              </a:rPr>
              <a:t>提唱</a:t>
            </a:r>
            <a:endParaRPr lang="en-US" altLang="ja-JP" dirty="0">
              <a:solidFill>
                <a:prstClr val="black"/>
              </a:solidFill>
              <a:latin typeface="+mn-ea"/>
              <a:cs typeface="Meiryo UI" panose="020B0604030504040204" pitchFamily="50" charset="-128"/>
            </a:endParaRPr>
          </a:p>
          <a:p>
            <a:pPr>
              <a:lnSpc>
                <a:spcPts val="2200"/>
              </a:lnSpc>
              <a:tabLst>
                <a:tab pos="6550025" algn="l"/>
              </a:tabLst>
            </a:pPr>
            <a:r>
              <a:rPr lang="en-US" altLang="ja-JP" dirty="0">
                <a:solidFill>
                  <a:prstClr val="black"/>
                </a:solidFill>
                <a:latin typeface="+mn-ea"/>
                <a:cs typeface="Meiryo UI" panose="020B0604030504040204" pitchFamily="50" charset="-128"/>
              </a:rPr>
              <a:t> </a:t>
            </a:r>
            <a:r>
              <a:rPr lang="en-US" altLang="ja-JP" dirty="0" smtClean="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　国際社会においては、</a:t>
            </a:r>
            <a:r>
              <a:rPr lang="en-US" altLang="ja-JP" dirty="0" smtClean="0">
                <a:solidFill>
                  <a:prstClr val="black"/>
                </a:solidFill>
                <a:latin typeface="+mn-ea"/>
                <a:cs typeface="Meiryo UI" panose="020B0604030504040204" pitchFamily="50" charset="-128"/>
              </a:rPr>
              <a:t>SDGs</a:t>
            </a:r>
            <a:r>
              <a:rPr lang="ja-JP" altLang="en-US" dirty="0" smtClean="0">
                <a:solidFill>
                  <a:prstClr val="black"/>
                </a:solidFill>
                <a:latin typeface="+mn-ea"/>
                <a:cs typeface="Meiryo UI" panose="020B0604030504040204" pitchFamily="50" charset="-128"/>
              </a:rPr>
              <a:t>を抜きに立ち振る舞いできないことを体現</a:t>
            </a:r>
            <a:endParaRPr lang="ja-JP" altLang="en-US" dirty="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576397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360264" y="1359858"/>
            <a:ext cx="8712968" cy="3780000"/>
          </a:xfrm>
          <a:prstGeom prst="rect">
            <a:avLst/>
          </a:prstGeom>
          <a:noFill/>
          <a:ln w="28575"/>
        </p:spPr>
        <p:style>
          <a:lnRef idx="2">
            <a:schemeClr val="accent5"/>
          </a:lnRef>
          <a:fillRef idx="1">
            <a:schemeClr val="lt1"/>
          </a:fillRef>
          <a:effectRef idx="0">
            <a:schemeClr val="accent5"/>
          </a:effectRef>
          <a:fontRef idx="minor">
            <a:schemeClr val="dk1"/>
          </a:fontRef>
        </p:style>
        <p:txBody>
          <a:bodyPr tIns="108000" rtlCol="0" anchor="t"/>
          <a:lstStyle/>
          <a:p>
            <a:pPr algn="ctr"/>
            <a:r>
              <a:rPr lang="ja-JP" altLang="en-US" sz="2000" b="1" u="sng" dirty="0" smtClean="0">
                <a:latin typeface="ＭＳ ゴシック" panose="020B0609070205080204" pitchFamily="49" charset="-128"/>
                <a:ea typeface="ＭＳ ゴシック" panose="020B0609070205080204" pitchFamily="49" charset="-128"/>
              </a:rPr>
              <a:t>テーマ ：「</a:t>
            </a:r>
            <a:r>
              <a:rPr lang="ja-JP" altLang="en-US" sz="2000" b="1" u="sng" dirty="0">
                <a:latin typeface="ＭＳ ゴシック" panose="020B0609070205080204" pitchFamily="49" charset="-128"/>
                <a:ea typeface="ＭＳ ゴシック" panose="020B0609070205080204" pitchFamily="49" charset="-128"/>
              </a:rPr>
              <a:t>いのち輝く未来社会のデザイン</a:t>
            </a:r>
            <a:r>
              <a:rPr lang="ja-JP" altLang="en-US" sz="2000" b="1" u="sng" dirty="0" smtClean="0">
                <a:latin typeface="ＭＳ ゴシック" panose="020B0609070205080204" pitchFamily="49" charset="-128"/>
                <a:ea typeface="ＭＳ ゴシック" panose="020B0609070205080204" pitchFamily="49" charset="-128"/>
              </a:rPr>
              <a:t>」</a:t>
            </a:r>
            <a:endParaRPr lang="en-US" altLang="ja-JP" sz="2000" u="sng" dirty="0" smtClean="0">
              <a:latin typeface="ＭＳ ゴシック" panose="020B0609070205080204" pitchFamily="49" charset="-128"/>
              <a:ea typeface="ＭＳ ゴシック" panose="020B0609070205080204" pitchFamily="49" charset="-128"/>
            </a:endParaRPr>
          </a:p>
          <a:p>
            <a:pPr algn="ctr">
              <a:lnSpc>
                <a:spcPts val="2000"/>
              </a:lnSpc>
              <a:spcBef>
                <a:spcPts val="600"/>
              </a:spcBef>
            </a:pPr>
            <a:r>
              <a:rPr lang="ja-JP" altLang="en-US" sz="1600" dirty="0" smtClean="0"/>
              <a:t> </a:t>
            </a:r>
            <a:r>
              <a:rPr lang="ja-JP" altLang="en-US" dirty="0" smtClean="0"/>
              <a:t>一人ひとりが、自ら望む生きかたについて考え、</a:t>
            </a:r>
            <a:endParaRPr lang="en-US" altLang="ja-JP" dirty="0" smtClean="0"/>
          </a:p>
          <a:p>
            <a:pPr algn="ctr">
              <a:lnSpc>
                <a:spcPts val="2000"/>
              </a:lnSpc>
            </a:pPr>
            <a:r>
              <a:rPr lang="ja-JP" altLang="en-US" dirty="0" smtClean="0"/>
              <a:t>グローバル社会の新しいビジョンをつくる世界的な試みに参加することを促す。</a:t>
            </a:r>
            <a:endParaRPr lang="en-US" altLang="ja-JP" dirty="0" smtClean="0"/>
          </a:p>
        </p:txBody>
      </p:sp>
      <p:sp>
        <p:nvSpPr>
          <p:cNvPr id="12" name="正方形/長方形 11"/>
          <p:cNvSpPr/>
          <p:nvPr/>
        </p:nvSpPr>
        <p:spPr>
          <a:xfrm>
            <a:off x="360264" y="5293017"/>
            <a:ext cx="8715284" cy="1337120"/>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wrap="square">
            <a:noAutofit/>
          </a:bodyPr>
          <a:lstStyle/>
          <a:p>
            <a:r>
              <a:rPr lang="ja-JP" altLang="en-US" sz="1400" b="1" dirty="0" smtClean="0">
                <a:solidFill>
                  <a:srgbClr val="000000"/>
                </a:solidFill>
                <a:latin typeface="+mj-ea"/>
                <a:ea typeface="+mj-ea"/>
              </a:rPr>
              <a:t> </a:t>
            </a:r>
            <a:endParaRPr lang="en-US" altLang="ja-JP" sz="1400" b="1" dirty="0" smtClean="0">
              <a:solidFill>
                <a:srgbClr val="000000"/>
              </a:solidFill>
              <a:latin typeface="+mj-ea"/>
              <a:ea typeface="+mj-ea"/>
            </a:endParaRPr>
          </a:p>
          <a:p>
            <a:pPr algn="ctr"/>
            <a:endParaRPr lang="ja-JP" altLang="en-US" sz="1400" dirty="0">
              <a:solidFill>
                <a:srgbClr val="000000"/>
              </a:solidFill>
              <a:latin typeface="+mj-ea"/>
              <a:ea typeface="+mj-ea"/>
            </a:endParaRPr>
          </a:p>
        </p:txBody>
      </p:sp>
      <p:sp>
        <p:nvSpPr>
          <p:cNvPr id="2" name="テキスト ボックス 1"/>
          <p:cNvSpPr txBox="1"/>
          <p:nvPr/>
        </p:nvSpPr>
        <p:spPr>
          <a:xfrm>
            <a:off x="108744" y="838570"/>
            <a:ext cx="9252744" cy="400110"/>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ビッド</a:t>
            </a:r>
            <a:r>
              <a:rPr lang="ja-JP" altLang="en-US"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ドシエ「立候補</a:t>
            </a:r>
            <a:r>
              <a:rPr lang="ja-JP" altLang="en-US" sz="2000" dirty="0">
                <a:latin typeface="ＭＳ ゴシック" panose="020B0609070205080204" pitchFamily="49" charset="-128"/>
                <a:ea typeface="ＭＳ ゴシック" panose="020B0609070205080204" pitchFamily="49" charset="-128"/>
              </a:rPr>
              <a:t>申請</a:t>
            </a:r>
            <a:r>
              <a:rPr lang="ja-JP" altLang="en-US" sz="2000" dirty="0" smtClean="0">
                <a:latin typeface="ＭＳ ゴシック" panose="020B0609070205080204" pitchFamily="49" charset="-128"/>
                <a:ea typeface="ＭＳ ゴシック" panose="020B0609070205080204" pitchFamily="49" charset="-128"/>
              </a:rPr>
              <a:t>文書」（</a:t>
            </a:r>
            <a:r>
              <a:rPr kumimoji="1" lang="ja-JP" altLang="en-US" sz="2000" dirty="0" smtClean="0">
                <a:latin typeface="ＭＳ ゴシック" panose="020B0609070205080204" pitchFamily="49" charset="-128"/>
                <a:ea typeface="ＭＳ ゴシック" panose="020B0609070205080204" pitchFamily="49" charset="-128"/>
              </a:rPr>
              <a:t>誘致活動時におけるコンセプト</a:t>
            </a:r>
            <a:r>
              <a:rPr lang="ja-JP" altLang="en-US" sz="20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773221" y="2488123"/>
            <a:ext cx="3753089" cy="2520000"/>
          </a:xfrm>
          <a:prstGeom prst="rect">
            <a:avLst/>
          </a:prstGeom>
          <a:ln w="190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kumimoji="1" lang="en-US" altLang="ja-JP" sz="1400" dirty="0" smtClean="0"/>
              <a:t>【</a:t>
            </a:r>
            <a:r>
              <a:rPr kumimoji="1" lang="ja-JP" altLang="en-US" sz="1400" dirty="0" smtClean="0"/>
              <a:t>サブテーマ１</a:t>
            </a:r>
            <a:r>
              <a:rPr kumimoji="1" lang="en-US" altLang="ja-JP" sz="1400" dirty="0" smtClean="0"/>
              <a:t>】</a:t>
            </a:r>
          </a:p>
          <a:p>
            <a:pPr algn="ctr">
              <a:spcBef>
                <a:spcPts val="600"/>
              </a:spcBef>
            </a:pPr>
            <a:r>
              <a:rPr kumimoji="1" lang="ja-JP" altLang="en-US" b="1" dirty="0" smtClean="0"/>
              <a:t>多様で心身ともに健康な生き方</a:t>
            </a:r>
            <a:endParaRPr kumimoji="1" lang="en-US" altLang="ja-JP" b="1" dirty="0" smtClean="0"/>
          </a:p>
          <a:p>
            <a:pPr marL="93663" indent="-93663">
              <a:lnSpc>
                <a:spcPts val="1700"/>
              </a:lnSpc>
              <a:spcBef>
                <a:spcPts val="600"/>
              </a:spcBef>
            </a:pPr>
            <a:r>
              <a:rPr lang="ja-JP" altLang="en-US" sz="1600" dirty="0" smtClean="0"/>
              <a:t>・一人ひとりが、生きるとは何か、どのようにして自分の可能性を発揮するのか</a:t>
            </a:r>
            <a:endParaRPr lang="en-US" altLang="ja-JP" sz="1600" dirty="0" smtClean="0"/>
          </a:p>
          <a:p>
            <a:pPr marL="93663" indent="-93663">
              <a:lnSpc>
                <a:spcPts val="1700"/>
              </a:lnSpc>
              <a:spcBef>
                <a:spcPts val="600"/>
              </a:spcBef>
            </a:pPr>
            <a:r>
              <a:rPr kumimoji="1" lang="ja-JP" altLang="en-US" sz="1600" dirty="0" smtClean="0"/>
              <a:t>・</a:t>
            </a:r>
            <a:r>
              <a:rPr lang="ja-JP" altLang="en-US" sz="1600" dirty="0"/>
              <a:t>一人</a:t>
            </a:r>
            <a:r>
              <a:rPr lang="ja-JP" altLang="en-US" sz="1600" dirty="0" smtClean="0"/>
              <a:t>ひとりが、</a:t>
            </a:r>
            <a:r>
              <a:rPr kumimoji="1" lang="ja-JP" altLang="en-US" sz="1600" dirty="0" smtClean="0"/>
              <a:t>可能性を十分に発揮する土台となる健康な生き方について考える</a:t>
            </a:r>
            <a:endParaRPr kumimoji="1" lang="en-US" altLang="ja-JP" sz="1600" dirty="0" smtClean="0"/>
          </a:p>
          <a:p>
            <a:pPr marL="93663" indent="-93663">
              <a:lnSpc>
                <a:spcPts val="1700"/>
              </a:lnSpc>
              <a:spcBef>
                <a:spcPts val="600"/>
              </a:spcBef>
            </a:pPr>
            <a:r>
              <a:rPr lang="ja-JP" altLang="en-US" sz="1600" dirty="0" smtClean="0"/>
              <a:t>・健康な生き方とは、「肉体的、精神的、そして社会的にも、すべてが満たされた状態（</a:t>
            </a:r>
            <a:r>
              <a:rPr lang="en-US" altLang="ja-JP" sz="1600" dirty="0" smtClean="0"/>
              <a:t>well-being</a:t>
            </a:r>
            <a:r>
              <a:rPr lang="ja-JP" altLang="en-US" sz="1600" dirty="0" smtClean="0"/>
              <a:t>）であるこ</a:t>
            </a:r>
            <a:r>
              <a:rPr lang="ja-JP" altLang="en-US" sz="1600" dirty="0"/>
              <a:t>と</a:t>
            </a:r>
            <a:endParaRPr lang="en-US" altLang="ja-JP" sz="1600" dirty="0" smtClean="0"/>
          </a:p>
        </p:txBody>
      </p:sp>
      <p:sp>
        <p:nvSpPr>
          <p:cNvPr id="10" name="テキスト ボックス 9"/>
          <p:cNvSpPr txBox="1"/>
          <p:nvPr/>
        </p:nvSpPr>
        <p:spPr>
          <a:xfrm>
            <a:off x="4811312" y="2515018"/>
            <a:ext cx="3825099" cy="2520000"/>
          </a:xfrm>
          <a:prstGeom prst="rect">
            <a:avLst/>
          </a:prstGeom>
          <a:ln w="190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wrap="square" rIns="72000" rtlCol="0" anchor="ctr">
            <a:noAutofit/>
          </a:bodyPr>
          <a:lstStyle/>
          <a:p>
            <a:pPr algn="ctr"/>
            <a:r>
              <a:rPr lang="en-US" altLang="ja-JP" sz="1400" dirty="0">
                <a:solidFill>
                  <a:prstClr val="black"/>
                </a:solidFill>
              </a:rPr>
              <a:t>【</a:t>
            </a:r>
            <a:r>
              <a:rPr lang="ja-JP" altLang="en-US" sz="1400" dirty="0" smtClean="0">
                <a:solidFill>
                  <a:prstClr val="black"/>
                </a:solidFill>
              </a:rPr>
              <a:t>サブテーマ２</a:t>
            </a:r>
            <a:r>
              <a:rPr lang="en-US" altLang="ja-JP" sz="1400" dirty="0" smtClean="0">
                <a:solidFill>
                  <a:prstClr val="black"/>
                </a:solidFill>
              </a:rPr>
              <a:t>】</a:t>
            </a:r>
            <a:endParaRPr lang="en-US" altLang="ja-JP" sz="1400" b="1" dirty="0" smtClean="0"/>
          </a:p>
          <a:p>
            <a:pPr algn="ctr">
              <a:spcBef>
                <a:spcPts val="600"/>
              </a:spcBef>
            </a:pPr>
            <a:r>
              <a:rPr lang="ja-JP" altLang="en-US" b="1" dirty="0" smtClean="0"/>
              <a:t>持続可能な社会・経済システム</a:t>
            </a:r>
            <a:endParaRPr lang="en-US" altLang="ja-JP" b="1" dirty="0" smtClean="0"/>
          </a:p>
          <a:p>
            <a:pPr marL="93663" indent="-93663">
              <a:lnSpc>
                <a:spcPts val="1700"/>
              </a:lnSpc>
              <a:spcBef>
                <a:spcPts val="600"/>
              </a:spcBef>
            </a:pPr>
            <a:r>
              <a:rPr kumimoji="1" lang="ja-JP" altLang="en-US" sz="1600" dirty="0" smtClean="0"/>
              <a:t>・我々には、社会と経済を持続可能なものとするルールと価値観が必要</a:t>
            </a:r>
            <a:endParaRPr kumimoji="1" lang="en-US" altLang="ja-JP" sz="1600" dirty="0" smtClean="0"/>
          </a:p>
          <a:p>
            <a:pPr marL="93663" indent="-93663">
              <a:lnSpc>
                <a:spcPts val="1700"/>
              </a:lnSpc>
              <a:spcBef>
                <a:spcPts val="600"/>
              </a:spcBef>
            </a:pPr>
            <a:r>
              <a:rPr lang="ja-JP" altLang="en-US" sz="1600" dirty="0" smtClean="0"/>
              <a:t>・一人ひとりの健康な生き方というニーズを満たすという観点から、持続可能な社会・経済システムに関する国際的な議論を呼びかけ</a:t>
            </a:r>
            <a:endParaRPr lang="en-US" altLang="ja-JP" sz="1600" dirty="0" smtClean="0"/>
          </a:p>
          <a:p>
            <a:pPr marL="93663" indent="-93663">
              <a:lnSpc>
                <a:spcPts val="1700"/>
              </a:lnSpc>
              <a:spcBef>
                <a:spcPts val="600"/>
              </a:spcBef>
            </a:pPr>
            <a:r>
              <a:rPr kumimoji="1" lang="ja-JP" altLang="en-US" sz="1600" dirty="0" smtClean="0"/>
              <a:t>・世界を構成する社会・経済システムは数多く多様。</a:t>
            </a:r>
            <a:endParaRPr kumimoji="1" lang="ja-JP" altLang="en-US" sz="1600" dirty="0"/>
          </a:p>
        </p:txBody>
      </p:sp>
      <p:sp>
        <p:nvSpPr>
          <p:cNvPr id="13" name="テキスト ボックス 12"/>
          <p:cNvSpPr txBox="1"/>
          <p:nvPr/>
        </p:nvSpPr>
        <p:spPr>
          <a:xfrm>
            <a:off x="504281" y="5479519"/>
            <a:ext cx="4068452" cy="1008000"/>
          </a:xfrm>
          <a:prstGeom prst="rect">
            <a:avLst/>
          </a:prstGeom>
          <a:solidFill>
            <a:schemeClr val="bg1"/>
          </a:solidFill>
          <a:ln w="190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wrap="square" tIns="108000" rtlCol="0">
            <a:spAutoFit/>
          </a:bodyPr>
          <a:lstStyle/>
          <a:p>
            <a:pPr algn="ctr"/>
            <a:r>
              <a:rPr kumimoji="1" lang="en-US" altLang="ja-JP" b="1" dirty="0" smtClean="0"/>
              <a:t>2025</a:t>
            </a:r>
            <a:r>
              <a:rPr kumimoji="1" lang="ja-JP" altLang="en-US" b="1" dirty="0" smtClean="0"/>
              <a:t>年に開催する意義</a:t>
            </a:r>
            <a:endParaRPr kumimoji="1" lang="en-US" altLang="ja-JP" b="1" dirty="0" smtClean="0"/>
          </a:p>
          <a:p>
            <a:pPr algn="ctr">
              <a:spcBef>
                <a:spcPts val="600"/>
              </a:spcBef>
            </a:pPr>
            <a:r>
              <a:rPr lang="ja-JP" altLang="en-US" sz="1600" dirty="0" smtClean="0"/>
              <a:t>・</a:t>
            </a:r>
            <a:r>
              <a:rPr lang="en-US" altLang="ja-JP" sz="1600" dirty="0" smtClean="0"/>
              <a:t>SDGs</a:t>
            </a:r>
            <a:r>
              <a:rPr lang="ja-JP" altLang="en-US" sz="1600" dirty="0" smtClean="0"/>
              <a:t>達成の目標年である</a:t>
            </a:r>
            <a:r>
              <a:rPr lang="en-US" altLang="ja-JP" sz="1600" dirty="0" smtClean="0"/>
              <a:t>2030</a:t>
            </a:r>
            <a:r>
              <a:rPr lang="ja-JP" altLang="en-US" sz="1600" dirty="0" smtClean="0"/>
              <a:t>年まで残り</a:t>
            </a:r>
            <a:r>
              <a:rPr lang="en-US" altLang="ja-JP" sz="1600" dirty="0" smtClean="0"/>
              <a:t>5</a:t>
            </a:r>
            <a:r>
              <a:rPr lang="ja-JP" altLang="en-US" sz="1600" dirty="0" smtClean="0"/>
              <a:t>年</a:t>
            </a:r>
            <a:endParaRPr kumimoji="1" lang="en-US" altLang="ja-JP" sz="1600" dirty="0" smtClean="0"/>
          </a:p>
          <a:p>
            <a:pPr marL="93663" indent="-93663"/>
            <a:endParaRPr lang="en-US" altLang="ja-JP" sz="1200" dirty="0" smtClean="0"/>
          </a:p>
        </p:txBody>
      </p:sp>
      <p:sp>
        <p:nvSpPr>
          <p:cNvPr id="14" name="テキスト ボックス 13"/>
          <p:cNvSpPr txBox="1"/>
          <p:nvPr/>
        </p:nvSpPr>
        <p:spPr>
          <a:xfrm>
            <a:off x="4824759" y="5479520"/>
            <a:ext cx="4068452" cy="1001607"/>
          </a:xfrm>
          <a:prstGeom prst="rect">
            <a:avLst/>
          </a:prstGeom>
          <a:solidFill>
            <a:schemeClr val="bg1"/>
          </a:solidFill>
          <a:ln w="190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wrap="square" tIns="108000" rtlCol="0">
            <a:spAutoFit/>
          </a:bodyPr>
          <a:lstStyle/>
          <a:p>
            <a:pPr algn="ctr"/>
            <a:r>
              <a:rPr lang="ja-JP" altLang="en-US" b="1" dirty="0" smtClean="0"/>
              <a:t>世界にとっての開催</a:t>
            </a:r>
            <a:r>
              <a:rPr kumimoji="1" lang="ja-JP" altLang="en-US" b="1" dirty="0" smtClean="0"/>
              <a:t>意義</a:t>
            </a:r>
            <a:endParaRPr kumimoji="1" lang="en-US" altLang="ja-JP" b="1" dirty="0" smtClean="0"/>
          </a:p>
          <a:p>
            <a:pPr marL="93663" indent="-93663">
              <a:spcBef>
                <a:spcPts val="600"/>
              </a:spcBef>
            </a:pPr>
            <a:r>
              <a:rPr lang="ja-JP" altLang="en-US" sz="1600" dirty="0" smtClean="0"/>
              <a:t>・全世界の人々にとって、国連の</a:t>
            </a:r>
            <a:r>
              <a:rPr lang="en-US" altLang="ja-JP" sz="1600" dirty="0" smtClean="0"/>
              <a:t>SDGs</a:t>
            </a:r>
            <a:r>
              <a:rPr lang="ja-JP" altLang="en-US" sz="1600" dirty="0" smtClean="0"/>
              <a:t>の達成を後押しする機会</a:t>
            </a:r>
            <a:endParaRPr lang="en-US" altLang="ja-JP" sz="1200" dirty="0" smtClean="0"/>
          </a:p>
        </p:txBody>
      </p:sp>
      <p:sp>
        <p:nvSpPr>
          <p:cNvPr id="11" name="正方形/長方形 10"/>
          <p:cNvSpPr/>
          <p:nvPr/>
        </p:nvSpPr>
        <p:spPr>
          <a:xfrm>
            <a:off x="108744" y="197454"/>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大阪・関西万博でめざすもの</a:t>
            </a:r>
            <a:endParaRPr lang="en-US" altLang="ja-JP" sz="32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Tree>
    <p:extLst>
      <p:ext uri="{BB962C8B-B14F-4D97-AF65-F5344CB8AC3E}">
        <p14:creationId xmlns:p14="http://schemas.microsoft.com/office/powerpoint/2010/main" val="4135170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88361" y="1824093"/>
            <a:ext cx="4680000" cy="1588737"/>
          </a:xfrm>
          <a:prstGeom prst="roundRect">
            <a:avLst>
              <a:gd name="adj" fmla="val 1101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6319" y="3503094"/>
            <a:ext cx="4680000" cy="1296532"/>
          </a:xfrm>
          <a:prstGeom prst="roundRect">
            <a:avLst>
              <a:gd name="adj" fmla="val 1101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202872" y="4932293"/>
            <a:ext cx="4680000" cy="916279"/>
          </a:xfrm>
          <a:prstGeom prst="roundRect">
            <a:avLst>
              <a:gd name="adj" fmla="val 1101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202872" y="5994686"/>
            <a:ext cx="4680000" cy="612705"/>
          </a:xfrm>
          <a:prstGeom prst="roundRect">
            <a:avLst>
              <a:gd name="adj" fmla="val 1101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744" y="157113"/>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大阪・関西万博でめざすもの</a:t>
            </a:r>
            <a:endParaRPr lang="en-US" altLang="ja-JP" sz="32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88376" y="1877881"/>
            <a:ext cx="5088733" cy="646331"/>
          </a:xfrm>
          <a:prstGeom prst="rect">
            <a:avLst/>
          </a:prstGeom>
          <a:noFill/>
        </p:spPr>
        <p:txBody>
          <a:bodyPr wrap="square" rtlCol="0">
            <a:spAutoFit/>
          </a:bodyPr>
          <a:lstStyle/>
          <a:p>
            <a:r>
              <a:rPr lang="ja-JP" altLang="en-US" b="1" dirty="0" smtClean="0"/>
              <a:t>☑  </a:t>
            </a:r>
            <a:r>
              <a:rPr lang="en-US" altLang="ja-JP" b="1" dirty="0" smtClean="0"/>
              <a:t>SDGs</a:t>
            </a:r>
            <a:r>
              <a:rPr lang="ja-JP" altLang="en-US" b="1" dirty="0" smtClean="0"/>
              <a:t>達成に続く目標（</a:t>
            </a:r>
            <a:r>
              <a:rPr lang="en-US" altLang="ja-JP" b="1" dirty="0" err="1" smtClean="0"/>
              <a:t>SDGs+beyond</a:t>
            </a:r>
            <a:r>
              <a:rPr lang="ja-JP" altLang="en-US" b="1" dirty="0" smtClean="0"/>
              <a:t>）に</a:t>
            </a:r>
            <a:endParaRPr lang="en-US" altLang="ja-JP" b="1" dirty="0" smtClean="0"/>
          </a:p>
          <a:p>
            <a:r>
              <a:rPr lang="ja-JP" altLang="en-US" b="1" dirty="0"/>
              <a:t>　</a:t>
            </a:r>
            <a:r>
              <a:rPr lang="ja-JP" altLang="en-US" b="1" dirty="0" smtClean="0"/>
              <a:t>　向けた様々な取組みを加速化</a:t>
            </a:r>
            <a:endParaRPr lang="ja-JP" altLang="en-US" b="1" dirty="0"/>
          </a:p>
        </p:txBody>
      </p:sp>
      <p:sp>
        <p:nvSpPr>
          <p:cNvPr id="19" name="テキスト ボックス 18"/>
          <p:cNvSpPr txBox="1"/>
          <p:nvPr/>
        </p:nvSpPr>
        <p:spPr>
          <a:xfrm>
            <a:off x="28443" y="891110"/>
            <a:ext cx="9224301"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lang="ja-JP" altLang="en-US" sz="20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2000" u="sng"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大阪・関西万博の計画具体化に向けて</a:t>
            </a:r>
            <a:r>
              <a:rPr lang="ja-JP" altLang="en-US" sz="20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「万博計画具体化検討ﾜｰｷﾝｸﾞｸﾞﾙｰﾌﾟ」</a:t>
            </a:r>
            <a:r>
              <a:rPr lang="zh-TW"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報告書</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15256" y="3548122"/>
            <a:ext cx="4694958" cy="646331"/>
          </a:xfrm>
          <a:prstGeom prst="rect">
            <a:avLst/>
          </a:prstGeom>
          <a:noFill/>
        </p:spPr>
        <p:txBody>
          <a:bodyPr wrap="square" rtlCol="0">
            <a:spAutoFit/>
          </a:bodyPr>
          <a:lstStyle/>
          <a:p>
            <a:r>
              <a:rPr lang="ja-JP" altLang="en-US" b="1" dirty="0" smtClean="0"/>
              <a:t>☑ 「未来社会の実験場」として、新たな技術や</a:t>
            </a:r>
            <a:endParaRPr lang="en-US" altLang="ja-JP" b="1" dirty="0" smtClean="0"/>
          </a:p>
          <a:p>
            <a:r>
              <a:rPr lang="ja-JP" altLang="en-US" b="1" dirty="0"/>
              <a:t>　</a:t>
            </a:r>
            <a:r>
              <a:rPr lang="ja-JP" altLang="en-US" b="1" dirty="0" smtClean="0"/>
              <a:t>　サービスの実証等を行う</a:t>
            </a:r>
            <a:endParaRPr lang="ja-JP" altLang="en-US" b="1" dirty="0"/>
          </a:p>
        </p:txBody>
      </p:sp>
      <p:sp>
        <p:nvSpPr>
          <p:cNvPr id="29" name="テキスト ボックス 28"/>
          <p:cNvSpPr txBox="1"/>
          <p:nvPr/>
        </p:nvSpPr>
        <p:spPr>
          <a:xfrm>
            <a:off x="216320" y="6008080"/>
            <a:ext cx="5283246" cy="369332"/>
          </a:xfrm>
          <a:prstGeom prst="rect">
            <a:avLst/>
          </a:prstGeom>
          <a:noFill/>
        </p:spPr>
        <p:txBody>
          <a:bodyPr wrap="square" rtlCol="0">
            <a:spAutoFit/>
          </a:bodyPr>
          <a:lstStyle/>
          <a:p>
            <a:r>
              <a:rPr lang="ja-JP" altLang="en-US" b="1" dirty="0" smtClean="0"/>
              <a:t>☑ 多様な参加者による共創</a:t>
            </a:r>
            <a:r>
              <a:rPr lang="ja-JP" altLang="en-US" sz="1200" b="1" dirty="0" smtClean="0"/>
              <a:t>（</a:t>
            </a:r>
            <a:r>
              <a:rPr lang="en-US" altLang="ja-JP" sz="1200" b="1" dirty="0" smtClean="0"/>
              <a:t>Co-creation</a:t>
            </a:r>
            <a:r>
              <a:rPr lang="ja-JP" altLang="en-US" sz="1200" b="1" dirty="0" smtClean="0"/>
              <a:t>）</a:t>
            </a:r>
            <a:r>
              <a:rPr lang="ja-JP" altLang="en-US" b="1" dirty="0" smtClean="0"/>
              <a:t>を実現</a:t>
            </a:r>
            <a:endParaRPr lang="ja-JP" altLang="en-US" b="1" dirty="0"/>
          </a:p>
        </p:txBody>
      </p:sp>
      <p:sp>
        <p:nvSpPr>
          <p:cNvPr id="30" name="テキスト ボックス 29"/>
          <p:cNvSpPr txBox="1"/>
          <p:nvPr/>
        </p:nvSpPr>
        <p:spPr>
          <a:xfrm>
            <a:off x="202873" y="4945926"/>
            <a:ext cx="5283246" cy="646331"/>
          </a:xfrm>
          <a:prstGeom prst="rect">
            <a:avLst/>
          </a:prstGeom>
          <a:noFill/>
        </p:spPr>
        <p:txBody>
          <a:bodyPr wrap="square" rtlCol="0">
            <a:spAutoFit/>
          </a:bodyPr>
          <a:lstStyle/>
          <a:p>
            <a:r>
              <a:rPr lang="ja-JP" altLang="en-US" b="1" dirty="0" smtClean="0"/>
              <a:t>☑ 新たな文化創造、文化交流の場の実現で</a:t>
            </a:r>
            <a:endParaRPr lang="en-US" altLang="ja-JP" b="1" dirty="0" smtClean="0"/>
          </a:p>
          <a:p>
            <a:r>
              <a:rPr lang="ja-JP" altLang="en-US" b="1" dirty="0"/>
              <a:t>　</a:t>
            </a:r>
            <a:r>
              <a:rPr lang="ja-JP" altLang="en-US" b="1" dirty="0" smtClean="0"/>
              <a:t>　日本の飛躍の契機に</a:t>
            </a:r>
            <a:endParaRPr lang="en-US" altLang="ja-JP" b="1" dirty="0" smtClean="0"/>
          </a:p>
        </p:txBody>
      </p:sp>
      <p:sp>
        <p:nvSpPr>
          <p:cNvPr id="32" name="テキスト ボックス 31"/>
          <p:cNvSpPr txBox="1"/>
          <p:nvPr/>
        </p:nvSpPr>
        <p:spPr>
          <a:xfrm>
            <a:off x="521339" y="2465668"/>
            <a:ext cx="4146148" cy="446316"/>
          </a:xfrm>
          <a:prstGeom prst="rect">
            <a:avLst/>
          </a:prstGeom>
          <a:noFill/>
        </p:spPr>
        <p:txBody>
          <a:bodyPr wrap="square" lIns="86400" tIns="43200" rIns="86400" bIns="43200" rtlCol="0">
            <a:spAutoFit/>
          </a:bodyPr>
          <a:lstStyle/>
          <a:p>
            <a:pPr>
              <a:lnSpc>
                <a:spcPts val="14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万博を、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達成に向けた様々な取組みや、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ソリューションを発信する場に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16376" y="2896733"/>
            <a:ext cx="3786108" cy="446316"/>
          </a:xfrm>
          <a:prstGeom prst="rect">
            <a:avLst/>
          </a:prstGeom>
          <a:noFill/>
        </p:spPr>
        <p:txBody>
          <a:bodyPr wrap="square" lIns="86400" tIns="43200" rIns="86400" bIns="43200" rtlCol="0">
            <a:spAutoFit/>
          </a:bodyPr>
          <a:lstStyle/>
          <a:p>
            <a:pPr>
              <a:lnSpc>
                <a:spcPts val="14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に続く目標として、誰もが、その人らしく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生きられる「いのち輝く」社会のデザインを追求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83597" y="4532845"/>
            <a:ext cx="4716951" cy="266780"/>
          </a:xfrm>
          <a:prstGeom prst="rect">
            <a:avLst/>
          </a:prstGeom>
          <a:noFill/>
        </p:spPr>
        <p:txBody>
          <a:bodyPr wrap="square" lIns="86400" tIns="43200" rIns="86400" bIns="43200" rtlCol="0">
            <a:spAutoFit/>
          </a:bodyPr>
          <a:lstStyle/>
          <a:p>
            <a:pPr>
              <a:lnSpc>
                <a:spcPts val="14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Society5.0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を実現する「超スマート会場」へ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583597" y="4125831"/>
            <a:ext cx="3960440" cy="446316"/>
          </a:xfrm>
          <a:prstGeom prst="rect">
            <a:avLst/>
          </a:prstGeom>
          <a:noFill/>
        </p:spPr>
        <p:txBody>
          <a:bodyPr wrap="square" lIns="86400" tIns="43200" rIns="86400" bIns="43200" rtlCol="0">
            <a:spAutoFit/>
          </a:bodyPr>
          <a:lstStyle/>
          <a:p>
            <a:pPr>
              <a:lnSpc>
                <a:spcPts val="14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達成を掲げる万博にふさわしいよう、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あらゆる面で環境、持続可能性へ配慮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553932" y="5528554"/>
            <a:ext cx="4716951" cy="302687"/>
          </a:xfrm>
          <a:prstGeom prst="rect">
            <a:avLst/>
          </a:prstGeom>
          <a:noFill/>
        </p:spPr>
        <p:txBody>
          <a:bodyPr wrap="square" lIns="86400" tIns="43200" rIns="86400" bIns="43200"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課題解決先進国として成長戦略を一層加速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80825" y="6304704"/>
            <a:ext cx="4716951" cy="302687"/>
          </a:xfrm>
          <a:prstGeom prst="rect">
            <a:avLst/>
          </a:prstGeom>
          <a:noFill/>
        </p:spPr>
        <p:txBody>
          <a:bodyPr wrap="square" lIns="86400" tIns="43200" rIns="86400" bIns="43200"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世界の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億人がアイデアを交換。共に創る万博に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6544411" y="3353748"/>
            <a:ext cx="1205476" cy="1588947"/>
          </a:xfrm>
          <a:prstGeom prst="rect">
            <a:avLst/>
          </a:prstGeom>
        </p:spPr>
      </p:pic>
      <p:pic>
        <p:nvPicPr>
          <p:cNvPr id="4" name="図 3"/>
          <p:cNvPicPr>
            <a:picLocks noChangeAspect="1"/>
          </p:cNvPicPr>
          <p:nvPr/>
        </p:nvPicPr>
        <p:blipFill>
          <a:blip r:embed="rId4"/>
          <a:stretch>
            <a:fillRect/>
          </a:stretch>
        </p:blipFill>
        <p:spPr>
          <a:xfrm>
            <a:off x="6544411" y="1631203"/>
            <a:ext cx="1157268" cy="1577366"/>
          </a:xfrm>
          <a:prstGeom prst="rect">
            <a:avLst/>
          </a:prstGeom>
        </p:spPr>
      </p:pic>
      <p:pic>
        <p:nvPicPr>
          <p:cNvPr id="8" name="図 7"/>
          <p:cNvPicPr>
            <a:picLocks noChangeAspect="1"/>
          </p:cNvPicPr>
          <p:nvPr/>
        </p:nvPicPr>
        <p:blipFill>
          <a:blip r:embed="rId5"/>
          <a:stretch>
            <a:fillRect/>
          </a:stretch>
        </p:blipFill>
        <p:spPr>
          <a:xfrm>
            <a:off x="8024005" y="2140413"/>
            <a:ext cx="1204372" cy="1656000"/>
          </a:xfrm>
          <a:prstGeom prst="rect">
            <a:avLst/>
          </a:prstGeom>
        </p:spPr>
      </p:pic>
      <p:pic>
        <p:nvPicPr>
          <p:cNvPr id="10" name="図 9"/>
          <p:cNvPicPr>
            <a:picLocks noChangeAspect="1"/>
          </p:cNvPicPr>
          <p:nvPr/>
        </p:nvPicPr>
        <p:blipFill>
          <a:blip r:embed="rId6"/>
          <a:stretch>
            <a:fillRect/>
          </a:stretch>
        </p:blipFill>
        <p:spPr>
          <a:xfrm>
            <a:off x="5124079" y="2241825"/>
            <a:ext cx="1130450" cy="1656000"/>
          </a:xfrm>
          <a:prstGeom prst="rect">
            <a:avLst/>
          </a:prstGeom>
        </p:spPr>
      </p:pic>
      <p:pic>
        <p:nvPicPr>
          <p:cNvPr id="12" name="図 11"/>
          <p:cNvPicPr>
            <a:picLocks noChangeAspect="1"/>
          </p:cNvPicPr>
          <p:nvPr/>
        </p:nvPicPr>
        <p:blipFill>
          <a:blip r:embed="rId7"/>
          <a:stretch>
            <a:fillRect/>
          </a:stretch>
        </p:blipFill>
        <p:spPr>
          <a:xfrm>
            <a:off x="6587741" y="5148518"/>
            <a:ext cx="1128564" cy="1514676"/>
          </a:xfrm>
          <a:prstGeom prst="rect">
            <a:avLst/>
          </a:prstGeom>
        </p:spPr>
      </p:pic>
      <p:pic>
        <p:nvPicPr>
          <p:cNvPr id="13" name="図 12"/>
          <p:cNvPicPr>
            <a:picLocks noChangeAspect="1"/>
          </p:cNvPicPr>
          <p:nvPr/>
        </p:nvPicPr>
        <p:blipFill>
          <a:blip r:embed="rId8"/>
          <a:stretch>
            <a:fillRect/>
          </a:stretch>
        </p:blipFill>
        <p:spPr>
          <a:xfrm>
            <a:off x="8039231" y="4296086"/>
            <a:ext cx="1189146" cy="1656000"/>
          </a:xfrm>
          <a:prstGeom prst="rect">
            <a:avLst/>
          </a:prstGeom>
        </p:spPr>
      </p:pic>
      <p:pic>
        <p:nvPicPr>
          <p:cNvPr id="15" name="図 14"/>
          <p:cNvPicPr>
            <a:picLocks noChangeAspect="1"/>
          </p:cNvPicPr>
          <p:nvPr/>
        </p:nvPicPr>
        <p:blipFill>
          <a:blip r:embed="rId9"/>
          <a:stretch>
            <a:fillRect/>
          </a:stretch>
        </p:blipFill>
        <p:spPr>
          <a:xfrm>
            <a:off x="5068267" y="4296086"/>
            <a:ext cx="1186800" cy="1656000"/>
          </a:xfrm>
          <a:prstGeom prst="rect">
            <a:avLst/>
          </a:prstGeom>
        </p:spPr>
      </p:pic>
      <p:sp>
        <p:nvSpPr>
          <p:cNvPr id="44" name="テキスト ボックス 43"/>
          <p:cNvSpPr txBox="1"/>
          <p:nvPr/>
        </p:nvSpPr>
        <p:spPr>
          <a:xfrm>
            <a:off x="306502" y="1295386"/>
            <a:ext cx="6662720" cy="33855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（博覧会国際事務局）へ提出する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「登録申請書」に反映</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422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8480" y="2204864"/>
            <a:ext cx="9073008" cy="193127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本年度の大阪府の主な取組み　</a:t>
            </a:r>
            <a:r>
              <a:rPr lang="ja-JP" altLang="en-US" b="1" dirty="0">
                <a:solidFill>
                  <a:schemeClr val="accent5">
                    <a:lumMod val="50000"/>
                  </a:schemeClr>
                </a:solidFill>
                <a:latin typeface="Meiryo UI" panose="020B0604030504040204" pitchFamily="50" charset="-128"/>
                <a:ea typeface="Meiryo UI" panose="020B0604030504040204" pitchFamily="50" charset="-128"/>
              </a:rPr>
              <a:t>①</a:t>
            </a:r>
            <a:endParaRPr lang="en-US" altLang="ja-JP" b="1" dirty="0" smtClean="0">
              <a:solidFill>
                <a:schemeClr val="accent5">
                  <a:lumMod val="50000"/>
                </a:schemeClr>
              </a:solidFill>
              <a:latin typeface="Meiryo UI" panose="020B0604030504040204" pitchFamily="50" charset="-128"/>
              <a:ea typeface="Meiryo UI" panose="020B0604030504040204" pitchFamily="50" charset="-128"/>
            </a:endParaRPr>
          </a:p>
          <a:p>
            <a:pPr algn="l"/>
            <a:r>
              <a:rPr lang="ja-JP" altLang="en-US" b="1" dirty="0">
                <a:solidFill>
                  <a:schemeClr val="accent5">
                    <a:lumMod val="50000"/>
                  </a:schemeClr>
                </a:solidFill>
                <a:latin typeface="Meiryo UI" panose="020B0604030504040204" pitchFamily="50" charset="-128"/>
                <a:ea typeface="Meiryo UI" panose="020B0604030504040204" pitchFamily="50" charset="-128"/>
              </a:rPr>
              <a:t>　</a:t>
            </a:r>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（ステークホルダーとしての取組み）</a:t>
            </a:r>
            <a:endParaRPr lang="ja-JP" altLang="en-US"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752696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5876" y="1229113"/>
            <a:ext cx="8735023" cy="898708"/>
          </a:xfrm>
          <a:prstGeom prst="rect">
            <a:avLst/>
          </a:prstGeom>
          <a:noFill/>
        </p:spPr>
        <p:txBody>
          <a:bodyPr wrap="square" lIns="72000" tIns="64008" rIns="72000" bIns="64008" rtlCol="0">
            <a:spAutoFit/>
          </a:bodyPr>
          <a:lstStyle/>
          <a:p>
            <a:pPr marL="342900" indent="-342900">
              <a:lnSpc>
                <a:spcPts val="3000"/>
              </a:lnSpc>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大阪府では、昨年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H30.4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）に、知事を本部長とする「大阪府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推進本部」を設置。これまで、</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の担うべき役割として、次の取組みを進めてきた。</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61388" y="0"/>
            <a:ext cx="9144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3200" b="1" dirty="0" smtClean="0">
                <a:latin typeface="Meiryo UI" panose="020B0604030504040204" pitchFamily="50" charset="-128"/>
                <a:ea typeface="Meiryo UI" panose="020B0604030504040204" pitchFamily="50" charset="-128"/>
              </a:rPr>
              <a:t>大阪府の</a:t>
            </a:r>
            <a:r>
              <a:rPr lang="en-US" altLang="ja-JP" sz="3200" b="1" dirty="0" smtClean="0">
                <a:latin typeface="Meiryo UI" panose="020B0604030504040204" pitchFamily="50" charset="-128"/>
                <a:ea typeface="Meiryo UI" panose="020B0604030504040204" pitchFamily="50" charset="-128"/>
              </a:rPr>
              <a:t>SDGs</a:t>
            </a:r>
            <a:r>
              <a:rPr lang="ja-JP" altLang="en-US" sz="3200" b="1" dirty="0" smtClean="0">
                <a:latin typeface="Meiryo UI" panose="020B0604030504040204" pitchFamily="50" charset="-128"/>
                <a:ea typeface="Meiryo UI" panose="020B0604030504040204" pitchFamily="50" charset="-128"/>
              </a:rPr>
              <a:t>の取組み</a:t>
            </a:r>
            <a:endParaRPr lang="en-US" altLang="ja-JP" sz="32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648295" y="2347675"/>
            <a:ext cx="813690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49236" y="4437112"/>
            <a:ext cx="8735023" cy="1668149"/>
          </a:xfrm>
          <a:prstGeom prst="rect">
            <a:avLst/>
          </a:prstGeom>
          <a:noFill/>
        </p:spPr>
        <p:txBody>
          <a:bodyPr wrap="square" lIns="72000" tIns="64008" rIns="72000" bIns="64008" rtlCol="0">
            <a:spAutoFit/>
          </a:bodyPr>
          <a:lstStyle/>
          <a:p>
            <a:pPr marL="342900" indent="-342900">
              <a:lnSpc>
                <a:spcPts val="3000"/>
              </a:lnSpc>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本年度は、こうした取組みに加え、</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万博開催都市と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して先頭</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に立って</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の達成に貢献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する先進都市をめざし、「大阪がめざす</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先進都市の姿（</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ビジョン）」を取りまとめるべく検討を深めているところ。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また、国</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未来都市・自治体</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モデル事業」への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応募も検討中。</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92312" y="2429473"/>
            <a:ext cx="8735023" cy="1283428"/>
          </a:xfrm>
          <a:prstGeom prst="rect">
            <a:avLst/>
          </a:prstGeom>
          <a:noFill/>
        </p:spPr>
        <p:txBody>
          <a:bodyPr wrap="square" lIns="72000" tIns="64008" rIns="72000" bIns="64008" rtlCol="0">
            <a:spAutoFit/>
          </a:bodyPr>
          <a:lstStyle/>
          <a:p>
            <a:pPr>
              <a:lnSpc>
                <a:spcPts val="30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 府民や企業など様々なステークホルダーに</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の理解促進を図る取組み</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 公民連携をはじめ、それぞれのステークホルダーをつなぐ取組み</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③ 府自らステークホルダーの一員としての取組み</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4389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14825"/>
            <a:ext cx="9361488" cy="561349"/>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90" b="1" dirty="0">
                <a:solidFill>
                  <a:schemeClr val="bg1"/>
                </a:solidFill>
                <a:latin typeface="Meiryo UI" panose="020B0604030504040204" pitchFamily="50" charset="-128"/>
                <a:ea typeface="Meiryo UI" panose="020B0604030504040204" pitchFamily="50" charset="-128"/>
              </a:rPr>
              <a:t>「</a:t>
            </a:r>
            <a:r>
              <a:rPr lang="en-US" altLang="ja-JP" sz="1890" b="1" dirty="0">
                <a:solidFill>
                  <a:schemeClr val="bg1"/>
                </a:solidFill>
                <a:latin typeface="Meiryo UI" panose="020B0604030504040204" pitchFamily="50" charset="-128"/>
                <a:ea typeface="Meiryo UI" panose="020B0604030504040204" pitchFamily="50" charset="-128"/>
              </a:rPr>
              <a:t>SDGs</a:t>
            </a:r>
            <a:r>
              <a:rPr lang="ja-JP" altLang="en-US" sz="1890" b="1" dirty="0">
                <a:solidFill>
                  <a:schemeClr val="bg1"/>
                </a:solidFill>
                <a:latin typeface="Meiryo UI" panose="020B0604030504040204" pitchFamily="50" charset="-128"/>
                <a:ea typeface="Meiryo UI" panose="020B0604030504040204" pitchFamily="50" charset="-128"/>
              </a:rPr>
              <a:t>トレイン未来のゆめ・まち号」へのポスター掲載</a:t>
            </a:r>
          </a:p>
        </p:txBody>
      </p:sp>
      <p:sp>
        <p:nvSpPr>
          <p:cNvPr id="3" name="テキスト ボックス 2"/>
          <p:cNvSpPr txBox="1"/>
          <p:nvPr/>
        </p:nvSpPr>
        <p:spPr>
          <a:xfrm>
            <a:off x="330407" y="925544"/>
            <a:ext cx="8730328" cy="250345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4212" tIns="204127" rtlCol="0" anchor="t" anchorCtr="0">
            <a:noAutofit/>
          </a:bodyPr>
          <a:lstStyle/>
          <a:p>
            <a:pPr marL="162020" indent="-162020">
              <a:spcBef>
                <a:spcPts val="567"/>
              </a:spcBef>
            </a:pPr>
            <a:r>
              <a:rPr lang="ja-JP" altLang="en-US" sz="1512" spc="-104" dirty="0">
                <a:latin typeface="Meiryo UI" panose="020B0604030504040204" pitchFamily="50" charset="-128"/>
                <a:ea typeface="Meiryo UI" panose="020B0604030504040204" pitchFamily="50" charset="-128"/>
                <a:cs typeface="Meiryo UI" panose="020B0604030504040204" pitchFamily="50" charset="-128"/>
              </a:rPr>
              <a:t>〇～阪急阪神 未来のゆめ・まちプロジェクト</a:t>
            </a:r>
            <a:r>
              <a:rPr lang="en-US" altLang="ja-JP" sz="1512" spc="-104"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512" spc="-104" dirty="0">
                <a:latin typeface="Meiryo UI" panose="020B0604030504040204" pitchFamily="50" charset="-128"/>
                <a:ea typeface="Meiryo UI" panose="020B0604030504040204" pitchFamily="50" charset="-128"/>
                <a:cs typeface="Meiryo UI" panose="020B0604030504040204" pitchFamily="50" charset="-128"/>
              </a:rPr>
              <a:t>周年記念～「</a:t>
            </a:r>
            <a:r>
              <a:rPr lang="en-US" altLang="ja-JP" sz="1512" spc="-104"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512" spc="-104" dirty="0">
                <a:latin typeface="Meiryo UI" panose="020B0604030504040204" pitchFamily="50" charset="-128"/>
                <a:ea typeface="Meiryo UI" panose="020B0604030504040204" pitchFamily="50" charset="-128"/>
                <a:cs typeface="Meiryo UI" panose="020B0604030504040204" pitchFamily="50" charset="-128"/>
              </a:rPr>
              <a:t>トレイン未来のゆめ・まち号」において、大阪府が、</a:t>
            </a:r>
            <a:r>
              <a:rPr lang="en-US" altLang="ja-JP" sz="1512" spc="-104"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512" spc="-104"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512" spc="-104" dirty="0">
                <a:latin typeface="Meiryo UI" panose="020B0604030504040204" pitchFamily="50" charset="-128"/>
                <a:ea typeface="Meiryo UI" panose="020B0604030504040204" pitchFamily="50" charset="-128"/>
                <a:cs typeface="Meiryo UI" panose="020B0604030504040204" pitchFamily="50" charset="-128"/>
              </a:rPr>
              <a:t>5</a:t>
            </a:r>
            <a:r>
              <a:rPr lang="ja-JP" altLang="en-US" sz="1512" spc="-104" dirty="0">
                <a:latin typeface="Meiryo UI" panose="020B0604030504040204" pitchFamily="50" charset="-128"/>
                <a:ea typeface="Meiryo UI" panose="020B0604030504040204" pitchFamily="50" charset="-128"/>
                <a:cs typeface="Meiryo UI" panose="020B0604030504040204" pitchFamily="50" charset="-128"/>
              </a:rPr>
              <a:t>「ジェンダー平等を実現しよう」をテーマとしたポスターを掲示。</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5553" y="3643889"/>
            <a:ext cx="1993078" cy="1400140"/>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39675" y="3578370"/>
            <a:ext cx="1921059" cy="1585531"/>
          </a:xfrm>
          <a:prstGeom prst="rect">
            <a:avLst/>
          </a:prstGeom>
        </p:spPr>
      </p:pic>
      <p:pic>
        <p:nvPicPr>
          <p:cNvPr id="8" name="図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08632" y="5258918"/>
            <a:ext cx="2682240" cy="1277549"/>
          </a:xfrm>
          <a:prstGeom prst="rect">
            <a:avLst/>
          </a:prstGeom>
        </p:spPr>
      </p:pic>
      <p:sp>
        <p:nvSpPr>
          <p:cNvPr id="10" name="正方形/長方形 9"/>
          <p:cNvSpPr/>
          <p:nvPr/>
        </p:nvSpPr>
        <p:spPr>
          <a:xfrm>
            <a:off x="759009" y="1776347"/>
            <a:ext cx="7809582" cy="151740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323" dirty="0">
                <a:latin typeface="Meiryo UI" panose="020B0604030504040204" pitchFamily="50" charset="-128"/>
                <a:ea typeface="Meiryo UI" panose="020B0604030504040204" pitchFamily="50" charset="-128"/>
              </a:rPr>
              <a:t>◆～阪神阪急未来のゆめ・まちプロジェクト</a:t>
            </a:r>
            <a:r>
              <a:rPr lang="en-US" altLang="ja-JP" sz="1323" dirty="0">
                <a:latin typeface="Meiryo UI" panose="020B0604030504040204" pitchFamily="50" charset="-128"/>
                <a:ea typeface="Meiryo UI" panose="020B0604030504040204" pitchFamily="50" charset="-128"/>
              </a:rPr>
              <a:t>10</a:t>
            </a:r>
            <a:r>
              <a:rPr lang="ja-JP" altLang="en-US" sz="1323" dirty="0">
                <a:latin typeface="Meiryo UI" panose="020B0604030504040204" pitchFamily="50" charset="-128"/>
                <a:ea typeface="Meiryo UI" panose="020B0604030504040204" pitchFamily="50" charset="-128"/>
              </a:rPr>
              <a:t>周年記念～　</a:t>
            </a:r>
            <a:r>
              <a:rPr lang="en-US" altLang="ja-JP" sz="1323" dirty="0">
                <a:latin typeface="Meiryo UI" panose="020B0604030504040204" pitchFamily="50" charset="-128"/>
                <a:ea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rPr>
              <a:t>トレイン未来のゆめ・まち号</a:t>
            </a:r>
            <a:endParaRPr lang="en-US" altLang="ja-JP" sz="1323" dirty="0">
              <a:latin typeface="Meiryo UI" panose="020B0604030504040204" pitchFamily="50" charset="-128"/>
              <a:ea typeface="Meiryo UI" panose="020B0604030504040204" pitchFamily="50" charset="-128"/>
            </a:endParaRPr>
          </a:p>
          <a:p>
            <a:pPr marL="88512"/>
            <a:r>
              <a:rPr lang="ja-JP" altLang="en-US" sz="1323" dirty="0">
                <a:latin typeface="Meiryo UI" panose="020B0604030504040204" pitchFamily="50" charset="-128"/>
                <a:ea typeface="Meiryo UI" panose="020B0604030504040204" pitchFamily="50" charset="-128"/>
              </a:rPr>
              <a:t>　阪急阪神ホールディングスグループが推し進める「阪急阪神 未来のゆめ･まちプロジェクト（以下、ゆめ</a:t>
            </a:r>
            <a:r>
              <a:rPr lang="en-US" altLang="ja-JP" sz="1323" dirty="0">
                <a:latin typeface="Meiryo UI" panose="020B0604030504040204" pitchFamily="50" charset="-128"/>
                <a:ea typeface="Meiryo UI" panose="020B0604030504040204" pitchFamily="50" charset="-128"/>
              </a:rPr>
              <a:t>·</a:t>
            </a:r>
            <a:r>
              <a:rPr lang="ja-JP" altLang="en-US" sz="1323" dirty="0">
                <a:latin typeface="Meiryo UI" panose="020B0604030504040204" pitchFamily="50" charset="-128"/>
                <a:ea typeface="Meiryo UI" panose="020B0604030504040204" pitchFamily="50" charset="-128"/>
              </a:rPr>
              <a:t>まちプロジェクト）」が本年で１０周年を迎えるにあたり、阪急電鉄と阪神電気鉄道において、</a:t>
            </a:r>
            <a:r>
              <a:rPr lang="en-US" altLang="ja-JP" sz="1323" dirty="0">
                <a:latin typeface="Meiryo UI" panose="020B0604030504040204" pitchFamily="50" charset="-128"/>
                <a:ea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rPr>
              <a:t>の啓発メッセージを発信する「ＳＤＧｓトレイン 未来のゆめ･まち号」を運行します。この列車は、車体の外観だけでなく、車内ポスター枠やステッカー類をすべて</a:t>
            </a:r>
            <a:r>
              <a:rPr lang="en-US" altLang="ja-JP" sz="1323" dirty="0">
                <a:latin typeface="Meiryo UI" panose="020B0604030504040204" pitchFamily="50" charset="-128"/>
                <a:ea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rPr>
              <a:t>の目標をイメージしたものに統一し、列車全体で啓発メッセージを発信することで、ご利用のお客様に</a:t>
            </a:r>
            <a:r>
              <a:rPr lang="en-US" altLang="ja-JP" sz="1323" dirty="0">
                <a:latin typeface="Meiryo UI" panose="020B0604030504040204" pitchFamily="50" charset="-128"/>
                <a:ea typeface="Meiryo UI" panose="020B0604030504040204" pitchFamily="50" charset="-128"/>
              </a:rPr>
              <a:t>SDGs</a:t>
            </a:r>
            <a:r>
              <a:rPr lang="ja-JP" altLang="en-US" sz="1323" dirty="0">
                <a:latin typeface="Meiryo UI" panose="020B0604030504040204" pitchFamily="50" charset="-128"/>
                <a:ea typeface="Meiryo UI" panose="020B0604030504040204" pitchFamily="50" charset="-128"/>
              </a:rPr>
              <a:t>に対する理解を深めていただくことを目的として、</a:t>
            </a:r>
            <a:r>
              <a:rPr lang="en-US" altLang="ja-JP" sz="1323" dirty="0">
                <a:latin typeface="Meiryo UI" panose="020B0604030504040204" pitchFamily="50" charset="-128"/>
                <a:ea typeface="Meiryo UI" panose="020B0604030504040204" pitchFamily="50" charset="-128"/>
              </a:rPr>
              <a:t>2019</a:t>
            </a:r>
            <a:r>
              <a:rPr lang="ja-JP" altLang="en-US" sz="1323" dirty="0">
                <a:latin typeface="Meiryo UI" panose="020B0604030504040204" pitchFamily="50" charset="-128"/>
                <a:ea typeface="Meiryo UI" panose="020B0604030504040204" pitchFamily="50" charset="-128"/>
              </a:rPr>
              <a:t>年</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月</a:t>
            </a:r>
            <a:r>
              <a:rPr lang="en-US" altLang="ja-JP" sz="1323" dirty="0">
                <a:latin typeface="Meiryo UI" panose="020B0604030504040204" pitchFamily="50" charset="-128"/>
                <a:ea typeface="Meiryo UI" panose="020B0604030504040204" pitchFamily="50" charset="-128"/>
              </a:rPr>
              <a:t>27</a:t>
            </a:r>
            <a:r>
              <a:rPr lang="ja-JP" altLang="en-US" sz="1323" dirty="0">
                <a:latin typeface="Meiryo UI" panose="020B0604030504040204" pitchFamily="50" charset="-128"/>
                <a:ea typeface="Meiryo UI" panose="020B0604030504040204" pitchFamily="50" charset="-128"/>
              </a:rPr>
              <a:t>日から</a:t>
            </a:r>
            <a:r>
              <a:rPr lang="en-US" altLang="ja-JP" sz="1323" dirty="0">
                <a:latin typeface="Meiryo UI" panose="020B0604030504040204" pitchFamily="50" charset="-128"/>
                <a:ea typeface="Meiryo UI" panose="020B0604030504040204" pitchFamily="50" charset="-128"/>
              </a:rPr>
              <a:t>2020</a:t>
            </a:r>
            <a:r>
              <a:rPr lang="ja-JP" altLang="en-US" sz="1323" dirty="0">
                <a:latin typeface="Meiryo UI" panose="020B0604030504040204" pitchFamily="50" charset="-128"/>
                <a:ea typeface="Meiryo UI" panose="020B0604030504040204" pitchFamily="50" charset="-128"/>
              </a:rPr>
              <a:t>年</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月末までの運行を予定しています。なお、両電鉄共通のデザインによるラッピング列車の運行は初めてとなります。</a:t>
            </a:r>
          </a:p>
        </p:txBody>
      </p:sp>
      <p:pic>
        <p:nvPicPr>
          <p:cNvPr id="11" name="図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0406" y="4533815"/>
            <a:ext cx="2295895" cy="1903691"/>
          </a:xfrm>
          <a:prstGeom prst="rect">
            <a:avLst/>
          </a:prstGeom>
        </p:spPr>
      </p:pic>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8</a:t>
            </a:fld>
            <a:endParaRPr kumimoji="1" lang="ja-JP" altLang="en-US"/>
          </a:p>
        </p:txBody>
      </p:sp>
    </p:spTree>
    <p:extLst>
      <p:ext uri="{BB962C8B-B14F-4D97-AF65-F5344CB8AC3E}">
        <p14:creationId xmlns:p14="http://schemas.microsoft.com/office/powerpoint/2010/main" val="1856528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09678" y="789871"/>
            <a:ext cx="8933654" cy="5804203"/>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4212" tIns="204127" rtlCol="0" anchor="t" anchorCtr="0">
            <a:noAutofit/>
          </a:bodyPr>
          <a:lstStyle/>
          <a:p>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◆日時 令和元年６月</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日（火） </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13 </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00 </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分から</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30 </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分</a:t>
            </a:r>
          </a:p>
          <a:p>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◆場 所 大阪国際会議場（グランキューブ大阪）</a:t>
            </a:r>
          </a:p>
          <a:p>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◆主催 大阪府・関西広域連合</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　 後援：関西ＳＤＧｓプラットフォーム、</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2019 </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年Ｇ</a:t>
            </a:r>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20 </a:t>
            </a:r>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大阪サミット関西推進協力協議会、</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701" spc="-104" dirty="0">
                <a:latin typeface="Meiryo UI" panose="020B0604030504040204" pitchFamily="50" charset="-128"/>
                <a:ea typeface="Meiryo UI" panose="020B0604030504040204" pitchFamily="50" charset="-128"/>
                <a:cs typeface="Meiryo UI" panose="020B0604030504040204" pitchFamily="50" charset="-128"/>
              </a:rPr>
              <a:t>   協⼒：⼤阪市、豊かな環境づくり⼤阪府⺠会議</a:t>
            </a:r>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701" spc="-104"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701" spc="-104"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6" name="正方形/長方形 15"/>
          <p:cNvSpPr/>
          <p:nvPr/>
        </p:nvSpPr>
        <p:spPr>
          <a:xfrm>
            <a:off x="0" y="171759"/>
            <a:ext cx="9361488" cy="51031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90" b="1" dirty="0">
                <a:solidFill>
                  <a:schemeClr val="bg1"/>
                </a:solidFill>
                <a:latin typeface="Meiryo UI" panose="020B0604030504040204" pitchFamily="50" charset="-128"/>
                <a:ea typeface="Meiryo UI" panose="020B0604030504040204" pitchFamily="50" charset="-128"/>
              </a:rPr>
              <a:t>海洋プラスチックごみ問題から考える</a:t>
            </a:r>
            <a:r>
              <a:rPr lang="en-US" altLang="ja-JP" sz="1890" b="1" dirty="0">
                <a:solidFill>
                  <a:schemeClr val="bg1"/>
                </a:solidFill>
                <a:latin typeface="Meiryo UI" panose="020B0604030504040204" pitchFamily="50" charset="-128"/>
                <a:ea typeface="Meiryo UI" panose="020B0604030504040204" pitchFamily="50" charset="-128"/>
              </a:rPr>
              <a:t>SDGs</a:t>
            </a:r>
            <a:r>
              <a:rPr lang="ja-JP" altLang="en-US" sz="1890" b="1" dirty="0">
                <a:solidFill>
                  <a:schemeClr val="bg1"/>
                </a:solidFill>
                <a:latin typeface="Meiryo UI" panose="020B0604030504040204" pitchFamily="50" charset="-128"/>
                <a:ea typeface="Meiryo UI" panose="020B0604030504040204" pitchFamily="50" charset="-128"/>
              </a:rPr>
              <a:t>シンポジウム</a:t>
            </a:r>
          </a:p>
        </p:txBody>
      </p:sp>
      <p:sp>
        <p:nvSpPr>
          <p:cNvPr id="10" name="タイトル 1"/>
          <p:cNvSpPr txBox="1">
            <a:spLocks/>
          </p:cNvSpPr>
          <p:nvPr/>
        </p:nvSpPr>
        <p:spPr>
          <a:xfrm>
            <a:off x="4002988" y="4331471"/>
            <a:ext cx="5035131" cy="2118551"/>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65021" indent="-165021"/>
            <a:endParaRPr lang="en-US" altLang="ja-JP" sz="1512" dirty="0">
              <a:latin typeface="Meiryo UI" panose="020B0604030504040204" pitchFamily="50" charset="-128"/>
              <a:ea typeface="Meiryo UI" panose="020B0604030504040204" pitchFamily="50" charset="-128"/>
            </a:endParaRPr>
          </a:p>
        </p:txBody>
      </p:sp>
      <p:sp>
        <p:nvSpPr>
          <p:cNvPr id="2" name="正方形/長方形 1"/>
          <p:cNvSpPr/>
          <p:nvPr/>
        </p:nvSpPr>
        <p:spPr>
          <a:xfrm>
            <a:off x="3999844" y="4187215"/>
            <a:ext cx="3740564" cy="317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noAutofit/>
          </a:bodyPr>
          <a:lstStyle/>
          <a:p>
            <a:pPr algn="ctr"/>
            <a:r>
              <a:rPr lang="en-US" altLang="ja-JP" sz="1512" b="1" dirty="0">
                <a:solidFill>
                  <a:schemeClr val="bg1"/>
                </a:solidFill>
                <a:latin typeface="Meiryo UI" panose="020B0604030504040204" pitchFamily="50" charset="-128"/>
                <a:ea typeface="Meiryo UI" panose="020B0604030504040204" pitchFamily="50" charset="-128"/>
              </a:rPr>
              <a:t>G20</a:t>
            </a:r>
            <a:r>
              <a:rPr lang="ja-JP" altLang="en-US" sz="1512" b="1" dirty="0">
                <a:solidFill>
                  <a:schemeClr val="bg1"/>
                </a:solidFill>
                <a:latin typeface="Meiryo UI" panose="020B0604030504040204" pitchFamily="50" charset="-128"/>
                <a:ea typeface="Meiryo UI" panose="020B0604030504040204" pitchFamily="50" charset="-128"/>
              </a:rPr>
              <a:t>大阪サミット　クリーン</a:t>
            </a:r>
            <a:r>
              <a:rPr lang="en-US" altLang="ja-JP" sz="1512" b="1" dirty="0">
                <a:solidFill>
                  <a:schemeClr val="bg1"/>
                </a:solidFill>
                <a:latin typeface="Meiryo UI" panose="020B0604030504040204" pitchFamily="50" charset="-128"/>
                <a:ea typeface="Meiryo UI" panose="020B0604030504040204" pitchFamily="50" charset="-128"/>
              </a:rPr>
              <a:t>UP</a:t>
            </a:r>
            <a:r>
              <a:rPr lang="ja-JP" altLang="en-US" sz="1512" b="1" dirty="0">
                <a:solidFill>
                  <a:schemeClr val="bg1"/>
                </a:solidFill>
                <a:latin typeface="Meiryo UI" panose="020B0604030504040204" pitchFamily="50" charset="-128"/>
                <a:ea typeface="Meiryo UI" panose="020B0604030504040204" pitchFamily="50" charset="-128"/>
              </a:rPr>
              <a:t>作戦</a:t>
            </a:r>
          </a:p>
          <a:p>
            <a:pPr algn="ctr"/>
            <a:endParaRPr lang="ja-JP" altLang="en-US" sz="1512" dirty="0"/>
          </a:p>
        </p:txBody>
      </p:sp>
      <p:sp>
        <p:nvSpPr>
          <p:cNvPr id="3" name="正方形/長方形 2"/>
          <p:cNvSpPr/>
          <p:nvPr/>
        </p:nvSpPr>
        <p:spPr>
          <a:xfrm>
            <a:off x="209677" y="2408522"/>
            <a:ext cx="8937894" cy="1488484"/>
          </a:xfrm>
          <a:prstGeom prst="rect">
            <a:avLst/>
          </a:prstGeom>
        </p:spPr>
        <p:txBody>
          <a:bodyPr wrap="square">
            <a:spAutoFit/>
          </a:bodyPr>
          <a:lstStyle/>
          <a:p>
            <a:r>
              <a:rPr lang="en-US" altLang="ja-JP" sz="1512" b="1" dirty="0">
                <a:latin typeface="Meiryo UI" panose="020B0604030504040204" pitchFamily="50" charset="-128"/>
                <a:ea typeface="Meiryo UI" panose="020B0604030504040204" pitchFamily="50" charset="-128"/>
              </a:rPr>
              <a:t>【</a:t>
            </a:r>
            <a:r>
              <a:rPr lang="ja-JP" altLang="en-US" sz="1512" b="1" dirty="0">
                <a:latin typeface="Meiryo UI" panose="020B0604030504040204" pitchFamily="50" charset="-128"/>
                <a:ea typeface="Meiryo UI" panose="020B0604030504040204" pitchFamily="50" charset="-128"/>
              </a:rPr>
              <a:t>概要</a:t>
            </a:r>
            <a:r>
              <a:rPr lang="en-US" altLang="ja-JP" sz="1512" b="1" dirty="0">
                <a:latin typeface="Meiryo UI" panose="020B0604030504040204" pitchFamily="50" charset="-128"/>
                <a:ea typeface="Meiryo UI" panose="020B0604030504040204" pitchFamily="50" charset="-128"/>
              </a:rPr>
              <a:t>】</a:t>
            </a:r>
          </a:p>
          <a:p>
            <a:r>
              <a:rPr lang="ja-JP" altLang="en-US" sz="1512" dirty="0">
                <a:latin typeface="Meiryo UI" panose="020B0604030504040204" pitchFamily="50" charset="-128"/>
                <a:ea typeface="Meiryo UI" panose="020B0604030504040204" pitchFamily="50" charset="-128"/>
              </a:rPr>
              <a:t>　大阪府では、</a:t>
            </a:r>
            <a:r>
              <a:rPr lang="en-US" altLang="ja-JP" sz="1512" dirty="0">
                <a:latin typeface="Meiryo UI" panose="020B0604030504040204" pitchFamily="50" charset="-128"/>
                <a:ea typeface="Meiryo UI" panose="020B0604030504040204" pitchFamily="50" charset="-128"/>
              </a:rPr>
              <a:t>2025</a:t>
            </a:r>
            <a:r>
              <a:rPr lang="ja-JP" altLang="en-US" sz="1512" dirty="0">
                <a:latin typeface="Meiryo UI" panose="020B0604030504040204" pitchFamily="50" charset="-128"/>
                <a:ea typeface="Meiryo UI" panose="020B0604030504040204" pitchFamily="50" charset="-128"/>
              </a:rPr>
              <a:t>年大阪・関西万博の開催地として、</a:t>
            </a:r>
            <a:r>
              <a:rPr lang="en-US" altLang="ja-JP" sz="1512" dirty="0">
                <a:latin typeface="Meiryo UI" panose="020B0604030504040204" pitchFamily="50" charset="-128"/>
                <a:ea typeface="Meiryo UI" panose="020B0604030504040204" pitchFamily="50" charset="-128"/>
              </a:rPr>
              <a:t>SDGs</a:t>
            </a:r>
            <a:r>
              <a:rPr lang="ja-JP" altLang="en-US" sz="1512" dirty="0">
                <a:latin typeface="Meiryo UI" panose="020B0604030504040204" pitchFamily="50" charset="-128"/>
                <a:ea typeface="Meiryo UI" panose="020B0604030504040204" pitchFamily="50" charset="-128"/>
              </a:rPr>
              <a:t>先進都市をめざし、プラスチックごみによる汚染防止の取組みを進めており、関西広域連合においても、「琵琶湖・淀川流域海ごみ抑制プラットフォーム」を立ち上げ、関西圏域の自治体や事業者団体等関係者の協力・連携により、取組みを進めているところ。</a:t>
            </a:r>
          </a:p>
          <a:p>
            <a:r>
              <a:rPr lang="ja-JP" altLang="en-US" sz="1512" dirty="0">
                <a:latin typeface="Meiryo UI" panose="020B0604030504040204" pitchFamily="50" charset="-128"/>
                <a:ea typeface="Meiryo UI" panose="020B0604030504040204" pitchFamily="50" charset="-128"/>
              </a:rPr>
              <a:t>　本シンポジウムでは、</a:t>
            </a:r>
            <a:r>
              <a:rPr lang="en-US" altLang="ja-JP" sz="1512" dirty="0">
                <a:latin typeface="Meiryo UI" panose="020B0604030504040204" pitchFamily="50" charset="-128"/>
                <a:ea typeface="Meiryo UI" panose="020B0604030504040204" pitchFamily="50" charset="-128"/>
              </a:rPr>
              <a:t>SDGs</a:t>
            </a:r>
            <a:r>
              <a:rPr lang="ja-JP" altLang="en-US" sz="1512" dirty="0">
                <a:latin typeface="Meiryo UI" panose="020B0604030504040204" pitchFamily="50" charset="-128"/>
                <a:ea typeface="Meiryo UI" panose="020B0604030504040204" pitchFamily="50" charset="-128"/>
              </a:rPr>
              <a:t>や海洋プラスチック問題に関する最新情報をはじめ、他団体の環境活動・取組に関する情報を共有し、企業・事業者・</a:t>
            </a:r>
            <a:r>
              <a:rPr lang="en-US" altLang="ja-JP" sz="1512" dirty="0">
                <a:latin typeface="Meiryo UI" panose="020B0604030504040204" pitchFamily="50" charset="-128"/>
                <a:ea typeface="Meiryo UI" panose="020B0604030504040204" pitchFamily="50" charset="-128"/>
              </a:rPr>
              <a:t>NPO</a:t>
            </a:r>
            <a:r>
              <a:rPr lang="ja-JP" altLang="en-US" sz="1512" dirty="0">
                <a:latin typeface="Meiryo UI" panose="020B0604030504040204" pitchFamily="50" charset="-128"/>
                <a:ea typeface="Meiryo UI" panose="020B0604030504040204" pitchFamily="50" charset="-128"/>
              </a:rPr>
              <a:t>等が自らの環境活動に活かしていただくことを趣旨として開催。</a:t>
            </a: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7409" y="4407718"/>
            <a:ext cx="3151559" cy="1999202"/>
          </a:xfrm>
          <a:prstGeom prst="rect">
            <a:avLst/>
          </a:prstGeom>
        </p:spPr>
      </p:pic>
      <p:sp>
        <p:nvSpPr>
          <p:cNvPr id="7" name="正方形/長方形 6"/>
          <p:cNvSpPr/>
          <p:nvPr/>
        </p:nvSpPr>
        <p:spPr>
          <a:xfrm>
            <a:off x="3969402" y="4626930"/>
            <a:ext cx="2619629" cy="2001510"/>
          </a:xfrm>
          <a:prstGeom prst="rect">
            <a:avLst/>
          </a:prstGeom>
        </p:spPr>
        <p:txBody>
          <a:bodyPr wrap="square">
            <a:spAutoFit/>
          </a:bodyPr>
          <a:lstStyle/>
          <a:p>
            <a:pPr marL="162020" indent="-162020">
              <a:spcBef>
                <a:spcPts val="567"/>
              </a:spcBef>
            </a:pPr>
            <a:r>
              <a:rPr lang="ja-JP" altLang="en-US" sz="1323" spc="-104"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323" spc="-104"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323" spc="-104" dirty="0">
                <a:latin typeface="Meiryo UI" panose="020B0604030504040204" pitchFamily="50" charset="-128"/>
                <a:ea typeface="Meiryo UI" panose="020B0604030504040204" pitchFamily="50" charset="-128"/>
                <a:cs typeface="Meiryo UI" panose="020B0604030504040204" pitchFamily="50" charset="-128"/>
              </a:rPr>
              <a:t>で「海洋プラスチックごみ問題」が取り上げられることを踏まえ、「おおさかプラスチックごみゼロ宣言」の一環として清掃・美化活動を府域へ展開。</a:t>
            </a:r>
            <a:endParaRPr lang="en-US" altLang="ja-JP" sz="1323" spc="-104" dirty="0">
              <a:latin typeface="Meiryo UI" panose="020B0604030504040204" pitchFamily="50" charset="-128"/>
              <a:ea typeface="Meiryo UI" panose="020B0604030504040204" pitchFamily="50" charset="-128"/>
              <a:cs typeface="Meiryo UI" panose="020B0604030504040204" pitchFamily="50" charset="-128"/>
            </a:endParaRPr>
          </a:p>
          <a:p>
            <a:pPr marL="162020" indent="-162020">
              <a:spcBef>
                <a:spcPts val="567"/>
              </a:spcBef>
            </a:pPr>
            <a:r>
              <a:rPr lang="ja-JP" altLang="en-US" sz="1323" spc="-104"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323" spc="-104"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23" spc="-104"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23" spc="-104"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323" spc="-104" dirty="0">
                <a:latin typeface="Meiryo UI" panose="020B0604030504040204" pitchFamily="50" charset="-128"/>
                <a:ea typeface="Meiryo UI" panose="020B0604030504040204" pitchFamily="50" charset="-128"/>
                <a:cs typeface="Meiryo UI" panose="020B0604030504040204" pitchFamily="50" charset="-128"/>
              </a:rPr>
              <a:t>日のキックオフイベントでは、近隣の南港桜小学校、南港光小学校から</a:t>
            </a:r>
            <a:r>
              <a:rPr lang="en-US" altLang="ja-JP" sz="1323" spc="-104"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1323" spc="-104" dirty="0">
                <a:latin typeface="Meiryo UI" panose="020B0604030504040204" pitchFamily="50" charset="-128"/>
                <a:ea typeface="Meiryo UI" panose="020B0604030504040204" pitchFamily="50" charset="-128"/>
                <a:cs typeface="Meiryo UI" panose="020B0604030504040204" pitchFamily="50" charset="-128"/>
              </a:rPr>
              <a:t>名の児童も参加し、大阪での</a:t>
            </a:r>
            <a:r>
              <a:rPr lang="en-US" altLang="ja-JP" sz="1323" spc="-104"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323" spc="-104" dirty="0">
                <a:latin typeface="Meiryo UI" panose="020B0604030504040204" pitchFamily="50" charset="-128"/>
                <a:ea typeface="Meiryo UI" panose="020B0604030504040204" pitchFamily="50" charset="-128"/>
                <a:cs typeface="Meiryo UI" panose="020B0604030504040204" pitchFamily="50" charset="-128"/>
              </a:rPr>
              <a:t>開催の意義を学ぶ機会となった。</a:t>
            </a:r>
          </a:p>
        </p:txBody>
      </p:sp>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86014" y="4876052"/>
            <a:ext cx="2255123" cy="1332096"/>
          </a:xfrm>
          <a:prstGeom prst="rect">
            <a:avLst/>
          </a:prstGeom>
        </p:spPr>
      </p:pic>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9</a:t>
            </a:fld>
            <a:endParaRPr kumimoji="1" lang="ja-JP" altLang="en-US"/>
          </a:p>
        </p:txBody>
      </p:sp>
    </p:spTree>
    <p:extLst>
      <p:ext uri="{BB962C8B-B14F-4D97-AF65-F5344CB8AC3E}">
        <p14:creationId xmlns:p14="http://schemas.microsoft.com/office/powerpoint/2010/main" val="3858449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effectLst/>
      </a:spPr>
      <a:bodyPr wrap="square" rIns="0" rtlCol="0">
        <a:spAutoFit/>
      </a:bodyPr>
      <a:lstStyle>
        <a:defPPr>
          <a:tabLst>
            <a:tab pos="6550025" algn="l"/>
          </a:tabLst>
          <a:defRPr sz="16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defRPr>
        </a:defPPr>
      </a:lstStyle>
      <a:style>
        <a:lnRef idx="1">
          <a:schemeClr val="accent4"/>
        </a:lnRef>
        <a:fillRef idx="2">
          <a:schemeClr val="accent4"/>
        </a:fillRef>
        <a:effectRef idx="1">
          <a:schemeClr val="accent4"/>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18848</TotalTime>
  <Words>3401</Words>
  <Application>Microsoft Office PowerPoint</Application>
  <PresentationFormat>ユーザー設定</PresentationFormat>
  <Paragraphs>518</Paragraphs>
  <Slides>28</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HGSｺﾞｼｯｸM</vt:lpstr>
      <vt:lpstr>HGS創英角ｺﾞｼｯｸUB</vt:lpstr>
      <vt:lpstr>Meiryo UI</vt:lpstr>
      <vt:lpstr>ＭＳ Ｐゴシック</vt:lpstr>
      <vt:lpstr>ＭＳ ゴシック</vt:lpstr>
      <vt:lpstr>Arial</vt:lpstr>
      <vt:lpstr>Calibri</vt:lpstr>
      <vt:lpstr>Times New Roman</vt:lpstr>
      <vt:lpstr>Office テーマ</vt:lpstr>
      <vt:lpstr> 大阪府のSDGsの取組み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大阪の将来像</dc:title>
  <dc:creator>森口　直人</dc:creator>
  <cp:lastModifiedBy>大阪府</cp:lastModifiedBy>
  <cp:revision>1831</cp:revision>
  <cp:lastPrinted>2019-10-15T01:18:28Z</cp:lastPrinted>
  <dcterms:created xsi:type="dcterms:W3CDTF">2015-07-03T07:38:07Z</dcterms:created>
  <dcterms:modified xsi:type="dcterms:W3CDTF">2019-11-05T08:51:54Z</dcterms:modified>
</cp:coreProperties>
</file>