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0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 showGuides="1">
      <p:cViewPr>
        <p:scale>
          <a:sx n="66" d="100"/>
          <a:sy n="66" d="100"/>
        </p:scale>
        <p:origin x="666" y="-882"/>
      </p:cViewPr>
      <p:guideLst>
        <p:guide orient="horz" pos="3410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6E72B-01B8-4CA6-8C25-AAE39892FD5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7CA4F-F378-4921-A7DF-9A21F8420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7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7CA4F-F378-4921-A7DF-9A21F84206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977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27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7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64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76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41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87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21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03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19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32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5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3A37D-9C49-43F0-A423-3C94451D0715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74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正方形/長方形 195"/>
          <p:cNvSpPr/>
          <p:nvPr/>
        </p:nvSpPr>
        <p:spPr>
          <a:xfrm>
            <a:off x="6420410" y="1070783"/>
            <a:ext cx="6264000" cy="17532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457213" y="7334907"/>
            <a:ext cx="6264000" cy="20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39459" y="1012682"/>
            <a:ext cx="6264000" cy="856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1597" y="1129267"/>
            <a:ext cx="6084614" cy="84240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pPr marL="1588" indent="-1588">
              <a:lnSpc>
                <a:spcPts val="17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地方創生に向け、自治体による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の達成に資する優れた取組を提案する都市を「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未来都市」として、また、未来都市提案書に記載された、特に先導的な事業を「自治体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モデル事業」として選定。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か年で実施（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年以降は未定）。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2" indent="-87312">
              <a:lnSpc>
                <a:spcPts val="1700"/>
              </a:lnSpc>
            </a:pP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2" indent="-87312">
              <a:lnSpc>
                <a:spcPts val="1700"/>
              </a:lnSpc>
            </a:pPr>
            <a:endParaRPr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◆「未来都市」の提案に必要な記載事項</a:t>
            </a:r>
            <a:endPara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-1"/>
            <a:ext cx="12780000" cy="51716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未来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都市の概要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99093" y="655269"/>
            <a:ext cx="4906044" cy="3193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制度の概要</a:t>
            </a:r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05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いずれ</a:t>
            </a:r>
            <a:r>
              <a:rPr kumimoji="1"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kumimoji="1" lang="ja-JP" altLang="en-US" sz="105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前回</a:t>
            </a:r>
            <a:r>
              <a:rPr kumimoji="1"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（応募</a:t>
            </a:r>
            <a:r>
              <a:rPr kumimoji="1"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要領</a:t>
            </a:r>
            <a:r>
              <a:rPr kumimoji="1"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は例年</a:t>
            </a:r>
            <a:r>
              <a:rPr kumimoji="1" lang="en-US" altLang="ja-JP" sz="1050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月に</a:t>
            </a:r>
            <a:r>
              <a:rPr kumimoji="1"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公表</a:t>
            </a:r>
            <a:r>
              <a:rPr kumimoji="1"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05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483356" y="6976195"/>
            <a:ext cx="1912825" cy="3193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提案にあたっての論点</a:t>
            </a:r>
            <a:endParaRPr kumimoji="1" lang="zh-TW" altLang="en-US" sz="10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494635" y="7422191"/>
            <a:ext cx="6150378" cy="183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88900" indent="-88900" font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○提案のパターンに関わらず、府内の自治体が相互に連携・協調している形を見せてはどうか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 fontAlgn="ctr"/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 font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○万博と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という他府県で用いることができないキーワードを盛り込むことが差別化につながるのではないか。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 fontAlgn="ctr"/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 font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○提案要件のうち、「国際貢献」、「ステークホルダーとの連携充実」などについては、共通の枠組み（仕組み）を検討してはどうか。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6516712" y="7291097"/>
            <a:ext cx="1656000" cy="0"/>
          </a:xfrm>
          <a:prstGeom prst="line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33878" y="935176"/>
            <a:ext cx="1080000" cy="0"/>
          </a:xfrm>
          <a:prstGeom prst="line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411396"/>
              </p:ext>
            </p:extLst>
          </p:nvPr>
        </p:nvGraphicFramePr>
        <p:xfrm>
          <a:off x="1551544" y="1908897"/>
          <a:ext cx="3890901" cy="80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901">
                  <a:extLst>
                    <a:ext uri="{9D8B030D-6E8A-4147-A177-3AD203B41FA5}">
                      <a16:colId xmlns:a16="http://schemas.microsoft.com/office/drawing/2014/main" val="1876957577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64418094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20774456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未来都市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モデル事業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00925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37113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0878160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329732" y="8483943"/>
            <a:ext cx="5652000" cy="92903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>
              <a:lnSpc>
                <a:spcPts val="1200"/>
              </a:lnSpc>
            </a:pP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8792" y="1771361"/>
            <a:ext cx="3471311" cy="3193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選定実績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79219" y="3204468"/>
            <a:ext cx="5420449" cy="1188000"/>
          </a:xfrm>
          <a:prstGeom prst="roundRect">
            <a:avLst>
              <a:gd name="adj" fmla="val 3140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36000" bIns="36000" rtlCol="0" anchor="b"/>
          <a:lstStyle/>
          <a:p>
            <a:pPr>
              <a:spcBef>
                <a:spcPts val="300"/>
              </a:spcBef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　地域の特徴、今後の課題とあるべき姿　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優先的に取組むゴール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/KPI</a:t>
            </a: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　今後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年間の取組みの方向性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スケジュール　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71809" y="4480535"/>
            <a:ext cx="5544969" cy="351513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（全て新規事業＋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３側面それぞれの事業　・３側面をつなぐ事業　・３側面の相乗効果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6442733" y="685056"/>
            <a:ext cx="6228000" cy="3193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内閣府、有識者の助言　</a:t>
            </a:r>
            <a:endParaRPr kumimoji="1" lang="zh-TW" altLang="en-US" sz="105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6460414" y="1120677"/>
            <a:ext cx="6184599" cy="1660726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5734" indent="-185734">
              <a:spcBef>
                <a:spcPts val="30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先駆性という意味では、過去に例のない共同提案という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形式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は一案。ただし、自治体間の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合意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形成に相当の労力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が予想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されること、また、自治体間の取組みを相互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連関させ、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一つのストーリーとして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することには、相当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高いハードル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5734" indent="-185734">
              <a:spcBef>
                <a:spcPts val="30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未来都市は、最終年度ということもあり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応募が殺到することが予想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される。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採択には、過去に事例の無い内容や分野に取り組むなど、他の自治体提案と差別化が必要ではないか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550" y="5659663"/>
            <a:ext cx="4209816" cy="2336010"/>
          </a:xfrm>
          <a:prstGeom prst="rect">
            <a:avLst/>
          </a:prstGeom>
        </p:spPr>
      </p:pic>
      <p:sp>
        <p:nvSpPr>
          <p:cNvPr id="165" name="正方形/長方形 164"/>
          <p:cNvSpPr/>
          <p:nvPr/>
        </p:nvSpPr>
        <p:spPr>
          <a:xfrm>
            <a:off x="6438392" y="3237123"/>
            <a:ext cx="6264000" cy="36550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角丸四角形 165"/>
          <p:cNvSpPr/>
          <p:nvPr/>
        </p:nvSpPr>
        <p:spPr>
          <a:xfrm>
            <a:off x="6458091" y="2814132"/>
            <a:ext cx="2086426" cy="3193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考えられる提案パターン</a:t>
            </a:r>
            <a:endParaRPr kumimoji="1" lang="zh-TW" altLang="en-US" sz="10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7" name="直線コネクタ 166"/>
          <p:cNvCxnSpPr/>
          <p:nvPr/>
        </p:nvCxnSpPr>
        <p:spPr>
          <a:xfrm>
            <a:off x="6438392" y="3137077"/>
            <a:ext cx="1800000" cy="0"/>
          </a:xfrm>
          <a:prstGeom prst="line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6497937" y="3356032"/>
            <a:ext cx="1462135" cy="34438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108000" rtlCol="0" anchor="t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＜パターン１＞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ts val="300"/>
              </a:spcBef>
            </a:pP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個別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8" name="正方形/長方形 167"/>
          <p:cNvSpPr/>
          <p:nvPr/>
        </p:nvSpPr>
        <p:spPr>
          <a:xfrm>
            <a:off x="11142833" y="3350634"/>
            <a:ext cx="1517898" cy="34438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108000" rtlCol="0" anchor="t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＜パターン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ts val="300"/>
              </a:spcBef>
            </a:pP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共同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提案（一本化）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9" name="正方形/長方形 168"/>
          <p:cNvSpPr/>
          <p:nvPr/>
        </p:nvSpPr>
        <p:spPr>
          <a:xfrm>
            <a:off x="8029465" y="3350634"/>
            <a:ext cx="3056470" cy="34438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108000" rtlCol="0" anchor="t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＜パターン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ts val="300"/>
              </a:spcBef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提案（連携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0" name="正方形/長方形 169"/>
          <p:cNvSpPr/>
          <p:nvPr/>
        </p:nvSpPr>
        <p:spPr>
          <a:xfrm>
            <a:off x="6575321" y="4164807"/>
            <a:ext cx="612000" cy="1263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提案書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1" name="角丸四角形 170"/>
          <p:cNvSpPr/>
          <p:nvPr/>
        </p:nvSpPr>
        <p:spPr>
          <a:xfrm>
            <a:off x="6621705" y="4425268"/>
            <a:ext cx="504000" cy="360000"/>
          </a:xfrm>
          <a:prstGeom prst="roundRect">
            <a:avLst>
              <a:gd name="adj" fmla="val 270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6617289" y="4863893"/>
            <a:ext cx="504000" cy="451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モデル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事業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87407" y="3938592"/>
            <a:ext cx="144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（府）　　（市町村）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3" name="正方形/長方形 172"/>
          <p:cNvSpPr/>
          <p:nvPr/>
        </p:nvSpPr>
        <p:spPr>
          <a:xfrm>
            <a:off x="7278513" y="4158995"/>
            <a:ext cx="612000" cy="1263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提案書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4" name="角丸四角形 173"/>
          <p:cNvSpPr/>
          <p:nvPr/>
        </p:nvSpPr>
        <p:spPr>
          <a:xfrm>
            <a:off x="7334422" y="4419456"/>
            <a:ext cx="504000" cy="360000"/>
          </a:xfrm>
          <a:prstGeom prst="roundRect">
            <a:avLst>
              <a:gd name="adj" fmla="val 270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5" name="正方形/長方形 174"/>
          <p:cNvSpPr/>
          <p:nvPr/>
        </p:nvSpPr>
        <p:spPr>
          <a:xfrm>
            <a:off x="7330006" y="4858081"/>
            <a:ext cx="504000" cy="451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モデル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事業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cxnSp>
        <p:nvCxnSpPr>
          <p:cNvPr id="176" name="直線コネクタ 175"/>
          <p:cNvCxnSpPr/>
          <p:nvPr/>
        </p:nvCxnSpPr>
        <p:spPr>
          <a:xfrm>
            <a:off x="7226466" y="4020172"/>
            <a:ext cx="0" cy="1476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正方形/長方形 176"/>
          <p:cNvSpPr/>
          <p:nvPr/>
        </p:nvSpPr>
        <p:spPr>
          <a:xfrm>
            <a:off x="11204136" y="4151813"/>
            <a:ext cx="1385733" cy="1263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提案書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8" name="角丸四角形 177"/>
          <p:cNvSpPr/>
          <p:nvPr/>
        </p:nvSpPr>
        <p:spPr>
          <a:xfrm>
            <a:off x="11251449" y="4394851"/>
            <a:ext cx="1256180" cy="360000"/>
          </a:xfrm>
          <a:prstGeom prst="roundRect">
            <a:avLst>
              <a:gd name="adj" fmla="val 270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11251449" y="4838431"/>
            <a:ext cx="579658" cy="451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モデル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事業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182" name="正方形/長方形 181"/>
          <p:cNvSpPr/>
          <p:nvPr/>
        </p:nvSpPr>
        <p:spPr>
          <a:xfrm>
            <a:off x="11927971" y="4832619"/>
            <a:ext cx="579658" cy="451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モデル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事業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11113254" y="3910856"/>
            <a:ext cx="15962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（府）　　　（市町村）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11695003" y="5067171"/>
            <a:ext cx="360000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正方形/長方形 183"/>
          <p:cNvSpPr/>
          <p:nvPr/>
        </p:nvSpPr>
        <p:spPr>
          <a:xfrm>
            <a:off x="8136864" y="4166538"/>
            <a:ext cx="612000" cy="1263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提案書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8192773" y="4426999"/>
            <a:ext cx="504000" cy="360000"/>
          </a:xfrm>
          <a:prstGeom prst="roundRect">
            <a:avLst>
              <a:gd name="adj" fmla="val 270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6" name="正方形/長方形 185"/>
          <p:cNvSpPr/>
          <p:nvPr/>
        </p:nvSpPr>
        <p:spPr>
          <a:xfrm>
            <a:off x="8188357" y="4865624"/>
            <a:ext cx="504000" cy="451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モデル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事業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8099335" y="3934693"/>
            <a:ext cx="6557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（府）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8" name="正方形/長方形 187"/>
          <p:cNvSpPr/>
          <p:nvPr/>
        </p:nvSpPr>
        <p:spPr>
          <a:xfrm>
            <a:off x="10350344" y="4170765"/>
            <a:ext cx="612000" cy="1263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提案書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9" name="角丸四角形 188"/>
          <p:cNvSpPr/>
          <p:nvPr/>
        </p:nvSpPr>
        <p:spPr>
          <a:xfrm>
            <a:off x="10415778" y="4400851"/>
            <a:ext cx="504000" cy="363600"/>
          </a:xfrm>
          <a:prstGeom prst="roundRect">
            <a:avLst>
              <a:gd name="adj" fmla="val 270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0" name="正方形/長方形 189"/>
          <p:cNvSpPr/>
          <p:nvPr/>
        </p:nvSpPr>
        <p:spPr>
          <a:xfrm>
            <a:off x="10411362" y="4841276"/>
            <a:ext cx="504000" cy="451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モデル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事業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33" name="大かっこ 32"/>
          <p:cNvSpPr/>
          <p:nvPr/>
        </p:nvSpPr>
        <p:spPr>
          <a:xfrm>
            <a:off x="8804991" y="4179772"/>
            <a:ext cx="1470398" cy="1275336"/>
          </a:xfrm>
          <a:prstGeom prst="bracketPair">
            <a:avLst>
              <a:gd name="adj" fmla="val 7077"/>
            </a:avLst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none" lIns="36000" anchor="ctr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・府と市町村で調整・協議しながら</a:t>
            </a:r>
            <a:endParaRPr lang="en-US" altLang="ja-JP" sz="8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 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提案書を作成</a:t>
            </a:r>
            <a:endParaRPr lang="en-US" altLang="ja-JP" sz="8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endParaRPr lang="en-US" altLang="ja-JP" sz="800" kern="100" dirty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・万博など共通テー</a:t>
            </a:r>
            <a:r>
              <a:rPr lang="ja-JP" altLang="ja-JP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マ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のも</a:t>
            </a: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と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、できる</a:t>
            </a:r>
            <a:endParaRPr lang="en-US" altLang="ja-JP" sz="8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だけ全体計画をリンクさせる</a:t>
            </a:r>
            <a:endParaRPr lang="en-US" altLang="ja-JP" sz="8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endParaRPr lang="en-US" altLang="ja-JP" sz="800" kern="100" dirty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・それぞれのモデル事業についても</a:t>
            </a:r>
            <a:endParaRPr lang="en-US" altLang="ja-JP" sz="8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できるだけ補完関係を構築</a:t>
            </a:r>
            <a:endParaRPr lang="en-US" altLang="ja-JP" sz="8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（モデル事業の自治体補完は、</a:t>
            </a:r>
            <a:endParaRPr lang="en-US" altLang="ja-JP" sz="8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　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　神奈川、郡山で前例あり）</a:t>
            </a:r>
            <a:endParaRPr lang="en-US" altLang="ja-JP" sz="8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69056"/>
              </p:ext>
            </p:extLst>
          </p:nvPr>
        </p:nvGraphicFramePr>
        <p:xfrm>
          <a:off x="6760627" y="5557101"/>
          <a:ext cx="5586045" cy="113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4000">
                  <a:extLst>
                    <a:ext uri="{9D8B030D-6E8A-4147-A177-3AD203B41FA5}">
                      <a16:colId xmlns:a16="http://schemas.microsoft.com/office/drawing/2014/main" val="1077094169"/>
                    </a:ext>
                  </a:extLst>
                </a:gridCol>
                <a:gridCol w="3462045">
                  <a:extLst>
                    <a:ext uri="{9D8B030D-6E8A-4147-A177-3AD203B41FA5}">
                      <a16:colId xmlns:a16="http://schemas.microsoft.com/office/drawing/2014/main" val="595162204"/>
                    </a:ext>
                  </a:extLst>
                </a:gridCol>
              </a:tblGrid>
              <a:tr h="251838"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3852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＜１＞ 提案の新規性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低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パターン１　＜　パターン２　＜　パターン３　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43616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＜２＞ 合意形成等の難易度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低　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パターン１　＜　パターン２　＜　パターン３　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0217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＜３＞ 自治体の独自性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パターン１　＞　パターン２　＞　パターン３　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532067"/>
                  </a:ext>
                </a:extLst>
              </a:tr>
            </a:tbl>
          </a:graphicData>
        </a:graphic>
      </p:graphicFrame>
      <p:cxnSp>
        <p:nvCxnSpPr>
          <p:cNvPr id="197" name="直線コネクタ 196"/>
          <p:cNvCxnSpPr/>
          <p:nvPr/>
        </p:nvCxnSpPr>
        <p:spPr>
          <a:xfrm>
            <a:off x="6532267" y="977089"/>
            <a:ext cx="1800000" cy="0"/>
          </a:xfrm>
          <a:prstGeom prst="line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右中かっこ 55"/>
          <p:cNvSpPr/>
          <p:nvPr/>
        </p:nvSpPr>
        <p:spPr>
          <a:xfrm>
            <a:off x="6053336" y="3059294"/>
            <a:ext cx="323438" cy="4936379"/>
          </a:xfrm>
          <a:prstGeom prst="rightBrace">
            <a:avLst>
              <a:gd name="adj1" fmla="val 82978"/>
              <a:gd name="adj2" fmla="val 3889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左右矢印 11"/>
          <p:cNvSpPr/>
          <p:nvPr/>
        </p:nvSpPr>
        <p:spPr>
          <a:xfrm>
            <a:off x="7230627" y="5615837"/>
            <a:ext cx="4428000" cy="144000"/>
          </a:xfrm>
          <a:prstGeom prst="leftRightArrow">
            <a:avLst>
              <a:gd name="adj1" fmla="val 50000"/>
              <a:gd name="adj2" fmla="val 813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0204325" y="3919325"/>
            <a:ext cx="9089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（市町村）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91592" y="3235205"/>
            <a:ext cx="1005403" cy="338554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全体計画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491592" y="4567949"/>
            <a:ext cx="109517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モデル事業</a:t>
            </a:r>
            <a:endParaRPr lang="ja-JP" altLang="en-US" sz="1600" dirty="0"/>
          </a:p>
        </p:txBody>
      </p:sp>
      <p:sp>
        <p:nvSpPr>
          <p:cNvPr id="27" name="右矢印 26"/>
          <p:cNvSpPr/>
          <p:nvPr/>
        </p:nvSpPr>
        <p:spPr>
          <a:xfrm>
            <a:off x="371990" y="8767989"/>
            <a:ext cx="2160886" cy="507648"/>
          </a:xfrm>
          <a:prstGeom prst="rightArrow">
            <a:avLst>
              <a:gd name="adj1" fmla="val 100000"/>
              <a:gd name="adj2" fmla="val 19979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未来都市募集要領公表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（相談会の開催　など）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右矢印 61"/>
          <p:cNvSpPr/>
          <p:nvPr/>
        </p:nvSpPr>
        <p:spPr>
          <a:xfrm>
            <a:off x="2654659" y="8767989"/>
            <a:ext cx="1440000" cy="507648"/>
          </a:xfrm>
          <a:prstGeom prst="rightArrow">
            <a:avLst>
              <a:gd name="adj1" fmla="val 100000"/>
              <a:gd name="adj2" fmla="val 19979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提案受付期間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月末から</a:t>
            </a:r>
            <a:r>
              <a:rPr kumimoji="1"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週間程度）</a:t>
            </a:r>
            <a:endParaRPr kumimoji="1" lang="ja-JP" altLang="en-US" sz="900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右矢印 62"/>
          <p:cNvSpPr/>
          <p:nvPr/>
        </p:nvSpPr>
        <p:spPr>
          <a:xfrm>
            <a:off x="5084269" y="8784043"/>
            <a:ext cx="812843" cy="507648"/>
          </a:xfrm>
          <a:prstGeom prst="rightArrow">
            <a:avLst>
              <a:gd name="adj1" fmla="val 100000"/>
              <a:gd name="adj2" fmla="val 1497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選定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結果公表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3409" y="8498812"/>
            <a:ext cx="54712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	2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	3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4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5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6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7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大かっこ 31"/>
          <p:cNvSpPr/>
          <p:nvPr/>
        </p:nvSpPr>
        <p:spPr>
          <a:xfrm>
            <a:off x="4285542" y="8815960"/>
            <a:ext cx="729355" cy="434277"/>
          </a:xfrm>
          <a:prstGeom prst="bracketPair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ヒアリング審査　など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839328" y="56079"/>
            <a:ext cx="851656" cy="4072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33878" y="8189359"/>
            <a:ext cx="237597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◆スケジュール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（過去実績より）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457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</TotalTime>
  <Words>292</Words>
  <Application>Microsoft Office PowerPoint</Application>
  <PresentationFormat>A3 297x420 mm</PresentationFormat>
  <Paragraphs>101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Courier New</vt:lpstr>
      <vt:lpstr>Microsoft Himalaya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92</cp:revision>
  <cp:lastPrinted>2019-12-18T06:31:59Z</cp:lastPrinted>
  <dcterms:created xsi:type="dcterms:W3CDTF">2019-09-24T06:32:36Z</dcterms:created>
  <dcterms:modified xsi:type="dcterms:W3CDTF">2019-12-18T06:36:07Z</dcterms:modified>
</cp:coreProperties>
</file>