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0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 showGuides="1">
      <p:cViewPr varScale="1">
        <p:scale>
          <a:sx n="48" d="100"/>
          <a:sy n="48" d="100"/>
        </p:scale>
        <p:origin x="1380" y="48"/>
      </p:cViewPr>
      <p:guideLst>
        <p:guide orient="horz" pos="3410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A0B6E72B-01B8-4CA6-8C25-AAE39892FD52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F557CA4F-F378-4921-A7DF-9A21F8420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7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7CA4F-F378-4921-A7DF-9A21F84206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97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27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7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64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76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41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87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21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3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19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32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5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3A37D-9C49-43F0-A423-3C94451D0715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6091B-D34C-4791-8148-E1D114A408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74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object 2"/>
          <p:cNvSpPr/>
          <p:nvPr/>
        </p:nvSpPr>
        <p:spPr>
          <a:xfrm>
            <a:off x="1080804" y="3619658"/>
            <a:ext cx="4791300" cy="40831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9"/>
          <p:cNvSpPr txBox="1"/>
          <p:nvPr/>
        </p:nvSpPr>
        <p:spPr>
          <a:xfrm>
            <a:off x="1780650" y="3824352"/>
            <a:ext cx="1833245" cy="1006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txBody>
          <a:bodyPr vert="horz" wrap="square" lIns="0" tIns="69215" rIns="0" bIns="0" rtlCol="0">
            <a:spAutoFit/>
          </a:bodyPr>
          <a:lstStyle/>
          <a:p>
            <a:pPr marL="358775">
              <a:lnSpc>
                <a:spcPts val="1555"/>
              </a:lnSpc>
              <a:spcBef>
                <a:spcPts val="545"/>
              </a:spcBef>
            </a:pPr>
            <a:r>
              <a:rPr sz="800" b="1" spc="-5" dirty="0">
                <a:latin typeface="Meiryo UI"/>
                <a:cs typeface="Meiryo UI"/>
              </a:rPr>
              <a:t>SDGs未来都市</a:t>
            </a:r>
            <a:endParaRPr sz="800" dirty="0">
              <a:latin typeface="Meiryo UI"/>
              <a:cs typeface="Meiryo UI"/>
            </a:endParaRPr>
          </a:p>
          <a:p>
            <a:pPr marL="358775">
              <a:lnSpc>
                <a:spcPts val="1555"/>
              </a:lnSpc>
            </a:pPr>
            <a:r>
              <a:rPr sz="800" b="1" spc="-5" dirty="0">
                <a:latin typeface="Meiryo UI"/>
                <a:cs typeface="Meiryo UI"/>
              </a:rPr>
              <a:t>（自治体SDGsモデル事業含む）</a:t>
            </a:r>
            <a:endParaRPr sz="800" dirty="0">
              <a:latin typeface="Meiryo UI"/>
              <a:cs typeface="Meiryo UI"/>
            </a:endParaRPr>
          </a:p>
          <a:p>
            <a:pPr marL="358775">
              <a:lnSpc>
                <a:spcPct val="100000"/>
              </a:lnSpc>
              <a:spcBef>
                <a:spcPts val="965"/>
              </a:spcBef>
            </a:pPr>
            <a:r>
              <a:rPr sz="800" b="1" spc="-5" dirty="0">
                <a:latin typeface="Meiryo UI"/>
                <a:cs typeface="Meiryo UI"/>
              </a:rPr>
              <a:t>SDGs未来都市</a:t>
            </a:r>
            <a:endParaRPr sz="800" dirty="0">
              <a:latin typeface="Meiryo UI"/>
              <a:cs typeface="Meiryo UI"/>
            </a:endParaRPr>
          </a:p>
          <a:p>
            <a:pPr marL="139065">
              <a:lnSpc>
                <a:spcPct val="100000"/>
              </a:lnSpc>
              <a:spcBef>
                <a:spcPts val="1250"/>
              </a:spcBef>
            </a:pPr>
            <a:r>
              <a:rPr sz="600" b="1" spc="-10" dirty="0">
                <a:latin typeface="Meiryo UI"/>
                <a:cs typeface="Meiryo UI"/>
              </a:rPr>
              <a:t>※道県が選定されている場合は道県全域を着色</a:t>
            </a:r>
            <a:endParaRPr sz="800" dirty="0">
              <a:latin typeface="Meiryo UI"/>
              <a:cs typeface="Meiryo UI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6208" y="806832"/>
            <a:ext cx="6109529" cy="199051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 wrap="square" tIns="108000" rtlCol="0">
            <a:noAutofit/>
          </a:bodyPr>
          <a:lstStyle/>
          <a:p>
            <a:pPr marL="87313" indent="-87313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年大阪・関西万博のテーマである「いのち輝く未来社会のデザイン」は、まさに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が達成された社会。万博の開催にふさわしい都市として、先頭に立って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の達成に貢献する「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先進都市」をめざし、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府内市町村におかれても更なる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の推進を図っていただく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とともに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、国の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未来都市」の提案についてもご検討いただきたい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〇地方創生に向け、自治体による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の達成に資する優れた取組を提案する都市を「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未来都市」として、また、未来都市提案書に記載された、特に先導的な事業を「自治体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モデル事業」として選定。現在、次回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の提案募集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開始されている。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spcBef>
                <a:spcPts val="6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毎年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都市程度、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年末までに累計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選定される予定。（現在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都市が選定）</a:t>
            </a:r>
            <a:endParaRPr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-1"/>
            <a:ext cx="12780000" cy="468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未来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都市及び自治体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モデル事業募集の開始について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75459" y="2856165"/>
            <a:ext cx="6228000" cy="3193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の選定都市　</a:t>
            </a:r>
            <a:endParaRPr kumimoji="1" lang="zh-TW" altLang="en-US" sz="105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9459" y="597742"/>
            <a:ext cx="22140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sz="1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未来都市について</a:t>
            </a:r>
            <a:endParaRPr lang="ja-JP" alt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7170" y="3118854"/>
            <a:ext cx="652943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都市（うち、モデル事業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都市）　　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都市（うち、モデル事業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都市）　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大阪からは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年度に堺市が選定されている。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object 7"/>
          <p:cNvSpPr/>
          <p:nvPr/>
        </p:nvSpPr>
        <p:spPr>
          <a:xfrm>
            <a:off x="1841125" y="4002724"/>
            <a:ext cx="224351" cy="223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"/>
          <p:cNvSpPr/>
          <p:nvPr/>
        </p:nvSpPr>
        <p:spPr>
          <a:xfrm>
            <a:off x="1843352" y="4409556"/>
            <a:ext cx="224099" cy="2237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311726"/>
              </p:ext>
            </p:extLst>
          </p:nvPr>
        </p:nvGraphicFramePr>
        <p:xfrm>
          <a:off x="197170" y="3657733"/>
          <a:ext cx="1425218" cy="3520260"/>
        </p:xfrm>
        <a:graphic>
          <a:graphicData uri="http://schemas.openxmlformats.org/drawingml/2006/table">
            <a:tbl>
              <a:tblPr/>
              <a:tblGrid>
                <a:gridCol w="303907">
                  <a:extLst>
                    <a:ext uri="{9D8B030D-6E8A-4147-A177-3AD203B41FA5}">
                      <a16:colId xmlns:a16="http://schemas.microsoft.com/office/drawing/2014/main" val="4087457671"/>
                    </a:ext>
                  </a:extLst>
                </a:gridCol>
                <a:gridCol w="806925">
                  <a:extLst>
                    <a:ext uri="{9D8B030D-6E8A-4147-A177-3AD203B41FA5}">
                      <a16:colId xmlns:a16="http://schemas.microsoft.com/office/drawing/2014/main" val="3660643592"/>
                    </a:ext>
                  </a:extLst>
                </a:gridCol>
                <a:gridCol w="314386">
                  <a:extLst>
                    <a:ext uri="{9D8B030D-6E8A-4147-A177-3AD203B41FA5}">
                      <a16:colId xmlns:a16="http://schemas.microsoft.com/office/drawing/2014/main" val="40315162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都市名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040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北海道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811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北海道札幌市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351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北海道ニセコ町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322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北海道下川町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50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岩手県陸前高田市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154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宮城県東松島市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824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秋田県仙北市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3017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山形県飯豊町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291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福島県郡山市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7578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茨城県つくば市 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868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栃木県宇都宮市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6302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群馬県みなかみ町 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65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埼玉県さいたま市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038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東京都日野市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5024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神奈川県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485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神奈川県横浜市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431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神奈川県川崎市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512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神奈川県鎌倉市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66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神奈川県小田原市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129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新潟県見附市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471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富山県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171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富山県富山市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90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富山県南砺市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601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石川県小松市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2404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石川県珠洲市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768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石川県白山市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271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福井県鯖江市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602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長野県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817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静岡県静岡市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196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静岡県浜松市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7860" marR="7860" marT="78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615284"/>
                  </a:ext>
                </a:extLst>
              </a:tr>
            </a:tbl>
          </a:graphicData>
        </a:graphic>
      </p:graphicFrame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827496"/>
              </p:ext>
            </p:extLst>
          </p:nvPr>
        </p:nvGraphicFramePr>
        <p:xfrm>
          <a:off x="5003888" y="4198969"/>
          <a:ext cx="1289087" cy="3430894"/>
        </p:xfrm>
        <a:graphic>
          <a:graphicData uri="http://schemas.openxmlformats.org/drawingml/2006/table">
            <a:tbl>
              <a:tblPr/>
              <a:tblGrid>
                <a:gridCol w="265295">
                  <a:extLst>
                    <a:ext uri="{9D8B030D-6E8A-4147-A177-3AD203B41FA5}">
                      <a16:colId xmlns:a16="http://schemas.microsoft.com/office/drawing/2014/main" val="466129349"/>
                    </a:ext>
                  </a:extLst>
                </a:gridCol>
                <a:gridCol w="749351">
                  <a:extLst>
                    <a:ext uri="{9D8B030D-6E8A-4147-A177-3AD203B41FA5}">
                      <a16:colId xmlns:a16="http://schemas.microsoft.com/office/drawing/2014/main" val="3921719774"/>
                    </a:ext>
                  </a:extLst>
                </a:gridCol>
                <a:gridCol w="274441">
                  <a:extLst>
                    <a:ext uri="{9D8B030D-6E8A-4147-A177-3AD203B41FA5}">
                      <a16:colId xmlns:a16="http://schemas.microsoft.com/office/drawing/2014/main" val="3466287447"/>
                    </a:ext>
                  </a:extLst>
                </a:gridCol>
              </a:tblGrid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都市名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943210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愛知県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640850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愛知県名古屋市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826139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愛知県豊橋市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381670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愛知県豊田市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01707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三重県志摩市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623817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滋賀県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142750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京都府舞鶴市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149262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大阪府堺市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24662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奈良県生駒市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691096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奈良県三郷町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061375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奈良県広陵町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060768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奈良県十津川村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379509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和歌山県和歌山市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066632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鳥取県智頭町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380097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鳥取県日南町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181611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岡山県岡山市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889098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岡山県真庭市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4641120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岡山県西粟倉村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520494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広島県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378530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山口県宇部市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209219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徳島県上勝町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334544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福岡県北九州市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586363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福岡県大牟田市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345067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福岡県福津市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763143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長崎県壱岐市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960352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熊本県熊本市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21175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熊本県小国町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717618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鹿児島県大崎町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485022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鹿児島県徳之島町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826834"/>
                  </a:ext>
                </a:extLst>
              </a:tr>
              <a:tr h="998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沖縄県恩納村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994" marR="3994" marT="3994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033490"/>
                  </a:ext>
                </a:extLst>
              </a:tr>
            </a:tbl>
          </a:graphicData>
        </a:graphic>
      </p:graphicFrame>
      <p:sp>
        <p:nvSpPr>
          <p:cNvPr id="92" name="正方形/長方形 91"/>
          <p:cNvSpPr/>
          <p:nvPr/>
        </p:nvSpPr>
        <p:spPr>
          <a:xfrm>
            <a:off x="6726601" y="2138636"/>
            <a:ext cx="5916440" cy="2271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72000" bIns="36000" rtlCol="0" anchor="t"/>
          <a:lstStyle/>
          <a:p>
            <a:pPr>
              <a:spcBef>
                <a:spcPts val="300"/>
              </a:spcBef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◇全体計画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6736673" y="4571604"/>
            <a:ext cx="5916440" cy="48917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108000" rtlCol="0" anchor="t"/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◇モデル事業（全て新規事業＋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6547607" y="1863218"/>
            <a:ext cx="17812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◆提案に必要な事項</a:t>
            </a:r>
            <a:endParaRPr lang="ja-JP" altLang="en-US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6934820" y="2510865"/>
            <a:ext cx="1598932" cy="540000"/>
          </a:xfrm>
          <a:prstGeom prst="rect">
            <a:avLst/>
          </a:prstGeom>
          <a:ln w="44450" cmpd="dbl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１．将来ビジョン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6935468" y="3102991"/>
            <a:ext cx="1598932" cy="540000"/>
          </a:xfrm>
          <a:prstGeom prst="rect">
            <a:avLst/>
          </a:prstGeom>
          <a:ln w="44450" cmpd="dbl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．自治体</a:t>
            </a:r>
            <a:r>
              <a:rPr kumimoji="1"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kumimoji="1"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推進に資する取り組み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6934820" y="3682260"/>
            <a:ext cx="1598932" cy="648000"/>
          </a:xfrm>
          <a:prstGeom prst="rect">
            <a:avLst/>
          </a:prstGeom>
          <a:ln w="44450" cmpd="dbl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３．推進体制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8533752" y="2525379"/>
            <a:ext cx="3993158" cy="54000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〇地域の実態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年のあるべき姿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年のあるべき姿の実現に向けた優先的なゴール・ターゲット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8533752" y="3096694"/>
            <a:ext cx="3993158" cy="54000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5725" indent="-85725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年のあるべき姿の実現、及び、優先的に取り上げるゴール、ターゲットの達成に向けて、今後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年間先導的に進める取組み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〇情報発信、普及展開性　等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8541010" y="3686335"/>
            <a:ext cx="3993158" cy="64800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〇行政体内部の執行体制　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〇様々なステークホルダーとどのように連携していくか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〇企業や市民等が自律的に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を推進するための取組み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（登録・認証制度　等）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7056421" y="4862243"/>
            <a:ext cx="5464358" cy="437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indent="145415" algn="just">
              <a:lnSpc>
                <a:spcPct val="101600"/>
              </a:lnSpc>
              <a:spcBef>
                <a:spcPts val="1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「自治体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SDGs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の推進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/>
              </a:rPr>
              <a:t>に資する取り組み」のうち、他の自治体で普及展開できるような先導的モデルとなる事業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/>
            </a:endParaRPr>
          </a:p>
        </p:txBody>
      </p:sp>
      <p:pic>
        <p:nvPicPr>
          <p:cNvPr id="103" name="図 1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92757" y="5293288"/>
            <a:ext cx="5069115" cy="2447334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6761715" y="7749116"/>
            <a:ext cx="5940000" cy="16005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no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（参考）国の補助金の概要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（モデル事業選定都市のみ）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角丸四角形 119"/>
          <p:cNvSpPr/>
          <p:nvPr/>
        </p:nvSpPr>
        <p:spPr>
          <a:xfrm>
            <a:off x="6374861" y="685033"/>
            <a:ext cx="3401061" cy="3193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次回提案に向けた国のスケジュール</a:t>
            </a:r>
            <a:endParaRPr kumimoji="1" lang="zh-TW" altLang="en-US" sz="100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6758409" y="1023831"/>
            <a:ext cx="5871146" cy="723616"/>
          </a:xfrm>
          <a:prstGeom prst="rect">
            <a:avLst/>
          </a:prstGeom>
          <a:ln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>
              <a:lnSpc>
                <a:spcPts val="1200"/>
              </a:lnSpc>
            </a:pP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右矢印 121"/>
          <p:cNvSpPr/>
          <p:nvPr/>
        </p:nvSpPr>
        <p:spPr>
          <a:xfrm>
            <a:off x="7476403" y="1271649"/>
            <a:ext cx="1806033" cy="418005"/>
          </a:xfrm>
          <a:prstGeom prst="rightArrow">
            <a:avLst>
              <a:gd name="adj1" fmla="val 100000"/>
              <a:gd name="adj2" fmla="val 1997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提案受付期間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2/18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（火）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~3/2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（月）正午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右矢印 122"/>
          <p:cNvSpPr/>
          <p:nvPr/>
        </p:nvSpPr>
        <p:spPr>
          <a:xfrm>
            <a:off x="11009765" y="1282100"/>
            <a:ext cx="1107700" cy="346731"/>
          </a:xfrm>
          <a:prstGeom prst="rightArrow">
            <a:avLst>
              <a:gd name="adj1" fmla="val 100000"/>
              <a:gd name="adj2" fmla="val 1497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選定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~6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6695496" y="1029120"/>
            <a:ext cx="57229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　２月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4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5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6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	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大かっこ 124"/>
          <p:cNvSpPr/>
          <p:nvPr/>
        </p:nvSpPr>
        <p:spPr>
          <a:xfrm>
            <a:off x="9358637" y="1247753"/>
            <a:ext cx="1562100" cy="434277"/>
          </a:xfrm>
          <a:prstGeom prst="bracketPair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書面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評価・ヒアリング審査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3~4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827458" y="8106907"/>
            <a:ext cx="2723268" cy="118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１．全体マネジメント・普及啓発等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経費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１件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当たり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2,000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万円を上限とした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定額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 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〇対象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・多様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なステークホルダーと連携するため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体制づくりや計画策定に要する経費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都市が行う取組を域内や他の地域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広く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発信する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普及啓発に要する経費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9622540" y="8106907"/>
            <a:ext cx="3024000" cy="118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．事業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経費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〇１件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当たり事業費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2,000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円（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国費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　を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上限とした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定率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補助（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補助率１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２）</a:t>
            </a: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・モデル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事業の実施のために必要不可欠な事業経費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と認められる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経費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0" y="7765449"/>
            <a:ext cx="6228000" cy="3193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◆これまでに「未来都市」に選定された自治体の主な</a:t>
            </a:r>
            <a:r>
              <a:rPr kumimoji="1" lang="ja-JP" altLang="en-US" sz="14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声</a:t>
            </a:r>
            <a:endParaRPr kumimoji="1" lang="zh-TW" altLang="en-US" sz="1050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7208" y="8097938"/>
            <a:ext cx="6144502" cy="12645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「都市の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プレゼンス・ブランドが向上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した。」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「各種メディアに取り上げられるなど、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全国に情報発信する機会が増加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した。」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「研究機関や企業等との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連携する機会が従来より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も増加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した。」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「知名度の向上により、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企業や団体等から問い合わせが増え、情報交換や連携の機会が増加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した。」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県内外の多くの企業等から連携の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提案があった。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取組が国際的な基準に照らしても正しいことが裏付けられ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、多くの方に知っていただく機会となった。」　など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88634" y="9158405"/>
            <a:ext cx="301877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（出典）内閣府「</a:t>
            </a:r>
            <a:r>
              <a:rPr kumimoji="1"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地方創生に向けた</a:t>
            </a:r>
            <a:r>
              <a:rPr kumimoji="1" lang="en-US" altLang="ja-JP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の推進について</a:t>
            </a:r>
            <a:r>
              <a:rPr kumimoji="1" lang="ja-JP" alt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ja-JP" altLang="en-US" sz="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1914373" y="36411"/>
            <a:ext cx="733165" cy="346975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資料１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09457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1300</TotalTime>
  <Words>805</Words>
  <Application>Microsoft Office PowerPoint</Application>
  <PresentationFormat>A3 297x420 mm</PresentationFormat>
  <Paragraphs>246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132</cp:revision>
  <cp:lastPrinted>2020-02-04T07:43:20Z</cp:lastPrinted>
  <dcterms:created xsi:type="dcterms:W3CDTF">2019-09-24T06:32:36Z</dcterms:created>
  <dcterms:modified xsi:type="dcterms:W3CDTF">2020-02-10T01:45:31Z</dcterms:modified>
</cp:coreProperties>
</file>