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80" r:id="rId2"/>
    <p:sldMasterId id="2147483668" r:id="rId3"/>
  </p:sldMasterIdLst>
  <p:notesMasterIdLst>
    <p:notesMasterId r:id="rId24"/>
  </p:notesMasterIdLst>
  <p:handoutMasterIdLst>
    <p:handoutMasterId r:id="rId25"/>
  </p:handoutMasterIdLst>
  <p:sldIdLst>
    <p:sldId id="330" r:id="rId4"/>
    <p:sldId id="583" r:id="rId5"/>
    <p:sldId id="358" r:id="rId6"/>
    <p:sldId id="584" r:id="rId7"/>
    <p:sldId id="560" r:id="rId8"/>
    <p:sldId id="582" r:id="rId9"/>
    <p:sldId id="588" r:id="rId10"/>
    <p:sldId id="577" r:id="rId11"/>
    <p:sldId id="578" r:id="rId12"/>
    <p:sldId id="585" r:id="rId13"/>
    <p:sldId id="564" r:id="rId14"/>
    <p:sldId id="565" r:id="rId15"/>
    <p:sldId id="593" r:id="rId16"/>
    <p:sldId id="567" r:id="rId17"/>
    <p:sldId id="568" r:id="rId18"/>
    <p:sldId id="594" r:id="rId19"/>
    <p:sldId id="592" r:id="rId20"/>
    <p:sldId id="595" r:id="rId21"/>
    <p:sldId id="596" r:id="rId22"/>
    <p:sldId id="591" r:id="rId23"/>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52" userDrawn="1">
          <p15:clr>
            <a:srgbClr val="A4A3A4"/>
          </p15:clr>
        </p15:guide>
        <p15:guide id="2" pos="321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田中　大貴" initials="田中　大貴" lastIdx="1" clrIdx="0">
    <p:extLst>
      <p:ext uri="{19B8F6BF-5375-455C-9EA6-DF929625EA0E}">
        <p15:presenceInfo xmlns:p15="http://schemas.microsoft.com/office/powerpoint/2012/main" userId="S-1-5-21-161959346-1900351369-444732941-21013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CC00"/>
    <a:srgbClr val="2E75B6"/>
    <a:srgbClr val="CC0099"/>
    <a:srgbClr val="FF6600"/>
    <a:srgbClr val="293E1A"/>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60" autoAdjust="0"/>
    <p:restoredTop sz="94434" autoAdjust="0"/>
  </p:normalViewPr>
  <p:slideViewPr>
    <p:cSldViewPr snapToGrid="0" showGuides="1">
      <p:cViewPr varScale="1">
        <p:scale>
          <a:sx n="67" d="100"/>
          <a:sy n="67" d="100"/>
        </p:scale>
        <p:origin x="1410" y="66"/>
      </p:cViewPr>
      <p:guideLst>
        <p:guide orient="horz" pos="3952"/>
        <p:guide pos="3211"/>
      </p:guideLst>
    </p:cSldViewPr>
  </p:slideViewPr>
  <p:notesTextViewPr>
    <p:cViewPr>
      <p:scale>
        <a:sx n="1" d="1"/>
        <a:sy n="1" d="1"/>
      </p:scale>
      <p:origin x="0" y="0"/>
    </p:cViewPr>
  </p:notesTextViewPr>
  <p:notesViewPr>
    <p:cSldViewPr snapToGrid="0" showGuides="1">
      <p:cViewPr varScale="1">
        <p:scale>
          <a:sx n="50" d="100"/>
          <a:sy n="50" d="100"/>
        </p:scale>
        <p:origin x="2898" y="4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575" cy="498475"/>
          </a:xfrm>
          <a:prstGeom prst="rect">
            <a:avLst/>
          </a:prstGeom>
        </p:spPr>
        <p:txBody>
          <a:bodyPr vert="horz" lIns="91442" tIns="45721" rIns="91442" bIns="45721"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40" y="1"/>
            <a:ext cx="2949575" cy="498475"/>
          </a:xfrm>
          <a:prstGeom prst="rect">
            <a:avLst/>
          </a:prstGeom>
        </p:spPr>
        <p:txBody>
          <a:bodyPr vert="horz" lIns="91442" tIns="45721" rIns="91442" bIns="45721" rtlCol="0"/>
          <a:lstStyle>
            <a:lvl1pPr algn="r">
              <a:defRPr sz="1200"/>
            </a:lvl1pPr>
          </a:lstStyle>
          <a:p>
            <a:fld id="{B10D2460-EA33-4F64-A101-1AAC1F82BEBC}" type="datetimeFigureOut">
              <a:rPr kumimoji="1" lang="ja-JP" altLang="en-US" smtClean="0"/>
              <a:t>2019/12/18</a:t>
            </a:fld>
            <a:endParaRPr kumimoji="1" lang="ja-JP" altLang="en-US"/>
          </a:p>
        </p:txBody>
      </p:sp>
      <p:sp>
        <p:nvSpPr>
          <p:cNvPr id="4" name="フッター プレースホルダー 3"/>
          <p:cNvSpPr>
            <a:spLocks noGrp="1"/>
          </p:cNvSpPr>
          <p:nvPr>
            <p:ph type="ftr" sz="quarter" idx="2"/>
          </p:nvPr>
        </p:nvSpPr>
        <p:spPr>
          <a:xfrm>
            <a:off x="1" y="9440863"/>
            <a:ext cx="2949575" cy="498475"/>
          </a:xfrm>
          <a:prstGeom prst="rect">
            <a:avLst/>
          </a:prstGeom>
        </p:spPr>
        <p:txBody>
          <a:bodyPr vert="horz" lIns="91442" tIns="45721" rIns="91442" bIns="45721"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40" y="9440863"/>
            <a:ext cx="2949575" cy="498475"/>
          </a:xfrm>
          <a:prstGeom prst="rect">
            <a:avLst/>
          </a:prstGeom>
        </p:spPr>
        <p:txBody>
          <a:bodyPr vert="horz" lIns="91442" tIns="45721" rIns="91442" bIns="45721" rtlCol="0" anchor="b"/>
          <a:lstStyle>
            <a:lvl1pPr algn="r">
              <a:defRPr sz="1200"/>
            </a:lvl1pPr>
          </a:lstStyle>
          <a:p>
            <a:fld id="{7FBB6248-C2D3-47DF-923C-02A101D0B070}" type="slidenum">
              <a:rPr kumimoji="1" lang="ja-JP" altLang="en-US" smtClean="0"/>
              <a:t>‹#›</a:t>
            </a:fld>
            <a:endParaRPr kumimoji="1" lang="ja-JP" altLang="en-US"/>
          </a:p>
        </p:txBody>
      </p:sp>
    </p:spTree>
    <p:extLst>
      <p:ext uri="{BB962C8B-B14F-4D97-AF65-F5344CB8AC3E}">
        <p14:creationId xmlns:p14="http://schemas.microsoft.com/office/powerpoint/2010/main" val="217955469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575" cy="498475"/>
          </a:xfrm>
          <a:prstGeom prst="rect">
            <a:avLst/>
          </a:prstGeom>
        </p:spPr>
        <p:txBody>
          <a:bodyPr vert="horz" lIns="91442" tIns="45721" rIns="91442" bIns="4572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0" y="1"/>
            <a:ext cx="2949575" cy="498475"/>
          </a:xfrm>
          <a:prstGeom prst="rect">
            <a:avLst/>
          </a:prstGeom>
        </p:spPr>
        <p:txBody>
          <a:bodyPr vert="horz" lIns="91442" tIns="45721" rIns="91442" bIns="45721" rtlCol="0"/>
          <a:lstStyle>
            <a:lvl1pPr algn="r">
              <a:defRPr sz="1200"/>
            </a:lvl1pPr>
          </a:lstStyle>
          <a:p>
            <a:fld id="{ADC004DA-1050-4399-AC60-3F835403D04A}" type="datetimeFigureOut">
              <a:rPr kumimoji="1" lang="ja-JP" altLang="en-US" smtClean="0"/>
              <a:t>2019/12/18</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42" tIns="45721" rIns="91442" bIns="45721" rtlCol="0" anchor="ctr"/>
          <a:lstStyle/>
          <a:p>
            <a:endParaRPr lang="ja-JP" altLang="en-US"/>
          </a:p>
        </p:txBody>
      </p:sp>
      <p:sp>
        <p:nvSpPr>
          <p:cNvPr id="5" name="ノート プレースホルダー 4"/>
          <p:cNvSpPr>
            <a:spLocks noGrp="1"/>
          </p:cNvSpPr>
          <p:nvPr>
            <p:ph type="body" sz="quarter" idx="3"/>
          </p:nvPr>
        </p:nvSpPr>
        <p:spPr>
          <a:xfrm>
            <a:off x="681038" y="4783139"/>
            <a:ext cx="5445125" cy="3913187"/>
          </a:xfrm>
          <a:prstGeom prst="rect">
            <a:avLst/>
          </a:prstGeom>
        </p:spPr>
        <p:txBody>
          <a:bodyPr vert="horz" lIns="91442" tIns="45721" rIns="91442" bIns="45721"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440863"/>
            <a:ext cx="2949575" cy="498475"/>
          </a:xfrm>
          <a:prstGeom prst="rect">
            <a:avLst/>
          </a:prstGeom>
        </p:spPr>
        <p:txBody>
          <a:bodyPr vert="horz" lIns="91442" tIns="45721" rIns="91442" bIns="4572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0" y="9440863"/>
            <a:ext cx="2949575" cy="498475"/>
          </a:xfrm>
          <a:prstGeom prst="rect">
            <a:avLst/>
          </a:prstGeom>
        </p:spPr>
        <p:txBody>
          <a:bodyPr vert="horz" lIns="91442" tIns="45721" rIns="91442" bIns="45721" rtlCol="0" anchor="b"/>
          <a:lstStyle>
            <a:lvl1pPr algn="r">
              <a:defRPr sz="1200"/>
            </a:lvl1pPr>
          </a:lstStyle>
          <a:p>
            <a:fld id="{BA841F3B-5A04-41FB-8249-8E399CC488D9}" type="slidenum">
              <a:rPr kumimoji="1" lang="ja-JP" altLang="en-US" smtClean="0"/>
              <a:t>‹#›</a:t>
            </a:fld>
            <a:endParaRPr kumimoji="1" lang="ja-JP" altLang="en-US"/>
          </a:p>
        </p:txBody>
      </p:sp>
    </p:spTree>
    <p:extLst>
      <p:ext uri="{BB962C8B-B14F-4D97-AF65-F5344CB8AC3E}">
        <p14:creationId xmlns:p14="http://schemas.microsoft.com/office/powerpoint/2010/main" val="296868450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1</a:t>
            </a:fld>
            <a:endParaRPr kumimoji="1" lang="ja-JP" altLang="en-US"/>
          </a:p>
        </p:txBody>
      </p:sp>
    </p:spTree>
    <p:extLst>
      <p:ext uri="{BB962C8B-B14F-4D97-AF65-F5344CB8AC3E}">
        <p14:creationId xmlns:p14="http://schemas.microsoft.com/office/powerpoint/2010/main" val="5711812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奇数ページ">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029C3283-49E3-41E7-98DD-812CDF2823C7}" type="datetime1">
              <a:rPr kumimoji="1" lang="ja-JP" altLang="en-US" smtClean="0"/>
              <a:t>2019/12/18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352251854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365125"/>
            <a:ext cx="8543925"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82625" y="1681163"/>
            <a:ext cx="41910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682625" y="2505075"/>
            <a:ext cx="4191000"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14913" y="1681163"/>
            <a:ext cx="42116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14913" y="2505075"/>
            <a:ext cx="421163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CDED22CA-ECAC-46F2-A2CA-20B157237F61}" type="datetime1">
              <a:rPr kumimoji="1" lang="ja-JP" altLang="en-US" smtClean="0"/>
              <a:t>2019/12/18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781838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A09B2A2D-B8CF-4864-8968-447BDC8603CD}" type="datetime1">
              <a:rPr kumimoji="1" lang="ja-JP" altLang="en-US" smtClean="0"/>
              <a:t>2019/12/18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3302494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9F45D6A-78B9-4FEB-B5CF-21F8183F7C92}" type="datetime1">
              <a:rPr kumimoji="1" lang="ja-JP" altLang="en-US" smtClean="0"/>
              <a:t>2019/12/18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10607803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457200"/>
            <a:ext cx="3194050"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4211638" y="987425"/>
            <a:ext cx="501491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CB78298-0F7B-4E4B-A5D7-91C663903454}" type="datetime1">
              <a:rPr kumimoji="1" lang="ja-JP" altLang="en-US" smtClean="0"/>
              <a:t>2019/12/18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35745689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457200"/>
            <a:ext cx="3194050"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4211638" y="987425"/>
            <a:ext cx="501491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BE8587E7-D4B3-4A8E-963A-2225459BCD0C}" type="datetime1">
              <a:rPr kumimoji="1" lang="ja-JP" altLang="en-US" smtClean="0"/>
              <a:t>2019/12/18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21712859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D4CCCE5-F94A-4036-AC9D-4FF11E65A0BC}" type="datetime1">
              <a:rPr kumimoji="1" lang="ja-JP" altLang="en-US" smtClean="0"/>
              <a:t>2019/12/18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32538094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89775" y="365125"/>
            <a:ext cx="2135188"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81038" y="365125"/>
            <a:ext cx="6256337"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8C9B09E-A280-4C89-98FF-F678FA24F3F1}" type="datetime1">
              <a:rPr kumimoji="1" lang="ja-JP" altLang="en-US" smtClean="0"/>
              <a:t>2019/12/18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2586381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6275" y="1709738"/>
            <a:ext cx="8543925"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76275" y="4589463"/>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6A843614-7666-4D5C-8343-F3651AE67179}" type="datetime1">
              <a:rPr kumimoji="1" lang="ja-JP" altLang="en-US" smtClean="0"/>
              <a:t>2019/12/18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5993827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681038" y="1825625"/>
            <a:ext cx="4195762"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29200" y="1825625"/>
            <a:ext cx="4195763"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A9EB9E85-703B-4915-96AE-BA5AFCE3E475}" type="datetime1">
              <a:rPr kumimoji="1" lang="ja-JP" altLang="en-US" smtClean="0"/>
              <a:t>2019/12/18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42501352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365125"/>
            <a:ext cx="8543925"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82625" y="1681163"/>
            <a:ext cx="41910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682625" y="2505075"/>
            <a:ext cx="4191000"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14913" y="1681163"/>
            <a:ext cx="42116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14913" y="2505075"/>
            <a:ext cx="421163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82A99C3E-50F6-4F78-9102-7F6FDADE6501}" type="datetime1">
              <a:rPr kumimoji="1" lang="ja-JP" altLang="en-US" smtClean="0"/>
              <a:t>2019/12/18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4157280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8B3C24C-9B87-4087-B524-DFC70807101E}" type="datetime1">
              <a:rPr kumimoji="1" lang="ja-JP" altLang="en-US" smtClean="0"/>
              <a:t>2019/12/18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77592550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364F28D7-1058-49D4-8C62-9CD1A710D58D}" type="datetime1">
              <a:rPr kumimoji="1" lang="ja-JP" altLang="en-US" smtClean="0"/>
              <a:t>2019/12/18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5697926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6B1D794-2112-4F90-B2A3-EF7DA8553645}" type="datetime1">
              <a:rPr kumimoji="1" lang="ja-JP" altLang="en-US" smtClean="0"/>
              <a:t>2019/12/18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16300087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457200"/>
            <a:ext cx="3194050"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4211638" y="987425"/>
            <a:ext cx="501491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37ABFDF-BB1D-4DFA-9827-CC14A04C84BC}" type="datetime1">
              <a:rPr kumimoji="1" lang="ja-JP" altLang="en-US" smtClean="0"/>
              <a:t>2019/12/18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9960530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457200"/>
            <a:ext cx="3194050"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4211638" y="987425"/>
            <a:ext cx="501491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7331489-558A-4431-BB05-682FEB846AD2}" type="datetime1">
              <a:rPr kumimoji="1" lang="ja-JP" altLang="en-US" smtClean="0"/>
              <a:t>2019/12/18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33129333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957AC7A-CDB4-4D03-9CC6-C5BF2D126EFC}" type="datetime1">
              <a:rPr kumimoji="1" lang="ja-JP" altLang="en-US" smtClean="0"/>
              <a:t>2019/12/18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31896723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89775" y="365125"/>
            <a:ext cx="2135188"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81038" y="365125"/>
            <a:ext cx="6256337"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CDE057F-C4B6-46D8-A8DE-8D80A4C7361F}" type="datetime1">
              <a:rPr kumimoji="1" lang="ja-JP" altLang="en-US" smtClean="0"/>
              <a:t>2019/12/18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1748196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上">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55E44190-9C04-41D4-BEFA-CF6125F7A704}" type="datetime1">
              <a:rPr kumimoji="1" lang="ja-JP" altLang="en-US" smtClean="0"/>
              <a:t>2019/12/18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105900" y="115209"/>
            <a:ext cx="682898" cy="360000"/>
          </a:xfrm>
          <a:solidFill>
            <a:schemeClr val="bg1"/>
          </a:solidFill>
          <a:ln>
            <a:solidFill>
              <a:schemeClr val="accent6"/>
            </a:solidFill>
          </a:ln>
        </p:spPr>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a:p>
        </p:txBody>
      </p:sp>
    </p:spTree>
    <p:extLst>
      <p:ext uri="{BB962C8B-B14F-4D97-AF65-F5344CB8AC3E}">
        <p14:creationId xmlns:p14="http://schemas.microsoft.com/office/powerpoint/2010/main" val="117339557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下">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5E6014F7-CC6A-40D1-B6C1-DDBFECDF1B8F}" type="datetime1">
              <a:rPr kumimoji="1" lang="ja-JP" altLang="en-US" smtClean="0"/>
              <a:t>2019/12/18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105900" y="6428922"/>
            <a:ext cx="697412" cy="365125"/>
          </a:xfrm>
          <a:solidFill>
            <a:schemeClr val="bg1"/>
          </a:solidFill>
          <a:ln>
            <a:solidFill>
              <a:schemeClr val="accent6"/>
            </a:solidFill>
          </a:ln>
        </p:spPr>
        <p:style>
          <a:lnRef idx="2">
            <a:schemeClr val="accent1"/>
          </a:lnRef>
          <a:fillRef idx="1">
            <a:schemeClr val="lt1"/>
          </a:fillRef>
          <a:effectRef idx="0">
            <a:schemeClr val="accent1"/>
          </a:effectRef>
          <a:fontRef idx="none"/>
        </p:style>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dirty="0"/>
          </a:p>
        </p:txBody>
      </p:sp>
    </p:spTree>
    <p:extLst>
      <p:ext uri="{BB962C8B-B14F-4D97-AF65-F5344CB8AC3E}">
        <p14:creationId xmlns:p14="http://schemas.microsoft.com/office/powerpoint/2010/main" val="54150074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1_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D508E5E4-EBD4-4E6B-9B8F-AE6A81CC5D4B}" type="datetime1">
              <a:rPr kumimoji="1" lang="ja-JP" altLang="en-US" smtClean="0"/>
              <a:t>2019/12/18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7553325" y="6356351"/>
            <a:ext cx="2228850" cy="365125"/>
          </a:xfrm>
        </p:spPr>
        <p:txBody>
          <a:body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103234466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38250" y="1122363"/>
            <a:ext cx="74295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527D4917-32BD-448A-84C5-F9C9A5651B3C}" type="datetime1">
              <a:rPr kumimoji="1" lang="ja-JP" altLang="en-US" smtClean="0"/>
              <a:t>2019/12/18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3366617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0C24D5E-9C21-40CA-9F38-36386EB9B057}" type="datetime1">
              <a:rPr kumimoji="1" lang="ja-JP" altLang="en-US" smtClean="0"/>
              <a:t>2019/12/18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678663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6275" y="1709738"/>
            <a:ext cx="8543925"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76275" y="4589463"/>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18ED7AB3-5F74-4CC6-8421-6917E422EF85}" type="datetime1">
              <a:rPr kumimoji="1" lang="ja-JP" altLang="en-US" smtClean="0"/>
              <a:t>2019/12/18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4160731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681038" y="1825625"/>
            <a:ext cx="4195762"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29200" y="1825625"/>
            <a:ext cx="4195763"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F113F865-806A-4A84-9283-BDCD6F30772C}" type="datetime1">
              <a:rPr kumimoji="1" lang="ja-JP" altLang="en-US" smtClean="0"/>
              <a:t>2019/12/18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40545638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10" Type="http://schemas.openxmlformats.org/officeDocument/2006/relationships/theme" Target="../theme/theme3.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D8FB77-2297-473F-80DD-7EF50D2F15B3}" type="datetime1">
              <a:rPr kumimoji="1" lang="ja-JP" altLang="en-US" smtClean="0"/>
              <a:t>2019/12/18</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935539220"/>
      </p:ext>
    </p:extLst>
  </p:cSld>
  <p:clrMap bg1="lt1" tx1="dk1" bg2="lt2" tx2="dk2" accent1="accent1" accent2="accent2" accent3="accent3" accent4="accent4" accent5="accent5" accent6="accent6" hlink="hlink" folHlink="folHlink"/>
  <p:sldLayoutIdLst>
    <p:sldLayoutId id="2147483693" r:id="rId1"/>
    <p:sldLayoutId id="2147483661" r:id="rId2"/>
    <p:sldLayoutId id="2147483669" r:id="rId3"/>
    <p:sldLayoutId id="2147483670" r:id="rId4"/>
    <p:sldLayoutId id="2147483694" r:id="rId5"/>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81038" y="365125"/>
            <a:ext cx="8543925"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681038" y="6356350"/>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FD42DC-5516-47CD-AFE8-6C793A6AAA45}" type="datetime1">
              <a:rPr kumimoji="1" lang="ja-JP" altLang="en-US" smtClean="0"/>
              <a:t>2019/12/18</a:t>
            </a:fld>
            <a:endParaRPr kumimoji="1" lang="ja-JP" altLang="en-US"/>
          </a:p>
        </p:txBody>
      </p:sp>
      <p:sp>
        <p:nvSpPr>
          <p:cNvPr id="5" name="フッター プレースホルダー 4"/>
          <p:cNvSpPr>
            <a:spLocks noGrp="1"/>
          </p:cNvSpPr>
          <p:nvPr>
            <p:ph type="ftr" sz="quarter" idx="3"/>
          </p:nvPr>
        </p:nvSpPr>
        <p:spPr>
          <a:xfrm>
            <a:off x="3281363" y="6356350"/>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996113" y="6356350"/>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2432548225"/>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81038" y="365125"/>
            <a:ext cx="8543925"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681038" y="6356350"/>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3C660F-58B9-4D87-9B50-76C2DEA65369}" type="datetime1">
              <a:rPr kumimoji="1" lang="ja-JP" altLang="en-US" smtClean="0"/>
              <a:t>2019/12/18</a:t>
            </a:fld>
            <a:endParaRPr kumimoji="1" lang="ja-JP" altLang="en-US"/>
          </a:p>
        </p:txBody>
      </p:sp>
      <p:sp>
        <p:nvSpPr>
          <p:cNvPr id="5" name="フッター プレースホルダー 4"/>
          <p:cNvSpPr>
            <a:spLocks noGrp="1"/>
          </p:cNvSpPr>
          <p:nvPr>
            <p:ph type="ftr" sz="quarter" idx="3"/>
          </p:nvPr>
        </p:nvSpPr>
        <p:spPr>
          <a:xfrm>
            <a:off x="3281363" y="6356350"/>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996113" y="6356350"/>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2397697124"/>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1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6.png"/><Relationship Id="rId7" Type="http://schemas.openxmlformats.org/officeDocument/2006/relationships/image" Target="../media/image7.png"/><Relationship Id="rId2" Type="http://schemas.openxmlformats.org/officeDocument/2006/relationships/image" Target="../media/image19.png"/><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13.png"/><Relationship Id="rId4" Type="http://schemas.openxmlformats.org/officeDocument/2006/relationships/image" Target="../media/image15.png"/><Relationship Id="rId9"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247849" y="2388716"/>
            <a:ext cx="7541594" cy="2657138"/>
          </a:xfrm>
          <a:prstGeom prst="rect">
            <a:avLst/>
          </a:prstGeom>
          <a:noFill/>
        </p:spPr>
        <p:txBody>
          <a:bodyPr wrap="square" rtlCol="0">
            <a:spAutoFit/>
          </a:bodyPr>
          <a:lstStyle/>
          <a:p>
            <a:pPr algn="ctr">
              <a:lnSpc>
                <a:spcPts val="5000"/>
              </a:lnSpc>
            </a:pPr>
            <a:r>
              <a:rPr kumimoji="1" lang="ja-JP" altLang="en-US" sz="3600" b="1" dirty="0" smtClean="0">
                <a:latin typeface="Meiryo UI" panose="020B0604030504040204" pitchFamily="50" charset="-128"/>
                <a:ea typeface="Meiryo UI" panose="020B0604030504040204" pitchFamily="50" charset="-128"/>
              </a:rPr>
              <a:t>大阪がめざす</a:t>
            </a:r>
            <a:r>
              <a:rPr kumimoji="1" lang="en-US" altLang="ja-JP" sz="3600" b="1" dirty="0" smtClean="0">
                <a:latin typeface="Meiryo UI" panose="020B0604030504040204" pitchFamily="50" charset="-128"/>
                <a:ea typeface="Meiryo UI" panose="020B0604030504040204" pitchFamily="50" charset="-128"/>
              </a:rPr>
              <a:t>SDGs</a:t>
            </a:r>
            <a:r>
              <a:rPr kumimoji="1" lang="ja-JP" altLang="en-US" sz="3600" b="1" dirty="0" smtClean="0">
                <a:latin typeface="Meiryo UI" panose="020B0604030504040204" pitchFamily="50" charset="-128"/>
                <a:ea typeface="Meiryo UI" panose="020B0604030504040204" pitchFamily="50" charset="-128"/>
              </a:rPr>
              <a:t>先進都市の姿</a:t>
            </a:r>
            <a:endParaRPr kumimoji="1" lang="en-US" altLang="ja-JP" sz="3600" b="1" dirty="0" smtClean="0">
              <a:latin typeface="Meiryo UI" panose="020B0604030504040204" pitchFamily="50" charset="-128"/>
              <a:ea typeface="Meiryo UI" panose="020B0604030504040204" pitchFamily="50" charset="-128"/>
            </a:endParaRPr>
          </a:p>
          <a:p>
            <a:pPr algn="ctr">
              <a:lnSpc>
                <a:spcPts val="5000"/>
              </a:lnSpc>
            </a:pPr>
            <a:r>
              <a:rPr kumimoji="1" lang="en-US" altLang="ja-JP" sz="3600" b="1" dirty="0" smtClean="0">
                <a:latin typeface="Meiryo UI" panose="020B0604030504040204" pitchFamily="50" charset="-128"/>
                <a:ea typeface="Meiryo UI" panose="020B0604030504040204" pitchFamily="50" charset="-128"/>
              </a:rPr>
              <a:t>【</a:t>
            </a:r>
            <a:r>
              <a:rPr kumimoji="1" lang="ja-JP" altLang="en-US" sz="3600" b="1" dirty="0" smtClean="0">
                <a:latin typeface="Meiryo UI" panose="020B0604030504040204" pitchFamily="50" charset="-128"/>
                <a:ea typeface="Meiryo UI" panose="020B0604030504040204" pitchFamily="50" charset="-128"/>
              </a:rPr>
              <a:t>中間整理案</a:t>
            </a:r>
            <a:r>
              <a:rPr kumimoji="1" lang="en-US" altLang="ja-JP" sz="3600" b="1" dirty="0" smtClean="0">
                <a:latin typeface="Meiryo UI" panose="020B0604030504040204" pitchFamily="50" charset="-128"/>
                <a:ea typeface="Meiryo UI" panose="020B0604030504040204" pitchFamily="50" charset="-128"/>
              </a:rPr>
              <a:t>】</a:t>
            </a:r>
            <a:endParaRPr kumimoji="1" lang="en-US" altLang="ja-JP" sz="2800" dirty="0">
              <a:latin typeface="Meiryo UI" panose="020B0604030504040204" pitchFamily="50" charset="-128"/>
              <a:ea typeface="Meiryo UI" panose="020B0604030504040204" pitchFamily="50" charset="-128"/>
            </a:endParaRPr>
          </a:p>
          <a:p>
            <a:pPr algn="ctr">
              <a:lnSpc>
                <a:spcPts val="5000"/>
              </a:lnSpc>
            </a:pPr>
            <a:endParaRPr kumimoji="1" lang="en-US" altLang="ja-JP" sz="2400" dirty="0" smtClean="0">
              <a:latin typeface="Meiryo UI" panose="020B0604030504040204" pitchFamily="50" charset="-128"/>
              <a:ea typeface="Meiryo UI" panose="020B0604030504040204" pitchFamily="50" charset="-128"/>
            </a:endParaRPr>
          </a:p>
          <a:p>
            <a:pPr algn="ctr">
              <a:lnSpc>
                <a:spcPts val="5000"/>
              </a:lnSpc>
            </a:pPr>
            <a:r>
              <a:rPr kumimoji="1" lang="ja-JP" altLang="en-US" sz="2400" dirty="0" smtClean="0">
                <a:latin typeface="Meiryo UI" panose="020B0604030504040204" pitchFamily="50" charset="-128"/>
                <a:ea typeface="Meiryo UI" panose="020B0604030504040204" pitchFamily="50" charset="-128"/>
              </a:rPr>
              <a:t>令和</a:t>
            </a:r>
            <a:r>
              <a:rPr kumimoji="1" lang="ja-JP" altLang="en-US" sz="2400" dirty="0">
                <a:latin typeface="Meiryo UI" panose="020B0604030504040204" pitchFamily="50" charset="-128"/>
                <a:ea typeface="Meiryo UI" panose="020B0604030504040204" pitchFamily="50" charset="-128"/>
              </a:rPr>
              <a:t>元年</a:t>
            </a:r>
            <a:r>
              <a:rPr kumimoji="1" lang="en-US" altLang="ja-JP" sz="2400" dirty="0">
                <a:latin typeface="Meiryo UI" panose="020B0604030504040204" pitchFamily="50" charset="-128"/>
                <a:ea typeface="Meiryo UI" panose="020B0604030504040204" pitchFamily="50" charset="-128"/>
              </a:rPr>
              <a:t>8</a:t>
            </a:r>
            <a:r>
              <a:rPr kumimoji="1" lang="ja-JP" altLang="en-US" sz="2400" dirty="0" smtClean="0">
                <a:latin typeface="Meiryo UI" panose="020B0604030504040204" pitchFamily="50" charset="-128"/>
                <a:ea typeface="Meiryo UI" panose="020B0604030504040204" pitchFamily="50" charset="-128"/>
              </a:rPr>
              <a:t>月</a:t>
            </a:r>
            <a:r>
              <a:rPr kumimoji="1" lang="en-US" altLang="ja-JP" sz="2400" dirty="0" smtClean="0">
                <a:latin typeface="Meiryo UI" panose="020B0604030504040204" pitchFamily="50" charset="-128"/>
                <a:ea typeface="Meiryo UI" panose="020B0604030504040204" pitchFamily="50" charset="-128"/>
              </a:rPr>
              <a:t>27</a:t>
            </a:r>
            <a:r>
              <a:rPr kumimoji="1" lang="ja-JP" altLang="en-US" sz="2400" dirty="0" smtClean="0">
                <a:latin typeface="Meiryo UI" panose="020B0604030504040204" pitchFamily="50" charset="-128"/>
                <a:ea typeface="Meiryo UI" panose="020B0604030504040204" pitchFamily="50" charset="-128"/>
              </a:rPr>
              <a:t>日</a:t>
            </a:r>
            <a:endParaRPr kumimoji="1" lang="en-US" altLang="ja-JP" sz="2400" dirty="0" smtClean="0">
              <a:latin typeface="Meiryo UI" panose="020B0604030504040204" pitchFamily="50" charset="-128"/>
              <a:ea typeface="Meiryo UI" panose="020B0604030504040204" pitchFamily="50" charset="-128"/>
            </a:endParaRPr>
          </a:p>
        </p:txBody>
      </p:sp>
      <p:sp>
        <p:nvSpPr>
          <p:cNvPr id="4" name="正方形/長方形 3"/>
          <p:cNvSpPr/>
          <p:nvPr/>
        </p:nvSpPr>
        <p:spPr>
          <a:xfrm>
            <a:off x="8369954" y="229992"/>
            <a:ext cx="1247463" cy="7662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smtClean="0">
                <a:solidFill>
                  <a:schemeClr val="tx1"/>
                </a:solidFill>
                <a:latin typeface="Meiryo UI" panose="020B0604030504040204" pitchFamily="50" charset="-128"/>
                <a:ea typeface="Meiryo UI" panose="020B0604030504040204" pitchFamily="50" charset="-128"/>
              </a:rPr>
              <a:t>参考３</a:t>
            </a:r>
            <a:endParaRPr kumimoji="1" lang="ja-JP" altLang="en-US" sz="20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4938316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p:cNvSpPr/>
          <p:nvPr/>
        </p:nvSpPr>
        <p:spPr>
          <a:xfrm>
            <a:off x="6878248" y="1045310"/>
            <a:ext cx="2611739" cy="4291677"/>
          </a:xfrm>
          <a:prstGeom prst="rect">
            <a:avLst/>
          </a:prstGeom>
          <a:solidFill>
            <a:schemeClr val="bg1"/>
          </a:solidFill>
          <a:ln w="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endParaRPr kumimoji="1" lang="ja-JP" altLang="en-US" sz="1600">
              <a:solidFill>
                <a:schemeClr val="tx1"/>
              </a:solidFill>
            </a:endParaRPr>
          </a:p>
        </p:txBody>
      </p:sp>
      <p:sp>
        <p:nvSpPr>
          <p:cNvPr id="4" name="正方形/長方形 3"/>
          <p:cNvSpPr/>
          <p:nvPr/>
        </p:nvSpPr>
        <p:spPr>
          <a:xfrm>
            <a:off x="0" y="8965"/>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a:latin typeface="Meiryo UI" panose="020B0604030504040204" pitchFamily="50" charset="-128"/>
                <a:ea typeface="Meiryo UI" panose="020B0604030504040204" pitchFamily="50" charset="-128"/>
              </a:rPr>
              <a:t>　</a:t>
            </a:r>
            <a:r>
              <a:rPr kumimoji="1" lang="ja-JP" altLang="en-US" b="1" dirty="0" smtClean="0">
                <a:latin typeface="Meiryo UI" panose="020B0604030504040204" pitchFamily="50" charset="-128"/>
                <a:ea typeface="Meiryo UI" panose="020B0604030504040204" pitchFamily="50" charset="-128"/>
              </a:rPr>
              <a:t>「大阪がめざす</a:t>
            </a:r>
            <a:r>
              <a:rPr kumimoji="1" lang="en-US" altLang="ja-JP" b="1" dirty="0" smtClean="0">
                <a:latin typeface="Meiryo UI" panose="020B0604030504040204" pitchFamily="50" charset="-128"/>
                <a:ea typeface="Meiryo UI" panose="020B0604030504040204" pitchFamily="50" charset="-128"/>
              </a:rPr>
              <a:t>SDGs</a:t>
            </a:r>
            <a:r>
              <a:rPr kumimoji="1" lang="ja-JP" altLang="en-US" b="1" dirty="0" smtClean="0">
                <a:latin typeface="Meiryo UI" panose="020B0604030504040204" pitchFamily="50" charset="-128"/>
                <a:ea typeface="Meiryo UI" panose="020B0604030504040204" pitchFamily="50" charset="-128"/>
              </a:rPr>
              <a:t>先進都市の姿」の明確化に向けた取りまとめの全体像について</a:t>
            </a:r>
            <a:endParaRPr kumimoji="1" lang="en-US" altLang="ja-JP" b="1" dirty="0" smtClean="0">
              <a:latin typeface="Meiryo UI" panose="020B0604030504040204" pitchFamily="50" charset="-128"/>
              <a:ea typeface="Meiryo UI" panose="020B0604030504040204" pitchFamily="50" charset="-128"/>
            </a:endParaRPr>
          </a:p>
        </p:txBody>
      </p:sp>
      <p:sp>
        <p:nvSpPr>
          <p:cNvPr id="6" name="スライド番号プレースホルダー 5"/>
          <p:cNvSpPr>
            <a:spLocks noGrp="1"/>
          </p:cNvSpPr>
          <p:nvPr>
            <p:ph type="sldNum" sz="quarter" idx="12"/>
          </p:nvPr>
        </p:nvSpPr>
        <p:spPr/>
        <p:txBody>
          <a:bodyPr/>
          <a:lstStyle/>
          <a:p>
            <a:fld id="{E61EF540-5CB6-483A-A4DA-F9E60F8B4EFB}" type="slidenum">
              <a:rPr kumimoji="1" lang="ja-JP" altLang="en-US" smtClean="0"/>
              <a:pPr/>
              <a:t>10</a:t>
            </a:fld>
            <a:endParaRPr kumimoji="1" lang="ja-JP" altLang="en-US" dirty="0"/>
          </a:p>
        </p:txBody>
      </p:sp>
      <p:sp>
        <p:nvSpPr>
          <p:cNvPr id="17" name="正方形/長方形 16"/>
          <p:cNvSpPr/>
          <p:nvPr/>
        </p:nvSpPr>
        <p:spPr>
          <a:xfrm>
            <a:off x="581756" y="3442904"/>
            <a:ext cx="2571121" cy="1598701"/>
          </a:xfrm>
          <a:prstGeom prst="rect">
            <a:avLst/>
          </a:prstGeom>
          <a:solidFill>
            <a:schemeClr val="accent3">
              <a:lumMod val="20000"/>
              <a:lumOff val="80000"/>
            </a:schemeClr>
          </a:solidFill>
          <a:ln w="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endParaRPr kumimoji="1" lang="ja-JP" altLang="en-US" sz="1600">
              <a:solidFill>
                <a:schemeClr val="tx1"/>
              </a:solidFill>
            </a:endParaRPr>
          </a:p>
        </p:txBody>
      </p:sp>
      <p:sp>
        <p:nvSpPr>
          <p:cNvPr id="18" name="角丸四角形 17"/>
          <p:cNvSpPr/>
          <p:nvPr/>
        </p:nvSpPr>
        <p:spPr>
          <a:xfrm>
            <a:off x="683928" y="3271592"/>
            <a:ext cx="2315928" cy="397403"/>
          </a:xfrm>
          <a:prstGeom prst="roundRect">
            <a:avLst/>
          </a:prstGeom>
        </p:spPr>
        <p:style>
          <a:lnRef idx="1">
            <a:schemeClr val="accent5"/>
          </a:lnRef>
          <a:fillRef idx="3">
            <a:schemeClr val="accent5"/>
          </a:fillRef>
          <a:effectRef idx="2">
            <a:schemeClr val="accent5"/>
          </a:effectRef>
          <a:fontRef idx="minor">
            <a:schemeClr val="lt1"/>
          </a:fontRef>
        </p:style>
        <p:txBody>
          <a:bodyPr lIns="72000" tIns="0" rIns="72000" bIns="36000" rtlCol="0" anchor="ctr"/>
          <a:lstStyle/>
          <a:p>
            <a:pPr algn="ctr"/>
            <a:r>
              <a:rPr lang="en-US" altLang="ja-JP" sz="1600" b="1" dirty="0" smtClean="0">
                <a:latin typeface="ＭＳ Ｐゴシック" panose="020B0600070205080204" pitchFamily="50" charset="-128"/>
                <a:ea typeface="ＭＳ Ｐゴシック" panose="020B0600070205080204" pitchFamily="50" charset="-128"/>
              </a:rPr>
              <a:t>17</a:t>
            </a:r>
            <a:r>
              <a:rPr lang="ja-JP" altLang="en-US" sz="1600" b="1" dirty="0">
                <a:latin typeface="ＭＳ Ｐゴシック" panose="020B0600070205080204" pitchFamily="50" charset="-128"/>
                <a:ea typeface="ＭＳ Ｐゴシック" panose="020B0600070205080204" pitchFamily="50" charset="-128"/>
              </a:rPr>
              <a:t>ゴール</a:t>
            </a:r>
            <a:r>
              <a:rPr lang="ja-JP" altLang="en-US" sz="1600" b="1" dirty="0" smtClean="0">
                <a:latin typeface="ＭＳ Ｐゴシック" panose="020B0600070205080204" pitchFamily="50" charset="-128"/>
                <a:ea typeface="ＭＳ Ｐゴシック" panose="020B0600070205080204" pitchFamily="50" charset="-128"/>
              </a:rPr>
              <a:t>の到達点</a:t>
            </a:r>
            <a:r>
              <a:rPr lang="ja-JP" altLang="en-US" sz="1600" b="1" dirty="0">
                <a:latin typeface="ＭＳ Ｐゴシック" panose="020B0600070205080204" pitchFamily="50" charset="-128"/>
                <a:ea typeface="ＭＳ Ｐゴシック" panose="020B0600070205080204" pitchFamily="50" charset="-128"/>
              </a:rPr>
              <a:t>　　</a:t>
            </a:r>
          </a:p>
        </p:txBody>
      </p:sp>
      <p:sp>
        <p:nvSpPr>
          <p:cNvPr id="19" name="正方形/長方形 18"/>
          <p:cNvSpPr/>
          <p:nvPr/>
        </p:nvSpPr>
        <p:spPr>
          <a:xfrm>
            <a:off x="3781023" y="3445127"/>
            <a:ext cx="2566599" cy="1596478"/>
          </a:xfrm>
          <a:prstGeom prst="rect">
            <a:avLst/>
          </a:prstGeom>
          <a:solidFill>
            <a:schemeClr val="bg1"/>
          </a:solidFill>
          <a:ln w="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endParaRPr kumimoji="1" lang="ja-JP" altLang="en-US" sz="1600">
              <a:solidFill>
                <a:schemeClr val="tx1"/>
              </a:solidFill>
            </a:endParaRPr>
          </a:p>
        </p:txBody>
      </p:sp>
      <p:sp>
        <p:nvSpPr>
          <p:cNvPr id="20" name="角丸四角形 19"/>
          <p:cNvSpPr/>
          <p:nvPr/>
        </p:nvSpPr>
        <p:spPr>
          <a:xfrm>
            <a:off x="3886688" y="3274834"/>
            <a:ext cx="2296525" cy="416494"/>
          </a:xfrm>
          <a:prstGeom prst="roundRect">
            <a:avLst/>
          </a:prstGeom>
        </p:spPr>
        <p:style>
          <a:lnRef idx="1">
            <a:schemeClr val="accent5"/>
          </a:lnRef>
          <a:fillRef idx="3">
            <a:schemeClr val="accent5"/>
          </a:fillRef>
          <a:effectRef idx="2">
            <a:schemeClr val="accent5"/>
          </a:effectRef>
          <a:fontRef idx="minor">
            <a:schemeClr val="lt1"/>
          </a:fontRef>
        </p:style>
        <p:txBody>
          <a:bodyPr lIns="72000" tIns="0" rIns="72000" bIns="36000" rtlCol="0" anchor="ctr"/>
          <a:lstStyle/>
          <a:p>
            <a:pPr algn="ctr"/>
            <a:r>
              <a:rPr lang="ja-JP" altLang="en-US" sz="1600" b="1" dirty="0" smtClean="0">
                <a:latin typeface="ＭＳ Ｐゴシック" panose="020B0600070205080204" pitchFamily="50" charset="-128"/>
                <a:ea typeface="ＭＳ Ｐゴシック" panose="020B0600070205080204" pitchFamily="50" charset="-128"/>
              </a:rPr>
              <a:t>府の政策との整合性</a:t>
            </a:r>
            <a:r>
              <a:rPr lang="ja-JP" altLang="en-US" sz="1600" b="1" dirty="0">
                <a:latin typeface="ＭＳ Ｐゴシック" panose="020B0600070205080204" pitchFamily="50" charset="-128"/>
                <a:ea typeface="ＭＳ Ｐゴシック" panose="020B0600070205080204" pitchFamily="50" charset="-128"/>
              </a:rPr>
              <a:t>　　</a:t>
            </a:r>
          </a:p>
        </p:txBody>
      </p:sp>
      <p:sp>
        <p:nvSpPr>
          <p:cNvPr id="21" name="テキスト ボックス 20"/>
          <p:cNvSpPr txBox="1"/>
          <p:nvPr/>
        </p:nvSpPr>
        <p:spPr>
          <a:xfrm>
            <a:off x="661811" y="3840307"/>
            <a:ext cx="2411009" cy="991041"/>
          </a:xfrm>
          <a:prstGeom prst="rect">
            <a:avLst/>
          </a:prstGeom>
          <a:noFill/>
        </p:spPr>
        <p:txBody>
          <a:bodyPr wrap="square" lIns="128016" tIns="64008" rIns="128016" bIns="64008" rtlCol="0">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「国際的な日本の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評価」</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と「国内</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評価」</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から、それぞれの個別</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指標を踏まえ、</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SDGs17</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ゴールの府の到達点を整理</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p:cNvSpPr txBox="1"/>
          <p:nvPr/>
        </p:nvSpPr>
        <p:spPr>
          <a:xfrm>
            <a:off x="3980490" y="3858886"/>
            <a:ext cx="2263865" cy="991041"/>
          </a:xfrm>
          <a:prstGeom prst="rect">
            <a:avLst/>
          </a:prstGeom>
          <a:noFill/>
        </p:spPr>
        <p:txBody>
          <a:bodyPr wrap="square" lIns="128016" tIns="64008" rIns="128016" bIns="64008" rtlCol="0">
            <a:spAutoFit/>
          </a:bodyPr>
          <a:lstStyle/>
          <a:p>
            <a:pPr>
              <a:spcBef>
                <a:spcPts val="600"/>
              </a:spcBef>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大阪・関西万博や</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G20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大阪サミット、各部局の取組み、府政の中長期方針などとの整合性を考慮</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正方形/長方形 22"/>
          <p:cNvSpPr/>
          <p:nvPr/>
        </p:nvSpPr>
        <p:spPr>
          <a:xfrm>
            <a:off x="284206" y="1066136"/>
            <a:ext cx="6227805" cy="4291678"/>
          </a:xfrm>
          <a:prstGeom prst="rect">
            <a:avLst/>
          </a:prstGeom>
          <a:noFill/>
          <a:ln w="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endParaRPr kumimoji="1" lang="ja-JP" altLang="en-US" sz="1600">
              <a:solidFill>
                <a:schemeClr val="tx1"/>
              </a:solidFill>
            </a:endParaRPr>
          </a:p>
        </p:txBody>
      </p:sp>
      <p:sp>
        <p:nvSpPr>
          <p:cNvPr id="24" name="角丸四角形 23"/>
          <p:cNvSpPr/>
          <p:nvPr/>
        </p:nvSpPr>
        <p:spPr>
          <a:xfrm>
            <a:off x="1237588" y="885919"/>
            <a:ext cx="4225953" cy="453151"/>
          </a:xfrm>
          <a:prstGeom prst="roundRect">
            <a:avLst/>
          </a:prstGeom>
        </p:spPr>
        <p:style>
          <a:lnRef idx="1">
            <a:schemeClr val="accent5"/>
          </a:lnRef>
          <a:fillRef idx="3">
            <a:schemeClr val="accent5"/>
          </a:fillRef>
          <a:effectRef idx="2">
            <a:schemeClr val="accent5"/>
          </a:effectRef>
          <a:fontRef idx="minor">
            <a:schemeClr val="lt1"/>
          </a:fontRef>
        </p:style>
        <p:txBody>
          <a:bodyPr lIns="108000" tIns="0" rIns="36000" bIns="36000" rtlCol="0" anchor="ctr"/>
          <a:lstStyle/>
          <a:p>
            <a:pPr algn="ctr"/>
            <a:r>
              <a:rPr lang="ja-JP" altLang="en-US" sz="1600" b="1" dirty="0">
                <a:latin typeface="ＭＳ Ｐゴシック" panose="020B0600070205080204" pitchFamily="50" charset="-128"/>
                <a:ea typeface="ＭＳ Ｐゴシック" panose="020B0600070205080204" pitchFamily="50" charset="-128"/>
              </a:rPr>
              <a:t>重点</a:t>
            </a:r>
            <a:r>
              <a:rPr lang="ja-JP" altLang="en-US" sz="1600" b="1" dirty="0" smtClean="0">
                <a:latin typeface="ＭＳ Ｐゴシック" panose="020B0600070205080204" pitchFamily="50" charset="-128"/>
                <a:ea typeface="ＭＳ Ｐゴシック" panose="020B0600070205080204" pitchFamily="50" charset="-128"/>
              </a:rPr>
              <a:t>ゴールや優先課題、時間軸の検討</a:t>
            </a:r>
            <a:endParaRPr lang="ja-JP" altLang="en-US" sz="1600" b="1" dirty="0">
              <a:latin typeface="ＭＳ Ｐゴシック" panose="020B0600070205080204" pitchFamily="50" charset="-128"/>
              <a:ea typeface="ＭＳ Ｐゴシック" panose="020B0600070205080204" pitchFamily="50" charset="-128"/>
            </a:endParaRPr>
          </a:p>
        </p:txBody>
      </p:sp>
      <p:sp>
        <p:nvSpPr>
          <p:cNvPr id="25" name="テキスト ボックス 24"/>
          <p:cNvSpPr txBox="1"/>
          <p:nvPr/>
        </p:nvSpPr>
        <p:spPr>
          <a:xfrm>
            <a:off x="733330" y="1536901"/>
            <a:ext cx="5329556" cy="1461939"/>
          </a:xfrm>
          <a:prstGeom prst="rect">
            <a:avLst/>
          </a:prstGeom>
          <a:noFill/>
        </p:spPr>
        <p:txBody>
          <a:bodyPr wrap="square" lIns="0" tIns="0" rIns="0" bIns="0" rtlCol="0" anchor="ctr" anchorCtr="0">
            <a:spAutoFit/>
          </a:bodyPr>
          <a:lstStyle/>
          <a:p>
            <a:pPr marL="307975" indent="-285750">
              <a:lnSpc>
                <a:spcPts val="1700"/>
              </a:lnSpc>
              <a:buFont typeface="Meiryo UI" panose="020B0604030504040204" pitchFamily="50" charset="-128"/>
              <a:buChar cha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SDGs17</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ゴールの到達点」と「府の</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政策</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との整合性」を踏まえ、府とし</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て</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重点的に取組むゴールや優先的に取組む課題を整理</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307975" indent="-285750">
              <a:lnSpc>
                <a:spcPts val="1700"/>
              </a:lnSpc>
              <a:spcBef>
                <a:spcPts val="600"/>
              </a:spcBef>
              <a:buFont typeface="Meiryo UI" panose="020B0604030504040204" pitchFamily="50" charset="-128"/>
              <a:buChar cha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優先課題の改善や、強みを伸ばすことにつながる施策、具体的な取組み分野、広域自治体としての役割などを検討</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307975" indent="-285750">
              <a:lnSpc>
                <a:spcPts val="1700"/>
              </a:lnSpc>
              <a:spcBef>
                <a:spcPts val="600"/>
              </a:spcBef>
              <a:buFont typeface="Meiryo UI" panose="020B0604030504040204" pitchFamily="50" charset="-128"/>
              <a:buChar cha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2025</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年まで」、「万博開催時」、「</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2025</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年以降」という３つの時間軸の中で、どのような未来像を描いていくかを検討</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角丸四角形 27"/>
          <p:cNvSpPr/>
          <p:nvPr/>
        </p:nvSpPr>
        <p:spPr>
          <a:xfrm>
            <a:off x="6990395" y="888701"/>
            <a:ext cx="2315928" cy="628939"/>
          </a:xfrm>
          <a:prstGeom prst="roundRect">
            <a:avLst/>
          </a:prstGeom>
        </p:spPr>
        <p:style>
          <a:lnRef idx="1">
            <a:schemeClr val="accent5"/>
          </a:lnRef>
          <a:fillRef idx="3">
            <a:schemeClr val="accent5"/>
          </a:fillRef>
          <a:effectRef idx="2">
            <a:schemeClr val="accent5"/>
          </a:effectRef>
          <a:fontRef idx="minor">
            <a:schemeClr val="lt1"/>
          </a:fontRef>
        </p:style>
        <p:txBody>
          <a:bodyPr lIns="108000" tIns="0" rIns="36000" bIns="36000" rtlCol="0" anchor="ctr"/>
          <a:lstStyle/>
          <a:p>
            <a:r>
              <a:rPr lang="ja-JP" altLang="en-US" sz="1600" b="1" dirty="0">
                <a:latin typeface="ＭＳ Ｐゴシック" panose="020B0600070205080204" pitchFamily="50" charset="-128"/>
                <a:ea typeface="ＭＳ Ｐゴシック" panose="020B0600070205080204" pitchFamily="50" charset="-128"/>
              </a:rPr>
              <a:t>様々</a:t>
            </a:r>
            <a:r>
              <a:rPr lang="ja-JP" altLang="en-US" sz="1600" b="1" dirty="0" smtClean="0">
                <a:latin typeface="ＭＳ Ｐゴシック" panose="020B0600070205080204" pitchFamily="50" charset="-128"/>
                <a:ea typeface="ＭＳ Ｐゴシック" panose="020B0600070205080204" pitchFamily="50" charset="-128"/>
              </a:rPr>
              <a:t>なステークホルダーとの対話</a:t>
            </a:r>
            <a:r>
              <a:rPr lang="ja-JP" altLang="en-US" sz="1600" b="1" dirty="0">
                <a:latin typeface="ＭＳ Ｐゴシック" panose="020B0600070205080204" pitchFamily="50" charset="-128"/>
                <a:ea typeface="ＭＳ Ｐゴシック" panose="020B0600070205080204" pitchFamily="50" charset="-128"/>
              </a:rPr>
              <a:t>　</a:t>
            </a:r>
          </a:p>
        </p:txBody>
      </p:sp>
      <p:sp>
        <p:nvSpPr>
          <p:cNvPr id="30" name="テキスト ボックス 29"/>
          <p:cNvSpPr txBox="1"/>
          <p:nvPr/>
        </p:nvSpPr>
        <p:spPr>
          <a:xfrm>
            <a:off x="7189441" y="1674249"/>
            <a:ext cx="2044251" cy="1077218"/>
          </a:xfrm>
          <a:prstGeom prst="rect">
            <a:avLst/>
          </a:prstGeom>
          <a:noFill/>
        </p:spPr>
        <p:txBody>
          <a:bodyPr wrap="square" lIns="0" tIns="0" rIns="0" bIns="0" rtlCol="0" anchor="ctr" anchorCtr="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府民や企業、市町村など、様々なステークホルダーと対話を重ね、重点ゴールや優先課題の整理に、意見を反映させていく</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ボックス 30"/>
          <p:cNvSpPr txBox="1"/>
          <p:nvPr/>
        </p:nvSpPr>
        <p:spPr>
          <a:xfrm>
            <a:off x="7330825" y="4192564"/>
            <a:ext cx="2116524" cy="900246"/>
          </a:xfrm>
          <a:prstGeom prst="rect">
            <a:avLst/>
          </a:prstGeom>
          <a:noFill/>
        </p:spPr>
        <p:txBody>
          <a:bodyPr wrap="square" lIns="0" tIns="0" rIns="0" bIns="0" rtlCol="0" anchor="ctr" anchorCtr="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・府の考え方との整合</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spcBef>
                <a:spcPts val="300"/>
              </a:spcBef>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・大阪が</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を実現する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ために最重要なゴール</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など</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テキスト ボックス 31"/>
          <p:cNvSpPr txBox="1"/>
          <p:nvPr/>
        </p:nvSpPr>
        <p:spPr>
          <a:xfrm>
            <a:off x="7248496" y="3143843"/>
            <a:ext cx="1984017" cy="215444"/>
          </a:xfrm>
          <a:prstGeom prst="rect">
            <a:avLst/>
          </a:prstGeom>
          <a:noFill/>
        </p:spPr>
        <p:txBody>
          <a:bodyPr wrap="square" lIns="0" tIns="0" rIns="0" bIns="0" rtlCol="0" anchor="ctr" anchorCtr="0">
            <a:spAutoFit/>
          </a:bodyPr>
          <a:lstStyle/>
          <a:p>
            <a:r>
              <a:rPr lang="ja-JP" altLang="en-US" sz="1400" b="1" dirty="0" smtClean="0">
                <a:latin typeface="ＭＳ Ｐゴシック" panose="020B0600070205080204" pitchFamily="50" charset="-128"/>
                <a:ea typeface="ＭＳ Ｐゴシック" panose="020B0600070205080204" pitchFamily="50" charset="-128"/>
                <a:cs typeface="Meiryo UI" panose="020B0604030504040204" pitchFamily="50" charset="-128"/>
              </a:rPr>
              <a:t>（実施手法）</a:t>
            </a:r>
            <a:endParaRPr lang="en-US" altLang="ja-JP" sz="1400" b="1" dirty="0" smtClean="0">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33" name="テキスト ボックス 32"/>
          <p:cNvSpPr txBox="1"/>
          <p:nvPr/>
        </p:nvSpPr>
        <p:spPr>
          <a:xfrm>
            <a:off x="7402989" y="3421229"/>
            <a:ext cx="2136286" cy="430887"/>
          </a:xfrm>
          <a:prstGeom prst="rect">
            <a:avLst/>
          </a:prstGeom>
          <a:noFill/>
        </p:spPr>
        <p:txBody>
          <a:bodyPr wrap="square" lIns="0" tIns="0" rIns="0" bIns="0" rtlCol="0" anchor="ctr" anchorCtr="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・意見交換</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・ワークショップ　　など</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テキスト ボックス 33"/>
          <p:cNvSpPr txBox="1"/>
          <p:nvPr/>
        </p:nvSpPr>
        <p:spPr>
          <a:xfrm>
            <a:off x="7248496" y="3953381"/>
            <a:ext cx="1984017" cy="215444"/>
          </a:xfrm>
          <a:prstGeom prst="rect">
            <a:avLst/>
          </a:prstGeom>
          <a:noFill/>
        </p:spPr>
        <p:txBody>
          <a:bodyPr wrap="square" lIns="0" tIns="0" rIns="0" bIns="0" rtlCol="0" anchor="ctr" anchorCtr="0">
            <a:spAutoFit/>
          </a:bodyPr>
          <a:lstStyle/>
          <a:p>
            <a:r>
              <a:rPr lang="ja-JP" altLang="en-US" sz="1400" b="1" dirty="0" smtClean="0">
                <a:latin typeface="ＭＳ Ｐゴシック" panose="020B0600070205080204" pitchFamily="50" charset="-128"/>
                <a:ea typeface="ＭＳ Ｐゴシック" panose="020B0600070205080204" pitchFamily="50" charset="-128"/>
                <a:cs typeface="Meiryo UI" panose="020B0604030504040204" pitchFamily="50" charset="-128"/>
              </a:rPr>
              <a:t>（内　容）</a:t>
            </a:r>
            <a:endParaRPr lang="en-US" altLang="ja-JP" sz="1400" b="1" dirty="0" smtClean="0">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35" name="テキスト ボックス 34"/>
          <p:cNvSpPr txBox="1"/>
          <p:nvPr/>
        </p:nvSpPr>
        <p:spPr>
          <a:xfrm>
            <a:off x="2131392" y="5776922"/>
            <a:ext cx="5940000" cy="612000"/>
          </a:xfrm>
          <a:prstGeom prst="rect">
            <a:avLst/>
          </a:prstGeom>
          <a:solidFill>
            <a:schemeClr val="accent4">
              <a:lumMod val="20000"/>
              <a:lumOff val="80000"/>
            </a:schemeClr>
          </a:solidFill>
        </p:spPr>
        <p:style>
          <a:lnRef idx="1">
            <a:schemeClr val="accent6"/>
          </a:lnRef>
          <a:fillRef idx="2">
            <a:schemeClr val="accent6"/>
          </a:fillRef>
          <a:effectRef idx="1">
            <a:schemeClr val="accent6"/>
          </a:effectRef>
          <a:fontRef idx="minor">
            <a:schemeClr val="dk1"/>
          </a:fontRef>
        </p:style>
        <p:txBody>
          <a:bodyPr wrap="square" lIns="36000" tIns="36000" rIns="36000" bIns="36000" rtlCol="0" anchor="ctr" anchorCtr="0">
            <a:spAutoFit/>
          </a:bodyPr>
          <a:lstStyle/>
          <a:p>
            <a:pPr algn="ctr">
              <a:spcBef>
                <a:spcPts val="300"/>
              </a:spcBef>
            </a:pP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「大阪がめざす</a:t>
            </a:r>
            <a:r>
              <a:rPr lang="en-US" altLang="ja-JP" b="1"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先進都市の姿」の明確化</a:t>
            </a:r>
            <a:endParaRPr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二等辺三角形 35"/>
          <p:cNvSpPr/>
          <p:nvPr/>
        </p:nvSpPr>
        <p:spPr>
          <a:xfrm rot="10800000">
            <a:off x="3284551" y="5481685"/>
            <a:ext cx="3708000" cy="171365"/>
          </a:xfrm>
          <a:prstGeom prst="triangl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sz="1600"/>
          </a:p>
        </p:txBody>
      </p:sp>
      <p:sp>
        <p:nvSpPr>
          <p:cNvPr id="3" name="正方形/長方形 2"/>
          <p:cNvSpPr/>
          <p:nvPr/>
        </p:nvSpPr>
        <p:spPr>
          <a:xfrm>
            <a:off x="7146577" y="3029330"/>
            <a:ext cx="2208576" cy="2120697"/>
          </a:xfrm>
          <a:prstGeom prst="rect">
            <a:avLst/>
          </a:prstGeom>
          <a:noFill/>
          <a:ln w="63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2" name="左右矢印 1"/>
          <p:cNvSpPr/>
          <p:nvPr/>
        </p:nvSpPr>
        <p:spPr>
          <a:xfrm>
            <a:off x="3162927" y="4048279"/>
            <a:ext cx="595689" cy="33078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左矢印 4"/>
          <p:cNvSpPr/>
          <p:nvPr/>
        </p:nvSpPr>
        <p:spPr>
          <a:xfrm>
            <a:off x="6311558" y="2389245"/>
            <a:ext cx="566690" cy="572624"/>
          </a:xfrm>
          <a:prstGeom prst="leftArrow">
            <a:avLst>
              <a:gd name="adj1" fmla="val 50000"/>
              <a:gd name="adj2" fmla="val 550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51762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72660"/>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a:latin typeface="Meiryo UI" panose="020B0604030504040204" pitchFamily="50" charset="-128"/>
                <a:ea typeface="Meiryo UI" panose="020B0604030504040204" pitchFamily="50" charset="-128"/>
              </a:rPr>
              <a:t>　</a:t>
            </a:r>
            <a:r>
              <a:rPr kumimoji="1" lang="ja-JP" altLang="en-US" b="1" dirty="0" smtClean="0">
                <a:latin typeface="Meiryo UI" panose="020B0604030504040204" pitchFamily="50" charset="-128"/>
                <a:ea typeface="Meiryo UI" panose="020B0604030504040204" pitchFamily="50" charset="-128"/>
              </a:rPr>
              <a:t>「</a:t>
            </a:r>
            <a:r>
              <a:rPr kumimoji="1" lang="en-US" altLang="ja-JP" b="1" dirty="0" smtClean="0">
                <a:latin typeface="Meiryo UI" panose="020B0604030504040204" pitchFamily="50" charset="-128"/>
                <a:ea typeface="Meiryo UI" panose="020B0604030504040204" pitchFamily="50" charset="-128"/>
              </a:rPr>
              <a:t>SDGs17</a:t>
            </a:r>
            <a:r>
              <a:rPr kumimoji="1" lang="ja-JP" altLang="en-US" b="1" dirty="0" smtClean="0">
                <a:latin typeface="Meiryo UI" panose="020B0604030504040204" pitchFamily="50" charset="-128"/>
                <a:ea typeface="Meiryo UI" panose="020B0604030504040204" pitchFamily="50" charset="-128"/>
              </a:rPr>
              <a:t>ゴールの到達点」について（個別ゴールの評価）</a:t>
            </a:r>
            <a:endParaRPr kumimoji="1" lang="en-US" altLang="ja-JP" b="1" dirty="0" smtClean="0">
              <a:latin typeface="Meiryo UI" panose="020B0604030504040204" pitchFamily="50" charset="-128"/>
              <a:ea typeface="Meiryo UI" panose="020B0604030504040204" pitchFamily="50" charset="-128"/>
            </a:endParaRPr>
          </a:p>
        </p:txBody>
      </p:sp>
      <p:sp>
        <p:nvSpPr>
          <p:cNvPr id="6" name="スライド番号プレースホルダー 5"/>
          <p:cNvSpPr>
            <a:spLocks noGrp="1"/>
          </p:cNvSpPr>
          <p:nvPr>
            <p:ph type="sldNum" sz="quarter" idx="12"/>
          </p:nvPr>
        </p:nvSpPr>
        <p:spPr/>
        <p:txBody>
          <a:bodyPr/>
          <a:lstStyle/>
          <a:p>
            <a:fld id="{E61EF540-5CB6-483A-A4DA-F9E60F8B4EFB}" type="slidenum">
              <a:rPr kumimoji="1" lang="ja-JP" altLang="en-US" smtClean="0"/>
              <a:pPr/>
              <a:t>11</a:t>
            </a:fld>
            <a:endParaRPr kumimoji="1" lang="ja-JP" altLang="en-US" dirty="0"/>
          </a:p>
        </p:txBody>
      </p:sp>
      <p:graphicFrame>
        <p:nvGraphicFramePr>
          <p:cNvPr id="37" name="表 36"/>
          <p:cNvGraphicFramePr>
            <a:graphicFrameLocks noGrp="1"/>
          </p:cNvGraphicFramePr>
          <p:nvPr>
            <p:extLst>
              <p:ext uri="{D42A27DB-BD31-4B8C-83A1-F6EECF244321}">
                <p14:modId xmlns:p14="http://schemas.microsoft.com/office/powerpoint/2010/main" val="2599209955"/>
              </p:ext>
            </p:extLst>
          </p:nvPr>
        </p:nvGraphicFramePr>
        <p:xfrm>
          <a:off x="1068481" y="1872306"/>
          <a:ext cx="7769036" cy="4637159"/>
        </p:xfrm>
        <a:graphic>
          <a:graphicData uri="http://schemas.openxmlformats.org/drawingml/2006/table">
            <a:tbl>
              <a:tblPr>
                <a:tableStyleId>{5940675A-B579-460E-94D1-54222C63F5DA}</a:tableStyleId>
              </a:tblPr>
              <a:tblGrid>
                <a:gridCol w="376518">
                  <a:extLst>
                    <a:ext uri="{9D8B030D-6E8A-4147-A177-3AD203B41FA5}">
                      <a16:colId xmlns:a16="http://schemas.microsoft.com/office/drawing/2014/main" val="865378961"/>
                    </a:ext>
                  </a:extLst>
                </a:gridCol>
                <a:gridCol w="326848">
                  <a:extLst>
                    <a:ext uri="{9D8B030D-6E8A-4147-A177-3AD203B41FA5}">
                      <a16:colId xmlns:a16="http://schemas.microsoft.com/office/drawing/2014/main" val="2665487150"/>
                    </a:ext>
                  </a:extLst>
                </a:gridCol>
                <a:gridCol w="1806014">
                  <a:extLst>
                    <a:ext uri="{9D8B030D-6E8A-4147-A177-3AD203B41FA5}">
                      <a16:colId xmlns:a16="http://schemas.microsoft.com/office/drawing/2014/main" val="3060285041"/>
                    </a:ext>
                  </a:extLst>
                </a:gridCol>
                <a:gridCol w="1682318">
                  <a:extLst>
                    <a:ext uri="{9D8B030D-6E8A-4147-A177-3AD203B41FA5}">
                      <a16:colId xmlns:a16="http://schemas.microsoft.com/office/drawing/2014/main" val="2335040364"/>
                    </a:ext>
                  </a:extLst>
                </a:gridCol>
                <a:gridCol w="1432806">
                  <a:extLst>
                    <a:ext uri="{9D8B030D-6E8A-4147-A177-3AD203B41FA5}">
                      <a16:colId xmlns:a16="http://schemas.microsoft.com/office/drawing/2014/main" val="4116247947"/>
                    </a:ext>
                  </a:extLst>
                </a:gridCol>
                <a:gridCol w="2144532">
                  <a:extLst>
                    <a:ext uri="{9D8B030D-6E8A-4147-A177-3AD203B41FA5}">
                      <a16:colId xmlns:a16="http://schemas.microsoft.com/office/drawing/2014/main" val="2670988645"/>
                    </a:ext>
                  </a:extLst>
                </a:gridCol>
              </a:tblGrid>
              <a:tr h="514027">
                <a:tc rowSpan="4">
                  <a:txBody>
                    <a:bodyPr/>
                    <a:lstStyle/>
                    <a:p>
                      <a:pPr algn="ctr" fontAlgn="ctr"/>
                      <a:r>
                        <a:rPr lang="ja-JP" altLang="en-US" sz="1600" b="0" u="none" strike="noStrike" dirty="0" smtClean="0">
                          <a:effectLst/>
                          <a:latin typeface="HGS創英角ｺﾞｼｯｸUB" panose="020B0900000000000000" pitchFamily="50" charset="-128"/>
                          <a:ea typeface="HGS創英角ｺﾞｼｯｸUB" panose="020B0900000000000000" pitchFamily="50" charset="-128"/>
                        </a:rPr>
                        <a:t>自治体ＳＤＧｓ指標からみた大阪の評価</a:t>
                      </a:r>
                      <a:endParaRPr lang="en-US" altLang="ja-JP" sz="1600" b="0" u="none" strike="noStrike" dirty="0" smtClean="0">
                        <a:effectLst/>
                        <a:latin typeface="HGS創英角ｺﾞｼｯｸUB" panose="020B0900000000000000" pitchFamily="50" charset="-128"/>
                        <a:ea typeface="HGS創英角ｺﾞｼｯｸUB" panose="020B0900000000000000" pitchFamily="50" charset="-128"/>
                      </a:endParaRPr>
                    </a:p>
                  </a:txBody>
                  <a:tcPr marL="0" marR="8862" marT="8862"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rowSpan="4">
                  <a:txBody>
                    <a:bodyPr/>
                    <a:lstStyle/>
                    <a:p>
                      <a:pPr algn="ctr" fontAlgn="ctr"/>
                      <a:endPar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8862" marT="88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zh-TW"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396000" marR="8862"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zh-TW"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8862" marT="0" marB="0" anchor="ctr">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JP" altLang="en-US" sz="1600" b="0" i="0" u="none" strike="noStrike" dirty="0" smtClean="0">
                        <a:solidFill>
                          <a:srgbClr val="000000"/>
                        </a:solidFill>
                        <a:effectLst/>
                        <a:latin typeface="Meiryo UI" panose="020B0604030504040204" pitchFamily="50" charset="-128"/>
                        <a:ea typeface="Meiryo UI" panose="020B0604030504040204" pitchFamily="50" charset="-128"/>
                      </a:endParaRPr>
                    </a:p>
                  </a:txBody>
                  <a:tcPr marL="144000" marR="8862" marT="0" marB="0" anchor="ctr">
                    <a:lnL w="5715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216000" marR="8862" marT="8862" marB="0" anchor="ctr">
                    <a:lnL w="1270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68589250"/>
                  </a:ext>
                </a:extLst>
              </a:tr>
              <a:tr h="1352295">
                <a:tc vMerge="1">
                  <a:txBody>
                    <a:bodyPr/>
                    <a:lstStyle/>
                    <a:p>
                      <a:endParaRPr kumimoji="1" lang="ja-JP" altLang="en-US"/>
                    </a:p>
                  </a:txBody>
                  <a:tcPr/>
                </a:tc>
                <a:tc vMerge="1">
                  <a:txBody>
                    <a:bodyPr/>
                    <a:lstStyle/>
                    <a:p>
                      <a:pPr algn="ctr" fontAlgn="ctr"/>
                      <a:endPar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8862" marT="88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l" fontAlgn="ct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396000" marR="8862" marT="8862"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108000" marB="0">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lnSpc>
                          <a:spcPts val="1600"/>
                        </a:lnSpc>
                      </a:pP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252000" marR="8862" marT="252000" marB="180000">
                    <a:lnL w="571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lnSpc>
                          <a:spcPts val="1600"/>
                        </a:lnSpc>
                      </a:pPr>
                      <a:endParaRPr lang="zh-TW"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8862" marT="252000" marB="180000">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22004790"/>
                  </a:ext>
                </a:extLst>
              </a:tr>
              <a:tr h="1275537">
                <a:tc vMerge="1">
                  <a:txBody>
                    <a:bodyPr/>
                    <a:lstStyle/>
                    <a:p>
                      <a:endParaRPr kumimoji="1" lang="ja-JP" altLang="en-US"/>
                    </a:p>
                  </a:txBody>
                  <a:tcPr/>
                </a:tc>
                <a:tc vMerge="1">
                  <a:txBody>
                    <a:bodyPr/>
                    <a:lstStyle/>
                    <a:p>
                      <a:pPr algn="ctr" fontAlgn="ctr"/>
                      <a:endPar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8862" marT="88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l" fontAlgn="ctr">
                        <a:lnSpc>
                          <a:spcPct val="100000"/>
                        </a:lnSpc>
                        <a:spcBef>
                          <a:spcPts val="0"/>
                        </a:spcBef>
                      </a:pPr>
                      <a:endParaRPr lang="ja-JP" altLang="en-US" sz="1600" b="1" i="0" u="sng" strike="noStrike" dirty="0">
                        <a:solidFill>
                          <a:srgbClr val="000000"/>
                        </a:solidFill>
                        <a:effectLst/>
                        <a:latin typeface="Meiryo UI" panose="020B0604030504040204" pitchFamily="50" charset="-128"/>
                        <a:ea typeface="Meiryo UI" panose="020B0604030504040204" pitchFamily="50" charset="-128"/>
                      </a:endParaRPr>
                    </a:p>
                  </a:txBody>
                  <a:tcPr marL="396000" marR="8862" marT="14400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1600" b="1" i="0" u="sng" strike="noStrike" dirty="0">
                        <a:solidFill>
                          <a:srgbClr val="000000"/>
                        </a:solidFill>
                        <a:effectLst/>
                        <a:latin typeface="Meiryo UI" panose="020B0604030504040204" pitchFamily="50" charset="-128"/>
                        <a:ea typeface="Meiryo UI" panose="020B0604030504040204" pitchFamily="50" charset="-128"/>
                      </a:endParaRPr>
                    </a:p>
                  </a:txBody>
                  <a:tcPr marL="72000" marR="8862" marT="396000" marB="0" anchor="ctr">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lnSpc>
                          <a:spcPts val="200"/>
                        </a:lnSpc>
                        <a:spcBef>
                          <a:spcPts val="0"/>
                        </a:spcBef>
                        <a:spcAft>
                          <a:spcPts val="0"/>
                        </a:spcAft>
                      </a:pPr>
                      <a:endParaRPr lang="zh-TW" altLang="en-US" sz="1600" b="1" i="0" u="sng" strike="noStrike" dirty="0">
                        <a:solidFill>
                          <a:srgbClr val="000000"/>
                        </a:solidFill>
                        <a:effectLst/>
                        <a:latin typeface="Meiryo UI" panose="020B0604030504040204" pitchFamily="50" charset="-128"/>
                        <a:ea typeface="Meiryo UI" panose="020B0604030504040204" pitchFamily="50" charset="-128"/>
                      </a:endParaRPr>
                    </a:p>
                  </a:txBody>
                  <a:tcPr marL="144000" marR="8862" marT="0" marB="0" anchor="ctr">
                    <a:lnL w="571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1600" b="1" i="0" u="sng" strike="noStrike" dirty="0">
                        <a:solidFill>
                          <a:srgbClr val="000000"/>
                        </a:solidFill>
                        <a:effectLst/>
                        <a:latin typeface="Meiryo UI" panose="020B0604030504040204" pitchFamily="50" charset="-128"/>
                        <a:ea typeface="Meiryo UI" panose="020B0604030504040204" pitchFamily="50" charset="-128"/>
                      </a:endParaRPr>
                    </a:p>
                  </a:txBody>
                  <a:tcPr marL="108000" marR="8862" marT="0" marB="0" anchor="ctr">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3073783"/>
                  </a:ext>
                </a:extLst>
              </a:tr>
              <a:tr h="846267">
                <a:tc vMerge="1">
                  <a:txBody>
                    <a:bodyPr/>
                    <a:lstStyle/>
                    <a:p>
                      <a:endParaRPr kumimoji="1" lang="ja-JP" altLang="en-US"/>
                    </a:p>
                  </a:txBody>
                  <a:tcPr/>
                </a:tc>
                <a:tc vMerge="1">
                  <a:txBody>
                    <a:bodyPr/>
                    <a:lstStyle/>
                    <a:p>
                      <a:pPr algn="ctr" fontAlgn="ctr"/>
                      <a:endPar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8862" marT="88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l" fontAlgn="ctr"/>
                      <a:endParaRPr lang="ja-JP" altLang="en-US" sz="1600" b="1" i="0" u="sng" strike="noStrike" dirty="0">
                        <a:solidFill>
                          <a:srgbClr val="000000"/>
                        </a:solidFill>
                        <a:effectLst/>
                        <a:latin typeface="Meiryo UI" panose="020B0604030504040204" pitchFamily="50" charset="-128"/>
                        <a:ea typeface="Meiryo UI" panose="020B0604030504040204" pitchFamily="50" charset="-128"/>
                      </a:endParaRPr>
                    </a:p>
                  </a:txBody>
                  <a:tcPr marL="288000" marR="8862" marT="8862"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1600" b="1" i="0" u="sng" strike="noStrike" dirty="0">
                        <a:solidFill>
                          <a:srgbClr val="000000"/>
                        </a:solidFill>
                        <a:effectLst/>
                        <a:latin typeface="Meiryo UI" panose="020B0604030504040204" pitchFamily="50" charset="-128"/>
                        <a:ea typeface="Meiryo UI" panose="020B0604030504040204" pitchFamily="50" charset="-128"/>
                      </a:endParaRPr>
                    </a:p>
                  </a:txBody>
                  <a:tcPr marL="216000" marR="8862" marT="8862" marB="0" anchor="ctr">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1600" b="1" i="0" u="sng" strike="noStrike" dirty="0">
                        <a:solidFill>
                          <a:srgbClr val="000000"/>
                        </a:solidFill>
                        <a:effectLst/>
                        <a:latin typeface="Meiryo UI" panose="020B0604030504040204" pitchFamily="50" charset="-128"/>
                        <a:ea typeface="Meiryo UI" panose="020B0604030504040204" pitchFamily="50" charset="-128"/>
                      </a:endParaRPr>
                    </a:p>
                  </a:txBody>
                  <a:tcPr marL="144000" marR="8862" marT="72000" marB="576000" anchor="ctr">
                    <a:lnL w="571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1600" b="1" i="0" u="sng" strike="noStrike" dirty="0">
                        <a:solidFill>
                          <a:srgbClr val="000000"/>
                        </a:solidFill>
                        <a:effectLst/>
                        <a:latin typeface="Meiryo UI" panose="020B0604030504040204" pitchFamily="50" charset="-128"/>
                        <a:ea typeface="Meiryo UI" panose="020B0604030504040204" pitchFamily="50" charset="-128"/>
                      </a:endParaRPr>
                    </a:p>
                  </a:txBody>
                  <a:tcPr marL="108000" marR="8862" marT="8862" marB="0" anchor="ctr">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31930747"/>
                  </a:ext>
                </a:extLst>
              </a:tr>
              <a:tr h="288060">
                <a:tc>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8000" marR="8862" marT="8862"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1000" u="none" strike="noStrike" dirty="0">
                          <a:effectLst/>
                        </a:rPr>
                        <a:t>　</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8000" marR="8862" marT="8862"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fontAlgn="ctr"/>
                      <a:endPar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8000" marR="8862" marT="88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pPr algn="ctr" fontAlgn="ctr"/>
                      <a:endPar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8000" marR="8862" marT="88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pPr algn="ctr" fontAlgn="ctr"/>
                      <a:endPar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8000" marR="8862" marT="88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pPr algn="ctr" fontAlgn="ctr"/>
                      <a:endPar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8000" marR="8862" marT="88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948667353"/>
                  </a:ext>
                </a:extLst>
              </a:tr>
              <a:tr h="0">
                <a:tc>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8000" marR="8862" marT="8862"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1000" u="none" strike="noStrike" dirty="0">
                          <a:effectLst/>
                        </a:rPr>
                        <a:t>　</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8000" marR="8862" marT="8862"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fontAlgn="ctr">
                        <a:lnSpc>
                          <a:spcPts val="2200"/>
                        </a:lnSpc>
                      </a:pPr>
                      <a:r>
                        <a:rPr lang="ja-JP" altLang="en-US" sz="1600" b="0" u="none" strike="noStrike" dirty="0" smtClean="0">
                          <a:effectLst/>
                          <a:latin typeface="HGS創英角ｺﾞｼｯｸUB" panose="020B0900000000000000" pitchFamily="50" charset="-128"/>
                          <a:ea typeface="HGS創英角ｺﾞｼｯｸUB" panose="020B0900000000000000" pitchFamily="50" charset="-128"/>
                        </a:rPr>
                        <a:t>「国際的な日本の評価（</a:t>
                      </a:r>
                      <a:r>
                        <a:rPr lang="en-US" altLang="ja-JP" sz="1600" b="0" u="none" strike="noStrike" dirty="0" smtClean="0">
                          <a:effectLst/>
                          <a:latin typeface="HGS創英角ｺﾞｼｯｸUB" panose="020B0900000000000000" pitchFamily="50" charset="-128"/>
                          <a:ea typeface="HGS創英角ｺﾞｼｯｸUB" panose="020B0900000000000000" pitchFamily="50" charset="-128"/>
                        </a:rPr>
                        <a:t>SDSN</a:t>
                      </a:r>
                      <a:r>
                        <a:rPr lang="ja-JP" altLang="en-US" sz="1600" b="0" u="none" strike="noStrike" dirty="0" smtClean="0">
                          <a:effectLst/>
                          <a:latin typeface="HGS創英角ｺﾞｼｯｸUB" panose="020B0900000000000000" pitchFamily="50" charset="-128"/>
                          <a:ea typeface="HGS創英角ｺﾞｼｯｸUB" panose="020B0900000000000000" pitchFamily="50" charset="-128"/>
                        </a:rPr>
                        <a:t>）」からみた日本の評価</a:t>
                      </a:r>
                      <a:r>
                        <a:rPr lang="ja-JP" altLang="en-US" sz="1600" b="1" u="none" strike="noStrike" dirty="0" smtClean="0">
                          <a:effectLst/>
                          <a:latin typeface="ＭＳ Ｐゴシック" panose="020B0600070205080204" pitchFamily="50" charset="-128"/>
                          <a:ea typeface="ＭＳ Ｐゴシック" panose="020B0600070205080204" pitchFamily="50" charset="-128"/>
                        </a:rPr>
                        <a:t> </a:t>
                      </a:r>
                      <a:endParaRPr lang="ja-JP" altLang="en-US" sz="16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36000" marR="8862" marT="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028091682"/>
                  </a:ext>
                </a:extLst>
              </a:tr>
            </a:tbl>
          </a:graphicData>
        </a:graphic>
      </p:graphicFrame>
      <p:cxnSp>
        <p:nvCxnSpPr>
          <p:cNvPr id="38" name="直線矢印コネクタ 37"/>
          <p:cNvCxnSpPr/>
          <p:nvPr/>
        </p:nvCxnSpPr>
        <p:spPr>
          <a:xfrm>
            <a:off x="1593011" y="2330691"/>
            <a:ext cx="0" cy="3132000"/>
          </a:xfrm>
          <a:prstGeom prst="straightConnector1">
            <a:avLst/>
          </a:prstGeom>
          <a:ln w="3175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39" name="正方形/長方形 38"/>
          <p:cNvSpPr/>
          <p:nvPr/>
        </p:nvSpPr>
        <p:spPr>
          <a:xfrm>
            <a:off x="1420628" y="2006553"/>
            <a:ext cx="403146" cy="297517"/>
          </a:xfrm>
          <a:prstGeom prst="rect">
            <a:avLst/>
          </a:prstGeom>
        </p:spPr>
        <p:txBody>
          <a:bodyPr wrap="square">
            <a:spAutoFit/>
          </a:bodyPr>
          <a:lstStyle/>
          <a:p>
            <a:pPr>
              <a:lnSpc>
                <a:spcPts val="1600"/>
              </a:lnSpc>
            </a:pPr>
            <a:r>
              <a:rPr kumimoji="1" lang="ja-JP" altLang="en-US" sz="1600" dirty="0" smtClean="0">
                <a:latin typeface="ＭＳ Ｐゴシック" panose="020B0600070205080204" pitchFamily="50" charset="-128"/>
                <a:ea typeface="ＭＳ Ｐゴシック" panose="020B0600070205080204" pitchFamily="50" charset="-128"/>
              </a:rPr>
              <a:t>高</a:t>
            </a:r>
            <a:endParaRPr kumimoji="1" lang="en-US" altLang="ja-JP" sz="1600" dirty="0" smtClean="0">
              <a:latin typeface="ＭＳ Ｐゴシック" panose="020B0600070205080204" pitchFamily="50" charset="-128"/>
              <a:ea typeface="ＭＳ Ｐゴシック" panose="020B0600070205080204" pitchFamily="50" charset="-128"/>
            </a:endParaRPr>
          </a:p>
        </p:txBody>
      </p:sp>
      <p:sp>
        <p:nvSpPr>
          <p:cNvPr id="40" name="正方形/長方形 39"/>
          <p:cNvSpPr/>
          <p:nvPr/>
        </p:nvSpPr>
        <p:spPr>
          <a:xfrm>
            <a:off x="1420628" y="5489312"/>
            <a:ext cx="403146" cy="297517"/>
          </a:xfrm>
          <a:prstGeom prst="rect">
            <a:avLst/>
          </a:prstGeom>
        </p:spPr>
        <p:txBody>
          <a:bodyPr wrap="square">
            <a:spAutoFit/>
          </a:bodyPr>
          <a:lstStyle/>
          <a:p>
            <a:pPr>
              <a:lnSpc>
                <a:spcPts val="1600"/>
              </a:lnSpc>
            </a:pPr>
            <a:r>
              <a:rPr lang="ja-JP" altLang="en-US" sz="1600" dirty="0">
                <a:latin typeface="ＭＳ Ｐゴシック" panose="020B0600070205080204" pitchFamily="50" charset="-128"/>
                <a:ea typeface="ＭＳ Ｐゴシック" panose="020B0600070205080204" pitchFamily="50" charset="-128"/>
              </a:rPr>
              <a:t>低</a:t>
            </a:r>
            <a:endParaRPr kumimoji="1" lang="en-US" altLang="ja-JP" sz="1600" dirty="0" smtClean="0">
              <a:latin typeface="ＭＳ Ｐゴシック" panose="020B0600070205080204" pitchFamily="50" charset="-128"/>
              <a:ea typeface="ＭＳ Ｐゴシック" panose="020B0600070205080204" pitchFamily="50" charset="-128"/>
            </a:endParaRPr>
          </a:p>
        </p:txBody>
      </p:sp>
      <p:cxnSp>
        <p:nvCxnSpPr>
          <p:cNvPr id="41" name="直線矢印コネクタ 40"/>
          <p:cNvCxnSpPr/>
          <p:nvPr/>
        </p:nvCxnSpPr>
        <p:spPr>
          <a:xfrm flipH="1">
            <a:off x="2768563" y="6025935"/>
            <a:ext cx="5256000" cy="0"/>
          </a:xfrm>
          <a:prstGeom prst="straightConnector1">
            <a:avLst/>
          </a:prstGeom>
          <a:ln w="3175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42" name="正方形/長方形 41"/>
          <p:cNvSpPr/>
          <p:nvPr/>
        </p:nvSpPr>
        <p:spPr>
          <a:xfrm>
            <a:off x="1955609" y="5923707"/>
            <a:ext cx="403146" cy="297517"/>
          </a:xfrm>
          <a:prstGeom prst="rect">
            <a:avLst/>
          </a:prstGeom>
        </p:spPr>
        <p:txBody>
          <a:bodyPr wrap="square">
            <a:spAutoFit/>
          </a:bodyPr>
          <a:lstStyle/>
          <a:p>
            <a:pPr>
              <a:lnSpc>
                <a:spcPts val="1600"/>
              </a:lnSpc>
            </a:pPr>
            <a:r>
              <a:rPr lang="ja-JP" altLang="en-US" sz="1600" dirty="0">
                <a:latin typeface="ＭＳ Ｐゴシック" panose="020B0600070205080204" pitchFamily="50" charset="-128"/>
                <a:ea typeface="ＭＳ Ｐゴシック" panose="020B0600070205080204" pitchFamily="50" charset="-128"/>
              </a:rPr>
              <a:t>低</a:t>
            </a:r>
            <a:endParaRPr kumimoji="1" lang="en-US" altLang="ja-JP" sz="1600" dirty="0" smtClean="0">
              <a:latin typeface="ＭＳ Ｐゴシック" panose="020B0600070205080204" pitchFamily="50" charset="-128"/>
              <a:ea typeface="ＭＳ Ｐゴシック" panose="020B0600070205080204" pitchFamily="50" charset="-128"/>
            </a:endParaRPr>
          </a:p>
        </p:txBody>
      </p:sp>
      <p:sp>
        <p:nvSpPr>
          <p:cNvPr id="43" name="正方形/長方形 42"/>
          <p:cNvSpPr/>
          <p:nvPr/>
        </p:nvSpPr>
        <p:spPr>
          <a:xfrm>
            <a:off x="8260452" y="5923707"/>
            <a:ext cx="403146" cy="297517"/>
          </a:xfrm>
          <a:prstGeom prst="rect">
            <a:avLst/>
          </a:prstGeom>
        </p:spPr>
        <p:txBody>
          <a:bodyPr wrap="square">
            <a:spAutoFit/>
          </a:bodyPr>
          <a:lstStyle/>
          <a:p>
            <a:pPr>
              <a:lnSpc>
                <a:spcPts val="1600"/>
              </a:lnSpc>
            </a:pPr>
            <a:r>
              <a:rPr kumimoji="1" lang="ja-JP" altLang="en-US" sz="1600" dirty="0" smtClean="0">
                <a:latin typeface="ＭＳ Ｐゴシック" panose="020B0600070205080204" pitchFamily="50" charset="-128"/>
                <a:ea typeface="ＭＳ Ｐゴシック" panose="020B0600070205080204" pitchFamily="50" charset="-128"/>
              </a:rPr>
              <a:t>高</a:t>
            </a:r>
            <a:endParaRPr kumimoji="1" lang="en-US" altLang="ja-JP" sz="1600" dirty="0" smtClean="0">
              <a:latin typeface="ＭＳ Ｐゴシック" panose="020B0600070205080204" pitchFamily="50" charset="-128"/>
              <a:ea typeface="ＭＳ Ｐゴシック" panose="020B0600070205080204" pitchFamily="50" charset="-128"/>
            </a:endParaRPr>
          </a:p>
        </p:txBody>
      </p:sp>
      <p:sp>
        <p:nvSpPr>
          <p:cNvPr id="44" name="テキスト ボックス 43"/>
          <p:cNvSpPr txBox="1"/>
          <p:nvPr/>
        </p:nvSpPr>
        <p:spPr>
          <a:xfrm>
            <a:off x="2003089" y="2014070"/>
            <a:ext cx="3132000" cy="360000"/>
          </a:xfrm>
          <a:prstGeom prst="rect">
            <a:avLst/>
          </a:prstGeom>
          <a:solidFill>
            <a:schemeClr val="accent6">
              <a:lumMod val="20000"/>
              <a:lumOff val="80000"/>
            </a:schemeClr>
          </a:solidFill>
          <a:ln w="12700">
            <a:solidFill>
              <a:schemeClr val="dk1">
                <a:shade val="95000"/>
                <a:satMod val="105000"/>
              </a:schemeClr>
            </a:solidFill>
            <a:prstDash val="sysDot"/>
          </a:ln>
        </p:spPr>
        <p:style>
          <a:lnRef idx="2">
            <a:schemeClr val="accent1"/>
          </a:lnRef>
          <a:fillRef idx="1">
            <a:schemeClr val="lt1"/>
          </a:fillRef>
          <a:effectRef idx="0">
            <a:schemeClr val="accent1"/>
          </a:effectRef>
          <a:fontRef idx="minor">
            <a:schemeClr val="dk1"/>
          </a:fontRef>
        </p:style>
        <p:txBody>
          <a:bodyPr wrap="none" lIns="36000" tIns="36000" rIns="36000" bIns="36000" rtlCol="0" anchor="ctr" anchorCtr="0">
            <a:noAutofit/>
          </a:bodyPr>
          <a:lstStyle/>
          <a:p>
            <a:pPr algn="ctr"/>
            <a:r>
              <a:rPr lang="en-US" altLang="ja-JP"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SDSN</a:t>
            </a:r>
            <a:r>
              <a:rPr lang="ja-JP" altLang="en-US" sz="16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は</a:t>
            </a:r>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低く</a:t>
            </a:r>
            <a:r>
              <a:rPr lang="ja-JP" altLang="en-US" sz="16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a:t>
            </a:r>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自治体指標</a:t>
            </a:r>
            <a:r>
              <a:rPr lang="ja-JP" altLang="en-US" sz="16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が</a:t>
            </a:r>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高い</a:t>
            </a:r>
            <a:endParaRPr lang="en-US" altLang="ja-JP" sz="16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45" name="テキスト ボックス 44"/>
          <p:cNvSpPr txBox="1"/>
          <p:nvPr/>
        </p:nvSpPr>
        <p:spPr>
          <a:xfrm>
            <a:off x="5581490" y="2010793"/>
            <a:ext cx="3132000" cy="348474"/>
          </a:xfrm>
          <a:prstGeom prst="rect">
            <a:avLst/>
          </a:prstGeom>
          <a:solidFill>
            <a:schemeClr val="accent6">
              <a:lumMod val="20000"/>
              <a:lumOff val="80000"/>
            </a:schemeClr>
          </a:solidFill>
          <a:ln w="12700">
            <a:solidFill>
              <a:schemeClr val="dk1">
                <a:shade val="95000"/>
                <a:satMod val="105000"/>
              </a:schemeClr>
            </a:solidFill>
            <a:prstDash val="sysDot"/>
          </a:ln>
        </p:spPr>
        <p:style>
          <a:lnRef idx="2">
            <a:schemeClr val="accent1"/>
          </a:lnRef>
          <a:fillRef idx="1">
            <a:schemeClr val="lt1"/>
          </a:fillRef>
          <a:effectRef idx="0">
            <a:schemeClr val="accent1"/>
          </a:effectRef>
          <a:fontRef idx="minor">
            <a:schemeClr val="dk1"/>
          </a:fontRef>
        </p:style>
        <p:txBody>
          <a:bodyPr wrap="none" lIns="36000" tIns="36000" rIns="36000" bIns="36000" rtlCol="0" anchor="ctr" anchorCtr="0">
            <a:noAutofit/>
          </a:bodyPr>
          <a:lstStyle/>
          <a:p>
            <a:pPr algn="ctr"/>
            <a:r>
              <a:rPr lang="en-US" altLang="ja-JP"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SDSN</a:t>
            </a:r>
            <a:r>
              <a:rPr lang="ja-JP" altLang="en-US" sz="16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も</a:t>
            </a:r>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自治体</a:t>
            </a:r>
            <a:r>
              <a:rPr lang="ja-JP" altLang="en-US" sz="16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指標</a:t>
            </a:r>
            <a:r>
              <a:rPr lang="ja-JP" altLang="en-US" sz="16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も、</a:t>
            </a:r>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高い</a:t>
            </a:r>
            <a:endParaRPr lang="en-US" altLang="ja-JP" sz="16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46" name="テキスト ボックス 45"/>
          <p:cNvSpPr txBox="1"/>
          <p:nvPr/>
        </p:nvSpPr>
        <p:spPr>
          <a:xfrm>
            <a:off x="2015678" y="4466716"/>
            <a:ext cx="3132000" cy="360000"/>
          </a:xfrm>
          <a:prstGeom prst="rect">
            <a:avLst/>
          </a:prstGeom>
          <a:solidFill>
            <a:schemeClr val="accent6">
              <a:lumMod val="20000"/>
              <a:lumOff val="80000"/>
            </a:schemeClr>
          </a:solidFill>
          <a:ln w="12700">
            <a:solidFill>
              <a:schemeClr val="dk1">
                <a:shade val="95000"/>
                <a:satMod val="105000"/>
              </a:schemeClr>
            </a:solidFill>
            <a:prstDash val="sysDot"/>
          </a:ln>
        </p:spPr>
        <p:style>
          <a:lnRef idx="2">
            <a:schemeClr val="accent1"/>
          </a:lnRef>
          <a:fillRef idx="1">
            <a:schemeClr val="lt1"/>
          </a:fillRef>
          <a:effectRef idx="0">
            <a:schemeClr val="accent1"/>
          </a:effectRef>
          <a:fontRef idx="minor">
            <a:schemeClr val="dk1"/>
          </a:fontRef>
        </p:style>
        <p:txBody>
          <a:bodyPr wrap="none" lIns="36000" tIns="36000" rIns="36000" bIns="36000" rtlCol="0" anchor="ctr" anchorCtr="0">
            <a:noAutofit/>
          </a:bodyPr>
          <a:lstStyle/>
          <a:p>
            <a:pPr algn="ctr"/>
            <a:r>
              <a:rPr lang="en-US" altLang="ja-JP"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SDSN</a:t>
            </a:r>
            <a:r>
              <a:rPr lang="ja-JP" altLang="en-US" sz="16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も</a:t>
            </a:r>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自治体指標</a:t>
            </a:r>
            <a:r>
              <a:rPr lang="ja-JP" altLang="en-US" sz="16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も、</a:t>
            </a:r>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低い</a:t>
            </a:r>
            <a:endParaRPr lang="en-US" altLang="ja-JP" sz="16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47" name="テキスト ボックス 46"/>
          <p:cNvSpPr txBox="1"/>
          <p:nvPr/>
        </p:nvSpPr>
        <p:spPr>
          <a:xfrm>
            <a:off x="5575514" y="4474293"/>
            <a:ext cx="3132000" cy="360000"/>
          </a:xfrm>
          <a:prstGeom prst="rect">
            <a:avLst/>
          </a:prstGeom>
          <a:solidFill>
            <a:schemeClr val="accent6">
              <a:lumMod val="20000"/>
              <a:lumOff val="80000"/>
            </a:schemeClr>
          </a:solidFill>
          <a:ln w="12700">
            <a:solidFill>
              <a:schemeClr val="dk1">
                <a:shade val="95000"/>
                <a:satMod val="105000"/>
              </a:schemeClr>
            </a:solidFill>
            <a:prstDash val="sysDot"/>
          </a:ln>
        </p:spPr>
        <p:style>
          <a:lnRef idx="2">
            <a:schemeClr val="accent1"/>
          </a:lnRef>
          <a:fillRef idx="1">
            <a:schemeClr val="lt1"/>
          </a:fillRef>
          <a:effectRef idx="0">
            <a:schemeClr val="accent1"/>
          </a:effectRef>
          <a:fontRef idx="minor">
            <a:schemeClr val="dk1"/>
          </a:fontRef>
        </p:style>
        <p:txBody>
          <a:bodyPr wrap="none" lIns="36000" tIns="36000" rIns="36000" bIns="36000" rtlCol="0" anchor="ctr" anchorCtr="0">
            <a:noAutofit/>
          </a:bodyPr>
          <a:lstStyle/>
          <a:p>
            <a:pPr algn="ctr"/>
            <a:r>
              <a:rPr lang="en-US" altLang="ja-JP"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SDSN</a:t>
            </a:r>
            <a:r>
              <a:rPr lang="ja-JP" altLang="en-US" sz="16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は</a:t>
            </a:r>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高く</a:t>
            </a:r>
            <a:r>
              <a:rPr lang="ja-JP" altLang="en-US" sz="16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a:t>
            </a:r>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自治体</a:t>
            </a:r>
            <a:r>
              <a:rPr lang="ja-JP" altLang="en-US" sz="16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指標</a:t>
            </a:r>
            <a:r>
              <a:rPr lang="ja-JP" altLang="en-US" sz="16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が</a:t>
            </a:r>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低い</a:t>
            </a:r>
            <a:endParaRPr lang="en-US" altLang="ja-JP" sz="16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48" name="テキスト ボックス 47"/>
          <p:cNvSpPr txBox="1"/>
          <p:nvPr/>
        </p:nvSpPr>
        <p:spPr>
          <a:xfrm>
            <a:off x="2133372" y="2377624"/>
            <a:ext cx="2988000" cy="1951263"/>
          </a:xfrm>
          <a:prstGeom prst="rect">
            <a:avLst/>
          </a:prstGeom>
          <a:noFill/>
          <a:ln w="12700">
            <a:noFill/>
            <a:prstDash val="sysDot"/>
          </a:ln>
        </p:spPr>
        <p:style>
          <a:lnRef idx="2">
            <a:schemeClr val="accent1"/>
          </a:lnRef>
          <a:fillRef idx="1">
            <a:schemeClr val="lt1"/>
          </a:fillRef>
          <a:effectRef idx="0">
            <a:schemeClr val="accent1"/>
          </a:effectRef>
          <a:fontRef idx="minor">
            <a:schemeClr val="dk1"/>
          </a:fontRef>
        </p:style>
        <p:txBody>
          <a:bodyPr wrap="none" lIns="36000" tIns="36000" rIns="36000" bIns="36000" rtlCol="0" anchor="ctr" anchorCtr="0">
            <a:noAutofit/>
          </a:bodyPr>
          <a:lstStyle/>
          <a:p>
            <a:pPr>
              <a:lnSpc>
                <a:spcPts val="1800"/>
              </a:lnSpc>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２   飢餓</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７   エネルギー</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不平等</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  </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持続可能都市</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  </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気候変動</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14</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海洋資源</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  </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陸上資源</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パートナーシップ</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テキスト ボックス 48"/>
          <p:cNvSpPr txBox="1"/>
          <p:nvPr/>
        </p:nvSpPr>
        <p:spPr>
          <a:xfrm>
            <a:off x="5657256" y="2326125"/>
            <a:ext cx="2988000" cy="881385"/>
          </a:xfrm>
          <a:prstGeom prst="rect">
            <a:avLst/>
          </a:prstGeom>
          <a:noFill/>
          <a:ln w="12700">
            <a:noFill/>
            <a:prstDash val="sysDot"/>
          </a:ln>
        </p:spPr>
        <p:style>
          <a:lnRef idx="2">
            <a:schemeClr val="accent1"/>
          </a:lnRef>
          <a:fillRef idx="1">
            <a:schemeClr val="lt1"/>
          </a:fillRef>
          <a:effectRef idx="0">
            <a:schemeClr val="accent1"/>
          </a:effectRef>
          <a:fontRef idx="minor">
            <a:schemeClr val="dk1"/>
          </a:fontRef>
        </p:style>
        <p:txBody>
          <a:bodyPr wrap="none" lIns="36000" tIns="36000" rIns="36000" bIns="36000" rtlCol="0" anchor="ctr" anchorCtr="0">
            <a:noAutofit/>
          </a:bodyPr>
          <a:lstStyle/>
          <a:p>
            <a:pPr marL="342900" indent="-342900">
              <a:lnSpc>
                <a:spcPts val="1800"/>
              </a:lnSpc>
              <a:buAutoNum type="arabicDbPlain" startAt="6"/>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水・衛生</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８  経済成長と雇用</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９</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インフラ、産業化、イノベーション</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テキスト ボックス 49"/>
          <p:cNvSpPr txBox="1"/>
          <p:nvPr/>
        </p:nvSpPr>
        <p:spPr>
          <a:xfrm>
            <a:off x="5719514" y="4855780"/>
            <a:ext cx="2988000" cy="997084"/>
          </a:xfrm>
          <a:prstGeom prst="rect">
            <a:avLst/>
          </a:prstGeom>
          <a:noFill/>
          <a:ln w="12700">
            <a:noFill/>
            <a:prstDash val="sysDot"/>
          </a:ln>
        </p:spPr>
        <p:style>
          <a:lnRef idx="2">
            <a:schemeClr val="accent1"/>
          </a:lnRef>
          <a:fillRef idx="1">
            <a:schemeClr val="lt1"/>
          </a:fillRef>
          <a:effectRef idx="0">
            <a:schemeClr val="accent1"/>
          </a:effectRef>
          <a:fontRef idx="minor">
            <a:schemeClr val="dk1"/>
          </a:fontRef>
        </p:style>
        <p:txBody>
          <a:bodyPr wrap="none" lIns="36000" tIns="36000" rIns="36000" bIns="36000" rtlCol="0" anchor="t" anchorCtr="0">
            <a:noAutofit/>
          </a:bodyPr>
          <a:lstStyle/>
          <a:p>
            <a:pPr>
              <a:lnSpc>
                <a:spcPts val="1800"/>
              </a:lnSpc>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貧困</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nSpc>
                <a:spcPts val="1800"/>
              </a:lnSpc>
              <a:buAutoNum type="arabicDbPlain" startAt="3"/>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健康と福祉</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４　 教育</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16</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平和</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テキスト ボックス 50"/>
          <p:cNvSpPr txBox="1"/>
          <p:nvPr/>
        </p:nvSpPr>
        <p:spPr>
          <a:xfrm>
            <a:off x="2133372" y="4861894"/>
            <a:ext cx="2988000" cy="539180"/>
          </a:xfrm>
          <a:prstGeom prst="rect">
            <a:avLst/>
          </a:prstGeom>
          <a:noFill/>
          <a:ln w="12700">
            <a:noFill/>
            <a:prstDash val="sysDot"/>
          </a:ln>
        </p:spPr>
        <p:style>
          <a:lnRef idx="2">
            <a:schemeClr val="accent1"/>
          </a:lnRef>
          <a:fillRef idx="1">
            <a:schemeClr val="lt1"/>
          </a:fillRef>
          <a:effectRef idx="0">
            <a:schemeClr val="accent1"/>
          </a:effectRef>
          <a:fontRef idx="minor">
            <a:schemeClr val="dk1"/>
          </a:fontRef>
        </p:style>
        <p:txBody>
          <a:bodyPr wrap="none" lIns="36000" tIns="36000" rIns="36000" bIns="36000" rtlCol="0" anchor="ctr" anchorCtr="0">
            <a:noAutofit/>
          </a:bodyPr>
          <a:lstStyle/>
          <a:p>
            <a:pPr>
              <a:lnSpc>
                <a:spcPts val="1800"/>
              </a:lnSpc>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５   ジェンダー</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持続可能な生産と消費</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テキスト ボックス 51"/>
          <p:cNvSpPr txBox="1"/>
          <p:nvPr/>
        </p:nvSpPr>
        <p:spPr>
          <a:xfrm>
            <a:off x="522371" y="754476"/>
            <a:ext cx="9121691" cy="1029513"/>
          </a:xfrm>
          <a:prstGeom prst="rect">
            <a:avLst/>
          </a:prstGeom>
          <a:noFill/>
        </p:spPr>
        <p:txBody>
          <a:bodyPr wrap="square" lIns="128016" tIns="64008" rIns="128016" bIns="64008" rtlCol="0">
            <a:spAutoFit/>
          </a:bodyPr>
          <a:lstStyle/>
          <a:p>
            <a:pPr marL="200025" indent="-200025">
              <a:buFont typeface="Meiryo UI" panose="020B0604030504040204" pitchFamily="50" charset="-128"/>
              <a:buChar char="○"/>
            </a:pPr>
            <a:r>
              <a:rPr lang="ja-JP" altLang="en-US" sz="1400" kern="1100" spc="-5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kern="1100" spc="-50" dirty="0">
                <a:latin typeface="Meiryo UI" panose="020B0604030504040204" pitchFamily="50" charset="-128"/>
                <a:ea typeface="Meiryo UI" panose="020B0604030504040204" pitchFamily="50" charset="-128"/>
                <a:cs typeface="Meiryo UI" panose="020B0604030504040204" pitchFamily="50" charset="-128"/>
              </a:rPr>
              <a:t>国際的な日本の評価</a:t>
            </a:r>
            <a:r>
              <a:rPr lang="ja-JP" altLang="en-US" sz="1400" b="1" kern="1100" spc="-5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b="1" kern="1100" spc="-50" dirty="0" smtClean="0">
                <a:latin typeface="Meiryo UI" panose="020B0604030504040204" pitchFamily="50" charset="-128"/>
                <a:ea typeface="Meiryo UI" panose="020B0604030504040204" pitchFamily="50" charset="-128"/>
                <a:cs typeface="Meiryo UI" panose="020B0604030504040204" pitchFamily="50" charset="-128"/>
              </a:rPr>
              <a:t>SDSN</a:t>
            </a:r>
            <a:r>
              <a:rPr lang="ja-JP" altLang="en-US" sz="1400" b="1" kern="1100" spc="-5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kern="1100" spc="-50" dirty="0">
                <a:latin typeface="Meiryo UI" panose="020B0604030504040204" pitchFamily="50" charset="-128"/>
                <a:ea typeface="Meiryo UI" panose="020B0604030504040204" pitchFamily="50" charset="-128"/>
                <a:cs typeface="Meiryo UI" panose="020B0604030504040204" pitchFamily="50" charset="-128"/>
              </a:rPr>
              <a:t>」と「国内評価（</a:t>
            </a:r>
            <a:r>
              <a:rPr lang="ja-JP" altLang="en-US" sz="1400" b="1" kern="1100" spc="-50" dirty="0">
                <a:latin typeface="Meiryo UI" panose="020B0604030504040204" pitchFamily="50" charset="-128"/>
                <a:ea typeface="Meiryo UI" panose="020B0604030504040204" pitchFamily="50" charset="-128"/>
                <a:cs typeface="Meiryo UI" panose="020B0604030504040204" pitchFamily="50" charset="-128"/>
              </a:rPr>
              <a:t>自治体</a:t>
            </a:r>
            <a:r>
              <a:rPr lang="en-US" altLang="ja-JP" sz="1400" b="1" kern="1100" spc="-5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b="1" kern="1100" spc="-50" dirty="0">
                <a:latin typeface="Meiryo UI" panose="020B0604030504040204" pitchFamily="50" charset="-128"/>
                <a:ea typeface="Meiryo UI" panose="020B0604030504040204" pitchFamily="50" charset="-128"/>
                <a:cs typeface="Meiryo UI" panose="020B0604030504040204" pitchFamily="50" charset="-128"/>
              </a:rPr>
              <a:t>指標</a:t>
            </a:r>
            <a:r>
              <a:rPr lang="ja-JP" altLang="en-US" sz="1400" kern="1100" spc="-5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kern="1100" spc="-50" dirty="0" smtClean="0">
                <a:latin typeface="Meiryo UI" panose="020B0604030504040204" pitchFamily="50" charset="-128"/>
                <a:ea typeface="Meiryo UI" panose="020B0604030504040204" pitchFamily="50" charset="-128"/>
                <a:cs typeface="Meiryo UI" panose="020B0604030504040204" pitchFamily="50" charset="-128"/>
              </a:rPr>
              <a:t>を一つの拠り所として、</a:t>
            </a:r>
            <a:r>
              <a:rPr lang="ja-JP" altLang="en-US" sz="1400" kern="1100" spc="-50" dirty="0" smtClean="0">
                <a:latin typeface="Meiryo UI" panose="020B0604030504040204" pitchFamily="50" charset="-128"/>
                <a:ea typeface="Meiryo UI" panose="020B0604030504040204" pitchFamily="50" charset="-128"/>
                <a:cs typeface="Meiryo UI" panose="020B0604030504040204" pitchFamily="50" charset="-128"/>
              </a:rPr>
              <a:t>現時点における大阪の</a:t>
            </a:r>
            <a:r>
              <a:rPr lang="en-US" altLang="ja-JP" sz="1400" b="1" kern="1100" spc="-50" dirty="0" smtClean="0">
                <a:latin typeface="Meiryo UI" panose="020B0604030504040204" pitchFamily="50" charset="-128"/>
                <a:ea typeface="Meiryo UI" panose="020B0604030504040204" pitchFamily="50" charset="-128"/>
                <a:cs typeface="Meiryo UI" panose="020B0604030504040204" pitchFamily="50" charset="-128"/>
              </a:rPr>
              <a:t>SDGs17</a:t>
            </a:r>
            <a:r>
              <a:rPr lang="ja-JP" altLang="en-US" sz="1400" b="1" kern="1100" spc="-50" dirty="0" smtClean="0">
                <a:latin typeface="Meiryo UI" panose="020B0604030504040204" pitchFamily="50" charset="-128"/>
                <a:ea typeface="Meiryo UI" panose="020B0604030504040204" pitchFamily="50" charset="-128"/>
                <a:cs typeface="Meiryo UI" panose="020B0604030504040204" pitchFamily="50" charset="-128"/>
              </a:rPr>
              <a:t>ゴールの個別評価を次のとおり整理</a:t>
            </a:r>
            <a:r>
              <a:rPr lang="ja-JP" altLang="en-US" sz="1400" kern="1100" spc="-50" dirty="0" smtClean="0">
                <a:latin typeface="Meiryo UI" panose="020B0604030504040204" pitchFamily="50" charset="-128"/>
                <a:ea typeface="Meiryo UI" panose="020B0604030504040204" pitchFamily="50" charset="-128"/>
                <a:cs typeface="Meiryo UI" panose="020B0604030504040204" pitchFamily="50" charset="-128"/>
              </a:rPr>
              <a:t>。</a:t>
            </a:r>
          </a:p>
          <a:p>
            <a:pPr marL="200025" indent="-200025">
              <a:spcBef>
                <a:spcPts val="300"/>
              </a:spcBef>
              <a:buFont typeface="Meiryo UI" panose="020B0604030504040204" pitchFamily="50" charset="-128"/>
              <a:buChar char="○"/>
            </a:pPr>
            <a:r>
              <a:rPr lang="ja-JP" altLang="en-US" sz="1400" kern="1100" spc="-50" dirty="0" smtClean="0">
                <a:latin typeface="Meiryo UI" panose="020B0604030504040204" pitchFamily="50" charset="-128"/>
                <a:ea typeface="Meiryo UI" panose="020B0604030504040204" pitchFamily="50" charset="-128"/>
                <a:cs typeface="Meiryo UI" panose="020B0604030504040204" pitchFamily="50" charset="-128"/>
              </a:rPr>
              <a:t>今後、府として、健康や福祉、農業、環境、エネルギー、人権、ジェンダーなど、</a:t>
            </a:r>
            <a:r>
              <a:rPr lang="en-US" altLang="ja-JP" sz="1400" kern="1100" spc="-50" dirty="0" smtClean="0">
                <a:latin typeface="Meiryo UI" panose="020B0604030504040204" pitchFamily="50" charset="-128"/>
                <a:ea typeface="Meiryo UI" panose="020B0604030504040204" pitchFamily="50" charset="-128"/>
                <a:cs typeface="Meiryo UI" panose="020B0604030504040204" pitchFamily="50" charset="-128"/>
              </a:rPr>
              <a:t>SDGs17</a:t>
            </a:r>
            <a:r>
              <a:rPr lang="ja-JP" altLang="en-US" sz="1400" kern="1100" spc="-50" dirty="0" smtClean="0">
                <a:latin typeface="Meiryo UI" panose="020B0604030504040204" pitchFamily="50" charset="-128"/>
                <a:ea typeface="Meiryo UI" panose="020B0604030504040204" pitchFamily="50" charset="-128"/>
                <a:cs typeface="Meiryo UI" panose="020B0604030504040204" pitchFamily="50" charset="-128"/>
              </a:rPr>
              <a:t>ゴールに関わる取組みを進めていく中で、特に注力して取組む「重点ゴール」や「優先課題」の検討につなげていく。</a:t>
            </a:r>
            <a:endParaRPr lang="en-US" altLang="ja-JP" sz="1400" kern="1100" spc="-5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8274075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8618" y="124776"/>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a:latin typeface="Meiryo UI" panose="020B0604030504040204" pitchFamily="50" charset="-128"/>
                <a:ea typeface="Meiryo UI" panose="020B0604030504040204" pitchFamily="50" charset="-128"/>
              </a:rPr>
              <a:t>　</a:t>
            </a:r>
            <a:r>
              <a:rPr kumimoji="1" lang="ja-JP" altLang="en-US" b="1" dirty="0" smtClean="0">
                <a:latin typeface="Meiryo UI" panose="020B0604030504040204" pitchFamily="50" charset="-128"/>
                <a:ea typeface="Meiryo UI" panose="020B0604030504040204" pitchFamily="50" charset="-128"/>
              </a:rPr>
              <a:t>「</a:t>
            </a:r>
            <a:r>
              <a:rPr kumimoji="1" lang="en-US" altLang="ja-JP" b="1" dirty="0" smtClean="0">
                <a:latin typeface="Meiryo UI" panose="020B0604030504040204" pitchFamily="50" charset="-128"/>
                <a:ea typeface="Meiryo UI" panose="020B0604030504040204" pitchFamily="50" charset="-128"/>
              </a:rPr>
              <a:t>SDGs17</a:t>
            </a:r>
            <a:r>
              <a:rPr kumimoji="1" lang="ja-JP" altLang="en-US" b="1" dirty="0" smtClean="0">
                <a:latin typeface="Meiryo UI" panose="020B0604030504040204" pitchFamily="50" charset="-128"/>
                <a:ea typeface="Meiryo UI" panose="020B0604030504040204" pitchFamily="50" charset="-128"/>
              </a:rPr>
              <a:t>ゴールの到達点」について（分析）</a:t>
            </a:r>
            <a:endParaRPr kumimoji="1" lang="en-US" altLang="ja-JP" b="1" dirty="0" smtClean="0">
              <a:latin typeface="Meiryo UI" panose="020B0604030504040204" pitchFamily="50" charset="-128"/>
              <a:ea typeface="Meiryo UI" panose="020B0604030504040204" pitchFamily="50" charset="-128"/>
            </a:endParaRPr>
          </a:p>
        </p:txBody>
      </p:sp>
      <p:sp>
        <p:nvSpPr>
          <p:cNvPr id="6" name="スライド番号プレースホルダー 5"/>
          <p:cNvSpPr>
            <a:spLocks noGrp="1"/>
          </p:cNvSpPr>
          <p:nvPr>
            <p:ph type="sldNum" sz="quarter" idx="12"/>
          </p:nvPr>
        </p:nvSpPr>
        <p:spPr/>
        <p:txBody>
          <a:bodyPr/>
          <a:lstStyle/>
          <a:p>
            <a:fld id="{E61EF540-5CB6-483A-A4DA-F9E60F8B4EFB}" type="slidenum">
              <a:rPr kumimoji="1" lang="ja-JP" altLang="en-US" smtClean="0"/>
              <a:pPr/>
              <a:t>12</a:t>
            </a:fld>
            <a:endParaRPr kumimoji="1" lang="ja-JP" altLang="en-US" dirty="0"/>
          </a:p>
        </p:txBody>
      </p:sp>
      <p:sp>
        <p:nvSpPr>
          <p:cNvPr id="7" name="テキスト ボックス 6"/>
          <p:cNvSpPr txBox="1"/>
          <p:nvPr/>
        </p:nvSpPr>
        <p:spPr>
          <a:xfrm>
            <a:off x="186809" y="717668"/>
            <a:ext cx="9710573" cy="344710"/>
          </a:xfrm>
          <a:prstGeom prst="rect">
            <a:avLst/>
          </a:prstGeom>
          <a:noFill/>
        </p:spPr>
        <p:txBody>
          <a:bodyPr wrap="square" lIns="128016" tIns="64008" rIns="128016" bIns="64008" rtlCol="0">
            <a:spAutoFit/>
          </a:bodyPr>
          <a:lstStyle/>
          <a:p>
            <a:pPr marL="200025" indent="-200025">
              <a:buFont typeface="Meiryo UI" panose="020B0604030504040204" pitchFamily="50" charset="-128"/>
              <a:buChar char="○"/>
            </a:pPr>
            <a:r>
              <a:rPr lang="ja-JP" altLang="en-US" sz="1400" kern="1100" spc="-50" dirty="0" smtClean="0">
                <a:latin typeface="Meiryo UI" panose="020B0604030504040204" pitchFamily="50" charset="-128"/>
                <a:ea typeface="Meiryo UI" panose="020B0604030504040204" pitchFamily="50" charset="-128"/>
                <a:cs typeface="Meiryo UI" panose="020B0604030504040204" pitchFamily="50" charset="-128"/>
              </a:rPr>
              <a:t> 個別ゴールの評価に基づく、</a:t>
            </a:r>
            <a:r>
              <a:rPr lang="ja-JP" altLang="en-US" sz="1400" b="1" kern="1100" spc="-50" dirty="0" smtClean="0">
                <a:latin typeface="Meiryo UI" panose="020B0604030504040204" pitchFamily="50" charset="-128"/>
                <a:ea typeface="Meiryo UI" panose="020B0604030504040204" pitchFamily="50" charset="-128"/>
                <a:cs typeface="Meiryo UI" panose="020B0604030504040204" pitchFamily="50" charset="-128"/>
              </a:rPr>
              <a:t>有識者の意見を踏まえた</a:t>
            </a:r>
            <a:r>
              <a:rPr lang="en-US" altLang="ja-JP" sz="1400" b="1" kern="1100" spc="-50" dirty="0" smtClean="0">
                <a:latin typeface="Meiryo UI" panose="020B0604030504040204" pitchFamily="50" charset="-128"/>
                <a:ea typeface="Meiryo UI" panose="020B0604030504040204" pitchFamily="50" charset="-128"/>
                <a:cs typeface="Meiryo UI" panose="020B0604030504040204" pitchFamily="50" charset="-128"/>
              </a:rPr>
              <a:t>SDGs17</a:t>
            </a:r>
            <a:r>
              <a:rPr lang="ja-JP" altLang="en-US" sz="1400" b="1" kern="1100" spc="-50" dirty="0" smtClean="0">
                <a:latin typeface="Meiryo UI" panose="020B0604030504040204" pitchFamily="50" charset="-128"/>
                <a:ea typeface="Meiryo UI" panose="020B0604030504040204" pitchFamily="50" charset="-128"/>
                <a:cs typeface="Meiryo UI" panose="020B0604030504040204" pitchFamily="50" charset="-128"/>
              </a:rPr>
              <a:t>ゴールの分析</a:t>
            </a:r>
            <a:r>
              <a:rPr lang="ja-JP" altLang="en-US" sz="1400" kern="1100" spc="-50" dirty="0" smtClean="0">
                <a:latin typeface="Meiryo UI" panose="020B0604030504040204" pitchFamily="50" charset="-128"/>
                <a:ea typeface="Meiryo UI" panose="020B0604030504040204" pitchFamily="50" charset="-128"/>
                <a:cs typeface="Meiryo UI" panose="020B0604030504040204" pitchFamily="50" charset="-128"/>
              </a:rPr>
              <a:t>は次のとおり。</a:t>
            </a:r>
            <a:endParaRPr lang="en-US" altLang="ja-JP" sz="1400" kern="1100" spc="-5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619060371"/>
              </p:ext>
            </p:extLst>
          </p:nvPr>
        </p:nvGraphicFramePr>
        <p:xfrm>
          <a:off x="371739" y="1062373"/>
          <a:ext cx="9340712" cy="5511423"/>
        </p:xfrm>
        <a:graphic>
          <a:graphicData uri="http://schemas.openxmlformats.org/drawingml/2006/table">
            <a:tbl>
              <a:tblPr firstRow="1" bandRow="1">
                <a:tableStyleId>{5940675A-B579-460E-94D1-54222C63F5DA}</a:tableStyleId>
              </a:tblPr>
              <a:tblGrid>
                <a:gridCol w="3611425">
                  <a:extLst>
                    <a:ext uri="{9D8B030D-6E8A-4147-A177-3AD203B41FA5}">
                      <a16:colId xmlns:a16="http://schemas.microsoft.com/office/drawing/2014/main" val="2582535686"/>
                    </a:ext>
                  </a:extLst>
                </a:gridCol>
                <a:gridCol w="5729287">
                  <a:extLst>
                    <a:ext uri="{9D8B030D-6E8A-4147-A177-3AD203B41FA5}">
                      <a16:colId xmlns:a16="http://schemas.microsoft.com/office/drawing/2014/main" val="966511431"/>
                    </a:ext>
                  </a:extLst>
                </a:gridCol>
              </a:tblGrid>
              <a:tr h="744931">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lang="ja-JP" altLang="en-US" sz="1400" b="0" dirty="0" smtClean="0">
                          <a:latin typeface="ＭＳ Ｐゴシック" panose="020B0600070205080204" pitchFamily="50" charset="-128"/>
                          <a:ea typeface="ＭＳ Ｐゴシック" panose="020B0600070205080204" pitchFamily="50" charset="-128"/>
                          <a:cs typeface="Meiryo UI" panose="020B0604030504040204" pitchFamily="50" charset="-128"/>
                        </a:rPr>
                        <a:t>■ </a:t>
                      </a:r>
                      <a:r>
                        <a:rPr lang="ja-JP" altLang="en-US"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a:t>
                      </a:r>
                      <a:r>
                        <a:rPr lang="en-US" altLang="ja-JP"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SDSN</a:t>
                      </a:r>
                      <a:r>
                        <a:rPr lang="ja-JP" altLang="en-US"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も自治体指標も、</a:t>
                      </a:r>
                      <a:r>
                        <a:rPr lang="ja-JP" altLang="en-US" sz="1400" b="1"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高い</a:t>
                      </a:r>
                      <a:r>
                        <a:rPr lang="ja-JP" altLang="en-US"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」ゴール</a:t>
                      </a:r>
                      <a:endParaRPr lang="en-US" altLang="ja-JP"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endParaRPr>
                    </a:p>
                    <a:p>
                      <a:pPr marL="0" marR="0" lvl="0" indent="0" algn="l" defTabSz="914400" rtl="0" eaLnBrk="1" fontAlgn="auto" latinLnBrk="0" hangingPunct="1">
                        <a:lnSpc>
                          <a:spcPts val="1400"/>
                        </a:lnSpc>
                        <a:spcBef>
                          <a:spcPts val="300"/>
                        </a:spcBef>
                        <a:spcAft>
                          <a:spcPts val="0"/>
                        </a:spcAft>
                        <a:buClrTx/>
                        <a:buSzTx/>
                        <a:buFontTx/>
                        <a:buNone/>
                        <a:tabLst/>
                        <a:defRPr/>
                      </a:pP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６</a:t>
                      </a:r>
                      <a:r>
                        <a:rPr lang="ja-JP" altLang="en-US" sz="1200" b="0" baseline="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水・衛生、　８  経済成長と雇用</a:t>
                      </a:r>
                    </a:p>
                    <a:p>
                      <a:pPr marL="0" marR="0" lvl="0" indent="0" algn="l" defTabSz="914400" rtl="0" eaLnBrk="1" fontAlgn="auto" latinLnBrk="0" hangingPunct="1">
                        <a:lnSpc>
                          <a:spcPts val="1400"/>
                        </a:lnSpc>
                        <a:spcBef>
                          <a:spcPts val="0"/>
                        </a:spcBef>
                        <a:spcAft>
                          <a:spcPts val="0"/>
                        </a:spcAft>
                        <a:buClrTx/>
                        <a:buSzTx/>
                        <a:buFontTx/>
                        <a:buNone/>
                        <a:tabLst/>
                        <a:defRPr/>
                      </a:pP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９</a:t>
                      </a:r>
                      <a:r>
                        <a:rPr lang="ja-JP" altLang="en-US" sz="1200" b="0" baseline="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インフラ・産業化・イノベーション</a:t>
                      </a:r>
                    </a:p>
                  </a:txBody>
                  <a:tcPr marL="18000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5738" marR="0" lvl="0" indent="-100013" algn="l" defTabSz="914400" rtl="0" eaLnBrk="1" fontAlgn="auto" latinLnBrk="0" hangingPunct="1">
                        <a:lnSpc>
                          <a:spcPts val="1400"/>
                        </a:lnSpc>
                        <a:spcBef>
                          <a:spcPts val="1000"/>
                        </a:spcBef>
                        <a:spcAft>
                          <a:spcPts val="0"/>
                        </a:spcAft>
                        <a:buClrTx/>
                        <a:buSzTx/>
                        <a:buFont typeface="Arial" panose="020B0604020202020204" pitchFamily="34" charset="0"/>
                        <a:buChar char="•"/>
                        <a:tabLst/>
                        <a:defRPr/>
                      </a:pPr>
                      <a:r>
                        <a:rPr kumimoji="1" lang="ja-JP" altLang="en-US" sz="1200" b="0" dirty="0" smtClean="0">
                          <a:latin typeface="Meiryo UI" panose="020B0604030504040204" pitchFamily="50" charset="-128"/>
                          <a:ea typeface="Meiryo UI" panose="020B0604030504040204" pitchFamily="50" charset="-128"/>
                        </a:rPr>
                        <a:t>大阪の強みを活かすことができるゴール。他のゴールの課題の克服や、先進事例の発信することなど、国際貢献につなげることができる。</a:t>
                      </a:r>
                    </a:p>
                  </a:txBody>
                  <a:tcPr marL="180000" marR="18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108301"/>
                  </a:ext>
                </a:extLst>
              </a:tr>
              <a:tr h="1023285">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lang="ja-JP" altLang="en-US" sz="1400" b="0" dirty="0" smtClean="0">
                          <a:latin typeface="ＭＳ Ｐゴシック" panose="020B0600070205080204" pitchFamily="50" charset="-128"/>
                          <a:ea typeface="ＭＳ Ｐゴシック" panose="020B0600070205080204" pitchFamily="50" charset="-128"/>
                          <a:cs typeface="Meiryo UI" panose="020B0604030504040204" pitchFamily="50" charset="-128"/>
                        </a:rPr>
                        <a:t>■ </a:t>
                      </a:r>
                      <a:r>
                        <a:rPr lang="ja-JP" altLang="en-US"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a:t>
                      </a:r>
                      <a:r>
                        <a:rPr lang="en-US" altLang="ja-JP"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SDSN</a:t>
                      </a:r>
                      <a:r>
                        <a:rPr lang="ja-JP" altLang="en-US"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は</a:t>
                      </a:r>
                      <a:r>
                        <a:rPr lang="ja-JP" altLang="en-US" sz="1400" b="1"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高く</a:t>
                      </a:r>
                      <a:r>
                        <a:rPr lang="ja-JP" altLang="en-US"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、自治体指標が</a:t>
                      </a:r>
                      <a:r>
                        <a:rPr lang="ja-JP" altLang="en-US" sz="1400" b="1"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低い</a:t>
                      </a:r>
                      <a:r>
                        <a:rPr lang="ja-JP" altLang="en-US"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」ゴール</a:t>
                      </a:r>
                      <a:endParaRPr lang="en-US" altLang="ja-JP"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endParaRPr>
                    </a:p>
                    <a:p>
                      <a:pPr marL="0" marR="0" lvl="0" indent="0" algn="l" defTabSz="914400" rtl="0" eaLnBrk="1" fontAlgn="auto" latinLnBrk="0" hangingPunct="1">
                        <a:lnSpc>
                          <a:spcPts val="1400"/>
                        </a:lnSpc>
                        <a:spcBef>
                          <a:spcPts val="300"/>
                        </a:spcBef>
                        <a:spcAft>
                          <a:spcPts val="0"/>
                        </a:spcAft>
                        <a:buClrTx/>
                        <a:buSzTx/>
                        <a:buFontTx/>
                        <a:buNone/>
                        <a:tabLst/>
                        <a:defRPr/>
                      </a:pP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１  貧困、　３　健康と福祉</a:t>
                      </a:r>
                    </a:p>
                    <a:p>
                      <a:pPr marL="0" marR="0" lvl="0" indent="0" algn="l" defTabSz="914400" rtl="0" eaLnBrk="1" fontAlgn="auto" latinLnBrk="0" hangingPunct="1">
                        <a:lnSpc>
                          <a:spcPts val="1400"/>
                        </a:lnSpc>
                        <a:spcBef>
                          <a:spcPts val="0"/>
                        </a:spcBef>
                        <a:spcAft>
                          <a:spcPts val="0"/>
                        </a:spcAft>
                        <a:buClrTx/>
                        <a:buSzTx/>
                        <a:buFontTx/>
                        <a:buNone/>
                        <a:tabLst/>
                        <a:defRPr/>
                      </a:pP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４　教育、　</a:t>
                      </a: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16  </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平和</a:t>
                      </a:r>
                    </a:p>
                  </a:txBody>
                  <a:tcPr marL="18000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5738" marR="0" lvl="0" indent="-100013" algn="l" defTabSz="914400" rtl="0" eaLnBrk="1" fontAlgn="auto" latinLnBrk="0" hangingPunct="1">
                        <a:lnSpc>
                          <a:spcPts val="1400"/>
                        </a:lnSpc>
                        <a:spcBef>
                          <a:spcPts val="1000"/>
                        </a:spcBef>
                        <a:spcAft>
                          <a:spcPts val="0"/>
                        </a:spcAft>
                        <a:buClrTx/>
                        <a:buSzTx/>
                        <a:buFont typeface="Arial" panose="020B0604020202020204" pitchFamily="34" charset="0"/>
                        <a:buChar char="•"/>
                        <a:tabLst/>
                        <a:defRPr/>
                      </a:pPr>
                      <a:r>
                        <a:rPr kumimoji="1" lang="ja-JP" altLang="en-US" sz="1200" b="0" dirty="0" smtClean="0">
                          <a:latin typeface="Meiryo UI" panose="020B0604030504040204" pitchFamily="50" charset="-128"/>
                          <a:ea typeface="Meiryo UI" panose="020B0604030504040204" pitchFamily="50" charset="-128"/>
                        </a:rPr>
                        <a:t>「</a:t>
                      </a:r>
                      <a:r>
                        <a:rPr kumimoji="1" lang="en-US" altLang="ja-JP" sz="1200" b="0" dirty="0" smtClean="0">
                          <a:latin typeface="Meiryo UI" panose="020B0604030504040204" pitchFamily="50" charset="-128"/>
                          <a:ea typeface="Meiryo UI" panose="020B0604030504040204" pitchFamily="50" charset="-128"/>
                        </a:rPr>
                        <a:t>1 </a:t>
                      </a:r>
                      <a:r>
                        <a:rPr kumimoji="1" lang="ja-JP" altLang="en-US" sz="1200" b="0" dirty="0" smtClean="0">
                          <a:latin typeface="Meiryo UI" panose="020B0604030504040204" pitchFamily="50" charset="-128"/>
                          <a:ea typeface="Meiryo UI" panose="020B0604030504040204" pitchFamily="50" charset="-128"/>
                        </a:rPr>
                        <a:t>貧困」では相対的貧困率や生活保護の割合、また、「</a:t>
                      </a:r>
                      <a:r>
                        <a:rPr kumimoji="1" lang="en-US" altLang="ja-JP" sz="1200" b="0" dirty="0" smtClean="0">
                          <a:latin typeface="Meiryo UI" panose="020B0604030504040204" pitchFamily="50" charset="-128"/>
                          <a:ea typeface="Meiryo UI" panose="020B0604030504040204" pitchFamily="50" charset="-128"/>
                        </a:rPr>
                        <a:t>3 </a:t>
                      </a:r>
                      <a:r>
                        <a:rPr kumimoji="1" lang="ja-JP" altLang="en-US" sz="1200" b="0" dirty="0" smtClean="0">
                          <a:latin typeface="Meiryo UI" panose="020B0604030504040204" pitchFamily="50" charset="-128"/>
                          <a:ea typeface="Meiryo UI" panose="020B0604030504040204" pitchFamily="50" charset="-128"/>
                        </a:rPr>
                        <a:t>健康と福祉」では癌などの死亡率や結核・</a:t>
                      </a:r>
                      <a:r>
                        <a:rPr kumimoji="1" lang="en-US" altLang="ja-JP" sz="1200" b="0" dirty="0" smtClean="0">
                          <a:latin typeface="Meiryo UI" panose="020B0604030504040204" pitchFamily="50" charset="-128"/>
                          <a:ea typeface="Meiryo UI" panose="020B0604030504040204" pitchFamily="50" charset="-128"/>
                        </a:rPr>
                        <a:t>HIV</a:t>
                      </a:r>
                      <a:r>
                        <a:rPr kumimoji="1" lang="ja-JP" altLang="en-US" sz="1200" b="0" dirty="0" smtClean="0">
                          <a:latin typeface="Meiryo UI" panose="020B0604030504040204" pitchFamily="50" charset="-128"/>
                          <a:ea typeface="Meiryo UI" panose="020B0604030504040204" pitchFamily="50" charset="-128"/>
                        </a:rPr>
                        <a:t>などの感染者数、「</a:t>
                      </a:r>
                      <a:r>
                        <a:rPr kumimoji="1" lang="en-US" altLang="ja-JP" sz="1200" b="0" dirty="0" smtClean="0">
                          <a:latin typeface="Meiryo UI" panose="020B0604030504040204" pitchFamily="50" charset="-128"/>
                          <a:ea typeface="Meiryo UI" panose="020B0604030504040204" pitchFamily="50" charset="-128"/>
                        </a:rPr>
                        <a:t>4 </a:t>
                      </a:r>
                      <a:r>
                        <a:rPr kumimoji="1" lang="ja-JP" altLang="en-US" sz="1200" b="0" dirty="0" smtClean="0">
                          <a:latin typeface="Meiryo UI" panose="020B0604030504040204" pitchFamily="50" charset="-128"/>
                          <a:ea typeface="Meiryo UI" panose="020B0604030504040204" pitchFamily="50" charset="-128"/>
                        </a:rPr>
                        <a:t>教育」では小中学生の平均正答率、「</a:t>
                      </a:r>
                      <a:r>
                        <a:rPr kumimoji="1" lang="en-US" altLang="ja-JP" sz="1200" b="0" dirty="0" smtClean="0">
                          <a:latin typeface="Meiryo UI" panose="020B0604030504040204" pitchFamily="50" charset="-128"/>
                          <a:ea typeface="Meiryo UI" panose="020B0604030504040204" pitchFamily="50" charset="-128"/>
                        </a:rPr>
                        <a:t>16</a:t>
                      </a:r>
                      <a:r>
                        <a:rPr kumimoji="1" lang="en-US" altLang="ja-JP" sz="1200" b="0" baseline="0" dirty="0" smtClean="0">
                          <a:latin typeface="Meiryo UI" panose="020B0604030504040204" pitchFamily="50" charset="-128"/>
                          <a:ea typeface="Meiryo UI" panose="020B0604030504040204" pitchFamily="50" charset="-128"/>
                        </a:rPr>
                        <a:t> </a:t>
                      </a:r>
                      <a:r>
                        <a:rPr kumimoji="1" lang="ja-JP" altLang="en-US" sz="1200" b="0" baseline="0" dirty="0" smtClean="0">
                          <a:latin typeface="Meiryo UI" panose="020B0604030504040204" pitchFamily="50" charset="-128"/>
                          <a:ea typeface="Meiryo UI" panose="020B0604030504040204" pitchFamily="50" charset="-128"/>
                        </a:rPr>
                        <a:t>平和」では人口当たりの刑法犯認知件数や児童虐待相談対応件数など、</a:t>
                      </a:r>
                      <a:r>
                        <a:rPr kumimoji="1" lang="ja-JP" altLang="en-US" sz="1200" b="0" dirty="0" smtClean="0">
                          <a:latin typeface="Meiryo UI" panose="020B0604030504040204" pitchFamily="50" charset="-128"/>
                          <a:ea typeface="Meiryo UI" panose="020B0604030504040204" pitchFamily="50" charset="-128"/>
                        </a:rPr>
                        <a:t>府民のいのちや暮らし、次世代の育成に関わる国内の個別指標が相対的に低い評価となっており改善が必要。</a:t>
                      </a:r>
                    </a:p>
                  </a:txBody>
                  <a:tcPr marL="180000" marR="18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5449619"/>
                  </a:ext>
                </a:extLst>
              </a:tr>
              <a:tr h="2587373">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lang="ja-JP" altLang="en-US" sz="1400" b="0" dirty="0" smtClean="0">
                          <a:latin typeface="ＭＳ Ｐゴシック" panose="020B0600070205080204" pitchFamily="50" charset="-128"/>
                          <a:ea typeface="ＭＳ Ｐゴシック" panose="020B0600070205080204" pitchFamily="50" charset="-128"/>
                          <a:cs typeface="Meiryo UI" panose="020B0604030504040204" pitchFamily="50" charset="-128"/>
                        </a:rPr>
                        <a:t>■ </a:t>
                      </a:r>
                      <a:r>
                        <a:rPr lang="ja-JP" altLang="en-US"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a:t>
                      </a:r>
                      <a:r>
                        <a:rPr lang="en-US" altLang="ja-JP"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SDSN</a:t>
                      </a:r>
                      <a:r>
                        <a:rPr lang="ja-JP" altLang="en-US"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は</a:t>
                      </a:r>
                      <a:r>
                        <a:rPr lang="ja-JP" altLang="en-US" sz="1400" b="1"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低く</a:t>
                      </a:r>
                      <a:r>
                        <a:rPr lang="ja-JP" altLang="en-US"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、自治体指標が</a:t>
                      </a:r>
                      <a:r>
                        <a:rPr lang="ja-JP" altLang="en-US" sz="1400" b="1"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高い</a:t>
                      </a:r>
                      <a:r>
                        <a:rPr lang="ja-JP" altLang="en-US"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」ゴール</a:t>
                      </a:r>
                      <a:endParaRPr lang="en-US" altLang="ja-JP"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endParaRPr>
                    </a:p>
                    <a:p>
                      <a:pPr marL="0" marR="0" lvl="0" indent="0" algn="l" defTabSz="914400" rtl="0" eaLnBrk="1" fontAlgn="auto" latinLnBrk="0" hangingPunct="1">
                        <a:lnSpc>
                          <a:spcPts val="1400"/>
                        </a:lnSpc>
                        <a:spcBef>
                          <a:spcPts val="300"/>
                        </a:spcBef>
                        <a:spcAft>
                          <a:spcPts val="0"/>
                        </a:spcAft>
                        <a:buClrTx/>
                        <a:buSzTx/>
                        <a:buFontTx/>
                        <a:buNone/>
                        <a:tabLst/>
                        <a:defRPr/>
                      </a:pP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２  </a:t>
                      </a:r>
                      <a:r>
                        <a:rPr lang="ja-JP" altLang="en-US" sz="1200" b="0" baseline="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飢餓、　     ７  </a:t>
                      </a:r>
                      <a:r>
                        <a:rPr lang="ja-JP" altLang="en-US" sz="1200" b="0" baseline="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エネルギー</a:t>
                      </a:r>
                    </a:p>
                    <a:p>
                      <a:pPr marL="0" marR="0" lvl="0" indent="0" algn="l" defTabSz="914400" rtl="0" eaLnBrk="1" fontAlgn="auto" latinLnBrk="0" hangingPunct="1">
                        <a:lnSpc>
                          <a:spcPts val="1400"/>
                        </a:lnSpc>
                        <a:spcBef>
                          <a:spcPts val="0"/>
                        </a:spcBef>
                        <a:spcAft>
                          <a:spcPts val="0"/>
                        </a:spcAft>
                        <a:buClrTx/>
                        <a:buSzTx/>
                        <a:buFontTx/>
                        <a:buNone/>
                        <a:tabLst/>
                        <a:defRPr/>
                      </a:pP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10 </a:t>
                      </a:r>
                      <a:r>
                        <a:rPr lang="en-US" altLang="ja-JP" sz="1200" b="0" baseline="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不平等、　　 </a:t>
                      </a: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11</a:t>
                      </a:r>
                      <a:r>
                        <a:rPr lang="en-US" altLang="ja-JP" sz="1200" b="0" baseline="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持続可能都市</a:t>
                      </a:r>
                    </a:p>
                    <a:p>
                      <a:pPr marL="0" marR="0" lvl="0" indent="0" algn="l" defTabSz="914400" rtl="0" eaLnBrk="1" fontAlgn="auto" latinLnBrk="0" hangingPunct="1">
                        <a:lnSpc>
                          <a:spcPts val="1400"/>
                        </a:lnSpc>
                        <a:spcBef>
                          <a:spcPts val="0"/>
                        </a:spcBef>
                        <a:spcAft>
                          <a:spcPts val="0"/>
                        </a:spcAft>
                        <a:buClrTx/>
                        <a:buSzTx/>
                        <a:buFontTx/>
                        <a:buNone/>
                        <a:tabLst/>
                        <a:defRPr/>
                      </a:pP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13 </a:t>
                      </a:r>
                      <a:r>
                        <a:rPr lang="en-US" altLang="ja-JP" sz="1200" b="0" baseline="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気候変動、　</a:t>
                      </a: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14</a:t>
                      </a:r>
                      <a:r>
                        <a:rPr lang="en-US" altLang="ja-JP" sz="1200" b="0" baseline="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海洋資源</a:t>
                      </a:r>
                    </a:p>
                    <a:p>
                      <a:pPr marL="0" marR="0" lvl="0" indent="0" algn="l" defTabSz="914400" rtl="0" eaLnBrk="1" fontAlgn="auto" latinLnBrk="0" hangingPunct="1">
                        <a:lnSpc>
                          <a:spcPts val="1400"/>
                        </a:lnSpc>
                        <a:spcBef>
                          <a:spcPts val="0"/>
                        </a:spcBef>
                        <a:spcAft>
                          <a:spcPts val="0"/>
                        </a:spcAft>
                        <a:buClrTx/>
                        <a:buSzTx/>
                        <a:buFontTx/>
                        <a:buNone/>
                        <a:tabLst/>
                        <a:defRPr/>
                      </a:pP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15  </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陸上資源、　</a:t>
                      </a: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17</a:t>
                      </a:r>
                      <a:r>
                        <a:rPr lang="en-US" altLang="ja-JP" sz="1200" b="0" baseline="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パートナーシップ</a:t>
                      </a:r>
                    </a:p>
                  </a:txBody>
                  <a:tcPr marL="18000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5738" marR="0" lvl="0" indent="-100013" algn="l" defTabSz="914400" rtl="0" eaLnBrk="1" fontAlgn="auto" latinLnBrk="0" hangingPunct="1">
                        <a:lnSpc>
                          <a:spcPts val="1400"/>
                        </a:lnSpc>
                        <a:spcBef>
                          <a:spcPts val="1000"/>
                        </a:spcBef>
                        <a:spcAft>
                          <a:spcPts val="0"/>
                        </a:spcAft>
                        <a:buClrTx/>
                        <a:buSzTx/>
                        <a:buFont typeface="Arial" panose="020B0604020202020204" pitchFamily="34" charset="0"/>
                        <a:buChar char="•"/>
                        <a:tabLst/>
                        <a:defRPr/>
                      </a:pPr>
                      <a:r>
                        <a:rPr kumimoji="1" lang="ja-JP" altLang="en-US" sz="1200" b="0" dirty="0" smtClean="0">
                          <a:latin typeface="Meiryo UI" panose="020B0604030504040204" pitchFamily="50" charset="-128"/>
                          <a:ea typeface="Meiryo UI" panose="020B0604030504040204" pitchFamily="50" charset="-128"/>
                        </a:rPr>
                        <a:t>「</a:t>
                      </a:r>
                      <a:r>
                        <a:rPr kumimoji="1" lang="en-US" altLang="ja-JP" sz="1200" b="0" dirty="0" smtClean="0">
                          <a:latin typeface="Meiryo UI" panose="020B0604030504040204" pitchFamily="50" charset="-128"/>
                          <a:ea typeface="Meiryo UI" panose="020B0604030504040204" pitchFamily="50" charset="-128"/>
                        </a:rPr>
                        <a:t>11</a:t>
                      </a:r>
                      <a:r>
                        <a:rPr kumimoji="1" lang="en-US" altLang="ja-JP" sz="1200" b="0" baseline="0" dirty="0" smtClean="0">
                          <a:latin typeface="Meiryo UI" panose="020B0604030504040204" pitchFamily="50" charset="-128"/>
                          <a:ea typeface="Meiryo UI" panose="020B0604030504040204" pitchFamily="50" charset="-128"/>
                        </a:rPr>
                        <a:t> </a:t>
                      </a:r>
                      <a:r>
                        <a:rPr kumimoji="1" lang="ja-JP" altLang="en-US" sz="1200" b="0" baseline="0" dirty="0" smtClean="0">
                          <a:latin typeface="Meiryo UI" panose="020B0604030504040204" pitchFamily="50" charset="-128"/>
                          <a:ea typeface="Meiryo UI" panose="020B0604030504040204" pitchFamily="50" charset="-128"/>
                        </a:rPr>
                        <a:t>持続可能都市</a:t>
                      </a:r>
                      <a:r>
                        <a:rPr kumimoji="1" lang="ja-JP" altLang="en-US" sz="1200" b="0" dirty="0" smtClean="0">
                          <a:latin typeface="Meiryo UI" panose="020B0604030504040204" pitchFamily="50" charset="-128"/>
                          <a:ea typeface="Meiryo UI" panose="020B0604030504040204" pitchFamily="50" charset="-128"/>
                        </a:rPr>
                        <a:t>」は、まちづくりや災害対応、都市魅力や文化の創造、飢餓、エネルギー、不平等、気候変動、パートナーシップなど、他の全てのゴールを包摂する自治体にとっての重要なゴール。</a:t>
                      </a:r>
                      <a:endParaRPr kumimoji="1" lang="en-US" altLang="ja-JP" sz="1200" b="0" dirty="0" smtClean="0">
                        <a:latin typeface="Meiryo UI" panose="020B0604030504040204" pitchFamily="50" charset="-128"/>
                        <a:ea typeface="Meiryo UI" panose="020B0604030504040204" pitchFamily="50" charset="-128"/>
                      </a:endParaRPr>
                    </a:p>
                    <a:p>
                      <a:pPr marL="185738" marR="0" lvl="0" indent="-100013" algn="l" defTabSz="914400" rtl="0" eaLnBrk="1" fontAlgn="auto" latinLnBrk="0" hangingPunct="1">
                        <a:lnSpc>
                          <a:spcPts val="1400"/>
                        </a:lnSpc>
                        <a:spcBef>
                          <a:spcPts val="1000"/>
                        </a:spcBef>
                        <a:spcAft>
                          <a:spcPts val="0"/>
                        </a:spcAft>
                        <a:buClrTx/>
                        <a:buSzTx/>
                        <a:buFont typeface="Arial" panose="020B0604020202020204" pitchFamily="34" charset="0"/>
                        <a:buChar char="•"/>
                        <a:tabLst/>
                        <a:defRPr/>
                      </a:pPr>
                      <a:r>
                        <a:rPr kumimoji="1" lang="ja-JP" altLang="en-US" sz="1200" b="0" dirty="0" smtClean="0">
                          <a:latin typeface="Meiryo UI" panose="020B0604030504040204" pitchFamily="50" charset="-128"/>
                          <a:ea typeface="Meiryo UI" panose="020B0604030504040204" pitchFamily="50" charset="-128"/>
                        </a:rPr>
                        <a:t>天然資源の保護に関わる「</a:t>
                      </a:r>
                      <a:r>
                        <a:rPr kumimoji="1" lang="en-US" altLang="ja-JP" sz="1200" b="0" dirty="0" smtClean="0">
                          <a:latin typeface="Meiryo UI" panose="020B0604030504040204" pitchFamily="50" charset="-128"/>
                          <a:ea typeface="Meiryo UI" panose="020B0604030504040204" pitchFamily="50" charset="-128"/>
                        </a:rPr>
                        <a:t>14 </a:t>
                      </a:r>
                      <a:r>
                        <a:rPr kumimoji="1" lang="ja-JP" altLang="en-US" sz="1200" b="0" dirty="0" smtClean="0">
                          <a:latin typeface="Meiryo UI" panose="020B0604030504040204" pitchFamily="50" charset="-128"/>
                          <a:ea typeface="Meiryo UI" panose="020B0604030504040204" pitchFamily="50" charset="-128"/>
                        </a:rPr>
                        <a:t>海洋資源」、「</a:t>
                      </a:r>
                      <a:r>
                        <a:rPr kumimoji="1" lang="en-US" altLang="ja-JP" sz="1200" b="0" dirty="0" smtClean="0">
                          <a:latin typeface="Meiryo UI" panose="020B0604030504040204" pitchFamily="50" charset="-128"/>
                          <a:ea typeface="Meiryo UI" panose="020B0604030504040204" pitchFamily="50" charset="-128"/>
                        </a:rPr>
                        <a:t>15 </a:t>
                      </a:r>
                      <a:r>
                        <a:rPr kumimoji="1" lang="ja-JP" altLang="en-US" sz="1200" b="0" dirty="0" smtClean="0">
                          <a:latin typeface="Meiryo UI" panose="020B0604030504040204" pitchFamily="50" charset="-128"/>
                          <a:ea typeface="Meiryo UI" panose="020B0604030504040204" pitchFamily="50" charset="-128"/>
                        </a:rPr>
                        <a:t>陸上資源」は、水産業産出額や森林面積割合など、産業構造や地理的要件により大阪において大きく評価を高めていくことは難しい状況。一方で、廃プラスチックの削減やリサイクルの促進など環境負荷抑止の観点から「</a:t>
                      </a:r>
                      <a:r>
                        <a:rPr kumimoji="1" lang="en-US" altLang="ja-JP" sz="1200" b="0" dirty="0" smtClean="0">
                          <a:latin typeface="Meiryo UI" panose="020B0604030504040204" pitchFamily="50" charset="-128"/>
                          <a:ea typeface="Meiryo UI" panose="020B0604030504040204" pitchFamily="50" charset="-128"/>
                        </a:rPr>
                        <a:t>12 </a:t>
                      </a:r>
                      <a:r>
                        <a:rPr kumimoji="1" lang="ja-JP" altLang="en-US" sz="1200" b="0" dirty="0" smtClean="0">
                          <a:latin typeface="Meiryo UI" panose="020B0604030504040204" pitchFamily="50" charset="-128"/>
                          <a:ea typeface="Meiryo UI" panose="020B0604030504040204" pitchFamily="50" charset="-128"/>
                        </a:rPr>
                        <a:t>生産と消費」に集約して取組むことができる。</a:t>
                      </a:r>
                      <a:endParaRPr kumimoji="1" lang="en-US" altLang="ja-JP" sz="1200" b="0" dirty="0" smtClean="0">
                        <a:latin typeface="Meiryo UI" panose="020B0604030504040204" pitchFamily="50" charset="-128"/>
                        <a:ea typeface="Meiryo UI" panose="020B0604030504040204" pitchFamily="50" charset="-128"/>
                      </a:endParaRPr>
                    </a:p>
                    <a:p>
                      <a:pPr marL="185738" marR="0" lvl="0" indent="-100013" algn="l" defTabSz="914400" rtl="0" eaLnBrk="1" fontAlgn="auto" latinLnBrk="0" hangingPunct="1">
                        <a:lnSpc>
                          <a:spcPts val="1400"/>
                        </a:lnSpc>
                        <a:spcBef>
                          <a:spcPts val="1000"/>
                        </a:spcBef>
                        <a:spcAft>
                          <a:spcPts val="0"/>
                        </a:spcAft>
                        <a:buClrTx/>
                        <a:buSzTx/>
                        <a:buFont typeface="Arial" panose="020B0604020202020204" pitchFamily="34" charset="0"/>
                        <a:buChar char="•"/>
                        <a:tabLst/>
                        <a:defRPr/>
                      </a:pPr>
                      <a:r>
                        <a:rPr kumimoji="1" lang="ja-JP" altLang="en-US" sz="1200" b="0" dirty="0" smtClean="0">
                          <a:latin typeface="Meiryo UI" panose="020B0604030504040204" pitchFamily="50" charset="-128"/>
                          <a:ea typeface="Meiryo UI" panose="020B0604030504040204" pitchFamily="50" charset="-128"/>
                        </a:rPr>
                        <a:t>「</a:t>
                      </a:r>
                      <a:r>
                        <a:rPr kumimoji="1" lang="en-US" altLang="ja-JP" sz="1200" b="0" dirty="0" smtClean="0">
                          <a:latin typeface="Meiryo UI" panose="020B0604030504040204" pitchFamily="50" charset="-128"/>
                          <a:ea typeface="Meiryo UI" panose="020B0604030504040204" pitchFamily="50" charset="-128"/>
                        </a:rPr>
                        <a:t>2</a:t>
                      </a:r>
                      <a:r>
                        <a:rPr kumimoji="1" lang="en-US" altLang="ja-JP" sz="1200" b="0" baseline="0" dirty="0" smtClean="0">
                          <a:latin typeface="Meiryo UI" panose="020B0604030504040204" pitchFamily="50" charset="-128"/>
                          <a:ea typeface="Meiryo UI" panose="020B0604030504040204" pitchFamily="50" charset="-128"/>
                        </a:rPr>
                        <a:t> </a:t>
                      </a:r>
                      <a:r>
                        <a:rPr kumimoji="1" lang="ja-JP" altLang="en-US" sz="1200" b="0" baseline="0" dirty="0" smtClean="0">
                          <a:latin typeface="Meiryo UI" panose="020B0604030504040204" pitchFamily="50" charset="-128"/>
                          <a:ea typeface="Meiryo UI" panose="020B0604030504040204" pitchFamily="50" charset="-128"/>
                        </a:rPr>
                        <a:t>飢餓」、「</a:t>
                      </a:r>
                      <a:r>
                        <a:rPr kumimoji="1" lang="en-US" altLang="ja-JP" sz="1200" b="0" baseline="0" dirty="0" smtClean="0">
                          <a:latin typeface="Meiryo UI" panose="020B0604030504040204" pitchFamily="50" charset="-128"/>
                          <a:ea typeface="Meiryo UI" panose="020B0604030504040204" pitchFamily="50" charset="-128"/>
                        </a:rPr>
                        <a:t>7 </a:t>
                      </a:r>
                      <a:r>
                        <a:rPr kumimoji="1" lang="ja-JP" altLang="en-US" sz="1200" b="0" baseline="0" dirty="0" smtClean="0">
                          <a:latin typeface="Meiryo UI" panose="020B0604030504040204" pitchFamily="50" charset="-128"/>
                          <a:ea typeface="Meiryo UI" panose="020B0604030504040204" pitchFamily="50" charset="-128"/>
                        </a:rPr>
                        <a:t>エネルギー」、「</a:t>
                      </a:r>
                      <a:r>
                        <a:rPr kumimoji="1" lang="en-US" altLang="ja-JP" sz="1200" b="0" baseline="0" dirty="0" smtClean="0">
                          <a:latin typeface="Meiryo UI" panose="020B0604030504040204" pitchFamily="50" charset="-128"/>
                          <a:ea typeface="Meiryo UI" panose="020B0604030504040204" pitchFamily="50" charset="-128"/>
                        </a:rPr>
                        <a:t>10 </a:t>
                      </a:r>
                      <a:r>
                        <a:rPr kumimoji="1" lang="ja-JP" altLang="en-US" sz="1200" b="0" baseline="0" dirty="0" smtClean="0">
                          <a:latin typeface="Meiryo UI" panose="020B0604030504040204" pitchFamily="50" charset="-128"/>
                          <a:ea typeface="Meiryo UI" panose="020B0604030504040204" pitchFamily="50" charset="-128"/>
                        </a:rPr>
                        <a:t>不平等」、「</a:t>
                      </a:r>
                      <a:r>
                        <a:rPr kumimoji="1" lang="en-US" altLang="ja-JP" sz="1200" b="0" baseline="0" dirty="0" smtClean="0">
                          <a:latin typeface="Meiryo UI" panose="020B0604030504040204" pitchFamily="50" charset="-128"/>
                          <a:ea typeface="Meiryo UI" panose="020B0604030504040204" pitchFamily="50" charset="-128"/>
                        </a:rPr>
                        <a:t>13 </a:t>
                      </a:r>
                      <a:r>
                        <a:rPr kumimoji="1" lang="ja-JP" altLang="en-US" sz="1200" b="0" baseline="0" dirty="0" smtClean="0">
                          <a:latin typeface="Meiryo UI" panose="020B0604030504040204" pitchFamily="50" charset="-128"/>
                          <a:ea typeface="Meiryo UI" panose="020B0604030504040204" pitchFamily="50" charset="-128"/>
                        </a:rPr>
                        <a:t>気候変動」、「</a:t>
                      </a:r>
                      <a:r>
                        <a:rPr kumimoji="1" lang="en-US" altLang="ja-JP" sz="1200" b="0" baseline="0" dirty="0" smtClean="0">
                          <a:latin typeface="Meiryo UI" panose="020B0604030504040204" pitchFamily="50" charset="-128"/>
                          <a:ea typeface="Meiryo UI" panose="020B0604030504040204" pitchFamily="50" charset="-128"/>
                        </a:rPr>
                        <a:t>17 </a:t>
                      </a:r>
                      <a:r>
                        <a:rPr kumimoji="1" lang="ja-JP" altLang="en-US" sz="1200" b="0" baseline="0" dirty="0" smtClean="0">
                          <a:latin typeface="Meiryo UI" panose="020B0604030504040204" pitchFamily="50" charset="-128"/>
                          <a:ea typeface="Meiryo UI" panose="020B0604030504040204" pitchFamily="50" charset="-128"/>
                        </a:rPr>
                        <a:t>パートナーシップ」に関しては、それぞれ、土地の肥沃度や再生可能エネルギーの割合、また、国内の所得格差や</a:t>
                      </a:r>
                      <a:r>
                        <a:rPr kumimoji="1" lang="en-US" altLang="ja-JP" sz="1200" b="0" baseline="0" dirty="0" smtClean="0">
                          <a:latin typeface="Meiryo UI" panose="020B0604030504040204" pitchFamily="50" charset="-128"/>
                          <a:ea typeface="Meiryo UI" panose="020B0604030504040204" pitchFamily="50" charset="-128"/>
                        </a:rPr>
                        <a:t>CO2</a:t>
                      </a:r>
                      <a:r>
                        <a:rPr kumimoji="1" lang="ja-JP" altLang="en-US" sz="1200" b="0" baseline="0" dirty="0" smtClean="0">
                          <a:latin typeface="Meiryo UI" panose="020B0604030504040204" pitchFamily="50" charset="-128"/>
                          <a:ea typeface="Meiryo UI" panose="020B0604030504040204" pitchFamily="50" charset="-128"/>
                        </a:rPr>
                        <a:t>排出量、途上国支援額など、日本全体で改善が必要な指標に関する国際評価が低い一方で、国内においては、全体として高い評価のゴールであることから、引き続き継続して取組む。</a:t>
                      </a:r>
                      <a:endParaRPr kumimoji="1" lang="en-US" altLang="ja-JP" sz="1200" b="0" dirty="0" smtClean="0">
                        <a:latin typeface="Meiryo UI" panose="020B0604030504040204" pitchFamily="50" charset="-128"/>
                        <a:ea typeface="Meiryo UI" panose="020B0604030504040204" pitchFamily="50" charset="-128"/>
                      </a:endParaRPr>
                    </a:p>
                  </a:txBody>
                  <a:tcPr marL="180000" marR="18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1441808"/>
                  </a:ext>
                </a:extLst>
              </a:tr>
              <a:tr h="1155834">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lang="ja-JP" altLang="en-US" sz="1400" b="0" dirty="0" smtClean="0">
                          <a:latin typeface="ＭＳ Ｐゴシック" panose="020B0600070205080204" pitchFamily="50" charset="-128"/>
                          <a:ea typeface="ＭＳ Ｐゴシック" panose="020B0600070205080204" pitchFamily="50" charset="-128"/>
                          <a:cs typeface="Meiryo UI" panose="020B0604030504040204" pitchFamily="50" charset="-128"/>
                        </a:rPr>
                        <a:t>■ </a:t>
                      </a:r>
                      <a:r>
                        <a:rPr lang="ja-JP" altLang="en-US"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a:t>
                      </a:r>
                      <a:r>
                        <a:rPr lang="en-US" altLang="ja-JP"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SDSN</a:t>
                      </a:r>
                      <a:r>
                        <a:rPr lang="ja-JP" altLang="en-US"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も自治体指標も、</a:t>
                      </a:r>
                      <a:r>
                        <a:rPr lang="ja-JP" altLang="en-US" sz="1400" b="1"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低い</a:t>
                      </a:r>
                      <a:r>
                        <a:rPr lang="ja-JP" altLang="en-US"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」ゴール</a:t>
                      </a:r>
                      <a:endParaRPr lang="en-US" altLang="ja-JP"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endParaRPr>
                    </a:p>
                    <a:p>
                      <a:pPr marL="0" marR="0" lvl="0" indent="0" algn="l" defTabSz="914400" rtl="0" eaLnBrk="1" fontAlgn="auto" latinLnBrk="0" hangingPunct="1">
                        <a:lnSpc>
                          <a:spcPts val="1400"/>
                        </a:lnSpc>
                        <a:spcBef>
                          <a:spcPts val="300"/>
                        </a:spcBef>
                        <a:spcAft>
                          <a:spcPts val="0"/>
                        </a:spcAft>
                        <a:buClrTx/>
                        <a:buSzTx/>
                        <a:buFontTx/>
                        <a:buNone/>
                        <a:tabLst/>
                        <a:defRPr/>
                      </a:pPr>
                      <a:r>
                        <a:rPr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５</a:t>
                      </a:r>
                      <a:r>
                        <a:rPr lang="ja-JP" altLang="en-US" sz="1200" b="0" baseline="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ジェンダー、</a:t>
                      </a:r>
                      <a:endParaRPr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ts val="1400"/>
                        </a:lnSpc>
                        <a:spcBef>
                          <a:spcPts val="0"/>
                        </a:spcBef>
                        <a:spcAft>
                          <a:spcPts val="0"/>
                        </a:spcAft>
                        <a:buClrTx/>
                        <a:buSzTx/>
                        <a:buFontTx/>
                        <a:buNone/>
                        <a:tabLst/>
                        <a:defRPr/>
                      </a:pP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12</a:t>
                      </a:r>
                      <a:r>
                        <a:rPr lang="en-US" altLang="ja-JP" sz="1200" b="0" baseline="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持続可能な生産と消費</a:t>
                      </a:r>
                    </a:p>
                  </a:txBody>
                  <a:tcPr marL="18000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5738" marR="0" lvl="0" indent="-100013" algn="l" defTabSz="914400" rtl="0" eaLnBrk="1" fontAlgn="auto" latinLnBrk="0" hangingPunct="1">
                        <a:lnSpc>
                          <a:spcPts val="1400"/>
                        </a:lnSpc>
                        <a:spcBef>
                          <a:spcPts val="1000"/>
                        </a:spcBef>
                        <a:spcAft>
                          <a:spcPts val="0"/>
                        </a:spcAft>
                        <a:buClrTx/>
                        <a:buSzTx/>
                        <a:buFont typeface="Arial" panose="020B0604020202020204" pitchFamily="34" charset="0"/>
                        <a:buChar char="•"/>
                        <a:tabLst/>
                        <a:defRPr/>
                      </a:pPr>
                      <a:r>
                        <a:rPr kumimoji="1" lang="ja-JP" altLang="en-US" sz="1200" b="0" dirty="0" smtClean="0">
                          <a:latin typeface="Meiryo UI" panose="020B0604030504040204" pitchFamily="50" charset="-128"/>
                          <a:ea typeface="Meiryo UI" panose="020B0604030504040204" pitchFamily="50" charset="-128"/>
                        </a:rPr>
                        <a:t>「</a:t>
                      </a:r>
                      <a:r>
                        <a:rPr kumimoji="1" lang="en-US" altLang="ja-JP" sz="1200" b="0" dirty="0" smtClean="0">
                          <a:latin typeface="Meiryo UI" panose="020B0604030504040204" pitchFamily="50" charset="-128"/>
                          <a:ea typeface="Meiryo UI" panose="020B0604030504040204" pitchFamily="50" charset="-128"/>
                        </a:rPr>
                        <a:t>5</a:t>
                      </a:r>
                      <a:r>
                        <a:rPr kumimoji="1" lang="ja-JP" altLang="en-US" sz="1200" b="0" baseline="0" dirty="0" smtClean="0">
                          <a:latin typeface="Meiryo UI" panose="020B0604030504040204" pitchFamily="50" charset="-128"/>
                          <a:ea typeface="Meiryo UI" panose="020B0604030504040204" pitchFamily="50" charset="-128"/>
                        </a:rPr>
                        <a:t> ジェンダー</a:t>
                      </a:r>
                      <a:r>
                        <a:rPr kumimoji="1" lang="ja-JP" altLang="en-US" sz="1200" b="0" dirty="0" smtClean="0">
                          <a:latin typeface="Meiryo UI" panose="020B0604030504040204" pitchFamily="50" charset="-128"/>
                          <a:ea typeface="Meiryo UI" panose="020B0604030504040204" pitchFamily="50" charset="-128"/>
                        </a:rPr>
                        <a:t>」は、国際的な日本の評価が低く、国を巻き込んだ形で取組みを進めるとともに、配偶者からの暴力相談件数や強制わいせつ認知件数など安全・安心に関わる個別指標に関しては、「</a:t>
                      </a:r>
                      <a:r>
                        <a:rPr kumimoji="1" lang="en-US" altLang="ja-JP" sz="1200" b="0" dirty="0" smtClean="0">
                          <a:latin typeface="Meiryo UI" panose="020B0604030504040204" pitchFamily="50" charset="-128"/>
                          <a:ea typeface="Meiryo UI" panose="020B0604030504040204" pitchFamily="50" charset="-128"/>
                        </a:rPr>
                        <a:t>16 </a:t>
                      </a:r>
                      <a:r>
                        <a:rPr kumimoji="1" lang="ja-JP" altLang="en-US" sz="1200" b="0" dirty="0" smtClean="0">
                          <a:latin typeface="Meiryo UI" panose="020B0604030504040204" pitchFamily="50" charset="-128"/>
                          <a:ea typeface="Meiryo UI" panose="020B0604030504040204" pitchFamily="50" charset="-128"/>
                        </a:rPr>
                        <a:t>平和」に集約して取組む必要がある。</a:t>
                      </a:r>
                      <a:endParaRPr kumimoji="1" lang="en-US" altLang="ja-JP" sz="1200" b="0" dirty="0" smtClean="0">
                        <a:latin typeface="Meiryo UI" panose="020B0604030504040204" pitchFamily="50" charset="-128"/>
                        <a:ea typeface="Meiryo UI" panose="020B0604030504040204" pitchFamily="50" charset="-128"/>
                      </a:endParaRPr>
                    </a:p>
                    <a:p>
                      <a:pPr marL="185738" marR="0" lvl="0" indent="-100013" algn="l" defTabSz="914400" rtl="0" eaLnBrk="1" fontAlgn="auto" latinLnBrk="0" hangingPunct="1">
                        <a:lnSpc>
                          <a:spcPts val="1400"/>
                        </a:lnSpc>
                        <a:spcBef>
                          <a:spcPts val="1000"/>
                        </a:spcBef>
                        <a:spcAft>
                          <a:spcPts val="0"/>
                        </a:spcAft>
                        <a:buClrTx/>
                        <a:buSzTx/>
                        <a:buFont typeface="Arial" panose="020B0604020202020204" pitchFamily="34" charset="0"/>
                        <a:buChar char="•"/>
                        <a:tabLst/>
                        <a:defRPr/>
                      </a:pPr>
                      <a:r>
                        <a:rPr kumimoji="1" lang="ja-JP" altLang="en-US" sz="1200" b="0" dirty="0" smtClean="0">
                          <a:latin typeface="Meiryo UI" panose="020B0604030504040204" pitchFamily="50" charset="-128"/>
                          <a:ea typeface="Meiryo UI" panose="020B0604030504040204" pitchFamily="50" charset="-128"/>
                        </a:rPr>
                        <a:t>「</a:t>
                      </a:r>
                      <a:r>
                        <a:rPr kumimoji="1" lang="en-US" altLang="ja-JP" sz="1200" b="0" dirty="0" smtClean="0">
                          <a:latin typeface="Meiryo UI" panose="020B0604030504040204" pitchFamily="50" charset="-128"/>
                          <a:ea typeface="Meiryo UI" panose="020B0604030504040204" pitchFamily="50" charset="-128"/>
                        </a:rPr>
                        <a:t>12 </a:t>
                      </a:r>
                      <a:r>
                        <a:rPr kumimoji="1" lang="ja-JP" altLang="en-US" sz="1200" b="0" dirty="0" smtClean="0">
                          <a:latin typeface="Meiryo UI" panose="020B0604030504040204" pitchFamily="50" charset="-128"/>
                          <a:ea typeface="Meiryo UI" panose="020B0604030504040204" pitchFamily="50" charset="-128"/>
                        </a:rPr>
                        <a:t>持続可能な生産と消費」は、持続可能な社会の構築のために重要なゴールであり、府民の関りも深く、また、途上国が先進国に対し強く期待するゴールでもある。</a:t>
                      </a:r>
                    </a:p>
                  </a:txBody>
                  <a:tcPr marL="180000" marR="18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21145306"/>
                  </a:ext>
                </a:extLst>
              </a:tr>
            </a:tbl>
          </a:graphicData>
        </a:graphic>
      </p:graphicFrame>
      <p:sp>
        <p:nvSpPr>
          <p:cNvPr id="12" name="大かっこ 11"/>
          <p:cNvSpPr/>
          <p:nvPr/>
        </p:nvSpPr>
        <p:spPr>
          <a:xfrm>
            <a:off x="721508" y="3890627"/>
            <a:ext cx="2957510" cy="757237"/>
          </a:xfrm>
          <a:prstGeom prst="bracketPair">
            <a:avLst>
              <a:gd name="adj" fmla="val 9733"/>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3" name="大かっこ 12"/>
          <p:cNvSpPr/>
          <p:nvPr/>
        </p:nvSpPr>
        <p:spPr>
          <a:xfrm>
            <a:off x="764374" y="2303145"/>
            <a:ext cx="2743194" cy="293094"/>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5" name="大かっこ 14"/>
          <p:cNvSpPr/>
          <p:nvPr/>
        </p:nvSpPr>
        <p:spPr>
          <a:xfrm>
            <a:off x="721508" y="1435348"/>
            <a:ext cx="2743194" cy="293094"/>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6" name="大かっこ 15"/>
          <p:cNvSpPr/>
          <p:nvPr/>
        </p:nvSpPr>
        <p:spPr>
          <a:xfrm>
            <a:off x="778666" y="5983855"/>
            <a:ext cx="2743194" cy="335079"/>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9597761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39048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a:latin typeface="Meiryo UI" panose="020B0604030504040204" pitchFamily="50" charset="-128"/>
                <a:ea typeface="Meiryo UI" panose="020B0604030504040204" pitchFamily="50" charset="-128"/>
              </a:rPr>
              <a:t>　　「</a:t>
            </a:r>
            <a:r>
              <a:rPr kumimoji="1" lang="en-US" altLang="ja-JP" b="1" dirty="0">
                <a:latin typeface="Meiryo UI" panose="020B0604030504040204" pitchFamily="50" charset="-128"/>
                <a:ea typeface="Meiryo UI" panose="020B0604030504040204" pitchFamily="50" charset="-128"/>
              </a:rPr>
              <a:t>SDGs17</a:t>
            </a:r>
            <a:r>
              <a:rPr kumimoji="1" lang="ja-JP" altLang="en-US" b="1" dirty="0">
                <a:latin typeface="Meiryo UI" panose="020B0604030504040204" pitchFamily="50" charset="-128"/>
                <a:ea typeface="Meiryo UI" panose="020B0604030504040204" pitchFamily="50" charset="-128"/>
              </a:rPr>
              <a:t>ゴールの到達点</a:t>
            </a:r>
            <a:r>
              <a:rPr kumimoji="1" lang="ja-JP" altLang="en-US" b="1" dirty="0" smtClean="0">
                <a:latin typeface="Meiryo UI" panose="020B0604030504040204" pitchFamily="50" charset="-128"/>
                <a:ea typeface="Meiryo UI" panose="020B0604030504040204" pitchFamily="50" charset="-128"/>
              </a:rPr>
              <a:t>」について（</a:t>
            </a:r>
            <a:r>
              <a:rPr kumimoji="1" lang="ja-JP" altLang="en-US" b="1" dirty="0">
                <a:latin typeface="Meiryo UI" panose="020B0604030504040204" pitchFamily="50" charset="-128"/>
                <a:ea typeface="Meiryo UI" panose="020B0604030504040204" pitchFamily="50" charset="-128"/>
              </a:rPr>
              <a:t>一定</a:t>
            </a:r>
            <a:r>
              <a:rPr kumimoji="1" lang="ja-JP" altLang="en-US" b="1" dirty="0" smtClean="0">
                <a:latin typeface="Meiryo UI" panose="020B0604030504040204" pitchFamily="50" charset="-128"/>
                <a:ea typeface="Meiryo UI" panose="020B0604030504040204" pitchFamily="50" charset="-128"/>
              </a:rPr>
              <a:t>のまと</a:t>
            </a:r>
            <a:r>
              <a:rPr kumimoji="1" lang="ja-JP" altLang="en-US" b="1" dirty="0">
                <a:latin typeface="Meiryo UI" panose="020B0604030504040204" pitchFamily="50" charset="-128"/>
                <a:ea typeface="Meiryo UI" panose="020B0604030504040204" pitchFamily="50" charset="-128"/>
              </a:rPr>
              <a:t>め</a:t>
            </a:r>
            <a:r>
              <a:rPr kumimoji="1" lang="ja-JP" altLang="en-US" b="1" dirty="0" smtClean="0">
                <a:latin typeface="Meiryo UI" panose="020B0604030504040204" pitchFamily="50" charset="-128"/>
                <a:ea typeface="Meiryo UI" panose="020B0604030504040204" pitchFamily="50" charset="-128"/>
              </a:rPr>
              <a:t>）</a:t>
            </a:r>
            <a:endParaRPr kumimoji="1" lang="en-US" altLang="ja-JP" b="1" dirty="0">
              <a:latin typeface="Meiryo UI" panose="020B0604030504040204" pitchFamily="50" charset="-128"/>
              <a:ea typeface="Meiryo UI" panose="020B0604030504040204" pitchFamily="50" charset="-128"/>
            </a:endParaRPr>
          </a:p>
        </p:txBody>
      </p:sp>
      <p:sp>
        <p:nvSpPr>
          <p:cNvPr id="8" name="正方形/長方形 7"/>
          <p:cNvSpPr/>
          <p:nvPr/>
        </p:nvSpPr>
        <p:spPr>
          <a:xfrm>
            <a:off x="435066" y="1212845"/>
            <a:ext cx="8801101" cy="5071610"/>
          </a:xfrm>
          <a:prstGeom prst="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tIns="108000" rtlCol="0" anchor="ctr"/>
          <a:lstStyle/>
          <a:p>
            <a:pPr algn="ctr">
              <a:lnSpc>
                <a:spcPts val="1400"/>
              </a:lnSpc>
            </a:pPr>
            <a:endParaRPr kumimoji="1" lang="ja-JP" altLang="en-US" sz="1200"/>
          </a:p>
        </p:txBody>
      </p:sp>
      <p:sp>
        <p:nvSpPr>
          <p:cNvPr id="9" name="テキスト ボックス 8"/>
          <p:cNvSpPr txBox="1"/>
          <p:nvPr/>
        </p:nvSpPr>
        <p:spPr>
          <a:xfrm>
            <a:off x="827273" y="1696294"/>
            <a:ext cx="8016689" cy="4104713"/>
          </a:xfrm>
          <a:prstGeom prst="rect">
            <a:avLst/>
          </a:prstGeom>
          <a:noFill/>
        </p:spPr>
        <p:txBody>
          <a:bodyPr wrap="square" lIns="128016" tIns="64008" rIns="128016" bIns="64008" rtlCol="0">
            <a:spAutoFit/>
          </a:bodyPr>
          <a:lstStyle/>
          <a:p>
            <a:pPr marL="285750" indent="-285750">
              <a:lnSpc>
                <a:spcPts val="2200"/>
              </a:lnSpc>
              <a:spcBef>
                <a:spcPts val="600"/>
              </a:spcBef>
              <a:buFont typeface="Meiryo UI" panose="020B0604030504040204" pitchFamily="50" charset="-128"/>
              <a:buChar cha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1  </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貧困</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」や「</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3 </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健康と福祉</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4 </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教育</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16 </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平和</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」に</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ついて</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は、誰一人取り残さないという</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の理念や、大阪・関西万博のテーマである「いのち輝く未来社会のデザイン」の実現に不可欠となる府民の“いのち”や暮らし、また、子どもや孫など、将来の世代に関わるゴールとして、</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優先的</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に取組むべき課題が多いと言えるのではないか。</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2200"/>
              </a:lnSpc>
              <a:spcBef>
                <a:spcPts val="600"/>
              </a:spcBef>
              <a:buFont typeface="Meiryo UI" panose="020B0604030504040204" pitchFamily="50" charset="-128"/>
              <a:buChar char="○"/>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2200"/>
              </a:lnSpc>
              <a:spcBef>
                <a:spcPts val="600"/>
              </a:spcBef>
              <a:buFont typeface="Meiryo UI" panose="020B0604030504040204" pitchFamily="50" charset="-128"/>
              <a:buChar cha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持続可能な社会を未来に受け継ぐ基盤となる環境関連のゴールを集約できる「</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12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持続</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可能な生産と</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消費</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が</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国際的</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も国内的にも評価が低いことに関しては、「</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大阪ブルー・オーシャン・ビジョン</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」などの</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G20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大阪サミットのレガシーを未来に生かすという観点から、取組むべき課題があると考えられるのではない</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か</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spcBef>
                <a:spcPts val="600"/>
              </a:spcBef>
            </a:pP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2200"/>
              </a:lnSpc>
              <a:spcBef>
                <a:spcPts val="600"/>
              </a:spcBef>
              <a:buFont typeface="Meiryo UI" panose="020B0604030504040204" pitchFamily="50" charset="-128"/>
              <a:buChar cha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これらの課題には、他の全てのゴールや自治体の様々な役割を包摂する「</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11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持続可能な都市</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」に関する取り組みや、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8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経済成長と雇用」、「</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9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インフラ・産業化・イノベーション」</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など国際的</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にも</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国内的にも評価が高いゴール</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の強みを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活かすことが重要ではないか。</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スライド番号プレースホルダー 5"/>
          <p:cNvSpPr>
            <a:spLocks noGrp="1"/>
          </p:cNvSpPr>
          <p:nvPr>
            <p:ph type="sldNum" sz="quarter" idx="12"/>
          </p:nvPr>
        </p:nvSpPr>
        <p:spPr/>
        <p:txBody>
          <a:bodyPr/>
          <a:lstStyle/>
          <a:p>
            <a:fld id="{E61EF540-5CB6-483A-A4DA-F9E60F8B4EFB}" type="slidenum">
              <a:rPr kumimoji="1" lang="ja-JP" altLang="en-US" smtClean="0"/>
              <a:pPr/>
              <a:t>13</a:t>
            </a:fld>
            <a:endParaRPr kumimoji="1" lang="ja-JP" altLang="en-US" dirty="0"/>
          </a:p>
        </p:txBody>
      </p:sp>
    </p:spTree>
    <p:extLst>
      <p:ext uri="{BB962C8B-B14F-4D97-AF65-F5344CB8AC3E}">
        <p14:creationId xmlns:p14="http://schemas.microsoft.com/office/powerpoint/2010/main" val="12237853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a:latin typeface="Meiryo UI" panose="020B0604030504040204" pitchFamily="50" charset="-128"/>
                <a:ea typeface="Meiryo UI" panose="020B0604030504040204" pitchFamily="50" charset="-128"/>
              </a:rPr>
              <a:t>　</a:t>
            </a:r>
            <a:r>
              <a:rPr kumimoji="1" lang="ja-JP" altLang="en-US" b="1" dirty="0" smtClean="0">
                <a:latin typeface="Meiryo UI" panose="020B0604030504040204" pitchFamily="50" charset="-128"/>
                <a:ea typeface="Meiryo UI" panose="020B0604030504040204" pitchFamily="50" charset="-128"/>
              </a:rPr>
              <a:t>今後の検討の方向性</a:t>
            </a:r>
            <a:endParaRPr kumimoji="1" lang="en-US" altLang="ja-JP" b="1" dirty="0" smtClean="0">
              <a:latin typeface="Meiryo UI" panose="020B0604030504040204" pitchFamily="50" charset="-128"/>
              <a:ea typeface="Meiryo UI" panose="020B0604030504040204" pitchFamily="50" charset="-128"/>
            </a:endParaRPr>
          </a:p>
        </p:txBody>
      </p:sp>
      <p:sp>
        <p:nvSpPr>
          <p:cNvPr id="6" name="スライド番号プレースホルダー 5"/>
          <p:cNvSpPr>
            <a:spLocks noGrp="1"/>
          </p:cNvSpPr>
          <p:nvPr>
            <p:ph type="sldNum" sz="quarter" idx="12"/>
          </p:nvPr>
        </p:nvSpPr>
        <p:spPr/>
        <p:txBody>
          <a:bodyPr/>
          <a:lstStyle/>
          <a:p>
            <a:fld id="{E61EF540-5CB6-483A-A4DA-F9E60F8B4EFB}" type="slidenum">
              <a:rPr kumimoji="1" lang="ja-JP" altLang="en-US" smtClean="0"/>
              <a:pPr/>
              <a:t>14</a:t>
            </a:fld>
            <a:endParaRPr kumimoji="1" lang="ja-JP" altLang="en-US" dirty="0"/>
          </a:p>
        </p:txBody>
      </p:sp>
      <p:sp>
        <p:nvSpPr>
          <p:cNvPr id="5" name="テキスト ボックス 4"/>
          <p:cNvSpPr txBox="1"/>
          <p:nvPr/>
        </p:nvSpPr>
        <p:spPr>
          <a:xfrm>
            <a:off x="166381" y="768629"/>
            <a:ext cx="9573238" cy="283154"/>
          </a:xfrm>
          <a:prstGeom prst="rect">
            <a:avLst/>
          </a:prstGeom>
          <a:noFill/>
        </p:spPr>
        <p:txBody>
          <a:bodyPr wrap="square" lIns="128016" tIns="64008" rIns="128016" bIns="64008" rtlCol="0">
            <a:spAutoFit/>
          </a:bodyPr>
          <a:lstStyle/>
          <a:p>
            <a:pPr marL="171450" indent="-171450">
              <a:lnSpc>
                <a:spcPts val="1200"/>
              </a:lnSpc>
              <a:spcBef>
                <a:spcPts val="600"/>
              </a:spcBef>
              <a:buFont typeface="Meiryo UI" panose="020B0604030504040204" pitchFamily="50" charset="-128"/>
              <a:buChar char="○"/>
            </a:pP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府民や企業、市町村など様々なステークホルダーと</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対話</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を重ね、以下論点を整理</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していく。</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541960" y="1576957"/>
            <a:ext cx="6044572" cy="41309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① 重点ゴールと優先課題について</a:t>
            </a:r>
            <a:endParaRPr lang="ja-JP" altLang="en-US" sz="16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11" name="正方形/長方形 10"/>
          <p:cNvSpPr/>
          <p:nvPr/>
        </p:nvSpPr>
        <p:spPr>
          <a:xfrm>
            <a:off x="541959" y="2850004"/>
            <a:ext cx="6044572" cy="41309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② </a:t>
            </a:r>
            <a:r>
              <a:rPr lang="en-US" altLang="ja-JP"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SDGs</a:t>
            </a:r>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先進都市とはどのような都市なのか</a:t>
            </a:r>
            <a:endParaRPr lang="ja-JP" altLang="en-US" sz="16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13" name="正方形/長方形 12"/>
          <p:cNvSpPr/>
          <p:nvPr/>
        </p:nvSpPr>
        <p:spPr>
          <a:xfrm>
            <a:off x="527672" y="4053119"/>
            <a:ext cx="6044572" cy="41309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③ 具体的な取組み分野や手法</a:t>
            </a:r>
            <a:endParaRPr lang="ja-JP" altLang="en-US" sz="16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15" name="正方形/長方形 14"/>
          <p:cNvSpPr/>
          <p:nvPr/>
        </p:nvSpPr>
        <p:spPr>
          <a:xfrm>
            <a:off x="527672" y="5192248"/>
            <a:ext cx="6044572" cy="41309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④ 未来像</a:t>
            </a:r>
            <a:r>
              <a:rPr lang="en-US" altLang="ja-JP"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a:t>
            </a:r>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めざす姿</a:t>
            </a:r>
            <a:r>
              <a:rPr lang="en-US" altLang="ja-JP"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a:t>
            </a:r>
            <a:r>
              <a:rPr lang="ja-JP" altLang="en-US" sz="1600" b="1" dirty="0" err="1"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a:t>
            </a:r>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時間軸</a:t>
            </a:r>
            <a:endParaRPr lang="ja-JP" altLang="en-US" sz="16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2" name="正方形/長方形 1"/>
          <p:cNvSpPr/>
          <p:nvPr/>
        </p:nvSpPr>
        <p:spPr>
          <a:xfrm>
            <a:off x="285750" y="1089206"/>
            <a:ext cx="9258300" cy="53544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427660" y="1203621"/>
            <a:ext cx="6044572" cy="41309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（論　点）</a:t>
            </a:r>
            <a:endParaRPr lang="ja-JP" altLang="en-US" sz="16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3" name="角丸四角形 2"/>
          <p:cNvSpPr/>
          <p:nvPr/>
        </p:nvSpPr>
        <p:spPr>
          <a:xfrm>
            <a:off x="763896" y="1920141"/>
            <a:ext cx="8532000" cy="792000"/>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108000" bIns="36000" rtlCol="0" anchor="ctr"/>
          <a:lstStyle/>
          <a:p>
            <a:pPr marL="171450" indent="-171450">
              <a:buFont typeface="Meiryo UI" panose="020B0604030504040204" pitchFamily="50" charset="-128"/>
              <a:buChar char="○"/>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万博や</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G20</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の視点</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施策との</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整合性、優先順位など</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踏まえた</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ゴールや課題の絞り込み</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が必要ではないか。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Meiryo UI" panose="020B0604030504040204" pitchFamily="50" charset="-128"/>
              <a:buChar char="○"/>
            </a:pP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府民など他のステークホルダーから見た</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わかりやすさの観点からゴールや課題の絞り込み</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が必要ではないか。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Meiryo UI" panose="020B0604030504040204" pitchFamily="50" charset="-128"/>
              <a:buChar char="○"/>
            </a:pPr>
            <a:r>
              <a:rPr lang="ja-JP" altLang="en-US" sz="1400"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個々のゴールや課題の</a:t>
            </a:r>
            <a:r>
              <a:rPr lang="ja-JP" altLang="en-US" sz="1400" b="1"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関連性</a:t>
            </a:r>
            <a:r>
              <a:rPr lang="ja-JP" altLang="en-US" sz="1400"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ストーリー性</a:t>
            </a:r>
            <a:r>
              <a:rPr lang="ja-JP" altLang="en-US" sz="1400"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を意識した整理が必要ではないか。</a:t>
            </a:r>
          </a:p>
        </p:txBody>
      </p:sp>
      <p:sp>
        <p:nvSpPr>
          <p:cNvPr id="22" name="角丸四角形 21"/>
          <p:cNvSpPr/>
          <p:nvPr/>
        </p:nvSpPr>
        <p:spPr>
          <a:xfrm>
            <a:off x="763896" y="3192118"/>
            <a:ext cx="8532000" cy="617387"/>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108000" bIns="36000" rtlCol="0" anchor="ctr"/>
          <a:lstStyle/>
          <a:p>
            <a:pPr marL="171450" indent="-171450">
              <a:buFont typeface="Meiryo UI" panose="020B0604030504040204" pitchFamily="50" charset="-128"/>
              <a:buChar char="○"/>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先進</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都市として</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、重点ゴール以外のゴールも、当然に国内外からの評価を高める取組みを進めるべき</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ではないか。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Meiryo UI" panose="020B0604030504040204" pitchFamily="50" charset="-128"/>
              <a:buChar char="○"/>
            </a:pP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国際社会から見て先進都市として評価される取組みとは何か</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を考えるべきではないか。</a:t>
            </a:r>
            <a:endParaRPr lang="ja-JP" altLang="en-US" sz="1400"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角丸四角形 22"/>
          <p:cNvSpPr/>
          <p:nvPr/>
        </p:nvSpPr>
        <p:spPr>
          <a:xfrm>
            <a:off x="741980" y="4404922"/>
            <a:ext cx="8532000" cy="602267"/>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108000" bIns="36000" rtlCol="0" anchor="ctr"/>
          <a:lstStyle/>
          <a:p>
            <a:pPr marL="171450" indent="-171450">
              <a:buFont typeface="Meiryo UI" panose="020B0604030504040204" pitchFamily="50" charset="-128"/>
              <a:buChar char="○"/>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市町村</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を支援するなど、</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広域自治体としての役割</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を考える必要があるのではないか。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Meiryo UI" panose="020B0604030504040204" pitchFamily="50" charset="-128"/>
              <a:buChar char="○"/>
            </a:pPr>
            <a:r>
              <a:rPr lang="ja-JP" altLang="en-US" sz="1400"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これまでの取組みの延長ではなく、</a:t>
            </a:r>
            <a:r>
              <a:rPr lang="en-US" altLang="ja-JP" sz="1400" b="1"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400" b="1"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として取り組むからこそできる「大胆な変革」</a:t>
            </a:r>
            <a:r>
              <a:rPr lang="ja-JP" altLang="en-US" sz="1400"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を意識すべきではないか</a:t>
            </a:r>
            <a:r>
              <a:rPr lang="ja-JP" altLang="en-US" sz="1400" kern="11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角丸四角形 23"/>
          <p:cNvSpPr/>
          <p:nvPr/>
        </p:nvSpPr>
        <p:spPr>
          <a:xfrm>
            <a:off x="763896" y="5560421"/>
            <a:ext cx="8532000" cy="599554"/>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108000" bIns="36000" rtlCol="0" anchor="ctr"/>
          <a:lstStyle/>
          <a:p>
            <a:pPr marL="171450" indent="-171450">
              <a:buFont typeface="Meiryo UI" panose="020B0604030504040204" pitchFamily="50" charset="-128"/>
              <a:buChar char="○"/>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年まで</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の取組み、</a:t>
            </a:r>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に実現・発信すること、</a:t>
            </a:r>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年以後</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という</a:t>
            </a:r>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b="1"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つの</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時間軸</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で整理が必要ではないか。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Meiryo UI" panose="020B0604030504040204" pitchFamily="50" charset="-128"/>
              <a:buChar char="○"/>
            </a:pPr>
            <a:r>
              <a:rPr lang="ja-JP" altLang="en-US" sz="1400"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kern="11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誰一人取り残さない、世界</a:t>
            </a:r>
            <a:r>
              <a:rPr lang="ja-JP" altLang="en-US" sz="1400"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を変革するという</a:t>
            </a:r>
            <a:r>
              <a:rPr lang="en-US" altLang="ja-JP" sz="1400"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400"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のコンセプトを踏まえ、</a:t>
            </a:r>
            <a:r>
              <a:rPr lang="ja-JP" altLang="en-US" sz="1400" b="1"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野心的で大胆な未来像</a:t>
            </a:r>
            <a:r>
              <a:rPr lang="ja-JP" altLang="en-US" sz="1400"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を描くべきではないか。</a:t>
            </a:r>
          </a:p>
        </p:txBody>
      </p:sp>
    </p:spTree>
    <p:extLst>
      <p:ext uri="{BB962C8B-B14F-4D97-AF65-F5344CB8AC3E}">
        <p14:creationId xmlns:p14="http://schemas.microsoft.com/office/powerpoint/2010/main" val="36003314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357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smtClean="0">
                <a:latin typeface="Meiryo UI" panose="020B0604030504040204" pitchFamily="50" charset="-128"/>
                <a:ea typeface="Meiryo UI" panose="020B0604030504040204" pitchFamily="50" charset="-128"/>
              </a:rPr>
              <a:t>　スケジュール</a:t>
            </a:r>
            <a:endParaRPr kumimoji="1" lang="en-US" altLang="ja-JP" b="1" dirty="0" smtClean="0">
              <a:latin typeface="Meiryo UI" panose="020B0604030504040204" pitchFamily="50" charset="-128"/>
              <a:ea typeface="Meiryo UI" panose="020B0604030504040204" pitchFamily="50" charset="-128"/>
            </a:endParaRPr>
          </a:p>
        </p:txBody>
      </p:sp>
      <p:sp>
        <p:nvSpPr>
          <p:cNvPr id="32" name="角丸四角形 31"/>
          <p:cNvSpPr/>
          <p:nvPr/>
        </p:nvSpPr>
        <p:spPr>
          <a:xfrm>
            <a:off x="304590" y="1157872"/>
            <a:ext cx="820359" cy="773290"/>
          </a:xfrm>
          <a:prstGeom prst="roundRect">
            <a:avLst/>
          </a:prstGeom>
        </p:spPr>
        <p:style>
          <a:lnRef idx="2">
            <a:schemeClr val="accent1"/>
          </a:lnRef>
          <a:fillRef idx="1">
            <a:schemeClr val="lt1"/>
          </a:fillRef>
          <a:effectRef idx="0">
            <a:schemeClr val="accent1"/>
          </a:effectRef>
          <a:fontRef idx="minor">
            <a:schemeClr val="dk1"/>
          </a:fontRef>
        </p:style>
        <p:txBody>
          <a:bodyPr wrap="none" rtlCol="0" anchor="ctr"/>
          <a:lstStyle/>
          <a:p>
            <a:pPr algn="ctr"/>
            <a:r>
              <a:rPr lang="ja-JP" altLang="en-US" sz="1600" b="1" dirty="0" smtClean="0">
                <a:latin typeface="Meiryo UI" panose="020B0604030504040204" pitchFamily="50" charset="-128"/>
                <a:ea typeface="Meiryo UI" panose="020B0604030504040204" pitchFamily="50" charset="-128"/>
              </a:rPr>
              <a:t>中間</a:t>
            </a:r>
            <a:endParaRPr lang="en-US" altLang="ja-JP" sz="1600" b="1" dirty="0" smtClean="0">
              <a:latin typeface="Meiryo UI" panose="020B0604030504040204" pitchFamily="50" charset="-128"/>
              <a:ea typeface="Meiryo UI" panose="020B0604030504040204" pitchFamily="50" charset="-128"/>
            </a:endParaRPr>
          </a:p>
          <a:p>
            <a:pPr algn="ctr"/>
            <a:r>
              <a:rPr lang="ja-JP" altLang="en-US" sz="1600" b="1" dirty="0" smtClean="0">
                <a:latin typeface="Meiryo UI" panose="020B0604030504040204" pitchFamily="50" charset="-128"/>
                <a:ea typeface="Meiryo UI" panose="020B0604030504040204" pitchFamily="50" charset="-128"/>
              </a:rPr>
              <a:t>整理</a:t>
            </a:r>
            <a:endParaRPr kumimoji="1" lang="ja-JP" altLang="en-US" sz="1600" b="1" dirty="0">
              <a:latin typeface="Meiryo UI" panose="020B0604030504040204" pitchFamily="50" charset="-128"/>
              <a:ea typeface="Meiryo UI" panose="020B0604030504040204" pitchFamily="50" charset="-128"/>
            </a:endParaRPr>
          </a:p>
        </p:txBody>
      </p:sp>
      <p:sp>
        <p:nvSpPr>
          <p:cNvPr id="33" name="角丸四角形 32"/>
          <p:cNvSpPr/>
          <p:nvPr/>
        </p:nvSpPr>
        <p:spPr>
          <a:xfrm>
            <a:off x="8814378" y="1137059"/>
            <a:ext cx="820359" cy="773291"/>
          </a:xfrm>
          <a:prstGeom prst="roundRect">
            <a:avLst/>
          </a:prstGeom>
        </p:spPr>
        <p:style>
          <a:lnRef idx="2">
            <a:schemeClr val="accent1"/>
          </a:lnRef>
          <a:fillRef idx="1">
            <a:schemeClr val="lt1"/>
          </a:fillRef>
          <a:effectRef idx="0">
            <a:schemeClr val="accent1"/>
          </a:effectRef>
          <a:fontRef idx="minor">
            <a:schemeClr val="dk1"/>
          </a:fontRef>
        </p:style>
        <p:txBody>
          <a:bodyPr wrap="none" rtlCol="0" anchor="ctr"/>
          <a:lstStyle/>
          <a:p>
            <a:pPr algn="ctr"/>
            <a:r>
              <a:rPr lang="ja-JP" altLang="en-US" sz="1600" b="1" dirty="0" smtClean="0">
                <a:latin typeface="Meiryo UI" panose="020B0604030504040204" pitchFamily="50" charset="-128"/>
                <a:ea typeface="Meiryo UI" panose="020B0604030504040204" pitchFamily="50" charset="-128"/>
              </a:rPr>
              <a:t>めざす姿</a:t>
            </a:r>
            <a:endParaRPr lang="en-US" altLang="ja-JP" sz="1600" b="1" dirty="0" smtClean="0">
              <a:latin typeface="Meiryo UI" panose="020B0604030504040204" pitchFamily="50" charset="-128"/>
              <a:ea typeface="Meiryo UI" panose="020B0604030504040204" pitchFamily="50" charset="-128"/>
            </a:endParaRPr>
          </a:p>
          <a:p>
            <a:pPr algn="ctr"/>
            <a:r>
              <a:rPr lang="ja-JP" altLang="en-US" sz="1600" b="1" dirty="0" smtClean="0">
                <a:latin typeface="Meiryo UI" panose="020B0604030504040204" pitchFamily="50" charset="-128"/>
                <a:ea typeface="Meiryo UI" panose="020B0604030504040204" pitchFamily="50" charset="-128"/>
              </a:rPr>
              <a:t>明確化</a:t>
            </a:r>
            <a:endParaRPr lang="en-US" altLang="ja-JP" sz="1600" b="1" dirty="0" smtClean="0">
              <a:latin typeface="Meiryo UI" panose="020B0604030504040204" pitchFamily="50" charset="-128"/>
              <a:ea typeface="Meiryo UI" panose="020B0604030504040204" pitchFamily="50" charset="-128"/>
            </a:endParaRPr>
          </a:p>
        </p:txBody>
      </p:sp>
      <p:sp>
        <p:nvSpPr>
          <p:cNvPr id="34" name="正方形/長方形 33"/>
          <p:cNvSpPr/>
          <p:nvPr/>
        </p:nvSpPr>
        <p:spPr>
          <a:xfrm>
            <a:off x="1399910" y="1622618"/>
            <a:ext cx="3007584" cy="954107"/>
          </a:xfrm>
          <a:prstGeom prst="rect">
            <a:avLst/>
          </a:prstGeom>
        </p:spPr>
        <p:txBody>
          <a:bodyPr wrap="square">
            <a:spAutoFit/>
          </a:bodyPr>
          <a:lstStyle/>
          <a:p>
            <a:r>
              <a:rPr kumimoji="0" lang="ja-JP" altLang="en-US" sz="1400" dirty="0" smtClean="0">
                <a:latin typeface="Meiryo UI" panose="020B0604030504040204" pitchFamily="50" charset="-128"/>
                <a:ea typeface="Meiryo UI" panose="020B0604030504040204" pitchFamily="50" charset="-128"/>
              </a:rPr>
              <a:t>・議会での議論</a:t>
            </a:r>
            <a:endParaRPr kumimoji="0" lang="en-US" altLang="ja-JP" sz="1400" dirty="0" smtClean="0">
              <a:latin typeface="Meiryo UI" panose="020B0604030504040204" pitchFamily="50" charset="-128"/>
              <a:ea typeface="Meiryo UI" panose="020B0604030504040204" pitchFamily="50" charset="-128"/>
            </a:endParaRPr>
          </a:p>
          <a:p>
            <a:r>
              <a:rPr kumimoji="0" lang="ja-JP" altLang="en-US" sz="1400" dirty="0" smtClean="0">
                <a:latin typeface="Meiryo UI" panose="020B0604030504040204" pitchFamily="50" charset="-128"/>
                <a:ea typeface="Meiryo UI" panose="020B0604030504040204" pitchFamily="50" charset="-128"/>
              </a:rPr>
              <a:t>・庁内議論（施策予算化検討）</a:t>
            </a:r>
            <a:endParaRPr kumimoji="0" lang="en-US" altLang="ja-JP" sz="1400" dirty="0" smtClean="0">
              <a:latin typeface="Meiryo UI" panose="020B0604030504040204" pitchFamily="50" charset="-128"/>
              <a:ea typeface="Meiryo UI" panose="020B0604030504040204" pitchFamily="50" charset="-128"/>
            </a:endParaRPr>
          </a:p>
          <a:p>
            <a:r>
              <a:rPr kumimoji="0" lang="ja-JP" altLang="en-US" sz="1400" dirty="0" smtClean="0">
                <a:latin typeface="Meiryo UI" panose="020B0604030504040204" pitchFamily="50" charset="-128"/>
                <a:ea typeface="Meiryo UI" panose="020B0604030504040204" pitchFamily="50" charset="-128"/>
              </a:rPr>
              <a:t>・府民や企業、市町村など、</a:t>
            </a:r>
            <a:endParaRPr kumimoji="0" lang="en-US" altLang="ja-JP" sz="1400" dirty="0">
              <a:latin typeface="Meiryo UI" panose="020B0604030504040204" pitchFamily="50" charset="-128"/>
              <a:ea typeface="Meiryo UI" panose="020B0604030504040204" pitchFamily="50" charset="-128"/>
            </a:endParaRPr>
          </a:p>
          <a:p>
            <a:r>
              <a:rPr kumimoji="0" lang="ja-JP" altLang="en-US" sz="1400" dirty="0">
                <a:latin typeface="Meiryo UI" panose="020B0604030504040204" pitchFamily="50" charset="-128"/>
                <a:ea typeface="Meiryo UI" panose="020B0604030504040204" pitchFamily="50" charset="-128"/>
              </a:rPr>
              <a:t> </a:t>
            </a:r>
            <a:r>
              <a:rPr kumimoji="0" lang="ja-JP" altLang="en-US" sz="1400" dirty="0" smtClean="0">
                <a:latin typeface="Meiryo UI" panose="020B0604030504040204" pitchFamily="50" charset="-128"/>
                <a:ea typeface="Meiryo UI" panose="020B0604030504040204" pitchFamily="50" charset="-128"/>
              </a:rPr>
              <a:t>他のステークホルダーとの議論</a:t>
            </a:r>
            <a:endParaRPr kumimoji="0" lang="en-US" altLang="ja-JP" sz="1400" dirty="0" smtClean="0">
              <a:latin typeface="Meiryo UI" panose="020B0604030504040204" pitchFamily="50" charset="-128"/>
              <a:ea typeface="Meiryo UI" panose="020B0604030504040204" pitchFamily="50" charset="-128"/>
            </a:endParaRPr>
          </a:p>
        </p:txBody>
      </p:sp>
      <p:sp>
        <p:nvSpPr>
          <p:cNvPr id="35" name="右矢印 34"/>
          <p:cNvSpPr/>
          <p:nvPr/>
        </p:nvSpPr>
        <p:spPr>
          <a:xfrm>
            <a:off x="5660671" y="1248665"/>
            <a:ext cx="3099509" cy="322512"/>
          </a:xfrm>
          <a:prstGeom prst="rightArrow">
            <a:avLst>
              <a:gd name="adj1" fmla="val 50000"/>
              <a:gd name="adj2" fmla="val 88314"/>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600" dirty="0"/>
          </a:p>
        </p:txBody>
      </p:sp>
      <p:sp>
        <p:nvSpPr>
          <p:cNvPr id="36" name="角丸四角形 35"/>
          <p:cNvSpPr/>
          <p:nvPr/>
        </p:nvSpPr>
        <p:spPr>
          <a:xfrm>
            <a:off x="4595481" y="1145752"/>
            <a:ext cx="820359" cy="773291"/>
          </a:xfrm>
          <a:prstGeom prst="roundRect">
            <a:avLst/>
          </a:prstGeom>
        </p:spPr>
        <p:style>
          <a:lnRef idx="2">
            <a:schemeClr val="accent1"/>
          </a:lnRef>
          <a:fillRef idx="1">
            <a:schemeClr val="lt1"/>
          </a:fillRef>
          <a:effectRef idx="0">
            <a:schemeClr val="accent1"/>
          </a:effectRef>
          <a:fontRef idx="minor">
            <a:schemeClr val="dk1"/>
          </a:fontRef>
        </p:style>
        <p:txBody>
          <a:bodyPr wrap="none" rtlCol="0" anchor="ctr"/>
          <a:lstStyle/>
          <a:p>
            <a:pPr algn="ctr"/>
            <a:r>
              <a:rPr lang="ja-JP" altLang="en-US" sz="1600" b="1" dirty="0" smtClean="0">
                <a:latin typeface="Meiryo UI" panose="020B0604030504040204" pitchFamily="50" charset="-128"/>
                <a:ea typeface="Meiryo UI" panose="020B0604030504040204" pitchFamily="50" charset="-128"/>
              </a:rPr>
              <a:t>めざす姿</a:t>
            </a:r>
            <a:endParaRPr lang="en-US" altLang="ja-JP" sz="1600" b="1" dirty="0" smtClean="0">
              <a:latin typeface="Meiryo UI" panose="020B0604030504040204" pitchFamily="50" charset="-128"/>
              <a:ea typeface="Meiryo UI" panose="020B0604030504040204" pitchFamily="50" charset="-128"/>
            </a:endParaRPr>
          </a:p>
          <a:p>
            <a:pPr algn="ctr"/>
            <a:r>
              <a:rPr lang="ja-JP" altLang="en-US" sz="1600" b="1" dirty="0" smtClean="0">
                <a:latin typeface="Meiryo UI" panose="020B0604030504040204" pitchFamily="50" charset="-128"/>
                <a:ea typeface="Meiryo UI" panose="020B0604030504040204" pitchFamily="50" charset="-128"/>
              </a:rPr>
              <a:t>（案）</a:t>
            </a:r>
            <a:endParaRPr lang="en-US" altLang="ja-JP" sz="1600" b="1" dirty="0" smtClean="0">
              <a:latin typeface="Meiryo UI" panose="020B0604030504040204" pitchFamily="50" charset="-128"/>
              <a:ea typeface="Meiryo UI" panose="020B0604030504040204" pitchFamily="50" charset="-128"/>
            </a:endParaRPr>
          </a:p>
        </p:txBody>
      </p:sp>
      <p:sp>
        <p:nvSpPr>
          <p:cNvPr id="37" name="右矢印 36"/>
          <p:cNvSpPr/>
          <p:nvPr/>
        </p:nvSpPr>
        <p:spPr>
          <a:xfrm>
            <a:off x="1196943" y="1234023"/>
            <a:ext cx="3300202" cy="322512"/>
          </a:xfrm>
          <a:prstGeom prst="rightArrow">
            <a:avLst>
              <a:gd name="adj1" fmla="val 50000"/>
              <a:gd name="adj2" fmla="val 8448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600" dirty="0"/>
          </a:p>
        </p:txBody>
      </p:sp>
      <p:sp>
        <p:nvSpPr>
          <p:cNvPr id="38" name="正方形/長方形 37"/>
          <p:cNvSpPr/>
          <p:nvPr/>
        </p:nvSpPr>
        <p:spPr>
          <a:xfrm>
            <a:off x="276647" y="1946365"/>
            <a:ext cx="1030470" cy="307777"/>
          </a:xfrm>
          <a:prstGeom prst="rect">
            <a:avLst/>
          </a:prstGeom>
        </p:spPr>
        <p:txBody>
          <a:bodyPr wrap="square">
            <a:spAutoFit/>
          </a:bodyPr>
          <a:lstStyle/>
          <a:p>
            <a:r>
              <a:rPr kumimoji="0" lang="ja-JP" altLang="en-US" sz="1400" b="1" dirty="0" smtClean="0">
                <a:latin typeface="ＭＳ Ｐゴシック" panose="020B0600070205080204" pitchFamily="50" charset="-128"/>
                <a:ea typeface="ＭＳ Ｐゴシック" panose="020B0600070205080204" pitchFamily="50" charset="-128"/>
              </a:rPr>
              <a:t>・到達点</a:t>
            </a:r>
            <a:endParaRPr kumimoji="0" lang="en-US" altLang="ja-JP" sz="1400" b="1" dirty="0" smtClean="0">
              <a:latin typeface="ＭＳ Ｐゴシック" panose="020B0600070205080204" pitchFamily="50" charset="-128"/>
              <a:ea typeface="ＭＳ Ｐゴシック" panose="020B0600070205080204" pitchFamily="50" charset="-128"/>
            </a:endParaRPr>
          </a:p>
        </p:txBody>
      </p:sp>
      <p:sp>
        <p:nvSpPr>
          <p:cNvPr id="39" name="正方形/長方形 38"/>
          <p:cNvSpPr/>
          <p:nvPr/>
        </p:nvSpPr>
        <p:spPr>
          <a:xfrm>
            <a:off x="4407494" y="1958854"/>
            <a:ext cx="2047454" cy="523220"/>
          </a:xfrm>
          <a:prstGeom prst="rect">
            <a:avLst/>
          </a:prstGeom>
        </p:spPr>
        <p:txBody>
          <a:bodyPr wrap="square">
            <a:spAutoFit/>
          </a:bodyPr>
          <a:lstStyle/>
          <a:p>
            <a:r>
              <a:rPr kumimoji="0" lang="ja-JP" altLang="en-US" sz="1400" b="1" dirty="0" smtClean="0">
                <a:latin typeface="ＭＳ Ｐゴシック" panose="020B0600070205080204" pitchFamily="50" charset="-128"/>
                <a:ea typeface="ＭＳ Ｐゴシック" panose="020B0600070205080204" pitchFamily="50" charset="-128"/>
              </a:rPr>
              <a:t>・重点ゴール</a:t>
            </a:r>
            <a:endParaRPr kumimoji="0" lang="en-US" altLang="ja-JP" sz="1400" b="1" dirty="0" smtClean="0">
              <a:latin typeface="ＭＳ Ｐゴシック" panose="020B0600070205080204" pitchFamily="50" charset="-128"/>
              <a:ea typeface="ＭＳ Ｐゴシック" panose="020B0600070205080204" pitchFamily="50" charset="-128"/>
            </a:endParaRPr>
          </a:p>
          <a:p>
            <a:r>
              <a:rPr kumimoji="0" lang="ja-JP" altLang="en-US" sz="1400" b="1" dirty="0" smtClean="0">
                <a:latin typeface="ＭＳ Ｐゴシック" panose="020B0600070205080204" pitchFamily="50" charset="-128"/>
                <a:ea typeface="ＭＳ Ｐゴシック" panose="020B0600070205080204" pitchFamily="50" charset="-128"/>
              </a:rPr>
              <a:t>・具体的取組み</a:t>
            </a:r>
            <a:endParaRPr kumimoji="0" lang="en-US" altLang="ja-JP" sz="1400" b="1" dirty="0" smtClean="0">
              <a:latin typeface="ＭＳ Ｐゴシック" panose="020B0600070205080204" pitchFamily="50" charset="-128"/>
              <a:ea typeface="ＭＳ Ｐゴシック" panose="020B0600070205080204" pitchFamily="50" charset="-128"/>
            </a:endParaRPr>
          </a:p>
        </p:txBody>
      </p:sp>
      <p:sp>
        <p:nvSpPr>
          <p:cNvPr id="40" name="正方形/長方形 39"/>
          <p:cNvSpPr/>
          <p:nvPr/>
        </p:nvSpPr>
        <p:spPr>
          <a:xfrm>
            <a:off x="8814378" y="1946365"/>
            <a:ext cx="1126957" cy="523220"/>
          </a:xfrm>
          <a:prstGeom prst="rect">
            <a:avLst/>
          </a:prstGeom>
        </p:spPr>
        <p:txBody>
          <a:bodyPr wrap="square">
            <a:spAutoFit/>
          </a:bodyPr>
          <a:lstStyle/>
          <a:p>
            <a:r>
              <a:rPr kumimoji="0" lang="ja-JP" altLang="en-US" sz="1400" b="1" dirty="0" smtClean="0">
                <a:latin typeface="ＭＳ Ｐゴシック" panose="020B0600070205080204" pitchFamily="50" charset="-128"/>
                <a:ea typeface="ＭＳ Ｐゴシック" panose="020B0600070205080204" pitchFamily="50" charset="-128"/>
              </a:rPr>
              <a:t>・未来像</a:t>
            </a:r>
            <a:endParaRPr kumimoji="0" lang="en-US" altLang="ja-JP" sz="1400" b="1" dirty="0" smtClean="0">
              <a:latin typeface="ＭＳ Ｐゴシック" panose="020B0600070205080204" pitchFamily="50" charset="-128"/>
              <a:ea typeface="ＭＳ Ｐゴシック" panose="020B0600070205080204" pitchFamily="50" charset="-128"/>
            </a:endParaRPr>
          </a:p>
          <a:p>
            <a:r>
              <a:rPr kumimoji="0" lang="ja-JP" altLang="en-US" sz="1400" b="1" dirty="0" smtClean="0">
                <a:latin typeface="ＭＳ Ｐゴシック" panose="020B0600070205080204" pitchFamily="50" charset="-128"/>
                <a:ea typeface="ＭＳ Ｐゴシック" panose="020B0600070205080204" pitchFamily="50" charset="-128"/>
              </a:rPr>
              <a:t>・時間軸</a:t>
            </a:r>
            <a:endParaRPr kumimoji="0" lang="en-US" altLang="ja-JP" sz="1400" b="1" dirty="0" smtClean="0">
              <a:latin typeface="ＭＳ Ｐゴシック" panose="020B0600070205080204" pitchFamily="50" charset="-128"/>
              <a:ea typeface="ＭＳ Ｐゴシック" panose="020B0600070205080204" pitchFamily="50" charset="-128"/>
            </a:endParaRPr>
          </a:p>
        </p:txBody>
      </p:sp>
      <p:sp>
        <p:nvSpPr>
          <p:cNvPr id="41" name="正方形/長方形 40"/>
          <p:cNvSpPr/>
          <p:nvPr/>
        </p:nvSpPr>
        <p:spPr>
          <a:xfrm>
            <a:off x="5964574" y="1634083"/>
            <a:ext cx="2436476" cy="954107"/>
          </a:xfrm>
          <a:prstGeom prst="rect">
            <a:avLst/>
          </a:prstGeom>
        </p:spPr>
        <p:txBody>
          <a:bodyPr wrap="square">
            <a:spAutoFit/>
          </a:bodyPr>
          <a:lstStyle/>
          <a:p>
            <a:r>
              <a:rPr kumimoji="0" lang="ja-JP" altLang="en-US" sz="1400" dirty="0" smtClean="0">
                <a:latin typeface="Meiryo UI" panose="020B0604030504040204" pitchFamily="50" charset="-128"/>
                <a:ea typeface="Meiryo UI" panose="020B0604030504040204" pitchFamily="50" charset="-128"/>
              </a:rPr>
              <a:t>・議会での議論</a:t>
            </a:r>
            <a:endParaRPr kumimoji="0" lang="en-US" altLang="ja-JP" sz="1400" dirty="0" smtClean="0">
              <a:latin typeface="Meiryo UI" panose="020B0604030504040204" pitchFamily="50" charset="-128"/>
              <a:ea typeface="Meiryo UI" panose="020B0604030504040204" pitchFamily="50" charset="-128"/>
            </a:endParaRPr>
          </a:p>
          <a:p>
            <a:r>
              <a:rPr kumimoji="0" lang="ja-JP" altLang="en-US" sz="1400" dirty="0" smtClean="0">
                <a:latin typeface="Meiryo UI" panose="020B0604030504040204" pitchFamily="50" charset="-128"/>
                <a:ea typeface="Meiryo UI" panose="020B0604030504040204" pitchFamily="50" charset="-128"/>
              </a:rPr>
              <a:t>・庁内議論（指標、工程）</a:t>
            </a:r>
            <a:endParaRPr kumimoji="0" lang="en-US" altLang="ja-JP" sz="1400" dirty="0" smtClean="0">
              <a:latin typeface="Meiryo UI" panose="020B0604030504040204" pitchFamily="50" charset="-128"/>
              <a:ea typeface="Meiryo UI" panose="020B0604030504040204" pitchFamily="50" charset="-128"/>
            </a:endParaRPr>
          </a:p>
          <a:p>
            <a:r>
              <a:rPr kumimoji="0" lang="ja-JP" altLang="en-US" sz="1400" dirty="0">
                <a:latin typeface="Meiryo UI" panose="020B0604030504040204" pitchFamily="50" charset="-128"/>
                <a:ea typeface="Meiryo UI" panose="020B0604030504040204" pitchFamily="50" charset="-128"/>
              </a:rPr>
              <a:t>・府民や企業、市町村など、</a:t>
            </a:r>
            <a:endParaRPr kumimoji="0" lang="en-US" altLang="ja-JP" sz="1400" dirty="0">
              <a:latin typeface="Meiryo UI" panose="020B0604030504040204" pitchFamily="50" charset="-128"/>
              <a:ea typeface="Meiryo UI" panose="020B0604030504040204" pitchFamily="50" charset="-128"/>
            </a:endParaRPr>
          </a:p>
          <a:p>
            <a:r>
              <a:rPr kumimoji="0" lang="ja-JP" altLang="en-US" sz="1400" dirty="0">
                <a:latin typeface="Meiryo UI" panose="020B0604030504040204" pitchFamily="50" charset="-128"/>
                <a:ea typeface="Meiryo UI" panose="020B0604030504040204" pitchFamily="50" charset="-128"/>
              </a:rPr>
              <a:t> 他のステークホルダーとの議論</a:t>
            </a:r>
            <a:endParaRPr kumimoji="0" lang="en-US" altLang="ja-JP" sz="1400" dirty="0">
              <a:latin typeface="Meiryo UI" panose="020B0604030504040204" pitchFamily="50" charset="-128"/>
              <a:ea typeface="Meiryo UI" panose="020B0604030504040204" pitchFamily="50" charset="-128"/>
            </a:endParaRPr>
          </a:p>
        </p:txBody>
      </p:sp>
      <p:sp>
        <p:nvSpPr>
          <p:cNvPr id="42" name="大かっこ 41"/>
          <p:cNvSpPr/>
          <p:nvPr/>
        </p:nvSpPr>
        <p:spPr>
          <a:xfrm>
            <a:off x="5823370" y="1638511"/>
            <a:ext cx="2719746" cy="949679"/>
          </a:xfrm>
          <a:prstGeom prst="bracketPair">
            <a:avLst>
              <a:gd name="adj" fmla="val 1495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600" dirty="0"/>
          </a:p>
        </p:txBody>
      </p:sp>
      <p:sp>
        <p:nvSpPr>
          <p:cNvPr id="43" name="正方形/長方形 42"/>
          <p:cNvSpPr/>
          <p:nvPr/>
        </p:nvSpPr>
        <p:spPr>
          <a:xfrm>
            <a:off x="4634916" y="799940"/>
            <a:ext cx="983209" cy="338554"/>
          </a:xfrm>
          <a:prstGeom prst="rect">
            <a:avLst/>
          </a:prstGeom>
        </p:spPr>
        <p:txBody>
          <a:bodyPr wrap="square">
            <a:spAutoFit/>
          </a:bodyPr>
          <a:lstStyle/>
          <a:p>
            <a:r>
              <a:rPr kumimoji="0" lang="en-US" altLang="ja-JP" sz="1600" b="1" dirty="0" smtClean="0">
                <a:latin typeface="Meiryo UI" panose="020B0604030504040204" pitchFamily="50" charset="-128"/>
                <a:ea typeface="Meiryo UI" panose="020B0604030504040204" pitchFamily="50" charset="-128"/>
              </a:rPr>
              <a:t>12</a:t>
            </a:r>
            <a:r>
              <a:rPr kumimoji="0" lang="ja-JP" altLang="en-US" sz="1600" b="1" dirty="0" smtClean="0">
                <a:latin typeface="Meiryo UI" panose="020B0604030504040204" pitchFamily="50" charset="-128"/>
                <a:ea typeface="Meiryo UI" panose="020B0604030504040204" pitchFamily="50" charset="-128"/>
              </a:rPr>
              <a:t>月</a:t>
            </a:r>
            <a:endParaRPr kumimoji="0" lang="en-US" altLang="ja-JP" sz="1600" b="1" dirty="0" smtClean="0">
              <a:latin typeface="Meiryo UI" panose="020B0604030504040204" pitchFamily="50" charset="-128"/>
              <a:ea typeface="Meiryo UI" panose="020B0604030504040204" pitchFamily="50" charset="-128"/>
            </a:endParaRPr>
          </a:p>
        </p:txBody>
      </p:sp>
      <p:sp>
        <p:nvSpPr>
          <p:cNvPr id="44" name="正方形/長方形 43"/>
          <p:cNvSpPr/>
          <p:nvPr/>
        </p:nvSpPr>
        <p:spPr>
          <a:xfrm>
            <a:off x="8922791" y="798505"/>
            <a:ext cx="983209" cy="338554"/>
          </a:xfrm>
          <a:prstGeom prst="rect">
            <a:avLst/>
          </a:prstGeom>
        </p:spPr>
        <p:txBody>
          <a:bodyPr wrap="square">
            <a:spAutoFit/>
          </a:bodyPr>
          <a:lstStyle/>
          <a:p>
            <a:r>
              <a:rPr kumimoji="0" lang="en-US" altLang="ja-JP" sz="1600" b="1" dirty="0" smtClean="0">
                <a:latin typeface="Meiryo UI" panose="020B0604030504040204" pitchFamily="50" charset="-128"/>
                <a:ea typeface="Meiryo UI" panose="020B0604030504040204" pitchFamily="50" charset="-128"/>
              </a:rPr>
              <a:t>3</a:t>
            </a:r>
            <a:r>
              <a:rPr kumimoji="0" lang="ja-JP" altLang="en-US" sz="1600" b="1" dirty="0" smtClean="0">
                <a:latin typeface="Meiryo UI" panose="020B0604030504040204" pitchFamily="50" charset="-128"/>
                <a:ea typeface="Meiryo UI" panose="020B0604030504040204" pitchFamily="50" charset="-128"/>
              </a:rPr>
              <a:t>月</a:t>
            </a:r>
            <a:endParaRPr kumimoji="0" lang="en-US" altLang="ja-JP" sz="1600" b="1" dirty="0" smtClean="0">
              <a:latin typeface="Meiryo UI" panose="020B0604030504040204" pitchFamily="50" charset="-128"/>
              <a:ea typeface="Meiryo UI" panose="020B0604030504040204" pitchFamily="50" charset="-128"/>
            </a:endParaRPr>
          </a:p>
        </p:txBody>
      </p:sp>
      <p:sp>
        <p:nvSpPr>
          <p:cNvPr id="45" name="大かっこ 44"/>
          <p:cNvSpPr/>
          <p:nvPr/>
        </p:nvSpPr>
        <p:spPr>
          <a:xfrm>
            <a:off x="1343124" y="1581359"/>
            <a:ext cx="2699705" cy="1009106"/>
          </a:xfrm>
          <a:prstGeom prst="bracketPair">
            <a:avLst>
              <a:gd name="adj" fmla="val 1495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600" dirty="0"/>
          </a:p>
        </p:txBody>
      </p:sp>
      <p:sp>
        <p:nvSpPr>
          <p:cNvPr id="46" name="正方形/長方形 45"/>
          <p:cNvSpPr/>
          <p:nvPr/>
        </p:nvSpPr>
        <p:spPr>
          <a:xfrm>
            <a:off x="367032" y="823410"/>
            <a:ext cx="983209" cy="338554"/>
          </a:xfrm>
          <a:prstGeom prst="rect">
            <a:avLst/>
          </a:prstGeom>
        </p:spPr>
        <p:txBody>
          <a:bodyPr wrap="square">
            <a:spAutoFit/>
          </a:bodyPr>
          <a:lstStyle/>
          <a:p>
            <a:r>
              <a:rPr lang="en-US" altLang="ja-JP" sz="1600" b="1" dirty="0">
                <a:latin typeface="Meiryo UI" panose="020B0604030504040204" pitchFamily="50" charset="-128"/>
                <a:ea typeface="Meiryo UI" panose="020B0604030504040204" pitchFamily="50" charset="-128"/>
              </a:rPr>
              <a:t>8</a:t>
            </a:r>
            <a:r>
              <a:rPr kumimoji="0" lang="ja-JP" altLang="en-US" sz="1600" b="1" dirty="0" smtClean="0">
                <a:latin typeface="Meiryo UI" panose="020B0604030504040204" pitchFamily="50" charset="-128"/>
                <a:ea typeface="Meiryo UI" panose="020B0604030504040204" pitchFamily="50" charset="-128"/>
              </a:rPr>
              <a:t>月</a:t>
            </a:r>
            <a:endParaRPr kumimoji="0" lang="en-US" altLang="ja-JP" sz="1600" b="1" dirty="0" smtClean="0">
              <a:latin typeface="Meiryo UI" panose="020B0604030504040204" pitchFamily="50" charset="-128"/>
              <a:ea typeface="Meiryo UI" panose="020B0604030504040204" pitchFamily="50" charset="-128"/>
            </a:endParaRPr>
          </a:p>
        </p:txBody>
      </p:sp>
      <p:sp>
        <p:nvSpPr>
          <p:cNvPr id="2" name="正方形/長方形 1"/>
          <p:cNvSpPr/>
          <p:nvPr/>
        </p:nvSpPr>
        <p:spPr>
          <a:xfrm>
            <a:off x="552777" y="3410293"/>
            <a:ext cx="8447345" cy="3104357"/>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スライド番号プレースホルダー 5"/>
          <p:cNvSpPr>
            <a:spLocks noGrp="1"/>
          </p:cNvSpPr>
          <p:nvPr>
            <p:ph type="sldNum" sz="quarter" idx="12"/>
          </p:nvPr>
        </p:nvSpPr>
        <p:spPr>
          <a:xfrm>
            <a:off x="9105900" y="6414634"/>
            <a:ext cx="697412" cy="365125"/>
          </a:xfrm>
        </p:spPr>
        <p:txBody>
          <a:bodyPr/>
          <a:lstStyle/>
          <a:p>
            <a:fld id="{E61EF540-5CB6-483A-A4DA-F9E60F8B4EFB}" type="slidenum">
              <a:rPr kumimoji="1" lang="ja-JP" altLang="en-US" smtClean="0"/>
              <a:pPr/>
              <a:t>15</a:t>
            </a:fld>
            <a:endParaRPr kumimoji="1" lang="ja-JP" altLang="en-US" dirty="0"/>
          </a:p>
        </p:txBody>
      </p:sp>
      <p:sp>
        <p:nvSpPr>
          <p:cNvPr id="30" name="正方形/長方形 29"/>
          <p:cNvSpPr/>
          <p:nvPr/>
        </p:nvSpPr>
        <p:spPr>
          <a:xfrm>
            <a:off x="654319" y="3175743"/>
            <a:ext cx="4212000" cy="338554"/>
          </a:xfrm>
          <a:prstGeom prst="rect">
            <a:avLst/>
          </a:prstGeom>
          <a:solidFill>
            <a:schemeClr val="bg1">
              <a:lumMod val="85000"/>
            </a:schemeClr>
          </a:solidFill>
          <a:ln>
            <a:solidFill>
              <a:schemeClr val="accent1">
                <a:shade val="50000"/>
              </a:schemeClr>
            </a:solidFill>
          </a:ln>
        </p:spPr>
        <p:txBody>
          <a:bodyPr wrap="square" lIns="144000">
            <a:spAutoFit/>
          </a:bodyPr>
          <a:lstStyle/>
          <a:p>
            <a:r>
              <a:rPr lang="ja-JP" altLang="en-US" sz="1600" b="1" dirty="0">
                <a:latin typeface="ＭＳ Ｐゴシック" panose="020B0600070205080204" pitchFamily="50" charset="-128"/>
                <a:ea typeface="ＭＳ Ｐゴシック" panose="020B0600070205080204" pitchFamily="50" charset="-128"/>
              </a:rPr>
              <a:t>当面</a:t>
            </a:r>
            <a:r>
              <a:rPr lang="ja-JP" altLang="en-US" sz="1600" b="1" dirty="0" smtClean="0">
                <a:latin typeface="ＭＳ Ｐゴシック" panose="020B0600070205080204" pitchFamily="50" charset="-128"/>
                <a:ea typeface="ＭＳ Ｐゴシック" panose="020B0600070205080204" pitchFamily="50" charset="-128"/>
              </a:rPr>
              <a:t>の取組み　</a:t>
            </a:r>
            <a:r>
              <a:rPr lang="ja-JP" altLang="en-US" sz="1200" b="1" dirty="0" smtClean="0">
                <a:latin typeface="ＭＳ Ｐゴシック" panose="020B0600070205080204" pitchFamily="50" charset="-128"/>
                <a:ea typeface="ＭＳ Ｐゴシック" panose="020B0600070205080204" pitchFamily="50" charset="-128"/>
              </a:rPr>
              <a:t>（「めざす姿（案）」の取りまとめに向けて）</a:t>
            </a:r>
            <a:endParaRPr kumimoji="0" lang="en-US" altLang="ja-JP" sz="1200" b="1" dirty="0" smtClean="0">
              <a:latin typeface="ＭＳ Ｐゴシック" panose="020B0600070205080204" pitchFamily="50" charset="-128"/>
              <a:ea typeface="ＭＳ Ｐゴシック" panose="020B0600070205080204" pitchFamily="50" charset="-128"/>
            </a:endParaRPr>
          </a:p>
        </p:txBody>
      </p:sp>
      <p:sp>
        <p:nvSpPr>
          <p:cNvPr id="31" name="テキスト ボックス 30"/>
          <p:cNvSpPr txBox="1"/>
          <p:nvPr/>
        </p:nvSpPr>
        <p:spPr>
          <a:xfrm>
            <a:off x="714769" y="3676574"/>
            <a:ext cx="8064155" cy="2796663"/>
          </a:xfrm>
          <a:prstGeom prst="rect">
            <a:avLst/>
          </a:prstGeom>
          <a:noFill/>
        </p:spPr>
        <p:txBody>
          <a:bodyPr wrap="square" lIns="128016" tIns="64008" rIns="128016" bIns="64008" rtlCol="0">
            <a:spAutoFit/>
          </a:bodyPr>
          <a:lstStyle/>
          <a:p>
            <a:pPr marL="285750" indent="-285750">
              <a:lnSpc>
                <a:spcPts val="2000"/>
              </a:lnSpc>
              <a:spcBef>
                <a:spcPts val="1200"/>
              </a:spcBef>
              <a:buFont typeface="Meiryo UI" panose="020B0604030504040204" pitchFamily="50" charset="-128"/>
              <a:buChar cha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８月</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27</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日に「</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推進本部</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会議</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」を開催し、中間整理案について議論。</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2000"/>
              </a:lnSpc>
              <a:spcBef>
                <a:spcPts val="1200"/>
              </a:spcBef>
              <a:buFont typeface="Meiryo UI" panose="020B0604030504040204" pitchFamily="50" charset="-128"/>
              <a:buChar cha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中間整理案を踏まえ、重点ゴールや優先課題の絞り込みについて更に議論を深め、各部局</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en-US" altLang="ja-JP" sz="1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においては、具体的な施策や必要な予算化について検討を進める。</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2000"/>
              </a:lnSpc>
              <a:spcBef>
                <a:spcPts val="1800"/>
              </a:spcBef>
              <a:buFont typeface="Meiryo UI" panose="020B0604030504040204" pitchFamily="50" charset="-128"/>
              <a:buChar cha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また、</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国の「</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未来都市・自治体</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モデル事業</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」へ</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応募</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検討するととも</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、府内市町村に</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対しても働きかけを行う</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2000"/>
              </a:lnSpc>
              <a:spcBef>
                <a:spcPts val="1800"/>
              </a:spcBef>
              <a:buFont typeface="Meiryo UI" panose="020B0604030504040204" pitchFamily="50" charset="-128"/>
              <a:buChar cha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これらの動きと合わせ、府民や企業、市町村等と中間整理案をもとに意見交換を行い、認知度の向上や、主体的な取組みの推進、ステークホルダー間の連携促進などを図るとともに、</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重点ゴールや優先課題の整理にも反映させていく。</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385905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72914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117148" y="552467"/>
            <a:ext cx="7541594" cy="664862"/>
          </a:xfrm>
          <a:prstGeom prst="rect">
            <a:avLst/>
          </a:prstGeom>
          <a:noFill/>
        </p:spPr>
        <p:txBody>
          <a:bodyPr wrap="square" rtlCol="0">
            <a:spAutoFit/>
          </a:bodyPr>
          <a:lstStyle/>
          <a:p>
            <a:pPr algn="ctr">
              <a:lnSpc>
                <a:spcPts val="5000"/>
              </a:lnSpc>
            </a:pPr>
            <a:r>
              <a:rPr kumimoji="1" lang="ja-JP" altLang="en-US" sz="3600" b="1" dirty="0" smtClean="0">
                <a:latin typeface="Meiryo UI" panose="020B0604030504040204" pitchFamily="50" charset="-128"/>
                <a:ea typeface="Meiryo UI" panose="020B0604030504040204" pitchFamily="50" charset="-128"/>
              </a:rPr>
              <a:t>参考資料</a:t>
            </a:r>
            <a:r>
              <a:rPr kumimoji="1" lang="ja-JP" altLang="en-US" sz="2400" dirty="0" smtClean="0">
                <a:latin typeface="Meiryo UI" panose="020B0604030504040204" pitchFamily="50" charset="-128"/>
                <a:ea typeface="Meiryo UI" panose="020B0604030504040204" pitchFamily="50" charset="-128"/>
              </a:rPr>
              <a:t>（有識者ワーキンググループ検討資料）</a:t>
            </a:r>
            <a:endParaRPr kumimoji="1" lang="en-US" altLang="ja-JP" sz="2400" dirty="0" smtClean="0">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524837" y="1482620"/>
            <a:ext cx="5333042" cy="369332"/>
          </a:xfrm>
          <a:prstGeom prst="rect">
            <a:avLst/>
          </a:prstGeom>
          <a:noFill/>
        </p:spPr>
        <p:txBody>
          <a:bodyPr wrap="square" rtlCol="0">
            <a:spAutoFit/>
          </a:bodyPr>
          <a:lstStyle/>
          <a:p>
            <a:r>
              <a:rPr kumimoji="1" lang="ja-JP" altLang="en-US" b="1" dirty="0" smtClean="0">
                <a:latin typeface="ＭＳ Ｐゴシック" panose="020B0600070205080204" pitchFamily="50" charset="-128"/>
                <a:ea typeface="ＭＳ Ｐゴシック" panose="020B0600070205080204" pitchFamily="50" charset="-128"/>
              </a:rPr>
              <a:t>〇 「</a:t>
            </a:r>
            <a:r>
              <a:rPr kumimoji="1" lang="en-US" altLang="ja-JP" b="1" dirty="0" smtClean="0">
                <a:latin typeface="ＭＳ Ｐゴシック" panose="020B0600070205080204" pitchFamily="50" charset="-128"/>
                <a:ea typeface="ＭＳ Ｐゴシック" panose="020B0600070205080204" pitchFamily="50" charset="-128"/>
              </a:rPr>
              <a:t>SDGs17</a:t>
            </a:r>
            <a:r>
              <a:rPr kumimoji="1" lang="ja-JP" altLang="en-US" b="1" dirty="0" smtClean="0">
                <a:latin typeface="ＭＳ Ｐゴシック" panose="020B0600070205080204" pitchFamily="50" charset="-128"/>
                <a:ea typeface="ＭＳ Ｐゴシック" panose="020B0600070205080204" pitchFamily="50" charset="-128"/>
              </a:rPr>
              <a:t>ゴールの到達点」の整理（詳細）</a:t>
            </a:r>
            <a:endParaRPr kumimoji="1" lang="ja-JP" altLang="en-US" b="1" dirty="0">
              <a:latin typeface="ＭＳ Ｐゴシック" panose="020B0600070205080204" pitchFamily="50" charset="-128"/>
              <a:ea typeface="ＭＳ Ｐゴシック" panose="020B0600070205080204" pitchFamily="50" charset="-128"/>
            </a:endParaRPr>
          </a:p>
        </p:txBody>
      </p:sp>
      <p:sp>
        <p:nvSpPr>
          <p:cNvPr id="5" name="テキスト ボックス 4"/>
          <p:cNvSpPr txBox="1"/>
          <p:nvPr/>
        </p:nvSpPr>
        <p:spPr>
          <a:xfrm>
            <a:off x="524836" y="5633026"/>
            <a:ext cx="4656341" cy="369332"/>
          </a:xfrm>
          <a:prstGeom prst="rect">
            <a:avLst/>
          </a:prstGeom>
          <a:noFill/>
        </p:spPr>
        <p:txBody>
          <a:bodyPr wrap="square" rtlCol="0">
            <a:spAutoFit/>
          </a:bodyPr>
          <a:lstStyle/>
          <a:p>
            <a:r>
              <a:rPr kumimoji="1" lang="ja-JP" altLang="en-US" b="1" dirty="0" smtClean="0">
                <a:latin typeface="ＭＳ Ｐゴシック" panose="020B0600070205080204" pitchFamily="50" charset="-128"/>
                <a:ea typeface="ＭＳ Ｐゴシック" panose="020B0600070205080204" pitchFamily="50" charset="-128"/>
              </a:rPr>
              <a:t>〇 重点ゴール、優先課題の整理イメージ</a:t>
            </a:r>
            <a:endParaRPr kumimoji="1" lang="en-US" altLang="ja-JP" b="1" dirty="0">
              <a:latin typeface="ＭＳ Ｐゴシック" panose="020B0600070205080204" pitchFamily="50" charset="-128"/>
              <a:ea typeface="ＭＳ Ｐゴシック" panose="020B0600070205080204" pitchFamily="50" charset="-128"/>
            </a:endParaRPr>
          </a:p>
        </p:txBody>
      </p:sp>
      <p:sp>
        <p:nvSpPr>
          <p:cNvPr id="7" name="テキスト ボックス 6"/>
          <p:cNvSpPr txBox="1"/>
          <p:nvPr/>
        </p:nvSpPr>
        <p:spPr>
          <a:xfrm>
            <a:off x="899369" y="2190506"/>
            <a:ext cx="3960000" cy="3165522"/>
          </a:xfrm>
          <a:prstGeom prst="rect">
            <a:avLst/>
          </a:prstGeom>
          <a:solidFill>
            <a:schemeClr val="bg1"/>
          </a:solidFill>
          <a:ln w="15875" cmpd="sng">
            <a:solidFill>
              <a:schemeClr val="accent6">
                <a:lumMod val="60000"/>
                <a:lumOff val="40000"/>
              </a:schemeClr>
            </a:solidFill>
            <a:prstDash val="solid"/>
          </a:ln>
        </p:spPr>
        <p:txBody>
          <a:bodyPr wrap="square" lIns="72000" tIns="72000" rtlCol="0" anchor="t" anchorCtr="0">
            <a:noAutofit/>
          </a:bodyPr>
          <a:lstStyle/>
          <a:p>
            <a:pPr marL="174625" indent="-92075"/>
            <a:r>
              <a:rPr lang="ja-JP" altLang="en-US" sz="1600" b="1" dirty="0" smtClean="0">
                <a:latin typeface="Meiryo UI" panose="020B0604030504040204" pitchFamily="50" charset="-128"/>
                <a:ea typeface="Meiryo UI" panose="020B0604030504040204" pitchFamily="50" charset="-128"/>
              </a:rPr>
              <a:t>◆国際</a:t>
            </a:r>
            <a:r>
              <a:rPr lang="ja-JP" altLang="en-US" sz="1600" b="1" dirty="0">
                <a:latin typeface="Meiryo UI" panose="020B0604030504040204" pitchFamily="50" charset="-128"/>
                <a:ea typeface="Meiryo UI" panose="020B0604030504040204" pitchFamily="50" charset="-128"/>
              </a:rPr>
              <a:t>評価</a:t>
            </a:r>
            <a:r>
              <a:rPr lang="ja-JP" altLang="en-US" sz="1200" b="1" dirty="0">
                <a:latin typeface="Meiryo UI" panose="020B0604030504040204" pitchFamily="50" charset="-128"/>
                <a:ea typeface="Meiryo UI" panose="020B0604030504040204" pitchFamily="50" charset="-128"/>
              </a:rPr>
              <a:t>（</a:t>
            </a:r>
            <a:r>
              <a:rPr lang="en-US" altLang="ja-JP" sz="1200" b="1" dirty="0">
                <a:latin typeface="Meiryo UI" panose="020B0604030504040204" pitchFamily="50" charset="-128"/>
                <a:ea typeface="Meiryo UI" panose="020B0604030504040204" pitchFamily="50" charset="-128"/>
              </a:rPr>
              <a:t>SDSN</a:t>
            </a:r>
            <a:r>
              <a:rPr lang="ja-JP" altLang="en-US" sz="1200" b="1" dirty="0">
                <a:latin typeface="Meiryo UI" panose="020B0604030504040204" pitchFamily="50" charset="-128"/>
                <a:ea typeface="Meiryo UI" panose="020B0604030504040204" pitchFamily="50" charset="-128"/>
              </a:rPr>
              <a:t>）</a:t>
            </a:r>
            <a:endParaRPr lang="en-US" altLang="ja-JP" sz="1200" b="1" dirty="0">
              <a:latin typeface="Meiryo UI" panose="020B0604030504040204" pitchFamily="50" charset="-128"/>
              <a:ea typeface="Meiryo UI" panose="020B0604030504040204" pitchFamily="50" charset="-128"/>
            </a:endParaRPr>
          </a:p>
          <a:p>
            <a:pPr marL="174625" indent="-92075">
              <a:lnSpc>
                <a:spcPts val="1600"/>
              </a:lnSpc>
              <a:spcBef>
                <a:spcPts val="600"/>
              </a:spcBef>
            </a:pPr>
            <a:r>
              <a:rPr lang="ja-JP" altLang="en-US" sz="16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世界各国の</a:t>
            </a:r>
            <a:r>
              <a:rPr lang="en-US" altLang="ja-JP" sz="1200" dirty="0">
                <a:latin typeface="Meiryo UI" panose="020B0604030504040204" pitchFamily="50" charset="-128"/>
                <a:ea typeface="Meiryo UI" panose="020B0604030504040204" pitchFamily="50" charset="-128"/>
              </a:rPr>
              <a:t>SDGs</a:t>
            </a:r>
            <a:r>
              <a:rPr lang="ja-JP" altLang="en-US" sz="1200" dirty="0">
                <a:latin typeface="Meiryo UI" panose="020B0604030504040204" pitchFamily="50" charset="-128"/>
                <a:ea typeface="Meiryo UI" panose="020B0604030504040204" pitchFamily="50" charset="-128"/>
              </a:rPr>
              <a:t>達成度、ゴール毎の取組を調査した、「国連持続可能な開発ソリューション・ネットワーク</a:t>
            </a:r>
            <a:r>
              <a:rPr lang="en-US" altLang="ja-JP" sz="1200" dirty="0">
                <a:latin typeface="Meiryo UI" panose="020B0604030504040204" pitchFamily="50" charset="-128"/>
                <a:ea typeface="Meiryo UI" panose="020B0604030504040204" pitchFamily="50" charset="-128"/>
              </a:rPr>
              <a:t>(SDSN)</a:t>
            </a:r>
            <a:r>
              <a:rPr lang="ja-JP" altLang="en-US" sz="1200" dirty="0">
                <a:latin typeface="Meiryo UI" panose="020B0604030504040204" pitchFamily="50" charset="-128"/>
                <a:ea typeface="Meiryo UI" panose="020B0604030504040204" pitchFamily="50" charset="-128"/>
              </a:rPr>
              <a:t>」と「ベルテルスマン財団」（ドイツ）が公表している指標。</a:t>
            </a:r>
            <a:endParaRPr lang="en-US" altLang="ja-JP" sz="1200" dirty="0">
              <a:latin typeface="Meiryo UI" panose="020B0604030504040204" pitchFamily="50" charset="-128"/>
              <a:ea typeface="Meiryo UI" panose="020B0604030504040204" pitchFamily="50" charset="-128"/>
            </a:endParaRPr>
          </a:p>
          <a:p>
            <a:pPr>
              <a:spcBef>
                <a:spcPts val="300"/>
              </a:spcBef>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5181178" y="2190506"/>
            <a:ext cx="3960000" cy="3165521"/>
          </a:xfrm>
          <a:prstGeom prst="rect">
            <a:avLst/>
          </a:prstGeom>
          <a:solidFill>
            <a:schemeClr val="bg1"/>
          </a:solidFill>
          <a:ln w="15875" cmpd="sng">
            <a:solidFill>
              <a:schemeClr val="accent6">
                <a:lumMod val="60000"/>
                <a:lumOff val="40000"/>
              </a:schemeClr>
            </a:solidFill>
            <a:prstDash val="solid"/>
          </a:ln>
        </p:spPr>
        <p:txBody>
          <a:bodyPr wrap="square" lIns="72000" tIns="72000" rtlCol="0" anchor="t" anchorCtr="0">
            <a:noAutofit/>
          </a:bodyPr>
          <a:lstStyle/>
          <a:p>
            <a:pPr marL="174625" indent="-92075"/>
            <a:r>
              <a:rPr lang="ja-JP" altLang="en-US" sz="1600" b="1" dirty="0" smtClean="0">
                <a:latin typeface="Meiryo UI" panose="020B0604030504040204" pitchFamily="50" charset="-128"/>
                <a:ea typeface="Meiryo UI" panose="020B0604030504040204" pitchFamily="50" charset="-128"/>
              </a:rPr>
              <a:t>◆国内</a:t>
            </a:r>
            <a:r>
              <a:rPr lang="ja-JP" altLang="en-US" sz="1600" b="1" dirty="0">
                <a:latin typeface="Meiryo UI" panose="020B0604030504040204" pitchFamily="50" charset="-128"/>
                <a:ea typeface="Meiryo UI" panose="020B0604030504040204" pitchFamily="50" charset="-128"/>
              </a:rPr>
              <a:t>評価</a:t>
            </a:r>
            <a:r>
              <a:rPr lang="ja-JP" altLang="en-US" sz="1200" b="1" dirty="0">
                <a:latin typeface="Meiryo UI" panose="020B0604030504040204" pitchFamily="50" charset="-128"/>
                <a:ea typeface="Meiryo UI" panose="020B0604030504040204" pitchFamily="50" charset="-128"/>
              </a:rPr>
              <a:t>（自治体</a:t>
            </a:r>
            <a:r>
              <a:rPr lang="en-US" altLang="ja-JP" sz="1200" b="1" dirty="0">
                <a:latin typeface="Meiryo UI" panose="020B0604030504040204" pitchFamily="50" charset="-128"/>
                <a:ea typeface="Meiryo UI" panose="020B0604030504040204" pitchFamily="50" charset="-128"/>
              </a:rPr>
              <a:t>SDGs</a:t>
            </a:r>
            <a:r>
              <a:rPr lang="ja-JP" altLang="en-US" sz="1200" b="1" dirty="0" smtClean="0">
                <a:latin typeface="Meiryo UI" panose="020B0604030504040204" pitchFamily="50" charset="-128"/>
                <a:ea typeface="Meiryo UI" panose="020B0604030504040204" pitchFamily="50" charset="-128"/>
              </a:rPr>
              <a:t>指標）</a:t>
            </a:r>
            <a:endParaRPr lang="en-US" altLang="ja-JP" sz="1200" b="1" dirty="0">
              <a:latin typeface="Meiryo UI" panose="020B0604030504040204" pitchFamily="50" charset="-128"/>
              <a:ea typeface="Meiryo UI" panose="020B0604030504040204" pitchFamily="50" charset="-128"/>
            </a:endParaRPr>
          </a:p>
          <a:p>
            <a:pPr marL="174625" indent="-92075">
              <a:lnSpc>
                <a:spcPts val="1600"/>
              </a:lnSpc>
              <a:spcBef>
                <a:spcPts val="600"/>
              </a:spcBef>
            </a:pPr>
            <a:r>
              <a:rPr lang="ja-JP" altLang="en-US" sz="16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SDGs</a:t>
            </a:r>
            <a:r>
              <a:rPr lang="ja-JP" altLang="en-US" sz="1200" dirty="0">
                <a:latin typeface="Meiryo UI" panose="020B0604030504040204" pitchFamily="50" charset="-128"/>
                <a:ea typeface="Meiryo UI" panose="020B0604030504040204" pitchFamily="50" charset="-128"/>
              </a:rPr>
              <a:t>の指標が世界、国家レベルでしか存在しないこと等を背景とし、自治体の現状を把握することを目的に、「建築環境・省エネルギー機構」が公表している指標。</a:t>
            </a:r>
          </a:p>
          <a:p>
            <a:pPr>
              <a:spcBef>
                <a:spcPts val="300"/>
              </a:spcBef>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1194815" y="3424260"/>
            <a:ext cx="3316382" cy="1057438"/>
          </a:xfrm>
          <a:prstGeom prst="bracketPair">
            <a:avLst>
              <a:gd name="adj" fmla="val 5762"/>
            </a:avLst>
          </a:prstGeom>
          <a:noFill/>
          <a:ln>
            <a:solidFill>
              <a:schemeClr val="accent6">
                <a:lumMod val="60000"/>
                <a:lumOff val="40000"/>
              </a:schemeClr>
            </a:solidFill>
          </a:ln>
        </p:spPr>
        <p:txBody>
          <a:bodyPr wrap="square" lIns="180000" tIns="64008" rIns="128016" bIns="64008" rtlCol="0" anchor="ctr" anchorCtr="0">
            <a:noAutofit/>
          </a:bodyPr>
          <a:lstStyle/>
          <a:p>
            <a:pPr>
              <a:lnSpc>
                <a:spcPts val="16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国際評価は、以下のように表示。</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順調に進んでいる</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改善しているが目標達成が困難</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B</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目標達成が困難</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C</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状態が悪化している</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D</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5473263" y="3253284"/>
            <a:ext cx="3375829" cy="1290236"/>
          </a:xfrm>
          <a:prstGeom prst="bracketPair">
            <a:avLst>
              <a:gd name="adj" fmla="val 9245"/>
            </a:avLst>
          </a:prstGeom>
          <a:noFill/>
          <a:ln>
            <a:solidFill>
              <a:schemeClr val="accent6">
                <a:lumMod val="60000"/>
                <a:lumOff val="40000"/>
              </a:schemeClr>
            </a:solidFill>
          </a:ln>
        </p:spPr>
        <p:txBody>
          <a:bodyPr wrap="square" lIns="180000" tIns="64008" rIns="128016" bIns="64008" rtlCol="0" anchor="ctr" anchorCtr="0">
            <a:noAutofit/>
          </a:bodyPr>
          <a:lstStyle/>
          <a:p>
            <a:pPr>
              <a:lnSpc>
                <a:spcPts val="16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国内</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評価では、国内全ての自治体の値を集計し、</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100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0</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に指標化し、以下のように表示。</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100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以下</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75</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以下</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B</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50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以下</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C</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25</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以下</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D</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797086" y="1821175"/>
            <a:ext cx="8446931" cy="276999"/>
          </a:xfrm>
          <a:prstGeom prst="rect">
            <a:avLst/>
          </a:prstGeom>
        </p:spPr>
        <p:txBody>
          <a:bodyPr wrap="square">
            <a:spAutoFit/>
          </a:bodyPr>
          <a:lstStyle/>
          <a:p>
            <a:r>
              <a:rPr lang="ja-JP" altLang="en-US" sz="1200" dirty="0">
                <a:latin typeface="Meiryo UI" panose="020B0604030504040204" pitchFamily="50" charset="-128"/>
                <a:ea typeface="Meiryo UI" panose="020B0604030504040204" pitchFamily="50" charset="-128"/>
              </a:rPr>
              <a:t>「国際的な日本の評価（SDSN）」と「国内評価（自治体SDGs指標）」から</a:t>
            </a:r>
            <a:r>
              <a:rPr lang="ja-JP" altLang="en-US" sz="1200" dirty="0" smtClean="0">
                <a:latin typeface="Meiryo UI" panose="020B0604030504040204" pitchFamily="50" charset="-128"/>
                <a:ea typeface="Meiryo UI" panose="020B0604030504040204" pitchFamily="50" charset="-128"/>
              </a:rPr>
              <a:t>、それぞれ個別</a:t>
            </a:r>
            <a:r>
              <a:rPr lang="ja-JP" altLang="en-US" sz="1200" dirty="0">
                <a:latin typeface="Meiryo UI" panose="020B0604030504040204" pitchFamily="50" charset="-128"/>
                <a:ea typeface="Meiryo UI" panose="020B0604030504040204" pitchFamily="50" charset="-128"/>
              </a:rPr>
              <a:t>指標の達成状況</a:t>
            </a:r>
            <a:r>
              <a:rPr lang="ja-JP" altLang="en-US" sz="1200" dirty="0" smtClean="0">
                <a:latin typeface="Meiryo UI" panose="020B0604030504040204" pitchFamily="50" charset="-128"/>
                <a:ea typeface="Meiryo UI" panose="020B0604030504040204" pitchFamily="50" charset="-128"/>
              </a:rPr>
              <a:t>や相対的な評価を整理</a:t>
            </a:r>
            <a:endParaRPr lang="ja-JP" altLang="en-US" sz="1200" dirty="0">
              <a:latin typeface="Meiryo UI" panose="020B0604030504040204" pitchFamily="50" charset="-128"/>
              <a:ea typeface="Meiryo UI" panose="020B0604030504040204" pitchFamily="50" charset="-128"/>
            </a:endParaRPr>
          </a:p>
        </p:txBody>
      </p:sp>
      <p:sp>
        <p:nvSpPr>
          <p:cNvPr id="11" name="正方形/長方形 10"/>
          <p:cNvSpPr/>
          <p:nvPr/>
        </p:nvSpPr>
        <p:spPr>
          <a:xfrm>
            <a:off x="899369" y="6002358"/>
            <a:ext cx="6015783" cy="276999"/>
          </a:xfrm>
          <a:prstGeom prst="rect">
            <a:avLst/>
          </a:prstGeom>
        </p:spPr>
        <p:txBody>
          <a:bodyPr wrap="square">
            <a:spAutoFit/>
          </a:bodyPr>
          <a:lstStyle/>
          <a:p>
            <a:r>
              <a:rPr lang="ja-JP" altLang="en-US" sz="1200" dirty="0" smtClean="0">
                <a:latin typeface="Meiryo UI" panose="020B0604030504040204" pitchFamily="50" charset="-128"/>
                <a:ea typeface="Meiryo UI" panose="020B0604030504040204" pitchFamily="50" charset="-128"/>
              </a:rPr>
              <a:t>今後、重点ゴールや優先課題について議論を深めていくうえでの最終的な整理イメージ</a:t>
            </a:r>
            <a:endParaRPr lang="ja-JP" altLang="en-US" sz="1200" dirty="0">
              <a:latin typeface="Meiryo UI" panose="020B0604030504040204" pitchFamily="50" charset="-128"/>
              <a:ea typeface="Meiryo UI" panose="020B0604030504040204" pitchFamily="50" charset="-128"/>
            </a:endParaRPr>
          </a:p>
        </p:txBody>
      </p:sp>
      <p:sp>
        <p:nvSpPr>
          <p:cNvPr id="12" name="正方形/長方形 11"/>
          <p:cNvSpPr/>
          <p:nvPr/>
        </p:nvSpPr>
        <p:spPr>
          <a:xfrm>
            <a:off x="414341" y="1343025"/>
            <a:ext cx="9129712" cy="5200656"/>
          </a:xfrm>
          <a:prstGeom prst="rect">
            <a:avLst/>
          </a:prstGeom>
          <a:noFill/>
          <a:ln w="95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テキスト ボックス 5"/>
          <p:cNvSpPr txBox="1"/>
          <p:nvPr/>
        </p:nvSpPr>
        <p:spPr>
          <a:xfrm>
            <a:off x="5344398" y="4553144"/>
            <a:ext cx="3796780" cy="954107"/>
          </a:xfrm>
          <a:prstGeom prst="rect">
            <a:avLst/>
          </a:prstGeom>
          <a:noFill/>
        </p:spPr>
        <p:txBody>
          <a:bodyPr wrap="square" rtlCol="0">
            <a:spAutoFit/>
          </a:bodyPr>
          <a:lstStyle/>
          <a:p>
            <a:pPr marL="85725" indent="-85725"/>
            <a:r>
              <a:rPr kumimoji="1" lang="en-US" altLang="ja-JP" sz="1100" dirty="0">
                <a:latin typeface="Meiryo UI" panose="020B0604030504040204" pitchFamily="50" charset="-128"/>
                <a:ea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rPr>
              <a:t>突発的</a:t>
            </a:r>
            <a:r>
              <a:rPr kumimoji="1" lang="ja-JP" altLang="en-US" sz="1100" dirty="0">
                <a:latin typeface="Meiryo UI" panose="020B0604030504040204" pitchFamily="50" charset="-128"/>
                <a:ea typeface="Meiryo UI" panose="020B0604030504040204" pitchFamily="50" charset="-128"/>
              </a:rPr>
              <a:t>な自然災害など外的要因で大きく経年変動する指標や、予算の規模など課題の重要性と値の関係性について判断が困難な指標、データが欠損している指標などは</a:t>
            </a:r>
            <a:r>
              <a:rPr kumimoji="1" lang="ja-JP" altLang="en-US" sz="1100" dirty="0" smtClean="0">
                <a:latin typeface="Meiryo UI" panose="020B0604030504040204" pitchFamily="50" charset="-128"/>
                <a:ea typeface="Meiryo UI" panose="020B0604030504040204" pitchFamily="50" charset="-128"/>
              </a:rPr>
              <a:t>、独自</a:t>
            </a:r>
            <a:r>
              <a:rPr kumimoji="1" lang="ja-JP" altLang="en-US" sz="1100" dirty="0">
                <a:latin typeface="Meiryo UI" panose="020B0604030504040204" pitchFamily="50" charset="-128"/>
                <a:ea typeface="Meiryo UI" panose="020B0604030504040204" pitchFamily="50" charset="-128"/>
              </a:rPr>
              <a:t>に評価から除外して整理。</a:t>
            </a:r>
            <a:endParaRPr kumimoji="1" lang="en-US" altLang="ja-JP" sz="1100" dirty="0">
              <a:latin typeface="Meiryo UI" panose="020B0604030504040204" pitchFamily="50" charset="-128"/>
              <a:ea typeface="Meiryo UI" panose="020B0604030504040204" pitchFamily="50" charset="-128"/>
            </a:endParaRPr>
          </a:p>
          <a:p>
            <a:endParaRPr kumimoji="1" lang="ja-JP" altLang="en-US" sz="1200" dirty="0">
              <a:latin typeface="Meiryo UI" panose="020B0604030504040204" pitchFamily="50" charset="-128"/>
              <a:ea typeface="Meiryo UI" panose="020B0604030504040204" pitchFamily="50" charset="-128"/>
            </a:endParaRPr>
          </a:p>
        </p:txBody>
      </p:sp>
      <p:sp>
        <p:nvSpPr>
          <p:cNvPr id="13" name="スライド番号プレースホルダー 12"/>
          <p:cNvSpPr>
            <a:spLocks noGrp="1"/>
          </p:cNvSpPr>
          <p:nvPr>
            <p:ph type="sldNum" sz="quarter" idx="12"/>
          </p:nvPr>
        </p:nvSpPr>
        <p:spPr/>
        <p:txBody>
          <a:bodyPr/>
          <a:lstStyle/>
          <a:p>
            <a:fld id="{7B20388F-A125-4D2E-BBF0-E240911E1C91}" type="slidenum">
              <a:rPr kumimoji="1" lang="ja-JP" altLang="en-US" smtClean="0"/>
              <a:pPr/>
              <a:t>17</a:t>
            </a:fld>
            <a:endParaRPr kumimoji="1" lang="ja-JP" altLang="en-US" dirty="0"/>
          </a:p>
        </p:txBody>
      </p:sp>
    </p:spTree>
    <p:extLst>
      <p:ext uri="{BB962C8B-B14F-4D97-AF65-F5344CB8AC3E}">
        <p14:creationId xmlns:p14="http://schemas.microsoft.com/office/powerpoint/2010/main" val="26482448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正方形/長方形 30"/>
          <p:cNvSpPr/>
          <p:nvPr/>
        </p:nvSpPr>
        <p:spPr>
          <a:xfrm>
            <a:off x="0" y="24714"/>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smtClean="0">
                <a:latin typeface="Meiryo UI" panose="020B0604030504040204" pitchFamily="50" charset="-128"/>
                <a:ea typeface="Meiryo UI" panose="020B0604030504040204" pitchFamily="50" charset="-128"/>
              </a:rPr>
              <a:t>　</a:t>
            </a:r>
            <a:r>
              <a:rPr kumimoji="1" lang="en-US" altLang="ja-JP" b="1" dirty="0" smtClean="0">
                <a:latin typeface="Meiryo UI" panose="020B0604030504040204" pitchFamily="50" charset="-128"/>
                <a:ea typeface="Meiryo UI" panose="020B0604030504040204" pitchFamily="50" charset="-128"/>
              </a:rPr>
              <a:t>SDGs17</a:t>
            </a:r>
            <a:r>
              <a:rPr kumimoji="1" lang="ja-JP" altLang="en-US" b="1" dirty="0">
                <a:latin typeface="Meiryo UI" panose="020B0604030504040204" pitchFamily="50" charset="-128"/>
                <a:ea typeface="Meiryo UI" panose="020B0604030504040204" pitchFamily="50" charset="-128"/>
              </a:rPr>
              <a:t>ゴール</a:t>
            </a:r>
            <a:r>
              <a:rPr kumimoji="1" lang="ja-JP" altLang="en-US" b="1" dirty="0" smtClean="0">
                <a:latin typeface="Meiryo UI" panose="020B0604030504040204" pitchFamily="50" charset="-128"/>
                <a:ea typeface="Meiryo UI" panose="020B0604030504040204" pitchFamily="50" charset="-128"/>
              </a:rPr>
              <a:t>の分析　（ゴール１～９）</a:t>
            </a:r>
            <a:endParaRPr kumimoji="1" lang="en-US" altLang="ja-JP" b="1" dirty="0" smtClean="0">
              <a:latin typeface="Meiryo UI" panose="020B0604030504040204" pitchFamily="50" charset="-128"/>
              <a:ea typeface="Meiryo UI" panose="020B0604030504040204" pitchFamily="50" charset="-128"/>
            </a:endParaRPr>
          </a:p>
        </p:txBody>
      </p:sp>
      <p:sp>
        <p:nvSpPr>
          <p:cNvPr id="40" name="正方形/長方形 39"/>
          <p:cNvSpPr/>
          <p:nvPr/>
        </p:nvSpPr>
        <p:spPr>
          <a:xfrm>
            <a:off x="1260949" y="2412520"/>
            <a:ext cx="5544000" cy="2952000"/>
          </a:xfrm>
          <a:prstGeom prst="rect">
            <a:avLst/>
          </a:prstGeom>
          <a:noFill/>
          <a:ln w="25400">
            <a:solidFill>
              <a:schemeClr val="accent1">
                <a:lumMod val="60000"/>
                <a:lumOff val="40000"/>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endParaRPr kumimoji="1" lang="ja-JP" altLang="en-US" dirty="0">
              <a:solidFill>
                <a:schemeClr val="tx1"/>
              </a:solidFill>
            </a:endParaRPr>
          </a:p>
        </p:txBody>
      </p:sp>
      <p:graphicFrame>
        <p:nvGraphicFramePr>
          <p:cNvPr id="41" name="表 40"/>
          <p:cNvGraphicFramePr>
            <a:graphicFrameLocks noGrp="1"/>
          </p:cNvGraphicFramePr>
          <p:nvPr>
            <p:extLst>
              <p:ext uri="{D42A27DB-BD31-4B8C-83A1-F6EECF244321}">
                <p14:modId xmlns:p14="http://schemas.microsoft.com/office/powerpoint/2010/main" val="3121925532"/>
              </p:ext>
            </p:extLst>
          </p:nvPr>
        </p:nvGraphicFramePr>
        <p:xfrm>
          <a:off x="128674" y="635561"/>
          <a:ext cx="9741748" cy="6023112"/>
        </p:xfrm>
        <a:graphic>
          <a:graphicData uri="http://schemas.openxmlformats.org/drawingml/2006/table">
            <a:tbl>
              <a:tblPr>
                <a:tableStyleId>{5C22544A-7EE6-4342-B048-85BDC9FD1C3A}</a:tableStyleId>
              </a:tblPr>
              <a:tblGrid>
                <a:gridCol w="900000">
                  <a:extLst>
                    <a:ext uri="{9D8B030D-6E8A-4147-A177-3AD203B41FA5}">
                      <a16:colId xmlns:a16="http://schemas.microsoft.com/office/drawing/2014/main" val="3248283587"/>
                    </a:ext>
                  </a:extLst>
                </a:gridCol>
                <a:gridCol w="756000">
                  <a:extLst>
                    <a:ext uri="{9D8B030D-6E8A-4147-A177-3AD203B41FA5}">
                      <a16:colId xmlns:a16="http://schemas.microsoft.com/office/drawing/2014/main" val="3535620066"/>
                    </a:ext>
                  </a:extLst>
                </a:gridCol>
                <a:gridCol w="365985">
                  <a:extLst>
                    <a:ext uri="{9D8B030D-6E8A-4147-A177-3AD203B41FA5}">
                      <a16:colId xmlns:a16="http://schemas.microsoft.com/office/drawing/2014/main" val="785061284"/>
                    </a:ext>
                  </a:extLst>
                </a:gridCol>
                <a:gridCol w="3039763">
                  <a:extLst>
                    <a:ext uri="{9D8B030D-6E8A-4147-A177-3AD203B41FA5}">
                      <a16:colId xmlns:a16="http://schemas.microsoft.com/office/drawing/2014/main" val="3952298344"/>
                    </a:ext>
                  </a:extLst>
                </a:gridCol>
                <a:gridCol w="4680000">
                  <a:extLst>
                    <a:ext uri="{9D8B030D-6E8A-4147-A177-3AD203B41FA5}">
                      <a16:colId xmlns:a16="http://schemas.microsoft.com/office/drawing/2014/main" val="54579614"/>
                    </a:ext>
                  </a:extLst>
                </a:gridCol>
              </a:tblGrid>
              <a:tr h="143470">
                <a:tc>
                  <a:txBody>
                    <a:bodyPr/>
                    <a:lstStyle/>
                    <a:p>
                      <a:pPr algn="ctr" fontAlgn="ctr">
                        <a:lnSpc>
                          <a:spcPct val="100000"/>
                        </a:lnSpc>
                        <a:spcBef>
                          <a:spcPts val="0"/>
                        </a:spcBef>
                      </a:pPr>
                      <a:r>
                        <a:rPr lang="ja-JP" altLang="en-US" sz="1100" b="1" u="none" strike="noStrike" dirty="0">
                          <a:effectLst/>
                          <a:latin typeface="Meiryo UI" panose="020B0604030504040204" pitchFamily="50" charset="-128"/>
                          <a:ea typeface="Meiryo UI" panose="020B0604030504040204" pitchFamily="50" charset="-128"/>
                        </a:rPr>
                        <a:t>ゴール</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4847" marR="0" marT="18000" marB="18000">
                    <a:lnL w="19050" cap="flat" cmpd="sng" algn="ctr">
                      <a:solidFill>
                        <a:schemeClr val="tx1">
                          <a:lumMod val="50000"/>
                          <a:lumOff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ctr" fontAlgn="ctr">
                        <a:lnSpc>
                          <a:spcPct val="100000"/>
                        </a:lnSpc>
                        <a:spcBef>
                          <a:spcPts val="0"/>
                        </a:spcBef>
                      </a:pPr>
                      <a:r>
                        <a:rPr lang="ja-JP" altLang="en-US" sz="1050" b="1" u="none" strike="noStrike" dirty="0">
                          <a:effectLst/>
                          <a:latin typeface="Meiryo UI" panose="020B0604030504040204" pitchFamily="50" charset="-128"/>
                          <a:ea typeface="Meiryo UI" panose="020B0604030504040204" pitchFamily="50" charset="-128"/>
                        </a:rPr>
                        <a:t>類型</a:t>
                      </a:r>
                      <a:endParaRPr lang="ja-JP" altLang="en-US" sz="1050" b="1" i="0" u="none" strike="noStrike" dirty="0">
                        <a:solidFill>
                          <a:srgbClr val="000000"/>
                        </a:solidFill>
                        <a:effectLst/>
                        <a:latin typeface="Meiryo UI" panose="020B0604030504040204" pitchFamily="50" charset="-128"/>
                        <a:ea typeface="Meiryo UI" panose="020B0604030504040204" pitchFamily="50" charset="-128"/>
                      </a:endParaRPr>
                    </a:p>
                  </a:txBody>
                  <a:tcPr marL="4847" marR="0" marT="18000" marB="1800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ctr" fontAlgn="ctr">
                        <a:lnSpc>
                          <a:spcPct val="100000"/>
                        </a:lnSpc>
                        <a:spcBef>
                          <a:spcPts val="0"/>
                        </a:spcBef>
                      </a:pPr>
                      <a:r>
                        <a:rPr lang="ja-JP" altLang="en-US" sz="1050" b="1" u="none" strike="noStrike" dirty="0" smtClean="0">
                          <a:effectLst/>
                          <a:latin typeface="Meiryo UI" panose="020B0604030504040204" pitchFamily="50" charset="-128"/>
                          <a:ea typeface="Meiryo UI" panose="020B0604030504040204" pitchFamily="50" charset="-128"/>
                        </a:rPr>
                        <a:t>全体</a:t>
                      </a:r>
                      <a:endParaRPr lang="ja-JP" altLang="en-US" sz="1050" b="1" i="0" u="none" strike="noStrike" dirty="0">
                        <a:solidFill>
                          <a:srgbClr val="000000"/>
                        </a:solidFill>
                        <a:effectLst/>
                        <a:latin typeface="Meiryo UI" panose="020B0604030504040204" pitchFamily="50" charset="-128"/>
                        <a:ea typeface="Meiryo UI" panose="020B0604030504040204" pitchFamily="50" charset="-128"/>
                      </a:endParaRPr>
                    </a:p>
                  </a:txBody>
                  <a:tcPr marL="4847" marR="0" marT="18000" marB="1800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ctr" fontAlgn="ctr">
                        <a:lnSpc>
                          <a:spcPct val="100000"/>
                        </a:lnSpc>
                        <a:spcBef>
                          <a:spcPts val="0"/>
                        </a:spcBef>
                      </a:pPr>
                      <a:r>
                        <a:rPr lang="ja-JP" altLang="en-US" sz="1050" b="1" u="none" strike="noStrike" dirty="0">
                          <a:effectLst/>
                          <a:latin typeface="Meiryo UI" panose="020B0604030504040204" pitchFamily="50" charset="-128"/>
                          <a:ea typeface="Meiryo UI" panose="020B0604030504040204" pitchFamily="50" charset="-128"/>
                        </a:rPr>
                        <a:t>主な指標</a:t>
                      </a:r>
                      <a:endParaRPr lang="ja-JP" altLang="en-US" sz="1050" b="1" i="0" u="none" strike="noStrike" dirty="0">
                        <a:solidFill>
                          <a:srgbClr val="000000"/>
                        </a:solidFill>
                        <a:effectLst/>
                        <a:latin typeface="Meiryo UI" panose="020B0604030504040204" pitchFamily="50" charset="-128"/>
                        <a:ea typeface="Meiryo UI" panose="020B0604030504040204" pitchFamily="50" charset="-128"/>
                      </a:endParaRPr>
                    </a:p>
                  </a:txBody>
                  <a:tcPr marL="4847" marR="0" marT="18000" marB="1800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ctr" fontAlgn="ctr">
                        <a:lnSpc>
                          <a:spcPct val="100000"/>
                        </a:lnSpc>
                        <a:spcBef>
                          <a:spcPts val="0"/>
                        </a:spcBef>
                      </a:pPr>
                      <a:r>
                        <a:rPr lang="ja-JP" altLang="en-US" sz="1050" b="1" u="none" strike="noStrike" dirty="0">
                          <a:effectLst/>
                          <a:latin typeface="Meiryo UI" panose="020B0604030504040204" pitchFamily="50" charset="-128"/>
                          <a:ea typeface="Meiryo UI" panose="020B0604030504040204" pitchFamily="50" charset="-128"/>
                        </a:rPr>
                        <a:t>有識者の主な意見</a:t>
                      </a:r>
                      <a:endParaRPr lang="ja-JP" altLang="en-US" sz="1050" b="1" i="0" u="none" strike="noStrike" dirty="0">
                        <a:solidFill>
                          <a:srgbClr val="000000"/>
                        </a:solidFill>
                        <a:effectLst/>
                        <a:latin typeface="Meiryo UI" panose="020B0604030504040204" pitchFamily="50" charset="-128"/>
                        <a:ea typeface="Meiryo UI" panose="020B0604030504040204" pitchFamily="50" charset="-128"/>
                      </a:endParaRPr>
                    </a:p>
                  </a:txBody>
                  <a:tcPr marL="4847" marR="0" marT="18000" marB="18000">
                    <a:lnL w="12700" cap="flat" cmpd="sng" algn="ctr">
                      <a:solidFill>
                        <a:schemeClr val="bg1">
                          <a:lumMod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2642026058"/>
                  </a:ext>
                </a:extLst>
              </a:tr>
              <a:tr h="316421">
                <a:tc rowSpan="2">
                  <a:txBody>
                    <a:bodyPr/>
                    <a:lstStyle/>
                    <a:p>
                      <a:pPr algn="ctr" fontAlgn="ctr">
                        <a:lnSpc>
                          <a:spcPts val="1300"/>
                        </a:lnSpc>
                        <a:spcBef>
                          <a:spcPts val="0"/>
                        </a:spcBef>
                      </a:pPr>
                      <a:r>
                        <a:rPr lang="ja-JP" altLang="en-US" sz="1100" u="none" strike="noStrike" dirty="0" smtClean="0">
                          <a:effectLst/>
                          <a:latin typeface="Meiryo UI" panose="020B0604030504040204" pitchFamily="50" charset="-128"/>
                          <a:ea typeface="Meiryo UI" panose="020B0604030504040204" pitchFamily="50" charset="-128"/>
                        </a:rPr>
                        <a:t>ゴール</a:t>
                      </a:r>
                      <a:r>
                        <a:rPr lang="en-US" altLang="ja-JP" sz="1100" u="none" strike="noStrike" dirty="0" smtClean="0">
                          <a:effectLst/>
                          <a:latin typeface="Meiryo UI" panose="020B0604030504040204" pitchFamily="50" charset="-128"/>
                          <a:ea typeface="Meiryo UI" panose="020B0604030504040204" pitchFamily="50" charset="-128"/>
                        </a:rPr>
                        <a:t>1</a:t>
                      </a:r>
                    </a:p>
                    <a:p>
                      <a:pPr algn="ctr" fontAlgn="ctr">
                        <a:lnSpc>
                          <a:spcPts val="1300"/>
                        </a:lnSpc>
                        <a:spcBef>
                          <a:spcPts val="0"/>
                        </a:spcBef>
                      </a:pP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貧困</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日本の</a:t>
                      </a:r>
                      <a:endParaRPr lang="en-US" altLang="ja-JP" sz="1050" b="0" i="0" u="none" strike="noStrike" dirty="0" smtClean="0">
                        <a:solidFill>
                          <a:schemeClr val="dk1"/>
                        </a:solidFill>
                        <a:effectLst/>
                        <a:latin typeface="Meiryo UI" panose="020B0604030504040204" pitchFamily="50" charset="-128"/>
                        <a:ea typeface="Meiryo UI" panose="020B0604030504040204" pitchFamily="50" charset="-128"/>
                      </a:endParaRPr>
                    </a:p>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国際評価</a:t>
                      </a:r>
                      <a:endParaRPr 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chemeClr val="dk1"/>
                          </a:solidFill>
                          <a:effectLst/>
                          <a:latin typeface="Meiryo UI" panose="020B0604030504040204" pitchFamily="50" charset="-128"/>
                          <a:ea typeface="Meiryo UI" panose="020B0604030504040204" pitchFamily="50" charset="-128"/>
                        </a:rPr>
                        <a:t>B</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t">
                        <a:lnSpc>
                          <a:spcPts val="1100"/>
                        </a:lnSpc>
                        <a:spcBef>
                          <a:spcPts val="0"/>
                        </a:spcBef>
                      </a:pPr>
                      <a:r>
                        <a:rPr lang="zh-TW" altLang="en-US" sz="1050" u="none" strike="noStrike" dirty="0" smtClean="0">
                          <a:effectLst/>
                          <a:latin typeface="Meiryo UI" panose="020B0604030504040204" pitchFamily="50" charset="-128"/>
                          <a:ea typeface="Meiryo UI" panose="020B0604030504040204" pitchFamily="50" charset="-128"/>
                        </a:rPr>
                        <a:t>「</a:t>
                      </a:r>
                      <a:r>
                        <a:rPr lang="en-US" altLang="zh-TW" sz="1050" u="none" strike="noStrike" dirty="0" smtClean="0">
                          <a:effectLst/>
                          <a:latin typeface="Meiryo UI" panose="020B0604030504040204" pitchFamily="50" charset="-128"/>
                          <a:ea typeface="Meiryo UI" panose="020B0604030504040204" pitchFamily="50" charset="-128"/>
                        </a:rPr>
                        <a:t>A</a:t>
                      </a:r>
                      <a:r>
                        <a:rPr lang="zh-TW" altLang="en-US" sz="1050" u="none" strike="noStrike" dirty="0" smtClean="0">
                          <a:effectLst/>
                          <a:latin typeface="Meiryo UI" panose="020B0604030504040204" pitchFamily="50" charset="-128"/>
                          <a:ea typeface="Meiryo UI" panose="020B0604030504040204" pitchFamily="50" charset="-128"/>
                        </a:rPr>
                        <a:t>」 絶対的</a:t>
                      </a:r>
                      <a:r>
                        <a:rPr lang="zh-TW" altLang="en-US" sz="1050" u="none" strike="noStrike" dirty="0">
                          <a:effectLst/>
                          <a:latin typeface="Meiryo UI" panose="020B0604030504040204" pitchFamily="50" charset="-128"/>
                          <a:ea typeface="Meiryo UI" panose="020B0604030504040204" pitchFamily="50" charset="-128"/>
                        </a:rPr>
                        <a:t>貧困率</a:t>
                      </a:r>
                      <a:br>
                        <a:rPr lang="zh-TW" altLang="en-US" sz="1050" u="none" strike="noStrike" dirty="0">
                          <a:effectLst/>
                          <a:latin typeface="Meiryo UI" panose="020B0604030504040204" pitchFamily="50" charset="-128"/>
                          <a:ea typeface="Meiryo UI" panose="020B0604030504040204" pitchFamily="50" charset="-128"/>
                        </a:rPr>
                      </a:br>
                      <a:r>
                        <a:rPr lang="zh-TW" altLang="en-US" sz="1050" u="none" strike="noStrike" dirty="0" smtClean="0">
                          <a:effectLst/>
                          <a:latin typeface="Meiryo UI" panose="020B0604030504040204" pitchFamily="50" charset="-128"/>
                          <a:ea typeface="Meiryo UI" panose="020B0604030504040204" pitchFamily="50" charset="-128"/>
                        </a:rPr>
                        <a:t>「</a:t>
                      </a:r>
                      <a:r>
                        <a:rPr lang="en-US" altLang="zh-TW" sz="1050" u="none" strike="noStrike" dirty="0" smtClean="0">
                          <a:effectLst/>
                          <a:latin typeface="Meiryo UI" panose="020B0604030504040204" pitchFamily="50" charset="-128"/>
                          <a:ea typeface="Meiryo UI" panose="020B0604030504040204" pitchFamily="50" charset="-128"/>
                        </a:rPr>
                        <a:t>D</a:t>
                      </a:r>
                      <a:r>
                        <a:rPr lang="zh-TW" altLang="en-US" sz="1050" u="none" strike="noStrike" dirty="0" smtClean="0">
                          <a:effectLst/>
                          <a:latin typeface="Meiryo UI" panose="020B0604030504040204" pitchFamily="50" charset="-128"/>
                          <a:ea typeface="Meiryo UI" panose="020B0604030504040204" pitchFamily="50" charset="-128"/>
                        </a:rPr>
                        <a:t>」 相対的</a:t>
                      </a:r>
                      <a:r>
                        <a:rPr lang="zh-TW" altLang="en-US" sz="1050" u="none" strike="noStrike" dirty="0">
                          <a:effectLst/>
                          <a:latin typeface="Meiryo UI" panose="020B0604030504040204" pitchFamily="50" charset="-128"/>
                          <a:ea typeface="Meiryo UI" panose="020B0604030504040204" pitchFamily="50" charset="-128"/>
                        </a:rPr>
                        <a:t>貧困率</a:t>
                      </a:r>
                      <a:endParaRPr lang="zh-TW"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rowSpan="2">
                  <a:txBody>
                    <a:bodyPr/>
                    <a:lstStyle/>
                    <a:p>
                      <a:pPr marL="80963" indent="-71438" algn="l" fontAlgn="ctr">
                        <a:lnSpc>
                          <a:spcPts val="1200"/>
                        </a:lnSpc>
                        <a:spcBef>
                          <a:spcPts val="200"/>
                        </a:spcBef>
                        <a:spcAft>
                          <a:spcPts val="0"/>
                        </a:spcAft>
                        <a:buFont typeface="Wingdings" panose="05000000000000000000" pitchFamily="2" charset="2"/>
                        <a:buChar char="Ø"/>
                      </a:pPr>
                      <a:r>
                        <a:rPr lang="ja-JP" altLang="en-US" sz="1050" b="1" u="none" strike="noStrike" dirty="0" smtClean="0">
                          <a:effectLst/>
                          <a:latin typeface="Meiryo UI" panose="020B0604030504040204" pitchFamily="50" charset="-128"/>
                          <a:ea typeface="Meiryo UI" panose="020B0604030504040204" pitchFamily="50" charset="-128"/>
                        </a:rPr>
                        <a:t>今後、特に注力して取組みを進めるべき</a:t>
                      </a:r>
                      <a:r>
                        <a:rPr lang="ja-JP" altLang="en-US" sz="1050" u="none" strike="noStrike" dirty="0" smtClean="0">
                          <a:effectLst/>
                          <a:latin typeface="Meiryo UI" panose="020B0604030504040204" pitchFamily="50" charset="-128"/>
                          <a:ea typeface="Meiryo UI" panose="020B0604030504040204" pitchFamily="50" charset="-128"/>
                        </a:rPr>
                        <a:t>。</a:t>
                      </a:r>
                      <a:endParaRPr lang="en-US" altLang="ja-JP" sz="1050" u="none" strike="noStrike" dirty="0" smtClean="0">
                        <a:effectLst/>
                        <a:latin typeface="Meiryo UI" panose="020B0604030504040204" pitchFamily="50" charset="-128"/>
                        <a:ea typeface="Meiryo UI" panose="020B0604030504040204" pitchFamily="50" charset="-128"/>
                      </a:endParaRPr>
                    </a:p>
                    <a:p>
                      <a:pPr marL="80963" indent="-71438" algn="l" fontAlgn="ctr">
                        <a:lnSpc>
                          <a:spcPts val="1200"/>
                        </a:lnSpc>
                        <a:spcBef>
                          <a:spcPts val="200"/>
                        </a:spcBef>
                        <a:spcAft>
                          <a:spcPts val="0"/>
                        </a:spcAft>
                        <a:buFont typeface="Wingdings" panose="05000000000000000000" pitchFamily="2" charset="2"/>
                        <a:buChar char="Ø"/>
                      </a:pPr>
                      <a:r>
                        <a:rPr lang="ja-JP" altLang="en-US" sz="1050" u="none" strike="noStrike" dirty="0" smtClean="0">
                          <a:effectLst/>
                          <a:latin typeface="Meiryo UI" panose="020B0604030504040204" pitchFamily="50" charset="-128"/>
                          <a:ea typeface="Meiryo UI" panose="020B0604030504040204" pitchFamily="50" charset="-128"/>
                        </a:rPr>
                        <a:t>相対的</a:t>
                      </a:r>
                      <a:r>
                        <a:rPr lang="ja-JP" altLang="en-US" sz="1050" u="none" strike="noStrike" dirty="0">
                          <a:effectLst/>
                          <a:latin typeface="Meiryo UI" panose="020B0604030504040204" pitchFamily="50" charset="-128"/>
                          <a:ea typeface="Meiryo UI" panose="020B0604030504040204" pitchFamily="50" charset="-128"/>
                        </a:rPr>
                        <a:t>貧困割合が高いことや生活保護の世帯割合が高いことは重要な課題</a:t>
                      </a:r>
                      <a:r>
                        <a:rPr lang="ja-JP" altLang="en-US" sz="1050" u="none" strike="noStrike" dirty="0" smtClean="0">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lnL w="12700" cap="flat" cmpd="sng" algn="ctr">
                      <a:solidFill>
                        <a:schemeClr val="bg1">
                          <a:lumMod val="50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3277205420"/>
                  </a:ext>
                </a:extLst>
              </a:tr>
              <a:tr h="316421">
                <a:tc vMerge="1">
                  <a:txBody>
                    <a:bodyPr/>
                    <a:lstStyle/>
                    <a:p>
                      <a:endParaRPr kumimoji="1" lang="ja-JP" altLang="en-US"/>
                    </a:p>
                  </a:txBody>
                  <a:tcPr/>
                </a:tc>
                <a:tc>
                  <a:txBody>
                    <a:bodyPr/>
                    <a:lstStyle/>
                    <a:p>
                      <a:pPr algn="l" fontAlgn="ctr">
                        <a:lnSpc>
                          <a:spcPts val="1100"/>
                        </a:lnSpc>
                        <a:spcBef>
                          <a:spcPts val="0"/>
                        </a:spcBef>
                      </a:pPr>
                      <a:r>
                        <a:rPr lang="ja-JP" altLang="en-US" sz="1050" u="none" strike="noStrike" dirty="0" smtClean="0">
                          <a:effectLst/>
                          <a:latin typeface="Meiryo UI" panose="020B0604030504040204" pitchFamily="50" charset="-128"/>
                          <a:ea typeface="Meiryo UI" panose="020B0604030504040204" pitchFamily="50" charset="-128"/>
                        </a:rPr>
                        <a:t>大阪の</a:t>
                      </a:r>
                      <a:endParaRPr lang="en-US" altLang="ja-JP" sz="1050" u="none" strike="noStrike" dirty="0" smtClean="0">
                        <a:effectLst/>
                        <a:latin typeface="Meiryo UI" panose="020B0604030504040204" pitchFamily="50" charset="-128"/>
                        <a:ea typeface="Meiryo UI" panose="020B0604030504040204" pitchFamily="50" charset="-128"/>
                      </a:endParaRPr>
                    </a:p>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国内評価</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chemeClr val="dk1"/>
                          </a:solidFill>
                          <a:effectLst/>
                          <a:latin typeface="Meiryo UI" panose="020B0604030504040204" pitchFamily="50" charset="-128"/>
                          <a:ea typeface="Meiryo UI" panose="020B0604030504040204" pitchFamily="50" charset="-128"/>
                        </a:rPr>
                        <a:t>C</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t">
                        <a:lnSpc>
                          <a:spcPts val="1100"/>
                        </a:lnSpc>
                        <a:spcBef>
                          <a:spcPts val="0"/>
                        </a:spcBef>
                      </a:pPr>
                      <a:r>
                        <a:rPr lang="ja-JP" altLang="en-US" sz="1050" u="none" strike="noStrike" dirty="0" smtClean="0">
                          <a:effectLst/>
                          <a:latin typeface="Meiryo UI" panose="020B0604030504040204" pitchFamily="50" charset="-128"/>
                          <a:ea typeface="Meiryo UI" panose="020B0604030504040204" pitchFamily="50" charset="-128"/>
                        </a:rPr>
                        <a:t>「</a:t>
                      </a:r>
                      <a:r>
                        <a:rPr lang="en-US" altLang="ja-JP" sz="1050" u="none" strike="noStrike" dirty="0" smtClean="0">
                          <a:effectLst/>
                          <a:latin typeface="Meiryo UI" panose="020B0604030504040204" pitchFamily="50" charset="-128"/>
                          <a:ea typeface="Meiryo UI" panose="020B0604030504040204" pitchFamily="50" charset="-128"/>
                        </a:rPr>
                        <a:t>C</a:t>
                      </a:r>
                      <a:r>
                        <a:rPr lang="ja-JP" altLang="en-US" sz="1050" u="none" strike="noStrike" dirty="0" smtClean="0">
                          <a:effectLst/>
                          <a:latin typeface="Meiryo UI" panose="020B0604030504040204" pitchFamily="50" charset="-128"/>
                          <a:ea typeface="Meiryo UI" panose="020B0604030504040204" pitchFamily="50" charset="-128"/>
                        </a:rPr>
                        <a:t>」 相対的</a:t>
                      </a:r>
                      <a:r>
                        <a:rPr lang="ja-JP" altLang="en-US" sz="1050" u="none" strike="noStrike" dirty="0">
                          <a:effectLst/>
                          <a:latin typeface="Meiryo UI" panose="020B0604030504040204" pitchFamily="50" charset="-128"/>
                          <a:ea typeface="Meiryo UI" panose="020B0604030504040204" pitchFamily="50" charset="-128"/>
                        </a:rPr>
                        <a:t>貧困世帯</a:t>
                      </a:r>
                      <a:r>
                        <a:rPr lang="ja-JP" altLang="en-US" sz="1050" u="none" strike="noStrike" dirty="0" smtClean="0">
                          <a:effectLst/>
                          <a:latin typeface="Meiryo UI" panose="020B0604030504040204" pitchFamily="50" charset="-128"/>
                          <a:ea typeface="Meiryo UI" panose="020B0604030504040204" pitchFamily="50" charset="-128"/>
                        </a:rPr>
                        <a:t>割合</a:t>
                      </a:r>
                      <a:r>
                        <a:rPr lang="ja-JP" altLang="en-US" sz="1050" u="none" strike="noStrike" dirty="0">
                          <a:effectLst/>
                          <a:latin typeface="Meiryo UI" panose="020B0604030504040204" pitchFamily="50" charset="-128"/>
                          <a:ea typeface="Meiryo UI" panose="020B0604030504040204" pitchFamily="50" charset="-128"/>
                        </a:rPr>
                        <a:t/>
                      </a:r>
                      <a:br>
                        <a:rPr lang="ja-JP" altLang="en-US" sz="1050" u="none" strike="noStrike" dirty="0">
                          <a:effectLst/>
                          <a:latin typeface="Meiryo UI" panose="020B0604030504040204" pitchFamily="50" charset="-128"/>
                          <a:ea typeface="Meiryo UI" panose="020B0604030504040204" pitchFamily="50" charset="-128"/>
                        </a:rPr>
                      </a:br>
                      <a:r>
                        <a:rPr lang="ja-JP" altLang="en-US" sz="1050" u="none" strike="noStrike" dirty="0" smtClean="0">
                          <a:effectLst/>
                          <a:latin typeface="Meiryo UI" panose="020B0604030504040204" pitchFamily="50" charset="-128"/>
                          <a:ea typeface="Meiryo UI" panose="020B0604030504040204" pitchFamily="50" charset="-128"/>
                        </a:rPr>
                        <a:t>「</a:t>
                      </a:r>
                      <a:r>
                        <a:rPr lang="en-US" altLang="ja-JP" sz="1050" u="none" strike="noStrike" dirty="0" smtClean="0">
                          <a:effectLst/>
                          <a:latin typeface="Meiryo UI" panose="020B0604030504040204" pitchFamily="50" charset="-128"/>
                          <a:ea typeface="Meiryo UI" panose="020B0604030504040204" pitchFamily="50" charset="-128"/>
                        </a:rPr>
                        <a:t>D</a:t>
                      </a:r>
                      <a:r>
                        <a:rPr lang="ja-JP" altLang="en-US" sz="1050" u="none" strike="noStrike" dirty="0" smtClean="0">
                          <a:effectLst/>
                          <a:latin typeface="Meiryo UI" panose="020B0604030504040204" pitchFamily="50" charset="-128"/>
                          <a:ea typeface="Meiryo UI" panose="020B0604030504040204" pitchFamily="50" charset="-128"/>
                        </a:rPr>
                        <a:t>」 母子</a:t>
                      </a:r>
                      <a:r>
                        <a:rPr lang="ja-JP" altLang="en-US" sz="1050" u="none" strike="noStrike" dirty="0">
                          <a:effectLst/>
                          <a:latin typeface="Meiryo UI" panose="020B0604030504040204" pitchFamily="50" charset="-128"/>
                          <a:ea typeface="Meiryo UI" panose="020B0604030504040204" pitchFamily="50" charset="-128"/>
                        </a:rPr>
                        <a:t>世帯への平均保護受給期間</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456267323"/>
                  </a:ext>
                </a:extLst>
              </a:tr>
              <a:tr h="316421">
                <a:tc rowSpan="2">
                  <a:txBody>
                    <a:bodyPr/>
                    <a:lstStyle/>
                    <a:p>
                      <a:pPr algn="ctr" fontAlgn="ctr">
                        <a:lnSpc>
                          <a:spcPts val="1300"/>
                        </a:lnSpc>
                        <a:spcBef>
                          <a:spcPts val="0"/>
                        </a:spcBef>
                      </a:pPr>
                      <a:r>
                        <a:rPr lang="ja-JP" altLang="en-US" sz="1100" u="none" strike="noStrike" dirty="0" smtClean="0">
                          <a:effectLst/>
                          <a:latin typeface="Meiryo UI" panose="020B0604030504040204" pitchFamily="50" charset="-128"/>
                          <a:ea typeface="Meiryo UI" panose="020B0604030504040204" pitchFamily="50" charset="-128"/>
                        </a:rPr>
                        <a:t>ゴール</a:t>
                      </a:r>
                      <a:r>
                        <a:rPr lang="en-US" altLang="ja-JP" sz="1100" u="none" strike="noStrike" dirty="0" smtClean="0">
                          <a:effectLst/>
                          <a:latin typeface="Meiryo UI" panose="020B0604030504040204" pitchFamily="50" charset="-128"/>
                          <a:ea typeface="Meiryo UI" panose="020B0604030504040204" pitchFamily="50" charset="-128"/>
                        </a:rPr>
                        <a:t>2</a:t>
                      </a:r>
                    </a:p>
                    <a:p>
                      <a:pPr algn="ctr" fontAlgn="ctr">
                        <a:lnSpc>
                          <a:spcPts val="1300"/>
                        </a:lnSpc>
                        <a:spcBef>
                          <a:spcPts val="0"/>
                        </a:spcBef>
                      </a:pP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飢餓</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日本の</a:t>
                      </a:r>
                      <a:endParaRPr lang="en-US" altLang="ja-JP" sz="1050" b="0" i="0" u="none" strike="noStrike" dirty="0" smtClean="0">
                        <a:solidFill>
                          <a:schemeClr val="dk1"/>
                        </a:solidFill>
                        <a:effectLst/>
                        <a:latin typeface="Meiryo UI" panose="020B0604030504040204" pitchFamily="50" charset="-128"/>
                        <a:ea typeface="Meiryo UI" panose="020B0604030504040204" pitchFamily="50" charset="-128"/>
                      </a:endParaRPr>
                    </a:p>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国際評価</a:t>
                      </a:r>
                      <a:endParaRPr 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chemeClr val="dk1"/>
                          </a:solidFill>
                          <a:effectLst/>
                          <a:latin typeface="Meiryo UI" panose="020B0604030504040204" pitchFamily="50" charset="-128"/>
                          <a:ea typeface="Meiryo UI" panose="020B0604030504040204" pitchFamily="50" charset="-128"/>
                        </a:rPr>
                        <a:t>C</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t">
                        <a:lnSpc>
                          <a:spcPts val="1100"/>
                        </a:lnSpc>
                        <a:spcBef>
                          <a:spcPts val="0"/>
                        </a:spcBef>
                      </a:pPr>
                      <a:r>
                        <a:rPr lang="ja-JP" altLang="en-US" sz="1050" u="none" strike="noStrike" dirty="0" smtClean="0">
                          <a:effectLst/>
                          <a:latin typeface="Meiryo UI" panose="020B0604030504040204" pitchFamily="50" charset="-128"/>
                          <a:ea typeface="Meiryo UI" panose="020B0604030504040204" pitchFamily="50" charset="-128"/>
                        </a:rPr>
                        <a:t>「</a:t>
                      </a:r>
                      <a:r>
                        <a:rPr lang="en-US" altLang="ja-JP" sz="1050" u="none" strike="noStrike" dirty="0" smtClean="0">
                          <a:effectLst/>
                          <a:latin typeface="Meiryo UI" panose="020B0604030504040204" pitchFamily="50" charset="-128"/>
                          <a:ea typeface="Meiryo UI" panose="020B0604030504040204" pitchFamily="50" charset="-128"/>
                        </a:rPr>
                        <a:t>A</a:t>
                      </a:r>
                      <a:r>
                        <a:rPr lang="ja-JP" altLang="en-US" sz="1050" u="none" strike="noStrike" dirty="0" smtClean="0">
                          <a:effectLst/>
                          <a:latin typeface="Meiryo UI" panose="020B0604030504040204" pitchFamily="50" charset="-128"/>
                          <a:ea typeface="Meiryo UI" panose="020B0604030504040204" pitchFamily="50" charset="-128"/>
                        </a:rPr>
                        <a:t>」 栄養</a:t>
                      </a:r>
                      <a:r>
                        <a:rPr lang="ja-JP" altLang="en-US" sz="1050" u="none" strike="noStrike" dirty="0">
                          <a:effectLst/>
                          <a:latin typeface="Meiryo UI" panose="020B0604030504040204" pitchFamily="50" charset="-128"/>
                          <a:ea typeface="Meiryo UI" panose="020B0604030504040204" pitchFamily="50" charset="-128"/>
                        </a:rPr>
                        <a:t>失調者の割合</a:t>
                      </a:r>
                      <a:br>
                        <a:rPr lang="ja-JP" altLang="en-US" sz="1050" u="none" strike="noStrike" dirty="0">
                          <a:effectLst/>
                          <a:latin typeface="Meiryo UI" panose="020B0604030504040204" pitchFamily="50" charset="-128"/>
                          <a:ea typeface="Meiryo UI" panose="020B0604030504040204" pitchFamily="50" charset="-128"/>
                        </a:rPr>
                      </a:br>
                      <a:r>
                        <a:rPr lang="ja-JP" altLang="en-US" sz="1050" u="none" strike="noStrike" dirty="0" smtClean="0">
                          <a:effectLst/>
                          <a:latin typeface="Meiryo UI" panose="020B0604030504040204" pitchFamily="50" charset="-128"/>
                          <a:ea typeface="Meiryo UI" panose="020B0604030504040204" pitchFamily="50" charset="-128"/>
                        </a:rPr>
                        <a:t>「</a:t>
                      </a:r>
                      <a:r>
                        <a:rPr lang="en-US" altLang="ja-JP" sz="1050" u="none" strike="noStrike" dirty="0" smtClean="0">
                          <a:effectLst/>
                          <a:latin typeface="Meiryo UI" panose="020B0604030504040204" pitchFamily="50" charset="-128"/>
                          <a:ea typeface="Meiryo UI" panose="020B0604030504040204" pitchFamily="50" charset="-128"/>
                        </a:rPr>
                        <a:t>C</a:t>
                      </a:r>
                      <a:r>
                        <a:rPr lang="ja-JP" altLang="en-US" sz="1050" u="none" strike="noStrike" dirty="0" smtClean="0">
                          <a:effectLst/>
                          <a:latin typeface="Meiryo UI" panose="020B0604030504040204" pitchFamily="50" charset="-128"/>
                          <a:ea typeface="Meiryo UI" panose="020B0604030504040204" pitchFamily="50" charset="-128"/>
                        </a:rPr>
                        <a:t>」 土壌</a:t>
                      </a:r>
                      <a:r>
                        <a:rPr lang="ja-JP" altLang="en-US" sz="1050" u="none" strike="noStrike" dirty="0">
                          <a:effectLst/>
                          <a:latin typeface="Meiryo UI" panose="020B0604030504040204" pitchFamily="50" charset="-128"/>
                          <a:ea typeface="Meiryo UI" panose="020B0604030504040204" pitchFamily="50" charset="-128"/>
                        </a:rPr>
                        <a:t>栄養レベル</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rowSpan="2">
                  <a:txBody>
                    <a:bodyPr/>
                    <a:lstStyle/>
                    <a:p>
                      <a:pPr marL="80963" indent="-76200" algn="l" fontAlgn="ctr">
                        <a:lnSpc>
                          <a:spcPts val="1200"/>
                        </a:lnSpc>
                        <a:spcBef>
                          <a:spcPts val="200"/>
                        </a:spcBef>
                        <a:spcAft>
                          <a:spcPts val="0"/>
                        </a:spcAft>
                        <a:buFont typeface="Wingdings" panose="05000000000000000000" pitchFamily="2" charset="2"/>
                        <a:buChar char="Ø"/>
                      </a:pPr>
                      <a:r>
                        <a:rPr lang="ja-JP" altLang="en-US" sz="1050" b="1" u="none" strike="noStrike" dirty="0" smtClean="0">
                          <a:effectLst/>
                          <a:latin typeface="Meiryo UI" panose="020B0604030504040204" pitchFamily="50" charset="-128"/>
                          <a:ea typeface="Meiryo UI" panose="020B0604030504040204" pitchFamily="50" charset="-128"/>
                        </a:rPr>
                        <a:t>栄養関連の指標が相対的に良い評価となっているが</a:t>
                      </a:r>
                      <a:r>
                        <a:rPr lang="ja-JP" altLang="en-US" sz="1050" b="0" u="none" strike="noStrike" dirty="0" smtClean="0">
                          <a:effectLst/>
                          <a:latin typeface="Meiryo UI" panose="020B0604030504040204" pitchFamily="50" charset="-128"/>
                          <a:ea typeface="Meiryo UI" panose="020B0604030504040204" pitchFamily="50" charset="-128"/>
                        </a:rPr>
                        <a:t>、それをもって「今後、何も取り組まなくても良い」というわけではない。</a:t>
                      </a:r>
                      <a:r>
                        <a:rPr lang="ja-JP" altLang="en-US" sz="1050" b="1" u="none" strike="noStrike" dirty="0" smtClean="0">
                          <a:effectLst/>
                          <a:latin typeface="Meiryo UI" panose="020B0604030504040204" pitchFamily="50" charset="-128"/>
                          <a:ea typeface="Meiryo UI" panose="020B0604030504040204" pitchFamily="50" charset="-128"/>
                        </a:rPr>
                        <a:t>むしろ死守すべき評価</a:t>
                      </a:r>
                      <a:r>
                        <a:rPr lang="ja-JP" altLang="en-US" sz="1050" b="0" u="none" strike="noStrike" dirty="0" smtClean="0">
                          <a:effectLst/>
                          <a:latin typeface="Meiryo UI" panose="020B0604030504040204" pitchFamily="50" charset="-128"/>
                          <a:ea typeface="Meiryo UI" panose="020B0604030504040204" pitchFamily="50" charset="-128"/>
                        </a:rPr>
                        <a:t>として受け止め、引き続き、継続して取組みを進めるべき。</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lnL w="12700" cap="flat" cmpd="sng" algn="ctr">
                      <a:solidFill>
                        <a:schemeClr val="bg1">
                          <a:lumMod val="50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3659384225"/>
                  </a:ext>
                </a:extLst>
              </a:tr>
              <a:tr h="316421">
                <a:tc vMerge="1">
                  <a:txBody>
                    <a:bodyPr/>
                    <a:lstStyle/>
                    <a:p>
                      <a:endParaRPr kumimoji="1" lang="ja-JP" altLang="en-US"/>
                    </a:p>
                  </a:txBody>
                  <a:tcPr/>
                </a:tc>
                <a:tc>
                  <a:txBody>
                    <a:bodyPr/>
                    <a:lstStyle/>
                    <a:p>
                      <a:pPr algn="l" fontAlgn="ctr">
                        <a:lnSpc>
                          <a:spcPts val="1100"/>
                        </a:lnSpc>
                        <a:spcBef>
                          <a:spcPts val="0"/>
                        </a:spcBef>
                      </a:pPr>
                      <a:r>
                        <a:rPr lang="ja-JP" altLang="en-US" sz="1050" u="none" strike="noStrike" dirty="0" smtClean="0">
                          <a:effectLst/>
                          <a:latin typeface="Meiryo UI" panose="020B0604030504040204" pitchFamily="50" charset="-128"/>
                          <a:ea typeface="Meiryo UI" panose="020B0604030504040204" pitchFamily="50" charset="-128"/>
                        </a:rPr>
                        <a:t>大阪の</a:t>
                      </a:r>
                      <a:endParaRPr lang="en-US" altLang="ja-JP" sz="1050" u="none" strike="noStrike" dirty="0" smtClean="0">
                        <a:effectLst/>
                        <a:latin typeface="Meiryo UI" panose="020B0604030504040204" pitchFamily="50" charset="-128"/>
                        <a:ea typeface="Meiryo UI" panose="020B0604030504040204" pitchFamily="50" charset="-128"/>
                      </a:endParaRPr>
                    </a:p>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国内評価</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chemeClr val="dk1"/>
                          </a:solidFill>
                          <a:effectLst/>
                          <a:latin typeface="Meiryo UI" panose="020B0604030504040204" pitchFamily="50" charset="-128"/>
                          <a:ea typeface="Meiryo UI" panose="020B0604030504040204" pitchFamily="50" charset="-128"/>
                        </a:rPr>
                        <a:t>A</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t">
                        <a:lnSpc>
                          <a:spcPts val="1100"/>
                        </a:lnSpc>
                        <a:spcBef>
                          <a:spcPts val="0"/>
                        </a:spcBef>
                      </a:pPr>
                      <a:r>
                        <a:rPr lang="ja-JP" altLang="en-US" sz="1050" u="none" strike="noStrike" dirty="0" smtClean="0">
                          <a:effectLst/>
                          <a:latin typeface="Meiryo UI" panose="020B0604030504040204" pitchFamily="50" charset="-128"/>
                          <a:ea typeface="Meiryo UI" panose="020B0604030504040204" pitchFamily="50" charset="-128"/>
                        </a:rPr>
                        <a:t>「</a:t>
                      </a:r>
                      <a:r>
                        <a:rPr lang="en-US" altLang="ja-JP" sz="1050" u="none" strike="noStrike" dirty="0" smtClean="0">
                          <a:effectLst/>
                          <a:latin typeface="Meiryo UI" panose="020B0604030504040204" pitchFamily="50" charset="-128"/>
                          <a:ea typeface="Meiryo UI" panose="020B0604030504040204" pitchFamily="50" charset="-128"/>
                        </a:rPr>
                        <a:t>A</a:t>
                      </a:r>
                      <a:r>
                        <a:rPr lang="ja-JP" altLang="en-US" sz="1050" u="none" strike="noStrike" dirty="0" smtClean="0">
                          <a:effectLst/>
                          <a:latin typeface="Meiryo UI" panose="020B0604030504040204" pitchFamily="50" charset="-128"/>
                          <a:ea typeface="Meiryo UI" panose="020B0604030504040204" pitchFamily="50" charset="-128"/>
                        </a:rPr>
                        <a:t>」 栄養</a:t>
                      </a:r>
                      <a:r>
                        <a:rPr lang="ja-JP" altLang="en-US" sz="1050" u="none" strike="noStrike" dirty="0">
                          <a:effectLst/>
                          <a:latin typeface="Meiryo UI" panose="020B0604030504040204" pitchFamily="50" charset="-128"/>
                          <a:ea typeface="Meiryo UI" panose="020B0604030504040204" pitchFamily="50" charset="-128"/>
                        </a:rPr>
                        <a:t>失調者、ビタミン欠乏症の総患者</a:t>
                      </a:r>
                      <a:r>
                        <a:rPr lang="ja-JP" altLang="en-US" sz="1050" u="none" strike="noStrike" dirty="0" smtClean="0">
                          <a:effectLst/>
                          <a:latin typeface="Meiryo UI" panose="020B0604030504040204" pitchFamily="50" charset="-128"/>
                          <a:ea typeface="Meiryo UI" panose="020B0604030504040204" pitchFamily="50" charset="-128"/>
                        </a:rPr>
                        <a:t>割合</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3067539060"/>
                  </a:ext>
                </a:extLst>
              </a:tr>
              <a:tr h="316421">
                <a:tc rowSpan="2">
                  <a:txBody>
                    <a:bodyPr/>
                    <a:lstStyle/>
                    <a:p>
                      <a:pPr algn="ctr" fontAlgn="ctr">
                        <a:lnSpc>
                          <a:spcPts val="1300"/>
                        </a:lnSpc>
                        <a:spcBef>
                          <a:spcPts val="0"/>
                        </a:spcBef>
                      </a:pPr>
                      <a:r>
                        <a:rPr lang="ja-JP" altLang="en-US" sz="1100" u="none" strike="noStrike" dirty="0" smtClean="0">
                          <a:effectLst/>
                          <a:latin typeface="Meiryo UI" panose="020B0604030504040204" pitchFamily="50" charset="-128"/>
                          <a:ea typeface="Meiryo UI" panose="020B0604030504040204" pitchFamily="50" charset="-128"/>
                        </a:rPr>
                        <a:t>ゴール</a:t>
                      </a:r>
                      <a:r>
                        <a:rPr lang="en-US" altLang="ja-JP" sz="1100" u="none" strike="noStrike" dirty="0" smtClean="0">
                          <a:effectLst/>
                          <a:latin typeface="Meiryo UI" panose="020B0604030504040204" pitchFamily="50" charset="-128"/>
                          <a:ea typeface="Meiryo UI" panose="020B0604030504040204" pitchFamily="50" charset="-128"/>
                        </a:rPr>
                        <a:t>3</a:t>
                      </a:r>
                    </a:p>
                    <a:p>
                      <a:pPr algn="ctr" fontAlgn="ctr">
                        <a:lnSpc>
                          <a:spcPts val="1300"/>
                        </a:lnSpc>
                        <a:spcBef>
                          <a:spcPts val="0"/>
                        </a:spcBef>
                      </a:pP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保健</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日本の</a:t>
                      </a:r>
                      <a:endParaRPr lang="en-US" altLang="ja-JP" sz="1050" b="0" i="0" u="none" strike="noStrike" dirty="0" smtClean="0">
                        <a:solidFill>
                          <a:schemeClr val="dk1"/>
                        </a:solidFill>
                        <a:effectLst/>
                        <a:latin typeface="Meiryo UI" panose="020B0604030504040204" pitchFamily="50" charset="-128"/>
                        <a:ea typeface="Meiryo UI" panose="020B0604030504040204" pitchFamily="50" charset="-128"/>
                      </a:endParaRPr>
                    </a:p>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国際評価</a:t>
                      </a:r>
                      <a:endParaRPr 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chemeClr val="dk1"/>
                          </a:solidFill>
                          <a:effectLst/>
                          <a:latin typeface="Meiryo UI" panose="020B0604030504040204" pitchFamily="50" charset="-128"/>
                          <a:ea typeface="Meiryo UI" panose="020B0604030504040204" pitchFamily="50" charset="-128"/>
                        </a:rPr>
                        <a:t>B</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t">
                        <a:lnSpc>
                          <a:spcPts val="1100"/>
                        </a:lnSpc>
                        <a:spcBef>
                          <a:spcPts val="0"/>
                        </a:spcBef>
                      </a:pPr>
                      <a:r>
                        <a:rPr lang="ja-JP" altLang="en-US" sz="1050" u="none" strike="noStrike" dirty="0" smtClean="0">
                          <a:effectLst/>
                          <a:latin typeface="Meiryo UI" panose="020B0604030504040204" pitchFamily="50" charset="-128"/>
                          <a:ea typeface="Meiryo UI" panose="020B0604030504040204" pitchFamily="50" charset="-128"/>
                        </a:rPr>
                        <a:t>「</a:t>
                      </a:r>
                      <a:r>
                        <a:rPr lang="en-US" altLang="ja-JP" sz="1050" u="none" strike="noStrike" dirty="0" smtClean="0">
                          <a:effectLst/>
                          <a:latin typeface="Meiryo UI" panose="020B0604030504040204" pitchFamily="50" charset="-128"/>
                          <a:ea typeface="Meiryo UI" panose="020B0604030504040204" pitchFamily="50" charset="-128"/>
                        </a:rPr>
                        <a:t>A</a:t>
                      </a:r>
                      <a:r>
                        <a:rPr lang="ja-JP" altLang="en-US" sz="1050" u="none" strike="noStrike" dirty="0" smtClean="0">
                          <a:effectLst/>
                          <a:latin typeface="Meiryo UI" panose="020B0604030504040204" pitchFamily="50" charset="-128"/>
                          <a:ea typeface="Meiryo UI" panose="020B0604030504040204" pitchFamily="50" charset="-128"/>
                        </a:rPr>
                        <a:t>」 健康</a:t>
                      </a:r>
                      <a:r>
                        <a:rPr lang="ja-JP" altLang="en-US" sz="1050" u="none" strike="noStrike" dirty="0">
                          <a:effectLst/>
                          <a:latin typeface="Meiryo UI" panose="020B0604030504040204" pitchFamily="50" charset="-128"/>
                          <a:ea typeface="Meiryo UI" panose="020B0604030504040204" pitchFamily="50" charset="-128"/>
                        </a:rPr>
                        <a:t>寿命</a:t>
                      </a:r>
                      <a:br>
                        <a:rPr lang="ja-JP" altLang="en-US" sz="1050" u="none" strike="noStrike" dirty="0">
                          <a:effectLst/>
                          <a:latin typeface="Meiryo UI" panose="020B0604030504040204" pitchFamily="50" charset="-128"/>
                          <a:ea typeface="Meiryo UI" panose="020B0604030504040204" pitchFamily="50" charset="-128"/>
                        </a:rPr>
                      </a:br>
                      <a:r>
                        <a:rPr lang="ja-JP" altLang="en-US" sz="1050" u="none" strike="noStrike" dirty="0" smtClean="0">
                          <a:effectLst/>
                          <a:latin typeface="Meiryo UI" panose="020B0604030504040204" pitchFamily="50" charset="-128"/>
                          <a:ea typeface="Meiryo UI" panose="020B0604030504040204" pitchFamily="50" charset="-128"/>
                        </a:rPr>
                        <a:t>「</a:t>
                      </a:r>
                      <a:r>
                        <a:rPr lang="en-US" altLang="ja-JP" sz="1050" u="none" strike="noStrike" dirty="0" smtClean="0">
                          <a:effectLst/>
                          <a:latin typeface="Meiryo UI" panose="020B0604030504040204" pitchFamily="50" charset="-128"/>
                          <a:ea typeface="Meiryo UI" panose="020B0604030504040204" pitchFamily="50" charset="-128"/>
                        </a:rPr>
                        <a:t>B</a:t>
                      </a:r>
                      <a:r>
                        <a:rPr lang="ja-JP" altLang="en-US" sz="1050" u="none" strike="noStrike" dirty="0" smtClean="0">
                          <a:effectLst/>
                          <a:latin typeface="Meiryo UI" panose="020B0604030504040204" pitchFamily="50" charset="-128"/>
                          <a:ea typeface="Meiryo UI" panose="020B0604030504040204" pitchFamily="50" charset="-128"/>
                        </a:rPr>
                        <a:t>」 結核</a:t>
                      </a:r>
                      <a:r>
                        <a:rPr lang="ja-JP" altLang="en-US" sz="1050" u="none" strike="noStrike" dirty="0">
                          <a:effectLst/>
                          <a:latin typeface="Meiryo UI" panose="020B0604030504040204" pitchFamily="50" charset="-128"/>
                          <a:ea typeface="Meiryo UI" panose="020B0604030504040204" pitchFamily="50" charset="-128"/>
                        </a:rPr>
                        <a:t>発生率</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rowSpan="2">
                  <a:txBody>
                    <a:bodyPr/>
                    <a:lstStyle/>
                    <a:p>
                      <a:pPr marL="80963" indent="-71438" algn="l" fontAlgn="ctr">
                        <a:lnSpc>
                          <a:spcPts val="1200"/>
                        </a:lnSpc>
                        <a:spcBef>
                          <a:spcPts val="200"/>
                        </a:spcBef>
                        <a:spcAft>
                          <a:spcPts val="0"/>
                        </a:spcAft>
                        <a:buFont typeface="Wingdings" panose="05000000000000000000" pitchFamily="2" charset="2"/>
                        <a:buChar char="Ø"/>
                      </a:pPr>
                      <a:r>
                        <a:rPr lang="ja-JP" altLang="en-US" sz="1050" b="1" u="none" strike="noStrike" dirty="0" smtClean="0">
                          <a:effectLst/>
                          <a:latin typeface="Meiryo UI" panose="020B0604030504040204" pitchFamily="50" charset="-128"/>
                          <a:ea typeface="Meiryo UI" panose="020B0604030504040204" pitchFamily="50" charset="-128"/>
                        </a:rPr>
                        <a:t>今後、特に注力して取組みを進めるべき。感染症</a:t>
                      </a:r>
                      <a:r>
                        <a:rPr lang="ja-JP" altLang="en-US" sz="1050" b="1" u="none" strike="noStrike" dirty="0">
                          <a:effectLst/>
                          <a:latin typeface="Meiryo UI" panose="020B0604030504040204" pitchFamily="50" charset="-128"/>
                          <a:ea typeface="Meiryo UI" panose="020B0604030504040204" pitchFamily="50" charset="-128"/>
                        </a:rPr>
                        <a:t>関連の個別指標が厳しい評価となっていることは重要</a:t>
                      </a:r>
                      <a:r>
                        <a:rPr lang="ja-JP" altLang="en-US" sz="1050" u="none" strike="noStrike" dirty="0">
                          <a:effectLst/>
                          <a:latin typeface="Meiryo UI" panose="020B0604030504040204" pitchFamily="50" charset="-128"/>
                          <a:ea typeface="Meiryo UI" panose="020B0604030504040204" pitchFamily="50" charset="-128"/>
                        </a:rPr>
                        <a:t>な課題</a:t>
                      </a:r>
                      <a:r>
                        <a:rPr lang="ja-JP" altLang="en-US" sz="1050" u="none" strike="noStrike" dirty="0" smtClean="0">
                          <a:effectLst/>
                          <a:latin typeface="Meiryo UI" panose="020B0604030504040204" pitchFamily="50" charset="-128"/>
                          <a:ea typeface="Meiryo UI" panose="020B0604030504040204" pitchFamily="50" charset="-128"/>
                        </a:rPr>
                        <a:t>。</a:t>
                      </a:r>
                      <a:endParaRPr lang="en-US" altLang="ja-JP" sz="1050" u="none" strike="noStrike" dirty="0" smtClean="0">
                        <a:effectLst/>
                        <a:latin typeface="Meiryo UI" panose="020B0604030504040204" pitchFamily="50" charset="-128"/>
                        <a:ea typeface="Meiryo UI" panose="020B0604030504040204" pitchFamily="50" charset="-128"/>
                      </a:endParaRPr>
                    </a:p>
                    <a:p>
                      <a:pPr marL="80963" indent="-71438" algn="l" fontAlgn="ctr">
                        <a:lnSpc>
                          <a:spcPts val="1200"/>
                        </a:lnSpc>
                        <a:spcBef>
                          <a:spcPts val="200"/>
                        </a:spcBef>
                        <a:spcAft>
                          <a:spcPts val="0"/>
                        </a:spcAft>
                        <a:buFont typeface="Wingdings" panose="05000000000000000000" pitchFamily="2" charset="2"/>
                        <a:buChar char="Ø"/>
                      </a:pPr>
                      <a:r>
                        <a:rPr lang="ja-JP" altLang="en-US" sz="1050" u="none" strike="noStrike" dirty="0" smtClean="0">
                          <a:effectLst/>
                          <a:latin typeface="Meiryo UI" panose="020B0604030504040204" pitchFamily="50" charset="-128"/>
                          <a:ea typeface="Meiryo UI" panose="020B0604030504040204" pitchFamily="50" charset="-128"/>
                        </a:rPr>
                        <a:t>ゴール</a:t>
                      </a:r>
                      <a:r>
                        <a:rPr lang="ja-JP" altLang="en-US" sz="1050" u="none" strike="noStrike" dirty="0">
                          <a:effectLst/>
                          <a:latin typeface="Meiryo UI" panose="020B0604030504040204" pitchFamily="50" charset="-128"/>
                          <a:ea typeface="Meiryo UI" panose="020B0604030504040204" pitchFamily="50" charset="-128"/>
                        </a:rPr>
                        <a:t>３は</a:t>
                      </a:r>
                      <a:r>
                        <a:rPr lang="ja-JP" altLang="en-US" sz="1050" b="1" u="none" strike="noStrike" dirty="0">
                          <a:effectLst/>
                          <a:latin typeface="Meiryo UI" panose="020B0604030504040204" pitchFamily="50" charset="-128"/>
                          <a:ea typeface="Meiryo UI" panose="020B0604030504040204" pitchFamily="50" charset="-128"/>
                        </a:rPr>
                        <a:t>万博のテーマと関わりが</a:t>
                      </a:r>
                      <a:r>
                        <a:rPr lang="ja-JP" altLang="en-US" sz="1050" b="1" u="none" strike="noStrike" dirty="0" smtClean="0">
                          <a:effectLst/>
                          <a:latin typeface="Meiryo UI" panose="020B0604030504040204" pitchFamily="50" charset="-128"/>
                          <a:ea typeface="Meiryo UI" panose="020B0604030504040204" pitchFamily="50" charset="-128"/>
                        </a:rPr>
                        <a:t>深く個別</a:t>
                      </a:r>
                      <a:r>
                        <a:rPr lang="ja-JP" altLang="en-US" sz="1050" b="1" u="none" strike="noStrike" dirty="0">
                          <a:effectLst/>
                          <a:latin typeface="Meiryo UI" panose="020B0604030504040204" pitchFamily="50" charset="-128"/>
                          <a:ea typeface="Meiryo UI" panose="020B0604030504040204" pitchFamily="50" charset="-128"/>
                        </a:rPr>
                        <a:t>評価に関わらず外せないゴール</a:t>
                      </a:r>
                      <a:r>
                        <a:rPr lang="ja-JP" altLang="en-US" sz="1050" u="none" strike="noStrike" dirty="0">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108000" marT="0" marB="0" anchor="ctr">
                    <a:lnL w="12700" cap="flat" cmpd="sng" algn="ctr">
                      <a:solidFill>
                        <a:schemeClr val="bg1">
                          <a:lumMod val="50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3998939685"/>
                  </a:ext>
                </a:extLst>
              </a:tr>
              <a:tr h="316421">
                <a:tc vMerge="1">
                  <a:txBody>
                    <a:bodyPr/>
                    <a:lstStyle/>
                    <a:p>
                      <a:endParaRPr kumimoji="1" lang="ja-JP" altLang="en-US"/>
                    </a:p>
                  </a:txBody>
                  <a:tcPr/>
                </a:tc>
                <a:tc>
                  <a:txBody>
                    <a:bodyPr/>
                    <a:lstStyle/>
                    <a:p>
                      <a:pPr algn="l" fontAlgn="ctr">
                        <a:lnSpc>
                          <a:spcPts val="1100"/>
                        </a:lnSpc>
                        <a:spcBef>
                          <a:spcPts val="0"/>
                        </a:spcBef>
                      </a:pPr>
                      <a:r>
                        <a:rPr lang="ja-JP" altLang="en-US" sz="1050" u="none" strike="noStrike" dirty="0" smtClean="0">
                          <a:effectLst/>
                          <a:latin typeface="Meiryo UI" panose="020B0604030504040204" pitchFamily="50" charset="-128"/>
                          <a:ea typeface="Meiryo UI" panose="020B0604030504040204" pitchFamily="50" charset="-128"/>
                        </a:rPr>
                        <a:t>大阪の</a:t>
                      </a:r>
                      <a:endParaRPr lang="en-US" altLang="ja-JP" sz="1050" u="none" strike="noStrike" dirty="0" smtClean="0">
                        <a:effectLst/>
                        <a:latin typeface="Meiryo UI" panose="020B0604030504040204" pitchFamily="50" charset="-128"/>
                        <a:ea typeface="Meiryo UI" panose="020B0604030504040204" pitchFamily="50" charset="-128"/>
                      </a:endParaRPr>
                    </a:p>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国内評価</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chemeClr val="dk1"/>
                          </a:solidFill>
                          <a:effectLst/>
                          <a:latin typeface="Meiryo UI" panose="020B0604030504040204" pitchFamily="50" charset="-128"/>
                          <a:ea typeface="Meiryo UI" panose="020B0604030504040204" pitchFamily="50" charset="-128"/>
                        </a:rPr>
                        <a:t>C</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t">
                        <a:lnSpc>
                          <a:spcPts val="1100"/>
                        </a:lnSpc>
                        <a:spcBef>
                          <a:spcPts val="0"/>
                        </a:spcBef>
                      </a:pPr>
                      <a:r>
                        <a:rPr lang="ja-JP" altLang="en-US" sz="1050" u="none" strike="noStrike" dirty="0" smtClean="0">
                          <a:effectLst/>
                          <a:latin typeface="Meiryo UI" panose="020B0604030504040204" pitchFamily="50" charset="-128"/>
                          <a:ea typeface="Meiryo UI" panose="020B0604030504040204" pitchFamily="50" charset="-128"/>
                        </a:rPr>
                        <a:t>「</a:t>
                      </a:r>
                      <a:r>
                        <a:rPr lang="en-US" altLang="ja-JP" sz="1050" u="none" strike="noStrike" dirty="0" smtClean="0">
                          <a:effectLst/>
                          <a:latin typeface="Meiryo UI" panose="020B0604030504040204" pitchFamily="50" charset="-128"/>
                          <a:ea typeface="Meiryo UI" panose="020B0604030504040204" pitchFamily="50" charset="-128"/>
                        </a:rPr>
                        <a:t>D</a:t>
                      </a:r>
                      <a:r>
                        <a:rPr lang="ja-JP" altLang="en-US" sz="1050" u="none" strike="noStrike" dirty="0" smtClean="0">
                          <a:effectLst/>
                          <a:latin typeface="Meiryo UI" panose="020B0604030504040204" pitchFamily="50" charset="-128"/>
                          <a:ea typeface="Meiryo UI" panose="020B0604030504040204" pitchFamily="50" charset="-128"/>
                        </a:rPr>
                        <a:t>」 ＨＩＶ</a:t>
                      </a:r>
                      <a:r>
                        <a:rPr lang="ja-JP" altLang="en-US" sz="1050" u="none" strike="noStrike" dirty="0">
                          <a:effectLst/>
                          <a:latin typeface="Meiryo UI" panose="020B0604030504040204" pitchFamily="50" charset="-128"/>
                          <a:ea typeface="Meiryo UI" panose="020B0604030504040204" pitchFamily="50" charset="-128"/>
                        </a:rPr>
                        <a:t>感染者数</a:t>
                      </a:r>
                      <a:br>
                        <a:rPr lang="ja-JP" altLang="en-US" sz="1050" u="none" strike="noStrike" dirty="0">
                          <a:effectLst/>
                          <a:latin typeface="Meiryo UI" panose="020B0604030504040204" pitchFamily="50" charset="-128"/>
                          <a:ea typeface="Meiryo UI" panose="020B0604030504040204" pitchFamily="50" charset="-128"/>
                        </a:rPr>
                      </a:br>
                      <a:r>
                        <a:rPr lang="ja-JP" altLang="en-US" sz="1050" u="none" strike="noStrike" dirty="0" smtClean="0">
                          <a:effectLst/>
                          <a:latin typeface="Meiryo UI" panose="020B0604030504040204" pitchFamily="50" charset="-128"/>
                          <a:ea typeface="Meiryo UI" panose="020B0604030504040204" pitchFamily="50" charset="-128"/>
                        </a:rPr>
                        <a:t>「</a:t>
                      </a:r>
                      <a:r>
                        <a:rPr lang="en-US" altLang="ja-JP" sz="1050" u="none" strike="noStrike" dirty="0" smtClean="0">
                          <a:effectLst/>
                          <a:latin typeface="Meiryo UI" panose="020B0604030504040204" pitchFamily="50" charset="-128"/>
                          <a:ea typeface="Meiryo UI" panose="020B0604030504040204" pitchFamily="50" charset="-128"/>
                        </a:rPr>
                        <a:t>D</a:t>
                      </a:r>
                      <a:r>
                        <a:rPr lang="ja-JP" altLang="en-US" sz="1050" u="none" strike="noStrike" dirty="0" smtClean="0">
                          <a:effectLst/>
                          <a:latin typeface="Meiryo UI" panose="020B0604030504040204" pitchFamily="50" charset="-128"/>
                          <a:ea typeface="Meiryo UI" panose="020B0604030504040204" pitchFamily="50" charset="-128"/>
                        </a:rPr>
                        <a:t>」 心血管</a:t>
                      </a:r>
                      <a:r>
                        <a:rPr lang="ja-JP" altLang="en-US" sz="1050" u="none" strike="noStrike" dirty="0">
                          <a:effectLst/>
                          <a:latin typeface="Meiryo UI" panose="020B0604030504040204" pitchFamily="50" charset="-128"/>
                          <a:ea typeface="Meiryo UI" panose="020B0604030504040204" pitchFamily="50" charset="-128"/>
                        </a:rPr>
                        <a:t>疾患、がん、糖尿病の</a:t>
                      </a:r>
                      <a:r>
                        <a:rPr lang="ja-JP" altLang="en-US" sz="1050" u="none" strike="noStrike" dirty="0" smtClean="0">
                          <a:effectLst/>
                          <a:latin typeface="Meiryo UI" panose="020B0604030504040204" pitchFamily="50" charset="-128"/>
                          <a:ea typeface="Meiryo UI" panose="020B0604030504040204" pitchFamily="50" charset="-128"/>
                        </a:rPr>
                        <a:t>死亡率</a:t>
                      </a:r>
                      <a:r>
                        <a:rPr lang="ja-JP" altLang="en-US" sz="1050" u="none" strike="noStrike" dirty="0">
                          <a:effectLst/>
                          <a:latin typeface="Meiryo UI" panose="020B0604030504040204" pitchFamily="50" charset="-128"/>
                          <a:ea typeface="Meiryo UI" panose="020B0604030504040204" pitchFamily="50" charset="-128"/>
                        </a:rPr>
                        <a:t>　</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430932434"/>
                  </a:ext>
                </a:extLst>
              </a:tr>
              <a:tr h="316421">
                <a:tc rowSpan="2">
                  <a:txBody>
                    <a:bodyPr/>
                    <a:lstStyle/>
                    <a:p>
                      <a:pPr algn="ctr" fontAlgn="ctr">
                        <a:lnSpc>
                          <a:spcPts val="1300"/>
                        </a:lnSpc>
                        <a:spcBef>
                          <a:spcPts val="0"/>
                        </a:spcBef>
                      </a:pPr>
                      <a:r>
                        <a:rPr lang="ja-JP" altLang="en-US" sz="1100" u="none" strike="noStrike" dirty="0" smtClean="0">
                          <a:effectLst/>
                          <a:latin typeface="Meiryo UI" panose="020B0604030504040204" pitchFamily="50" charset="-128"/>
                          <a:ea typeface="Meiryo UI" panose="020B0604030504040204" pitchFamily="50" charset="-128"/>
                        </a:rPr>
                        <a:t>ゴール</a:t>
                      </a:r>
                      <a:r>
                        <a:rPr lang="en-US" altLang="ja-JP" sz="1100" u="none" strike="noStrike" dirty="0" smtClean="0">
                          <a:effectLst/>
                          <a:latin typeface="Meiryo UI" panose="020B0604030504040204" pitchFamily="50" charset="-128"/>
                          <a:ea typeface="Meiryo UI" panose="020B0604030504040204" pitchFamily="50" charset="-128"/>
                        </a:rPr>
                        <a:t>4</a:t>
                      </a:r>
                    </a:p>
                    <a:p>
                      <a:pPr algn="ctr" fontAlgn="ctr">
                        <a:lnSpc>
                          <a:spcPts val="1300"/>
                        </a:lnSpc>
                        <a:spcBef>
                          <a:spcPts val="0"/>
                        </a:spcBef>
                      </a:pP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教育</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日本の</a:t>
                      </a:r>
                      <a:endParaRPr lang="en-US" altLang="ja-JP" sz="1050" b="0" i="0" u="none" strike="noStrike" dirty="0" smtClean="0">
                        <a:solidFill>
                          <a:schemeClr val="dk1"/>
                        </a:solidFill>
                        <a:effectLst/>
                        <a:latin typeface="Meiryo UI" panose="020B0604030504040204" pitchFamily="50" charset="-128"/>
                        <a:ea typeface="Meiryo UI" panose="020B0604030504040204" pitchFamily="50" charset="-128"/>
                      </a:endParaRPr>
                    </a:p>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国際評価</a:t>
                      </a:r>
                      <a:endParaRPr 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chemeClr val="dk1"/>
                          </a:solidFill>
                          <a:effectLst/>
                          <a:latin typeface="Meiryo UI" panose="020B0604030504040204" pitchFamily="50" charset="-128"/>
                          <a:ea typeface="Meiryo UI" panose="020B0604030504040204" pitchFamily="50" charset="-128"/>
                        </a:rPr>
                        <a:t>A</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t">
                        <a:lnSpc>
                          <a:spcPts val="1100"/>
                        </a:lnSpc>
                        <a:spcBef>
                          <a:spcPts val="0"/>
                        </a:spcBef>
                      </a:pPr>
                      <a:r>
                        <a:rPr lang="ja-JP" altLang="en-US" sz="1050" u="none" strike="noStrike" dirty="0" smtClean="0">
                          <a:effectLst/>
                          <a:latin typeface="Meiryo UI" panose="020B0604030504040204" pitchFamily="50" charset="-128"/>
                          <a:ea typeface="Meiryo UI" panose="020B0604030504040204" pitchFamily="50" charset="-128"/>
                        </a:rPr>
                        <a:t>「</a:t>
                      </a:r>
                      <a:r>
                        <a:rPr lang="en-US" altLang="ja-JP" sz="1050" u="none" strike="noStrike" dirty="0" smtClean="0">
                          <a:effectLst/>
                          <a:latin typeface="Meiryo UI" panose="020B0604030504040204" pitchFamily="50" charset="-128"/>
                          <a:ea typeface="Meiryo UI" panose="020B0604030504040204" pitchFamily="50" charset="-128"/>
                        </a:rPr>
                        <a:t>A</a:t>
                      </a:r>
                      <a:r>
                        <a:rPr lang="ja-JP" altLang="en-US" sz="1050" u="none" strike="noStrike" dirty="0" smtClean="0">
                          <a:effectLst/>
                          <a:latin typeface="Meiryo UI" panose="020B0604030504040204" pitchFamily="50" charset="-128"/>
                          <a:ea typeface="Meiryo UI" panose="020B0604030504040204" pitchFamily="50" charset="-128"/>
                        </a:rPr>
                        <a:t>」 就学率</a:t>
                      </a:r>
                      <a:r>
                        <a:rPr lang="ja-JP" altLang="en-US" sz="1050" u="none" strike="noStrike" dirty="0">
                          <a:effectLst/>
                          <a:latin typeface="Meiryo UI" panose="020B0604030504040204" pitchFamily="50" charset="-128"/>
                          <a:ea typeface="Meiryo UI" panose="020B0604030504040204" pitchFamily="50" charset="-128"/>
                        </a:rPr>
                        <a:t/>
                      </a:r>
                      <a:br>
                        <a:rPr lang="ja-JP" altLang="en-US" sz="1050" u="none" strike="noStrike" dirty="0">
                          <a:effectLst/>
                          <a:latin typeface="Meiryo UI" panose="020B0604030504040204" pitchFamily="50" charset="-128"/>
                          <a:ea typeface="Meiryo UI" panose="020B0604030504040204" pitchFamily="50" charset="-128"/>
                        </a:rPr>
                      </a:br>
                      <a:r>
                        <a:rPr lang="ja-JP" altLang="en-US" sz="1050" u="none" strike="noStrike" dirty="0" smtClean="0">
                          <a:effectLst/>
                          <a:latin typeface="Meiryo UI" panose="020B0604030504040204" pitchFamily="50" charset="-128"/>
                          <a:ea typeface="Meiryo UI" panose="020B0604030504040204" pitchFamily="50" charset="-128"/>
                        </a:rPr>
                        <a:t>「</a:t>
                      </a:r>
                      <a:r>
                        <a:rPr lang="en-US" altLang="ja-JP" sz="1050" u="none" strike="noStrike" dirty="0" smtClean="0">
                          <a:effectLst/>
                          <a:latin typeface="Meiryo UI" panose="020B0604030504040204" pitchFamily="50" charset="-128"/>
                          <a:ea typeface="Meiryo UI" panose="020B0604030504040204" pitchFamily="50" charset="-128"/>
                        </a:rPr>
                        <a:t>A</a:t>
                      </a:r>
                      <a:r>
                        <a:rPr lang="ja-JP" altLang="en-US" sz="1050" u="none" strike="noStrike" dirty="0" smtClean="0">
                          <a:effectLst/>
                          <a:latin typeface="Meiryo UI" panose="020B0604030504040204" pitchFamily="50" charset="-128"/>
                          <a:ea typeface="Meiryo UI" panose="020B0604030504040204" pitchFamily="50" charset="-128"/>
                        </a:rPr>
                        <a:t>」 学習</a:t>
                      </a:r>
                      <a:r>
                        <a:rPr lang="ja-JP" altLang="en-US" sz="1050" u="none" strike="noStrike" dirty="0">
                          <a:effectLst/>
                          <a:latin typeface="Meiryo UI" panose="020B0604030504040204" pitchFamily="50" charset="-128"/>
                          <a:ea typeface="Meiryo UI" panose="020B0604030504040204" pitchFamily="50" charset="-128"/>
                        </a:rPr>
                        <a:t>到達度スコア</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rowSpan="2">
                  <a:txBody>
                    <a:bodyPr/>
                    <a:lstStyle/>
                    <a:p>
                      <a:pPr marL="80963" indent="-71438" algn="l" fontAlgn="ctr">
                        <a:lnSpc>
                          <a:spcPts val="1200"/>
                        </a:lnSpc>
                        <a:spcBef>
                          <a:spcPts val="200"/>
                        </a:spcBef>
                        <a:spcAft>
                          <a:spcPts val="0"/>
                        </a:spcAft>
                        <a:buFont typeface="Wingdings" panose="05000000000000000000" pitchFamily="2" charset="2"/>
                        <a:buChar char="Ø"/>
                      </a:pPr>
                      <a:r>
                        <a:rPr lang="ja-JP" altLang="en-US" sz="1050" b="1" u="none" strike="noStrike" dirty="0" smtClean="0">
                          <a:effectLst/>
                          <a:latin typeface="Meiryo UI" panose="020B0604030504040204" pitchFamily="50" charset="-128"/>
                          <a:ea typeface="Meiryo UI" panose="020B0604030504040204" pitchFamily="50" charset="-128"/>
                        </a:rPr>
                        <a:t>今後、特に注力して取組みを進めるべき。</a:t>
                      </a:r>
                      <a:endParaRPr lang="en-US" altLang="ja-JP" sz="1050" u="none" strike="noStrike" dirty="0" smtClean="0">
                        <a:effectLst/>
                        <a:latin typeface="Meiryo UI" panose="020B0604030504040204" pitchFamily="50" charset="-128"/>
                        <a:ea typeface="Meiryo UI" panose="020B0604030504040204" pitchFamily="50" charset="-128"/>
                      </a:endParaRPr>
                    </a:p>
                    <a:p>
                      <a:pPr marL="80963" indent="-71438" algn="l" fontAlgn="ctr">
                        <a:lnSpc>
                          <a:spcPts val="1200"/>
                        </a:lnSpc>
                        <a:spcBef>
                          <a:spcPts val="200"/>
                        </a:spcBef>
                        <a:spcAft>
                          <a:spcPts val="0"/>
                        </a:spcAft>
                        <a:buFont typeface="Wingdings" panose="05000000000000000000" pitchFamily="2" charset="2"/>
                        <a:buChar char="Ø"/>
                      </a:pPr>
                      <a:r>
                        <a:rPr lang="ja-JP" altLang="en-US" sz="1050" u="none" strike="noStrike" dirty="0" smtClean="0">
                          <a:effectLst/>
                          <a:latin typeface="Meiryo UI" panose="020B0604030504040204" pitchFamily="50" charset="-128"/>
                          <a:ea typeface="Meiryo UI" panose="020B0604030504040204" pitchFamily="50" charset="-128"/>
                        </a:rPr>
                        <a:t>ゴール</a:t>
                      </a:r>
                      <a:r>
                        <a:rPr lang="ja-JP" altLang="en-US" sz="1050" u="none" strike="noStrike" dirty="0">
                          <a:effectLst/>
                          <a:latin typeface="Meiryo UI" panose="020B0604030504040204" pitchFamily="50" charset="-128"/>
                          <a:ea typeface="Meiryo UI" panose="020B0604030504040204" pitchFamily="50" charset="-128"/>
                        </a:rPr>
                        <a:t>４は、将来を担う次世代の育成という観点が</a:t>
                      </a:r>
                      <a:r>
                        <a:rPr lang="ja-JP" altLang="en-US" sz="1050" u="none" strike="noStrike" dirty="0" smtClean="0">
                          <a:effectLst/>
                          <a:latin typeface="Meiryo UI" panose="020B0604030504040204" pitchFamily="50" charset="-128"/>
                          <a:ea typeface="Meiryo UI" panose="020B0604030504040204" pitchFamily="50" charset="-128"/>
                        </a:rPr>
                        <a:t>あり、</a:t>
                      </a:r>
                      <a:r>
                        <a:rPr lang="ja-JP" altLang="en-US" sz="1050" b="1" u="none" strike="noStrike" dirty="0">
                          <a:effectLst/>
                          <a:latin typeface="Meiryo UI" panose="020B0604030504040204" pitchFamily="50" charset="-128"/>
                          <a:ea typeface="Meiryo UI" panose="020B0604030504040204" pitchFamily="50" charset="-128"/>
                        </a:rPr>
                        <a:t>学力などの個別指標の評価が</a:t>
                      </a:r>
                      <a:r>
                        <a:rPr lang="ja-JP" altLang="en-US" sz="1050" b="1" u="none" strike="noStrike" dirty="0" smtClean="0">
                          <a:effectLst/>
                          <a:latin typeface="Meiryo UI" panose="020B0604030504040204" pitchFamily="50" charset="-128"/>
                          <a:ea typeface="Meiryo UI" panose="020B0604030504040204" pitchFamily="50" charset="-128"/>
                        </a:rPr>
                        <a:t>悪いこと</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について、改善傾向にあるものについても、</a:t>
                      </a:r>
                      <a:r>
                        <a:rPr lang="ja-JP" altLang="en-US" sz="1050" b="1" u="none" strike="noStrike" dirty="0" smtClean="0">
                          <a:effectLst/>
                          <a:latin typeface="Meiryo UI" panose="020B0604030504040204" pitchFamily="50" charset="-128"/>
                          <a:ea typeface="Meiryo UI" panose="020B0604030504040204" pitchFamily="50" charset="-128"/>
                        </a:rPr>
                        <a:t>他</a:t>
                      </a:r>
                      <a:r>
                        <a:rPr lang="ja-JP" altLang="en-US" sz="1050" b="1" u="none" strike="noStrike" dirty="0">
                          <a:effectLst/>
                          <a:latin typeface="Meiryo UI" panose="020B0604030504040204" pitchFamily="50" charset="-128"/>
                          <a:ea typeface="Meiryo UI" panose="020B0604030504040204" pitchFamily="50" charset="-128"/>
                        </a:rPr>
                        <a:t>のゴールより重く受け止めるべき</a:t>
                      </a:r>
                      <a:r>
                        <a:rPr lang="ja-JP" altLang="en-US" sz="1050" u="none" strike="noStrike" dirty="0">
                          <a:effectLst/>
                          <a:latin typeface="Meiryo UI" panose="020B0604030504040204" pitchFamily="50" charset="-128"/>
                          <a:ea typeface="Meiryo UI" panose="020B0604030504040204" pitchFamily="50" charset="-128"/>
                        </a:rPr>
                        <a:t>。この点においても注力すべきゴール</a:t>
                      </a:r>
                      <a:r>
                        <a:rPr lang="ja-JP" altLang="en-US" sz="1050" u="none" strike="noStrike" dirty="0" smtClean="0">
                          <a:effectLst/>
                          <a:latin typeface="Meiryo UI" panose="020B0604030504040204" pitchFamily="50" charset="-128"/>
                          <a:ea typeface="Meiryo UI" panose="020B0604030504040204" pitchFamily="50" charset="-128"/>
                        </a:rPr>
                        <a:t>といえる</a:t>
                      </a:r>
                      <a:r>
                        <a:rPr lang="ja-JP" altLang="en-US" sz="1050" u="none" strike="noStrike" dirty="0">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108000" marT="0" marB="0" anchor="ctr">
                    <a:lnL w="12700" cap="flat" cmpd="sng" algn="ctr">
                      <a:solidFill>
                        <a:schemeClr val="bg1">
                          <a:lumMod val="50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4158309897"/>
                  </a:ext>
                </a:extLst>
              </a:tr>
              <a:tr h="378368">
                <a:tc vMerge="1">
                  <a:txBody>
                    <a:bodyPr/>
                    <a:lstStyle/>
                    <a:p>
                      <a:endParaRPr kumimoji="1" lang="ja-JP" altLang="en-US"/>
                    </a:p>
                  </a:txBody>
                  <a:tcPr/>
                </a:tc>
                <a:tc>
                  <a:txBody>
                    <a:bodyPr/>
                    <a:lstStyle/>
                    <a:p>
                      <a:pPr algn="l" fontAlgn="ctr">
                        <a:lnSpc>
                          <a:spcPts val="1100"/>
                        </a:lnSpc>
                        <a:spcBef>
                          <a:spcPts val="0"/>
                        </a:spcBef>
                      </a:pPr>
                      <a:r>
                        <a:rPr lang="ja-JP" altLang="en-US" sz="1050" u="none" strike="noStrike" dirty="0" smtClean="0">
                          <a:effectLst/>
                          <a:latin typeface="Meiryo UI" panose="020B0604030504040204" pitchFamily="50" charset="-128"/>
                          <a:ea typeface="Meiryo UI" panose="020B0604030504040204" pitchFamily="50" charset="-128"/>
                        </a:rPr>
                        <a:t>大阪の</a:t>
                      </a:r>
                      <a:endParaRPr lang="en-US" altLang="ja-JP" sz="1050" u="none" strike="noStrike" dirty="0" smtClean="0">
                        <a:effectLst/>
                        <a:latin typeface="Meiryo UI" panose="020B0604030504040204" pitchFamily="50" charset="-128"/>
                        <a:ea typeface="Meiryo UI" panose="020B0604030504040204" pitchFamily="50" charset="-128"/>
                      </a:endParaRPr>
                    </a:p>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国内評価</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chemeClr val="dk1"/>
                          </a:solidFill>
                          <a:effectLst/>
                          <a:latin typeface="Meiryo UI" panose="020B0604030504040204" pitchFamily="50" charset="-128"/>
                          <a:ea typeface="Meiryo UI" panose="020B0604030504040204" pitchFamily="50" charset="-128"/>
                        </a:rPr>
                        <a:t>C</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t">
                        <a:lnSpc>
                          <a:spcPts val="1100"/>
                        </a:lnSpc>
                        <a:spcBef>
                          <a:spcPts val="0"/>
                        </a:spcBef>
                      </a:pPr>
                      <a:r>
                        <a:rPr lang="ja-JP" altLang="en-US" sz="1050" u="none" strike="noStrike" dirty="0" smtClean="0">
                          <a:effectLst/>
                          <a:latin typeface="Meiryo UI" panose="020B0604030504040204" pitchFamily="50" charset="-128"/>
                          <a:ea typeface="Meiryo UI" panose="020B0604030504040204" pitchFamily="50" charset="-128"/>
                        </a:rPr>
                        <a:t>「</a:t>
                      </a:r>
                      <a:r>
                        <a:rPr lang="en-US" altLang="ja-JP" sz="1050" u="none" strike="noStrike" dirty="0" smtClean="0">
                          <a:effectLst/>
                          <a:latin typeface="Meiryo UI" panose="020B0604030504040204" pitchFamily="50" charset="-128"/>
                          <a:ea typeface="Meiryo UI" panose="020B0604030504040204" pitchFamily="50" charset="-128"/>
                        </a:rPr>
                        <a:t>D</a:t>
                      </a:r>
                      <a:r>
                        <a:rPr lang="ja-JP" altLang="en-US" sz="1050" u="none" strike="noStrike" dirty="0" smtClean="0">
                          <a:effectLst/>
                          <a:latin typeface="Meiryo UI" panose="020B0604030504040204" pitchFamily="50" charset="-128"/>
                          <a:ea typeface="Meiryo UI" panose="020B0604030504040204" pitchFamily="50" charset="-128"/>
                        </a:rPr>
                        <a:t>」 小学生</a:t>
                      </a:r>
                      <a:r>
                        <a:rPr lang="ja-JP" altLang="en-US" sz="1050" u="none" strike="noStrike" dirty="0">
                          <a:effectLst/>
                          <a:latin typeface="Meiryo UI" panose="020B0604030504040204" pitchFamily="50" charset="-128"/>
                          <a:ea typeface="Meiryo UI" panose="020B0604030504040204" pitchFamily="50" charset="-128"/>
                        </a:rPr>
                        <a:t>の国語・数学・理科平均正答率</a:t>
                      </a:r>
                      <a:br>
                        <a:rPr lang="ja-JP" altLang="en-US" sz="1050" u="none" strike="noStrike" dirty="0">
                          <a:effectLst/>
                          <a:latin typeface="Meiryo UI" panose="020B0604030504040204" pitchFamily="50" charset="-128"/>
                          <a:ea typeface="Meiryo UI" panose="020B0604030504040204" pitchFamily="50" charset="-128"/>
                        </a:rPr>
                      </a:br>
                      <a:r>
                        <a:rPr lang="ja-JP" altLang="en-US" sz="1050" u="none" strike="noStrike" dirty="0" smtClean="0">
                          <a:effectLst/>
                          <a:latin typeface="Meiryo UI" panose="020B0604030504040204" pitchFamily="50" charset="-128"/>
                          <a:ea typeface="Meiryo UI" panose="020B0604030504040204" pitchFamily="50" charset="-128"/>
                        </a:rPr>
                        <a:t>「</a:t>
                      </a:r>
                      <a:r>
                        <a:rPr lang="en-US" altLang="ja-JP" sz="1050" u="none" strike="noStrike" dirty="0" smtClean="0">
                          <a:effectLst/>
                          <a:latin typeface="Meiryo UI" panose="020B0604030504040204" pitchFamily="50" charset="-128"/>
                          <a:ea typeface="Meiryo UI" panose="020B0604030504040204" pitchFamily="50" charset="-128"/>
                        </a:rPr>
                        <a:t>C</a:t>
                      </a:r>
                      <a:r>
                        <a:rPr lang="ja-JP" altLang="en-US" sz="1050" u="none" strike="noStrike" dirty="0" smtClean="0">
                          <a:effectLst/>
                          <a:latin typeface="Meiryo UI" panose="020B0604030504040204" pitchFamily="50" charset="-128"/>
                          <a:ea typeface="Meiryo UI" panose="020B0604030504040204" pitchFamily="50" charset="-128"/>
                        </a:rPr>
                        <a:t>」 中学生</a:t>
                      </a:r>
                      <a:r>
                        <a:rPr lang="ja-JP" altLang="en-US" sz="1050" u="none" strike="noStrike" dirty="0">
                          <a:effectLst/>
                          <a:latin typeface="Meiryo UI" panose="020B0604030504040204" pitchFamily="50" charset="-128"/>
                          <a:ea typeface="Meiryo UI" panose="020B0604030504040204" pitchFamily="50" charset="-128"/>
                        </a:rPr>
                        <a:t>の国語・数学・理科平均正答率</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3736257195"/>
                  </a:ext>
                </a:extLst>
              </a:tr>
              <a:tr h="316421">
                <a:tc rowSpan="2">
                  <a:txBody>
                    <a:bodyPr/>
                    <a:lstStyle/>
                    <a:p>
                      <a:pPr algn="ctr" fontAlgn="ctr">
                        <a:lnSpc>
                          <a:spcPts val="1300"/>
                        </a:lnSpc>
                        <a:spcBef>
                          <a:spcPts val="0"/>
                        </a:spcBef>
                      </a:pP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ゴール</a:t>
                      </a: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5</a:t>
                      </a:r>
                    </a:p>
                    <a:p>
                      <a:pPr algn="ctr" fontAlgn="ctr">
                        <a:lnSpc>
                          <a:spcPts val="1300"/>
                        </a:lnSpc>
                        <a:spcBef>
                          <a:spcPts val="0"/>
                        </a:spcBef>
                      </a:pP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ジェンダー</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日本の</a:t>
                      </a:r>
                      <a:endParaRPr lang="en-US" altLang="ja-JP" sz="1050" b="0" i="0" u="none" strike="noStrike" dirty="0" smtClean="0">
                        <a:solidFill>
                          <a:schemeClr val="dk1"/>
                        </a:solidFill>
                        <a:effectLst/>
                        <a:latin typeface="Meiryo UI" panose="020B0604030504040204" pitchFamily="50" charset="-128"/>
                        <a:ea typeface="Meiryo UI" panose="020B0604030504040204" pitchFamily="50" charset="-128"/>
                      </a:endParaRPr>
                    </a:p>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国際評価</a:t>
                      </a:r>
                      <a:endParaRPr 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D</a:t>
                      </a: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t">
                        <a:lnSpc>
                          <a:spcPts val="1100"/>
                        </a:lnSpc>
                        <a:spcBef>
                          <a:spcPts val="0"/>
                        </a:spcBef>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男女間</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賃金</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格差</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無賃労働に割く時間の男女差</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rowSpan="2">
                  <a:txBody>
                    <a:bodyPr/>
                    <a:lstStyle/>
                    <a:p>
                      <a:pPr marL="80963" indent="-71438" algn="l" fontAlgn="ctr">
                        <a:lnSpc>
                          <a:spcPts val="1200"/>
                        </a:lnSpc>
                        <a:spcBef>
                          <a:spcPts val="200"/>
                        </a:spcBef>
                        <a:spcAft>
                          <a:spcPts val="0"/>
                        </a:spcAft>
                        <a:buFont typeface="Wingdings" panose="05000000000000000000" pitchFamily="2" charset="2"/>
                        <a:buChar char="Ø"/>
                      </a:pPr>
                      <a:r>
                        <a:rPr lang="ja-JP" altLang="en-US" sz="1050" b="1" u="none" strike="noStrike" dirty="0" smtClean="0">
                          <a:effectLst/>
                          <a:latin typeface="Meiryo UI" panose="020B0604030504040204" pitchFamily="50" charset="-128"/>
                          <a:ea typeface="Meiryo UI" panose="020B0604030504040204" pitchFamily="50" charset="-128"/>
                        </a:rPr>
                        <a:t>今後、特に注力して取組みを進めるべき。</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国際的</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に日本の評価が低いことを国の問題にせず</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、重く</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受け止めるべき</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endParaRPr>
                    </a:p>
                    <a:p>
                      <a:pPr marL="80963" indent="-71438" algn="l" fontAlgn="ctr">
                        <a:lnSpc>
                          <a:spcPts val="1200"/>
                        </a:lnSpc>
                        <a:spcBef>
                          <a:spcPts val="200"/>
                        </a:spcBef>
                        <a:spcAft>
                          <a:spcPts val="0"/>
                        </a:spcAft>
                        <a:buFont typeface="Wingdings" panose="05000000000000000000" pitchFamily="2" charset="2"/>
                        <a:buChar char="Ø"/>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女性は人口</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の半数を</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占める。ゴール</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５は、</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他のゴールに比べ最も対象者が</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多い</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ということであり、その点からも重要なゴールといえる。</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108000" marT="0" marB="0" anchor="ctr">
                    <a:lnL w="12700" cap="flat" cmpd="sng" algn="ctr">
                      <a:solidFill>
                        <a:schemeClr val="bg1">
                          <a:lumMod val="50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1508723055"/>
                  </a:ext>
                </a:extLst>
              </a:tr>
              <a:tr h="378368">
                <a:tc vMerge="1">
                  <a:txBody>
                    <a:bodyPr/>
                    <a:lstStyle/>
                    <a:p>
                      <a:endParaRPr kumimoji="1" lang="ja-JP" altLang="en-US"/>
                    </a:p>
                  </a:txBody>
                  <a:tcPr>
                    <a:lnL w="28575"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ctr">
                        <a:lnSpc>
                          <a:spcPts val="1100"/>
                        </a:lnSpc>
                        <a:spcBef>
                          <a:spcPts val="0"/>
                        </a:spcBef>
                      </a:pPr>
                      <a:r>
                        <a:rPr lang="ja-JP" altLang="en-US" sz="1050" u="none" strike="noStrike" dirty="0" smtClean="0">
                          <a:effectLst/>
                          <a:latin typeface="Meiryo UI" panose="020B0604030504040204" pitchFamily="50" charset="-128"/>
                          <a:ea typeface="Meiryo UI" panose="020B0604030504040204" pitchFamily="50" charset="-128"/>
                        </a:rPr>
                        <a:t>大阪の</a:t>
                      </a:r>
                      <a:endParaRPr lang="en-US" altLang="ja-JP" sz="1050" u="none" strike="noStrike" dirty="0" smtClean="0">
                        <a:effectLst/>
                        <a:latin typeface="Meiryo UI" panose="020B0604030504040204" pitchFamily="50" charset="-128"/>
                        <a:ea typeface="Meiryo UI" panose="020B0604030504040204" pitchFamily="50" charset="-128"/>
                      </a:endParaRPr>
                    </a:p>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国内評価</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C</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t">
                        <a:lnSpc>
                          <a:spcPts val="1100"/>
                        </a:lnSpc>
                        <a:spcBef>
                          <a:spcPts val="0"/>
                        </a:spcBef>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配偶者</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からの暴力相談</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件数</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人口比</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都道府県</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議会における女性の割合</a:t>
                      </a: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vMerge="1">
                  <a:txBody>
                    <a:bodyPr/>
                    <a:lstStyle/>
                    <a:p>
                      <a:endParaRPr kumimoji="1" lang="ja-JP" altLang="en-US"/>
                    </a:p>
                  </a:txBody>
                  <a:tcPr>
                    <a:lnL w="12700" cap="flat" cmpd="sng" algn="ctr">
                      <a:solidFill>
                        <a:schemeClr val="bg1">
                          <a:lumMod val="50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25830171"/>
                  </a:ext>
                </a:extLst>
              </a:tr>
              <a:tr h="316421">
                <a:tc rowSpan="2">
                  <a:txBody>
                    <a:bodyPr/>
                    <a:lstStyle/>
                    <a:p>
                      <a:pPr algn="ctr" fontAlgn="ctr">
                        <a:lnSpc>
                          <a:spcPts val="1300"/>
                        </a:lnSpc>
                        <a:spcBef>
                          <a:spcPts val="0"/>
                        </a:spcBef>
                      </a:pP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rPr>
                        <a:t>ゴール</a:t>
                      </a:r>
                      <a:r>
                        <a:rPr lang="en-US" altLang="ja-JP" sz="1100" b="0" i="0" u="none" strike="noStrike" dirty="0" smtClean="0">
                          <a:solidFill>
                            <a:schemeClr val="dk1"/>
                          </a:solidFill>
                          <a:effectLst/>
                          <a:latin typeface="Meiryo UI" panose="020B0604030504040204" pitchFamily="50" charset="-128"/>
                          <a:ea typeface="Meiryo UI" panose="020B0604030504040204" pitchFamily="50" charset="-128"/>
                        </a:rPr>
                        <a:t>6</a:t>
                      </a:r>
                    </a:p>
                    <a:p>
                      <a:pPr algn="ctr" fontAlgn="ctr">
                        <a:lnSpc>
                          <a:spcPts val="1300"/>
                        </a:lnSpc>
                        <a:spcBef>
                          <a:spcPts val="0"/>
                        </a:spcBef>
                      </a:pP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rPr>
                        <a:t>水・衛生</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日本の</a:t>
                      </a:r>
                      <a:endParaRPr lang="en-US" altLang="ja-JP" sz="1050" b="0" i="0" u="none" strike="noStrike" dirty="0" smtClean="0">
                        <a:solidFill>
                          <a:schemeClr val="dk1"/>
                        </a:solidFill>
                        <a:effectLst/>
                        <a:latin typeface="Meiryo UI" panose="020B0604030504040204" pitchFamily="50" charset="-128"/>
                        <a:ea typeface="Meiryo UI" panose="020B0604030504040204" pitchFamily="50" charset="-128"/>
                      </a:endParaRPr>
                    </a:p>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国際評価</a:t>
                      </a:r>
                      <a:endParaRPr 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B</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t">
                        <a:lnSpc>
                          <a:spcPts val="1100"/>
                        </a:lnSpc>
                        <a:spcBef>
                          <a:spcPts val="0"/>
                        </a:spcBef>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安全</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に管理された水道サービスの使用人口</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再生</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可能な水資源総量に対する取水割合</a:t>
                      </a: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rowSpan="2">
                  <a:txBody>
                    <a:bodyPr/>
                    <a:lstStyle/>
                    <a:p>
                      <a:pPr marL="80963" indent="-71438" algn="l" fontAlgn="ctr">
                        <a:lnSpc>
                          <a:spcPts val="1200"/>
                        </a:lnSpc>
                        <a:spcBef>
                          <a:spcPts val="200"/>
                        </a:spcBef>
                        <a:spcAft>
                          <a:spcPts val="0"/>
                        </a:spcAft>
                        <a:buFont typeface="Wingdings" panose="05000000000000000000" pitchFamily="2" charset="2"/>
                        <a:buChar char="Ø"/>
                      </a:pP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順調に取組みが進んでいるゴール</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として、引き続き、継続して取組みを進めるべき。</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108000" marT="0" marB="0" anchor="ctr">
                    <a:lnL w="12700" cap="flat" cmpd="sng" algn="ctr">
                      <a:solidFill>
                        <a:schemeClr val="bg1">
                          <a:lumMod val="50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1064713519"/>
                  </a:ext>
                </a:extLst>
              </a:tr>
              <a:tr h="316421">
                <a:tc vMerge="1">
                  <a:txBody>
                    <a:bodyPr/>
                    <a:lstStyle/>
                    <a:p>
                      <a:endParaRPr kumimoji="1" lang="ja-JP" altLang="en-US"/>
                    </a:p>
                  </a:txBody>
                  <a:tcPr>
                    <a:lnL w="28575"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ctr">
                        <a:lnSpc>
                          <a:spcPts val="1100"/>
                        </a:lnSpc>
                        <a:spcBef>
                          <a:spcPts val="0"/>
                        </a:spcBef>
                      </a:pPr>
                      <a:r>
                        <a:rPr lang="ja-JP" altLang="en-US" sz="1050" u="none" strike="noStrike" dirty="0" smtClean="0">
                          <a:effectLst/>
                          <a:latin typeface="Meiryo UI" panose="020B0604030504040204" pitchFamily="50" charset="-128"/>
                          <a:ea typeface="Meiryo UI" panose="020B0604030504040204" pitchFamily="50" charset="-128"/>
                        </a:rPr>
                        <a:t>大阪の</a:t>
                      </a:r>
                      <a:endParaRPr lang="en-US" altLang="ja-JP" sz="1050" u="none" strike="noStrike" dirty="0" smtClean="0">
                        <a:effectLst/>
                        <a:latin typeface="Meiryo UI" panose="020B0604030504040204" pitchFamily="50" charset="-128"/>
                        <a:ea typeface="Meiryo UI" panose="020B0604030504040204" pitchFamily="50" charset="-128"/>
                      </a:endParaRPr>
                    </a:p>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国内評価</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A</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t">
                        <a:lnSpc>
                          <a:spcPts val="1100"/>
                        </a:lnSpc>
                        <a:spcBef>
                          <a:spcPts val="0"/>
                        </a:spcBef>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給水</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普及率割合</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下水道処理人口普及率</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vMerge="1">
                  <a:txBody>
                    <a:bodyPr/>
                    <a:lstStyle/>
                    <a:p>
                      <a:endParaRPr kumimoji="1" lang="ja-JP" altLang="en-US"/>
                    </a:p>
                  </a:txBody>
                  <a:tcPr>
                    <a:lnL w="12700" cap="flat" cmpd="sng" algn="ctr">
                      <a:solidFill>
                        <a:schemeClr val="bg1">
                          <a:lumMod val="50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39802663"/>
                  </a:ext>
                </a:extLst>
              </a:tr>
              <a:tr h="316421">
                <a:tc rowSpan="2">
                  <a:txBody>
                    <a:bodyPr/>
                    <a:lstStyle/>
                    <a:p>
                      <a:pPr algn="ctr" fontAlgn="ctr">
                        <a:lnSpc>
                          <a:spcPts val="1300"/>
                        </a:lnSpc>
                        <a:spcBef>
                          <a:spcPts val="0"/>
                        </a:spcBef>
                      </a:pP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rPr>
                        <a:t>ゴール</a:t>
                      </a:r>
                      <a:r>
                        <a:rPr lang="en-US" altLang="ja-JP" sz="1100" b="0" i="0" u="none" strike="noStrike" dirty="0" smtClean="0">
                          <a:solidFill>
                            <a:schemeClr val="dk1"/>
                          </a:solidFill>
                          <a:effectLst/>
                          <a:latin typeface="Meiryo UI" panose="020B0604030504040204" pitchFamily="50" charset="-128"/>
                          <a:ea typeface="Meiryo UI" panose="020B0604030504040204" pitchFamily="50" charset="-128"/>
                        </a:rPr>
                        <a:t>7</a:t>
                      </a:r>
                    </a:p>
                    <a:p>
                      <a:pPr algn="ctr" fontAlgn="ctr">
                        <a:lnSpc>
                          <a:spcPts val="1300"/>
                        </a:lnSpc>
                        <a:spcBef>
                          <a:spcPts val="0"/>
                        </a:spcBef>
                      </a:pP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rPr>
                        <a:t>エネルギー</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日本の</a:t>
                      </a:r>
                      <a:endParaRPr lang="en-US" altLang="ja-JP" sz="1050" b="0" i="0" u="none" strike="noStrike" dirty="0" smtClean="0">
                        <a:solidFill>
                          <a:schemeClr val="dk1"/>
                        </a:solidFill>
                        <a:effectLst/>
                        <a:latin typeface="Meiryo UI" panose="020B0604030504040204" pitchFamily="50" charset="-128"/>
                        <a:ea typeface="Meiryo UI" panose="020B0604030504040204" pitchFamily="50" charset="-128"/>
                      </a:endParaRPr>
                    </a:p>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国際評価</a:t>
                      </a:r>
                      <a:endParaRPr 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C</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t">
                        <a:lnSpc>
                          <a:spcPts val="1100"/>
                        </a:lnSpc>
                        <a:spcBef>
                          <a:spcPts val="0"/>
                        </a:spcBef>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電力</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にアクセスできる人口</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最終</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エネルギー総消費量に占める再エネの割合</a:t>
                      </a: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rowSpan="2">
                  <a:txBody>
                    <a:bodyPr/>
                    <a:lstStyle/>
                    <a:p>
                      <a:pPr marL="80963" indent="-71438" algn="l" fontAlgn="ctr">
                        <a:lnSpc>
                          <a:spcPts val="1200"/>
                        </a:lnSpc>
                        <a:spcBef>
                          <a:spcPts val="200"/>
                        </a:spcBef>
                        <a:spcAft>
                          <a:spcPts val="0"/>
                        </a:spcAft>
                        <a:buFont typeface="Wingdings" panose="05000000000000000000" pitchFamily="2" charset="2"/>
                        <a:buChar char="Ø"/>
                      </a:pP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エネルギー問題は、万博とも関連が深く</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府民</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の声をしっかり</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聴きながら、引き続き、継続して取組みを進めるべき。</a:t>
                      </a:r>
                      <a:endPar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endParaRPr>
                    </a:p>
                    <a:p>
                      <a:pPr marL="80963" indent="-71438" algn="l" fontAlgn="ctr">
                        <a:lnSpc>
                          <a:spcPts val="1200"/>
                        </a:lnSpc>
                        <a:spcBef>
                          <a:spcPts val="200"/>
                        </a:spcBef>
                        <a:spcAft>
                          <a:spcPts val="0"/>
                        </a:spcAft>
                        <a:buFont typeface="Wingdings" panose="05000000000000000000" pitchFamily="2" charset="2"/>
                        <a:buChar char="Ø"/>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新エネルギー</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発電割合が厳しい評価となっているが、国家レベルで進めるべき課題</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endParaRPr>
                    </a:p>
                  </a:txBody>
                  <a:tcPr marL="72000" marR="108000" marT="0" marB="0" anchor="ctr">
                    <a:lnL w="12700" cap="flat" cmpd="sng" algn="ctr">
                      <a:solidFill>
                        <a:schemeClr val="bg1">
                          <a:lumMod val="50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752846225"/>
                  </a:ext>
                </a:extLst>
              </a:tr>
              <a:tr h="316421">
                <a:tc vMerge="1">
                  <a:txBody>
                    <a:bodyPr/>
                    <a:lstStyle/>
                    <a:p>
                      <a:endParaRPr kumimoji="1" lang="ja-JP" altLang="en-US"/>
                    </a:p>
                  </a:txBody>
                  <a:tcPr>
                    <a:lnL w="28575"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ctr">
                        <a:lnSpc>
                          <a:spcPts val="1100"/>
                        </a:lnSpc>
                        <a:spcBef>
                          <a:spcPts val="0"/>
                        </a:spcBef>
                      </a:pPr>
                      <a:r>
                        <a:rPr lang="ja-JP" altLang="en-US" sz="1050" u="none" strike="noStrike" dirty="0" smtClean="0">
                          <a:effectLst/>
                          <a:latin typeface="Meiryo UI" panose="020B0604030504040204" pitchFamily="50" charset="-128"/>
                          <a:ea typeface="Meiryo UI" panose="020B0604030504040204" pitchFamily="50" charset="-128"/>
                        </a:rPr>
                        <a:t>大阪の</a:t>
                      </a:r>
                      <a:endParaRPr lang="en-US" altLang="ja-JP" sz="1050" u="none" strike="noStrike" dirty="0" smtClean="0">
                        <a:effectLst/>
                        <a:latin typeface="Meiryo UI" panose="020B0604030504040204" pitchFamily="50" charset="-128"/>
                        <a:ea typeface="Meiryo UI" panose="020B0604030504040204" pitchFamily="50" charset="-128"/>
                      </a:endParaRPr>
                    </a:p>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国内評価</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B</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t">
                        <a:lnSpc>
                          <a:spcPts val="1100"/>
                        </a:lnSpc>
                        <a:spcBef>
                          <a:spcPts val="0"/>
                        </a:spcBef>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人口</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あたり電力エネルギー消費量</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新エネルギー</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発電割合</a:t>
                      </a: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vMerge="1">
                  <a:txBody>
                    <a:bodyPr/>
                    <a:lstStyle/>
                    <a:p>
                      <a:endParaRPr kumimoji="1" lang="ja-JP" altLang="en-US"/>
                    </a:p>
                  </a:txBody>
                  <a:tcPr>
                    <a:lnL w="12700" cap="flat" cmpd="sng" algn="ctr">
                      <a:solidFill>
                        <a:schemeClr val="bg1">
                          <a:lumMod val="50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51719813"/>
                  </a:ext>
                </a:extLst>
              </a:tr>
              <a:tr h="316421">
                <a:tc rowSpan="2">
                  <a:txBody>
                    <a:bodyPr/>
                    <a:lstStyle/>
                    <a:p>
                      <a:pPr algn="ctr" fontAlgn="ctr">
                        <a:lnSpc>
                          <a:spcPts val="1300"/>
                        </a:lnSpc>
                        <a:spcBef>
                          <a:spcPts val="0"/>
                        </a:spcBef>
                      </a:pP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rPr>
                        <a:t>ゴール</a:t>
                      </a:r>
                      <a:r>
                        <a:rPr lang="en-US" altLang="ja-JP" sz="1100" b="0" i="0" u="none" strike="noStrike" dirty="0" smtClean="0">
                          <a:solidFill>
                            <a:schemeClr val="dk1"/>
                          </a:solidFill>
                          <a:effectLst/>
                          <a:latin typeface="Meiryo UI" panose="020B0604030504040204" pitchFamily="50" charset="-128"/>
                          <a:ea typeface="Meiryo UI" panose="020B0604030504040204" pitchFamily="50" charset="-128"/>
                        </a:rPr>
                        <a:t>8</a:t>
                      </a:r>
                    </a:p>
                    <a:p>
                      <a:pPr algn="ctr" fontAlgn="ctr">
                        <a:lnSpc>
                          <a:spcPts val="1300"/>
                        </a:lnSpc>
                        <a:spcBef>
                          <a:spcPts val="0"/>
                        </a:spcBef>
                      </a:pP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rPr>
                        <a:t>経済成長・</a:t>
                      </a:r>
                      <a:endParaRPr lang="en-US" altLang="ja-JP" sz="1100" b="0" i="0" u="none" strike="noStrike" dirty="0" smtClean="0">
                        <a:solidFill>
                          <a:schemeClr val="dk1"/>
                        </a:solidFill>
                        <a:effectLst/>
                        <a:latin typeface="Meiryo UI" panose="020B0604030504040204" pitchFamily="50" charset="-128"/>
                        <a:ea typeface="Meiryo UI" panose="020B0604030504040204" pitchFamily="50" charset="-128"/>
                      </a:endParaRPr>
                    </a:p>
                    <a:p>
                      <a:pPr algn="ctr" fontAlgn="ctr">
                        <a:lnSpc>
                          <a:spcPts val="1300"/>
                        </a:lnSpc>
                        <a:spcBef>
                          <a:spcPts val="0"/>
                        </a:spcBef>
                      </a:pP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rPr>
                        <a:t>雇用</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日本の</a:t>
                      </a:r>
                      <a:endParaRPr lang="en-US" altLang="ja-JP" sz="1050" b="0" i="0" u="none" strike="noStrike" dirty="0" smtClean="0">
                        <a:solidFill>
                          <a:schemeClr val="dk1"/>
                        </a:solidFill>
                        <a:effectLst/>
                        <a:latin typeface="Meiryo UI" panose="020B0604030504040204" pitchFamily="50" charset="-128"/>
                        <a:ea typeface="Meiryo UI" panose="020B0604030504040204" pitchFamily="50" charset="-128"/>
                      </a:endParaRPr>
                    </a:p>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国際評価</a:t>
                      </a:r>
                      <a:endParaRPr 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B</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t">
                        <a:lnSpc>
                          <a:spcPts val="1100"/>
                        </a:lnSpc>
                        <a:spcBef>
                          <a:spcPts val="0"/>
                        </a:spcBef>
                      </a:pPr>
                      <a:r>
                        <a:rPr lang="zh-TW"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zh-TW" sz="1050" b="0" i="0" u="none" strike="noStrike" dirty="0" smtClean="0">
                          <a:solidFill>
                            <a:srgbClr val="000000"/>
                          </a:solidFill>
                          <a:effectLst/>
                          <a:latin typeface="Meiryo UI" panose="020B0604030504040204" pitchFamily="50" charset="-128"/>
                          <a:ea typeface="Meiryo UI" panose="020B0604030504040204" pitchFamily="50" charset="-128"/>
                        </a:rPr>
                        <a:t>B</a:t>
                      </a:r>
                      <a:r>
                        <a:rPr lang="zh-TW" altLang="en-US" sz="1050" b="0" i="0" u="none" strike="noStrike" dirty="0" smtClean="0">
                          <a:solidFill>
                            <a:srgbClr val="000000"/>
                          </a:solidFill>
                          <a:effectLst/>
                          <a:latin typeface="Meiryo UI" panose="020B0604030504040204" pitchFamily="50" charset="-128"/>
                          <a:ea typeface="Meiryo UI" panose="020B0604030504040204" pitchFamily="50" charset="-128"/>
                        </a:rPr>
                        <a:t>」 実質</a:t>
                      </a: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成長率</a:t>
                      </a:r>
                      <a:br>
                        <a:rPr lang="zh-TW" altLang="en-US" sz="1050" b="0" i="0" u="none" strike="noStrike" dirty="0">
                          <a:solidFill>
                            <a:srgbClr val="000000"/>
                          </a:solidFill>
                          <a:effectLst/>
                          <a:latin typeface="Meiryo UI" panose="020B0604030504040204" pitchFamily="50" charset="-128"/>
                          <a:ea typeface="Meiryo UI" panose="020B0604030504040204" pitchFamily="50" charset="-128"/>
                        </a:rPr>
                      </a:br>
                      <a:r>
                        <a:rPr lang="zh-TW"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zh-TW" sz="1050" b="0" i="0" u="none" strike="noStrike" dirty="0" smtClean="0">
                          <a:solidFill>
                            <a:srgbClr val="000000"/>
                          </a:solidFill>
                          <a:effectLst/>
                          <a:latin typeface="Meiryo UI" panose="020B0604030504040204" pitchFamily="50" charset="-128"/>
                          <a:ea typeface="Meiryo UI" panose="020B0604030504040204" pitchFamily="50" charset="-128"/>
                        </a:rPr>
                        <a:t>A</a:t>
                      </a:r>
                      <a:r>
                        <a:rPr lang="zh-TW" altLang="en-US" sz="1050" b="0" i="0" u="none" strike="noStrike" dirty="0" smtClean="0">
                          <a:solidFill>
                            <a:srgbClr val="000000"/>
                          </a:solidFill>
                          <a:effectLst/>
                          <a:latin typeface="Meiryo UI" panose="020B0604030504040204" pitchFamily="50" charset="-128"/>
                          <a:ea typeface="Meiryo UI" panose="020B0604030504040204" pitchFamily="50" charset="-128"/>
                        </a:rPr>
                        <a:t>」 雇用率</a:t>
                      </a:r>
                      <a:endParaRPr lang="zh-TW"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rowSpan="2">
                  <a:txBody>
                    <a:bodyPr/>
                    <a:lstStyle/>
                    <a:p>
                      <a:pPr marL="80963" indent="-71438" algn="l" fontAlgn="ctr">
                        <a:lnSpc>
                          <a:spcPts val="1200"/>
                        </a:lnSpc>
                        <a:spcBef>
                          <a:spcPts val="200"/>
                        </a:spcBef>
                        <a:spcAft>
                          <a:spcPts val="0"/>
                        </a:spcAft>
                        <a:buFont typeface="Wingdings" panose="05000000000000000000" pitchFamily="2" charset="2"/>
                        <a:buChar char="Ø"/>
                      </a:pP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若者</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の失業は、国際的</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に大きな問題</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。大阪の失業率は改善傾向にあるが、他</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の自治体</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に</a:t>
                      </a:r>
                      <a:r>
                        <a:rPr lang="ja-JP" altLang="en-US" sz="1050" b="0" i="0" u="none" strike="noStrike" smtClean="0">
                          <a:solidFill>
                            <a:srgbClr val="000000"/>
                          </a:solidFill>
                          <a:effectLst/>
                          <a:latin typeface="Meiryo UI" panose="020B0604030504040204" pitchFamily="50" charset="-128"/>
                          <a:ea typeface="Meiryo UI" panose="020B0604030504040204" pitchFamily="50" charset="-128"/>
                        </a:rPr>
                        <a:t>比べ、高い</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ことをどこまで課題と捉える</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か、府民の感覚と齟齬がないよう注意し、引き続き、継続して取組みを進めるべき。</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108000" marT="0" marB="0" anchor="ctr">
                    <a:lnL w="12700" cap="flat" cmpd="sng" algn="ctr">
                      <a:solidFill>
                        <a:schemeClr val="bg1">
                          <a:lumMod val="50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471667422"/>
                  </a:ext>
                </a:extLst>
              </a:tr>
              <a:tr h="316421">
                <a:tc vMerge="1">
                  <a:txBody>
                    <a:bodyPr/>
                    <a:lstStyle/>
                    <a:p>
                      <a:endParaRPr kumimoji="1" lang="ja-JP" altLang="en-US"/>
                    </a:p>
                  </a:txBody>
                  <a:tcPr>
                    <a:lnL w="28575"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ctr">
                        <a:lnSpc>
                          <a:spcPts val="1100"/>
                        </a:lnSpc>
                        <a:spcBef>
                          <a:spcPts val="0"/>
                        </a:spcBef>
                      </a:pPr>
                      <a:r>
                        <a:rPr lang="ja-JP" altLang="en-US" sz="1050" u="none" strike="noStrike" dirty="0" smtClean="0">
                          <a:effectLst/>
                          <a:latin typeface="Meiryo UI" panose="020B0604030504040204" pitchFamily="50" charset="-128"/>
                          <a:ea typeface="Meiryo UI" panose="020B0604030504040204" pitchFamily="50" charset="-128"/>
                        </a:rPr>
                        <a:t>大阪の</a:t>
                      </a:r>
                      <a:endParaRPr lang="en-US" altLang="ja-JP" sz="1050" u="none" strike="noStrike" dirty="0" smtClean="0">
                        <a:effectLst/>
                        <a:latin typeface="Meiryo UI" panose="020B0604030504040204" pitchFamily="50" charset="-128"/>
                        <a:ea typeface="Meiryo UI" panose="020B0604030504040204" pitchFamily="50" charset="-128"/>
                      </a:endParaRPr>
                    </a:p>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国内評価</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B</a:t>
                      </a: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t">
                        <a:lnSpc>
                          <a:spcPts val="1100"/>
                        </a:lnSpc>
                        <a:spcBef>
                          <a:spcPts val="0"/>
                        </a:spcBef>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人口</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あたり県内</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総生産</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失業率</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vMerge="1">
                  <a:txBody>
                    <a:bodyPr/>
                    <a:lstStyle/>
                    <a:p>
                      <a:endParaRPr kumimoji="1" lang="ja-JP" altLang="en-US"/>
                    </a:p>
                  </a:txBody>
                  <a:tcPr>
                    <a:lnL w="12700" cap="flat" cmpd="sng" algn="ctr">
                      <a:solidFill>
                        <a:schemeClr val="bg1">
                          <a:lumMod val="50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00481752"/>
                  </a:ext>
                </a:extLst>
              </a:tr>
              <a:tr h="316421">
                <a:tc rowSpan="2">
                  <a:txBody>
                    <a:bodyPr/>
                    <a:lstStyle/>
                    <a:p>
                      <a:pPr algn="ctr" fontAlgn="ctr">
                        <a:lnSpc>
                          <a:spcPts val="1300"/>
                        </a:lnSpc>
                        <a:spcBef>
                          <a:spcPts val="0"/>
                        </a:spcBef>
                      </a:pP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rPr>
                        <a:t>ゴール</a:t>
                      </a:r>
                      <a:r>
                        <a:rPr lang="en-US" altLang="ja-JP" sz="1100" b="0" i="0" u="none" strike="noStrike" dirty="0" smtClean="0">
                          <a:solidFill>
                            <a:schemeClr val="dk1"/>
                          </a:solidFill>
                          <a:effectLst/>
                          <a:latin typeface="Meiryo UI" panose="020B0604030504040204" pitchFamily="50" charset="-128"/>
                          <a:ea typeface="Meiryo UI" panose="020B0604030504040204" pitchFamily="50" charset="-128"/>
                        </a:rPr>
                        <a:t>9</a:t>
                      </a:r>
                    </a:p>
                    <a:p>
                      <a:pPr algn="ctr" fontAlgn="ctr">
                        <a:lnSpc>
                          <a:spcPts val="1300"/>
                        </a:lnSpc>
                        <a:spcBef>
                          <a:spcPts val="0"/>
                        </a:spcBef>
                      </a:pP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rPr>
                        <a:t>インフラ、産業、イノベーション</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日本の</a:t>
                      </a:r>
                      <a:endParaRPr lang="en-US" altLang="ja-JP" sz="1050" b="0" i="0" u="none" strike="noStrike" dirty="0" smtClean="0">
                        <a:solidFill>
                          <a:schemeClr val="dk1"/>
                        </a:solidFill>
                        <a:effectLst/>
                        <a:latin typeface="Meiryo UI" panose="020B0604030504040204" pitchFamily="50" charset="-128"/>
                        <a:ea typeface="Meiryo UI" panose="020B0604030504040204" pitchFamily="50" charset="-128"/>
                      </a:endParaRPr>
                    </a:p>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国際評価</a:t>
                      </a:r>
                      <a:endParaRPr 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A</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t">
                        <a:lnSpc>
                          <a:spcPts val="1100"/>
                        </a:lnSpc>
                        <a:spcBef>
                          <a:spcPts val="0"/>
                        </a:spcBef>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貿易や輸送に係るインフラの質</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研究開発費</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rowSpan="2">
                  <a:txBody>
                    <a:bodyPr/>
                    <a:lstStyle/>
                    <a:p>
                      <a:pPr marL="80963" indent="-71438" algn="l" fontAlgn="ctr">
                        <a:lnSpc>
                          <a:spcPts val="1200"/>
                        </a:lnSpc>
                        <a:spcBef>
                          <a:spcPts val="200"/>
                        </a:spcBef>
                        <a:spcAft>
                          <a:spcPts val="0"/>
                        </a:spcAft>
                        <a:buFont typeface="Wingdings" panose="05000000000000000000" pitchFamily="2" charset="2"/>
                        <a:buChar char="Ø"/>
                      </a:pP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イノベーション</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の</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創出は、他</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のゴールの様々な</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要素に関連</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。例えば</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、「ゴール４教育</a:t>
                      </a:r>
                      <a:r>
                        <a:rPr lang="ja-JP" altLang="en-US" sz="1050" b="0" i="0" u="none" strike="noStrike" smtClean="0">
                          <a:solidFill>
                            <a:srgbClr val="000000"/>
                          </a:solidFill>
                          <a:effectLst/>
                          <a:latin typeface="Meiryo UI" panose="020B0604030504040204" pitchFamily="50" charset="-128"/>
                          <a:ea typeface="Meiryo UI" panose="020B0604030504040204" pitchFamily="50" charset="-128"/>
                        </a:rPr>
                        <a:t>」と関連</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を持たせるなど</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幅広い観点で、</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引き続き、継続して取組みを進めるべき。</a:t>
                      </a:r>
                      <a:endPar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endParaRPr>
                    </a:p>
                  </a:txBody>
                  <a:tcPr marL="72000" marR="108000" marT="0" marB="0" anchor="ctr">
                    <a:lnL w="12700" cap="flat" cmpd="sng" algn="ctr">
                      <a:solidFill>
                        <a:schemeClr val="bg1">
                          <a:lumMod val="50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3239522336"/>
                  </a:ext>
                </a:extLst>
              </a:tr>
              <a:tr h="316421">
                <a:tc vMerge="1">
                  <a:txBody>
                    <a:bodyPr/>
                    <a:lstStyle/>
                    <a:p>
                      <a:endParaRPr kumimoji="1" lang="ja-JP" altLang="en-US"/>
                    </a:p>
                  </a:txBody>
                  <a:tcPr>
                    <a:lnL w="28575"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ctr">
                        <a:lnSpc>
                          <a:spcPts val="1100"/>
                        </a:lnSpc>
                        <a:spcBef>
                          <a:spcPts val="0"/>
                        </a:spcBef>
                      </a:pPr>
                      <a:r>
                        <a:rPr lang="ja-JP" altLang="en-US" sz="1050" u="none" strike="noStrike" dirty="0" smtClean="0">
                          <a:effectLst/>
                          <a:latin typeface="Meiryo UI" panose="020B0604030504040204" pitchFamily="50" charset="-128"/>
                          <a:ea typeface="Meiryo UI" panose="020B0604030504040204" pitchFamily="50" charset="-128"/>
                        </a:rPr>
                        <a:t>大阪の</a:t>
                      </a:r>
                      <a:endParaRPr lang="en-US" altLang="ja-JP" sz="1050" u="none" strike="noStrike" dirty="0" smtClean="0">
                        <a:effectLst/>
                        <a:latin typeface="Meiryo UI" panose="020B0604030504040204" pitchFamily="50" charset="-128"/>
                        <a:ea typeface="Meiryo UI" panose="020B0604030504040204" pitchFamily="50" charset="-128"/>
                      </a:endParaRPr>
                    </a:p>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国内評価</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B</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t">
                        <a:lnSpc>
                          <a:spcPts val="1100"/>
                        </a:lnSpc>
                        <a:spcBef>
                          <a:spcPts val="0"/>
                        </a:spcBef>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製造業の</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CO2</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排出量</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spc="-150" dirty="0" smtClean="0">
                          <a:solidFill>
                            <a:srgbClr val="000000"/>
                          </a:solidFill>
                          <a:effectLst/>
                          <a:latin typeface="Meiryo UI" panose="020B0604030504040204" pitchFamily="50" charset="-128"/>
                          <a:ea typeface="Meiryo UI" panose="020B0604030504040204" pitchFamily="50" charset="-128"/>
                        </a:rPr>
                        <a:t>県内総生産当たりの研究開発費</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vMerge="1">
                  <a:txBody>
                    <a:bodyPr/>
                    <a:lstStyle/>
                    <a:p>
                      <a:endParaRPr kumimoji="1" lang="ja-JP" altLang="en-US"/>
                    </a:p>
                  </a:txBody>
                  <a:tcPr>
                    <a:lnL w="12700" cap="flat" cmpd="sng" algn="ctr">
                      <a:solidFill>
                        <a:schemeClr val="bg1">
                          <a:lumMod val="50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24206182"/>
                  </a:ext>
                </a:extLst>
              </a:tr>
            </a:tbl>
          </a:graphicData>
        </a:graphic>
      </p:graphicFrame>
      <p:pic>
        <p:nvPicPr>
          <p:cNvPr id="42" name="図 41"/>
          <p:cNvPicPr>
            <a:picLocks noChangeAspect="1"/>
          </p:cNvPicPr>
          <p:nvPr/>
        </p:nvPicPr>
        <p:blipFill>
          <a:blip r:embed="rId2"/>
          <a:stretch>
            <a:fillRect/>
          </a:stretch>
        </p:blipFill>
        <p:spPr>
          <a:xfrm>
            <a:off x="4467496" y="71850"/>
            <a:ext cx="463983" cy="468000"/>
          </a:xfrm>
          <a:prstGeom prst="rect">
            <a:avLst/>
          </a:prstGeom>
        </p:spPr>
      </p:pic>
      <p:pic>
        <p:nvPicPr>
          <p:cNvPr id="43" name="図 42"/>
          <p:cNvPicPr>
            <a:picLocks noChangeAspect="1"/>
          </p:cNvPicPr>
          <p:nvPr/>
        </p:nvPicPr>
        <p:blipFill>
          <a:blip r:embed="rId3"/>
          <a:stretch>
            <a:fillRect/>
          </a:stretch>
        </p:blipFill>
        <p:spPr>
          <a:xfrm>
            <a:off x="4952998" y="71850"/>
            <a:ext cx="472069" cy="468000"/>
          </a:xfrm>
          <a:prstGeom prst="rect">
            <a:avLst/>
          </a:prstGeom>
        </p:spPr>
      </p:pic>
      <p:pic>
        <p:nvPicPr>
          <p:cNvPr id="44" name="図 43"/>
          <p:cNvPicPr>
            <a:picLocks noChangeAspect="1"/>
          </p:cNvPicPr>
          <p:nvPr/>
        </p:nvPicPr>
        <p:blipFill>
          <a:blip r:embed="rId4"/>
          <a:stretch>
            <a:fillRect/>
          </a:stretch>
        </p:blipFill>
        <p:spPr>
          <a:xfrm>
            <a:off x="5459016" y="71850"/>
            <a:ext cx="463970" cy="468000"/>
          </a:xfrm>
          <a:prstGeom prst="rect">
            <a:avLst/>
          </a:prstGeom>
        </p:spPr>
      </p:pic>
      <p:pic>
        <p:nvPicPr>
          <p:cNvPr id="45" name="図 44"/>
          <p:cNvPicPr>
            <a:picLocks noChangeAspect="1"/>
          </p:cNvPicPr>
          <p:nvPr/>
        </p:nvPicPr>
        <p:blipFill>
          <a:blip r:embed="rId5"/>
          <a:stretch>
            <a:fillRect/>
          </a:stretch>
        </p:blipFill>
        <p:spPr>
          <a:xfrm>
            <a:off x="5944506" y="71850"/>
            <a:ext cx="465985" cy="468000"/>
          </a:xfrm>
          <a:prstGeom prst="rect">
            <a:avLst/>
          </a:prstGeom>
        </p:spPr>
      </p:pic>
      <p:pic>
        <p:nvPicPr>
          <p:cNvPr id="46" name="図 45"/>
          <p:cNvPicPr>
            <a:picLocks noChangeAspect="1"/>
          </p:cNvPicPr>
          <p:nvPr/>
        </p:nvPicPr>
        <p:blipFill>
          <a:blip r:embed="rId6"/>
          <a:stretch>
            <a:fillRect/>
          </a:stretch>
        </p:blipFill>
        <p:spPr>
          <a:xfrm>
            <a:off x="6440349" y="71850"/>
            <a:ext cx="468000" cy="468000"/>
          </a:xfrm>
          <a:prstGeom prst="rect">
            <a:avLst/>
          </a:prstGeom>
        </p:spPr>
      </p:pic>
      <p:pic>
        <p:nvPicPr>
          <p:cNvPr id="47" name="図 46"/>
          <p:cNvPicPr>
            <a:picLocks noChangeAspect="1"/>
          </p:cNvPicPr>
          <p:nvPr/>
        </p:nvPicPr>
        <p:blipFill>
          <a:blip r:embed="rId7"/>
          <a:stretch>
            <a:fillRect/>
          </a:stretch>
        </p:blipFill>
        <p:spPr>
          <a:xfrm>
            <a:off x="6964493" y="53850"/>
            <a:ext cx="468000" cy="468000"/>
          </a:xfrm>
          <a:prstGeom prst="rect">
            <a:avLst/>
          </a:prstGeom>
        </p:spPr>
      </p:pic>
      <p:pic>
        <p:nvPicPr>
          <p:cNvPr id="48" name="図 47"/>
          <p:cNvPicPr>
            <a:picLocks noChangeAspect="1"/>
          </p:cNvPicPr>
          <p:nvPr/>
        </p:nvPicPr>
        <p:blipFill>
          <a:blip r:embed="rId8"/>
          <a:stretch>
            <a:fillRect/>
          </a:stretch>
        </p:blipFill>
        <p:spPr>
          <a:xfrm>
            <a:off x="7460802" y="68138"/>
            <a:ext cx="465985" cy="468000"/>
          </a:xfrm>
          <a:prstGeom prst="rect">
            <a:avLst/>
          </a:prstGeom>
        </p:spPr>
      </p:pic>
      <p:pic>
        <p:nvPicPr>
          <p:cNvPr id="49" name="図 48"/>
          <p:cNvPicPr>
            <a:picLocks noChangeAspect="1"/>
          </p:cNvPicPr>
          <p:nvPr/>
        </p:nvPicPr>
        <p:blipFill>
          <a:blip r:embed="rId9"/>
          <a:stretch>
            <a:fillRect/>
          </a:stretch>
        </p:blipFill>
        <p:spPr>
          <a:xfrm>
            <a:off x="7939785" y="57077"/>
            <a:ext cx="478205" cy="468000"/>
          </a:xfrm>
          <a:prstGeom prst="rect">
            <a:avLst/>
          </a:prstGeom>
        </p:spPr>
      </p:pic>
      <p:pic>
        <p:nvPicPr>
          <p:cNvPr id="50" name="図 49"/>
          <p:cNvPicPr>
            <a:picLocks noChangeAspect="1"/>
          </p:cNvPicPr>
          <p:nvPr/>
        </p:nvPicPr>
        <p:blipFill>
          <a:blip r:embed="rId10"/>
          <a:stretch>
            <a:fillRect/>
          </a:stretch>
        </p:blipFill>
        <p:spPr>
          <a:xfrm>
            <a:off x="8449424" y="68138"/>
            <a:ext cx="463983" cy="468000"/>
          </a:xfrm>
          <a:prstGeom prst="rect">
            <a:avLst/>
          </a:prstGeom>
        </p:spPr>
      </p:pic>
      <p:sp>
        <p:nvSpPr>
          <p:cNvPr id="6" name="スライド番号プレースホルダー 5"/>
          <p:cNvSpPr>
            <a:spLocks noGrp="1"/>
          </p:cNvSpPr>
          <p:nvPr>
            <p:ph type="sldNum" sz="quarter" idx="12"/>
          </p:nvPr>
        </p:nvSpPr>
        <p:spPr>
          <a:xfrm>
            <a:off x="9094427" y="114714"/>
            <a:ext cx="682898" cy="360000"/>
          </a:xfrm>
        </p:spPr>
        <p:txBody>
          <a:bodyPr/>
          <a:lstStyle/>
          <a:p>
            <a:fld id="{E61EF540-5CB6-483A-A4DA-F9E60F8B4EFB}" type="slidenum">
              <a:rPr kumimoji="1" lang="ja-JP" altLang="en-US" smtClean="0"/>
              <a:pPr/>
              <a:t>18</a:t>
            </a:fld>
            <a:endParaRPr kumimoji="1" lang="ja-JP" altLang="en-US" dirty="0"/>
          </a:p>
        </p:txBody>
      </p:sp>
    </p:spTree>
    <p:extLst>
      <p:ext uri="{BB962C8B-B14F-4D97-AF65-F5344CB8AC3E}">
        <p14:creationId xmlns:p14="http://schemas.microsoft.com/office/powerpoint/2010/main" val="27910947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0" y="197712"/>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smtClean="0">
                <a:latin typeface="Meiryo UI" panose="020B0604030504040204" pitchFamily="50" charset="-128"/>
                <a:ea typeface="Meiryo UI" panose="020B0604030504040204" pitchFamily="50" charset="-128"/>
              </a:rPr>
              <a:t>　</a:t>
            </a:r>
            <a:r>
              <a:rPr kumimoji="1" lang="en-US" altLang="ja-JP" b="1" dirty="0" smtClean="0">
                <a:latin typeface="Meiryo UI" panose="020B0604030504040204" pitchFamily="50" charset="-128"/>
                <a:ea typeface="Meiryo UI" panose="020B0604030504040204" pitchFamily="50" charset="-128"/>
              </a:rPr>
              <a:t>SDGs17</a:t>
            </a:r>
            <a:r>
              <a:rPr kumimoji="1" lang="ja-JP" altLang="en-US" b="1" dirty="0">
                <a:latin typeface="Meiryo UI" panose="020B0604030504040204" pitchFamily="50" charset="-128"/>
                <a:ea typeface="Meiryo UI" panose="020B0604030504040204" pitchFamily="50" charset="-128"/>
              </a:rPr>
              <a:t>ゴールの</a:t>
            </a:r>
            <a:r>
              <a:rPr kumimoji="1" lang="ja-JP" altLang="en-US" b="1" dirty="0" smtClean="0">
                <a:latin typeface="Meiryo UI" panose="020B0604030504040204" pitchFamily="50" charset="-128"/>
                <a:ea typeface="Meiryo UI" panose="020B0604030504040204" pitchFamily="50" charset="-128"/>
              </a:rPr>
              <a:t>分析　（ゴール</a:t>
            </a:r>
            <a:r>
              <a:rPr kumimoji="1" lang="en-US" altLang="ja-JP" b="1" dirty="0" smtClean="0">
                <a:latin typeface="Meiryo UI" panose="020B0604030504040204" pitchFamily="50" charset="-128"/>
                <a:ea typeface="Meiryo UI" panose="020B0604030504040204" pitchFamily="50" charset="-128"/>
              </a:rPr>
              <a:t>10</a:t>
            </a:r>
            <a:r>
              <a:rPr kumimoji="1" lang="ja-JP" altLang="en-US" b="1" dirty="0" smtClean="0">
                <a:latin typeface="Meiryo UI" panose="020B0604030504040204" pitchFamily="50" charset="-128"/>
                <a:ea typeface="Meiryo UI" panose="020B0604030504040204" pitchFamily="50" charset="-128"/>
              </a:rPr>
              <a:t>～</a:t>
            </a:r>
            <a:r>
              <a:rPr kumimoji="1" lang="en-US" altLang="ja-JP" b="1" dirty="0" smtClean="0">
                <a:latin typeface="Meiryo UI" panose="020B0604030504040204" pitchFamily="50" charset="-128"/>
                <a:ea typeface="Meiryo UI" panose="020B0604030504040204" pitchFamily="50" charset="-128"/>
              </a:rPr>
              <a:t>17</a:t>
            </a:r>
            <a:r>
              <a:rPr kumimoji="1" lang="ja-JP" altLang="en-US" b="1" dirty="0">
                <a:latin typeface="Meiryo UI" panose="020B0604030504040204" pitchFamily="50" charset="-128"/>
                <a:ea typeface="Meiryo UI" panose="020B0604030504040204" pitchFamily="50" charset="-128"/>
              </a:rPr>
              <a:t>）</a:t>
            </a:r>
            <a:endParaRPr kumimoji="1" lang="en-US" altLang="ja-JP" b="1" dirty="0" smtClean="0">
              <a:latin typeface="Meiryo UI" panose="020B0604030504040204" pitchFamily="50" charset="-128"/>
              <a:ea typeface="Meiryo UI" panose="020B0604030504040204" pitchFamily="50" charset="-128"/>
            </a:endParaRPr>
          </a:p>
        </p:txBody>
      </p:sp>
      <p:graphicFrame>
        <p:nvGraphicFramePr>
          <p:cNvPr id="15" name="表 14"/>
          <p:cNvGraphicFramePr>
            <a:graphicFrameLocks noGrp="1"/>
          </p:cNvGraphicFramePr>
          <p:nvPr>
            <p:extLst>
              <p:ext uri="{D42A27DB-BD31-4B8C-83A1-F6EECF244321}">
                <p14:modId xmlns:p14="http://schemas.microsoft.com/office/powerpoint/2010/main" val="3965649831"/>
              </p:ext>
            </p:extLst>
          </p:nvPr>
        </p:nvGraphicFramePr>
        <p:xfrm>
          <a:off x="128674" y="828207"/>
          <a:ext cx="9729391" cy="5956020"/>
        </p:xfrm>
        <a:graphic>
          <a:graphicData uri="http://schemas.openxmlformats.org/drawingml/2006/table">
            <a:tbl>
              <a:tblPr>
                <a:tableStyleId>{5C22544A-7EE6-4342-B048-85BDC9FD1C3A}</a:tableStyleId>
              </a:tblPr>
              <a:tblGrid>
                <a:gridCol w="900000">
                  <a:extLst>
                    <a:ext uri="{9D8B030D-6E8A-4147-A177-3AD203B41FA5}">
                      <a16:colId xmlns:a16="http://schemas.microsoft.com/office/drawing/2014/main" val="3248283587"/>
                    </a:ext>
                  </a:extLst>
                </a:gridCol>
                <a:gridCol w="756000">
                  <a:extLst>
                    <a:ext uri="{9D8B030D-6E8A-4147-A177-3AD203B41FA5}">
                      <a16:colId xmlns:a16="http://schemas.microsoft.com/office/drawing/2014/main" val="3535620066"/>
                    </a:ext>
                  </a:extLst>
                </a:gridCol>
                <a:gridCol w="365985">
                  <a:extLst>
                    <a:ext uri="{9D8B030D-6E8A-4147-A177-3AD203B41FA5}">
                      <a16:colId xmlns:a16="http://schemas.microsoft.com/office/drawing/2014/main" val="785061284"/>
                    </a:ext>
                  </a:extLst>
                </a:gridCol>
                <a:gridCol w="3027406">
                  <a:extLst>
                    <a:ext uri="{9D8B030D-6E8A-4147-A177-3AD203B41FA5}">
                      <a16:colId xmlns:a16="http://schemas.microsoft.com/office/drawing/2014/main" val="3952298344"/>
                    </a:ext>
                  </a:extLst>
                </a:gridCol>
                <a:gridCol w="4680000">
                  <a:extLst>
                    <a:ext uri="{9D8B030D-6E8A-4147-A177-3AD203B41FA5}">
                      <a16:colId xmlns:a16="http://schemas.microsoft.com/office/drawing/2014/main" val="54579614"/>
                    </a:ext>
                  </a:extLst>
                </a:gridCol>
              </a:tblGrid>
              <a:tr h="180000">
                <a:tc>
                  <a:txBody>
                    <a:bodyPr/>
                    <a:lstStyle/>
                    <a:p>
                      <a:pPr algn="ctr" fontAlgn="ctr">
                        <a:lnSpc>
                          <a:spcPct val="100000"/>
                        </a:lnSpc>
                        <a:spcBef>
                          <a:spcPts val="0"/>
                        </a:spcBef>
                      </a:pPr>
                      <a:r>
                        <a:rPr lang="ja-JP" altLang="en-US" sz="1100" b="1" u="none" strike="noStrike" dirty="0">
                          <a:effectLst/>
                          <a:latin typeface="Meiryo UI" panose="020B0604030504040204" pitchFamily="50" charset="-128"/>
                          <a:ea typeface="Meiryo UI" panose="020B0604030504040204" pitchFamily="50" charset="-128"/>
                        </a:rPr>
                        <a:t>ゴール</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4847" marR="4847" marT="4847" marB="0">
                    <a:lnL w="19050" cap="flat" cmpd="sng" algn="ctr">
                      <a:solidFill>
                        <a:schemeClr val="tx1">
                          <a:lumMod val="50000"/>
                          <a:lumOff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ctr" fontAlgn="ctr">
                        <a:lnSpc>
                          <a:spcPct val="100000"/>
                        </a:lnSpc>
                        <a:spcBef>
                          <a:spcPts val="0"/>
                        </a:spcBef>
                      </a:pPr>
                      <a:r>
                        <a:rPr lang="ja-JP" altLang="en-US" sz="1050" b="1" u="none" strike="noStrike" dirty="0">
                          <a:effectLst/>
                          <a:latin typeface="Meiryo UI" panose="020B0604030504040204" pitchFamily="50" charset="-128"/>
                          <a:ea typeface="Meiryo UI" panose="020B0604030504040204" pitchFamily="50" charset="-128"/>
                        </a:rPr>
                        <a:t>類型</a:t>
                      </a:r>
                      <a:endParaRPr lang="ja-JP" altLang="en-US" sz="1050" b="1" i="0" u="none" strike="noStrike" dirty="0">
                        <a:solidFill>
                          <a:srgbClr val="000000"/>
                        </a:solidFill>
                        <a:effectLst/>
                        <a:latin typeface="Meiryo UI" panose="020B0604030504040204" pitchFamily="50" charset="-128"/>
                        <a:ea typeface="Meiryo UI" panose="020B0604030504040204" pitchFamily="50" charset="-128"/>
                      </a:endParaRPr>
                    </a:p>
                  </a:txBody>
                  <a:tcPr marL="4847" marR="4847" marT="4847"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ctr" fontAlgn="ctr">
                        <a:lnSpc>
                          <a:spcPct val="100000"/>
                        </a:lnSpc>
                        <a:spcBef>
                          <a:spcPts val="0"/>
                        </a:spcBef>
                      </a:pPr>
                      <a:r>
                        <a:rPr lang="ja-JP" altLang="en-US" sz="1050" b="1" u="none" strike="noStrike" dirty="0" smtClean="0">
                          <a:effectLst/>
                          <a:latin typeface="Meiryo UI" panose="020B0604030504040204" pitchFamily="50" charset="-128"/>
                          <a:ea typeface="Meiryo UI" panose="020B0604030504040204" pitchFamily="50" charset="-128"/>
                        </a:rPr>
                        <a:t>全体</a:t>
                      </a:r>
                      <a:endParaRPr lang="ja-JP" altLang="en-US" sz="1050" b="1" i="0" u="none" strike="noStrike" dirty="0">
                        <a:solidFill>
                          <a:srgbClr val="000000"/>
                        </a:solidFill>
                        <a:effectLst/>
                        <a:latin typeface="Meiryo UI" panose="020B0604030504040204" pitchFamily="50" charset="-128"/>
                        <a:ea typeface="Meiryo UI" panose="020B0604030504040204" pitchFamily="50" charset="-128"/>
                      </a:endParaRPr>
                    </a:p>
                  </a:txBody>
                  <a:tcPr marL="4847" marR="4847" marT="4847"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ctr" fontAlgn="ctr">
                        <a:lnSpc>
                          <a:spcPct val="100000"/>
                        </a:lnSpc>
                        <a:spcBef>
                          <a:spcPts val="0"/>
                        </a:spcBef>
                      </a:pPr>
                      <a:r>
                        <a:rPr lang="ja-JP" altLang="en-US" sz="1050" b="1" u="none" strike="noStrike" dirty="0">
                          <a:effectLst/>
                          <a:latin typeface="Meiryo UI" panose="020B0604030504040204" pitchFamily="50" charset="-128"/>
                          <a:ea typeface="Meiryo UI" panose="020B0604030504040204" pitchFamily="50" charset="-128"/>
                        </a:rPr>
                        <a:t>主な指標</a:t>
                      </a:r>
                      <a:endParaRPr lang="ja-JP" altLang="en-US" sz="1050" b="1" i="0" u="none" strike="noStrike" dirty="0">
                        <a:solidFill>
                          <a:srgbClr val="000000"/>
                        </a:solidFill>
                        <a:effectLst/>
                        <a:latin typeface="Meiryo UI" panose="020B0604030504040204" pitchFamily="50" charset="-128"/>
                        <a:ea typeface="Meiryo UI" panose="020B0604030504040204" pitchFamily="50" charset="-128"/>
                      </a:endParaRPr>
                    </a:p>
                  </a:txBody>
                  <a:tcPr marL="4847" marR="4847" marT="18000" marB="1800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ctr" fontAlgn="ctr">
                        <a:lnSpc>
                          <a:spcPct val="100000"/>
                        </a:lnSpc>
                        <a:spcBef>
                          <a:spcPts val="0"/>
                        </a:spcBef>
                      </a:pPr>
                      <a:r>
                        <a:rPr lang="ja-JP" altLang="en-US" sz="1050" b="1" u="none" strike="noStrike" dirty="0">
                          <a:effectLst/>
                          <a:latin typeface="Meiryo UI" panose="020B0604030504040204" pitchFamily="50" charset="-128"/>
                          <a:ea typeface="Meiryo UI" panose="020B0604030504040204" pitchFamily="50" charset="-128"/>
                        </a:rPr>
                        <a:t>有識者の主な意見</a:t>
                      </a:r>
                      <a:endParaRPr lang="ja-JP" altLang="en-US" sz="1050" b="1" i="0" u="none" strike="noStrike" dirty="0">
                        <a:solidFill>
                          <a:srgbClr val="000000"/>
                        </a:solidFill>
                        <a:effectLst/>
                        <a:latin typeface="Meiryo UI" panose="020B0604030504040204" pitchFamily="50" charset="-128"/>
                        <a:ea typeface="Meiryo UI" panose="020B0604030504040204" pitchFamily="50" charset="-128"/>
                      </a:endParaRPr>
                    </a:p>
                  </a:txBody>
                  <a:tcPr marL="4847" marR="4847" marT="4847" marB="0">
                    <a:lnL w="12700" cap="flat" cmpd="sng" algn="ctr">
                      <a:solidFill>
                        <a:schemeClr val="bg1">
                          <a:lumMod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2642026058"/>
                  </a:ext>
                </a:extLst>
              </a:tr>
              <a:tr h="360000">
                <a:tc rowSpan="2">
                  <a:txBody>
                    <a:bodyPr/>
                    <a:lstStyle/>
                    <a:p>
                      <a:pPr algn="ctr" fontAlgn="ctr">
                        <a:lnSpc>
                          <a:spcPts val="1300"/>
                        </a:lnSpc>
                        <a:spcBef>
                          <a:spcPts val="0"/>
                        </a:spcBef>
                      </a:pP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rPr>
                        <a:t>ゴール</a:t>
                      </a:r>
                      <a:r>
                        <a:rPr lang="en-US" altLang="ja-JP" sz="1100" b="0" i="0" u="none" strike="noStrike" dirty="0" smtClean="0">
                          <a:solidFill>
                            <a:schemeClr val="dk1"/>
                          </a:solidFill>
                          <a:effectLst/>
                          <a:latin typeface="Meiryo UI" panose="020B0604030504040204" pitchFamily="50" charset="-128"/>
                          <a:ea typeface="Meiryo UI" panose="020B0604030504040204" pitchFamily="50" charset="-128"/>
                        </a:rPr>
                        <a:t>10</a:t>
                      </a:r>
                    </a:p>
                    <a:p>
                      <a:pPr algn="ctr" fontAlgn="ctr">
                        <a:lnSpc>
                          <a:spcPts val="1300"/>
                        </a:lnSpc>
                        <a:spcBef>
                          <a:spcPts val="0"/>
                        </a:spcBef>
                      </a:pP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rPr>
                        <a:t>不平等</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ctr">
                        <a:lnSpc>
                          <a:spcPts val="12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日本の</a:t>
                      </a:r>
                      <a:endParaRPr lang="en-US" altLang="ja-JP" sz="1050" b="0" i="0" u="none" strike="noStrike" dirty="0" smtClean="0">
                        <a:solidFill>
                          <a:schemeClr val="dk1"/>
                        </a:solidFill>
                        <a:effectLst/>
                        <a:latin typeface="Meiryo UI" panose="020B0604030504040204" pitchFamily="50" charset="-128"/>
                        <a:ea typeface="Meiryo UI" panose="020B0604030504040204" pitchFamily="50" charset="-128"/>
                      </a:endParaRPr>
                    </a:p>
                    <a:p>
                      <a:pPr algn="l" fontAlgn="ctr">
                        <a:lnSpc>
                          <a:spcPts val="12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国際評価</a:t>
                      </a:r>
                      <a:endParaRPr 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C</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t">
                        <a:lnSpc>
                          <a:spcPts val="1200"/>
                        </a:lnSpc>
                        <a:spcBef>
                          <a:spcPts val="0"/>
                        </a:spcBef>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ジニ</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係数</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高齢者の貧困率</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rowSpan="2">
                  <a:txBody>
                    <a:bodyPr/>
                    <a:lstStyle/>
                    <a:p>
                      <a:pPr marL="80963" indent="-71438" algn="l" fontAlgn="ctr">
                        <a:lnSpc>
                          <a:spcPts val="1100"/>
                        </a:lnSpc>
                        <a:spcBef>
                          <a:spcPts val="200"/>
                        </a:spcBef>
                        <a:spcAft>
                          <a:spcPts val="0"/>
                        </a:spcAft>
                        <a:buFont typeface="Wingdings" panose="05000000000000000000" pitchFamily="2" charset="2"/>
                        <a:buChar char="Ø"/>
                      </a:pP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個別</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指標が少ないことに留意が</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必要</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だが、引き続き、継続して取組みを進めるべき。</a:t>
                      </a:r>
                      <a:endPar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endParaRPr>
                    </a:p>
                    <a:p>
                      <a:pPr marL="80963" indent="-71438" algn="l" fontAlgn="ctr">
                        <a:lnSpc>
                          <a:spcPts val="1100"/>
                        </a:lnSpc>
                        <a:spcBef>
                          <a:spcPts val="200"/>
                        </a:spcBef>
                        <a:spcAft>
                          <a:spcPts val="0"/>
                        </a:spcAft>
                        <a:buFont typeface="Wingdings" panose="05000000000000000000" pitchFamily="2" charset="2"/>
                        <a:buChar char="Ø"/>
                      </a:pP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不平等</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は他のゴールでも生じる</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。都市</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と農村、職業間格差など、他のゴールで生じる不平等</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にも留意し</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、課題として取組みを進めていくべき。</a:t>
                      </a:r>
                    </a:p>
                  </a:txBody>
                  <a:tcPr marL="72000" marR="108000" marT="0" marB="0" anchor="ctr">
                    <a:lnL w="12700" cap="flat" cmpd="sng" algn="ctr">
                      <a:solidFill>
                        <a:schemeClr val="bg1">
                          <a:lumMod val="50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4093770353"/>
                  </a:ext>
                </a:extLst>
              </a:tr>
              <a:tr h="360000">
                <a:tc vMerge="1">
                  <a:txBody>
                    <a:bodyPr/>
                    <a:lstStyle/>
                    <a:p>
                      <a:endParaRPr kumimoji="1" lang="ja-JP" altLang="en-US"/>
                    </a:p>
                  </a:txBody>
                  <a:tcPr>
                    <a:lnL w="28575"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ctr">
                        <a:lnSpc>
                          <a:spcPts val="1200"/>
                        </a:lnSpc>
                        <a:spcBef>
                          <a:spcPts val="0"/>
                        </a:spcBef>
                      </a:pPr>
                      <a:r>
                        <a:rPr lang="ja-JP" altLang="en-US" sz="1050" u="none" strike="noStrike" dirty="0" smtClean="0">
                          <a:effectLst/>
                          <a:latin typeface="Meiryo UI" panose="020B0604030504040204" pitchFamily="50" charset="-128"/>
                          <a:ea typeface="Meiryo UI" panose="020B0604030504040204" pitchFamily="50" charset="-128"/>
                        </a:rPr>
                        <a:t>大阪の</a:t>
                      </a:r>
                      <a:endParaRPr lang="en-US" altLang="ja-JP" sz="1050" u="none" strike="noStrike" dirty="0" smtClean="0">
                        <a:effectLst/>
                        <a:latin typeface="Meiryo UI" panose="020B0604030504040204" pitchFamily="50" charset="-128"/>
                        <a:ea typeface="Meiryo UI" panose="020B0604030504040204" pitchFamily="50" charset="-128"/>
                      </a:endParaRPr>
                    </a:p>
                    <a:p>
                      <a:pPr algn="l" fontAlgn="ctr">
                        <a:lnSpc>
                          <a:spcPts val="12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国内評価</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B</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t">
                        <a:lnSpc>
                          <a:spcPts val="1200"/>
                        </a:lnSpc>
                        <a:spcBef>
                          <a:spcPts val="0"/>
                        </a:spcBef>
                      </a:pPr>
                      <a:r>
                        <a:rPr lang="zh-TW"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zh-TW" sz="1050" b="0" i="0" u="none" strike="noStrike" dirty="0" smtClean="0">
                          <a:solidFill>
                            <a:srgbClr val="000000"/>
                          </a:solidFill>
                          <a:effectLst/>
                          <a:latin typeface="Meiryo UI" panose="020B0604030504040204" pitchFamily="50" charset="-128"/>
                          <a:ea typeface="Meiryo UI" panose="020B0604030504040204" pitchFamily="50" charset="-128"/>
                        </a:rPr>
                        <a:t>C</a:t>
                      </a:r>
                      <a:r>
                        <a:rPr lang="zh-TW" altLang="en-US" sz="1050" b="0" i="0" u="none" strike="noStrike" dirty="0" smtClean="0">
                          <a:solidFill>
                            <a:srgbClr val="000000"/>
                          </a:solidFill>
                          <a:effectLst/>
                          <a:latin typeface="Meiryo UI" panose="020B0604030504040204" pitchFamily="50" charset="-128"/>
                          <a:ea typeface="Meiryo UI" panose="020B0604030504040204" pitchFamily="50" charset="-128"/>
                        </a:rPr>
                        <a:t>」 相対的</a:t>
                      </a: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貧困世帯割合</a:t>
                      </a:r>
                      <a:br>
                        <a:rPr lang="zh-TW" altLang="en-US" sz="1050" b="0" i="0" u="none" strike="noStrike" dirty="0">
                          <a:solidFill>
                            <a:srgbClr val="000000"/>
                          </a:solidFill>
                          <a:effectLst/>
                          <a:latin typeface="Meiryo UI" panose="020B0604030504040204" pitchFamily="50" charset="-128"/>
                          <a:ea typeface="Meiryo UI" panose="020B0604030504040204" pitchFamily="50" charset="-128"/>
                        </a:rPr>
                      </a:br>
                      <a:r>
                        <a:rPr lang="zh-TW"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zh-TW" sz="1050" b="0" i="0" u="none" strike="noStrike" dirty="0" smtClean="0">
                          <a:solidFill>
                            <a:srgbClr val="000000"/>
                          </a:solidFill>
                          <a:effectLst/>
                          <a:latin typeface="Meiryo UI" panose="020B0604030504040204" pitchFamily="50" charset="-128"/>
                          <a:ea typeface="Meiryo UI" panose="020B0604030504040204" pitchFamily="50" charset="-128"/>
                        </a:rPr>
                        <a:t>A</a:t>
                      </a:r>
                      <a:r>
                        <a:rPr lang="zh-TW"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労働生産性</a:t>
                      </a:r>
                      <a:endParaRPr lang="zh-TW"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vMerge="1">
                  <a:txBody>
                    <a:bodyPr/>
                    <a:lstStyle/>
                    <a:p>
                      <a:endParaRPr kumimoji="1" lang="ja-JP" altLang="en-US"/>
                    </a:p>
                  </a:txBody>
                  <a:tcPr>
                    <a:lnL w="12700" cap="flat" cmpd="sng" algn="ctr">
                      <a:solidFill>
                        <a:schemeClr val="bg1">
                          <a:lumMod val="50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16660564"/>
                  </a:ext>
                </a:extLst>
              </a:tr>
              <a:tr h="360000">
                <a:tc rowSpan="2">
                  <a:txBody>
                    <a:bodyPr/>
                    <a:lstStyle/>
                    <a:p>
                      <a:pPr algn="ctr" fontAlgn="ctr">
                        <a:lnSpc>
                          <a:spcPts val="1300"/>
                        </a:lnSpc>
                        <a:spcBef>
                          <a:spcPts val="0"/>
                        </a:spcBef>
                      </a:pP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rPr>
                        <a:t>ゴール</a:t>
                      </a:r>
                      <a:r>
                        <a:rPr lang="en-US" altLang="ja-JP" sz="1100" b="0" i="0" u="none" strike="noStrike" dirty="0" smtClean="0">
                          <a:solidFill>
                            <a:schemeClr val="dk1"/>
                          </a:solidFill>
                          <a:effectLst/>
                          <a:latin typeface="Meiryo UI" panose="020B0604030504040204" pitchFamily="50" charset="-128"/>
                          <a:ea typeface="Meiryo UI" panose="020B0604030504040204" pitchFamily="50" charset="-128"/>
                        </a:rPr>
                        <a:t>11</a:t>
                      </a:r>
                    </a:p>
                    <a:p>
                      <a:pPr algn="ctr" fontAlgn="ctr">
                        <a:lnSpc>
                          <a:spcPts val="1300"/>
                        </a:lnSpc>
                        <a:spcBef>
                          <a:spcPts val="0"/>
                        </a:spcBef>
                      </a:pP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rPr>
                        <a:t>持続可能</a:t>
                      </a:r>
                      <a:endParaRPr lang="en-US" altLang="ja-JP" sz="1100" b="0" i="0" u="none" strike="noStrike" dirty="0" smtClean="0">
                        <a:solidFill>
                          <a:schemeClr val="dk1"/>
                        </a:solidFill>
                        <a:effectLst/>
                        <a:latin typeface="Meiryo UI" panose="020B0604030504040204" pitchFamily="50" charset="-128"/>
                        <a:ea typeface="Meiryo UI" panose="020B0604030504040204" pitchFamily="50" charset="-128"/>
                      </a:endParaRPr>
                    </a:p>
                    <a:p>
                      <a:pPr algn="ctr" fontAlgn="ctr">
                        <a:lnSpc>
                          <a:spcPts val="1300"/>
                        </a:lnSpc>
                        <a:spcBef>
                          <a:spcPts val="0"/>
                        </a:spcBef>
                      </a:pP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rPr>
                        <a:t>都市</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ctr">
                        <a:lnSpc>
                          <a:spcPts val="12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日本の</a:t>
                      </a:r>
                      <a:endParaRPr lang="en-US" altLang="ja-JP" sz="1050" b="0" i="0" u="none" strike="noStrike" dirty="0" smtClean="0">
                        <a:solidFill>
                          <a:schemeClr val="dk1"/>
                        </a:solidFill>
                        <a:effectLst/>
                        <a:latin typeface="Meiryo UI" panose="020B0604030504040204" pitchFamily="50" charset="-128"/>
                        <a:ea typeface="Meiryo UI" panose="020B0604030504040204" pitchFamily="50" charset="-128"/>
                      </a:endParaRPr>
                    </a:p>
                    <a:p>
                      <a:pPr algn="l" fontAlgn="ctr">
                        <a:lnSpc>
                          <a:spcPts val="12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国際評価</a:t>
                      </a:r>
                      <a:endParaRPr 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C</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t">
                        <a:lnSpc>
                          <a:spcPts val="1200"/>
                        </a:lnSpc>
                        <a:spcBef>
                          <a:spcPts val="0"/>
                        </a:spcBef>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spc="-150" dirty="0" smtClean="0">
                          <a:solidFill>
                            <a:srgbClr val="000000"/>
                          </a:solidFill>
                          <a:effectLst/>
                          <a:latin typeface="Meiryo UI" panose="020B0604030504040204" pitchFamily="50" charset="-128"/>
                          <a:ea typeface="Meiryo UI" panose="020B0604030504040204" pitchFamily="50" charset="-128"/>
                        </a:rPr>
                        <a:t>可処分</a:t>
                      </a:r>
                      <a:r>
                        <a:rPr lang="ja-JP" altLang="en-US" sz="1050" b="0" i="0" u="none" strike="noStrike" spc="-150" dirty="0">
                          <a:solidFill>
                            <a:srgbClr val="000000"/>
                          </a:solidFill>
                          <a:effectLst/>
                          <a:latin typeface="Meiryo UI" panose="020B0604030504040204" pitchFamily="50" charset="-128"/>
                          <a:ea typeface="Meiryo UI" panose="020B0604030504040204" pitchFamily="50" charset="-128"/>
                        </a:rPr>
                        <a:t>所得の</a:t>
                      </a:r>
                      <a:r>
                        <a:rPr lang="en-US" altLang="ja-JP" sz="1050" b="0" i="0" u="none" strike="noStrike" spc="-150" dirty="0">
                          <a:solidFill>
                            <a:srgbClr val="000000"/>
                          </a:solidFill>
                          <a:effectLst/>
                          <a:latin typeface="Meiryo UI" panose="020B0604030504040204" pitchFamily="50" charset="-128"/>
                          <a:ea typeface="Meiryo UI" panose="020B0604030504040204" pitchFamily="50" charset="-128"/>
                        </a:rPr>
                        <a:t>40</a:t>
                      </a:r>
                      <a:r>
                        <a:rPr lang="ja-JP" altLang="en-US" sz="1050" b="0" i="0" u="none" strike="noStrike" spc="-150" dirty="0">
                          <a:solidFill>
                            <a:srgbClr val="000000"/>
                          </a:solidFill>
                          <a:effectLst/>
                          <a:latin typeface="Meiryo UI" panose="020B0604030504040204" pitchFamily="50" charset="-128"/>
                          <a:ea typeface="Meiryo UI" panose="020B0604030504040204" pitchFamily="50" charset="-128"/>
                        </a:rPr>
                        <a:t>％以上</a:t>
                      </a:r>
                      <a:r>
                        <a:rPr lang="ja-JP" altLang="en-US" sz="1050" b="0" i="0" u="none" strike="noStrike" spc="-150" dirty="0" smtClean="0">
                          <a:solidFill>
                            <a:srgbClr val="000000"/>
                          </a:solidFill>
                          <a:effectLst/>
                          <a:latin typeface="Meiryo UI" panose="020B0604030504040204" pitchFamily="50" charset="-128"/>
                          <a:ea typeface="Meiryo UI" panose="020B0604030504040204" pitchFamily="50" charset="-128"/>
                        </a:rPr>
                        <a:t>の家賃</a:t>
                      </a:r>
                      <a:r>
                        <a:rPr lang="ja-JP" altLang="en-US" sz="1050" b="0" i="0" u="none" strike="noStrike" spc="-150" dirty="0">
                          <a:solidFill>
                            <a:srgbClr val="000000"/>
                          </a:solidFill>
                          <a:effectLst/>
                          <a:latin typeface="Meiryo UI" panose="020B0604030504040204" pitchFamily="50" charset="-128"/>
                          <a:ea typeface="Meiryo UI" panose="020B0604030504040204" pitchFamily="50" charset="-128"/>
                        </a:rPr>
                        <a:t>を支払っている人の割合</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公共</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交通機関の</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満足度</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rowSpan="2">
                  <a:txBody>
                    <a:bodyPr/>
                    <a:lstStyle/>
                    <a:p>
                      <a:pPr marL="80963" indent="-71438" algn="l" fontAlgn="ctr">
                        <a:lnSpc>
                          <a:spcPts val="1100"/>
                        </a:lnSpc>
                        <a:spcBef>
                          <a:spcPts val="200"/>
                        </a:spcBef>
                        <a:spcAft>
                          <a:spcPts val="0"/>
                        </a:spcAft>
                        <a:buFont typeface="Wingdings" panose="05000000000000000000" pitchFamily="2" charset="2"/>
                        <a:buChar char="Ø"/>
                      </a:pP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他</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の全てのゴールを包摂</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する、自治体としてはずせないゴール</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として、引き続き、継続して取組みを進めるべき。</a:t>
                      </a:r>
                      <a:endPar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endParaRPr>
                    </a:p>
                    <a:p>
                      <a:pPr marL="80963" indent="-71438" algn="l" fontAlgn="ctr">
                        <a:lnSpc>
                          <a:spcPts val="1100"/>
                        </a:lnSpc>
                        <a:spcBef>
                          <a:spcPts val="200"/>
                        </a:spcBef>
                        <a:spcAft>
                          <a:spcPts val="0"/>
                        </a:spcAft>
                        <a:buFont typeface="Wingdings" panose="05000000000000000000" pitchFamily="2" charset="2"/>
                        <a:buChar char="Ø"/>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個別</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指標のうち、災害対応に関する指標だけは、厳しい評価でないことをもって</a:t>
                      </a:r>
                      <a:r>
                        <a:rPr lang="ja-JP" altLang="en-US" sz="1050" b="0" i="0" u="none" strike="noStrike" dirty="0" err="1">
                          <a:solidFill>
                            <a:srgbClr val="000000"/>
                          </a:solidFill>
                          <a:effectLst/>
                          <a:latin typeface="Meiryo UI" panose="020B0604030504040204" pitchFamily="50" charset="-128"/>
                          <a:ea typeface="Meiryo UI" panose="020B0604030504040204" pitchFamily="50" charset="-128"/>
                        </a:rPr>
                        <a:t>良し</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とすべきでない</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。防災や強靭なまちづくりは、外せない視点</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a:t>
                      </a:r>
                    </a:p>
                  </a:txBody>
                  <a:tcPr marL="72000" marR="108000" marT="0" marB="0" anchor="ctr">
                    <a:lnL w="12700" cap="flat" cmpd="sng" algn="ctr">
                      <a:solidFill>
                        <a:schemeClr val="bg1">
                          <a:lumMod val="50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3440249867"/>
                  </a:ext>
                </a:extLst>
              </a:tr>
              <a:tr h="360000">
                <a:tc vMerge="1">
                  <a:txBody>
                    <a:bodyPr/>
                    <a:lstStyle/>
                    <a:p>
                      <a:endParaRPr kumimoji="1" lang="ja-JP" altLang="en-US"/>
                    </a:p>
                  </a:txBody>
                  <a:tcPr>
                    <a:lnL w="28575"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ctr">
                        <a:lnSpc>
                          <a:spcPts val="1200"/>
                        </a:lnSpc>
                        <a:spcBef>
                          <a:spcPts val="0"/>
                        </a:spcBef>
                      </a:pPr>
                      <a:r>
                        <a:rPr lang="ja-JP" altLang="en-US" sz="1050" u="none" strike="noStrike" dirty="0" smtClean="0">
                          <a:effectLst/>
                          <a:latin typeface="Meiryo UI" panose="020B0604030504040204" pitchFamily="50" charset="-128"/>
                          <a:ea typeface="Meiryo UI" panose="020B0604030504040204" pitchFamily="50" charset="-128"/>
                        </a:rPr>
                        <a:t>大阪の</a:t>
                      </a:r>
                      <a:endParaRPr lang="en-US" altLang="ja-JP" sz="1050" u="none" strike="noStrike" dirty="0" smtClean="0">
                        <a:effectLst/>
                        <a:latin typeface="Meiryo UI" panose="020B0604030504040204" pitchFamily="50" charset="-128"/>
                        <a:ea typeface="Meiryo UI" panose="020B0604030504040204" pitchFamily="50" charset="-128"/>
                      </a:endParaRPr>
                    </a:p>
                    <a:p>
                      <a:pPr algn="l" fontAlgn="ctr">
                        <a:lnSpc>
                          <a:spcPts val="12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国内評価</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B</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t">
                        <a:lnSpc>
                          <a:spcPts val="1200"/>
                        </a:lnSpc>
                        <a:spcBef>
                          <a:spcPts val="0"/>
                        </a:spcBef>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市街化調整区域面積割合</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人口</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当たり公園面積</a:t>
                      </a: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vMerge="1">
                  <a:txBody>
                    <a:bodyPr/>
                    <a:lstStyle/>
                    <a:p>
                      <a:endParaRPr kumimoji="1" lang="ja-JP" altLang="en-US"/>
                    </a:p>
                  </a:txBody>
                  <a:tcPr>
                    <a:lnL w="12700" cap="flat" cmpd="sng" algn="ctr">
                      <a:solidFill>
                        <a:schemeClr val="bg1">
                          <a:lumMod val="50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45145742"/>
                  </a:ext>
                </a:extLst>
              </a:tr>
              <a:tr h="360000">
                <a:tc rowSpan="2">
                  <a:txBody>
                    <a:bodyPr/>
                    <a:lstStyle/>
                    <a:p>
                      <a:pPr algn="ctr" fontAlgn="ctr">
                        <a:lnSpc>
                          <a:spcPts val="1300"/>
                        </a:lnSpc>
                        <a:spcBef>
                          <a:spcPts val="0"/>
                        </a:spcBef>
                      </a:pP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rPr>
                        <a:t>ゴール</a:t>
                      </a:r>
                      <a:r>
                        <a:rPr lang="en-US" altLang="ja-JP" sz="1100" b="0" i="0" u="none" strike="noStrike" dirty="0" smtClean="0">
                          <a:solidFill>
                            <a:schemeClr val="dk1"/>
                          </a:solidFill>
                          <a:effectLst/>
                          <a:latin typeface="Meiryo UI" panose="020B0604030504040204" pitchFamily="50" charset="-128"/>
                          <a:ea typeface="Meiryo UI" panose="020B0604030504040204" pitchFamily="50" charset="-128"/>
                        </a:rPr>
                        <a:t>12</a:t>
                      </a:r>
                    </a:p>
                    <a:p>
                      <a:pPr algn="ctr" fontAlgn="ctr">
                        <a:lnSpc>
                          <a:spcPts val="1300"/>
                        </a:lnSpc>
                        <a:spcBef>
                          <a:spcPts val="0"/>
                        </a:spcBef>
                      </a:pP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rPr>
                        <a:t>持続可能な</a:t>
                      </a:r>
                      <a:endParaRPr lang="en-US" altLang="ja-JP" sz="1100" b="0" i="0" u="none" strike="noStrike" dirty="0" smtClean="0">
                        <a:solidFill>
                          <a:schemeClr val="dk1"/>
                        </a:solidFill>
                        <a:effectLst/>
                        <a:latin typeface="Meiryo UI" panose="020B0604030504040204" pitchFamily="50" charset="-128"/>
                        <a:ea typeface="Meiryo UI" panose="020B0604030504040204" pitchFamily="50" charset="-128"/>
                      </a:endParaRPr>
                    </a:p>
                    <a:p>
                      <a:pPr algn="ctr" fontAlgn="ctr">
                        <a:lnSpc>
                          <a:spcPts val="1300"/>
                        </a:lnSpc>
                        <a:spcBef>
                          <a:spcPts val="0"/>
                        </a:spcBef>
                      </a:pP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rPr>
                        <a:t>生産と消費</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ctr">
                        <a:lnSpc>
                          <a:spcPts val="12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日本の</a:t>
                      </a:r>
                      <a:endParaRPr lang="en-US" altLang="ja-JP" sz="1050" b="0" i="0" u="none" strike="noStrike" dirty="0" smtClean="0">
                        <a:solidFill>
                          <a:schemeClr val="dk1"/>
                        </a:solidFill>
                        <a:effectLst/>
                        <a:latin typeface="Meiryo UI" panose="020B0604030504040204" pitchFamily="50" charset="-128"/>
                        <a:ea typeface="Meiryo UI" panose="020B0604030504040204" pitchFamily="50" charset="-128"/>
                      </a:endParaRPr>
                    </a:p>
                    <a:p>
                      <a:pPr algn="l" fontAlgn="ctr">
                        <a:lnSpc>
                          <a:spcPts val="12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国際評価</a:t>
                      </a:r>
                      <a:endParaRPr 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D</a:t>
                      </a: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t">
                        <a:lnSpc>
                          <a:spcPts val="1200"/>
                        </a:lnSpc>
                        <a:spcBef>
                          <a:spcPts val="0"/>
                        </a:spcBef>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電子</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廃棄物の発生量</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ＳＯ２排出量</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rowSpan="2">
                  <a:txBody>
                    <a:bodyPr/>
                    <a:lstStyle/>
                    <a:p>
                      <a:pPr marL="80963" indent="-71438" algn="l" fontAlgn="ctr">
                        <a:lnSpc>
                          <a:spcPts val="1100"/>
                        </a:lnSpc>
                        <a:spcBef>
                          <a:spcPts val="200"/>
                        </a:spcBef>
                        <a:spcAft>
                          <a:spcPts val="0"/>
                        </a:spcAft>
                        <a:buFont typeface="Wingdings" panose="05000000000000000000" pitchFamily="2" charset="2"/>
                        <a:buChar char="Ø"/>
                      </a:pPr>
                      <a:r>
                        <a:rPr lang="ja-JP" altLang="en-US" sz="1050" b="1" u="none" strike="noStrike" dirty="0" smtClean="0">
                          <a:effectLst/>
                          <a:latin typeface="Meiryo UI" panose="020B0604030504040204" pitchFamily="50" charset="-128"/>
                          <a:ea typeface="Meiryo UI" panose="020B0604030504040204" pitchFamily="50" charset="-128"/>
                        </a:rPr>
                        <a:t>今後、特に注力して取組みを進めるべき。</a:t>
                      </a:r>
                      <a:endParaRPr lang="en-US" altLang="ja-JP" sz="1050" u="none" strike="noStrike" dirty="0" smtClean="0">
                        <a:effectLst/>
                        <a:latin typeface="Meiryo UI" panose="020B0604030504040204" pitchFamily="50" charset="-128"/>
                        <a:ea typeface="Meiryo UI" panose="020B0604030504040204" pitchFamily="50" charset="-128"/>
                      </a:endParaRPr>
                    </a:p>
                    <a:p>
                      <a:pPr marL="80963" indent="-71438" algn="l" fontAlgn="ctr">
                        <a:lnSpc>
                          <a:spcPts val="1100"/>
                        </a:lnSpc>
                        <a:spcBef>
                          <a:spcPts val="200"/>
                        </a:spcBef>
                        <a:spcAft>
                          <a:spcPts val="0"/>
                        </a:spcAft>
                        <a:buFont typeface="Wingdings" panose="05000000000000000000" pitchFamily="2" charset="2"/>
                        <a:buChar char="Ø"/>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持続</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可能な社会の構築のために重要な</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ゴール。府民の関わりが深く、</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途上</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国</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が強く先進国</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に期待しているゴール</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でもある。</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108000" marT="0" marB="0" anchor="ctr">
                    <a:lnL w="12700" cap="flat" cmpd="sng" algn="ctr">
                      <a:solidFill>
                        <a:schemeClr val="bg1">
                          <a:lumMod val="50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3296027267"/>
                  </a:ext>
                </a:extLst>
              </a:tr>
              <a:tr h="360000">
                <a:tc vMerge="1">
                  <a:txBody>
                    <a:bodyPr/>
                    <a:lstStyle/>
                    <a:p>
                      <a:endParaRPr kumimoji="1" lang="ja-JP" altLang="en-US"/>
                    </a:p>
                  </a:txBody>
                  <a:tcPr>
                    <a:lnL w="28575"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ctr">
                        <a:lnSpc>
                          <a:spcPts val="1200"/>
                        </a:lnSpc>
                        <a:spcBef>
                          <a:spcPts val="0"/>
                        </a:spcBef>
                      </a:pPr>
                      <a:r>
                        <a:rPr lang="ja-JP" altLang="en-US" sz="1050" u="none" strike="noStrike" dirty="0" smtClean="0">
                          <a:effectLst/>
                          <a:latin typeface="Meiryo UI" panose="020B0604030504040204" pitchFamily="50" charset="-128"/>
                          <a:ea typeface="Meiryo UI" panose="020B0604030504040204" pitchFamily="50" charset="-128"/>
                        </a:rPr>
                        <a:t>大阪の</a:t>
                      </a:r>
                      <a:endParaRPr lang="en-US" altLang="ja-JP" sz="1050" u="none" strike="noStrike" dirty="0" smtClean="0">
                        <a:effectLst/>
                        <a:latin typeface="Meiryo UI" panose="020B0604030504040204" pitchFamily="50" charset="-128"/>
                        <a:ea typeface="Meiryo UI" panose="020B0604030504040204" pitchFamily="50" charset="-128"/>
                      </a:endParaRPr>
                    </a:p>
                    <a:p>
                      <a:pPr algn="l" fontAlgn="ctr">
                        <a:lnSpc>
                          <a:spcPts val="12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国内評価</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C</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t">
                        <a:lnSpc>
                          <a:spcPts val="1200"/>
                        </a:lnSpc>
                        <a:spcBef>
                          <a:spcPts val="0"/>
                        </a:spcBef>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有機</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廃棄物割合</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リサイクル率</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vMerge="1">
                  <a:txBody>
                    <a:bodyPr/>
                    <a:lstStyle/>
                    <a:p>
                      <a:endParaRPr kumimoji="1" lang="ja-JP" altLang="en-US"/>
                    </a:p>
                  </a:txBody>
                  <a:tcPr>
                    <a:lnL w="12700" cap="flat" cmpd="sng" algn="ctr">
                      <a:solidFill>
                        <a:schemeClr val="bg1">
                          <a:lumMod val="50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19554226"/>
                  </a:ext>
                </a:extLst>
              </a:tr>
              <a:tr h="360000">
                <a:tc rowSpan="2">
                  <a:txBody>
                    <a:bodyPr/>
                    <a:lstStyle/>
                    <a:p>
                      <a:pPr algn="ctr" fontAlgn="ctr">
                        <a:lnSpc>
                          <a:spcPts val="1300"/>
                        </a:lnSpc>
                        <a:spcBef>
                          <a:spcPts val="0"/>
                        </a:spcBef>
                      </a:pP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ゴール</a:t>
                      </a: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13</a:t>
                      </a:r>
                    </a:p>
                    <a:p>
                      <a:pPr algn="ctr" fontAlgn="ctr">
                        <a:lnSpc>
                          <a:spcPts val="1300"/>
                        </a:lnSpc>
                        <a:spcBef>
                          <a:spcPts val="0"/>
                        </a:spcBef>
                      </a:pP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気候変動</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4847" marR="4847" marT="4847" marB="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ctr">
                        <a:lnSpc>
                          <a:spcPts val="12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日本の</a:t>
                      </a:r>
                      <a:endParaRPr lang="en-US" altLang="ja-JP" sz="1050" b="0" i="0" u="none" strike="noStrike" dirty="0" smtClean="0">
                        <a:solidFill>
                          <a:schemeClr val="dk1"/>
                        </a:solidFill>
                        <a:effectLst/>
                        <a:latin typeface="Meiryo UI" panose="020B0604030504040204" pitchFamily="50" charset="-128"/>
                        <a:ea typeface="Meiryo UI" panose="020B0604030504040204" pitchFamily="50" charset="-128"/>
                      </a:endParaRPr>
                    </a:p>
                    <a:p>
                      <a:pPr algn="l" fontAlgn="ctr">
                        <a:lnSpc>
                          <a:spcPts val="12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国際評価</a:t>
                      </a:r>
                      <a:endParaRPr 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D</a:t>
                      </a: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t">
                        <a:lnSpc>
                          <a:spcPts val="1200"/>
                        </a:lnSpc>
                        <a:spcBef>
                          <a:spcPts val="0"/>
                        </a:spcBef>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1</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人当たり</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エネルギー関連ＣＯ２</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排出量</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化石</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燃料排出に含まれるＣＯ２排出量</a:t>
                      </a: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rowSpan="2">
                  <a:txBody>
                    <a:bodyPr/>
                    <a:lstStyle/>
                    <a:p>
                      <a:pPr marL="80963" indent="-71438" algn="l" fontAlgn="ctr">
                        <a:lnSpc>
                          <a:spcPts val="1100"/>
                        </a:lnSpc>
                        <a:spcBef>
                          <a:spcPts val="200"/>
                        </a:spcBef>
                        <a:spcAft>
                          <a:spcPts val="0"/>
                        </a:spcAft>
                        <a:buFont typeface="Wingdings" panose="05000000000000000000" pitchFamily="2" charset="2"/>
                        <a:buChar char="Ø"/>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気候</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変動に伴う災害対応の視点は</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重要。</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ゴール</a:t>
                      </a:r>
                      <a:r>
                        <a:rPr lang="en-US" altLang="ja-JP" sz="1050" b="1" i="0" u="none" strike="noStrike" dirty="0" smtClean="0">
                          <a:solidFill>
                            <a:srgbClr val="000000"/>
                          </a:solidFill>
                          <a:effectLst/>
                          <a:latin typeface="Meiryo UI" panose="020B0604030504040204" pitchFamily="50" charset="-128"/>
                          <a:ea typeface="Meiryo UI" panose="020B0604030504040204" pitchFamily="50" charset="-128"/>
                        </a:rPr>
                        <a:t>11</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に集約して考えるなど、災害</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対応</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を課題</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と</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してしっかり位置づけ、</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引き続き、継続して取組みを進めるべき。</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108000" marT="0" marB="0" anchor="ctr">
                    <a:lnL w="12700" cap="flat" cmpd="sng" algn="ctr">
                      <a:solidFill>
                        <a:schemeClr val="bg1">
                          <a:lumMod val="50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3446402838"/>
                  </a:ext>
                </a:extLst>
              </a:tr>
              <a:tr h="360000">
                <a:tc vMerge="1">
                  <a:txBody>
                    <a:bodyPr/>
                    <a:lstStyle/>
                    <a:p>
                      <a:endParaRPr kumimoji="1" lang="ja-JP" altLang="en-US"/>
                    </a:p>
                  </a:txBody>
                  <a:tcPr>
                    <a:lnL w="28575"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ctr">
                        <a:lnSpc>
                          <a:spcPts val="1200"/>
                        </a:lnSpc>
                        <a:spcBef>
                          <a:spcPts val="0"/>
                        </a:spcBef>
                      </a:pPr>
                      <a:r>
                        <a:rPr lang="ja-JP" altLang="en-US" sz="1050" u="none" strike="noStrike" dirty="0" smtClean="0">
                          <a:effectLst/>
                          <a:latin typeface="Meiryo UI" panose="020B0604030504040204" pitchFamily="50" charset="-128"/>
                          <a:ea typeface="Meiryo UI" panose="020B0604030504040204" pitchFamily="50" charset="-128"/>
                        </a:rPr>
                        <a:t>大阪の</a:t>
                      </a:r>
                      <a:endParaRPr lang="en-US" altLang="ja-JP" sz="1050" u="none" strike="noStrike" dirty="0" smtClean="0">
                        <a:effectLst/>
                        <a:latin typeface="Meiryo UI" panose="020B0604030504040204" pitchFamily="50" charset="-128"/>
                        <a:ea typeface="Meiryo UI" panose="020B0604030504040204" pitchFamily="50" charset="-128"/>
                      </a:endParaRPr>
                    </a:p>
                    <a:p>
                      <a:pPr algn="l" fontAlgn="ctr">
                        <a:lnSpc>
                          <a:spcPts val="12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国内評価</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A</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t">
                        <a:lnSpc>
                          <a:spcPts val="1200"/>
                        </a:lnSpc>
                        <a:spcBef>
                          <a:spcPts val="0"/>
                        </a:spcBef>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災害等の自然外因による死亡割合</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spc="-150" dirty="0" smtClean="0">
                          <a:solidFill>
                            <a:srgbClr val="000000"/>
                          </a:solidFill>
                          <a:effectLst/>
                          <a:latin typeface="Meiryo UI" panose="020B0604030504040204" pitchFamily="50" charset="-128"/>
                          <a:ea typeface="Meiryo UI" panose="020B0604030504040204" pitchFamily="50" charset="-128"/>
                        </a:rPr>
                        <a:t>温暖化</a:t>
                      </a:r>
                      <a:r>
                        <a:rPr lang="ja-JP" altLang="en-US" sz="1050" b="0" i="0" u="none" strike="noStrike" spc="-150" dirty="0">
                          <a:solidFill>
                            <a:srgbClr val="000000"/>
                          </a:solidFill>
                          <a:effectLst/>
                          <a:latin typeface="Meiryo UI" panose="020B0604030504040204" pitchFamily="50" charset="-128"/>
                          <a:ea typeface="Meiryo UI" panose="020B0604030504040204" pitchFamily="50" charset="-128"/>
                        </a:rPr>
                        <a:t>防止対策地方実行計画に</a:t>
                      </a:r>
                      <a:r>
                        <a:rPr lang="ja-JP" altLang="en-US" sz="1050" b="0" i="0" u="none" strike="noStrike" spc="-150" dirty="0" smtClean="0">
                          <a:solidFill>
                            <a:srgbClr val="000000"/>
                          </a:solidFill>
                          <a:effectLst/>
                          <a:latin typeface="Meiryo UI" panose="020B0604030504040204" pitchFamily="50" charset="-128"/>
                          <a:ea typeface="Meiryo UI" panose="020B0604030504040204" pitchFamily="50" charset="-128"/>
                        </a:rPr>
                        <a:t>おける緩和策定</a:t>
                      </a:r>
                      <a:r>
                        <a:rPr lang="ja-JP" altLang="en-US" sz="1050" b="0" i="0" u="none" strike="noStrike" spc="-150" dirty="0">
                          <a:solidFill>
                            <a:srgbClr val="000000"/>
                          </a:solidFill>
                          <a:effectLst/>
                          <a:latin typeface="Meiryo UI" panose="020B0604030504040204" pitchFamily="50" charset="-128"/>
                          <a:ea typeface="Meiryo UI" panose="020B0604030504040204" pitchFamily="50" charset="-128"/>
                        </a:rPr>
                        <a:t>有無</a:t>
                      </a: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vMerge="1">
                  <a:txBody>
                    <a:bodyPr/>
                    <a:lstStyle/>
                    <a:p>
                      <a:endParaRPr kumimoji="1" lang="ja-JP" altLang="en-US"/>
                    </a:p>
                  </a:txBody>
                  <a:tcPr>
                    <a:lnL w="12700" cap="flat" cmpd="sng" algn="ctr">
                      <a:solidFill>
                        <a:schemeClr val="bg1">
                          <a:lumMod val="50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1896617"/>
                  </a:ext>
                </a:extLst>
              </a:tr>
              <a:tr h="360000">
                <a:tc rowSpan="2">
                  <a:txBody>
                    <a:bodyPr/>
                    <a:lstStyle/>
                    <a:p>
                      <a:pPr algn="ctr" fontAlgn="ctr">
                        <a:lnSpc>
                          <a:spcPts val="1300"/>
                        </a:lnSpc>
                        <a:spcBef>
                          <a:spcPts val="0"/>
                        </a:spcBef>
                      </a:pP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ゴール</a:t>
                      </a: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14</a:t>
                      </a:r>
                    </a:p>
                    <a:p>
                      <a:pPr algn="ctr" fontAlgn="ctr">
                        <a:lnSpc>
                          <a:spcPts val="1300"/>
                        </a:lnSpc>
                        <a:spcBef>
                          <a:spcPts val="0"/>
                        </a:spcBef>
                      </a:pP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海洋資源</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4847" marR="4847" marT="4847" marB="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ctr">
                        <a:lnSpc>
                          <a:spcPts val="12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日本の</a:t>
                      </a:r>
                      <a:endParaRPr lang="en-US" altLang="ja-JP" sz="1050" b="0" i="0" u="none" strike="noStrike" dirty="0" smtClean="0">
                        <a:solidFill>
                          <a:schemeClr val="dk1"/>
                        </a:solidFill>
                        <a:effectLst/>
                        <a:latin typeface="Meiryo UI" panose="020B0604030504040204" pitchFamily="50" charset="-128"/>
                        <a:ea typeface="Meiryo UI" panose="020B0604030504040204" pitchFamily="50" charset="-128"/>
                      </a:endParaRPr>
                    </a:p>
                    <a:p>
                      <a:pPr algn="l" fontAlgn="ctr">
                        <a:lnSpc>
                          <a:spcPts val="12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国際評価</a:t>
                      </a:r>
                      <a:endParaRPr 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C</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t">
                        <a:lnSpc>
                          <a:spcPts val="1200"/>
                        </a:lnSpc>
                        <a:spcBef>
                          <a:spcPts val="0"/>
                        </a:spcBef>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海洋</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衛生指標（きれいな水指数）</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spc="-150" dirty="0" smtClean="0">
                          <a:solidFill>
                            <a:srgbClr val="000000"/>
                          </a:solidFill>
                          <a:effectLst/>
                          <a:latin typeface="Meiryo UI" panose="020B0604030504040204" pitchFamily="50" charset="-128"/>
                          <a:ea typeface="Meiryo UI" panose="020B0604030504040204" pitchFamily="50" charset="-128"/>
                        </a:rPr>
                        <a:t>ＥＥＺ</a:t>
                      </a:r>
                      <a:r>
                        <a:rPr lang="ja-JP" altLang="en-US" sz="1050" b="0" i="0" u="none" strike="noStrike" spc="-150" dirty="0">
                          <a:solidFill>
                            <a:srgbClr val="000000"/>
                          </a:solidFill>
                          <a:effectLst/>
                          <a:latin typeface="Meiryo UI" panose="020B0604030504040204" pitchFamily="50" charset="-128"/>
                          <a:ea typeface="Meiryo UI" panose="020B0604030504040204" pitchFamily="50" charset="-128"/>
                        </a:rPr>
                        <a:t>で過剰利用されたもしくは崩壊</a:t>
                      </a:r>
                      <a:r>
                        <a:rPr lang="ja-JP" altLang="en-US" sz="1050" b="0" i="0" u="none" strike="noStrike" spc="-150" dirty="0" smtClean="0">
                          <a:solidFill>
                            <a:srgbClr val="000000"/>
                          </a:solidFill>
                          <a:effectLst/>
                          <a:latin typeface="Meiryo UI" panose="020B0604030504040204" pitchFamily="50" charset="-128"/>
                          <a:ea typeface="Meiryo UI" panose="020B0604030504040204" pitchFamily="50" charset="-128"/>
                        </a:rPr>
                        <a:t>した海洋</a:t>
                      </a:r>
                      <a:r>
                        <a:rPr lang="ja-JP" altLang="en-US" sz="1050" b="0" i="0" u="none" strike="noStrike" spc="-150" dirty="0">
                          <a:solidFill>
                            <a:srgbClr val="000000"/>
                          </a:solidFill>
                          <a:effectLst/>
                          <a:latin typeface="Meiryo UI" panose="020B0604030504040204" pitchFamily="50" charset="-128"/>
                          <a:ea typeface="Meiryo UI" panose="020B0604030504040204" pitchFamily="50" charset="-128"/>
                        </a:rPr>
                        <a:t>資源</a:t>
                      </a:r>
                      <a:r>
                        <a:rPr lang="ja-JP" altLang="en-US" sz="1050" b="0" i="0" u="none" strike="noStrike" spc="-150" dirty="0" smtClean="0">
                          <a:solidFill>
                            <a:srgbClr val="000000"/>
                          </a:solidFill>
                          <a:effectLst/>
                          <a:latin typeface="Meiryo UI" panose="020B0604030504040204" pitchFamily="50" charset="-128"/>
                          <a:ea typeface="Meiryo UI" panose="020B0604030504040204" pitchFamily="50" charset="-128"/>
                        </a:rPr>
                        <a:t>割合</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rowSpan="2">
                  <a:txBody>
                    <a:bodyPr/>
                    <a:lstStyle/>
                    <a:p>
                      <a:pPr marL="80963" indent="-71438" algn="l" fontAlgn="ctr">
                        <a:lnSpc>
                          <a:spcPts val="1100"/>
                        </a:lnSpc>
                        <a:spcBef>
                          <a:spcPts val="200"/>
                        </a:spcBef>
                        <a:spcAft>
                          <a:spcPts val="0"/>
                        </a:spcAft>
                        <a:buFont typeface="Wingdings" panose="05000000000000000000" pitchFamily="2" charset="2"/>
                        <a:buChar char="Ø"/>
                      </a:pP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廃</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プラスチックの削減は</a:t>
                      </a:r>
                      <a:r>
                        <a:rPr lang="en-US" altLang="ja-JP" sz="1050" b="1" i="0" u="none" strike="noStrike" dirty="0">
                          <a:solidFill>
                            <a:srgbClr val="000000"/>
                          </a:solidFill>
                          <a:effectLst/>
                          <a:latin typeface="Meiryo UI" panose="020B0604030504040204" pitchFamily="50" charset="-128"/>
                          <a:ea typeface="Meiryo UI" panose="020B0604030504040204" pitchFamily="50" charset="-128"/>
                        </a:rPr>
                        <a:t>G20</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大阪サミットのレガシー</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ゴール</a:t>
                      </a:r>
                      <a:r>
                        <a:rPr lang="en-US" altLang="ja-JP" sz="1050" b="1" i="0" u="none" strike="noStrike" dirty="0">
                          <a:solidFill>
                            <a:srgbClr val="000000"/>
                          </a:solidFill>
                          <a:effectLst/>
                          <a:latin typeface="Meiryo UI" panose="020B0604030504040204" pitchFamily="50" charset="-128"/>
                          <a:ea typeface="Meiryo UI" panose="020B0604030504040204" pitchFamily="50" charset="-128"/>
                        </a:rPr>
                        <a:t>12</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（つくる責任、つかう責任）」に集約して考える</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など、外せない視点。</a:t>
                      </a:r>
                      <a:endPar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endParaRPr>
                    </a:p>
                    <a:p>
                      <a:pPr marL="80963" indent="-71438" algn="l" fontAlgn="ctr">
                        <a:lnSpc>
                          <a:spcPts val="1100"/>
                        </a:lnSpc>
                        <a:spcBef>
                          <a:spcPts val="200"/>
                        </a:spcBef>
                        <a:spcAft>
                          <a:spcPts val="0"/>
                        </a:spcAft>
                        <a:buFont typeface="Wingdings" panose="05000000000000000000" pitchFamily="2" charset="2"/>
                        <a:buChar char="Ø"/>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個別指標は、都市部では劇的に改善が難しいものとなっているが、引き続き、継続して取組みを進めるべき。</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108000" marT="0" marB="0" anchor="ctr">
                    <a:lnL w="12700" cap="flat" cmpd="sng" algn="ctr">
                      <a:solidFill>
                        <a:schemeClr val="bg1">
                          <a:lumMod val="50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863460365"/>
                  </a:ext>
                </a:extLst>
              </a:tr>
              <a:tr h="360000">
                <a:tc vMerge="1">
                  <a:txBody>
                    <a:bodyPr/>
                    <a:lstStyle/>
                    <a:p>
                      <a:endParaRPr kumimoji="1" lang="ja-JP" altLang="en-US"/>
                    </a:p>
                  </a:txBody>
                  <a:tcPr>
                    <a:lnL w="28575"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ctr">
                        <a:lnSpc>
                          <a:spcPts val="1200"/>
                        </a:lnSpc>
                        <a:spcBef>
                          <a:spcPts val="0"/>
                        </a:spcBef>
                      </a:pPr>
                      <a:r>
                        <a:rPr lang="ja-JP" altLang="en-US" sz="1050" u="none" strike="noStrike" dirty="0" smtClean="0">
                          <a:effectLst/>
                          <a:latin typeface="Meiryo UI" panose="020B0604030504040204" pitchFamily="50" charset="-128"/>
                          <a:ea typeface="Meiryo UI" panose="020B0604030504040204" pitchFamily="50" charset="-128"/>
                        </a:rPr>
                        <a:t>大阪の</a:t>
                      </a:r>
                      <a:endParaRPr lang="en-US" altLang="ja-JP" sz="1050" u="none" strike="noStrike" dirty="0" smtClean="0">
                        <a:effectLst/>
                        <a:latin typeface="Meiryo UI" panose="020B0604030504040204" pitchFamily="50" charset="-128"/>
                        <a:ea typeface="Meiryo UI" panose="020B0604030504040204" pitchFamily="50" charset="-128"/>
                      </a:endParaRPr>
                    </a:p>
                    <a:p>
                      <a:pPr algn="l" fontAlgn="ctr">
                        <a:lnSpc>
                          <a:spcPts val="12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国内評価</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a:t>
                      </a: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marL="0" marR="0" lvl="0" indent="0" algn="l" defTabSz="914400" rtl="0" eaLnBrk="1" fontAlgn="t" latinLnBrk="0" hangingPunct="1">
                        <a:lnSpc>
                          <a:spcPts val="1200"/>
                        </a:lnSpc>
                        <a:spcBef>
                          <a:spcPts val="0"/>
                        </a:spcBef>
                        <a:spcAft>
                          <a:spcPts val="0"/>
                        </a:spcAft>
                        <a:buClrTx/>
                        <a:buSzTx/>
                        <a:buFontTx/>
                        <a:buNone/>
                        <a:tabLst/>
                        <a:defRPr/>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（「水産業産出額」などの水産関連指標）</a:t>
                      </a:r>
                      <a:endPar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vMerge="1">
                  <a:txBody>
                    <a:bodyPr/>
                    <a:lstStyle/>
                    <a:p>
                      <a:endParaRPr kumimoji="1" lang="ja-JP" altLang="en-US"/>
                    </a:p>
                  </a:txBody>
                  <a:tcPr>
                    <a:lnL w="12700" cap="flat" cmpd="sng" algn="ctr">
                      <a:solidFill>
                        <a:schemeClr val="bg1">
                          <a:lumMod val="50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6304143"/>
                  </a:ext>
                </a:extLst>
              </a:tr>
              <a:tr h="360000">
                <a:tc rowSpan="2">
                  <a:txBody>
                    <a:bodyPr/>
                    <a:lstStyle/>
                    <a:p>
                      <a:pPr algn="ctr" fontAlgn="ctr">
                        <a:lnSpc>
                          <a:spcPts val="1300"/>
                        </a:lnSpc>
                        <a:spcBef>
                          <a:spcPts val="0"/>
                        </a:spcBef>
                      </a:pP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rPr>
                        <a:t>ゴール</a:t>
                      </a:r>
                      <a:r>
                        <a:rPr lang="en-US" altLang="ja-JP" sz="1100" b="0" i="0" u="none" strike="noStrike" dirty="0" smtClean="0">
                          <a:solidFill>
                            <a:schemeClr val="dk1"/>
                          </a:solidFill>
                          <a:effectLst/>
                          <a:latin typeface="Meiryo UI" panose="020B0604030504040204" pitchFamily="50" charset="-128"/>
                          <a:ea typeface="Meiryo UI" panose="020B0604030504040204" pitchFamily="50" charset="-128"/>
                        </a:rPr>
                        <a:t>15</a:t>
                      </a:r>
                    </a:p>
                    <a:p>
                      <a:pPr algn="ctr" fontAlgn="ctr">
                        <a:lnSpc>
                          <a:spcPts val="1300"/>
                        </a:lnSpc>
                        <a:spcBef>
                          <a:spcPts val="0"/>
                        </a:spcBef>
                      </a:pP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rPr>
                        <a:t>陸上資源</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4847" marR="4847" marT="4847" marB="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ctr">
                        <a:lnSpc>
                          <a:spcPts val="12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日本の</a:t>
                      </a:r>
                      <a:endParaRPr lang="en-US" altLang="ja-JP" sz="1050" b="0" i="0" u="none" strike="noStrike" dirty="0" smtClean="0">
                        <a:solidFill>
                          <a:schemeClr val="dk1"/>
                        </a:solidFill>
                        <a:effectLst/>
                        <a:latin typeface="Meiryo UI" panose="020B0604030504040204" pitchFamily="50" charset="-128"/>
                        <a:ea typeface="Meiryo UI" panose="020B0604030504040204" pitchFamily="50" charset="-128"/>
                      </a:endParaRPr>
                    </a:p>
                    <a:p>
                      <a:pPr algn="l" fontAlgn="ctr">
                        <a:lnSpc>
                          <a:spcPts val="12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国際評価</a:t>
                      </a:r>
                      <a:endParaRPr 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C</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t">
                        <a:lnSpc>
                          <a:spcPts val="1200"/>
                        </a:lnSpc>
                        <a:spcBef>
                          <a:spcPts val="0"/>
                        </a:spcBef>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絶滅危惧種の生存指数</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spc="-150" dirty="0" smtClean="0">
                          <a:solidFill>
                            <a:srgbClr val="000000"/>
                          </a:solidFill>
                          <a:effectLst/>
                          <a:latin typeface="Meiryo UI" panose="020B0604030504040204" pitchFamily="50" charset="-128"/>
                          <a:ea typeface="Meiryo UI" panose="020B0604030504040204" pitchFamily="50" charset="-128"/>
                        </a:rPr>
                        <a:t>輸入</a:t>
                      </a:r>
                      <a:r>
                        <a:rPr lang="ja-JP" altLang="en-US" sz="1050" b="0" i="0" u="none" strike="noStrike" spc="-150" dirty="0">
                          <a:solidFill>
                            <a:srgbClr val="000000"/>
                          </a:solidFill>
                          <a:effectLst/>
                          <a:latin typeface="Meiryo UI" panose="020B0604030504040204" pitchFamily="50" charset="-128"/>
                          <a:ea typeface="Meiryo UI" panose="020B0604030504040204" pitchFamily="50" charset="-128"/>
                        </a:rPr>
                        <a:t>による生物多様性の脅威</a:t>
                      </a:r>
                      <a:r>
                        <a:rPr lang="ja-JP" altLang="en-US" sz="1050" b="0" i="0" u="none" strike="noStrike" spc="-150" dirty="0" smtClean="0">
                          <a:solidFill>
                            <a:srgbClr val="000000"/>
                          </a:solidFill>
                          <a:effectLst/>
                          <a:latin typeface="Meiryo UI" panose="020B0604030504040204" pitchFamily="50" charset="-128"/>
                          <a:ea typeface="Meiryo UI" panose="020B0604030504040204" pitchFamily="50" charset="-128"/>
                        </a:rPr>
                        <a:t>にさらされて</a:t>
                      </a:r>
                      <a:r>
                        <a:rPr lang="ja-JP" altLang="en-US" sz="1050" b="0" i="0" u="none" strike="noStrike" spc="-150" dirty="0">
                          <a:solidFill>
                            <a:srgbClr val="000000"/>
                          </a:solidFill>
                          <a:effectLst/>
                          <a:latin typeface="Meiryo UI" panose="020B0604030504040204" pitchFamily="50" charset="-128"/>
                          <a:ea typeface="Meiryo UI" panose="020B0604030504040204" pitchFamily="50" charset="-128"/>
                        </a:rPr>
                        <a:t>いる生物数</a:t>
                      </a: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rowSpan="2">
                  <a:txBody>
                    <a:bodyPr/>
                    <a:lstStyle/>
                    <a:p>
                      <a:pPr marL="80963" indent="-71438" algn="l" fontAlgn="ctr">
                        <a:lnSpc>
                          <a:spcPts val="1100"/>
                        </a:lnSpc>
                        <a:spcBef>
                          <a:spcPts val="200"/>
                        </a:spcBef>
                        <a:spcAft>
                          <a:spcPts val="0"/>
                        </a:spcAft>
                        <a:buFont typeface="Wingdings" panose="05000000000000000000" pitchFamily="2" charset="2"/>
                        <a:buChar char="Ø"/>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個別指標は、都市部</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では</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劇的に改善</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が</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難しいものとなっているが、引き続き、継続して取組みを進めるべき。</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108000" marT="0" marB="0" anchor="ctr">
                    <a:lnL w="12700" cap="flat" cmpd="sng" algn="ctr">
                      <a:solidFill>
                        <a:schemeClr val="bg1">
                          <a:lumMod val="50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3987615173"/>
                  </a:ext>
                </a:extLst>
              </a:tr>
              <a:tr h="360000">
                <a:tc vMerge="1">
                  <a:txBody>
                    <a:bodyPr/>
                    <a:lstStyle/>
                    <a:p>
                      <a:endParaRPr kumimoji="1" lang="ja-JP" altLang="en-US"/>
                    </a:p>
                  </a:txBody>
                  <a:tcPr>
                    <a:lnL w="28575"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ctr">
                        <a:lnSpc>
                          <a:spcPts val="1200"/>
                        </a:lnSpc>
                        <a:spcBef>
                          <a:spcPts val="0"/>
                        </a:spcBef>
                      </a:pPr>
                      <a:r>
                        <a:rPr lang="ja-JP" altLang="en-US" sz="1050" u="none" strike="noStrike" dirty="0" smtClean="0">
                          <a:effectLst/>
                          <a:latin typeface="Meiryo UI" panose="020B0604030504040204" pitchFamily="50" charset="-128"/>
                          <a:ea typeface="Meiryo UI" panose="020B0604030504040204" pitchFamily="50" charset="-128"/>
                        </a:rPr>
                        <a:t>大阪の</a:t>
                      </a:r>
                      <a:endParaRPr lang="en-US" altLang="ja-JP" sz="1050" u="none" strike="noStrike" dirty="0" smtClean="0">
                        <a:effectLst/>
                        <a:latin typeface="Meiryo UI" panose="020B0604030504040204" pitchFamily="50" charset="-128"/>
                        <a:ea typeface="Meiryo UI" panose="020B0604030504040204" pitchFamily="50" charset="-128"/>
                      </a:endParaRPr>
                    </a:p>
                    <a:p>
                      <a:pPr algn="l" fontAlgn="ctr">
                        <a:lnSpc>
                          <a:spcPts val="12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国内評価</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B</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t">
                        <a:lnSpc>
                          <a:spcPts val="1200"/>
                        </a:lnSpc>
                        <a:spcBef>
                          <a:spcPts val="0"/>
                        </a:spcBef>
                      </a:pPr>
                      <a:r>
                        <a:rPr lang="zh-TW"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zh-TW" sz="1050" b="0" i="0" u="none" strike="noStrike" dirty="0" smtClean="0">
                          <a:solidFill>
                            <a:srgbClr val="000000"/>
                          </a:solidFill>
                          <a:effectLst/>
                          <a:latin typeface="Meiryo UI" panose="020B0604030504040204" pitchFamily="50" charset="-128"/>
                          <a:ea typeface="Meiryo UI" panose="020B0604030504040204" pitchFamily="50" charset="-128"/>
                        </a:rPr>
                        <a:t>C</a:t>
                      </a:r>
                      <a:r>
                        <a:rPr lang="zh-TW" altLang="en-US" sz="1050" b="0" i="0" u="none" strike="noStrike" dirty="0" smtClean="0">
                          <a:solidFill>
                            <a:srgbClr val="000000"/>
                          </a:solidFill>
                          <a:effectLst/>
                          <a:latin typeface="Meiryo UI" panose="020B0604030504040204" pitchFamily="50" charset="-128"/>
                          <a:ea typeface="Meiryo UI" panose="020B0604030504040204" pitchFamily="50" charset="-128"/>
                        </a:rPr>
                        <a:t>」 耕作放棄地面積割合</a:t>
                      </a:r>
                      <a:endParaRPr lang="en-US" altLang="zh-TW" sz="1050" b="0" i="0" u="none" strike="noStrike" dirty="0" smtClean="0">
                        <a:solidFill>
                          <a:srgbClr val="000000"/>
                        </a:solidFill>
                        <a:effectLst/>
                        <a:latin typeface="Meiryo UI" panose="020B0604030504040204" pitchFamily="50" charset="-128"/>
                        <a:ea typeface="Meiryo UI" panose="020B0604030504040204" pitchFamily="50" charset="-128"/>
                      </a:endParaRPr>
                    </a:p>
                    <a:p>
                      <a:pPr algn="l" fontAlgn="t">
                        <a:lnSpc>
                          <a:spcPts val="1200"/>
                        </a:lnSpc>
                        <a:spcBef>
                          <a:spcPts val="0"/>
                        </a:spcBef>
                      </a:pPr>
                      <a:r>
                        <a:rPr lang="zh-TW"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zh-TW" sz="1050" b="0" i="0" u="none" strike="noStrike" dirty="0" smtClean="0">
                          <a:solidFill>
                            <a:srgbClr val="000000"/>
                          </a:solidFill>
                          <a:effectLst/>
                          <a:latin typeface="Meiryo UI" panose="020B0604030504040204" pitchFamily="50" charset="-128"/>
                          <a:ea typeface="Meiryo UI" panose="020B0604030504040204" pitchFamily="50" charset="-128"/>
                        </a:rPr>
                        <a:t>A</a:t>
                      </a:r>
                      <a:r>
                        <a:rPr lang="zh-TW"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生物多様性地域戦略に基づく計画の策定有無</a:t>
                      </a:r>
                      <a:endParaRPr lang="zh-TW"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vMerge="1">
                  <a:txBody>
                    <a:bodyPr/>
                    <a:lstStyle/>
                    <a:p>
                      <a:endParaRPr kumimoji="1" lang="ja-JP" altLang="en-US"/>
                    </a:p>
                  </a:txBody>
                  <a:tcPr>
                    <a:lnL w="12700" cap="flat" cmpd="sng" algn="ctr">
                      <a:solidFill>
                        <a:schemeClr val="bg1">
                          <a:lumMod val="50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72228744"/>
                  </a:ext>
                </a:extLst>
              </a:tr>
              <a:tr h="360000">
                <a:tc rowSpan="2">
                  <a:txBody>
                    <a:bodyPr/>
                    <a:lstStyle/>
                    <a:p>
                      <a:pPr algn="ctr" fontAlgn="ctr">
                        <a:lnSpc>
                          <a:spcPts val="1300"/>
                        </a:lnSpc>
                        <a:spcBef>
                          <a:spcPts val="0"/>
                        </a:spcBef>
                      </a:pP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rPr>
                        <a:t>ゴール</a:t>
                      </a:r>
                      <a:r>
                        <a:rPr lang="en-US" altLang="ja-JP" sz="1100" b="0" i="0" u="none" strike="noStrike" dirty="0" smtClean="0">
                          <a:solidFill>
                            <a:schemeClr val="dk1"/>
                          </a:solidFill>
                          <a:effectLst/>
                          <a:latin typeface="Meiryo UI" panose="020B0604030504040204" pitchFamily="50" charset="-128"/>
                          <a:ea typeface="Meiryo UI" panose="020B0604030504040204" pitchFamily="50" charset="-128"/>
                        </a:rPr>
                        <a:t>16</a:t>
                      </a:r>
                    </a:p>
                    <a:p>
                      <a:pPr algn="ctr" fontAlgn="ctr">
                        <a:lnSpc>
                          <a:spcPts val="1300"/>
                        </a:lnSpc>
                        <a:spcBef>
                          <a:spcPts val="0"/>
                        </a:spcBef>
                      </a:pP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rPr>
                        <a:t>平和</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4847" marR="4847" marT="4847" marB="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ctr">
                        <a:lnSpc>
                          <a:spcPts val="12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日本の</a:t>
                      </a:r>
                      <a:endParaRPr lang="en-US" altLang="ja-JP" sz="1050" b="0" i="0" u="none" strike="noStrike" dirty="0" smtClean="0">
                        <a:solidFill>
                          <a:schemeClr val="dk1"/>
                        </a:solidFill>
                        <a:effectLst/>
                        <a:latin typeface="Meiryo UI" panose="020B0604030504040204" pitchFamily="50" charset="-128"/>
                        <a:ea typeface="Meiryo UI" panose="020B0604030504040204" pitchFamily="50" charset="-128"/>
                      </a:endParaRPr>
                    </a:p>
                    <a:p>
                      <a:pPr algn="l" fontAlgn="ctr">
                        <a:lnSpc>
                          <a:spcPts val="12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国際評価</a:t>
                      </a:r>
                      <a:endParaRPr 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B</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t">
                        <a:lnSpc>
                          <a:spcPts val="1200"/>
                        </a:lnSpc>
                        <a:spcBef>
                          <a:spcPts val="0"/>
                        </a:spcBef>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人口</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10</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万人あたりの殺人</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児童</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労働に関わっている</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5-14</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歳の子ども</a:t>
                      </a: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rowSpan="2">
                  <a:txBody>
                    <a:bodyPr/>
                    <a:lstStyle/>
                    <a:p>
                      <a:pPr marL="80963" indent="-71438" algn="l" fontAlgn="ctr">
                        <a:lnSpc>
                          <a:spcPts val="1100"/>
                        </a:lnSpc>
                        <a:spcBef>
                          <a:spcPts val="200"/>
                        </a:spcBef>
                        <a:spcAft>
                          <a:spcPts val="0"/>
                        </a:spcAft>
                        <a:buFont typeface="Wingdings" panose="05000000000000000000" pitchFamily="2" charset="2"/>
                        <a:buChar char="Ø"/>
                      </a:pPr>
                      <a:r>
                        <a:rPr lang="ja-JP" altLang="en-US" sz="1050" b="1" u="none" strike="noStrike" dirty="0" smtClean="0">
                          <a:effectLst/>
                          <a:latin typeface="Meiryo UI" panose="020B0604030504040204" pitchFamily="50" charset="-128"/>
                          <a:ea typeface="Meiryo UI" panose="020B0604030504040204" pitchFamily="50" charset="-128"/>
                        </a:rPr>
                        <a:t>今後、特に注力して取組みを進めるべき。</a:t>
                      </a:r>
                      <a:endParaRPr lang="en-US" altLang="ja-JP" sz="1050" u="none" strike="noStrike" dirty="0" smtClean="0">
                        <a:effectLst/>
                        <a:latin typeface="Meiryo UI" panose="020B0604030504040204" pitchFamily="50" charset="-128"/>
                        <a:ea typeface="Meiryo UI" panose="020B0604030504040204" pitchFamily="50" charset="-128"/>
                      </a:endParaRPr>
                    </a:p>
                    <a:p>
                      <a:pPr marL="80963" marR="0" lvl="0" indent="-71438" algn="l" defTabSz="1280160" rtl="0" eaLnBrk="1" fontAlgn="ctr" latinLnBrk="0" hangingPunct="1">
                        <a:lnSpc>
                          <a:spcPts val="1100"/>
                        </a:lnSpc>
                        <a:spcBef>
                          <a:spcPts val="200"/>
                        </a:spcBef>
                        <a:spcAft>
                          <a:spcPts val="0"/>
                        </a:spcAft>
                        <a:buClrTx/>
                        <a:buSzTx/>
                        <a:buFont typeface="Wingdings" panose="05000000000000000000" pitchFamily="2" charset="2"/>
                        <a:buChar char="Ø"/>
                        <a:tabLst/>
                        <a:defRPr/>
                      </a:pP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個別</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指標の多くが</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厳しい評価となっていることについて</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、改善傾向にあるものについても、</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全国</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で相対的に悪いという事実</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は課題と</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して</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受け止めるべき</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p>
                  </a:txBody>
                  <a:tcPr marL="72000" marR="108000" marT="0" marB="0" anchor="ctr">
                    <a:lnL w="12700" cap="flat" cmpd="sng" algn="ctr">
                      <a:solidFill>
                        <a:schemeClr val="bg1">
                          <a:lumMod val="50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115578244"/>
                  </a:ext>
                </a:extLst>
              </a:tr>
              <a:tr h="360000">
                <a:tc vMerge="1">
                  <a:txBody>
                    <a:bodyPr/>
                    <a:lstStyle/>
                    <a:p>
                      <a:endParaRPr kumimoji="1" lang="ja-JP" altLang="en-US"/>
                    </a:p>
                  </a:txBody>
                  <a:tcPr>
                    <a:lnL w="28575"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ctr">
                        <a:lnSpc>
                          <a:spcPts val="1200"/>
                        </a:lnSpc>
                        <a:spcBef>
                          <a:spcPts val="0"/>
                        </a:spcBef>
                      </a:pPr>
                      <a:r>
                        <a:rPr lang="ja-JP" altLang="en-US" sz="1050" u="none" strike="noStrike" dirty="0" smtClean="0">
                          <a:effectLst/>
                          <a:latin typeface="Meiryo UI" panose="020B0604030504040204" pitchFamily="50" charset="-128"/>
                          <a:ea typeface="Meiryo UI" panose="020B0604030504040204" pitchFamily="50" charset="-128"/>
                        </a:rPr>
                        <a:t>大阪の</a:t>
                      </a:r>
                      <a:endParaRPr lang="en-US" altLang="ja-JP" sz="1050" u="none" strike="noStrike" dirty="0" smtClean="0">
                        <a:effectLst/>
                        <a:latin typeface="Meiryo UI" panose="020B0604030504040204" pitchFamily="50" charset="-128"/>
                        <a:ea typeface="Meiryo UI" panose="020B0604030504040204" pitchFamily="50" charset="-128"/>
                      </a:endParaRPr>
                    </a:p>
                    <a:p>
                      <a:pPr algn="l" fontAlgn="ctr">
                        <a:lnSpc>
                          <a:spcPts val="12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国内評価</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D</a:t>
                      </a: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t">
                        <a:lnSpc>
                          <a:spcPts val="1200"/>
                        </a:lnSpc>
                        <a:spcBef>
                          <a:spcPts val="0"/>
                        </a:spcBef>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人口あたりの刑法犯</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認知件数</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20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歳未満あたりの児童虐待相談対応件数</a:t>
                      </a: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vMerge="1">
                  <a:txBody>
                    <a:bodyPr/>
                    <a:lstStyle/>
                    <a:p>
                      <a:endParaRPr kumimoji="1" lang="ja-JP" altLang="en-US"/>
                    </a:p>
                  </a:txBody>
                  <a:tcPr>
                    <a:lnL w="12700" cap="flat" cmpd="sng" algn="ctr">
                      <a:solidFill>
                        <a:schemeClr val="bg1">
                          <a:lumMod val="50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19154880"/>
                  </a:ext>
                </a:extLst>
              </a:tr>
              <a:tr h="360000">
                <a:tc rowSpan="2">
                  <a:txBody>
                    <a:bodyPr/>
                    <a:lstStyle/>
                    <a:p>
                      <a:pPr algn="ctr" fontAlgn="ctr">
                        <a:lnSpc>
                          <a:spcPts val="1300"/>
                        </a:lnSpc>
                        <a:spcBef>
                          <a:spcPts val="0"/>
                        </a:spcBef>
                      </a:pP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rPr>
                        <a:t>ゴール</a:t>
                      </a:r>
                      <a:r>
                        <a:rPr lang="en-US" altLang="ja-JP" sz="1100" b="0" i="0" u="none" strike="noStrike" dirty="0" smtClean="0">
                          <a:solidFill>
                            <a:schemeClr val="dk1"/>
                          </a:solidFill>
                          <a:effectLst/>
                          <a:latin typeface="Meiryo UI" panose="020B0604030504040204" pitchFamily="50" charset="-128"/>
                          <a:ea typeface="Meiryo UI" panose="020B0604030504040204" pitchFamily="50" charset="-128"/>
                        </a:rPr>
                        <a:t>17</a:t>
                      </a:r>
                    </a:p>
                    <a:p>
                      <a:pPr algn="ctr" fontAlgn="ctr">
                        <a:lnSpc>
                          <a:spcPts val="1300"/>
                        </a:lnSpc>
                        <a:spcBef>
                          <a:spcPts val="0"/>
                        </a:spcBef>
                      </a:pP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rPr>
                        <a:t>実施手段</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4847" marR="4847" marT="4847" marB="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ctr">
                        <a:lnSpc>
                          <a:spcPts val="12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日本の</a:t>
                      </a:r>
                      <a:endParaRPr lang="en-US" altLang="ja-JP" sz="1050" b="0" i="0" u="none" strike="noStrike" dirty="0" smtClean="0">
                        <a:solidFill>
                          <a:schemeClr val="dk1"/>
                        </a:solidFill>
                        <a:effectLst/>
                        <a:latin typeface="Meiryo UI" panose="020B0604030504040204" pitchFamily="50" charset="-128"/>
                        <a:ea typeface="Meiryo UI" panose="020B0604030504040204" pitchFamily="50" charset="-128"/>
                      </a:endParaRPr>
                    </a:p>
                    <a:p>
                      <a:pPr algn="l" fontAlgn="ctr">
                        <a:lnSpc>
                          <a:spcPts val="12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国際評価</a:t>
                      </a:r>
                      <a:endParaRPr 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D</a:t>
                      </a: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t">
                        <a:lnSpc>
                          <a:spcPts val="1200"/>
                        </a:lnSpc>
                        <a:spcBef>
                          <a:spcPts val="0"/>
                        </a:spcBef>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spc="-150" dirty="0" smtClean="0">
                          <a:solidFill>
                            <a:srgbClr val="000000"/>
                          </a:solidFill>
                          <a:effectLst/>
                          <a:latin typeface="Meiryo UI" panose="020B0604030504040204" pitchFamily="50" charset="-128"/>
                          <a:ea typeface="Meiryo UI" panose="020B0604030504040204" pitchFamily="50" charset="-128"/>
                        </a:rPr>
                        <a:t>政府</a:t>
                      </a:r>
                      <a:r>
                        <a:rPr lang="ja-JP" altLang="en-US" sz="1050" b="0" i="0" u="none" strike="noStrike" spc="-150" dirty="0">
                          <a:solidFill>
                            <a:srgbClr val="000000"/>
                          </a:solidFill>
                          <a:effectLst/>
                          <a:latin typeface="Meiryo UI" panose="020B0604030504040204" pitchFamily="50" charset="-128"/>
                          <a:ea typeface="Meiryo UI" panose="020B0604030504040204" pitchFamily="50" charset="-128"/>
                        </a:rPr>
                        <a:t>開発援助を</a:t>
                      </a:r>
                      <a:r>
                        <a:rPr lang="ja-JP" altLang="en-US" sz="1050" b="0" i="0" u="none" strike="noStrike" spc="-150" dirty="0" smtClean="0">
                          <a:solidFill>
                            <a:srgbClr val="000000"/>
                          </a:solidFill>
                          <a:effectLst/>
                          <a:latin typeface="Meiryo UI" panose="020B0604030504040204" pitchFamily="50" charset="-128"/>
                          <a:ea typeface="Meiryo UI" panose="020B0604030504040204" pitchFamily="50" charset="-128"/>
                        </a:rPr>
                        <a:t>含む譲許的公的</a:t>
                      </a:r>
                      <a:r>
                        <a:rPr lang="ja-JP" altLang="en-US" sz="1050" b="0" i="0" u="none" strike="noStrike" spc="-150" dirty="0">
                          <a:solidFill>
                            <a:srgbClr val="000000"/>
                          </a:solidFill>
                          <a:effectLst/>
                          <a:latin typeface="Meiryo UI" panose="020B0604030504040204" pitchFamily="50" charset="-128"/>
                          <a:ea typeface="Meiryo UI" panose="020B0604030504040204" pitchFamily="50" charset="-128"/>
                        </a:rPr>
                        <a:t>資金による援助</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金融秘密度指数（企業の透明性など）</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rowSpan="2">
                  <a:txBody>
                    <a:bodyPr/>
                    <a:lstStyle/>
                    <a:p>
                      <a:pPr marL="71438" marR="0" lvl="0" indent="-71438" algn="l" defTabSz="1280160" rtl="0" eaLnBrk="1" fontAlgn="ctr" latinLnBrk="0" hangingPunct="1">
                        <a:lnSpc>
                          <a:spcPts val="1100"/>
                        </a:lnSpc>
                        <a:spcBef>
                          <a:spcPts val="200"/>
                        </a:spcBef>
                        <a:spcAft>
                          <a:spcPts val="0"/>
                        </a:spcAft>
                        <a:buClrTx/>
                        <a:buSzTx/>
                        <a:buFont typeface="Wingdings" panose="05000000000000000000" pitchFamily="2" charset="2"/>
                        <a:buChar char="Ø"/>
                        <a:tabLst/>
                        <a:defRPr/>
                      </a:pP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この</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ゴールは、世代や性別を超えた取組みを広げるという</a:t>
                      </a:r>
                      <a:r>
                        <a:rPr lang="en-US" altLang="ja-JP" sz="1050" b="1" i="0" u="none" strike="noStrike" dirty="0">
                          <a:solidFill>
                            <a:srgbClr val="000000"/>
                          </a:solidFill>
                          <a:effectLst/>
                          <a:latin typeface="Meiryo UI" panose="020B0604030504040204" pitchFamily="50" charset="-128"/>
                          <a:ea typeface="Meiryo UI" panose="020B0604030504040204" pitchFamily="50" charset="-128"/>
                        </a:rPr>
                        <a:t>SDGs</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の理念</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とも</a:t>
                      </a:r>
                      <a:endParaRPr lang="en-US" altLang="ja-JP" sz="1050" b="1" i="0" u="none" strike="noStrike" dirty="0" smtClean="0">
                        <a:solidFill>
                          <a:srgbClr val="000000"/>
                        </a:solidFill>
                        <a:effectLst/>
                        <a:latin typeface="Meiryo UI" panose="020B0604030504040204" pitchFamily="50" charset="-128"/>
                        <a:ea typeface="Meiryo UI" panose="020B0604030504040204" pitchFamily="50" charset="-128"/>
                      </a:endParaRPr>
                    </a:p>
                    <a:p>
                      <a:pPr marL="0" marR="0" lvl="0" indent="0" algn="l" defTabSz="1280160" rtl="0" eaLnBrk="1" fontAlgn="ctr" latinLnBrk="0" hangingPunct="1">
                        <a:lnSpc>
                          <a:spcPts val="1100"/>
                        </a:lnSpc>
                        <a:spcBef>
                          <a:spcPts val="200"/>
                        </a:spcBef>
                        <a:spcAft>
                          <a:spcPts val="0"/>
                        </a:spcAft>
                        <a:buClrTx/>
                        <a:buSzTx/>
                        <a:buFont typeface="Wingdings" panose="05000000000000000000" pitchFamily="2" charset="2"/>
                        <a:buNone/>
                        <a:tabLst/>
                        <a:defRPr/>
                      </a:pP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　深く関わっており、</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引き続き、継続して取組みを進めるべき。</a:t>
                      </a:r>
                      <a:endPar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endParaRPr>
                    </a:p>
                    <a:p>
                      <a:pPr marL="71438" marR="0" lvl="0" indent="-71438" algn="l" defTabSz="1280160" rtl="0" eaLnBrk="1" fontAlgn="ctr" latinLnBrk="0" hangingPunct="1">
                        <a:lnSpc>
                          <a:spcPts val="1100"/>
                        </a:lnSpc>
                        <a:spcBef>
                          <a:spcPts val="200"/>
                        </a:spcBef>
                        <a:spcAft>
                          <a:spcPts val="0"/>
                        </a:spcAft>
                        <a:buClrTx/>
                        <a:buSzTx/>
                        <a:buFont typeface="Wingdings" panose="05000000000000000000" pitchFamily="2" charset="2"/>
                        <a:buChar char="Ø"/>
                        <a:tabLst/>
                        <a:defRPr/>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今後、個別指標が充実し、課題が明らか</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となった場合には</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endParaRPr>
                    </a:p>
                    <a:p>
                      <a:pPr marL="0" marR="0" lvl="0" indent="0" algn="l" defTabSz="1280160" rtl="0" eaLnBrk="1" fontAlgn="ctr" latinLnBrk="0" hangingPunct="1">
                        <a:lnSpc>
                          <a:spcPts val="1100"/>
                        </a:lnSpc>
                        <a:spcBef>
                          <a:spcPts val="200"/>
                        </a:spcBef>
                        <a:spcAft>
                          <a:spcPts val="0"/>
                        </a:spcAft>
                        <a:buClrTx/>
                        <a:buSzTx/>
                        <a:buFont typeface="Wingdings" panose="05000000000000000000" pitchFamily="2" charset="2"/>
                        <a:buNone/>
                        <a:tabLst/>
                        <a:defRPr/>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注力</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して</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取組むことが</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求められる。</a:t>
                      </a:r>
                    </a:p>
                  </a:txBody>
                  <a:tcPr marL="72000" marR="108000" marT="0" marB="0" anchor="ctr">
                    <a:lnL w="12700" cap="flat" cmpd="sng" algn="ctr">
                      <a:solidFill>
                        <a:schemeClr val="bg1">
                          <a:lumMod val="50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1761790604"/>
                  </a:ext>
                </a:extLst>
              </a:tr>
              <a:tr h="360000">
                <a:tc vMerge="1">
                  <a:txBody>
                    <a:bodyPr/>
                    <a:lstStyle/>
                    <a:p>
                      <a:endParaRPr kumimoji="1" lang="ja-JP" altLang="en-US"/>
                    </a:p>
                  </a:txBody>
                  <a:tcPr>
                    <a:lnL w="28575"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ctr">
                        <a:lnSpc>
                          <a:spcPts val="1200"/>
                        </a:lnSpc>
                        <a:spcBef>
                          <a:spcPts val="0"/>
                        </a:spcBef>
                      </a:pPr>
                      <a:r>
                        <a:rPr lang="ja-JP" altLang="en-US" sz="1050" u="none" strike="noStrike" dirty="0" smtClean="0">
                          <a:effectLst/>
                          <a:latin typeface="Meiryo UI" panose="020B0604030504040204" pitchFamily="50" charset="-128"/>
                          <a:ea typeface="Meiryo UI" panose="020B0604030504040204" pitchFamily="50" charset="-128"/>
                        </a:rPr>
                        <a:t>大阪の</a:t>
                      </a:r>
                      <a:endParaRPr lang="en-US" altLang="ja-JP" sz="1050" u="none" strike="noStrike" dirty="0" smtClean="0">
                        <a:effectLst/>
                        <a:latin typeface="Meiryo UI" panose="020B0604030504040204" pitchFamily="50" charset="-128"/>
                        <a:ea typeface="Meiryo UI" panose="020B0604030504040204" pitchFamily="50" charset="-128"/>
                      </a:endParaRPr>
                    </a:p>
                    <a:p>
                      <a:pPr algn="l" fontAlgn="ctr">
                        <a:lnSpc>
                          <a:spcPts val="12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国内評価</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smtClean="0">
                          <a:solidFill>
                            <a:srgbClr val="000000"/>
                          </a:solidFill>
                          <a:effectLst/>
                          <a:latin typeface="Meiryo UI" panose="020B0604030504040204" pitchFamily="50" charset="-128"/>
                          <a:ea typeface="Meiryo UI" panose="020B0604030504040204" pitchFamily="50" charset="-128"/>
                        </a:rPr>
                        <a:t>A</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t">
                        <a:lnSpc>
                          <a:spcPts val="1200"/>
                        </a:lnSpc>
                        <a:spcBef>
                          <a:spcPts val="0"/>
                        </a:spcBef>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世帯</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あたりの</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インターネットブロードバンド</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契約率</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インターネット</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普及率</a:t>
                      </a: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vMerge="1">
                  <a:txBody>
                    <a:bodyPr/>
                    <a:lstStyle/>
                    <a:p>
                      <a:endParaRPr kumimoji="1" lang="ja-JP" altLang="en-US"/>
                    </a:p>
                  </a:txBody>
                  <a:tcPr>
                    <a:lnL w="12700" cap="flat" cmpd="sng" algn="ctr">
                      <a:solidFill>
                        <a:schemeClr val="bg1">
                          <a:lumMod val="50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71120065"/>
                  </a:ext>
                </a:extLst>
              </a:tr>
            </a:tbl>
          </a:graphicData>
        </a:graphic>
      </p:graphicFrame>
      <p:pic>
        <p:nvPicPr>
          <p:cNvPr id="16" name="図 15"/>
          <p:cNvPicPr>
            <a:picLocks noChangeAspect="1"/>
          </p:cNvPicPr>
          <p:nvPr/>
        </p:nvPicPr>
        <p:blipFill>
          <a:blip r:embed="rId2"/>
          <a:stretch>
            <a:fillRect/>
          </a:stretch>
        </p:blipFill>
        <p:spPr>
          <a:xfrm>
            <a:off x="4761930" y="243793"/>
            <a:ext cx="470041" cy="468000"/>
          </a:xfrm>
          <a:prstGeom prst="rect">
            <a:avLst/>
          </a:prstGeom>
        </p:spPr>
      </p:pic>
      <p:pic>
        <p:nvPicPr>
          <p:cNvPr id="17" name="図 16"/>
          <p:cNvPicPr>
            <a:picLocks noChangeAspect="1"/>
          </p:cNvPicPr>
          <p:nvPr/>
        </p:nvPicPr>
        <p:blipFill>
          <a:blip r:embed="rId3"/>
          <a:stretch>
            <a:fillRect/>
          </a:stretch>
        </p:blipFill>
        <p:spPr>
          <a:xfrm>
            <a:off x="5261907" y="243793"/>
            <a:ext cx="453960" cy="468000"/>
          </a:xfrm>
          <a:prstGeom prst="rect">
            <a:avLst/>
          </a:prstGeom>
        </p:spPr>
      </p:pic>
      <p:pic>
        <p:nvPicPr>
          <p:cNvPr id="18" name="図 17"/>
          <p:cNvPicPr>
            <a:picLocks noChangeAspect="1"/>
          </p:cNvPicPr>
          <p:nvPr/>
        </p:nvPicPr>
        <p:blipFill>
          <a:blip r:embed="rId4"/>
          <a:stretch>
            <a:fillRect/>
          </a:stretch>
        </p:blipFill>
        <p:spPr>
          <a:xfrm>
            <a:off x="5761699" y="225027"/>
            <a:ext cx="468000" cy="468000"/>
          </a:xfrm>
          <a:prstGeom prst="rect">
            <a:avLst/>
          </a:prstGeom>
        </p:spPr>
      </p:pic>
      <p:pic>
        <p:nvPicPr>
          <p:cNvPr id="19" name="図 18"/>
          <p:cNvPicPr>
            <a:picLocks noChangeAspect="1"/>
          </p:cNvPicPr>
          <p:nvPr/>
        </p:nvPicPr>
        <p:blipFill>
          <a:blip r:embed="rId5"/>
          <a:stretch>
            <a:fillRect/>
          </a:stretch>
        </p:blipFill>
        <p:spPr>
          <a:xfrm>
            <a:off x="7302991" y="248482"/>
            <a:ext cx="463983" cy="468000"/>
          </a:xfrm>
          <a:prstGeom prst="rect">
            <a:avLst/>
          </a:prstGeom>
        </p:spPr>
      </p:pic>
      <p:pic>
        <p:nvPicPr>
          <p:cNvPr id="20" name="図 19"/>
          <p:cNvPicPr>
            <a:picLocks noChangeAspect="1"/>
          </p:cNvPicPr>
          <p:nvPr/>
        </p:nvPicPr>
        <p:blipFill>
          <a:blip r:embed="rId6"/>
          <a:stretch>
            <a:fillRect/>
          </a:stretch>
        </p:blipFill>
        <p:spPr>
          <a:xfrm>
            <a:off x="6775323" y="227035"/>
            <a:ext cx="465985" cy="468000"/>
          </a:xfrm>
          <a:prstGeom prst="rect">
            <a:avLst/>
          </a:prstGeom>
        </p:spPr>
      </p:pic>
      <p:pic>
        <p:nvPicPr>
          <p:cNvPr id="21" name="図 20"/>
          <p:cNvPicPr>
            <a:picLocks noChangeAspect="1"/>
          </p:cNvPicPr>
          <p:nvPr/>
        </p:nvPicPr>
        <p:blipFill>
          <a:blip r:embed="rId7"/>
          <a:stretch>
            <a:fillRect/>
          </a:stretch>
        </p:blipFill>
        <p:spPr>
          <a:xfrm>
            <a:off x="7819427" y="260200"/>
            <a:ext cx="463983" cy="468000"/>
          </a:xfrm>
          <a:prstGeom prst="rect">
            <a:avLst/>
          </a:prstGeom>
        </p:spPr>
      </p:pic>
      <p:pic>
        <p:nvPicPr>
          <p:cNvPr id="22" name="図 21"/>
          <p:cNvPicPr>
            <a:picLocks noChangeAspect="1"/>
          </p:cNvPicPr>
          <p:nvPr/>
        </p:nvPicPr>
        <p:blipFill>
          <a:blip r:embed="rId8"/>
          <a:stretch>
            <a:fillRect/>
          </a:stretch>
        </p:blipFill>
        <p:spPr>
          <a:xfrm>
            <a:off x="8321575" y="262288"/>
            <a:ext cx="461942" cy="468000"/>
          </a:xfrm>
          <a:prstGeom prst="rect">
            <a:avLst/>
          </a:prstGeom>
        </p:spPr>
      </p:pic>
      <p:pic>
        <p:nvPicPr>
          <p:cNvPr id="23" name="図 22"/>
          <p:cNvPicPr>
            <a:picLocks noChangeAspect="1"/>
          </p:cNvPicPr>
          <p:nvPr/>
        </p:nvPicPr>
        <p:blipFill>
          <a:blip r:embed="rId9"/>
          <a:stretch>
            <a:fillRect/>
          </a:stretch>
        </p:blipFill>
        <p:spPr>
          <a:xfrm>
            <a:off x="6265667" y="225027"/>
            <a:ext cx="463983" cy="468000"/>
          </a:xfrm>
          <a:prstGeom prst="rect">
            <a:avLst/>
          </a:prstGeom>
        </p:spPr>
      </p:pic>
      <p:sp>
        <p:nvSpPr>
          <p:cNvPr id="6" name="スライド番号プレースホルダー 5"/>
          <p:cNvSpPr>
            <a:spLocks noGrp="1"/>
          </p:cNvSpPr>
          <p:nvPr>
            <p:ph type="sldNum" sz="quarter" idx="12"/>
          </p:nvPr>
        </p:nvSpPr>
        <p:spPr/>
        <p:txBody>
          <a:bodyPr/>
          <a:lstStyle/>
          <a:p>
            <a:fld id="{E61EF540-5CB6-483A-A4DA-F9E60F8B4EFB}" type="slidenum">
              <a:rPr kumimoji="1" lang="ja-JP" altLang="en-US" smtClean="0"/>
              <a:pPr/>
              <a:t>19</a:t>
            </a:fld>
            <a:endParaRPr kumimoji="1" lang="ja-JP" altLang="en-US" dirty="0"/>
          </a:p>
        </p:txBody>
      </p:sp>
    </p:spTree>
    <p:extLst>
      <p:ext uri="{BB962C8B-B14F-4D97-AF65-F5344CB8AC3E}">
        <p14:creationId xmlns:p14="http://schemas.microsoft.com/office/powerpoint/2010/main" val="27266127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5870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0" y="0"/>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smtClean="0">
                <a:latin typeface="Meiryo UI" panose="020B0604030504040204" pitchFamily="50" charset="-128"/>
                <a:ea typeface="Meiryo UI" panose="020B0604030504040204" pitchFamily="50" charset="-128"/>
              </a:rPr>
              <a:t>　重点ゴール、優先課題の整理イメージ</a:t>
            </a:r>
            <a:endParaRPr kumimoji="1" lang="en-US" altLang="ja-JP" b="1" dirty="0" smtClean="0">
              <a:latin typeface="Meiryo UI" panose="020B0604030504040204" pitchFamily="50" charset="-128"/>
              <a:ea typeface="Meiryo UI" panose="020B0604030504040204" pitchFamily="50" charset="-128"/>
            </a:endParaRPr>
          </a:p>
        </p:txBody>
      </p:sp>
      <p:sp>
        <p:nvSpPr>
          <p:cNvPr id="6" name="スライド番号プレースホルダー 5"/>
          <p:cNvSpPr>
            <a:spLocks noGrp="1"/>
          </p:cNvSpPr>
          <p:nvPr>
            <p:ph type="sldNum" sz="quarter" idx="12"/>
          </p:nvPr>
        </p:nvSpPr>
        <p:spPr/>
        <p:txBody>
          <a:bodyPr/>
          <a:lstStyle/>
          <a:p>
            <a:fld id="{E61EF540-5CB6-483A-A4DA-F9E60F8B4EFB}" type="slidenum">
              <a:rPr kumimoji="1" lang="ja-JP" altLang="en-US" smtClean="0"/>
              <a:pPr/>
              <a:t>20</a:t>
            </a:fld>
            <a:endParaRPr kumimoji="1" lang="ja-JP" altLang="en-US" dirty="0"/>
          </a:p>
        </p:txBody>
      </p:sp>
      <p:sp>
        <p:nvSpPr>
          <p:cNvPr id="11" name="テキスト ボックス 10"/>
          <p:cNvSpPr txBox="1"/>
          <p:nvPr/>
        </p:nvSpPr>
        <p:spPr>
          <a:xfrm>
            <a:off x="240748" y="788230"/>
            <a:ext cx="9546190" cy="1069923"/>
          </a:xfrm>
          <a:prstGeom prst="roundRect">
            <a:avLst>
              <a:gd name="adj" fmla="val 13202"/>
            </a:avLst>
          </a:prstGeom>
          <a:solidFill>
            <a:schemeClr val="bg1"/>
          </a:solidFill>
          <a:ln w="22225" cmpd="sng">
            <a:solidFill>
              <a:schemeClr val="accent6">
                <a:lumMod val="60000"/>
                <a:lumOff val="40000"/>
              </a:schemeClr>
            </a:solidFill>
            <a:prstDash val="solid"/>
          </a:ln>
        </p:spPr>
        <p:txBody>
          <a:bodyPr wrap="square" lIns="72000" tIns="108000" rtlCol="0" anchor="t" anchorCtr="0">
            <a:noAutofit/>
          </a:bodyPr>
          <a:lstStyle/>
          <a:p>
            <a:pPr marL="85725" indent="-85725">
              <a:spcBef>
                <a:spcPts val="300"/>
              </a:spcBef>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〇府民</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から見て、わかりやすく、届きやすいものとなるよう、</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柱となるテーマに関わるゴールを中心に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の「持続可能な開発の３側面（</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経済、社会、環境</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を踏まえ</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、それぞれの取組み</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が</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関連性</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を持ち、</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ストーリー</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としてつながり、広がっていくイメージで</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整理。</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3" name="グループ化 12"/>
          <p:cNvGrpSpPr/>
          <p:nvPr/>
        </p:nvGrpSpPr>
        <p:grpSpPr>
          <a:xfrm>
            <a:off x="1110184" y="3159374"/>
            <a:ext cx="1637773" cy="1795892"/>
            <a:chOff x="2832100" y="1350118"/>
            <a:chExt cx="2540000" cy="2739282"/>
          </a:xfrm>
          <a:pattFill prst="pct20">
            <a:fgClr>
              <a:schemeClr val="tx1">
                <a:lumMod val="50000"/>
                <a:lumOff val="50000"/>
              </a:schemeClr>
            </a:fgClr>
            <a:bgClr>
              <a:schemeClr val="bg1"/>
            </a:bgClr>
          </a:pattFill>
        </p:grpSpPr>
        <p:sp>
          <p:nvSpPr>
            <p:cNvPr id="36" name="二等辺三角形 35"/>
            <p:cNvSpPr/>
            <p:nvPr/>
          </p:nvSpPr>
          <p:spPr>
            <a:xfrm>
              <a:off x="2832100" y="1350118"/>
              <a:ext cx="2540000" cy="2006600"/>
            </a:xfrm>
            <a:prstGeom prst="triangle">
              <a:avLst/>
            </a:prstGeom>
            <a:grp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ja-JP" altLang="en-US" sz="3231"/>
            </a:p>
          </p:txBody>
        </p:sp>
        <p:sp>
          <p:nvSpPr>
            <p:cNvPr id="37" name="二等辺三角形 36"/>
            <p:cNvSpPr/>
            <p:nvPr/>
          </p:nvSpPr>
          <p:spPr>
            <a:xfrm flipV="1">
              <a:off x="2832101" y="3416300"/>
              <a:ext cx="2515475" cy="673100"/>
            </a:xfrm>
            <a:prstGeom prst="triangle">
              <a:avLst/>
            </a:prstGeom>
            <a:grp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ja-JP" altLang="en-US" sz="3231"/>
            </a:p>
          </p:txBody>
        </p:sp>
      </p:grpSp>
      <p:grpSp>
        <p:nvGrpSpPr>
          <p:cNvPr id="14" name="グループ化 13"/>
          <p:cNvGrpSpPr/>
          <p:nvPr/>
        </p:nvGrpSpPr>
        <p:grpSpPr>
          <a:xfrm>
            <a:off x="291298" y="4300971"/>
            <a:ext cx="1677194" cy="1559244"/>
            <a:chOff x="1562100" y="3091404"/>
            <a:chExt cx="2601137" cy="2378324"/>
          </a:xfrm>
        </p:grpSpPr>
        <p:sp>
          <p:nvSpPr>
            <p:cNvPr id="34" name="二等辺三角形 33"/>
            <p:cNvSpPr/>
            <p:nvPr/>
          </p:nvSpPr>
          <p:spPr>
            <a:xfrm>
              <a:off x="1562100" y="3429000"/>
              <a:ext cx="2540000" cy="2006600"/>
            </a:xfrm>
            <a:prstGeom prst="triangle">
              <a:avLst/>
            </a:prstGeom>
            <a:pattFill prst="ltVert">
              <a:fgClr>
                <a:schemeClr val="accent2">
                  <a:lumMod val="7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231"/>
            </a:p>
          </p:txBody>
        </p:sp>
        <p:sp>
          <p:nvSpPr>
            <p:cNvPr id="35" name="二等辺三角形 34"/>
            <p:cNvSpPr/>
            <p:nvPr/>
          </p:nvSpPr>
          <p:spPr>
            <a:xfrm rot="14280000" flipV="1">
              <a:off x="2603580" y="3910070"/>
              <a:ext cx="2378324" cy="740991"/>
            </a:xfrm>
            <a:prstGeom prst="triangle">
              <a:avLst/>
            </a:prstGeom>
            <a:pattFill prst="ltVert">
              <a:fgClr>
                <a:schemeClr val="accent2">
                  <a:lumMod val="7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231"/>
            </a:p>
          </p:txBody>
        </p:sp>
      </p:grpSp>
      <p:sp>
        <p:nvSpPr>
          <p:cNvPr id="15" name="二等辺三角形 14"/>
          <p:cNvSpPr/>
          <p:nvPr/>
        </p:nvSpPr>
        <p:spPr>
          <a:xfrm rot="7320000" flipV="1">
            <a:off x="1383581" y="4857041"/>
            <a:ext cx="1497803" cy="44078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231"/>
          </a:p>
        </p:txBody>
      </p:sp>
      <p:grpSp>
        <p:nvGrpSpPr>
          <p:cNvPr id="16" name="グループ化 15"/>
          <p:cNvGrpSpPr/>
          <p:nvPr/>
        </p:nvGrpSpPr>
        <p:grpSpPr>
          <a:xfrm>
            <a:off x="1909898" y="4299440"/>
            <a:ext cx="1641135" cy="1538164"/>
            <a:chOff x="4072362" y="3089072"/>
            <a:chExt cx="2545214" cy="2346171"/>
          </a:xfrm>
          <a:pattFill prst="lgGrid">
            <a:fgClr>
              <a:schemeClr val="accent1"/>
            </a:fgClr>
            <a:bgClr>
              <a:schemeClr val="bg1"/>
            </a:bgClr>
          </a:pattFill>
        </p:grpSpPr>
        <p:sp>
          <p:nvSpPr>
            <p:cNvPr id="32" name="二等辺三角形 31"/>
            <p:cNvSpPr/>
            <p:nvPr/>
          </p:nvSpPr>
          <p:spPr>
            <a:xfrm>
              <a:off x="4077576" y="3428643"/>
              <a:ext cx="2540000" cy="20066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231"/>
            </a:p>
          </p:txBody>
        </p:sp>
        <p:sp>
          <p:nvSpPr>
            <p:cNvPr id="33" name="二等辺三角形 32"/>
            <p:cNvSpPr/>
            <p:nvPr/>
          </p:nvSpPr>
          <p:spPr>
            <a:xfrm rot="7320000" flipV="1">
              <a:off x="3271270" y="3890164"/>
              <a:ext cx="2322186" cy="72000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231"/>
            </a:p>
          </p:txBody>
        </p:sp>
      </p:grpSp>
      <p:sp>
        <p:nvSpPr>
          <p:cNvPr id="17" name="二等辺三角形 16"/>
          <p:cNvSpPr/>
          <p:nvPr/>
        </p:nvSpPr>
        <p:spPr>
          <a:xfrm>
            <a:off x="291298" y="3215086"/>
            <a:ext cx="3259734" cy="2616196"/>
          </a:xfrm>
          <a:prstGeom prst="triangle">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231"/>
          </a:p>
        </p:txBody>
      </p:sp>
      <p:sp>
        <p:nvSpPr>
          <p:cNvPr id="18" name="正方形/長方形 17"/>
          <p:cNvSpPr/>
          <p:nvPr/>
        </p:nvSpPr>
        <p:spPr>
          <a:xfrm>
            <a:off x="1565189" y="2844279"/>
            <a:ext cx="753879" cy="43855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horz" wrap="none" rtlCol="0" anchor="t"/>
          <a:lstStyle/>
          <a:p>
            <a:pPr algn="ctr"/>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経済面</a:t>
            </a:r>
            <a:r>
              <a:rPr lang="en-US" altLang="ja-JP" sz="1600" b="1" dirty="0">
                <a:latin typeface="Meiryo UI" panose="020B0604030504040204" pitchFamily="50" charset="-128"/>
                <a:ea typeface="Meiryo UI" panose="020B0604030504040204" pitchFamily="50" charset="-128"/>
              </a:rPr>
              <a:t>】</a:t>
            </a:r>
          </a:p>
        </p:txBody>
      </p:sp>
      <p:sp>
        <p:nvSpPr>
          <p:cNvPr id="19" name="正方形/長方形 18"/>
          <p:cNvSpPr/>
          <p:nvPr/>
        </p:nvSpPr>
        <p:spPr>
          <a:xfrm>
            <a:off x="262200" y="5920060"/>
            <a:ext cx="743612" cy="58821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horz" wrap="none" rtlCol="0" anchor="t"/>
          <a:lstStyle/>
          <a:p>
            <a:pPr algn="ctr"/>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社会面</a:t>
            </a:r>
            <a:r>
              <a:rPr lang="en-US" altLang="ja-JP" sz="1600" b="1" dirty="0">
                <a:latin typeface="Meiryo UI" panose="020B0604030504040204" pitchFamily="50" charset="-128"/>
                <a:ea typeface="Meiryo UI" panose="020B0604030504040204" pitchFamily="50" charset="-128"/>
              </a:rPr>
              <a:t>】</a:t>
            </a:r>
          </a:p>
        </p:txBody>
      </p:sp>
      <p:sp>
        <p:nvSpPr>
          <p:cNvPr id="20" name="正方形/長方形 19"/>
          <p:cNvSpPr/>
          <p:nvPr/>
        </p:nvSpPr>
        <p:spPr>
          <a:xfrm>
            <a:off x="2510161" y="5897866"/>
            <a:ext cx="1386607" cy="64763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horz" wrap="none" rtlCol="0" anchor="t"/>
          <a:lstStyle/>
          <a:p>
            <a:pPr algn="ctr"/>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環境面</a:t>
            </a:r>
            <a:r>
              <a:rPr lang="en-US" altLang="ja-JP" sz="1600" b="1" dirty="0">
                <a:latin typeface="Meiryo UI" panose="020B0604030504040204" pitchFamily="50" charset="-128"/>
                <a:ea typeface="Meiryo UI" panose="020B0604030504040204" pitchFamily="50" charset="-128"/>
              </a:rPr>
              <a:t>】</a:t>
            </a:r>
          </a:p>
        </p:txBody>
      </p:sp>
      <p:sp>
        <p:nvSpPr>
          <p:cNvPr id="21" name="楕円 20"/>
          <p:cNvSpPr>
            <a:spLocks noChangeAspect="1"/>
          </p:cNvSpPr>
          <p:nvPr/>
        </p:nvSpPr>
        <p:spPr>
          <a:xfrm flipV="1">
            <a:off x="1458659" y="4382727"/>
            <a:ext cx="954877" cy="993522"/>
          </a:xfrm>
          <a:prstGeom prst="ellipse">
            <a:avLst/>
          </a:prstGeom>
          <a:solidFill>
            <a:schemeClr val="accent6">
              <a:lumMod val="40000"/>
              <a:lumOff val="60000"/>
            </a:schemeClr>
          </a:solid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3231"/>
          </a:p>
        </p:txBody>
      </p:sp>
      <p:pic>
        <p:nvPicPr>
          <p:cNvPr id="22" name="図 21"/>
          <p:cNvPicPr>
            <a:picLocks noChangeAspect="1"/>
          </p:cNvPicPr>
          <p:nvPr/>
        </p:nvPicPr>
        <p:blipFill>
          <a:blip r:embed="rId2"/>
          <a:stretch>
            <a:fillRect/>
          </a:stretch>
        </p:blipFill>
        <p:spPr>
          <a:xfrm>
            <a:off x="1761954" y="5379111"/>
            <a:ext cx="387535" cy="430724"/>
          </a:xfrm>
          <a:prstGeom prst="rect">
            <a:avLst/>
          </a:prstGeom>
        </p:spPr>
      </p:pic>
      <p:pic>
        <p:nvPicPr>
          <p:cNvPr id="23" name="図 22"/>
          <p:cNvPicPr>
            <a:picLocks noChangeAspect="1"/>
          </p:cNvPicPr>
          <p:nvPr/>
        </p:nvPicPr>
        <p:blipFill>
          <a:blip r:embed="rId3"/>
          <a:stretch>
            <a:fillRect/>
          </a:stretch>
        </p:blipFill>
        <p:spPr>
          <a:xfrm>
            <a:off x="2508756" y="5160887"/>
            <a:ext cx="390890" cy="430724"/>
          </a:xfrm>
          <a:prstGeom prst="rect">
            <a:avLst/>
          </a:prstGeom>
        </p:spPr>
      </p:pic>
      <p:pic>
        <p:nvPicPr>
          <p:cNvPr id="24" name="図 23"/>
          <p:cNvPicPr>
            <a:picLocks noChangeAspect="1"/>
          </p:cNvPicPr>
          <p:nvPr/>
        </p:nvPicPr>
        <p:blipFill>
          <a:blip r:embed="rId4"/>
          <a:stretch>
            <a:fillRect/>
          </a:stretch>
        </p:blipFill>
        <p:spPr>
          <a:xfrm>
            <a:off x="1935791" y="4645851"/>
            <a:ext cx="392584" cy="430724"/>
          </a:xfrm>
          <a:prstGeom prst="rect">
            <a:avLst/>
          </a:prstGeom>
        </p:spPr>
      </p:pic>
      <p:pic>
        <p:nvPicPr>
          <p:cNvPr id="25" name="図 24"/>
          <p:cNvPicPr>
            <a:picLocks noChangeAspect="1"/>
          </p:cNvPicPr>
          <p:nvPr/>
        </p:nvPicPr>
        <p:blipFill>
          <a:blip r:embed="rId5"/>
          <a:stretch>
            <a:fillRect/>
          </a:stretch>
        </p:blipFill>
        <p:spPr>
          <a:xfrm>
            <a:off x="1754488" y="3823449"/>
            <a:ext cx="387535" cy="430724"/>
          </a:xfrm>
          <a:prstGeom prst="rect">
            <a:avLst/>
          </a:prstGeom>
        </p:spPr>
      </p:pic>
      <p:pic>
        <p:nvPicPr>
          <p:cNvPr id="27" name="図 26"/>
          <p:cNvPicPr>
            <a:picLocks noChangeAspect="1"/>
          </p:cNvPicPr>
          <p:nvPr/>
        </p:nvPicPr>
        <p:blipFill>
          <a:blip r:embed="rId6"/>
          <a:stretch>
            <a:fillRect/>
          </a:stretch>
        </p:blipFill>
        <p:spPr>
          <a:xfrm>
            <a:off x="957187" y="5208339"/>
            <a:ext cx="389207" cy="430724"/>
          </a:xfrm>
          <a:prstGeom prst="rect">
            <a:avLst/>
          </a:prstGeom>
        </p:spPr>
      </p:pic>
      <p:pic>
        <p:nvPicPr>
          <p:cNvPr id="28" name="図 27"/>
          <p:cNvPicPr>
            <a:picLocks noChangeAspect="1"/>
          </p:cNvPicPr>
          <p:nvPr/>
        </p:nvPicPr>
        <p:blipFill>
          <a:blip r:embed="rId7"/>
          <a:stretch>
            <a:fillRect/>
          </a:stretch>
        </p:blipFill>
        <p:spPr>
          <a:xfrm>
            <a:off x="1546201" y="4647617"/>
            <a:ext cx="387524" cy="430724"/>
          </a:xfrm>
          <a:prstGeom prst="rect">
            <a:avLst/>
          </a:prstGeom>
        </p:spPr>
      </p:pic>
      <p:pic>
        <p:nvPicPr>
          <p:cNvPr id="29" name="図 28"/>
          <p:cNvPicPr>
            <a:picLocks noChangeAspect="1"/>
          </p:cNvPicPr>
          <p:nvPr/>
        </p:nvPicPr>
        <p:blipFill>
          <a:blip r:embed="rId8"/>
          <a:stretch>
            <a:fillRect/>
          </a:stretch>
        </p:blipFill>
        <p:spPr>
          <a:xfrm>
            <a:off x="1143355" y="4364144"/>
            <a:ext cx="387535" cy="430724"/>
          </a:xfrm>
          <a:prstGeom prst="rect">
            <a:avLst/>
          </a:prstGeom>
        </p:spPr>
      </p:pic>
      <p:sp>
        <p:nvSpPr>
          <p:cNvPr id="39" name="正方形/長方形 38"/>
          <p:cNvSpPr/>
          <p:nvPr/>
        </p:nvSpPr>
        <p:spPr>
          <a:xfrm>
            <a:off x="199973" y="2143067"/>
            <a:ext cx="6115782" cy="355277"/>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整理イメージ</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（今後、議論を深める中で、具体的に検討していく）</a:t>
            </a:r>
            <a:endPar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 name="図 2"/>
          <p:cNvPicPr>
            <a:picLocks noChangeAspect="1"/>
          </p:cNvPicPr>
          <p:nvPr/>
        </p:nvPicPr>
        <p:blipFill>
          <a:blip r:embed="rId9"/>
          <a:stretch>
            <a:fillRect/>
          </a:stretch>
        </p:blipFill>
        <p:spPr>
          <a:xfrm>
            <a:off x="3717752" y="2602363"/>
            <a:ext cx="6069186" cy="3905912"/>
          </a:xfrm>
          <a:prstGeom prst="rect">
            <a:avLst/>
          </a:prstGeom>
        </p:spPr>
      </p:pic>
    </p:spTree>
    <p:extLst>
      <p:ext uri="{BB962C8B-B14F-4D97-AF65-F5344CB8AC3E}">
        <p14:creationId xmlns:p14="http://schemas.microsoft.com/office/powerpoint/2010/main" val="16226697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37233" y="629594"/>
            <a:ext cx="2228850" cy="461665"/>
          </a:xfrm>
          <a:prstGeom prst="rect">
            <a:avLst/>
          </a:prstGeom>
          <a:noFill/>
        </p:spPr>
        <p:txBody>
          <a:bodyPr wrap="square" rtlCol="0">
            <a:spAutoFit/>
          </a:bodyPr>
          <a:lstStyle/>
          <a:p>
            <a:r>
              <a:rPr kumimoji="1" lang="ja-JP" altLang="en-US" sz="2400" b="1" dirty="0" smtClean="0"/>
              <a:t>目 次</a:t>
            </a:r>
            <a:endParaRPr kumimoji="1" lang="ja-JP" altLang="en-US" sz="2400" b="1" dirty="0"/>
          </a:p>
        </p:txBody>
      </p:sp>
      <p:sp>
        <p:nvSpPr>
          <p:cNvPr id="4" name="テキスト ボックス 3"/>
          <p:cNvSpPr txBox="1"/>
          <p:nvPr/>
        </p:nvSpPr>
        <p:spPr>
          <a:xfrm>
            <a:off x="757893" y="1319873"/>
            <a:ext cx="7813835" cy="4862870"/>
          </a:xfrm>
          <a:prstGeom prst="rect">
            <a:avLst/>
          </a:prstGeom>
          <a:noFill/>
        </p:spPr>
        <p:txBody>
          <a:bodyPr wrap="square" rtlCol="0">
            <a:spAutoFit/>
          </a:bodyPr>
          <a:lstStyle/>
          <a:p>
            <a:pPr>
              <a:spcBef>
                <a:spcPts val="600"/>
              </a:spcBef>
            </a:pPr>
            <a:r>
              <a:rPr kumimoji="1" lang="ja-JP" altLang="en-US" sz="1600" dirty="0" smtClean="0">
                <a:latin typeface="ＭＳ Ｐゴシック" panose="020B0600070205080204" pitchFamily="50" charset="-128"/>
                <a:ea typeface="ＭＳ Ｐゴシック" panose="020B0600070205080204" pitchFamily="50" charset="-128"/>
              </a:rPr>
              <a:t>〇  概要</a:t>
            </a:r>
            <a:r>
              <a:rPr kumimoji="1" lang="en-US" altLang="ja-JP" sz="1600" dirty="0">
                <a:latin typeface="ＭＳ Ｐゴシック" panose="020B0600070205080204" pitchFamily="50" charset="-128"/>
                <a:ea typeface="ＭＳ Ｐゴシック" panose="020B0600070205080204" pitchFamily="50" charset="-128"/>
              </a:rPr>
              <a:t>	</a:t>
            </a:r>
            <a:r>
              <a:rPr kumimoji="1" lang="ja-JP" altLang="en-US" sz="1600" dirty="0">
                <a:latin typeface="ＭＳ Ｐゴシック" panose="020B0600070205080204" pitchFamily="50" charset="-128"/>
                <a:ea typeface="ＭＳ Ｐゴシック" panose="020B0600070205080204" pitchFamily="50" charset="-128"/>
              </a:rPr>
              <a:t>　　</a:t>
            </a:r>
            <a:r>
              <a:rPr kumimoji="1" lang="en-US" altLang="ja-JP" sz="1600" dirty="0">
                <a:latin typeface="ＭＳ Ｐゴシック" panose="020B0600070205080204" pitchFamily="50" charset="-128"/>
                <a:ea typeface="ＭＳ Ｐゴシック" panose="020B0600070205080204" pitchFamily="50" charset="-128"/>
              </a:rPr>
              <a:t>		</a:t>
            </a:r>
            <a:endParaRPr kumimoji="1" lang="en-US" altLang="ja-JP" sz="1600" dirty="0" smtClean="0">
              <a:latin typeface="ＭＳ Ｐゴシック" panose="020B0600070205080204" pitchFamily="50" charset="-128"/>
              <a:ea typeface="ＭＳ Ｐゴシック" panose="020B0600070205080204" pitchFamily="50" charset="-128"/>
            </a:endParaRPr>
          </a:p>
          <a:p>
            <a:pPr>
              <a:spcBef>
                <a:spcPts val="600"/>
              </a:spcBef>
            </a:pPr>
            <a:r>
              <a:rPr kumimoji="1" lang="ja-JP" altLang="en-US" sz="1600" dirty="0" smtClean="0">
                <a:latin typeface="ＭＳ Ｐゴシック" panose="020B0600070205080204" pitchFamily="50" charset="-128"/>
                <a:ea typeface="ＭＳ Ｐゴシック" panose="020B0600070205080204" pitchFamily="50" charset="-128"/>
              </a:rPr>
              <a:t>〇  基本的な考え方　　</a:t>
            </a:r>
            <a:r>
              <a:rPr kumimoji="1" lang="en-US" altLang="ja-JP" sz="1600" dirty="0">
                <a:latin typeface="ＭＳ Ｐゴシック" panose="020B0600070205080204" pitchFamily="50" charset="-128"/>
                <a:ea typeface="ＭＳ Ｐゴシック" panose="020B0600070205080204" pitchFamily="50" charset="-128"/>
              </a:rPr>
              <a:t>	</a:t>
            </a:r>
            <a:endParaRPr kumimoji="1" lang="en-US" altLang="ja-JP" sz="1600" dirty="0" smtClean="0">
              <a:latin typeface="ＭＳ Ｐゴシック" panose="020B0600070205080204" pitchFamily="50" charset="-128"/>
              <a:ea typeface="ＭＳ Ｐゴシック" panose="020B0600070205080204" pitchFamily="50" charset="-128"/>
            </a:endParaRPr>
          </a:p>
          <a:p>
            <a:pPr>
              <a:spcBef>
                <a:spcPts val="600"/>
              </a:spcBef>
            </a:pPr>
            <a:r>
              <a:rPr kumimoji="1" lang="ja-JP" altLang="en-US" sz="1600" dirty="0" smtClean="0">
                <a:latin typeface="ＭＳ Ｐゴシック" panose="020B0600070205080204" pitchFamily="50" charset="-128"/>
                <a:ea typeface="ＭＳ Ｐゴシック" panose="020B0600070205080204" pitchFamily="50" charset="-128"/>
              </a:rPr>
              <a:t>〇  これまでの主な取組み</a:t>
            </a:r>
            <a:endParaRPr kumimoji="1" lang="en-US" altLang="ja-JP" sz="1600" dirty="0" smtClean="0">
              <a:latin typeface="ＭＳ Ｐゴシック" panose="020B0600070205080204" pitchFamily="50" charset="-128"/>
              <a:ea typeface="ＭＳ Ｐゴシック" panose="020B0600070205080204" pitchFamily="50" charset="-128"/>
            </a:endParaRPr>
          </a:p>
          <a:p>
            <a:pPr>
              <a:spcBef>
                <a:spcPts val="600"/>
              </a:spcBef>
            </a:pPr>
            <a:r>
              <a:rPr kumimoji="1" lang="ja-JP" altLang="en-US" sz="1600" dirty="0" smtClean="0">
                <a:latin typeface="ＭＳ Ｐゴシック" panose="020B0600070205080204" pitchFamily="50" charset="-128"/>
                <a:ea typeface="ＭＳ Ｐゴシック" panose="020B0600070205080204" pitchFamily="50" charset="-128"/>
              </a:rPr>
              <a:t>〇  有識者ワーキンググループの概要</a:t>
            </a:r>
            <a:endParaRPr kumimoji="1" lang="en-US" altLang="ja-JP" sz="1600" dirty="0" smtClean="0">
              <a:latin typeface="ＭＳ Ｐゴシック" panose="020B0600070205080204" pitchFamily="50" charset="-128"/>
              <a:ea typeface="ＭＳ Ｐゴシック" panose="020B0600070205080204" pitchFamily="50" charset="-128"/>
            </a:endParaRPr>
          </a:p>
          <a:p>
            <a:pPr>
              <a:spcBef>
                <a:spcPts val="600"/>
              </a:spcBef>
            </a:pPr>
            <a:r>
              <a:rPr kumimoji="1" lang="ja-JP" altLang="en-US" sz="1600" dirty="0" smtClean="0">
                <a:latin typeface="ＭＳ Ｐゴシック" panose="020B0600070205080204" pitchFamily="50" charset="-128"/>
                <a:ea typeface="ＭＳ Ｐゴシック" panose="020B0600070205080204" pitchFamily="50" charset="-128"/>
              </a:rPr>
              <a:t>〇　有識者ワーキンググループにおけるこれまでの主な意見</a:t>
            </a:r>
            <a:endParaRPr kumimoji="1" lang="en-US" altLang="ja-JP" sz="1600" dirty="0" smtClean="0">
              <a:latin typeface="ＭＳ Ｐゴシック" panose="020B0600070205080204" pitchFamily="50" charset="-128"/>
              <a:ea typeface="ＭＳ Ｐゴシック" panose="020B0600070205080204" pitchFamily="50" charset="-128"/>
            </a:endParaRPr>
          </a:p>
          <a:p>
            <a:pPr>
              <a:spcBef>
                <a:spcPts val="600"/>
              </a:spcBef>
            </a:pPr>
            <a:r>
              <a:rPr kumimoji="1" lang="ja-JP" altLang="en-US" sz="1600" dirty="0" smtClean="0">
                <a:latin typeface="ＭＳ Ｐゴシック" panose="020B0600070205080204" pitchFamily="50" charset="-128"/>
                <a:ea typeface="ＭＳ Ｐゴシック" panose="020B0600070205080204" pitchFamily="50" charset="-128"/>
              </a:rPr>
              <a:t>〇  「大阪がめざす</a:t>
            </a:r>
            <a:r>
              <a:rPr kumimoji="1" lang="en-US" altLang="ja-JP" sz="1600" dirty="0" smtClean="0">
                <a:latin typeface="ＭＳ Ｐゴシック" panose="020B0600070205080204" pitchFamily="50" charset="-128"/>
                <a:ea typeface="ＭＳ Ｐゴシック" panose="020B0600070205080204" pitchFamily="50" charset="-128"/>
              </a:rPr>
              <a:t>SDGs</a:t>
            </a:r>
            <a:r>
              <a:rPr kumimoji="1" lang="ja-JP" altLang="en-US" sz="1600" dirty="0" smtClean="0">
                <a:latin typeface="ＭＳ Ｐゴシック" panose="020B0600070205080204" pitchFamily="50" charset="-128"/>
                <a:ea typeface="ＭＳ Ｐゴシック" panose="020B0600070205080204" pitchFamily="50" charset="-128"/>
              </a:rPr>
              <a:t>先進都市の姿」の明確化に向けた取りまとめの全体像について</a:t>
            </a:r>
            <a:endParaRPr kumimoji="1" lang="en-US" altLang="ja-JP" sz="1600" dirty="0" smtClean="0">
              <a:latin typeface="ＭＳ Ｐゴシック" panose="020B0600070205080204" pitchFamily="50" charset="-128"/>
              <a:ea typeface="ＭＳ Ｐゴシック" panose="020B0600070205080204" pitchFamily="50" charset="-128"/>
            </a:endParaRPr>
          </a:p>
          <a:p>
            <a:pPr>
              <a:spcBef>
                <a:spcPts val="600"/>
              </a:spcBef>
            </a:pPr>
            <a:r>
              <a:rPr kumimoji="1" lang="ja-JP" altLang="en-US" sz="1600" dirty="0" smtClean="0">
                <a:latin typeface="ＭＳ Ｐゴシック" panose="020B0600070205080204" pitchFamily="50" charset="-128"/>
                <a:ea typeface="ＭＳ Ｐゴシック" panose="020B0600070205080204" pitchFamily="50" charset="-128"/>
              </a:rPr>
              <a:t>〇  「</a:t>
            </a:r>
            <a:r>
              <a:rPr kumimoji="1" lang="en-US" altLang="ja-JP" sz="1600" dirty="0" smtClean="0">
                <a:latin typeface="ＭＳ Ｐゴシック" panose="020B0600070205080204" pitchFamily="50" charset="-128"/>
                <a:ea typeface="ＭＳ Ｐゴシック" panose="020B0600070205080204" pitchFamily="50" charset="-128"/>
              </a:rPr>
              <a:t>SDGs17</a:t>
            </a:r>
            <a:r>
              <a:rPr kumimoji="1" lang="ja-JP" altLang="en-US" sz="1600" dirty="0" smtClean="0">
                <a:latin typeface="ＭＳ Ｐゴシック" panose="020B0600070205080204" pitchFamily="50" charset="-128"/>
                <a:ea typeface="ＭＳ Ｐゴシック" panose="020B0600070205080204" pitchFamily="50" charset="-128"/>
              </a:rPr>
              <a:t>ゴールの到達点」について（個別ゴールの評価）</a:t>
            </a:r>
            <a:endParaRPr kumimoji="1" lang="en-US" altLang="ja-JP" sz="1600" dirty="0" smtClean="0">
              <a:latin typeface="ＭＳ Ｐゴシック" panose="020B0600070205080204" pitchFamily="50" charset="-128"/>
              <a:ea typeface="ＭＳ Ｐゴシック" panose="020B0600070205080204" pitchFamily="50" charset="-128"/>
            </a:endParaRPr>
          </a:p>
          <a:p>
            <a:pPr>
              <a:spcBef>
                <a:spcPts val="600"/>
              </a:spcBef>
            </a:pPr>
            <a:r>
              <a:rPr kumimoji="1" lang="ja-JP" altLang="en-US" sz="1600" dirty="0" smtClean="0">
                <a:latin typeface="ＭＳ Ｐゴシック" panose="020B0600070205080204" pitchFamily="50" charset="-128"/>
                <a:ea typeface="ＭＳ Ｐゴシック" panose="020B0600070205080204" pitchFamily="50" charset="-128"/>
              </a:rPr>
              <a:t>〇  「</a:t>
            </a:r>
            <a:r>
              <a:rPr kumimoji="1" lang="en-US" altLang="ja-JP" sz="1600" dirty="0">
                <a:latin typeface="ＭＳ Ｐゴシック" panose="020B0600070205080204" pitchFamily="50" charset="-128"/>
                <a:ea typeface="ＭＳ Ｐゴシック" panose="020B0600070205080204" pitchFamily="50" charset="-128"/>
              </a:rPr>
              <a:t>SDGs17</a:t>
            </a:r>
            <a:r>
              <a:rPr kumimoji="1" lang="ja-JP" altLang="en-US" sz="1600" dirty="0">
                <a:latin typeface="ＭＳ Ｐゴシック" panose="020B0600070205080204" pitchFamily="50" charset="-128"/>
                <a:ea typeface="ＭＳ Ｐゴシック" panose="020B0600070205080204" pitchFamily="50" charset="-128"/>
              </a:rPr>
              <a:t>ゴールの到達点」について</a:t>
            </a:r>
            <a:r>
              <a:rPr kumimoji="1" lang="ja-JP" altLang="en-US" sz="1600" dirty="0" smtClean="0">
                <a:latin typeface="ＭＳ Ｐゴシック" panose="020B0600070205080204" pitchFamily="50" charset="-128"/>
                <a:ea typeface="ＭＳ Ｐゴシック" panose="020B0600070205080204" pitchFamily="50" charset="-128"/>
              </a:rPr>
              <a:t>（分析）</a:t>
            </a:r>
            <a:endParaRPr kumimoji="1" lang="en-US" altLang="ja-JP" sz="1600" dirty="0" smtClean="0">
              <a:latin typeface="ＭＳ Ｐゴシック" panose="020B0600070205080204" pitchFamily="50" charset="-128"/>
              <a:ea typeface="ＭＳ Ｐゴシック" panose="020B0600070205080204" pitchFamily="50" charset="-128"/>
            </a:endParaRPr>
          </a:p>
          <a:p>
            <a:pPr>
              <a:spcBef>
                <a:spcPts val="600"/>
              </a:spcBef>
            </a:pPr>
            <a:r>
              <a:rPr kumimoji="1" lang="ja-JP" altLang="en-US" sz="1600" dirty="0" smtClean="0">
                <a:latin typeface="ＭＳ Ｐゴシック" panose="020B0600070205080204" pitchFamily="50" charset="-128"/>
                <a:ea typeface="ＭＳ Ｐゴシック" panose="020B0600070205080204" pitchFamily="50" charset="-128"/>
              </a:rPr>
              <a:t>〇　「</a:t>
            </a:r>
            <a:r>
              <a:rPr kumimoji="1" lang="en-US" altLang="ja-JP" sz="1600" dirty="0">
                <a:latin typeface="ＭＳ Ｐゴシック" panose="020B0600070205080204" pitchFamily="50" charset="-128"/>
                <a:ea typeface="ＭＳ Ｐゴシック" panose="020B0600070205080204" pitchFamily="50" charset="-128"/>
              </a:rPr>
              <a:t>SDGs17</a:t>
            </a:r>
            <a:r>
              <a:rPr kumimoji="1" lang="ja-JP" altLang="en-US" sz="1600" dirty="0">
                <a:latin typeface="ＭＳ Ｐゴシック" panose="020B0600070205080204" pitchFamily="50" charset="-128"/>
                <a:ea typeface="ＭＳ Ｐゴシック" panose="020B0600070205080204" pitchFamily="50" charset="-128"/>
              </a:rPr>
              <a:t>ゴールの到達点」について</a:t>
            </a:r>
            <a:r>
              <a:rPr kumimoji="1" lang="ja-JP" altLang="en-US" sz="1600" dirty="0" smtClean="0">
                <a:latin typeface="ＭＳ Ｐゴシック" panose="020B0600070205080204" pitchFamily="50" charset="-128"/>
                <a:ea typeface="ＭＳ Ｐゴシック" panose="020B0600070205080204" pitchFamily="50" charset="-128"/>
              </a:rPr>
              <a:t>（</a:t>
            </a:r>
            <a:r>
              <a:rPr kumimoji="1" lang="ja-JP" altLang="en-US" sz="1600" dirty="0">
                <a:latin typeface="ＭＳ Ｐゴシック" panose="020B0600070205080204" pitchFamily="50" charset="-128"/>
                <a:ea typeface="ＭＳ Ｐゴシック" panose="020B0600070205080204" pitchFamily="50" charset="-128"/>
              </a:rPr>
              <a:t>一定</a:t>
            </a:r>
            <a:r>
              <a:rPr kumimoji="1" lang="ja-JP" altLang="en-US" sz="1600" dirty="0" smtClean="0">
                <a:latin typeface="ＭＳ Ｐゴシック" panose="020B0600070205080204" pitchFamily="50" charset="-128"/>
                <a:ea typeface="ＭＳ Ｐゴシック" panose="020B0600070205080204" pitchFamily="50" charset="-128"/>
              </a:rPr>
              <a:t>のまと</a:t>
            </a:r>
            <a:r>
              <a:rPr kumimoji="1" lang="ja-JP" altLang="en-US" sz="1600" dirty="0">
                <a:latin typeface="ＭＳ Ｐゴシック" panose="020B0600070205080204" pitchFamily="50" charset="-128"/>
                <a:ea typeface="ＭＳ Ｐゴシック" panose="020B0600070205080204" pitchFamily="50" charset="-128"/>
              </a:rPr>
              <a:t>め</a:t>
            </a:r>
            <a:r>
              <a:rPr kumimoji="1" lang="ja-JP" altLang="en-US" sz="1600" dirty="0" smtClean="0">
                <a:latin typeface="ＭＳ Ｐゴシック" panose="020B0600070205080204" pitchFamily="50" charset="-128"/>
                <a:ea typeface="ＭＳ Ｐゴシック" panose="020B0600070205080204" pitchFamily="50" charset="-128"/>
              </a:rPr>
              <a:t>） 　</a:t>
            </a:r>
            <a:endParaRPr kumimoji="1" lang="en-US" altLang="ja-JP" sz="1600" dirty="0" smtClean="0">
              <a:latin typeface="ＭＳ Ｐゴシック" panose="020B0600070205080204" pitchFamily="50" charset="-128"/>
              <a:ea typeface="ＭＳ Ｐゴシック" panose="020B0600070205080204" pitchFamily="50" charset="-128"/>
            </a:endParaRPr>
          </a:p>
          <a:p>
            <a:pPr>
              <a:spcBef>
                <a:spcPts val="600"/>
              </a:spcBef>
            </a:pPr>
            <a:r>
              <a:rPr kumimoji="1" lang="ja-JP" altLang="en-US" sz="1600" dirty="0" smtClean="0">
                <a:latin typeface="ＭＳ Ｐゴシック" panose="020B0600070205080204" pitchFamily="50" charset="-128"/>
                <a:ea typeface="ＭＳ Ｐゴシック" panose="020B0600070205080204" pitchFamily="50" charset="-128"/>
              </a:rPr>
              <a:t>〇　今後の検討の方向性</a:t>
            </a:r>
            <a:endParaRPr kumimoji="1" lang="en-US" altLang="ja-JP" sz="1600" dirty="0" smtClean="0">
              <a:latin typeface="ＭＳ Ｐゴシック" panose="020B0600070205080204" pitchFamily="50" charset="-128"/>
              <a:ea typeface="ＭＳ Ｐゴシック" panose="020B0600070205080204" pitchFamily="50" charset="-128"/>
            </a:endParaRPr>
          </a:p>
          <a:p>
            <a:pPr>
              <a:spcBef>
                <a:spcPts val="600"/>
              </a:spcBef>
            </a:pPr>
            <a:r>
              <a:rPr kumimoji="1" lang="ja-JP" altLang="en-US" sz="1600" dirty="0" smtClean="0">
                <a:latin typeface="ＭＳ Ｐゴシック" panose="020B0600070205080204" pitchFamily="50" charset="-128"/>
                <a:ea typeface="ＭＳ Ｐゴシック" panose="020B0600070205080204" pitchFamily="50" charset="-128"/>
              </a:rPr>
              <a:t>〇　スケジュール</a:t>
            </a:r>
            <a:endParaRPr kumimoji="1" lang="en-US" altLang="ja-JP" sz="1600" dirty="0" smtClean="0">
              <a:latin typeface="ＭＳ Ｐゴシック" panose="020B0600070205080204" pitchFamily="50" charset="-128"/>
              <a:ea typeface="ＭＳ Ｐゴシック" panose="020B0600070205080204" pitchFamily="50" charset="-128"/>
            </a:endParaRPr>
          </a:p>
          <a:p>
            <a:pPr>
              <a:spcBef>
                <a:spcPts val="600"/>
              </a:spcBef>
            </a:pPr>
            <a:endParaRPr kumimoji="1" lang="en-US" altLang="ja-JP" sz="1600" dirty="0">
              <a:latin typeface="ＭＳ Ｐゴシック" panose="020B0600070205080204" pitchFamily="50" charset="-128"/>
              <a:ea typeface="ＭＳ Ｐゴシック" panose="020B0600070205080204" pitchFamily="50" charset="-128"/>
            </a:endParaRPr>
          </a:p>
          <a:p>
            <a:pPr>
              <a:spcBef>
                <a:spcPts val="600"/>
              </a:spcBef>
            </a:pPr>
            <a:r>
              <a:rPr kumimoji="1" lang="ja-JP" altLang="en-US" sz="1600" dirty="0" smtClean="0">
                <a:latin typeface="ＭＳ Ｐゴシック" panose="020B0600070205080204" pitchFamily="50" charset="-128"/>
                <a:ea typeface="ＭＳ Ｐゴシック" panose="020B0600070205080204" pitchFamily="50" charset="-128"/>
              </a:rPr>
              <a:t>参考資料（有識者ワーキンググループ検討資料）</a:t>
            </a:r>
            <a:endParaRPr kumimoji="1" lang="en-US" altLang="ja-JP" sz="1600" dirty="0" smtClean="0">
              <a:latin typeface="ＭＳ Ｐゴシック" panose="020B0600070205080204" pitchFamily="50" charset="-128"/>
              <a:ea typeface="ＭＳ Ｐゴシック" panose="020B0600070205080204" pitchFamily="50" charset="-128"/>
            </a:endParaRPr>
          </a:p>
          <a:p>
            <a:pPr>
              <a:spcBef>
                <a:spcPts val="600"/>
              </a:spcBef>
            </a:pPr>
            <a:r>
              <a:rPr kumimoji="1" lang="ja-JP" altLang="en-US" sz="1600" dirty="0" smtClean="0">
                <a:latin typeface="ＭＳ Ｐゴシック" panose="020B0600070205080204" pitchFamily="50" charset="-128"/>
                <a:ea typeface="ＭＳ Ｐゴシック" panose="020B0600070205080204" pitchFamily="50" charset="-128"/>
              </a:rPr>
              <a:t>〇  </a:t>
            </a:r>
            <a:r>
              <a:rPr kumimoji="1" lang="en-US" altLang="ja-JP" sz="1600" dirty="0" smtClean="0">
                <a:latin typeface="ＭＳ Ｐゴシック" panose="020B0600070205080204" pitchFamily="50" charset="-128"/>
                <a:ea typeface="ＭＳ Ｐゴシック" panose="020B0600070205080204" pitchFamily="50" charset="-128"/>
              </a:rPr>
              <a:t>SDGs17</a:t>
            </a:r>
            <a:r>
              <a:rPr kumimoji="1" lang="ja-JP" altLang="en-US" sz="1600" dirty="0" smtClean="0">
                <a:latin typeface="ＭＳ Ｐゴシック" panose="020B0600070205080204" pitchFamily="50" charset="-128"/>
                <a:ea typeface="ＭＳ Ｐゴシック" panose="020B0600070205080204" pitchFamily="50" charset="-128"/>
              </a:rPr>
              <a:t>ゴールの分析</a:t>
            </a:r>
            <a:endParaRPr kumimoji="1" lang="en-US" altLang="ja-JP" sz="1600" dirty="0" smtClean="0">
              <a:latin typeface="ＭＳ Ｐゴシック" panose="020B0600070205080204" pitchFamily="50" charset="-128"/>
              <a:ea typeface="ＭＳ Ｐゴシック" panose="020B0600070205080204" pitchFamily="50" charset="-128"/>
            </a:endParaRPr>
          </a:p>
          <a:p>
            <a:pPr>
              <a:spcBef>
                <a:spcPts val="600"/>
              </a:spcBef>
            </a:pPr>
            <a:r>
              <a:rPr kumimoji="1" lang="ja-JP" altLang="en-US" sz="1600" dirty="0" smtClean="0">
                <a:latin typeface="ＭＳ Ｐゴシック" panose="020B0600070205080204" pitchFamily="50" charset="-128"/>
                <a:ea typeface="ＭＳ Ｐゴシック" panose="020B0600070205080204" pitchFamily="50" charset="-128"/>
              </a:rPr>
              <a:t>〇  重点ゴール、優先課題の整理イメージ</a:t>
            </a:r>
            <a:endParaRPr kumimoji="1" lang="en-US" altLang="ja-JP" sz="1600" dirty="0" smtClean="0">
              <a:latin typeface="ＭＳ Ｐゴシック" panose="020B0600070205080204" pitchFamily="50" charset="-128"/>
              <a:ea typeface="ＭＳ Ｐゴシック" panose="020B0600070205080204" pitchFamily="50" charset="-128"/>
            </a:endParaRPr>
          </a:p>
        </p:txBody>
      </p:sp>
      <p:sp>
        <p:nvSpPr>
          <p:cNvPr id="6" name="正方形/長方形 5"/>
          <p:cNvSpPr/>
          <p:nvPr/>
        </p:nvSpPr>
        <p:spPr>
          <a:xfrm>
            <a:off x="576131" y="1091259"/>
            <a:ext cx="8953632" cy="52095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テキスト ボックス 6"/>
          <p:cNvSpPr txBox="1"/>
          <p:nvPr/>
        </p:nvSpPr>
        <p:spPr>
          <a:xfrm>
            <a:off x="8485895" y="1318772"/>
            <a:ext cx="1272746" cy="4862870"/>
          </a:xfrm>
          <a:prstGeom prst="rect">
            <a:avLst/>
          </a:prstGeom>
          <a:noFill/>
        </p:spPr>
        <p:txBody>
          <a:bodyPr wrap="square" rtlCol="0">
            <a:spAutoFit/>
          </a:bodyPr>
          <a:lstStyle/>
          <a:p>
            <a:pPr>
              <a:spcBef>
                <a:spcPts val="600"/>
              </a:spcBef>
            </a:pPr>
            <a:r>
              <a:rPr kumimoji="1" lang="ja-JP" altLang="en-US" sz="1600" dirty="0" smtClean="0">
                <a:latin typeface="ＭＳ Ｐゴシック" panose="020B0600070205080204" pitchFamily="50" charset="-128"/>
                <a:ea typeface="ＭＳ Ｐゴシック" panose="020B0600070205080204" pitchFamily="50" charset="-128"/>
              </a:rPr>
              <a:t>・</a:t>
            </a:r>
            <a:r>
              <a:rPr kumimoji="1" lang="ja-JP" altLang="en-US" sz="1600" dirty="0">
                <a:latin typeface="ＭＳ Ｐゴシック" panose="020B0600070205080204" pitchFamily="50" charset="-128"/>
                <a:ea typeface="ＭＳ Ｐゴシック" panose="020B0600070205080204" pitchFamily="50" charset="-128"/>
              </a:rPr>
              <a:t>・</a:t>
            </a:r>
            <a:r>
              <a:rPr kumimoji="1" lang="ja-JP" altLang="en-US" sz="1600" dirty="0" smtClean="0">
                <a:latin typeface="ＭＳ Ｐゴシック" panose="020B0600070205080204" pitchFamily="50" charset="-128"/>
                <a:ea typeface="ＭＳ Ｐゴシック" panose="020B0600070205080204" pitchFamily="50" charset="-128"/>
              </a:rPr>
              <a:t>・ </a:t>
            </a:r>
            <a:r>
              <a:rPr kumimoji="1" lang="en-US" altLang="ja-JP" sz="1600" dirty="0" smtClean="0">
                <a:latin typeface="ＭＳ Ｐゴシック" panose="020B0600070205080204" pitchFamily="50" charset="-128"/>
                <a:ea typeface="ＭＳ Ｐゴシック" panose="020B0600070205080204" pitchFamily="50" charset="-128"/>
              </a:rPr>
              <a:t>p.</a:t>
            </a:r>
            <a:r>
              <a:rPr kumimoji="1" lang="ja-JP" altLang="en-US" sz="1600" dirty="0">
                <a:latin typeface="ＭＳ Ｐゴシック" panose="020B0600070205080204" pitchFamily="50" charset="-128"/>
                <a:ea typeface="ＭＳ Ｐゴシック" panose="020B0600070205080204" pitchFamily="50" charset="-128"/>
              </a:rPr>
              <a:t> </a:t>
            </a:r>
            <a:r>
              <a:rPr kumimoji="1" lang="en-US" altLang="ja-JP" sz="1600" dirty="0" smtClean="0">
                <a:latin typeface="ＭＳ Ｐゴシック" panose="020B0600070205080204" pitchFamily="50" charset="-128"/>
                <a:ea typeface="ＭＳ Ｐゴシック" panose="020B0600070205080204" pitchFamily="50" charset="-128"/>
              </a:rPr>
              <a:t>4</a:t>
            </a:r>
            <a:endParaRPr kumimoji="1" lang="en-US" altLang="ja-JP" sz="1600" dirty="0">
              <a:latin typeface="ＭＳ Ｐゴシック" panose="020B0600070205080204" pitchFamily="50" charset="-128"/>
              <a:ea typeface="ＭＳ Ｐゴシック" panose="020B0600070205080204" pitchFamily="50" charset="-128"/>
            </a:endParaRPr>
          </a:p>
          <a:p>
            <a:pPr>
              <a:spcBef>
                <a:spcPts val="600"/>
              </a:spcBef>
            </a:pPr>
            <a:r>
              <a:rPr kumimoji="1" lang="ja-JP" altLang="en-US" sz="1600" dirty="0" smtClean="0">
                <a:latin typeface="ＭＳ Ｐゴシック" panose="020B0600070205080204" pitchFamily="50" charset="-128"/>
                <a:ea typeface="ＭＳ Ｐゴシック" panose="020B0600070205080204" pitchFamily="50" charset="-128"/>
              </a:rPr>
              <a:t>・</a:t>
            </a:r>
            <a:r>
              <a:rPr kumimoji="1" lang="ja-JP" altLang="en-US" sz="1600" dirty="0">
                <a:latin typeface="ＭＳ Ｐゴシック" panose="020B0600070205080204" pitchFamily="50" charset="-128"/>
                <a:ea typeface="ＭＳ Ｐゴシック" panose="020B0600070205080204" pitchFamily="50" charset="-128"/>
              </a:rPr>
              <a:t>・</a:t>
            </a:r>
            <a:r>
              <a:rPr kumimoji="1" lang="ja-JP" altLang="en-US" sz="1600" dirty="0" smtClean="0">
                <a:latin typeface="ＭＳ Ｐゴシック" panose="020B0600070205080204" pitchFamily="50" charset="-128"/>
                <a:ea typeface="ＭＳ Ｐゴシック" panose="020B0600070205080204" pitchFamily="50" charset="-128"/>
              </a:rPr>
              <a:t>・ </a:t>
            </a:r>
            <a:r>
              <a:rPr kumimoji="1" lang="en-US" altLang="ja-JP" sz="1600" dirty="0" smtClean="0">
                <a:latin typeface="ＭＳ Ｐゴシック" panose="020B0600070205080204" pitchFamily="50" charset="-128"/>
                <a:ea typeface="ＭＳ Ｐゴシック" panose="020B0600070205080204" pitchFamily="50" charset="-128"/>
              </a:rPr>
              <a:t>p.</a:t>
            </a:r>
            <a:r>
              <a:rPr kumimoji="1" lang="ja-JP" altLang="en-US" sz="1600" dirty="0">
                <a:latin typeface="ＭＳ Ｐゴシック" panose="020B0600070205080204" pitchFamily="50" charset="-128"/>
                <a:ea typeface="ＭＳ Ｐゴシック" panose="020B0600070205080204" pitchFamily="50" charset="-128"/>
              </a:rPr>
              <a:t> </a:t>
            </a:r>
            <a:r>
              <a:rPr kumimoji="1" lang="en-US" altLang="ja-JP" sz="1600" dirty="0" smtClean="0">
                <a:latin typeface="ＭＳ Ｐゴシック" panose="020B0600070205080204" pitchFamily="50" charset="-128"/>
                <a:ea typeface="ＭＳ Ｐゴシック" panose="020B0600070205080204" pitchFamily="50" charset="-128"/>
              </a:rPr>
              <a:t>5</a:t>
            </a:r>
            <a:endParaRPr kumimoji="1" lang="en-US" altLang="ja-JP" sz="1600" dirty="0">
              <a:latin typeface="ＭＳ Ｐゴシック" panose="020B0600070205080204" pitchFamily="50" charset="-128"/>
              <a:ea typeface="ＭＳ Ｐゴシック" panose="020B0600070205080204" pitchFamily="50" charset="-128"/>
            </a:endParaRPr>
          </a:p>
          <a:p>
            <a:pPr>
              <a:spcBef>
                <a:spcPts val="600"/>
              </a:spcBef>
            </a:pPr>
            <a:r>
              <a:rPr kumimoji="1" lang="ja-JP" altLang="en-US" sz="1600" dirty="0" smtClean="0">
                <a:latin typeface="ＭＳ Ｐゴシック" panose="020B0600070205080204" pitchFamily="50" charset="-128"/>
                <a:ea typeface="ＭＳ Ｐゴシック" panose="020B0600070205080204" pitchFamily="50" charset="-128"/>
              </a:rPr>
              <a:t>・・・ </a:t>
            </a:r>
            <a:r>
              <a:rPr kumimoji="1" lang="en-US" altLang="ja-JP" sz="1600" dirty="0" smtClean="0">
                <a:latin typeface="ＭＳ Ｐゴシック" panose="020B0600070205080204" pitchFamily="50" charset="-128"/>
                <a:ea typeface="ＭＳ Ｐゴシック" panose="020B0600070205080204" pitchFamily="50" charset="-128"/>
              </a:rPr>
              <a:t>p.</a:t>
            </a:r>
            <a:r>
              <a:rPr kumimoji="1" lang="ja-JP" altLang="en-US" sz="1600" dirty="0">
                <a:latin typeface="ＭＳ Ｐゴシック" panose="020B0600070205080204" pitchFamily="50" charset="-128"/>
                <a:ea typeface="ＭＳ Ｐゴシック" panose="020B0600070205080204" pitchFamily="50" charset="-128"/>
              </a:rPr>
              <a:t> </a:t>
            </a:r>
            <a:r>
              <a:rPr kumimoji="1" lang="en-US" altLang="ja-JP" sz="1600" dirty="0" smtClean="0">
                <a:latin typeface="ＭＳ Ｐゴシック" panose="020B0600070205080204" pitchFamily="50" charset="-128"/>
                <a:ea typeface="ＭＳ Ｐゴシック" panose="020B0600070205080204" pitchFamily="50" charset="-128"/>
              </a:rPr>
              <a:t>6</a:t>
            </a:r>
          </a:p>
          <a:p>
            <a:pPr>
              <a:spcBef>
                <a:spcPts val="600"/>
              </a:spcBef>
            </a:pPr>
            <a:r>
              <a:rPr kumimoji="1" lang="ja-JP" altLang="en-US" sz="1600" dirty="0">
                <a:latin typeface="ＭＳ Ｐゴシック" panose="020B0600070205080204" pitchFamily="50" charset="-128"/>
                <a:ea typeface="ＭＳ Ｐゴシック" panose="020B0600070205080204" pitchFamily="50" charset="-128"/>
              </a:rPr>
              <a:t>・・・ </a:t>
            </a:r>
            <a:r>
              <a:rPr kumimoji="1" lang="en-US" altLang="ja-JP" sz="1600" dirty="0">
                <a:latin typeface="ＭＳ Ｐゴシック" panose="020B0600070205080204" pitchFamily="50" charset="-128"/>
                <a:ea typeface="ＭＳ Ｐゴシック" panose="020B0600070205080204" pitchFamily="50" charset="-128"/>
              </a:rPr>
              <a:t>p.</a:t>
            </a:r>
            <a:r>
              <a:rPr kumimoji="1" lang="ja-JP" altLang="en-US" sz="1600" dirty="0">
                <a:latin typeface="ＭＳ Ｐゴシック" panose="020B0600070205080204" pitchFamily="50" charset="-128"/>
                <a:ea typeface="ＭＳ Ｐゴシック" panose="020B0600070205080204" pitchFamily="50" charset="-128"/>
              </a:rPr>
              <a:t> </a:t>
            </a:r>
            <a:r>
              <a:rPr kumimoji="1" lang="en-US" altLang="ja-JP" sz="1600" dirty="0" smtClean="0">
                <a:latin typeface="ＭＳ Ｐゴシック" panose="020B0600070205080204" pitchFamily="50" charset="-128"/>
                <a:ea typeface="ＭＳ Ｐゴシック" panose="020B0600070205080204" pitchFamily="50" charset="-128"/>
              </a:rPr>
              <a:t>8</a:t>
            </a:r>
            <a:endParaRPr kumimoji="1" lang="en-US" altLang="ja-JP" sz="1600" dirty="0">
              <a:latin typeface="ＭＳ Ｐゴシック" panose="020B0600070205080204" pitchFamily="50" charset="-128"/>
              <a:ea typeface="ＭＳ Ｐゴシック" panose="020B0600070205080204" pitchFamily="50" charset="-128"/>
            </a:endParaRPr>
          </a:p>
          <a:p>
            <a:pPr>
              <a:spcBef>
                <a:spcPts val="600"/>
              </a:spcBef>
            </a:pPr>
            <a:r>
              <a:rPr kumimoji="1" lang="ja-JP" altLang="en-US" sz="1600" dirty="0" smtClean="0">
                <a:latin typeface="ＭＳ Ｐゴシック" panose="020B0600070205080204" pitchFamily="50" charset="-128"/>
                <a:ea typeface="ＭＳ Ｐゴシック" panose="020B0600070205080204" pitchFamily="50" charset="-128"/>
              </a:rPr>
              <a:t>・</a:t>
            </a:r>
            <a:r>
              <a:rPr kumimoji="1" lang="ja-JP" altLang="en-US" sz="1600" dirty="0">
                <a:latin typeface="ＭＳ Ｐゴシック" panose="020B0600070205080204" pitchFamily="50" charset="-128"/>
                <a:ea typeface="ＭＳ Ｐゴシック" panose="020B0600070205080204" pitchFamily="50" charset="-128"/>
              </a:rPr>
              <a:t>・</a:t>
            </a:r>
            <a:r>
              <a:rPr kumimoji="1" lang="ja-JP" altLang="en-US" sz="1600" dirty="0" smtClean="0">
                <a:latin typeface="ＭＳ Ｐゴシック" panose="020B0600070205080204" pitchFamily="50" charset="-128"/>
                <a:ea typeface="ＭＳ Ｐゴシック" panose="020B0600070205080204" pitchFamily="50" charset="-128"/>
              </a:rPr>
              <a:t>・ </a:t>
            </a:r>
            <a:r>
              <a:rPr kumimoji="1" lang="en-US" altLang="ja-JP" sz="1600" dirty="0" smtClean="0">
                <a:latin typeface="ＭＳ Ｐゴシック" panose="020B0600070205080204" pitchFamily="50" charset="-128"/>
                <a:ea typeface="ＭＳ Ｐゴシック" panose="020B0600070205080204" pitchFamily="50" charset="-128"/>
              </a:rPr>
              <a:t>p</a:t>
            </a:r>
            <a:r>
              <a:rPr kumimoji="1" lang="en-US" altLang="ja-JP" sz="1600" dirty="0">
                <a:latin typeface="ＭＳ Ｐゴシック" panose="020B0600070205080204" pitchFamily="50" charset="-128"/>
                <a:ea typeface="ＭＳ Ｐゴシック" panose="020B0600070205080204" pitchFamily="50" charset="-128"/>
              </a:rPr>
              <a:t>.</a:t>
            </a:r>
            <a:r>
              <a:rPr kumimoji="1" lang="ja-JP" altLang="en-US" sz="1600" dirty="0">
                <a:latin typeface="ＭＳ Ｐゴシック" panose="020B0600070205080204" pitchFamily="50" charset="-128"/>
                <a:ea typeface="ＭＳ Ｐゴシック" panose="020B0600070205080204" pitchFamily="50" charset="-128"/>
              </a:rPr>
              <a:t> </a:t>
            </a:r>
            <a:r>
              <a:rPr kumimoji="1" lang="en-US" altLang="ja-JP" sz="1600" dirty="0" smtClean="0">
                <a:latin typeface="ＭＳ Ｐゴシック" panose="020B0600070205080204" pitchFamily="50" charset="-128"/>
                <a:ea typeface="ＭＳ Ｐゴシック" panose="020B0600070205080204" pitchFamily="50" charset="-128"/>
              </a:rPr>
              <a:t>9</a:t>
            </a:r>
            <a:endParaRPr kumimoji="1" lang="en-US" altLang="ja-JP" sz="1600" dirty="0">
              <a:latin typeface="ＭＳ Ｐゴシック" panose="020B0600070205080204" pitchFamily="50" charset="-128"/>
              <a:ea typeface="ＭＳ Ｐゴシック" panose="020B0600070205080204" pitchFamily="50" charset="-128"/>
            </a:endParaRPr>
          </a:p>
          <a:p>
            <a:pPr>
              <a:spcBef>
                <a:spcPts val="600"/>
              </a:spcBef>
            </a:pPr>
            <a:r>
              <a:rPr kumimoji="1" lang="ja-JP" altLang="en-US" sz="1600" dirty="0">
                <a:latin typeface="ＭＳ Ｐゴシック" panose="020B0600070205080204" pitchFamily="50" charset="-128"/>
                <a:ea typeface="ＭＳ Ｐゴシック" panose="020B0600070205080204" pitchFamily="50" charset="-128"/>
              </a:rPr>
              <a:t>・・</a:t>
            </a:r>
            <a:r>
              <a:rPr kumimoji="1" lang="ja-JP" altLang="en-US" sz="1600" dirty="0" smtClean="0">
                <a:latin typeface="ＭＳ Ｐゴシック" panose="020B0600070205080204" pitchFamily="50" charset="-128"/>
                <a:ea typeface="ＭＳ Ｐゴシック" panose="020B0600070205080204" pitchFamily="50" charset="-128"/>
              </a:rPr>
              <a:t>・ </a:t>
            </a:r>
            <a:r>
              <a:rPr kumimoji="1" lang="en-US" altLang="ja-JP" sz="1600" dirty="0" smtClean="0">
                <a:latin typeface="ＭＳ Ｐゴシック" panose="020B0600070205080204" pitchFamily="50" charset="-128"/>
                <a:ea typeface="ＭＳ Ｐゴシック" panose="020B0600070205080204" pitchFamily="50" charset="-128"/>
              </a:rPr>
              <a:t>p.10</a:t>
            </a:r>
            <a:endParaRPr kumimoji="1" lang="en-US" altLang="ja-JP" sz="1600" dirty="0">
              <a:latin typeface="ＭＳ Ｐゴシック" panose="020B0600070205080204" pitchFamily="50" charset="-128"/>
              <a:ea typeface="ＭＳ Ｐゴシック" panose="020B0600070205080204" pitchFamily="50" charset="-128"/>
            </a:endParaRPr>
          </a:p>
          <a:p>
            <a:pPr>
              <a:spcBef>
                <a:spcPts val="600"/>
              </a:spcBef>
            </a:pPr>
            <a:r>
              <a:rPr kumimoji="1" lang="ja-JP" altLang="en-US" sz="1600" dirty="0">
                <a:latin typeface="ＭＳ Ｐゴシック" panose="020B0600070205080204" pitchFamily="50" charset="-128"/>
                <a:ea typeface="ＭＳ Ｐゴシック" panose="020B0600070205080204" pitchFamily="50" charset="-128"/>
              </a:rPr>
              <a:t>・・</a:t>
            </a:r>
            <a:r>
              <a:rPr kumimoji="1" lang="ja-JP" altLang="en-US" sz="1600" dirty="0" smtClean="0">
                <a:latin typeface="ＭＳ Ｐゴシック" panose="020B0600070205080204" pitchFamily="50" charset="-128"/>
                <a:ea typeface="ＭＳ Ｐゴシック" panose="020B0600070205080204" pitchFamily="50" charset="-128"/>
              </a:rPr>
              <a:t>・ </a:t>
            </a:r>
            <a:r>
              <a:rPr kumimoji="1" lang="en-US" altLang="ja-JP" sz="1600" dirty="0" smtClean="0">
                <a:latin typeface="ＭＳ Ｐゴシック" panose="020B0600070205080204" pitchFamily="50" charset="-128"/>
                <a:ea typeface="ＭＳ Ｐゴシック" panose="020B0600070205080204" pitchFamily="50" charset="-128"/>
              </a:rPr>
              <a:t>p.11</a:t>
            </a:r>
          </a:p>
          <a:p>
            <a:pPr>
              <a:spcBef>
                <a:spcPts val="600"/>
              </a:spcBef>
            </a:pPr>
            <a:r>
              <a:rPr kumimoji="1" lang="ja-JP" altLang="en-US" sz="1600" dirty="0">
                <a:latin typeface="ＭＳ Ｐゴシック" panose="020B0600070205080204" pitchFamily="50" charset="-128"/>
                <a:ea typeface="ＭＳ Ｐゴシック" panose="020B0600070205080204" pitchFamily="50" charset="-128"/>
              </a:rPr>
              <a:t>・・・ </a:t>
            </a:r>
            <a:r>
              <a:rPr kumimoji="1" lang="en-US" altLang="ja-JP" sz="1600" dirty="0" smtClean="0">
                <a:latin typeface="ＭＳ Ｐゴシック" panose="020B0600070205080204" pitchFamily="50" charset="-128"/>
                <a:ea typeface="ＭＳ Ｐゴシック" panose="020B0600070205080204" pitchFamily="50" charset="-128"/>
              </a:rPr>
              <a:t>p.12</a:t>
            </a:r>
            <a:endParaRPr kumimoji="1" lang="en-US" altLang="ja-JP" sz="1600" dirty="0">
              <a:latin typeface="ＭＳ Ｐゴシック" panose="020B0600070205080204" pitchFamily="50" charset="-128"/>
              <a:ea typeface="ＭＳ Ｐゴシック" panose="020B0600070205080204" pitchFamily="50" charset="-128"/>
            </a:endParaRPr>
          </a:p>
          <a:p>
            <a:pPr>
              <a:spcBef>
                <a:spcPts val="600"/>
              </a:spcBef>
            </a:pPr>
            <a:r>
              <a:rPr kumimoji="1" lang="ja-JP" altLang="en-US" sz="1600" dirty="0">
                <a:latin typeface="ＭＳ Ｐゴシック" panose="020B0600070205080204" pitchFamily="50" charset="-128"/>
                <a:ea typeface="ＭＳ Ｐゴシック" panose="020B0600070205080204" pitchFamily="50" charset="-128"/>
              </a:rPr>
              <a:t>・・・ </a:t>
            </a:r>
            <a:r>
              <a:rPr kumimoji="1" lang="en-US" altLang="ja-JP" sz="1600" dirty="0" smtClean="0">
                <a:latin typeface="ＭＳ Ｐゴシック" panose="020B0600070205080204" pitchFamily="50" charset="-128"/>
                <a:ea typeface="ＭＳ Ｐゴシック" panose="020B0600070205080204" pitchFamily="50" charset="-128"/>
              </a:rPr>
              <a:t>p.13</a:t>
            </a:r>
            <a:endParaRPr kumimoji="1" lang="en-US" altLang="ja-JP" sz="1600" dirty="0">
              <a:latin typeface="ＭＳ Ｐゴシック" panose="020B0600070205080204" pitchFamily="50" charset="-128"/>
              <a:ea typeface="ＭＳ Ｐゴシック" panose="020B0600070205080204" pitchFamily="50" charset="-128"/>
            </a:endParaRPr>
          </a:p>
          <a:p>
            <a:pPr>
              <a:spcBef>
                <a:spcPts val="600"/>
              </a:spcBef>
            </a:pPr>
            <a:r>
              <a:rPr kumimoji="1" lang="ja-JP" altLang="en-US" sz="1600" dirty="0">
                <a:latin typeface="ＭＳ Ｐゴシック" panose="020B0600070205080204" pitchFamily="50" charset="-128"/>
                <a:ea typeface="ＭＳ Ｐゴシック" panose="020B0600070205080204" pitchFamily="50" charset="-128"/>
              </a:rPr>
              <a:t>・・・ </a:t>
            </a:r>
            <a:r>
              <a:rPr kumimoji="1" lang="en-US" altLang="ja-JP" sz="1600" dirty="0" smtClean="0">
                <a:latin typeface="ＭＳ Ｐゴシック" panose="020B0600070205080204" pitchFamily="50" charset="-128"/>
                <a:ea typeface="ＭＳ Ｐゴシック" panose="020B0600070205080204" pitchFamily="50" charset="-128"/>
              </a:rPr>
              <a:t>p.14</a:t>
            </a:r>
          </a:p>
          <a:p>
            <a:pPr>
              <a:spcBef>
                <a:spcPts val="600"/>
              </a:spcBef>
            </a:pPr>
            <a:r>
              <a:rPr kumimoji="1" lang="ja-JP" altLang="en-US" sz="1600" dirty="0">
                <a:latin typeface="ＭＳ Ｐゴシック" panose="020B0600070205080204" pitchFamily="50" charset="-128"/>
                <a:ea typeface="ＭＳ Ｐゴシック" panose="020B0600070205080204" pitchFamily="50" charset="-128"/>
              </a:rPr>
              <a:t>・・・ </a:t>
            </a:r>
            <a:r>
              <a:rPr kumimoji="1" lang="en-US" altLang="ja-JP" sz="1600" dirty="0" smtClean="0">
                <a:latin typeface="ＭＳ Ｐゴシック" panose="020B0600070205080204" pitchFamily="50" charset="-128"/>
                <a:ea typeface="ＭＳ Ｐゴシック" panose="020B0600070205080204" pitchFamily="50" charset="-128"/>
              </a:rPr>
              <a:t>p.15</a:t>
            </a:r>
            <a:endParaRPr kumimoji="1" lang="en-US" altLang="ja-JP" sz="1600" dirty="0">
              <a:latin typeface="ＭＳ Ｐゴシック" panose="020B0600070205080204" pitchFamily="50" charset="-128"/>
              <a:ea typeface="ＭＳ Ｐゴシック" panose="020B0600070205080204" pitchFamily="50" charset="-128"/>
            </a:endParaRPr>
          </a:p>
          <a:p>
            <a:pPr>
              <a:spcBef>
                <a:spcPts val="600"/>
              </a:spcBef>
            </a:pPr>
            <a:endParaRPr kumimoji="1" lang="en-US" altLang="ja-JP" sz="1600" dirty="0">
              <a:latin typeface="ＭＳ Ｐゴシック" panose="020B0600070205080204" pitchFamily="50" charset="-128"/>
              <a:ea typeface="ＭＳ Ｐゴシック" panose="020B0600070205080204" pitchFamily="50" charset="-128"/>
            </a:endParaRPr>
          </a:p>
          <a:p>
            <a:pPr>
              <a:spcBef>
                <a:spcPts val="600"/>
              </a:spcBef>
            </a:pPr>
            <a:r>
              <a:rPr kumimoji="1" lang="ja-JP" altLang="en-US" sz="1600" dirty="0" smtClean="0">
                <a:latin typeface="ＭＳ Ｐゴシック" panose="020B0600070205080204" pitchFamily="50" charset="-128"/>
                <a:ea typeface="ＭＳ Ｐゴシック" panose="020B0600070205080204" pitchFamily="50" charset="-128"/>
              </a:rPr>
              <a:t>・・・ </a:t>
            </a:r>
            <a:r>
              <a:rPr kumimoji="1" lang="en-US" altLang="ja-JP" sz="1600" smtClean="0">
                <a:latin typeface="ＭＳ Ｐゴシック" panose="020B0600070205080204" pitchFamily="50" charset="-128"/>
                <a:ea typeface="ＭＳ Ｐゴシック" panose="020B0600070205080204" pitchFamily="50" charset="-128"/>
              </a:rPr>
              <a:t>p.17</a:t>
            </a:r>
            <a:endParaRPr kumimoji="1" lang="en-US" altLang="ja-JP" sz="1600" dirty="0">
              <a:latin typeface="ＭＳ Ｐゴシック" panose="020B0600070205080204" pitchFamily="50" charset="-128"/>
              <a:ea typeface="ＭＳ Ｐゴシック" panose="020B0600070205080204" pitchFamily="50" charset="-128"/>
            </a:endParaRPr>
          </a:p>
          <a:p>
            <a:pPr>
              <a:spcBef>
                <a:spcPts val="600"/>
              </a:spcBef>
            </a:pPr>
            <a:r>
              <a:rPr kumimoji="1" lang="ja-JP" altLang="en-US" sz="1600" dirty="0">
                <a:latin typeface="ＭＳ Ｐゴシック" panose="020B0600070205080204" pitchFamily="50" charset="-128"/>
                <a:ea typeface="ＭＳ Ｐゴシック" panose="020B0600070205080204" pitchFamily="50" charset="-128"/>
              </a:rPr>
              <a:t>・・・ </a:t>
            </a:r>
            <a:r>
              <a:rPr kumimoji="1" lang="en-US" altLang="ja-JP" sz="1600" dirty="0" smtClean="0">
                <a:latin typeface="ＭＳ Ｐゴシック" panose="020B0600070205080204" pitchFamily="50" charset="-128"/>
                <a:ea typeface="ＭＳ Ｐゴシック" panose="020B0600070205080204" pitchFamily="50" charset="-128"/>
              </a:rPr>
              <a:t>p.18</a:t>
            </a:r>
          </a:p>
          <a:p>
            <a:pPr>
              <a:spcBef>
                <a:spcPts val="600"/>
              </a:spcBef>
            </a:pPr>
            <a:r>
              <a:rPr kumimoji="1" lang="ja-JP" altLang="en-US" sz="1600" dirty="0">
                <a:latin typeface="ＭＳ Ｐゴシック" panose="020B0600070205080204" pitchFamily="50" charset="-128"/>
                <a:ea typeface="ＭＳ Ｐゴシック" panose="020B0600070205080204" pitchFamily="50" charset="-128"/>
              </a:rPr>
              <a:t>・・・ </a:t>
            </a:r>
            <a:r>
              <a:rPr kumimoji="1" lang="en-US" altLang="ja-JP" sz="1600" dirty="0" smtClean="0">
                <a:latin typeface="ＭＳ Ｐゴシック" panose="020B0600070205080204" pitchFamily="50" charset="-128"/>
                <a:ea typeface="ＭＳ Ｐゴシック" panose="020B0600070205080204" pitchFamily="50" charset="-128"/>
              </a:rPr>
              <a:t>p.20</a:t>
            </a:r>
          </a:p>
        </p:txBody>
      </p:sp>
    </p:spTree>
    <p:extLst>
      <p:ext uri="{BB962C8B-B14F-4D97-AF65-F5344CB8AC3E}">
        <p14:creationId xmlns:p14="http://schemas.microsoft.com/office/powerpoint/2010/main" val="11650423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正方形/長方形 38"/>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a:latin typeface="Meiryo UI" panose="020B0604030504040204" pitchFamily="50" charset="-128"/>
                <a:ea typeface="Meiryo UI" panose="020B0604030504040204" pitchFamily="50" charset="-128"/>
              </a:rPr>
              <a:t>　</a:t>
            </a:r>
            <a:r>
              <a:rPr kumimoji="1" lang="ja-JP" altLang="en-US" b="1" dirty="0" smtClean="0">
                <a:latin typeface="Meiryo UI" panose="020B0604030504040204" pitchFamily="50" charset="-128"/>
                <a:ea typeface="Meiryo UI" panose="020B0604030504040204" pitchFamily="50" charset="-128"/>
              </a:rPr>
              <a:t>概　要</a:t>
            </a:r>
            <a:endParaRPr kumimoji="1" lang="en-US" altLang="ja-JP" b="1" dirty="0" smtClean="0">
              <a:latin typeface="Meiryo UI" panose="020B0604030504040204" pitchFamily="50" charset="-128"/>
              <a:ea typeface="Meiryo UI" panose="020B0604030504040204" pitchFamily="50" charset="-128"/>
            </a:endParaRPr>
          </a:p>
        </p:txBody>
      </p:sp>
      <p:sp>
        <p:nvSpPr>
          <p:cNvPr id="6" name="スライド番号プレースホルダー 5"/>
          <p:cNvSpPr>
            <a:spLocks noGrp="1"/>
          </p:cNvSpPr>
          <p:nvPr>
            <p:ph type="sldNum" sz="quarter" idx="12"/>
          </p:nvPr>
        </p:nvSpPr>
        <p:spPr/>
        <p:txBody>
          <a:bodyPr/>
          <a:lstStyle/>
          <a:p>
            <a:fld id="{E61EF540-5CB6-483A-A4DA-F9E60F8B4EFB}" type="slidenum">
              <a:rPr kumimoji="1" lang="ja-JP" altLang="en-US" smtClean="0"/>
              <a:pPr/>
              <a:t>4</a:t>
            </a:fld>
            <a:endParaRPr kumimoji="1" lang="ja-JP" altLang="en-US" dirty="0"/>
          </a:p>
        </p:txBody>
      </p:sp>
      <p:sp>
        <p:nvSpPr>
          <p:cNvPr id="40" name="テキスト ボックス 39"/>
          <p:cNvSpPr txBox="1"/>
          <p:nvPr/>
        </p:nvSpPr>
        <p:spPr>
          <a:xfrm>
            <a:off x="410217" y="880102"/>
            <a:ext cx="8890945" cy="1852815"/>
          </a:xfrm>
          <a:prstGeom prst="rect">
            <a:avLst/>
          </a:prstGeom>
          <a:noFill/>
        </p:spPr>
        <p:txBody>
          <a:bodyPr wrap="square" lIns="72000" tIns="64008" rIns="72000" bIns="64008" rtlCol="0">
            <a:spAutoFit/>
          </a:bodyPr>
          <a:lstStyle/>
          <a:p>
            <a:pPr marL="342900" indent="-342900">
              <a:buFont typeface="Meiryo UI" panose="020B0604030504040204" pitchFamily="50" charset="-128"/>
              <a:buChar cha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大阪府</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では、昨年</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H30.4</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）に、知事を本部長とする「</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大阪府</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推進本部</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」を設置。</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理解促進や各部局の主体的取組み</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などを進めてき</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た</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342900" indent="-342900">
              <a:buFont typeface="Meiryo UI" panose="020B0604030504040204" pitchFamily="50" charset="-128"/>
              <a:buChar cha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342900" indent="-342900">
              <a:buFont typeface="Meiryo UI" panose="020B0604030504040204" pitchFamily="50" charset="-128"/>
              <a:buChar char="○"/>
            </a:pP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「中間整理」</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で</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は</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、議会や府民、企業、市町村など、様々なステークホルダーとの議論の土台となる「</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SDGs17</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ゴールの府</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到達点</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を整理</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するとともに、</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今後の検討の方向性を示す。</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marL="342900" indent="-342900">
              <a:buFont typeface="Meiryo UI" panose="020B0604030504040204" pitchFamily="50" charset="-128"/>
              <a:buChar char="○"/>
            </a:pP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pPr marL="342900" indent="-342900">
              <a:buFont typeface="Meiryo UI" panose="020B0604030504040204" pitchFamily="50" charset="-128"/>
              <a:buChar cha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今後</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、他のステークホルダーとの対話を重ね、重点的に取組む分野などを明らかにし、</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年度末までに「大阪がめざす</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先進都市の姿」をとりまとめる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41" name="図 40"/>
          <p:cNvPicPr>
            <a:picLocks noChangeAspect="1"/>
          </p:cNvPicPr>
          <p:nvPr/>
        </p:nvPicPr>
        <p:blipFill>
          <a:blip r:embed="rId2"/>
          <a:stretch>
            <a:fillRect/>
          </a:stretch>
        </p:blipFill>
        <p:spPr>
          <a:xfrm>
            <a:off x="1480606" y="3071812"/>
            <a:ext cx="6607661" cy="3237925"/>
          </a:xfrm>
          <a:prstGeom prst="rect">
            <a:avLst/>
          </a:prstGeom>
        </p:spPr>
      </p:pic>
    </p:spTree>
    <p:extLst>
      <p:ext uri="{BB962C8B-B14F-4D97-AF65-F5344CB8AC3E}">
        <p14:creationId xmlns:p14="http://schemas.microsoft.com/office/powerpoint/2010/main" val="42036117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87707"/>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a:latin typeface="Meiryo UI" panose="020B0604030504040204" pitchFamily="50" charset="-128"/>
                <a:ea typeface="Meiryo UI" panose="020B0604030504040204" pitchFamily="50" charset="-128"/>
              </a:rPr>
              <a:t>　</a:t>
            </a:r>
            <a:r>
              <a:rPr kumimoji="1" lang="ja-JP" altLang="en-US" b="1" dirty="0" smtClean="0">
                <a:latin typeface="Meiryo UI" panose="020B0604030504040204" pitchFamily="50" charset="-128"/>
                <a:ea typeface="Meiryo UI" panose="020B0604030504040204" pitchFamily="50" charset="-128"/>
              </a:rPr>
              <a:t>基本的な</a:t>
            </a:r>
            <a:r>
              <a:rPr kumimoji="1" lang="ja-JP" altLang="en-US" b="1" dirty="0">
                <a:latin typeface="Meiryo UI" panose="020B0604030504040204" pitchFamily="50" charset="-128"/>
                <a:ea typeface="Meiryo UI" panose="020B0604030504040204" pitchFamily="50" charset="-128"/>
              </a:rPr>
              <a:t>考え方</a:t>
            </a:r>
            <a:endParaRPr kumimoji="1" lang="en-US" altLang="ja-JP" b="1" dirty="0" smtClean="0">
              <a:latin typeface="Meiryo UI" panose="020B0604030504040204" pitchFamily="50" charset="-128"/>
              <a:ea typeface="Meiryo UI" panose="020B0604030504040204" pitchFamily="50" charset="-128"/>
            </a:endParaRPr>
          </a:p>
        </p:txBody>
      </p:sp>
      <p:sp>
        <p:nvSpPr>
          <p:cNvPr id="6" name="スライド番号プレースホルダー 5"/>
          <p:cNvSpPr>
            <a:spLocks noGrp="1"/>
          </p:cNvSpPr>
          <p:nvPr>
            <p:ph type="sldNum" sz="quarter" idx="12"/>
          </p:nvPr>
        </p:nvSpPr>
        <p:spPr/>
        <p:txBody>
          <a:bodyPr/>
          <a:lstStyle/>
          <a:p>
            <a:fld id="{E61EF540-5CB6-483A-A4DA-F9E60F8B4EFB}" type="slidenum">
              <a:rPr kumimoji="1" lang="ja-JP" altLang="en-US" smtClean="0"/>
              <a:pPr/>
              <a:t>5</a:t>
            </a:fld>
            <a:endParaRPr kumimoji="1" lang="ja-JP" altLang="en-US" dirty="0"/>
          </a:p>
        </p:txBody>
      </p:sp>
      <p:sp>
        <p:nvSpPr>
          <p:cNvPr id="7" name="テキスト ボックス 6"/>
          <p:cNvSpPr txBox="1"/>
          <p:nvPr/>
        </p:nvSpPr>
        <p:spPr>
          <a:xfrm>
            <a:off x="760478" y="4197774"/>
            <a:ext cx="8262761" cy="1106457"/>
          </a:xfrm>
          <a:prstGeom prst="rect">
            <a:avLst/>
          </a:prstGeom>
          <a:noFill/>
        </p:spPr>
        <p:txBody>
          <a:bodyPr wrap="square" lIns="128016" tIns="64008" rIns="128016" bIns="64008" rtlCol="0">
            <a:spAutoFit/>
          </a:bodyPr>
          <a:lstStyle/>
          <a:p>
            <a:pPr marL="228600" indent="-228600">
              <a:spcBef>
                <a:spcPts val="200"/>
              </a:spcBef>
              <a:buFont typeface="+mj-ea"/>
              <a:buAutoNum type="circleNumDbPlain"/>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府民や企業、市町村など、様々なステークホルダーに</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を広く知っていただく</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marL="228600" indent="-228600">
              <a:spcBef>
                <a:spcPts val="300"/>
              </a:spcBef>
              <a:buFont typeface="+mj-ea"/>
              <a:buAutoNum type="circleNumDbPlain"/>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様々なステークホルダーの取組みを</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実現に向けて相互に</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つなぎ合わせていく</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marL="228600" indent="-228600">
              <a:spcBef>
                <a:spcPts val="300"/>
              </a:spcBef>
              <a:buFont typeface="+mj-ea"/>
              <a:buAutoNum type="circleNumDbPlain"/>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府</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自</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らもステークホルダーの一員として</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に貢献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する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228600" indent="-228600">
              <a:spcBef>
                <a:spcPts val="300"/>
              </a:spcBef>
              <a:buFont typeface="+mj-ea"/>
              <a:buAutoNum type="circleNumDbPlain"/>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万博を絶好の機会に、</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ハード・ソフト両面から</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を具現化した都市づくり</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」を進める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536976" y="2217443"/>
            <a:ext cx="5124670" cy="35733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r>
              <a:rPr lang="ja-JP" altLang="en-US" sz="16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２</a:t>
            </a:r>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a:t>
            </a:r>
            <a:r>
              <a:rPr lang="ja-JP" altLang="en-US" sz="1600" b="1" u="sng"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方 針</a:t>
            </a:r>
            <a:endParaRPr lang="ja-JP" altLang="en-US" sz="1600" b="1" u="sng"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9" name="正方形/長方形 8"/>
          <p:cNvSpPr/>
          <p:nvPr/>
        </p:nvSpPr>
        <p:spPr>
          <a:xfrm>
            <a:off x="551264" y="3816103"/>
            <a:ext cx="1908935" cy="46743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３．</a:t>
            </a:r>
            <a:r>
              <a:rPr lang="ja-JP" altLang="en-US" sz="1600" b="1" u="sng"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府の役割</a:t>
            </a:r>
            <a:endParaRPr lang="ja-JP" altLang="en-US" sz="1600" b="1" u="sng"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10" name="テキスト ボックス 9"/>
          <p:cNvSpPr txBox="1"/>
          <p:nvPr/>
        </p:nvSpPr>
        <p:spPr>
          <a:xfrm>
            <a:off x="698997" y="1224176"/>
            <a:ext cx="8644800" cy="1029513"/>
          </a:xfrm>
          <a:prstGeom prst="rect">
            <a:avLst/>
          </a:prstGeom>
          <a:noFill/>
        </p:spPr>
        <p:txBody>
          <a:bodyPr wrap="square" lIns="128016" tIns="64008" rIns="128016" bIns="64008" rtlCol="0">
            <a:spAutoFit/>
          </a:bodyPr>
          <a:lstStyle/>
          <a:p>
            <a:pPr marL="171450" indent="-171450">
              <a:buFont typeface="Meiryo UI" panose="020B0604030504040204" pitchFamily="50" charset="-128"/>
              <a:buChar char="○"/>
            </a:pP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は</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2015</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年の国連持続可能な開発サミット</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で採択された</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「我々の世界を変革する：</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持続</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可能な開発のための</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2030</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アジェンダ</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」で設定された</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国際目標。</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marL="171450" indent="-171450">
              <a:spcBef>
                <a:spcPts val="300"/>
              </a:spcBef>
              <a:buFont typeface="Meiryo UI" panose="020B0604030504040204" pitchFamily="50" charset="-128"/>
              <a:buChar cha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誰</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一人</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取り残さない持続可能な世界</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実現</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」に</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向け、</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大胆に変革して</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いく</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こと</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を基本</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理念に、</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経済</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・社会・環境の三側面</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から持続的社会の実現に向け、総合的に取組んでい</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く</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こととしている。</a:t>
            </a:r>
            <a:endParaRPr lang="ja-JP" altLang="en-US" sz="1400" kern="1100" spc="-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698996" y="2524992"/>
            <a:ext cx="8644801" cy="598625"/>
          </a:xfrm>
          <a:prstGeom prst="rect">
            <a:avLst/>
          </a:prstGeom>
          <a:noFill/>
        </p:spPr>
        <p:txBody>
          <a:bodyPr wrap="square" lIns="128016" tIns="64008" rIns="128016" bIns="64008" rtlCol="0">
            <a:spAutoFit/>
          </a:bodyPr>
          <a:lstStyle/>
          <a:p>
            <a:pPr marL="171450" indent="-171450">
              <a:spcBef>
                <a:spcPts val="600"/>
              </a:spcBef>
              <a:buFont typeface="Meiryo UI" panose="020B0604030504040204" pitchFamily="50" charset="-128"/>
              <a:buChar char="○"/>
            </a:pP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大阪・関西万博のテーマ</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である「</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いのち輝く未来社会のデザイン</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」は、まさに</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が達成された社会</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1450" indent="-171450">
              <a:spcBef>
                <a:spcPts val="300"/>
              </a:spcBef>
              <a:buFont typeface="Meiryo UI" panose="020B0604030504040204" pitchFamily="50" charset="-128"/>
              <a:buChar cha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万博開催都市として、</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先頭に立って</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の達成に貢献する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先進都市</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」をめざす。</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536976" y="879802"/>
            <a:ext cx="2391264" cy="41309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１．</a:t>
            </a:r>
            <a:r>
              <a:rPr lang="en-US" altLang="ja-JP" sz="1600" b="1" u="sng"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SDGs</a:t>
            </a:r>
            <a:r>
              <a:rPr lang="ja-JP" altLang="en-US" sz="1600" b="1" u="sng"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について</a:t>
            </a:r>
            <a:endParaRPr lang="ja-JP" altLang="en-US" sz="1600" b="1" u="sng"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2" name="二等辺三角形 1"/>
          <p:cNvSpPr/>
          <p:nvPr/>
        </p:nvSpPr>
        <p:spPr>
          <a:xfrm rot="10800000">
            <a:off x="4155103" y="5549608"/>
            <a:ext cx="1789733" cy="180000"/>
          </a:xfrm>
          <a:prstGeom prst="triangl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dirty="0"/>
          </a:p>
        </p:txBody>
      </p:sp>
      <p:sp>
        <p:nvSpPr>
          <p:cNvPr id="13" name="テキスト ボックス 12"/>
          <p:cNvSpPr txBox="1"/>
          <p:nvPr/>
        </p:nvSpPr>
        <p:spPr>
          <a:xfrm>
            <a:off x="1005767" y="5936226"/>
            <a:ext cx="7894465" cy="607071"/>
          </a:xfrm>
          <a:prstGeom prst="rect">
            <a:avLst/>
          </a:prstGeom>
          <a:noFill/>
          <a:ln w="3175">
            <a:solidFill>
              <a:schemeClr val="tx1"/>
            </a:solidFill>
          </a:ln>
        </p:spPr>
        <p:txBody>
          <a:bodyPr wrap="square" lIns="252000" tIns="72000" rIns="144000" bIns="72000" rtlCol="0" anchor="ctr">
            <a:spAutoFit/>
          </a:bodyPr>
          <a:lstStyle/>
          <a:p>
            <a:pPr>
              <a:lnSpc>
                <a:spcPts val="1800"/>
              </a:lnSpc>
            </a:pP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の取組みは、大阪が、</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未来</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に向かって持続的に成長し、府民一人ひとりが「豊かさ」や「安全・安心」を実感できる社会へと発展するための基盤づくりにつながるもの</a:t>
            </a:r>
            <a:endParaRPr lang="ja-JP" altLang="en-US" sz="1600" b="1" kern="1100" spc="-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930763" y="3079442"/>
            <a:ext cx="7974320" cy="560153"/>
          </a:xfrm>
          <a:prstGeom prst="rect">
            <a:avLst/>
          </a:prstGeom>
          <a:noFill/>
        </p:spPr>
        <p:txBody>
          <a:bodyPr wrap="square" lIns="128016" tIns="64008" rIns="128016" bIns="64008" rtlCol="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そのために、まずは</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「大阪がめざす</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先進都市の姿」を明確にし</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府民</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や企業、市町村など様々なステークホルダーと共有しながら、万博の視点、大阪の強みを踏まえ、</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新たな取組みを創出</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していく。</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大かっこ 2"/>
          <p:cNvSpPr/>
          <p:nvPr/>
        </p:nvSpPr>
        <p:spPr>
          <a:xfrm>
            <a:off x="959338" y="3109341"/>
            <a:ext cx="7898029" cy="461428"/>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1400" dirty="0"/>
          </a:p>
        </p:txBody>
      </p:sp>
    </p:spTree>
    <p:extLst>
      <p:ext uri="{BB962C8B-B14F-4D97-AF65-F5344CB8AC3E}">
        <p14:creationId xmlns:p14="http://schemas.microsoft.com/office/powerpoint/2010/main" val="23362841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正方形/長方形 38"/>
          <p:cNvSpPr/>
          <p:nvPr/>
        </p:nvSpPr>
        <p:spPr>
          <a:xfrm>
            <a:off x="6220437" y="1970680"/>
            <a:ext cx="3542317" cy="4873032"/>
          </a:xfrm>
          <a:prstGeom prst="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tIns="108000" rtlCol="0" anchor="ctr"/>
          <a:lstStyle/>
          <a:p>
            <a:pPr algn="ctr">
              <a:lnSpc>
                <a:spcPts val="1400"/>
              </a:lnSpc>
            </a:pPr>
            <a:endParaRPr kumimoji="1" lang="ja-JP" altLang="en-US" sz="1200" dirty="0"/>
          </a:p>
        </p:txBody>
      </p:sp>
      <p:sp>
        <p:nvSpPr>
          <p:cNvPr id="7" name="正方形/長方形 6"/>
          <p:cNvSpPr/>
          <p:nvPr/>
        </p:nvSpPr>
        <p:spPr>
          <a:xfrm>
            <a:off x="3166996" y="1944382"/>
            <a:ext cx="2880000" cy="4899330"/>
          </a:xfrm>
          <a:prstGeom prst="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tIns="108000" rtlCol="0" anchor="ctr"/>
          <a:lstStyle/>
          <a:p>
            <a:pPr algn="ctr">
              <a:lnSpc>
                <a:spcPts val="1400"/>
              </a:lnSpc>
            </a:pPr>
            <a:endParaRPr kumimoji="1" lang="ja-JP" altLang="en-US" sz="1200" dirty="0"/>
          </a:p>
        </p:txBody>
      </p:sp>
      <p:sp>
        <p:nvSpPr>
          <p:cNvPr id="8" name="正方形/長方形 7"/>
          <p:cNvSpPr/>
          <p:nvPr/>
        </p:nvSpPr>
        <p:spPr>
          <a:xfrm>
            <a:off x="166900" y="1966132"/>
            <a:ext cx="2844000" cy="4891868"/>
          </a:xfrm>
          <a:prstGeom prst="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tIns="108000" rtlCol="0" anchor="ctr"/>
          <a:lstStyle/>
          <a:p>
            <a:pPr algn="ctr">
              <a:lnSpc>
                <a:spcPts val="1400"/>
              </a:lnSpc>
            </a:pPr>
            <a:endParaRPr kumimoji="1" lang="ja-JP" altLang="en-US" sz="1200" dirty="0"/>
          </a:p>
        </p:txBody>
      </p:sp>
      <p:sp>
        <p:nvSpPr>
          <p:cNvPr id="9" name="テキスト ボックス 8"/>
          <p:cNvSpPr txBox="1"/>
          <p:nvPr/>
        </p:nvSpPr>
        <p:spPr>
          <a:xfrm>
            <a:off x="171877" y="627524"/>
            <a:ext cx="8172023" cy="932127"/>
          </a:xfrm>
          <a:prstGeom prst="rect">
            <a:avLst/>
          </a:prstGeom>
          <a:noFill/>
          <a:ln w="28575" cmpd="sng">
            <a:solidFill>
              <a:srgbClr val="92D050"/>
            </a:solidFill>
            <a:prstDash val="solid"/>
          </a:ln>
        </p:spPr>
        <p:txBody>
          <a:bodyPr wrap="none" lIns="108000" tIns="72000" rtlCol="0" anchor="t" anchorCtr="0">
            <a:noAutofit/>
          </a:bodyPr>
          <a:lstStyle/>
          <a:p>
            <a:pPr>
              <a:spcBef>
                <a:spcPts val="300"/>
              </a:spcBef>
            </a:pP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年度「第１回大阪府</a:t>
            </a: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SDGs</a:t>
            </a: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推進本部会議（</a:t>
            </a: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H30.4.2</a:t>
            </a: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○知事</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を本部長、副知事を副本部長とする庁内関係部局長に</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よる</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推進本部会議を設置</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○当面の取組方向の決定：①</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の理解促進、②</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庁内各部局の取組みを通じた</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推進、③</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今後の取組みの検討</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spcBef>
                <a:spcPts val="300"/>
              </a:spcBef>
            </a:pPr>
            <a:endParaRPr kumimoji="1" lang="en-US" altLang="ja-JP" sz="105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0" y="-14907"/>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smtClean="0">
                <a:latin typeface="Meiryo UI" panose="020B0604030504040204" pitchFamily="50" charset="-128"/>
                <a:ea typeface="Meiryo UI" panose="020B0604030504040204" pitchFamily="50" charset="-128"/>
              </a:rPr>
              <a:t>　これまでの主な取組み</a:t>
            </a:r>
            <a:endParaRPr kumimoji="1" lang="en-US" altLang="ja-JP" b="1" dirty="0" smtClean="0">
              <a:latin typeface="Meiryo UI" panose="020B0604030504040204" pitchFamily="50" charset="-128"/>
              <a:ea typeface="Meiryo UI" panose="020B0604030504040204" pitchFamily="50" charset="-128"/>
            </a:endParaRPr>
          </a:p>
        </p:txBody>
      </p:sp>
      <p:sp>
        <p:nvSpPr>
          <p:cNvPr id="11" name="角丸四角形 10"/>
          <p:cNvSpPr/>
          <p:nvPr/>
        </p:nvSpPr>
        <p:spPr>
          <a:xfrm>
            <a:off x="157589" y="1698588"/>
            <a:ext cx="2844000" cy="288000"/>
          </a:xfrm>
          <a:prstGeom prst="roundRect">
            <a:avLst/>
          </a:prstGeom>
          <a:ln w="28575"/>
        </p:spPr>
        <p:style>
          <a:lnRef idx="2">
            <a:schemeClr val="accent6"/>
          </a:lnRef>
          <a:fillRef idx="1">
            <a:schemeClr val="lt1"/>
          </a:fillRef>
          <a:effectRef idx="0">
            <a:schemeClr val="accent6"/>
          </a:effectRef>
          <a:fontRef idx="minor">
            <a:schemeClr val="dk1"/>
          </a:fontRef>
        </p:style>
        <p:txBody>
          <a:bodyPr lIns="36000" rIns="0" rtlCol="0" anchor="ctr"/>
          <a:lstStyle/>
          <a:p>
            <a:r>
              <a:rPr kumimoji="1" lang="ja-JP" altLang="en-US" sz="1400" b="1" dirty="0" smtClean="0">
                <a:latin typeface="Meiryo UI" panose="020B0604030504040204" pitchFamily="50" charset="-128"/>
                <a:ea typeface="Meiryo UI" panose="020B0604030504040204" pitchFamily="50" charset="-128"/>
              </a:rPr>
              <a:t>①理解促進、企業や市町村との連携　　　　　　　　　　　</a:t>
            </a:r>
            <a:endParaRPr kumimoji="1" lang="ja-JP" altLang="en-US" sz="1400" b="1" dirty="0">
              <a:latin typeface="Meiryo UI" panose="020B0604030504040204" pitchFamily="50" charset="-128"/>
              <a:ea typeface="Meiryo UI" panose="020B0604030504040204" pitchFamily="50" charset="-128"/>
            </a:endParaRPr>
          </a:p>
        </p:txBody>
      </p:sp>
      <p:sp>
        <p:nvSpPr>
          <p:cNvPr id="12" name="角丸四角形 11"/>
          <p:cNvSpPr/>
          <p:nvPr/>
        </p:nvSpPr>
        <p:spPr>
          <a:xfrm>
            <a:off x="3177477" y="1708799"/>
            <a:ext cx="2027038" cy="288000"/>
          </a:xfrm>
          <a:prstGeom prst="roundRect">
            <a:avLst/>
          </a:prstGeom>
          <a:ln w="28575"/>
        </p:spPr>
        <p:style>
          <a:lnRef idx="2">
            <a:schemeClr val="accent6"/>
          </a:lnRef>
          <a:fillRef idx="1">
            <a:schemeClr val="lt1"/>
          </a:fillRef>
          <a:effectRef idx="0">
            <a:schemeClr val="accent6"/>
          </a:effectRef>
          <a:fontRef idx="minor">
            <a:schemeClr val="dk1"/>
          </a:fontRef>
        </p:style>
        <p:txBody>
          <a:bodyPr rIns="0" rtlCol="0" anchor="ctr"/>
          <a:lstStyle/>
          <a:p>
            <a:r>
              <a:rPr kumimoji="1" lang="ja-JP" altLang="en-US" sz="1400" b="1" dirty="0" smtClean="0">
                <a:latin typeface="Meiryo UI" panose="020B0604030504040204" pitchFamily="50" charset="-128"/>
                <a:ea typeface="Meiryo UI" panose="020B0604030504040204" pitchFamily="50" charset="-128"/>
              </a:rPr>
              <a:t>②庁内各部局の取組み　　　　　　　　　　　</a:t>
            </a:r>
            <a:endParaRPr kumimoji="1" lang="ja-JP" altLang="en-US" sz="1400" b="1" dirty="0">
              <a:latin typeface="Meiryo UI" panose="020B0604030504040204" pitchFamily="50" charset="-128"/>
              <a:ea typeface="Meiryo UI" panose="020B0604030504040204" pitchFamily="50" charset="-128"/>
            </a:endParaRPr>
          </a:p>
        </p:txBody>
      </p:sp>
      <p:sp>
        <p:nvSpPr>
          <p:cNvPr id="13" name="角丸四角形 12"/>
          <p:cNvSpPr/>
          <p:nvPr/>
        </p:nvSpPr>
        <p:spPr>
          <a:xfrm>
            <a:off x="6218321" y="1727164"/>
            <a:ext cx="1980000" cy="288000"/>
          </a:xfrm>
          <a:prstGeom prst="roundRect">
            <a:avLst/>
          </a:prstGeom>
          <a:ln w="28575"/>
        </p:spPr>
        <p:style>
          <a:lnRef idx="2">
            <a:schemeClr val="accent6"/>
          </a:lnRef>
          <a:fillRef idx="1">
            <a:schemeClr val="lt1"/>
          </a:fillRef>
          <a:effectRef idx="0">
            <a:schemeClr val="accent6"/>
          </a:effectRef>
          <a:fontRef idx="minor">
            <a:schemeClr val="dk1"/>
          </a:fontRef>
        </p:style>
        <p:txBody>
          <a:bodyPr rIns="0" rtlCol="0" anchor="ctr"/>
          <a:lstStyle/>
          <a:p>
            <a:r>
              <a:rPr kumimoji="1" lang="ja-JP" altLang="en-US" sz="1400" b="1" dirty="0" smtClean="0">
                <a:latin typeface="Meiryo UI" panose="020B0604030504040204" pitchFamily="50" charset="-128"/>
                <a:ea typeface="Meiryo UI" panose="020B0604030504040204" pitchFamily="50" charset="-128"/>
              </a:rPr>
              <a:t>③今後の</a:t>
            </a:r>
            <a:r>
              <a:rPr kumimoji="1" lang="ja-JP" altLang="en-US" sz="1400" b="1" dirty="0">
                <a:latin typeface="Meiryo UI" panose="020B0604030504040204" pitchFamily="50" charset="-128"/>
                <a:ea typeface="Meiryo UI" panose="020B0604030504040204" pitchFamily="50" charset="-128"/>
              </a:rPr>
              <a:t>取組</a:t>
            </a:r>
            <a:r>
              <a:rPr kumimoji="1" lang="ja-JP" altLang="en-US" sz="1400" b="1" dirty="0" smtClean="0">
                <a:latin typeface="Meiryo UI" panose="020B0604030504040204" pitchFamily="50" charset="-128"/>
                <a:ea typeface="Meiryo UI" panose="020B0604030504040204" pitchFamily="50" charset="-128"/>
              </a:rPr>
              <a:t>みの</a:t>
            </a:r>
            <a:r>
              <a:rPr kumimoji="1" lang="ja-JP" altLang="en-US" sz="1400" b="1" dirty="0">
                <a:latin typeface="Meiryo UI" panose="020B0604030504040204" pitchFamily="50" charset="-128"/>
                <a:ea typeface="Meiryo UI" panose="020B0604030504040204" pitchFamily="50" charset="-128"/>
              </a:rPr>
              <a:t>検討</a:t>
            </a:r>
            <a:r>
              <a:rPr kumimoji="1" lang="ja-JP" altLang="en-US" sz="1400" b="1" dirty="0" smtClean="0">
                <a:latin typeface="Meiryo UI" panose="020B0604030504040204" pitchFamily="50" charset="-128"/>
                <a:ea typeface="Meiryo UI" panose="020B0604030504040204" pitchFamily="50" charset="-128"/>
              </a:rPr>
              <a:t>　　</a:t>
            </a:r>
            <a:endParaRPr kumimoji="1" lang="ja-JP" altLang="en-US" sz="1400" b="1" dirty="0">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314289" y="2076751"/>
            <a:ext cx="2586164" cy="2952000"/>
          </a:xfrm>
          <a:prstGeom prst="rect">
            <a:avLst/>
          </a:prstGeom>
          <a:solidFill>
            <a:schemeClr val="bg1"/>
          </a:solidFill>
          <a:ln w="9525" cmpd="sng">
            <a:solidFill>
              <a:srgbClr val="92D050"/>
            </a:solidFill>
            <a:prstDash val="solid"/>
          </a:ln>
        </p:spPr>
        <p:txBody>
          <a:bodyPr wrap="square" lIns="108000" tIns="144000" rtlCol="0" anchor="t" anchorCtr="0">
            <a:noAutofit/>
          </a:bodyPr>
          <a:lstStyle/>
          <a:p>
            <a:pPr>
              <a:lnSpc>
                <a:spcPts val="1400"/>
              </a:lnSpc>
            </a:pP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理解</a:t>
            </a: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促進</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関係</a:t>
            </a:r>
            <a:endPar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pPr marL="87313" lvl="0" indent="-87313">
              <a:lnSpc>
                <a:spcPts val="1400"/>
              </a:lnSpc>
              <a:spcBef>
                <a:spcPts val="600"/>
              </a:spcBef>
              <a:defRPr/>
            </a:pPr>
            <a:r>
              <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万博</a:t>
            </a:r>
            <a:r>
              <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誘致と連動した、展示会の開催、ショッピングモールでのブース出展等</a:t>
            </a:r>
          </a:p>
          <a:p>
            <a:pPr marL="87313" lvl="0" indent="-87313">
              <a:lnSpc>
                <a:spcPts val="1400"/>
              </a:lnSpc>
              <a:spcBef>
                <a:spcPts val="600"/>
              </a:spcBef>
              <a:defRPr/>
            </a:pPr>
            <a:r>
              <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包括</a:t>
            </a:r>
            <a:r>
              <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連携協定を締結している</a:t>
            </a:r>
            <a:r>
              <a:rPr kumimoji="1"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FC</a:t>
            </a:r>
            <a:r>
              <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大阪と「</a:t>
            </a:r>
            <a:r>
              <a:rPr kumimoji="1"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スペシャルマッチ</a:t>
            </a: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」の開催</a:t>
            </a:r>
            <a:endParaRPr kumimoji="1"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7313" lvl="0" indent="-87313">
              <a:lnSpc>
                <a:spcPts val="1400"/>
              </a:lnSpc>
              <a:spcBef>
                <a:spcPts val="600"/>
              </a:spcBef>
              <a:defRPr/>
            </a:pP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・その他</a:t>
            </a:r>
            <a:r>
              <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、部局の主催する各種イベントにおける啓発</a:t>
            </a: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活動</a:t>
            </a:r>
            <a:endPar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7313" lvl="0" indent="-87313">
              <a:lnSpc>
                <a:spcPts val="1400"/>
              </a:lnSpc>
              <a:spcBef>
                <a:spcPts val="300"/>
              </a:spcBef>
              <a:defRPr/>
            </a:pPr>
            <a:r>
              <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⇒ららぽーと</a:t>
            </a:r>
            <a:r>
              <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和泉におけるパネル</a:t>
            </a: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展示　</a:t>
            </a:r>
            <a:endParaRPr kumimoji="1"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7313" lvl="0" indent="-87313">
              <a:lnSpc>
                <a:spcPts val="1400"/>
              </a:lnSpc>
              <a:defRPr/>
            </a:pPr>
            <a:r>
              <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「体力測定会」「えほんのひろば」</a:t>
            </a:r>
            <a:r>
              <a:rPr kumimoji="1"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87313" lvl="0" indent="-87313">
              <a:lnSpc>
                <a:spcPts val="1400"/>
              </a:lnSpc>
              <a:spcBef>
                <a:spcPts val="300"/>
              </a:spcBef>
              <a:defRPr/>
            </a:pPr>
            <a:r>
              <a:rPr kumimoji="1"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⇒泉大津</a:t>
            </a:r>
            <a:r>
              <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フェニックスコンサートで</a:t>
            </a: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endParaRPr kumimoji="1"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7313" lvl="0" indent="-87313">
              <a:lnSpc>
                <a:spcPts val="1400"/>
              </a:lnSpc>
              <a:defRPr/>
            </a:pPr>
            <a:r>
              <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パネル</a:t>
            </a:r>
            <a:r>
              <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展示　　　　　　　　　     　</a:t>
            </a:r>
            <a:endParaRPr kumimoji="1"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7313" lvl="0" indent="-87313">
              <a:lnSpc>
                <a:spcPts val="1400"/>
              </a:lnSpc>
              <a:defRPr/>
            </a:pP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⇒サイクルイベント</a:t>
            </a:r>
            <a:r>
              <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でのパネル</a:t>
            </a: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展示</a:t>
            </a:r>
            <a:endParaRPr kumimoji="1"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7313" lvl="0" indent="-87313">
              <a:lnSpc>
                <a:spcPts val="1400"/>
              </a:lnSpc>
              <a:spcBef>
                <a:spcPts val="600"/>
              </a:spcBef>
              <a:defRPr/>
            </a:pPr>
            <a:r>
              <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など</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3285477" y="2082909"/>
            <a:ext cx="2664000" cy="1980000"/>
          </a:xfrm>
          <a:prstGeom prst="rect">
            <a:avLst/>
          </a:prstGeom>
          <a:solidFill>
            <a:schemeClr val="bg1"/>
          </a:solidFill>
          <a:ln w="9525" cmpd="sng">
            <a:solidFill>
              <a:srgbClr val="92D050"/>
            </a:solidFill>
            <a:prstDash val="solid"/>
          </a:ln>
        </p:spPr>
        <p:txBody>
          <a:bodyPr wrap="square" lIns="108000" tIns="144000" rtlCol="0" anchor="t" anchorCtr="0">
            <a:noAutofit/>
          </a:bodyPr>
          <a:lstStyle/>
          <a:p>
            <a:pPr marL="85725" lvl="0" indent="-85725">
              <a:lnSpc>
                <a:spcPts val="1400"/>
              </a:lnSpc>
              <a:defRPr/>
            </a:pPr>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を府の各種計画等に反映</a:t>
            </a: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5725" lvl="0" indent="-85725">
              <a:lnSpc>
                <a:spcPts val="1400"/>
              </a:lnSpc>
              <a:spcBef>
                <a:spcPts val="600"/>
              </a:spcBef>
              <a:defRPr/>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「いのち輝く未来社会」をめざすビジョン</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の策定</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5725" lvl="0" indent="-85725">
              <a:lnSpc>
                <a:spcPts val="1400"/>
              </a:lnSpc>
              <a:spcBef>
                <a:spcPts val="600"/>
              </a:spcBef>
              <a:defRPr/>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21</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世紀の新環境総合計画</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5725" lvl="0" indent="-85725">
              <a:lnSpc>
                <a:spcPts val="1400"/>
              </a:lnSpc>
              <a:defRPr/>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改定</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5725" lvl="0" indent="-85725">
              <a:lnSpc>
                <a:spcPts val="1400"/>
              </a:lnSpc>
              <a:spcBef>
                <a:spcPts val="600"/>
              </a:spcBef>
              <a:defRPr/>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・「大阪府まち・ひと・しごと創生総合戦略」改定</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5725" lvl="0" indent="-85725" algn="r">
              <a:lnSpc>
                <a:spcPts val="1400"/>
              </a:lnSpc>
              <a:spcBef>
                <a:spcPts val="600"/>
              </a:spcBef>
              <a:defRPr/>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ど</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p:cNvSpPr txBox="1"/>
          <p:nvPr/>
        </p:nvSpPr>
        <p:spPr>
          <a:xfrm>
            <a:off x="6281406" y="2116167"/>
            <a:ext cx="3334652" cy="1764000"/>
          </a:xfrm>
          <a:prstGeom prst="rect">
            <a:avLst/>
          </a:prstGeom>
          <a:solidFill>
            <a:schemeClr val="bg1"/>
          </a:solidFill>
          <a:ln w="9525" cmpd="sng">
            <a:solidFill>
              <a:srgbClr val="92D050"/>
            </a:solidFill>
            <a:prstDash val="solid"/>
          </a:ln>
        </p:spPr>
        <p:txBody>
          <a:bodyPr wrap="square" lIns="108000" tIns="72000" rtlCol="0" anchor="t" anchorCtr="0">
            <a:noAutofit/>
          </a:bodyPr>
          <a:lstStyle/>
          <a:p>
            <a:pPr>
              <a:lnSpc>
                <a:spcPts val="1400"/>
              </a:lnSpc>
            </a:pP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庁内各部ヒアリング</a:t>
            </a:r>
            <a:endPar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pPr marL="87313" lvl="0" indent="-87313">
              <a:lnSpc>
                <a:spcPts val="1400"/>
              </a:lnSpc>
              <a:spcBef>
                <a:spcPts val="600"/>
              </a:spcBef>
              <a:defRPr/>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spc="-1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セミナー等での</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啓発や計画</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へ</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の反映など</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できることから取組み。</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1400"/>
              </a:lnSpc>
              <a:spcBef>
                <a:spcPts val="600"/>
              </a:spcBef>
              <a:defRPr/>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・部局内での</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更なる理念の浸透や庁外との</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連携が</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1400"/>
              </a:lnSpc>
              <a:defRPr/>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課題</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1400"/>
              </a:lnSpc>
              <a:spcBef>
                <a:spcPts val="600"/>
              </a:spcBef>
              <a:defRPr/>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・さら</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なる取組みを検討する</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も、具体化</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には至って</a:t>
            </a:r>
            <a:r>
              <a:rPr lang="ja-JP" altLang="en-US" sz="12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い</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1400"/>
              </a:lnSpc>
              <a:defRPr/>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ない</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状態</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a:lnSpc>
                <a:spcPts val="1400"/>
              </a:lnSpc>
              <a:defRPr/>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ど</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6295693" y="3968304"/>
            <a:ext cx="3334652" cy="1188000"/>
          </a:xfrm>
          <a:prstGeom prst="rect">
            <a:avLst/>
          </a:prstGeom>
          <a:solidFill>
            <a:schemeClr val="bg1"/>
          </a:solidFill>
          <a:ln w="9525" cmpd="sng">
            <a:solidFill>
              <a:srgbClr val="92D050"/>
            </a:solidFill>
            <a:prstDash val="solid"/>
          </a:ln>
        </p:spPr>
        <p:txBody>
          <a:bodyPr wrap="square" lIns="108000" tIns="72000" rtlCol="0" anchor="t" anchorCtr="0">
            <a:noAutofit/>
          </a:bodyPr>
          <a:lstStyle/>
          <a:p>
            <a:pPr>
              <a:lnSpc>
                <a:spcPts val="1400"/>
              </a:lnSpc>
            </a:pP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市町村ヒアリング</a:t>
            </a:r>
            <a:endPar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400"/>
              </a:lnSpc>
              <a:spcBef>
                <a:spcPts val="600"/>
              </a:spcBef>
              <a:defRPr/>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・役</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所内での意思統一や部局間での温度差が課題。</a:t>
            </a:r>
          </a:p>
          <a:p>
            <a:pPr marL="87313" lvl="0" indent="-87313">
              <a:lnSpc>
                <a:spcPts val="1400"/>
              </a:lnSpc>
              <a:spcBef>
                <a:spcPts val="600"/>
              </a:spcBef>
              <a:defRPr/>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・先進的</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自治体の取組事例</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や、民間企業など、</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7313" lvl="0" indent="-87313">
              <a:lnSpc>
                <a:spcPts val="1400"/>
              </a:lnSpc>
              <a:defRPr/>
            </a:pPr>
            <a:r>
              <a:rPr lang="ja-JP" altLang="en-US" sz="1200" spc="-1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spc="-1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ステークホルダー</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との連携について情報</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共有が必要</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7313" lvl="0" indent="-87313" algn="r">
              <a:lnSpc>
                <a:spcPts val="1400"/>
              </a:lnSpc>
              <a:defRPr/>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ど</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6309981" y="5278907"/>
            <a:ext cx="3334652" cy="1332000"/>
          </a:xfrm>
          <a:prstGeom prst="rect">
            <a:avLst/>
          </a:prstGeom>
          <a:solidFill>
            <a:schemeClr val="bg1"/>
          </a:solidFill>
          <a:ln w="9525" cmpd="sng">
            <a:solidFill>
              <a:srgbClr val="92D050"/>
            </a:solidFill>
            <a:prstDash val="solid"/>
          </a:ln>
        </p:spPr>
        <p:txBody>
          <a:bodyPr wrap="square" lIns="108000" tIns="72000" rtlCol="0" anchor="t" anchorCtr="0">
            <a:noAutofit/>
          </a:bodyPr>
          <a:lstStyle/>
          <a:p>
            <a:pPr>
              <a:lnSpc>
                <a:spcPts val="1400"/>
              </a:lnSpc>
            </a:pP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有識者ヒアリング</a:t>
            </a:r>
            <a:endPar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400"/>
              </a:lnSpc>
              <a:spcBef>
                <a:spcPts val="600"/>
              </a:spcBef>
              <a:defRPr/>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強み</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を伸ばす、弱みを克服するという観点が必要。</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400"/>
              </a:lnSpc>
              <a:spcBef>
                <a:spcPts val="600"/>
              </a:spcBef>
              <a:defRPr/>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・ターゲット</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を絞った取組みを進めていくことが重要。</a:t>
            </a:r>
          </a:p>
          <a:p>
            <a:pPr lvl="0">
              <a:lnSpc>
                <a:spcPts val="1400"/>
              </a:lnSpc>
              <a:spcBef>
                <a:spcPts val="600"/>
              </a:spcBef>
              <a:defRPr/>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であれば</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、外せない</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視点は</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万博。</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a:lnSpc>
                <a:spcPts val="1400"/>
              </a:lnSpc>
              <a:spcBef>
                <a:spcPts val="600"/>
              </a:spcBef>
              <a:defRPr/>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p:cNvSpPr txBox="1"/>
          <p:nvPr/>
        </p:nvSpPr>
        <p:spPr>
          <a:xfrm>
            <a:off x="344453" y="5129212"/>
            <a:ext cx="2556000" cy="1512000"/>
          </a:xfrm>
          <a:prstGeom prst="rect">
            <a:avLst/>
          </a:prstGeom>
          <a:solidFill>
            <a:schemeClr val="bg1"/>
          </a:solidFill>
          <a:ln w="9525" cmpd="sng">
            <a:solidFill>
              <a:srgbClr val="92D050"/>
            </a:solidFill>
            <a:prstDash val="solid"/>
          </a:ln>
        </p:spPr>
        <p:txBody>
          <a:bodyPr wrap="square" lIns="108000" tIns="144000" rtlCol="0" anchor="t" anchorCtr="0">
            <a:noAutofit/>
          </a:bodyPr>
          <a:lstStyle/>
          <a:p>
            <a:pPr>
              <a:lnSpc>
                <a:spcPts val="1400"/>
              </a:lnSpc>
            </a:pP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市町村や企業との連携</a:t>
            </a:r>
            <a:endPar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600"/>
              </a:spcBef>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〇庁内・市町村職員向け</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勉強会</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市町村ブロック会議での</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啓発</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関心のある市</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との個別意見交換</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600"/>
              </a:spcBef>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〇府と企業との公民連携協定の締結</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a:lnSpc>
                <a:spcPts val="1400"/>
              </a:lnSpc>
              <a:spcBef>
                <a:spcPts val="600"/>
              </a:spcBef>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ど</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テキスト ボックス 28"/>
          <p:cNvSpPr txBox="1"/>
          <p:nvPr/>
        </p:nvSpPr>
        <p:spPr>
          <a:xfrm>
            <a:off x="3285477" y="4144284"/>
            <a:ext cx="2664000" cy="2484000"/>
          </a:xfrm>
          <a:prstGeom prst="rect">
            <a:avLst/>
          </a:prstGeom>
          <a:solidFill>
            <a:schemeClr val="bg1"/>
          </a:solidFill>
          <a:ln w="9525" cmpd="sng">
            <a:solidFill>
              <a:srgbClr val="92D050"/>
            </a:solidFill>
            <a:prstDash val="solid"/>
          </a:ln>
        </p:spPr>
        <p:txBody>
          <a:bodyPr wrap="square" lIns="108000" tIns="144000" rIns="108000" rtlCol="0" anchor="t" anchorCtr="0">
            <a:noAutofit/>
          </a:bodyPr>
          <a:lstStyle/>
          <a:p>
            <a:pPr marL="85725" lvl="0" indent="-85725">
              <a:lnSpc>
                <a:spcPts val="1400"/>
              </a:lnSpc>
              <a:defRPr/>
            </a:pPr>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関連</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a:t>
            </a: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5725" lvl="0" indent="-85725">
              <a:lnSpc>
                <a:spcPts val="1400"/>
              </a:lnSpc>
              <a:spcBef>
                <a:spcPts val="600"/>
              </a:spcBef>
              <a:defRPr/>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・企業との包括連携協定締結時に</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の観点を</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反映</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5725" lvl="0" indent="-85725">
              <a:lnSpc>
                <a:spcPts val="1400"/>
              </a:lnSpc>
              <a:spcBef>
                <a:spcPts val="600"/>
              </a:spcBef>
              <a:defRPr/>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ATC</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グリーンエコプラザと連携した「</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ビジネス研究会」の</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設置</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5725" lvl="0" indent="-85725">
              <a:lnSpc>
                <a:spcPts val="1400"/>
              </a:lnSpc>
              <a:spcBef>
                <a:spcPts val="600"/>
              </a:spcBef>
              <a:defRPr/>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・中小企業向けセミナーの開催                                        </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5725" lvl="0" indent="-85725">
              <a:lnSpc>
                <a:spcPts val="1400"/>
              </a:lnSpc>
              <a:spcBef>
                <a:spcPts val="600"/>
              </a:spcBef>
              <a:defRPr/>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・大阪市と共同での「おおさかプラスチックごみゼロ宣言</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5725" lvl="0" indent="-85725" algn="r">
              <a:lnSpc>
                <a:spcPts val="1400"/>
              </a:lnSpc>
              <a:spcBef>
                <a:spcPts val="600"/>
              </a:spcBef>
              <a:defRPr/>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5725" lvl="0" indent="-85725">
              <a:lnSpc>
                <a:spcPts val="1400"/>
              </a:lnSpc>
              <a:defRPr/>
            </a:pP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理解</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促進</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関係は、「①」のとお</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り</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スライド番号プレースホルダー 5"/>
          <p:cNvSpPr>
            <a:spLocks noGrp="1"/>
          </p:cNvSpPr>
          <p:nvPr>
            <p:ph type="sldNum" sz="quarter" idx="12"/>
          </p:nvPr>
        </p:nvSpPr>
        <p:spPr/>
        <p:txBody>
          <a:bodyPr/>
          <a:lstStyle/>
          <a:p>
            <a:fld id="{E61EF540-5CB6-483A-A4DA-F9E60F8B4EFB}" type="slidenum">
              <a:rPr kumimoji="1" lang="ja-JP" altLang="en-US" smtClean="0"/>
              <a:pPr/>
              <a:t>6</a:t>
            </a:fld>
            <a:endParaRPr kumimoji="1" lang="ja-JP" altLang="en-US" dirty="0"/>
          </a:p>
        </p:txBody>
      </p:sp>
    </p:spTree>
    <p:extLst>
      <p:ext uri="{BB962C8B-B14F-4D97-AF65-F5344CB8AC3E}">
        <p14:creationId xmlns:p14="http://schemas.microsoft.com/office/powerpoint/2010/main" val="12114647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E61EF540-5CB6-483A-A4DA-F9E60F8B4EFB}" type="slidenum">
              <a:rPr kumimoji="1" lang="ja-JP" altLang="en-US" smtClean="0"/>
              <a:pPr/>
              <a:t>7</a:t>
            </a:fld>
            <a:endParaRPr kumimoji="1" lang="ja-JP" altLang="en-US" dirty="0"/>
          </a:p>
        </p:txBody>
      </p:sp>
      <p:sp>
        <p:nvSpPr>
          <p:cNvPr id="14" name="正方形/長方形 13"/>
          <p:cNvSpPr/>
          <p:nvPr/>
        </p:nvSpPr>
        <p:spPr>
          <a:xfrm>
            <a:off x="3166996" y="15559"/>
            <a:ext cx="2880000" cy="2988000"/>
          </a:xfrm>
          <a:prstGeom prst="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tIns="108000" rtlCol="0" anchor="ctr"/>
          <a:lstStyle/>
          <a:p>
            <a:pPr algn="ctr">
              <a:lnSpc>
                <a:spcPts val="1400"/>
              </a:lnSpc>
            </a:pPr>
            <a:endParaRPr kumimoji="1" lang="ja-JP" altLang="en-US" sz="1200"/>
          </a:p>
        </p:txBody>
      </p:sp>
      <p:sp>
        <p:nvSpPr>
          <p:cNvPr id="15" name="正方形/長方形 14"/>
          <p:cNvSpPr/>
          <p:nvPr/>
        </p:nvSpPr>
        <p:spPr>
          <a:xfrm>
            <a:off x="166900" y="8741"/>
            <a:ext cx="2844000" cy="2988000"/>
          </a:xfrm>
          <a:prstGeom prst="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tIns="108000" rtlCol="0" anchor="ctr"/>
          <a:lstStyle/>
          <a:p>
            <a:pPr algn="ctr">
              <a:lnSpc>
                <a:spcPts val="1400"/>
              </a:lnSpc>
            </a:pPr>
            <a:endParaRPr kumimoji="1" lang="ja-JP" altLang="en-US" sz="1200"/>
          </a:p>
        </p:txBody>
      </p:sp>
      <p:sp>
        <p:nvSpPr>
          <p:cNvPr id="16" name="テキスト ボックス 15"/>
          <p:cNvSpPr txBox="1"/>
          <p:nvPr/>
        </p:nvSpPr>
        <p:spPr>
          <a:xfrm>
            <a:off x="363592" y="1189465"/>
            <a:ext cx="2556000" cy="1639985"/>
          </a:xfrm>
          <a:prstGeom prst="rect">
            <a:avLst/>
          </a:prstGeom>
          <a:solidFill>
            <a:schemeClr val="bg1"/>
          </a:solidFill>
          <a:ln w="9525" cmpd="sng">
            <a:solidFill>
              <a:srgbClr val="92D050"/>
            </a:solidFill>
            <a:prstDash val="solid"/>
          </a:ln>
        </p:spPr>
        <p:txBody>
          <a:bodyPr wrap="square" lIns="72000" tIns="180000" rtlCol="0" anchor="t" anchorCtr="0">
            <a:noAutofit/>
          </a:bodyPr>
          <a:lstStyle/>
          <a:p>
            <a:pPr>
              <a:lnSpc>
                <a:spcPts val="1400"/>
              </a:lnSpc>
              <a:spcBef>
                <a:spcPts val="600"/>
              </a:spcBef>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○勉強会参加者の意識や姿勢が変化</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600"/>
              </a:spcBef>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府民認知度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約</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15</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H31.</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３</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3238853" y="1189465"/>
            <a:ext cx="2663622" cy="1639985"/>
          </a:xfrm>
          <a:prstGeom prst="rect">
            <a:avLst/>
          </a:prstGeom>
          <a:solidFill>
            <a:schemeClr val="bg1"/>
          </a:solidFill>
          <a:ln w="9525" cmpd="sng">
            <a:solidFill>
              <a:srgbClr val="92D050"/>
            </a:solidFill>
            <a:prstDash val="solid"/>
          </a:ln>
        </p:spPr>
        <p:txBody>
          <a:bodyPr wrap="square" lIns="72000" tIns="144000" rtlCol="0" anchor="t" anchorCtr="0">
            <a:noAutofit/>
          </a:bodyPr>
          <a:lstStyle/>
          <a:p>
            <a:pPr>
              <a:lnSpc>
                <a:spcPts val="1400"/>
              </a:lnSpc>
              <a:spcBef>
                <a:spcPts val="600"/>
              </a:spcBef>
            </a:pPr>
            <a:r>
              <a:rPr kumimoji="1" lang="ja-JP" altLang="en-US" sz="1200" dirty="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取組み実績が進む一方、各部</a:t>
            </a:r>
            <a:r>
              <a:rPr kumimoji="1" lang="ja-JP" altLang="en-US" sz="1200" dirty="0">
                <a:latin typeface="Meiryo UI" panose="020B0604030504040204" pitchFamily="50" charset="-128"/>
                <a:ea typeface="Meiryo UI" panose="020B0604030504040204" pitchFamily="50" charset="-128"/>
              </a:rPr>
              <a:t>で濃淡</a:t>
            </a:r>
            <a:endParaRPr kumimoji="1" lang="en-US" altLang="ja-JP" sz="1200" dirty="0">
              <a:latin typeface="Meiryo UI" panose="020B0604030504040204" pitchFamily="50" charset="-128"/>
              <a:ea typeface="Meiryo UI" panose="020B0604030504040204" pitchFamily="50" charset="-128"/>
            </a:endParaRPr>
          </a:p>
          <a:p>
            <a:pPr>
              <a:lnSpc>
                <a:spcPts val="1400"/>
              </a:lnSpc>
              <a:spcBef>
                <a:spcPts val="600"/>
              </a:spcBef>
            </a:pPr>
            <a:r>
              <a:rPr kumimoji="1" lang="ja-JP" altLang="en-US" sz="1200" dirty="0" smtClean="0">
                <a:latin typeface="Meiryo UI" panose="020B0604030504040204" pitchFamily="50" charset="-128"/>
                <a:ea typeface="Meiryo UI" panose="020B0604030504040204" pitchFamily="50" charset="-128"/>
              </a:rPr>
              <a:t>○</a:t>
            </a:r>
            <a:r>
              <a:rPr kumimoji="1" lang="ja-JP" altLang="en-US" sz="1200" spc="-100" dirty="0" smtClean="0">
                <a:latin typeface="Meiryo UI" panose="020B0604030504040204" pitchFamily="50" charset="-128"/>
                <a:ea typeface="Meiryo UI" panose="020B0604030504040204" pitchFamily="50" charset="-128"/>
              </a:rPr>
              <a:t>計画</a:t>
            </a:r>
            <a:r>
              <a:rPr kumimoji="1" lang="ja-JP" altLang="en-US" sz="1200" spc="-100" dirty="0">
                <a:latin typeface="Meiryo UI" panose="020B0604030504040204" pitchFamily="50" charset="-128"/>
                <a:ea typeface="Meiryo UI" panose="020B0604030504040204" pitchFamily="50" charset="-128"/>
              </a:rPr>
              <a:t>への反映等の次に踏み出せて</a:t>
            </a:r>
            <a:r>
              <a:rPr kumimoji="1" lang="ja-JP" altLang="en-US" sz="1200" spc="-100" dirty="0" smtClean="0">
                <a:latin typeface="Meiryo UI" panose="020B0604030504040204" pitchFamily="50" charset="-128"/>
                <a:ea typeface="Meiryo UI" panose="020B0604030504040204" pitchFamily="50" charset="-128"/>
              </a:rPr>
              <a:t>いない</a:t>
            </a:r>
            <a:endParaRPr kumimoji="1" lang="en-US" altLang="ja-JP" sz="1200" spc="-100" dirty="0" smtClean="0">
              <a:latin typeface="Meiryo UI" panose="020B0604030504040204" pitchFamily="50" charset="-128"/>
              <a:ea typeface="Meiryo UI" panose="020B0604030504040204" pitchFamily="50" charset="-128"/>
            </a:endParaRPr>
          </a:p>
          <a:p>
            <a:pPr>
              <a:lnSpc>
                <a:spcPts val="1400"/>
              </a:lnSpc>
            </a:pPr>
            <a:r>
              <a:rPr kumimoji="1" lang="ja-JP" altLang="en-US" sz="1200" spc="-100" dirty="0">
                <a:latin typeface="Meiryo UI" panose="020B0604030504040204" pitchFamily="50" charset="-128"/>
                <a:ea typeface="Meiryo UI" panose="020B0604030504040204" pitchFamily="50" charset="-128"/>
              </a:rPr>
              <a:t>　</a:t>
            </a:r>
            <a:r>
              <a:rPr kumimoji="1" lang="ja-JP" altLang="en-US" sz="1200" spc="-100" dirty="0" smtClean="0">
                <a:latin typeface="Meiryo UI" panose="020B0604030504040204" pitchFamily="50" charset="-128"/>
                <a:ea typeface="Meiryo UI" panose="020B0604030504040204" pitchFamily="50" charset="-128"/>
              </a:rPr>
              <a:t>　状態</a:t>
            </a:r>
            <a:endParaRPr kumimoji="1" lang="ja-JP" altLang="en-US" sz="1200" spc="-100" dirty="0">
              <a:latin typeface="Meiryo UI" panose="020B0604030504040204" pitchFamily="50" charset="-128"/>
              <a:ea typeface="Meiryo UI" panose="020B0604030504040204" pitchFamily="50" charset="-128"/>
            </a:endParaRPr>
          </a:p>
          <a:p>
            <a:pPr>
              <a:lnSpc>
                <a:spcPts val="1400"/>
              </a:lnSpc>
              <a:spcBef>
                <a:spcPts val="600"/>
              </a:spcBef>
            </a:pPr>
            <a:endParaRPr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600"/>
              </a:spcBef>
            </a:pP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角丸四角形 17"/>
          <p:cNvSpPr/>
          <p:nvPr/>
        </p:nvSpPr>
        <p:spPr>
          <a:xfrm>
            <a:off x="658067" y="2102586"/>
            <a:ext cx="1989020" cy="684000"/>
          </a:xfrm>
          <a:prstGeom prst="roundRect">
            <a:avLst/>
          </a:prstGeom>
          <a:ln w="6350">
            <a:prstDash val="dash"/>
          </a:ln>
        </p:spPr>
        <p:style>
          <a:lnRef idx="2">
            <a:schemeClr val="accent6"/>
          </a:lnRef>
          <a:fillRef idx="1">
            <a:schemeClr val="lt1"/>
          </a:fillRef>
          <a:effectRef idx="0">
            <a:schemeClr val="accent6"/>
          </a:effectRef>
          <a:fontRef idx="minor">
            <a:schemeClr val="dk1"/>
          </a:fontRef>
        </p:style>
        <p:txBody>
          <a:bodyPr tIns="72000" bIns="72000" rtlCol="0" anchor="ctr"/>
          <a:lstStyle/>
          <a:p>
            <a:pPr>
              <a:lnSpc>
                <a:spcPts val="1400"/>
              </a:lnSpc>
            </a:pP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各部局</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主催のイベント等で</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の理解</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促進</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角丸四角形 18"/>
          <p:cNvSpPr/>
          <p:nvPr/>
        </p:nvSpPr>
        <p:spPr>
          <a:xfrm>
            <a:off x="3491608" y="2073761"/>
            <a:ext cx="2221955" cy="684000"/>
          </a:xfrm>
          <a:prstGeom prst="roundRect">
            <a:avLst/>
          </a:prstGeom>
          <a:ln w="6350">
            <a:prstDash val="dash"/>
          </a:ln>
        </p:spPr>
        <p:style>
          <a:lnRef idx="2">
            <a:schemeClr val="accent6"/>
          </a:lnRef>
          <a:fillRef idx="1">
            <a:schemeClr val="lt1"/>
          </a:fillRef>
          <a:effectRef idx="0">
            <a:schemeClr val="accent6"/>
          </a:effectRef>
          <a:fontRef idx="minor">
            <a:schemeClr val="dk1"/>
          </a:fontRef>
        </p:style>
        <p:txBody>
          <a:bodyPr tIns="72000" bIns="72000" rtlCol="0" anchor="ctr"/>
          <a:lstStyle/>
          <a:p>
            <a:pPr>
              <a:lnSpc>
                <a:spcPts val="1400"/>
              </a:lnSpc>
            </a:pP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計画</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への</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反映な</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ど</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、各部局</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の取組みを</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拡大</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右矢印 19"/>
          <p:cNvSpPr/>
          <p:nvPr/>
        </p:nvSpPr>
        <p:spPr>
          <a:xfrm>
            <a:off x="3329388" y="2196939"/>
            <a:ext cx="162220" cy="435549"/>
          </a:xfrm>
          <a:prstGeom prst="rightArrow">
            <a:avLst>
              <a:gd name="adj1" fmla="val 50000"/>
              <a:gd name="adj2" fmla="val 100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lnSpc>
                <a:spcPts val="1400"/>
              </a:lnSpc>
            </a:pPr>
            <a:endParaRPr kumimoji="1" lang="ja-JP" altLang="en-US" sz="1200"/>
          </a:p>
        </p:txBody>
      </p:sp>
      <p:sp>
        <p:nvSpPr>
          <p:cNvPr id="21" name="右矢印 20"/>
          <p:cNvSpPr/>
          <p:nvPr/>
        </p:nvSpPr>
        <p:spPr>
          <a:xfrm>
            <a:off x="430332" y="2166727"/>
            <a:ext cx="162220" cy="435549"/>
          </a:xfrm>
          <a:prstGeom prst="rightArrow">
            <a:avLst>
              <a:gd name="adj1" fmla="val 50000"/>
              <a:gd name="adj2" fmla="val 100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lnSpc>
                <a:spcPts val="1400"/>
              </a:lnSpc>
            </a:pPr>
            <a:endParaRPr kumimoji="1" lang="ja-JP" altLang="en-US" sz="1200"/>
          </a:p>
        </p:txBody>
      </p:sp>
      <p:sp>
        <p:nvSpPr>
          <p:cNvPr id="22" name="下矢印吹き出し 21"/>
          <p:cNvSpPr/>
          <p:nvPr/>
        </p:nvSpPr>
        <p:spPr>
          <a:xfrm>
            <a:off x="6242744" y="7159"/>
            <a:ext cx="3497701" cy="1466881"/>
          </a:xfrm>
          <a:prstGeom prst="downArrowCallout">
            <a:avLst>
              <a:gd name="adj1" fmla="val 29476"/>
              <a:gd name="adj2" fmla="val 42867"/>
              <a:gd name="adj3" fmla="val 18383"/>
              <a:gd name="adj4" fmla="val 70815"/>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23" name="テキスト ボックス 22"/>
          <p:cNvSpPr txBox="1"/>
          <p:nvPr/>
        </p:nvSpPr>
        <p:spPr>
          <a:xfrm>
            <a:off x="171876" y="270328"/>
            <a:ext cx="8172000" cy="672647"/>
          </a:xfrm>
          <a:prstGeom prst="rect">
            <a:avLst/>
          </a:prstGeom>
          <a:solidFill>
            <a:schemeClr val="bg1"/>
          </a:solidFill>
          <a:ln w="28575" cmpd="sng">
            <a:solidFill>
              <a:srgbClr val="92D050"/>
            </a:solidFill>
            <a:prstDash val="solid"/>
          </a:ln>
        </p:spPr>
        <p:txBody>
          <a:bodyPr wrap="none" lIns="108000" tIns="72000" rtlCol="0" anchor="t" anchorCtr="0">
            <a:noAutofit/>
          </a:bodyPr>
          <a:lstStyle/>
          <a:p>
            <a:pPr>
              <a:spcBef>
                <a:spcPts val="300"/>
              </a:spcBef>
            </a:pP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年度「</a:t>
            </a:r>
            <a:r>
              <a:rPr kumimoji="1" lang="zh-TW" altLang="en-US" sz="1400" b="1" dirty="0" smtClean="0">
                <a:latin typeface="Meiryo UI" panose="020B0604030504040204" pitchFamily="50" charset="-128"/>
                <a:ea typeface="Meiryo UI" panose="020B0604030504040204" pitchFamily="50" charset="-128"/>
                <a:cs typeface="Meiryo UI" panose="020B0604030504040204" pitchFamily="50" charset="-128"/>
              </a:rPr>
              <a:t>第</a:t>
            </a:r>
            <a:r>
              <a:rPr kumimoji="1" lang="en-US" altLang="zh-TW" sz="1400" b="1" dirty="0" smtClean="0">
                <a:latin typeface="Meiryo UI" panose="020B0604030504040204" pitchFamily="50" charset="-128"/>
                <a:ea typeface="Meiryo UI" panose="020B0604030504040204" pitchFamily="50" charset="-128"/>
                <a:cs typeface="Meiryo UI" panose="020B0604030504040204" pitchFamily="50" charset="-128"/>
              </a:rPr>
              <a:t>2</a:t>
            </a:r>
            <a:r>
              <a:rPr kumimoji="1" lang="zh-TW" altLang="en-US" sz="1400" b="1" dirty="0" smtClean="0">
                <a:latin typeface="Meiryo UI" panose="020B0604030504040204" pitchFamily="50" charset="-128"/>
                <a:ea typeface="Meiryo UI" panose="020B0604030504040204" pitchFamily="50" charset="-128"/>
                <a:cs typeface="Meiryo UI" panose="020B0604030504040204" pitchFamily="50" charset="-128"/>
              </a:rPr>
              <a:t>回</a:t>
            </a:r>
            <a:r>
              <a:rPr kumimoji="1" lang="zh-TW" altLang="en-US" sz="1400" b="1" dirty="0">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zh-TW" sz="1400" b="1" dirty="0">
                <a:latin typeface="Meiryo UI" panose="020B0604030504040204" pitchFamily="50" charset="-128"/>
                <a:ea typeface="Meiryo UI" panose="020B0604030504040204" pitchFamily="50" charset="-128"/>
                <a:cs typeface="Meiryo UI" panose="020B0604030504040204" pitchFamily="50" charset="-128"/>
              </a:rPr>
              <a:t>SDGs</a:t>
            </a:r>
            <a:r>
              <a:rPr kumimoji="1" lang="zh-TW" altLang="en-US" sz="1400" b="1" dirty="0">
                <a:latin typeface="Meiryo UI" panose="020B0604030504040204" pitchFamily="50" charset="-128"/>
                <a:ea typeface="Meiryo UI" panose="020B0604030504040204" pitchFamily="50" charset="-128"/>
                <a:cs typeface="Meiryo UI" panose="020B0604030504040204" pitchFamily="50" charset="-128"/>
              </a:rPr>
              <a:t>推進本部会議（</a:t>
            </a:r>
            <a:r>
              <a:rPr kumimoji="1" lang="en-US" altLang="zh-TW" sz="1400" b="1" dirty="0">
                <a:latin typeface="Meiryo UI" panose="020B0604030504040204" pitchFamily="50" charset="-128"/>
                <a:ea typeface="Meiryo UI" panose="020B0604030504040204" pitchFamily="50" charset="-128"/>
                <a:cs typeface="Meiryo UI" panose="020B0604030504040204" pitchFamily="50" charset="-128"/>
              </a:rPr>
              <a:t>H31.2.14</a:t>
            </a:r>
            <a:r>
              <a:rPr kumimoji="1" lang="zh-TW" altLang="en-US" sz="14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○これまでの取組みの検証</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と、今後</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の方針</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決定</a:t>
            </a:r>
            <a:endParaRPr kumimoji="1" lang="en-US" altLang="ja-JP" sz="105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p:cNvSpPr txBox="1"/>
          <p:nvPr/>
        </p:nvSpPr>
        <p:spPr>
          <a:xfrm>
            <a:off x="6566905" y="1587491"/>
            <a:ext cx="3204000" cy="1836000"/>
          </a:xfrm>
          <a:prstGeom prst="rect">
            <a:avLst/>
          </a:prstGeom>
          <a:solidFill>
            <a:schemeClr val="accent1">
              <a:lumMod val="20000"/>
              <a:lumOff val="80000"/>
            </a:schemeClr>
          </a:solidFill>
          <a:ln w="76200" cmpd="dbl">
            <a:solidFill>
              <a:srgbClr val="92D050"/>
            </a:solidFill>
            <a:prstDash val="solid"/>
          </a:ln>
        </p:spPr>
        <p:txBody>
          <a:bodyPr wrap="square" lIns="72000" tIns="144000" rtlCol="0" anchor="t" anchorCtr="0">
            <a:noAutofit/>
          </a:bodyPr>
          <a:lstStyle/>
          <a:p>
            <a:pPr>
              <a:spcBef>
                <a:spcPts val="300"/>
              </a:spcBef>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○大阪がめざす</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先進都市の姿の明確化</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角丸四角形 24"/>
          <p:cNvSpPr/>
          <p:nvPr/>
        </p:nvSpPr>
        <p:spPr>
          <a:xfrm>
            <a:off x="6961736" y="1954106"/>
            <a:ext cx="2628000" cy="1348777"/>
          </a:xfrm>
          <a:prstGeom prst="roundRect">
            <a:avLst>
              <a:gd name="adj" fmla="val 11132"/>
            </a:avLst>
          </a:prstGeom>
          <a:ln w="6350">
            <a:prstDash val="dash"/>
          </a:ln>
        </p:spPr>
        <p:style>
          <a:lnRef idx="2">
            <a:schemeClr val="accent6"/>
          </a:lnRef>
          <a:fillRef idx="1">
            <a:schemeClr val="lt1"/>
          </a:fillRef>
          <a:effectRef idx="0">
            <a:schemeClr val="accent6"/>
          </a:effectRef>
          <a:fontRef idx="minor">
            <a:schemeClr val="dk1"/>
          </a:fontRef>
        </p:style>
        <p:txBody>
          <a:bodyPr lIns="108000" rIns="72000" rtlCol="0" anchor="ctr"/>
          <a:lstStyle/>
          <a:p>
            <a:pPr>
              <a:lnSpc>
                <a:spcPts val="1400"/>
              </a:lnSpc>
            </a:pPr>
            <a:r>
              <a:rPr kumimoji="1" lang="ja-JP" altLang="en-US" sz="1200" b="1" dirty="0" smtClean="0">
                <a:latin typeface="Meiryo UI" panose="020B0604030504040204" pitchFamily="50" charset="-128"/>
                <a:ea typeface="Meiryo UI" panose="020B0604030504040204" pitchFamily="50" charset="-128"/>
              </a:rPr>
              <a:t>万博に向け、</a:t>
            </a:r>
            <a:r>
              <a:rPr kumimoji="1" lang="en-US" altLang="ja-JP" sz="1200" b="1" dirty="0" smtClean="0">
                <a:latin typeface="Meiryo UI" panose="020B0604030504040204" pitchFamily="50" charset="-128"/>
                <a:ea typeface="Meiryo UI" panose="020B0604030504040204" pitchFamily="50" charset="-128"/>
              </a:rPr>
              <a:t>SDGs</a:t>
            </a:r>
            <a:r>
              <a:rPr kumimoji="1" lang="ja-JP" altLang="en-US" sz="1200" b="1" dirty="0" smtClean="0">
                <a:latin typeface="Meiryo UI" panose="020B0604030504040204" pitchFamily="50" charset="-128"/>
                <a:ea typeface="Meiryo UI" panose="020B0604030504040204" pitchFamily="50" charset="-128"/>
              </a:rPr>
              <a:t>の達成を加速化するため、「大阪がめざす</a:t>
            </a:r>
            <a:r>
              <a:rPr kumimoji="1" lang="en-US" altLang="ja-JP" sz="1200" b="1" dirty="0" smtClean="0">
                <a:latin typeface="Meiryo UI" panose="020B0604030504040204" pitchFamily="50" charset="-128"/>
                <a:ea typeface="Meiryo UI" panose="020B0604030504040204" pitchFamily="50" charset="-128"/>
              </a:rPr>
              <a:t>SDGs</a:t>
            </a:r>
            <a:r>
              <a:rPr kumimoji="1" lang="ja-JP" altLang="en-US" sz="1200" b="1" dirty="0" smtClean="0">
                <a:latin typeface="Meiryo UI" panose="020B0604030504040204" pitchFamily="50" charset="-128"/>
                <a:ea typeface="Meiryo UI" panose="020B0604030504040204" pitchFamily="50" charset="-128"/>
              </a:rPr>
              <a:t>先進都市の姿」の明確化を図り、大阪府はもとより、府民や企業、市町村など、様々なステークホルダーとの連携・協調を進め、新たな取組みを広げていく</a:t>
            </a:r>
            <a:endParaRPr kumimoji="1" lang="en-US" altLang="ja-JP" sz="1200" b="1" dirty="0" smtClean="0">
              <a:latin typeface="Meiryo UI" panose="020B0604030504040204" pitchFamily="50" charset="-128"/>
              <a:ea typeface="Meiryo UI" panose="020B0604030504040204" pitchFamily="50" charset="-128"/>
            </a:endParaRPr>
          </a:p>
        </p:txBody>
      </p:sp>
      <p:sp>
        <p:nvSpPr>
          <p:cNvPr id="26" name="右矢印 25"/>
          <p:cNvSpPr/>
          <p:nvPr/>
        </p:nvSpPr>
        <p:spPr>
          <a:xfrm>
            <a:off x="6114922" y="1716346"/>
            <a:ext cx="384057" cy="1425274"/>
          </a:xfrm>
          <a:prstGeom prst="rightArrow">
            <a:avLst>
              <a:gd name="adj1" fmla="val 35378"/>
              <a:gd name="adj2" fmla="val 66435"/>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27" name="右矢印 26"/>
          <p:cNvSpPr/>
          <p:nvPr/>
        </p:nvSpPr>
        <p:spPr>
          <a:xfrm>
            <a:off x="6711787" y="2308836"/>
            <a:ext cx="162220" cy="435549"/>
          </a:xfrm>
          <a:prstGeom prst="rightArrow">
            <a:avLst>
              <a:gd name="adj1" fmla="val 50000"/>
              <a:gd name="adj2" fmla="val 100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lnSpc>
                <a:spcPts val="1400"/>
              </a:lnSpc>
            </a:pPr>
            <a:endParaRPr kumimoji="1" lang="ja-JP" altLang="en-US" sz="1200"/>
          </a:p>
        </p:txBody>
      </p:sp>
      <p:sp>
        <p:nvSpPr>
          <p:cNvPr id="28" name="正方形/長方形 27"/>
          <p:cNvSpPr/>
          <p:nvPr/>
        </p:nvSpPr>
        <p:spPr>
          <a:xfrm>
            <a:off x="178475" y="3660309"/>
            <a:ext cx="2844000" cy="3060000"/>
          </a:xfrm>
          <a:prstGeom prst="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tIns="108000" rtlCol="0" anchor="ctr"/>
          <a:lstStyle/>
          <a:p>
            <a:pPr algn="ctr">
              <a:lnSpc>
                <a:spcPts val="1400"/>
              </a:lnSpc>
            </a:pPr>
            <a:endParaRPr kumimoji="1" lang="ja-JP" altLang="en-US" sz="1200"/>
          </a:p>
        </p:txBody>
      </p:sp>
      <p:sp>
        <p:nvSpPr>
          <p:cNvPr id="29" name="正方形/長方形 28"/>
          <p:cNvSpPr/>
          <p:nvPr/>
        </p:nvSpPr>
        <p:spPr>
          <a:xfrm>
            <a:off x="3191058" y="3642057"/>
            <a:ext cx="2880000" cy="3060000"/>
          </a:xfrm>
          <a:prstGeom prst="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tIns="108000" rtlCol="0" anchor="ctr"/>
          <a:lstStyle/>
          <a:p>
            <a:pPr algn="ctr">
              <a:lnSpc>
                <a:spcPts val="1400"/>
              </a:lnSpc>
            </a:pPr>
            <a:endParaRPr kumimoji="1" lang="ja-JP" altLang="en-US" sz="1200"/>
          </a:p>
        </p:txBody>
      </p:sp>
      <p:sp>
        <p:nvSpPr>
          <p:cNvPr id="30" name="角丸四角形 29"/>
          <p:cNvSpPr/>
          <p:nvPr/>
        </p:nvSpPr>
        <p:spPr>
          <a:xfrm>
            <a:off x="178475" y="3362373"/>
            <a:ext cx="2844000" cy="288000"/>
          </a:xfrm>
          <a:prstGeom prst="roundRect">
            <a:avLst/>
          </a:prstGeom>
          <a:ln w="28575"/>
        </p:spPr>
        <p:style>
          <a:lnRef idx="2">
            <a:schemeClr val="accent6"/>
          </a:lnRef>
          <a:fillRef idx="1">
            <a:schemeClr val="lt1"/>
          </a:fillRef>
          <a:effectRef idx="0">
            <a:schemeClr val="accent6"/>
          </a:effectRef>
          <a:fontRef idx="minor">
            <a:schemeClr val="dk1"/>
          </a:fontRef>
        </p:style>
        <p:txBody>
          <a:bodyPr lIns="36000" rIns="0" rtlCol="0" anchor="ctr"/>
          <a:lstStyle/>
          <a:p>
            <a:r>
              <a:rPr kumimoji="1" lang="ja-JP" altLang="en-US" sz="1400" b="1" dirty="0" smtClean="0">
                <a:latin typeface="Meiryo UI" panose="020B0604030504040204" pitchFamily="50" charset="-128"/>
                <a:ea typeface="Meiryo UI" panose="020B0604030504040204" pitchFamily="50" charset="-128"/>
              </a:rPr>
              <a:t>①理解</a:t>
            </a:r>
            <a:r>
              <a:rPr kumimoji="1" lang="ja-JP" altLang="en-US" sz="1400" b="1" dirty="0">
                <a:latin typeface="Meiryo UI" panose="020B0604030504040204" pitchFamily="50" charset="-128"/>
                <a:ea typeface="Meiryo UI" panose="020B0604030504040204" pitchFamily="50" charset="-128"/>
              </a:rPr>
              <a:t>促進</a:t>
            </a:r>
            <a:r>
              <a:rPr kumimoji="1" lang="ja-JP" altLang="en-US" sz="1400" b="1" dirty="0" smtClean="0">
                <a:latin typeface="Meiryo UI" panose="020B0604030504040204" pitchFamily="50" charset="-128"/>
                <a:ea typeface="Meiryo UI" panose="020B0604030504040204" pitchFamily="50" charset="-128"/>
              </a:rPr>
              <a:t>、企業や市町村との連携　　　　　　　　　　　</a:t>
            </a:r>
            <a:endParaRPr kumimoji="1" lang="ja-JP" altLang="en-US" sz="1400" b="1" dirty="0">
              <a:latin typeface="Meiryo UI" panose="020B0604030504040204" pitchFamily="50" charset="-128"/>
              <a:ea typeface="Meiryo UI" panose="020B0604030504040204" pitchFamily="50" charset="-128"/>
            </a:endParaRPr>
          </a:p>
        </p:txBody>
      </p:sp>
      <p:sp>
        <p:nvSpPr>
          <p:cNvPr id="31" name="角丸四角形 30"/>
          <p:cNvSpPr/>
          <p:nvPr/>
        </p:nvSpPr>
        <p:spPr>
          <a:xfrm>
            <a:off x="3198363" y="3372584"/>
            <a:ext cx="2027038" cy="288000"/>
          </a:xfrm>
          <a:prstGeom prst="roundRect">
            <a:avLst/>
          </a:prstGeom>
          <a:ln w="28575"/>
        </p:spPr>
        <p:style>
          <a:lnRef idx="2">
            <a:schemeClr val="accent6"/>
          </a:lnRef>
          <a:fillRef idx="1">
            <a:schemeClr val="lt1"/>
          </a:fillRef>
          <a:effectRef idx="0">
            <a:schemeClr val="accent6"/>
          </a:effectRef>
          <a:fontRef idx="minor">
            <a:schemeClr val="dk1"/>
          </a:fontRef>
        </p:style>
        <p:txBody>
          <a:bodyPr rIns="0" rtlCol="0" anchor="ctr"/>
          <a:lstStyle/>
          <a:p>
            <a:r>
              <a:rPr kumimoji="1" lang="ja-JP" altLang="en-US" sz="1400" b="1" dirty="0" smtClean="0">
                <a:latin typeface="Meiryo UI" panose="020B0604030504040204" pitchFamily="50" charset="-128"/>
                <a:ea typeface="Meiryo UI" panose="020B0604030504040204" pitchFamily="50" charset="-128"/>
              </a:rPr>
              <a:t>②庁内各部</a:t>
            </a:r>
            <a:r>
              <a:rPr kumimoji="1" lang="ja-JP" altLang="en-US" sz="1400" b="1" dirty="0">
                <a:latin typeface="Meiryo UI" panose="020B0604030504040204" pitchFamily="50" charset="-128"/>
                <a:ea typeface="Meiryo UI" panose="020B0604030504040204" pitchFamily="50" charset="-128"/>
              </a:rPr>
              <a:t>局</a:t>
            </a:r>
            <a:r>
              <a:rPr kumimoji="1" lang="ja-JP" altLang="en-US" sz="1400" b="1" dirty="0" smtClean="0">
                <a:latin typeface="Meiryo UI" panose="020B0604030504040204" pitchFamily="50" charset="-128"/>
                <a:ea typeface="Meiryo UI" panose="020B0604030504040204" pitchFamily="50" charset="-128"/>
              </a:rPr>
              <a:t>の取組み　　　　　　　　　　　</a:t>
            </a:r>
            <a:endParaRPr kumimoji="1" lang="ja-JP" altLang="en-US" sz="1400" b="1" dirty="0">
              <a:latin typeface="Meiryo UI" panose="020B0604030504040204" pitchFamily="50" charset="-128"/>
              <a:ea typeface="Meiryo UI" panose="020B0604030504040204" pitchFamily="50" charset="-128"/>
            </a:endParaRPr>
          </a:p>
        </p:txBody>
      </p:sp>
      <p:sp>
        <p:nvSpPr>
          <p:cNvPr id="32" name="テキスト ボックス 31"/>
          <p:cNvSpPr txBox="1"/>
          <p:nvPr/>
        </p:nvSpPr>
        <p:spPr>
          <a:xfrm>
            <a:off x="238781" y="3720985"/>
            <a:ext cx="2736000" cy="1517164"/>
          </a:xfrm>
          <a:prstGeom prst="rect">
            <a:avLst/>
          </a:prstGeom>
          <a:solidFill>
            <a:schemeClr val="bg1"/>
          </a:solidFill>
          <a:ln w="9525" cmpd="sng">
            <a:solidFill>
              <a:srgbClr val="92D050"/>
            </a:solidFill>
            <a:prstDash val="solid"/>
          </a:ln>
        </p:spPr>
        <p:txBody>
          <a:bodyPr wrap="square" lIns="72000" tIns="108000" rtlCol="0" anchor="t" anchorCtr="0">
            <a:noAutofit/>
          </a:bodyPr>
          <a:lstStyle/>
          <a:p>
            <a:pPr>
              <a:spcBef>
                <a:spcPts val="300"/>
              </a:spcBef>
            </a:pP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世界</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に向けた取組みの発信（</a:t>
            </a: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G20</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pPr marL="87313" lvl="0" indent="-87313">
              <a:spcBef>
                <a:spcPts val="600"/>
              </a:spcBef>
              <a:defRPr/>
            </a:pP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G20</a:t>
            </a: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大阪サミットの</a:t>
            </a:r>
            <a:endParaRPr kumimoji="1"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7313" lvl="0" indent="-87313">
              <a:defRPr/>
            </a:pPr>
            <a:r>
              <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大阪万博ブースに</a:t>
            </a:r>
            <a:endParaRPr kumimoji="1"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7313" lvl="0" indent="-87313">
              <a:defRPr/>
            </a:pP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おいて、企業の</a:t>
            </a:r>
            <a:endParaRPr kumimoji="1"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7313" lvl="0" indent="-87313">
              <a:defRPr/>
            </a:pPr>
            <a:r>
              <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に向けた</a:t>
            </a:r>
            <a:endParaRPr kumimoji="1"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7313" lvl="0" indent="-87313">
              <a:defRPr/>
            </a:pPr>
            <a:r>
              <a:rPr kumimoji="1"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取組みを紹介</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87313" lvl="0" indent="-87313">
              <a:defRPr/>
            </a:pP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33" name="図 3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0799" y="4125646"/>
            <a:ext cx="1245492" cy="828926"/>
          </a:xfrm>
          <a:prstGeom prst="rect">
            <a:avLst/>
          </a:prstGeom>
          <a:noFill/>
          <a:ln>
            <a:noFill/>
          </a:ln>
        </p:spPr>
      </p:pic>
      <p:sp>
        <p:nvSpPr>
          <p:cNvPr id="34" name="テキスト ボックス 33"/>
          <p:cNvSpPr txBox="1"/>
          <p:nvPr/>
        </p:nvSpPr>
        <p:spPr>
          <a:xfrm>
            <a:off x="1110604" y="4994261"/>
            <a:ext cx="1886449" cy="233397"/>
          </a:xfrm>
          <a:prstGeom prst="rect">
            <a:avLst/>
          </a:prstGeom>
          <a:noFill/>
        </p:spPr>
        <p:txBody>
          <a:bodyPr wrap="square" rtlCol="0">
            <a:spAutoFit/>
          </a:bodyPr>
          <a:lstStyle/>
          <a:p>
            <a:pPr>
              <a:lnSpc>
                <a:spcPts val="1100"/>
              </a:lnSpc>
            </a:pPr>
            <a:r>
              <a:rPr kumimoji="1" lang="en-US" altLang="ja-JP" sz="800" b="1" dirty="0" smtClean="0"/>
              <a:t>G20</a:t>
            </a:r>
            <a:r>
              <a:rPr kumimoji="1" lang="ja-JP" altLang="en-US" sz="800" b="1" dirty="0" smtClean="0"/>
              <a:t>大阪サミット（大阪万博ブース）</a:t>
            </a:r>
            <a:endParaRPr kumimoji="1" lang="ja-JP" altLang="en-US" sz="800" b="1" dirty="0"/>
          </a:p>
        </p:txBody>
      </p:sp>
      <p:sp>
        <p:nvSpPr>
          <p:cNvPr id="35" name="テキスト ボックス 34"/>
          <p:cNvSpPr txBox="1"/>
          <p:nvPr/>
        </p:nvSpPr>
        <p:spPr>
          <a:xfrm>
            <a:off x="3238853" y="3720985"/>
            <a:ext cx="2772000" cy="1735858"/>
          </a:xfrm>
          <a:prstGeom prst="rect">
            <a:avLst/>
          </a:prstGeom>
          <a:solidFill>
            <a:schemeClr val="bg1"/>
          </a:solidFill>
          <a:ln w="9525" cmpd="sng">
            <a:solidFill>
              <a:srgbClr val="92D050"/>
            </a:solidFill>
            <a:prstDash val="solid"/>
          </a:ln>
        </p:spPr>
        <p:txBody>
          <a:bodyPr wrap="square" lIns="108000" tIns="144000" rIns="108000" rtlCol="0" anchor="t" anchorCtr="0">
            <a:noAutofit/>
          </a:bodyPr>
          <a:lstStyle/>
          <a:p>
            <a:pPr marL="85725" lvl="0" indent="-85725">
              <a:lnSpc>
                <a:spcPts val="1400"/>
              </a:lnSpc>
              <a:defRPr/>
            </a:pPr>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関連</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a:t>
            </a: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5725" lvl="0" indent="-85725">
              <a:lnSpc>
                <a:spcPts val="1400"/>
              </a:lnSpc>
              <a:spcBef>
                <a:spcPts val="600"/>
              </a:spcBef>
              <a:defRPr/>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・企業との包括連携協定締結時に</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の観点を反映</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5725" lvl="0" indent="-85725">
              <a:lnSpc>
                <a:spcPts val="1400"/>
              </a:lnSpc>
              <a:spcBef>
                <a:spcPts val="600"/>
              </a:spcBef>
              <a:defRPr/>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・海洋プラスチックごみ問題から考える</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シンポジウム</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5725" lvl="0" indent="-85725">
              <a:lnSpc>
                <a:spcPts val="1400"/>
              </a:lnSpc>
              <a:spcBef>
                <a:spcPts val="600"/>
              </a:spcBef>
              <a:defRPr/>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ビジネス研究会</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5725" lvl="0" indent="-85725">
              <a:lnSpc>
                <a:spcPts val="1400"/>
              </a:lnSpc>
              <a:spcBef>
                <a:spcPts val="600"/>
              </a:spcBef>
              <a:defRPr/>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・企業向けセミナー　など</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5725" lvl="0" indent="-85725">
              <a:lnSpc>
                <a:spcPts val="1400"/>
              </a:lnSpc>
              <a:spcBef>
                <a:spcPts val="600"/>
              </a:spcBef>
              <a:defRPr/>
            </a:pP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5725" lvl="0" indent="-85725">
              <a:lnSpc>
                <a:spcPts val="1400"/>
              </a:lnSpc>
              <a:spcBef>
                <a:spcPts val="600"/>
              </a:spcBef>
              <a:defRPr/>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など</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テキスト ボックス 35"/>
          <p:cNvSpPr txBox="1"/>
          <p:nvPr/>
        </p:nvSpPr>
        <p:spPr>
          <a:xfrm>
            <a:off x="260565" y="5277838"/>
            <a:ext cx="2736000" cy="1294263"/>
          </a:xfrm>
          <a:prstGeom prst="rect">
            <a:avLst/>
          </a:prstGeom>
          <a:solidFill>
            <a:schemeClr val="bg1"/>
          </a:solidFill>
          <a:ln w="9525" cmpd="sng">
            <a:solidFill>
              <a:srgbClr val="92D050"/>
            </a:solidFill>
            <a:prstDash val="solid"/>
          </a:ln>
        </p:spPr>
        <p:txBody>
          <a:bodyPr wrap="square" lIns="108000" tIns="108000" rtlCol="0" anchor="t" anchorCtr="0">
            <a:noAutofit/>
          </a:bodyPr>
          <a:lstStyle/>
          <a:p>
            <a:pPr>
              <a:lnSpc>
                <a:spcPts val="1400"/>
              </a:lnSpc>
            </a:pP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理解</a:t>
            </a: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促進</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関係</a:t>
            </a:r>
            <a:endPar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pPr marL="87313" lvl="0" indent="-87313">
              <a:lnSpc>
                <a:spcPts val="1400"/>
              </a:lnSpc>
              <a:defRPr/>
            </a:pP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トレイン未来のゆめまち号」への</a:t>
            </a:r>
            <a:endParaRPr kumimoji="1"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7313" lvl="0" indent="-87313">
              <a:lnSpc>
                <a:spcPts val="1400"/>
              </a:lnSpc>
              <a:defRPr/>
            </a:pPr>
            <a:r>
              <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ポスター掲載</a:t>
            </a:r>
            <a:endParaRPr kumimoji="1"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7313" lvl="0" indent="-87313">
              <a:lnSpc>
                <a:spcPts val="1400"/>
              </a:lnSpc>
              <a:defRPr/>
            </a:pP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未来会議</a:t>
            </a:r>
            <a:endParaRPr kumimoji="1"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7313" lvl="0" indent="-87313">
              <a:lnSpc>
                <a:spcPts val="1400"/>
              </a:lnSpc>
              <a:defRPr/>
            </a:pP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・シンポジウム　加速させよう自治体</a:t>
            </a:r>
            <a:r>
              <a:rPr kumimoji="1"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endParaRPr kumimoji="1"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7313" lvl="0" indent="-87313" algn="r">
              <a:lnSpc>
                <a:spcPts val="1400"/>
              </a:lnSpc>
              <a:defRPr/>
            </a:pP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など</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テキスト ボックス 36"/>
          <p:cNvSpPr txBox="1"/>
          <p:nvPr/>
        </p:nvSpPr>
        <p:spPr>
          <a:xfrm>
            <a:off x="3239164" y="5495951"/>
            <a:ext cx="2772000" cy="1080000"/>
          </a:xfrm>
          <a:prstGeom prst="rect">
            <a:avLst/>
          </a:prstGeom>
          <a:solidFill>
            <a:schemeClr val="bg1"/>
          </a:solidFill>
          <a:ln w="9525" cmpd="sng">
            <a:solidFill>
              <a:srgbClr val="92D050"/>
            </a:solidFill>
            <a:prstDash val="solid"/>
          </a:ln>
        </p:spPr>
        <p:txBody>
          <a:bodyPr wrap="square" lIns="108000" tIns="144000" rtlCol="0" anchor="t" anchorCtr="0">
            <a:noAutofit/>
          </a:bodyPr>
          <a:lstStyle/>
          <a:p>
            <a:pPr marL="85725" lvl="0" indent="-85725">
              <a:lnSpc>
                <a:spcPts val="1400"/>
              </a:lnSpc>
              <a:defRPr/>
            </a:pPr>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を府の各種計画等に反映</a:t>
            </a:r>
            <a:endPar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5725" lvl="0" indent="-85725">
              <a:lnSpc>
                <a:spcPts val="1400"/>
              </a:lnSpc>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（予定含む）</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5725" lvl="0" indent="-85725">
              <a:lnSpc>
                <a:spcPts val="1400"/>
              </a:lnSpc>
              <a:spcBef>
                <a:spcPts val="600"/>
              </a:spcBef>
              <a:defRPr/>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・公共交通戦略</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5725" lvl="0" indent="-85725">
              <a:lnSpc>
                <a:spcPts val="1400"/>
              </a:lnSpc>
              <a:spcBef>
                <a:spcPts val="600"/>
              </a:spcBef>
              <a:defRPr/>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・自転車活用推進計画（仮）　　など</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正方形/長方形 37"/>
          <p:cNvSpPr/>
          <p:nvPr/>
        </p:nvSpPr>
        <p:spPr>
          <a:xfrm>
            <a:off x="114875" y="3021568"/>
            <a:ext cx="2948050" cy="41309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令和元年度の主な取組み</a:t>
            </a:r>
            <a:endParaRPr lang="ja-JP" altLang="en-US" sz="16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二等辺三角形 38"/>
          <p:cNvSpPr/>
          <p:nvPr/>
        </p:nvSpPr>
        <p:spPr>
          <a:xfrm rot="10800000">
            <a:off x="7206543" y="3776322"/>
            <a:ext cx="1924723" cy="229390"/>
          </a:xfrm>
          <a:prstGeom prst="triangl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40" name="テキスト ボックス 39"/>
          <p:cNvSpPr txBox="1"/>
          <p:nvPr/>
        </p:nvSpPr>
        <p:spPr>
          <a:xfrm>
            <a:off x="6420629" y="4444419"/>
            <a:ext cx="3382683" cy="663497"/>
          </a:xfrm>
          <a:prstGeom prst="rect">
            <a:avLst/>
          </a:prstGeom>
          <a:solidFill>
            <a:schemeClr val="tx2">
              <a:lumMod val="40000"/>
              <a:lumOff val="60000"/>
            </a:schemeClr>
          </a:solidFill>
          <a:ln w="25400" cmpd="dbl">
            <a:solidFill>
              <a:schemeClr val="tx1"/>
            </a:solidFill>
            <a:prstDash val="solid"/>
          </a:ln>
        </p:spPr>
        <p:txBody>
          <a:bodyPr wrap="square" lIns="144000" tIns="72000" rIns="72000" bIns="72000" rtlCol="0" anchor="ctr" anchorCtr="0">
            <a:spAutoFit/>
          </a:bodyPr>
          <a:lstStyle/>
          <a:p>
            <a:pPr>
              <a:spcBef>
                <a:spcPts val="200"/>
              </a:spcBef>
            </a:pP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「大阪がめざす</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先進都市の姿」</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a:spcBef>
                <a:spcPts val="200"/>
              </a:spcBef>
            </a:pP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検討有識者ワーキンググループ</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を設置</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テキスト ボックス 40"/>
          <p:cNvSpPr txBox="1"/>
          <p:nvPr/>
        </p:nvSpPr>
        <p:spPr>
          <a:xfrm>
            <a:off x="6420629" y="5323876"/>
            <a:ext cx="3302630" cy="1165310"/>
          </a:xfrm>
          <a:prstGeom prst="rect">
            <a:avLst/>
          </a:prstGeom>
          <a:noFill/>
          <a:ln w="15875">
            <a:noFill/>
            <a:prstDash val="sysDot"/>
          </a:ln>
        </p:spPr>
        <p:txBody>
          <a:bodyPr wrap="square" lIns="108000" tIns="36000" rIns="0" bIns="36000" rtlCol="0" anchor="ctr" anchorCtr="0">
            <a:spAutoFit/>
          </a:bodyPr>
          <a:lstStyle/>
          <a:p>
            <a:pPr>
              <a:spcBef>
                <a:spcPts val="1200"/>
              </a:spcBef>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〇</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全体的な取組み方向性</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〇</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「めざす姿」に向けた考慮すべき視点</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〇 </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SDGs17</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ゴールの府の到達点の分析</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などについて議論を深めてきた </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0005738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正方形/長方形 29"/>
          <p:cNvSpPr/>
          <p:nvPr/>
        </p:nvSpPr>
        <p:spPr>
          <a:xfrm>
            <a:off x="0" y="0"/>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a:latin typeface="Meiryo UI" panose="020B0604030504040204" pitchFamily="50" charset="-128"/>
                <a:ea typeface="Meiryo UI" panose="020B0604030504040204" pitchFamily="50" charset="-128"/>
              </a:rPr>
              <a:t>　有識者</a:t>
            </a:r>
            <a:r>
              <a:rPr kumimoji="1" lang="ja-JP" altLang="en-US" b="1" dirty="0" smtClean="0">
                <a:latin typeface="Meiryo UI" panose="020B0604030504040204" pitchFamily="50" charset="-128"/>
                <a:ea typeface="Meiryo UI" panose="020B0604030504040204" pitchFamily="50" charset="-128"/>
              </a:rPr>
              <a:t>ワーキンググループの概要</a:t>
            </a:r>
            <a:endParaRPr kumimoji="1" lang="en-US" altLang="ja-JP" b="1" dirty="0" smtClean="0">
              <a:latin typeface="Meiryo UI" panose="020B0604030504040204" pitchFamily="50" charset="-128"/>
              <a:ea typeface="Meiryo UI" panose="020B0604030504040204" pitchFamily="50" charset="-128"/>
            </a:endParaRPr>
          </a:p>
        </p:txBody>
      </p:sp>
      <p:sp>
        <p:nvSpPr>
          <p:cNvPr id="47" name="テキスト ボックス 46"/>
          <p:cNvSpPr txBox="1"/>
          <p:nvPr/>
        </p:nvSpPr>
        <p:spPr>
          <a:xfrm>
            <a:off x="383554" y="1743075"/>
            <a:ext cx="9184306" cy="4872038"/>
          </a:xfrm>
          <a:prstGeom prst="rect">
            <a:avLst/>
          </a:prstGeom>
          <a:solidFill>
            <a:schemeClr val="bg1"/>
          </a:solidFill>
          <a:ln w="25400" cmpd="sng">
            <a:solidFill>
              <a:schemeClr val="accent6">
                <a:lumMod val="60000"/>
                <a:lumOff val="40000"/>
              </a:schemeClr>
            </a:solidFill>
            <a:prstDash val="solid"/>
          </a:ln>
        </p:spPr>
        <p:txBody>
          <a:bodyPr wrap="none" lIns="216000" tIns="180000" rIns="108000" bIns="108000" rtlCol="0" anchor="t" anchorCtr="0">
            <a:noAutofit/>
          </a:bodyPr>
          <a:lstStyle/>
          <a:p>
            <a:pPr>
              <a:spcBef>
                <a:spcPts val="300"/>
              </a:spcBef>
            </a:pP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有識者（所属五十音順）</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a:t>
            </a: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〇 関西大学　社会学部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smtClean="0">
                <a:latin typeface="Meiryo UI" panose="020B0604030504040204" pitchFamily="50" charset="-128"/>
                <a:ea typeface="Meiryo UI" panose="020B0604030504040204" pitchFamily="50" charset="-128"/>
                <a:cs typeface="Meiryo UI" panose="020B0604030504040204" pitchFamily="50" charset="-128"/>
              </a:rPr>
              <a:t>　 草</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郷　教授</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〇 </a:t>
            </a:r>
            <a:r>
              <a:rPr lang="ja-JP" altLang="en-US" sz="1400" spc="-150" dirty="0">
                <a:latin typeface="Meiryo UI" panose="020B0604030504040204" pitchFamily="50" charset="-128"/>
                <a:ea typeface="Meiryo UI" panose="020B0604030504040204" pitchFamily="50" charset="-128"/>
                <a:cs typeface="Meiryo UI" panose="020B0604030504040204" pitchFamily="50" charset="-128"/>
              </a:rPr>
              <a:t>国際協力機構（</a:t>
            </a:r>
            <a:r>
              <a:rPr lang="en-US" altLang="ja-JP" sz="1400" spc="-150" dirty="0">
                <a:latin typeface="Meiryo UI" panose="020B0604030504040204" pitchFamily="50" charset="-128"/>
                <a:ea typeface="Meiryo UI" panose="020B0604030504040204" pitchFamily="50" charset="-128"/>
                <a:cs typeface="Meiryo UI" panose="020B0604030504040204" pitchFamily="50" charset="-128"/>
              </a:rPr>
              <a:t>JICA</a:t>
            </a:r>
            <a:r>
              <a:rPr lang="ja-JP" altLang="en-US" sz="1400" spc="-150" dirty="0">
                <a:latin typeface="Meiryo UI" panose="020B0604030504040204" pitchFamily="50" charset="-128"/>
                <a:ea typeface="Meiryo UI" panose="020B0604030504040204" pitchFamily="50" charset="-128"/>
                <a:cs typeface="Meiryo UI" panose="020B0604030504040204" pitchFamily="50" charset="-128"/>
              </a:rPr>
              <a:t>）関西センター</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西野</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所長</a:t>
            </a: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〇 株式会社日本総合研究所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村上</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シニアマネージャー</a:t>
            </a: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〇 法政大学　デザイン工学部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川久保</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准教授</a:t>
            </a: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〇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吉本興業ホールディングス株式会社</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羽根田</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推進本部長</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spcBef>
                <a:spcPts val="300"/>
              </a:spcBef>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＜これまでのゲストスピーカー＞</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〇 国連広報センター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根本</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センター長</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〇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WHO</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神戸センター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茅野</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医官</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テキスト ボックス 47"/>
          <p:cNvSpPr txBox="1"/>
          <p:nvPr/>
        </p:nvSpPr>
        <p:spPr>
          <a:xfrm>
            <a:off x="755985" y="4592328"/>
            <a:ext cx="3958890" cy="1709712"/>
          </a:xfrm>
          <a:prstGeom prst="bracketPair">
            <a:avLst>
              <a:gd name="adj" fmla="val 7229"/>
            </a:avLst>
          </a:prstGeom>
          <a:solidFill>
            <a:schemeClr val="bg1"/>
          </a:solidFill>
          <a:ln w="3175" cmpd="sng">
            <a:solidFill>
              <a:schemeClr val="tx1"/>
            </a:solidFill>
            <a:prstDash val="solid"/>
          </a:ln>
        </p:spPr>
        <p:txBody>
          <a:bodyPr wrap="none" lIns="144000" tIns="36000" rtlCol="0" anchor="t" anchorCtr="0">
            <a:noAutofit/>
          </a:bodyPr>
          <a:lstStyle/>
          <a:p>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主</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な議題</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a:t>
            </a:r>
          </a:p>
          <a:p>
            <a:pPr>
              <a:lnSpc>
                <a:spcPts val="1800"/>
              </a:lnSpc>
              <a:spcBef>
                <a:spcPts val="300"/>
              </a:spcBef>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〇 全体的な取組みの方向性</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〇 「めざす姿」を考えるにあたって考慮すべき視点</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〇 目標（ゴール）の考え方</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〇 府が注力するべき柱となるテーマ</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〇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SDGs17</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ゴールに係る府の到達点や課題</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49" name="図 48"/>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4148" y="1849428"/>
            <a:ext cx="2282640" cy="1835197"/>
          </a:xfrm>
          <a:prstGeom prst="rect">
            <a:avLst/>
          </a:prstGeom>
          <a:noFill/>
          <a:ln>
            <a:noFill/>
          </a:ln>
        </p:spPr>
      </p:pic>
      <p:pic>
        <p:nvPicPr>
          <p:cNvPr id="50" name="図 49"/>
          <p:cNvPicPr>
            <a:picLocks noChangeAspect="1"/>
          </p:cNvPicPr>
          <p:nvPr/>
        </p:nvPicPr>
        <p:blipFill>
          <a:blip r:embed="rId3"/>
          <a:stretch>
            <a:fillRect/>
          </a:stretch>
        </p:blipFill>
        <p:spPr>
          <a:xfrm>
            <a:off x="5588800" y="3877007"/>
            <a:ext cx="3517100" cy="2425033"/>
          </a:xfrm>
          <a:prstGeom prst="rect">
            <a:avLst/>
          </a:prstGeom>
        </p:spPr>
      </p:pic>
      <p:sp>
        <p:nvSpPr>
          <p:cNvPr id="61" name="テキスト ボックス 60"/>
          <p:cNvSpPr txBox="1"/>
          <p:nvPr/>
        </p:nvSpPr>
        <p:spPr>
          <a:xfrm>
            <a:off x="383554" y="838735"/>
            <a:ext cx="9184306" cy="711958"/>
          </a:xfrm>
          <a:prstGeom prst="roundRect">
            <a:avLst>
              <a:gd name="adj" fmla="val 13277"/>
            </a:avLst>
          </a:prstGeom>
          <a:solidFill>
            <a:schemeClr val="bg1"/>
          </a:solidFill>
          <a:ln w="25400" cmpd="sng">
            <a:solidFill>
              <a:schemeClr val="accent6">
                <a:lumMod val="60000"/>
                <a:lumOff val="40000"/>
              </a:schemeClr>
            </a:solidFill>
            <a:prstDash val="solid"/>
          </a:ln>
        </p:spPr>
        <p:txBody>
          <a:bodyPr wrap="none" lIns="144000" tIns="108000" rtlCol="0" anchor="t" anchorCtr="0">
            <a:noAutofit/>
          </a:bodyPr>
          <a:lstStyle/>
          <a:p>
            <a:pPr>
              <a:spcBef>
                <a:spcPts val="300"/>
              </a:spcBef>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〇大阪がめざす</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推進本部の明確化にあたって、有識者</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WG</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を設置。</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spcBef>
                <a:spcPts val="300"/>
              </a:spcBef>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〇これまで、計</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回開催。（</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2019</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22</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日、</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27</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日、</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6</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24</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日、</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8</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26</a:t>
            </a:r>
            <a:r>
              <a:rPr lang="ja-JP" altLang="en-US" sz="1400" smtClean="0">
                <a:latin typeface="Meiryo UI" panose="020B0604030504040204" pitchFamily="50" charset="-128"/>
                <a:ea typeface="Meiryo UI" panose="020B0604030504040204" pitchFamily="50" charset="-128"/>
                <a:cs typeface="Meiryo UI" panose="020B0604030504040204" pitchFamily="50" charset="-128"/>
              </a:rPr>
              <a:t>日）</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スライド番号プレースホルダー 5"/>
          <p:cNvSpPr>
            <a:spLocks noGrp="1"/>
          </p:cNvSpPr>
          <p:nvPr>
            <p:ph type="sldNum" sz="quarter" idx="12"/>
          </p:nvPr>
        </p:nvSpPr>
        <p:spPr/>
        <p:txBody>
          <a:bodyPr/>
          <a:lstStyle/>
          <a:p>
            <a:fld id="{E61EF540-5CB6-483A-A4DA-F9E60F8B4EFB}" type="slidenum">
              <a:rPr kumimoji="1" lang="ja-JP" altLang="en-US" smtClean="0"/>
              <a:pPr/>
              <a:t>8</a:t>
            </a:fld>
            <a:endParaRPr kumimoji="1" lang="ja-JP" altLang="en-US" dirty="0"/>
          </a:p>
        </p:txBody>
      </p:sp>
    </p:spTree>
    <p:extLst>
      <p:ext uri="{BB962C8B-B14F-4D97-AF65-F5344CB8AC3E}">
        <p14:creationId xmlns:p14="http://schemas.microsoft.com/office/powerpoint/2010/main" val="21922265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正方形/長方形 29"/>
          <p:cNvSpPr/>
          <p:nvPr/>
        </p:nvSpPr>
        <p:spPr>
          <a:xfrm>
            <a:off x="0" y="111210"/>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a:latin typeface="Meiryo UI" panose="020B0604030504040204" pitchFamily="50" charset="-128"/>
                <a:ea typeface="Meiryo UI" panose="020B0604030504040204" pitchFamily="50" charset="-128"/>
              </a:rPr>
              <a:t>　有識者</a:t>
            </a:r>
            <a:r>
              <a:rPr kumimoji="1" lang="ja-JP" altLang="en-US" b="1" dirty="0" smtClean="0">
                <a:latin typeface="Meiryo UI" panose="020B0604030504040204" pitchFamily="50" charset="-128"/>
                <a:ea typeface="Meiryo UI" panose="020B0604030504040204" pitchFamily="50" charset="-128"/>
              </a:rPr>
              <a:t>ワーキンググループにおけるこれまでの主な意見</a:t>
            </a:r>
            <a:endParaRPr kumimoji="1" lang="en-US" altLang="ja-JP" b="1" dirty="0" smtClean="0">
              <a:latin typeface="Meiryo UI" panose="020B0604030504040204" pitchFamily="50" charset="-128"/>
              <a:ea typeface="Meiryo UI" panose="020B0604030504040204" pitchFamily="50" charset="-128"/>
            </a:endParaRPr>
          </a:p>
        </p:txBody>
      </p:sp>
      <p:graphicFrame>
        <p:nvGraphicFramePr>
          <p:cNvPr id="31" name="表 30"/>
          <p:cNvGraphicFramePr>
            <a:graphicFrameLocks noGrp="1"/>
          </p:cNvGraphicFramePr>
          <p:nvPr>
            <p:extLst>
              <p:ext uri="{D42A27DB-BD31-4B8C-83A1-F6EECF244321}">
                <p14:modId xmlns:p14="http://schemas.microsoft.com/office/powerpoint/2010/main" val="2447423184"/>
              </p:ext>
            </p:extLst>
          </p:nvPr>
        </p:nvGraphicFramePr>
        <p:xfrm>
          <a:off x="281232" y="802356"/>
          <a:ext cx="9343536" cy="5745347"/>
        </p:xfrm>
        <a:graphic>
          <a:graphicData uri="http://schemas.openxmlformats.org/drawingml/2006/table">
            <a:tbl>
              <a:tblPr firstRow="1" bandRow="1">
                <a:tableStyleId>{5940675A-B579-460E-94D1-54222C63F5DA}</a:tableStyleId>
              </a:tblPr>
              <a:tblGrid>
                <a:gridCol w="1757633">
                  <a:extLst>
                    <a:ext uri="{9D8B030D-6E8A-4147-A177-3AD203B41FA5}">
                      <a16:colId xmlns:a16="http://schemas.microsoft.com/office/drawing/2014/main" val="1400185798"/>
                    </a:ext>
                  </a:extLst>
                </a:gridCol>
                <a:gridCol w="7585903">
                  <a:extLst>
                    <a:ext uri="{9D8B030D-6E8A-4147-A177-3AD203B41FA5}">
                      <a16:colId xmlns:a16="http://schemas.microsoft.com/office/drawing/2014/main" val="2790650256"/>
                    </a:ext>
                  </a:extLst>
                </a:gridCol>
              </a:tblGrid>
              <a:tr h="1083869">
                <a:tc>
                  <a:txBody>
                    <a:bodyPr/>
                    <a:lstStyle/>
                    <a:p>
                      <a:pPr marL="0" marR="0" lvl="0" indent="0" algn="ctr" defTabSz="1280160" rtl="0" eaLnBrk="1" fontAlgn="auto" latinLnBrk="0" hangingPunct="1">
                        <a:lnSpc>
                          <a:spcPts val="2000"/>
                        </a:lnSpc>
                        <a:spcBef>
                          <a:spcPts val="0"/>
                        </a:spcBef>
                        <a:spcAft>
                          <a:spcPts val="0"/>
                        </a:spcAft>
                        <a:buClrTx/>
                        <a:buSzTx/>
                        <a:buFontTx/>
                        <a:buNone/>
                        <a:tabLst/>
                        <a:defRPr/>
                      </a:pPr>
                      <a:r>
                        <a:rPr kumimoji="1" lang="ja-JP" altLang="en-US" sz="1600" b="1" dirty="0" smtClean="0">
                          <a:latin typeface="ＭＳ Ｐゴシック" panose="020B0600070205080204" pitchFamily="50" charset="-128"/>
                          <a:ea typeface="ＭＳ Ｐゴシック" panose="020B0600070205080204" pitchFamily="50" charset="-128"/>
                          <a:cs typeface="Meiryo UI" panose="020B0604030504040204" pitchFamily="50" charset="-128"/>
                        </a:rPr>
                        <a:t>考え方</a:t>
                      </a:r>
                      <a:endParaRPr lang="en-US" altLang="ja-JP" sz="1600" b="1" dirty="0" smtClean="0">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0" marR="0" marT="36000" marB="3600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nSpc>
                          <a:spcPts val="1600"/>
                        </a:lnSpc>
                        <a:spcBef>
                          <a:spcPts val="300"/>
                        </a:spcBef>
                        <a:spcAft>
                          <a:spcPts val="0"/>
                        </a:spcAft>
                      </a:pP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・大阪の</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様々なステークホルダーが、</a:t>
                      </a:r>
                      <a:r>
                        <a:rPr lang="en-US" altLang="ja-JP" sz="1400" b="1" u="none"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に向けて意識し、行動すること</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が重要。</a:t>
                      </a:r>
                      <a:endPar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spcBef>
                          <a:spcPts val="300"/>
                        </a:spcBef>
                        <a:spcAft>
                          <a:spcPts val="0"/>
                        </a:spcAft>
                      </a:pP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・大阪の地域性や</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府民目線を大事にすべき</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。府民の心に響く、届きやすいものとする必要。</a:t>
                      </a:r>
                      <a:endPar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nSpc>
                          <a:spcPts val="1600"/>
                        </a:lnSpc>
                        <a:spcBef>
                          <a:spcPts val="300"/>
                        </a:spcBef>
                        <a:spcAft>
                          <a:spcPts val="0"/>
                        </a:spcAft>
                      </a:pP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府民や府内の企業</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が</a:t>
                      </a:r>
                      <a:r>
                        <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をどのように捉えているか、その</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声をしっかりと把握</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すること。</a:t>
                      </a:r>
                      <a:endParaRPr lang="en-US" altLang="ja-JP" sz="1400" b="1"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spcBef>
                          <a:spcPts val="300"/>
                        </a:spcBef>
                        <a:spcAft>
                          <a:spcPts val="0"/>
                        </a:spcAft>
                      </a:pPr>
                      <a:r>
                        <a:rPr lang="ja-JP" altLang="en-US" sz="1400" b="0" u="none"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様々なステークホルダーを巻き込み、</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それらの取組みの</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関連性を活かし、つながるストーリー</a:t>
                      </a:r>
                      <a:r>
                        <a:rPr lang="ja-JP" altLang="en-US" sz="1400" b="0" u="none" dirty="0" smtClean="0">
                          <a:latin typeface="Meiryo UI" panose="020B0604030504040204" pitchFamily="50" charset="-128"/>
                          <a:ea typeface="Meiryo UI" panose="020B0604030504040204" pitchFamily="50" charset="-128"/>
                          <a:cs typeface="Meiryo UI" panose="020B0604030504040204" pitchFamily="50" charset="-128"/>
                        </a:rPr>
                        <a:t>を</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展開。</a:t>
                      </a:r>
                      <a:endParaRPr kumimoji="1" lang="ja-JP" altLang="en-US" sz="1400" u="none" dirty="0">
                        <a:latin typeface="Meiryo UI" panose="020B0604030504040204" pitchFamily="50" charset="-128"/>
                        <a:ea typeface="Meiryo UI" panose="020B0604030504040204" pitchFamily="50" charset="-128"/>
                      </a:endParaRPr>
                    </a:p>
                  </a:txBody>
                  <a:tcPr marL="180000" marR="36000" marT="36000" marB="3600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824204677"/>
                  </a:ext>
                </a:extLst>
              </a:tr>
              <a:tr h="321972">
                <a:tc>
                  <a:txBody>
                    <a:bodyPr/>
                    <a:lstStyle/>
                    <a:p>
                      <a:pPr marL="0" marR="0" lvl="0" indent="0" algn="ctr" defTabSz="1280160" rtl="0" eaLnBrk="1" fontAlgn="auto" latinLnBrk="0" hangingPunct="1">
                        <a:lnSpc>
                          <a:spcPts val="2000"/>
                        </a:lnSpc>
                        <a:spcBef>
                          <a:spcPts val="0"/>
                        </a:spcBef>
                        <a:spcAft>
                          <a:spcPts val="0"/>
                        </a:spcAft>
                        <a:buClrTx/>
                        <a:buSzTx/>
                        <a:buFontTx/>
                        <a:buNone/>
                        <a:tabLst/>
                        <a:defRPr/>
                      </a:pPr>
                      <a:r>
                        <a:rPr kumimoji="1" lang="ja-JP" altLang="en-US" sz="1600" b="1" kern="12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未来像</a:t>
                      </a:r>
                      <a:endParaRPr lang="en-US" altLang="ja-JP" sz="1600" b="1" dirty="0" smtClean="0">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0" marR="0" marT="36000" marB="3600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marL="0" marR="0" lvl="0" indent="0" algn="l" defTabSz="1280160" rtl="0" eaLnBrk="1" fontAlgn="auto" latinLnBrk="0" hangingPunct="1">
                        <a:lnSpc>
                          <a:spcPts val="1600"/>
                        </a:lnSpc>
                        <a:spcBef>
                          <a:spcPts val="300"/>
                        </a:spcBef>
                        <a:spcAft>
                          <a:spcPts val="0"/>
                        </a:spcAft>
                        <a:buClrTx/>
                        <a:buSzTx/>
                        <a:buFontTx/>
                        <a:buNone/>
                        <a:tabLst/>
                        <a:defRPr/>
                      </a:pP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「いのち輝く未来社会をめざすビジョン」</a:t>
                      </a:r>
                      <a:r>
                        <a:rPr lang="ja-JP" altLang="en-US" sz="1400" b="0" u="none" dirty="0" smtClean="0">
                          <a:latin typeface="Meiryo UI" panose="020B0604030504040204" pitchFamily="50" charset="-128"/>
                          <a:ea typeface="Meiryo UI" panose="020B0604030504040204" pitchFamily="50" charset="-128"/>
                          <a:cs typeface="Meiryo UI" panose="020B0604030504040204" pitchFamily="50" charset="-128"/>
                        </a:rPr>
                        <a:t>を</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大きく前進、加速させるもの</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ではないか。</a:t>
                      </a:r>
                      <a:endPar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endParaRPr>
                    </a:p>
                  </a:txBody>
                  <a:tcPr marL="180000" marR="36000" marT="36000" marB="3600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340085386"/>
                  </a:ext>
                </a:extLst>
              </a:tr>
              <a:tr h="1607416">
                <a:tc>
                  <a:txBody>
                    <a:bodyPr/>
                    <a:lstStyle/>
                    <a:p>
                      <a:pPr marL="0" marR="0" lvl="0" indent="0" algn="ctr" defTabSz="1280160" rtl="0" eaLnBrk="1" fontAlgn="auto" latinLnBrk="0" hangingPunct="1">
                        <a:lnSpc>
                          <a:spcPts val="2000"/>
                        </a:lnSpc>
                        <a:spcBef>
                          <a:spcPts val="0"/>
                        </a:spcBef>
                        <a:spcAft>
                          <a:spcPts val="0"/>
                        </a:spcAft>
                        <a:buClrTx/>
                        <a:buSzTx/>
                        <a:buFontTx/>
                        <a:buNone/>
                        <a:tabLst/>
                        <a:defRPr/>
                      </a:pPr>
                      <a:r>
                        <a:rPr kumimoji="1" lang="ja-JP" altLang="en-US" sz="1600" b="1" kern="12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視</a:t>
                      </a:r>
                      <a:r>
                        <a:rPr kumimoji="1" lang="ja-JP" altLang="en-US" sz="1600" b="1" kern="1200" baseline="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 　</a:t>
                      </a:r>
                      <a:r>
                        <a:rPr kumimoji="1" lang="ja-JP" altLang="en-US" sz="1600" b="1" kern="12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点</a:t>
                      </a:r>
                      <a:endParaRPr kumimoji="1" lang="en-US" altLang="ja-JP" sz="1600" b="1" kern="12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0" marR="0" marT="36000" marB="3600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nSpc>
                          <a:spcPts val="1600"/>
                        </a:lnSpc>
                        <a:spcBef>
                          <a:spcPts val="300"/>
                        </a:spcBef>
                        <a:spcAft>
                          <a:spcPts val="0"/>
                        </a:spcAft>
                      </a:pP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「誰一人取り残さない」、「大胆に変革する」という国際合意の視点</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が重要。</a:t>
                      </a:r>
                      <a:endPar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spcBef>
                          <a:spcPts val="300"/>
                        </a:spcBef>
                        <a:spcAft>
                          <a:spcPts val="0"/>
                        </a:spcAft>
                      </a:pP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「世界への貢献」</a:t>
                      </a:r>
                      <a:r>
                        <a:rPr lang="ja-JP" altLang="en-US" sz="1400" b="0" u="none" dirty="0" smtClean="0">
                          <a:latin typeface="Meiryo UI" panose="020B0604030504040204" pitchFamily="50" charset="-128"/>
                          <a:ea typeface="Meiryo UI" panose="020B0604030504040204" pitchFamily="50" charset="-128"/>
                          <a:cs typeface="Meiryo UI" panose="020B0604030504040204" pitchFamily="50" charset="-128"/>
                        </a:rPr>
                        <a:t>と次世代に残す</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「ローカルな課題への対応」</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という２つのベクトルがある。</a:t>
                      </a:r>
                      <a:endPar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ts val="1600"/>
                        </a:lnSpc>
                        <a:spcBef>
                          <a:spcPts val="300"/>
                        </a:spcBef>
                        <a:spcAft>
                          <a:spcPts val="0"/>
                        </a:spcAft>
                        <a:buClrTx/>
                        <a:buSzTx/>
                        <a:buFontTx/>
                        <a:buNone/>
                        <a:tabLst/>
                        <a:defRPr/>
                      </a:pP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0" u="none" dirty="0" smtClean="0">
                          <a:latin typeface="Meiryo UI" panose="020B0604030504040204" pitchFamily="50" charset="-128"/>
                          <a:ea typeface="Meiryo UI" panose="020B0604030504040204" pitchFamily="50" charset="-128"/>
                          <a:cs typeface="Meiryo UI" panose="020B0604030504040204" pitchFamily="50" charset="-128"/>
                        </a:rPr>
                        <a:t>府には、</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大阪全体を「いのち輝く未来社会」に先導していく</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方策が</a:t>
                      </a:r>
                      <a:r>
                        <a:rPr lang="ja-JP" altLang="en-US" sz="1400" u="none" smtClean="0">
                          <a:latin typeface="Meiryo UI" panose="020B0604030504040204" pitchFamily="50" charset="-128"/>
                          <a:ea typeface="Meiryo UI" panose="020B0604030504040204" pitchFamily="50" charset="-128"/>
                          <a:cs typeface="Meiryo UI" panose="020B0604030504040204" pitchFamily="50" charset="-128"/>
                        </a:rPr>
                        <a:t>求められる。</a:t>
                      </a:r>
                      <a:endPar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spcBef>
                          <a:spcPts val="300"/>
                        </a:spcBef>
                        <a:spcAft>
                          <a:spcPts val="0"/>
                        </a:spcAft>
                      </a:pP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・府は、</a:t>
                      </a:r>
                      <a:r>
                        <a:rPr lang="ja-JP" altLang="en-US" sz="1400" b="0" u="none" dirty="0" smtClean="0">
                          <a:latin typeface="Meiryo UI" panose="020B0604030504040204" pitchFamily="50" charset="-128"/>
                          <a:ea typeface="Meiryo UI" panose="020B0604030504040204" pitchFamily="50" charset="-128"/>
                          <a:cs typeface="Meiryo UI" panose="020B0604030504040204" pitchFamily="50" charset="-128"/>
                        </a:rPr>
                        <a:t>府民の声を具体化できる</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市町村に独自の取組みを促すコーディネート役</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を担うべき。</a:t>
                      </a:r>
                      <a:endPar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1280160" rtl="0" eaLnBrk="1" fontAlgn="auto" latinLnBrk="0" hangingPunct="1">
                        <a:lnSpc>
                          <a:spcPts val="1600"/>
                        </a:lnSpc>
                        <a:spcBef>
                          <a:spcPts val="300"/>
                        </a:spcBef>
                        <a:spcAft>
                          <a:spcPts val="0"/>
                        </a:spcAft>
                        <a:buClrTx/>
                        <a:buSzTx/>
                        <a:buFontTx/>
                        <a:buNone/>
                        <a:tabLst/>
                        <a:defRPr/>
                      </a:pPr>
                      <a:r>
                        <a:rPr lang="ja-JP" altLang="en-US" sz="1400" b="0" u="none"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強みを伸ばし、弱みを克服していく</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という考え方は、府民に伝わりやすい。</a:t>
                      </a:r>
                      <a:endPar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1280160" rtl="0" eaLnBrk="1" fontAlgn="auto" latinLnBrk="0" hangingPunct="1">
                        <a:lnSpc>
                          <a:spcPts val="1600"/>
                        </a:lnSpc>
                        <a:spcBef>
                          <a:spcPts val="300"/>
                        </a:spcBef>
                        <a:spcAft>
                          <a:spcPts val="0"/>
                        </a:spcAft>
                        <a:buClrTx/>
                        <a:buSzTx/>
                        <a:buFontTx/>
                        <a:buNone/>
                        <a:tabLst/>
                        <a:defRPr/>
                      </a:pP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b="1" u="none"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はビジネスにつながるものでもある</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。企業の力を引き出すことが重要。</a:t>
                      </a:r>
                      <a:endPar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endParaRPr>
                    </a:p>
                  </a:txBody>
                  <a:tcPr marL="180000" marR="36000" marT="36000" marB="3600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319567681"/>
                  </a:ext>
                </a:extLst>
              </a:tr>
              <a:tr h="560323">
                <a:tc>
                  <a:txBody>
                    <a:bodyPr/>
                    <a:lstStyle/>
                    <a:p>
                      <a:pPr algn="ctr">
                        <a:lnSpc>
                          <a:spcPts val="2000"/>
                        </a:lnSpc>
                        <a:spcBef>
                          <a:spcPts val="0"/>
                        </a:spcBef>
                        <a:spcAft>
                          <a:spcPts val="0"/>
                        </a:spcAft>
                      </a:pPr>
                      <a:r>
                        <a:rPr kumimoji="1" lang="ja-JP" altLang="en-US" sz="1600" b="1" kern="12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目　 標</a:t>
                      </a:r>
                      <a:endParaRPr kumimoji="1" lang="en-US" altLang="ja-JP" sz="1600" b="1" kern="12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0" marR="0" marT="36000" marB="3600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nSpc>
                          <a:spcPts val="1600"/>
                        </a:lnSpc>
                        <a:spcBef>
                          <a:spcPts val="300"/>
                        </a:spcBef>
                        <a:spcAft>
                          <a:spcPts val="0"/>
                        </a:spcAft>
                      </a:pP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「誰一人取り残さない」という</a:t>
                      </a:r>
                      <a:r>
                        <a:rPr lang="en-US" altLang="ja-JP" sz="1400" b="1" u="none"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社会の実現は、かなりチャレンジング</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。今の社会の弱みの克服と</a:t>
                      </a:r>
                      <a:endPar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spcBef>
                          <a:spcPts val="300"/>
                        </a:spcBef>
                        <a:spcAft>
                          <a:spcPts val="0"/>
                        </a:spcAft>
                      </a:pP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　組み合わせ、</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野心的な目標</a:t>
                      </a:r>
                      <a:r>
                        <a:rPr lang="ja-JP" altLang="en-US" sz="1400" b="0" u="none" dirty="0" smtClean="0">
                          <a:latin typeface="Meiryo UI" panose="020B0604030504040204" pitchFamily="50" charset="-128"/>
                          <a:ea typeface="Meiryo UI" panose="020B0604030504040204" pitchFamily="50" charset="-128"/>
                          <a:cs typeface="Meiryo UI" panose="020B0604030504040204" pitchFamily="50" charset="-128"/>
                        </a:rPr>
                        <a:t>を掲げて大阪の未来像を描いていくべき</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endParaRPr>
                    </a:p>
                  </a:txBody>
                  <a:tcPr marL="180000" marR="36000" marT="36000" marB="3600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700559986"/>
                  </a:ext>
                </a:extLst>
              </a:tr>
              <a:tr h="560323">
                <a:tc>
                  <a:txBody>
                    <a:bodyPr/>
                    <a:lstStyle/>
                    <a:p>
                      <a:pPr marL="0" marR="0" lvl="0" indent="0" algn="ctr" defTabSz="1280160" rtl="0" eaLnBrk="1" fontAlgn="auto" latinLnBrk="0" hangingPunct="1">
                        <a:lnSpc>
                          <a:spcPts val="2000"/>
                        </a:lnSpc>
                        <a:spcBef>
                          <a:spcPts val="0"/>
                        </a:spcBef>
                        <a:spcAft>
                          <a:spcPts val="0"/>
                        </a:spcAft>
                        <a:buClrTx/>
                        <a:buSzTx/>
                        <a:buFontTx/>
                        <a:buNone/>
                        <a:tabLst/>
                        <a:defRPr/>
                      </a:pPr>
                      <a:r>
                        <a:rPr kumimoji="1" lang="ja-JP" altLang="en-US" sz="1600" b="1" kern="12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時間軸</a:t>
                      </a:r>
                      <a:endParaRPr kumimoji="1" lang="en-US" altLang="ja-JP" sz="1600" b="1" kern="12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0" marR="0" marT="36000" marB="3600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nSpc>
                          <a:spcPts val="1600"/>
                        </a:lnSpc>
                        <a:spcBef>
                          <a:spcPts val="300"/>
                        </a:spcBef>
                        <a:spcAft>
                          <a:spcPts val="0"/>
                        </a:spcAft>
                      </a:pP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rPr>
                        <a:t>2025</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年の</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万博まで</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に取組むこと」、「</a:t>
                      </a:r>
                      <a:r>
                        <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rPr>
                        <a:t>2025</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年の</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万博開催時</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に達成すること」、</a:t>
                      </a:r>
                      <a:endPar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spcBef>
                          <a:spcPts val="300"/>
                        </a:spcBef>
                        <a:spcAft>
                          <a:spcPts val="0"/>
                        </a:spcAft>
                      </a:pP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　更に「</a:t>
                      </a:r>
                      <a:r>
                        <a:rPr lang="en-US" altLang="ja-JP" sz="1400" b="1" u="none" dirty="0" smtClean="0">
                          <a:latin typeface="Meiryo UI" panose="020B0604030504040204" pitchFamily="50" charset="-128"/>
                          <a:ea typeface="Meiryo UI" panose="020B0604030504040204" pitchFamily="50" charset="-128"/>
                          <a:cs typeface="Meiryo UI" panose="020B0604030504040204" pitchFamily="50" charset="-128"/>
                        </a:rPr>
                        <a:t>2025</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年以降</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に取組みを加速させていくこと」という</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３つの時間軸</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が必要。</a:t>
                      </a:r>
                      <a:endParaRPr kumimoji="1" lang="ja-JP" altLang="en-US" sz="1400" u="none" dirty="0">
                        <a:latin typeface="Meiryo UI" panose="020B0604030504040204" pitchFamily="50" charset="-128"/>
                        <a:ea typeface="Meiryo UI" panose="020B0604030504040204" pitchFamily="50" charset="-128"/>
                      </a:endParaRPr>
                    </a:p>
                  </a:txBody>
                  <a:tcPr marL="180000" marR="36000" marT="36000" marB="3600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289782446"/>
                  </a:ext>
                </a:extLst>
              </a:tr>
              <a:tr h="1607416">
                <a:tc>
                  <a:txBody>
                    <a:bodyPr/>
                    <a:lstStyle/>
                    <a:p>
                      <a:pPr marL="0" marR="0" lvl="0" indent="0" algn="ctr" defTabSz="1280160" rtl="0" eaLnBrk="1" fontAlgn="auto" latinLnBrk="0" hangingPunct="1">
                        <a:lnSpc>
                          <a:spcPts val="2000"/>
                        </a:lnSpc>
                        <a:spcBef>
                          <a:spcPts val="0"/>
                        </a:spcBef>
                        <a:spcAft>
                          <a:spcPts val="0"/>
                        </a:spcAft>
                        <a:buClrTx/>
                        <a:buSzTx/>
                        <a:buFontTx/>
                        <a:buNone/>
                        <a:tabLst/>
                        <a:defRPr/>
                      </a:pPr>
                      <a:r>
                        <a:rPr kumimoji="1" lang="ja-JP" altLang="en-US" sz="1600" b="1" kern="12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a:t>
                      </a:r>
                      <a:r>
                        <a:rPr kumimoji="1" lang="en-US" altLang="ja-JP" sz="1600" b="1" kern="12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SDGs</a:t>
                      </a:r>
                      <a:r>
                        <a:rPr kumimoji="1" lang="ja-JP" altLang="en-US" sz="1600" b="1" kern="12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先進都市」</a:t>
                      </a:r>
                      <a:endParaRPr kumimoji="1" lang="en-US" altLang="ja-JP" sz="1600" b="1" kern="12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pPr marL="0" marR="0" lvl="0" indent="0" algn="l" defTabSz="1280160" rtl="0" eaLnBrk="1" fontAlgn="auto" latinLnBrk="0" hangingPunct="1">
                        <a:lnSpc>
                          <a:spcPts val="2000"/>
                        </a:lnSpc>
                        <a:spcBef>
                          <a:spcPts val="0"/>
                        </a:spcBef>
                        <a:spcAft>
                          <a:spcPts val="0"/>
                        </a:spcAft>
                        <a:buClrTx/>
                        <a:buSzTx/>
                        <a:buFontTx/>
                        <a:buNone/>
                        <a:tabLst/>
                        <a:defRPr/>
                      </a:pPr>
                      <a:r>
                        <a:rPr kumimoji="1" lang="ja-JP" altLang="en-US" sz="1600" b="1" kern="12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  とは何か</a:t>
                      </a:r>
                      <a:endParaRPr kumimoji="1" lang="en-US" altLang="ja-JP" sz="1600" b="1" kern="12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0" marR="0" marT="36000" marB="3600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nSpc>
                          <a:spcPts val="1600"/>
                        </a:lnSpc>
                        <a:spcBef>
                          <a:spcPts val="300"/>
                        </a:spcBef>
                        <a:spcAft>
                          <a:spcPts val="0"/>
                        </a:spcAft>
                      </a:pP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b="1" u="none" dirty="0" smtClean="0">
                          <a:latin typeface="Meiryo UI" panose="020B0604030504040204" pitchFamily="50" charset="-128"/>
                          <a:ea typeface="Meiryo UI" panose="020B0604030504040204" pitchFamily="50" charset="-128"/>
                          <a:cs typeface="Meiryo UI" panose="020B0604030504040204" pitchFamily="50" charset="-128"/>
                        </a:rPr>
                        <a:t>17</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ゴール全ての国内評価を高めていく</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こと。</a:t>
                      </a:r>
                    </a:p>
                    <a:p>
                      <a:pPr>
                        <a:lnSpc>
                          <a:spcPts val="1600"/>
                        </a:lnSpc>
                        <a:spcBef>
                          <a:spcPts val="300"/>
                        </a:spcBef>
                        <a:spcAft>
                          <a:spcPts val="0"/>
                        </a:spcAft>
                      </a:pP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現行の府の検証プロセスそのもの</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が先進的な取組みであり、国際的に発信、可視化すべき。</a:t>
                      </a:r>
                    </a:p>
                    <a:p>
                      <a:pPr>
                        <a:lnSpc>
                          <a:spcPts val="1600"/>
                        </a:lnSpc>
                        <a:spcBef>
                          <a:spcPts val="300"/>
                        </a:spcBef>
                        <a:spcAft>
                          <a:spcPts val="0"/>
                        </a:spcAft>
                      </a:pP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・主観的な視点で</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注力するゴールの指標をどこまで伸ばすことができるか</a:t>
                      </a:r>
                      <a:r>
                        <a:rPr lang="ja-JP" altLang="en-US" sz="1400" b="0" u="none"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野心的に「上昇率」を</a:t>
                      </a:r>
                      <a:endParaRPr lang="en-US" altLang="ja-JP" sz="1400" b="1"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spcBef>
                          <a:spcPts val="300"/>
                        </a:spcBef>
                        <a:spcAft>
                          <a:spcPts val="0"/>
                        </a:spcAft>
                      </a:pPr>
                      <a:r>
                        <a:rPr lang="ja-JP" altLang="en-US" sz="1400" b="1" u="none" baseline="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設定</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し、</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それを達成していくこと（マニフェスト化）</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が</a:t>
                      </a:r>
                      <a:r>
                        <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先進都市としての評価につながる。</a:t>
                      </a:r>
                    </a:p>
                    <a:p>
                      <a:pPr>
                        <a:lnSpc>
                          <a:spcPts val="1600"/>
                        </a:lnSpc>
                        <a:spcBef>
                          <a:spcPts val="300"/>
                        </a:spcBef>
                        <a:spcAft>
                          <a:spcPts val="0"/>
                        </a:spcAft>
                      </a:pP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・具体的な取組みの中で、</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「誰一人取り残さない」という考え方が社会で実践される</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こと。</a:t>
                      </a:r>
                    </a:p>
                    <a:p>
                      <a:pPr>
                        <a:lnSpc>
                          <a:spcPts val="1600"/>
                        </a:lnSpc>
                        <a:spcBef>
                          <a:spcPts val="300"/>
                        </a:spcBef>
                        <a:spcAft>
                          <a:spcPts val="0"/>
                        </a:spcAft>
                      </a:pP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府民の「どうありたいか」という声をきちんと拾い上げる</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ことで、変革につなげていくこと。</a:t>
                      </a:r>
                      <a:endPar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endParaRPr>
                    </a:p>
                  </a:txBody>
                  <a:tcPr marL="180000" marR="36000" marT="36000" marB="3600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53444674"/>
                  </a:ext>
                </a:extLst>
              </a:tr>
            </a:tbl>
          </a:graphicData>
        </a:graphic>
      </p:graphicFrame>
      <p:sp>
        <p:nvSpPr>
          <p:cNvPr id="6" name="スライド番号プレースホルダー 5"/>
          <p:cNvSpPr>
            <a:spLocks noGrp="1"/>
          </p:cNvSpPr>
          <p:nvPr>
            <p:ph type="sldNum" sz="quarter" idx="12"/>
          </p:nvPr>
        </p:nvSpPr>
        <p:spPr/>
        <p:txBody>
          <a:bodyPr/>
          <a:lstStyle/>
          <a:p>
            <a:fld id="{E61EF540-5CB6-483A-A4DA-F9E60F8B4EFB}" type="slidenum">
              <a:rPr kumimoji="1" lang="ja-JP" altLang="en-US" smtClean="0"/>
              <a:pPr/>
              <a:t>9</a:t>
            </a:fld>
            <a:endParaRPr kumimoji="1" lang="ja-JP" altLang="en-US" dirty="0"/>
          </a:p>
        </p:txBody>
      </p:sp>
    </p:spTree>
    <p:extLst>
      <p:ext uri="{BB962C8B-B14F-4D97-AF65-F5344CB8AC3E}">
        <p14:creationId xmlns:p14="http://schemas.microsoft.com/office/powerpoint/2010/main" val="4737434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11698</TotalTime>
  <Words>5117</Words>
  <Application>Microsoft Office PowerPoint</Application>
  <PresentationFormat>A4 210 x 297 mm</PresentationFormat>
  <Paragraphs>587</Paragraphs>
  <Slides>20</Slides>
  <Notes>1</Notes>
  <HiddenSlides>0</HiddenSlides>
  <MMClips>0</MMClips>
  <ScaleCrop>false</ScaleCrop>
  <HeadingPairs>
    <vt:vector size="6" baseType="variant">
      <vt:variant>
        <vt:lpstr>使用されているフォント</vt:lpstr>
      </vt:variant>
      <vt:variant>
        <vt:i4>9</vt:i4>
      </vt:variant>
      <vt:variant>
        <vt:lpstr>テーマ</vt:lpstr>
      </vt:variant>
      <vt:variant>
        <vt:i4>3</vt:i4>
      </vt:variant>
      <vt:variant>
        <vt:lpstr>スライド タイトル</vt:lpstr>
      </vt:variant>
      <vt:variant>
        <vt:i4>20</vt:i4>
      </vt:variant>
    </vt:vector>
  </HeadingPairs>
  <TitlesOfParts>
    <vt:vector size="32" baseType="lpstr">
      <vt:lpstr>HGS創英角ｺﾞｼｯｸUB</vt:lpstr>
      <vt:lpstr>Meiryo UI</vt:lpstr>
      <vt:lpstr>ＭＳ Ｐゴシック</vt:lpstr>
      <vt:lpstr>游ゴシック</vt:lpstr>
      <vt:lpstr>游ゴシック Light</vt:lpstr>
      <vt:lpstr>Arial</vt:lpstr>
      <vt:lpstr>Calibri</vt:lpstr>
      <vt:lpstr>Calibri Light</vt:lpstr>
      <vt:lpstr>Wingdings</vt:lpstr>
      <vt:lpstr>Office テーマ</vt:lpstr>
      <vt:lpstr>1_デザインの設定</vt:lpstr>
      <vt:lpstr>デザインの設定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大阪府</dc:creator>
  <cp:lastModifiedBy>田中　大貴</cp:lastModifiedBy>
  <cp:revision>1220</cp:revision>
  <cp:lastPrinted>2019-12-02T05:08:40Z</cp:lastPrinted>
  <dcterms:created xsi:type="dcterms:W3CDTF">2019-02-01T00:27:44Z</dcterms:created>
  <dcterms:modified xsi:type="dcterms:W3CDTF">2019-12-18T01:05:02Z</dcterms:modified>
</cp:coreProperties>
</file>