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3" r:id="rId6"/>
    <p:sldId id="274" r:id="rId7"/>
    <p:sldId id="264" r:id="rId8"/>
    <p:sldId id="267" r:id="rId9"/>
    <p:sldId id="268" r:id="rId10"/>
    <p:sldId id="269" r:id="rId11"/>
    <p:sldId id="265" r:id="rId12"/>
    <p:sldId id="272" r:id="rId13"/>
    <p:sldId id="266" r:id="rId14"/>
    <p:sldId id="271" r:id="rId15"/>
    <p:sldId id="273" r:id="rId16"/>
    <p:sldId id="270" r:id="rId1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4660"/>
  </p:normalViewPr>
  <p:slideViewPr>
    <p:cSldViewPr snapToGrid="0" showGuides="1">
      <p:cViewPr varScale="1">
        <p:scale>
          <a:sx n="67" d="100"/>
          <a:sy n="67" d="100"/>
        </p:scale>
        <p:origin x="14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2_&#29702;&#35299;&#20419;&#36914;&#38306;&#36899;\191219_&#9733;&#26410;&#26469;&#37117;&#24066;&#21193;&#24375;&#20250;\04_&#24403;&#26085;&#36039;&#26009;\&#26410;&#26469;&#37117;&#24066;&#12414;&#12392;&#124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72153149311318"/>
          <c:y val="7.2476726496356364E-2"/>
          <c:w val="0.74144426331446911"/>
          <c:h val="0.90306953107454502"/>
        </c:manualLayout>
      </c:layout>
      <c:barChart>
        <c:barDir val="bar"/>
        <c:grouping val="stacked"/>
        <c:varyColors val="0"/>
        <c:ser>
          <c:idx val="0"/>
          <c:order val="0"/>
          <c:tx>
            <c:strRef>
              <c:f>Sheet1!$C$65</c:f>
              <c:strCache>
                <c:ptCount val="1"/>
                <c:pt idx="0">
                  <c:v>2018年選定都市</c:v>
                </c:pt>
              </c:strCache>
            </c:strRef>
          </c:tx>
          <c:spPr>
            <a:pattFill prst="smGrid">
              <a:fgClr>
                <a:schemeClr val="accent1"/>
              </a:fgClr>
              <a:bgClr>
                <a:schemeClr val="bg1"/>
              </a:bgClr>
            </a:pattFill>
            <a:ln w="3175">
              <a:solidFill>
                <a:schemeClr val="accent1"/>
              </a:solid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val>
            <c:numRef>
              <c:f>Sheet1!$D$65:$T$65</c:f>
              <c:numCache>
                <c:formatCode>General</c:formatCode>
                <c:ptCount val="17"/>
                <c:pt idx="0">
                  <c:v>4</c:v>
                </c:pt>
                <c:pt idx="1">
                  <c:v>6</c:v>
                </c:pt>
                <c:pt idx="2">
                  <c:v>14</c:v>
                </c:pt>
                <c:pt idx="3">
                  <c:v>21</c:v>
                </c:pt>
                <c:pt idx="4">
                  <c:v>6</c:v>
                </c:pt>
                <c:pt idx="5">
                  <c:v>7</c:v>
                </c:pt>
                <c:pt idx="6">
                  <c:v>19</c:v>
                </c:pt>
                <c:pt idx="7">
                  <c:v>29</c:v>
                </c:pt>
                <c:pt idx="8">
                  <c:v>21</c:v>
                </c:pt>
                <c:pt idx="9">
                  <c:v>8</c:v>
                </c:pt>
                <c:pt idx="10">
                  <c:v>24</c:v>
                </c:pt>
                <c:pt idx="11">
                  <c:v>13</c:v>
                </c:pt>
                <c:pt idx="12">
                  <c:v>18</c:v>
                </c:pt>
                <c:pt idx="13">
                  <c:v>7</c:v>
                </c:pt>
                <c:pt idx="14">
                  <c:v>13</c:v>
                </c:pt>
                <c:pt idx="15">
                  <c:v>4</c:v>
                </c:pt>
                <c:pt idx="16">
                  <c:v>15</c:v>
                </c:pt>
              </c:numCache>
            </c:numRef>
          </c:val>
          <c:extLst>
            <c:ext xmlns:c16="http://schemas.microsoft.com/office/drawing/2014/chart" uri="{C3380CC4-5D6E-409C-BE32-E72D297353CC}">
              <c16:uniqueId val="{00000000-5500-463A-ADFB-5909D8F2DE2A}"/>
            </c:ext>
          </c:extLst>
        </c:ser>
        <c:ser>
          <c:idx val="1"/>
          <c:order val="1"/>
          <c:tx>
            <c:strRef>
              <c:f>Sheet1!$C$33</c:f>
              <c:strCache>
                <c:ptCount val="1"/>
                <c:pt idx="0">
                  <c:v>2019年選定都市</c:v>
                </c:pt>
              </c:strCache>
            </c:strRef>
          </c:tx>
          <c:spPr>
            <a:pattFill prst="narVert">
              <a:fgClr>
                <a:schemeClr val="accent1"/>
              </a:fgClr>
              <a:bgClr>
                <a:schemeClr val="bg1"/>
              </a:bgClr>
            </a:pattFill>
            <a:ln w="3175">
              <a:solidFill>
                <a:schemeClr val="accent1"/>
              </a:solid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Sheet1!$D$33:$T$33</c:f>
              <c:numCache>
                <c:formatCode>General</c:formatCode>
                <c:ptCount val="17"/>
                <c:pt idx="0">
                  <c:v>3</c:v>
                </c:pt>
                <c:pt idx="1">
                  <c:v>6</c:v>
                </c:pt>
                <c:pt idx="2">
                  <c:v>9</c:v>
                </c:pt>
                <c:pt idx="3">
                  <c:v>20</c:v>
                </c:pt>
                <c:pt idx="4">
                  <c:v>9</c:v>
                </c:pt>
                <c:pt idx="5">
                  <c:v>7</c:v>
                </c:pt>
                <c:pt idx="6">
                  <c:v>17</c:v>
                </c:pt>
                <c:pt idx="7">
                  <c:v>30</c:v>
                </c:pt>
                <c:pt idx="8">
                  <c:v>24</c:v>
                </c:pt>
                <c:pt idx="9">
                  <c:v>8</c:v>
                </c:pt>
                <c:pt idx="10">
                  <c:v>23</c:v>
                </c:pt>
                <c:pt idx="11">
                  <c:v>20</c:v>
                </c:pt>
                <c:pt idx="12">
                  <c:v>12</c:v>
                </c:pt>
                <c:pt idx="13">
                  <c:v>14</c:v>
                </c:pt>
                <c:pt idx="14">
                  <c:v>15</c:v>
                </c:pt>
                <c:pt idx="15">
                  <c:v>4</c:v>
                </c:pt>
                <c:pt idx="16">
                  <c:v>17</c:v>
                </c:pt>
              </c:numCache>
            </c:numRef>
          </c:val>
          <c:extLst>
            <c:ext xmlns:c16="http://schemas.microsoft.com/office/drawing/2014/chart" uri="{C3380CC4-5D6E-409C-BE32-E72D297353CC}">
              <c16:uniqueId val="{00000001-5500-463A-ADFB-5909D8F2DE2A}"/>
            </c:ext>
          </c:extLst>
        </c:ser>
        <c:dLbls>
          <c:showLegendKey val="0"/>
          <c:showVal val="1"/>
          <c:showCatName val="0"/>
          <c:showSerName val="0"/>
          <c:showPercent val="0"/>
          <c:showBubbleSize val="0"/>
        </c:dLbls>
        <c:gapWidth val="95"/>
        <c:overlap val="100"/>
        <c:axId val="313373135"/>
        <c:axId val="313374799"/>
      </c:barChart>
      <c:catAx>
        <c:axId val="313373135"/>
        <c:scaling>
          <c:orientation val="maxMin"/>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13374799"/>
        <c:crosses val="autoZero"/>
        <c:auto val="1"/>
        <c:lblAlgn val="ctr"/>
        <c:lblOffset val="100"/>
        <c:noMultiLvlLbl val="0"/>
      </c:catAx>
      <c:valAx>
        <c:axId val="313374799"/>
        <c:scaling>
          <c:orientation val="minMax"/>
        </c:scaling>
        <c:delete val="1"/>
        <c:axPos val="t"/>
        <c:numFmt formatCode="General" sourceLinked="1"/>
        <c:majorTickMark val="none"/>
        <c:minorTickMark val="none"/>
        <c:tickLblPos val="nextTo"/>
        <c:crossAx val="313373135"/>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4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D385289-5A17-4735-B8AD-077FBD115162}" type="datetimeFigureOut">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9B02A9F-8044-4F2E-968B-AA345141971A}" type="slidenum">
              <a:rPr kumimoji="1" lang="ja-JP" altLang="en-US" smtClean="0"/>
              <a:t>‹#›</a:t>
            </a:fld>
            <a:endParaRPr kumimoji="1" lang="ja-JP" altLang="en-US"/>
          </a:p>
        </p:txBody>
      </p:sp>
    </p:spTree>
    <p:extLst>
      <p:ext uri="{BB962C8B-B14F-4D97-AF65-F5344CB8AC3E}">
        <p14:creationId xmlns:p14="http://schemas.microsoft.com/office/powerpoint/2010/main" val="263024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385289-5A17-4735-B8AD-077FBD115162}" type="datetimeFigureOut">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9B02A9F-8044-4F2E-968B-AA345141971A}" type="slidenum">
              <a:rPr kumimoji="1" lang="ja-JP" altLang="en-US" smtClean="0"/>
              <a:t>‹#›</a:t>
            </a:fld>
            <a:endParaRPr kumimoji="1" lang="ja-JP" altLang="en-US"/>
          </a:p>
        </p:txBody>
      </p:sp>
    </p:spTree>
    <p:extLst>
      <p:ext uri="{BB962C8B-B14F-4D97-AF65-F5344CB8AC3E}">
        <p14:creationId xmlns:p14="http://schemas.microsoft.com/office/powerpoint/2010/main" val="229357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385289-5A17-4735-B8AD-077FBD115162}" type="datetimeFigureOut">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9B02A9F-8044-4F2E-968B-AA345141971A}" type="slidenum">
              <a:rPr kumimoji="1" lang="ja-JP" altLang="en-US" smtClean="0"/>
              <a:t>‹#›</a:t>
            </a:fld>
            <a:endParaRPr kumimoji="1" lang="ja-JP" altLang="en-US"/>
          </a:p>
        </p:txBody>
      </p:sp>
    </p:spTree>
    <p:extLst>
      <p:ext uri="{BB962C8B-B14F-4D97-AF65-F5344CB8AC3E}">
        <p14:creationId xmlns:p14="http://schemas.microsoft.com/office/powerpoint/2010/main" val="116373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u="heavy">
                <a:solidFill>
                  <a:schemeClr val="bg1"/>
                </a:solidFill>
                <a:latin typeface="Meiryo UI"/>
                <a:cs typeface="Meiryo UI"/>
              </a:defRPr>
            </a:lvl1pPr>
          </a:lstStyle>
          <a:p>
            <a:endParaRPr/>
          </a:p>
        </p:txBody>
      </p:sp>
      <p:sp>
        <p:nvSpPr>
          <p:cNvPr id="3" name="Holder 3"/>
          <p:cNvSpPr>
            <a:spLocks noGrp="1"/>
          </p:cNvSpPr>
          <p:nvPr>
            <p:ph sz="half" idx="2"/>
          </p:nvPr>
        </p:nvSpPr>
        <p:spPr>
          <a:xfrm>
            <a:off x="425951" y="1289954"/>
            <a:ext cx="4443254" cy="387798"/>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5017887" y="1289953"/>
            <a:ext cx="2197206" cy="387798"/>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4785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385289-5A17-4735-B8AD-077FBD115162}" type="datetimeFigureOut">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9B02A9F-8044-4F2E-968B-AA345141971A}" type="slidenum">
              <a:rPr kumimoji="1" lang="ja-JP" altLang="en-US" smtClean="0"/>
              <a:t>‹#›</a:t>
            </a:fld>
            <a:endParaRPr kumimoji="1" lang="ja-JP" altLang="en-US"/>
          </a:p>
        </p:txBody>
      </p:sp>
    </p:spTree>
    <p:extLst>
      <p:ext uri="{BB962C8B-B14F-4D97-AF65-F5344CB8AC3E}">
        <p14:creationId xmlns:p14="http://schemas.microsoft.com/office/powerpoint/2010/main" val="294391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D385289-5A17-4735-B8AD-077FBD115162}" type="datetimeFigureOut">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9B02A9F-8044-4F2E-968B-AA345141971A}" type="slidenum">
              <a:rPr kumimoji="1" lang="ja-JP" altLang="en-US" smtClean="0"/>
              <a:t>‹#›</a:t>
            </a:fld>
            <a:endParaRPr kumimoji="1" lang="ja-JP" altLang="en-US"/>
          </a:p>
        </p:txBody>
      </p:sp>
    </p:spTree>
    <p:extLst>
      <p:ext uri="{BB962C8B-B14F-4D97-AF65-F5344CB8AC3E}">
        <p14:creationId xmlns:p14="http://schemas.microsoft.com/office/powerpoint/2010/main" val="392559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D385289-5A17-4735-B8AD-077FBD115162}" type="datetimeFigureOut">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9B02A9F-8044-4F2E-968B-AA345141971A}" type="slidenum">
              <a:rPr kumimoji="1" lang="ja-JP" altLang="en-US" smtClean="0"/>
              <a:t>‹#›</a:t>
            </a:fld>
            <a:endParaRPr kumimoji="1" lang="ja-JP" altLang="en-US"/>
          </a:p>
        </p:txBody>
      </p:sp>
    </p:spTree>
    <p:extLst>
      <p:ext uri="{BB962C8B-B14F-4D97-AF65-F5344CB8AC3E}">
        <p14:creationId xmlns:p14="http://schemas.microsoft.com/office/powerpoint/2010/main" val="165311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D385289-5A17-4735-B8AD-077FBD115162}" type="datetimeFigureOut">
              <a:rPr kumimoji="1" lang="ja-JP" altLang="en-US" smtClean="0"/>
              <a:t>2019/12/18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9B02A9F-8044-4F2E-968B-AA345141971A}" type="slidenum">
              <a:rPr kumimoji="1" lang="ja-JP" altLang="en-US" smtClean="0"/>
              <a:t>‹#›</a:t>
            </a:fld>
            <a:endParaRPr kumimoji="1" lang="ja-JP" altLang="en-US"/>
          </a:p>
        </p:txBody>
      </p:sp>
    </p:spTree>
    <p:extLst>
      <p:ext uri="{BB962C8B-B14F-4D97-AF65-F5344CB8AC3E}">
        <p14:creationId xmlns:p14="http://schemas.microsoft.com/office/powerpoint/2010/main" val="236816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D385289-5A17-4735-B8AD-077FBD115162}" type="datetimeFigureOut">
              <a:rPr kumimoji="1" lang="ja-JP" altLang="en-US" smtClean="0"/>
              <a:t>2019/12/18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9B02A9F-8044-4F2E-968B-AA345141971A}" type="slidenum">
              <a:rPr kumimoji="1" lang="ja-JP" altLang="en-US" smtClean="0"/>
              <a:t>‹#›</a:t>
            </a:fld>
            <a:endParaRPr kumimoji="1" lang="ja-JP" altLang="en-US"/>
          </a:p>
        </p:txBody>
      </p:sp>
    </p:spTree>
    <p:extLst>
      <p:ext uri="{BB962C8B-B14F-4D97-AF65-F5344CB8AC3E}">
        <p14:creationId xmlns:p14="http://schemas.microsoft.com/office/powerpoint/2010/main" val="56861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D385289-5A17-4735-B8AD-077FBD115162}" type="datetimeFigureOut">
              <a:rPr kumimoji="1" lang="ja-JP" altLang="en-US" smtClean="0"/>
              <a:t>2019/12/18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9B02A9F-8044-4F2E-968B-AA345141971A}" type="slidenum">
              <a:rPr kumimoji="1" lang="ja-JP" altLang="en-US" smtClean="0"/>
              <a:t>‹#›</a:t>
            </a:fld>
            <a:endParaRPr kumimoji="1" lang="ja-JP" altLang="en-US"/>
          </a:p>
        </p:txBody>
      </p:sp>
    </p:spTree>
    <p:extLst>
      <p:ext uri="{BB962C8B-B14F-4D97-AF65-F5344CB8AC3E}">
        <p14:creationId xmlns:p14="http://schemas.microsoft.com/office/powerpoint/2010/main" val="322093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D385289-5A17-4735-B8AD-077FBD115162}" type="datetimeFigureOut">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9B02A9F-8044-4F2E-968B-AA345141971A}" type="slidenum">
              <a:rPr kumimoji="1" lang="ja-JP" altLang="en-US" smtClean="0"/>
              <a:t>‹#›</a:t>
            </a:fld>
            <a:endParaRPr kumimoji="1" lang="ja-JP" altLang="en-US"/>
          </a:p>
        </p:txBody>
      </p:sp>
    </p:spTree>
    <p:extLst>
      <p:ext uri="{BB962C8B-B14F-4D97-AF65-F5344CB8AC3E}">
        <p14:creationId xmlns:p14="http://schemas.microsoft.com/office/powerpoint/2010/main" val="84445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D385289-5A17-4735-B8AD-077FBD115162}" type="datetimeFigureOut">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9B02A9F-8044-4F2E-968B-AA345141971A}" type="slidenum">
              <a:rPr kumimoji="1" lang="ja-JP" altLang="en-US" smtClean="0"/>
              <a:t>‹#›</a:t>
            </a:fld>
            <a:endParaRPr kumimoji="1" lang="ja-JP" altLang="en-US"/>
          </a:p>
        </p:txBody>
      </p:sp>
    </p:spTree>
    <p:extLst>
      <p:ext uri="{BB962C8B-B14F-4D97-AF65-F5344CB8AC3E}">
        <p14:creationId xmlns:p14="http://schemas.microsoft.com/office/powerpoint/2010/main" val="216425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85289-5A17-4735-B8AD-077FBD115162}" type="datetimeFigureOut">
              <a:rPr kumimoji="1" lang="ja-JP" altLang="en-US" smtClean="0"/>
              <a:t>2019/12/18</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02A9F-8044-4F2E-968B-AA345141971A}" type="slidenum">
              <a:rPr kumimoji="1" lang="ja-JP" altLang="en-US" smtClean="0"/>
              <a:t>‹#›</a:t>
            </a:fld>
            <a:endParaRPr kumimoji="1" lang="ja-JP" altLang="en-US"/>
          </a:p>
        </p:txBody>
      </p:sp>
    </p:spTree>
    <p:extLst>
      <p:ext uri="{BB962C8B-B14F-4D97-AF65-F5344CB8AC3E}">
        <p14:creationId xmlns:p14="http://schemas.microsoft.com/office/powerpoint/2010/main" val="4110085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chart" Target="../charts/chart1.xml"/><Relationship Id="rId16"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18" Type="http://schemas.openxmlformats.org/officeDocument/2006/relationships/image" Target="../media/image32.jpg"/><Relationship Id="rId3" Type="http://schemas.openxmlformats.org/officeDocument/2006/relationships/image" Target="../media/image17.png"/><Relationship Id="rId21" Type="http://schemas.openxmlformats.org/officeDocument/2006/relationships/image" Target="../media/image35.jpg"/><Relationship Id="rId7" Type="http://schemas.openxmlformats.org/officeDocument/2006/relationships/image" Target="../media/image21.jpg"/><Relationship Id="rId12" Type="http://schemas.openxmlformats.org/officeDocument/2006/relationships/image" Target="../media/image26.jpg"/><Relationship Id="rId17" Type="http://schemas.openxmlformats.org/officeDocument/2006/relationships/image" Target="../media/image31.jpg"/><Relationship Id="rId2" Type="http://schemas.openxmlformats.org/officeDocument/2006/relationships/image" Target="../media/image16.png"/><Relationship Id="rId16" Type="http://schemas.openxmlformats.org/officeDocument/2006/relationships/image" Target="../media/image30.jpg"/><Relationship Id="rId20"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5" Type="http://schemas.openxmlformats.org/officeDocument/2006/relationships/image" Target="../media/image29.jpg"/><Relationship Id="rId10" Type="http://schemas.openxmlformats.org/officeDocument/2006/relationships/image" Target="../media/image24.jpg"/><Relationship Id="rId19" Type="http://schemas.openxmlformats.org/officeDocument/2006/relationships/image" Target="../media/image33.jpg"/><Relationship Id="rId4" Type="http://schemas.openxmlformats.org/officeDocument/2006/relationships/image" Target="../media/image18.jpg"/><Relationship Id="rId9" Type="http://schemas.openxmlformats.org/officeDocument/2006/relationships/image" Target="../media/image23.jpg"/><Relationship Id="rId14" Type="http://schemas.openxmlformats.org/officeDocument/2006/relationships/image" Target="../media/image28.jpg"/><Relationship Id="rId22" Type="http://schemas.openxmlformats.org/officeDocument/2006/relationships/image" Target="../media/image3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86714" y="442913"/>
            <a:ext cx="1443037" cy="628650"/>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rPr>
              <a:t>参考１</a:t>
            </a:r>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657350" y="2343150"/>
            <a:ext cx="6515100" cy="2123658"/>
          </a:xfrm>
          <a:prstGeom prst="rect">
            <a:avLst/>
          </a:prstGeom>
          <a:noFill/>
        </p:spPr>
        <p:txBody>
          <a:bodyPr wrap="square" rtlCol="0">
            <a:spAutoFit/>
          </a:bodyPr>
          <a:lstStyle/>
          <a:p>
            <a:pPr algn="ctr"/>
            <a:r>
              <a:rPr kumimoji="1" lang="en-US" altLang="ja-JP" sz="3600" dirty="0" smtClean="0">
                <a:latin typeface="Meiryo UI" panose="020B0604030504040204" pitchFamily="50" charset="-128"/>
                <a:ea typeface="Meiryo UI" panose="020B0604030504040204" pitchFamily="50" charset="-128"/>
              </a:rPr>
              <a:t>SDGs</a:t>
            </a:r>
            <a:r>
              <a:rPr lang="ja-JP" altLang="en-US" sz="3600" dirty="0" smtClean="0">
                <a:latin typeface="Meiryo UI" panose="020B0604030504040204" pitchFamily="50" charset="-128"/>
                <a:ea typeface="Meiryo UI" panose="020B0604030504040204" pitchFamily="50" charset="-128"/>
              </a:rPr>
              <a:t>未来都市について</a:t>
            </a:r>
            <a:endParaRPr lang="en-US" altLang="ja-JP" sz="3600" dirty="0" smtClean="0">
              <a:latin typeface="Meiryo UI" panose="020B0604030504040204" pitchFamily="50" charset="-128"/>
              <a:ea typeface="Meiryo UI" panose="020B0604030504040204" pitchFamily="50" charset="-128"/>
            </a:endParaRPr>
          </a:p>
          <a:p>
            <a:pPr algn="ctr"/>
            <a:endParaRPr kumimoji="1" lang="en-US" altLang="ja-JP" sz="2400" dirty="0" smtClean="0">
              <a:latin typeface="Meiryo UI" panose="020B0604030504040204" pitchFamily="50" charset="-128"/>
              <a:ea typeface="Meiryo UI" panose="020B0604030504040204" pitchFamily="50" charset="-128"/>
            </a:endParaRPr>
          </a:p>
          <a:p>
            <a:pPr algn="ctr"/>
            <a:endParaRPr lang="en-US" altLang="ja-JP" sz="2400" dirty="0">
              <a:latin typeface="Meiryo UI" panose="020B0604030504040204" pitchFamily="50" charset="-128"/>
              <a:ea typeface="Meiryo UI" panose="020B0604030504040204" pitchFamily="50" charset="-128"/>
            </a:endParaRPr>
          </a:p>
          <a:p>
            <a:pPr algn="ctr"/>
            <a:endParaRPr kumimoji="1" lang="en-US" altLang="ja-JP" sz="2400" dirty="0">
              <a:latin typeface="Meiryo UI" panose="020B0604030504040204" pitchFamily="50" charset="-128"/>
              <a:ea typeface="Meiryo UI" panose="020B0604030504040204" pitchFamily="50" charset="-128"/>
            </a:endParaRPr>
          </a:p>
          <a:p>
            <a:pPr algn="ctr"/>
            <a:r>
              <a:rPr lang="ja-JP" altLang="en-US" sz="2400" dirty="0" smtClean="0">
                <a:latin typeface="Meiryo UI" panose="020B0604030504040204" pitchFamily="50" charset="-128"/>
                <a:ea typeface="Meiryo UI" panose="020B0604030504040204" pitchFamily="50" charset="-128"/>
              </a:rPr>
              <a:t>令和元年</a:t>
            </a:r>
            <a:r>
              <a:rPr lang="en-US" altLang="ja-JP" sz="2400" dirty="0" smtClean="0">
                <a:latin typeface="Meiryo UI" panose="020B0604030504040204" pitchFamily="50" charset="-128"/>
                <a:ea typeface="Meiryo UI" panose="020B0604030504040204" pitchFamily="50" charset="-128"/>
              </a:rPr>
              <a:t>12</a:t>
            </a:r>
            <a:r>
              <a:rPr lang="ja-JP" altLang="en-US" sz="2400" dirty="0" smtClean="0">
                <a:latin typeface="Meiryo UI" panose="020B0604030504040204" pitchFamily="50" charset="-128"/>
                <a:ea typeface="Meiryo UI" panose="020B0604030504040204" pitchFamily="50" charset="-128"/>
              </a:rPr>
              <a:t>月</a:t>
            </a:r>
            <a:r>
              <a:rPr lang="en-US" altLang="ja-JP" sz="2400" dirty="0" smtClean="0">
                <a:latin typeface="Meiryo UI" panose="020B0604030504040204" pitchFamily="50" charset="-128"/>
                <a:ea typeface="Meiryo UI" panose="020B0604030504040204" pitchFamily="50" charset="-128"/>
              </a:rPr>
              <a:t>19</a:t>
            </a:r>
            <a:r>
              <a:rPr lang="ja-JP" altLang="en-US" sz="2400" dirty="0" smtClean="0">
                <a:latin typeface="Meiryo UI" panose="020B0604030504040204" pitchFamily="50" charset="-128"/>
                <a:ea typeface="Meiryo UI" panose="020B0604030504040204" pitchFamily="50" charset="-128"/>
              </a:rPr>
              <a:t>日（木）</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5049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1"/>
            <a:ext cx="9906000" cy="475615"/>
          </a:xfrm>
          <a:custGeom>
            <a:avLst/>
            <a:gdLst/>
            <a:ahLst/>
            <a:cxnLst/>
            <a:rect l="l" t="t" r="r" b="b"/>
            <a:pathLst>
              <a:path w="9144000" h="475615">
                <a:moveTo>
                  <a:pt x="0" y="475488"/>
                </a:moveTo>
                <a:lnTo>
                  <a:pt x="9144000" y="475488"/>
                </a:lnTo>
                <a:lnTo>
                  <a:pt x="9144000" y="0"/>
                </a:lnTo>
                <a:lnTo>
                  <a:pt x="0" y="0"/>
                </a:lnTo>
                <a:lnTo>
                  <a:pt x="0" y="475488"/>
                </a:lnTo>
                <a:close/>
              </a:path>
            </a:pathLst>
          </a:custGeom>
          <a:solidFill>
            <a:srgbClr val="376092"/>
          </a:solidFill>
        </p:spPr>
        <p:txBody>
          <a:bodyPr wrap="square" lIns="0" tIns="0" rIns="0" bIns="0"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令和元年度</a:t>
            </a:r>
            <a:r>
              <a:rPr lang="en-US" altLang="ja-JP" b="1" dirty="0" smtClean="0">
                <a:solidFill>
                  <a:schemeClr val="bg1"/>
                </a:solidFill>
                <a:latin typeface="Meiryo UI" panose="020B0604030504040204" pitchFamily="50" charset="-128"/>
                <a:ea typeface="Meiryo UI" panose="020B0604030504040204" pitchFamily="50" charset="-128"/>
              </a:rPr>
              <a:t> SD</a:t>
            </a:r>
            <a:r>
              <a:rPr lang="en-US" altLang="ja-JP" b="1" spc="-5" dirty="0" smtClean="0">
                <a:solidFill>
                  <a:schemeClr val="bg1"/>
                </a:solidFill>
                <a:latin typeface="Meiryo UI" panose="020B0604030504040204" pitchFamily="50" charset="-128"/>
                <a:ea typeface="Meiryo UI" panose="020B0604030504040204" pitchFamily="50" charset="-128"/>
              </a:rPr>
              <a:t>G</a:t>
            </a:r>
            <a:r>
              <a:rPr lang="en-US" altLang="ja-JP" b="1" dirty="0" smtClean="0">
                <a:solidFill>
                  <a:schemeClr val="bg1"/>
                </a:solidFill>
                <a:latin typeface="Meiryo UI" panose="020B0604030504040204" pitchFamily="50" charset="-128"/>
                <a:ea typeface="Meiryo UI" panose="020B0604030504040204" pitchFamily="50" charset="-128"/>
              </a:rPr>
              <a:t>s</a:t>
            </a:r>
            <a:r>
              <a:rPr lang="ja-JP" altLang="en-US" b="1" dirty="0" smtClean="0">
                <a:solidFill>
                  <a:schemeClr val="bg1"/>
                </a:solidFill>
                <a:latin typeface="Meiryo UI" panose="020B0604030504040204" pitchFamily="50" charset="-128"/>
                <a:ea typeface="Meiryo UI" panose="020B0604030504040204" pitchFamily="50" charset="-128"/>
              </a:rPr>
              <a:t>未来都市　選定</a:t>
            </a:r>
            <a:r>
              <a:rPr lang="ja-JP" altLang="en-US" b="1" dirty="0">
                <a:solidFill>
                  <a:schemeClr val="bg1"/>
                </a:solidFill>
                <a:latin typeface="Meiryo UI" panose="020B0604030504040204" pitchFamily="50" charset="-128"/>
                <a:ea typeface="Meiryo UI" panose="020B0604030504040204" pitchFamily="50" charset="-128"/>
              </a:rPr>
              <a:t>都市</a:t>
            </a:r>
            <a:r>
              <a:rPr lang="ja-JP" altLang="en-US" b="1" dirty="0" smtClean="0">
                <a:solidFill>
                  <a:schemeClr val="bg1"/>
                </a:solidFill>
                <a:latin typeface="Meiryo UI" panose="020B0604030504040204" pitchFamily="50" charset="-128"/>
                <a:ea typeface="Meiryo UI" panose="020B0604030504040204" pitchFamily="50" charset="-128"/>
              </a:rPr>
              <a:t>一覧</a:t>
            </a:r>
            <a:endParaRPr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890249" y="6604536"/>
            <a:ext cx="1880755"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地方創生推進</a:t>
            </a:r>
            <a:r>
              <a:rPr kumimoji="1" lang="ja-JP" altLang="en-US" sz="800" dirty="0" smtClean="0">
                <a:latin typeface="Meiryo UI" panose="020B0604030504040204" pitchFamily="50" charset="-128"/>
                <a:ea typeface="Meiryo UI" panose="020B0604030504040204" pitchFamily="50" charset="-128"/>
              </a:rPr>
              <a:t>事務局</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241804177"/>
              </p:ext>
            </p:extLst>
          </p:nvPr>
        </p:nvGraphicFramePr>
        <p:xfrm>
          <a:off x="221034" y="504595"/>
          <a:ext cx="9541185" cy="6251027"/>
        </p:xfrm>
        <a:graphic>
          <a:graphicData uri="http://schemas.openxmlformats.org/drawingml/2006/table">
            <a:tbl>
              <a:tblPr>
                <a:tableStyleId>{5940675A-B579-460E-94D1-54222C63F5DA}</a:tableStyleId>
              </a:tblPr>
              <a:tblGrid>
                <a:gridCol w="1332000">
                  <a:extLst>
                    <a:ext uri="{9D8B030D-6E8A-4147-A177-3AD203B41FA5}">
                      <a16:colId xmlns:a16="http://schemas.microsoft.com/office/drawing/2014/main" val="1599243347"/>
                    </a:ext>
                  </a:extLst>
                </a:gridCol>
                <a:gridCol w="8209185">
                  <a:extLst>
                    <a:ext uri="{9D8B030D-6E8A-4147-A177-3AD203B41FA5}">
                      <a16:colId xmlns:a16="http://schemas.microsoft.com/office/drawing/2014/main" val="1104190082"/>
                    </a:ext>
                  </a:extLst>
                </a:gridCol>
              </a:tblGrid>
              <a:tr h="216000">
                <a:tc>
                  <a:txBody>
                    <a:bodyPr/>
                    <a:lstStyle/>
                    <a:p>
                      <a:pPr marL="0" indent="0" algn="ctr" fontAlgn="ctr"/>
                      <a:r>
                        <a:rPr lang="ja-JP" altLang="en-US" sz="1200" b="1" u="none" strike="noStrike" dirty="0">
                          <a:effectLst/>
                          <a:latin typeface="Meiryo UI" panose="020B0604030504040204" pitchFamily="50" charset="-128"/>
                          <a:ea typeface="Meiryo UI" panose="020B0604030504040204" pitchFamily="50" charset="-128"/>
                        </a:rPr>
                        <a:t>都市名</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129891" marR="5412" marT="5412" marB="0" anchor="ctr"/>
                </a:tc>
                <a:tc>
                  <a:txBody>
                    <a:bodyPr/>
                    <a:lstStyle/>
                    <a:p>
                      <a:pPr algn="ctr" fontAlgn="ctr"/>
                      <a:r>
                        <a:rPr lang="ja-JP" altLang="en-US" sz="1200" b="1" u="none" strike="noStrike" dirty="0">
                          <a:effectLst/>
                          <a:latin typeface="Meiryo UI" panose="020B0604030504040204" pitchFamily="50" charset="-128"/>
                          <a:ea typeface="Meiryo UI" panose="020B0604030504040204" pitchFamily="50" charset="-128"/>
                        </a:rPr>
                        <a:t>提案タイトル</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12" marR="5412" marT="5412" marB="0" anchor="ctr"/>
                </a:tc>
                <a:extLst>
                  <a:ext uri="{0D108BD9-81ED-4DB2-BD59-A6C34878D82A}">
                    <a16:rowId xmlns:a16="http://schemas.microsoft.com/office/drawing/2014/main" val="1886102140"/>
                  </a:ext>
                </a:extLst>
              </a:tr>
              <a:tr h="288000">
                <a:tc>
                  <a:txBody>
                    <a:bodyPr/>
                    <a:lstStyle/>
                    <a:p>
                      <a:pPr algn="l"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岩手県陸前高田市</a:t>
                      </a:r>
                    </a:p>
                  </a:txBody>
                  <a:tcPr marL="0" marR="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ノーマライゼーションという言葉のいらないまちづくり</a:t>
                      </a:r>
                    </a:p>
                  </a:txBody>
                  <a:tcPr marL="0" marR="0" marT="0" marB="0" anchor="ctr"/>
                </a:tc>
                <a:extLst>
                  <a:ext uri="{0D108BD9-81ED-4DB2-BD59-A6C34878D82A}">
                    <a16:rowId xmlns:a16="http://schemas.microsoft.com/office/drawing/2014/main" val="494829495"/>
                  </a:ext>
                </a:extLst>
              </a:tr>
              <a:tr h="288000">
                <a:tc>
                  <a:txBody>
                    <a:bodyPr/>
                    <a:lstStyle/>
                    <a:p>
                      <a:pPr algn="l"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栃木県宇都宮市</a:t>
                      </a:r>
                    </a:p>
                  </a:txBody>
                  <a:tcPr marL="0" marR="0" marT="0" marB="0" anchor="ctr"/>
                </a:tc>
                <a:tc>
                  <a:txBody>
                    <a:bodyPr/>
                    <a:lstStyle/>
                    <a:p>
                      <a:pPr algn="l"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SDG</a:t>
                      </a:r>
                      <a:r>
                        <a:rPr lang="ja-JP" altLang="en-US" sz="1200" b="0" i="0" u="none" strike="noStrike">
                          <a:solidFill>
                            <a:srgbClr val="000000"/>
                          </a:solidFill>
                          <a:effectLst/>
                          <a:latin typeface="Meiryo UI" panose="020B0604030504040204" pitchFamily="50" charset="-128"/>
                          <a:ea typeface="Meiryo UI" panose="020B0604030504040204" pitchFamily="50" charset="-128"/>
                        </a:rPr>
                        <a:t>ｓに貢献する持続可能な“うごく”都市・うつのみやの構築</a:t>
                      </a:r>
                    </a:p>
                  </a:txBody>
                  <a:tcPr marL="0" marR="0" marT="0" marB="0" anchor="ctr"/>
                </a:tc>
                <a:extLst>
                  <a:ext uri="{0D108BD9-81ED-4DB2-BD59-A6C34878D82A}">
                    <a16:rowId xmlns:a16="http://schemas.microsoft.com/office/drawing/2014/main" val="1054407344"/>
                  </a:ext>
                </a:extLst>
              </a:tr>
              <a:tr h="275027">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群馬県みなかみ町</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水と森林と人を育む みなかみプロジェクト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2030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持続可能な発展のモデル地域“ＢＲ”として～</a:t>
                      </a:r>
                    </a:p>
                  </a:txBody>
                  <a:tcPr marL="0" marR="0" marT="0" marB="0" anchor="ctr"/>
                </a:tc>
                <a:extLst>
                  <a:ext uri="{0D108BD9-81ED-4DB2-BD59-A6C34878D82A}">
                    <a16:rowId xmlns:a16="http://schemas.microsoft.com/office/drawing/2014/main" val="86460290"/>
                  </a:ext>
                </a:extLst>
              </a:tr>
              <a:tr h="288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埼玉県さいたま市</a:t>
                      </a:r>
                    </a:p>
                  </a:txBody>
                  <a:tcPr marL="0" marR="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ｓ</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国際未来都市・さいたま</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2030</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モデルプロジェクト ～</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誰もが住んでいることを誇りに思える都市へ～</a:t>
                      </a:r>
                    </a:p>
                  </a:txBody>
                  <a:tcPr marL="0" marR="0" marT="0" marB="0" anchor="ctr"/>
                </a:tc>
                <a:extLst>
                  <a:ext uri="{0D108BD9-81ED-4DB2-BD59-A6C34878D82A}">
                    <a16:rowId xmlns:a16="http://schemas.microsoft.com/office/drawing/2014/main" val="152898862"/>
                  </a:ext>
                </a:extLst>
              </a:tr>
              <a:tr h="288000">
                <a:tc>
                  <a:txBody>
                    <a:bodyPr/>
                    <a:lstStyle/>
                    <a:p>
                      <a:pPr algn="l" fontAlgn="ctr"/>
                      <a:r>
                        <a:rPr lang="zh-TW" altLang="en-US" sz="1200" b="0" i="0" u="none" strike="noStrike">
                          <a:solidFill>
                            <a:srgbClr val="000000"/>
                          </a:solidFill>
                          <a:effectLst/>
                          <a:latin typeface="Meiryo UI" panose="020B0604030504040204" pitchFamily="50" charset="-128"/>
                          <a:ea typeface="Meiryo UI" panose="020B0604030504040204" pitchFamily="50" charset="-128"/>
                        </a:rPr>
                        <a:t>東京都日野市</a:t>
                      </a:r>
                    </a:p>
                  </a:txBody>
                  <a:tcPr marL="0" marR="0" marT="0" marB="0" anchor="ctr"/>
                </a:tc>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市民・企業・行政の対話を通した生活・環境課題産業化で実現する 生活価値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0000"/>
                          </a:solidFill>
                          <a:effectLst/>
                          <a:latin typeface="Meiryo UI" panose="020B0604030504040204" pitchFamily="50" charset="-128"/>
                          <a:ea typeface="Meiryo UI" panose="020B0604030504040204" pitchFamily="50" charset="-128"/>
                        </a:rPr>
                        <a:t>ＱＯＬ</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共創都市 日野</a:t>
                      </a:r>
                    </a:p>
                  </a:txBody>
                  <a:tcPr marL="0" marR="0" marT="0" marB="0" anchor="ctr"/>
                </a:tc>
                <a:extLst>
                  <a:ext uri="{0D108BD9-81ED-4DB2-BD59-A6C34878D82A}">
                    <a16:rowId xmlns:a16="http://schemas.microsoft.com/office/drawing/2014/main" val="366042215"/>
                  </a:ext>
                </a:extLst>
              </a:tr>
              <a:tr h="288000">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神奈川県川崎市</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成長と成熟の調和による持続可能な</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ｓ</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未来都市かわさき</a:t>
                      </a:r>
                    </a:p>
                  </a:txBody>
                  <a:tcPr marL="0" marR="0" marT="0" marB="0" anchor="ctr"/>
                </a:tc>
                <a:extLst>
                  <a:ext uri="{0D108BD9-81ED-4DB2-BD59-A6C34878D82A}">
                    <a16:rowId xmlns:a16="http://schemas.microsoft.com/office/drawing/2014/main" val="170323879"/>
                  </a:ext>
                </a:extLst>
              </a:tr>
              <a:tr h="288000">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富山県</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環日本海地域をリードする「環境・エネルギー先端県とやま」</a:t>
                      </a:r>
                    </a:p>
                  </a:txBody>
                  <a:tcPr marL="0" marR="0" marT="0" marB="0" anchor="ctr"/>
                </a:tc>
                <a:extLst>
                  <a:ext uri="{0D108BD9-81ED-4DB2-BD59-A6C34878D82A}">
                    <a16:rowId xmlns:a16="http://schemas.microsoft.com/office/drawing/2014/main" val="2737857475"/>
                  </a:ext>
                </a:extLst>
              </a:tr>
              <a:tr h="288000">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石川県小松市</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国際化時代に ふるさとを未来へつなぐ「民の力」と「学びの力</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PASS THE BATON</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tc>
                <a:extLst>
                  <a:ext uri="{0D108BD9-81ED-4DB2-BD59-A6C34878D82A}">
                    <a16:rowId xmlns:a16="http://schemas.microsoft.com/office/drawing/2014/main" val="118701489"/>
                  </a:ext>
                </a:extLst>
              </a:tr>
              <a:tr h="288000">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愛知県</a:t>
                      </a:r>
                    </a:p>
                  </a:txBody>
                  <a:tcPr marL="0" marR="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ｓ</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未来都市あいち</a:t>
                      </a:r>
                    </a:p>
                  </a:txBody>
                  <a:tcPr marL="0" marR="0" marT="0" marB="0" anchor="ctr"/>
                </a:tc>
                <a:extLst>
                  <a:ext uri="{0D108BD9-81ED-4DB2-BD59-A6C34878D82A}">
                    <a16:rowId xmlns:a16="http://schemas.microsoft.com/office/drawing/2014/main" val="2020885989"/>
                  </a:ext>
                </a:extLst>
              </a:tr>
              <a:tr h="288000">
                <a:tc>
                  <a:txBody>
                    <a:bodyPr/>
                    <a:lstStyle/>
                    <a:p>
                      <a:pPr algn="l" fontAlgn="ctr"/>
                      <a:r>
                        <a:rPr lang="zh-TW" altLang="en-US" sz="1200" b="0" i="0" u="none" strike="noStrike">
                          <a:solidFill>
                            <a:srgbClr val="000000"/>
                          </a:solidFill>
                          <a:effectLst/>
                          <a:latin typeface="Meiryo UI" panose="020B0604030504040204" pitchFamily="50" charset="-128"/>
                          <a:ea typeface="Meiryo UI" panose="020B0604030504040204" pitchFamily="50" charset="-128"/>
                        </a:rPr>
                        <a:t>愛知県名古屋市</a:t>
                      </a:r>
                    </a:p>
                  </a:txBody>
                  <a:tcPr marL="0" marR="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ｓ 未来都市 ～世界に冠たる「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NAGOYA</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の実現</a:t>
                      </a:r>
                    </a:p>
                  </a:txBody>
                  <a:tcPr marL="0" marR="0" marT="0" marB="0" anchor="ctr"/>
                </a:tc>
                <a:extLst>
                  <a:ext uri="{0D108BD9-81ED-4DB2-BD59-A6C34878D82A}">
                    <a16:rowId xmlns:a16="http://schemas.microsoft.com/office/drawing/2014/main" val="1280603092"/>
                  </a:ext>
                </a:extLst>
              </a:tr>
              <a:tr h="288000">
                <a:tc>
                  <a:txBody>
                    <a:bodyPr/>
                    <a:lstStyle/>
                    <a:p>
                      <a:pPr algn="l"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愛知県豊橋市</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豊橋から</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ｓ で世界と未来につなぐ水と緑の地域づくり</a:t>
                      </a:r>
                    </a:p>
                  </a:txBody>
                  <a:tcPr marL="0" marR="0" marT="0" marB="0" anchor="ctr"/>
                </a:tc>
                <a:extLst>
                  <a:ext uri="{0D108BD9-81ED-4DB2-BD59-A6C34878D82A}">
                    <a16:rowId xmlns:a16="http://schemas.microsoft.com/office/drawing/2014/main" val="1132671000"/>
                  </a:ext>
                </a:extLst>
              </a:tr>
              <a:tr h="288000">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滋賀県</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世界から選ばれる「三方よし・未来よし」の滋賀の実現</a:t>
                      </a:r>
                    </a:p>
                  </a:txBody>
                  <a:tcPr marL="0" marR="0" marT="0" marB="0" anchor="ctr"/>
                </a:tc>
                <a:extLst>
                  <a:ext uri="{0D108BD9-81ED-4DB2-BD59-A6C34878D82A}">
                    <a16:rowId xmlns:a16="http://schemas.microsoft.com/office/drawing/2014/main" val="890124182"/>
                  </a:ext>
                </a:extLst>
              </a:tr>
              <a:tr h="288000">
                <a:tc>
                  <a:txBody>
                    <a:bodyPr/>
                    <a:lstStyle/>
                    <a:p>
                      <a:pPr algn="l" fontAlgn="ctr"/>
                      <a:r>
                        <a:rPr lang="zh-TW" altLang="en-US" sz="1200" b="0" i="0" u="none" strike="noStrike">
                          <a:solidFill>
                            <a:srgbClr val="000000"/>
                          </a:solidFill>
                          <a:effectLst/>
                          <a:latin typeface="Meiryo UI" panose="020B0604030504040204" pitchFamily="50" charset="-128"/>
                          <a:ea typeface="Meiryo UI" panose="020B0604030504040204" pitchFamily="50" charset="-128"/>
                        </a:rPr>
                        <a:t>奈良県生駒市</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いこま</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ｓ</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未来都市～住宅都市における持続可能モデルの創出</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tc>
                <a:extLst>
                  <a:ext uri="{0D108BD9-81ED-4DB2-BD59-A6C34878D82A}">
                    <a16:rowId xmlns:a16="http://schemas.microsoft.com/office/drawing/2014/main" val="1889841041"/>
                  </a:ext>
                </a:extLst>
              </a:tr>
              <a:tr h="288000">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奈良県三郷町</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世界に誇る！！ 人にもまちにもレジリエンスな「スマートシティ</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SANGO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の実現</a:t>
                      </a:r>
                    </a:p>
                  </a:txBody>
                  <a:tcPr marL="0" marR="0" marT="0" marB="0" anchor="ctr"/>
                </a:tc>
                <a:extLst>
                  <a:ext uri="{0D108BD9-81ED-4DB2-BD59-A6C34878D82A}">
                    <a16:rowId xmlns:a16="http://schemas.microsoft.com/office/drawing/2014/main" val="329279241"/>
                  </a:ext>
                </a:extLst>
              </a:tr>
              <a:tr h="288000">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奈良県広陵町</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「広陵町産業総合振興機構（仮称）」の産官学民連携による安全・ 安心で住み続けたくなるまちづくり</a:t>
                      </a:r>
                    </a:p>
                  </a:txBody>
                  <a:tcPr marL="0" marR="0" marT="0" marB="0" anchor="ctr"/>
                </a:tc>
                <a:extLst>
                  <a:ext uri="{0D108BD9-81ED-4DB2-BD59-A6C34878D82A}">
                    <a16:rowId xmlns:a16="http://schemas.microsoft.com/office/drawing/2014/main" val="1442344731"/>
                  </a:ext>
                </a:extLst>
              </a:tr>
              <a:tr h="288000">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和歌山県和歌山市</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持続可能な海社会を実現するリノベーション先進都市</a:t>
                      </a:r>
                    </a:p>
                  </a:txBody>
                  <a:tcPr marL="0" marR="0" marT="0" marB="0" anchor="ctr"/>
                </a:tc>
                <a:extLst>
                  <a:ext uri="{0D108BD9-81ED-4DB2-BD59-A6C34878D82A}">
                    <a16:rowId xmlns:a16="http://schemas.microsoft.com/office/drawing/2014/main" val="694794878"/>
                  </a:ext>
                </a:extLst>
              </a:tr>
              <a:tr h="288000">
                <a:tc>
                  <a:txBody>
                    <a:bodyPr/>
                    <a:lstStyle/>
                    <a:p>
                      <a:pPr algn="l" fontAlgn="ctr"/>
                      <a:r>
                        <a:rPr lang="zh-TW" altLang="en-US" sz="1200" b="0" i="0" u="none" strike="noStrike">
                          <a:solidFill>
                            <a:srgbClr val="000000"/>
                          </a:solidFill>
                          <a:effectLst/>
                          <a:latin typeface="Meiryo UI" panose="020B0604030504040204" pitchFamily="50" charset="-128"/>
                          <a:ea typeface="Meiryo UI" panose="020B0604030504040204" pitchFamily="50" charset="-128"/>
                        </a:rPr>
                        <a:t>鳥取県智頭町</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中山間地域における住民主体の</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ｓ</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まちづくり事業</a:t>
                      </a:r>
                    </a:p>
                  </a:txBody>
                  <a:tcPr marL="0" marR="0" marT="0" marB="0" anchor="ctr"/>
                </a:tc>
                <a:extLst>
                  <a:ext uri="{0D108BD9-81ED-4DB2-BD59-A6C34878D82A}">
                    <a16:rowId xmlns:a16="http://schemas.microsoft.com/office/drawing/2014/main" val="4186314865"/>
                  </a:ext>
                </a:extLst>
              </a:tr>
              <a:tr h="288000">
                <a:tc>
                  <a:txBody>
                    <a:bodyPr/>
                    <a:lstStyle/>
                    <a:p>
                      <a:pPr algn="l" fontAlgn="ctr"/>
                      <a:r>
                        <a:rPr lang="zh-TW" altLang="en-US" sz="1200" b="0" i="0" u="none" strike="noStrike">
                          <a:solidFill>
                            <a:srgbClr val="000000"/>
                          </a:solidFill>
                          <a:effectLst/>
                          <a:latin typeface="Meiryo UI" panose="020B0604030504040204" pitchFamily="50" charset="-128"/>
                          <a:ea typeface="Meiryo UI" panose="020B0604030504040204" pitchFamily="50" charset="-128"/>
                        </a:rPr>
                        <a:t>鳥取県日南町</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第一次産業を元気にする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ｓ</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にちなんチャレンジ２０３０～</a:t>
                      </a:r>
                    </a:p>
                  </a:txBody>
                  <a:tcPr marL="0" marR="0" marT="0" marB="0" anchor="ctr"/>
                </a:tc>
                <a:extLst>
                  <a:ext uri="{0D108BD9-81ED-4DB2-BD59-A6C34878D82A}">
                    <a16:rowId xmlns:a16="http://schemas.microsoft.com/office/drawing/2014/main" val="4103845943"/>
                  </a:ext>
                </a:extLst>
              </a:tr>
              <a:tr h="288000">
                <a:tc>
                  <a:txBody>
                    <a:bodyPr/>
                    <a:lstStyle/>
                    <a:p>
                      <a:pPr algn="l" fontAlgn="ctr"/>
                      <a:r>
                        <a:rPr lang="zh-TW" altLang="en-US" sz="1200" b="0" i="0" u="none" strike="noStrike">
                          <a:solidFill>
                            <a:srgbClr val="000000"/>
                          </a:solidFill>
                          <a:effectLst/>
                          <a:latin typeface="Meiryo UI" panose="020B0604030504040204" pitchFamily="50" charset="-128"/>
                          <a:ea typeface="Meiryo UI" panose="020B0604030504040204" pitchFamily="50" charset="-128"/>
                        </a:rPr>
                        <a:t>福岡県大牟田市</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日本の</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年先を行く</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万人都市による官民協働プラットフォームを活用した「問い」「学び」「共創」の未来都市創造事業</a:t>
                      </a:r>
                    </a:p>
                  </a:txBody>
                  <a:tcPr marL="0" marR="0" marT="0" marB="0" anchor="ctr"/>
                </a:tc>
                <a:extLst>
                  <a:ext uri="{0D108BD9-81ED-4DB2-BD59-A6C34878D82A}">
                    <a16:rowId xmlns:a16="http://schemas.microsoft.com/office/drawing/2014/main" val="19078747"/>
                  </a:ext>
                </a:extLst>
              </a:tr>
              <a:tr h="288000">
                <a:tc>
                  <a:txBody>
                    <a:bodyPr/>
                    <a:lstStyle/>
                    <a:p>
                      <a:pPr algn="l" fontAlgn="ctr"/>
                      <a:r>
                        <a:rPr lang="zh-TW" altLang="en-US" sz="1200" b="0" i="0" u="none" strike="noStrike">
                          <a:solidFill>
                            <a:srgbClr val="000000"/>
                          </a:solidFill>
                          <a:effectLst/>
                          <a:latin typeface="Meiryo UI" panose="020B0604030504040204" pitchFamily="50" charset="-128"/>
                          <a:ea typeface="Meiryo UI" panose="020B0604030504040204" pitchFamily="50" charset="-128"/>
                        </a:rPr>
                        <a:t>福岡県福津市</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市民共働で推進する幸せのまちづくり～津屋崎スタイル～を世界へ発信</a:t>
                      </a:r>
                    </a:p>
                  </a:txBody>
                  <a:tcPr marL="0" marR="0" marT="0" marB="0" anchor="ctr"/>
                </a:tc>
                <a:extLst>
                  <a:ext uri="{0D108BD9-81ED-4DB2-BD59-A6C34878D82A}">
                    <a16:rowId xmlns:a16="http://schemas.microsoft.com/office/drawing/2014/main" val="4286490341"/>
                  </a:ext>
                </a:extLst>
              </a:tr>
              <a:tr h="288000">
                <a:tc>
                  <a:txBody>
                    <a:bodyPr/>
                    <a:lstStyle/>
                    <a:p>
                      <a:pPr algn="l" fontAlgn="ctr"/>
                      <a:r>
                        <a:rPr lang="zh-TW" altLang="en-US" sz="1200" b="0" i="0" u="none" strike="noStrike">
                          <a:solidFill>
                            <a:srgbClr val="000000"/>
                          </a:solidFill>
                          <a:effectLst/>
                          <a:latin typeface="Meiryo UI" panose="020B0604030504040204" pitchFamily="50" charset="-128"/>
                          <a:ea typeface="Meiryo UI" panose="020B0604030504040204" pitchFamily="50" charset="-128"/>
                        </a:rPr>
                        <a:t>鹿児島県徳之島町</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あこがれの連鎖と幸せな暮らし創造事業</a:t>
                      </a:r>
                    </a:p>
                  </a:txBody>
                  <a:tcPr marL="0" marR="0" marT="0" marB="0" anchor="ctr"/>
                </a:tc>
                <a:extLst>
                  <a:ext uri="{0D108BD9-81ED-4DB2-BD59-A6C34878D82A}">
                    <a16:rowId xmlns:a16="http://schemas.microsoft.com/office/drawing/2014/main" val="3737576805"/>
                  </a:ext>
                </a:extLst>
              </a:tr>
            </a:tbl>
          </a:graphicData>
        </a:graphic>
      </p:graphicFrame>
      <p:sp>
        <p:nvSpPr>
          <p:cNvPr id="5" name="テキスト ボックス 4"/>
          <p:cNvSpPr txBox="1"/>
          <p:nvPr/>
        </p:nvSpPr>
        <p:spPr>
          <a:xfrm>
            <a:off x="278186" y="147699"/>
            <a:ext cx="2657475"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除く自治体</a:t>
            </a:r>
            <a:r>
              <a:rPr lang="en-US" altLang="ja-JP" sz="1100" dirty="0" smtClean="0">
                <a:latin typeface="Meiryo UI" panose="020B0604030504040204" pitchFamily="50" charset="-128"/>
                <a:ea typeface="Meiryo UI" panose="020B0604030504040204" pitchFamily="50" charset="-128"/>
              </a:rPr>
              <a:t>SDGs</a:t>
            </a:r>
            <a:r>
              <a:rPr lang="ja-JP" altLang="en-US" sz="1100" dirty="0" smtClean="0">
                <a:latin typeface="Meiryo UI" panose="020B0604030504040204" pitchFamily="50" charset="-128"/>
                <a:ea typeface="Meiryo UI" panose="020B0604030504040204" pitchFamily="50" charset="-128"/>
              </a:rPr>
              <a:t>モデル事業選定都市</a:t>
            </a:r>
            <a:endParaRPr kumimoji="1" lang="en-US" altLang="ja-JP" sz="11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6484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1481325882"/>
              </p:ext>
            </p:extLst>
          </p:nvPr>
        </p:nvGraphicFramePr>
        <p:xfrm>
          <a:off x="244288" y="681267"/>
          <a:ext cx="9417424" cy="5712827"/>
        </p:xfrm>
        <a:graphic>
          <a:graphicData uri="http://schemas.openxmlformats.org/drawingml/2006/chart">
            <c:chart xmlns:c="http://schemas.openxmlformats.org/drawingml/2006/chart" xmlns:r="http://schemas.openxmlformats.org/officeDocument/2006/relationships" r:id="rId2"/>
          </a:graphicData>
        </a:graphic>
      </p:graphicFrame>
      <p:sp>
        <p:nvSpPr>
          <p:cNvPr id="8" name="object 8"/>
          <p:cNvSpPr/>
          <p:nvPr/>
        </p:nvSpPr>
        <p:spPr>
          <a:xfrm>
            <a:off x="0" y="1"/>
            <a:ext cx="9906000" cy="475615"/>
          </a:xfrm>
          <a:custGeom>
            <a:avLst/>
            <a:gdLst/>
            <a:ahLst/>
            <a:cxnLst/>
            <a:rect l="l" t="t" r="r" b="b"/>
            <a:pathLst>
              <a:path w="9144000" h="475615">
                <a:moveTo>
                  <a:pt x="0" y="475488"/>
                </a:moveTo>
                <a:lnTo>
                  <a:pt x="9144000" y="475488"/>
                </a:lnTo>
                <a:lnTo>
                  <a:pt x="9144000" y="0"/>
                </a:lnTo>
                <a:lnTo>
                  <a:pt x="0" y="0"/>
                </a:lnTo>
                <a:lnTo>
                  <a:pt x="0" y="475488"/>
                </a:lnTo>
                <a:close/>
              </a:path>
            </a:pathLst>
          </a:custGeom>
          <a:solidFill>
            <a:srgbClr val="376092"/>
          </a:solidFill>
        </p:spPr>
        <p:txBody>
          <a:bodyPr wrap="square" lIns="0" tIns="0" rIns="0" bIns="0" rtlCol="0" anchor="ctr"/>
          <a:lstStyle/>
          <a:p>
            <a:pPr algn="ct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未来都市選定都市の取組み状況</a:t>
            </a:r>
            <a:endParaRPr b="1" dirty="0">
              <a:solidFill>
                <a:schemeClr val="bg1"/>
              </a:solidFill>
              <a:latin typeface="Meiryo UI" panose="020B0604030504040204" pitchFamily="50" charset="-128"/>
              <a:ea typeface="Meiryo UI" panose="020B0604030504040204" pitchFamily="50" charset="-128"/>
            </a:endParaRPr>
          </a:p>
        </p:txBody>
      </p:sp>
      <p:grpSp>
        <p:nvGrpSpPr>
          <p:cNvPr id="24" name="グループ化 23"/>
          <p:cNvGrpSpPr/>
          <p:nvPr/>
        </p:nvGrpSpPr>
        <p:grpSpPr>
          <a:xfrm>
            <a:off x="2096051" y="1183709"/>
            <a:ext cx="284488" cy="5042302"/>
            <a:chOff x="2043287" y="1397475"/>
            <a:chExt cx="284488" cy="5042302"/>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2975" y="1397475"/>
              <a:ext cx="252000" cy="252000"/>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8875" y="1673339"/>
              <a:ext cx="252000" cy="252000"/>
            </a:xfrm>
            <a:prstGeom prst="rect">
              <a:avLst/>
            </a:prstGeom>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1975" y="1963072"/>
              <a:ext cx="252000" cy="252000"/>
            </a:xfrm>
            <a:prstGeom prst="rect">
              <a:avLst/>
            </a:prstGeom>
          </p:spPr>
        </p:pic>
        <p:pic>
          <p:nvPicPr>
            <p:cNvPr id="6" name="図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75775" y="2266718"/>
              <a:ext cx="252000" cy="252000"/>
            </a:xfrm>
            <a:prstGeom prst="rect">
              <a:avLst/>
            </a:prstGeom>
          </p:spPr>
        </p:pic>
        <p:pic>
          <p:nvPicPr>
            <p:cNvPr id="7" name="図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71975" y="2555000"/>
              <a:ext cx="252000" cy="252000"/>
            </a:xfrm>
            <a:prstGeom prst="rect">
              <a:avLst/>
            </a:prstGeom>
          </p:spPr>
        </p:pic>
        <p:pic>
          <p:nvPicPr>
            <p:cNvPr id="9" name="図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71975" y="2871001"/>
              <a:ext cx="252000" cy="252000"/>
            </a:xfrm>
            <a:prstGeom prst="rect">
              <a:avLst/>
            </a:prstGeom>
          </p:spPr>
        </p:pic>
        <p:pic>
          <p:nvPicPr>
            <p:cNvPr id="10" name="図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60275" y="3159565"/>
              <a:ext cx="252000" cy="252000"/>
            </a:xfrm>
            <a:prstGeom prst="rect">
              <a:avLst/>
            </a:prstGeom>
          </p:spPr>
        </p:pic>
        <p:pic>
          <p:nvPicPr>
            <p:cNvPr id="11" name="図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60275" y="3450229"/>
              <a:ext cx="252000" cy="252000"/>
            </a:xfrm>
            <a:prstGeom prst="rect">
              <a:avLst/>
            </a:prstGeom>
          </p:spPr>
        </p:pic>
        <p:pic>
          <p:nvPicPr>
            <p:cNvPr id="13" name="図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60275" y="3751447"/>
              <a:ext cx="252000" cy="252000"/>
            </a:xfrm>
            <a:prstGeom prst="rect">
              <a:avLst/>
            </a:prstGeom>
          </p:spPr>
        </p:pic>
        <p:pic>
          <p:nvPicPr>
            <p:cNvPr id="14" name="図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60275" y="4067493"/>
              <a:ext cx="252000" cy="252000"/>
            </a:xfrm>
            <a:prstGeom prst="rect">
              <a:avLst/>
            </a:prstGeom>
          </p:spPr>
        </p:pic>
        <p:pic>
          <p:nvPicPr>
            <p:cNvPr id="15" name="図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43287" y="4383539"/>
              <a:ext cx="252000" cy="252000"/>
            </a:xfrm>
            <a:prstGeom prst="rect">
              <a:avLst/>
            </a:prstGeom>
          </p:spPr>
        </p:pic>
        <p:pic>
          <p:nvPicPr>
            <p:cNvPr id="16" name="図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043287" y="4674185"/>
              <a:ext cx="252000" cy="252000"/>
            </a:xfrm>
            <a:prstGeom prst="rect">
              <a:avLst/>
            </a:prstGeom>
          </p:spPr>
        </p:pic>
        <p:pic>
          <p:nvPicPr>
            <p:cNvPr id="17" name="図 1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060275" y="4985485"/>
              <a:ext cx="252000" cy="252000"/>
            </a:xfrm>
            <a:prstGeom prst="rect">
              <a:avLst/>
            </a:prstGeom>
          </p:spPr>
        </p:pic>
        <p:pic>
          <p:nvPicPr>
            <p:cNvPr id="18" name="図 1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060275" y="5288849"/>
              <a:ext cx="252000" cy="252000"/>
            </a:xfrm>
            <a:prstGeom prst="rect">
              <a:avLst/>
            </a:prstGeom>
          </p:spPr>
        </p:pic>
        <p:pic>
          <p:nvPicPr>
            <p:cNvPr id="19" name="図 1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060275" y="5576849"/>
              <a:ext cx="252000" cy="252000"/>
            </a:xfrm>
            <a:prstGeom prst="rect">
              <a:avLst/>
            </a:prstGeom>
          </p:spPr>
        </p:pic>
        <p:pic>
          <p:nvPicPr>
            <p:cNvPr id="20" name="図 19"/>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060275" y="5895013"/>
              <a:ext cx="252000" cy="252000"/>
            </a:xfrm>
            <a:prstGeom prst="rect">
              <a:avLst/>
            </a:prstGeom>
          </p:spPr>
        </p:pic>
        <p:pic>
          <p:nvPicPr>
            <p:cNvPr id="21" name="図 2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045987" y="6187777"/>
              <a:ext cx="252000" cy="252000"/>
            </a:xfrm>
            <a:prstGeom prst="rect">
              <a:avLst/>
            </a:prstGeom>
          </p:spPr>
        </p:pic>
      </p:grpSp>
      <p:graphicFrame>
        <p:nvGraphicFramePr>
          <p:cNvPr id="22" name="表 21"/>
          <p:cNvGraphicFramePr>
            <a:graphicFrameLocks noGrp="1"/>
          </p:cNvGraphicFramePr>
          <p:nvPr>
            <p:extLst>
              <p:ext uri="{D42A27DB-BD31-4B8C-83A1-F6EECF244321}">
                <p14:modId xmlns:p14="http://schemas.microsoft.com/office/powerpoint/2010/main" val="1558730393"/>
              </p:ext>
            </p:extLst>
          </p:nvPr>
        </p:nvGraphicFramePr>
        <p:xfrm>
          <a:off x="890429" y="1092221"/>
          <a:ext cx="1164011" cy="5202000"/>
        </p:xfrm>
        <a:graphic>
          <a:graphicData uri="http://schemas.openxmlformats.org/drawingml/2006/table">
            <a:tbl>
              <a:tblPr firstRow="1" bandRow="1">
                <a:tableStyleId>{2D5ABB26-0587-4C30-8999-92F81FD0307C}</a:tableStyleId>
              </a:tblPr>
              <a:tblGrid>
                <a:gridCol w="1164011">
                  <a:extLst>
                    <a:ext uri="{9D8B030D-6E8A-4147-A177-3AD203B41FA5}">
                      <a16:colId xmlns:a16="http://schemas.microsoft.com/office/drawing/2014/main" val="184708068"/>
                    </a:ext>
                  </a:extLst>
                </a:gridCol>
              </a:tblGrid>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ゴール１</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21861963"/>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ゴール２</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56276481"/>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ゴール３</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89608593"/>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ゴール４</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21493909"/>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ゴール５</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63241418"/>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ゴール６</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05253091"/>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ゴール７</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1616892"/>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ゴール８</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9799741"/>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ゴール９</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13236948"/>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54133161"/>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11</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52168357"/>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12</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43389810"/>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13</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14537106"/>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14</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5693938"/>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15</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79161677"/>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16</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5821511"/>
                  </a:ext>
                </a:extLst>
              </a:tr>
              <a:tr h="306000">
                <a:tc>
                  <a:txBody>
                    <a:bodyPr/>
                    <a:lstStyle/>
                    <a:p>
                      <a:pPr algn="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17</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29183300"/>
                  </a:ext>
                </a:extLst>
              </a:tr>
            </a:tbl>
          </a:graphicData>
        </a:graphic>
      </p:graphicFrame>
      <p:sp>
        <p:nvSpPr>
          <p:cNvPr id="23" name="テキスト ボックス 22"/>
          <p:cNvSpPr txBox="1"/>
          <p:nvPr/>
        </p:nvSpPr>
        <p:spPr>
          <a:xfrm>
            <a:off x="3186112" y="6394094"/>
            <a:ext cx="6326188"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a:t>
            </a:r>
            <a:r>
              <a:rPr kumimoji="1" lang="en-US" altLang="ja-JP" sz="1000" dirty="0" smtClean="0">
                <a:latin typeface="Meiryo UI" panose="020B0604030504040204" pitchFamily="50" charset="-128"/>
                <a:ea typeface="Meiryo UI" panose="020B0604030504040204" pitchFamily="50" charset="-128"/>
              </a:rPr>
              <a:t>2018</a:t>
            </a:r>
            <a:r>
              <a:rPr kumimoji="1" lang="ja-JP" altLang="en-US" sz="1000" dirty="0" smtClean="0">
                <a:latin typeface="Meiryo UI" panose="020B0604030504040204" pitchFamily="50" charset="-128"/>
                <a:ea typeface="Meiryo UI" panose="020B0604030504040204" pitchFamily="50" charset="-128"/>
              </a:rPr>
              <a:t>年度選定都市：内閣府資料</a:t>
            </a:r>
            <a:endParaRPr kumimoji="1"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2019</a:t>
            </a:r>
            <a:r>
              <a:rPr kumimoji="1" lang="ja-JP" altLang="en-US" sz="1000" dirty="0" smtClean="0">
                <a:latin typeface="Meiryo UI" panose="020B0604030504040204" pitchFamily="50" charset="-128"/>
                <a:ea typeface="Meiryo UI" panose="020B0604030504040204" pitchFamily="50" charset="-128"/>
              </a:rPr>
              <a:t>年度未来都市：各自治体の未来都市計画における「</a:t>
            </a:r>
            <a:r>
              <a:rPr kumimoji="1" lang="en-US" altLang="ja-JP" sz="1000" dirty="0" smtClean="0">
                <a:latin typeface="Meiryo UI" panose="020B0604030504040204" pitchFamily="50" charset="-128"/>
                <a:ea typeface="Meiryo UI" panose="020B0604030504040204" pitchFamily="50" charset="-128"/>
              </a:rPr>
              <a:t>2030</a:t>
            </a:r>
            <a:r>
              <a:rPr kumimoji="1" lang="ja-JP" altLang="en-US" sz="1000" dirty="0" smtClean="0">
                <a:latin typeface="Meiryo UI" panose="020B0604030504040204" pitchFamily="50" charset="-128"/>
                <a:ea typeface="Meiryo UI" panose="020B0604030504040204" pitchFamily="50" charset="-128"/>
              </a:rPr>
              <a:t>年のあるべき姿に向けたゴール・ターゲット」</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373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1"/>
            <a:ext cx="9906000" cy="475615"/>
          </a:xfrm>
          <a:custGeom>
            <a:avLst/>
            <a:gdLst/>
            <a:ahLst/>
            <a:cxnLst/>
            <a:rect l="l" t="t" r="r" b="b"/>
            <a:pathLst>
              <a:path w="9144000" h="475615">
                <a:moveTo>
                  <a:pt x="0" y="475488"/>
                </a:moveTo>
                <a:lnTo>
                  <a:pt x="9144000" y="475488"/>
                </a:lnTo>
                <a:lnTo>
                  <a:pt x="9144000" y="0"/>
                </a:lnTo>
                <a:lnTo>
                  <a:pt x="0" y="0"/>
                </a:lnTo>
                <a:lnTo>
                  <a:pt x="0" y="475488"/>
                </a:lnTo>
                <a:close/>
              </a:path>
            </a:pathLst>
          </a:custGeom>
          <a:solidFill>
            <a:srgbClr val="376092"/>
          </a:solidFill>
        </p:spPr>
        <p:txBody>
          <a:bodyPr wrap="square" lIns="0" tIns="0" rIns="0" bIns="0"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平成</a:t>
            </a:r>
            <a:r>
              <a:rPr lang="en-US" altLang="ja-JP" b="1" dirty="0" smtClean="0">
                <a:solidFill>
                  <a:schemeClr val="bg1"/>
                </a:solidFill>
                <a:latin typeface="Meiryo UI" panose="020B0604030504040204" pitchFamily="50" charset="-128"/>
                <a:ea typeface="Meiryo UI" panose="020B0604030504040204" pitchFamily="50" charset="-128"/>
              </a:rPr>
              <a:t>30</a:t>
            </a:r>
            <a:r>
              <a:rPr lang="ja-JP" altLang="en-US" b="1" dirty="0" smtClean="0">
                <a:solidFill>
                  <a:schemeClr val="bg1"/>
                </a:solidFill>
                <a:latin typeface="Meiryo UI" panose="020B0604030504040204" pitchFamily="50" charset="-128"/>
                <a:ea typeface="Meiryo UI" panose="020B0604030504040204" pitchFamily="50" charset="-128"/>
              </a:rPr>
              <a:t>年度</a:t>
            </a:r>
            <a:r>
              <a:rPr lang="en-US" altLang="ja-JP" b="1" dirty="0" smtClean="0">
                <a:solidFill>
                  <a:schemeClr val="bg1"/>
                </a:solidFill>
                <a:latin typeface="Meiryo UI" panose="020B0604030504040204" pitchFamily="50" charset="-128"/>
                <a:ea typeface="Meiryo UI" panose="020B0604030504040204" pitchFamily="50" charset="-128"/>
              </a:rPr>
              <a:t>SD</a:t>
            </a:r>
            <a:r>
              <a:rPr lang="en-US" altLang="ja-JP" b="1" spc="-5" dirty="0" smtClean="0">
                <a:solidFill>
                  <a:schemeClr val="bg1"/>
                </a:solidFill>
                <a:latin typeface="Meiryo UI" panose="020B0604030504040204" pitchFamily="50" charset="-128"/>
                <a:ea typeface="Meiryo UI" panose="020B0604030504040204" pitchFamily="50" charset="-128"/>
              </a:rPr>
              <a:t>G</a:t>
            </a:r>
            <a:r>
              <a:rPr lang="en-US" altLang="ja-JP" b="1" dirty="0" smtClean="0">
                <a:solidFill>
                  <a:schemeClr val="bg1"/>
                </a:solidFill>
                <a:latin typeface="Meiryo UI" panose="020B0604030504040204" pitchFamily="50" charset="-128"/>
                <a:ea typeface="Meiryo UI" panose="020B0604030504040204" pitchFamily="50" charset="-128"/>
              </a:rPr>
              <a:t>s</a:t>
            </a:r>
            <a:r>
              <a:rPr lang="ja-JP" altLang="en-US" b="1" dirty="0" smtClean="0">
                <a:solidFill>
                  <a:schemeClr val="bg1"/>
                </a:solidFill>
                <a:latin typeface="Meiryo UI" panose="020B0604030504040204" pitchFamily="50" charset="-128"/>
                <a:ea typeface="Meiryo UI" panose="020B0604030504040204" pitchFamily="50" charset="-128"/>
              </a:rPr>
              <a:t>未来都市選定都市の主な声１</a:t>
            </a:r>
            <a:r>
              <a:rPr lang="en-US" altLang="ja-JP" b="1" dirty="0" smtClean="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５</a:t>
            </a:r>
            <a:endParaRPr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890249" y="6604536"/>
            <a:ext cx="1880755"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地方創生推進</a:t>
            </a:r>
            <a:r>
              <a:rPr kumimoji="1" lang="ja-JP" altLang="en-US" sz="800" dirty="0" smtClean="0">
                <a:latin typeface="Meiryo UI" panose="020B0604030504040204" pitchFamily="50" charset="-128"/>
                <a:ea typeface="Meiryo UI" panose="020B0604030504040204" pitchFamily="50" charset="-128"/>
              </a:rPr>
              <a:t>事務局</a:t>
            </a:r>
            <a:endParaRPr kumimoji="1" lang="ja-JP" altLang="en-US" sz="8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2"/>
          <a:srcRect l="11240" t="20412" r="31499" b="1753"/>
          <a:stretch/>
        </p:blipFill>
        <p:spPr>
          <a:xfrm>
            <a:off x="932868" y="804371"/>
            <a:ext cx="7897758" cy="5800165"/>
          </a:xfrm>
          <a:prstGeom prst="rect">
            <a:avLst/>
          </a:prstGeom>
        </p:spPr>
      </p:pic>
    </p:spTree>
    <p:extLst>
      <p:ext uri="{BB962C8B-B14F-4D97-AF65-F5344CB8AC3E}">
        <p14:creationId xmlns:p14="http://schemas.microsoft.com/office/powerpoint/2010/main" val="1873368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1"/>
            <a:ext cx="9906000" cy="475615"/>
          </a:xfrm>
          <a:custGeom>
            <a:avLst/>
            <a:gdLst/>
            <a:ahLst/>
            <a:cxnLst/>
            <a:rect l="l" t="t" r="r" b="b"/>
            <a:pathLst>
              <a:path w="9144000" h="475615">
                <a:moveTo>
                  <a:pt x="0" y="475488"/>
                </a:moveTo>
                <a:lnTo>
                  <a:pt x="9144000" y="475488"/>
                </a:lnTo>
                <a:lnTo>
                  <a:pt x="9144000" y="0"/>
                </a:lnTo>
                <a:lnTo>
                  <a:pt x="0" y="0"/>
                </a:lnTo>
                <a:lnTo>
                  <a:pt x="0" y="475488"/>
                </a:lnTo>
                <a:close/>
              </a:path>
            </a:pathLst>
          </a:custGeom>
          <a:solidFill>
            <a:srgbClr val="376092"/>
          </a:solidFill>
        </p:spPr>
        <p:txBody>
          <a:bodyPr wrap="square" lIns="0" tIns="0" rIns="0" bIns="0"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平成</a:t>
            </a:r>
            <a:r>
              <a:rPr lang="en-US" altLang="ja-JP" b="1" dirty="0" smtClean="0">
                <a:solidFill>
                  <a:schemeClr val="bg1"/>
                </a:solidFill>
                <a:latin typeface="Meiryo UI" panose="020B0604030504040204" pitchFamily="50" charset="-128"/>
                <a:ea typeface="Meiryo UI" panose="020B0604030504040204" pitchFamily="50" charset="-128"/>
              </a:rPr>
              <a:t>30</a:t>
            </a:r>
            <a:r>
              <a:rPr lang="ja-JP" altLang="en-US" b="1" dirty="0" smtClean="0">
                <a:solidFill>
                  <a:schemeClr val="bg1"/>
                </a:solidFill>
                <a:latin typeface="Meiryo UI" panose="020B0604030504040204" pitchFamily="50" charset="-128"/>
                <a:ea typeface="Meiryo UI" panose="020B0604030504040204" pitchFamily="50" charset="-128"/>
              </a:rPr>
              <a:t>年度</a:t>
            </a:r>
            <a:r>
              <a:rPr lang="en-US" altLang="ja-JP" b="1" dirty="0" smtClean="0">
                <a:solidFill>
                  <a:schemeClr val="bg1"/>
                </a:solidFill>
                <a:latin typeface="Meiryo UI" panose="020B0604030504040204" pitchFamily="50" charset="-128"/>
                <a:ea typeface="Meiryo UI" panose="020B0604030504040204" pitchFamily="50" charset="-128"/>
              </a:rPr>
              <a:t>SD</a:t>
            </a:r>
            <a:r>
              <a:rPr lang="en-US" altLang="ja-JP" b="1" spc="-5" dirty="0" smtClean="0">
                <a:solidFill>
                  <a:schemeClr val="bg1"/>
                </a:solidFill>
                <a:latin typeface="Meiryo UI" panose="020B0604030504040204" pitchFamily="50" charset="-128"/>
                <a:ea typeface="Meiryo UI" panose="020B0604030504040204" pitchFamily="50" charset="-128"/>
              </a:rPr>
              <a:t>G</a:t>
            </a:r>
            <a:r>
              <a:rPr lang="en-US" altLang="ja-JP" b="1" dirty="0" smtClean="0">
                <a:solidFill>
                  <a:schemeClr val="bg1"/>
                </a:solidFill>
                <a:latin typeface="Meiryo UI" panose="020B0604030504040204" pitchFamily="50" charset="-128"/>
                <a:ea typeface="Meiryo UI" panose="020B0604030504040204" pitchFamily="50" charset="-128"/>
              </a:rPr>
              <a:t>s</a:t>
            </a:r>
            <a:r>
              <a:rPr lang="ja-JP" altLang="en-US" b="1" dirty="0" smtClean="0">
                <a:solidFill>
                  <a:schemeClr val="bg1"/>
                </a:solidFill>
                <a:latin typeface="Meiryo UI" panose="020B0604030504040204" pitchFamily="50" charset="-128"/>
                <a:ea typeface="Meiryo UI" panose="020B0604030504040204" pitchFamily="50" charset="-128"/>
              </a:rPr>
              <a:t>未来都市選定都市の主な声</a:t>
            </a:r>
            <a:r>
              <a:rPr lang="en-US" altLang="ja-JP" b="1" dirty="0" smtClean="0">
                <a:solidFill>
                  <a:schemeClr val="bg1"/>
                </a:solidFill>
                <a:latin typeface="Meiryo UI" panose="020B0604030504040204" pitchFamily="50" charset="-128"/>
                <a:ea typeface="Meiryo UI" panose="020B0604030504040204" pitchFamily="50" charset="-128"/>
              </a:rPr>
              <a:t>2/</a:t>
            </a:r>
            <a:r>
              <a:rPr lang="ja-JP" altLang="en-US" b="1" dirty="0" smtClean="0">
                <a:solidFill>
                  <a:schemeClr val="bg1"/>
                </a:solidFill>
                <a:latin typeface="Meiryo UI" panose="020B0604030504040204" pitchFamily="50" charset="-128"/>
                <a:ea typeface="Meiryo UI" panose="020B0604030504040204" pitchFamily="50" charset="-128"/>
              </a:rPr>
              <a:t>５</a:t>
            </a:r>
            <a:endParaRPr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890249" y="6604536"/>
            <a:ext cx="1880755"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地方創生推進</a:t>
            </a:r>
            <a:r>
              <a:rPr kumimoji="1" lang="ja-JP" altLang="en-US" sz="800" dirty="0" smtClean="0">
                <a:latin typeface="Meiryo UI" panose="020B0604030504040204" pitchFamily="50" charset="-128"/>
                <a:ea typeface="Meiryo UI" panose="020B0604030504040204" pitchFamily="50" charset="-128"/>
              </a:rPr>
              <a:t>事務局</a:t>
            </a:r>
            <a:endParaRPr kumimoji="1" lang="ja-JP" altLang="en-US" sz="800" dirty="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rotWithShape="1">
          <a:blip r:embed="rId2"/>
          <a:srcRect l="10907" t="20326" r="31625" b="2846"/>
          <a:stretch/>
        </p:blipFill>
        <p:spPr>
          <a:xfrm>
            <a:off x="1036794" y="684004"/>
            <a:ext cx="8224838" cy="5940743"/>
          </a:xfrm>
          <a:prstGeom prst="rect">
            <a:avLst/>
          </a:prstGeom>
        </p:spPr>
      </p:pic>
    </p:spTree>
    <p:extLst>
      <p:ext uri="{BB962C8B-B14F-4D97-AF65-F5344CB8AC3E}">
        <p14:creationId xmlns:p14="http://schemas.microsoft.com/office/powerpoint/2010/main" val="4258931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1"/>
            <a:ext cx="9906000" cy="475615"/>
          </a:xfrm>
          <a:custGeom>
            <a:avLst/>
            <a:gdLst/>
            <a:ahLst/>
            <a:cxnLst/>
            <a:rect l="l" t="t" r="r" b="b"/>
            <a:pathLst>
              <a:path w="9144000" h="475615">
                <a:moveTo>
                  <a:pt x="0" y="475488"/>
                </a:moveTo>
                <a:lnTo>
                  <a:pt x="9144000" y="475488"/>
                </a:lnTo>
                <a:lnTo>
                  <a:pt x="9144000" y="0"/>
                </a:lnTo>
                <a:lnTo>
                  <a:pt x="0" y="0"/>
                </a:lnTo>
                <a:lnTo>
                  <a:pt x="0" y="475488"/>
                </a:lnTo>
                <a:close/>
              </a:path>
            </a:pathLst>
          </a:custGeom>
          <a:solidFill>
            <a:srgbClr val="376092"/>
          </a:solidFill>
        </p:spPr>
        <p:txBody>
          <a:bodyPr wrap="square" lIns="0" tIns="0" rIns="0" bIns="0"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平成</a:t>
            </a:r>
            <a:r>
              <a:rPr lang="en-US" altLang="ja-JP" b="1" dirty="0" smtClean="0">
                <a:solidFill>
                  <a:schemeClr val="bg1"/>
                </a:solidFill>
                <a:latin typeface="Meiryo UI" panose="020B0604030504040204" pitchFamily="50" charset="-128"/>
                <a:ea typeface="Meiryo UI" panose="020B0604030504040204" pitchFamily="50" charset="-128"/>
              </a:rPr>
              <a:t>30</a:t>
            </a:r>
            <a:r>
              <a:rPr lang="ja-JP" altLang="en-US" b="1" dirty="0" smtClean="0">
                <a:solidFill>
                  <a:schemeClr val="bg1"/>
                </a:solidFill>
                <a:latin typeface="Meiryo UI" panose="020B0604030504040204" pitchFamily="50" charset="-128"/>
                <a:ea typeface="Meiryo UI" panose="020B0604030504040204" pitchFamily="50" charset="-128"/>
              </a:rPr>
              <a:t>年度</a:t>
            </a:r>
            <a:r>
              <a:rPr lang="en-US" altLang="ja-JP" b="1" dirty="0" smtClean="0">
                <a:solidFill>
                  <a:schemeClr val="bg1"/>
                </a:solidFill>
                <a:latin typeface="Meiryo UI" panose="020B0604030504040204" pitchFamily="50" charset="-128"/>
                <a:ea typeface="Meiryo UI" panose="020B0604030504040204" pitchFamily="50" charset="-128"/>
              </a:rPr>
              <a:t>SD</a:t>
            </a:r>
            <a:r>
              <a:rPr lang="en-US" altLang="ja-JP" b="1" spc="-5" dirty="0" smtClean="0">
                <a:solidFill>
                  <a:schemeClr val="bg1"/>
                </a:solidFill>
                <a:latin typeface="Meiryo UI" panose="020B0604030504040204" pitchFamily="50" charset="-128"/>
                <a:ea typeface="Meiryo UI" panose="020B0604030504040204" pitchFamily="50" charset="-128"/>
              </a:rPr>
              <a:t>G</a:t>
            </a:r>
            <a:r>
              <a:rPr lang="en-US" altLang="ja-JP" b="1" dirty="0" smtClean="0">
                <a:solidFill>
                  <a:schemeClr val="bg1"/>
                </a:solidFill>
                <a:latin typeface="Meiryo UI" panose="020B0604030504040204" pitchFamily="50" charset="-128"/>
                <a:ea typeface="Meiryo UI" panose="020B0604030504040204" pitchFamily="50" charset="-128"/>
              </a:rPr>
              <a:t>s</a:t>
            </a:r>
            <a:r>
              <a:rPr lang="ja-JP" altLang="en-US" b="1" dirty="0" smtClean="0">
                <a:solidFill>
                  <a:schemeClr val="bg1"/>
                </a:solidFill>
                <a:latin typeface="Meiryo UI" panose="020B0604030504040204" pitchFamily="50" charset="-128"/>
                <a:ea typeface="Meiryo UI" panose="020B0604030504040204" pitchFamily="50" charset="-128"/>
              </a:rPr>
              <a:t>未来都市選定都市の主な声</a:t>
            </a:r>
            <a:r>
              <a:rPr lang="en-US" altLang="ja-JP" b="1" dirty="0" smtClean="0">
                <a:solidFill>
                  <a:schemeClr val="bg1"/>
                </a:solidFill>
                <a:latin typeface="Meiryo UI" panose="020B0604030504040204" pitchFamily="50" charset="-128"/>
                <a:ea typeface="Meiryo UI" panose="020B0604030504040204" pitchFamily="50" charset="-128"/>
              </a:rPr>
              <a:t>3/</a:t>
            </a:r>
            <a:r>
              <a:rPr lang="ja-JP" altLang="en-US" b="1" dirty="0" smtClean="0">
                <a:solidFill>
                  <a:schemeClr val="bg1"/>
                </a:solidFill>
                <a:latin typeface="Meiryo UI" panose="020B0604030504040204" pitchFamily="50" charset="-128"/>
                <a:ea typeface="Meiryo UI" panose="020B0604030504040204" pitchFamily="50" charset="-128"/>
              </a:rPr>
              <a:t>５</a:t>
            </a:r>
            <a:endParaRPr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890249" y="6604536"/>
            <a:ext cx="1880755"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地方創生推進</a:t>
            </a:r>
            <a:r>
              <a:rPr kumimoji="1" lang="ja-JP" altLang="en-US" sz="800" dirty="0" smtClean="0">
                <a:latin typeface="Meiryo UI" panose="020B0604030504040204" pitchFamily="50" charset="-128"/>
                <a:ea typeface="Meiryo UI" panose="020B0604030504040204" pitchFamily="50" charset="-128"/>
              </a:rPr>
              <a:t>事務局</a:t>
            </a:r>
            <a:endParaRPr kumimoji="1" lang="ja-JP" altLang="en-US" sz="8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2"/>
          <a:srcRect l="11346" t="20281" r="31699" b="2573"/>
          <a:stretch/>
        </p:blipFill>
        <p:spPr>
          <a:xfrm>
            <a:off x="867728" y="668655"/>
            <a:ext cx="8151495" cy="5965190"/>
          </a:xfrm>
          <a:prstGeom prst="rect">
            <a:avLst/>
          </a:prstGeom>
        </p:spPr>
      </p:pic>
    </p:spTree>
    <p:extLst>
      <p:ext uri="{BB962C8B-B14F-4D97-AF65-F5344CB8AC3E}">
        <p14:creationId xmlns:p14="http://schemas.microsoft.com/office/powerpoint/2010/main" val="69273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1"/>
            <a:ext cx="9906000" cy="475615"/>
          </a:xfrm>
          <a:custGeom>
            <a:avLst/>
            <a:gdLst/>
            <a:ahLst/>
            <a:cxnLst/>
            <a:rect l="l" t="t" r="r" b="b"/>
            <a:pathLst>
              <a:path w="9144000" h="475615">
                <a:moveTo>
                  <a:pt x="0" y="475488"/>
                </a:moveTo>
                <a:lnTo>
                  <a:pt x="9144000" y="475488"/>
                </a:lnTo>
                <a:lnTo>
                  <a:pt x="9144000" y="0"/>
                </a:lnTo>
                <a:lnTo>
                  <a:pt x="0" y="0"/>
                </a:lnTo>
                <a:lnTo>
                  <a:pt x="0" y="475488"/>
                </a:lnTo>
                <a:close/>
              </a:path>
            </a:pathLst>
          </a:custGeom>
          <a:solidFill>
            <a:srgbClr val="376092"/>
          </a:solidFill>
        </p:spPr>
        <p:txBody>
          <a:bodyPr wrap="square" lIns="0" tIns="0" rIns="0" bIns="0"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平成</a:t>
            </a:r>
            <a:r>
              <a:rPr lang="en-US" altLang="ja-JP" b="1" dirty="0" smtClean="0">
                <a:solidFill>
                  <a:schemeClr val="bg1"/>
                </a:solidFill>
                <a:latin typeface="Meiryo UI" panose="020B0604030504040204" pitchFamily="50" charset="-128"/>
                <a:ea typeface="Meiryo UI" panose="020B0604030504040204" pitchFamily="50" charset="-128"/>
              </a:rPr>
              <a:t>30</a:t>
            </a:r>
            <a:r>
              <a:rPr lang="ja-JP" altLang="en-US" b="1" dirty="0" smtClean="0">
                <a:solidFill>
                  <a:schemeClr val="bg1"/>
                </a:solidFill>
                <a:latin typeface="Meiryo UI" panose="020B0604030504040204" pitchFamily="50" charset="-128"/>
                <a:ea typeface="Meiryo UI" panose="020B0604030504040204" pitchFamily="50" charset="-128"/>
              </a:rPr>
              <a:t>年度</a:t>
            </a:r>
            <a:r>
              <a:rPr lang="en-US" altLang="ja-JP" b="1" dirty="0" smtClean="0">
                <a:solidFill>
                  <a:schemeClr val="bg1"/>
                </a:solidFill>
                <a:latin typeface="Meiryo UI" panose="020B0604030504040204" pitchFamily="50" charset="-128"/>
                <a:ea typeface="Meiryo UI" panose="020B0604030504040204" pitchFamily="50" charset="-128"/>
              </a:rPr>
              <a:t>SD</a:t>
            </a:r>
            <a:r>
              <a:rPr lang="en-US" altLang="ja-JP" b="1" spc="-5" dirty="0" smtClean="0">
                <a:solidFill>
                  <a:schemeClr val="bg1"/>
                </a:solidFill>
                <a:latin typeface="Meiryo UI" panose="020B0604030504040204" pitchFamily="50" charset="-128"/>
                <a:ea typeface="Meiryo UI" panose="020B0604030504040204" pitchFamily="50" charset="-128"/>
              </a:rPr>
              <a:t>G</a:t>
            </a:r>
            <a:r>
              <a:rPr lang="en-US" altLang="ja-JP" b="1" dirty="0" smtClean="0">
                <a:solidFill>
                  <a:schemeClr val="bg1"/>
                </a:solidFill>
                <a:latin typeface="Meiryo UI" panose="020B0604030504040204" pitchFamily="50" charset="-128"/>
                <a:ea typeface="Meiryo UI" panose="020B0604030504040204" pitchFamily="50" charset="-128"/>
              </a:rPr>
              <a:t>s</a:t>
            </a:r>
            <a:r>
              <a:rPr lang="ja-JP" altLang="en-US" b="1" dirty="0" smtClean="0">
                <a:solidFill>
                  <a:schemeClr val="bg1"/>
                </a:solidFill>
                <a:latin typeface="Meiryo UI" panose="020B0604030504040204" pitchFamily="50" charset="-128"/>
                <a:ea typeface="Meiryo UI" panose="020B0604030504040204" pitchFamily="50" charset="-128"/>
              </a:rPr>
              <a:t>未来都市選定都市の主な声</a:t>
            </a:r>
            <a:r>
              <a:rPr lang="en-US" altLang="ja-JP" b="1" dirty="0" smtClean="0">
                <a:solidFill>
                  <a:schemeClr val="bg1"/>
                </a:solidFill>
                <a:latin typeface="Meiryo UI" panose="020B0604030504040204" pitchFamily="50" charset="-128"/>
                <a:ea typeface="Meiryo UI" panose="020B0604030504040204" pitchFamily="50" charset="-128"/>
              </a:rPr>
              <a:t>4/</a:t>
            </a:r>
            <a:r>
              <a:rPr lang="ja-JP" altLang="en-US" b="1" dirty="0" smtClean="0">
                <a:solidFill>
                  <a:schemeClr val="bg1"/>
                </a:solidFill>
                <a:latin typeface="Meiryo UI" panose="020B0604030504040204" pitchFamily="50" charset="-128"/>
                <a:ea typeface="Meiryo UI" panose="020B0604030504040204" pitchFamily="50" charset="-128"/>
              </a:rPr>
              <a:t>５</a:t>
            </a:r>
            <a:endParaRPr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890249" y="6604536"/>
            <a:ext cx="1880755"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地方創生推進</a:t>
            </a:r>
            <a:r>
              <a:rPr kumimoji="1" lang="ja-JP" altLang="en-US" sz="800" dirty="0" smtClean="0">
                <a:latin typeface="Meiryo UI" panose="020B0604030504040204" pitchFamily="50" charset="-128"/>
                <a:ea typeface="Meiryo UI" panose="020B0604030504040204" pitchFamily="50" charset="-128"/>
              </a:rPr>
              <a:t>事務局</a:t>
            </a:r>
            <a:endParaRPr kumimoji="1" lang="ja-JP" altLang="en-US" sz="8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2"/>
          <a:srcRect l="11347" t="20190" r="31259" b="2845"/>
          <a:stretch/>
        </p:blipFill>
        <p:spPr>
          <a:xfrm>
            <a:off x="989646" y="605790"/>
            <a:ext cx="8214360" cy="5951220"/>
          </a:xfrm>
          <a:prstGeom prst="rect">
            <a:avLst/>
          </a:prstGeom>
        </p:spPr>
      </p:pic>
    </p:spTree>
    <p:extLst>
      <p:ext uri="{BB962C8B-B14F-4D97-AF65-F5344CB8AC3E}">
        <p14:creationId xmlns:p14="http://schemas.microsoft.com/office/powerpoint/2010/main" val="4089055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1"/>
            <a:ext cx="9906000" cy="475615"/>
          </a:xfrm>
          <a:custGeom>
            <a:avLst/>
            <a:gdLst/>
            <a:ahLst/>
            <a:cxnLst/>
            <a:rect l="l" t="t" r="r" b="b"/>
            <a:pathLst>
              <a:path w="9144000" h="475615">
                <a:moveTo>
                  <a:pt x="0" y="475488"/>
                </a:moveTo>
                <a:lnTo>
                  <a:pt x="9144000" y="475488"/>
                </a:lnTo>
                <a:lnTo>
                  <a:pt x="9144000" y="0"/>
                </a:lnTo>
                <a:lnTo>
                  <a:pt x="0" y="0"/>
                </a:lnTo>
                <a:lnTo>
                  <a:pt x="0" y="475488"/>
                </a:lnTo>
                <a:close/>
              </a:path>
            </a:pathLst>
          </a:custGeom>
          <a:solidFill>
            <a:srgbClr val="376092"/>
          </a:solidFill>
        </p:spPr>
        <p:txBody>
          <a:bodyPr wrap="square" lIns="0" tIns="0" rIns="0" bIns="0"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平成</a:t>
            </a:r>
            <a:r>
              <a:rPr lang="en-US" altLang="ja-JP" b="1" dirty="0" smtClean="0">
                <a:solidFill>
                  <a:schemeClr val="bg1"/>
                </a:solidFill>
                <a:latin typeface="Meiryo UI" panose="020B0604030504040204" pitchFamily="50" charset="-128"/>
                <a:ea typeface="Meiryo UI" panose="020B0604030504040204" pitchFamily="50" charset="-128"/>
              </a:rPr>
              <a:t>30</a:t>
            </a:r>
            <a:r>
              <a:rPr lang="ja-JP" altLang="en-US" b="1" dirty="0" smtClean="0">
                <a:solidFill>
                  <a:schemeClr val="bg1"/>
                </a:solidFill>
                <a:latin typeface="Meiryo UI" panose="020B0604030504040204" pitchFamily="50" charset="-128"/>
                <a:ea typeface="Meiryo UI" panose="020B0604030504040204" pitchFamily="50" charset="-128"/>
              </a:rPr>
              <a:t>年度</a:t>
            </a:r>
            <a:r>
              <a:rPr lang="en-US" altLang="ja-JP" b="1" dirty="0" smtClean="0">
                <a:solidFill>
                  <a:schemeClr val="bg1"/>
                </a:solidFill>
                <a:latin typeface="Meiryo UI" panose="020B0604030504040204" pitchFamily="50" charset="-128"/>
                <a:ea typeface="Meiryo UI" panose="020B0604030504040204" pitchFamily="50" charset="-128"/>
              </a:rPr>
              <a:t>SD</a:t>
            </a:r>
            <a:r>
              <a:rPr lang="en-US" altLang="ja-JP" b="1" spc="-5" dirty="0" smtClean="0">
                <a:solidFill>
                  <a:schemeClr val="bg1"/>
                </a:solidFill>
                <a:latin typeface="Meiryo UI" panose="020B0604030504040204" pitchFamily="50" charset="-128"/>
                <a:ea typeface="Meiryo UI" panose="020B0604030504040204" pitchFamily="50" charset="-128"/>
              </a:rPr>
              <a:t>G</a:t>
            </a:r>
            <a:r>
              <a:rPr lang="en-US" altLang="ja-JP" b="1" dirty="0" smtClean="0">
                <a:solidFill>
                  <a:schemeClr val="bg1"/>
                </a:solidFill>
                <a:latin typeface="Meiryo UI" panose="020B0604030504040204" pitchFamily="50" charset="-128"/>
                <a:ea typeface="Meiryo UI" panose="020B0604030504040204" pitchFamily="50" charset="-128"/>
              </a:rPr>
              <a:t>s</a:t>
            </a:r>
            <a:r>
              <a:rPr lang="ja-JP" altLang="en-US" b="1" dirty="0" smtClean="0">
                <a:solidFill>
                  <a:schemeClr val="bg1"/>
                </a:solidFill>
                <a:latin typeface="Meiryo UI" panose="020B0604030504040204" pitchFamily="50" charset="-128"/>
                <a:ea typeface="Meiryo UI" panose="020B0604030504040204" pitchFamily="50" charset="-128"/>
              </a:rPr>
              <a:t>未来都市選定都市の主な声</a:t>
            </a:r>
            <a:r>
              <a:rPr lang="en-US" altLang="ja-JP" b="1" dirty="0" smtClean="0">
                <a:solidFill>
                  <a:schemeClr val="bg1"/>
                </a:solidFill>
                <a:latin typeface="Meiryo UI" panose="020B0604030504040204" pitchFamily="50" charset="-128"/>
                <a:ea typeface="Meiryo UI" panose="020B0604030504040204" pitchFamily="50" charset="-128"/>
              </a:rPr>
              <a:t>5/</a:t>
            </a:r>
            <a:r>
              <a:rPr lang="ja-JP" altLang="en-US" b="1" dirty="0">
                <a:solidFill>
                  <a:schemeClr val="bg1"/>
                </a:solidFill>
                <a:latin typeface="Meiryo UI" panose="020B0604030504040204" pitchFamily="50" charset="-128"/>
                <a:ea typeface="Meiryo UI" panose="020B0604030504040204" pitchFamily="50" charset="-128"/>
              </a:rPr>
              <a:t>５</a:t>
            </a:r>
            <a:endParaRPr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890249" y="6604536"/>
            <a:ext cx="1880755"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地方創生推進</a:t>
            </a:r>
            <a:r>
              <a:rPr kumimoji="1" lang="ja-JP" altLang="en-US" sz="800" dirty="0" smtClean="0">
                <a:latin typeface="Meiryo UI" panose="020B0604030504040204" pitchFamily="50" charset="-128"/>
                <a:ea typeface="Meiryo UI" panose="020B0604030504040204" pitchFamily="50" charset="-128"/>
              </a:rPr>
              <a:t>事務局</a:t>
            </a:r>
            <a:endParaRPr kumimoji="1" lang="ja-JP" altLang="en-US" sz="8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2"/>
          <a:srcRect l="11639" t="20461" r="31259" b="3116"/>
          <a:stretch/>
        </p:blipFill>
        <p:spPr>
          <a:xfrm>
            <a:off x="1029651" y="642571"/>
            <a:ext cx="8172450" cy="5909310"/>
          </a:xfrm>
          <a:prstGeom prst="rect">
            <a:avLst/>
          </a:prstGeom>
        </p:spPr>
      </p:pic>
    </p:spTree>
    <p:extLst>
      <p:ext uri="{BB962C8B-B14F-4D97-AF65-F5344CB8AC3E}">
        <p14:creationId xmlns:p14="http://schemas.microsoft.com/office/powerpoint/2010/main" val="179360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89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
            <a:ext cx="9144000" cy="436245"/>
          </a:xfrm>
          <a:custGeom>
            <a:avLst/>
            <a:gdLst/>
            <a:ahLst/>
            <a:cxnLst/>
            <a:rect l="l" t="t" r="r" b="b"/>
            <a:pathLst>
              <a:path w="9144000" h="436245">
                <a:moveTo>
                  <a:pt x="0" y="435863"/>
                </a:moveTo>
                <a:lnTo>
                  <a:pt x="9144000" y="435863"/>
                </a:lnTo>
                <a:lnTo>
                  <a:pt x="9144000" y="0"/>
                </a:lnTo>
                <a:lnTo>
                  <a:pt x="0" y="0"/>
                </a:lnTo>
                <a:lnTo>
                  <a:pt x="0" y="435863"/>
                </a:lnTo>
                <a:close/>
              </a:path>
            </a:pathLst>
          </a:custGeom>
          <a:solidFill>
            <a:srgbClr val="376092"/>
          </a:solidFill>
        </p:spPr>
        <p:txBody>
          <a:bodyPr wrap="square" lIns="0" tIns="0" rIns="0" bIns="0" rtlCol="0" anchor="ctr"/>
          <a:lstStyle/>
          <a:p>
            <a:pPr algn="ctr"/>
            <a:r>
              <a:rPr lang="en-US" altLang="ja-JP" b="1" dirty="0" smtClean="0">
                <a:solidFill>
                  <a:schemeClr val="bg1"/>
                </a:solidFill>
              </a:rPr>
              <a:t>SDGs</a:t>
            </a:r>
            <a:r>
              <a:rPr lang="ja-JP" altLang="en-US" b="1" dirty="0" smtClean="0">
                <a:solidFill>
                  <a:schemeClr val="bg1"/>
                </a:solidFill>
              </a:rPr>
              <a:t>未来</a:t>
            </a:r>
            <a:r>
              <a:rPr lang="ja-JP" altLang="en-US" b="1" dirty="0">
                <a:solidFill>
                  <a:schemeClr val="bg1"/>
                </a:solidFill>
              </a:rPr>
              <a:t>都市並</a:t>
            </a:r>
            <a:r>
              <a:rPr lang="ja-JP" altLang="en-US" b="1" spc="-5" dirty="0">
                <a:solidFill>
                  <a:schemeClr val="bg1"/>
                </a:solidFill>
              </a:rPr>
              <a:t>び</a:t>
            </a:r>
            <a:r>
              <a:rPr lang="ja-JP" altLang="en-US" b="1" dirty="0">
                <a:solidFill>
                  <a:schemeClr val="bg1"/>
                </a:solidFill>
              </a:rPr>
              <a:t>に自治体</a:t>
            </a:r>
            <a:r>
              <a:rPr lang="en-US" altLang="ja-JP" b="1" dirty="0" smtClean="0">
                <a:solidFill>
                  <a:schemeClr val="bg1"/>
                </a:solidFill>
              </a:rPr>
              <a:t>SDG</a:t>
            </a:r>
            <a:r>
              <a:rPr lang="en-US" altLang="ja-JP" b="1" spc="-5" dirty="0" smtClean="0">
                <a:solidFill>
                  <a:schemeClr val="bg1"/>
                </a:solidFill>
              </a:rPr>
              <a:t>s</a:t>
            </a:r>
            <a:r>
              <a:rPr lang="ja-JP" altLang="en-US" b="1" spc="-5" dirty="0" smtClean="0">
                <a:solidFill>
                  <a:schemeClr val="bg1"/>
                </a:solidFill>
              </a:rPr>
              <a:t>モデル</a:t>
            </a:r>
            <a:r>
              <a:rPr lang="ja-JP" altLang="en-US" b="1" dirty="0">
                <a:solidFill>
                  <a:schemeClr val="bg1"/>
                </a:solidFill>
              </a:rPr>
              <a:t>事業に</a:t>
            </a:r>
            <a:r>
              <a:rPr lang="ja-JP" altLang="en-US" b="1" spc="-5" dirty="0">
                <a:solidFill>
                  <a:schemeClr val="bg1"/>
                </a:solidFill>
              </a:rPr>
              <a:t>つ</a:t>
            </a:r>
            <a:r>
              <a:rPr lang="ja-JP" altLang="en-US" b="1" spc="-10" dirty="0">
                <a:solidFill>
                  <a:schemeClr val="bg1"/>
                </a:solidFill>
              </a:rPr>
              <a:t>い</a:t>
            </a:r>
            <a:r>
              <a:rPr lang="ja-JP" altLang="en-US" b="1" dirty="0">
                <a:solidFill>
                  <a:schemeClr val="bg1"/>
                </a:solidFill>
              </a:rPr>
              <a:t>て</a:t>
            </a:r>
            <a:endParaRPr b="1" dirty="0">
              <a:solidFill>
                <a:schemeClr val="bg1"/>
              </a:solidFill>
            </a:endParaRPr>
          </a:p>
        </p:txBody>
      </p:sp>
      <p:sp>
        <p:nvSpPr>
          <p:cNvPr id="4" name="object 4"/>
          <p:cNvSpPr/>
          <p:nvPr/>
        </p:nvSpPr>
        <p:spPr>
          <a:xfrm>
            <a:off x="446532" y="2726436"/>
            <a:ext cx="8726805" cy="3264535"/>
          </a:xfrm>
          <a:custGeom>
            <a:avLst/>
            <a:gdLst/>
            <a:ahLst/>
            <a:cxnLst/>
            <a:rect l="l" t="t" r="r" b="b"/>
            <a:pathLst>
              <a:path w="8726805" h="3264535">
                <a:moveTo>
                  <a:pt x="0" y="0"/>
                </a:moveTo>
                <a:lnTo>
                  <a:pt x="8726424" y="0"/>
                </a:lnTo>
                <a:lnTo>
                  <a:pt x="8726424" y="3264408"/>
                </a:lnTo>
                <a:lnTo>
                  <a:pt x="0" y="3264408"/>
                </a:lnTo>
                <a:lnTo>
                  <a:pt x="0" y="0"/>
                </a:lnTo>
                <a:close/>
              </a:path>
            </a:pathLst>
          </a:custGeom>
          <a:solidFill>
            <a:srgbClr val="DAE3F3">
              <a:alpha val="39999"/>
            </a:srgbClr>
          </a:solidFill>
        </p:spPr>
        <p:txBody>
          <a:bodyPr wrap="square" lIns="0" tIns="0" rIns="0" bIns="0" rtlCol="0"/>
          <a:lstStyle/>
          <a:p>
            <a:endParaRPr/>
          </a:p>
        </p:txBody>
      </p:sp>
      <p:sp>
        <p:nvSpPr>
          <p:cNvPr id="5" name="object 5"/>
          <p:cNvSpPr/>
          <p:nvPr/>
        </p:nvSpPr>
        <p:spPr>
          <a:xfrm>
            <a:off x="446532" y="2726436"/>
            <a:ext cx="8726805" cy="3264535"/>
          </a:xfrm>
          <a:custGeom>
            <a:avLst/>
            <a:gdLst/>
            <a:ahLst/>
            <a:cxnLst/>
            <a:rect l="l" t="t" r="r" b="b"/>
            <a:pathLst>
              <a:path w="8726805" h="3264535">
                <a:moveTo>
                  <a:pt x="0" y="0"/>
                </a:moveTo>
                <a:lnTo>
                  <a:pt x="8726424" y="0"/>
                </a:lnTo>
                <a:lnTo>
                  <a:pt x="8726424" y="3264408"/>
                </a:lnTo>
                <a:lnTo>
                  <a:pt x="0" y="3264408"/>
                </a:lnTo>
                <a:lnTo>
                  <a:pt x="0" y="0"/>
                </a:lnTo>
                <a:close/>
              </a:path>
            </a:pathLst>
          </a:custGeom>
          <a:ln w="12192">
            <a:solidFill>
              <a:srgbClr val="2F5597"/>
            </a:solidFill>
          </a:ln>
        </p:spPr>
        <p:txBody>
          <a:bodyPr wrap="square" lIns="0" tIns="0" rIns="0" bIns="0" rtlCol="0"/>
          <a:lstStyle/>
          <a:p>
            <a:endParaRPr/>
          </a:p>
        </p:txBody>
      </p:sp>
      <p:sp>
        <p:nvSpPr>
          <p:cNvPr id="6" name="object 6"/>
          <p:cNvSpPr/>
          <p:nvPr/>
        </p:nvSpPr>
        <p:spPr>
          <a:xfrm>
            <a:off x="1239012" y="633985"/>
            <a:ext cx="8177783" cy="176174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228345" y="691897"/>
            <a:ext cx="8162543" cy="1697735"/>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286255" y="661417"/>
            <a:ext cx="8083550" cy="1601079"/>
          </a:xfrm>
          <a:prstGeom prst="rect">
            <a:avLst/>
          </a:prstGeom>
          <a:ln w="9144">
            <a:solidFill>
              <a:srgbClr val="BE4B48"/>
            </a:solidFill>
          </a:ln>
        </p:spPr>
        <p:txBody>
          <a:bodyPr vert="horz" wrap="square" lIns="0" tIns="104775" rIns="0" bIns="0" rtlCol="0">
            <a:spAutoFit/>
          </a:bodyPr>
          <a:lstStyle/>
          <a:p>
            <a:pPr marL="246379" marR="107950" indent="-168275">
              <a:lnSpc>
                <a:spcPts val="1550"/>
              </a:lnSpc>
              <a:spcBef>
                <a:spcPts val="825"/>
              </a:spcBef>
            </a:pPr>
            <a:r>
              <a:rPr sz="1300" spc="-5" dirty="0">
                <a:latin typeface="Meiryo UI"/>
                <a:cs typeface="Meiryo UI"/>
              </a:rPr>
              <a:t>○中長期</a:t>
            </a:r>
            <a:r>
              <a:rPr sz="1300" spc="-15" dirty="0">
                <a:latin typeface="Meiryo UI"/>
                <a:cs typeface="Meiryo UI"/>
              </a:rPr>
              <a:t>を</a:t>
            </a:r>
            <a:r>
              <a:rPr sz="1300" spc="-5" dirty="0">
                <a:latin typeface="Meiryo UI"/>
                <a:cs typeface="Meiryo UI"/>
              </a:rPr>
              <a:t>見</a:t>
            </a:r>
            <a:r>
              <a:rPr sz="1300" spc="-20" dirty="0">
                <a:latin typeface="Meiryo UI"/>
                <a:cs typeface="Meiryo UI"/>
              </a:rPr>
              <a:t>通</a:t>
            </a:r>
            <a:r>
              <a:rPr sz="1300" spc="-10" dirty="0">
                <a:latin typeface="Meiryo UI"/>
                <a:cs typeface="Meiryo UI"/>
              </a:rPr>
              <a:t>し</a:t>
            </a:r>
            <a:r>
              <a:rPr sz="1300" spc="-15" dirty="0">
                <a:latin typeface="Meiryo UI"/>
                <a:cs typeface="Meiryo UI"/>
              </a:rPr>
              <a:t>た</a:t>
            </a:r>
            <a:r>
              <a:rPr sz="1300" spc="-5" dirty="0">
                <a:latin typeface="Meiryo UI"/>
                <a:cs typeface="Meiryo UI"/>
              </a:rPr>
              <a:t>持</a:t>
            </a:r>
            <a:r>
              <a:rPr sz="1300" spc="-20" dirty="0">
                <a:latin typeface="Meiryo UI"/>
                <a:cs typeface="Meiryo UI"/>
              </a:rPr>
              <a:t>続可</a:t>
            </a:r>
            <a:r>
              <a:rPr sz="1300" spc="-5" dirty="0">
                <a:latin typeface="Meiryo UI"/>
                <a:cs typeface="Meiryo UI"/>
              </a:rPr>
              <a:t>能</a:t>
            </a:r>
            <a:r>
              <a:rPr sz="1300" spc="-25" dirty="0">
                <a:latin typeface="Meiryo UI"/>
                <a:cs typeface="Meiryo UI"/>
              </a:rPr>
              <a:t>な</a:t>
            </a:r>
            <a:r>
              <a:rPr sz="1300" spc="-15" dirty="0">
                <a:latin typeface="Meiryo UI"/>
                <a:cs typeface="Meiryo UI"/>
              </a:rPr>
              <a:t>ま</a:t>
            </a:r>
            <a:r>
              <a:rPr sz="1300" spc="-10" dirty="0">
                <a:latin typeface="Meiryo UI"/>
                <a:cs typeface="Meiryo UI"/>
              </a:rPr>
              <a:t>ちづ</a:t>
            </a:r>
            <a:r>
              <a:rPr sz="1300" spc="-15" dirty="0">
                <a:latin typeface="Meiryo UI"/>
                <a:cs typeface="Meiryo UI"/>
              </a:rPr>
              <a:t>く</a:t>
            </a:r>
            <a:r>
              <a:rPr sz="1300" spc="-5" dirty="0">
                <a:latin typeface="Meiryo UI"/>
                <a:cs typeface="Meiryo UI"/>
              </a:rPr>
              <a:t>り</a:t>
            </a:r>
            <a:r>
              <a:rPr sz="1300" spc="-10" dirty="0">
                <a:latin typeface="Meiryo UI"/>
                <a:cs typeface="Meiryo UI"/>
              </a:rPr>
              <a:t>の</a:t>
            </a:r>
            <a:r>
              <a:rPr sz="1300" spc="-15" dirty="0">
                <a:latin typeface="Meiryo UI"/>
                <a:cs typeface="Meiryo UI"/>
              </a:rPr>
              <a:t>た</a:t>
            </a:r>
            <a:r>
              <a:rPr sz="1300" spc="-10" dirty="0">
                <a:latin typeface="Meiryo UI"/>
                <a:cs typeface="Meiryo UI"/>
              </a:rPr>
              <a:t>め</a:t>
            </a:r>
            <a:r>
              <a:rPr sz="1300" spc="-5" dirty="0">
                <a:latin typeface="Meiryo UI"/>
                <a:cs typeface="Meiryo UI"/>
              </a:rPr>
              <a:t>、</a:t>
            </a:r>
            <a:r>
              <a:rPr sz="1300" spc="-20" dirty="0">
                <a:latin typeface="Meiryo UI"/>
                <a:cs typeface="Meiryo UI"/>
              </a:rPr>
              <a:t>地方創</a:t>
            </a:r>
            <a:r>
              <a:rPr sz="1300" spc="-5" dirty="0">
                <a:latin typeface="Meiryo UI"/>
                <a:cs typeface="Meiryo UI"/>
              </a:rPr>
              <a:t>生</a:t>
            </a:r>
            <a:r>
              <a:rPr sz="1300" spc="-15" dirty="0">
                <a:latin typeface="Meiryo UI"/>
                <a:cs typeface="Meiryo UI"/>
              </a:rPr>
              <a:t>に</a:t>
            </a:r>
            <a:r>
              <a:rPr sz="1300" spc="-20" dirty="0">
                <a:latin typeface="Meiryo UI"/>
                <a:cs typeface="Meiryo UI"/>
              </a:rPr>
              <a:t>資</a:t>
            </a:r>
            <a:r>
              <a:rPr sz="1300" dirty="0">
                <a:latin typeface="Meiryo UI"/>
                <a:cs typeface="Meiryo UI"/>
              </a:rPr>
              <a:t>す</a:t>
            </a:r>
            <a:r>
              <a:rPr sz="1300" spc="-10" dirty="0">
                <a:latin typeface="Meiryo UI"/>
                <a:cs typeface="Meiryo UI"/>
              </a:rPr>
              <a:t>る</a:t>
            </a:r>
            <a:r>
              <a:rPr sz="1300" spc="-5" dirty="0">
                <a:latin typeface="Meiryo UI"/>
                <a:cs typeface="Meiryo UI"/>
              </a:rPr>
              <a:t>、</a:t>
            </a:r>
            <a:r>
              <a:rPr sz="1300" spc="-20" dirty="0">
                <a:latin typeface="Meiryo UI"/>
                <a:cs typeface="Meiryo UI"/>
              </a:rPr>
              <a:t>地</a:t>
            </a:r>
            <a:r>
              <a:rPr sz="1300" spc="-5" dirty="0">
                <a:latin typeface="Meiryo UI"/>
                <a:cs typeface="Meiryo UI"/>
              </a:rPr>
              <a:t>方</a:t>
            </a:r>
            <a:r>
              <a:rPr sz="1300" spc="-20" dirty="0">
                <a:latin typeface="Meiryo UI"/>
                <a:cs typeface="Meiryo UI"/>
              </a:rPr>
              <a:t>自治</a:t>
            </a:r>
            <a:r>
              <a:rPr sz="1300" spc="-5" dirty="0">
                <a:latin typeface="Meiryo UI"/>
                <a:cs typeface="Meiryo UI"/>
              </a:rPr>
              <a:t>体</a:t>
            </a:r>
            <a:r>
              <a:rPr sz="1300" spc="-15" dirty="0">
                <a:latin typeface="Meiryo UI"/>
                <a:cs typeface="Meiryo UI"/>
              </a:rPr>
              <a:t>によ</a:t>
            </a:r>
            <a:r>
              <a:rPr sz="1300" spc="-10" dirty="0">
                <a:latin typeface="Meiryo UI"/>
                <a:cs typeface="Meiryo UI"/>
              </a:rPr>
              <a:t>るSDGｓ</a:t>
            </a:r>
            <a:r>
              <a:rPr sz="1300" spc="-20" dirty="0">
                <a:latin typeface="Meiryo UI"/>
                <a:cs typeface="Meiryo UI"/>
              </a:rPr>
              <a:t>の</a:t>
            </a:r>
            <a:r>
              <a:rPr sz="1300" spc="-5" dirty="0">
                <a:latin typeface="Meiryo UI"/>
                <a:cs typeface="Meiryo UI"/>
              </a:rPr>
              <a:t>達</a:t>
            </a:r>
            <a:r>
              <a:rPr sz="1300" spc="-20" dirty="0">
                <a:latin typeface="Meiryo UI"/>
                <a:cs typeface="Meiryo UI"/>
              </a:rPr>
              <a:t>成</a:t>
            </a:r>
            <a:r>
              <a:rPr sz="1300" spc="-15" dirty="0">
                <a:latin typeface="Meiryo UI"/>
                <a:cs typeface="Meiryo UI"/>
              </a:rPr>
              <a:t>に</a:t>
            </a:r>
            <a:r>
              <a:rPr sz="1300" spc="-5" dirty="0">
                <a:latin typeface="Meiryo UI"/>
                <a:cs typeface="Meiryo UI"/>
              </a:rPr>
              <a:t>向</a:t>
            </a:r>
            <a:r>
              <a:rPr sz="1300" spc="-20" dirty="0">
                <a:latin typeface="Meiryo UI"/>
                <a:cs typeface="Meiryo UI"/>
              </a:rPr>
              <a:t>け</a:t>
            </a:r>
            <a:r>
              <a:rPr sz="1300" spc="-5" dirty="0">
                <a:latin typeface="Meiryo UI"/>
                <a:cs typeface="Meiryo UI"/>
              </a:rPr>
              <a:t>た</a:t>
            </a:r>
            <a:r>
              <a:rPr sz="1300" spc="-20" dirty="0">
                <a:latin typeface="Meiryo UI"/>
                <a:cs typeface="Meiryo UI"/>
              </a:rPr>
              <a:t>取組</a:t>
            </a:r>
            <a:r>
              <a:rPr sz="1300" spc="-15" dirty="0">
                <a:latin typeface="Meiryo UI"/>
                <a:cs typeface="Meiryo UI"/>
              </a:rPr>
              <a:t>を</a:t>
            </a:r>
            <a:r>
              <a:rPr sz="1300" spc="-5" dirty="0">
                <a:latin typeface="Meiryo UI"/>
                <a:cs typeface="Meiryo UI"/>
              </a:rPr>
              <a:t>推 進</a:t>
            </a:r>
            <a:r>
              <a:rPr sz="1300" spc="-10" dirty="0">
                <a:latin typeface="Meiryo UI"/>
                <a:cs typeface="Meiryo UI"/>
              </a:rPr>
              <a:t>し</a:t>
            </a:r>
            <a:r>
              <a:rPr sz="1300" spc="-5" dirty="0">
                <a:latin typeface="Meiryo UI"/>
                <a:cs typeface="Meiryo UI"/>
              </a:rPr>
              <a:t>て</a:t>
            </a:r>
            <a:r>
              <a:rPr sz="1300" spc="-10" dirty="0">
                <a:latin typeface="Meiryo UI"/>
                <a:cs typeface="Meiryo UI"/>
              </a:rPr>
              <a:t>い</a:t>
            </a:r>
            <a:r>
              <a:rPr sz="1300" spc="-15" dirty="0">
                <a:latin typeface="Meiryo UI"/>
                <a:cs typeface="Meiryo UI"/>
              </a:rPr>
              <a:t>く</a:t>
            </a:r>
            <a:r>
              <a:rPr sz="1300" spc="-5" dirty="0">
                <a:latin typeface="Meiryo UI"/>
                <a:cs typeface="Meiryo UI"/>
              </a:rPr>
              <a:t>こと</a:t>
            </a:r>
            <a:r>
              <a:rPr sz="1300" spc="-10" dirty="0">
                <a:latin typeface="Meiryo UI"/>
                <a:cs typeface="Meiryo UI"/>
              </a:rPr>
              <a:t>が</a:t>
            </a:r>
            <a:r>
              <a:rPr sz="1300" spc="-20" dirty="0">
                <a:latin typeface="Meiryo UI"/>
                <a:cs typeface="Meiryo UI"/>
              </a:rPr>
              <a:t>重要。</a:t>
            </a:r>
            <a:endParaRPr sz="1300" dirty="0">
              <a:latin typeface="Meiryo UI"/>
              <a:cs typeface="Meiryo UI"/>
            </a:endParaRPr>
          </a:p>
          <a:p>
            <a:pPr marL="78740">
              <a:lnSpc>
                <a:spcPts val="1500"/>
              </a:lnSpc>
            </a:pPr>
            <a:r>
              <a:rPr sz="1300" spc="-5" dirty="0">
                <a:latin typeface="Meiryo UI"/>
                <a:cs typeface="Meiryo UI"/>
              </a:rPr>
              <a:t>○</a:t>
            </a:r>
            <a:r>
              <a:rPr sz="1300" dirty="0">
                <a:latin typeface="Meiryo UI"/>
                <a:cs typeface="Meiryo UI"/>
              </a:rPr>
              <a:t>S</a:t>
            </a:r>
            <a:r>
              <a:rPr sz="1300" spc="-5" dirty="0">
                <a:latin typeface="Meiryo UI"/>
                <a:cs typeface="Meiryo UI"/>
              </a:rPr>
              <a:t>DGｓ</a:t>
            </a:r>
            <a:r>
              <a:rPr sz="1300" spc="-20" dirty="0">
                <a:latin typeface="Meiryo UI"/>
                <a:cs typeface="Meiryo UI"/>
              </a:rPr>
              <a:t>推進</a:t>
            </a:r>
            <a:r>
              <a:rPr sz="1300" spc="-5" dirty="0">
                <a:latin typeface="Meiryo UI"/>
                <a:cs typeface="Meiryo UI"/>
              </a:rPr>
              <a:t>本</a:t>
            </a:r>
            <a:r>
              <a:rPr sz="1300" spc="-20" dirty="0">
                <a:latin typeface="Meiryo UI"/>
                <a:cs typeface="Meiryo UI"/>
              </a:rPr>
              <a:t>部会合</a:t>
            </a:r>
            <a:r>
              <a:rPr sz="1300" spc="-5" dirty="0">
                <a:latin typeface="Meiryo UI"/>
                <a:cs typeface="Meiryo UI"/>
              </a:rPr>
              <a:t>に</a:t>
            </a:r>
            <a:r>
              <a:rPr sz="1300" spc="-20" dirty="0">
                <a:latin typeface="Meiryo UI"/>
                <a:cs typeface="Meiryo UI"/>
              </a:rPr>
              <a:t>お</a:t>
            </a:r>
            <a:r>
              <a:rPr sz="1300" spc="-10" dirty="0">
                <a:latin typeface="Meiryo UI"/>
                <a:cs typeface="Meiryo UI"/>
              </a:rPr>
              <a:t>け</a:t>
            </a:r>
            <a:r>
              <a:rPr sz="1300" spc="-15" dirty="0">
                <a:latin typeface="Meiryo UI"/>
                <a:cs typeface="Meiryo UI"/>
              </a:rPr>
              <a:t>る</a:t>
            </a:r>
            <a:r>
              <a:rPr sz="1300" u="sng" spc="-20" dirty="0">
                <a:latin typeface="Meiryo UI"/>
                <a:cs typeface="Meiryo UI"/>
              </a:rPr>
              <a:t>安</a:t>
            </a:r>
            <a:r>
              <a:rPr sz="1300" u="sng" spc="-5" dirty="0">
                <a:latin typeface="Meiryo UI"/>
                <a:cs typeface="Meiryo UI"/>
              </a:rPr>
              <a:t>倍</a:t>
            </a:r>
            <a:r>
              <a:rPr sz="1300" u="sng" spc="-20" dirty="0">
                <a:latin typeface="Meiryo UI"/>
                <a:cs typeface="Meiryo UI"/>
              </a:rPr>
              <a:t>総理</a:t>
            </a:r>
            <a:r>
              <a:rPr sz="1300" u="sng" spc="-5" dirty="0">
                <a:latin typeface="Meiryo UI"/>
                <a:cs typeface="Meiryo UI"/>
              </a:rPr>
              <a:t>指</a:t>
            </a:r>
            <a:r>
              <a:rPr sz="1300" u="sng" spc="-20" dirty="0">
                <a:latin typeface="Meiryo UI"/>
                <a:cs typeface="Meiryo UI"/>
              </a:rPr>
              <a:t>示</a:t>
            </a:r>
            <a:r>
              <a:rPr sz="1300" u="sng" spc="-15" dirty="0">
                <a:latin typeface="Meiryo UI"/>
                <a:cs typeface="Meiryo UI"/>
              </a:rPr>
              <a:t>を</a:t>
            </a:r>
            <a:r>
              <a:rPr sz="1300" u="sng" spc="-20" dirty="0">
                <a:latin typeface="Meiryo UI"/>
                <a:cs typeface="Meiryo UI"/>
              </a:rPr>
              <a:t>踏</a:t>
            </a:r>
            <a:r>
              <a:rPr sz="1300" u="sng" spc="-15" dirty="0">
                <a:latin typeface="Meiryo UI"/>
                <a:cs typeface="Meiryo UI"/>
              </a:rPr>
              <a:t>ま</a:t>
            </a:r>
            <a:r>
              <a:rPr sz="1300" u="sng" spc="-5" dirty="0">
                <a:latin typeface="Meiryo UI"/>
                <a:cs typeface="Meiryo UI"/>
              </a:rPr>
              <a:t>え、</a:t>
            </a:r>
            <a:r>
              <a:rPr sz="1300" u="sng" spc="-20" dirty="0">
                <a:latin typeface="Meiryo UI"/>
                <a:cs typeface="Meiryo UI"/>
              </a:rPr>
              <a:t>地方</a:t>
            </a:r>
            <a:r>
              <a:rPr sz="1300" u="sng" spc="-5" dirty="0">
                <a:latin typeface="Meiryo UI"/>
                <a:cs typeface="Meiryo UI"/>
              </a:rPr>
              <a:t>創</a:t>
            </a:r>
            <a:r>
              <a:rPr sz="1300" u="sng" spc="-20" dirty="0">
                <a:latin typeface="Meiryo UI"/>
                <a:cs typeface="Meiryo UI"/>
              </a:rPr>
              <a:t>生分</a:t>
            </a:r>
            <a:r>
              <a:rPr sz="1300" u="sng" spc="-5" dirty="0">
                <a:latin typeface="Meiryo UI"/>
                <a:cs typeface="Meiryo UI"/>
              </a:rPr>
              <a:t>野</a:t>
            </a:r>
            <a:r>
              <a:rPr sz="1300" u="sng" spc="-15" dirty="0">
                <a:latin typeface="Meiryo UI"/>
                <a:cs typeface="Meiryo UI"/>
              </a:rPr>
              <a:t>に</a:t>
            </a:r>
            <a:r>
              <a:rPr sz="1300" u="sng" spc="-10" dirty="0">
                <a:latin typeface="Meiryo UI"/>
                <a:cs typeface="Meiryo UI"/>
              </a:rPr>
              <a:t>お</a:t>
            </a:r>
            <a:r>
              <a:rPr sz="1300" u="sng" spc="-20" dirty="0">
                <a:latin typeface="Meiryo UI"/>
                <a:cs typeface="Meiryo UI"/>
              </a:rPr>
              <a:t>け</a:t>
            </a:r>
            <a:r>
              <a:rPr sz="1300" u="sng" spc="-10" dirty="0">
                <a:latin typeface="Meiryo UI"/>
                <a:cs typeface="Meiryo UI"/>
              </a:rPr>
              <a:t>る</a:t>
            </a:r>
            <a:r>
              <a:rPr sz="1300" u="sng" spc="-5" dirty="0">
                <a:latin typeface="Meiryo UI"/>
                <a:cs typeface="Meiryo UI"/>
              </a:rPr>
              <a:t>日</a:t>
            </a:r>
            <a:r>
              <a:rPr sz="1300" u="sng" spc="-20" dirty="0">
                <a:latin typeface="Meiryo UI"/>
                <a:cs typeface="Meiryo UI"/>
              </a:rPr>
              <a:t>本</a:t>
            </a:r>
            <a:r>
              <a:rPr sz="1300" u="sng" spc="-25" dirty="0">
                <a:latin typeface="Meiryo UI"/>
                <a:cs typeface="Meiryo UI"/>
              </a:rPr>
              <a:t>の</a:t>
            </a:r>
            <a:r>
              <a:rPr sz="1300" u="sng" spc="-5" dirty="0">
                <a:latin typeface="Meiryo UI"/>
                <a:cs typeface="Meiryo UI"/>
              </a:rPr>
              <a:t>「</a:t>
            </a:r>
            <a:r>
              <a:rPr sz="1300" u="sng" dirty="0">
                <a:latin typeface="Meiryo UI"/>
                <a:cs typeface="Meiryo UI"/>
              </a:rPr>
              <a:t>S</a:t>
            </a:r>
            <a:r>
              <a:rPr sz="1300" u="sng" spc="-5" dirty="0">
                <a:latin typeface="Meiryo UI"/>
                <a:cs typeface="Meiryo UI"/>
              </a:rPr>
              <a:t>D</a:t>
            </a:r>
            <a:r>
              <a:rPr sz="1300" u="sng" spc="-15" dirty="0">
                <a:latin typeface="Meiryo UI"/>
                <a:cs typeface="Meiryo UI"/>
              </a:rPr>
              <a:t>G</a:t>
            </a:r>
            <a:r>
              <a:rPr sz="1300" u="sng" spc="-20" dirty="0">
                <a:latin typeface="Meiryo UI"/>
                <a:cs typeface="Meiryo UI"/>
              </a:rPr>
              <a:t>ｓ</a:t>
            </a:r>
            <a:r>
              <a:rPr sz="1300" u="sng" spc="-15" dirty="0">
                <a:latin typeface="Meiryo UI"/>
                <a:cs typeface="Meiryo UI"/>
              </a:rPr>
              <a:t>モ</a:t>
            </a:r>
            <a:r>
              <a:rPr sz="1300" u="sng" spc="-10" dirty="0">
                <a:latin typeface="Meiryo UI"/>
                <a:cs typeface="Meiryo UI"/>
              </a:rPr>
              <a:t>デ</a:t>
            </a:r>
            <a:r>
              <a:rPr sz="1300" u="sng" spc="-20" dirty="0">
                <a:latin typeface="Meiryo UI"/>
                <a:cs typeface="Meiryo UI"/>
              </a:rPr>
              <a:t>ル</a:t>
            </a:r>
            <a:r>
              <a:rPr sz="1300" u="sng" spc="-5" dirty="0">
                <a:latin typeface="Meiryo UI"/>
                <a:cs typeface="Meiryo UI"/>
              </a:rPr>
              <a:t>」</a:t>
            </a:r>
            <a:r>
              <a:rPr sz="1300" u="sng" spc="-15" dirty="0">
                <a:latin typeface="Meiryo UI"/>
                <a:cs typeface="Meiryo UI"/>
              </a:rPr>
              <a:t>を</a:t>
            </a:r>
            <a:r>
              <a:rPr sz="1300" u="sng" spc="-5" dirty="0">
                <a:latin typeface="Meiryo UI"/>
                <a:cs typeface="Meiryo UI"/>
              </a:rPr>
              <a:t>構</a:t>
            </a:r>
            <a:r>
              <a:rPr sz="1300" u="sng" spc="-20" dirty="0">
                <a:latin typeface="Meiryo UI"/>
                <a:cs typeface="Meiryo UI"/>
              </a:rPr>
              <a:t>築</a:t>
            </a:r>
            <a:r>
              <a:rPr sz="1300" spc="-10" dirty="0">
                <a:latin typeface="Meiryo UI"/>
                <a:cs typeface="Meiryo UI"/>
              </a:rPr>
              <a:t>し</a:t>
            </a:r>
            <a:r>
              <a:rPr sz="1300" spc="-5" dirty="0">
                <a:latin typeface="Meiryo UI"/>
                <a:cs typeface="Meiryo UI"/>
              </a:rPr>
              <a:t>て</a:t>
            </a:r>
            <a:r>
              <a:rPr sz="1300" spc="-20" dirty="0">
                <a:latin typeface="Meiryo UI"/>
                <a:cs typeface="Meiryo UI"/>
              </a:rPr>
              <a:t>い</a:t>
            </a:r>
            <a:r>
              <a:rPr sz="1300" spc="-15" dirty="0">
                <a:latin typeface="Meiryo UI"/>
                <a:cs typeface="Meiryo UI"/>
              </a:rPr>
              <a:t>く</a:t>
            </a:r>
            <a:r>
              <a:rPr sz="1300" spc="-5" dirty="0">
                <a:latin typeface="Meiryo UI"/>
                <a:cs typeface="Meiryo UI"/>
              </a:rPr>
              <a:t>。</a:t>
            </a:r>
            <a:endParaRPr sz="1300" dirty="0">
              <a:latin typeface="Meiryo UI"/>
              <a:cs typeface="Meiryo UI"/>
            </a:endParaRPr>
          </a:p>
          <a:p>
            <a:pPr marL="246379" marR="116839" indent="-168275">
              <a:lnSpc>
                <a:spcPts val="1770"/>
              </a:lnSpc>
              <a:spcBef>
                <a:spcPts val="65"/>
              </a:spcBef>
            </a:pPr>
            <a:r>
              <a:rPr sz="1300" spc="-10" dirty="0">
                <a:latin typeface="Meiryo UI"/>
                <a:cs typeface="Meiryo UI"/>
              </a:rPr>
              <a:t>○2018</a:t>
            </a:r>
            <a:r>
              <a:rPr sz="1300" spc="-5" dirty="0">
                <a:latin typeface="Meiryo UI"/>
                <a:cs typeface="Meiryo UI"/>
              </a:rPr>
              <a:t>年６</a:t>
            </a:r>
            <a:r>
              <a:rPr sz="1300" spc="-20" dirty="0">
                <a:latin typeface="Meiryo UI"/>
                <a:cs typeface="Meiryo UI"/>
              </a:rPr>
              <a:t>月自治</a:t>
            </a:r>
            <a:r>
              <a:rPr sz="1300" spc="-5" dirty="0">
                <a:latin typeface="Meiryo UI"/>
                <a:cs typeface="Meiryo UI"/>
              </a:rPr>
              <a:t>体</a:t>
            </a:r>
            <a:r>
              <a:rPr sz="1300" spc="-15" dirty="0">
                <a:latin typeface="Meiryo UI"/>
                <a:cs typeface="Meiryo UI"/>
              </a:rPr>
              <a:t>によ</a:t>
            </a:r>
            <a:r>
              <a:rPr sz="1300" spc="-10" dirty="0">
                <a:latin typeface="Meiryo UI"/>
                <a:cs typeface="Meiryo UI"/>
              </a:rPr>
              <a:t>るSDGｓの</a:t>
            </a:r>
            <a:r>
              <a:rPr sz="1300" spc="-20" dirty="0">
                <a:latin typeface="Meiryo UI"/>
                <a:cs typeface="Meiryo UI"/>
              </a:rPr>
              <a:t>達成</a:t>
            </a:r>
            <a:r>
              <a:rPr sz="1300" spc="-15" dirty="0">
                <a:latin typeface="Meiryo UI"/>
                <a:cs typeface="Meiryo UI"/>
              </a:rPr>
              <a:t>に</a:t>
            </a:r>
            <a:r>
              <a:rPr sz="1300" spc="-5" dirty="0">
                <a:latin typeface="Meiryo UI"/>
                <a:cs typeface="Meiryo UI"/>
              </a:rPr>
              <a:t>向</a:t>
            </a:r>
            <a:r>
              <a:rPr sz="1300" spc="-20" dirty="0">
                <a:latin typeface="Meiryo UI"/>
                <a:cs typeface="Meiryo UI"/>
              </a:rPr>
              <a:t>け</a:t>
            </a:r>
            <a:r>
              <a:rPr sz="1300" spc="-5" dirty="0">
                <a:latin typeface="Meiryo UI"/>
                <a:cs typeface="Meiryo UI"/>
              </a:rPr>
              <a:t>た</a:t>
            </a:r>
            <a:r>
              <a:rPr sz="1300" spc="-20" dirty="0">
                <a:latin typeface="Meiryo UI"/>
                <a:cs typeface="Meiryo UI"/>
              </a:rPr>
              <a:t>優</a:t>
            </a:r>
            <a:r>
              <a:rPr sz="1300" spc="-5" dirty="0">
                <a:latin typeface="Meiryo UI"/>
                <a:cs typeface="Meiryo UI"/>
              </a:rPr>
              <a:t>れ</a:t>
            </a:r>
            <a:r>
              <a:rPr sz="1300" spc="-15" dirty="0">
                <a:latin typeface="Meiryo UI"/>
                <a:cs typeface="Meiryo UI"/>
              </a:rPr>
              <a:t>た</a:t>
            </a:r>
            <a:r>
              <a:rPr sz="1300" spc="-20" dirty="0">
                <a:latin typeface="Meiryo UI"/>
                <a:cs typeface="Meiryo UI"/>
              </a:rPr>
              <a:t>取</a:t>
            </a:r>
            <a:r>
              <a:rPr sz="1300" spc="-5" dirty="0">
                <a:latin typeface="Meiryo UI"/>
                <a:cs typeface="Meiryo UI"/>
              </a:rPr>
              <a:t>組</a:t>
            </a:r>
            <a:r>
              <a:rPr sz="1300" spc="-15" dirty="0">
                <a:latin typeface="Meiryo UI"/>
                <a:cs typeface="Meiryo UI"/>
              </a:rPr>
              <a:t>を</a:t>
            </a:r>
            <a:r>
              <a:rPr sz="1300" spc="-20" dirty="0">
                <a:latin typeface="Meiryo UI"/>
                <a:cs typeface="Meiryo UI"/>
              </a:rPr>
              <a:t>提</a:t>
            </a:r>
            <a:r>
              <a:rPr sz="1300" spc="-5" dirty="0">
                <a:latin typeface="Meiryo UI"/>
                <a:cs typeface="Meiryo UI"/>
              </a:rPr>
              <a:t>案</a:t>
            </a:r>
            <a:r>
              <a:rPr sz="1300" spc="-15" dirty="0">
                <a:latin typeface="Meiryo UI"/>
                <a:cs typeface="Meiryo UI"/>
              </a:rPr>
              <a:t>する</a:t>
            </a:r>
            <a:r>
              <a:rPr sz="1450" b="1" u="sng" spc="25" dirty="0">
                <a:solidFill>
                  <a:srgbClr val="0070C0"/>
                </a:solidFill>
                <a:latin typeface="Meiryo UI"/>
                <a:cs typeface="Meiryo UI"/>
              </a:rPr>
              <a:t>２９都市</a:t>
            </a:r>
            <a:r>
              <a:rPr sz="1300" spc="-10" dirty="0">
                <a:latin typeface="Meiryo UI"/>
                <a:cs typeface="Meiryo UI"/>
              </a:rPr>
              <a:t>を</a:t>
            </a:r>
            <a:r>
              <a:rPr sz="1450" b="1" u="sng" spc="15" dirty="0">
                <a:solidFill>
                  <a:srgbClr val="0070C0"/>
                </a:solidFill>
                <a:latin typeface="Meiryo UI"/>
                <a:cs typeface="Meiryo UI"/>
              </a:rPr>
              <a:t>「SDGｓ</a:t>
            </a:r>
            <a:r>
              <a:rPr sz="1450" b="1" u="sng" spc="25" dirty="0">
                <a:solidFill>
                  <a:srgbClr val="0070C0"/>
                </a:solidFill>
                <a:latin typeface="Meiryo UI"/>
                <a:cs typeface="Meiryo UI"/>
              </a:rPr>
              <a:t>未来都市</a:t>
            </a:r>
            <a:r>
              <a:rPr sz="1450" b="1" u="sng" spc="15" dirty="0">
                <a:solidFill>
                  <a:srgbClr val="0070C0"/>
                </a:solidFill>
                <a:latin typeface="Meiryo UI"/>
                <a:cs typeface="Meiryo UI"/>
              </a:rPr>
              <a:t>」</a:t>
            </a:r>
            <a:r>
              <a:rPr sz="1300" spc="-5" dirty="0">
                <a:latin typeface="Meiryo UI"/>
                <a:cs typeface="Meiryo UI"/>
              </a:rPr>
              <a:t>と</a:t>
            </a:r>
            <a:r>
              <a:rPr sz="1300" spc="-10" dirty="0">
                <a:latin typeface="Meiryo UI"/>
                <a:cs typeface="Meiryo UI"/>
              </a:rPr>
              <a:t>し</a:t>
            </a:r>
            <a:r>
              <a:rPr sz="1300" spc="-15" dirty="0">
                <a:latin typeface="Meiryo UI"/>
                <a:cs typeface="Meiryo UI"/>
              </a:rPr>
              <a:t>て選 </a:t>
            </a:r>
            <a:r>
              <a:rPr sz="1300" spc="-5" dirty="0">
                <a:latin typeface="Meiryo UI"/>
                <a:cs typeface="Meiryo UI"/>
              </a:rPr>
              <a:t>定。</a:t>
            </a:r>
            <a:r>
              <a:rPr sz="1300" spc="-15" dirty="0">
                <a:latin typeface="Meiryo UI"/>
                <a:cs typeface="Meiryo UI"/>
              </a:rPr>
              <a:t>ま</a:t>
            </a:r>
            <a:r>
              <a:rPr sz="1300" spc="-5" dirty="0">
                <a:latin typeface="Meiryo UI"/>
                <a:cs typeface="Meiryo UI"/>
              </a:rPr>
              <a:t>た、特に先</a:t>
            </a:r>
            <a:r>
              <a:rPr sz="1300" spc="-20" dirty="0">
                <a:latin typeface="Meiryo UI"/>
                <a:cs typeface="Meiryo UI"/>
              </a:rPr>
              <a:t>導的</a:t>
            </a:r>
            <a:r>
              <a:rPr sz="1300" spc="-10" dirty="0">
                <a:latin typeface="Meiryo UI"/>
                <a:cs typeface="Meiryo UI"/>
              </a:rPr>
              <a:t>な</a:t>
            </a:r>
            <a:r>
              <a:rPr sz="1300" spc="-20" dirty="0">
                <a:latin typeface="Meiryo UI"/>
                <a:cs typeface="Meiryo UI"/>
              </a:rPr>
              <a:t>取組</a:t>
            </a:r>
            <a:r>
              <a:rPr sz="1450" b="1" u="sng" spc="25" dirty="0">
                <a:solidFill>
                  <a:srgbClr val="00B050"/>
                </a:solidFill>
                <a:latin typeface="Meiryo UI"/>
                <a:cs typeface="Meiryo UI"/>
              </a:rPr>
              <a:t>１０事業</a:t>
            </a:r>
            <a:r>
              <a:rPr sz="1300" spc="-10" dirty="0">
                <a:latin typeface="Meiryo UI"/>
                <a:cs typeface="Meiryo UI"/>
              </a:rPr>
              <a:t>を</a:t>
            </a:r>
            <a:r>
              <a:rPr sz="1450" b="1" u="sng" spc="15" dirty="0">
                <a:solidFill>
                  <a:srgbClr val="00B050"/>
                </a:solidFill>
                <a:latin typeface="Meiryo UI"/>
                <a:cs typeface="Meiryo UI"/>
              </a:rPr>
              <a:t>「</a:t>
            </a:r>
            <a:r>
              <a:rPr sz="1450" b="1" u="sng" spc="20" dirty="0">
                <a:solidFill>
                  <a:srgbClr val="00B050"/>
                </a:solidFill>
                <a:latin typeface="Meiryo UI"/>
                <a:cs typeface="Meiryo UI"/>
              </a:rPr>
              <a:t>自治体S</a:t>
            </a:r>
            <a:r>
              <a:rPr sz="1450" b="1" u="sng" spc="15" dirty="0">
                <a:solidFill>
                  <a:srgbClr val="00B050"/>
                </a:solidFill>
                <a:latin typeface="Meiryo UI"/>
                <a:cs typeface="Meiryo UI"/>
              </a:rPr>
              <a:t>DG</a:t>
            </a:r>
            <a:r>
              <a:rPr sz="1450" b="1" u="sng" spc="25" dirty="0">
                <a:solidFill>
                  <a:srgbClr val="00B050"/>
                </a:solidFill>
                <a:latin typeface="Meiryo UI"/>
                <a:cs typeface="Meiryo UI"/>
              </a:rPr>
              <a:t>ｓ</a:t>
            </a:r>
            <a:r>
              <a:rPr sz="1450" b="1" u="sng" spc="15" dirty="0">
                <a:solidFill>
                  <a:srgbClr val="00B050"/>
                </a:solidFill>
                <a:latin typeface="Meiryo UI"/>
                <a:cs typeface="Meiryo UI"/>
              </a:rPr>
              <a:t>モ</a:t>
            </a:r>
            <a:r>
              <a:rPr sz="1450" b="1" u="sng" spc="20" dirty="0">
                <a:solidFill>
                  <a:srgbClr val="00B050"/>
                </a:solidFill>
                <a:latin typeface="Meiryo UI"/>
                <a:cs typeface="Meiryo UI"/>
              </a:rPr>
              <a:t>デ</a:t>
            </a:r>
            <a:r>
              <a:rPr sz="1450" b="1" u="sng" spc="15" dirty="0">
                <a:solidFill>
                  <a:srgbClr val="00B050"/>
                </a:solidFill>
                <a:latin typeface="Meiryo UI"/>
                <a:cs typeface="Meiryo UI"/>
              </a:rPr>
              <a:t>ル</a:t>
            </a:r>
            <a:r>
              <a:rPr sz="1450" b="1" u="sng" spc="25" dirty="0">
                <a:solidFill>
                  <a:srgbClr val="00B050"/>
                </a:solidFill>
                <a:latin typeface="Meiryo UI"/>
                <a:cs typeface="Meiryo UI"/>
              </a:rPr>
              <a:t>事業</a:t>
            </a:r>
            <a:r>
              <a:rPr sz="1450" b="1" u="sng" spc="15" dirty="0">
                <a:solidFill>
                  <a:srgbClr val="00B050"/>
                </a:solidFill>
                <a:latin typeface="Meiryo UI"/>
                <a:cs typeface="Meiryo UI"/>
              </a:rPr>
              <a:t>」</a:t>
            </a:r>
            <a:r>
              <a:rPr sz="1300" spc="-5" dirty="0">
                <a:latin typeface="Meiryo UI"/>
                <a:cs typeface="Meiryo UI"/>
              </a:rPr>
              <a:t>と</a:t>
            </a:r>
            <a:r>
              <a:rPr sz="1300" spc="-10" dirty="0">
                <a:latin typeface="Meiryo UI"/>
                <a:cs typeface="Meiryo UI"/>
              </a:rPr>
              <a:t>し</a:t>
            </a:r>
            <a:r>
              <a:rPr sz="1300" spc="-15" dirty="0">
                <a:latin typeface="Meiryo UI"/>
                <a:cs typeface="Meiryo UI"/>
              </a:rPr>
              <a:t>て</a:t>
            </a:r>
            <a:r>
              <a:rPr sz="1300" spc="-20" dirty="0">
                <a:latin typeface="Meiryo UI"/>
                <a:cs typeface="Meiryo UI"/>
              </a:rPr>
              <a:t>選</a:t>
            </a:r>
            <a:r>
              <a:rPr sz="1300" spc="-5" dirty="0">
                <a:latin typeface="Meiryo UI"/>
                <a:cs typeface="Meiryo UI"/>
              </a:rPr>
              <a:t>定。</a:t>
            </a:r>
            <a:r>
              <a:rPr sz="1300" spc="-20" dirty="0">
                <a:latin typeface="Meiryo UI"/>
                <a:cs typeface="Meiryo UI"/>
              </a:rPr>
              <a:t>2</a:t>
            </a:r>
            <a:r>
              <a:rPr sz="1300" spc="-10" dirty="0">
                <a:latin typeface="Meiryo UI"/>
                <a:cs typeface="Meiryo UI"/>
              </a:rPr>
              <a:t>01</a:t>
            </a:r>
            <a:r>
              <a:rPr sz="1300" spc="-20" dirty="0">
                <a:latin typeface="Meiryo UI"/>
                <a:cs typeface="Meiryo UI"/>
              </a:rPr>
              <a:t>9年</a:t>
            </a:r>
            <a:r>
              <a:rPr sz="1300" spc="-5" dirty="0">
                <a:latin typeface="Meiryo UI"/>
                <a:cs typeface="Meiryo UI"/>
              </a:rPr>
              <a:t>に</a:t>
            </a:r>
            <a:r>
              <a:rPr sz="1300" spc="-10" dirty="0">
                <a:latin typeface="Meiryo UI"/>
                <a:cs typeface="Meiryo UI"/>
              </a:rPr>
              <a:t>は</a:t>
            </a:r>
            <a:r>
              <a:rPr sz="1300" spc="-15" dirty="0">
                <a:latin typeface="Meiryo UI"/>
                <a:cs typeface="Meiryo UI"/>
              </a:rPr>
              <a:t>、</a:t>
            </a:r>
            <a:r>
              <a:rPr sz="1450" b="1" u="sng" spc="25" dirty="0">
                <a:solidFill>
                  <a:srgbClr val="0070C0"/>
                </a:solidFill>
                <a:latin typeface="Meiryo UI"/>
                <a:cs typeface="Meiryo UI"/>
              </a:rPr>
              <a:t>３１都市</a:t>
            </a:r>
            <a:r>
              <a:rPr sz="1300" spc="-5" dirty="0">
                <a:latin typeface="Meiryo UI"/>
                <a:cs typeface="Meiryo UI"/>
              </a:rPr>
              <a:t>を</a:t>
            </a:r>
            <a:endParaRPr sz="1300" dirty="0">
              <a:latin typeface="Meiryo UI"/>
              <a:cs typeface="Meiryo UI"/>
            </a:endParaRPr>
          </a:p>
          <a:p>
            <a:pPr marL="246379">
              <a:lnSpc>
                <a:spcPts val="1700"/>
              </a:lnSpc>
            </a:pPr>
            <a:r>
              <a:rPr sz="1450" b="1" u="sng" spc="15" dirty="0">
                <a:solidFill>
                  <a:srgbClr val="0070C0"/>
                </a:solidFill>
                <a:latin typeface="Meiryo UI"/>
                <a:cs typeface="Meiryo UI"/>
              </a:rPr>
              <a:t>「SDG</a:t>
            </a:r>
            <a:r>
              <a:rPr sz="1450" b="1" u="sng" spc="25" dirty="0">
                <a:solidFill>
                  <a:srgbClr val="0070C0"/>
                </a:solidFill>
                <a:latin typeface="Meiryo UI"/>
                <a:cs typeface="Meiryo UI"/>
              </a:rPr>
              <a:t>ｓ未来都市</a:t>
            </a:r>
            <a:r>
              <a:rPr sz="1450" b="1" u="sng" spc="15" dirty="0">
                <a:solidFill>
                  <a:srgbClr val="0070C0"/>
                </a:solidFill>
                <a:latin typeface="Meiryo UI"/>
                <a:cs typeface="Meiryo UI"/>
              </a:rPr>
              <a:t>」</a:t>
            </a:r>
            <a:r>
              <a:rPr sz="1300" spc="-5" dirty="0">
                <a:latin typeface="Meiryo UI"/>
                <a:cs typeface="Meiryo UI"/>
              </a:rPr>
              <a:t>、</a:t>
            </a:r>
            <a:r>
              <a:rPr sz="1450" b="1" u="sng" spc="25" dirty="0">
                <a:solidFill>
                  <a:srgbClr val="00B050"/>
                </a:solidFill>
                <a:latin typeface="Meiryo UI"/>
                <a:cs typeface="Meiryo UI"/>
              </a:rPr>
              <a:t>１０事業</a:t>
            </a:r>
            <a:r>
              <a:rPr sz="1300" spc="-10" dirty="0">
                <a:latin typeface="Meiryo UI"/>
                <a:cs typeface="Meiryo UI"/>
              </a:rPr>
              <a:t>を</a:t>
            </a:r>
            <a:r>
              <a:rPr sz="1450" b="1" u="sng" spc="15" dirty="0">
                <a:solidFill>
                  <a:srgbClr val="00B050"/>
                </a:solidFill>
                <a:latin typeface="Meiryo UI"/>
                <a:cs typeface="Meiryo UI"/>
              </a:rPr>
              <a:t>「</a:t>
            </a:r>
            <a:r>
              <a:rPr sz="1450" b="1" u="sng" spc="25" dirty="0">
                <a:solidFill>
                  <a:srgbClr val="00B050"/>
                </a:solidFill>
                <a:latin typeface="Meiryo UI"/>
                <a:cs typeface="Meiryo UI"/>
              </a:rPr>
              <a:t>自治体ＳＧＤｓモ</a:t>
            </a:r>
            <a:r>
              <a:rPr sz="1450" b="1" u="sng" spc="20" dirty="0">
                <a:solidFill>
                  <a:srgbClr val="00B050"/>
                </a:solidFill>
                <a:latin typeface="Meiryo UI"/>
                <a:cs typeface="Meiryo UI"/>
              </a:rPr>
              <a:t>デ</a:t>
            </a:r>
            <a:r>
              <a:rPr sz="1450" b="1" u="sng" spc="15" dirty="0">
                <a:solidFill>
                  <a:srgbClr val="00B050"/>
                </a:solidFill>
                <a:latin typeface="Meiryo UI"/>
                <a:cs typeface="Meiryo UI"/>
              </a:rPr>
              <a:t>ル</a:t>
            </a:r>
            <a:r>
              <a:rPr sz="1450" b="1" u="sng" spc="25" dirty="0">
                <a:solidFill>
                  <a:srgbClr val="00B050"/>
                </a:solidFill>
                <a:latin typeface="Meiryo UI"/>
                <a:cs typeface="Meiryo UI"/>
              </a:rPr>
              <a:t>事業</a:t>
            </a:r>
            <a:r>
              <a:rPr sz="1450" b="1" u="sng" spc="15" dirty="0">
                <a:solidFill>
                  <a:srgbClr val="00B050"/>
                </a:solidFill>
                <a:latin typeface="Meiryo UI"/>
                <a:cs typeface="Meiryo UI"/>
              </a:rPr>
              <a:t>」</a:t>
            </a:r>
            <a:r>
              <a:rPr sz="1300" spc="-5" dirty="0">
                <a:latin typeface="Meiryo UI"/>
                <a:cs typeface="Meiryo UI"/>
              </a:rPr>
              <a:t>と</a:t>
            </a:r>
            <a:r>
              <a:rPr sz="1300" spc="-10" dirty="0">
                <a:latin typeface="Meiryo UI"/>
                <a:cs typeface="Meiryo UI"/>
              </a:rPr>
              <a:t>し</a:t>
            </a:r>
            <a:r>
              <a:rPr sz="1300" spc="-5" dirty="0">
                <a:latin typeface="Meiryo UI"/>
                <a:cs typeface="Meiryo UI"/>
              </a:rPr>
              <a:t>て</a:t>
            </a:r>
            <a:r>
              <a:rPr sz="1300" spc="-20" dirty="0">
                <a:latin typeface="Meiryo UI"/>
                <a:cs typeface="Meiryo UI"/>
              </a:rPr>
              <a:t>選定。</a:t>
            </a:r>
            <a:endParaRPr sz="1300" dirty="0">
              <a:latin typeface="Meiryo UI"/>
              <a:cs typeface="Meiryo UI"/>
            </a:endParaRPr>
          </a:p>
          <a:p>
            <a:pPr marL="78740">
              <a:spcBef>
                <a:spcPts val="5"/>
              </a:spcBef>
            </a:pPr>
            <a:r>
              <a:rPr sz="1300" spc="-5" dirty="0">
                <a:latin typeface="Meiryo UI"/>
                <a:cs typeface="Meiryo UI"/>
              </a:rPr>
              <a:t>○今後、こ</a:t>
            </a:r>
            <a:r>
              <a:rPr sz="1300" spc="-15" dirty="0">
                <a:latin typeface="Meiryo UI"/>
                <a:cs typeface="Meiryo UI"/>
              </a:rPr>
              <a:t>れら</a:t>
            </a:r>
            <a:r>
              <a:rPr sz="1300" spc="-10" dirty="0">
                <a:latin typeface="Meiryo UI"/>
                <a:cs typeface="Meiryo UI"/>
              </a:rPr>
              <a:t>の</a:t>
            </a:r>
            <a:r>
              <a:rPr sz="1300" spc="-20" dirty="0">
                <a:latin typeface="Meiryo UI"/>
                <a:cs typeface="Meiryo UI"/>
              </a:rPr>
              <a:t>取</a:t>
            </a:r>
            <a:r>
              <a:rPr sz="1300" spc="-5" dirty="0">
                <a:latin typeface="Meiryo UI"/>
                <a:cs typeface="Meiryo UI"/>
              </a:rPr>
              <a:t>組</a:t>
            </a:r>
            <a:r>
              <a:rPr sz="1300" spc="-15" dirty="0">
                <a:latin typeface="Meiryo UI"/>
                <a:cs typeface="Meiryo UI"/>
              </a:rPr>
              <a:t>を</a:t>
            </a:r>
            <a:r>
              <a:rPr sz="1300" spc="-20" dirty="0">
                <a:latin typeface="Meiryo UI"/>
                <a:cs typeface="Meiryo UI"/>
              </a:rPr>
              <a:t>支援</a:t>
            </a:r>
            <a:r>
              <a:rPr sz="1300" dirty="0">
                <a:latin typeface="Meiryo UI"/>
                <a:cs typeface="Meiryo UI"/>
              </a:rPr>
              <a:t>す</a:t>
            </a:r>
            <a:r>
              <a:rPr sz="1300" spc="-10" dirty="0">
                <a:latin typeface="Meiryo UI"/>
                <a:cs typeface="Meiryo UI"/>
              </a:rPr>
              <a:t>る</a:t>
            </a:r>
            <a:r>
              <a:rPr sz="1300" spc="-5" dirty="0">
                <a:latin typeface="Meiryo UI"/>
                <a:cs typeface="Meiryo UI"/>
              </a:rPr>
              <a:t>とと</a:t>
            </a:r>
            <a:r>
              <a:rPr sz="1300" spc="-10" dirty="0">
                <a:latin typeface="Meiryo UI"/>
                <a:cs typeface="Meiryo UI"/>
              </a:rPr>
              <a:t>も</a:t>
            </a:r>
            <a:r>
              <a:rPr sz="1300" spc="-15" dirty="0">
                <a:latin typeface="Meiryo UI"/>
                <a:cs typeface="Meiryo UI"/>
              </a:rPr>
              <a:t>に</a:t>
            </a:r>
            <a:r>
              <a:rPr sz="1300" spc="-5" dirty="0">
                <a:latin typeface="Meiryo UI"/>
                <a:cs typeface="Meiryo UI"/>
              </a:rPr>
              <a:t>、成</a:t>
            </a:r>
            <a:r>
              <a:rPr sz="1300" spc="-20" dirty="0">
                <a:latin typeface="Meiryo UI"/>
                <a:cs typeface="Meiryo UI"/>
              </a:rPr>
              <a:t>功事</a:t>
            </a:r>
            <a:r>
              <a:rPr sz="1300" spc="-5" dirty="0">
                <a:latin typeface="Meiryo UI"/>
                <a:cs typeface="Meiryo UI"/>
              </a:rPr>
              <a:t>例</a:t>
            </a:r>
            <a:r>
              <a:rPr sz="1300" spc="-20" dirty="0">
                <a:latin typeface="Meiryo UI"/>
                <a:cs typeface="Meiryo UI"/>
              </a:rPr>
              <a:t>の普</a:t>
            </a:r>
            <a:r>
              <a:rPr sz="1300" spc="-5" dirty="0">
                <a:latin typeface="Meiryo UI"/>
                <a:cs typeface="Meiryo UI"/>
              </a:rPr>
              <a:t>及</a:t>
            </a:r>
            <a:r>
              <a:rPr sz="1300" spc="-20" dirty="0">
                <a:latin typeface="Meiryo UI"/>
                <a:cs typeface="Meiryo UI"/>
              </a:rPr>
              <a:t>展開等</a:t>
            </a:r>
            <a:r>
              <a:rPr sz="1300" spc="-15" dirty="0">
                <a:latin typeface="Meiryo UI"/>
                <a:cs typeface="Meiryo UI"/>
              </a:rPr>
              <a:t>を</a:t>
            </a:r>
            <a:r>
              <a:rPr sz="1300" spc="-5" dirty="0">
                <a:latin typeface="Meiryo UI"/>
                <a:cs typeface="Meiryo UI"/>
              </a:rPr>
              <a:t>行</a:t>
            </a:r>
            <a:r>
              <a:rPr sz="1300" spc="-10" dirty="0">
                <a:latin typeface="Meiryo UI"/>
                <a:cs typeface="Meiryo UI"/>
              </a:rPr>
              <a:t>い</a:t>
            </a:r>
            <a:r>
              <a:rPr sz="1300" spc="-15" dirty="0">
                <a:latin typeface="Meiryo UI"/>
                <a:cs typeface="Meiryo UI"/>
              </a:rPr>
              <a:t>、</a:t>
            </a:r>
            <a:r>
              <a:rPr sz="1300" spc="-5" dirty="0">
                <a:latin typeface="Meiryo UI"/>
                <a:cs typeface="Meiryo UI"/>
              </a:rPr>
              <a:t>地</a:t>
            </a:r>
            <a:r>
              <a:rPr sz="1300" spc="-20" dirty="0">
                <a:latin typeface="Meiryo UI"/>
                <a:cs typeface="Meiryo UI"/>
              </a:rPr>
              <a:t>方創</a:t>
            </a:r>
            <a:r>
              <a:rPr sz="1300" spc="-5" dirty="0">
                <a:latin typeface="Meiryo UI"/>
                <a:cs typeface="Meiryo UI"/>
              </a:rPr>
              <a:t>生</a:t>
            </a:r>
            <a:r>
              <a:rPr sz="1300" spc="-20" dirty="0">
                <a:latin typeface="Meiryo UI"/>
                <a:cs typeface="Meiryo UI"/>
              </a:rPr>
              <a:t>の深</a:t>
            </a:r>
            <a:r>
              <a:rPr sz="1300" spc="-5" dirty="0">
                <a:latin typeface="Meiryo UI"/>
                <a:cs typeface="Meiryo UI"/>
              </a:rPr>
              <a:t>化</a:t>
            </a:r>
            <a:r>
              <a:rPr sz="1300" spc="-15" dirty="0">
                <a:latin typeface="Meiryo UI"/>
                <a:cs typeface="Meiryo UI"/>
              </a:rPr>
              <a:t>につ</a:t>
            </a:r>
            <a:r>
              <a:rPr sz="1300" spc="-10" dirty="0">
                <a:latin typeface="Meiryo UI"/>
                <a:cs typeface="Meiryo UI"/>
              </a:rPr>
              <a:t>なげ</a:t>
            </a:r>
            <a:r>
              <a:rPr sz="1300" spc="-15" dirty="0">
                <a:latin typeface="Meiryo UI"/>
                <a:cs typeface="Meiryo UI"/>
              </a:rPr>
              <a:t>て</a:t>
            </a:r>
            <a:r>
              <a:rPr sz="1300" spc="-20" dirty="0">
                <a:latin typeface="Meiryo UI"/>
                <a:cs typeface="Meiryo UI"/>
              </a:rPr>
              <a:t>い</a:t>
            </a:r>
            <a:r>
              <a:rPr sz="1300" spc="-15" dirty="0">
                <a:latin typeface="Meiryo UI"/>
                <a:cs typeface="Meiryo UI"/>
              </a:rPr>
              <a:t>く</a:t>
            </a:r>
            <a:r>
              <a:rPr sz="1300" spc="-5" dirty="0">
                <a:latin typeface="Meiryo UI"/>
                <a:cs typeface="Meiryo UI"/>
              </a:rPr>
              <a:t>。</a:t>
            </a:r>
            <a:endParaRPr sz="1300" dirty="0">
              <a:latin typeface="Meiryo UI"/>
              <a:cs typeface="Meiryo UI"/>
            </a:endParaRPr>
          </a:p>
        </p:txBody>
      </p:sp>
      <p:sp>
        <p:nvSpPr>
          <p:cNvPr id="9" name="object 9"/>
          <p:cNvSpPr/>
          <p:nvPr/>
        </p:nvSpPr>
        <p:spPr>
          <a:xfrm>
            <a:off x="571501" y="3038857"/>
            <a:ext cx="8372855" cy="295198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14173" y="3061716"/>
            <a:ext cx="8287511" cy="2866644"/>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08433" y="640081"/>
            <a:ext cx="862583" cy="1741931"/>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455677" y="667513"/>
            <a:ext cx="768095" cy="1647443"/>
          </a:xfrm>
          <a:prstGeom prst="rect">
            <a:avLst/>
          </a:prstGeom>
          <a:blipFill>
            <a:blip r:embed="rId7" cstate="print"/>
            <a:stretch>
              <a:fillRect/>
            </a:stretch>
          </a:blipFill>
        </p:spPr>
        <p:txBody>
          <a:bodyPr wrap="square" lIns="0" tIns="0" rIns="0" bIns="0" rtlCol="0" anchor="ctr"/>
          <a:lstStyle/>
          <a:p>
            <a:pPr algn="ctr"/>
            <a:r>
              <a:rPr lang="ja-JP" altLang="en-US" sz="1400" b="1" dirty="0" smtClean="0">
                <a:latin typeface="Meiryo UI" panose="020B0604030504040204" pitchFamily="50" charset="-128"/>
                <a:ea typeface="Meiryo UI" panose="020B0604030504040204" pitchFamily="50" charset="-128"/>
              </a:rPr>
              <a:t>概要</a:t>
            </a:r>
            <a:endParaRPr sz="1400" b="1" dirty="0">
              <a:latin typeface="Meiryo UI" panose="020B0604030504040204" pitchFamily="50" charset="-128"/>
              <a:ea typeface="Meiryo UI" panose="020B0604030504040204" pitchFamily="50" charset="-128"/>
            </a:endParaRPr>
          </a:p>
        </p:txBody>
      </p:sp>
      <p:sp>
        <p:nvSpPr>
          <p:cNvPr id="14" name="object 14"/>
          <p:cNvSpPr/>
          <p:nvPr/>
        </p:nvSpPr>
        <p:spPr>
          <a:xfrm>
            <a:off x="486156" y="2577084"/>
            <a:ext cx="5013959" cy="496823"/>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1959864" y="3003805"/>
            <a:ext cx="2066543" cy="152399"/>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533401" y="2616709"/>
            <a:ext cx="4919471" cy="387095"/>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533400" y="2616709"/>
            <a:ext cx="4919980" cy="387350"/>
          </a:xfrm>
          <a:custGeom>
            <a:avLst/>
            <a:gdLst/>
            <a:ahLst/>
            <a:cxnLst/>
            <a:rect l="l" t="t" r="r" b="b"/>
            <a:pathLst>
              <a:path w="4919980" h="387350">
                <a:moveTo>
                  <a:pt x="0" y="64515"/>
                </a:moveTo>
                <a:lnTo>
                  <a:pt x="5069" y="39401"/>
                </a:lnTo>
                <a:lnTo>
                  <a:pt x="18894" y="18894"/>
                </a:lnTo>
                <a:lnTo>
                  <a:pt x="39401" y="5069"/>
                </a:lnTo>
                <a:lnTo>
                  <a:pt x="64516" y="0"/>
                </a:lnTo>
                <a:lnTo>
                  <a:pt x="4854956" y="0"/>
                </a:lnTo>
                <a:lnTo>
                  <a:pt x="4880070" y="5069"/>
                </a:lnTo>
                <a:lnTo>
                  <a:pt x="4900577" y="18894"/>
                </a:lnTo>
                <a:lnTo>
                  <a:pt x="4914402" y="39401"/>
                </a:lnTo>
                <a:lnTo>
                  <a:pt x="4919472" y="64515"/>
                </a:lnTo>
                <a:lnTo>
                  <a:pt x="4919472" y="322579"/>
                </a:lnTo>
                <a:lnTo>
                  <a:pt x="4914402" y="347689"/>
                </a:lnTo>
                <a:lnTo>
                  <a:pt x="4900577" y="368196"/>
                </a:lnTo>
                <a:lnTo>
                  <a:pt x="4880070" y="382024"/>
                </a:lnTo>
                <a:lnTo>
                  <a:pt x="4854956" y="387095"/>
                </a:lnTo>
                <a:lnTo>
                  <a:pt x="64516" y="387095"/>
                </a:lnTo>
                <a:lnTo>
                  <a:pt x="39401" y="382024"/>
                </a:lnTo>
                <a:lnTo>
                  <a:pt x="18894" y="368196"/>
                </a:lnTo>
                <a:lnTo>
                  <a:pt x="5069" y="347689"/>
                </a:lnTo>
                <a:lnTo>
                  <a:pt x="0" y="322579"/>
                </a:lnTo>
                <a:lnTo>
                  <a:pt x="0" y="64515"/>
                </a:lnTo>
                <a:close/>
              </a:path>
            </a:pathLst>
          </a:custGeom>
          <a:ln w="9144">
            <a:solidFill>
              <a:srgbClr val="4A7EBB"/>
            </a:solidFill>
          </a:ln>
        </p:spPr>
        <p:txBody>
          <a:bodyPr wrap="square" lIns="0" tIns="0" rIns="0" bIns="0" rtlCol="0"/>
          <a:lstStyle/>
          <a:p>
            <a:endParaRPr/>
          </a:p>
        </p:txBody>
      </p:sp>
      <p:sp>
        <p:nvSpPr>
          <p:cNvPr id="18" name="object 18"/>
          <p:cNvSpPr txBox="1"/>
          <p:nvPr/>
        </p:nvSpPr>
        <p:spPr>
          <a:xfrm>
            <a:off x="2130451" y="2669196"/>
            <a:ext cx="1724660" cy="284693"/>
          </a:xfrm>
          <a:prstGeom prst="rect">
            <a:avLst/>
          </a:prstGeom>
        </p:spPr>
        <p:txBody>
          <a:bodyPr vert="horz" wrap="square" lIns="0" tIns="0" rIns="0" bIns="0" rtlCol="0">
            <a:spAutoFit/>
          </a:bodyPr>
          <a:lstStyle/>
          <a:p>
            <a:pPr marL="12700"/>
            <a:r>
              <a:rPr sz="1850" b="1" spc="-5" dirty="0">
                <a:solidFill>
                  <a:srgbClr val="FFFFFF"/>
                </a:solidFill>
                <a:latin typeface="Meiryo UI"/>
                <a:cs typeface="Meiryo UI"/>
              </a:rPr>
              <a:t>SD</a:t>
            </a:r>
            <a:r>
              <a:rPr sz="1850" b="1" spc="-10" dirty="0">
                <a:solidFill>
                  <a:srgbClr val="FFFFFF"/>
                </a:solidFill>
                <a:latin typeface="Meiryo UI"/>
                <a:cs typeface="Meiryo UI"/>
              </a:rPr>
              <a:t>G</a:t>
            </a:r>
            <a:r>
              <a:rPr sz="1850" b="1" spc="-5" dirty="0">
                <a:solidFill>
                  <a:srgbClr val="FFFFFF"/>
                </a:solidFill>
                <a:latin typeface="Meiryo UI"/>
                <a:cs typeface="Meiryo UI"/>
              </a:rPr>
              <a:t>ｓ未来都市</a:t>
            </a:r>
            <a:endParaRPr sz="1850">
              <a:latin typeface="Meiryo UI"/>
              <a:cs typeface="Meiryo UI"/>
            </a:endParaRPr>
          </a:p>
        </p:txBody>
      </p:sp>
      <p:sp>
        <p:nvSpPr>
          <p:cNvPr id="19" name="object 19"/>
          <p:cNvSpPr/>
          <p:nvPr/>
        </p:nvSpPr>
        <p:spPr>
          <a:xfrm>
            <a:off x="9079232" y="2784349"/>
            <a:ext cx="455930" cy="3129280"/>
          </a:xfrm>
          <a:custGeom>
            <a:avLst/>
            <a:gdLst/>
            <a:ahLst/>
            <a:cxnLst/>
            <a:rect l="l" t="t" r="r" b="b"/>
            <a:pathLst>
              <a:path w="455929" h="3129279">
                <a:moveTo>
                  <a:pt x="379730" y="0"/>
                </a:moveTo>
                <a:lnTo>
                  <a:pt x="75946" y="0"/>
                </a:lnTo>
                <a:lnTo>
                  <a:pt x="46382" y="5967"/>
                </a:lnTo>
                <a:lnTo>
                  <a:pt x="22242" y="22242"/>
                </a:lnTo>
                <a:lnTo>
                  <a:pt x="5967" y="46382"/>
                </a:lnTo>
                <a:lnTo>
                  <a:pt x="0" y="75946"/>
                </a:lnTo>
                <a:lnTo>
                  <a:pt x="0" y="3052826"/>
                </a:lnTo>
                <a:lnTo>
                  <a:pt x="5967" y="3082389"/>
                </a:lnTo>
                <a:lnTo>
                  <a:pt x="22242" y="3106529"/>
                </a:lnTo>
                <a:lnTo>
                  <a:pt x="46382" y="3122804"/>
                </a:lnTo>
                <a:lnTo>
                  <a:pt x="75946" y="3128772"/>
                </a:lnTo>
                <a:lnTo>
                  <a:pt x="379730" y="3128772"/>
                </a:lnTo>
                <a:lnTo>
                  <a:pt x="409293" y="3122804"/>
                </a:lnTo>
                <a:lnTo>
                  <a:pt x="433433" y="3106529"/>
                </a:lnTo>
                <a:lnTo>
                  <a:pt x="449708" y="3082389"/>
                </a:lnTo>
                <a:lnTo>
                  <a:pt x="455676" y="3052826"/>
                </a:lnTo>
                <a:lnTo>
                  <a:pt x="455676" y="75946"/>
                </a:lnTo>
                <a:lnTo>
                  <a:pt x="449708" y="46382"/>
                </a:lnTo>
                <a:lnTo>
                  <a:pt x="433433" y="22242"/>
                </a:lnTo>
                <a:lnTo>
                  <a:pt x="409293" y="5967"/>
                </a:lnTo>
                <a:lnTo>
                  <a:pt x="379730" y="0"/>
                </a:lnTo>
                <a:close/>
              </a:path>
            </a:pathLst>
          </a:custGeom>
          <a:solidFill>
            <a:srgbClr val="5B9BD5"/>
          </a:solidFill>
        </p:spPr>
        <p:txBody>
          <a:bodyPr wrap="square" lIns="0" tIns="0" rIns="0" bIns="0" rtlCol="0"/>
          <a:lstStyle/>
          <a:p>
            <a:endParaRPr/>
          </a:p>
        </p:txBody>
      </p:sp>
      <p:sp>
        <p:nvSpPr>
          <p:cNvPr id="20" name="object 20"/>
          <p:cNvSpPr txBox="1"/>
          <p:nvPr/>
        </p:nvSpPr>
        <p:spPr>
          <a:xfrm>
            <a:off x="9169874" y="3068331"/>
            <a:ext cx="203133" cy="2560320"/>
          </a:xfrm>
          <a:prstGeom prst="rect">
            <a:avLst/>
          </a:prstGeom>
        </p:spPr>
        <p:txBody>
          <a:bodyPr vert="eaVert" wrap="square" lIns="0" tIns="0" rIns="0" bIns="0" rtlCol="0">
            <a:spAutoFit/>
          </a:bodyPr>
          <a:lstStyle/>
          <a:p>
            <a:pPr marL="12700">
              <a:lnSpc>
                <a:spcPct val="60000"/>
              </a:lnSpc>
            </a:pPr>
            <a:r>
              <a:rPr sz="2200" b="1" dirty="0">
                <a:solidFill>
                  <a:srgbClr val="FFFFFF"/>
                </a:solidFill>
                <a:latin typeface="Meiryo UI"/>
                <a:cs typeface="Meiryo UI"/>
              </a:rPr>
              <a:t>成功事例の</a:t>
            </a:r>
            <a:r>
              <a:rPr sz="2200" b="1" spc="-15" dirty="0">
                <a:solidFill>
                  <a:srgbClr val="FFFFFF"/>
                </a:solidFill>
                <a:latin typeface="Meiryo UI"/>
                <a:cs typeface="Meiryo UI"/>
              </a:rPr>
              <a:t>普</a:t>
            </a:r>
            <a:r>
              <a:rPr sz="2200" b="1" dirty="0">
                <a:solidFill>
                  <a:srgbClr val="FFFFFF"/>
                </a:solidFill>
                <a:latin typeface="Meiryo UI"/>
                <a:cs typeface="Meiryo UI"/>
              </a:rPr>
              <a:t>及</a:t>
            </a:r>
            <a:r>
              <a:rPr sz="2200" b="1" spc="-15" dirty="0">
                <a:solidFill>
                  <a:srgbClr val="FFFFFF"/>
                </a:solidFill>
                <a:latin typeface="Meiryo UI"/>
                <a:cs typeface="Meiryo UI"/>
              </a:rPr>
              <a:t>展</a:t>
            </a:r>
            <a:r>
              <a:rPr sz="2200" b="1" dirty="0">
                <a:solidFill>
                  <a:srgbClr val="FFFFFF"/>
                </a:solidFill>
                <a:latin typeface="Meiryo UI"/>
                <a:cs typeface="Meiryo UI"/>
              </a:rPr>
              <a:t>開</a:t>
            </a:r>
            <a:endParaRPr sz="2200">
              <a:latin typeface="Meiryo UI"/>
              <a:cs typeface="Meiryo UI"/>
            </a:endParaRPr>
          </a:p>
        </p:txBody>
      </p:sp>
      <p:sp>
        <p:nvSpPr>
          <p:cNvPr id="21" name="object 21"/>
          <p:cNvSpPr/>
          <p:nvPr/>
        </p:nvSpPr>
        <p:spPr>
          <a:xfrm>
            <a:off x="964691" y="5468109"/>
            <a:ext cx="7711440" cy="327660"/>
          </a:xfrm>
          <a:custGeom>
            <a:avLst/>
            <a:gdLst/>
            <a:ahLst/>
            <a:cxnLst/>
            <a:rect l="l" t="t" r="r" b="b"/>
            <a:pathLst>
              <a:path w="7711440" h="327660">
                <a:moveTo>
                  <a:pt x="7656830" y="0"/>
                </a:moveTo>
                <a:lnTo>
                  <a:pt x="54610" y="0"/>
                </a:lnTo>
                <a:lnTo>
                  <a:pt x="33352" y="4291"/>
                </a:lnTo>
                <a:lnTo>
                  <a:pt x="15994" y="15994"/>
                </a:lnTo>
                <a:lnTo>
                  <a:pt x="4291" y="33352"/>
                </a:lnTo>
                <a:lnTo>
                  <a:pt x="0" y="54610"/>
                </a:lnTo>
                <a:lnTo>
                  <a:pt x="0" y="273050"/>
                </a:lnTo>
                <a:lnTo>
                  <a:pt x="4291" y="294307"/>
                </a:lnTo>
                <a:lnTo>
                  <a:pt x="15994" y="311665"/>
                </a:lnTo>
                <a:lnTo>
                  <a:pt x="33352" y="323368"/>
                </a:lnTo>
                <a:lnTo>
                  <a:pt x="54610" y="327660"/>
                </a:lnTo>
                <a:lnTo>
                  <a:pt x="7656830" y="327660"/>
                </a:lnTo>
                <a:lnTo>
                  <a:pt x="7678087" y="323368"/>
                </a:lnTo>
                <a:lnTo>
                  <a:pt x="7695445" y="311665"/>
                </a:lnTo>
                <a:lnTo>
                  <a:pt x="7707148" y="294307"/>
                </a:lnTo>
                <a:lnTo>
                  <a:pt x="7711440" y="273050"/>
                </a:lnTo>
                <a:lnTo>
                  <a:pt x="7711440" y="54610"/>
                </a:lnTo>
                <a:lnTo>
                  <a:pt x="7707148" y="33352"/>
                </a:lnTo>
                <a:lnTo>
                  <a:pt x="7695445" y="15994"/>
                </a:lnTo>
                <a:lnTo>
                  <a:pt x="7678087" y="4291"/>
                </a:lnTo>
                <a:lnTo>
                  <a:pt x="7656830" y="0"/>
                </a:lnTo>
                <a:close/>
              </a:path>
            </a:pathLst>
          </a:custGeom>
          <a:solidFill>
            <a:srgbClr val="2F5597"/>
          </a:solidFill>
        </p:spPr>
        <p:txBody>
          <a:bodyPr wrap="square" lIns="0" tIns="0" rIns="0" bIns="0" rtlCol="0"/>
          <a:lstStyle/>
          <a:p>
            <a:endParaRPr/>
          </a:p>
        </p:txBody>
      </p:sp>
      <p:sp>
        <p:nvSpPr>
          <p:cNvPr id="22" name="object 22"/>
          <p:cNvSpPr/>
          <p:nvPr/>
        </p:nvSpPr>
        <p:spPr>
          <a:xfrm>
            <a:off x="964691" y="5468109"/>
            <a:ext cx="7711440" cy="327660"/>
          </a:xfrm>
          <a:custGeom>
            <a:avLst/>
            <a:gdLst/>
            <a:ahLst/>
            <a:cxnLst/>
            <a:rect l="l" t="t" r="r" b="b"/>
            <a:pathLst>
              <a:path w="7711440" h="327660">
                <a:moveTo>
                  <a:pt x="0" y="54610"/>
                </a:moveTo>
                <a:lnTo>
                  <a:pt x="4291" y="33352"/>
                </a:lnTo>
                <a:lnTo>
                  <a:pt x="15994" y="15994"/>
                </a:lnTo>
                <a:lnTo>
                  <a:pt x="33352" y="4291"/>
                </a:lnTo>
                <a:lnTo>
                  <a:pt x="54610" y="0"/>
                </a:lnTo>
                <a:lnTo>
                  <a:pt x="7656830" y="0"/>
                </a:lnTo>
                <a:lnTo>
                  <a:pt x="7678087" y="4291"/>
                </a:lnTo>
                <a:lnTo>
                  <a:pt x="7695445" y="15994"/>
                </a:lnTo>
                <a:lnTo>
                  <a:pt x="7707148" y="33352"/>
                </a:lnTo>
                <a:lnTo>
                  <a:pt x="7711440" y="54610"/>
                </a:lnTo>
                <a:lnTo>
                  <a:pt x="7711440" y="273050"/>
                </a:lnTo>
                <a:lnTo>
                  <a:pt x="7707148" y="294307"/>
                </a:lnTo>
                <a:lnTo>
                  <a:pt x="7695445" y="311665"/>
                </a:lnTo>
                <a:lnTo>
                  <a:pt x="7678087" y="323368"/>
                </a:lnTo>
                <a:lnTo>
                  <a:pt x="7656830" y="327660"/>
                </a:lnTo>
                <a:lnTo>
                  <a:pt x="54610" y="327660"/>
                </a:lnTo>
                <a:lnTo>
                  <a:pt x="33352" y="323368"/>
                </a:lnTo>
                <a:lnTo>
                  <a:pt x="15994" y="311665"/>
                </a:lnTo>
                <a:lnTo>
                  <a:pt x="4291" y="294307"/>
                </a:lnTo>
                <a:lnTo>
                  <a:pt x="0" y="273050"/>
                </a:lnTo>
                <a:lnTo>
                  <a:pt x="0" y="54610"/>
                </a:lnTo>
                <a:close/>
              </a:path>
            </a:pathLst>
          </a:custGeom>
          <a:ln w="12191">
            <a:solidFill>
              <a:srgbClr val="4472C4"/>
            </a:solidFill>
          </a:ln>
        </p:spPr>
        <p:txBody>
          <a:bodyPr wrap="square" lIns="0" tIns="0" rIns="0" bIns="0" rtlCol="0"/>
          <a:lstStyle/>
          <a:p>
            <a:endParaRPr/>
          </a:p>
        </p:txBody>
      </p:sp>
      <p:sp>
        <p:nvSpPr>
          <p:cNvPr id="23" name="object 23"/>
          <p:cNvSpPr txBox="1"/>
          <p:nvPr/>
        </p:nvSpPr>
        <p:spPr>
          <a:xfrm>
            <a:off x="964691" y="5522813"/>
            <a:ext cx="7711440" cy="223138"/>
          </a:xfrm>
          <a:prstGeom prst="rect">
            <a:avLst/>
          </a:prstGeom>
        </p:spPr>
        <p:txBody>
          <a:bodyPr vert="horz" wrap="square" lIns="0" tIns="0" rIns="0" bIns="0" rtlCol="0">
            <a:spAutoFit/>
          </a:bodyPr>
          <a:lstStyle/>
          <a:p>
            <a:pPr marL="138430"/>
            <a:r>
              <a:rPr sz="1450" b="1" spc="20" dirty="0">
                <a:solidFill>
                  <a:srgbClr val="FFFFFF"/>
                </a:solidFill>
                <a:latin typeface="Meiryo UI"/>
                <a:cs typeface="Meiryo UI"/>
              </a:rPr>
              <a:t>自治体S</a:t>
            </a:r>
            <a:r>
              <a:rPr sz="1450" b="1" spc="15" dirty="0">
                <a:solidFill>
                  <a:srgbClr val="FFFFFF"/>
                </a:solidFill>
                <a:latin typeface="Meiryo UI"/>
                <a:cs typeface="Meiryo UI"/>
              </a:rPr>
              <a:t>DG</a:t>
            </a:r>
            <a:r>
              <a:rPr sz="1450" b="1" spc="25" dirty="0">
                <a:solidFill>
                  <a:srgbClr val="FFFFFF"/>
                </a:solidFill>
                <a:latin typeface="Meiryo UI"/>
                <a:cs typeface="Meiryo UI"/>
              </a:rPr>
              <a:t>ｓ推進関係省庁タ</a:t>
            </a:r>
            <a:r>
              <a:rPr sz="1450" b="1" spc="15" dirty="0">
                <a:solidFill>
                  <a:srgbClr val="FFFFFF"/>
                </a:solidFill>
                <a:latin typeface="Meiryo UI"/>
                <a:cs typeface="Meiryo UI"/>
              </a:rPr>
              <a:t>スク</a:t>
            </a:r>
            <a:r>
              <a:rPr sz="1450" b="1" spc="5" dirty="0">
                <a:solidFill>
                  <a:srgbClr val="FFFFFF"/>
                </a:solidFill>
                <a:latin typeface="Meiryo UI"/>
                <a:cs typeface="Meiryo UI"/>
              </a:rPr>
              <a:t>フ</a:t>
            </a:r>
            <a:r>
              <a:rPr sz="1450" b="1" spc="10" dirty="0">
                <a:solidFill>
                  <a:srgbClr val="FFFFFF"/>
                </a:solidFill>
                <a:latin typeface="Meiryo UI"/>
                <a:cs typeface="Meiryo UI"/>
              </a:rPr>
              <a:t>ォー</a:t>
            </a:r>
            <a:r>
              <a:rPr sz="1450" b="1" spc="15" dirty="0">
                <a:solidFill>
                  <a:srgbClr val="FFFFFF"/>
                </a:solidFill>
                <a:latin typeface="Meiryo UI"/>
                <a:cs typeface="Meiryo UI"/>
              </a:rPr>
              <a:t>スによ</a:t>
            </a:r>
            <a:r>
              <a:rPr sz="1450" b="1" spc="20" dirty="0">
                <a:solidFill>
                  <a:srgbClr val="FFFFFF"/>
                </a:solidFill>
                <a:latin typeface="Meiryo UI"/>
                <a:cs typeface="Meiryo UI"/>
              </a:rPr>
              <a:t>る</a:t>
            </a:r>
            <a:r>
              <a:rPr sz="1450" b="1" spc="25" dirty="0">
                <a:solidFill>
                  <a:srgbClr val="FFFFFF"/>
                </a:solidFill>
                <a:latin typeface="Meiryo UI"/>
                <a:cs typeface="Meiryo UI"/>
              </a:rPr>
              <a:t>省庁横断的な支援（計画策定</a:t>
            </a:r>
            <a:r>
              <a:rPr sz="1450" b="1" spc="5" dirty="0">
                <a:solidFill>
                  <a:srgbClr val="FFFFFF"/>
                </a:solidFill>
                <a:latin typeface="Meiryo UI"/>
                <a:cs typeface="Meiryo UI"/>
              </a:rPr>
              <a:t>・</a:t>
            </a:r>
            <a:r>
              <a:rPr sz="1450" b="1" spc="25" dirty="0">
                <a:solidFill>
                  <a:srgbClr val="FFFFFF"/>
                </a:solidFill>
                <a:latin typeface="Meiryo UI"/>
                <a:cs typeface="Meiryo UI"/>
              </a:rPr>
              <a:t>事業実施等）</a:t>
            </a:r>
            <a:endParaRPr sz="1450">
              <a:latin typeface="Meiryo UI"/>
              <a:cs typeface="Meiryo UI"/>
            </a:endParaRPr>
          </a:p>
        </p:txBody>
      </p:sp>
      <p:sp>
        <p:nvSpPr>
          <p:cNvPr id="24" name="object 24"/>
          <p:cNvSpPr/>
          <p:nvPr/>
        </p:nvSpPr>
        <p:spPr>
          <a:xfrm>
            <a:off x="3430523" y="3204973"/>
            <a:ext cx="5385816" cy="2049779"/>
          </a:xfrm>
          <a:prstGeom prst="rect">
            <a:avLst/>
          </a:prstGeom>
          <a:blipFill>
            <a:blip r:embed="rId11" cstate="print"/>
            <a:stretch>
              <a:fillRect/>
            </a:stretch>
          </a:blipFill>
        </p:spPr>
        <p:txBody>
          <a:bodyPr wrap="square" lIns="0" tIns="0" rIns="0" bIns="0" rtlCol="0"/>
          <a:lstStyle/>
          <a:p>
            <a:endParaRPr/>
          </a:p>
        </p:txBody>
      </p:sp>
      <p:sp>
        <p:nvSpPr>
          <p:cNvPr id="25" name="object 25"/>
          <p:cNvSpPr/>
          <p:nvPr/>
        </p:nvSpPr>
        <p:spPr>
          <a:xfrm>
            <a:off x="3473196" y="3227833"/>
            <a:ext cx="5300471" cy="1964435"/>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3525012" y="3043429"/>
            <a:ext cx="2811779" cy="429767"/>
          </a:xfrm>
          <a:prstGeom prst="rect">
            <a:avLst/>
          </a:prstGeom>
          <a:blipFill>
            <a:blip r:embed="rId13" cstate="print"/>
            <a:stretch>
              <a:fillRect/>
            </a:stretch>
          </a:blipFill>
        </p:spPr>
        <p:txBody>
          <a:bodyPr wrap="square" lIns="0" tIns="0" rIns="0" bIns="0" rtlCol="0"/>
          <a:lstStyle/>
          <a:p>
            <a:endParaRPr/>
          </a:p>
        </p:txBody>
      </p:sp>
      <p:sp>
        <p:nvSpPr>
          <p:cNvPr id="27" name="object 27"/>
          <p:cNvSpPr/>
          <p:nvPr/>
        </p:nvSpPr>
        <p:spPr>
          <a:xfrm>
            <a:off x="3633216" y="3403093"/>
            <a:ext cx="2596895" cy="170687"/>
          </a:xfrm>
          <a:prstGeom prst="rect">
            <a:avLst/>
          </a:prstGeom>
          <a:blipFill>
            <a:blip r:embed="rId14" cstate="print"/>
            <a:stretch>
              <a:fillRect/>
            </a:stretch>
          </a:blipFill>
        </p:spPr>
        <p:txBody>
          <a:bodyPr wrap="square" lIns="0" tIns="0" rIns="0" bIns="0" rtlCol="0"/>
          <a:lstStyle/>
          <a:p>
            <a:endParaRPr/>
          </a:p>
        </p:txBody>
      </p:sp>
      <p:sp>
        <p:nvSpPr>
          <p:cNvPr id="28" name="object 28"/>
          <p:cNvSpPr/>
          <p:nvPr/>
        </p:nvSpPr>
        <p:spPr>
          <a:xfrm>
            <a:off x="3572256" y="3102865"/>
            <a:ext cx="2717291" cy="300227"/>
          </a:xfrm>
          <a:prstGeom prst="rect">
            <a:avLst/>
          </a:prstGeom>
          <a:blipFill>
            <a:blip r:embed="rId15" cstate="print"/>
            <a:stretch>
              <a:fillRect/>
            </a:stretch>
          </a:blipFill>
        </p:spPr>
        <p:txBody>
          <a:bodyPr wrap="square" lIns="0" tIns="0" rIns="0" bIns="0" rtlCol="0"/>
          <a:lstStyle/>
          <a:p>
            <a:endParaRPr/>
          </a:p>
        </p:txBody>
      </p:sp>
      <p:sp>
        <p:nvSpPr>
          <p:cNvPr id="29" name="object 29"/>
          <p:cNvSpPr/>
          <p:nvPr/>
        </p:nvSpPr>
        <p:spPr>
          <a:xfrm>
            <a:off x="1072897" y="5906830"/>
            <a:ext cx="7744967" cy="717803"/>
          </a:xfrm>
          <a:prstGeom prst="rect">
            <a:avLst/>
          </a:prstGeom>
          <a:blipFill>
            <a:blip r:embed="rId16" cstate="print"/>
            <a:stretch>
              <a:fillRect/>
            </a:stretch>
          </a:blipFill>
        </p:spPr>
        <p:txBody>
          <a:bodyPr wrap="square" lIns="0" tIns="0" rIns="0" bIns="0" rtlCol="0" anchor="ct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持続可能なまちづくり</a:t>
            </a:r>
            <a:endParaRPr sz="2400" b="1" dirty="0">
              <a:solidFill>
                <a:schemeClr val="bg1"/>
              </a:solidFill>
              <a:latin typeface="Meiryo UI" panose="020B0604030504040204" pitchFamily="50" charset="-128"/>
              <a:ea typeface="Meiryo UI" panose="020B0604030504040204" pitchFamily="50" charset="-128"/>
            </a:endParaRPr>
          </a:p>
        </p:txBody>
      </p:sp>
      <p:sp>
        <p:nvSpPr>
          <p:cNvPr id="30" name="object 30"/>
          <p:cNvSpPr txBox="1"/>
          <p:nvPr/>
        </p:nvSpPr>
        <p:spPr>
          <a:xfrm>
            <a:off x="3574211" y="3128921"/>
            <a:ext cx="2713990" cy="253916"/>
          </a:xfrm>
          <a:prstGeom prst="rect">
            <a:avLst/>
          </a:prstGeom>
        </p:spPr>
        <p:txBody>
          <a:bodyPr vert="horz" wrap="square" lIns="0" tIns="0" rIns="0" bIns="0" rtlCol="0">
            <a:spAutoFit/>
          </a:bodyPr>
          <a:lstStyle/>
          <a:p>
            <a:pPr marL="12700">
              <a:tabLst>
                <a:tab pos="228600" algn="l"/>
                <a:tab pos="2700020" algn="l"/>
              </a:tabLst>
            </a:pPr>
            <a:r>
              <a:rPr sz="1650" u="sng" dirty="0">
                <a:solidFill>
                  <a:srgbClr val="FFFFFF"/>
                </a:solidFill>
                <a:latin typeface="Times New Roman"/>
                <a:cs typeface="Times New Roman"/>
              </a:rPr>
              <a:t> 	</a:t>
            </a:r>
            <a:r>
              <a:rPr sz="1650" b="1" u="sng" spc="15" dirty="0">
                <a:solidFill>
                  <a:srgbClr val="FFFFFF"/>
                </a:solidFill>
                <a:latin typeface="Meiryo UI"/>
                <a:cs typeface="Meiryo UI"/>
              </a:rPr>
              <a:t>自治体SDGｓ</a:t>
            </a:r>
            <a:r>
              <a:rPr sz="1650" b="1" u="sng" spc="-5" dirty="0">
                <a:solidFill>
                  <a:srgbClr val="FFFFFF"/>
                </a:solidFill>
                <a:latin typeface="Meiryo UI"/>
                <a:cs typeface="Meiryo UI"/>
              </a:rPr>
              <a:t>モデ</a:t>
            </a:r>
            <a:r>
              <a:rPr sz="1650" b="1" u="sng" spc="5" dirty="0">
                <a:solidFill>
                  <a:srgbClr val="FFFFFF"/>
                </a:solidFill>
                <a:latin typeface="Meiryo UI"/>
                <a:cs typeface="Meiryo UI"/>
              </a:rPr>
              <a:t>ル</a:t>
            </a:r>
            <a:r>
              <a:rPr sz="1650" b="1" u="sng" spc="15" dirty="0">
                <a:solidFill>
                  <a:srgbClr val="FFFFFF"/>
                </a:solidFill>
                <a:latin typeface="Meiryo UI"/>
                <a:cs typeface="Meiryo UI"/>
              </a:rPr>
              <a:t>事業</a:t>
            </a:r>
            <a:r>
              <a:rPr sz="1650" b="1" u="sng" dirty="0">
                <a:solidFill>
                  <a:srgbClr val="FFFFFF"/>
                </a:solidFill>
                <a:latin typeface="Meiryo UI"/>
                <a:cs typeface="Meiryo UI"/>
              </a:rPr>
              <a:t>	</a:t>
            </a:r>
            <a:endParaRPr sz="1650">
              <a:latin typeface="Meiryo UI"/>
              <a:cs typeface="Meiryo UI"/>
            </a:endParaRPr>
          </a:p>
        </p:txBody>
      </p:sp>
      <p:sp>
        <p:nvSpPr>
          <p:cNvPr id="32" name="object 32"/>
          <p:cNvSpPr txBox="1"/>
          <p:nvPr/>
        </p:nvSpPr>
        <p:spPr>
          <a:xfrm>
            <a:off x="723900" y="3227833"/>
            <a:ext cx="2443480" cy="1804661"/>
          </a:xfrm>
          <a:prstGeom prst="rect">
            <a:avLst/>
          </a:prstGeom>
          <a:solidFill>
            <a:srgbClr val="FFFFFF"/>
          </a:solidFill>
        </p:spPr>
        <p:txBody>
          <a:bodyPr vert="horz" wrap="square" lIns="0" tIns="3810" rIns="0" bIns="0" rtlCol="0">
            <a:spAutoFit/>
          </a:bodyPr>
          <a:lstStyle/>
          <a:p>
            <a:pPr>
              <a:spcBef>
                <a:spcPts val="30"/>
              </a:spcBef>
            </a:pPr>
            <a:endParaRPr sz="1350">
              <a:latin typeface="Times New Roman"/>
              <a:cs typeface="Times New Roman"/>
            </a:endParaRPr>
          </a:p>
          <a:p>
            <a:pPr marL="354330" marR="109855" indent="-263525">
              <a:lnSpc>
                <a:spcPts val="1550"/>
              </a:lnSpc>
              <a:buFont typeface="Wingdings"/>
              <a:buChar char=""/>
              <a:tabLst>
                <a:tab pos="354330" algn="l"/>
                <a:tab pos="354965" algn="l"/>
              </a:tabLst>
            </a:pPr>
            <a:r>
              <a:rPr sz="1300" spc="-5" dirty="0">
                <a:latin typeface="Meiryo UI"/>
                <a:cs typeface="Meiryo UI"/>
              </a:rPr>
              <a:t>SDGｓ</a:t>
            </a:r>
            <a:r>
              <a:rPr sz="1300" spc="-10" dirty="0">
                <a:latin typeface="Meiryo UI"/>
                <a:cs typeface="Meiryo UI"/>
              </a:rPr>
              <a:t>の</a:t>
            </a:r>
            <a:r>
              <a:rPr sz="1300" spc="-20" dirty="0">
                <a:latin typeface="Meiryo UI"/>
                <a:cs typeface="Meiryo UI"/>
              </a:rPr>
              <a:t>理念</a:t>
            </a:r>
            <a:r>
              <a:rPr sz="1300" spc="-5" dirty="0">
                <a:latin typeface="Meiryo UI"/>
                <a:cs typeface="Meiryo UI"/>
              </a:rPr>
              <a:t>に</a:t>
            </a:r>
            <a:r>
              <a:rPr sz="1300" spc="-20" dirty="0">
                <a:latin typeface="Meiryo UI"/>
                <a:cs typeface="Meiryo UI"/>
              </a:rPr>
              <a:t>沿</a:t>
            </a:r>
            <a:r>
              <a:rPr sz="1300" spc="-5" dirty="0">
                <a:latin typeface="Meiryo UI"/>
                <a:cs typeface="Meiryo UI"/>
              </a:rPr>
              <a:t>っ</a:t>
            </a:r>
            <a:r>
              <a:rPr sz="1300" spc="-15" dirty="0">
                <a:latin typeface="Meiryo UI"/>
                <a:cs typeface="Meiryo UI"/>
              </a:rPr>
              <a:t>た</a:t>
            </a:r>
            <a:r>
              <a:rPr sz="1300" spc="-5" dirty="0">
                <a:latin typeface="Meiryo UI"/>
                <a:cs typeface="Meiryo UI"/>
              </a:rPr>
              <a:t>基本 的・総合的取</a:t>
            </a:r>
            <a:r>
              <a:rPr sz="1300" spc="-20" dirty="0">
                <a:latin typeface="Meiryo UI"/>
                <a:cs typeface="Meiryo UI"/>
              </a:rPr>
              <a:t>組</a:t>
            </a:r>
            <a:r>
              <a:rPr sz="1300" spc="-15" dirty="0">
                <a:latin typeface="Meiryo UI"/>
                <a:cs typeface="Meiryo UI"/>
              </a:rPr>
              <a:t>を</a:t>
            </a:r>
            <a:r>
              <a:rPr sz="1300" spc="-20" dirty="0">
                <a:latin typeface="Meiryo UI"/>
                <a:cs typeface="Meiryo UI"/>
              </a:rPr>
              <a:t>推</a:t>
            </a:r>
            <a:r>
              <a:rPr sz="1300" spc="-5" dirty="0">
                <a:latin typeface="Meiryo UI"/>
                <a:cs typeface="Meiryo UI"/>
              </a:rPr>
              <a:t>進</a:t>
            </a:r>
            <a:r>
              <a:rPr sz="1300" spc="-10" dirty="0">
                <a:latin typeface="Meiryo UI"/>
                <a:cs typeface="Meiryo UI"/>
              </a:rPr>
              <a:t>し</a:t>
            </a:r>
            <a:r>
              <a:rPr sz="1300" spc="-15" dirty="0">
                <a:latin typeface="Meiryo UI"/>
                <a:cs typeface="Meiryo UI"/>
              </a:rPr>
              <a:t>よ</a:t>
            </a:r>
            <a:r>
              <a:rPr sz="1300" spc="-5" dirty="0">
                <a:latin typeface="Meiryo UI"/>
                <a:cs typeface="Meiryo UI"/>
              </a:rPr>
              <a:t>うと</a:t>
            </a:r>
            <a:endParaRPr sz="1300">
              <a:latin typeface="Meiryo UI"/>
              <a:cs typeface="Meiryo UI"/>
            </a:endParaRPr>
          </a:p>
          <a:p>
            <a:pPr marL="354330">
              <a:lnSpc>
                <a:spcPts val="1490"/>
              </a:lnSpc>
            </a:pPr>
            <a:r>
              <a:rPr sz="1300" dirty="0">
                <a:latin typeface="Meiryo UI"/>
                <a:cs typeface="Meiryo UI"/>
              </a:rPr>
              <a:t>す</a:t>
            </a:r>
            <a:r>
              <a:rPr sz="1300" spc="-10" dirty="0">
                <a:latin typeface="Meiryo UI"/>
                <a:cs typeface="Meiryo UI"/>
              </a:rPr>
              <a:t>る</a:t>
            </a:r>
            <a:r>
              <a:rPr sz="1300" spc="-5" dirty="0">
                <a:latin typeface="Meiryo UI"/>
                <a:cs typeface="Meiryo UI"/>
              </a:rPr>
              <a:t>都市</a:t>
            </a:r>
            <a:r>
              <a:rPr sz="1300" spc="-20" dirty="0">
                <a:latin typeface="Meiryo UI"/>
                <a:cs typeface="Meiryo UI"/>
              </a:rPr>
              <a:t>・地</a:t>
            </a:r>
            <a:r>
              <a:rPr sz="1300" spc="-5" dirty="0">
                <a:latin typeface="Meiryo UI"/>
                <a:cs typeface="Meiryo UI"/>
              </a:rPr>
              <a:t>域</a:t>
            </a:r>
            <a:r>
              <a:rPr sz="1300" spc="-20" dirty="0">
                <a:latin typeface="Meiryo UI"/>
                <a:cs typeface="Meiryo UI"/>
              </a:rPr>
              <a:t>の</a:t>
            </a:r>
            <a:r>
              <a:rPr sz="1300" spc="-5" dirty="0">
                <a:latin typeface="Meiryo UI"/>
                <a:cs typeface="Meiryo UI"/>
              </a:rPr>
              <a:t>中</a:t>
            </a:r>
            <a:r>
              <a:rPr sz="1300" spc="-20" dirty="0">
                <a:latin typeface="Meiryo UI"/>
                <a:cs typeface="Meiryo UI"/>
              </a:rPr>
              <a:t>か</a:t>
            </a:r>
            <a:r>
              <a:rPr sz="1300" spc="-15" dirty="0">
                <a:latin typeface="Meiryo UI"/>
                <a:cs typeface="Meiryo UI"/>
              </a:rPr>
              <a:t>ら</a:t>
            </a:r>
            <a:r>
              <a:rPr sz="1300" spc="-5" dirty="0">
                <a:latin typeface="Meiryo UI"/>
                <a:cs typeface="Meiryo UI"/>
              </a:rPr>
              <a:t>、特</a:t>
            </a:r>
            <a:r>
              <a:rPr sz="1300" spc="-15" dirty="0">
                <a:latin typeface="Meiryo UI"/>
                <a:cs typeface="Meiryo UI"/>
              </a:rPr>
              <a:t>に</a:t>
            </a:r>
            <a:r>
              <a:rPr sz="1300" spc="-5" dirty="0">
                <a:latin typeface="Meiryo UI"/>
                <a:cs typeface="Meiryo UI"/>
              </a:rPr>
              <a:t>、</a:t>
            </a:r>
            <a:endParaRPr sz="1300">
              <a:latin typeface="Meiryo UI"/>
              <a:cs typeface="Meiryo UI"/>
            </a:endParaRPr>
          </a:p>
          <a:p>
            <a:pPr marL="354330" marR="83185">
              <a:lnSpc>
                <a:spcPct val="98500"/>
              </a:lnSpc>
              <a:spcBef>
                <a:spcPts val="20"/>
              </a:spcBef>
            </a:pPr>
            <a:r>
              <a:rPr sz="1300" b="1" u="sng" spc="-5" dirty="0">
                <a:solidFill>
                  <a:srgbClr val="0070C0"/>
                </a:solidFill>
                <a:latin typeface="Meiryo UI"/>
                <a:cs typeface="Meiryo UI"/>
              </a:rPr>
              <a:t>経済</a:t>
            </a:r>
            <a:r>
              <a:rPr sz="1300" b="1" u="sng" spc="-10" dirty="0">
                <a:solidFill>
                  <a:srgbClr val="0070C0"/>
                </a:solidFill>
                <a:latin typeface="Meiryo UI"/>
                <a:cs typeface="Meiryo UI"/>
              </a:rPr>
              <a:t>・</a:t>
            </a:r>
            <a:r>
              <a:rPr sz="1300" b="1" u="sng" spc="-5" dirty="0">
                <a:solidFill>
                  <a:srgbClr val="0070C0"/>
                </a:solidFill>
                <a:latin typeface="Meiryo UI"/>
                <a:cs typeface="Meiryo UI"/>
              </a:rPr>
              <a:t>社会</a:t>
            </a:r>
            <a:r>
              <a:rPr sz="1300" b="1" u="sng" spc="-10" dirty="0">
                <a:solidFill>
                  <a:srgbClr val="0070C0"/>
                </a:solidFill>
                <a:latin typeface="Meiryo UI"/>
                <a:cs typeface="Meiryo UI"/>
              </a:rPr>
              <a:t>・</a:t>
            </a:r>
            <a:r>
              <a:rPr sz="1300" b="1" u="sng" spc="-5" dirty="0">
                <a:solidFill>
                  <a:srgbClr val="0070C0"/>
                </a:solidFill>
                <a:latin typeface="Meiryo UI"/>
                <a:cs typeface="Meiryo UI"/>
              </a:rPr>
              <a:t>環</a:t>
            </a:r>
            <a:r>
              <a:rPr sz="1300" b="1" u="sng" spc="-20" dirty="0">
                <a:solidFill>
                  <a:srgbClr val="0070C0"/>
                </a:solidFill>
                <a:latin typeface="Meiryo UI"/>
                <a:cs typeface="Meiryo UI"/>
              </a:rPr>
              <a:t>境</a:t>
            </a:r>
            <a:r>
              <a:rPr sz="1300" b="1" u="sng" spc="-5" dirty="0">
                <a:solidFill>
                  <a:srgbClr val="0070C0"/>
                </a:solidFill>
                <a:latin typeface="Meiryo UI"/>
                <a:cs typeface="Meiryo UI"/>
              </a:rPr>
              <a:t>の</a:t>
            </a:r>
            <a:r>
              <a:rPr sz="1300" b="1" u="sng" spc="-20" dirty="0">
                <a:solidFill>
                  <a:srgbClr val="0070C0"/>
                </a:solidFill>
                <a:latin typeface="Meiryo UI"/>
                <a:cs typeface="Meiryo UI"/>
              </a:rPr>
              <a:t>三</a:t>
            </a:r>
            <a:r>
              <a:rPr sz="1300" b="1" u="sng" spc="-5" dirty="0">
                <a:solidFill>
                  <a:srgbClr val="0070C0"/>
                </a:solidFill>
                <a:latin typeface="Meiryo UI"/>
                <a:cs typeface="Meiryo UI"/>
              </a:rPr>
              <a:t>側</a:t>
            </a:r>
            <a:r>
              <a:rPr sz="1300" b="1" u="sng" spc="-20" dirty="0">
                <a:solidFill>
                  <a:srgbClr val="0070C0"/>
                </a:solidFill>
                <a:latin typeface="Meiryo UI"/>
                <a:cs typeface="Meiryo UI"/>
              </a:rPr>
              <a:t>面</a:t>
            </a:r>
            <a:r>
              <a:rPr sz="1300" b="1" u="sng" spc="-5" dirty="0">
                <a:solidFill>
                  <a:srgbClr val="0070C0"/>
                </a:solidFill>
                <a:latin typeface="Meiryo UI"/>
                <a:cs typeface="Meiryo UI"/>
              </a:rPr>
              <a:t>に </a:t>
            </a:r>
            <a:r>
              <a:rPr sz="1300" b="1" u="sng" spc="-10" dirty="0">
                <a:solidFill>
                  <a:srgbClr val="0070C0"/>
                </a:solidFill>
                <a:latin typeface="Meiryo UI"/>
                <a:cs typeface="Meiryo UI"/>
              </a:rPr>
              <a:t>おけ</a:t>
            </a:r>
            <a:r>
              <a:rPr sz="1300" b="1" u="sng" spc="-5" dirty="0">
                <a:solidFill>
                  <a:srgbClr val="0070C0"/>
                </a:solidFill>
                <a:latin typeface="Meiryo UI"/>
                <a:cs typeface="Meiryo UI"/>
              </a:rPr>
              <a:t>る新</a:t>
            </a:r>
            <a:r>
              <a:rPr sz="1300" b="1" u="sng" spc="-15" dirty="0">
                <a:solidFill>
                  <a:srgbClr val="0070C0"/>
                </a:solidFill>
                <a:latin typeface="Meiryo UI"/>
                <a:cs typeface="Meiryo UI"/>
              </a:rPr>
              <a:t>し</a:t>
            </a:r>
            <a:r>
              <a:rPr sz="1300" b="1" u="sng" spc="-10" dirty="0">
                <a:solidFill>
                  <a:srgbClr val="0070C0"/>
                </a:solidFill>
                <a:latin typeface="Meiryo UI"/>
                <a:cs typeface="Meiryo UI"/>
              </a:rPr>
              <a:t>い</a:t>
            </a:r>
            <a:r>
              <a:rPr sz="1300" b="1" u="sng" spc="-5" dirty="0">
                <a:solidFill>
                  <a:srgbClr val="0070C0"/>
                </a:solidFill>
                <a:latin typeface="Meiryo UI"/>
                <a:cs typeface="Meiryo UI"/>
              </a:rPr>
              <a:t>価値</a:t>
            </a:r>
            <a:r>
              <a:rPr sz="1300" b="1" u="sng" spc="-20" dirty="0">
                <a:solidFill>
                  <a:srgbClr val="0070C0"/>
                </a:solidFill>
                <a:latin typeface="Meiryo UI"/>
                <a:cs typeface="Meiryo UI"/>
              </a:rPr>
              <a:t>創出</a:t>
            </a:r>
            <a:r>
              <a:rPr sz="1300" b="1" u="sng" spc="-575" dirty="0">
                <a:solidFill>
                  <a:srgbClr val="0070C0"/>
                </a:solidFill>
                <a:latin typeface="Meiryo UI"/>
                <a:cs typeface="Meiryo UI"/>
              </a:rPr>
              <a:t>を</a:t>
            </a:r>
            <a:r>
              <a:rPr sz="1300" b="1" u="sng" spc="-20" dirty="0">
                <a:solidFill>
                  <a:srgbClr val="0070C0"/>
                </a:solidFill>
                <a:latin typeface="Meiryo UI"/>
                <a:cs typeface="Meiryo UI"/>
              </a:rPr>
              <a:t>通し</a:t>
            </a:r>
            <a:r>
              <a:rPr sz="1300" b="1" u="sng" spc="-5" dirty="0">
                <a:solidFill>
                  <a:srgbClr val="0070C0"/>
                </a:solidFill>
                <a:latin typeface="Meiryo UI"/>
                <a:cs typeface="Meiryo UI"/>
              </a:rPr>
              <a:t>て 持続可能</a:t>
            </a:r>
            <a:r>
              <a:rPr sz="1300" b="1" u="sng" spc="-20" dirty="0">
                <a:solidFill>
                  <a:srgbClr val="0070C0"/>
                </a:solidFill>
                <a:latin typeface="Meiryo UI"/>
                <a:cs typeface="Meiryo UI"/>
              </a:rPr>
              <a:t>な</a:t>
            </a:r>
            <a:r>
              <a:rPr sz="1300" b="1" u="sng" spc="-5" dirty="0">
                <a:solidFill>
                  <a:srgbClr val="0070C0"/>
                </a:solidFill>
                <a:latin typeface="Meiryo UI"/>
                <a:cs typeface="Meiryo UI"/>
              </a:rPr>
              <a:t>開</a:t>
            </a:r>
            <a:r>
              <a:rPr sz="1300" b="1" u="sng" spc="-20" dirty="0">
                <a:solidFill>
                  <a:srgbClr val="0070C0"/>
                </a:solidFill>
                <a:latin typeface="Meiryo UI"/>
                <a:cs typeface="Meiryo UI"/>
              </a:rPr>
              <a:t>発</a:t>
            </a:r>
            <a:r>
              <a:rPr sz="1300" b="1" u="sng" spc="-5" dirty="0">
                <a:solidFill>
                  <a:srgbClr val="0070C0"/>
                </a:solidFill>
                <a:latin typeface="Meiryo UI"/>
                <a:cs typeface="Meiryo UI"/>
              </a:rPr>
              <a:t>を</a:t>
            </a:r>
            <a:r>
              <a:rPr sz="1300" b="1" u="sng" spc="-20" dirty="0">
                <a:solidFill>
                  <a:srgbClr val="0070C0"/>
                </a:solidFill>
                <a:latin typeface="Meiryo UI"/>
                <a:cs typeface="Meiryo UI"/>
              </a:rPr>
              <a:t>実現</a:t>
            </a:r>
            <a:r>
              <a:rPr sz="1300" b="1" u="sng" spc="-5" dirty="0">
                <a:solidFill>
                  <a:srgbClr val="0070C0"/>
                </a:solidFill>
                <a:latin typeface="Meiryo UI"/>
                <a:cs typeface="Meiryo UI"/>
              </a:rPr>
              <a:t>する </a:t>
            </a:r>
            <a:r>
              <a:rPr sz="1300" b="1" u="sng" spc="-10" dirty="0">
                <a:solidFill>
                  <a:srgbClr val="0070C0"/>
                </a:solidFill>
                <a:latin typeface="Meiryo UI"/>
                <a:cs typeface="Meiryo UI"/>
              </a:rPr>
              <a:t>ポ</a:t>
            </a:r>
            <a:r>
              <a:rPr sz="1300" b="1" u="sng" spc="-5" dirty="0">
                <a:solidFill>
                  <a:srgbClr val="0070C0"/>
                </a:solidFill>
                <a:latin typeface="Meiryo UI"/>
                <a:cs typeface="Meiryo UI"/>
              </a:rPr>
              <a:t>テン</a:t>
            </a:r>
            <a:r>
              <a:rPr sz="1300" b="1" u="sng" spc="-10" dirty="0">
                <a:solidFill>
                  <a:srgbClr val="0070C0"/>
                </a:solidFill>
                <a:latin typeface="Meiryo UI"/>
                <a:cs typeface="Meiryo UI"/>
              </a:rPr>
              <a:t>シ</a:t>
            </a:r>
            <a:r>
              <a:rPr sz="1300" b="1" u="sng" dirty="0">
                <a:solidFill>
                  <a:srgbClr val="0070C0"/>
                </a:solidFill>
                <a:latin typeface="Meiryo UI"/>
                <a:cs typeface="Meiryo UI"/>
              </a:rPr>
              <a:t>ャ</a:t>
            </a:r>
            <a:r>
              <a:rPr sz="1300" b="1" u="sng" spc="-15" dirty="0">
                <a:solidFill>
                  <a:srgbClr val="0070C0"/>
                </a:solidFill>
                <a:latin typeface="Meiryo UI"/>
                <a:cs typeface="Meiryo UI"/>
              </a:rPr>
              <a:t>ルが</a:t>
            </a:r>
            <a:r>
              <a:rPr sz="1300" b="1" u="sng" spc="-5" dirty="0">
                <a:solidFill>
                  <a:srgbClr val="0070C0"/>
                </a:solidFill>
                <a:latin typeface="Meiryo UI"/>
                <a:cs typeface="Meiryo UI"/>
              </a:rPr>
              <a:t>高</a:t>
            </a:r>
            <a:r>
              <a:rPr sz="1300" b="1" u="sng" spc="-20" dirty="0">
                <a:solidFill>
                  <a:srgbClr val="0070C0"/>
                </a:solidFill>
                <a:latin typeface="Meiryo UI"/>
                <a:cs typeface="Meiryo UI"/>
              </a:rPr>
              <a:t>い</a:t>
            </a:r>
            <a:r>
              <a:rPr sz="1300" b="1" u="sng" spc="-5" dirty="0">
                <a:solidFill>
                  <a:srgbClr val="0070C0"/>
                </a:solidFill>
                <a:latin typeface="Meiryo UI"/>
                <a:cs typeface="Meiryo UI"/>
              </a:rPr>
              <a:t>都</a:t>
            </a:r>
            <a:r>
              <a:rPr sz="1300" b="1" u="sng" spc="-20" dirty="0">
                <a:solidFill>
                  <a:srgbClr val="0070C0"/>
                </a:solidFill>
                <a:latin typeface="Meiryo UI"/>
                <a:cs typeface="Meiryo UI"/>
              </a:rPr>
              <a:t>市</a:t>
            </a:r>
            <a:r>
              <a:rPr sz="1300" b="1" u="sng" spc="-10" dirty="0">
                <a:solidFill>
                  <a:srgbClr val="0070C0"/>
                </a:solidFill>
                <a:latin typeface="Meiryo UI"/>
                <a:cs typeface="Meiryo UI"/>
              </a:rPr>
              <a:t>・</a:t>
            </a:r>
            <a:r>
              <a:rPr sz="1300" b="1" u="sng" spc="-5" dirty="0">
                <a:solidFill>
                  <a:srgbClr val="0070C0"/>
                </a:solidFill>
                <a:latin typeface="Meiryo UI"/>
                <a:cs typeface="Meiryo UI"/>
              </a:rPr>
              <a:t>地域 </a:t>
            </a:r>
            <a:r>
              <a:rPr sz="1300" spc="-5" dirty="0">
                <a:latin typeface="Meiryo UI"/>
                <a:cs typeface="Meiryo UI"/>
              </a:rPr>
              <a:t>と</a:t>
            </a:r>
            <a:r>
              <a:rPr sz="1300" spc="-10" dirty="0">
                <a:latin typeface="Meiryo UI"/>
                <a:cs typeface="Meiryo UI"/>
              </a:rPr>
              <a:t>し</a:t>
            </a:r>
            <a:r>
              <a:rPr sz="1300" spc="-5" dirty="0">
                <a:latin typeface="Meiryo UI"/>
                <a:cs typeface="Meiryo UI"/>
              </a:rPr>
              <a:t>て選定</a:t>
            </a:r>
            <a:endParaRPr sz="1300">
              <a:latin typeface="Meiryo UI"/>
              <a:cs typeface="Meiryo UI"/>
            </a:endParaRPr>
          </a:p>
        </p:txBody>
      </p:sp>
      <p:sp>
        <p:nvSpPr>
          <p:cNvPr id="37" name="object 37"/>
          <p:cNvSpPr txBox="1"/>
          <p:nvPr/>
        </p:nvSpPr>
        <p:spPr>
          <a:xfrm>
            <a:off x="3564636" y="3515867"/>
            <a:ext cx="5085715" cy="1560830"/>
          </a:xfrm>
          <a:prstGeom prst="rect">
            <a:avLst/>
          </a:prstGeom>
          <a:solidFill>
            <a:srgbClr val="FFFFFF"/>
          </a:solidFill>
        </p:spPr>
        <p:txBody>
          <a:bodyPr vert="horz" wrap="square" lIns="0" tIns="44450" rIns="0" bIns="0" rtlCol="0">
            <a:spAutoFit/>
          </a:bodyPr>
          <a:lstStyle/>
          <a:p>
            <a:pPr marL="354330" indent="-263525">
              <a:spcBef>
                <a:spcPts val="350"/>
              </a:spcBef>
              <a:buFont typeface="Wingdings"/>
              <a:buChar char=""/>
              <a:tabLst>
                <a:tab pos="354330" algn="l"/>
                <a:tab pos="354965" algn="l"/>
              </a:tabLst>
            </a:pPr>
            <a:r>
              <a:rPr sz="1300" dirty="0">
                <a:latin typeface="Meiryo UI"/>
                <a:cs typeface="Meiryo UI"/>
              </a:rPr>
              <a:t>S</a:t>
            </a:r>
            <a:r>
              <a:rPr sz="1300" spc="-5" dirty="0">
                <a:latin typeface="Meiryo UI"/>
                <a:cs typeface="Meiryo UI"/>
              </a:rPr>
              <a:t>DGｓ未</a:t>
            </a:r>
            <a:r>
              <a:rPr sz="1300" spc="-20" dirty="0">
                <a:latin typeface="Meiryo UI"/>
                <a:cs typeface="Meiryo UI"/>
              </a:rPr>
              <a:t>来都</a:t>
            </a:r>
            <a:r>
              <a:rPr sz="1300" spc="-5" dirty="0">
                <a:latin typeface="Meiryo UI"/>
                <a:cs typeface="Meiryo UI"/>
              </a:rPr>
              <a:t>市</a:t>
            </a:r>
            <a:r>
              <a:rPr sz="1300" spc="-20" dirty="0">
                <a:latin typeface="Meiryo UI"/>
                <a:cs typeface="Meiryo UI"/>
              </a:rPr>
              <a:t>の中</a:t>
            </a:r>
            <a:r>
              <a:rPr sz="1300" spc="-10" dirty="0">
                <a:latin typeface="Meiryo UI"/>
                <a:cs typeface="Meiryo UI"/>
              </a:rPr>
              <a:t>で</a:t>
            </a:r>
            <a:r>
              <a:rPr sz="1300" spc="-20" dirty="0">
                <a:latin typeface="Meiryo UI"/>
                <a:cs typeface="Meiryo UI"/>
              </a:rPr>
              <a:t>実施</a:t>
            </a:r>
            <a:r>
              <a:rPr sz="1300" spc="-5" dirty="0">
                <a:latin typeface="Meiryo UI"/>
                <a:cs typeface="Meiryo UI"/>
              </a:rPr>
              <a:t>予</a:t>
            </a:r>
            <a:r>
              <a:rPr sz="1300" spc="-20" dirty="0">
                <a:latin typeface="Meiryo UI"/>
                <a:cs typeface="Meiryo UI"/>
              </a:rPr>
              <a:t>定</a:t>
            </a:r>
            <a:r>
              <a:rPr sz="1300" spc="-10" dirty="0">
                <a:latin typeface="Meiryo UI"/>
                <a:cs typeface="Meiryo UI"/>
              </a:rPr>
              <a:t>の</a:t>
            </a:r>
            <a:r>
              <a:rPr sz="1300" spc="-20" dirty="0">
                <a:latin typeface="Meiryo UI"/>
                <a:cs typeface="Meiryo UI"/>
              </a:rPr>
              <a:t>先導的</a:t>
            </a:r>
            <a:r>
              <a:rPr sz="1300" spc="-10" dirty="0">
                <a:latin typeface="Meiryo UI"/>
                <a:cs typeface="Meiryo UI"/>
              </a:rPr>
              <a:t>な</a:t>
            </a:r>
            <a:r>
              <a:rPr sz="1300" spc="-20" dirty="0">
                <a:latin typeface="Meiryo UI"/>
                <a:cs typeface="Meiryo UI"/>
              </a:rPr>
              <a:t>取</a:t>
            </a:r>
            <a:r>
              <a:rPr sz="1300" spc="-5" dirty="0">
                <a:latin typeface="Meiryo UI"/>
                <a:cs typeface="Meiryo UI"/>
              </a:rPr>
              <a:t>組</a:t>
            </a:r>
            <a:r>
              <a:rPr sz="1300" spc="-20" dirty="0">
                <a:latin typeface="Meiryo UI"/>
                <a:cs typeface="Meiryo UI"/>
              </a:rPr>
              <a:t>と</a:t>
            </a:r>
            <a:r>
              <a:rPr sz="1300" spc="-10" dirty="0">
                <a:latin typeface="Meiryo UI"/>
                <a:cs typeface="Meiryo UI"/>
              </a:rPr>
              <a:t>し</a:t>
            </a:r>
            <a:r>
              <a:rPr sz="1300" spc="-5" dirty="0">
                <a:latin typeface="Meiryo UI"/>
                <a:cs typeface="Meiryo UI"/>
              </a:rPr>
              <a:t>て</a:t>
            </a:r>
            <a:r>
              <a:rPr sz="1300" spc="-20" dirty="0">
                <a:latin typeface="Meiryo UI"/>
                <a:cs typeface="Meiryo UI"/>
              </a:rPr>
              <a:t>選定</a:t>
            </a:r>
            <a:endParaRPr sz="1300">
              <a:latin typeface="Meiryo UI"/>
              <a:cs typeface="Meiryo UI"/>
            </a:endParaRPr>
          </a:p>
          <a:p>
            <a:pPr marL="354330" marR="94615" indent="-263525">
              <a:lnSpc>
                <a:spcPct val="99400"/>
              </a:lnSpc>
              <a:spcBef>
                <a:spcPts val="595"/>
              </a:spcBef>
              <a:buFont typeface="Wingdings"/>
              <a:buChar char=""/>
              <a:tabLst>
                <a:tab pos="354330" algn="l"/>
                <a:tab pos="354965" algn="l"/>
              </a:tabLst>
            </a:pPr>
            <a:r>
              <a:rPr sz="1300" spc="-5" dirty="0">
                <a:latin typeface="Meiryo UI"/>
                <a:cs typeface="Meiryo UI"/>
              </a:rPr>
              <a:t>地方公共</a:t>
            </a:r>
            <a:r>
              <a:rPr sz="1300" spc="-20" dirty="0">
                <a:latin typeface="Meiryo UI"/>
                <a:cs typeface="Meiryo UI"/>
              </a:rPr>
              <a:t>団</a:t>
            </a:r>
            <a:r>
              <a:rPr sz="1300" spc="-5" dirty="0">
                <a:latin typeface="Meiryo UI"/>
                <a:cs typeface="Meiryo UI"/>
              </a:rPr>
              <a:t>体</a:t>
            </a:r>
            <a:r>
              <a:rPr sz="1300" spc="-15" dirty="0">
                <a:latin typeface="Meiryo UI"/>
                <a:cs typeface="Meiryo UI"/>
              </a:rPr>
              <a:t>によ</a:t>
            </a:r>
            <a:r>
              <a:rPr sz="1300" spc="-10" dirty="0">
                <a:latin typeface="Meiryo UI"/>
                <a:cs typeface="Meiryo UI"/>
              </a:rPr>
              <a:t>るSDGｓの</a:t>
            </a:r>
            <a:r>
              <a:rPr sz="1300" spc="-20" dirty="0">
                <a:latin typeface="Meiryo UI"/>
                <a:cs typeface="Meiryo UI"/>
              </a:rPr>
              <a:t>基本的</a:t>
            </a:r>
            <a:r>
              <a:rPr sz="1300" spc="-5" dirty="0">
                <a:latin typeface="Meiryo UI"/>
                <a:cs typeface="Meiryo UI"/>
              </a:rPr>
              <a:t>・総</a:t>
            </a:r>
            <a:r>
              <a:rPr sz="1300" spc="-20" dirty="0">
                <a:latin typeface="Meiryo UI"/>
                <a:cs typeface="Meiryo UI"/>
              </a:rPr>
              <a:t>合的</a:t>
            </a:r>
            <a:r>
              <a:rPr sz="1300" spc="-5" dirty="0">
                <a:latin typeface="Meiryo UI"/>
                <a:cs typeface="Meiryo UI"/>
              </a:rPr>
              <a:t>取</a:t>
            </a:r>
            <a:r>
              <a:rPr sz="1300" spc="-20" dirty="0">
                <a:latin typeface="Meiryo UI"/>
                <a:cs typeface="Meiryo UI"/>
              </a:rPr>
              <a:t>組</a:t>
            </a:r>
            <a:r>
              <a:rPr sz="1300" spc="-10" dirty="0">
                <a:latin typeface="Meiryo UI"/>
                <a:cs typeface="Meiryo UI"/>
              </a:rPr>
              <a:t>の</a:t>
            </a:r>
            <a:r>
              <a:rPr sz="1300" spc="-20" dirty="0">
                <a:latin typeface="Meiryo UI"/>
                <a:cs typeface="Meiryo UI"/>
              </a:rPr>
              <a:t>中で</a:t>
            </a:r>
            <a:r>
              <a:rPr sz="1300" spc="-10" dirty="0">
                <a:latin typeface="Meiryo UI"/>
                <a:cs typeface="Meiryo UI"/>
              </a:rPr>
              <a:t>も</a:t>
            </a:r>
            <a:r>
              <a:rPr sz="1300" spc="-5" dirty="0">
                <a:latin typeface="Meiryo UI"/>
                <a:cs typeface="Meiryo UI"/>
              </a:rPr>
              <a:t>特</a:t>
            </a:r>
            <a:r>
              <a:rPr sz="1300" spc="-15" dirty="0">
                <a:latin typeface="Meiryo UI"/>
                <a:cs typeface="Meiryo UI"/>
              </a:rPr>
              <a:t>に</a:t>
            </a:r>
            <a:r>
              <a:rPr sz="1300" spc="-5" dirty="0">
                <a:latin typeface="Meiryo UI"/>
                <a:cs typeface="Meiryo UI"/>
              </a:rPr>
              <a:t>注力 的に実施</a:t>
            </a:r>
            <a:r>
              <a:rPr sz="1300" dirty="0">
                <a:latin typeface="Meiryo UI"/>
                <a:cs typeface="Meiryo UI"/>
              </a:rPr>
              <a:t>す</a:t>
            </a:r>
            <a:r>
              <a:rPr sz="1300" spc="-10" dirty="0">
                <a:latin typeface="Meiryo UI"/>
                <a:cs typeface="Meiryo UI"/>
              </a:rPr>
              <a:t>る</a:t>
            </a:r>
            <a:r>
              <a:rPr sz="1300" spc="-20" dirty="0">
                <a:latin typeface="Meiryo UI"/>
                <a:cs typeface="Meiryo UI"/>
              </a:rPr>
              <a:t>事</a:t>
            </a:r>
            <a:r>
              <a:rPr sz="1300" spc="-5" dirty="0">
                <a:latin typeface="Meiryo UI"/>
                <a:cs typeface="Meiryo UI"/>
              </a:rPr>
              <a:t>業</a:t>
            </a:r>
            <a:r>
              <a:rPr sz="1300" spc="-20" dirty="0">
                <a:latin typeface="Meiryo UI"/>
                <a:cs typeface="Meiryo UI"/>
              </a:rPr>
              <a:t>で</a:t>
            </a:r>
            <a:r>
              <a:rPr sz="1300" spc="-10" dirty="0">
                <a:latin typeface="Meiryo UI"/>
                <a:cs typeface="Meiryo UI"/>
              </a:rPr>
              <a:t>あ</a:t>
            </a:r>
            <a:r>
              <a:rPr sz="1300" spc="-5" dirty="0">
                <a:latin typeface="Meiryo UI"/>
                <a:cs typeface="Meiryo UI"/>
              </a:rPr>
              <a:t>り</a:t>
            </a:r>
            <a:r>
              <a:rPr sz="1300" spc="-20" dirty="0">
                <a:latin typeface="Meiryo UI"/>
                <a:cs typeface="Meiryo UI"/>
              </a:rPr>
              <a:t>、</a:t>
            </a:r>
            <a:r>
              <a:rPr sz="1300" b="1" u="sng" spc="-10" dirty="0">
                <a:solidFill>
                  <a:srgbClr val="00B050"/>
                </a:solidFill>
                <a:latin typeface="Meiryo UI"/>
                <a:cs typeface="Meiryo UI"/>
              </a:rPr>
              <a:t>SDGｓ</a:t>
            </a:r>
            <a:r>
              <a:rPr sz="1300" b="1" u="sng" spc="-5" dirty="0">
                <a:solidFill>
                  <a:srgbClr val="00B050"/>
                </a:solidFill>
                <a:latin typeface="Meiryo UI"/>
                <a:cs typeface="Meiryo UI"/>
              </a:rPr>
              <a:t>の理</a:t>
            </a:r>
            <a:r>
              <a:rPr sz="1300" b="1" u="sng" spc="-20" dirty="0">
                <a:solidFill>
                  <a:srgbClr val="00B050"/>
                </a:solidFill>
                <a:latin typeface="Meiryo UI"/>
                <a:cs typeface="Meiryo UI"/>
              </a:rPr>
              <a:t>念に</a:t>
            </a:r>
            <a:r>
              <a:rPr sz="1300" b="1" u="sng" spc="-5" dirty="0">
                <a:solidFill>
                  <a:srgbClr val="00B050"/>
                </a:solidFill>
                <a:latin typeface="Meiryo UI"/>
                <a:cs typeface="Meiryo UI"/>
              </a:rPr>
              <a:t>沿</a:t>
            </a:r>
            <a:r>
              <a:rPr sz="1300" b="1" u="sng" spc="-10" dirty="0">
                <a:solidFill>
                  <a:srgbClr val="00B050"/>
                </a:solidFill>
                <a:latin typeface="Meiryo UI"/>
                <a:cs typeface="Meiryo UI"/>
              </a:rPr>
              <a:t>っ</a:t>
            </a:r>
            <a:r>
              <a:rPr sz="1300" b="1" u="sng" spc="-20" dirty="0">
                <a:solidFill>
                  <a:srgbClr val="00B050"/>
                </a:solidFill>
                <a:latin typeface="Meiryo UI"/>
                <a:cs typeface="Meiryo UI"/>
              </a:rPr>
              <a:t>た</a:t>
            </a:r>
            <a:r>
              <a:rPr sz="1300" b="1" u="sng" spc="-5" dirty="0">
                <a:solidFill>
                  <a:srgbClr val="00B050"/>
                </a:solidFill>
                <a:latin typeface="Meiryo UI"/>
                <a:cs typeface="Meiryo UI"/>
              </a:rPr>
              <a:t>統</a:t>
            </a:r>
            <a:r>
              <a:rPr sz="1300" b="1" u="sng" spc="-20" dirty="0">
                <a:solidFill>
                  <a:srgbClr val="00B050"/>
                </a:solidFill>
                <a:latin typeface="Meiryo UI"/>
                <a:cs typeface="Meiryo UI"/>
              </a:rPr>
              <a:t>合的取</a:t>
            </a:r>
            <a:r>
              <a:rPr sz="1300" b="1" u="sng" spc="-5" dirty="0">
                <a:solidFill>
                  <a:srgbClr val="00B050"/>
                </a:solidFill>
                <a:latin typeface="Meiryo UI"/>
                <a:cs typeface="Meiryo UI"/>
              </a:rPr>
              <a:t>組</a:t>
            </a:r>
            <a:r>
              <a:rPr sz="1300" b="1" u="sng" spc="-20" dirty="0">
                <a:solidFill>
                  <a:srgbClr val="00B050"/>
                </a:solidFill>
                <a:latin typeface="Meiryo UI"/>
                <a:cs typeface="Meiryo UI"/>
              </a:rPr>
              <a:t>に</a:t>
            </a:r>
            <a:r>
              <a:rPr sz="1300" b="1" u="sng" spc="-10" dirty="0">
                <a:solidFill>
                  <a:srgbClr val="00B050"/>
                </a:solidFill>
                <a:latin typeface="Meiryo UI"/>
                <a:cs typeface="Meiryo UI"/>
              </a:rPr>
              <a:t>より</a:t>
            </a:r>
            <a:r>
              <a:rPr sz="1300" b="1" u="sng" spc="-5" dirty="0">
                <a:solidFill>
                  <a:srgbClr val="00B050"/>
                </a:solidFill>
                <a:latin typeface="Meiryo UI"/>
                <a:cs typeface="Meiryo UI"/>
              </a:rPr>
              <a:t>、 経済</a:t>
            </a:r>
            <a:r>
              <a:rPr sz="1300" b="1" u="sng" spc="-10" dirty="0">
                <a:solidFill>
                  <a:srgbClr val="00B050"/>
                </a:solidFill>
                <a:latin typeface="Meiryo UI"/>
                <a:cs typeface="Meiryo UI"/>
              </a:rPr>
              <a:t>・</a:t>
            </a:r>
            <a:r>
              <a:rPr sz="1300" b="1" u="sng" spc="-5" dirty="0">
                <a:solidFill>
                  <a:srgbClr val="00B050"/>
                </a:solidFill>
                <a:latin typeface="Meiryo UI"/>
                <a:cs typeface="Meiryo UI"/>
              </a:rPr>
              <a:t>社会</a:t>
            </a:r>
            <a:r>
              <a:rPr sz="1300" b="1" u="sng" spc="-10" dirty="0">
                <a:solidFill>
                  <a:srgbClr val="00B050"/>
                </a:solidFill>
                <a:latin typeface="Meiryo UI"/>
                <a:cs typeface="Meiryo UI"/>
              </a:rPr>
              <a:t>・</a:t>
            </a:r>
            <a:r>
              <a:rPr sz="1300" b="1" u="sng" spc="-5" dirty="0">
                <a:solidFill>
                  <a:srgbClr val="00B050"/>
                </a:solidFill>
                <a:latin typeface="Meiryo UI"/>
                <a:cs typeface="Meiryo UI"/>
              </a:rPr>
              <a:t>環</a:t>
            </a:r>
            <a:r>
              <a:rPr sz="1300" b="1" u="sng" spc="-20" dirty="0">
                <a:solidFill>
                  <a:srgbClr val="00B050"/>
                </a:solidFill>
                <a:latin typeface="Meiryo UI"/>
                <a:cs typeface="Meiryo UI"/>
              </a:rPr>
              <a:t>境</a:t>
            </a:r>
            <a:r>
              <a:rPr sz="1300" b="1" u="sng" spc="-5" dirty="0">
                <a:solidFill>
                  <a:srgbClr val="00B050"/>
                </a:solidFill>
                <a:latin typeface="Meiryo UI"/>
                <a:cs typeface="Meiryo UI"/>
              </a:rPr>
              <a:t>の</a:t>
            </a:r>
            <a:r>
              <a:rPr sz="1300" b="1" u="sng" spc="-20" dirty="0">
                <a:solidFill>
                  <a:srgbClr val="00B050"/>
                </a:solidFill>
                <a:latin typeface="Meiryo UI"/>
                <a:cs typeface="Meiryo UI"/>
              </a:rPr>
              <a:t>三</a:t>
            </a:r>
            <a:r>
              <a:rPr sz="1300" b="1" u="sng" spc="-5" dirty="0">
                <a:solidFill>
                  <a:srgbClr val="00B050"/>
                </a:solidFill>
                <a:latin typeface="Meiryo UI"/>
                <a:cs typeface="Meiryo UI"/>
              </a:rPr>
              <a:t>側</a:t>
            </a:r>
            <a:r>
              <a:rPr sz="1300" b="1" u="sng" spc="-20" dirty="0">
                <a:solidFill>
                  <a:srgbClr val="00B050"/>
                </a:solidFill>
                <a:latin typeface="Meiryo UI"/>
                <a:cs typeface="Meiryo UI"/>
              </a:rPr>
              <a:t>面</a:t>
            </a:r>
            <a:r>
              <a:rPr sz="1300" b="1" u="sng" spc="-5" dirty="0">
                <a:solidFill>
                  <a:srgbClr val="00B050"/>
                </a:solidFill>
                <a:latin typeface="Meiryo UI"/>
                <a:cs typeface="Meiryo UI"/>
              </a:rPr>
              <a:t>に</a:t>
            </a:r>
            <a:r>
              <a:rPr sz="1300" b="1" u="sng" spc="-25" dirty="0">
                <a:solidFill>
                  <a:srgbClr val="00B050"/>
                </a:solidFill>
                <a:latin typeface="Meiryo UI"/>
                <a:cs typeface="Meiryo UI"/>
              </a:rPr>
              <a:t>お</a:t>
            </a:r>
            <a:r>
              <a:rPr sz="1300" b="1" u="sng" spc="-10" dirty="0">
                <a:solidFill>
                  <a:srgbClr val="00B050"/>
                </a:solidFill>
                <a:latin typeface="Meiryo UI"/>
                <a:cs typeface="Meiryo UI"/>
              </a:rPr>
              <a:t>け</a:t>
            </a:r>
            <a:r>
              <a:rPr sz="1300" b="1" u="sng" spc="-15" dirty="0">
                <a:solidFill>
                  <a:srgbClr val="00B050"/>
                </a:solidFill>
                <a:latin typeface="Meiryo UI"/>
                <a:cs typeface="Meiryo UI"/>
              </a:rPr>
              <a:t>る</a:t>
            </a:r>
            <a:r>
              <a:rPr sz="1300" b="1" u="sng" spc="-5" dirty="0">
                <a:solidFill>
                  <a:srgbClr val="00B050"/>
                </a:solidFill>
                <a:latin typeface="Meiryo UI"/>
                <a:cs typeface="Meiryo UI"/>
              </a:rPr>
              <a:t>新</a:t>
            </a:r>
            <a:r>
              <a:rPr sz="1300" b="1" u="sng" spc="-15" dirty="0">
                <a:solidFill>
                  <a:srgbClr val="00B050"/>
                </a:solidFill>
                <a:latin typeface="Meiryo UI"/>
                <a:cs typeface="Meiryo UI"/>
              </a:rPr>
              <a:t>し</a:t>
            </a:r>
            <a:r>
              <a:rPr sz="1300" b="1" u="sng" spc="-10" dirty="0">
                <a:solidFill>
                  <a:srgbClr val="00B050"/>
                </a:solidFill>
                <a:latin typeface="Meiryo UI"/>
                <a:cs typeface="Meiryo UI"/>
              </a:rPr>
              <a:t>い</a:t>
            </a:r>
            <a:r>
              <a:rPr sz="1300" b="1" u="sng" spc="-20" dirty="0">
                <a:solidFill>
                  <a:srgbClr val="00B050"/>
                </a:solidFill>
                <a:latin typeface="Meiryo UI"/>
                <a:cs typeface="Meiryo UI"/>
              </a:rPr>
              <a:t>価値創</a:t>
            </a:r>
            <a:r>
              <a:rPr sz="1300" b="1" u="sng" spc="-5" dirty="0">
                <a:solidFill>
                  <a:srgbClr val="00B050"/>
                </a:solidFill>
                <a:latin typeface="Meiryo UI"/>
                <a:cs typeface="Meiryo UI"/>
              </a:rPr>
              <a:t>出</a:t>
            </a:r>
            <a:r>
              <a:rPr sz="1300" b="1" u="sng" spc="-20" dirty="0">
                <a:solidFill>
                  <a:srgbClr val="00B050"/>
                </a:solidFill>
                <a:latin typeface="Meiryo UI"/>
                <a:cs typeface="Meiryo UI"/>
              </a:rPr>
              <a:t>を</a:t>
            </a:r>
            <a:r>
              <a:rPr sz="1300" b="1" u="sng" spc="-5" dirty="0">
                <a:solidFill>
                  <a:srgbClr val="00B050"/>
                </a:solidFill>
                <a:latin typeface="Meiryo UI"/>
                <a:cs typeface="Meiryo UI"/>
              </a:rPr>
              <a:t>通</a:t>
            </a:r>
            <a:r>
              <a:rPr sz="1300" b="1" u="sng" spc="-15" dirty="0">
                <a:solidFill>
                  <a:srgbClr val="00B050"/>
                </a:solidFill>
                <a:latin typeface="Meiryo UI"/>
                <a:cs typeface="Meiryo UI"/>
              </a:rPr>
              <a:t>し</a:t>
            </a:r>
            <a:r>
              <a:rPr sz="1300" b="1" u="sng" spc="-20" dirty="0">
                <a:solidFill>
                  <a:srgbClr val="00B050"/>
                </a:solidFill>
                <a:latin typeface="Meiryo UI"/>
                <a:cs typeface="Meiryo UI"/>
              </a:rPr>
              <a:t>て持</a:t>
            </a:r>
            <a:r>
              <a:rPr sz="1300" b="1" u="sng" spc="-5" dirty="0">
                <a:solidFill>
                  <a:srgbClr val="00B050"/>
                </a:solidFill>
                <a:latin typeface="Meiryo UI"/>
                <a:cs typeface="Meiryo UI"/>
              </a:rPr>
              <a:t>続</a:t>
            </a:r>
            <a:r>
              <a:rPr sz="1300" b="1" u="sng" spc="-20" dirty="0">
                <a:solidFill>
                  <a:srgbClr val="00B050"/>
                </a:solidFill>
                <a:latin typeface="Meiryo UI"/>
                <a:cs typeface="Meiryo UI"/>
              </a:rPr>
              <a:t>可</a:t>
            </a:r>
            <a:r>
              <a:rPr sz="1300" b="1" u="sng" spc="-5" dirty="0">
                <a:solidFill>
                  <a:srgbClr val="00B050"/>
                </a:solidFill>
                <a:latin typeface="Meiryo UI"/>
                <a:cs typeface="Meiryo UI"/>
              </a:rPr>
              <a:t>能 </a:t>
            </a:r>
            <a:r>
              <a:rPr sz="1300" b="1" u="sng" spc="-10" dirty="0">
                <a:solidFill>
                  <a:srgbClr val="00B050"/>
                </a:solidFill>
                <a:latin typeface="Meiryo UI"/>
                <a:cs typeface="Meiryo UI"/>
              </a:rPr>
              <a:t>な</a:t>
            </a:r>
            <a:r>
              <a:rPr sz="1300" b="1" u="sng" spc="-5" dirty="0">
                <a:solidFill>
                  <a:srgbClr val="00B050"/>
                </a:solidFill>
                <a:latin typeface="Meiryo UI"/>
                <a:cs typeface="Meiryo UI"/>
              </a:rPr>
              <a:t>開発を実現</a:t>
            </a:r>
            <a:r>
              <a:rPr sz="1300" b="1" u="sng" spc="-15" dirty="0">
                <a:solidFill>
                  <a:srgbClr val="00B050"/>
                </a:solidFill>
                <a:latin typeface="Meiryo UI"/>
                <a:cs typeface="Meiryo UI"/>
              </a:rPr>
              <a:t>す</a:t>
            </a:r>
            <a:r>
              <a:rPr sz="1300" b="1" u="sng" spc="-5" dirty="0">
                <a:solidFill>
                  <a:srgbClr val="00B050"/>
                </a:solidFill>
                <a:latin typeface="Meiryo UI"/>
                <a:cs typeface="Meiryo UI"/>
              </a:rPr>
              <a:t>る</a:t>
            </a:r>
            <a:r>
              <a:rPr sz="1300" b="1" u="sng" spc="-20" dirty="0">
                <a:solidFill>
                  <a:srgbClr val="00B050"/>
                </a:solidFill>
                <a:latin typeface="Meiryo UI"/>
                <a:cs typeface="Meiryo UI"/>
              </a:rPr>
              <a:t>ポ</a:t>
            </a:r>
            <a:r>
              <a:rPr sz="1300" b="1" u="sng" spc="-5" dirty="0">
                <a:solidFill>
                  <a:srgbClr val="00B050"/>
                </a:solidFill>
                <a:latin typeface="Meiryo UI"/>
                <a:cs typeface="Meiryo UI"/>
              </a:rPr>
              <a:t>テ</a:t>
            </a:r>
            <a:r>
              <a:rPr sz="1300" b="1" u="sng" spc="-15" dirty="0">
                <a:solidFill>
                  <a:srgbClr val="00B050"/>
                </a:solidFill>
                <a:latin typeface="Meiryo UI"/>
                <a:cs typeface="Meiryo UI"/>
              </a:rPr>
              <a:t>ン</a:t>
            </a:r>
            <a:r>
              <a:rPr sz="1300" b="1" u="sng" spc="-20" dirty="0">
                <a:solidFill>
                  <a:srgbClr val="00B050"/>
                </a:solidFill>
                <a:latin typeface="Meiryo UI"/>
                <a:cs typeface="Meiryo UI"/>
              </a:rPr>
              <a:t>シ</a:t>
            </a:r>
            <a:r>
              <a:rPr sz="1300" b="1" u="sng" spc="-15" dirty="0">
                <a:solidFill>
                  <a:srgbClr val="00B050"/>
                </a:solidFill>
                <a:latin typeface="Meiryo UI"/>
                <a:cs typeface="Meiryo UI"/>
              </a:rPr>
              <a:t>ャル</a:t>
            </a:r>
            <a:r>
              <a:rPr sz="1300" b="1" u="sng" spc="-5" dirty="0">
                <a:solidFill>
                  <a:srgbClr val="00B050"/>
                </a:solidFill>
                <a:latin typeface="Meiryo UI"/>
                <a:cs typeface="Meiryo UI"/>
              </a:rPr>
              <a:t>が</a:t>
            </a:r>
            <a:r>
              <a:rPr sz="1300" b="1" u="sng" spc="-20" dirty="0">
                <a:solidFill>
                  <a:srgbClr val="00B050"/>
                </a:solidFill>
                <a:latin typeface="Meiryo UI"/>
                <a:cs typeface="Meiryo UI"/>
              </a:rPr>
              <a:t>高</a:t>
            </a:r>
            <a:r>
              <a:rPr sz="1300" b="1" u="sng" spc="-10" dirty="0">
                <a:solidFill>
                  <a:srgbClr val="00B050"/>
                </a:solidFill>
                <a:latin typeface="Meiryo UI"/>
                <a:cs typeface="Meiryo UI"/>
              </a:rPr>
              <a:t>い</a:t>
            </a:r>
            <a:r>
              <a:rPr sz="1300" b="1" u="sng" spc="-20" dirty="0">
                <a:solidFill>
                  <a:srgbClr val="00B050"/>
                </a:solidFill>
                <a:latin typeface="Meiryo UI"/>
                <a:cs typeface="Meiryo UI"/>
              </a:rPr>
              <a:t>先</a:t>
            </a:r>
            <a:r>
              <a:rPr sz="1300" b="1" u="sng" spc="-5" dirty="0">
                <a:solidFill>
                  <a:srgbClr val="00B050"/>
                </a:solidFill>
                <a:latin typeface="Meiryo UI"/>
                <a:cs typeface="Meiryo UI"/>
              </a:rPr>
              <a:t>導</a:t>
            </a:r>
            <a:r>
              <a:rPr sz="1300" b="1" u="sng" spc="-20" dirty="0">
                <a:solidFill>
                  <a:srgbClr val="00B050"/>
                </a:solidFill>
                <a:latin typeface="Meiryo UI"/>
                <a:cs typeface="Meiryo UI"/>
              </a:rPr>
              <a:t>的</a:t>
            </a:r>
            <a:r>
              <a:rPr sz="1300" b="1" u="sng" spc="-10" dirty="0">
                <a:solidFill>
                  <a:srgbClr val="00B050"/>
                </a:solidFill>
                <a:latin typeface="Meiryo UI"/>
                <a:cs typeface="Meiryo UI"/>
              </a:rPr>
              <a:t>な</a:t>
            </a:r>
            <a:r>
              <a:rPr sz="1300" b="1" u="sng" spc="-20" dirty="0">
                <a:solidFill>
                  <a:srgbClr val="00B050"/>
                </a:solidFill>
                <a:latin typeface="Meiryo UI"/>
                <a:cs typeface="Meiryo UI"/>
              </a:rPr>
              <a:t>取組</a:t>
            </a:r>
            <a:r>
              <a:rPr sz="1300" b="1" u="sng" spc="-5" dirty="0">
                <a:solidFill>
                  <a:srgbClr val="00B050"/>
                </a:solidFill>
                <a:latin typeface="Meiryo UI"/>
                <a:cs typeface="Meiryo UI"/>
              </a:rPr>
              <a:t>で</a:t>
            </a:r>
            <a:r>
              <a:rPr sz="1300" b="1" u="sng" spc="-10" dirty="0">
                <a:solidFill>
                  <a:srgbClr val="00B050"/>
                </a:solidFill>
                <a:latin typeface="Meiryo UI"/>
                <a:cs typeface="Meiryo UI"/>
              </a:rPr>
              <a:t>あっ</a:t>
            </a:r>
            <a:r>
              <a:rPr sz="1300" b="1" u="sng" spc="-5" dirty="0">
                <a:solidFill>
                  <a:srgbClr val="00B050"/>
                </a:solidFill>
                <a:latin typeface="Meiryo UI"/>
                <a:cs typeface="Meiryo UI"/>
              </a:rPr>
              <a:t>て</a:t>
            </a:r>
            <a:r>
              <a:rPr sz="1300" b="1" u="sng" spc="-15" dirty="0">
                <a:solidFill>
                  <a:srgbClr val="00B050"/>
                </a:solidFill>
                <a:latin typeface="Meiryo UI"/>
                <a:cs typeface="Meiryo UI"/>
              </a:rPr>
              <a:t>、</a:t>
            </a:r>
            <a:r>
              <a:rPr sz="1300" b="1" u="sng" spc="-5" dirty="0">
                <a:solidFill>
                  <a:srgbClr val="00B050"/>
                </a:solidFill>
                <a:latin typeface="Meiryo UI"/>
                <a:cs typeface="Meiryo UI"/>
              </a:rPr>
              <a:t>多</a:t>
            </a:r>
            <a:r>
              <a:rPr sz="1300" b="1" u="sng" spc="-20" dirty="0">
                <a:solidFill>
                  <a:srgbClr val="00B050"/>
                </a:solidFill>
                <a:latin typeface="Meiryo UI"/>
                <a:cs typeface="Meiryo UI"/>
              </a:rPr>
              <a:t>様</a:t>
            </a:r>
            <a:r>
              <a:rPr sz="1300" b="1" u="sng" spc="-5" dirty="0">
                <a:solidFill>
                  <a:srgbClr val="00B050"/>
                </a:solidFill>
                <a:latin typeface="Meiryo UI"/>
                <a:cs typeface="Meiryo UI"/>
              </a:rPr>
              <a:t>な</a:t>
            </a:r>
            <a:r>
              <a:rPr sz="1300" b="1" u="sng" spc="-300" dirty="0">
                <a:solidFill>
                  <a:srgbClr val="00B050"/>
                </a:solidFill>
                <a:latin typeface="Meiryo UI"/>
                <a:cs typeface="Meiryo UI"/>
              </a:rPr>
              <a:t>ス </a:t>
            </a:r>
            <a:r>
              <a:rPr sz="1300" b="1" u="sng" spc="-5" dirty="0">
                <a:solidFill>
                  <a:srgbClr val="00B050"/>
                </a:solidFill>
                <a:latin typeface="Meiryo UI"/>
                <a:cs typeface="Meiryo UI"/>
              </a:rPr>
              <a:t>テ</a:t>
            </a:r>
            <a:r>
              <a:rPr sz="1300" b="1" u="sng" spc="-10" dirty="0">
                <a:solidFill>
                  <a:srgbClr val="00B050"/>
                </a:solidFill>
                <a:latin typeface="Meiryo UI"/>
                <a:cs typeface="Meiryo UI"/>
              </a:rPr>
              <a:t>ークホ</a:t>
            </a:r>
            <a:r>
              <a:rPr sz="1300" b="1" u="sng" spc="-15" dirty="0">
                <a:solidFill>
                  <a:srgbClr val="00B050"/>
                </a:solidFill>
                <a:latin typeface="Meiryo UI"/>
                <a:cs typeface="Meiryo UI"/>
              </a:rPr>
              <a:t>ル</a:t>
            </a:r>
            <a:r>
              <a:rPr sz="1300" b="1" u="sng" spc="-5" dirty="0">
                <a:solidFill>
                  <a:srgbClr val="00B050"/>
                </a:solidFill>
                <a:latin typeface="Meiryo UI"/>
                <a:cs typeface="Meiryo UI"/>
              </a:rPr>
              <a:t>ダ</a:t>
            </a:r>
            <a:r>
              <a:rPr sz="1300" b="1" u="sng" spc="-10" dirty="0">
                <a:solidFill>
                  <a:srgbClr val="00B050"/>
                </a:solidFill>
                <a:latin typeface="Meiryo UI"/>
                <a:cs typeface="Meiryo UI"/>
              </a:rPr>
              <a:t>ー</a:t>
            </a:r>
            <a:r>
              <a:rPr sz="1300" b="1" u="sng" dirty="0">
                <a:solidFill>
                  <a:srgbClr val="00B050"/>
                </a:solidFill>
                <a:latin typeface="Meiryo UI"/>
                <a:cs typeface="Meiryo UI"/>
              </a:rPr>
              <a:t>と</a:t>
            </a:r>
            <a:r>
              <a:rPr sz="1300" b="1" u="sng" spc="-10" dirty="0">
                <a:solidFill>
                  <a:srgbClr val="00B050"/>
                </a:solidFill>
                <a:latin typeface="Meiryo UI"/>
                <a:cs typeface="Meiryo UI"/>
              </a:rPr>
              <a:t>の</a:t>
            </a:r>
            <a:r>
              <a:rPr sz="1300" b="1" u="sng" spc="-5" dirty="0">
                <a:solidFill>
                  <a:srgbClr val="00B050"/>
                </a:solidFill>
                <a:latin typeface="Meiryo UI"/>
                <a:cs typeface="Meiryo UI"/>
              </a:rPr>
              <a:t>連</a:t>
            </a:r>
            <a:r>
              <a:rPr sz="1300" b="1" u="sng" spc="-20" dirty="0">
                <a:solidFill>
                  <a:srgbClr val="00B050"/>
                </a:solidFill>
                <a:latin typeface="Meiryo UI"/>
                <a:cs typeface="Meiryo UI"/>
              </a:rPr>
              <a:t>携</a:t>
            </a:r>
            <a:r>
              <a:rPr sz="1300" b="1" u="sng" spc="-5" dirty="0">
                <a:solidFill>
                  <a:srgbClr val="00B050"/>
                </a:solidFill>
                <a:latin typeface="Meiryo UI"/>
                <a:cs typeface="Meiryo UI"/>
              </a:rPr>
              <a:t>を</a:t>
            </a:r>
            <a:r>
              <a:rPr sz="1300" b="1" u="sng" spc="-20" dirty="0">
                <a:solidFill>
                  <a:srgbClr val="00B050"/>
                </a:solidFill>
                <a:latin typeface="Meiryo UI"/>
                <a:cs typeface="Meiryo UI"/>
              </a:rPr>
              <a:t>通</a:t>
            </a:r>
            <a:r>
              <a:rPr sz="1300" b="1" u="sng" spc="-15" dirty="0">
                <a:solidFill>
                  <a:srgbClr val="00B050"/>
                </a:solidFill>
                <a:latin typeface="Meiryo UI"/>
                <a:cs typeface="Meiryo UI"/>
              </a:rPr>
              <a:t>し</a:t>
            </a:r>
            <a:r>
              <a:rPr sz="1300" b="1" u="sng" spc="-5" dirty="0">
                <a:solidFill>
                  <a:srgbClr val="00B050"/>
                </a:solidFill>
                <a:latin typeface="Meiryo UI"/>
                <a:cs typeface="Meiryo UI"/>
              </a:rPr>
              <a:t>、</a:t>
            </a:r>
            <a:r>
              <a:rPr sz="1300" b="1" u="sng" spc="-20" dirty="0">
                <a:solidFill>
                  <a:srgbClr val="00B050"/>
                </a:solidFill>
                <a:latin typeface="Meiryo UI"/>
                <a:cs typeface="Meiryo UI"/>
              </a:rPr>
              <a:t>地</a:t>
            </a:r>
            <a:r>
              <a:rPr sz="1300" b="1" u="sng" spc="-5" dirty="0">
                <a:solidFill>
                  <a:srgbClr val="00B050"/>
                </a:solidFill>
                <a:latin typeface="Meiryo UI"/>
                <a:cs typeface="Meiryo UI"/>
              </a:rPr>
              <a:t>域</a:t>
            </a:r>
            <a:r>
              <a:rPr sz="1300" b="1" u="sng" spc="-20" dirty="0">
                <a:solidFill>
                  <a:srgbClr val="00B050"/>
                </a:solidFill>
                <a:latin typeface="Meiryo UI"/>
                <a:cs typeface="Meiryo UI"/>
              </a:rPr>
              <a:t>に</a:t>
            </a:r>
            <a:r>
              <a:rPr sz="1300" b="1" u="sng" spc="-10" dirty="0">
                <a:solidFill>
                  <a:srgbClr val="00B050"/>
                </a:solidFill>
                <a:latin typeface="Meiryo UI"/>
                <a:cs typeface="Meiryo UI"/>
              </a:rPr>
              <a:t>お</a:t>
            </a:r>
            <a:r>
              <a:rPr sz="1300" b="1" u="sng" spc="-25" dirty="0">
                <a:solidFill>
                  <a:srgbClr val="00B050"/>
                </a:solidFill>
                <a:latin typeface="Meiryo UI"/>
                <a:cs typeface="Meiryo UI"/>
              </a:rPr>
              <a:t>け</a:t>
            </a:r>
            <a:r>
              <a:rPr sz="1300" b="1" u="sng" spc="-5" dirty="0">
                <a:solidFill>
                  <a:srgbClr val="00B050"/>
                </a:solidFill>
                <a:latin typeface="Meiryo UI"/>
                <a:cs typeface="Meiryo UI"/>
              </a:rPr>
              <a:t>る</a:t>
            </a:r>
            <a:r>
              <a:rPr sz="1300" b="1" u="sng" spc="-20" dirty="0">
                <a:solidFill>
                  <a:srgbClr val="00B050"/>
                </a:solidFill>
                <a:latin typeface="Meiryo UI"/>
                <a:cs typeface="Meiryo UI"/>
              </a:rPr>
              <a:t>自律</a:t>
            </a:r>
            <a:r>
              <a:rPr sz="1300" b="1" u="sng" spc="-5" dirty="0">
                <a:solidFill>
                  <a:srgbClr val="00B050"/>
                </a:solidFill>
                <a:latin typeface="Meiryo UI"/>
                <a:cs typeface="Meiryo UI"/>
              </a:rPr>
              <a:t>的</a:t>
            </a:r>
            <a:r>
              <a:rPr sz="1300" b="1" u="sng" spc="-20" dirty="0">
                <a:solidFill>
                  <a:srgbClr val="00B050"/>
                </a:solidFill>
                <a:latin typeface="Meiryo UI"/>
                <a:cs typeface="Meiryo UI"/>
              </a:rPr>
              <a:t>好循</a:t>
            </a:r>
            <a:r>
              <a:rPr sz="1300" b="1" u="sng" spc="-5" dirty="0">
                <a:solidFill>
                  <a:srgbClr val="00B050"/>
                </a:solidFill>
                <a:latin typeface="Meiryo UI"/>
                <a:cs typeface="Meiryo UI"/>
              </a:rPr>
              <a:t>環</a:t>
            </a:r>
            <a:r>
              <a:rPr sz="1300" b="1" u="sng" spc="-15" dirty="0">
                <a:solidFill>
                  <a:srgbClr val="00B050"/>
                </a:solidFill>
                <a:latin typeface="Meiryo UI"/>
                <a:cs typeface="Meiryo UI"/>
              </a:rPr>
              <a:t>が</a:t>
            </a:r>
            <a:r>
              <a:rPr sz="1300" b="1" u="sng" spc="-20" dirty="0">
                <a:solidFill>
                  <a:srgbClr val="00B050"/>
                </a:solidFill>
                <a:latin typeface="Meiryo UI"/>
                <a:cs typeface="Meiryo UI"/>
              </a:rPr>
              <a:t>見込 </a:t>
            </a:r>
            <a:r>
              <a:rPr sz="1300" b="1" u="sng" spc="-10" dirty="0">
                <a:solidFill>
                  <a:srgbClr val="00B050"/>
                </a:solidFill>
                <a:latin typeface="Meiryo UI"/>
                <a:cs typeface="Meiryo UI"/>
              </a:rPr>
              <a:t>め</a:t>
            </a:r>
            <a:r>
              <a:rPr sz="1300" b="1" u="sng" spc="-5" dirty="0">
                <a:solidFill>
                  <a:srgbClr val="00B050"/>
                </a:solidFill>
                <a:latin typeface="Meiryo UI"/>
                <a:cs typeface="Meiryo UI"/>
              </a:rPr>
              <a:t>る事業</a:t>
            </a:r>
            <a:endParaRPr sz="1300">
              <a:latin typeface="Meiryo UI"/>
              <a:cs typeface="Meiryo UI"/>
            </a:endParaRPr>
          </a:p>
        </p:txBody>
      </p:sp>
      <p:sp>
        <p:nvSpPr>
          <p:cNvPr id="39" name="テキスト ボックス 38"/>
          <p:cNvSpPr txBox="1"/>
          <p:nvPr/>
        </p:nvSpPr>
        <p:spPr>
          <a:xfrm>
            <a:off x="7890249" y="6604536"/>
            <a:ext cx="1880755"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地方創生推進</a:t>
            </a:r>
            <a:r>
              <a:rPr kumimoji="1" lang="ja-JP" altLang="en-US" sz="800" dirty="0" smtClean="0">
                <a:latin typeface="Meiryo UI" panose="020B0604030504040204" pitchFamily="50" charset="-128"/>
                <a:ea typeface="Meiryo UI" panose="020B0604030504040204" pitchFamily="50" charset="-128"/>
              </a:rPr>
              <a:t>事務局</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0862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1155" y="945639"/>
            <a:ext cx="8220709" cy="908685"/>
          </a:xfrm>
          <a:custGeom>
            <a:avLst/>
            <a:gdLst/>
            <a:ahLst/>
            <a:cxnLst/>
            <a:rect l="l" t="t" r="r" b="b"/>
            <a:pathLst>
              <a:path w="8220709" h="908685">
                <a:moveTo>
                  <a:pt x="8101063" y="0"/>
                </a:moveTo>
                <a:lnTo>
                  <a:pt x="119392" y="0"/>
                </a:lnTo>
                <a:lnTo>
                  <a:pt x="72919" y="9382"/>
                </a:lnTo>
                <a:lnTo>
                  <a:pt x="34969" y="34969"/>
                </a:lnTo>
                <a:lnTo>
                  <a:pt x="9382" y="72919"/>
                </a:lnTo>
                <a:lnTo>
                  <a:pt x="0" y="119392"/>
                </a:lnTo>
                <a:lnTo>
                  <a:pt x="0" y="788924"/>
                </a:lnTo>
                <a:lnTo>
                  <a:pt x="9382" y="835394"/>
                </a:lnTo>
                <a:lnTo>
                  <a:pt x="34969" y="873340"/>
                </a:lnTo>
                <a:lnTo>
                  <a:pt x="72919" y="898923"/>
                </a:lnTo>
                <a:lnTo>
                  <a:pt x="119392" y="908304"/>
                </a:lnTo>
                <a:lnTo>
                  <a:pt x="8101063" y="908304"/>
                </a:lnTo>
                <a:lnTo>
                  <a:pt x="8147536" y="898923"/>
                </a:lnTo>
                <a:lnTo>
                  <a:pt x="8185486" y="873340"/>
                </a:lnTo>
                <a:lnTo>
                  <a:pt x="8211073" y="835394"/>
                </a:lnTo>
                <a:lnTo>
                  <a:pt x="8220456" y="788924"/>
                </a:lnTo>
                <a:lnTo>
                  <a:pt x="8220456" y="119392"/>
                </a:lnTo>
                <a:lnTo>
                  <a:pt x="8211073" y="72919"/>
                </a:lnTo>
                <a:lnTo>
                  <a:pt x="8185486" y="34969"/>
                </a:lnTo>
                <a:lnTo>
                  <a:pt x="8147536" y="9382"/>
                </a:lnTo>
                <a:lnTo>
                  <a:pt x="8101063" y="0"/>
                </a:lnTo>
                <a:close/>
              </a:path>
            </a:pathLst>
          </a:custGeom>
          <a:solidFill>
            <a:srgbClr val="DBEEF4">
              <a:alpha val="39999"/>
            </a:srgbClr>
          </a:solidFill>
        </p:spPr>
        <p:txBody>
          <a:bodyPr wrap="square" lIns="0" tIns="0" rIns="0" bIns="0" rtlCol="0"/>
          <a:lstStyle/>
          <a:p>
            <a:endParaRPr/>
          </a:p>
        </p:txBody>
      </p:sp>
      <p:sp>
        <p:nvSpPr>
          <p:cNvPr id="3" name="object 3"/>
          <p:cNvSpPr/>
          <p:nvPr/>
        </p:nvSpPr>
        <p:spPr>
          <a:xfrm>
            <a:off x="851155" y="945639"/>
            <a:ext cx="8220709" cy="908685"/>
          </a:xfrm>
          <a:custGeom>
            <a:avLst/>
            <a:gdLst/>
            <a:ahLst/>
            <a:cxnLst/>
            <a:rect l="l" t="t" r="r" b="b"/>
            <a:pathLst>
              <a:path w="8220709" h="908685">
                <a:moveTo>
                  <a:pt x="0" y="119392"/>
                </a:moveTo>
                <a:lnTo>
                  <a:pt x="9382" y="72919"/>
                </a:lnTo>
                <a:lnTo>
                  <a:pt x="34969" y="34969"/>
                </a:lnTo>
                <a:lnTo>
                  <a:pt x="72919" y="9382"/>
                </a:lnTo>
                <a:lnTo>
                  <a:pt x="119392" y="0"/>
                </a:lnTo>
                <a:lnTo>
                  <a:pt x="8101063" y="0"/>
                </a:lnTo>
                <a:lnTo>
                  <a:pt x="8147536" y="9382"/>
                </a:lnTo>
                <a:lnTo>
                  <a:pt x="8185486" y="34969"/>
                </a:lnTo>
                <a:lnTo>
                  <a:pt x="8211073" y="72919"/>
                </a:lnTo>
                <a:lnTo>
                  <a:pt x="8220456" y="119392"/>
                </a:lnTo>
                <a:lnTo>
                  <a:pt x="8220456" y="788924"/>
                </a:lnTo>
                <a:lnTo>
                  <a:pt x="8211073" y="835394"/>
                </a:lnTo>
                <a:lnTo>
                  <a:pt x="8185486" y="873340"/>
                </a:lnTo>
                <a:lnTo>
                  <a:pt x="8147536" y="898923"/>
                </a:lnTo>
                <a:lnTo>
                  <a:pt x="8101063" y="908304"/>
                </a:lnTo>
                <a:lnTo>
                  <a:pt x="119392" y="908304"/>
                </a:lnTo>
                <a:lnTo>
                  <a:pt x="72919" y="898923"/>
                </a:lnTo>
                <a:lnTo>
                  <a:pt x="34969" y="873340"/>
                </a:lnTo>
                <a:lnTo>
                  <a:pt x="9382" y="835394"/>
                </a:lnTo>
                <a:lnTo>
                  <a:pt x="0" y="788924"/>
                </a:lnTo>
                <a:lnTo>
                  <a:pt x="0" y="119392"/>
                </a:lnTo>
                <a:close/>
              </a:path>
            </a:pathLst>
          </a:custGeom>
          <a:ln w="25908">
            <a:solidFill>
              <a:srgbClr val="31859C"/>
            </a:solidFill>
          </a:ln>
        </p:spPr>
        <p:txBody>
          <a:bodyPr wrap="square" lIns="0" tIns="0" rIns="0" bIns="0" rtlCol="0"/>
          <a:lstStyle/>
          <a:p>
            <a:endParaRPr/>
          </a:p>
        </p:txBody>
      </p:sp>
      <p:sp>
        <p:nvSpPr>
          <p:cNvPr id="4" name="object 4"/>
          <p:cNvSpPr/>
          <p:nvPr/>
        </p:nvSpPr>
        <p:spPr>
          <a:xfrm>
            <a:off x="912114" y="733807"/>
            <a:ext cx="1649095" cy="266700"/>
          </a:xfrm>
          <a:custGeom>
            <a:avLst/>
            <a:gdLst/>
            <a:ahLst/>
            <a:cxnLst/>
            <a:rect l="l" t="t" r="r" b="b"/>
            <a:pathLst>
              <a:path w="1649095" h="266700">
                <a:moveTo>
                  <a:pt x="1604518" y="0"/>
                </a:moveTo>
                <a:lnTo>
                  <a:pt x="44450" y="0"/>
                </a:lnTo>
                <a:lnTo>
                  <a:pt x="27148" y="3493"/>
                </a:lnTo>
                <a:lnTo>
                  <a:pt x="13019" y="13019"/>
                </a:lnTo>
                <a:lnTo>
                  <a:pt x="3493" y="27148"/>
                </a:lnTo>
                <a:lnTo>
                  <a:pt x="0" y="44450"/>
                </a:lnTo>
                <a:lnTo>
                  <a:pt x="0" y="222250"/>
                </a:lnTo>
                <a:lnTo>
                  <a:pt x="3493" y="239551"/>
                </a:lnTo>
                <a:lnTo>
                  <a:pt x="13019" y="253680"/>
                </a:lnTo>
                <a:lnTo>
                  <a:pt x="27148" y="263206"/>
                </a:lnTo>
                <a:lnTo>
                  <a:pt x="44450" y="266700"/>
                </a:lnTo>
                <a:lnTo>
                  <a:pt x="1604518" y="266700"/>
                </a:lnTo>
                <a:lnTo>
                  <a:pt x="1621819" y="263206"/>
                </a:lnTo>
                <a:lnTo>
                  <a:pt x="1635948" y="253680"/>
                </a:lnTo>
                <a:lnTo>
                  <a:pt x="1645474" y="239551"/>
                </a:lnTo>
                <a:lnTo>
                  <a:pt x="1648968" y="222250"/>
                </a:lnTo>
                <a:lnTo>
                  <a:pt x="1648968" y="44450"/>
                </a:lnTo>
                <a:lnTo>
                  <a:pt x="1645474" y="27148"/>
                </a:lnTo>
                <a:lnTo>
                  <a:pt x="1635948" y="13019"/>
                </a:lnTo>
                <a:lnTo>
                  <a:pt x="1621819" y="3493"/>
                </a:lnTo>
                <a:lnTo>
                  <a:pt x="1604518" y="0"/>
                </a:lnTo>
                <a:close/>
              </a:path>
            </a:pathLst>
          </a:custGeom>
          <a:solidFill>
            <a:srgbClr val="31859C"/>
          </a:solidFill>
        </p:spPr>
        <p:txBody>
          <a:bodyPr wrap="square" lIns="0" tIns="0" rIns="0" bIns="0" rtlCol="0"/>
          <a:lstStyle/>
          <a:p>
            <a:endParaRPr/>
          </a:p>
        </p:txBody>
      </p:sp>
      <p:sp>
        <p:nvSpPr>
          <p:cNvPr id="5" name="object 5"/>
          <p:cNvSpPr/>
          <p:nvPr/>
        </p:nvSpPr>
        <p:spPr>
          <a:xfrm>
            <a:off x="912114" y="733807"/>
            <a:ext cx="1649095" cy="266700"/>
          </a:xfrm>
          <a:custGeom>
            <a:avLst/>
            <a:gdLst/>
            <a:ahLst/>
            <a:cxnLst/>
            <a:rect l="l" t="t" r="r" b="b"/>
            <a:pathLst>
              <a:path w="1649095" h="266700">
                <a:moveTo>
                  <a:pt x="0" y="44450"/>
                </a:moveTo>
                <a:lnTo>
                  <a:pt x="3493" y="27148"/>
                </a:lnTo>
                <a:lnTo>
                  <a:pt x="13019" y="13019"/>
                </a:lnTo>
                <a:lnTo>
                  <a:pt x="27148" y="3493"/>
                </a:lnTo>
                <a:lnTo>
                  <a:pt x="44450" y="0"/>
                </a:lnTo>
                <a:lnTo>
                  <a:pt x="1604518" y="0"/>
                </a:lnTo>
                <a:lnTo>
                  <a:pt x="1621819" y="3493"/>
                </a:lnTo>
                <a:lnTo>
                  <a:pt x="1635948" y="13019"/>
                </a:lnTo>
                <a:lnTo>
                  <a:pt x="1645474" y="27148"/>
                </a:lnTo>
                <a:lnTo>
                  <a:pt x="1648968" y="44450"/>
                </a:lnTo>
                <a:lnTo>
                  <a:pt x="1648968" y="222250"/>
                </a:lnTo>
                <a:lnTo>
                  <a:pt x="1645474" y="239551"/>
                </a:lnTo>
                <a:lnTo>
                  <a:pt x="1635948" y="253680"/>
                </a:lnTo>
                <a:lnTo>
                  <a:pt x="1621819" y="263206"/>
                </a:lnTo>
                <a:lnTo>
                  <a:pt x="1604518" y="266700"/>
                </a:lnTo>
                <a:lnTo>
                  <a:pt x="44450" y="266700"/>
                </a:lnTo>
                <a:lnTo>
                  <a:pt x="27148" y="263206"/>
                </a:lnTo>
                <a:lnTo>
                  <a:pt x="13019" y="253680"/>
                </a:lnTo>
                <a:lnTo>
                  <a:pt x="3493" y="239551"/>
                </a:lnTo>
                <a:lnTo>
                  <a:pt x="0" y="222250"/>
                </a:lnTo>
                <a:lnTo>
                  <a:pt x="0" y="44450"/>
                </a:lnTo>
                <a:close/>
              </a:path>
            </a:pathLst>
          </a:custGeom>
          <a:ln w="25908">
            <a:solidFill>
              <a:srgbClr val="4BACC6"/>
            </a:solidFill>
          </a:ln>
        </p:spPr>
        <p:txBody>
          <a:bodyPr wrap="square" lIns="0" tIns="0" rIns="0" bIns="0" rtlCol="0"/>
          <a:lstStyle/>
          <a:p>
            <a:endParaRPr/>
          </a:p>
        </p:txBody>
      </p:sp>
      <p:sp>
        <p:nvSpPr>
          <p:cNvPr id="6" name="object 6"/>
          <p:cNvSpPr txBox="1"/>
          <p:nvPr/>
        </p:nvSpPr>
        <p:spPr>
          <a:xfrm>
            <a:off x="872024" y="763489"/>
            <a:ext cx="8100059" cy="995785"/>
          </a:xfrm>
          <a:prstGeom prst="rect">
            <a:avLst/>
          </a:prstGeom>
        </p:spPr>
        <p:txBody>
          <a:bodyPr vert="horz" wrap="square" lIns="0" tIns="0" rIns="0" bIns="0" rtlCol="0">
            <a:spAutoFit/>
          </a:bodyPr>
          <a:lstStyle/>
          <a:p>
            <a:pPr marL="236854"/>
            <a:r>
              <a:rPr sz="1450" b="1" spc="25" dirty="0">
                <a:solidFill>
                  <a:srgbClr val="FFFFFF"/>
                </a:solidFill>
                <a:latin typeface="ＭＳ Ｐゴシック"/>
                <a:cs typeface="ＭＳ Ｐゴシック"/>
              </a:rPr>
              <a:t>モ</a:t>
            </a:r>
            <a:r>
              <a:rPr sz="1450" b="1" spc="20" dirty="0">
                <a:solidFill>
                  <a:srgbClr val="FFFFFF"/>
                </a:solidFill>
                <a:latin typeface="ＭＳ Ｐゴシック"/>
                <a:cs typeface="ＭＳ Ｐゴシック"/>
              </a:rPr>
              <a:t>デ</a:t>
            </a:r>
            <a:r>
              <a:rPr sz="1450" b="1" spc="25" dirty="0">
                <a:solidFill>
                  <a:srgbClr val="FFFFFF"/>
                </a:solidFill>
                <a:latin typeface="ＭＳ Ｐゴシック"/>
                <a:cs typeface="ＭＳ Ｐゴシック"/>
              </a:rPr>
              <a:t>ル事業</a:t>
            </a:r>
            <a:r>
              <a:rPr sz="1450" b="1" spc="20" dirty="0">
                <a:solidFill>
                  <a:srgbClr val="FFFFFF"/>
                </a:solidFill>
                <a:latin typeface="ＭＳ Ｐゴシック"/>
                <a:cs typeface="ＭＳ Ｐゴシック"/>
              </a:rPr>
              <a:t>とは</a:t>
            </a:r>
            <a:endParaRPr sz="1450">
              <a:latin typeface="ＭＳ Ｐゴシック"/>
              <a:cs typeface="ＭＳ Ｐゴシック"/>
            </a:endParaRPr>
          </a:p>
          <a:p>
            <a:pPr marL="12700" marR="5080" indent="123189" algn="just">
              <a:lnSpc>
                <a:spcPct val="102099"/>
              </a:lnSpc>
              <a:spcBef>
                <a:spcPts val="665"/>
              </a:spcBef>
            </a:pPr>
            <a:r>
              <a:rPr sz="1450" spc="10" dirty="0">
                <a:latin typeface="ＭＳ Ｐゴシック"/>
                <a:cs typeface="ＭＳ Ｐゴシック"/>
              </a:rPr>
              <a:t>SDGｓ</a:t>
            </a:r>
            <a:r>
              <a:rPr sz="1450" spc="25" dirty="0">
                <a:latin typeface="ＭＳ Ｐゴシック"/>
                <a:cs typeface="ＭＳ Ｐゴシック"/>
              </a:rPr>
              <a:t>の理念</a:t>
            </a:r>
            <a:r>
              <a:rPr sz="1450" spc="20" dirty="0">
                <a:latin typeface="ＭＳ Ｐゴシック"/>
                <a:cs typeface="ＭＳ Ｐゴシック"/>
              </a:rPr>
              <a:t>に</a:t>
            </a:r>
            <a:r>
              <a:rPr sz="1450" spc="25" dirty="0">
                <a:latin typeface="ＭＳ Ｐゴシック"/>
                <a:cs typeface="ＭＳ Ｐゴシック"/>
              </a:rPr>
              <a:t>沿</a:t>
            </a:r>
            <a:r>
              <a:rPr sz="1450" spc="20" dirty="0">
                <a:latin typeface="ＭＳ Ｐゴシック"/>
                <a:cs typeface="ＭＳ Ｐゴシック"/>
              </a:rPr>
              <a:t>っ</a:t>
            </a:r>
            <a:r>
              <a:rPr sz="1450" spc="15" dirty="0">
                <a:latin typeface="ＭＳ Ｐゴシック"/>
                <a:cs typeface="ＭＳ Ｐゴシック"/>
              </a:rPr>
              <a:t>た</a:t>
            </a:r>
            <a:r>
              <a:rPr sz="1450" spc="25" dirty="0">
                <a:latin typeface="ＭＳ Ｐゴシック"/>
                <a:cs typeface="ＭＳ Ｐゴシック"/>
              </a:rPr>
              <a:t>統合的取組</a:t>
            </a:r>
            <a:r>
              <a:rPr sz="1450" spc="20" dirty="0">
                <a:latin typeface="ＭＳ Ｐゴシック"/>
                <a:cs typeface="ＭＳ Ｐゴシック"/>
              </a:rPr>
              <a:t>に</a:t>
            </a:r>
            <a:r>
              <a:rPr sz="1450" spc="15" dirty="0">
                <a:latin typeface="ＭＳ Ｐゴシック"/>
                <a:cs typeface="ＭＳ Ｐゴシック"/>
              </a:rPr>
              <a:t>より、</a:t>
            </a:r>
            <a:r>
              <a:rPr sz="1450" u="sng" spc="25" dirty="0">
                <a:latin typeface="ＭＳ Ｐゴシック"/>
                <a:cs typeface="ＭＳ Ｐゴシック"/>
              </a:rPr>
              <a:t>経済</a:t>
            </a:r>
            <a:r>
              <a:rPr sz="1450" u="sng" spc="15" dirty="0">
                <a:latin typeface="ＭＳ Ｐゴシック"/>
                <a:cs typeface="ＭＳ Ｐゴシック"/>
              </a:rPr>
              <a:t>・</a:t>
            </a:r>
            <a:r>
              <a:rPr sz="1450" u="sng" spc="25" dirty="0">
                <a:latin typeface="ＭＳ Ｐゴシック"/>
                <a:cs typeface="ＭＳ Ｐゴシック"/>
              </a:rPr>
              <a:t>社会</a:t>
            </a:r>
            <a:r>
              <a:rPr sz="1450" u="sng" dirty="0">
                <a:latin typeface="ＭＳ Ｐゴシック"/>
                <a:cs typeface="ＭＳ Ｐゴシック"/>
              </a:rPr>
              <a:t>・</a:t>
            </a:r>
            <a:r>
              <a:rPr sz="1450" u="sng" spc="25" dirty="0">
                <a:latin typeface="ＭＳ Ｐゴシック"/>
                <a:cs typeface="ＭＳ Ｐゴシック"/>
              </a:rPr>
              <a:t>環境の三側面</a:t>
            </a:r>
            <a:r>
              <a:rPr sz="1450" u="sng" spc="10" dirty="0">
                <a:latin typeface="ＭＳ Ｐゴシック"/>
                <a:cs typeface="ＭＳ Ｐゴシック"/>
              </a:rPr>
              <a:t>に</a:t>
            </a:r>
            <a:r>
              <a:rPr sz="1450" u="sng" spc="15" dirty="0">
                <a:latin typeface="ＭＳ Ｐゴシック"/>
                <a:cs typeface="ＭＳ Ｐゴシック"/>
              </a:rPr>
              <a:t>おける</a:t>
            </a:r>
            <a:r>
              <a:rPr sz="1450" u="sng" spc="25" dirty="0">
                <a:latin typeface="ＭＳ Ｐゴシック"/>
                <a:cs typeface="ＭＳ Ｐゴシック"/>
              </a:rPr>
              <a:t>新</a:t>
            </a:r>
            <a:r>
              <a:rPr sz="1450" u="sng" spc="15" dirty="0">
                <a:latin typeface="ＭＳ Ｐゴシック"/>
                <a:cs typeface="ＭＳ Ｐゴシック"/>
              </a:rPr>
              <a:t>しい</a:t>
            </a:r>
            <a:r>
              <a:rPr sz="1450" u="sng" spc="25" dirty="0">
                <a:latin typeface="ＭＳ Ｐゴシック"/>
                <a:cs typeface="ＭＳ Ｐゴシック"/>
              </a:rPr>
              <a:t>価値創出</a:t>
            </a:r>
            <a:r>
              <a:rPr sz="1450" spc="15" dirty="0">
                <a:latin typeface="ＭＳ Ｐゴシック"/>
                <a:cs typeface="ＭＳ Ｐゴシック"/>
              </a:rPr>
              <a:t>を</a:t>
            </a:r>
            <a:r>
              <a:rPr sz="1450" spc="25" dirty="0">
                <a:latin typeface="ＭＳ Ｐゴシック"/>
                <a:cs typeface="ＭＳ Ｐゴシック"/>
              </a:rPr>
              <a:t>通</a:t>
            </a:r>
            <a:r>
              <a:rPr sz="1450" spc="15" dirty="0">
                <a:latin typeface="ＭＳ Ｐゴシック"/>
                <a:cs typeface="ＭＳ Ｐゴシック"/>
              </a:rPr>
              <a:t>して </a:t>
            </a:r>
            <a:r>
              <a:rPr sz="1450" spc="25" dirty="0">
                <a:latin typeface="ＭＳ Ｐゴシック"/>
                <a:cs typeface="ＭＳ Ｐゴシック"/>
              </a:rPr>
              <a:t>持続可能</a:t>
            </a:r>
            <a:r>
              <a:rPr sz="1450" spc="20" dirty="0">
                <a:latin typeface="ＭＳ Ｐゴシック"/>
                <a:cs typeface="ＭＳ Ｐゴシック"/>
              </a:rPr>
              <a:t>な</a:t>
            </a:r>
            <a:r>
              <a:rPr sz="1450" spc="25" dirty="0">
                <a:latin typeface="ＭＳ Ｐゴシック"/>
                <a:cs typeface="ＭＳ Ｐゴシック"/>
              </a:rPr>
              <a:t>開発</a:t>
            </a:r>
            <a:r>
              <a:rPr sz="1450" spc="15" dirty="0">
                <a:latin typeface="ＭＳ Ｐゴシック"/>
                <a:cs typeface="ＭＳ Ｐゴシック"/>
              </a:rPr>
              <a:t>を</a:t>
            </a:r>
            <a:r>
              <a:rPr sz="1450" spc="25" dirty="0">
                <a:latin typeface="ＭＳ Ｐゴシック"/>
                <a:cs typeface="ＭＳ Ｐゴシック"/>
              </a:rPr>
              <a:t>実現</a:t>
            </a:r>
            <a:r>
              <a:rPr sz="1450" spc="20" dirty="0">
                <a:latin typeface="ＭＳ Ｐゴシック"/>
                <a:cs typeface="ＭＳ Ｐゴシック"/>
              </a:rPr>
              <a:t>す</a:t>
            </a:r>
            <a:r>
              <a:rPr sz="1450" spc="15" dirty="0">
                <a:latin typeface="ＭＳ Ｐゴシック"/>
                <a:cs typeface="ＭＳ Ｐゴシック"/>
              </a:rPr>
              <a:t>るポテン</a:t>
            </a:r>
            <a:r>
              <a:rPr sz="1450" spc="25" dirty="0">
                <a:latin typeface="ＭＳ Ｐゴシック"/>
                <a:cs typeface="ＭＳ Ｐゴシック"/>
              </a:rPr>
              <a:t>シ</a:t>
            </a:r>
            <a:r>
              <a:rPr sz="1450" spc="20" dirty="0">
                <a:latin typeface="ＭＳ Ｐゴシック"/>
                <a:cs typeface="ＭＳ Ｐゴシック"/>
              </a:rPr>
              <a:t>ャ</a:t>
            </a:r>
            <a:r>
              <a:rPr sz="1450" spc="25" dirty="0">
                <a:latin typeface="ＭＳ Ｐゴシック"/>
                <a:cs typeface="ＭＳ Ｐゴシック"/>
              </a:rPr>
              <a:t>ルが高</a:t>
            </a:r>
            <a:r>
              <a:rPr sz="1450" spc="15" dirty="0">
                <a:latin typeface="ＭＳ Ｐゴシック"/>
                <a:cs typeface="ＭＳ Ｐゴシック"/>
              </a:rPr>
              <a:t>い</a:t>
            </a:r>
            <a:r>
              <a:rPr sz="1450" spc="25" dirty="0">
                <a:latin typeface="ＭＳ Ｐゴシック"/>
                <a:cs typeface="ＭＳ Ｐゴシック"/>
              </a:rPr>
              <a:t>先導的</a:t>
            </a:r>
            <a:r>
              <a:rPr sz="1450" spc="20" dirty="0">
                <a:latin typeface="ＭＳ Ｐゴシック"/>
                <a:cs typeface="ＭＳ Ｐゴシック"/>
              </a:rPr>
              <a:t>な</a:t>
            </a:r>
            <a:r>
              <a:rPr sz="1450" spc="25" dirty="0">
                <a:latin typeface="ＭＳ Ｐゴシック"/>
                <a:cs typeface="ＭＳ Ｐゴシック"/>
              </a:rPr>
              <a:t>取組</a:t>
            </a:r>
            <a:r>
              <a:rPr sz="1450" spc="20" dirty="0">
                <a:latin typeface="ＭＳ Ｐゴシック"/>
                <a:cs typeface="ＭＳ Ｐゴシック"/>
              </a:rPr>
              <a:t>であって、</a:t>
            </a:r>
            <a:r>
              <a:rPr sz="1450" u="sng" spc="25" dirty="0">
                <a:latin typeface="ＭＳ Ｐゴシック"/>
                <a:cs typeface="ＭＳ Ｐゴシック"/>
              </a:rPr>
              <a:t>多様</a:t>
            </a:r>
            <a:r>
              <a:rPr sz="1450" u="sng" spc="20" dirty="0">
                <a:latin typeface="ＭＳ Ｐゴシック"/>
                <a:cs typeface="ＭＳ Ｐゴシック"/>
              </a:rPr>
              <a:t>なス</a:t>
            </a:r>
            <a:r>
              <a:rPr sz="1450" u="sng" spc="15" dirty="0">
                <a:latin typeface="ＭＳ Ｐゴシック"/>
                <a:cs typeface="ＭＳ Ｐゴシック"/>
              </a:rPr>
              <a:t>テ</a:t>
            </a:r>
            <a:r>
              <a:rPr sz="1450" u="sng" spc="20" dirty="0">
                <a:latin typeface="ＭＳ Ｐゴシック"/>
                <a:cs typeface="ＭＳ Ｐゴシック"/>
              </a:rPr>
              <a:t>ーク</a:t>
            </a:r>
            <a:r>
              <a:rPr sz="1450" u="sng" spc="15" dirty="0">
                <a:latin typeface="ＭＳ Ｐゴシック"/>
                <a:cs typeface="ＭＳ Ｐゴシック"/>
              </a:rPr>
              <a:t>ホ</a:t>
            </a:r>
            <a:r>
              <a:rPr sz="1450" u="sng" spc="25" dirty="0">
                <a:latin typeface="ＭＳ Ｐゴシック"/>
                <a:cs typeface="ＭＳ Ｐゴシック"/>
              </a:rPr>
              <a:t>ルダ</a:t>
            </a:r>
            <a:r>
              <a:rPr sz="1450" u="sng" spc="20" dirty="0">
                <a:latin typeface="ＭＳ Ｐゴシック"/>
                <a:cs typeface="ＭＳ Ｐゴシック"/>
              </a:rPr>
              <a:t>ー</a:t>
            </a:r>
            <a:r>
              <a:rPr sz="1450" spc="15" dirty="0">
                <a:latin typeface="ＭＳ Ｐゴシック"/>
                <a:cs typeface="ＭＳ Ｐゴシック"/>
              </a:rPr>
              <a:t>と</a:t>
            </a:r>
            <a:r>
              <a:rPr sz="1450" spc="25" dirty="0">
                <a:latin typeface="ＭＳ Ｐゴシック"/>
                <a:cs typeface="ＭＳ Ｐゴシック"/>
              </a:rPr>
              <a:t>の連 携</a:t>
            </a:r>
            <a:r>
              <a:rPr sz="1450" spc="15" dirty="0">
                <a:latin typeface="ＭＳ Ｐゴシック"/>
                <a:cs typeface="ＭＳ Ｐゴシック"/>
              </a:rPr>
              <a:t>を</a:t>
            </a:r>
            <a:r>
              <a:rPr sz="1450" spc="25" dirty="0">
                <a:latin typeface="ＭＳ Ｐゴシック"/>
                <a:cs typeface="ＭＳ Ｐゴシック"/>
              </a:rPr>
              <a:t>通</a:t>
            </a:r>
            <a:r>
              <a:rPr sz="1450" spc="15" dirty="0">
                <a:latin typeface="ＭＳ Ｐゴシック"/>
                <a:cs typeface="ＭＳ Ｐゴシック"/>
              </a:rPr>
              <a:t>し</a:t>
            </a:r>
            <a:r>
              <a:rPr sz="1450" spc="20" dirty="0">
                <a:latin typeface="ＭＳ Ｐゴシック"/>
                <a:cs typeface="ＭＳ Ｐゴシック"/>
              </a:rPr>
              <a:t>、地域に</a:t>
            </a:r>
            <a:r>
              <a:rPr sz="1450" spc="15" dirty="0">
                <a:latin typeface="ＭＳ Ｐゴシック"/>
                <a:cs typeface="ＭＳ Ｐゴシック"/>
              </a:rPr>
              <a:t>おける</a:t>
            </a:r>
            <a:r>
              <a:rPr sz="1450" u="sng" spc="25" dirty="0">
                <a:latin typeface="ＭＳ Ｐゴシック"/>
                <a:cs typeface="ＭＳ Ｐゴシック"/>
              </a:rPr>
              <a:t>自律的好循</a:t>
            </a:r>
            <a:r>
              <a:rPr sz="1450" u="sng" spc="20" dirty="0">
                <a:latin typeface="ＭＳ Ｐゴシック"/>
                <a:cs typeface="ＭＳ Ｐゴシック"/>
              </a:rPr>
              <a:t>環</a:t>
            </a:r>
            <a:r>
              <a:rPr sz="1450" spc="25" dirty="0">
                <a:latin typeface="ＭＳ Ｐゴシック"/>
                <a:cs typeface="ＭＳ Ｐゴシック"/>
              </a:rPr>
              <a:t>が見込</a:t>
            </a:r>
            <a:r>
              <a:rPr sz="1450" spc="30" dirty="0">
                <a:latin typeface="ＭＳ Ｐゴシック"/>
                <a:cs typeface="ＭＳ Ｐゴシック"/>
              </a:rPr>
              <a:t>め</a:t>
            </a:r>
            <a:r>
              <a:rPr sz="1450" spc="15" dirty="0">
                <a:latin typeface="ＭＳ Ｐゴシック"/>
                <a:cs typeface="ＭＳ Ｐゴシック"/>
              </a:rPr>
              <a:t>る</a:t>
            </a:r>
            <a:r>
              <a:rPr sz="1450" spc="25" dirty="0">
                <a:latin typeface="ＭＳ Ｐゴシック"/>
                <a:cs typeface="ＭＳ Ｐゴシック"/>
              </a:rPr>
              <a:t>事業</a:t>
            </a:r>
            <a:r>
              <a:rPr sz="1450" spc="15" dirty="0">
                <a:latin typeface="ＭＳ Ｐゴシック"/>
                <a:cs typeface="ＭＳ Ｐゴシック"/>
              </a:rPr>
              <a:t>を</a:t>
            </a:r>
            <a:r>
              <a:rPr sz="1450" spc="25" dirty="0">
                <a:latin typeface="ＭＳ Ｐゴシック"/>
                <a:cs typeface="ＭＳ Ｐゴシック"/>
              </a:rPr>
              <a:t>指</a:t>
            </a:r>
            <a:r>
              <a:rPr sz="1450" spc="20" dirty="0">
                <a:latin typeface="ＭＳ Ｐゴシック"/>
                <a:cs typeface="ＭＳ Ｐゴシック"/>
              </a:rPr>
              <a:t>す</a:t>
            </a:r>
            <a:r>
              <a:rPr sz="1450" spc="15" dirty="0">
                <a:latin typeface="ＭＳ Ｐゴシック"/>
                <a:cs typeface="ＭＳ Ｐゴシック"/>
              </a:rPr>
              <a:t>。</a:t>
            </a:r>
            <a:endParaRPr sz="1450">
              <a:latin typeface="ＭＳ Ｐゴシック"/>
              <a:cs typeface="ＭＳ Ｐゴシック"/>
            </a:endParaRPr>
          </a:p>
        </p:txBody>
      </p:sp>
      <p:sp>
        <p:nvSpPr>
          <p:cNvPr id="7" name="object 7"/>
          <p:cNvSpPr/>
          <p:nvPr/>
        </p:nvSpPr>
        <p:spPr>
          <a:xfrm>
            <a:off x="4936235" y="2403348"/>
            <a:ext cx="4148454" cy="2612390"/>
          </a:xfrm>
          <a:custGeom>
            <a:avLst/>
            <a:gdLst/>
            <a:ahLst/>
            <a:cxnLst/>
            <a:rect l="l" t="t" r="r" b="b"/>
            <a:pathLst>
              <a:path w="4148454" h="2612390">
                <a:moveTo>
                  <a:pt x="2074164" y="0"/>
                </a:moveTo>
                <a:lnTo>
                  <a:pt x="2015109" y="519"/>
                </a:lnTo>
                <a:lnTo>
                  <a:pt x="1956464" y="2067"/>
                </a:lnTo>
                <a:lnTo>
                  <a:pt x="1898249" y="4631"/>
                </a:lnTo>
                <a:lnTo>
                  <a:pt x="1840486" y="8196"/>
                </a:lnTo>
                <a:lnTo>
                  <a:pt x="1783198" y="12749"/>
                </a:lnTo>
                <a:lnTo>
                  <a:pt x="1726406" y="18276"/>
                </a:lnTo>
                <a:lnTo>
                  <a:pt x="1670133" y="24764"/>
                </a:lnTo>
                <a:lnTo>
                  <a:pt x="1614399" y="32198"/>
                </a:lnTo>
                <a:lnTo>
                  <a:pt x="1559227" y="40564"/>
                </a:lnTo>
                <a:lnTo>
                  <a:pt x="1504639" y="49850"/>
                </a:lnTo>
                <a:lnTo>
                  <a:pt x="1450657" y="60041"/>
                </a:lnTo>
                <a:lnTo>
                  <a:pt x="1397303" y="71123"/>
                </a:lnTo>
                <a:lnTo>
                  <a:pt x="1344598" y="83082"/>
                </a:lnTo>
                <a:lnTo>
                  <a:pt x="1292564" y="95905"/>
                </a:lnTo>
                <a:lnTo>
                  <a:pt x="1241224" y="109579"/>
                </a:lnTo>
                <a:lnTo>
                  <a:pt x="1190599" y="124088"/>
                </a:lnTo>
                <a:lnTo>
                  <a:pt x="1140711" y="139420"/>
                </a:lnTo>
                <a:lnTo>
                  <a:pt x="1091581" y="155561"/>
                </a:lnTo>
                <a:lnTo>
                  <a:pt x="1043233" y="172497"/>
                </a:lnTo>
                <a:lnTo>
                  <a:pt x="995687" y="190213"/>
                </a:lnTo>
                <a:lnTo>
                  <a:pt x="948966" y="208697"/>
                </a:lnTo>
                <a:lnTo>
                  <a:pt x="903091" y="227935"/>
                </a:lnTo>
                <a:lnTo>
                  <a:pt x="858085" y="247912"/>
                </a:lnTo>
                <a:lnTo>
                  <a:pt x="813969" y="268615"/>
                </a:lnTo>
                <a:lnTo>
                  <a:pt x="770765" y="290030"/>
                </a:lnTo>
                <a:lnTo>
                  <a:pt x="728495" y="312144"/>
                </a:lnTo>
                <a:lnTo>
                  <a:pt x="687181" y="334942"/>
                </a:lnTo>
                <a:lnTo>
                  <a:pt x="646845" y="358412"/>
                </a:lnTo>
                <a:lnTo>
                  <a:pt x="607509" y="382538"/>
                </a:lnTo>
                <a:lnTo>
                  <a:pt x="569194" y="407307"/>
                </a:lnTo>
                <a:lnTo>
                  <a:pt x="531922" y="432706"/>
                </a:lnTo>
                <a:lnTo>
                  <a:pt x="495716" y="458721"/>
                </a:lnTo>
                <a:lnTo>
                  <a:pt x="460598" y="485338"/>
                </a:lnTo>
                <a:lnTo>
                  <a:pt x="426588" y="512542"/>
                </a:lnTo>
                <a:lnTo>
                  <a:pt x="393709" y="540322"/>
                </a:lnTo>
                <a:lnTo>
                  <a:pt x="361983" y="568661"/>
                </a:lnTo>
                <a:lnTo>
                  <a:pt x="331432" y="597548"/>
                </a:lnTo>
                <a:lnTo>
                  <a:pt x="302078" y="626967"/>
                </a:lnTo>
                <a:lnTo>
                  <a:pt x="273942" y="656906"/>
                </a:lnTo>
                <a:lnTo>
                  <a:pt x="247047" y="687350"/>
                </a:lnTo>
                <a:lnTo>
                  <a:pt x="221414" y="718286"/>
                </a:lnTo>
                <a:lnTo>
                  <a:pt x="197065" y="749700"/>
                </a:lnTo>
                <a:lnTo>
                  <a:pt x="174023" y="781578"/>
                </a:lnTo>
                <a:lnTo>
                  <a:pt x="152308" y="813906"/>
                </a:lnTo>
                <a:lnTo>
                  <a:pt x="131943" y="846671"/>
                </a:lnTo>
                <a:lnTo>
                  <a:pt x="112950" y="879859"/>
                </a:lnTo>
                <a:lnTo>
                  <a:pt x="79167" y="947447"/>
                </a:lnTo>
                <a:lnTo>
                  <a:pt x="51134" y="1016561"/>
                </a:lnTo>
                <a:lnTo>
                  <a:pt x="29025" y="1087090"/>
                </a:lnTo>
                <a:lnTo>
                  <a:pt x="13016" y="1158924"/>
                </a:lnTo>
                <a:lnTo>
                  <a:pt x="3283" y="1231954"/>
                </a:lnTo>
                <a:lnTo>
                  <a:pt x="0" y="1306068"/>
                </a:lnTo>
                <a:lnTo>
                  <a:pt x="824" y="1343253"/>
                </a:lnTo>
                <a:lnTo>
                  <a:pt x="7354" y="1416839"/>
                </a:lnTo>
                <a:lnTo>
                  <a:pt x="20247" y="1489284"/>
                </a:lnTo>
                <a:lnTo>
                  <a:pt x="39328" y="1560480"/>
                </a:lnTo>
                <a:lnTo>
                  <a:pt x="64421" y="1630315"/>
                </a:lnTo>
                <a:lnTo>
                  <a:pt x="95351" y="1698680"/>
                </a:lnTo>
                <a:lnTo>
                  <a:pt x="131943" y="1765464"/>
                </a:lnTo>
                <a:lnTo>
                  <a:pt x="152308" y="1798229"/>
                </a:lnTo>
                <a:lnTo>
                  <a:pt x="174023" y="1830557"/>
                </a:lnTo>
                <a:lnTo>
                  <a:pt x="197065" y="1862435"/>
                </a:lnTo>
                <a:lnTo>
                  <a:pt x="221414" y="1893849"/>
                </a:lnTo>
                <a:lnTo>
                  <a:pt x="247047" y="1924785"/>
                </a:lnTo>
                <a:lnTo>
                  <a:pt x="273942" y="1955229"/>
                </a:lnTo>
                <a:lnTo>
                  <a:pt x="302078" y="1985168"/>
                </a:lnTo>
                <a:lnTo>
                  <a:pt x="331432" y="2014587"/>
                </a:lnTo>
                <a:lnTo>
                  <a:pt x="361983" y="2043474"/>
                </a:lnTo>
                <a:lnTo>
                  <a:pt x="393709" y="2071813"/>
                </a:lnTo>
                <a:lnTo>
                  <a:pt x="426588" y="2099593"/>
                </a:lnTo>
                <a:lnTo>
                  <a:pt x="460598" y="2126797"/>
                </a:lnTo>
                <a:lnTo>
                  <a:pt x="495716" y="2153414"/>
                </a:lnTo>
                <a:lnTo>
                  <a:pt x="531922" y="2179429"/>
                </a:lnTo>
                <a:lnTo>
                  <a:pt x="569194" y="2204828"/>
                </a:lnTo>
                <a:lnTo>
                  <a:pt x="607509" y="2229597"/>
                </a:lnTo>
                <a:lnTo>
                  <a:pt x="646845" y="2253723"/>
                </a:lnTo>
                <a:lnTo>
                  <a:pt x="687181" y="2277193"/>
                </a:lnTo>
                <a:lnTo>
                  <a:pt x="728495" y="2299991"/>
                </a:lnTo>
                <a:lnTo>
                  <a:pt x="770765" y="2322105"/>
                </a:lnTo>
                <a:lnTo>
                  <a:pt x="813969" y="2343520"/>
                </a:lnTo>
                <a:lnTo>
                  <a:pt x="858085" y="2364223"/>
                </a:lnTo>
                <a:lnTo>
                  <a:pt x="903091" y="2384200"/>
                </a:lnTo>
                <a:lnTo>
                  <a:pt x="948966" y="2403438"/>
                </a:lnTo>
                <a:lnTo>
                  <a:pt x="995687" y="2421922"/>
                </a:lnTo>
                <a:lnTo>
                  <a:pt x="1043233" y="2439638"/>
                </a:lnTo>
                <a:lnTo>
                  <a:pt x="1091581" y="2456574"/>
                </a:lnTo>
                <a:lnTo>
                  <a:pt x="1140711" y="2472715"/>
                </a:lnTo>
                <a:lnTo>
                  <a:pt x="1190599" y="2488047"/>
                </a:lnTo>
                <a:lnTo>
                  <a:pt x="1241224" y="2502556"/>
                </a:lnTo>
                <a:lnTo>
                  <a:pt x="1292564" y="2516230"/>
                </a:lnTo>
                <a:lnTo>
                  <a:pt x="1344598" y="2529053"/>
                </a:lnTo>
                <a:lnTo>
                  <a:pt x="1397303" y="2541012"/>
                </a:lnTo>
                <a:lnTo>
                  <a:pt x="1450657" y="2552094"/>
                </a:lnTo>
                <a:lnTo>
                  <a:pt x="1504639" y="2562285"/>
                </a:lnTo>
                <a:lnTo>
                  <a:pt x="1559227" y="2571571"/>
                </a:lnTo>
                <a:lnTo>
                  <a:pt x="1614399" y="2579937"/>
                </a:lnTo>
                <a:lnTo>
                  <a:pt x="1670133" y="2587371"/>
                </a:lnTo>
                <a:lnTo>
                  <a:pt x="1726406" y="2593859"/>
                </a:lnTo>
                <a:lnTo>
                  <a:pt x="1783198" y="2599386"/>
                </a:lnTo>
                <a:lnTo>
                  <a:pt x="1840486" y="2603939"/>
                </a:lnTo>
                <a:lnTo>
                  <a:pt x="1898249" y="2607504"/>
                </a:lnTo>
                <a:lnTo>
                  <a:pt x="1956464" y="2610068"/>
                </a:lnTo>
                <a:lnTo>
                  <a:pt x="2015109" y="2611616"/>
                </a:lnTo>
                <a:lnTo>
                  <a:pt x="2074164" y="2612136"/>
                </a:lnTo>
                <a:lnTo>
                  <a:pt x="2133218" y="2611616"/>
                </a:lnTo>
                <a:lnTo>
                  <a:pt x="2191863" y="2610068"/>
                </a:lnTo>
                <a:lnTo>
                  <a:pt x="2250078" y="2607504"/>
                </a:lnTo>
                <a:lnTo>
                  <a:pt x="2307841" y="2603939"/>
                </a:lnTo>
                <a:lnTo>
                  <a:pt x="2365129" y="2599386"/>
                </a:lnTo>
                <a:lnTo>
                  <a:pt x="2421921" y="2593859"/>
                </a:lnTo>
                <a:lnTo>
                  <a:pt x="2478194" y="2587371"/>
                </a:lnTo>
                <a:lnTo>
                  <a:pt x="2533928" y="2579937"/>
                </a:lnTo>
                <a:lnTo>
                  <a:pt x="2589100" y="2571571"/>
                </a:lnTo>
                <a:lnTo>
                  <a:pt x="2643688" y="2562285"/>
                </a:lnTo>
                <a:lnTo>
                  <a:pt x="2697670" y="2552094"/>
                </a:lnTo>
                <a:lnTo>
                  <a:pt x="2751024" y="2541012"/>
                </a:lnTo>
                <a:lnTo>
                  <a:pt x="2803729" y="2529053"/>
                </a:lnTo>
                <a:lnTo>
                  <a:pt x="2855763" y="2516230"/>
                </a:lnTo>
                <a:lnTo>
                  <a:pt x="2907103" y="2502556"/>
                </a:lnTo>
                <a:lnTo>
                  <a:pt x="2957728" y="2488047"/>
                </a:lnTo>
                <a:lnTo>
                  <a:pt x="3007616" y="2472715"/>
                </a:lnTo>
                <a:lnTo>
                  <a:pt x="3056746" y="2456574"/>
                </a:lnTo>
                <a:lnTo>
                  <a:pt x="3105094" y="2439638"/>
                </a:lnTo>
                <a:lnTo>
                  <a:pt x="3152640" y="2421922"/>
                </a:lnTo>
                <a:lnTo>
                  <a:pt x="3199361" y="2403438"/>
                </a:lnTo>
                <a:lnTo>
                  <a:pt x="3245236" y="2384200"/>
                </a:lnTo>
                <a:lnTo>
                  <a:pt x="3290242" y="2364223"/>
                </a:lnTo>
                <a:lnTo>
                  <a:pt x="3334358" y="2343520"/>
                </a:lnTo>
                <a:lnTo>
                  <a:pt x="3377562" y="2322105"/>
                </a:lnTo>
                <a:lnTo>
                  <a:pt x="3419832" y="2299991"/>
                </a:lnTo>
                <a:lnTo>
                  <a:pt x="3461146" y="2277193"/>
                </a:lnTo>
                <a:lnTo>
                  <a:pt x="3501482" y="2253723"/>
                </a:lnTo>
                <a:lnTo>
                  <a:pt x="3540818" y="2229597"/>
                </a:lnTo>
                <a:lnTo>
                  <a:pt x="3579133" y="2204828"/>
                </a:lnTo>
                <a:lnTo>
                  <a:pt x="3616405" y="2179429"/>
                </a:lnTo>
                <a:lnTo>
                  <a:pt x="3652611" y="2153414"/>
                </a:lnTo>
                <a:lnTo>
                  <a:pt x="3687729" y="2126797"/>
                </a:lnTo>
                <a:lnTo>
                  <a:pt x="3721739" y="2099593"/>
                </a:lnTo>
                <a:lnTo>
                  <a:pt x="3754618" y="2071813"/>
                </a:lnTo>
                <a:lnTo>
                  <a:pt x="3786344" y="2043474"/>
                </a:lnTo>
                <a:lnTo>
                  <a:pt x="3816895" y="2014587"/>
                </a:lnTo>
                <a:lnTo>
                  <a:pt x="3846249" y="1985168"/>
                </a:lnTo>
                <a:lnTo>
                  <a:pt x="3874385" y="1955229"/>
                </a:lnTo>
                <a:lnTo>
                  <a:pt x="3901280" y="1924785"/>
                </a:lnTo>
                <a:lnTo>
                  <a:pt x="3926913" y="1893849"/>
                </a:lnTo>
                <a:lnTo>
                  <a:pt x="3951262" y="1862435"/>
                </a:lnTo>
                <a:lnTo>
                  <a:pt x="3974304" y="1830557"/>
                </a:lnTo>
                <a:lnTo>
                  <a:pt x="3996019" y="1798229"/>
                </a:lnTo>
                <a:lnTo>
                  <a:pt x="4016384" y="1765464"/>
                </a:lnTo>
                <a:lnTo>
                  <a:pt x="4035377" y="1732276"/>
                </a:lnTo>
                <a:lnTo>
                  <a:pt x="4069160" y="1664688"/>
                </a:lnTo>
                <a:lnTo>
                  <a:pt x="4097193" y="1595574"/>
                </a:lnTo>
                <a:lnTo>
                  <a:pt x="4119302" y="1525045"/>
                </a:lnTo>
                <a:lnTo>
                  <a:pt x="4135311" y="1453211"/>
                </a:lnTo>
                <a:lnTo>
                  <a:pt x="4145044" y="1380181"/>
                </a:lnTo>
                <a:lnTo>
                  <a:pt x="4148328" y="1306068"/>
                </a:lnTo>
                <a:lnTo>
                  <a:pt x="4147503" y="1268882"/>
                </a:lnTo>
                <a:lnTo>
                  <a:pt x="4140973" y="1195296"/>
                </a:lnTo>
                <a:lnTo>
                  <a:pt x="4128080" y="1122851"/>
                </a:lnTo>
                <a:lnTo>
                  <a:pt x="4108999" y="1051655"/>
                </a:lnTo>
                <a:lnTo>
                  <a:pt x="4083906" y="981820"/>
                </a:lnTo>
                <a:lnTo>
                  <a:pt x="4052976" y="913455"/>
                </a:lnTo>
                <a:lnTo>
                  <a:pt x="4016384" y="846671"/>
                </a:lnTo>
                <a:lnTo>
                  <a:pt x="3996019" y="813906"/>
                </a:lnTo>
                <a:lnTo>
                  <a:pt x="3974304" y="781578"/>
                </a:lnTo>
                <a:lnTo>
                  <a:pt x="3951262" y="749700"/>
                </a:lnTo>
                <a:lnTo>
                  <a:pt x="3926913" y="718286"/>
                </a:lnTo>
                <a:lnTo>
                  <a:pt x="3901280" y="687350"/>
                </a:lnTo>
                <a:lnTo>
                  <a:pt x="3874385" y="656906"/>
                </a:lnTo>
                <a:lnTo>
                  <a:pt x="3846249" y="626967"/>
                </a:lnTo>
                <a:lnTo>
                  <a:pt x="3816895" y="597548"/>
                </a:lnTo>
                <a:lnTo>
                  <a:pt x="3786344" y="568661"/>
                </a:lnTo>
                <a:lnTo>
                  <a:pt x="3754618" y="540322"/>
                </a:lnTo>
                <a:lnTo>
                  <a:pt x="3721739" y="512542"/>
                </a:lnTo>
                <a:lnTo>
                  <a:pt x="3687729" y="485338"/>
                </a:lnTo>
                <a:lnTo>
                  <a:pt x="3652611" y="458721"/>
                </a:lnTo>
                <a:lnTo>
                  <a:pt x="3616405" y="432706"/>
                </a:lnTo>
                <a:lnTo>
                  <a:pt x="3579133" y="407307"/>
                </a:lnTo>
                <a:lnTo>
                  <a:pt x="3540818" y="382538"/>
                </a:lnTo>
                <a:lnTo>
                  <a:pt x="3501482" y="358412"/>
                </a:lnTo>
                <a:lnTo>
                  <a:pt x="3461146" y="334942"/>
                </a:lnTo>
                <a:lnTo>
                  <a:pt x="3419832" y="312144"/>
                </a:lnTo>
                <a:lnTo>
                  <a:pt x="3377562" y="290030"/>
                </a:lnTo>
                <a:lnTo>
                  <a:pt x="3334358" y="268615"/>
                </a:lnTo>
                <a:lnTo>
                  <a:pt x="3290242" y="247912"/>
                </a:lnTo>
                <a:lnTo>
                  <a:pt x="3245236" y="227935"/>
                </a:lnTo>
                <a:lnTo>
                  <a:pt x="3199361" y="208697"/>
                </a:lnTo>
                <a:lnTo>
                  <a:pt x="3152640" y="190213"/>
                </a:lnTo>
                <a:lnTo>
                  <a:pt x="3105094" y="172497"/>
                </a:lnTo>
                <a:lnTo>
                  <a:pt x="3056746" y="155561"/>
                </a:lnTo>
                <a:lnTo>
                  <a:pt x="3007616" y="139420"/>
                </a:lnTo>
                <a:lnTo>
                  <a:pt x="2957728" y="124088"/>
                </a:lnTo>
                <a:lnTo>
                  <a:pt x="2907103" y="109579"/>
                </a:lnTo>
                <a:lnTo>
                  <a:pt x="2855763" y="95905"/>
                </a:lnTo>
                <a:lnTo>
                  <a:pt x="2803729" y="83082"/>
                </a:lnTo>
                <a:lnTo>
                  <a:pt x="2751024" y="71123"/>
                </a:lnTo>
                <a:lnTo>
                  <a:pt x="2697670" y="60041"/>
                </a:lnTo>
                <a:lnTo>
                  <a:pt x="2643688" y="49850"/>
                </a:lnTo>
                <a:lnTo>
                  <a:pt x="2589100" y="40564"/>
                </a:lnTo>
                <a:lnTo>
                  <a:pt x="2533928" y="32198"/>
                </a:lnTo>
                <a:lnTo>
                  <a:pt x="2478194" y="24764"/>
                </a:lnTo>
                <a:lnTo>
                  <a:pt x="2421921" y="18276"/>
                </a:lnTo>
                <a:lnTo>
                  <a:pt x="2365129" y="12749"/>
                </a:lnTo>
                <a:lnTo>
                  <a:pt x="2307841" y="8196"/>
                </a:lnTo>
                <a:lnTo>
                  <a:pt x="2250078" y="4631"/>
                </a:lnTo>
                <a:lnTo>
                  <a:pt x="2191863" y="2067"/>
                </a:lnTo>
                <a:lnTo>
                  <a:pt x="2133218" y="519"/>
                </a:lnTo>
                <a:lnTo>
                  <a:pt x="2074164" y="0"/>
                </a:lnTo>
                <a:close/>
              </a:path>
            </a:pathLst>
          </a:custGeom>
          <a:solidFill>
            <a:srgbClr val="FFCC99">
              <a:alpha val="50195"/>
            </a:srgbClr>
          </a:solidFill>
        </p:spPr>
        <p:txBody>
          <a:bodyPr wrap="square" lIns="0" tIns="0" rIns="0" bIns="0" rtlCol="0"/>
          <a:lstStyle/>
          <a:p>
            <a:endParaRPr/>
          </a:p>
        </p:txBody>
      </p:sp>
      <p:sp>
        <p:nvSpPr>
          <p:cNvPr id="8" name="object 8"/>
          <p:cNvSpPr/>
          <p:nvPr/>
        </p:nvSpPr>
        <p:spPr>
          <a:xfrm>
            <a:off x="789432" y="2407920"/>
            <a:ext cx="4147185" cy="2612390"/>
          </a:xfrm>
          <a:custGeom>
            <a:avLst/>
            <a:gdLst/>
            <a:ahLst/>
            <a:cxnLst/>
            <a:rect l="l" t="t" r="r" b="b"/>
            <a:pathLst>
              <a:path w="4147185" h="2612390">
                <a:moveTo>
                  <a:pt x="2073402" y="0"/>
                </a:moveTo>
                <a:lnTo>
                  <a:pt x="2014369" y="519"/>
                </a:lnTo>
                <a:lnTo>
                  <a:pt x="1955745" y="2067"/>
                </a:lnTo>
                <a:lnTo>
                  <a:pt x="1897551" y="4631"/>
                </a:lnTo>
                <a:lnTo>
                  <a:pt x="1839810" y="8196"/>
                </a:lnTo>
                <a:lnTo>
                  <a:pt x="1782542" y="12749"/>
                </a:lnTo>
                <a:lnTo>
                  <a:pt x="1725771" y="18276"/>
                </a:lnTo>
                <a:lnTo>
                  <a:pt x="1669518" y="24764"/>
                </a:lnTo>
                <a:lnTo>
                  <a:pt x="1613805" y="32198"/>
                </a:lnTo>
                <a:lnTo>
                  <a:pt x="1558654" y="40564"/>
                </a:lnTo>
                <a:lnTo>
                  <a:pt x="1504086" y="49850"/>
                </a:lnTo>
                <a:lnTo>
                  <a:pt x="1450124" y="60041"/>
                </a:lnTo>
                <a:lnTo>
                  <a:pt x="1396789" y="71123"/>
                </a:lnTo>
                <a:lnTo>
                  <a:pt x="1344103" y="83082"/>
                </a:lnTo>
                <a:lnTo>
                  <a:pt x="1292089" y="95905"/>
                </a:lnTo>
                <a:lnTo>
                  <a:pt x="1240767" y="109579"/>
                </a:lnTo>
                <a:lnTo>
                  <a:pt x="1190161" y="124088"/>
                </a:lnTo>
                <a:lnTo>
                  <a:pt x="1140291" y="139420"/>
                </a:lnTo>
                <a:lnTo>
                  <a:pt x="1091180" y="155561"/>
                </a:lnTo>
                <a:lnTo>
                  <a:pt x="1042849" y="172497"/>
                </a:lnTo>
                <a:lnTo>
                  <a:pt x="995321" y="190213"/>
                </a:lnTo>
                <a:lnTo>
                  <a:pt x="948617" y="208697"/>
                </a:lnTo>
                <a:lnTo>
                  <a:pt x="902759" y="227935"/>
                </a:lnTo>
                <a:lnTo>
                  <a:pt x="857769" y="247912"/>
                </a:lnTo>
                <a:lnTo>
                  <a:pt x="813669" y="268615"/>
                </a:lnTo>
                <a:lnTo>
                  <a:pt x="770481" y="290030"/>
                </a:lnTo>
                <a:lnTo>
                  <a:pt x="728227" y="312144"/>
                </a:lnTo>
                <a:lnTo>
                  <a:pt x="686928" y="334942"/>
                </a:lnTo>
                <a:lnTo>
                  <a:pt x="646607" y="358412"/>
                </a:lnTo>
                <a:lnTo>
                  <a:pt x="607285" y="382538"/>
                </a:lnTo>
                <a:lnTo>
                  <a:pt x="568984" y="407307"/>
                </a:lnTo>
                <a:lnTo>
                  <a:pt x="531726" y="432706"/>
                </a:lnTo>
                <a:lnTo>
                  <a:pt x="495534" y="458721"/>
                </a:lnTo>
                <a:lnTo>
                  <a:pt x="460428" y="485338"/>
                </a:lnTo>
                <a:lnTo>
                  <a:pt x="426431" y="512542"/>
                </a:lnTo>
                <a:lnTo>
                  <a:pt x="393564" y="540322"/>
                </a:lnTo>
                <a:lnTo>
                  <a:pt x="361850" y="568661"/>
                </a:lnTo>
                <a:lnTo>
                  <a:pt x="331310" y="597548"/>
                </a:lnTo>
                <a:lnTo>
                  <a:pt x="301967" y="626967"/>
                </a:lnTo>
                <a:lnTo>
                  <a:pt x="273841" y="656906"/>
                </a:lnTo>
                <a:lnTo>
                  <a:pt x="246956" y="687350"/>
                </a:lnTo>
                <a:lnTo>
                  <a:pt x="221332" y="718286"/>
                </a:lnTo>
                <a:lnTo>
                  <a:pt x="196993" y="749700"/>
                </a:lnTo>
                <a:lnTo>
                  <a:pt x="173958" y="781578"/>
                </a:lnTo>
                <a:lnTo>
                  <a:pt x="152252" y="813906"/>
                </a:lnTo>
                <a:lnTo>
                  <a:pt x="131894" y="846671"/>
                </a:lnTo>
                <a:lnTo>
                  <a:pt x="112908" y="879859"/>
                </a:lnTo>
                <a:lnTo>
                  <a:pt x="79138" y="947447"/>
                </a:lnTo>
                <a:lnTo>
                  <a:pt x="51115" y="1016561"/>
                </a:lnTo>
                <a:lnTo>
                  <a:pt x="29014" y="1087090"/>
                </a:lnTo>
                <a:lnTo>
                  <a:pt x="13012" y="1158924"/>
                </a:lnTo>
                <a:lnTo>
                  <a:pt x="3282" y="1231954"/>
                </a:lnTo>
                <a:lnTo>
                  <a:pt x="0" y="1306067"/>
                </a:lnTo>
                <a:lnTo>
                  <a:pt x="824" y="1343253"/>
                </a:lnTo>
                <a:lnTo>
                  <a:pt x="7352" y="1416839"/>
                </a:lnTo>
                <a:lnTo>
                  <a:pt x="20240" y="1489284"/>
                </a:lnTo>
                <a:lnTo>
                  <a:pt x="39313" y="1560480"/>
                </a:lnTo>
                <a:lnTo>
                  <a:pt x="64397" y="1630315"/>
                </a:lnTo>
                <a:lnTo>
                  <a:pt x="95316" y="1698680"/>
                </a:lnTo>
                <a:lnTo>
                  <a:pt x="131894" y="1765464"/>
                </a:lnTo>
                <a:lnTo>
                  <a:pt x="152252" y="1798229"/>
                </a:lnTo>
                <a:lnTo>
                  <a:pt x="173958" y="1830557"/>
                </a:lnTo>
                <a:lnTo>
                  <a:pt x="196993" y="1862435"/>
                </a:lnTo>
                <a:lnTo>
                  <a:pt x="221332" y="1893849"/>
                </a:lnTo>
                <a:lnTo>
                  <a:pt x="246956" y="1924785"/>
                </a:lnTo>
                <a:lnTo>
                  <a:pt x="273841" y="1955229"/>
                </a:lnTo>
                <a:lnTo>
                  <a:pt x="301967" y="1985168"/>
                </a:lnTo>
                <a:lnTo>
                  <a:pt x="331310" y="2014587"/>
                </a:lnTo>
                <a:lnTo>
                  <a:pt x="361850" y="2043474"/>
                </a:lnTo>
                <a:lnTo>
                  <a:pt x="393564" y="2071813"/>
                </a:lnTo>
                <a:lnTo>
                  <a:pt x="426431" y="2099593"/>
                </a:lnTo>
                <a:lnTo>
                  <a:pt x="460428" y="2126797"/>
                </a:lnTo>
                <a:lnTo>
                  <a:pt x="495534" y="2153414"/>
                </a:lnTo>
                <a:lnTo>
                  <a:pt x="531726" y="2179429"/>
                </a:lnTo>
                <a:lnTo>
                  <a:pt x="568984" y="2204828"/>
                </a:lnTo>
                <a:lnTo>
                  <a:pt x="607285" y="2229597"/>
                </a:lnTo>
                <a:lnTo>
                  <a:pt x="646607" y="2253723"/>
                </a:lnTo>
                <a:lnTo>
                  <a:pt x="686928" y="2277193"/>
                </a:lnTo>
                <a:lnTo>
                  <a:pt x="728227" y="2299991"/>
                </a:lnTo>
                <a:lnTo>
                  <a:pt x="770481" y="2322105"/>
                </a:lnTo>
                <a:lnTo>
                  <a:pt x="813669" y="2343520"/>
                </a:lnTo>
                <a:lnTo>
                  <a:pt x="857769" y="2364223"/>
                </a:lnTo>
                <a:lnTo>
                  <a:pt x="902759" y="2384200"/>
                </a:lnTo>
                <a:lnTo>
                  <a:pt x="948617" y="2403438"/>
                </a:lnTo>
                <a:lnTo>
                  <a:pt x="995321" y="2421922"/>
                </a:lnTo>
                <a:lnTo>
                  <a:pt x="1042849" y="2439638"/>
                </a:lnTo>
                <a:lnTo>
                  <a:pt x="1091180" y="2456574"/>
                </a:lnTo>
                <a:lnTo>
                  <a:pt x="1140291" y="2472715"/>
                </a:lnTo>
                <a:lnTo>
                  <a:pt x="1190161" y="2488047"/>
                </a:lnTo>
                <a:lnTo>
                  <a:pt x="1240767" y="2502556"/>
                </a:lnTo>
                <a:lnTo>
                  <a:pt x="1292089" y="2516230"/>
                </a:lnTo>
                <a:lnTo>
                  <a:pt x="1344103" y="2529053"/>
                </a:lnTo>
                <a:lnTo>
                  <a:pt x="1396789" y="2541012"/>
                </a:lnTo>
                <a:lnTo>
                  <a:pt x="1450124" y="2552094"/>
                </a:lnTo>
                <a:lnTo>
                  <a:pt x="1504086" y="2562285"/>
                </a:lnTo>
                <a:lnTo>
                  <a:pt x="1558654" y="2571571"/>
                </a:lnTo>
                <a:lnTo>
                  <a:pt x="1613805" y="2579937"/>
                </a:lnTo>
                <a:lnTo>
                  <a:pt x="1669518" y="2587371"/>
                </a:lnTo>
                <a:lnTo>
                  <a:pt x="1725771" y="2593859"/>
                </a:lnTo>
                <a:lnTo>
                  <a:pt x="1782542" y="2599386"/>
                </a:lnTo>
                <a:lnTo>
                  <a:pt x="1839810" y="2603939"/>
                </a:lnTo>
                <a:lnTo>
                  <a:pt x="1897551" y="2607504"/>
                </a:lnTo>
                <a:lnTo>
                  <a:pt x="1955745" y="2610068"/>
                </a:lnTo>
                <a:lnTo>
                  <a:pt x="2014369" y="2611616"/>
                </a:lnTo>
                <a:lnTo>
                  <a:pt x="2073402" y="2612135"/>
                </a:lnTo>
                <a:lnTo>
                  <a:pt x="2132434" y="2611616"/>
                </a:lnTo>
                <a:lnTo>
                  <a:pt x="2191058" y="2610068"/>
                </a:lnTo>
                <a:lnTo>
                  <a:pt x="2249252" y="2607504"/>
                </a:lnTo>
                <a:lnTo>
                  <a:pt x="2306993" y="2603939"/>
                </a:lnTo>
                <a:lnTo>
                  <a:pt x="2364261" y="2599386"/>
                </a:lnTo>
                <a:lnTo>
                  <a:pt x="2421032" y="2593859"/>
                </a:lnTo>
                <a:lnTo>
                  <a:pt x="2477285" y="2587371"/>
                </a:lnTo>
                <a:lnTo>
                  <a:pt x="2532998" y="2579937"/>
                </a:lnTo>
                <a:lnTo>
                  <a:pt x="2588149" y="2571571"/>
                </a:lnTo>
                <a:lnTo>
                  <a:pt x="2642717" y="2562285"/>
                </a:lnTo>
                <a:lnTo>
                  <a:pt x="2696679" y="2552094"/>
                </a:lnTo>
                <a:lnTo>
                  <a:pt x="2750014" y="2541012"/>
                </a:lnTo>
                <a:lnTo>
                  <a:pt x="2802700" y="2529053"/>
                </a:lnTo>
                <a:lnTo>
                  <a:pt x="2854714" y="2516230"/>
                </a:lnTo>
                <a:lnTo>
                  <a:pt x="2906036" y="2502556"/>
                </a:lnTo>
                <a:lnTo>
                  <a:pt x="2956642" y="2488047"/>
                </a:lnTo>
                <a:lnTo>
                  <a:pt x="3006512" y="2472715"/>
                </a:lnTo>
                <a:lnTo>
                  <a:pt x="3055623" y="2456574"/>
                </a:lnTo>
                <a:lnTo>
                  <a:pt x="3103954" y="2439638"/>
                </a:lnTo>
                <a:lnTo>
                  <a:pt x="3151482" y="2421922"/>
                </a:lnTo>
                <a:lnTo>
                  <a:pt x="3198186" y="2403438"/>
                </a:lnTo>
                <a:lnTo>
                  <a:pt x="3244044" y="2384200"/>
                </a:lnTo>
                <a:lnTo>
                  <a:pt x="3289034" y="2364223"/>
                </a:lnTo>
                <a:lnTo>
                  <a:pt x="3333134" y="2343520"/>
                </a:lnTo>
                <a:lnTo>
                  <a:pt x="3376322" y="2322105"/>
                </a:lnTo>
                <a:lnTo>
                  <a:pt x="3418576" y="2299991"/>
                </a:lnTo>
                <a:lnTo>
                  <a:pt x="3459875" y="2277193"/>
                </a:lnTo>
                <a:lnTo>
                  <a:pt x="3500196" y="2253723"/>
                </a:lnTo>
                <a:lnTo>
                  <a:pt x="3539518" y="2229597"/>
                </a:lnTo>
                <a:lnTo>
                  <a:pt x="3577819" y="2204828"/>
                </a:lnTo>
                <a:lnTo>
                  <a:pt x="3615077" y="2179429"/>
                </a:lnTo>
                <a:lnTo>
                  <a:pt x="3651269" y="2153414"/>
                </a:lnTo>
                <a:lnTo>
                  <a:pt x="3686375" y="2126797"/>
                </a:lnTo>
                <a:lnTo>
                  <a:pt x="3720372" y="2099593"/>
                </a:lnTo>
                <a:lnTo>
                  <a:pt x="3753239" y="2071813"/>
                </a:lnTo>
                <a:lnTo>
                  <a:pt x="3784953" y="2043474"/>
                </a:lnTo>
                <a:lnTo>
                  <a:pt x="3815493" y="2014587"/>
                </a:lnTo>
                <a:lnTo>
                  <a:pt x="3844836" y="1985168"/>
                </a:lnTo>
                <a:lnTo>
                  <a:pt x="3872962" y="1955229"/>
                </a:lnTo>
                <a:lnTo>
                  <a:pt x="3899847" y="1924785"/>
                </a:lnTo>
                <a:lnTo>
                  <a:pt x="3925471" y="1893849"/>
                </a:lnTo>
                <a:lnTo>
                  <a:pt x="3949810" y="1862435"/>
                </a:lnTo>
                <a:lnTo>
                  <a:pt x="3972845" y="1830557"/>
                </a:lnTo>
                <a:lnTo>
                  <a:pt x="3994551" y="1798229"/>
                </a:lnTo>
                <a:lnTo>
                  <a:pt x="4014909" y="1765464"/>
                </a:lnTo>
                <a:lnTo>
                  <a:pt x="4033895" y="1732276"/>
                </a:lnTo>
                <a:lnTo>
                  <a:pt x="4067665" y="1664688"/>
                </a:lnTo>
                <a:lnTo>
                  <a:pt x="4095688" y="1595574"/>
                </a:lnTo>
                <a:lnTo>
                  <a:pt x="4117789" y="1525045"/>
                </a:lnTo>
                <a:lnTo>
                  <a:pt x="4133791" y="1453211"/>
                </a:lnTo>
                <a:lnTo>
                  <a:pt x="4143521" y="1380181"/>
                </a:lnTo>
                <a:lnTo>
                  <a:pt x="4146804" y="1306067"/>
                </a:lnTo>
                <a:lnTo>
                  <a:pt x="4145979" y="1268882"/>
                </a:lnTo>
                <a:lnTo>
                  <a:pt x="4139451" y="1195296"/>
                </a:lnTo>
                <a:lnTo>
                  <a:pt x="4126563" y="1122851"/>
                </a:lnTo>
                <a:lnTo>
                  <a:pt x="4107490" y="1051655"/>
                </a:lnTo>
                <a:lnTo>
                  <a:pt x="4082406" y="981820"/>
                </a:lnTo>
                <a:lnTo>
                  <a:pt x="4051487" y="913455"/>
                </a:lnTo>
                <a:lnTo>
                  <a:pt x="4014909" y="846671"/>
                </a:lnTo>
                <a:lnTo>
                  <a:pt x="3994551" y="813906"/>
                </a:lnTo>
                <a:lnTo>
                  <a:pt x="3972845" y="781578"/>
                </a:lnTo>
                <a:lnTo>
                  <a:pt x="3949810" y="749700"/>
                </a:lnTo>
                <a:lnTo>
                  <a:pt x="3925471" y="718286"/>
                </a:lnTo>
                <a:lnTo>
                  <a:pt x="3899847" y="687350"/>
                </a:lnTo>
                <a:lnTo>
                  <a:pt x="3872962" y="656906"/>
                </a:lnTo>
                <a:lnTo>
                  <a:pt x="3844836" y="626967"/>
                </a:lnTo>
                <a:lnTo>
                  <a:pt x="3815493" y="597548"/>
                </a:lnTo>
                <a:lnTo>
                  <a:pt x="3784953" y="568661"/>
                </a:lnTo>
                <a:lnTo>
                  <a:pt x="3753239" y="540322"/>
                </a:lnTo>
                <a:lnTo>
                  <a:pt x="3720372" y="512542"/>
                </a:lnTo>
                <a:lnTo>
                  <a:pt x="3686375" y="485338"/>
                </a:lnTo>
                <a:lnTo>
                  <a:pt x="3651269" y="458721"/>
                </a:lnTo>
                <a:lnTo>
                  <a:pt x="3615077" y="432706"/>
                </a:lnTo>
                <a:lnTo>
                  <a:pt x="3577819" y="407307"/>
                </a:lnTo>
                <a:lnTo>
                  <a:pt x="3539518" y="382538"/>
                </a:lnTo>
                <a:lnTo>
                  <a:pt x="3500196" y="358412"/>
                </a:lnTo>
                <a:lnTo>
                  <a:pt x="3459875" y="334942"/>
                </a:lnTo>
                <a:lnTo>
                  <a:pt x="3418576" y="312144"/>
                </a:lnTo>
                <a:lnTo>
                  <a:pt x="3376322" y="290030"/>
                </a:lnTo>
                <a:lnTo>
                  <a:pt x="3333134" y="268615"/>
                </a:lnTo>
                <a:lnTo>
                  <a:pt x="3289034" y="247912"/>
                </a:lnTo>
                <a:lnTo>
                  <a:pt x="3244044" y="227935"/>
                </a:lnTo>
                <a:lnTo>
                  <a:pt x="3198186" y="208697"/>
                </a:lnTo>
                <a:lnTo>
                  <a:pt x="3151482" y="190213"/>
                </a:lnTo>
                <a:lnTo>
                  <a:pt x="3103954" y="172497"/>
                </a:lnTo>
                <a:lnTo>
                  <a:pt x="3055623" y="155561"/>
                </a:lnTo>
                <a:lnTo>
                  <a:pt x="3006512" y="139420"/>
                </a:lnTo>
                <a:lnTo>
                  <a:pt x="2956642" y="124088"/>
                </a:lnTo>
                <a:lnTo>
                  <a:pt x="2906036" y="109579"/>
                </a:lnTo>
                <a:lnTo>
                  <a:pt x="2854714" y="95905"/>
                </a:lnTo>
                <a:lnTo>
                  <a:pt x="2802700" y="83082"/>
                </a:lnTo>
                <a:lnTo>
                  <a:pt x="2750014" y="71123"/>
                </a:lnTo>
                <a:lnTo>
                  <a:pt x="2696679" y="60041"/>
                </a:lnTo>
                <a:lnTo>
                  <a:pt x="2642717" y="49850"/>
                </a:lnTo>
                <a:lnTo>
                  <a:pt x="2588149" y="40564"/>
                </a:lnTo>
                <a:lnTo>
                  <a:pt x="2532998" y="32198"/>
                </a:lnTo>
                <a:lnTo>
                  <a:pt x="2477285" y="24764"/>
                </a:lnTo>
                <a:lnTo>
                  <a:pt x="2421032" y="18276"/>
                </a:lnTo>
                <a:lnTo>
                  <a:pt x="2364261" y="12749"/>
                </a:lnTo>
                <a:lnTo>
                  <a:pt x="2306993" y="8196"/>
                </a:lnTo>
                <a:lnTo>
                  <a:pt x="2249252" y="4631"/>
                </a:lnTo>
                <a:lnTo>
                  <a:pt x="2191058" y="2067"/>
                </a:lnTo>
                <a:lnTo>
                  <a:pt x="2132434" y="519"/>
                </a:lnTo>
                <a:lnTo>
                  <a:pt x="2073402" y="0"/>
                </a:lnTo>
                <a:close/>
              </a:path>
            </a:pathLst>
          </a:custGeom>
          <a:solidFill>
            <a:srgbClr val="0070C0">
              <a:alpha val="50195"/>
            </a:srgbClr>
          </a:solidFill>
        </p:spPr>
        <p:txBody>
          <a:bodyPr wrap="square" lIns="0" tIns="0" rIns="0" bIns="0" rtlCol="0"/>
          <a:lstStyle/>
          <a:p>
            <a:endParaRPr/>
          </a:p>
        </p:txBody>
      </p:sp>
      <p:sp>
        <p:nvSpPr>
          <p:cNvPr id="9" name="object 9"/>
          <p:cNvSpPr/>
          <p:nvPr/>
        </p:nvSpPr>
        <p:spPr>
          <a:xfrm>
            <a:off x="2865121" y="3171444"/>
            <a:ext cx="4147185" cy="2612390"/>
          </a:xfrm>
          <a:custGeom>
            <a:avLst/>
            <a:gdLst/>
            <a:ahLst/>
            <a:cxnLst/>
            <a:rect l="l" t="t" r="r" b="b"/>
            <a:pathLst>
              <a:path w="4147184" h="2612390">
                <a:moveTo>
                  <a:pt x="2073402" y="0"/>
                </a:moveTo>
                <a:lnTo>
                  <a:pt x="2014369" y="519"/>
                </a:lnTo>
                <a:lnTo>
                  <a:pt x="1955745" y="2067"/>
                </a:lnTo>
                <a:lnTo>
                  <a:pt x="1897551" y="4631"/>
                </a:lnTo>
                <a:lnTo>
                  <a:pt x="1839810" y="8196"/>
                </a:lnTo>
                <a:lnTo>
                  <a:pt x="1782542" y="12749"/>
                </a:lnTo>
                <a:lnTo>
                  <a:pt x="1725771" y="18276"/>
                </a:lnTo>
                <a:lnTo>
                  <a:pt x="1669518" y="24764"/>
                </a:lnTo>
                <a:lnTo>
                  <a:pt x="1613805" y="32198"/>
                </a:lnTo>
                <a:lnTo>
                  <a:pt x="1558654" y="40564"/>
                </a:lnTo>
                <a:lnTo>
                  <a:pt x="1504086" y="49850"/>
                </a:lnTo>
                <a:lnTo>
                  <a:pt x="1450124" y="60041"/>
                </a:lnTo>
                <a:lnTo>
                  <a:pt x="1396789" y="71123"/>
                </a:lnTo>
                <a:lnTo>
                  <a:pt x="1344103" y="83082"/>
                </a:lnTo>
                <a:lnTo>
                  <a:pt x="1292089" y="95905"/>
                </a:lnTo>
                <a:lnTo>
                  <a:pt x="1240767" y="109579"/>
                </a:lnTo>
                <a:lnTo>
                  <a:pt x="1190161" y="124088"/>
                </a:lnTo>
                <a:lnTo>
                  <a:pt x="1140291" y="139420"/>
                </a:lnTo>
                <a:lnTo>
                  <a:pt x="1091180" y="155561"/>
                </a:lnTo>
                <a:lnTo>
                  <a:pt x="1042849" y="172497"/>
                </a:lnTo>
                <a:lnTo>
                  <a:pt x="995321" y="190213"/>
                </a:lnTo>
                <a:lnTo>
                  <a:pt x="948617" y="208697"/>
                </a:lnTo>
                <a:lnTo>
                  <a:pt x="902759" y="227935"/>
                </a:lnTo>
                <a:lnTo>
                  <a:pt x="857769" y="247912"/>
                </a:lnTo>
                <a:lnTo>
                  <a:pt x="813669" y="268615"/>
                </a:lnTo>
                <a:lnTo>
                  <a:pt x="770481" y="290030"/>
                </a:lnTo>
                <a:lnTo>
                  <a:pt x="728227" y="312144"/>
                </a:lnTo>
                <a:lnTo>
                  <a:pt x="686928" y="334942"/>
                </a:lnTo>
                <a:lnTo>
                  <a:pt x="646607" y="358412"/>
                </a:lnTo>
                <a:lnTo>
                  <a:pt x="607285" y="382538"/>
                </a:lnTo>
                <a:lnTo>
                  <a:pt x="568984" y="407307"/>
                </a:lnTo>
                <a:lnTo>
                  <a:pt x="531726" y="432706"/>
                </a:lnTo>
                <a:lnTo>
                  <a:pt x="495534" y="458721"/>
                </a:lnTo>
                <a:lnTo>
                  <a:pt x="460428" y="485338"/>
                </a:lnTo>
                <a:lnTo>
                  <a:pt x="426431" y="512542"/>
                </a:lnTo>
                <a:lnTo>
                  <a:pt x="393564" y="540322"/>
                </a:lnTo>
                <a:lnTo>
                  <a:pt x="361850" y="568661"/>
                </a:lnTo>
                <a:lnTo>
                  <a:pt x="331310" y="597548"/>
                </a:lnTo>
                <a:lnTo>
                  <a:pt x="301967" y="626967"/>
                </a:lnTo>
                <a:lnTo>
                  <a:pt x="273841" y="656906"/>
                </a:lnTo>
                <a:lnTo>
                  <a:pt x="246956" y="687350"/>
                </a:lnTo>
                <a:lnTo>
                  <a:pt x="221332" y="718286"/>
                </a:lnTo>
                <a:lnTo>
                  <a:pt x="196993" y="749700"/>
                </a:lnTo>
                <a:lnTo>
                  <a:pt x="173958" y="781578"/>
                </a:lnTo>
                <a:lnTo>
                  <a:pt x="152252" y="813906"/>
                </a:lnTo>
                <a:lnTo>
                  <a:pt x="131894" y="846671"/>
                </a:lnTo>
                <a:lnTo>
                  <a:pt x="112908" y="879859"/>
                </a:lnTo>
                <a:lnTo>
                  <a:pt x="79138" y="947447"/>
                </a:lnTo>
                <a:lnTo>
                  <a:pt x="51115" y="1016561"/>
                </a:lnTo>
                <a:lnTo>
                  <a:pt x="29014" y="1087090"/>
                </a:lnTo>
                <a:lnTo>
                  <a:pt x="13012" y="1158924"/>
                </a:lnTo>
                <a:lnTo>
                  <a:pt x="3282" y="1231954"/>
                </a:lnTo>
                <a:lnTo>
                  <a:pt x="0" y="1306067"/>
                </a:lnTo>
                <a:lnTo>
                  <a:pt x="824" y="1343253"/>
                </a:lnTo>
                <a:lnTo>
                  <a:pt x="7352" y="1416839"/>
                </a:lnTo>
                <a:lnTo>
                  <a:pt x="20240" y="1489284"/>
                </a:lnTo>
                <a:lnTo>
                  <a:pt x="39313" y="1560480"/>
                </a:lnTo>
                <a:lnTo>
                  <a:pt x="64397" y="1630315"/>
                </a:lnTo>
                <a:lnTo>
                  <a:pt x="95316" y="1698680"/>
                </a:lnTo>
                <a:lnTo>
                  <a:pt x="131894" y="1765464"/>
                </a:lnTo>
                <a:lnTo>
                  <a:pt x="152252" y="1798229"/>
                </a:lnTo>
                <a:lnTo>
                  <a:pt x="173958" y="1830557"/>
                </a:lnTo>
                <a:lnTo>
                  <a:pt x="196993" y="1862435"/>
                </a:lnTo>
                <a:lnTo>
                  <a:pt x="221332" y="1893849"/>
                </a:lnTo>
                <a:lnTo>
                  <a:pt x="246956" y="1924785"/>
                </a:lnTo>
                <a:lnTo>
                  <a:pt x="273841" y="1955229"/>
                </a:lnTo>
                <a:lnTo>
                  <a:pt x="301967" y="1985168"/>
                </a:lnTo>
                <a:lnTo>
                  <a:pt x="331310" y="2014587"/>
                </a:lnTo>
                <a:lnTo>
                  <a:pt x="361850" y="2043474"/>
                </a:lnTo>
                <a:lnTo>
                  <a:pt x="393564" y="2071813"/>
                </a:lnTo>
                <a:lnTo>
                  <a:pt x="426431" y="2099593"/>
                </a:lnTo>
                <a:lnTo>
                  <a:pt x="460428" y="2126797"/>
                </a:lnTo>
                <a:lnTo>
                  <a:pt x="495534" y="2153414"/>
                </a:lnTo>
                <a:lnTo>
                  <a:pt x="531726" y="2179429"/>
                </a:lnTo>
                <a:lnTo>
                  <a:pt x="568984" y="2204828"/>
                </a:lnTo>
                <a:lnTo>
                  <a:pt x="607285" y="2229597"/>
                </a:lnTo>
                <a:lnTo>
                  <a:pt x="646607" y="2253723"/>
                </a:lnTo>
                <a:lnTo>
                  <a:pt x="686928" y="2277193"/>
                </a:lnTo>
                <a:lnTo>
                  <a:pt x="728227" y="2299991"/>
                </a:lnTo>
                <a:lnTo>
                  <a:pt x="770481" y="2322105"/>
                </a:lnTo>
                <a:lnTo>
                  <a:pt x="813669" y="2343520"/>
                </a:lnTo>
                <a:lnTo>
                  <a:pt x="857769" y="2364223"/>
                </a:lnTo>
                <a:lnTo>
                  <a:pt x="902759" y="2384200"/>
                </a:lnTo>
                <a:lnTo>
                  <a:pt x="948617" y="2403438"/>
                </a:lnTo>
                <a:lnTo>
                  <a:pt x="995321" y="2421922"/>
                </a:lnTo>
                <a:lnTo>
                  <a:pt x="1042849" y="2439638"/>
                </a:lnTo>
                <a:lnTo>
                  <a:pt x="1091180" y="2456574"/>
                </a:lnTo>
                <a:lnTo>
                  <a:pt x="1140291" y="2472715"/>
                </a:lnTo>
                <a:lnTo>
                  <a:pt x="1190161" y="2488047"/>
                </a:lnTo>
                <a:lnTo>
                  <a:pt x="1240767" y="2502556"/>
                </a:lnTo>
                <a:lnTo>
                  <a:pt x="1292089" y="2516230"/>
                </a:lnTo>
                <a:lnTo>
                  <a:pt x="1344103" y="2529053"/>
                </a:lnTo>
                <a:lnTo>
                  <a:pt x="1396789" y="2541012"/>
                </a:lnTo>
                <a:lnTo>
                  <a:pt x="1450124" y="2552094"/>
                </a:lnTo>
                <a:lnTo>
                  <a:pt x="1504086" y="2562285"/>
                </a:lnTo>
                <a:lnTo>
                  <a:pt x="1558654" y="2571571"/>
                </a:lnTo>
                <a:lnTo>
                  <a:pt x="1613805" y="2579937"/>
                </a:lnTo>
                <a:lnTo>
                  <a:pt x="1669518" y="2587371"/>
                </a:lnTo>
                <a:lnTo>
                  <a:pt x="1725771" y="2593859"/>
                </a:lnTo>
                <a:lnTo>
                  <a:pt x="1782542" y="2599386"/>
                </a:lnTo>
                <a:lnTo>
                  <a:pt x="1839810" y="2603939"/>
                </a:lnTo>
                <a:lnTo>
                  <a:pt x="1897551" y="2607504"/>
                </a:lnTo>
                <a:lnTo>
                  <a:pt x="1955745" y="2610068"/>
                </a:lnTo>
                <a:lnTo>
                  <a:pt x="2014369" y="2611616"/>
                </a:lnTo>
                <a:lnTo>
                  <a:pt x="2073402" y="2612135"/>
                </a:lnTo>
                <a:lnTo>
                  <a:pt x="2132434" y="2611616"/>
                </a:lnTo>
                <a:lnTo>
                  <a:pt x="2191058" y="2610068"/>
                </a:lnTo>
                <a:lnTo>
                  <a:pt x="2249252" y="2607504"/>
                </a:lnTo>
                <a:lnTo>
                  <a:pt x="2306993" y="2603939"/>
                </a:lnTo>
                <a:lnTo>
                  <a:pt x="2364261" y="2599386"/>
                </a:lnTo>
                <a:lnTo>
                  <a:pt x="2421032" y="2593859"/>
                </a:lnTo>
                <a:lnTo>
                  <a:pt x="2477285" y="2587371"/>
                </a:lnTo>
                <a:lnTo>
                  <a:pt x="2532998" y="2579937"/>
                </a:lnTo>
                <a:lnTo>
                  <a:pt x="2588149" y="2571571"/>
                </a:lnTo>
                <a:lnTo>
                  <a:pt x="2642717" y="2562285"/>
                </a:lnTo>
                <a:lnTo>
                  <a:pt x="2696679" y="2552094"/>
                </a:lnTo>
                <a:lnTo>
                  <a:pt x="2750014" y="2541012"/>
                </a:lnTo>
                <a:lnTo>
                  <a:pt x="2802700" y="2529053"/>
                </a:lnTo>
                <a:lnTo>
                  <a:pt x="2854714" y="2516230"/>
                </a:lnTo>
                <a:lnTo>
                  <a:pt x="2906036" y="2502556"/>
                </a:lnTo>
                <a:lnTo>
                  <a:pt x="2956642" y="2488047"/>
                </a:lnTo>
                <a:lnTo>
                  <a:pt x="3006512" y="2472715"/>
                </a:lnTo>
                <a:lnTo>
                  <a:pt x="3055623" y="2456574"/>
                </a:lnTo>
                <a:lnTo>
                  <a:pt x="3103954" y="2439638"/>
                </a:lnTo>
                <a:lnTo>
                  <a:pt x="3151482" y="2421922"/>
                </a:lnTo>
                <a:lnTo>
                  <a:pt x="3198186" y="2403438"/>
                </a:lnTo>
                <a:lnTo>
                  <a:pt x="3244044" y="2384200"/>
                </a:lnTo>
                <a:lnTo>
                  <a:pt x="3289034" y="2364223"/>
                </a:lnTo>
                <a:lnTo>
                  <a:pt x="3333134" y="2343520"/>
                </a:lnTo>
                <a:lnTo>
                  <a:pt x="3376322" y="2322105"/>
                </a:lnTo>
                <a:lnTo>
                  <a:pt x="3418576" y="2299991"/>
                </a:lnTo>
                <a:lnTo>
                  <a:pt x="3459875" y="2277193"/>
                </a:lnTo>
                <a:lnTo>
                  <a:pt x="3500196" y="2253723"/>
                </a:lnTo>
                <a:lnTo>
                  <a:pt x="3539518" y="2229597"/>
                </a:lnTo>
                <a:lnTo>
                  <a:pt x="3577819" y="2204828"/>
                </a:lnTo>
                <a:lnTo>
                  <a:pt x="3615077" y="2179429"/>
                </a:lnTo>
                <a:lnTo>
                  <a:pt x="3651269" y="2153414"/>
                </a:lnTo>
                <a:lnTo>
                  <a:pt x="3686375" y="2126797"/>
                </a:lnTo>
                <a:lnTo>
                  <a:pt x="3720372" y="2099593"/>
                </a:lnTo>
                <a:lnTo>
                  <a:pt x="3753239" y="2071813"/>
                </a:lnTo>
                <a:lnTo>
                  <a:pt x="3784953" y="2043474"/>
                </a:lnTo>
                <a:lnTo>
                  <a:pt x="3815493" y="2014587"/>
                </a:lnTo>
                <a:lnTo>
                  <a:pt x="3844836" y="1985168"/>
                </a:lnTo>
                <a:lnTo>
                  <a:pt x="3872962" y="1955229"/>
                </a:lnTo>
                <a:lnTo>
                  <a:pt x="3899847" y="1924785"/>
                </a:lnTo>
                <a:lnTo>
                  <a:pt x="3925471" y="1893849"/>
                </a:lnTo>
                <a:lnTo>
                  <a:pt x="3949810" y="1862435"/>
                </a:lnTo>
                <a:lnTo>
                  <a:pt x="3972845" y="1830557"/>
                </a:lnTo>
                <a:lnTo>
                  <a:pt x="3994551" y="1798229"/>
                </a:lnTo>
                <a:lnTo>
                  <a:pt x="4014909" y="1765464"/>
                </a:lnTo>
                <a:lnTo>
                  <a:pt x="4033895" y="1732276"/>
                </a:lnTo>
                <a:lnTo>
                  <a:pt x="4067665" y="1664688"/>
                </a:lnTo>
                <a:lnTo>
                  <a:pt x="4095688" y="1595574"/>
                </a:lnTo>
                <a:lnTo>
                  <a:pt x="4117789" y="1525045"/>
                </a:lnTo>
                <a:lnTo>
                  <a:pt x="4133791" y="1453211"/>
                </a:lnTo>
                <a:lnTo>
                  <a:pt x="4143521" y="1380181"/>
                </a:lnTo>
                <a:lnTo>
                  <a:pt x="4146804" y="1306067"/>
                </a:lnTo>
                <a:lnTo>
                  <a:pt x="4145979" y="1268882"/>
                </a:lnTo>
                <a:lnTo>
                  <a:pt x="4139451" y="1195296"/>
                </a:lnTo>
                <a:lnTo>
                  <a:pt x="4126563" y="1122851"/>
                </a:lnTo>
                <a:lnTo>
                  <a:pt x="4107490" y="1051655"/>
                </a:lnTo>
                <a:lnTo>
                  <a:pt x="4082406" y="981820"/>
                </a:lnTo>
                <a:lnTo>
                  <a:pt x="4051487" y="913455"/>
                </a:lnTo>
                <a:lnTo>
                  <a:pt x="4014909" y="846671"/>
                </a:lnTo>
                <a:lnTo>
                  <a:pt x="3994551" y="813906"/>
                </a:lnTo>
                <a:lnTo>
                  <a:pt x="3972845" y="781578"/>
                </a:lnTo>
                <a:lnTo>
                  <a:pt x="3949810" y="749700"/>
                </a:lnTo>
                <a:lnTo>
                  <a:pt x="3925471" y="718286"/>
                </a:lnTo>
                <a:lnTo>
                  <a:pt x="3899847" y="687350"/>
                </a:lnTo>
                <a:lnTo>
                  <a:pt x="3872962" y="656906"/>
                </a:lnTo>
                <a:lnTo>
                  <a:pt x="3844836" y="626967"/>
                </a:lnTo>
                <a:lnTo>
                  <a:pt x="3815493" y="597548"/>
                </a:lnTo>
                <a:lnTo>
                  <a:pt x="3784953" y="568661"/>
                </a:lnTo>
                <a:lnTo>
                  <a:pt x="3753239" y="540322"/>
                </a:lnTo>
                <a:lnTo>
                  <a:pt x="3720372" y="512542"/>
                </a:lnTo>
                <a:lnTo>
                  <a:pt x="3686375" y="485338"/>
                </a:lnTo>
                <a:lnTo>
                  <a:pt x="3651269" y="458721"/>
                </a:lnTo>
                <a:lnTo>
                  <a:pt x="3615077" y="432706"/>
                </a:lnTo>
                <a:lnTo>
                  <a:pt x="3577819" y="407307"/>
                </a:lnTo>
                <a:lnTo>
                  <a:pt x="3539518" y="382538"/>
                </a:lnTo>
                <a:lnTo>
                  <a:pt x="3500196" y="358412"/>
                </a:lnTo>
                <a:lnTo>
                  <a:pt x="3459875" y="334942"/>
                </a:lnTo>
                <a:lnTo>
                  <a:pt x="3418576" y="312144"/>
                </a:lnTo>
                <a:lnTo>
                  <a:pt x="3376322" y="290030"/>
                </a:lnTo>
                <a:lnTo>
                  <a:pt x="3333134" y="268615"/>
                </a:lnTo>
                <a:lnTo>
                  <a:pt x="3289034" y="247912"/>
                </a:lnTo>
                <a:lnTo>
                  <a:pt x="3244044" y="227935"/>
                </a:lnTo>
                <a:lnTo>
                  <a:pt x="3198186" y="208697"/>
                </a:lnTo>
                <a:lnTo>
                  <a:pt x="3151482" y="190213"/>
                </a:lnTo>
                <a:lnTo>
                  <a:pt x="3103954" y="172497"/>
                </a:lnTo>
                <a:lnTo>
                  <a:pt x="3055623" y="155561"/>
                </a:lnTo>
                <a:lnTo>
                  <a:pt x="3006512" y="139420"/>
                </a:lnTo>
                <a:lnTo>
                  <a:pt x="2956642" y="124088"/>
                </a:lnTo>
                <a:lnTo>
                  <a:pt x="2906036" y="109579"/>
                </a:lnTo>
                <a:lnTo>
                  <a:pt x="2854714" y="95905"/>
                </a:lnTo>
                <a:lnTo>
                  <a:pt x="2802700" y="83082"/>
                </a:lnTo>
                <a:lnTo>
                  <a:pt x="2750014" y="71123"/>
                </a:lnTo>
                <a:lnTo>
                  <a:pt x="2696679" y="60041"/>
                </a:lnTo>
                <a:lnTo>
                  <a:pt x="2642717" y="49850"/>
                </a:lnTo>
                <a:lnTo>
                  <a:pt x="2588149" y="40564"/>
                </a:lnTo>
                <a:lnTo>
                  <a:pt x="2532998" y="32198"/>
                </a:lnTo>
                <a:lnTo>
                  <a:pt x="2477285" y="24764"/>
                </a:lnTo>
                <a:lnTo>
                  <a:pt x="2421032" y="18276"/>
                </a:lnTo>
                <a:lnTo>
                  <a:pt x="2364261" y="12749"/>
                </a:lnTo>
                <a:lnTo>
                  <a:pt x="2306993" y="8196"/>
                </a:lnTo>
                <a:lnTo>
                  <a:pt x="2249252" y="4631"/>
                </a:lnTo>
                <a:lnTo>
                  <a:pt x="2191058" y="2067"/>
                </a:lnTo>
                <a:lnTo>
                  <a:pt x="2132434" y="519"/>
                </a:lnTo>
                <a:lnTo>
                  <a:pt x="2073402" y="0"/>
                </a:lnTo>
                <a:close/>
              </a:path>
            </a:pathLst>
          </a:custGeom>
          <a:solidFill>
            <a:srgbClr val="99FF99">
              <a:alpha val="50195"/>
            </a:srgbClr>
          </a:solidFill>
        </p:spPr>
        <p:txBody>
          <a:bodyPr wrap="square" lIns="0" tIns="0" rIns="0" bIns="0" rtlCol="0"/>
          <a:lstStyle/>
          <a:p>
            <a:endParaRPr/>
          </a:p>
        </p:txBody>
      </p:sp>
      <p:sp>
        <p:nvSpPr>
          <p:cNvPr id="10" name="object 10"/>
          <p:cNvSpPr txBox="1"/>
          <p:nvPr/>
        </p:nvSpPr>
        <p:spPr>
          <a:xfrm>
            <a:off x="2154040" y="3213054"/>
            <a:ext cx="781685" cy="673100"/>
          </a:xfrm>
          <a:prstGeom prst="rect">
            <a:avLst/>
          </a:prstGeom>
        </p:spPr>
        <p:txBody>
          <a:bodyPr vert="horz" wrap="square" lIns="0" tIns="0" rIns="0" bIns="0" rtlCol="0">
            <a:spAutoFit/>
          </a:bodyPr>
          <a:lstStyle/>
          <a:p>
            <a:pPr marL="12700"/>
            <a:r>
              <a:rPr sz="1450" b="1" spc="25" dirty="0">
                <a:solidFill>
                  <a:srgbClr val="FF0000"/>
                </a:solidFill>
                <a:latin typeface="ＭＳ Ｐゴシック"/>
                <a:cs typeface="ＭＳ Ｐゴシック"/>
              </a:rPr>
              <a:t>●取組①</a:t>
            </a:r>
            <a:endParaRPr sz="1450">
              <a:latin typeface="ＭＳ Ｐゴシック"/>
              <a:cs typeface="ＭＳ Ｐゴシック"/>
            </a:endParaRPr>
          </a:p>
          <a:p>
            <a:pPr marL="12700">
              <a:spcBef>
                <a:spcPts val="35"/>
              </a:spcBef>
            </a:pPr>
            <a:r>
              <a:rPr sz="1450" b="1" spc="25" dirty="0">
                <a:solidFill>
                  <a:srgbClr val="FF0000"/>
                </a:solidFill>
                <a:latin typeface="ＭＳ Ｐゴシック"/>
                <a:cs typeface="ＭＳ Ｐゴシック"/>
              </a:rPr>
              <a:t>●取組②</a:t>
            </a:r>
            <a:endParaRPr sz="1450">
              <a:latin typeface="ＭＳ Ｐゴシック"/>
              <a:cs typeface="ＭＳ Ｐゴシック"/>
            </a:endParaRPr>
          </a:p>
          <a:p>
            <a:pPr marL="12700">
              <a:spcBef>
                <a:spcPts val="20"/>
              </a:spcBef>
            </a:pPr>
            <a:r>
              <a:rPr sz="1450" b="1" spc="25" dirty="0">
                <a:solidFill>
                  <a:srgbClr val="FF0000"/>
                </a:solidFill>
                <a:latin typeface="ＭＳ Ｐゴシック"/>
                <a:cs typeface="ＭＳ Ｐゴシック"/>
              </a:rPr>
              <a:t>●</a:t>
            </a:r>
            <a:r>
              <a:rPr sz="1450" b="1" spc="20" dirty="0">
                <a:solidFill>
                  <a:srgbClr val="FF0000"/>
                </a:solidFill>
                <a:latin typeface="ＭＳ Ｐゴシック"/>
                <a:cs typeface="ＭＳ Ｐゴシック"/>
              </a:rPr>
              <a:t>・・・</a:t>
            </a:r>
            <a:endParaRPr sz="1450">
              <a:latin typeface="ＭＳ Ｐゴシック"/>
              <a:cs typeface="ＭＳ Ｐゴシック"/>
            </a:endParaRPr>
          </a:p>
        </p:txBody>
      </p:sp>
      <p:sp>
        <p:nvSpPr>
          <p:cNvPr id="11" name="object 11"/>
          <p:cNvSpPr txBox="1"/>
          <p:nvPr/>
        </p:nvSpPr>
        <p:spPr>
          <a:xfrm>
            <a:off x="1314851" y="2958904"/>
            <a:ext cx="1845310" cy="201295"/>
          </a:xfrm>
          <a:prstGeom prst="rect">
            <a:avLst/>
          </a:prstGeom>
        </p:spPr>
        <p:txBody>
          <a:bodyPr vert="horz" wrap="square" lIns="0" tIns="0" rIns="0" bIns="0" rtlCol="0">
            <a:spAutoFit/>
          </a:bodyPr>
          <a:lstStyle/>
          <a:p>
            <a:pPr marL="12700"/>
            <a:r>
              <a:rPr sz="1300" b="1" u="sng" dirty="0">
                <a:latin typeface="ＭＳ Ｐゴシック"/>
                <a:cs typeface="ＭＳ Ｐゴシック"/>
              </a:rPr>
              <a:t>提案都市の</a:t>
            </a:r>
            <a:r>
              <a:rPr sz="1300" b="1" u="sng" spc="-10" dirty="0">
                <a:latin typeface="ＭＳ Ｐゴシック"/>
                <a:cs typeface="ＭＳ Ｐゴシック"/>
              </a:rPr>
              <a:t>課題</a:t>
            </a:r>
            <a:r>
              <a:rPr sz="1300" b="1" u="sng" dirty="0">
                <a:latin typeface="ＭＳ Ｐゴシック"/>
                <a:cs typeface="ＭＳ Ｐゴシック"/>
              </a:rPr>
              <a:t>…</a:t>
            </a:r>
            <a:r>
              <a:rPr sz="1300" b="1" u="sng" spc="-10" dirty="0">
                <a:latin typeface="ＭＳ Ｐゴシック"/>
                <a:cs typeface="ＭＳ Ｐゴシック"/>
              </a:rPr>
              <a:t>○○○</a:t>
            </a:r>
            <a:endParaRPr sz="1300">
              <a:latin typeface="ＭＳ Ｐゴシック"/>
              <a:cs typeface="ＭＳ Ｐゴシック"/>
            </a:endParaRPr>
          </a:p>
        </p:txBody>
      </p:sp>
      <p:sp>
        <p:nvSpPr>
          <p:cNvPr id="12" name="object 12"/>
          <p:cNvSpPr txBox="1"/>
          <p:nvPr/>
        </p:nvSpPr>
        <p:spPr>
          <a:xfrm>
            <a:off x="4081217" y="4939992"/>
            <a:ext cx="1845310" cy="873125"/>
          </a:xfrm>
          <a:prstGeom prst="rect">
            <a:avLst/>
          </a:prstGeom>
        </p:spPr>
        <p:txBody>
          <a:bodyPr vert="horz" wrap="square" lIns="0" tIns="0" rIns="0" bIns="0" rtlCol="0">
            <a:spAutoFit/>
          </a:bodyPr>
          <a:lstStyle/>
          <a:p>
            <a:pPr algn="ctr">
              <a:lnSpc>
                <a:spcPct val="100000"/>
              </a:lnSpc>
            </a:pPr>
            <a:r>
              <a:rPr sz="1300" b="1" u="sng" dirty="0">
                <a:latin typeface="ＭＳ Ｐゴシック"/>
                <a:cs typeface="ＭＳ Ｐゴシック"/>
              </a:rPr>
              <a:t>提案都市の</a:t>
            </a:r>
            <a:r>
              <a:rPr sz="1300" b="1" u="sng" spc="-10" dirty="0">
                <a:latin typeface="ＭＳ Ｐゴシック"/>
                <a:cs typeface="ＭＳ Ｐゴシック"/>
              </a:rPr>
              <a:t>課題</a:t>
            </a:r>
            <a:r>
              <a:rPr sz="1300" b="1" u="sng" dirty="0">
                <a:latin typeface="ＭＳ Ｐゴシック"/>
                <a:cs typeface="ＭＳ Ｐゴシック"/>
              </a:rPr>
              <a:t>…</a:t>
            </a:r>
            <a:r>
              <a:rPr sz="1300" b="1" u="sng" spc="-10" dirty="0">
                <a:latin typeface="ＭＳ Ｐゴシック"/>
                <a:cs typeface="ＭＳ Ｐゴシック"/>
              </a:rPr>
              <a:t>○○○</a:t>
            </a:r>
            <a:endParaRPr sz="1300">
              <a:latin typeface="ＭＳ Ｐゴシック"/>
              <a:cs typeface="ＭＳ Ｐゴシック"/>
            </a:endParaRPr>
          </a:p>
          <a:p>
            <a:pPr marL="502284">
              <a:spcBef>
                <a:spcPts val="15"/>
              </a:spcBef>
            </a:pPr>
            <a:r>
              <a:rPr sz="1450" b="1" spc="25" dirty="0">
                <a:solidFill>
                  <a:srgbClr val="FF0000"/>
                </a:solidFill>
                <a:latin typeface="ＭＳ Ｐゴシック"/>
                <a:cs typeface="ＭＳ Ｐゴシック"/>
              </a:rPr>
              <a:t>●取組①</a:t>
            </a:r>
            <a:endParaRPr sz="1450">
              <a:latin typeface="ＭＳ Ｐゴシック"/>
              <a:cs typeface="ＭＳ Ｐゴシック"/>
            </a:endParaRPr>
          </a:p>
          <a:p>
            <a:pPr marL="502284">
              <a:spcBef>
                <a:spcPts val="35"/>
              </a:spcBef>
            </a:pPr>
            <a:r>
              <a:rPr sz="1450" b="1" spc="25" dirty="0">
                <a:solidFill>
                  <a:srgbClr val="FF0000"/>
                </a:solidFill>
                <a:latin typeface="ＭＳ Ｐゴシック"/>
                <a:cs typeface="ＭＳ Ｐゴシック"/>
              </a:rPr>
              <a:t>●取組②</a:t>
            </a:r>
            <a:endParaRPr sz="1450">
              <a:latin typeface="ＭＳ Ｐゴシック"/>
              <a:cs typeface="ＭＳ Ｐゴシック"/>
            </a:endParaRPr>
          </a:p>
          <a:p>
            <a:pPr marL="502284">
              <a:spcBef>
                <a:spcPts val="20"/>
              </a:spcBef>
            </a:pPr>
            <a:r>
              <a:rPr sz="1450" b="1" spc="25" dirty="0">
                <a:solidFill>
                  <a:srgbClr val="FF0000"/>
                </a:solidFill>
                <a:latin typeface="ＭＳ Ｐゴシック"/>
                <a:cs typeface="ＭＳ Ｐゴシック"/>
              </a:rPr>
              <a:t>●</a:t>
            </a:r>
            <a:r>
              <a:rPr sz="1450" b="1" spc="20" dirty="0">
                <a:solidFill>
                  <a:srgbClr val="FF0000"/>
                </a:solidFill>
                <a:latin typeface="ＭＳ Ｐゴシック"/>
                <a:cs typeface="ＭＳ Ｐゴシック"/>
              </a:rPr>
              <a:t>・・・</a:t>
            </a:r>
            <a:endParaRPr sz="1450">
              <a:latin typeface="ＭＳ Ｐゴシック"/>
              <a:cs typeface="ＭＳ Ｐゴシック"/>
            </a:endParaRPr>
          </a:p>
        </p:txBody>
      </p:sp>
      <p:sp>
        <p:nvSpPr>
          <p:cNvPr id="13" name="object 13"/>
          <p:cNvSpPr/>
          <p:nvPr/>
        </p:nvSpPr>
        <p:spPr>
          <a:xfrm>
            <a:off x="3370327" y="2832355"/>
            <a:ext cx="725805" cy="475615"/>
          </a:xfrm>
          <a:custGeom>
            <a:avLst/>
            <a:gdLst/>
            <a:ahLst/>
            <a:cxnLst/>
            <a:rect l="l" t="t" r="r" b="b"/>
            <a:pathLst>
              <a:path w="725804" h="475614">
                <a:moveTo>
                  <a:pt x="0" y="0"/>
                </a:moveTo>
                <a:lnTo>
                  <a:pt x="725424" y="0"/>
                </a:lnTo>
                <a:lnTo>
                  <a:pt x="725424" y="475488"/>
                </a:lnTo>
                <a:lnTo>
                  <a:pt x="0" y="475488"/>
                </a:lnTo>
                <a:lnTo>
                  <a:pt x="0" y="0"/>
                </a:lnTo>
                <a:close/>
              </a:path>
            </a:pathLst>
          </a:custGeom>
          <a:solidFill>
            <a:srgbClr val="0070C0"/>
          </a:solidFill>
        </p:spPr>
        <p:txBody>
          <a:bodyPr wrap="square" lIns="0" tIns="0" rIns="0" bIns="0" rtlCol="0"/>
          <a:lstStyle/>
          <a:p>
            <a:endParaRPr/>
          </a:p>
        </p:txBody>
      </p:sp>
      <p:sp>
        <p:nvSpPr>
          <p:cNvPr id="14" name="object 14"/>
          <p:cNvSpPr/>
          <p:nvPr/>
        </p:nvSpPr>
        <p:spPr>
          <a:xfrm>
            <a:off x="3370327" y="2832355"/>
            <a:ext cx="725805" cy="475615"/>
          </a:xfrm>
          <a:custGeom>
            <a:avLst/>
            <a:gdLst/>
            <a:ahLst/>
            <a:cxnLst/>
            <a:rect l="l" t="t" r="r" b="b"/>
            <a:pathLst>
              <a:path w="725804" h="475614">
                <a:moveTo>
                  <a:pt x="0" y="0"/>
                </a:moveTo>
                <a:lnTo>
                  <a:pt x="725424" y="0"/>
                </a:lnTo>
                <a:lnTo>
                  <a:pt x="725424" y="475488"/>
                </a:lnTo>
                <a:lnTo>
                  <a:pt x="0" y="475488"/>
                </a:lnTo>
                <a:lnTo>
                  <a:pt x="0" y="0"/>
                </a:lnTo>
                <a:close/>
              </a:path>
            </a:pathLst>
          </a:custGeom>
          <a:ln w="25908">
            <a:solidFill>
              <a:srgbClr val="000000"/>
            </a:solidFill>
          </a:ln>
        </p:spPr>
        <p:txBody>
          <a:bodyPr wrap="square" lIns="0" tIns="0" rIns="0" bIns="0" rtlCol="0"/>
          <a:lstStyle/>
          <a:p>
            <a:endParaRPr/>
          </a:p>
        </p:txBody>
      </p:sp>
      <p:sp>
        <p:nvSpPr>
          <p:cNvPr id="15" name="object 15"/>
          <p:cNvSpPr/>
          <p:nvPr/>
        </p:nvSpPr>
        <p:spPr>
          <a:xfrm>
            <a:off x="4552950" y="3931159"/>
            <a:ext cx="723900" cy="474345"/>
          </a:xfrm>
          <a:custGeom>
            <a:avLst/>
            <a:gdLst/>
            <a:ahLst/>
            <a:cxnLst/>
            <a:rect l="l" t="t" r="r" b="b"/>
            <a:pathLst>
              <a:path w="723900" h="474345">
                <a:moveTo>
                  <a:pt x="0" y="0"/>
                </a:moveTo>
                <a:lnTo>
                  <a:pt x="723900" y="0"/>
                </a:lnTo>
                <a:lnTo>
                  <a:pt x="723900" y="473964"/>
                </a:lnTo>
                <a:lnTo>
                  <a:pt x="0" y="473964"/>
                </a:lnTo>
                <a:lnTo>
                  <a:pt x="0" y="0"/>
                </a:lnTo>
                <a:close/>
              </a:path>
            </a:pathLst>
          </a:custGeom>
          <a:solidFill>
            <a:srgbClr val="00B050"/>
          </a:solidFill>
        </p:spPr>
        <p:txBody>
          <a:bodyPr wrap="square" lIns="0" tIns="0" rIns="0" bIns="0" rtlCol="0"/>
          <a:lstStyle/>
          <a:p>
            <a:endParaRPr/>
          </a:p>
        </p:txBody>
      </p:sp>
      <p:sp>
        <p:nvSpPr>
          <p:cNvPr id="16" name="object 16"/>
          <p:cNvSpPr/>
          <p:nvPr/>
        </p:nvSpPr>
        <p:spPr>
          <a:xfrm>
            <a:off x="4552950" y="3931159"/>
            <a:ext cx="723900" cy="474345"/>
          </a:xfrm>
          <a:custGeom>
            <a:avLst/>
            <a:gdLst/>
            <a:ahLst/>
            <a:cxnLst/>
            <a:rect l="l" t="t" r="r" b="b"/>
            <a:pathLst>
              <a:path w="723900" h="474345">
                <a:moveTo>
                  <a:pt x="0" y="0"/>
                </a:moveTo>
                <a:lnTo>
                  <a:pt x="723900" y="0"/>
                </a:lnTo>
                <a:lnTo>
                  <a:pt x="723900" y="473964"/>
                </a:lnTo>
                <a:lnTo>
                  <a:pt x="0" y="473964"/>
                </a:lnTo>
                <a:lnTo>
                  <a:pt x="0" y="0"/>
                </a:lnTo>
                <a:close/>
              </a:path>
            </a:pathLst>
          </a:custGeom>
          <a:ln w="25907">
            <a:solidFill>
              <a:srgbClr val="000000"/>
            </a:solidFill>
          </a:ln>
        </p:spPr>
        <p:txBody>
          <a:bodyPr wrap="square" lIns="0" tIns="0" rIns="0" bIns="0" rtlCol="0"/>
          <a:lstStyle/>
          <a:p>
            <a:endParaRPr/>
          </a:p>
        </p:txBody>
      </p:sp>
      <p:sp>
        <p:nvSpPr>
          <p:cNvPr id="17" name="object 17"/>
          <p:cNvSpPr txBox="1"/>
          <p:nvPr/>
        </p:nvSpPr>
        <p:spPr>
          <a:xfrm>
            <a:off x="4552950" y="4008560"/>
            <a:ext cx="723900" cy="338554"/>
          </a:xfrm>
          <a:prstGeom prst="rect">
            <a:avLst/>
          </a:prstGeom>
        </p:spPr>
        <p:txBody>
          <a:bodyPr vert="horz" wrap="square" lIns="0" tIns="0" rIns="0" bIns="0" rtlCol="0">
            <a:spAutoFit/>
          </a:bodyPr>
          <a:lstStyle/>
          <a:p>
            <a:pPr marL="78105"/>
            <a:r>
              <a:rPr sz="2200" b="1" spc="20" dirty="0">
                <a:solidFill>
                  <a:srgbClr val="FFFFFF"/>
                </a:solidFill>
                <a:latin typeface="ＭＳ Ｐゴシック"/>
                <a:cs typeface="ＭＳ Ｐゴシック"/>
              </a:rPr>
              <a:t>環境</a:t>
            </a:r>
            <a:endParaRPr sz="2200">
              <a:latin typeface="ＭＳ Ｐゴシック"/>
              <a:cs typeface="ＭＳ Ｐゴシック"/>
            </a:endParaRPr>
          </a:p>
        </p:txBody>
      </p:sp>
      <p:sp>
        <p:nvSpPr>
          <p:cNvPr id="18" name="object 18"/>
          <p:cNvSpPr txBox="1"/>
          <p:nvPr/>
        </p:nvSpPr>
        <p:spPr>
          <a:xfrm>
            <a:off x="3436703" y="2910240"/>
            <a:ext cx="3068955" cy="338554"/>
          </a:xfrm>
          <a:prstGeom prst="rect">
            <a:avLst/>
          </a:prstGeom>
        </p:spPr>
        <p:txBody>
          <a:bodyPr vert="horz" wrap="square" lIns="0" tIns="0" rIns="0" bIns="0" rtlCol="0">
            <a:spAutoFit/>
          </a:bodyPr>
          <a:lstStyle/>
          <a:p>
            <a:pPr marL="12700">
              <a:tabLst>
                <a:tab pos="2421255" algn="l"/>
              </a:tabLst>
            </a:pPr>
            <a:r>
              <a:rPr sz="2200" b="1" spc="20" dirty="0">
                <a:solidFill>
                  <a:srgbClr val="FFFFFF"/>
                </a:solidFill>
                <a:latin typeface="ＭＳ Ｐゴシック"/>
                <a:cs typeface="ＭＳ Ｐゴシック"/>
              </a:rPr>
              <a:t>経</a:t>
            </a:r>
            <a:r>
              <a:rPr sz="2200" b="1" spc="10" dirty="0">
                <a:solidFill>
                  <a:srgbClr val="FFFFFF"/>
                </a:solidFill>
                <a:latin typeface="ＭＳ Ｐゴシック"/>
                <a:cs typeface="ＭＳ Ｐゴシック"/>
              </a:rPr>
              <a:t>済</a:t>
            </a:r>
            <a:r>
              <a:rPr sz="2200" b="1" dirty="0">
                <a:solidFill>
                  <a:srgbClr val="FFFFFF"/>
                </a:solidFill>
                <a:latin typeface="ＭＳ Ｐゴシック"/>
                <a:cs typeface="ＭＳ Ｐゴシック"/>
              </a:rPr>
              <a:t>	</a:t>
            </a:r>
            <a:r>
              <a:rPr sz="2200" b="1" spc="20" dirty="0">
                <a:solidFill>
                  <a:srgbClr val="FFFFFF"/>
                </a:solidFill>
                <a:latin typeface="ＭＳ Ｐゴシック"/>
                <a:cs typeface="ＭＳ Ｐゴシック"/>
              </a:rPr>
              <a:t>社会</a:t>
            </a:r>
            <a:endParaRPr sz="2200">
              <a:latin typeface="ＭＳ Ｐゴシック"/>
              <a:cs typeface="ＭＳ Ｐゴシック"/>
            </a:endParaRPr>
          </a:p>
        </p:txBody>
      </p:sp>
      <p:sp>
        <p:nvSpPr>
          <p:cNvPr id="19" name="object 19"/>
          <p:cNvSpPr/>
          <p:nvPr/>
        </p:nvSpPr>
        <p:spPr>
          <a:xfrm>
            <a:off x="3375660" y="3377185"/>
            <a:ext cx="3129280" cy="487680"/>
          </a:xfrm>
          <a:custGeom>
            <a:avLst/>
            <a:gdLst/>
            <a:ahLst/>
            <a:cxnLst/>
            <a:rect l="l" t="t" r="r" b="b"/>
            <a:pathLst>
              <a:path w="3129279" h="487679">
                <a:moveTo>
                  <a:pt x="3047492" y="0"/>
                </a:moveTo>
                <a:lnTo>
                  <a:pt x="81280" y="0"/>
                </a:lnTo>
                <a:lnTo>
                  <a:pt x="49640" y="6386"/>
                </a:lnTo>
                <a:lnTo>
                  <a:pt x="23804" y="23804"/>
                </a:lnTo>
                <a:lnTo>
                  <a:pt x="6386" y="49640"/>
                </a:lnTo>
                <a:lnTo>
                  <a:pt x="0" y="81279"/>
                </a:lnTo>
                <a:lnTo>
                  <a:pt x="0" y="406399"/>
                </a:lnTo>
                <a:lnTo>
                  <a:pt x="6386" y="438034"/>
                </a:lnTo>
                <a:lnTo>
                  <a:pt x="23804" y="463870"/>
                </a:lnTo>
                <a:lnTo>
                  <a:pt x="49640" y="481291"/>
                </a:lnTo>
                <a:lnTo>
                  <a:pt x="81280" y="487679"/>
                </a:lnTo>
                <a:lnTo>
                  <a:pt x="3047492" y="487679"/>
                </a:lnTo>
                <a:lnTo>
                  <a:pt x="3079131" y="481291"/>
                </a:lnTo>
                <a:lnTo>
                  <a:pt x="3104967" y="463870"/>
                </a:lnTo>
                <a:lnTo>
                  <a:pt x="3122385" y="438034"/>
                </a:lnTo>
                <a:lnTo>
                  <a:pt x="3128772" y="406399"/>
                </a:lnTo>
                <a:lnTo>
                  <a:pt x="3128772" y="81279"/>
                </a:lnTo>
                <a:lnTo>
                  <a:pt x="3122385" y="49640"/>
                </a:lnTo>
                <a:lnTo>
                  <a:pt x="3104967" y="23804"/>
                </a:lnTo>
                <a:lnTo>
                  <a:pt x="3079131" y="6386"/>
                </a:lnTo>
                <a:lnTo>
                  <a:pt x="3047492" y="0"/>
                </a:lnTo>
                <a:close/>
              </a:path>
            </a:pathLst>
          </a:custGeom>
          <a:solidFill>
            <a:srgbClr val="FFCCFF"/>
          </a:solidFill>
        </p:spPr>
        <p:txBody>
          <a:bodyPr wrap="square" lIns="0" tIns="0" rIns="0" bIns="0" rtlCol="0"/>
          <a:lstStyle/>
          <a:p>
            <a:endParaRPr/>
          </a:p>
        </p:txBody>
      </p:sp>
      <p:sp>
        <p:nvSpPr>
          <p:cNvPr id="20" name="object 20"/>
          <p:cNvSpPr/>
          <p:nvPr/>
        </p:nvSpPr>
        <p:spPr>
          <a:xfrm>
            <a:off x="3375660" y="3377185"/>
            <a:ext cx="3129280" cy="487680"/>
          </a:xfrm>
          <a:custGeom>
            <a:avLst/>
            <a:gdLst/>
            <a:ahLst/>
            <a:cxnLst/>
            <a:rect l="l" t="t" r="r" b="b"/>
            <a:pathLst>
              <a:path w="3129279" h="487679">
                <a:moveTo>
                  <a:pt x="0" y="81279"/>
                </a:moveTo>
                <a:lnTo>
                  <a:pt x="6386" y="49640"/>
                </a:lnTo>
                <a:lnTo>
                  <a:pt x="23804" y="23804"/>
                </a:lnTo>
                <a:lnTo>
                  <a:pt x="49640" y="6386"/>
                </a:lnTo>
                <a:lnTo>
                  <a:pt x="81280" y="0"/>
                </a:lnTo>
                <a:lnTo>
                  <a:pt x="3047492" y="0"/>
                </a:lnTo>
                <a:lnTo>
                  <a:pt x="3079131" y="6386"/>
                </a:lnTo>
                <a:lnTo>
                  <a:pt x="3104967" y="23804"/>
                </a:lnTo>
                <a:lnTo>
                  <a:pt x="3122385" y="49640"/>
                </a:lnTo>
                <a:lnTo>
                  <a:pt x="3128772" y="81279"/>
                </a:lnTo>
                <a:lnTo>
                  <a:pt x="3128772" y="406399"/>
                </a:lnTo>
                <a:lnTo>
                  <a:pt x="3122385" y="438034"/>
                </a:lnTo>
                <a:lnTo>
                  <a:pt x="3104967" y="463870"/>
                </a:lnTo>
                <a:lnTo>
                  <a:pt x="3079131" y="481291"/>
                </a:lnTo>
                <a:lnTo>
                  <a:pt x="3047492" y="487679"/>
                </a:lnTo>
                <a:lnTo>
                  <a:pt x="81280" y="487679"/>
                </a:lnTo>
                <a:lnTo>
                  <a:pt x="49640" y="481291"/>
                </a:lnTo>
                <a:lnTo>
                  <a:pt x="23804" y="463870"/>
                </a:lnTo>
                <a:lnTo>
                  <a:pt x="6386" y="438034"/>
                </a:lnTo>
                <a:lnTo>
                  <a:pt x="0" y="406399"/>
                </a:lnTo>
                <a:lnTo>
                  <a:pt x="0" y="81279"/>
                </a:lnTo>
                <a:close/>
              </a:path>
            </a:pathLst>
          </a:custGeom>
          <a:ln w="64008">
            <a:solidFill>
              <a:srgbClr val="FF0000"/>
            </a:solidFill>
          </a:ln>
        </p:spPr>
        <p:txBody>
          <a:bodyPr wrap="square" lIns="0" tIns="0" rIns="0" bIns="0" rtlCol="0"/>
          <a:lstStyle/>
          <a:p>
            <a:endParaRPr/>
          </a:p>
        </p:txBody>
      </p:sp>
      <p:sp>
        <p:nvSpPr>
          <p:cNvPr id="21" name="object 21"/>
          <p:cNvSpPr txBox="1"/>
          <p:nvPr/>
        </p:nvSpPr>
        <p:spPr>
          <a:xfrm>
            <a:off x="3497174" y="3404026"/>
            <a:ext cx="2884805" cy="461665"/>
          </a:xfrm>
          <a:prstGeom prst="rect">
            <a:avLst/>
          </a:prstGeom>
        </p:spPr>
        <p:txBody>
          <a:bodyPr vert="horz" wrap="square" lIns="0" tIns="0" rIns="0" bIns="0" rtlCol="0">
            <a:spAutoFit/>
          </a:bodyPr>
          <a:lstStyle/>
          <a:p>
            <a:pPr algn="ctr">
              <a:lnSpc>
                <a:spcPts val="1970"/>
              </a:lnSpc>
            </a:pPr>
            <a:r>
              <a:rPr sz="1650" b="1" spc="20" dirty="0">
                <a:latin typeface="ＭＳ Ｐゴシック"/>
                <a:cs typeface="ＭＳ Ｐゴシック"/>
              </a:rPr>
              <a:t>自治</a:t>
            </a:r>
            <a:r>
              <a:rPr sz="1650" b="1" spc="10" dirty="0">
                <a:latin typeface="ＭＳ Ｐゴシック"/>
                <a:cs typeface="ＭＳ Ｐゴシック"/>
              </a:rPr>
              <a:t>体</a:t>
            </a:r>
            <a:r>
              <a:rPr sz="1650" b="1" dirty="0">
                <a:latin typeface="ＭＳ Ｐゴシック"/>
                <a:cs typeface="ＭＳ Ｐゴシック"/>
              </a:rPr>
              <a:t>S</a:t>
            </a:r>
            <a:r>
              <a:rPr sz="1650" b="1" spc="15" dirty="0">
                <a:latin typeface="ＭＳ Ｐゴシック"/>
                <a:cs typeface="ＭＳ Ｐゴシック"/>
              </a:rPr>
              <a:t>D</a:t>
            </a:r>
            <a:r>
              <a:rPr sz="1650" b="1" spc="-5" dirty="0">
                <a:latin typeface="ＭＳ Ｐゴシック"/>
                <a:cs typeface="ＭＳ Ｐゴシック"/>
              </a:rPr>
              <a:t>G</a:t>
            </a:r>
            <a:r>
              <a:rPr sz="1650" b="1" dirty="0">
                <a:latin typeface="ＭＳ Ｐゴシック"/>
                <a:cs typeface="ＭＳ Ｐゴシック"/>
              </a:rPr>
              <a:t>ｓ推</a:t>
            </a:r>
            <a:r>
              <a:rPr sz="1650" b="1" spc="10" dirty="0">
                <a:latin typeface="ＭＳ Ｐゴシック"/>
                <a:cs typeface="ＭＳ Ｐゴシック"/>
              </a:rPr>
              <a:t>進</a:t>
            </a:r>
            <a:r>
              <a:rPr sz="1650" b="1" spc="-5" dirty="0">
                <a:latin typeface="ＭＳ Ｐゴシック"/>
                <a:cs typeface="ＭＳ Ｐゴシック"/>
              </a:rPr>
              <a:t>事</a:t>
            </a:r>
            <a:r>
              <a:rPr sz="1650" b="1" spc="10" dirty="0">
                <a:latin typeface="ＭＳ Ｐゴシック"/>
                <a:cs typeface="ＭＳ Ｐゴシック"/>
              </a:rPr>
              <a:t>業</a:t>
            </a:r>
            <a:r>
              <a:rPr sz="1650" b="1" spc="-5" dirty="0">
                <a:latin typeface="ＭＳ Ｐゴシック"/>
                <a:cs typeface="ＭＳ Ｐゴシック"/>
              </a:rPr>
              <a:t>費</a:t>
            </a:r>
            <a:r>
              <a:rPr sz="1650" b="1" spc="10" dirty="0">
                <a:latin typeface="ＭＳ Ｐゴシック"/>
                <a:cs typeface="ＭＳ Ｐゴシック"/>
              </a:rPr>
              <a:t>補</a:t>
            </a:r>
            <a:r>
              <a:rPr sz="1650" b="1" spc="-5" dirty="0">
                <a:latin typeface="ＭＳ Ｐゴシック"/>
                <a:cs typeface="ＭＳ Ｐゴシック"/>
              </a:rPr>
              <a:t>助</a:t>
            </a:r>
            <a:r>
              <a:rPr sz="1650" b="1" spc="10" dirty="0">
                <a:latin typeface="ＭＳ Ｐゴシック"/>
                <a:cs typeface="ＭＳ Ｐゴシック"/>
              </a:rPr>
              <a:t>金</a:t>
            </a:r>
            <a:endParaRPr sz="1650">
              <a:latin typeface="ＭＳ Ｐゴシック"/>
              <a:cs typeface="ＭＳ Ｐゴシック"/>
            </a:endParaRPr>
          </a:p>
          <a:p>
            <a:pPr algn="ctr">
              <a:lnSpc>
                <a:spcPts val="1550"/>
              </a:lnSpc>
            </a:pPr>
            <a:r>
              <a:rPr sz="1300" spc="-5" dirty="0">
                <a:latin typeface="ＭＳ Ｐゴシック"/>
                <a:cs typeface="ＭＳ Ｐゴシック"/>
              </a:rPr>
              <a:t>三側面</a:t>
            </a:r>
            <a:r>
              <a:rPr sz="1300" spc="-10" dirty="0">
                <a:latin typeface="ＭＳ Ｐゴシック"/>
                <a:cs typeface="ＭＳ Ｐゴシック"/>
              </a:rPr>
              <a:t>を</a:t>
            </a:r>
            <a:r>
              <a:rPr sz="1300" spc="-5" dirty="0">
                <a:latin typeface="ＭＳ Ｐゴシック"/>
                <a:cs typeface="ＭＳ Ｐゴシック"/>
              </a:rPr>
              <a:t>つ</a:t>
            </a:r>
            <a:r>
              <a:rPr sz="1300" spc="-10" dirty="0">
                <a:latin typeface="ＭＳ Ｐゴシック"/>
                <a:cs typeface="ＭＳ Ｐゴシック"/>
              </a:rPr>
              <a:t>なぐ</a:t>
            </a:r>
            <a:r>
              <a:rPr sz="1300" spc="-20" dirty="0">
                <a:latin typeface="ＭＳ Ｐゴシック"/>
                <a:cs typeface="ＭＳ Ｐゴシック"/>
              </a:rPr>
              <a:t>統</a:t>
            </a:r>
            <a:r>
              <a:rPr sz="1300" spc="-5" dirty="0">
                <a:latin typeface="ＭＳ Ｐゴシック"/>
                <a:cs typeface="ＭＳ Ｐゴシック"/>
              </a:rPr>
              <a:t>合</a:t>
            </a:r>
            <a:r>
              <a:rPr sz="1300" spc="-20" dirty="0">
                <a:latin typeface="ＭＳ Ｐゴシック"/>
                <a:cs typeface="ＭＳ Ｐゴシック"/>
              </a:rPr>
              <a:t>的取組</a:t>
            </a:r>
            <a:endParaRPr sz="1300">
              <a:latin typeface="ＭＳ Ｐゴシック"/>
              <a:cs typeface="ＭＳ Ｐゴシック"/>
            </a:endParaRPr>
          </a:p>
        </p:txBody>
      </p:sp>
      <p:sp>
        <p:nvSpPr>
          <p:cNvPr id="22" name="object 22"/>
          <p:cNvSpPr txBox="1"/>
          <p:nvPr/>
        </p:nvSpPr>
        <p:spPr>
          <a:xfrm>
            <a:off x="6956989" y="3230782"/>
            <a:ext cx="781685" cy="673100"/>
          </a:xfrm>
          <a:prstGeom prst="rect">
            <a:avLst/>
          </a:prstGeom>
        </p:spPr>
        <p:txBody>
          <a:bodyPr vert="horz" wrap="square" lIns="0" tIns="0" rIns="0" bIns="0" rtlCol="0">
            <a:spAutoFit/>
          </a:bodyPr>
          <a:lstStyle/>
          <a:p>
            <a:pPr marL="12700"/>
            <a:r>
              <a:rPr sz="1450" b="1" spc="25" dirty="0">
                <a:solidFill>
                  <a:srgbClr val="FF0000"/>
                </a:solidFill>
                <a:latin typeface="ＭＳ Ｐゴシック"/>
                <a:cs typeface="ＭＳ Ｐゴシック"/>
              </a:rPr>
              <a:t>●取組①</a:t>
            </a:r>
            <a:endParaRPr sz="1450">
              <a:latin typeface="ＭＳ Ｐゴシック"/>
              <a:cs typeface="ＭＳ Ｐゴシック"/>
            </a:endParaRPr>
          </a:p>
          <a:p>
            <a:pPr marL="12700">
              <a:spcBef>
                <a:spcPts val="35"/>
              </a:spcBef>
            </a:pPr>
            <a:r>
              <a:rPr sz="1450" b="1" spc="25" dirty="0">
                <a:solidFill>
                  <a:srgbClr val="FF0000"/>
                </a:solidFill>
                <a:latin typeface="ＭＳ Ｐゴシック"/>
                <a:cs typeface="ＭＳ Ｐゴシック"/>
              </a:rPr>
              <a:t>●取組②</a:t>
            </a:r>
            <a:endParaRPr sz="1450">
              <a:latin typeface="ＭＳ Ｐゴシック"/>
              <a:cs typeface="ＭＳ Ｐゴシック"/>
            </a:endParaRPr>
          </a:p>
          <a:p>
            <a:pPr marL="12700">
              <a:spcBef>
                <a:spcPts val="20"/>
              </a:spcBef>
            </a:pPr>
            <a:r>
              <a:rPr sz="1450" b="1" spc="25" dirty="0">
                <a:solidFill>
                  <a:srgbClr val="FF0000"/>
                </a:solidFill>
                <a:latin typeface="ＭＳ Ｐゴシック"/>
                <a:cs typeface="ＭＳ Ｐゴシック"/>
              </a:rPr>
              <a:t>●</a:t>
            </a:r>
            <a:r>
              <a:rPr sz="1450" b="1" spc="20" dirty="0">
                <a:solidFill>
                  <a:srgbClr val="FF0000"/>
                </a:solidFill>
                <a:latin typeface="ＭＳ Ｐゴシック"/>
                <a:cs typeface="ＭＳ Ｐゴシック"/>
              </a:rPr>
              <a:t>・・・</a:t>
            </a:r>
            <a:endParaRPr sz="1450">
              <a:latin typeface="ＭＳ Ｐゴシック"/>
              <a:cs typeface="ＭＳ Ｐゴシック"/>
            </a:endParaRPr>
          </a:p>
        </p:txBody>
      </p:sp>
      <p:sp>
        <p:nvSpPr>
          <p:cNvPr id="23" name="object 23"/>
          <p:cNvSpPr txBox="1"/>
          <p:nvPr/>
        </p:nvSpPr>
        <p:spPr>
          <a:xfrm>
            <a:off x="6727803" y="2958904"/>
            <a:ext cx="1845310" cy="201295"/>
          </a:xfrm>
          <a:prstGeom prst="rect">
            <a:avLst/>
          </a:prstGeom>
        </p:spPr>
        <p:txBody>
          <a:bodyPr vert="horz" wrap="square" lIns="0" tIns="0" rIns="0" bIns="0" rtlCol="0">
            <a:spAutoFit/>
          </a:bodyPr>
          <a:lstStyle/>
          <a:p>
            <a:pPr marL="12700"/>
            <a:r>
              <a:rPr sz="1300" b="1" u="sng" dirty="0">
                <a:latin typeface="ＭＳ Ｐゴシック"/>
                <a:cs typeface="ＭＳ Ｐゴシック"/>
              </a:rPr>
              <a:t>提案都市の</a:t>
            </a:r>
            <a:r>
              <a:rPr sz="1300" b="1" u="sng" spc="-10" dirty="0">
                <a:latin typeface="ＭＳ Ｐゴシック"/>
                <a:cs typeface="ＭＳ Ｐゴシック"/>
              </a:rPr>
              <a:t>課題</a:t>
            </a:r>
            <a:r>
              <a:rPr sz="1300" b="1" u="sng" dirty="0">
                <a:latin typeface="ＭＳ Ｐゴシック"/>
                <a:cs typeface="ＭＳ Ｐゴシック"/>
              </a:rPr>
              <a:t>…</a:t>
            </a:r>
            <a:r>
              <a:rPr sz="1300" b="1" u="sng" spc="-10" dirty="0">
                <a:latin typeface="ＭＳ Ｐゴシック"/>
                <a:cs typeface="ＭＳ Ｐゴシック"/>
              </a:rPr>
              <a:t>○○○</a:t>
            </a:r>
            <a:endParaRPr sz="1300">
              <a:latin typeface="ＭＳ Ｐゴシック"/>
              <a:cs typeface="ＭＳ Ｐゴシック"/>
            </a:endParaRPr>
          </a:p>
        </p:txBody>
      </p:sp>
      <p:sp>
        <p:nvSpPr>
          <p:cNvPr id="24" name="object 24"/>
          <p:cNvSpPr/>
          <p:nvPr/>
        </p:nvSpPr>
        <p:spPr>
          <a:xfrm>
            <a:off x="4846506" y="2384299"/>
            <a:ext cx="1847850" cy="201295"/>
          </a:xfrm>
          <a:custGeom>
            <a:avLst/>
            <a:gdLst/>
            <a:ahLst/>
            <a:cxnLst/>
            <a:rect l="l" t="t" r="r" b="b"/>
            <a:pathLst>
              <a:path w="1847850" h="201294">
                <a:moveTo>
                  <a:pt x="1847862" y="150875"/>
                </a:moveTo>
                <a:lnTo>
                  <a:pt x="1666532" y="150875"/>
                </a:lnTo>
                <a:lnTo>
                  <a:pt x="1811858" y="201167"/>
                </a:lnTo>
                <a:lnTo>
                  <a:pt x="1847862" y="150875"/>
                </a:lnTo>
                <a:close/>
              </a:path>
              <a:path w="1847850" h="201294">
                <a:moveTo>
                  <a:pt x="180619" y="0"/>
                </a:moveTo>
                <a:lnTo>
                  <a:pt x="0" y="0"/>
                </a:lnTo>
                <a:lnTo>
                  <a:pt x="141549" y="675"/>
                </a:lnTo>
                <a:lnTo>
                  <a:pt x="415992" y="5941"/>
                </a:lnTo>
                <a:lnTo>
                  <a:pt x="612199" y="13130"/>
                </a:lnTo>
                <a:lnTo>
                  <a:pt x="798203" y="22919"/>
                </a:lnTo>
                <a:lnTo>
                  <a:pt x="972246" y="35148"/>
                </a:lnTo>
                <a:lnTo>
                  <a:pt x="1080762" y="44579"/>
                </a:lnTo>
                <a:lnTo>
                  <a:pt x="1182659" y="54976"/>
                </a:lnTo>
                <a:lnTo>
                  <a:pt x="1277418" y="66293"/>
                </a:lnTo>
                <a:lnTo>
                  <a:pt x="1321958" y="72282"/>
                </a:lnTo>
                <a:lnTo>
                  <a:pt x="1364517" y="78483"/>
                </a:lnTo>
                <a:lnTo>
                  <a:pt x="1405031" y="84891"/>
                </a:lnTo>
                <a:lnTo>
                  <a:pt x="1443436" y="91499"/>
                </a:lnTo>
                <a:lnTo>
                  <a:pt x="1513653" y="105293"/>
                </a:lnTo>
                <a:lnTo>
                  <a:pt x="1574647" y="119819"/>
                </a:lnTo>
                <a:lnTo>
                  <a:pt x="1625899" y="135029"/>
                </a:lnTo>
                <a:lnTo>
                  <a:pt x="1666887" y="150875"/>
                </a:lnTo>
                <a:lnTo>
                  <a:pt x="1847494" y="150875"/>
                </a:lnTo>
                <a:lnTo>
                  <a:pt x="1806506" y="135029"/>
                </a:lnTo>
                <a:lnTo>
                  <a:pt x="1755254" y="119819"/>
                </a:lnTo>
                <a:lnTo>
                  <a:pt x="1694259" y="105293"/>
                </a:lnTo>
                <a:lnTo>
                  <a:pt x="1624042" y="91499"/>
                </a:lnTo>
                <a:lnTo>
                  <a:pt x="1585638" y="84891"/>
                </a:lnTo>
                <a:lnTo>
                  <a:pt x="1545124" y="78483"/>
                </a:lnTo>
                <a:lnTo>
                  <a:pt x="1502565" y="72282"/>
                </a:lnTo>
                <a:lnTo>
                  <a:pt x="1458025" y="66293"/>
                </a:lnTo>
                <a:lnTo>
                  <a:pt x="1363267" y="54976"/>
                </a:lnTo>
                <a:lnTo>
                  <a:pt x="1261370" y="44579"/>
                </a:lnTo>
                <a:lnTo>
                  <a:pt x="1152855" y="35148"/>
                </a:lnTo>
                <a:lnTo>
                  <a:pt x="978813" y="22919"/>
                </a:lnTo>
                <a:lnTo>
                  <a:pt x="792811" y="13130"/>
                </a:lnTo>
                <a:lnTo>
                  <a:pt x="596606" y="5941"/>
                </a:lnTo>
                <a:lnTo>
                  <a:pt x="322166" y="675"/>
                </a:lnTo>
                <a:lnTo>
                  <a:pt x="180619" y="0"/>
                </a:lnTo>
                <a:close/>
              </a:path>
            </a:pathLst>
          </a:custGeom>
          <a:solidFill>
            <a:srgbClr val="FF6600"/>
          </a:solidFill>
        </p:spPr>
        <p:txBody>
          <a:bodyPr wrap="square" lIns="0" tIns="0" rIns="0" bIns="0" rtlCol="0"/>
          <a:lstStyle/>
          <a:p>
            <a:endParaRPr/>
          </a:p>
        </p:txBody>
      </p:sp>
      <p:sp>
        <p:nvSpPr>
          <p:cNvPr id="25" name="object 25"/>
          <p:cNvSpPr/>
          <p:nvPr/>
        </p:nvSpPr>
        <p:spPr>
          <a:xfrm>
            <a:off x="3124957" y="2384296"/>
            <a:ext cx="1812289" cy="201295"/>
          </a:xfrm>
          <a:custGeom>
            <a:avLst/>
            <a:gdLst/>
            <a:ahLst/>
            <a:cxnLst/>
            <a:rect l="l" t="t" r="r" b="b"/>
            <a:pathLst>
              <a:path w="1812289" h="201294">
                <a:moveTo>
                  <a:pt x="1721548" y="0"/>
                </a:moveTo>
                <a:lnTo>
                  <a:pt x="1642745" y="207"/>
                </a:lnTo>
                <a:lnTo>
                  <a:pt x="1412097" y="3241"/>
                </a:lnTo>
                <a:lnTo>
                  <a:pt x="1191685" y="9708"/>
                </a:lnTo>
                <a:lnTo>
                  <a:pt x="983560" y="19369"/>
                </a:lnTo>
                <a:lnTo>
                  <a:pt x="789773" y="31984"/>
                </a:lnTo>
                <a:lnTo>
                  <a:pt x="669561" y="41916"/>
                </a:lnTo>
                <a:lnTo>
                  <a:pt x="557240" y="52984"/>
                </a:lnTo>
                <a:lnTo>
                  <a:pt x="453419" y="65116"/>
                </a:lnTo>
                <a:lnTo>
                  <a:pt x="404886" y="71559"/>
                </a:lnTo>
                <a:lnTo>
                  <a:pt x="358706" y="78241"/>
                </a:lnTo>
                <a:lnTo>
                  <a:pt x="314954" y="85154"/>
                </a:lnTo>
                <a:lnTo>
                  <a:pt x="273707" y="92288"/>
                </a:lnTo>
                <a:lnTo>
                  <a:pt x="235041" y="99635"/>
                </a:lnTo>
                <a:lnTo>
                  <a:pt x="165755" y="114933"/>
                </a:lnTo>
                <a:lnTo>
                  <a:pt x="107704" y="130974"/>
                </a:lnTo>
                <a:lnTo>
                  <a:pt x="61495" y="147690"/>
                </a:lnTo>
                <a:lnTo>
                  <a:pt x="15715" y="173871"/>
                </a:lnTo>
                <a:lnTo>
                  <a:pt x="0" y="201167"/>
                </a:lnTo>
                <a:lnTo>
                  <a:pt x="180606" y="201167"/>
                </a:lnTo>
                <a:lnTo>
                  <a:pt x="182453" y="191777"/>
                </a:lnTo>
                <a:lnTo>
                  <a:pt x="187942" y="182493"/>
                </a:lnTo>
                <a:lnTo>
                  <a:pt x="225462" y="155381"/>
                </a:lnTo>
                <a:lnTo>
                  <a:pt x="267228" y="138019"/>
                </a:lnTo>
                <a:lnTo>
                  <a:pt x="321658" y="121320"/>
                </a:lnTo>
                <a:lnTo>
                  <a:pt x="388116" y="105361"/>
                </a:lnTo>
                <a:lnTo>
                  <a:pt x="425658" y="97683"/>
                </a:lnTo>
                <a:lnTo>
                  <a:pt x="465969" y="90220"/>
                </a:lnTo>
                <a:lnTo>
                  <a:pt x="508970" y="82980"/>
                </a:lnTo>
                <a:lnTo>
                  <a:pt x="554583" y="75975"/>
                </a:lnTo>
                <a:lnTo>
                  <a:pt x="602726" y="69213"/>
                </a:lnTo>
                <a:lnTo>
                  <a:pt x="653322" y="62704"/>
                </a:lnTo>
                <a:lnTo>
                  <a:pt x="761555" y="50486"/>
                </a:lnTo>
                <a:lnTo>
                  <a:pt x="878645" y="39398"/>
                </a:lnTo>
                <a:lnTo>
                  <a:pt x="1003959" y="29520"/>
                </a:lnTo>
                <a:lnTo>
                  <a:pt x="1205964" y="17138"/>
                </a:lnTo>
                <a:lnTo>
                  <a:pt x="1422906" y="7915"/>
                </a:lnTo>
                <a:lnTo>
                  <a:pt x="1652645" y="2115"/>
                </a:lnTo>
                <a:lnTo>
                  <a:pt x="1811858" y="279"/>
                </a:lnTo>
                <a:lnTo>
                  <a:pt x="1721548" y="0"/>
                </a:lnTo>
                <a:close/>
              </a:path>
            </a:pathLst>
          </a:custGeom>
          <a:solidFill>
            <a:srgbClr val="CD5200"/>
          </a:solidFill>
        </p:spPr>
        <p:txBody>
          <a:bodyPr wrap="square" lIns="0" tIns="0" rIns="0" bIns="0" rtlCol="0"/>
          <a:lstStyle/>
          <a:p>
            <a:endParaRPr/>
          </a:p>
        </p:txBody>
      </p:sp>
      <p:sp>
        <p:nvSpPr>
          <p:cNvPr id="26" name="object 26"/>
          <p:cNvSpPr/>
          <p:nvPr/>
        </p:nvSpPr>
        <p:spPr>
          <a:xfrm>
            <a:off x="3124956" y="2384296"/>
            <a:ext cx="3569970" cy="201295"/>
          </a:xfrm>
          <a:custGeom>
            <a:avLst/>
            <a:gdLst/>
            <a:ahLst/>
            <a:cxnLst/>
            <a:rect l="l" t="t" r="r" b="b"/>
            <a:pathLst>
              <a:path w="3569970" h="201294">
                <a:moveTo>
                  <a:pt x="1811858" y="279"/>
                </a:moveTo>
                <a:lnTo>
                  <a:pt x="1731699" y="987"/>
                </a:lnTo>
                <a:lnTo>
                  <a:pt x="1652645" y="2115"/>
                </a:lnTo>
                <a:lnTo>
                  <a:pt x="1574776" y="3652"/>
                </a:lnTo>
                <a:lnTo>
                  <a:pt x="1498170" y="5588"/>
                </a:lnTo>
                <a:lnTo>
                  <a:pt x="1422906" y="7915"/>
                </a:lnTo>
                <a:lnTo>
                  <a:pt x="1349064" y="10622"/>
                </a:lnTo>
                <a:lnTo>
                  <a:pt x="1276724" y="13700"/>
                </a:lnTo>
                <a:lnTo>
                  <a:pt x="1205964" y="17138"/>
                </a:lnTo>
                <a:lnTo>
                  <a:pt x="1136864" y="20927"/>
                </a:lnTo>
                <a:lnTo>
                  <a:pt x="1069502" y="25058"/>
                </a:lnTo>
                <a:lnTo>
                  <a:pt x="1003959" y="29520"/>
                </a:lnTo>
                <a:lnTo>
                  <a:pt x="940314" y="34303"/>
                </a:lnTo>
                <a:lnTo>
                  <a:pt x="878645" y="39398"/>
                </a:lnTo>
                <a:lnTo>
                  <a:pt x="819032" y="44796"/>
                </a:lnTo>
                <a:lnTo>
                  <a:pt x="761555" y="50486"/>
                </a:lnTo>
                <a:lnTo>
                  <a:pt x="706292" y="56459"/>
                </a:lnTo>
                <a:lnTo>
                  <a:pt x="653322" y="62704"/>
                </a:lnTo>
                <a:lnTo>
                  <a:pt x="602726" y="69213"/>
                </a:lnTo>
                <a:lnTo>
                  <a:pt x="554583" y="75975"/>
                </a:lnTo>
                <a:lnTo>
                  <a:pt x="508970" y="82980"/>
                </a:lnTo>
                <a:lnTo>
                  <a:pt x="465969" y="90220"/>
                </a:lnTo>
                <a:lnTo>
                  <a:pt x="425658" y="97683"/>
                </a:lnTo>
                <a:lnTo>
                  <a:pt x="388116" y="105361"/>
                </a:lnTo>
                <a:lnTo>
                  <a:pt x="321658" y="121320"/>
                </a:lnTo>
                <a:lnTo>
                  <a:pt x="267228" y="138019"/>
                </a:lnTo>
                <a:lnTo>
                  <a:pt x="225462" y="155381"/>
                </a:lnTo>
                <a:lnTo>
                  <a:pt x="187942" y="182493"/>
                </a:lnTo>
                <a:lnTo>
                  <a:pt x="180606" y="201167"/>
                </a:lnTo>
                <a:lnTo>
                  <a:pt x="0" y="201167"/>
                </a:lnTo>
                <a:lnTo>
                  <a:pt x="27736" y="165008"/>
                </a:lnTo>
                <a:lnTo>
                  <a:pt x="83081" y="139252"/>
                </a:lnTo>
                <a:lnTo>
                  <a:pt x="135287" y="122865"/>
                </a:lnTo>
                <a:lnTo>
                  <a:pt x="199032" y="107186"/>
                </a:lnTo>
                <a:lnTo>
                  <a:pt x="273707" y="92288"/>
                </a:lnTo>
                <a:lnTo>
                  <a:pt x="314954" y="85154"/>
                </a:lnTo>
                <a:lnTo>
                  <a:pt x="358706" y="78241"/>
                </a:lnTo>
                <a:lnTo>
                  <a:pt x="404886" y="71559"/>
                </a:lnTo>
                <a:lnTo>
                  <a:pt x="453419" y="65116"/>
                </a:lnTo>
                <a:lnTo>
                  <a:pt x="504229" y="58921"/>
                </a:lnTo>
                <a:lnTo>
                  <a:pt x="557240" y="52984"/>
                </a:lnTo>
                <a:lnTo>
                  <a:pt x="612376" y="47312"/>
                </a:lnTo>
                <a:lnTo>
                  <a:pt x="669561" y="41916"/>
                </a:lnTo>
                <a:lnTo>
                  <a:pt x="728719" y="36804"/>
                </a:lnTo>
                <a:lnTo>
                  <a:pt x="789773" y="31984"/>
                </a:lnTo>
                <a:lnTo>
                  <a:pt x="852649" y="27465"/>
                </a:lnTo>
                <a:lnTo>
                  <a:pt x="917270" y="23258"/>
                </a:lnTo>
                <a:lnTo>
                  <a:pt x="983560" y="19369"/>
                </a:lnTo>
                <a:lnTo>
                  <a:pt x="1051443" y="15809"/>
                </a:lnTo>
                <a:lnTo>
                  <a:pt x="1120844" y="12585"/>
                </a:lnTo>
                <a:lnTo>
                  <a:pt x="1191685" y="9708"/>
                </a:lnTo>
                <a:lnTo>
                  <a:pt x="1263892" y="7186"/>
                </a:lnTo>
                <a:lnTo>
                  <a:pt x="1337388" y="5027"/>
                </a:lnTo>
                <a:lnTo>
                  <a:pt x="1412097" y="3241"/>
                </a:lnTo>
                <a:lnTo>
                  <a:pt x="1487944" y="1836"/>
                </a:lnTo>
                <a:lnTo>
                  <a:pt x="1564852" y="822"/>
                </a:lnTo>
                <a:lnTo>
                  <a:pt x="1642745" y="207"/>
                </a:lnTo>
                <a:lnTo>
                  <a:pt x="1721548" y="0"/>
                </a:lnTo>
                <a:lnTo>
                  <a:pt x="1902167" y="0"/>
                </a:lnTo>
                <a:lnTo>
                  <a:pt x="1973249" y="169"/>
                </a:lnTo>
                <a:lnTo>
                  <a:pt x="2043717" y="676"/>
                </a:lnTo>
                <a:lnTo>
                  <a:pt x="2113507" y="1512"/>
                </a:lnTo>
                <a:lnTo>
                  <a:pt x="2182554" y="2672"/>
                </a:lnTo>
                <a:lnTo>
                  <a:pt x="2250793" y="4151"/>
                </a:lnTo>
                <a:lnTo>
                  <a:pt x="2318159" y="5942"/>
                </a:lnTo>
                <a:lnTo>
                  <a:pt x="2384586" y="8040"/>
                </a:lnTo>
                <a:lnTo>
                  <a:pt x="2450010" y="10439"/>
                </a:lnTo>
                <a:lnTo>
                  <a:pt x="2514365" y="13132"/>
                </a:lnTo>
                <a:lnTo>
                  <a:pt x="2577586" y="16114"/>
                </a:lnTo>
                <a:lnTo>
                  <a:pt x="2639608" y="19380"/>
                </a:lnTo>
                <a:lnTo>
                  <a:pt x="2700367" y="22922"/>
                </a:lnTo>
                <a:lnTo>
                  <a:pt x="2759797" y="26736"/>
                </a:lnTo>
                <a:lnTo>
                  <a:pt x="2817832" y="30814"/>
                </a:lnTo>
                <a:lnTo>
                  <a:pt x="2874408" y="35153"/>
                </a:lnTo>
                <a:lnTo>
                  <a:pt x="2929460" y="39744"/>
                </a:lnTo>
                <a:lnTo>
                  <a:pt x="2982923" y="44584"/>
                </a:lnTo>
                <a:lnTo>
                  <a:pt x="3034731" y="49665"/>
                </a:lnTo>
                <a:lnTo>
                  <a:pt x="3084819" y="54981"/>
                </a:lnTo>
                <a:lnTo>
                  <a:pt x="3133123" y="60528"/>
                </a:lnTo>
                <a:lnTo>
                  <a:pt x="3179577" y="66299"/>
                </a:lnTo>
                <a:lnTo>
                  <a:pt x="3224116" y="72288"/>
                </a:lnTo>
                <a:lnTo>
                  <a:pt x="3266675" y="78489"/>
                </a:lnTo>
                <a:lnTo>
                  <a:pt x="3307189" y="84896"/>
                </a:lnTo>
                <a:lnTo>
                  <a:pt x="3345593" y="91504"/>
                </a:lnTo>
                <a:lnTo>
                  <a:pt x="3415809" y="105298"/>
                </a:lnTo>
                <a:lnTo>
                  <a:pt x="3476803" y="119822"/>
                </a:lnTo>
                <a:lnTo>
                  <a:pt x="3528055" y="135031"/>
                </a:lnTo>
                <a:lnTo>
                  <a:pt x="3569042" y="150875"/>
                </a:lnTo>
                <a:lnTo>
                  <a:pt x="3569411" y="150875"/>
                </a:lnTo>
                <a:lnTo>
                  <a:pt x="3533406" y="201167"/>
                </a:lnTo>
                <a:lnTo>
                  <a:pt x="3388080" y="150875"/>
                </a:lnTo>
                <a:lnTo>
                  <a:pt x="3388436" y="150875"/>
                </a:lnTo>
                <a:lnTo>
                  <a:pt x="3369257" y="142876"/>
                </a:lnTo>
                <a:lnTo>
                  <a:pt x="3323072" y="127344"/>
                </a:lnTo>
                <a:lnTo>
                  <a:pt x="3266884" y="112472"/>
                </a:lnTo>
                <a:lnTo>
                  <a:pt x="3201213" y="98307"/>
                </a:lnTo>
                <a:lnTo>
                  <a:pt x="3126580" y="84896"/>
                </a:lnTo>
                <a:lnTo>
                  <a:pt x="3086066" y="78489"/>
                </a:lnTo>
                <a:lnTo>
                  <a:pt x="3043506" y="72288"/>
                </a:lnTo>
                <a:lnTo>
                  <a:pt x="2998967" y="66299"/>
                </a:lnTo>
                <a:lnTo>
                  <a:pt x="2952512" y="60528"/>
                </a:lnTo>
                <a:lnTo>
                  <a:pt x="2904208" y="54981"/>
                </a:lnTo>
                <a:lnTo>
                  <a:pt x="2854119" y="49665"/>
                </a:lnTo>
                <a:lnTo>
                  <a:pt x="2802310" y="44584"/>
                </a:lnTo>
                <a:lnTo>
                  <a:pt x="2748847" y="39744"/>
                </a:lnTo>
                <a:lnTo>
                  <a:pt x="2693794" y="35153"/>
                </a:lnTo>
                <a:lnTo>
                  <a:pt x="2637218" y="30814"/>
                </a:lnTo>
                <a:lnTo>
                  <a:pt x="2579182" y="26736"/>
                </a:lnTo>
                <a:lnTo>
                  <a:pt x="2519751" y="22922"/>
                </a:lnTo>
                <a:lnTo>
                  <a:pt x="2458992" y="19380"/>
                </a:lnTo>
                <a:lnTo>
                  <a:pt x="2396969" y="16114"/>
                </a:lnTo>
                <a:lnTo>
                  <a:pt x="2333747" y="13132"/>
                </a:lnTo>
                <a:lnTo>
                  <a:pt x="2269392" y="10439"/>
                </a:lnTo>
                <a:lnTo>
                  <a:pt x="2203968" y="8040"/>
                </a:lnTo>
                <a:lnTo>
                  <a:pt x="2137540" y="5942"/>
                </a:lnTo>
                <a:lnTo>
                  <a:pt x="2070174" y="4151"/>
                </a:lnTo>
                <a:lnTo>
                  <a:pt x="2001935" y="2672"/>
                </a:lnTo>
                <a:lnTo>
                  <a:pt x="1932888" y="1512"/>
                </a:lnTo>
                <a:lnTo>
                  <a:pt x="1863098" y="676"/>
                </a:lnTo>
                <a:lnTo>
                  <a:pt x="1792629" y="169"/>
                </a:lnTo>
                <a:lnTo>
                  <a:pt x="1721548" y="0"/>
                </a:lnTo>
              </a:path>
            </a:pathLst>
          </a:custGeom>
          <a:ln w="28956">
            <a:solidFill>
              <a:srgbClr val="FF6600"/>
            </a:solidFill>
          </a:ln>
        </p:spPr>
        <p:txBody>
          <a:bodyPr wrap="square" lIns="0" tIns="0" rIns="0" bIns="0" rtlCol="0"/>
          <a:lstStyle/>
          <a:p>
            <a:endParaRPr/>
          </a:p>
        </p:txBody>
      </p:sp>
      <p:sp>
        <p:nvSpPr>
          <p:cNvPr id="27" name="object 27"/>
          <p:cNvSpPr/>
          <p:nvPr/>
        </p:nvSpPr>
        <p:spPr>
          <a:xfrm>
            <a:off x="3099727" y="2404239"/>
            <a:ext cx="224790" cy="255270"/>
          </a:xfrm>
          <a:custGeom>
            <a:avLst/>
            <a:gdLst/>
            <a:ahLst/>
            <a:cxnLst/>
            <a:rect l="l" t="t" r="r" b="b"/>
            <a:pathLst>
              <a:path w="224789" h="255269">
                <a:moveTo>
                  <a:pt x="172554" y="0"/>
                </a:moveTo>
                <a:lnTo>
                  <a:pt x="0" y="194589"/>
                </a:lnTo>
                <a:lnTo>
                  <a:pt x="224688" y="254800"/>
                </a:lnTo>
                <a:lnTo>
                  <a:pt x="172554" y="0"/>
                </a:lnTo>
                <a:close/>
              </a:path>
            </a:pathLst>
          </a:custGeom>
          <a:solidFill>
            <a:srgbClr val="FF6600"/>
          </a:solidFill>
        </p:spPr>
        <p:txBody>
          <a:bodyPr wrap="square" lIns="0" tIns="0" rIns="0" bIns="0" rtlCol="0"/>
          <a:lstStyle/>
          <a:p>
            <a:endParaRPr/>
          </a:p>
        </p:txBody>
      </p:sp>
      <p:sp>
        <p:nvSpPr>
          <p:cNvPr id="28" name="object 28"/>
          <p:cNvSpPr/>
          <p:nvPr/>
        </p:nvSpPr>
        <p:spPr>
          <a:xfrm>
            <a:off x="3099727" y="2404239"/>
            <a:ext cx="224790" cy="255270"/>
          </a:xfrm>
          <a:custGeom>
            <a:avLst/>
            <a:gdLst/>
            <a:ahLst/>
            <a:cxnLst/>
            <a:rect l="l" t="t" r="r" b="b"/>
            <a:pathLst>
              <a:path w="224789" h="255269">
                <a:moveTo>
                  <a:pt x="0" y="194589"/>
                </a:moveTo>
                <a:lnTo>
                  <a:pt x="172554" y="0"/>
                </a:lnTo>
                <a:lnTo>
                  <a:pt x="224688" y="254800"/>
                </a:lnTo>
                <a:lnTo>
                  <a:pt x="0" y="194589"/>
                </a:lnTo>
                <a:close/>
              </a:path>
            </a:pathLst>
          </a:custGeom>
          <a:ln w="28574">
            <a:solidFill>
              <a:srgbClr val="FF6600"/>
            </a:solidFill>
          </a:ln>
        </p:spPr>
        <p:txBody>
          <a:bodyPr wrap="square" lIns="0" tIns="0" rIns="0" bIns="0" rtlCol="0"/>
          <a:lstStyle/>
          <a:p>
            <a:endParaRPr/>
          </a:p>
        </p:txBody>
      </p:sp>
      <p:sp>
        <p:nvSpPr>
          <p:cNvPr id="29" name="object 29"/>
          <p:cNvSpPr/>
          <p:nvPr/>
        </p:nvSpPr>
        <p:spPr>
          <a:xfrm>
            <a:off x="3152179" y="2160271"/>
            <a:ext cx="1847214" cy="201295"/>
          </a:xfrm>
          <a:custGeom>
            <a:avLst/>
            <a:gdLst/>
            <a:ahLst/>
            <a:cxnLst/>
            <a:rect l="l" t="t" r="r" b="b"/>
            <a:pathLst>
              <a:path w="1847214" h="201294">
                <a:moveTo>
                  <a:pt x="181330" y="150875"/>
                </a:moveTo>
                <a:lnTo>
                  <a:pt x="0" y="150875"/>
                </a:lnTo>
                <a:lnTo>
                  <a:pt x="36017" y="201167"/>
                </a:lnTo>
                <a:lnTo>
                  <a:pt x="181330" y="150875"/>
                </a:lnTo>
                <a:close/>
              </a:path>
              <a:path w="1847214" h="201294">
                <a:moveTo>
                  <a:pt x="1847113" y="0"/>
                </a:moveTo>
                <a:lnTo>
                  <a:pt x="1666506" y="0"/>
                </a:lnTo>
                <a:lnTo>
                  <a:pt x="1595451" y="169"/>
                </a:lnTo>
                <a:lnTo>
                  <a:pt x="1525008" y="676"/>
                </a:lnTo>
                <a:lnTo>
                  <a:pt x="1455242" y="1512"/>
                </a:lnTo>
                <a:lnTo>
                  <a:pt x="1386219" y="2672"/>
                </a:lnTo>
                <a:lnTo>
                  <a:pt x="1318004" y="4151"/>
                </a:lnTo>
                <a:lnTo>
                  <a:pt x="1250663" y="5942"/>
                </a:lnTo>
                <a:lnTo>
                  <a:pt x="1184261" y="8040"/>
                </a:lnTo>
                <a:lnTo>
                  <a:pt x="1118862" y="10439"/>
                </a:lnTo>
                <a:lnTo>
                  <a:pt x="1054531" y="13132"/>
                </a:lnTo>
                <a:lnTo>
                  <a:pt x="991335" y="16114"/>
                </a:lnTo>
                <a:lnTo>
                  <a:pt x="929337" y="19380"/>
                </a:lnTo>
                <a:lnTo>
                  <a:pt x="868603" y="22922"/>
                </a:lnTo>
                <a:lnTo>
                  <a:pt x="809198" y="26736"/>
                </a:lnTo>
                <a:lnTo>
                  <a:pt x="751187" y="30814"/>
                </a:lnTo>
                <a:lnTo>
                  <a:pt x="694636" y="35153"/>
                </a:lnTo>
                <a:lnTo>
                  <a:pt x="639608" y="39744"/>
                </a:lnTo>
                <a:lnTo>
                  <a:pt x="586169" y="44584"/>
                </a:lnTo>
                <a:lnTo>
                  <a:pt x="534385" y="49665"/>
                </a:lnTo>
                <a:lnTo>
                  <a:pt x="484320" y="54981"/>
                </a:lnTo>
                <a:lnTo>
                  <a:pt x="436040" y="60528"/>
                </a:lnTo>
                <a:lnTo>
                  <a:pt x="389608" y="66299"/>
                </a:lnTo>
                <a:lnTo>
                  <a:pt x="345092" y="72288"/>
                </a:lnTo>
                <a:lnTo>
                  <a:pt x="302554" y="78489"/>
                </a:lnTo>
                <a:lnTo>
                  <a:pt x="262062" y="84896"/>
                </a:lnTo>
                <a:lnTo>
                  <a:pt x="223678" y="91504"/>
                </a:lnTo>
                <a:lnTo>
                  <a:pt x="153500" y="105298"/>
                </a:lnTo>
                <a:lnTo>
                  <a:pt x="92541" y="119822"/>
                </a:lnTo>
                <a:lnTo>
                  <a:pt x="41319" y="135031"/>
                </a:lnTo>
                <a:lnTo>
                  <a:pt x="355" y="150875"/>
                </a:lnTo>
                <a:lnTo>
                  <a:pt x="180962" y="150875"/>
                </a:lnTo>
                <a:lnTo>
                  <a:pt x="200135" y="142875"/>
                </a:lnTo>
                <a:lnTo>
                  <a:pt x="221938" y="135029"/>
                </a:lnTo>
                <a:lnTo>
                  <a:pt x="273174" y="119819"/>
                </a:lnTo>
                <a:lnTo>
                  <a:pt x="334150" y="105293"/>
                </a:lnTo>
                <a:lnTo>
                  <a:pt x="404344" y="91499"/>
                </a:lnTo>
                <a:lnTo>
                  <a:pt x="442735" y="84891"/>
                </a:lnTo>
                <a:lnTo>
                  <a:pt x="483235" y="78483"/>
                </a:lnTo>
                <a:lnTo>
                  <a:pt x="525779" y="72282"/>
                </a:lnTo>
                <a:lnTo>
                  <a:pt x="570302" y="66293"/>
                </a:lnTo>
                <a:lnTo>
                  <a:pt x="616739" y="60523"/>
                </a:lnTo>
                <a:lnTo>
                  <a:pt x="665024" y="54976"/>
                </a:lnTo>
                <a:lnTo>
                  <a:pt x="715093" y="49659"/>
                </a:lnTo>
                <a:lnTo>
                  <a:pt x="766880" y="44579"/>
                </a:lnTo>
                <a:lnTo>
                  <a:pt x="820321" y="39740"/>
                </a:lnTo>
                <a:lnTo>
                  <a:pt x="875350" y="35148"/>
                </a:lnTo>
                <a:lnTo>
                  <a:pt x="931902" y="30810"/>
                </a:lnTo>
                <a:lnTo>
                  <a:pt x="989912" y="26732"/>
                </a:lnTo>
                <a:lnTo>
                  <a:pt x="1049315" y="22919"/>
                </a:lnTo>
                <a:lnTo>
                  <a:pt x="1110046" y="19377"/>
                </a:lnTo>
                <a:lnTo>
                  <a:pt x="1172040" y="16112"/>
                </a:lnTo>
                <a:lnTo>
                  <a:pt x="1235231" y="13130"/>
                </a:lnTo>
                <a:lnTo>
                  <a:pt x="1299555" y="10437"/>
                </a:lnTo>
                <a:lnTo>
                  <a:pt x="1364947" y="8039"/>
                </a:lnTo>
                <a:lnTo>
                  <a:pt x="1431341" y="5941"/>
                </a:lnTo>
                <a:lnTo>
                  <a:pt x="1498673" y="4150"/>
                </a:lnTo>
                <a:lnTo>
                  <a:pt x="1566878" y="2672"/>
                </a:lnTo>
                <a:lnTo>
                  <a:pt x="1635889" y="1511"/>
                </a:lnTo>
                <a:lnTo>
                  <a:pt x="1705644" y="675"/>
                </a:lnTo>
                <a:lnTo>
                  <a:pt x="1776077" y="169"/>
                </a:lnTo>
                <a:lnTo>
                  <a:pt x="1847113" y="0"/>
                </a:lnTo>
                <a:close/>
              </a:path>
            </a:pathLst>
          </a:custGeom>
          <a:solidFill>
            <a:srgbClr val="0070C0"/>
          </a:solidFill>
        </p:spPr>
        <p:txBody>
          <a:bodyPr wrap="square" lIns="0" tIns="0" rIns="0" bIns="0" rtlCol="0"/>
          <a:lstStyle/>
          <a:p>
            <a:endParaRPr/>
          </a:p>
        </p:txBody>
      </p:sp>
      <p:sp>
        <p:nvSpPr>
          <p:cNvPr id="30" name="object 30"/>
          <p:cNvSpPr/>
          <p:nvPr/>
        </p:nvSpPr>
        <p:spPr>
          <a:xfrm>
            <a:off x="4908987" y="2160268"/>
            <a:ext cx="1811655" cy="201295"/>
          </a:xfrm>
          <a:custGeom>
            <a:avLst/>
            <a:gdLst/>
            <a:ahLst/>
            <a:cxnLst/>
            <a:rect l="l" t="t" r="r" b="b"/>
            <a:pathLst>
              <a:path w="1811654" h="201294">
                <a:moveTo>
                  <a:pt x="90297" y="0"/>
                </a:moveTo>
                <a:lnTo>
                  <a:pt x="0" y="279"/>
                </a:lnTo>
                <a:lnTo>
                  <a:pt x="159139" y="2115"/>
                </a:lnTo>
                <a:lnTo>
                  <a:pt x="388772" y="7915"/>
                </a:lnTo>
                <a:lnTo>
                  <a:pt x="605613" y="17138"/>
                </a:lnTo>
                <a:lnTo>
                  <a:pt x="807524" y="29520"/>
                </a:lnTo>
                <a:lnTo>
                  <a:pt x="932780" y="39398"/>
                </a:lnTo>
                <a:lnTo>
                  <a:pt x="1049815" y="50486"/>
                </a:lnTo>
                <a:lnTo>
                  <a:pt x="1157997" y="62704"/>
                </a:lnTo>
                <a:lnTo>
                  <a:pt x="1208569" y="69213"/>
                </a:lnTo>
                <a:lnTo>
                  <a:pt x="1256690" y="75975"/>
                </a:lnTo>
                <a:lnTo>
                  <a:pt x="1302281" y="82980"/>
                </a:lnTo>
                <a:lnTo>
                  <a:pt x="1345261" y="90220"/>
                </a:lnTo>
                <a:lnTo>
                  <a:pt x="1385554" y="97683"/>
                </a:lnTo>
                <a:lnTo>
                  <a:pt x="1423078" y="105361"/>
                </a:lnTo>
                <a:lnTo>
                  <a:pt x="1489504" y="121320"/>
                </a:lnTo>
                <a:lnTo>
                  <a:pt x="1543908" y="138019"/>
                </a:lnTo>
                <a:lnTo>
                  <a:pt x="1585655" y="155381"/>
                </a:lnTo>
                <a:lnTo>
                  <a:pt x="1623157" y="182493"/>
                </a:lnTo>
                <a:lnTo>
                  <a:pt x="1630489" y="201167"/>
                </a:lnTo>
                <a:lnTo>
                  <a:pt x="1811096" y="201167"/>
                </a:lnTo>
                <a:lnTo>
                  <a:pt x="1783371" y="165008"/>
                </a:lnTo>
                <a:lnTo>
                  <a:pt x="1728050" y="139252"/>
                </a:lnTo>
                <a:lnTo>
                  <a:pt x="1675866" y="122865"/>
                </a:lnTo>
                <a:lnTo>
                  <a:pt x="1612149" y="107186"/>
                </a:lnTo>
                <a:lnTo>
                  <a:pt x="1537506" y="92288"/>
                </a:lnTo>
                <a:lnTo>
                  <a:pt x="1496277" y="85154"/>
                </a:lnTo>
                <a:lnTo>
                  <a:pt x="1452544" y="78241"/>
                </a:lnTo>
                <a:lnTo>
                  <a:pt x="1406384" y="71559"/>
                </a:lnTo>
                <a:lnTo>
                  <a:pt x="1357872" y="65116"/>
                </a:lnTo>
                <a:lnTo>
                  <a:pt x="1254096" y="52984"/>
                </a:lnTo>
                <a:lnTo>
                  <a:pt x="1141824" y="41916"/>
                </a:lnTo>
                <a:lnTo>
                  <a:pt x="1021663" y="31984"/>
                </a:lnTo>
                <a:lnTo>
                  <a:pt x="827961" y="19369"/>
                </a:lnTo>
                <a:lnTo>
                  <a:pt x="619927" y="9708"/>
                </a:lnTo>
                <a:lnTo>
                  <a:pt x="399611" y="3241"/>
                </a:lnTo>
                <a:lnTo>
                  <a:pt x="169065" y="207"/>
                </a:lnTo>
                <a:lnTo>
                  <a:pt x="90297" y="0"/>
                </a:lnTo>
                <a:close/>
              </a:path>
            </a:pathLst>
          </a:custGeom>
          <a:solidFill>
            <a:srgbClr val="005A9A"/>
          </a:solidFill>
        </p:spPr>
        <p:txBody>
          <a:bodyPr wrap="square" lIns="0" tIns="0" rIns="0" bIns="0" rtlCol="0"/>
          <a:lstStyle/>
          <a:p>
            <a:endParaRPr/>
          </a:p>
        </p:txBody>
      </p:sp>
      <p:sp>
        <p:nvSpPr>
          <p:cNvPr id="31" name="object 31"/>
          <p:cNvSpPr/>
          <p:nvPr/>
        </p:nvSpPr>
        <p:spPr>
          <a:xfrm>
            <a:off x="3152171" y="2160268"/>
            <a:ext cx="3568065" cy="201295"/>
          </a:xfrm>
          <a:custGeom>
            <a:avLst/>
            <a:gdLst/>
            <a:ahLst/>
            <a:cxnLst/>
            <a:rect l="l" t="t" r="r" b="b"/>
            <a:pathLst>
              <a:path w="3568065" h="201294">
                <a:moveTo>
                  <a:pt x="1756816" y="279"/>
                </a:moveTo>
                <a:lnTo>
                  <a:pt x="1836938" y="987"/>
                </a:lnTo>
                <a:lnTo>
                  <a:pt x="1915955" y="2115"/>
                </a:lnTo>
                <a:lnTo>
                  <a:pt x="1993789" y="3652"/>
                </a:lnTo>
                <a:lnTo>
                  <a:pt x="2070360" y="5588"/>
                </a:lnTo>
                <a:lnTo>
                  <a:pt x="2145588" y="7915"/>
                </a:lnTo>
                <a:lnTo>
                  <a:pt x="2219396" y="10622"/>
                </a:lnTo>
                <a:lnTo>
                  <a:pt x="2291703" y="13700"/>
                </a:lnTo>
                <a:lnTo>
                  <a:pt x="2362430" y="17138"/>
                </a:lnTo>
                <a:lnTo>
                  <a:pt x="2431498" y="20927"/>
                </a:lnTo>
                <a:lnTo>
                  <a:pt x="2498828" y="25058"/>
                </a:lnTo>
                <a:lnTo>
                  <a:pt x="2564340" y="29520"/>
                </a:lnTo>
                <a:lnTo>
                  <a:pt x="2627956" y="34303"/>
                </a:lnTo>
                <a:lnTo>
                  <a:pt x="2689596" y="39398"/>
                </a:lnTo>
                <a:lnTo>
                  <a:pt x="2749181" y="44796"/>
                </a:lnTo>
                <a:lnTo>
                  <a:pt x="2806632" y="50486"/>
                </a:lnTo>
                <a:lnTo>
                  <a:pt x="2861869" y="56459"/>
                </a:lnTo>
                <a:lnTo>
                  <a:pt x="2914813" y="62704"/>
                </a:lnTo>
                <a:lnTo>
                  <a:pt x="2965385" y="69213"/>
                </a:lnTo>
                <a:lnTo>
                  <a:pt x="3013506" y="75975"/>
                </a:lnTo>
                <a:lnTo>
                  <a:pt x="3059097" y="82980"/>
                </a:lnTo>
                <a:lnTo>
                  <a:pt x="3102078" y="90220"/>
                </a:lnTo>
                <a:lnTo>
                  <a:pt x="3142370" y="97683"/>
                </a:lnTo>
                <a:lnTo>
                  <a:pt x="3179894" y="105361"/>
                </a:lnTo>
                <a:lnTo>
                  <a:pt x="3246321" y="121320"/>
                </a:lnTo>
                <a:lnTo>
                  <a:pt x="3300724" y="138019"/>
                </a:lnTo>
                <a:lnTo>
                  <a:pt x="3342471" y="155381"/>
                </a:lnTo>
                <a:lnTo>
                  <a:pt x="3379973" y="182493"/>
                </a:lnTo>
                <a:lnTo>
                  <a:pt x="3387305" y="201167"/>
                </a:lnTo>
                <a:lnTo>
                  <a:pt x="3567912" y="201167"/>
                </a:lnTo>
                <a:lnTo>
                  <a:pt x="3540188" y="165008"/>
                </a:lnTo>
                <a:lnTo>
                  <a:pt x="3484866" y="139252"/>
                </a:lnTo>
                <a:lnTo>
                  <a:pt x="3432682" y="122865"/>
                </a:lnTo>
                <a:lnTo>
                  <a:pt x="3368965" y="107186"/>
                </a:lnTo>
                <a:lnTo>
                  <a:pt x="3294322" y="92288"/>
                </a:lnTo>
                <a:lnTo>
                  <a:pt x="3253093" y="85154"/>
                </a:lnTo>
                <a:lnTo>
                  <a:pt x="3209361" y="78241"/>
                </a:lnTo>
                <a:lnTo>
                  <a:pt x="3163200" y="71559"/>
                </a:lnTo>
                <a:lnTo>
                  <a:pt x="3114688" y="65116"/>
                </a:lnTo>
                <a:lnTo>
                  <a:pt x="3063900" y="58921"/>
                </a:lnTo>
                <a:lnTo>
                  <a:pt x="3010912" y="52984"/>
                </a:lnTo>
                <a:lnTo>
                  <a:pt x="2955800" y="47312"/>
                </a:lnTo>
                <a:lnTo>
                  <a:pt x="2898640" y="41916"/>
                </a:lnTo>
                <a:lnTo>
                  <a:pt x="2839508" y="36804"/>
                </a:lnTo>
                <a:lnTo>
                  <a:pt x="2778480" y="31984"/>
                </a:lnTo>
                <a:lnTo>
                  <a:pt x="2715631" y="27465"/>
                </a:lnTo>
                <a:lnTo>
                  <a:pt x="2651038" y="23258"/>
                </a:lnTo>
                <a:lnTo>
                  <a:pt x="2584777" y="19369"/>
                </a:lnTo>
                <a:lnTo>
                  <a:pt x="2516924" y="15809"/>
                </a:lnTo>
                <a:lnTo>
                  <a:pt x="2447554" y="12585"/>
                </a:lnTo>
                <a:lnTo>
                  <a:pt x="2376743" y="9708"/>
                </a:lnTo>
                <a:lnTo>
                  <a:pt x="2304568" y="7186"/>
                </a:lnTo>
                <a:lnTo>
                  <a:pt x="2231104" y="5027"/>
                </a:lnTo>
                <a:lnTo>
                  <a:pt x="2156427" y="3241"/>
                </a:lnTo>
                <a:lnTo>
                  <a:pt x="2080614" y="1836"/>
                </a:lnTo>
                <a:lnTo>
                  <a:pt x="2003740" y="822"/>
                </a:lnTo>
                <a:lnTo>
                  <a:pt x="1925881" y="207"/>
                </a:lnTo>
                <a:lnTo>
                  <a:pt x="1847113" y="0"/>
                </a:lnTo>
                <a:lnTo>
                  <a:pt x="1666519" y="0"/>
                </a:lnTo>
                <a:lnTo>
                  <a:pt x="1595469" y="169"/>
                </a:lnTo>
                <a:lnTo>
                  <a:pt x="1525031" y="676"/>
                </a:lnTo>
                <a:lnTo>
                  <a:pt x="1455271" y="1512"/>
                </a:lnTo>
                <a:lnTo>
                  <a:pt x="1386254" y="2672"/>
                </a:lnTo>
                <a:lnTo>
                  <a:pt x="1318045" y="4151"/>
                </a:lnTo>
                <a:lnTo>
                  <a:pt x="1250709" y="5942"/>
                </a:lnTo>
                <a:lnTo>
                  <a:pt x="1184310" y="8040"/>
                </a:lnTo>
                <a:lnTo>
                  <a:pt x="1118915" y="10439"/>
                </a:lnTo>
                <a:lnTo>
                  <a:pt x="1054588" y="13132"/>
                </a:lnTo>
                <a:lnTo>
                  <a:pt x="991394" y="16114"/>
                </a:lnTo>
                <a:lnTo>
                  <a:pt x="929398" y="19380"/>
                </a:lnTo>
                <a:lnTo>
                  <a:pt x="868666" y="22922"/>
                </a:lnTo>
                <a:lnTo>
                  <a:pt x="809262" y="26736"/>
                </a:lnTo>
                <a:lnTo>
                  <a:pt x="751252" y="30814"/>
                </a:lnTo>
                <a:lnTo>
                  <a:pt x="694700" y="35153"/>
                </a:lnTo>
                <a:lnTo>
                  <a:pt x="639671" y="39744"/>
                </a:lnTo>
                <a:lnTo>
                  <a:pt x="586232" y="44584"/>
                </a:lnTo>
                <a:lnTo>
                  <a:pt x="534446" y="49665"/>
                </a:lnTo>
                <a:lnTo>
                  <a:pt x="484380" y="54981"/>
                </a:lnTo>
                <a:lnTo>
                  <a:pt x="436097" y="60528"/>
                </a:lnTo>
                <a:lnTo>
                  <a:pt x="389663" y="66299"/>
                </a:lnTo>
                <a:lnTo>
                  <a:pt x="345143" y="72288"/>
                </a:lnTo>
                <a:lnTo>
                  <a:pt x="302603" y="78489"/>
                </a:lnTo>
                <a:lnTo>
                  <a:pt x="262106" y="84896"/>
                </a:lnTo>
                <a:lnTo>
                  <a:pt x="223719" y="91504"/>
                </a:lnTo>
                <a:lnTo>
                  <a:pt x="153534" y="105298"/>
                </a:lnTo>
                <a:lnTo>
                  <a:pt x="92566" y="119822"/>
                </a:lnTo>
                <a:lnTo>
                  <a:pt x="41337" y="135031"/>
                </a:lnTo>
                <a:lnTo>
                  <a:pt x="368" y="150875"/>
                </a:lnTo>
                <a:lnTo>
                  <a:pt x="0" y="150875"/>
                </a:lnTo>
                <a:lnTo>
                  <a:pt x="36029" y="201167"/>
                </a:lnTo>
                <a:lnTo>
                  <a:pt x="181343" y="150875"/>
                </a:lnTo>
                <a:lnTo>
                  <a:pt x="180975" y="150875"/>
                </a:lnTo>
                <a:lnTo>
                  <a:pt x="200144" y="142876"/>
                </a:lnTo>
                <a:lnTo>
                  <a:pt x="246308" y="127344"/>
                </a:lnTo>
                <a:lnTo>
                  <a:pt x="302472" y="112472"/>
                </a:lnTo>
                <a:lnTo>
                  <a:pt x="368113" y="98307"/>
                </a:lnTo>
                <a:lnTo>
                  <a:pt x="442713" y="84896"/>
                </a:lnTo>
                <a:lnTo>
                  <a:pt x="483209" y="78489"/>
                </a:lnTo>
                <a:lnTo>
                  <a:pt x="525750" y="72288"/>
                </a:lnTo>
                <a:lnTo>
                  <a:pt x="570270" y="66299"/>
                </a:lnTo>
                <a:lnTo>
                  <a:pt x="616703" y="60528"/>
                </a:lnTo>
                <a:lnTo>
                  <a:pt x="664986" y="54981"/>
                </a:lnTo>
                <a:lnTo>
                  <a:pt x="715053" y="49665"/>
                </a:lnTo>
                <a:lnTo>
                  <a:pt x="766839" y="44584"/>
                </a:lnTo>
                <a:lnTo>
                  <a:pt x="820278" y="39744"/>
                </a:lnTo>
                <a:lnTo>
                  <a:pt x="875306" y="35153"/>
                </a:lnTo>
                <a:lnTo>
                  <a:pt x="931858" y="30814"/>
                </a:lnTo>
                <a:lnTo>
                  <a:pt x="989869" y="26736"/>
                </a:lnTo>
                <a:lnTo>
                  <a:pt x="1049273" y="22922"/>
                </a:lnTo>
                <a:lnTo>
                  <a:pt x="1110005" y="19380"/>
                </a:lnTo>
                <a:lnTo>
                  <a:pt x="1172001" y="16114"/>
                </a:lnTo>
                <a:lnTo>
                  <a:pt x="1235195" y="13132"/>
                </a:lnTo>
                <a:lnTo>
                  <a:pt x="1299522" y="10439"/>
                </a:lnTo>
                <a:lnTo>
                  <a:pt x="1364917" y="8040"/>
                </a:lnTo>
                <a:lnTo>
                  <a:pt x="1431315" y="5942"/>
                </a:lnTo>
                <a:lnTo>
                  <a:pt x="1498652" y="4151"/>
                </a:lnTo>
                <a:lnTo>
                  <a:pt x="1566861" y="2672"/>
                </a:lnTo>
                <a:lnTo>
                  <a:pt x="1635878" y="1512"/>
                </a:lnTo>
                <a:lnTo>
                  <a:pt x="1705638" y="676"/>
                </a:lnTo>
                <a:lnTo>
                  <a:pt x="1776075" y="169"/>
                </a:lnTo>
                <a:lnTo>
                  <a:pt x="1847126" y="0"/>
                </a:lnTo>
              </a:path>
            </a:pathLst>
          </a:custGeom>
          <a:ln w="28956">
            <a:solidFill>
              <a:srgbClr val="0070C0"/>
            </a:solidFill>
          </a:ln>
        </p:spPr>
        <p:txBody>
          <a:bodyPr wrap="square" lIns="0" tIns="0" rIns="0" bIns="0" rtlCol="0"/>
          <a:lstStyle/>
          <a:p>
            <a:endParaRPr/>
          </a:p>
        </p:txBody>
      </p:sp>
      <p:sp>
        <p:nvSpPr>
          <p:cNvPr id="32" name="object 32"/>
          <p:cNvSpPr/>
          <p:nvPr/>
        </p:nvSpPr>
        <p:spPr>
          <a:xfrm>
            <a:off x="6523804" y="2164251"/>
            <a:ext cx="224790" cy="255270"/>
          </a:xfrm>
          <a:custGeom>
            <a:avLst/>
            <a:gdLst/>
            <a:ahLst/>
            <a:cxnLst/>
            <a:rect l="l" t="t" r="r" b="b"/>
            <a:pathLst>
              <a:path w="224789" h="255269">
                <a:moveTo>
                  <a:pt x="52133" y="0"/>
                </a:moveTo>
                <a:lnTo>
                  <a:pt x="0" y="254800"/>
                </a:lnTo>
                <a:lnTo>
                  <a:pt x="224688" y="194589"/>
                </a:lnTo>
                <a:lnTo>
                  <a:pt x="52133" y="0"/>
                </a:lnTo>
                <a:close/>
              </a:path>
            </a:pathLst>
          </a:custGeom>
          <a:solidFill>
            <a:srgbClr val="0070C0"/>
          </a:solidFill>
        </p:spPr>
        <p:txBody>
          <a:bodyPr wrap="square" lIns="0" tIns="0" rIns="0" bIns="0" rtlCol="0"/>
          <a:lstStyle/>
          <a:p>
            <a:endParaRPr/>
          </a:p>
        </p:txBody>
      </p:sp>
      <p:sp>
        <p:nvSpPr>
          <p:cNvPr id="33" name="object 33"/>
          <p:cNvSpPr/>
          <p:nvPr/>
        </p:nvSpPr>
        <p:spPr>
          <a:xfrm>
            <a:off x="6523805" y="2164251"/>
            <a:ext cx="224790" cy="255270"/>
          </a:xfrm>
          <a:custGeom>
            <a:avLst/>
            <a:gdLst/>
            <a:ahLst/>
            <a:cxnLst/>
            <a:rect l="l" t="t" r="r" b="b"/>
            <a:pathLst>
              <a:path w="224789" h="255269">
                <a:moveTo>
                  <a:pt x="224688" y="194589"/>
                </a:moveTo>
                <a:lnTo>
                  <a:pt x="52133" y="0"/>
                </a:lnTo>
                <a:lnTo>
                  <a:pt x="0" y="254800"/>
                </a:lnTo>
                <a:lnTo>
                  <a:pt x="224688" y="194589"/>
                </a:lnTo>
                <a:close/>
              </a:path>
            </a:pathLst>
          </a:custGeom>
          <a:ln w="28574">
            <a:solidFill>
              <a:srgbClr val="0070C0"/>
            </a:solidFill>
          </a:ln>
        </p:spPr>
        <p:txBody>
          <a:bodyPr wrap="square" lIns="0" tIns="0" rIns="0" bIns="0" rtlCol="0"/>
          <a:lstStyle/>
          <a:p>
            <a:endParaRPr/>
          </a:p>
        </p:txBody>
      </p:sp>
      <p:sp>
        <p:nvSpPr>
          <p:cNvPr id="34" name="object 34"/>
          <p:cNvSpPr txBox="1"/>
          <p:nvPr/>
        </p:nvSpPr>
        <p:spPr>
          <a:xfrm>
            <a:off x="3726941" y="2262378"/>
            <a:ext cx="797560" cy="356635"/>
          </a:xfrm>
          <a:prstGeom prst="rect">
            <a:avLst/>
          </a:prstGeom>
          <a:solidFill>
            <a:srgbClr val="E6E0EC"/>
          </a:solidFill>
          <a:ln w="38100">
            <a:solidFill>
              <a:srgbClr val="FF6600"/>
            </a:solidFill>
          </a:ln>
        </p:spPr>
        <p:txBody>
          <a:bodyPr vert="horz" wrap="square" lIns="0" tIns="14604" rIns="0" bIns="0" rtlCol="0">
            <a:spAutoFit/>
          </a:bodyPr>
          <a:lstStyle/>
          <a:p>
            <a:pPr marL="12700" marR="36830" algn="ctr">
              <a:lnSpc>
                <a:spcPct val="100899"/>
              </a:lnSpc>
              <a:spcBef>
                <a:spcPts val="114"/>
              </a:spcBef>
            </a:pPr>
            <a:r>
              <a:rPr sz="1100" dirty="0" err="1">
                <a:latin typeface="Meiryo UI" panose="020B0604030504040204" pitchFamily="50" charset="-128"/>
                <a:ea typeface="Meiryo UI" panose="020B0604030504040204" pitchFamily="50" charset="-128"/>
                <a:cs typeface="ＭＳ Ｐゴシック"/>
              </a:rPr>
              <a:t>社会面の</a:t>
            </a:r>
            <a:r>
              <a:rPr sz="1100" dirty="0">
                <a:latin typeface="Meiryo UI" panose="020B0604030504040204" pitchFamily="50" charset="-128"/>
                <a:ea typeface="Meiryo UI" panose="020B0604030504040204" pitchFamily="50" charset="-128"/>
                <a:cs typeface="ＭＳ Ｐゴシック"/>
              </a:rPr>
              <a:t> </a:t>
            </a:r>
            <a:endParaRPr lang="en-US" sz="1100" dirty="0" smtClean="0">
              <a:latin typeface="Meiryo UI" panose="020B0604030504040204" pitchFamily="50" charset="-128"/>
              <a:ea typeface="Meiryo UI" panose="020B0604030504040204" pitchFamily="50" charset="-128"/>
              <a:cs typeface="ＭＳ Ｐゴシック"/>
            </a:endParaRPr>
          </a:p>
          <a:p>
            <a:pPr marL="12700" marR="36830" algn="ctr">
              <a:lnSpc>
                <a:spcPct val="100899"/>
              </a:lnSpc>
              <a:spcBef>
                <a:spcPts val="114"/>
              </a:spcBef>
            </a:pPr>
            <a:r>
              <a:rPr sz="1100" dirty="0" err="1" smtClean="0">
                <a:latin typeface="Meiryo UI" panose="020B0604030504040204" pitchFamily="50" charset="-128"/>
                <a:ea typeface="Meiryo UI" panose="020B0604030504040204" pitchFamily="50" charset="-128"/>
                <a:cs typeface="ＭＳ Ｐゴシック"/>
              </a:rPr>
              <a:t>相乗効果</a:t>
            </a:r>
            <a:r>
              <a:rPr sz="1100" dirty="0">
                <a:latin typeface="Meiryo UI" panose="020B0604030504040204" pitchFamily="50" charset="-128"/>
                <a:ea typeface="Meiryo UI" panose="020B0604030504040204" pitchFamily="50" charset="-128"/>
                <a:cs typeface="ＭＳ Ｐゴシック"/>
              </a:rPr>
              <a:t>①</a:t>
            </a:r>
          </a:p>
        </p:txBody>
      </p:sp>
      <p:sp>
        <p:nvSpPr>
          <p:cNvPr id="35" name="object 35"/>
          <p:cNvSpPr txBox="1"/>
          <p:nvPr/>
        </p:nvSpPr>
        <p:spPr>
          <a:xfrm>
            <a:off x="5589270" y="1925574"/>
            <a:ext cx="797560" cy="356635"/>
          </a:xfrm>
          <a:prstGeom prst="rect">
            <a:avLst/>
          </a:prstGeom>
          <a:solidFill>
            <a:srgbClr val="DCE6F2"/>
          </a:solidFill>
          <a:ln w="38100">
            <a:solidFill>
              <a:srgbClr val="0070C0"/>
            </a:solidFill>
          </a:ln>
        </p:spPr>
        <p:txBody>
          <a:bodyPr vert="horz" wrap="square" lIns="0" tIns="14604" rIns="0" bIns="0" rtlCol="0">
            <a:spAutoFit/>
          </a:bodyPr>
          <a:lstStyle/>
          <a:p>
            <a:pPr marL="12700" marR="36830" algn="ctr">
              <a:lnSpc>
                <a:spcPct val="100899"/>
              </a:lnSpc>
              <a:spcBef>
                <a:spcPts val="114"/>
              </a:spcBef>
            </a:pPr>
            <a:r>
              <a:rPr sz="1100" dirty="0" err="1">
                <a:latin typeface="Meiryo UI" panose="020B0604030504040204" pitchFamily="50" charset="-128"/>
                <a:ea typeface="Meiryo UI" panose="020B0604030504040204" pitchFamily="50" charset="-128"/>
                <a:cs typeface="ＭＳ Ｐゴシック"/>
              </a:rPr>
              <a:t>経済面の</a:t>
            </a:r>
            <a:r>
              <a:rPr sz="1100" dirty="0">
                <a:latin typeface="Meiryo UI" panose="020B0604030504040204" pitchFamily="50" charset="-128"/>
                <a:ea typeface="Meiryo UI" panose="020B0604030504040204" pitchFamily="50" charset="-128"/>
                <a:cs typeface="ＭＳ Ｐゴシック"/>
              </a:rPr>
              <a:t> </a:t>
            </a:r>
            <a:endParaRPr lang="en-US" sz="1100" dirty="0" smtClean="0">
              <a:latin typeface="Meiryo UI" panose="020B0604030504040204" pitchFamily="50" charset="-128"/>
              <a:ea typeface="Meiryo UI" panose="020B0604030504040204" pitchFamily="50" charset="-128"/>
              <a:cs typeface="ＭＳ Ｐゴシック"/>
            </a:endParaRPr>
          </a:p>
          <a:p>
            <a:pPr marL="12700" marR="36830" algn="ctr">
              <a:lnSpc>
                <a:spcPct val="100899"/>
              </a:lnSpc>
              <a:spcBef>
                <a:spcPts val="114"/>
              </a:spcBef>
            </a:pPr>
            <a:r>
              <a:rPr sz="1100" dirty="0" err="1" smtClean="0">
                <a:latin typeface="Meiryo UI" panose="020B0604030504040204" pitchFamily="50" charset="-128"/>
                <a:ea typeface="Meiryo UI" panose="020B0604030504040204" pitchFamily="50" charset="-128"/>
                <a:cs typeface="ＭＳ Ｐゴシック"/>
              </a:rPr>
              <a:t>相乗効果</a:t>
            </a:r>
            <a:r>
              <a:rPr sz="1100" dirty="0">
                <a:latin typeface="Meiryo UI" panose="020B0604030504040204" pitchFamily="50" charset="-128"/>
                <a:ea typeface="Meiryo UI" panose="020B0604030504040204" pitchFamily="50" charset="-128"/>
                <a:cs typeface="ＭＳ Ｐゴシック"/>
              </a:rPr>
              <a:t>①</a:t>
            </a:r>
          </a:p>
        </p:txBody>
      </p:sp>
      <p:sp>
        <p:nvSpPr>
          <p:cNvPr id="36" name="object 36"/>
          <p:cNvSpPr/>
          <p:nvPr/>
        </p:nvSpPr>
        <p:spPr>
          <a:xfrm>
            <a:off x="935737" y="3813047"/>
            <a:ext cx="993647" cy="498348"/>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816863" y="3209546"/>
            <a:ext cx="1234440" cy="570230"/>
          </a:xfrm>
          <a:custGeom>
            <a:avLst/>
            <a:gdLst/>
            <a:ahLst/>
            <a:cxnLst/>
            <a:rect l="l" t="t" r="r" b="b"/>
            <a:pathLst>
              <a:path w="1234439" h="570229">
                <a:moveTo>
                  <a:pt x="1139444" y="0"/>
                </a:moveTo>
                <a:lnTo>
                  <a:pt x="94996" y="0"/>
                </a:lnTo>
                <a:lnTo>
                  <a:pt x="58019" y="7465"/>
                </a:lnTo>
                <a:lnTo>
                  <a:pt x="27824" y="27824"/>
                </a:lnTo>
                <a:lnTo>
                  <a:pt x="7465" y="58019"/>
                </a:lnTo>
                <a:lnTo>
                  <a:pt x="0" y="94996"/>
                </a:lnTo>
                <a:lnTo>
                  <a:pt x="0" y="474980"/>
                </a:lnTo>
                <a:lnTo>
                  <a:pt x="7465" y="511956"/>
                </a:lnTo>
                <a:lnTo>
                  <a:pt x="27824" y="542151"/>
                </a:lnTo>
                <a:lnTo>
                  <a:pt x="58019" y="562510"/>
                </a:lnTo>
                <a:lnTo>
                  <a:pt x="94996" y="569976"/>
                </a:lnTo>
                <a:lnTo>
                  <a:pt x="1139444" y="569976"/>
                </a:lnTo>
                <a:lnTo>
                  <a:pt x="1176420" y="562510"/>
                </a:lnTo>
                <a:lnTo>
                  <a:pt x="1206615" y="542151"/>
                </a:lnTo>
                <a:lnTo>
                  <a:pt x="1226974" y="511956"/>
                </a:lnTo>
                <a:lnTo>
                  <a:pt x="1234440" y="474980"/>
                </a:lnTo>
                <a:lnTo>
                  <a:pt x="1234440" y="94996"/>
                </a:lnTo>
                <a:lnTo>
                  <a:pt x="1226974" y="58019"/>
                </a:lnTo>
                <a:lnTo>
                  <a:pt x="1206615" y="27824"/>
                </a:lnTo>
                <a:lnTo>
                  <a:pt x="1176420" y="7465"/>
                </a:lnTo>
                <a:lnTo>
                  <a:pt x="1139444" y="0"/>
                </a:lnTo>
                <a:close/>
              </a:path>
            </a:pathLst>
          </a:custGeom>
          <a:solidFill>
            <a:srgbClr val="DCE6F2"/>
          </a:solidFill>
        </p:spPr>
        <p:txBody>
          <a:bodyPr wrap="square" lIns="0" tIns="0" rIns="0" bIns="0" rtlCol="0"/>
          <a:lstStyle/>
          <a:p>
            <a:endParaRPr/>
          </a:p>
        </p:txBody>
      </p:sp>
      <p:sp>
        <p:nvSpPr>
          <p:cNvPr id="38" name="object 38"/>
          <p:cNvSpPr/>
          <p:nvPr/>
        </p:nvSpPr>
        <p:spPr>
          <a:xfrm>
            <a:off x="816863" y="3209546"/>
            <a:ext cx="1234440" cy="570230"/>
          </a:xfrm>
          <a:custGeom>
            <a:avLst/>
            <a:gdLst/>
            <a:ahLst/>
            <a:cxnLst/>
            <a:rect l="l" t="t" r="r" b="b"/>
            <a:pathLst>
              <a:path w="1234439" h="570229">
                <a:moveTo>
                  <a:pt x="0" y="94996"/>
                </a:moveTo>
                <a:lnTo>
                  <a:pt x="7465" y="58019"/>
                </a:lnTo>
                <a:lnTo>
                  <a:pt x="27824" y="27824"/>
                </a:lnTo>
                <a:lnTo>
                  <a:pt x="58019" y="7465"/>
                </a:lnTo>
                <a:lnTo>
                  <a:pt x="94996" y="0"/>
                </a:lnTo>
                <a:lnTo>
                  <a:pt x="1139444" y="0"/>
                </a:lnTo>
                <a:lnTo>
                  <a:pt x="1176420" y="7465"/>
                </a:lnTo>
                <a:lnTo>
                  <a:pt x="1206615" y="27824"/>
                </a:lnTo>
                <a:lnTo>
                  <a:pt x="1226974" y="58019"/>
                </a:lnTo>
                <a:lnTo>
                  <a:pt x="1234440" y="94996"/>
                </a:lnTo>
                <a:lnTo>
                  <a:pt x="1234440" y="474980"/>
                </a:lnTo>
                <a:lnTo>
                  <a:pt x="1226974" y="511956"/>
                </a:lnTo>
                <a:lnTo>
                  <a:pt x="1206615" y="542151"/>
                </a:lnTo>
                <a:lnTo>
                  <a:pt x="1176420" y="562510"/>
                </a:lnTo>
                <a:lnTo>
                  <a:pt x="1139444" y="569976"/>
                </a:lnTo>
                <a:lnTo>
                  <a:pt x="94996" y="569976"/>
                </a:lnTo>
                <a:lnTo>
                  <a:pt x="58019" y="562510"/>
                </a:lnTo>
                <a:lnTo>
                  <a:pt x="27824" y="542151"/>
                </a:lnTo>
                <a:lnTo>
                  <a:pt x="7465" y="511956"/>
                </a:lnTo>
                <a:lnTo>
                  <a:pt x="0" y="474980"/>
                </a:lnTo>
                <a:lnTo>
                  <a:pt x="0" y="94996"/>
                </a:lnTo>
                <a:close/>
              </a:path>
            </a:pathLst>
          </a:custGeom>
          <a:ln w="9144">
            <a:solidFill>
              <a:srgbClr val="0070C0"/>
            </a:solidFill>
          </a:ln>
        </p:spPr>
        <p:txBody>
          <a:bodyPr wrap="square" lIns="0" tIns="0" rIns="0" bIns="0" rtlCol="0"/>
          <a:lstStyle/>
          <a:p>
            <a:endParaRPr/>
          </a:p>
        </p:txBody>
      </p:sp>
      <p:sp>
        <p:nvSpPr>
          <p:cNvPr id="39" name="object 39"/>
          <p:cNvSpPr txBox="1"/>
          <p:nvPr/>
        </p:nvSpPr>
        <p:spPr>
          <a:xfrm>
            <a:off x="864465" y="3244669"/>
            <a:ext cx="1108075" cy="512445"/>
          </a:xfrm>
          <a:prstGeom prst="rect">
            <a:avLst/>
          </a:prstGeom>
        </p:spPr>
        <p:txBody>
          <a:bodyPr vert="horz" wrap="square" lIns="0" tIns="0" rIns="0" bIns="0" rtlCol="0">
            <a:spAutoFit/>
          </a:bodyPr>
          <a:lstStyle/>
          <a:p>
            <a:pPr marL="12700" marR="5080" algn="just">
              <a:lnSpc>
                <a:spcPct val="100899"/>
              </a:lnSpc>
            </a:pPr>
            <a:r>
              <a:rPr sz="1100" b="1" spc="5" dirty="0">
                <a:solidFill>
                  <a:srgbClr val="0070C0"/>
                </a:solidFill>
                <a:latin typeface="ＭＳ Ｐゴシック"/>
                <a:cs typeface="ＭＳ Ｐゴシック"/>
              </a:rPr>
              <a:t>経済成長</a:t>
            </a:r>
            <a:r>
              <a:rPr sz="1100" b="1" dirty="0">
                <a:solidFill>
                  <a:srgbClr val="0070C0"/>
                </a:solidFill>
                <a:latin typeface="ＭＳ Ｐゴシック"/>
                <a:cs typeface="ＭＳ Ｐゴシック"/>
              </a:rPr>
              <a:t>と</a:t>
            </a:r>
            <a:r>
              <a:rPr sz="1100" b="1" spc="5" dirty="0">
                <a:solidFill>
                  <a:srgbClr val="0070C0"/>
                </a:solidFill>
                <a:latin typeface="ＭＳ Ｐゴシック"/>
                <a:cs typeface="ＭＳ Ｐゴシック"/>
              </a:rPr>
              <a:t>雇用、 </a:t>
            </a:r>
            <a:r>
              <a:rPr sz="1100" b="1" dirty="0">
                <a:solidFill>
                  <a:srgbClr val="0070C0"/>
                </a:solidFill>
                <a:latin typeface="ＭＳ Ｐゴシック"/>
                <a:cs typeface="ＭＳ Ｐゴシック"/>
              </a:rPr>
              <a:t>インフラ、産業化、 </a:t>
            </a:r>
            <a:r>
              <a:rPr sz="1100" b="1" spc="5" dirty="0">
                <a:solidFill>
                  <a:srgbClr val="0070C0"/>
                </a:solidFill>
                <a:latin typeface="ＭＳ Ｐゴシック"/>
                <a:cs typeface="ＭＳ Ｐゴシック"/>
              </a:rPr>
              <a:t>イノベ</a:t>
            </a:r>
            <a:r>
              <a:rPr sz="1100" b="1" dirty="0">
                <a:solidFill>
                  <a:srgbClr val="0070C0"/>
                </a:solidFill>
                <a:latin typeface="ＭＳ Ｐゴシック"/>
                <a:cs typeface="ＭＳ Ｐゴシック"/>
              </a:rPr>
              <a:t>ー</a:t>
            </a:r>
            <a:r>
              <a:rPr sz="1100" b="1" spc="10" dirty="0">
                <a:solidFill>
                  <a:srgbClr val="0070C0"/>
                </a:solidFill>
                <a:latin typeface="ＭＳ Ｐゴシック"/>
                <a:cs typeface="ＭＳ Ｐゴシック"/>
              </a:rPr>
              <a:t>シ</a:t>
            </a:r>
            <a:r>
              <a:rPr sz="1100" b="1" spc="5" dirty="0">
                <a:solidFill>
                  <a:srgbClr val="0070C0"/>
                </a:solidFill>
                <a:latin typeface="ＭＳ Ｐゴシック"/>
                <a:cs typeface="ＭＳ Ｐゴシック"/>
              </a:rPr>
              <a:t>ョ</a:t>
            </a:r>
            <a:r>
              <a:rPr sz="1100" b="1" spc="-5" dirty="0">
                <a:solidFill>
                  <a:srgbClr val="0070C0"/>
                </a:solidFill>
                <a:latin typeface="ＭＳ Ｐゴシック"/>
                <a:cs typeface="ＭＳ Ｐゴシック"/>
              </a:rPr>
              <a:t>ン</a:t>
            </a:r>
            <a:r>
              <a:rPr sz="1100" b="1" spc="305" dirty="0">
                <a:solidFill>
                  <a:srgbClr val="0070C0"/>
                </a:solidFill>
                <a:latin typeface="ＭＳ Ｐゴシック"/>
                <a:cs typeface="ＭＳ Ｐゴシック"/>
              </a:rPr>
              <a:t> </a:t>
            </a:r>
            <a:r>
              <a:rPr sz="1100" b="1" spc="-5" dirty="0">
                <a:solidFill>
                  <a:srgbClr val="0070C0"/>
                </a:solidFill>
                <a:latin typeface="ＭＳ Ｐゴシック"/>
                <a:cs typeface="ＭＳ Ｐゴシック"/>
              </a:rPr>
              <a:t>等</a:t>
            </a:r>
            <a:endParaRPr sz="1100">
              <a:latin typeface="ＭＳ Ｐゴシック"/>
              <a:cs typeface="ＭＳ Ｐゴシック"/>
            </a:endParaRPr>
          </a:p>
        </p:txBody>
      </p:sp>
      <p:sp>
        <p:nvSpPr>
          <p:cNvPr id="40" name="object 40"/>
          <p:cNvSpPr/>
          <p:nvPr/>
        </p:nvSpPr>
        <p:spPr>
          <a:xfrm>
            <a:off x="7914131" y="3636265"/>
            <a:ext cx="990600" cy="498347"/>
          </a:xfrm>
          <a:prstGeom prst="rect">
            <a:avLst/>
          </a:prstGeom>
          <a:blipFill>
            <a:blip r:embed="rId3" cstate="print"/>
            <a:stretch>
              <a:fillRect/>
            </a:stretch>
          </a:blipFill>
        </p:spPr>
        <p:txBody>
          <a:bodyPr wrap="square" lIns="0" tIns="0" rIns="0" bIns="0" rtlCol="0"/>
          <a:lstStyle/>
          <a:p>
            <a:endParaRPr/>
          </a:p>
        </p:txBody>
      </p:sp>
      <p:sp>
        <p:nvSpPr>
          <p:cNvPr id="41" name="object 41"/>
          <p:cNvSpPr/>
          <p:nvPr/>
        </p:nvSpPr>
        <p:spPr>
          <a:xfrm>
            <a:off x="7825741" y="3209545"/>
            <a:ext cx="1114425" cy="381000"/>
          </a:xfrm>
          <a:custGeom>
            <a:avLst/>
            <a:gdLst/>
            <a:ahLst/>
            <a:cxnLst/>
            <a:rect l="l" t="t" r="r" b="b"/>
            <a:pathLst>
              <a:path w="1114425" h="381000">
                <a:moveTo>
                  <a:pt x="1050544" y="0"/>
                </a:moveTo>
                <a:lnTo>
                  <a:pt x="63500" y="0"/>
                </a:lnTo>
                <a:lnTo>
                  <a:pt x="38785" y="4990"/>
                </a:lnTo>
                <a:lnTo>
                  <a:pt x="18600" y="18600"/>
                </a:lnTo>
                <a:lnTo>
                  <a:pt x="4990" y="38785"/>
                </a:lnTo>
                <a:lnTo>
                  <a:pt x="0" y="63500"/>
                </a:lnTo>
                <a:lnTo>
                  <a:pt x="0" y="317500"/>
                </a:lnTo>
                <a:lnTo>
                  <a:pt x="4990" y="342214"/>
                </a:lnTo>
                <a:lnTo>
                  <a:pt x="18600" y="362399"/>
                </a:lnTo>
                <a:lnTo>
                  <a:pt x="38785" y="376009"/>
                </a:lnTo>
                <a:lnTo>
                  <a:pt x="63500" y="381000"/>
                </a:lnTo>
                <a:lnTo>
                  <a:pt x="1050544" y="381000"/>
                </a:lnTo>
                <a:lnTo>
                  <a:pt x="1075258" y="376009"/>
                </a:lnTo>
                <a:lnTo>
                  <a:pt x="1095443" y="362399"/>
                </a:lnTo>
                <a:lnTo>
                  <a:pt x="1109053" y="342214"/>
                </a:lnTo>
                <a:lnTo>
                  <a:pt x="1114044" y="317500"/>
                </a:lnTo>
                <a:lnTo>
                  <a:pt x="1114044" y="63500"/>
                </a:lnTo>
                <a:lnTo>
                  <a:pt x="1109053" y="38785"/>
                </a:lnTo>
                <a:lnTo>
                  <a:pt x="1095443" y="18600"/>
                </a:lnTo>
                <a:lnTo>
                  <a:pt x="1075258" y="4990"/>
                </a:lnTo>
                <a:lnTo>
                  <a:pt x="1050544" y="0"/>
                </a:lnTo>
                <a:close/>
              </a:path>
            </a:pathLst>
          </a:custGeom>
          <a:solidFill>
            <a:srgbClr val="E6E0EC"/>
          </a:solidFill>
        </p:spPr>
        <p:txBody>
          <a:bodyPr wrap="square" lIns="0" tIns="0" rIns="0" bIns="0" rtlCol="0"/>
          <a:lstStyle/>
          <a:p>
            <a:endParaRPr/>
          </a:p>
        </p:txBody>
      </p:sp>
      <p:sp>
        <p:nvSpPr>
          <p:cNvPr id="42" name="object 42"/>
          <p:cNvSpPr/>
          <p:nvPr/>
        </p:nvSpPr>
        <p:spPr>
          <a:xfrm>
            <a:off x="7825741" y="3209545"/>
            <a:ext cx="1114425" cy="381000"/>
          </a:xfrm>
          <a:custGeom>
            <a:avLst/>
            <a:gdLst/>
            <a:ahLst/>
            <a:cxnLst/>
            <a:rect l="l" t="t" r="r" b="b"/>
            <a:pathLst>
              <a:path w="1114425" h="381000">
                <a:moveTo>
                  <a:pt x="0" y="63500"/>
                </a:moveTo>
                <a:lnTo>
                  <a:pt x="4990" y="38785"/>
                </a:lnTo>
                <a:lnTo>
                  <a:pt x="18600" y="18600"/>
                </a:lnTo>
                <a:lnTo>
                  <a:pt x="38785" y="4990"/>
                </a:lnTo>
                <a:lnTo>
                  <a:pt x="63500" y="0"/>
                </a:lnTo>
                <a:lnTo>
                  <a:pt x="1050544" y="0"/>
                </a:lnTo>
                <a:lnTo>
                  <a:pt x="1075258" y="4990"/>
                </a:lnTo>
                <a:lnTo>
                  <a:pt x="1095443" y="18600"/>
                </a:lnTo>
                <a:lnTo>
                  <a:pt x="1109053" y="38785"/>
                </a:lnTo>
                <a:lnTo>
                  <a:pt x="1114044" y="63500"/>
                </a:lnTo>
                <a:lnTo>
                  <a:pt x="1114044" y="317500"/>
                </a:lnTo>
                <a:lnTo>
                  <a:pt x="1109053" y="342214"/>
                </a:lnTo>
                <a:lnTo>
                  <a:pt x="1095443" y="362399"/>
                </a:lnTo>
                <a:lnTo>
                  <a:pt x="1075258" y="376009"/>
                </a:lnTo>
                <a:lnTo>
                  <a:pt x="1050544" y="381000"/>
                </a:lnTo>
                <a:lnTo>
                  <a:pt x="63500" y="381000"/>
                </a:lnTo>
                <a:lnTo>
                  <a:pt x="38785" y="376009"/>
                </a:lnTo>
                <a:lnTo>
                  <a:pt x="18600" y="362399"/>
                </a:lnTo>
                <a:lnTo>
                  <a:pt x="4990" y="342214"/>
                </a:lnTo>
                <a:lnTo>
                  <a:pt x="0" y="317500"/>
                </a:lnTo>
                <a:lnTo>
                  <a:pt x="0" y="63500"/>
                </a:lnTo>
                <a:close/>
              </a:path>
            </a:pathLst>
          </a:custGeom>
          <a:ln w="9144">
            <a:solidFill>
              <a:srgbClr val="FF6600"/>
            </a:solidFill>
          </a:ln>
        </p:spPr>
        <p:txBody>
          <a:bodyPr wrap="square" lIns="0" tIns="0" rIns="0" bIns="0" rtlCol="0"/>
          <a:lstStyle/>
          <a:p>
            <a:endParaRPr/>
          </a:p>
        </p:txBody>
      </p:sp>
      <p:sp>
        <p:nvSpPr>
          <p:cNvPr id="43" name="object 43"/>
          <p:cNvSpPr txBox="1"/>
          <p:nvPr/>
        </p:nvSpPr>
        <p:spPr>
          <a:xfrm>
            <a:off x="7865413" y="3320860"/>
            <a:ext cx="918844" cy="172720"/>
          </a:xfrm>
          <a:prstGeom prst="rect">
            <a:avLst/>
          </a:prstGeom>
        </p:spPr>
        <p:txBody>
          <a:bodyPr vert="horz" wrap="square" lIns="0" tIns="0" rIns="0" bIns="0" rtlCol="0">
            <a:spAutoFit/>
          </a:bodyPr>
          <a:lstStyle/>
          <a:p>
            <a:pPr marL="12700"/>
            <a:r>
              <a:rPr sz="1100" b="1" spc="5" dirty="0">
                <a:solidFill>
                  <a:srgbClr val="FF6600"/>
                </a:solidFill>
                <a:latin typeface="ＭＳ Ｐゴシック"/>
                <a:cs typeface="ＭＳ Ｐゴシック"/>
              </a:rPr>
              <a:t>保健、教</a:t>
            </a:r>
            <a:r>
              <a:rPr sz="1100" b="1" spc="-5" dirty="0">
                <a:solidFill>
                  <a:srgbClr val="FF6600"/>
                </a:solidFill>
                <a:latin typeface="ＭＳ Ｐゴシック"/>
                <a:cs typeface="ＭＳ Ｐゴシック"/>
              </a:rPr>
              <a:t>育</a:t>
            </a:r>
            <a:r>
              <a:rPr sz="1100" b="1" spc="315" dirty="0">
                <a:solidFill>
                  <a:srgbClr val="FF6600"/>
                </a:solidFill>
                <a:latin typeface="ＭＳ Ｐゴシック"/>
                <a:cs typeface="ＭＳ Ｐゴシック"/>
              </a:rPr>
              <a:t> </a:t>
            </a:r>
            <a:r>
              <a:rPr sz="1100" b="1" spc="-5" dirty="0">
                <a:solidFill>
                  <a:srgbClr val="FF6600"/>
                </a:solidFill>
                <a:latin typeface="ＭＳ Ｐゴシック"/>
                <a:cs typeface="ＭＳ Ｐゴシック"/>
              </a:rPr>
              <a:t>等</a:t>
            </a:r>
            <a:endParaRPr sz="1100">
              <a:latin typeface="ＭＳ Ｐゴシック"/>
              <a:cs typeface="ＭＳ Ｐゴシック"/>
            </a:endParaRPr>
          </a:p>
        </p:txBody>
      </p:sp>
      <p:sp>
        <p:nvSpPr>
          <p:cNvPr id="44" name="object 44"/>
          <p:cNvSpPr/>
          <p:nvPr/>
        </p:nvSpPr>
        <p:spPr>
          <a:xfrm>
            <a:off x="5559553" y="4459225"/>
            <a:ext cx="431291" cy="432815"/>
          </a:xfrm>
          <a:prstGeom prst="rect">
            <a:avLst/>
          </a:prstGeom>
          <a:blipFill>
            <a:blip r:embed="rId4" cstate="print"/>
            <a:stretch>
              <a:fillRect/>
            </a:stretch>
          </a:blipFill>
        </p:spPr>
        <p:txBody>
          <a:bodyPr wrap="square" lIns="0" tIns="0" rIns="0" bIns="0" rtlCol="0"/>
          <a:lstStyle/>
          <a:p>
            <a:endParaRPr/>
          </a:p>
        </p:txBody>
      </p:sp>
      <p:sp>
        <p:nvSpPr>
          <p:cNvPr id="45" name="object 45"/>
          <p:cNvSpPr/>
          <p:nvPr/>
        </p:nvSpPr>
        <p:spPr>
          <a:xfrm>
            <a:off x="3989832" y="4436365"/>
            <a:ext cx="1065530" cy="478790"/>
          </a:xfrm>
          <a:custGeom>
            <a:avLst/>
            <a:gdLst/>
            <a:ahLst/>
            <a:cxnLst/>
            <a:rect l="l" t="t" r="r" b="b"/>
            <a:pathLst>
              <a:path w="1065529" h="478789">
                <a:moveTo>
                  <a:pt x="985519" y="0"/>
                </a:moveTo>
                <a:lnTo>
                  <a:pt x="79756" y="0"/>
                </a:lnTo>
                <a:lnTo>
                  <a:pt x="48713" y="6268"/>
                </a:lnTo>
                <a:lnTo>
                  <a:pt x="23361" y="23361"/>
                </a:lnTo>
                <a:lnTo>
                  <a:pt x="6268" y="48713"/>
                </a:lnTo>
                <a:lnTo>
                  <a:pt x="0" y="79755"/>
                </a:lnTo>
                <a:lnTo>
                  <a:pt x="0" y="398779"/>
                </a:lnTo>
                <a:lnTo>
                  <a:pt x="6268" y="429822"/>
                </a:lnTo>
                <a:lnTo>
                  <a:pt x="23361" y="455174"/>
                </a:lnTo>
                <a:lnTo>
                  <a:pt x="48713" y="472267"/>
                </a:lnTo>
                <a:lnTo>
                  <a:pt x="79756" y="478535"/>
                </a:lnTo>
                <a:lnTo>
                  <a:pt x="985519" y="478535"/>
                </a:lnTo>
                <a:lnTo>
                  <a:pt x="1016562" y="472267"/>
                </a:lnTo>
                <a:lnTo>
                  <a:pt x="1041914" y="455174"/>
                </a:lnTo>
                <a:lnTo>
                  <a:pt x="1059007" y="429822"/>
                </a:lnTo>
                <a:lnTo>
                  <a:pt x="1065276" y="398779"/>
                </a:lnTo>
                <a:lnTo>
                  <a:pt x="1065276" y="79755"/>
                </a:lnTo>
                <a:lnTo>
                  <a:pt x="1059007" y="48713"/>
                </a:lnTo>
                <a:lnTo>
                  <a:pt x="1041914" y="23361"/>
                </a:lnTo>
                <a:lnTo>
                  <a:pt x="1016562" y="6268"/>
                </a:lnTo>
                <a:lnTo>
                  <a:pt x="985519" y="0"/>
                </a:lnTo>
                <a:close/>
              </a:path>
            </a:pathLst>
          </a:custGeom>
          <a:solidFill>
            <a:srgbClr val="FDEADA"/>
          </a:solidFill>
        </p:spPr>
        <p:txBody>
          <a:bodyPr wrap="square" lIns="0" tIns="0" rIns="0" bIns="0" rtlCol="0"/>
          <a:lstStyle/>
          <a:p>
            <a:endParaRPr/>
          </a:p>
        </p:txBody>
      </p:sp>
      <p:sp>
        <p:nvSpPr>
          <p:cNvPr id="46" name="object 46"/>
          <p:cNvSpPr/>
          <p:nvPr/>
        </p:nvSpPr>
        <p:spPr>
          <a:xfrm>
            <a:off x="3989832" y="4436365"/>
            <a:ext cx="1065530" cy="478790"/>
          </a:xfrm>
          <a:custGeom>
            <a:avLst/>
            <a:gdLst/>
            <a:ahLst/>
            <a:cxnLst/>
            <a:rect l="l" t="t" r="r" b="b"/>
            <a:pathLst>
              <a:path w="1065529" h="478789">
                <a:moveTo>
                  <a:pt x="0" y="79755"/>
                </a:moveTo>
                <a:lnTo>
                  <a:pt x="6268" y="48713"/>
                </a:lnTo>
                <a:lnTo>
                  <a:pt x="23361" y="23361"/>
                </a:lnTo>
                <a:lnTo>
                  <a:pt x="48713" y="6268"/>
                </a:lnTo>
                <a:lnTo>
                  <a:pt x="79756" y="0"/>
                </a:lnTo>
                <a:lnTo>
                  <a:pt x="985519" y="0"/>
                </a:lnTo>
                <a:lnTo>
                  <a:pt x="1016562" y="6268"/>
                </a:lnTo>
                <a:lnTo>
                  <a:pt x="1041914" y="23361"/>
                </a:lnTo>
                <a:lnTo>
                  <a:pt x="1059007" y="48713"/>
                </a:lnTo>
                <a:lnTo>
                  <a:pt x="1065276" y="79755"/>
                </a:lnTo>
                <a:lnTo>
                  <a:pt x="1065276" y="398779"/>
                </a:lnTo>
                <a:lnTo>
                  <a:pt x="1059007" y="429822"/>
                </a:lnTo>
                <a:lnTo>
                  <a:pt x="1041914" y="455174"/>
                </a:lnTo>
                <a:lnTo>
                  <a:pt x="1016562" y="472267"/>
                </a:lnTo>
                <a:lnTo>
                  <a:pt x="985519" y="478535"/>
                </a:lnTo>
                <a:lnTo>
                  <a:pt x="79756" y="478535"/>
                </a:lnTo>
                <a:lnTo>
                  <a:pt x="48713" y="472267"/>
                </a:lnTo>
                <a:lnTo>
                  <a:pt x="23361" y="455174"/>
                </a:lnTo>
                <a:lnTo>
                  <a:pt x="6268" y="429822"/>
                </a:lnTo>
                <a:lnTo>
                  <a:pt x="0" y="398779"/>
                </a:lnTo>
                <a:lnTo>
                  <a:pt x="0" y="79755"/>
                </a:lnTo>
                <a:close/>
              </a:path>
            </a:pathLst>
          </a:custGeom>
          <a:ln w="9143">
            <a:solidFill>
              <a:srgbClr val="00B050"/>
            </a:solidFill>
          </a:ln>
        </p:spPr>
        <p:txBody>
          <a:bodyPr wrap="square" lIns="0" tIns="0" rIns="0" bIns="0" rtlCol="0"/>
          <a:lstStyle/>
          <a:p>
            <a:endParaRPr/>
          </a:p>
        </p:txBody>
      </p:sp>
      <p:sp>
        <p:nvSpPr>
          <p:cNvPr id="47" name="object 47"/>
          <p:cNvSpPr txBox="1"/>
          <p:nvPr/>
        </p:nvSpPr>
        <p:spPr>
          <a:xfrm>
            <a:off x="4034486" y="4512042"/>
            <a:ext cx="824230" cy="341630"/>
          </a:xfrm>
          <a:prstGeom prst="rect">
            <a:avLst/>
          </a:prstGeom>
        </p:spPr>
        <p:txBody>
          <a:bodyPr vert="horz" wrap="square" lIns="0" tIns="0" rIns="0" bIns="0" rtlCol="0">
            <a:spAutoFit/>
          </a:bodyPr>
          <a:lstStyle/>
          <a:p>
            <a:pPr marL="12700"/>
            <a:r>
              <a:rPr sz="1100" b="1" dirty="0">
                <a:solidFill>
                  <a:srgbClr val="00B050"/>
                </a:solidFill>
                <a:latin typeface="ＭＳ Ｐゴシック"/>
                <a:cs typeface="ＭＳ Ｐゴシック"/>
              </a:rPr>
              <a:t>ｴ</a:t>
            </a:r>
            <a:r>
              <a:rPr sz="1100" b="1" spc="5" dirty="0">
                <a:solidFill>
                  <a:srgbClr val="00B050"/>
                </a:solidFill>
                <a:latin typeface="ＭＳ Ｐゴシック"/>
                <a:cs typeface="ＭＳ Ｐゴシック"/>
              </a:rPr>
              <a:t>ﾈ</a:t>
            </a:r>
            <a:r>
              <a:rPr sz="1100" b="1" dirty="0">
                <a:solidFill>
                  <a:srgbClr val="00B050"/>
                </a:solidFill>
                <a:latin typeface="ＭＳ Ｐゴシック"/>
                <a:cs typeface="ＭＳ Ｐゴシック"/>
              </a:rPr>
              <a:t>ﾙｷﾞｰ、</a:t>
            </a:r>
            <a:endParaRPr sz="1100">
              <a:latin typeface="ＭＳ Ｐゴシック"/>
              <a:cs typeface="ＭＳ Ｐゴシック"/>
            </a:endParaRPr>
          </a:p>
          <a:p>
            <a:pPr marL="12700">
              <a:spcBef>
                <a:spcPts val="10"/>
              </a:spcBef>
            </a:pPr>
            <a:r>
              <a:rPr sz="1100" b="1" spc="5" dirty="0">
                <a:solidFill>
                  <a:srgbClr val="00B050"/>
                </a:solidFill>
                <a:latin typeface="ＭＳ Ｐゴシック"/>
                <a:cs typeface="ＭＳ Ｐゴシック"/>
              </a:rPr>
              <a:t>気候変</a:t>
            </a:r>
            <a:r>
              <a:rPr sz="1100" b="1" spc="-5" dirty="0">
                <a:solidFill>
                  <a:srgbClr val="00B050"/>
                </a:solidFill>
                <a:latin typeface="ＭＳ Ｐゴシック"/>
                <a:cs typeface="ＭＳ Ｐゴシック"/>
              </a:rPr>
              <a:t>動</a:t>
            </a:r>
            <a:r>
              <a:rPr sz="1100" b="1" spc="310" dirty="0">
                <a:solidFill>
                  <a:srgbClr val="00B050"/>
                </a:solidFill>
                <a:latin typeface="ＭＳ Ｐゴシック"/>
                <a:cs typeface="ＭＳ Ｐゴシック"/>
              </a:rPr>
              <a:t> </a:t>
            </a:r>
            <a:r>
              <a:rPr sz="1100" b="1" spc="-5" dirty="0">
                <a:solidFill>
                  <a:srgbClr val="00B050"/>
                </a:solidFill>
                <a:latin typeface="ＭＳ Ｐゴシック"/>
                <a:cs typeface="ＭＳ Ｐゴシック"/>
              </a:rPr>
              <a:t>等</a:t>
            </a:r>
            <a:endParaRPr sz="1100">
              <a:latin typeface="ＭＳ Ｐゴシック"/>
              <a:cs typeface="ＭＳ Ｐゴシック"/>
            </a:endParaRPr>
          </a:p>
        </p:txBody>
      </p:sp>
      <p:sp>
        <p:nvSpPr>
          <p:cNvPr id="48" name="object 48"/>
          <p:cNvSpPr/>
          <p:nvPr/>
        </p:nvSpPr>
        <p:spPr>
          <a:xfrm>
            <a:off x="5093209" y="4459225"/>
            <a:ext cx="431291" cy="432815"/>
          </a:xfrm>
          <a:prstGeom prst="rect">
            <a:avLst/>
          </a:prstGeom>
          <a:blipFill>
            <a:blip r:embed="rId5" cstate="print"/>
            <a:stretch>
              <a:fillRect/>
            </a:stretch>
          </a:blipFill>
        </p:spPr>
        <p:txBody>
          <a:bodyPr wrap="square" lIns="0" tIns="0" rIns="0" bIns="0" rtlCol="0"/>
          <a:lstStyle/>
          <a:p>
            <a:endParaRPr/>
          </a:p>
        </p:txBody>
      </p:sp>
      <p:sp>
        <p:nvSpPr>
          <p:cNvPr id="49" name="object 49"/>
          <p:cNvSpPr/>
          <p:nvPr/>
        </p:nvSpPr>
        <p:spPr>
          <a:xfrm>
            <a:off x="2249635" y="3888442"/>
            <a:ext cx="615950" cy="1048385"/>
          </a:xfrm>
          <a:custGeom>
            <a:avLst/>
            <a:gdLst/>
            <a:ahLst/>
            <a:cxnLst/>
            <a:rect l="l" t="t" r="r" b="b"/>
            <a:pathLst>
              <a:path w="615950" h="1048385">
                <a:moveTo>
                  <a:pt x="37008" y="0"/>
                </a:moveTo>
                <a:lnTo>
                  <a:pt x="11792" y="38467"/>
                </a:lnTo>
                <a:lnTo>
                  <a:pt x="557" y="88310"/>
                </a:lnTo>
                <a:lnTo>
                  <a:pt x="0" y="117140"/>
                </a:lnTo>
                <a:lnTo>
                  <a:pt x="2717" y="148385"/>
                </a:lnTo>
                <a:lnTo>
                  <a:pt x="17687" y="217547"/>
                </a:lnTo>
                <a:lnTo>
                  <a:pt x="29792" y="255178"/>
                </a:lnTo>
                <a:lnTo>
                  <a:pt x="44880" y="294651"/>
                </a:lnTo>
                <a:lnTo>
                  <a:pt x="62878" y="335824"/>
                </a:lnTo>
                <a:lnTo>
                  <a:pt x="83712" y="378553"/>
                </a:lnTo>
                <a:lnTo>
                  <a:pt x="107310" y="422696"/>
                </a:lnTo>
                <a:lnTo>
                  <a:pt x="133598" y="468109"/>
                </a:lnTo>
                <a:lnTo>
                  <a:pt x="162502" y="514649"/>
                </a:lnTo>
                <a:lnTo>
                  <a:pt x="193951" y="562173"/>
                </a:lnTo>
                <a:lnTo>
                  <a:pt x="227870" y="610538"/>
                </a:lnTo>
                <a:lnTo>
                  <a:pt x="264186" y="659602"/>
                </a:lnTo>
                <a:lnTo>
                  <a:pt x="302827" y="709220"/>
                </a:lnTo>
                <a:lnTo>
                  <a:pt x="343719" y="759250"/>
                </a:lnTo>
                <a:lnTo>
                  <a:pt x="386789" y="809549"/>
                </a:lnTo>
                <a:lnTo>
                  <a:pt x="431963" y="859973"/>
                </a:lnTo>
                <a:lnTo>
                  <a:pt x="479169" y="910381"/>
                </a:lnTo>
                <a:lnTo>
                  <a:pt x="528333" y="960628"/>
                </a:lnTo>
                <a:lnTo>
                  <a:pt x="615785" y="1048080"/>
                </a:lnTo>
                <a:lnTo>
                  <a:pt x="566622" y="997834"/>
                </a:lnTo>
                <a:lnTo>
                  <a:pt x="519418" y="947428"/>
                </a:lnTo>
                <a:lnTo>
                  <a:pt x="474245" y="897005"/>
                </a:lnTo>
                <a:lnTo>
                  <a:pt x="431176" y="846707"/>
                </a:lnTo>
                <a:lnTo>
                  <a:pt x="390286" y="796677"/>
                </a:lnTo>
                <a:lnTo>
                  <a:pt x="351646" y="747059"/>
                </a:lnTo>
                <a:lnTo>
                  <a:pt x="315330" y="697996"/>
                </a:lnTo>
                <a:lnTo>
                  <a:pt x="281412" y="649631"/>
                </a:lnTo>
                <a:lnTo>
                  <a:pt x="249963" y="602107"/>
                </a:lnTo>
                <a:lnTo>
                  <a:pt x="221059" y="555566"/>
                </a:lnTo>
                <a:lnTo>
                  <a:pt x="194772" y="510153"/>
                </a:lnTo>
                <a:lnTo>
                  <a:pt x="171174" y="466010"/>
                </a:lnTo>
                <a:lnTo>
                  <a:pt x="150340" y="423280"/>
                </a:lnTo>
                <a:lnTo>
                  <a:pt x="132342" y="382107"/>
                </a:lnTo>
                <a:lnTo>
                  <a:pt x="117253" y="342633"/>
                </a:lnTo>
                <a:lnTo>
                  <a:pt x="105147" y="305002"/>
                </a:lnTo>
                <a:lnTo>
                  <a:pt x="90177" y="235839"/>
                </a:lnTo>
                <a:lnTo>
                  <a:pt x="87458" y="204594"/>
                </a:lnTo>
                <a:lnTo>
                  <a:pt x="88015" y="175763"/>
                </a:lnTo>
                <a:lnTo>
                  <a:pt x="91920" y="149491"/>
                </a:lnTo>
                <a:lnTo>
                  <a:pt x="99248" y="125919"/>
                </a:lnTo>
                <a:lnTo>
                  <a:pt x="110070" y="105192"/>
                </a:lnTo>
                <a:lnTo>
                  <a:pt x="124460" y="87452"/>
                </a:lnTo>
                <a:lnTo>
                  <a:pt x="37008" y="0"/>
                </a:lnTo>
                <a:close/>
              </a:path>
            </a:pathLst>
          </a:custGeom>
          <a:solidFill>
            <a:srgbClr val="00B050"/>
          </a:solidFill>
        </p:spPr>
        <p:txBody>
          <a:bodyPr wrap="square" lIns="0" tIns="0" rIns="0" bIns="0" rtlCol="0"/>
          <a:lstStyle/>
          <a:p>
            <a:endParaRPr/>
          </a:p>
        </p:txBody>
      </p:sp>
      <p:sp>
        <p:nvSpPr>
          <p:cNvPr id="50" name="object 50"/>
          <p:cNvSpPr/>
          <p:nvPr/>
        </p:nvSpPr>
        <p:spPr>
          <a:xfrm>
            <a:off x="2822117" y="4892364"/>
            <a:ext cx="1003935" cy="572770"/>
          </a:xfrm>
          <a:custGeom>
            <a:avLst/>
            <a:gdLst/>
            <a:ahLst/>
            <a:cxnLst/>
            <a:rect l="l" t="t" r="r" b="b"/>
            <a:pathLst>
              <a:path w="1003935" h="572770">
                <a:moveTo>
                  <a:pt x="0" y="0"/>
                </a:moveTo>
                <a:lnTo>
                  <a:pt x="43307" y="44157"/>
                </a:lnTo>
                <a:lnTo>
                  <a:pt x="93552" y="93320"/>
                </a:lnTo>
                <a:lnTo>
                  <a:pt x="143958" y="140525"/>
                </a:lnTo>
                <a:lnTo>
                  <a:pt x="194381" y="185698"/>
                </a:lnTo>
                <a:lnTo>
                  <a:pt x="244679" y="228766"/>
                </a:lnTo>
                <a:lnTo>
                  <a:pt x="294708" y="269657"/>
                </a:lnTo>
                <a:lnTo>
                  <a:pt x="344325" y="308297"/>
                </a:lnTo>
                <a:lnTo>
                  <a:pt x="393388" y="344613"/>
                </a:lnTo>
                <a:lnTo>
                  <a:pt x="441752" y="378531"/>
                </a:lnTo>
                <a:lnTo>
                  <a:pt x="489276" y="409979"/>
                </a:lnTo>
                <a:lnTo>
                  <a:pt x="535815" y="438883"/>
                </a:lnTo>
                <a:lnTo>
                  <a:pt x="581228" y="465171"/>
                </a:lnTo>
                <a:lnTo>
                  <a:pt x="625370" y="488769"/>
                </a:lnTo>
                <a:lnTo>
                  <a:pt x="668099" y="509603"/>
                </a:lnTo>
                <a:lnTo>
                  <a:pt x="709271" y="527601"/>
                </a:lnTo>
                <a:lnTo>
                  <a:pt x="748744" y="542689"/>
                </a:lnTo>
                <a:lnTo>
                  <a:pt x="786375" y="554795"/>
                </a:lnTo>
                <a:lnTo>
                  <a:pt x="855537" y="569766"/>
                </a:lnTo>
                <a:lnTo>
                  <a:pt x="886781" y="572485"/>
                </a:lnTo>
                <a:lnTo>
                  <a:pt x="915611" y="571928"/>
                </a:lnTo>
                <a:lnTo>
                  <a:pt x="941883" y="568022"/>
                </a:lnTo>
                <a:lnTo>
                  <a:pt x="965455" y="560695"/>
                </a:lnTo>
                <a:lnTo>
                  <a:pt x="986182" y="549873"/>
                </a:lnTo>
                <a:lnTo>
                  <a:pt x="1003922" y="535482"/>
                </a:lnTo>
                <a:lnTo>
                  <a:pt x="953420" y="484973"/>
                </a:lnTo>
                <a:lnTo>
                  <a:pt x="799149" y="484973"/>
                </a:lnTo>
                <a:lnTo>
                  <a:pt x="767806" y="482226"/>
                </a:lnTo>
                <a:lnTo>
                  <a:pt x="698380" y="467149"/>
                </a:lnTo>
                <a:lnTo>
                  <a:pt x="660581" y="454958"/>
                </a:lnTo>
                <a:lnTo>
                  <a:pt x="620914" y="439759"/>
                </a:lnTo>
                <a:lnTo>
                  <a:pt x="579522" y="421620"/>
                </a:lnTo>
                <a:lnTo>
                  <a:pt x="536547" y="400611"/>
                </a:lnTo>
                <a:lnTo>
                  <a:pt x="492130" y="376803"/>
                </a:lnTo>
                <a:lnTo>
                  <a:pt x="446415" y="350263"/>
                </a:lnTo>
                <a:lnTo>
                  <a:pt x="399543" y="321063"/>
                </a:lnTo>
                <a:lnTo>
                  <a:pt x="351657" y="289271"/>
                </a:lnTo>
                <a:lnTo>
                  <a:pt x="302899" y="254957"/>
                </a:lnTo>
                <a:lnTo>
                  <a:pt x="253411" y="218190"/>
                </a:lnTo>
                <a:lnTo>
                  <a:pt x="203335" y="179040"/>
                </a:lnTo>
                <a:lnTo>
                  <a:pt x="152814" y="137576"/>
                </a:lnTo>
                <a:lnTo>
                  <a:pt x="101989" y="93869"/>
                </a:lnTo>
                <a:lnTo>
                  <a:pt x="51004" y="47987"/>
                </a:lnTo>
                <a:lnTo>
                  <a:pt x="0" y="0"/>
                </a:lnTo>
                <a:close/>
              </a:path>
              <a:path w="1003935" h="572770">
                <a:moveTo>
                  <a:pt x="916470" y="448017"/>
                </a:moveTo>
                <a:lnTo>
                  <a:pt x="877989" y="473216"/>
                </a:lnTo>
                <a:lnTo>
                  <a:pt x="828055" y="484434"/>
                </a:lnTo>
                <a:lnTo>
                  <a:pt x="799149" y="484973"/>
                </a:lnTo>
                <a:lnTo>
                  <a:pt x="953420" y="484973"/>
                </a:lnTo>
                <a:lnTo>
                  <a:pt x="916470" y="448017"/>
                </a:lnTo>
                <a:close/>
              </a:path>
            </a:pathLst>
          </a:custGeom>
          <a:solidFill>
            <a:srgbClr val="008D40"/>
          </a:solidFill>
        </p:spPr>
        <p:txBody>
          <a:bodyPr wrap="square" lIns="0" tIns="0" rIns="0" bIns="0" rtlCol="0"/>
          <a:lstStyle/>
          <a:p>
            <a:endParaRPr/>
          </a:p>
        </p:txBody>
      </p:sp>
      <p:sp>
        <p:nvSpPr>
          <p:cNvPr id="51" name="object 51"/>
          <p:cNvSpPr/>
          <p:nvPr/>
        </p:nvSpPr>
        <p:spPr>
          <a:xfrm>
            <a:off x="2249633" y="3888443"/>
            <a:ext cx="1576705" cy="1576705"/>
          </a:xfrm>
          <a:custGeom>
            <a:avLst/>
            <a:gdLst/>
            <a:ahLst/>
            <a:cxnLst/>
            <a:rect l="l" t="t" r="r" b="b"/>
            <a:pathLst>
              <a:path w="1576704" h="1576704">
                <a:moveTo>
                  <a:pt x="572485" y="1003922"/>
                </a:moveTo>
                <a:lnTo>
                  <a:pt x="623489" y="1051909"/>
                </a:lnTo>
                <a:lnTo>
                  <a:pt x="674474" y="1097791"/>
                </a:lnTo>
                <a:lnTo>
                  <a:pt x="725299" y="1141499"/>
                </a:lnTo>
                <a:lnTo>
                  <a:pt x="775820" y="1182962"/>
                </a:lnTo>
                <a:lnTo>
                  <a:pt x="825896" y="1222112"/>
                </a:lnTo>
                <a:lnTo>
                  <a:pt x="875384" y="1258879"/>
                </a:lnTo>
                <a:lnTo>
                  <a:pt x="924142" y="1293193"/>
                </a:lnTo>
                <a:lnTo>
                  <a:pt x="972028" y="1324985"/>
                </a:lnTo>
                <a:lnTo>
                  <a:pt x="1018900" y="1354186"/>
                </a:lnTo>
                <a:lnTo>
                  <a:pt x="1064615" y="1380725"/>
                </a:lnTo>
                <a:lnTo>
                  <a:pt x="1109032" y="1404534"/>
                </a:lnTo>
                <a:lnTo>
                  <a:pt x="1152007" y="1425542"/>
                </a:lnTo>
                <a:lnTo>
                  <a:pt x="1193399" y="1443681"/>
                </a:lnTo>
                <a:lnTo>
                  <a:pt x="1233066" y="1458880"/>
                </a:lnTo>
                <a:lnTo>
                  <a:pt x="1270865" y="1471071"/>
                </a:lnTo>
                <a:lnTo>
                  <a:pt x="1340291" y="1486148"/>
                </a:lnTo>
                <a:lnTo>
                  <a:pt x="1371634" y="1488896"/>
                </a:lnTo>
                <a:lnTo>
                  <a:pt x="1400540" y="1488356"/>
                </a:lnTo>
                <a:lnTo>
                  <a:pt x="1426867" y="1484460"/>
                </a:lnTo>
                <a:lnTo>
                  <a:pt x="1450474" y="1477139"/>
                </a:lnTo>
                <a:lnTo>
                  <a:pt x="1471217" y="1466322"/>
                </a:lnTo>
                <a:lnTo>
                  <a:pt x="1488955" y="1451940"/>
                </a:lnTo>
                <a:lnTo>
                  <a:pt x="1576407" y="1539405"/>
                </a:lnTo>
                <a:lnTo>
                  <a:pt x="1537940" y="1564617"/>
                </a:lnTo>
                <a:lnTo>
                  <a:pt x="1488096" y="1575850"/>
                </a:lnTo>
                <a:lnTo>
                  <a:pt x="1459266" y="1576407"/>
                </a:lnTo>
                <a:lnTo>
                  <a:pt x="1428022" y="1573688"/>
                </a:lnTo>
                <a:lnTo>
                  <a:pt x="1358860" y="1558718"/>
                </a:lnTo>
                <a:lnTo>
                  <a:pt x="1321229" y="1546612"/>
                </a:lnTo>
                <a:lnTo>
                  <a:pt x="1281756" y="1531523"/>
                </a:lnTo>
                <a:lnTo>
                  <a:pt x="1240584" y="1513525"/>
                </a:lnTo>
                <a:lnTo>
                  <a:pt x="1197855" y="1492691"/>
                </a:lnTo>
                <a:lnTo>
                  <a:pt x="1153713" y="1469093"/>
                </a:lnTo>
                <a:lnTo>
                  <a:pt x="1108300" y="1442806"/>
                </a:lnTo>
                <a:lnTo>
                  <a:pt x="1061761" y="1413901"/>
                </a:lnTo>
                <a:lnTo>
                  <a:pt x="1014237" y="1382453"/>
                </a:lnTo>
                <a:lnTo>
                  <a:pt x="965873" y="1348535"/>
                </a:lnTo>
                <a:lnTo>
                  <a:pt x="916810" y="1312219"/>
                </a:lnTo>
                <a:lnTo>
                  <a:pt x="867193" y="1273579"/>
                </a:lnTo>
                <a:lnTo>
                  <a:pt x="817164" y="1232688"/>
                </a:lnTo>
                <a:lnTo>
                  <a:pt x="766866" y="1189620"/>
                </a:lnTo>
                <a:lnTo>
                  <a:pt x="716443" y="1144447"/>
                </a:lnTo>
                <a:lnTo>
                  <a:pt x="666037" y="1097242"/>
                </a:lnTo>
                <a:lnTo>
                  <a:pt x="615792" y="1048080"/>
                </a:lnTo>
                <a:lnTo>
                  <a:pt x="528327" y="960615"/>
                </a:lnTo>
                <a:lnTo>
                  <a:pt x="479164" y="910369"/>
                </a:lnTo>
                <a:lnTo>
                  <a:pt x="431959" y="859964"/>
                </a:lnTo>
                <a:lnTo>
                  <a:pt x="386786" y="809540"/>
                </a:lnTo>
                <a:lnTo>
                  <a:pt x="343718" y="759243"/>
                </a:lnTo>
                <a:lnTo>
                  <a:pt x="302827" y="709214"/>
                </a:lnTo>
                <a:lnTo>
                  <a:pt x="264187" y="659596"/>
                </a:lnTo>
                <a:lnTo>
                  <a:pt x="227871" y="610534"/>
                </a:lnTo>
                <a:lnTo>
                  <a:pt x="193953" y="562169"/>
                </a:lnTo>
                <a:lnTo>
                  <a:pt x="162505" y="514646"/>
                </a:lnTo>
                <a:lnTo>
                  <a:pt x="133601" y="468106"/>
                </a:lnTo>
                <a:lnTo>
                  <a:pt x="107313" y="422694"/>
                </a:lnTo>
                <a:lnTo>
                  <a:pt x="83715" y="378552"/>
                </a:lnTo>
                <a:lnTo>
                  <a:pt x="62881" y="335823"/>
                </a:lnTo>
                <a:lnTo>
                  <a:pt x="44883" y="294650"/>
                </a:lnTo>
                <a:lnTo>
                  <a:pt x="29795" y="255177"/>
                </a:lnTo>
                <a:lnTo>
                  <a:pt x="17689" y="217546"/>
                </a:lnTo>
                <a:lnTo>
                  <a:pt x="2718" y="148385"/>
                </a:lnTo>
                <a:lnTo>
                  <a:pt x="0" y="117140"/>
                </a:lnTo>
                <a:lnTo>
                  <a:pt x="556" y="88310"/>
                </a:lnTo>
                <a:lnTo>
                  <a:pt x="4462" y="62038"/>
                </a:lnTo>
                <a:lnTo>
                  <a:pt x="11789" y="38467"/>
                </a:lnTo>
                <a:lnTo>
                  <a:pt x="22611" y="17740"/>
                </a:lnTo>
                <a:lnTo>
                  <a:pt x="37002" y="0"/>
                </a:lnTo>
                <a:lnTo>
                  <a:pt x="44063" y="7048"/>
                </a:lnTo>
                <a:lnTo>
                  <a:pt x="80741" y="43726"/>
                </a:lnTo>
                <a:lnTo>
                  <a:pt x="117418" y="80403"/>
                </a:lnTo>
                <a:lnTo>
                  <a:pt x="124467" y="87452"/>
                </a:lnTo>
                <a:lnTo>
                  <a:pt x="110076" y="105192"/>
                </a:lnTo>
                <a:lnTo>
                  <a:pt x="99254" y="125919"/>
                </a:lnTo>
                <a:lnTo>
                  <a:pt x="91926" y="149490"/>
                </a:lnTo>
                <a:lnTo>
                  <a:pt x="88020" y="175762"/>
                </a:lnTo>
                <a:lnTo>
                  <a:pt x="87463" y="204592"/>
                </a:lnTo>
                <a:lnTo>
                  <a:pt x="90181" y="235837"/>
                </a:lnTo>
                <a:lnTo>
                  <a:pt x="105151" y="304999"/>
                </a:lnTo>
                <a:lnTo>
                  <a:pt x="117256" y="342630"/>
                </a:lnTo>
                <a:lnTo>
                  <a:pt x="132344" y="382103"/>
                </a:lnTo>
                <a:lnTo>
                  <a:pt x="150342" y="423276"/>
                </a:lnTo>
                <a:lnTo>
                  <a:pt x="171176" y="466005"/>
                </a:lnTo>
                <a:lnTo>
                  <a:pt x="194773" y="510148"/>
                </a:lnTo>
                <a:lnTo>
                  <a:pt x="221060" y="555561"/>
                </a:lnTo>
                <a:lnTo>
                  <a:pt x="249964" y="602101"/>
                </a:lnTo>
                <a:lnTo>
                  <a:pt x="281412" y="649625"/>
                </a:lnTo>
                <a:lnTo>
                  <a:pt x="315331" y="697990"/>
                </a:lnTo>
                <a:lnTo>
                  <a:pt x="351647" y="747054"/>
                </a:lnTo>
                <a:lnTo>
                  <a:pt x="390287" y="796672"/>
                </a:lnTo>
                <a:lnTo>
                  <a:pt x="431178" y="846702"/>
                </a:lnTo>
                <a:lnTo>
                  <a:pt x="474248" y="897001"/>
                </a:lnTo>
                <a:lnTo>
                  <a:pt x="519422" y="947426"/>
                </a:lnTo>
                <a:lnTo>
                  <a:pt x="566627" y="997833"/>
                </a:lnTo>
                <a:lnTo>
                  <a:pt x="615792" y="1048080"/>
                </a:lnTo>
              </a:path>
            </a:pathLst>
          </a:custGeom>
          <a:ln w="28575">
            <a:solidFill>
              <a:srgbClr val="00B050"/>
            </a:solidFill>
          </a:ln>
        </p:spPr>
        <p:txBody>
          <a:bodyPr wrap="square" lIns="0" tIns="0" rIns="0" bIns="0" rtlCol="0"/>
          <a:lstStyle/>
          <a:p>
            <a:endParaRPr/>
          </a:p>
        </p:txBody>
      </p:sp>
      <p:sp>
        <p:nvSpPr>
          <p:cNvPr id="52" name="object 52"/>
          <p:cNvSpPr/>
          <p:nvPr/>
        </p:nvSpPr>
        <p:spPr>
          <a:xfrm>
            <a:off x="2180083" y="3865626"/>
            <a:ext cx="247015" cy="143510"/>
          </a:xfrm>
          <a:custGeom>
            <a:avLst/>
            <a:gdLst/>
            <a:ahLst/>
            <a:cxnLst/>
            <a:rect l="l" t="t" r="r" b="b"/>
            <a:pathLst>
              <a:path w="247014" h="143510">
                <a:moveTo>
                  <a:pt x="123444" y="0"/>
                </a:moveTo>
                <a:lnTo>
                  <a:pt x="0" y="143256"/>
                </a:lnTo>
                <a:lnTo>
                  <a:pt x="246888" y="143256"/>
                </a:lnTo>
                <a:lnTo>
                  <a:pt x="123444" y="0"/>
                </a:lnTo>
                <a:close/>
              </a:path>
            </a:pathLst>
          </a:custGeom>
          <a:solidFill>
            <a:srgbClr val="00B050"/>
          </a:solidFill>
        </p:spPr>
        <p:txBody>
          <a:bodyPr wrap="square" lIns="0" tIns="0" rIns="0" bIns="0" rtlCol="0"/>
          <a:lstStyle/>
          <a:p>
            <a:endParaRPr/>
          </a:p>
        </p:txBody>
      </p:sp>
      <p:sp>
        <p:nvSpPr>
          <p:cNvPr id="53" name="object 53"/>
          <p:cNvSpPr/>
          <p:nvPr/>
        </p:nvSpPr>
        <p:spPr>
          <a:xfrm>
            <a:off x="2180083" y="3865626"/>
            <a:ext cx="247015" cy="143510"/>
          </a:xfrm>
          <a:custGeom>
            <a:avLst/>
            <a:gdLst/>
            <a:ahLst/>
            <a:cxnLst/>
            <a:rect l="l" t="t" r="r" b="b"/>
            <a:pathLst>
              <a:path w="247014" h="143510">
                <a:moveTo>
                  <a:pt x="0" y="143256"/>
                </a:moveTo>
                <a:lnTo>
                  <a:pt x="123444" y="0"/>
                </a:lnTo>
                <a:lnTo>
                  <a:pt x="246888" y="143256"/>
                </a:lnTo>
                <a:lnTo>
                  <a:pt x="0" y="143256"/>
                </a:lnTo>
                <a:close/>
              </a:path>
            </a:pathLst>
          </a:custGeom>
          <a:ln w="28956">
            <a:solidFill>
              <a:srgbClr val="00B050"/>
            </a:solidFill>
          </a:ln>
        </p:spPr>
        <p:txBody>
          <a:bodyPr wrap="square" lIns="0" tIns="0" rIns="0" bIns="0" rtlCol="0"/>
          <a:lstStyle/>
          <a:p>
            <a:endParaRPr/>
          </a:p>
        </p:txBody>
      </p:sp>
      <p:sp>
        <p:nvSpPr>
          <p:cNvPr id="54" name="object 54"/>
          <p:cNvSpPr/>
          <p:nvPr/>
        </p:nvSpPr>
        <p:spPr>
          <a:xfrm>
            <a:off x="3132530" y="4793287"/>
            <a:ext cx="1048385" cy="615950"/>
          </a:xfrm>
          <a:custGeom>
            <a:avLst/>
            <a:gdLst/>
            <a:ahLst/>
            <a:cxnLst/>
            <a:rect l="l" t="t" r="r" b="b"/>
            <a:pathLst>
              <a:path w="1048385" h="615950">
                <a:moveTo>
                  <a:pt x="0" y="0"/>
                </a:moveTo>
                <a:lnTo>
                  <a:pt x="87452" y="87452"/>
                </a:lnTo>
                <a:lnTo>
                  <a:pt x="137699" y="136616"/>
                </a:lnTo>
                <a:lnTo>
                  <a:pt x="188106" y="183822"/>
                </a:lnTo>
                <a:lnTo>
                  <a:pt x="238530" y="228996"/>
                </a:lnTo>
                <a:lnTo>
                  <a:pt x="288829" y="272066"/>
                </a:lnTo>
                <a:lnTo>
                  <a:pt x="338859" y="312957"/>
                </a:lnTo>
                <a:lnTo>
                  <a:pt x="388478" y="351598"/>
                </a:lnTo>
                <a:lnTo>
                  <a:pt x="437541" y="387915"/>
                </a:lnTo>
                <a:lnTo>
                  <a:pt x="485906" y="421834"/>
                </a:lnTo>
                <a:lnTo>
                  <a:pt x="533430" y="453282"/>
                </a:lnTo>
                <a:lnTo>
                  <a:pt x="579971" y="482187"/>
                </a:lnTo>
                <a:lnTo>
                  <a:pt x="625383" y="508475"/>
                </a:lnTo>
                <a:lnTo>
                  <a:pt x="669526" y="532072"/>
                </a:lnTo>
                <a:lnTo>
                  <a:pt x="712255" y="552907"/>
                </a:lnTo>
                <a:lnTo>
                  <a:pt x="753428" y="570905"/>
                </a:lnTo>
                <a:lnTo>
                  <a:pt x="792902" y="585993"/>
                </a:lnTo>
                <a:lnTo>
                  <a:pt x="830532" y="598098"/>
                </a:lnTo>
                <a:lnTo>
                  <a:pt x="899694" y="613067"/>
                </a:lnTo>
                <a:lnTo>
                  <a:pt x="930939" y="615785"/>
                </a:lnTo>
                <a:lnTo>
                  <a:pt x="959769" y="615227"/>
                </a:lnTo>
                <a:lnTo>
                  <a:pt x="986041" y="611321"/>
                </a:lnTo>
                <a:lnTo>
                  <a:pt x="1009612" y="603992"/>
                </a:lnTo>
                <a:lnTo>
                  <a:pt x="1030340" y="593169"/>
                </a:lnTo>
                <a:lnTo>
                  <a:pt x="1048080" y="578777"/>
                </a:lnTo>
                <a:lnTo>
                  <a:pt x="997630" y="528327"/>
                </a:lnTo>
                <a:lnTo>
                  <a:pt x="843486" y="528327"/>
                </a:lnTo>
                <a:lnTo>
                  <a:pt x="812240" y="525608"/>
                </a:lnTo>
                <a:lnTo>
                  <a:pt x="743077" y="510637"/>
                </a:lnTo>
                <a:lnTo>
                  <a:pt x="705446" y="498532"/>
                </a:lnTo>
                <a:lnTo>
                  <a:pt x="665972" y="483443"/>
                </a:lnTo>
                <a:lnTo>
                  <a:pt x="624799" y="465445"/>
                </a:lnTo>
                <a:lnTo>
                  <a:pt x="582069" y="444611"/>
                </a:lnTo>
                <a:lnTo>
                  <a:pt x="537926" y="421013"/>
                </a:lnTo>
                <a:lnTo>
                  <a:pt x="492513" y="394725"/>
                </a:lnTo>
                <a:lnTo>
                  <a:pt x="445973" y="365821"/>
                </a:lnTo>
                <a:lnTo>
                  <a:pt x="398448" y="334373"/>
                </a:lnTo>
                <a:lnTo>
                  <a:pt x="350083" y="300455"/>
                </a:lnTo>
                <a:lnTo>
                  <a:pt x="301020" y="264139"/>
                </a:lnTo>
                <a:lnTo>
                  <a:pt x="251402" y="225499"/>
                </a:lnTo>
                <a:lnTo>
                  <a:pt x="201373" y="184608"/>
                </a:lnTo>
                <a:lnTo>
                  <a:pt x="151075" y="141540"/>
                </a:lnTo>
                <a:lnTo>
                  <a:pt x="100651" y="96367"/>
                </a:lnTo>
                <a:lnTo>
                  <a:pt x="50245" y="49162"/>
                </a:lnTo>
                <a:lnTo>
                  <a:pt x="0" y="0"/>
                </a:lnTo>
                <a:close/>
              </a:path>
              <a:path w="1048385" h="615950">
                <a:moveTo>
                  <a:pt x="960628" y="491324"/>
                </a:moveTo>
                <a:lnTo>
                  <a:pt x="922160" y="516537"/>
                </a:lnTo>
                <a:lnTo>
                  <a:pt x="872316" y="527770"/>
                </a:lnTo>
                <a:lnTo>
                  <a:pt x="843486" y="528327"/>
                </a:lnTo>
                <a:lnTo>
                  <a:pt x="997630" y="528327"/>
                </a:lnTo>
                <a:lnTo>
                  <a:pt x="960628" y="491324"/>
                </a:lnTo>
                <a:close/>
              </a:path>
            </a:pathLst>
          </a:custGeom>
          <a:solidFill>
            <a:srgbClr val="0070C0"/>
          </a:solidFill>
        </p:spPr>
        <p:txBody>
          <a:bodyPr wrap="square" lIns="0" tIns="0" rIns="0" bIns="0" rtlCol="0"/>
          <a:lstStyle/>
          <a:p>
            <a:endParaRPr/>
          </a:p>
        </p:txBody>
      </p:sp>
      <p:sp>
        <p:nvSpPr>
          <p:cNvPr id="55" name="object 55"/>
          <p:cNvSpPr/>
          <p:nvPr/>
        </p:nvSpPr>
        <p:spPr>
          <a:xfrm>
            <a:off x="2604200" y="3832669"/>
            <a:ext cx="572770" cy="1003935"/>
          </a:xfrm>
          <a:custGeom>
            <a:avLst/>
            <a:gdLst/>
            <a:ahLst/>
            <a:cxnLst/>
            <a:rect l="l" t="t" r="r" b="b"/>
            <a:pathLst>
              <a:path w="572769" h="1003935">
                <a:moveTo>
                  <a:pt x="37002" y="0"/>
                </a:moveTo>
                <a:lnTo>
                  <a:pt x="11789" y="38467"/>
                </a:lnTo>
                <a:lnTo>
                  <a:pt x="556" y="88310"/>
                </a:lnTo>
                <a:lnTo>
                  <a:pt x="0" y="117140"/>
                </a:lnTo>
                <a:lnTo>
                  <a:pt x="2718" y="148385"/>
                </a:lnTo>
                <a:lnTo>
                  <a:pt x="17689" y="217546"/>
                </a:lnTo>
                <a:lnTo>
                  <a:pt x="29795" y="255177"/>
                </a:lnTo>
                <a:lnTo>
                  <a:pt x="44883" y="294650"/>
                </a:lnTo>
                <a:lnTo>
                  <a:pt x="62881" y="335823"/>
                </a:lnTo>
                <a:lnTo>
                  <a:pt x="83715" y="378552"/>
                </a:lnTo>
                <a:lnTo>
                  <a:pt x="107313" y="422694"/>
                </a:lnTo>
                <a:lnTo>
                  <a:pt x="133601" y="468106"/>
                </a:lnTo>
                <a:lnTo>
                  <a:pt x="162505" y="514646"/>
                </a:lnTo>
                <a:lnTo>
                  <a:pt x="193953" y="562169"/>
                </a:lnTo>
                <a:lnTo>
                  <a:pt x="227871" y="610534"/>
                </a:lnTo>
                <a:lnTo>
                  <a:pt x="264187" y="659596"/>
                </a:lnTo>
                <a:lnTo>
                  <a:pt x="302827" y="709214"/>
                </a:lnTo>
                <a:lnTo>
                  <a:pt x="343718" y="759243"/>
                </a:lnTo>
                <a:lnTo>
                  <a:pt x="386786" y="809540"/>
                </a:lnTo>
                <a:lnTo>
                  <a:pt x="431959" y="859964"/>
                </a:lnTo>
                <a:lnTo>
                  <a:pt x="479164" y="910369"/>
                </a:lnTo>
                <a:lnTo>
                  <a:pt x="528327" y="960615"/>
                </a:lnTo>
                <a:lnTo>
                  <a:pt x="572485" y="1003922"/>
                </a:lnTo>
                <a:lnTo>
                  <a:pt x="524497" y="952918"/>
                </a:lnTo>
                <a:lnTo>
                  <a:pt x="478615" y="901932"/>
                </a:lnTo>
                <a:lnTo>
                  <a:pt x="434908" y="851108"/>
                </a:lnTo>
                <a:lnTo>
                  <a:pt x="393444" y="800586"/>
                </a:lnTo>
                <a:lnTo>
                  <a:pt x="354294" y="750511"/>
                </a:lnTo>
                <a:lnTo>
                  <a:pt x="317527" y="701023"/>
                </a:lnTo>
                <a:lnTo>
                  <a:pt x="283213" y="652264"/>
                </a:lnTo>
                <a:lnTo>
                  <a:pt x="251421" y="604378"/>
                </a:lnTo>
                <a:lnTo>
                  <a:pt x="222221" y="557506"/>
                </a:lnTo>
                <a:lnTo>
                  <a:pt x="195681" y="511791"/>
                </a:lnTo>
                <a:lnTo>
                  <a:pt x="171873" y="467375"/>
                </a:lnTo>
                <a:lnTo>
                  <a:pt x="150864" y="424399"/>
                </a:lnTo>
                <a:lnTo>
                  <a:pt x="132725" y="383007"/>
                </a:lnTo>
                <a:lnTo>
                  <a:pt x="117526" y="343340"/>
                </a:lnTo>
                <a:lnTo>
                  <a:pt x="105335" y="305541"/>
                </a:lnTo>
                <a:lnTo>
                  <a:pt x="90258" y="236115"/>
                </a:lnTo>
                <a:lnTo>
                  <a:pt x="87511" y="204772"/>
                </a:lnTo>
                <a:lnTo>
                  <a:pt x="88050" y="175866"/>
                </a:lnTo>
                <a:lnTo>
                  <a:pt x="91946" y="149539"/>
                </a:lnTo>
                <a:lnTo>
                  <a:pt x="99268" y="125932"/>
                </a:lnTo>
                <a:lnTo>
                  <a:pt x="110085" y="105189"/>
                </a:lnTo>
                <a:lnTo>
                  <a:pt x="124467" y="87452"/>
                </a:lnTo>
                <a:lnTo>
                  <a:pt x="37002" y="0"/>
                </a:lnTo>
                <a:close/>
              </a:path>
            </a:pathLst>
          </a:custGeom>
          <a:solidFill>
            <a:srgbClr val="005A9A"/>
          </a:solidFill>
        </p:spPr>
        <p:txBody>
          <a:bodyPr wrap="square" lIns="0" tIns="0" rIns="0" bIns="0" rtlCol="0"/>
          <a:lstStyle/>
          <a:p>
            <a:endParaRPr/>
          </a:p>
        </p:txBody>
      </p:sp>
      <p:sp>
        <p:nvSpPr>
          <p:cNvPr id="56" name="object 56"/>
          <p:cNvSpPr/>
          <p:nvPr/>
        </p:nvSpPr>
        <p:spPr>
          <a:xfrm>
            <a:off x="2604201" y="3832669"/>
            <a:ext cx="1576705" cy="1576705"/>
          </a:xfrm>
          <a:custGeom>
            <a:avLst/>
            <a:gdLst/>
            <a:ahLst/>
            <a:cxnLst/>
            <a:rect l="l" t="t" r="r" b="b"/>
            <a:pathLst>
              <a:path w="1576704" h="1576704">
                <a:moveTo>
                  <a:pt x="572485" y="1003922"/>
                </a:moveTo>
                <a:lnTo>
                  <a:pt x="524497" y="952918"/>
                </a:lnTo>
                <a:lnTo>
                  <a:pt x="478615" y="901932"/>
                </a:lnTo>
                <a:lnTo>
                  <a:pt x="434908" y="851108"/>
                </a:lnTo>
                <a:lnTo>
                  <a:pt x="393444" y="800586"/>
                </a:lnTo>
                <a:lnTo>
                  <a:pt x="354294" y="750511"/>
                </a:lnTo>
                <a:lnTo>
                  <a:pt x="317527" y="701023"/>
                </a:lnTo>
                <a:lnTo>
                  <a:pt x="283213" y="652264"/>
                </a:lnTo>
                <a:lnTo>
                  <a:pt x="251421" y="604378"/>
                </a:lnTo>
                <a:lnTo>
                  <a:pt x="222221" y="557506"/>
                </a:lnTo>
                <a:lnTo>
                  <a:pt x="195681" y="511791"/>
                </a:lnTo>
                <a:lnTo>
                  <a:pt x="171873" y="467375"/>
                </a:lnTo>
                <a:lnTo>
                  <a:pt x="150864" y="424399"/>
                </a:lnTo>
                <a:lnTo>
                  <a:pt x="132725" y="383007"/>
                </a:lnTo>
                <a:lnTo>
                  <a:pt x="117526" y="343340"/>
                </a:lnTo>
                <a:lnTo>
                  <a:pt x="105335" y="305541"/>
                </a:lnTo>
                <a:lnTo>
                  <a:pt x="90258" y="236115"/>
                </a:lnTo>
                <a:lnTo>
                  <a:pt x="87511" y="204772"/>
                </a:lnTo>
                <a:lnTo>
                  <a:pt x="88050" y="175866"/>
                </a:lnTo>
                <a:lnTo>
                  <a:pt x="91946" y="149539"/>
                </a:lnTo>
                <a:lnTo>
                  <a:pt x="99268" y="125932"/>
                </a:lnTo>
                <a:lnTo>
                  <a:pt x="110085" y="105189"/>
                </a:lnTo>
                <a:lnTo>
                  <a:pt x="124467" y="87452"/>
                </a:lnTo>
                <a:lnTo>
                  <a:pt x="37002" y="0"/>
                </a:lnTo>
                <a:lnTo>
                  <a:pt x="11789" y="38467"/>
                </a:lnTo>
                <a:lnTo>
                  <a:pt x="556" y="88310"/>
                </a:lnTo>
                <a:lnTo>
                  <a:pt x="0" y="117140"/>
                </a:lnTo>
                <a:lnTo>
                  <a:pt x="2718" y="148385"/>
                </a:lnTo>
                <a:lnTo>
                  <a:pt x="17689" y="217546"/>
                </a:lnTo>
                <a:lnTo>
                  <a:pt x="29795" y="255177"/>
                </a:lnTo>
                <a:lnTo>
                  <a:pt x="44883" y="294650"/>
                </a:lnTo>
                <a:lnTo>
                  <a:pt x="62881" y="335823"/>
                </a:lnTo>
                <a:lnTo>
                  <a:pt x="83715" y="378552"/>
                </a:lnTo>
                <a:lnTo>
                  <a:pt x="107313" y="422694"/>
                </a:lnTo>
                <a:lnTo>
                  <a:pt x="133601" y="468106"/>
                </a:lnTo>
                <a:lnTo>
                  <a:pt x="162505" y="514646"/>
                </a:lnTo>
                <a:lnTo>
                  <a:pt x="193953" y="562169"/>
                </a:lnTo>
                <a:lnTo>
                  <a:pt x="227871" y="610534"/>
                </a:lnTo>
                <a:lnTo>
                  <a:pt x="264187" y="659596"/>
                </a:lnTo>
                <a:lnTo>
                  <a:pt x="302827" y="709214"/>
                </a:lnTo>
                <a:lnTo>
                  <a:pt x="343718" y="759243"/>
                </a:lnTo>
                <a:lnTo>
                  <a:pt x="386786" y="809540"/>
                </a:lnTo>
                <a:lnTo>
                  <a:pt x="431959" y="859964"/>
                </a:lnTo>
                <a:lnTo>
                  <a:pt x="479164" y="910369"/>
                </a:lnTo>
                <a:lnTo>
                  <a:pt x="528327" y="960615"/>
                </a:lnTo>
                <a:lnTo>
                  <a:pt x="615792" y="1048080"/>
                </a:lnTo>
                <a:lnTo>
                  <a:pt x="666037" y="1097242"/>
                </a:lnTo>
                <a:lnTo>
                  <a:pt x="716443" y="1144447"/>
                </a:lnTo>
                <a:lnTo>
                  <a:pt x="766866" y="1189620"/>
                </a:lnTo>
                <a:lnTo>
                  <a:pt x="817164" y="1232688"/>
                </a:lnTo>
                <a:lnTo>
                  <a:pt x="867193" y="1273579"/>
                </a:lnTo>
                <a:lnTo>
                  <a:pt x="916810" y="1312219"/>
                </a:lnTo>
                <a:lnTo>
                  <a:pt x="965873" y="1348535"/>
                </a:lnTo>
                <a:lnTo>
                  <a:pt x="1014237" y="1382453"/>
                </a:lnTo>
                <a:lnTo>
                  <a:pt x="1061761" y="1413901"/>
                </a:lnTo>
                <a:lnTo>
                  <a:pt x="1108300" y="1442806"/>
                </a:lnTo>
                <a:lnTo>
                  <a:pt x="1153713" y="1469093"/>
                </a:lnTo>
                <a:lnTo>
                  <a:pt x="1197855" y="1492691"/>
                </a:lnTo>
                <a:lnTo>
                  <a:pt x="1240584" y="1513525"/>
                </a:lnTo>
                <a:lnTo>
                  <a:pt x="1281756" y="1531523"/>
                </a:lnTo>
                <a:lnTo>
                  <a:pt x="1321229" y="1546612"/>
                </a:lnTo>
                <a:lnTo>
                  <a:pt x="1358860" y="1558718"/>
                </a:lnTo>
                <a:lnTo>
                  <a:pt x="1428022" y="1573688"/>
                </a:lnTo>
                <a:lnTo>
                  <a:pt x="1459266" y="1576407"/>
                </a:lnTo>
                <a:lnTo>
                  <a:pt x="1488096" y="1575850"/>
                </a:lnTo>
                <a:lnTo>
                  <a:pt x="1514368" y="1571944"/>
                </a:lnTo>
                <a:lnTo>
                  <a:pt x="1537940" y="1564617"/>
                </a:lnTo>
                <a:lnTo>
                  <a:pt x="1558667" y="1553795"/>
                </a:lnTo>
                <a:lnTo>
                  <a:pt x="1576407" y="1539405"/>
                </a:lnTo>
                <a:lnTo>
                  <a:pt x="1569358" y="1532343"/>
                </a:lnTo>
                <a:lnTo>
                  <a:pt x="1532681" y="1495666"/>
                </a:lnTo>
                <a:lnTo>
                  <a:pt x="1496003" y="1458988"/>
                </a:lnTo>
                <a:lnTo>
                  <a:pt x="1488955" y="1451940"/>
                </a:lnTo>
                <a:lnTo>
                  <a:pt x="1471215" y="1466330"/>
                </a:lnTo>
                <a:lnTo>
                  <a:pt x="1450487" y="1477153"/>
                </a:lnTo>
                <a:lnTo>
                  <a:pt x="1426916" y="1484480"/>
                </a:lnTo>
                <a:lnTo>
                  <a:pt x="1400644" y="1488386"/>
                </a:lnTo>
                <a:lnTo>
                  <a:pt x="1371814" y="1488943"/>
                </a:lnTo>
                <a:lnTo>
                  <a:pt x="1340569" y="1486225"/>
                </a:lnTo>
                <a:lnTo>
                  <a:pt x="1271407" y="1471255"/>
                </a:lnTo>
                <a:lnTo>
                  <a:pt x="1233777" y="1459150"/>
                </a:lnTo>
                <a:lnTo>
                  <a:pt x="1194303" y="1444062"/>
                </a:lnTo>
                <a:lnTo>
                  <a:pt x="1153130" y="1426065"/>
                </a:lnTo>
                <a:lnTo>
                  <a:pt x="1110401" y="1405231"/>
                </a:lnTo>
                <a:lnTo>
                  <a:pt x="1066258" y="1381633"/>
                </a:lnTo>
                <a:lnTo>
                  <a:pt x="1020845" y="1355346"/>
                </a:lnTo>
                <a:lnTo>
                  <a:pt x="974305" y="1326442"/>
                </a:lnTo>
                <a:lnTo>
                  <a:pt x="926781" y="1294994"/>
                </a:lnTo>
                <a:lnTo>
                  <a:pt x="878416" y="1261075"/>
                </a:lnTo>
                <a:lnTo>
                  <a:pt x="829353" y="1224760"/>
                </a:lnTo>
                <a:lnTo>
                  <a:pt x="779734" y="1186119"/>
                </a:lnTo>
                <a:lnTo>
                  <a:pt x="729704" y="1145228"/>
                </a:lnTo>
                <a:lnTo>
                  <a:pt x="679405" y="1102159"/>
                </a:lnTo>
                <a:lnTo>
                  <a:pt x="628981" y="1056985"/>
                </a:lnTo>
                <a:lnTo>
                  <a:pt x="578573" y="1009779"/>
                </a:lnTo>
                <a:lnTo>
                  <a:pt x="528327" y="960615"/>
                </a:lnTo>
              </a:path>
            </a:pathLst>
          </a:custGeom>
          <a:ln w="28575">
            <a:solidFill>
              <a:srgbClr val="0070C0"/>
            </a:solidFill>
          </a:ln>
        </p:spPr>
        <p:txBody>
          <a:bodyPr wrap="square" lIns="0" tIns="0" rIns="0" bIns="0" rtlCol="0"/>
          <a:lstStyle/>
          <a:p>
            <a:endParaRPr/>
          </a:p>
        </p:txBody>
      </p:sp>
      <p:sp>
        <p:nvSpPr>
          <p:cNvPr id="57" name="object 57"/>
          <p:cNvSpPr/>
          <p:nvPr/>
        </p:nvSpPr>
        <p:spPr>
          <a:xfrm>
            <a:off x="4062221" y="5244847"/>
            <a:ext cx="143510" cy="247015"/>
          </a:xfrm>
          <a:custGeom>
            <a:avLst/>
            <a:gdLst/>
            <a:ahLst/>
            <a:cxnLst/>
            <a:rect l="l" t="t" r="r" b="b"/>
            <a:pathLst>
              <a:path w="143510" h="247014">
                <a:moveTo>
                  <a:pt x="0" y="0"/>
                </a:moveTo>
                <a:lnTo>
                  <a:pt x="0" y="246887"/>
                </a:lnTo>
                <a:lnTo>
                  <a:pt x="143256" y="123443"/>
                </a:lnTo>
                <a:lnTo>
                  <a:pt x="0" y="0"/>
                </a:lnTo>
                <a:close/>
              </a:path>
            </a:pathLst>
          </a:custGeom>
          <a:solidFill>
            <a:srgbClr val="0070C0"/>
          </a:solidFill>
        </p:spPr>
        <p:txBody>
          <a:bodyPr wrap="square" lIns="0" tIns="0" rIns="0" bIns="0" rtlCol="0"/>
          <a:lstStyle/>
          <a:p>
            <a:endParaRPr/>
          </a:p>
        </p:txBody>
      </p:sp>
      <p:sp>
        <p:nvSpPr>
          <p:cNvPr id="58" name="object 58"/>
          <p:cNvSpPr/>
          <p:nvPr/>
        </p:nvSpPr>
        <p:spPr>
          <a:xfrm>
            <a:off x="4062221" y="5244847"/>
            <a:ext cx="143510" cy="247015"/>
          </a:xfrm>
          <a:custGeom>
            <a:avLst/>
            <a:gdLst/>
            <a:ahLst/>
            <a:cxnLst/>
            <a:rect l="l" t="t" r="r" b="b"/>
            <a:pathLst>
              <a:path w="143510" h="247014">
                <a:moveTo>
                  <a:pt x="0" y="246887"/>
                </a:moveTo>
                <a:lnTo>
                  <a:pt x="143256" y="123443"/>
                </a:lnTo>
                <a:lnTo>
                  <a:pt x="0" y="0"/>
                </a:lnTo>
                <a:lnTo>
                  <a:pt x="0" y="246887"/>
                </a:lnTo>
                <a:close/>
              </a:path>
            </a:pathLst>
          </a:custGeom>
          <a:ln w="28956">
            <a:solidFill>
              <a:srgbClr val="0070C0"/>
            </a:solidFill>
          </a:ln>
        </p:spPr>
        <p:txBody>
          <a:bodyPr wrap="square" lIns="0" tIns="0" rIns="0" bIns="0" rtlCol="0"/>
          <a:lstStyle/>
          <a:p>
            <a:endParaRPr/>
          </a:p>
        </p:txBody>
      </p:sp>
      <p:sp>
        <p:nvSpPr>
          <p:cNvPr id="59" name="object 59"/>
          <p:cNvSpPr/>
          <p:nvPr/>
        </p:nvSpPr>
        <p:spPr>
          <a:xfrm>
            <a:off x="7027373" y="3888442"/>
            <a:ext cx="615950" cy="1048385"/>
          </a:xfrm>
          <a:custGeom>
            <a:avLst/>
            <a:gdLst/>
            <a:ahLst/>
            <a:cxnLst/>
            <a:rect l="l" t="t" r="r" b="b"/>
            <a:pathLst>
              <a:path w="615950" h="1048385">
                <a:moveTo>
                  <a:pt x="578777" y="0"/>
                </a:moveTo>
                <a:lnTo>
                  <a:pt x="491324" y="87452"/>
                </a:lnTo>
                <a:lnTo>
                  <a:pt x="505715" y="105192"/>
                </a:lnTo>
                <a:lnTo>
                  <a:pt x="516537" y="125919"/>
                </a:lnTo>
                <a:lnTo>
                  <a:pt x="523864" y="149491"/>
                </a:lnTo>
                <a:lnTo>
                  <a:pt x="527770" y="175763"/>
                </a:lnTo>
                <a:lnTo>
                  <a:pt x="528327" y="204594"/>
                </a:lnTo>
                <a:lnTo>
                  <a:pt x="525608" y="235839"/>
                </a:lnTo>
                <a:lnTo>
                  <a:pt x="510637" y="305002"/>
                </a:lnTo>
                <a:lnTo>
                  <a:pt x="498532" y="342633"/>
                </a:lnTo>
                <a:lnTo>
                  <a:pt x="483443" y="382107"/>
                </a:lnTo>
                <a:lnTo>
                  <a:pt x="465445" y="423280"/>
                </a:lnTo>
                <a:lnTo>
                  <a:pt x="444611" y="466010"/>
                </a:lnTo>
                <a:lnTo>
                  <a:pt x="421013" y="510153"/>
                </a:lnTo>
                <a:lnTo>
                  <a:pt x="394725" y="555566"/>
                </a:lnTo>
                <a:lnTo>
                  <a:pt x="365821" y="602107"/>
                </a:lnTo>
                <a:lnTo>
                  <a:pt x="334373" y="649631"/>
                </a:lnTo>
                <a:lnTo>
                  <a:pt x="300455" y="697996"/>
                </a:lnTo>
                <a:lnTo>
                  <a:pt x="264139" y="747059"/>
                </a:lnTo>
                <a:lnTo>
                  <a:pt x="225499" y="796677"/>
                </a:lnTo>
                <a:lnTo>
                  <a:pt x="184608" y="846707"/>
                </a:lnTo>
                <a:lnTo>
                  <a:pt x="141540" y="897005"/>
                </a:lnTo>
                <a:lnTo>
                  <a:pt x="96367" y="947428"/>
                </a:lnTo>
                <a:lnTo>
                  <a:pt x="49162" y="997834"/>
                </a:lnTo>
                <a:lnTo>
                  <a:pt x="0" y="1048080"/>
                </a:lnTo>
                <a:lnTo>
                  <a:pt x="87452" y="960628"/>
                </a:lnTo>
                <a:lnTo>
                  <a:pt x="136616" y="910381"/>
                </a:lnTo>
                <a:lnTo>
                  <a:pt x="183822" y="859973"/>
                </a:lnTo>
                <a:lnTo>
                  <a:pt x="228996" y="809549"/>
                </a:lnTo>
                <a:lnTo>
                  <a:pt x="272066" y="759250"/>
                </a:lnTo>
                <a:lnTo>
                  <a:pt x="312957" y="709220"/>
                </a:lnTo>
                <a:lnTo>
                  <a:pt x="351598" y="659602"/>
                </a:lnTo>
                <a:lnTo>
                  <a:pt x="387915" y="610538"/>
                </a:lnTo>
                <a:lnTo>
                  <a:pt x="421834" y="562173"/>
                </a:lnTo>
                <a:lnTo>
                  <a:pt x="453282" y="514649"/>
                </a:lnTo>
                <a:lnTo>
                  <a:pt x="482187" y="468109"/>
                </a:lnTo>
                <a:lnTo>
                  <a:pt x="508475" y="422696"/>
                </a:lnTo>
                <a:lnTo>
                  <a:pt x="532072" y="378553"/>
                </a:lnTo>
                <a:lnTo>
                  <a:pt x="552907" y="335824"/>
                </a:lnTo>
                <a:lnTo>
                  <a:pt x="570905" y="294651"/>
                </a:lnTo>
                <a:lnTo>
                  <a:pt x="585993" y="255178"/>
                </a:lnTo>
                <a:lnTo>
                  <a:pt x="598098" y="217547"/>
                </a:lnTo>
                <a:lnTo>
                  <a:pt x="613067" y="148385"/>
                </a:lnTo>
                <a:lnTo>
                  <a:pt x="615785" y="117140"/>
                </a:lnTo>
                <a:lnTo>
                  <a:pt x="615227" y="88310"/>
                </a:lnTo>
                <a:lnTo>
                  <a:pt x="611321" y="62038"/>
                </a:lnTo>
                <a:lnTo>
                  <a:pt x="603992" y="38467"/>
                </a:lnTo>
                <a:lnTo>
                  <a:pt x="593169" y="17740"/>
                </a:lnTo>
                <a:lnTo>
                  <a:pt x="578777" y="0"/>
                </a:lnTo>
                <a:close/>
              </a:path>
            </a:pathLst>
          </a:custGeom>
          <a:solidFill>
            <a:srgbClr val="00B050"/>
          </a:solidFill>
        </p:spPr>
        <p:txBody>
          <a:bodyPr wrap="square" lIns="0" tIns="0" rIns="0" bIns="0" rtlCol="0"/>
          <a:lstStyle/>
          <a:p>
            <a:endParaRPr/>
          </a:p>
        </p:txBody>
      </p:sp>
      <p:sp>
        <p:nvSpPr>
          <p:cNvPr id="60" name="object 60"/>
          <p:cNvSpPr/>
          <p:nvPr/>
        </p:nvSpPr>
        <p:spPr>
          <a:xfrm>
            <a:off x="6066755" y="4892364"/>
            <a:ext cx="1003935" cy="572770"/>
          </a:xfrm>
          <a:custGeom>
            <a:avLst/>
            <a:gdLst/>
            <a:ahLst/>
            <a:cxnLst/>
            <a:rect l="l" t="t" r="r" b="b"/>
            <a:pathLst>
              <a:path w="1003934" h="572770">
                <a:moveTo>
                  <a:pt x="87452" y="448017"/>
                </a:moveTo>
                <a:lnTo>
                  <a:pt x="0" y="535482"/>
                </a:lnTo>
                <a:lnTo>
                  <a:pt x="17740" y="549873"/>
                </a:lnTo>
                <a:lnTo>
                  <a:pt x="38467" y="560695"/>
                </a:lnTo>
                <a:lnTo>
                  <a:pt x="62038" y="568022"/>
                </a:lnTo>
                <a:lnTo>
                  <a:pt x="88310" y="571928"/>
                </a:lnTo>
                <a:lnTo>
                  <a:pt x="117140" y="572485"/>
                </a:lnTo>
                <a:lnTo>
                  <a:pt x="148385" y="569766"/>
                </a:lnTo>
                <a:lnTo>
                  <a:pt x="217546" y="554795"/>
                </a:lnTo>
                <a:lnTo>
                  <a:pt x="255177" y="542689"/>
                </a:lnTo>
                <a:lnTo>
                  <a:pt x="294650" y="527601"/>
                </a:lnTo>
                <a:lnTo>
                  <a:pt x="335823" y="509603"/>
                </a:lnTo>
                <a:lnTo>
                  <a:pt x="378552" y="488769"/>
                </a:lnTo>
                <a:lnTo>
                  <a:pt x="385651" y="484973"/>
                </a:lnTo>
                <a:lnTo>
                  <a:pt x="204772" y="484973"/>
                </a:lnTo>
                <a:lnTo>
                  <a:pt x="175866" y="484434"/>
                </a:lnTo>
                <a:lnTo>
                  <a:pt x="149539" y="480538"/>
                </a:lnTo>
                <a:lnTo>
                  <a:pt x="125932" y="473216"/>
                </a:lnTo>
                <a:lnTo>
                  <a:pt x="105189" y="462399"/>
                </a:lnTo>
                <a:lnTo>
                  <a:pt x="87452" y="448017"/>
                </a:lnTo>
                <a:close/>
              </a:path>
              <a:path w="1003934" h="572770">
                <a:moveTo>
                  <a:pt x="1003922" y="0"/>
                </a:moveTo>
                <a:lnTo>
                  <a:pt x="952918" y="47987"/>
                </a:lnTo>
                <a:lnTo>
                  <a:pt x="901932" y="93869"/>
                </a:lnTo>
                <a:lnTo>
                  <a:pt x="851108" y="137576"/>
                </a:lnTo>
                <a:lnTo>
                  <a:pt x="800586" y="179040"/>
                </a:lnTo>
                <a:lnTo>
                  <a:pt x="750511" y="218190"/>
                </a:lnTo>
                <a:lnTo>
                  <a:pt x="701023" y="254957"/>
                </a:lnTo>
                <a:lnTo>
                  <a:pt x="652264" y="289271"/>
                </a:lnTo>
                <a:lnTo>
                  <a:pt x="604378" y="321063"/>
                </a:lnTo>
                <a:lnTo>
                  <a:pt x="557506" y="350263"/>
                </a:lnTo>
                <a:lnTo>
                  <a:pt x="511791" y="376803"/>
                </a:lnTo>
                <a:lnTo>
                  <a:pt x="467375" y="400611"/>
                </a:lnTo>
                <a:lnTo>
                  <a:pt x="424399" y="421620"/>
                </a:lnTo>
                <a:lnTo>
                  <a:pt x="383007" y="439759"/>
                </a:lnTo>
                <a:lnTo>
                  <a:pt x="343340" y="454958"/>
                </a:lnTo>
                <a:lnTo>
                  <a:pt x="305541" y="467149"/>
                </a:lnTo>
                <a:lnTo>
                  <a:pt x="236115" y="482226"/>
                </a:lnTo>
                <a:lnTo>
                  <a:pt x="204772" y="484973"/>
                </a:lnTo>
                <a:lnTo>
                  <a:pt x="385651" y="484973"/>
                </a:lnTo>
                <a:lnTo>
                  <a:pt x="422694" y="465171"/>
                </a:lnTo>
                <a:lnTo>
                  <a:pt x="468106" y="438883"/>
                </a:lnTo>
                <a:lnTo>
                  <a:pt x="514646" y="409979"/>
                </a:lnTo>
                <a:lnTo>
                  <a:pt x="562169" y="378531"/>
                </a:lnTo>
                <a:lnTo>
                  <a:pt x="610534" y="344613"/>
                </a:lnTo>
                <a:lnTo>
                  <a:pt x="659596" y="308297"/>
                </a:lnTo>
                <a:lnTo>
                  <a:pt x="709214" y="269657"/>
                </a:lnTo>
                <a:lnTo>
                  <a:pt x="759243" y="228766"/>
                </a:lnTo>
                <a:lnTo>
                  <a:pt x="809540" y="185698"/>
                </a:lnTo>
                <a:lnTo>
                  <a:pt x="859964" y="140525"/>
                </a:lnTo>
                <a:lnTo>
                  <a:pt x="910369" y="93320"/>
                </a:lnTo>
                <a:lnTo>
                  <a:pt x="960615" y="44157"/>
                </a:lnTo>
                <a:lnTo>
                  <a:pt x="993185" y="11110"/>
                </a:lnTo>
                <a:lnTo>
                  <a:pt x="1003922" y="0"/>
                </a:lnTo>
                <a:close/>
              </a:path>
            </a:pathLst>
          </a:custGeom>
          <a:solidFill>
            <a:srgbClr val="008D40"/>
          </a:solidFill>
        </p:spPr>
        <p:txBody>
          <a:bodyPr wrap="square" lIns="0" tIns="0" rIns="0" bIns="0" rtlCol="0"/>
          <a:lstStyle/>
          <a:p>
            <a:endParaRPr/>
          </a:p>
        </p:txBody>
      </p:sp>
      <p:sp>
        <p:nvSpPr>
          <p:cNvPr id="61" name="object 61"/>
          <p:cNvSpPr/>
          <p:nvPr/>
        </p:nvSpPr>
        <p:spPr>
          <a:xfrm>
            <a:off x="6066755" y="3888443"/>
            <a:ext cx="1576705" cy="1576705"/>
          </a:xfrm>
          <a:custGeom>
            <a:avLst/>
            <a:gdLst/>
            <a:ahLst/>
            <a:cxnLst/>
            <a:rect l="l" t="t" r="r" b="b"/>
            <a:pathLst>
              <a:path w="1576704" h="1576704">
                <a:moveTo>
                  <a:pt x="1003922" y="1003922"/>
                </a:moveTo>
                <a:lnTo>
                  <a:pt x="952918" y="1051909"/>
                </a:lnTo>
                <a:lnTo>
                  <a:pt x="901932" y="1097791"/>
                </a:lnTo>
                <a:lnTo>
                  <a:pt x="851108" y="1141499"/>
                </a:lnTo>
                <a:lnTo>
                  <a:pt x="800586" y="1182962"/>
                </a:lnTo>
                <a:lnTo>
                  <a:pt x="750511" y="1222112"/>
                </a:lnTo>
                <a:lnTo>
                  <a:pt x="701023" y="1258879"/>
                </a:lnTo>
                <a:lnTo>
                  <a:pt x="652264" y="1293193"/>
                </a:lnTo>
                <a:lnTo>
                  <a:pt x="604378" y="1324985"/>
                </a:lnTo>
                <a:lnTo>
                  <a:pt x="557506" y="1354186"/>
                </a:lnTo>
                <a:lnTo>
                  <a:pt x="511791" y="1380725"/>
                </a:lnTo>
                <a:lnTo>
                  <a:pt x="467375" y="1404534"/>
                </a:lnTo>
                <a:lnTo>
                  <a:pt x="424399" y="1425542"/>
                </a:lnTo>
                <a:lnTo>
                  <a:pt x="383007" y="1443681"/>
                </a:lnTo>
                <a:lnTo>
                  <a:pt x="343340" y="1458880"/>
                </a:lnTo>
                <a:lnTo>
                  <a:pt x="305541" y="1471071"/>
                </a:lnTo>
                <a:lnTo>
                  <a:pt x="236115" y="1486148"/>
                </a:lnTo>
                <a:lnTo>
                  <a:pt x="204772" y="1488896"/>
                </a:lnTo>
                <a:lnTo>
                  <a:pt x="175866" y="1488356"/>
                </a:lnTo>
                <a:lnTo>
                  <a:pt x="149539" y="1484460"/>
                </a:lnTo>
                <a:lnTo>
                  <a:pt x="125932" y="1477139"/>
                </a:lnTo>
                <a:lnTo>
                  <a:pt x="105189" y="1466322"/>
                </a:lnTo>
                <a:lnTo>
                  <a:pt x="87452" y="1451940"/>
                </a:lnTo>
                <a:lnTo>
                  <a:pt x="0" y="1539405"/>
                </a:lnTo>
                <a:lnTo>
                  <a:pt x="38467" y="1564617"/>
                </a:lnTo>
                <a:lnTo>
                  <a:pt x="88310" y="1575850"/>
                </a:lnTo>
                <a:lnTo>
                  <a:pt x="117140" y="1576407"/>
                </a:lnTo>
                <a:lnTo>
                  <a:pt x="148385" y="1573688"/>
                </a:lnTo>
                <a:lnTo>
                  <a:pt x="217546" y="1558718"/>
                </a:lnTo>
                <a:lnTo>
                  <a:pt x="255177" y="1546612"/>
                </a:lnTo>
                <a:lnTo>
                  <a:pt x="294650" y="1531523"/>
                </a:lnTo>
                <a:lnTo>
                  <a:pt x="335823" y="1513525"/>
                </a:lnTo>
                <a:lnTo>
                  <a:pt x="378552" y="1492691"/>
                </a:lnTo>
                <a:lnTo>
                  <a:pt x="422694" y="1469093"/>
                </a:lnTo>
                <a:lnTo>
                  <a:pt x="468106" y="1442806"/>
                </a:lnTo>
                <a:lnTo>
                  <a:pt x="514646" y="1413901"/>
                </a:lnTo>
                <a:lnTo>
                  <a:pt x="562169" y="1382453"/>
                </a:lnTo>
                <a:lnTo>
                  <a:pt x="610534" y="1348535"/>
                </a:lnTo>
                <a:lnTo>
                  <a:pt x="659596" y="1312219"/>
                </a:lnTo>
                <a:lnTo>
                  <a:pt x="709214" y="1273579"/>
                </a:lnTo>
                <a:lnTo>
                  <a:pt x="759243" y="1232688"/>
                </a:lnTo>
                <a:lnTo>
                  <a:pt x="809540" y="1189620"/>
                </a:lnTo>
                <a:lnTo>
                  <a:pt x="859964" y="1144447"/>
                </a:lnTo>
                <a:lnTo>
                  <a:pt x="910369" y="1097242"/>
                </a:lnTo>
                <a:lnTo>
                  <a:pt x="960615" y="1048080"/>
                </a:lnTo>
                <a:lnTo>
                  <a:pt x="1048080" y="960615"/>
                </a:lnTo>
                <a:lnTo>
                  <a:pt x="1097242" y="910369"/>
                </a:lnTo>
                <a:lnTo>
                  <a:pt x="1144447" y="859964"/>
                </a:lnTo>
                <a:lnTo>
                  <a:pt x="1189620" y="809540"/>
                </a:lnTo>
                <a:lnTo>
                  <a:pt x="1232688" y="759243"/>
                </a:lnTo>
                <a:lnTo>
                  <a:pt x="1273579" y="709214"/>
                </a:lnTo>
                <a:lnTo>
                  <a:pt x="1312219" y="659596"/>
                </a:lnTo>
                <a:lnTo>
                  <a:pt x="1348535" y="610534"/>
                </a:lnTo>
                <a:lnTo>
                  <a:pt x="1382453" y="562169"/>
                </a:lnTo>
                <a:lnTo>
                  <a:pt x="1413901" y="514646"/>
                </a:lnTo>
                <a:lnTo>
                  <a:pt x="1442806" y="468106"/>
                </a:lnTo>
                <a:lnTo>
                  <a:pt x="1469093" y="422694"/>
                </a:lnTo>
                <a:lnTo>
                  <a:pt x="1492691" y="378552"/>
                </a:lnTo>
                <a:lnTo>
                  <a:pt x="1513525" y="335823"/>
                </a:lnTo>
                <a:lnTo>
                  <a:pt x="1531523" y="294650"/>
                </a:lnTo>
                <a:lnTo>
                  <a:pt x="1546612" y="255177"/>
                </a:lnTo>
                <a:lnTo>
                  <a:pt x="1558718" y="217546"/>
                </a:lnTo>
                <a:lnTo>
                  <a:pt x="1573688" y="148385"/>
                </a:lnTo>
                <a:lnTo>
                  <a:pt x="1576407" y="117140"/>
                </a:lnTo>
                <a:lnTo>
                  <a:pt x="1575850" y="88310"/>
                </a:lnTo>
                <a:lnTo>
                  <a:pt x="1571944" y="62038"/>
                </a:lnTo>
                <a:lnTo>
                  <a:pt x="1564617" y="38467"/>
                </a:lnTo>
                <a:lnTo>
                  <a:pt x="1553795" y="17740"/>
                </a:lnTo>
                <a:lnTo>
                  <a:pt x="1539405" y="0"/>
                </a:lnTo>
                <a:lnTo>
                  <a:pt x="1532343" y="7048"/>
                </a:lnTo>
                <a:lnTo>
                  <a:pt x="1495666" y="43726"/>
                </a:lnTo>
                <a:lnTo>
                  <a:pt x="1458988" y="80403"/>
                </a:lnTo>
                <a:lnTo>
                  <a:pt x="1451940" y="87452"/>
                </a:lnTo>
                <a:lnTo>
                  <a:pt x="1466330" y="105192"/>
                </a:lnTo>
                <a:lnTo>
                  <a:pt x="1477153" y="125919"/>
                </a:lnTo>
                <a:lnTo>
                  <a:pt x="1484480" y="149490"/>
                </a:lnTo>
                <a:lnTo>
                  <a:pt x="1488386" y="175762"/>
                </a:lnTo>
                <a:lnTo>
                  <a:pt x="1488943" y="204592"/>
                </a:lnTo>
                <a:lnTo>
                  <a:pt x="1486225" y="235837"/>
                </a:lnTo>
                <a:lnTo>
                  <a:pt x="1471255" y="304999"/>
                </a:lnTo>
                <a:lnTo>
                  <a:pt x="1459150" y="342630"/>
                </a:lnTo>
                <a:lnTo>
                  <a:pt x="1444062" y="382103"/>
                </a:lnTo>
                <a:lnTo>
                  <a:pt x="1426065" y="423276"/>
                </a:lnTo>
                <a:lnTo>
                  <a:pt x="1405231" y="466005"/>
                </a:lnTo>
                <a:lnTo>
                  <a:pt x="1381633" y="510148"/>
                </a:lnTo>
                <a:lnTo>
                  <a:pt x="1355346" y="555561"/>
                </a:lnTo>
                <a:lnTo>
                  <a:pt x="1326442" y="602101"/>
                </a:lnTo>
                <a:lnTo>
                  <a:pt x="1294994" y="649625"/>
                </a:lnTo>
                <a:lnTo>
                  <a:pt x="1261075" y="697990"/>
                </a:lnTo>
                <a:lnTo>
                  <a:pt x="1224760" y="747054"/>
                </a:lnTo>
                <a:lnTo>
                  <a:pt x="1186119" y="796672"/>
                </a:lnTo>
                <a:lnTo>
                  <a:pt x="1145228" y="846702"/>
                </a:lnTo>
                <a:lnTo>
                  <a:pt x="1102159" y="897001"/>
                </a:lnTo>
                <a:lnTo>
                  <a:pt x="1056985" y="947426"/>
                </a:lnTo>
                <a:lnTo>
                  <a:pt x="1009779" y="997833"/>
                </a:lnTo>
                <a:lnTo>
                  <a:pt x="960615" y="1048080"/>
                </a:lnTo>
              </a:path>
            </a:pathLst>
          </a:custGeom>
          <a:ln w="28575">
            <a:solidFill>
              <a:srgbClr val="00B050"/>
            </a:solidFill>
          </a:ln>
        </p:spPr>
        <p:txBody>
          <a:bodyPr wrap="square" lIns="0" tIns="0" rIns="0" bIns="0" rtlCol="0"/>
          <a:lstStyle/>
          <a:p>
            <a:endParaRPr/>
          </a:p>
        </p:txBody>
      </p:sp>
      <p:sp>
        <p:nvSpPr>
          <p:cNvPr id="62" name="object 62"/>
          <p:cNvSpPr/>
          <p:nvPr/>
        </p:nvSpPr>
        <p:spPr>
          <a:xfrm>
            <a:off x="7466838" y="3865626"/>
            <a:ext cx="248920" cy="143510"/>
          </a:xfrm>
          <a:custGeom>
            <a:avLst/>
            <a:gdLst/>
            <a:ahLst/>
            <a:cxnLst/>
            <a:rect l="l" t="t" r="r" b="b"/>
            <a:pathLst>
              <a:path w="248920" h="143510">
                <a:moveTo>
                  <a:pt x="124205" y="0"/>
                </a:moveTo>
                <a:lnTo>
                  <a:pt x="0" y="143256"/>
                </a:lnTo>
                <a:lnTo>
                  <a:pt x="248411" y="143256"/>
                </a:lnTo>
                <a:lnTo>
                  <a:pt x="124205" y="0"/>
                </a:lnTo>
                <a:close/>
              </a:path>
            </a:pathLst>
          </a:custGeom>
          <a:solidFill>
            <a:srgbClr val="00B050"/>
          </a:solidFill>
        </p:spPr>
        <p:txBody>
          <a:bodyPr wrap="square" lIns="0" tIns="0" rIns="0" bIns="0" rtlCol="0"/>
          <a:lstStyle/>
          <a:p>
            <a:endParaRPr/>
          </a:p>
        </p:txBody>
      </p:sp>
      <p:sp>
        <p:nvSpPr>
          <p:cNvPr id="63" name="object 63"/>
          <p:cNvSpPr/>
          <p:nvPr/>
        </p:nvSpPr>
        <p:spPr>
          <a:xfrm>
            <a:off x="7466838" y="3865626"/>
            <a:ext cx="248920" cy="143510"/>
          </a:xfrm>
          <a:custGeom>
            <a:avLst/>
            <a:gdLst/>
            <a:ahLst/>
            <a:cxnLst/>
            <a:rect l="l" t="t" r="r" b="b"/>
            <a:pathLst>
              <a:path w="248920" h="143510">
                <a:moveTo>
                  <a:pt x="248411" y="143256"/>
                </a:moveTo>
                <a:lnTo>
                  <a:pt x="124205" y="0"/>
                </a:lnTo>
                <a:lnTo>
                  <a:pt x="0" y="143256"/>
                </a:lnTo>
                <a:lnTo>
                  <a:pt x="248411" y="143256"/>
                </a:lnTo>
                <a:close/>
              </a:path>
            </a:pathLst>
          </a:custGeom>
          <a:ln w="28956">
            <a:solidFill>
              <a:srgbClr val="00B050"/>
            </a:solidFill>
          </a:ln>
        </p:spPr>
        <p:txBody>
          <a:bodyPr wrap="square" lIns="0" tIns="0" rIns="0" bIns="0" rtlCol="0"/>
          <a:lstStyle/>
          <a:p>
            <a:endParaRPr/>
          </a:p>
        </p:txBody>
      </p:sp>
      <p:sp>
        <p:nvSpPr>
          <p:cNvPr id="64" name="object 64"/>
          <p:cNvSpPr/>
          <p:nvPr/>
        </p:nvSpPr>
        <p:spPr>
          <a:xfrm>
            <a:off x="5648581" y="4793287"/>
            <a:ext cx="1048385" cy="615950"/>
          </a:xfrm>
          <a:custGeom>
            <a:avLst/>
            <a:gdLst/>
            <a:ahLst/>
            <a:cxnLst/>
            <a:rect l="l" t="t" r="r" b="b"/>
            <a:pathLst>
              <a:path w="1048385" h="615950">
                <a:moveTo>
                  <a:pt x="87452" y="491324"/>
                </a:moveTo>
                <a:lnTo>
                  <a:pt x="0" y="578777"/>
                </a:lnTo>
                <a:lnTo>
                  <a:pt x="17740" y="593169"/>
                </a:lnTo>
                <a:lnTo>
                  <a:pt x="38467" y="603992"/>
                </a:lnTo>
                <a:lnTo>
                  <a:pt x="62038" y="611321"/>
                </a:lnTo>
                <a:lnTo>
                  <a:pt x="88310" y="615227"/>
                </a:lnTo>
                <a:lnTo>
                  <a:pt x="117140" y="615785"/>
                </a:lnTo>
                <a:lnTo>
                  <a:pt x="148385" y="613067"/>
                </a:lnTo>
                <a:lnTo>
                  <a:pt x="217547" y="598098"/>
                </a:lnTo>
                <a:lnTo>
                  <a:pt x="255178" y="585993"/>
                </a:lnTo>
                <a:lnTo>
                  <a:pt x="294651" y="570905"/>
                </a:lnTo>
                <a:lnTo>
                  <a:pt x="335824" y="552907"/>
                </a:lnTo>
                <a:lnTo>
                  <a:pt x="378553" y="532072"/>
                </a:lnTo>
                <a:lnTo>
                  <a:pt x="385560" y="528327"/>
                </a:lnTo>
                <a:lnTo>
                  <a:pt x="204594" y="528327"/>
                </a:lnTo>
                <a:lnTo>
                  <a:pt x="175763" y="527770"/>
                </a:lnTo>
                <a:lnTo>
                  <a:pt x="149491" y="523864"/>
                </a:lnTo>
                <a:lnTo>
                  <a:pt x="125919" y="516537"/>
                </a:lnTo>
                <a:lnTo>
                  <a:pt x="105192" y="505715"/>
                </a:lnTo>
                <a:lnTo>
                  <a:pt x="87452" y="491324"/>
                </a:lnTo>
                <a:close/>
              </a:path>
              <a:path w="1048385" h="615950">
                <a:moveTo>
                  <a:pt x="1048080" y="0"/>
                </a:moveTo>
                <a:lnTo>
                  <a:pt x="997834" y="49162"/>
                </a:lnTo>
                <a:lnTo>
                  <a:pt x="947428" y="96367"/>
                </a:lnTo>
                <a:lnTo>
                  <a:pt x="897005" y="141540"/>
                </a:lnTo>
                <a:lnTo>
                  <a:pt x="846707" y="184608"/>
                </a:lnTo>
                <a:lnTo>
                  <a:pt x="796677" y="225499"/>
                </a:lnTo>
                <a:lnTo>
                  <a:pt x="747059" y="264139"/>
                </a:lnTo>
                <a:lnTo>
                  <a:pt x="697996" y="300455"/>
                </a:lnTo>
                <a:lnTo>
                  <a:pt x="649631" y="334373"/>
                </a:lnTo>
                <a:lnTo>
                  <a:pt x="602107" y="365821"/>
                </a:lnTo>
                <a:lnTo>
                  <a:pt x="555566" y="394725"/>
                </a:lnTo>
                <a:lnTo>
                  <a:pt x="510153" y="421013"/>
                </a:lnTo>
                <a:lnTo>
                  <a:pt x="466010" y="444611"/>
                </a:lnTo>
                <a:lnTo>
                  <a:pt x="423280" y="465445"/>
                </a:lnTo>
                <a:lnTo>
                  <a:pt x="382107" y="483443"/>
                </a:lnTo>
                <a:lnTo>
                  <a:pt x="342633" y="498532"/>
                </a:lnTo>
                <a:lnTo>
                  <a:pt x="305002" y="510637"/>
                </a:lnTo>
                <a:lnTo>
                  <a:pt x="235839" y="525608"/>
                </a:lnTo>
                <a:lnTo>
                  <a:pt x="204594" y="528327"/>
                </a:lnTo>
                <a:lnTo>
                  <a:pt x="385560" y="528327"/>
                </a:lnTo>
                <a:lnTo>
                  <a:pt x="422696" y="508475"/>
                </a:lnTo>
                <a:lnTo>
                  <a:pt x="468109" y="482187"/>
                </a:lnTo>
                <a:lnTo>
                  <a:pt x="514649" y="453282"/>
                </a:lnTo>
                <a:lnTo>
                  <a:pt x="562173" y="421834"/>
                </a:lnTo>
                <a:lnTo>
                  <a:pt x="610538" y="387915"/>
                </a:lnTo>
                <a:lnTo>
                  <a:pt x="659602" y="351598"/>
                </a:lnTo>
                <a:lnTo>
                  <a:pt x="709220" y="312957"/>
                </a:lnTo>
                <a:lnTo>
                  <a:pt x="759250" y="272066"/>
                </a:lnTo>
                <a:lnTo>
                  <a:pt x="809549" y="228996"/>
                </a:lnTo>
                <a:lnTo>
                  <a:pt x="859973" y="183822"/>
                </a:lnTo>
                <a:lnTo>
                  <a:pt x="910381" y="136616"/>
                </a:lnTo>
                <a:lnTo>
                  <a:pt x="960627" y="87452"/>
                </a:lnTo>
                <a:lnTo>
                  <a:pt x="1048080" y="0"/>
                </a:lnTo>
                <a:close/>
              </a:path>
            </a:pathLst>
          </a:custGeom>
          <a:solidFill>
            <a:srgbClr val="FF6600"/>
          </a:solidFill>
        </p:spPr>
        <p:txBody>
          <a:bodyPr wrap="square" lIns="0" tIns="0" rIns="0" bIns="0" rtlCol="0"/>
          <a:lstStyle/>
          <a:p>
            <a:endParaRPr/>
          </a:p>
        </p:txBody>
      </p:sp>
      <p:sp>
        <p:nvSpPr>
          <p:cNvPr id="65" name="object 65"/>
          <p:cNvSpPr/>
          <p:nvPr/>
        </p:nvSpPr>
        <p:spPr>
          <a:xfrm>
            <a:off x="6652504" y="3832669"/>
            <a:ext cx="572770" cy="1003935"/>
          </a:xfrm>
          <a:custGeom>
            <a:avLst/>
            <a:gdLst/>
            <a:ahLst/>
            <a:cxnLst/>
            <a:rect l="l" t="t" r="r" b="b"/>
            <a:pathLst>
              <a:path w="572770" h="1003935">
                <a:moveTo>
                  <a:pt x="535482" y="0"/>
                </a:moveTo>
                <a:lnTo>
                  <a:pt x="448017" y="87452"/>
                </a:lnTo>
                <a:lnTo>
                  <a:pt x="462399" y="105189"/>
                </a:lnTo>
                <a:lnTo>
                  <a:pt x="473216" y="125932"/>
                </a:lnTo>
                <a:lnTo>
                  <a:pt x="480538" y="149539"/>
                </a:lnTo>
                <a:lnTo>
                  <a:pt x="484434" y="175866"/>
                </a:lnTo>
                <a:lnTo>
                  <a:pt x="484973" y="204772"/>
                </a:lnTo>
                <a:lnTo>
                  <a:pt x="482226" y="236115"/>
                </a:lnTo>
                <a:lnTo>
                  <a:pt x="467149" y="305541"/>
                </a:lnTo>
                <a:lnTo>
                  <a:pt x="454958" y="343340"/>
                </a:lnTo>
                <a:lnTo>
                  <a:pt x="439759" y="383007"/>
                </a:lnTo>
                <a:lnTo>
                  <a:pt x="421620" y="424399"/>
                </a:lnTo>
                <a:lnTo>
                  <a:pt x="400611" y="467375"/>
                </a:lnTo>
                <a:lnTo>
                  <a:pt x="376803" y="511791"/>
                </a:lnTo>
                <a:lnTo>
                  <a:pt x="350263" y="557506"/>
                </a:lnTo>
                <a:lnTo>
                  <a:pt x="321063" y="604378"/>
                </a:lnTo>
                <a:lnTo>
                  <a:pt x="289271" y="652264"/>
                </a:lnTo>
                <a:lnTo>
                  <a:pt x="254957" y="701023"/>
                </a:lnTo>
                <a:lnTo>
                  <a:pt x="218190" y="750511"/>
                </a:lnTo>
                <a:lnTo>
                  <a:pt x="179040" y="800586"/>
                </a:lnTo>
                <a:lnTo>
                  <a:pt x="137576" y="851108"/>
                </a:lnTo>
                <a:lnTo>
                  <a:pt x="93869" y="901932"/>
                </a:lnTo>
                <a:lnTo>
                  <a:pt x="47987" y="952918"/>
                </a:lnTo>
                <a:lnTo>
                  <a:pt x="0" y="1003922"/>
                </a:lnTo>
                <a:lnTo>
                  <a:pt x="22174" y="982387"/>
                </a:lnTo>
                <a:lnTo>
                  <a:pt x="93320" y="910369"/>
                </a:lnTo>
                <a:lnTo>
                  <a:pt x="140525" y="859964"/>
                </a:lnTo>
                <a:lnTo>
                  <a:pt x="185698" y="809540"/>
                </a:lnTo>
                <a:lnTo>
                  <a:pt x="228766" y="759243"/>
                </a:lnTo>
                <a:lnTo>
                  <a:pt x="269657" y="709214"/>
                </a:lnTo>
                <a:lnTo>
                  <a:pt x="308297" y="659596"/>
                </a:lnTo>
                <a:lnTo>
                  <a:pt x="344613" y="610534"/>
                </a:lnTo>
                <a:lnTo>
                  <a:pt x="378531" y="562169"/>
                </a:lnTo>
                <a:lnTo>
                  <a:pt x="409979" y="514646"/>
                </a:lnTo>
                <a:lnTo>
                  <a:pt x="438883" y="468106"/>
                </a:lnTo>
                <a:lnTo>
                  <a:pt x="465171" y="422694"/>
                </a:lnTo>
                <a:lnTo>
                  <a:pt x="488769" y="378552"/>
                </a:lnTo>
                <a:lnTo>
                  <a:pt x="509603" y="335823"/>
                </a:lnTo>
                <a:lnTo>
                  <a:pt x="527601" y="294650"/>
                </a:lnTo>
                <a:lnTo>
                  <a:pt x="542689" y="255177"/>
                </a:lnTo>
                <a:lnTo>
                  <a:pt x="554795" y="217546"/>
                </a:lnTo>
                <a:lnTo>
                  <a:pt x="569766" y="148385"/>
                </a:lnTo>
                <a:lnTo>
                  <a:pt x="572485" y="117140"/>
                </a:lnTo>
                <a:lnTo>
                  <a:pt x="571928" y="88310"/>
                </a:lnTo>
                <a:lnTo>
                  <a:pt x="568022" y="62038"/>
                </a:lnTo>
                <a:lnTo>
                  <a:pt x="560695" y="38467"/>
                </a:lnTo>
                <a:lnTo>
                  <a:pt x="549873" y="17740"/>
                </a:lnTo>
                <a:lnTo>
                  <a:pt x="535482" y="0"/>
                </a:lnTo>
                <a:close/>
              </a:path>
            </a:pathLst>
          </a:custGeom>
          <a:solidFill>
            <a:srgbClr val="CD5200"/>
          </a:solidFill>
        </p:spPr>
        <p:txBody>
          <a:bodyPr wrap="square" lIns="0" tIns="0" rIns="0" bIns="0" rtlCol="0"/>
          <a:lstStyle/>
          <a:p>
            <a:endParaRPr/>
          </a:p>
        </p:txBody>
      </p:sp>
      <p:sp>
        <p:nvSpPr>
          <p:cNvPr id="66" name="object 66"/>
          <p:cNvSpPr/>
          <p:nvPr/>
        </p:nvSpPr>
        <p:spPr>
          <a:xfrm>
            <a:off x="5648582" y="3832669"/>
            <a:ext cx="1576705" cy="1576705"/>
          </a:xfrm>
          <a:custGeom>
            <a:avLst/>
            <a:gdLst/>
            <a:ahLst/>
            <a:cxnLst/>
            <a:rect l="l" t="t" r="r" b="b"/>
            <a:pathLst>
              <a:path w="1576704" h="1576704">
                <a:moveTo>
                  <a:pt x="1003922" y="1003922"/>
                </a:moveTo>
                <a:lnTo>
                  <a:pt x="1051909" y="952918"/>
                </a:lnTo>
                <a:lnTo>
                  <a:pt x="1097791" y="901932"/>
                </a:lnTo>
                <a:lnTo>
                  <a:pt x="1141499" y="851108"/>
                </a:lnTo>
                <a:lnTo>
                  <a:pt x="1182962" y="800586"/>
                </a:lnTo>
                <a:lnTo>
                  <a:pt x="1222112" y="750511"/>
                </a:lnTo>
                <a:lnTo>
                  <a:pt x="1258879" y="701023"/>
                </a:lnTo>
                <a:lnTo>
                  <a:pt x="1293193" y="652264"/>
                </a:lnTo>
                <a:lnTo>
                  <a:pt x="1324985" y="604378"/>
                </a:lnTo>
                <a:lnTo>
                  <a:pt x="1354186" y="557506"/>
                </a:lnTo>
                <a:lnTo>
                  <a:pt x="1380725" y="511791"/>
                </a:lnTo>
                <a:lnTo>
                  <a:pt x="1404534" y="467375"/>
                </a:lnTo>
                <a:lnTo>
                  <a:pt x="1425542" y="424399"/>
                </a:lnTo>
                <a:lnTo>
                  <a:pt x="1443681" y="383007"/>
                </a:lnTo>
                <a:lnTo>
                  <a:pt x="1458880" y="343340"/>
                </a:lnTo>
                <a:lnTo>
                  <a:pt x="1471071" y="305541"/>
                </a:lnTo>
                <a:lnTo>
                  <a:pt x="1486148" y="236115"/>
                </a:lnTo>
                <a:lnTo>
                  <a:pt x="1488896" y="204772"/>
                </a:lnTo>
                <a:lnTo>
                  <a:pt x="1488356" y="175866"/>
                </a:lnTo>
                <a:lnTo>
                  <a:pt x="1484460" y="149539"/>
                </a:lnTo>
                <a:lnTo>
                  <a:pt x="1477139" y="125932"/>
                </a:lnTo>
                <a:lnTo>
                  <a:pt x="1466322" y="105189"/>
                </a:lnTo>
                <a:lnTo>
                  <a:pt x="1451940" y="87452"/>
                </a:lnTo>
                <a:lnTo>
                  <a:pt x="1539405" y="0"/>
                </a:lnTo>
                <a:lnTo>
                  <a:pt x="1564617" y="38467"/>
                </a:lnTo>
                <a:lnTo>
                  <a:pt x="1575850" y="88310"/>
                </a:lnTo>
                <a:lnTo>
                  <a:pt x="1576407" y="117140"/>
                </a:lnTo>
                <a:lnTo>
                  <a:pt x="1573688" y="148385"/>
                </a:lnTo>
                <a:lnTo>
                  <a:pt x="1558718" y="217546"/>
                </a:lnTo>
                <a:lnTo>
                  <a:pt x="1546612" y="255177"/>
                </a:lnTo>
                <a:lnTo>
                  <a:pt x="1531523" y="294650"/>
                </a:lnTo>
                <a:lnTo>
                  <a:pt x="1513525" y="335823"/>
                </a:lnTo>
                <a:lnTo>
                  <a:pt x="1492691" y="378552"/>
                </a:lnTo>
                <a:lnTo>
                  <a:pt x="1469093" y="422694"/>
                </a:lnTo>
                <a:lnTo>
                  <a:pt x="1442806" y="468106"/>
                </a:lnTo>
                <a:lnTo>
                  <a:pt x="1413901" y="514646"/>
                </a:lnTo>
                <a:lnTo>
                  <a:pt x="1382453" y="562169"/>
                </a:lnTo>
                <a:lnTo>
                  <a:pt x="1348535" y="610534"/>
                </a:lnTo>
                <a:lnTo>
                  <a:pt x="1312219" y="659596"/>
                </a:lnTo>
                <a:lnTo>
                  <a:pt x="1273579" y="709214"/>
                </a:lnTo>
                <a:lnTo>
                  <a:pt x="1232688" y="759243"/>
                </a:lnTo>
                <a:lnTo>
                  <a:pt x="1189620" y="809540"/>
                </a:lnTo>
                <a:lnTo>
                  <a:pt x="1144447" y="859964"/>
                </a:lnTo>
                <a:lnTo>
                  <a:pt x="1097242" y="910369"/>
                </a:lnTo>
                <a:lnTo>
                  <a:pt x="1048080" y="960615"/>
                </a:lnTo>
                <a:lnTo>
                  <a:pt x="960615" y="1048080"/>
                </a:lnTo>
                <a:lnTo>
                  <a:pt x="910369" y="1097242"/>
                </a:lnTo>
                <a:lnTo>
                  <a:pt x="859964" y="1144447"/>
                </a:lnTo>
                <a:lnTo>
                  <a:pt x="809540" y="1189620"/>
                </a:lnTo>
                <a:lnTo>
                  <a:pt x="759243" y="1232688"/>
                </a:lnTo>
                <a:lnTo>
                  <a:pt x="709214" y="1273579"/>
                </a:lnTo>
                <a:lnTo>
                  <a:pt x="659596" y="1312219"/>
                </a:lnTo>
                <a:lnTo>
                  <a:pt x="610534" y="1348535"/>
                </a:lnTo>
                <a:lnTo>
                  <a:pt x="562169" y="1382453"/>
                </a:lnTo>
                <a:lnTo>
                  <a:pt x="514646" y="1413901"/>
                </a:lnTo>
                <a:lnTo>
                  <a:pt x="468106" y="1442806"/>
                </a:lnTo>
                <a:lnTo>
                  <a:pt x="422694" y="1469093"/>
                </a:lnTo>
                <a:lnTo>
                  <a:pt x="378552" y="1492691"/>
                </a:lnTo>
                <a:lnTo>
                  <a:pt x="335823" y="1513525"/>
                </a:lnTo>
                <a:lnTo>
                  <a:pt x="294650" y="1531523"/>
                </a:lnTo>
                <a:lnTo>
                  <a:pt x="255177" y="1546612"/>
                </a:lnTo>
                <a:lnTo>
                  <a:pt x="217546" y="1558718"/>
                </a:lnTo>
                <a:lnTo>
                  <a:pt x="148385" y="1573688"/>
                </a:lnTo>
                <a:lnTo>
                  <a:pt x="117140" y="1576407"/>
                </a:lnTo>
                <a:lnTo>
                  <a:pt x="88310" y="1575850"/>
                </a:lnTo>
                <a:lnTo>
                  <a:pt x="62038" y="1571944"/>
                </a:lnTo>
                <a:lnTo>
                  <a:pt x="38467" y="1564617"/>
                </a:lnTo>
                <a:lnTo>
                  <a:pt x="17740" y="1553795"/>
                </a:lnTo>
                <a:lnTo>
                  <a:pt x="0" y="1539405"/>
                </a:lnTo>
                <a:lnTo>
                  <a:pt x="7048" y="1532343"/>
                </a:lnTo>
                <a:lnTo>
                  <a:pt x="43726" y="1495666"/>
                </a:lnTo>
                <a:lnTo>
                  <a:pt x="80403" y="1458988"/>
                </a:lnTo>
                <a:lnTo>
                  <a:pt x="87452" y="1451940"/>
                </a:lnTo>
                <a:lnTo>
                  <a:pt x="105192" y="1466330"/>
                </a:lnTo>
                <a:lnTo>
                  <a:pt x="125919" y="1477153"/>
                </a:lnTo>
                <a:lnTo>
                  <a:pt x="149490" y="1484480"/>
                </a:lnTo>
                <a:lnTo>
                  <a:pt x="175762" y="1488386"/>
                </a:lnTo>
                <a:lnTo>
                  <a:pt x="204592" y="1488943"/>
                </a:lnTo>
                <a:lnTo>
                  <a:pt x="235837" y="1486225"/>
                </a:lnTo>
                <a:lnTo>
                  <a:pt x="304999" y="1471255"/>
                </a:lnTo>
                <a:lnTo>
                  <a:pt x="342630" y="1459150"/>
                </a:lnTo>
                <a:lnTo>
                  <a:pt x="382103" y="1444062"/>
                </a:lnTo>
                <a:lnTo>
                  <a:pt x="423276" y="1426065"/>
                </a:lnTo>
                <a:lnTo>
                  <a:pt x="466005" y="1405231"/>
                </a:lnTo>
                <a:lnTo>
                  <a:pt x="510148" y="1381633"/>
                </a:lnTo>
                <a:lnTo>
                  <a:pt x="555561" y="1355346"/>
                </a:lnTo>
                <a:lnTo>
                  <a:pt x="602101" y="1326442"/>
                </a:lnTo>
                <a:lnTo>
                  <a:pt x="649625" y="1294994"/>
                </a:lnTo>
                <a:lnTo>
                  <a:pt x="697990" y="1261075"/>
                </a:lnTo>
                <a:lnTo>
                  <a:pt x="747054" y="1224760"/>
                </a:lnTo>
                <a:lnTo>
                  <a:pt x="796672" y="1186119"/>
                </a:lnTo>
                <a:lnTo>
                  <a:pt x="846702" y="1145228"/>
                </a:lnTo>
                <a:lnTo>
                  <a:pt x="897001" y="1102159"/>
                </a:lnTo>
                <a:lnTo>
                  <a:pt x="947426" y="1056985"/>
                </a:lnTo>
                <a:lnTo>
                  <a:pt x="997833" y="1009779"/>
                </a:lnTo>
                <a:lnTo>
                  <a:pt x="1048080" y="960615"/>
                </a:lnTo>
              </a:path>
            </a:pathLst>
          </a:custGeom>
          <a:ln w="28575">
            <a:solidFill>
              <a:srgbClr val="FF6600"/>
            </a:solidFill>
          </a:ln>
        </p:spPr>
        <p:txBody>
          <a:bodyPr wrap="square" lIns="0" tIns="0" rIns="0" bIns="0" rtlCol="0"/>
          <a:lstStyle/>
          <a:p>
            <a:endParaRPr/>
          </a:p>
        </p:txBody>
      </p:sp>
      <p:sp>
        <p:nvSpPr>
          <p:cNvPr id="67" name="object 67"/>
          <p:cNvSpPr/>
          <p:nvPr/>
        </p:nvSpPr>
        <p:spPr>
          <a:xfrm>
            <a:off x="5625846" y="5244847"/>
            <a:ext cx="142240" cy="247015"/>
          </a:xfrm>
          <a:custGeom>
            <a:avLst/>
            <a:gdLst/>
            <a:ahLst/>
            <a:cxnLst/>
            <a:rect l="l" t="t" r="r" b="b"/>
            <a:pathLst>
              <a:path w="142239" h="247014">
                <a:moveTo>
                  <a:pt x="141732" y="0"/>
                </a:moveTo>
                <a:lnTo>
                  <a:pt x="0" y="123443"/>
                </a:lnTo>
                <a:lnTo>
                  <a:pt x="141732" y="246887"/>
                </a:lnTo>
                <a:lnTo>
                  <a:pt x="141732" y="0"/>
                </a:lnTo>
                <a:close/>
              </a:path>
            </a:pathLst>
          </a:custGeom>
          <a:solidFill>
            <a:srgbClr val="FF6600"/>
          </a:solidFill>
        </p:spPr>
        <p:txBody>
          <a:bodyPr wrap="square" lIns="0" tIns="0" rIns="0" bIns="0" rtlCol="0"/>
          <a:lstStyle/>
          <a:p>
            <a:endParaRPr/>
          </a:p>
        </p:txBody>
      </p:sp>
      <p:sp>
        <p:nvSpPr>
          <p:cNvPr id="68" name="object 68"/>
          <p:cNvSpPr/>
          <p:nvPr/>
        </p:nvSpPr>
        <p:spPr>
          <a:xfrm>
            <a:off x="5625846" y="5244847"/>
            <a:ext cx="142240" cy="247015"/>
          </a:xfrm>
          <a:custGeom>
            <a:avLst/>
            <a:gdLst/>
            <a:ahLst/>
            <a:cxnLst/>
            <a:rect l="l" t="t" r="r" b="b"/>
            <a:pathLst>
              <a:path w="142239" h="247014">
                <a:moveTo>
                  <a:pt x="141732" y="246887"/>
                </a:moveTo>
                <a:lnTo>
                  <a:pt x="0" y="123443"/>
                </a:lnTo>
                <a:lnTo>
                  <a:pt x="141732" y="0"/>
                </a:lnTo>
                <a:lnTo>
                  <a:pt x="141732" y="246887"/>
                </a:lnTo>
                <a:close/>
              </a:path>
            </a:pathLst>
          </a:custGeom>
          <a:ln w="28956">
            <a:solidFill>
              <a:srgbClr val="FF6600"/>
            </a:solidFill>
          </a:ln>
        </p:spPr>
        <p:txBody>
          <a:bodyPr wrap="square" lIns="0" tIns="0" rIns="0" bIns="0" rtlCol="0"/>
          <a:lstStyle/>
          <a:p>
            <a:endParaRPr/>
          </a:p>
        </p:txBody>
      </p:sp>
      <p:sp>
        <p:nvSpPr>
          <p:cNvPr id="69" name="object 69"/>
          <p:cNvSpPr txBox="1"/>
          <p:nvPr/>
        </p:nvSpPr>
        <p:spPr>
          <a:xfrm>
            <a:off x="1953005" y="4383786"/>
            <a:ext cx="797560" cy="356635"/>
          </a:xfrm>
          <a:prstGeom prst="rect">
            <a:avLst/>
          </a:prstGeom>
          <a:solidFill>
            <a:srgbClr val="FDEADA"/>
          </a:solidFill>
          <a:ln w="38100">
            <a:solidFill>
              <a:srgbClr val="00B050"/>
            </a:solidFill>
          </a:ln>
        </p:spPr>
        <p:txBody>
          <a:bodyPr vert="horz" wrap="square" lIns="0" tIns="14604" rIns="0" bIns="0" rtlCol="0">
            <a:spAutoFit/>
          </a:bodyPr>
          <a:lstStyle/>
          <a:p>
            <a:pPr marL="12700" marR="36830" algn="ctr">
              <a:lnSpc>
                <a:spcPct val="100899"/>
              </a:lnSpc>
              <a:spcBef>
                <a:spcPts val="114"/>
              </a:spcBef>
            </a:pPr>
            <a:r>
              <a:rPr sz="1100" dirty="0" err="1">
                <a:latin typeface="Meiryo UI" panose="020B0604030504040204" pitchFamily="50" charset="-128"/>
                <a:ea typeface="Meiryo UI" panose="020B0604030504040204" pitchFamily="50" charset="-128"/>
                <a:cs typeface="ＭＳ Ｐゴシック"/>
              </a:rPr>
              <a:t>環境面の</a:t>
            </a:r>
            <a:r>
              <a:rPr sz="1100" dirty="0">
                <a:latin typeface="Meiryo UI" panose="020B0604030504040204" pitchFamily="50" charset="-128"/>
                <a:ea typeface="Meiryo UI" panose="020B0604030504040204" pitchFamily="50" charset="-128"/>
                <a:cs typeface="ＭＳ Ｐゴシック"/>
              </a:rPr>
              <a:t> </a:t>
            </a:r>
            <a:endParaRPr lang="en-US" sz="1100" dirty="0" smtClean="0">
              <a:latin typeface="Meiryo UI" panose="020B0604030504040204" pitchFamily="50" charset="-128"/>
              <a:ea typeface="Meiryo UI" panose="020B0604030504040204" pitchFamily="50" charset="-128"/>
              <a:cs typeface="ＭＳ Ｐゴシック"/>
            </a:endParaRPr>
          </a:p>
          <a:p>
            <a:pPr marL="12700" marR="36830" algn="ctr">
              <a:lnSpc>
                <a:spcPct val="100899"/>
              </a:lnSpc>
              <a:spcBef>
                <a:spcPts val="114"/>
              </a:spcBef>
            </a:pPr>
            <a:r>
              <a:rPr sz="1100" dirty="0" err="1" smtClean="0">
                <a:latin typeface="Meiryo UI" panose="020B0604030504040204" pitchFamily="50" charset="-128"/>
                <a:ea typeface="Meiryo UI" panose="020B0604030504040204" pitchFamily="50" charset="-128"/>
                <a:cs typeface="ＭＳ Ｐゴシック"/>
              </a:rPr>
              <a:t>相乗効果</a:t>
            </a:r>
            <a:r>
              <a:rPr sz="1100" dirty="0">
                <a:latin typeface="Meiryo UI" panose="020B0604030504040204" pitchFamily="50" charset="-128"/>
                <a:ea typeface="Meiryo UI" panose="020B0604030504040204" pitchFamily="50" charset="-128"/>
                <a:cs typeface="ＭＳ Ｐゴシック"/>
              </a:rPr>
              <a:t>①</a:t>
            </a:r>
          </a:p>
        </p:txBody>
      </p:sp>
      <p:sp>
        <p:nvSpPr>
          <p:cNvPr id="70" name="object 70"/>
          <p:cNvSpPr txBox="1"/>
          <p:nvPr/>
        </p:nvSpPr>
        <p:spPr>
          <a:xfrm>
            <a:off x="7114793" y="4383786"/>
            <a:ext cx="797560" cy="356635"/>
          </a:xfrm>
          <a:prstGeom prst="rect">
            <a:avLst/>
          </a:prstGeom>
          <a:solidFill>
            <a:srgbClr val="FDEADA"/>
          </a:solidFill>
          <a:ln w="38100">
            <a:solidFill>
              <a:srgbClr val="00B050"/>
            </a:solidFill>
          </a:ln>
        </p:spPr>
        <p:txBody>
          <a:bodyPr vert="horz" wrap="square" lIns="0" tIns="14604" rIns="0" bIns="0" rtlCol="0">
            <a:spAutoFit/>
          </a:bodyPr>
          <a:lstStyle/>
          <a:p>
            <a:pPr marL="13335" marR="36195" algn="ctr">
              <a:lnSpc>
                <a:spcPct val="100899"/>
              </a:lnSpc>
              <a:spcBef>
                <a:spcPts val="114"/>
              </a:spcBef>
            </a:pPr>
            <a:r>
              <a:rPr sz="1100" dirty="0" err="1">
                <a:latin typeface="Meiryo UI" panose="020B0604030504040204" pitchFamily="50" charset="-128"/>
                <a:ea typeface="Meiryo UI" panose="020B0604030504040204" pitchFamily="50" charset="-128"/>
                <a:cs typeface="ＭＳ Ｐゴシック"/>
              </a:rPr>
              <a:t>環境面の</a:t>
            </a:r>
            <a:r>
              <a:rPr sz="1100" dirty="0">
                <a:latin typeface="Meiryo UI" panose="020B0604030504040204" pitchFamily="50" charset="-128"/>
                <a:ea typeface="Meiryo UI" panose="020B0604030504040204" pitchFamily="50" charset="-128"/>
                <a:cs typeface="ＭＳ Ｐゴシック"/>
              </a:rPr>
              <a:t> </a:t>
            </a:r>
            <a:endParaRPr lang="en-US" sz="1100" dirty="0" smtClean="0">
              <a:latin typeface="Meiryo UI" panose="020B0604030504040204" pitchFamily="50" charset="-128"/>
              <a:ea typeface="Meiryo UI" panose="020B0604030504040204" pitchFamily="50" charset="-128"/>
              <a:cs typeface="ＭＳ Ｐゴシック"/>
            </a:endParaRPr>
          </a:p>
          <a:p>
            <a:pPr marL="13335" marR="36195" algn="ctr">
              <a:lnSpc>
                <a:spcPct val="100899"/>
              </a:lnSpc>
              <a:spcBef>
                <a:spcPts val="114"/>
              </a:spcBef>
            </a:pPr>
            <a:r>
              <a:rPr sz="1100" dirty="0" err="1" smtClean="0">
                <a:latin typeface="Meiryo UI" panose="020B0604030504040204" pitchFamily="50" charset="-128"/>
                <a:ea typeface="Meiryo UI" panose="020B0604030504040204" pitchFamily="50" charset="-128"/>
                <a:cs typeface="ＭＳ Ｐゴシック"/>
              </a:rPr>
              <a:t>相乗効果</a:t>
            </a:r>
            <a:r>
              <a:rPr sz="1100" dirty="0">
                <a:latin typeface="Meiryo UI" panose="020B0604030504040204" pitchFamily="50" charset="-128"/>
                <a:ea typeface="Meiryo UI" panose="020B0604030504040204" pitchFamily="50" charset="-128"/>
                <a:cs typeface="ＭＳ Ｐゴシック"/>
              </a:rPr>
              <a:t>②</a:t>
            </a:r>
          </a:p>
        </p:txBody>
      </p:sp>
      <p:sp>
        <p:nvSpPr>
          <p:cNvPr id="71" name="object 71"/>
          <p:cNvSpPr txBox="1"/>
          <p:nvPr/>
        </p:nvSpPr>
        <p:spPr>
          <a:xfrm>
            <a:off x="6110478" y="4769359"/>
            <a:ext cx="797560" cy="356635"/>
          </a:xfrm>
          <a:prstGeom prst="rect">
            <a:avLst/>
          </a:prstGeom>
          <a:solidFill>
            <a:srgbClr val="E6E0EC"/>
          </a:solidFill>
          <a:ln w="38100">
            <a:solidFill>
              <a:srgbClr val="FF6600"/>
            </a:solidFill>
          </a:ln>
        </p:spPr>
        <p:txBody>
          <a:bodyPr vert="horz" wrap="square" lIns="0" tIns="14604" rIns="0" bIns="0" rtlCol="0">
            <a:spAutoFit/>
          </a:bodyPr>
          <a:lstStyle/>
          <a:p>
            <a:pPr marL="12700" marR="36830" algn="ctr">
              <a:lnSpc>
                <a:spcPct val="100899"/>
              </a:lnSpc>
              <a:spcBef>
                <a:spcPts val="114"/>
              </a:spcBef>
            </a:pPr>
            <a:r>
              <a:rPr sz="1100" dirty="0" err="1">
                <a:latin typeface="Meiryo UI" panose="020B0604030504040204" pitchFamily="50" charset="-128"/>
                <a:ea typeface="Meiryo UI" panose="020B0604030504040204" pitchFamily="50" charset="-128"/>
                <a:cs typeface="ＭＳ Ｐゴシック"/>
              </a:rPr>
              <a:t>社会面の</a:t>
            </a:r>
            <a:r>
              <a:rPr sz="1100" dirty="0">
                <a:latin typeface="Meiryo UI" panose="020B0604030504040204" pitchFamily="50" charset="-128"/>
                <a:ea typeface="Meiryo UI" panose="020B0604030504040204" pitchFamily="50" charset="-128"/>
                <a:cs typeface="ＭＳ Ｐゴシック"/>
              </a:rPr>
              <a:t> </a:t>
            </a:r>
            <a:endParaRPr lang="en-US" sz="1100" dirty="0" smtClean="0">
              <a:latin typeface="Meiryo UI" panose="020B0604030504040204" pitchFamily="50" charset="-128"/>
              <a:ea typeface="Meiryo UI" panose="020B0604030504040204" pitchFamily="50" charset="-128"/>
              <a:cs typeface="ＭＳ Ｐゴシック"/>
            </a:endParaRPr>
          </a:p>
          <a:p>
            <a:pPr marL="12700" marR="36830" algn="ctr">
              <a:lnSpc>
                <a:spcPct val="100899"/>
              </a:lnSpc>
              <a:spcBef>
                <a:spcPts val="114"/>
              </a:spcBef>
            </a:pPr>
            <a:r>
              <a:rPr sz="1100" dirty="0" err="1" smtClean="0">
                <a:latin typeface="Meiryo UI" panose="020B0604030504040204" pitchFamily="50" charset="-128"/>
                <a:ea typeface="Meiryo UI" panose="020B0604030504040204" pitchFamily="50" charset="-128"/>
                <a:cs typeface="ＭＳ Ｐゴシック"/>
              </a:rPr>
              <a:t>相乗効果</a:t>
            </a:r>
            <a:r>
              <a:rPr sz="1100" dirty="0">
                <a:latin typeface="Meiryo UI" panose="020B0604030504040204" pitchFamily="50" charset="-128"/>
                <a:ea typeface="Meiryo UI" panose="020B0604030504040204" pitchFamily="50" charset="-128"/>
                <a:cs typeface="ＭＳ Ｐゴシック"/>
              </a:rPr>
              <a:t>②</a:t>
            </a:r>
          </a:p>
        </p:txBody>
      </p:sp>
      <p:sp>
        <p:nvSpPr>
          <p:cNvPr id="72" name="object 72"/>
          <p:cNvSpPr txBox="1"/>
          <p:nvPr/>
        </p:nvSpPr>
        <p:spPr>
          <a:xfrm>
            <a:off x="3134105" y="4769359"/>
            <a:ext cx="797560" cy="356635"/>
          </a:xfrm>
          <a:prstGeom prst="rect">
            <a:avLst/>
          </a:prstGeom>
          <a:solidFill>
            <a:srgbClr val="DCE6F2"/>
          </a:solidFill>
          <a:ln w="38100">
            <a:solidFill>
              <a:srgbClr val="0070C0"/>
            </a:solidFill>
          </a:ln>
        </p:spPr>
        <p:txBody>
          <a:bodyPr vert="horz" wrap="square" lIns="0" tIns="14604" rIns="0" bIns="0" rtlCol="0">
            <a:spAutoFit/>
          </a:bodyPr>
          <a:lstStyle/>
          <a:p>
            <a:pPr marL="12700" marR="36830" algn="ctr">
              <a:lnSpc>
                <a:spcPct val="100899"/>
              </a:lnSpc>
              <a:spcBef>
                <a:spcPts val="114"/>
              </a:spcBef>
            </a:pPr>
            <a:r>
              <a:rPr sz="1100" dirty="0" err="1">
                <a:latin typeface="Meiryo UI" panose="020B0604030504040204" pitchFamily="50" charset="-128"/>
                <a:ea typeface="Meiryo UI" panose="020B0604030504040204" pitchFamily="50" charset="-128"/>
                <a:cs typeface="ＭＳ Ｐゴシック"/>
              </a:rPr>
              <a:t>経済面の</a:t>
            </a:r>
            <a:r>
              <a:rPr sz="1100" dirty="0">
                <a:latin typeface="Meiryo UI" panose="020B0604030504040204" pitchFamily="50" charset="-128"/>
                <a:ea typeface="Meiryo UI" panose="020B0604030504040204" pitchFamily="50" charset="-128"/>
                <a:cs typeface="ＭＳ Ｐゴシック"/>
              </a:rPr>
              <a:t> </a:t>
            </a:r>
            <a:endParaRPr lang="en-US" sz="1100" dirty="0" smtClean="0">
              <a:latin typeface="Meiryo UI" panose="020B0604030504040204" pitchFamily="50" charset="-128"/>
              <a:ea typeface="Meiryo UI" panose="020B0604030504040204" pitchFamily="50" charset="-128"/>
              <a:cs typeface="ＭＳ Ｐゴシック"/>
            </a:endParaRPr>
          </a:p>
          <a:p>
            <a:pPr marL="12700" marR="36830" algn="ctr">
              <a:lnSpc>
                <a:spcPct val="100899"/>
              </a:lnSpc>
              <a:spcBef>
                <a:spcPts val="114"/>
              </a:spcBef>
            </a:pPr>
            <a:r>
              <a:rPr sz="1100" dirty="0" err="1" smtClean="0">
                <a:latin typeface="Meiryo UI" panose="020B0604030504040204" pitchFamily="50" charset="-128"/>
                <a:ea typeface="Meiryo UI" panose="020B0604030504040204" pitchFamily="50" charset="-128"/>
                <a:cs typeface="ＭＳ Ｐゴシック"/>
              </a:rPr>
              <a:t>相乗効果</a:t>
            </a:r>
            <a:r>
              <a:rPr sz="1100" dirty="0">
                <a:latin typeface="Meiryo UI" panose="020B0604030504040204" pitchFamily="50" charset="-128"/>
                <a:ea typeface="Meiryo UI" panose="020B0604030504040204" pitchFamily="50" charset="-128"/>
                <a:cs typeface="ＭＳ Ｐゴシック"/>
              </a:rPr>
              <a:t>②</a:t>
            </a:r>
          </a:p>
        </p:txBody>
      </p:sp>
      <p:sp>
        <p:nvSpPr>
          <p:cNvPr id="73" name="object 73"/>
          <p:cNvSpPr/>
          <p:nvPr/>
        </p:nvSpPr>
        <p:spPr>
          <a:xfrm>
            <a:off x="935737" y="6042673"/>
            <a:ext cx="432815" cy="432803"/>
          </a:xfrm>
          <a:prstGeom prst="rect">
            <a:avLst/>
          </a:prstGeom>
          <a:blipFill>
            <a:blip r:embed="rId6" cstate="print"/>
            <a:stretch>
              <a:fillRect/>
            </a:stretch>
          </a:blipFill>
        </p:spPr>
        <p:txBody>
          <a:bodyPr wrap="square" lIns="0" tIns="0" rIns="0" bIns="0" rtlCol="0"/>
          <a:lstStyle/>
          <a:p>
            <a:endParaRPr/>
          </a:p>
        </p:txBody>
      </p:sp>
      <p:sp>
        <p:nvSpPr>
          <p:cNvPr id="74" name="object 74"/>
          <p:cNvSpPr/>
          <p:nvPr/>
        </p:nvSpPr>
        <p:spPr>
          <a:xfrm>
            <a:off x="1412748" y="6042673"/>
            <a:ext cx="432803" cy="432803"/>
          </a:xfrm>
          <a:prstGeom prst="rect">
            <a:avLst/>
          </a:prstGeom>
          <a:blipFill>
            <a:blip r:embed="rId7" cstate="print"/>
            <a:stretch>
              <a:fillRect/>
            </a:stretch>
          </a:blipFill>
        </p:spPr>
        <p:txBody>
          <a:bodyPr wrap="square" lIns="0" tIns="0" rIns="0" bIns="0" rtlCol="0"/>
          <a:lstStyle/>
          <a:p>
            <a:endParaRPr/>
          </a:p>
        </p:txBody>
      </p:sp>
      <p:sp>
        <p:nvSpPr>
          <p:cNvPr id="75" name="object 75"/>
          <p:cNvSpPr txBox="1"/>
          <p:nvPr/>
        </p:nvSpPr>
        <p:spPr>
          <a:xfrm>
            <a:off x="821606" y="5802435"/>
            <a:ext cx="3451860" cy="172720"/>
          </a:xfrm>
          <a:prstGeom prst="rect">
            <a:avLst/>
          </a:prstGeom>
        </p:spPr>
        <p:txBody>
          <a:bodyPr vert="horz" wrap="square" lIns="0" tIns="0" rIns="0" bIns="0" rtlCol="0">
            <a:spAutoFit/>
          </a:bodyPr>
          <a:lstStyle/>
          <a:p>
            <a:pPr marL="12700"/>
            <a:r>
              <a:rPr sz="1100" spc="-5" dirty="0">
                <a:latin typeface="ＭＳ Ｐゴシック"/>
                <a:cs typeface="ＭＳ Ｐゴシック"/>
              </a:rPr>
              <a:t>S</a:t>
            </a:r>
            <a:r>
              <a:rPr sz="1100" dirty="0">
                <a:latin typeface="ＭＳ Ｐゴシック"/>
                <a:cs typeface="ＭＳ Ｐゴシック"/>
              </a:rPr>
              <a:t>D</a:t>
            </a:r>
            <a:r>
              <a:rPr sz="1100" spc="5" dirty="0">
                <a:latin typeface="ＭＳ Ｐゴシック"/>
                <a:cs typeface="ＭＳ Ｐゴシック"/>
              </a:rPr>
              <a:t>G</a:t>
            </a:r>
            <a:r>
              <a:rPr sz="1100" spc="-10" dirty="0">
                <a:latin typeface="ＭＳ Ｐゴシック"/>
                <a:cs typeface="ＭＳ Ｐゴシック"/>
              </a:rPr>
              <a:t>ｓ</a:t>
            </a:r>
            <a:r>
              <a:rPr sz="1100" dirty="0">
                <a:latin typeface="ＭＳ Ｐゴシック"/>
                <a:cs typeface="ＭＳ Ｐゴシック"/>
              </a:rPr>
              <a:t>のゴ</a:t>
            </a:r>
            <a:r>
              <a:rPr sz="1100" spc="-5" dirty="0">
                <a:latin typeface="ＭＳ Ｐゴシック"/>
                <a:cs typeface="ＭＳ Ｐゴシック"/>
              </a:rPr>
              <a:t>ー</a:t>
            </a:r>
            <a:r>
              <a:rPr sz="1100" dirty="0">
                <a:latin typeface="ＭＳ Ｐゴシック"/>
                <a:cs typeface="ＭＳ Ｐゴシック"/>
              </a:rPr>
              <a:t>ル</a:t>
            </a:r>
            <a:r>
              <a:rPr sz="1100" spc="5" dirty="0">
                <a:latin typeface="ＭＳ Ｐゴシック"/>
                <a:cs typeface="ＭＳ Ｐゴシック"/>
              </a:rPr>
              <a:t>に</a:t>
            </a:r>
            <a:r>
              <a:rPr sz="1100" dirty="0">
                <a:latin typeface="ＭＳ Ｐゴシック"/>
                <a:cs typeface="ＭＳ Ｐゴシック"/>
              </a:rPr>
              <a:t>ついては</a:t>
            </a:r>
            <a:r>
              <a:rPr sz="1100" spc="-5" dirty="0">
                <a:latin typeface="ＭＳ Ｐゴシック"/>
                <a:cs typeface="ＭＳ Ｐゴシック"/>
              </a:rPr>
              <a:t>、</a:t>
            </a:r>
            <a:r>
              <a:rPr sz="1100" dirty="0">
                <a:latin typeface="ＭＳ Ｐゴシック"/>
                <a:cs typeface="ＭＳ Ｐゴシック"/>
              </a:rPr>
              <a:t>提</a:t>
            </a:r>
            <a:r>
              <a:rPr sz="1100" spc="10" dirty="0">
                <a:latin typeface="ＭＳ Ｐゴシック"/>
                <a:cs typeface="ＭＳ Ｐゴシック"/>
              </a:rPr>
              <a:t>案</a:t>
            </a:r>
            <a:r>
              <a:rPr sz="1100" dirty="0">
                <a:latin typeface="ＭＳ Ｐゴシック"/>
                <a:cs typeface="ＭＳ Ｐゴシック"/>
              </a:rPr>
              <a:t>都</a:t>
            </a:r>
            <a:r>
              <a:rPr sz="1100" spc="10" dirty="0">
                <a:latin typeface="ＭＳ Ｐゴシック"/>
                <a:cs typeface="ＭＳ Ｐゴシック"/>
              </a:rPr>
              <a:t>市の</a:t>
            </a:r>
            <a:r>
              <a:rPr sz="1100" dirty="0">
                <a:latin typeface="ＭＳ Ｐゴシック"/>
                <a:cs typeface="ＭＳ Ｐゴシック"/>
              </a:rPr>
              <a:t>課題</a:t>
            </a:r>
            <a:r>
              <a:rPr sz="1100" spc="15" dirty="0">
                <a:latin typeface="ＭＳ Ｐゴシック"/>
                <a:cs typeface="ＭＳ Ｐゴシック"/>
              </a:rPr>
              <a:t>に</a:t>
            </a:r>
            <a:r>
              <a:rPr sz="1100" dirty="0">
                <a:latin typeface="ＭＳ Ｐゴシック"/>
                <a:cs typeface="ＭＳ Ｐゴシック"/>
              </a:rPr>
              <a:t>応</a:t>
            </a:r>
            <a:r>
              <a:rPr sz="1100" spc="5" dirty="0">
                <a:latin typeface="ＭＳ Ｐゴシック"/>
                <a:cs typeface="ＭＳ Ｐゴシック"/>
              </a:rPr>
              <a:t>じ</a:t>
            </a:r>
            <a:r>
              <a:rPr sz="1100" dirty="0">
                <a:latin typeface="ＭＳ Ｐゴシック"/>
                <a:cs typeface="ＭＳ Ｐゴシック"/>
              </a:rPr>
              <a:t>て</a:t>
            </a:r>
            <a:r>
              <a:rPr sz="1100" spc="10" dirty="0">
                <a:latin typeface="ＭＳ Ｐゴシック"/>
                <a:cs typeface="ＭＳ Ｐゴシック"/>
              </a:rPr>
              <a:t>選</a:t>
            </a:r>
            <a:r>
              <a:rPr sz="1100" dirty="0">
                <a:latin typeface="ＭＳ Ｐゴシック"/>
                <a:cs typeface="ＭＳ Ｐゴシック"/>
              </a:rPr>
              <a:t>択</a:t>
            </a:r>
            <a:endParaRPr sz="1100">
              <a:latin typeface="ＭＳ Ｐゴシック"/>
              <a:cs typeface="ＭＳ Ｐゴシック"/>
            </a:endParaRPr>
          </a:p>
        </p:txBody>
      </p:sp>
      <p:sp>
        <p:nvSpPr>
          <p:cNvPr id="76" name="object 76"/>
          <p:cNvSpPr/>
          <p:nvPr/>
        </p:nvSpPr>
        <p:spPr>
          <a:xfrm>
            <a:off x="4191761" y="5866638"/>
            <a:ext cx="1399540" cy="120650"/>
          </a:xfrm>
          <a:custGeom>
            <a:avLst/>
            <a:gdLst/>
            <a:ahLst/>
            <a:cxnLst/>
            <a:rect l="l" t="t" r="r" b="b"/>
            <a:pathLst>
              <a:path w="1399539" h="120650">
                <a:moveTo>
                  <a:pt x="691337" y="0"/>
                </a:moveTo>
                <a:lnTo>
                  <a:pt x="0" y="120396"/>
                </a:lnTo>
                <a:lnTo>
                  <a:pt x="1399032" y="120396"/>
                </a:lnTo>
                <a:lnTo>
                  <a:pt x="691337" y="0"/>
                </a:lnTo>
                <a:close/>
              </a:path>
            </a:pathLst>
          </a:custGeom>
          <a:solidFill>
            <a:srgbClr val="31859C"/>
          </a:solidFill>
        </p:spPr>
        <p:txBody>
          <a:bodyPr wrap="square" lIns="0" tIns="0" rIns="0" bIns="0" rtlCol="0"/>
          <a:lstStyle/>
          <a:p>
            <a:endParaRPr/>
          </a:p>
        </p:txBody>
      </p:sp>
      <p:sp>
        <p:nvSpPr>
          <p:cNvPr id="77" name="object 77"/>
          <p:cNvSpPr/>
          <p:nvPr/>
        </p:nvSpPr>
        <p:spPr>
          <a:xfrm>
            <a:off x="4191761" y="5866638"/>
            <a:ext cx="1399540" cy="120650"/>
          </a:xfrm>
          <a:custGeom>
            <a:avLst/>
            <a:gdLst/>
            <a:ahLst/>
            <a:cxnLst/>
            <a:rect l="l" t="t" r="r" b="b"/>
            <a:pathLst>
              <a:path w="1399539" h="120650">
                <a:moveTo>
                  <a:pt x="0" y="120396"/>
                </a:moveTo>
                <a:lnTo>
                  <a:pt x="691337" y="0"/>
                </a:lnTo>
                <a:lnTo>
                  <a:pt x="1399032" y="120396"/>
                </a:lnTo>
                <a:lnTo>
                  <a:pt x="0" y="120396"/>
                </a:lnTo>
                <a:close/>
              </a:path>
            </a:pathLst>
          </a:custGeom>
          <a:ln w="25908">
            <a:solidFill>
              <a:srgbClr val="4BACC6"/>
            </a:solidFill>
          </a:ln>
        </p:spPr>
        <p:txBody>
          <a:bodyPr wrap="square" lIns="0" tIns="0" rIns="0" bIns="0" rtlCol="0"/>
          <a:lstStyle/>
          <a:p>
            <a:endParaRPr/>
          </a:p>
        </p:txBody>
      </p:sp>
      <p:sp>
        <p:nvSpPr>
          <p:cNvPr id="78" name="object 78"/>
          <p:cNvSpPr/>
          <p:nvPr/>
        </p:nvSpPr>
        <p:spPr>
          <a:xfrm>
            <a:off x="881634" y="5994660"/>
            <a:ext cx="8133715" cy="530860"/>
          </a:xfrm>
          <a:custGeom>
            <a:avLst/>
            <a:gdLst/>
            <a:ahLst/>
            <a:cxnLst/>
            <a:rect l="l" t="t" r="r" b="b"/>
            <a:pathLst>
              <a:path w="8133715" h="530859">
                <a:moveTo>
                  <a:pt x="0" y="79311"/>
                </a:moveTo>
                <a:lnTo>
                  <a:pt x="6232" y="48439"/>
                </a:lnTo>
                <a:lnTo>
                  <a:pt x="23229" y="23229"/>
                </a:lnTo>
                <a:lnTo>
                  <a:pt x="48439" y="6232"/>
                </a:lnTo>
                <a:lnTo>
                  <a:pt x="79311" y="0"/>
                </a:lnTo>
                <a:lnTo>
                  <a:pt x="8054276" y="0"/>
                </a:lnTo>
                <a:lnTo>
                  <a:pt x="8085148" y="6232"/>
                </a:lnTo>
                <a:lnTo>
                  <a:pt x="8110358" y="23229"/>
                </a:lnTo>
                <a:lnTo>
                  <a:pt x="8127355" y="48439"/>
                </a:lnTo>
                <a:lnTo>
                  <a:pt x="8133588" y="79311"/>
                </a:lnTo>
                <a:lnTo>
                  <a:pt x="8133588" y="451027"/>
                </a:lnTo>
                <a:lnTo>
                  <a:pt x="8127355" y="481901"/>
                </a:lnTo>
                <a:lnTo>
                  <a:pt x="8110358" y="507115"/>
                </a:lnTo>
                <a:lnTo>
                  <a:pt x="8085148" y="524117"/>
                </a:lnTo>
                <a:lnTo>
                  <a:pt x="8054276" y="530352"/>
                </a:lnTo>
                <a:lnTo>
                  <a:pt x="79311" y="530352"/>
                </a:lnTo>
                <a:lnTo>
                  <a:pt x="48439" y="524117"/>
                </a:lnTo>
                <a:lnTo>
                  <a:pt x="23229" y="507115"/>
                </a:lnTo>
                <a:lnTo>
                  <a:pt x="6232" y="481901"/>
                </a:lnTo>
                <a:lnTo>
                  <a:pt x="0" y="451027"/>
                </a:lnTo>
                <a:lnTo>
                  <a:pt x="0" y="79311"/>
                </a:lnTo>
                <a:close/>
              </a:path>
            </a:pathLst>
          </a:custGeom>
          <a:ln w="25907">
            <a:solidFill>
              <a:srgbClr val="31859C"/>
            </a:solidFill>
          </a:ln>
        </p:spPr>
        <p:txBody>
          <a:bodyPr wrap="square" lIns="0" tIns="0" rIns="0" bIns="0" rtlCol="0"/>
          <a:lstStyle/>
          <a:p>
            <a:endParaRPr/>
          </a:p>
        </p:txBody>
      </p:sp>
      <p:sp>
        <p:nvSpPr>
          <p:cNvPr id="79" name="object 79"/>
          <p:cNvSpPr/>
          <p:nvPr/>
        </p:nvSpPr>
        <p:spPr>
          <a:xfrm>
            <a:off x="1889761" y="6042660"/>
            <a:ext cx="431291" cy="432815"/>
          </a:xfrm>
          <a:prstGeom prst="rect">
            <a:avLst/>
          </a:prstGeom>
          <a:blipFill>
            <a:blip r:embed="rId8" cstate="print"/>
            <a:stretch>
              <a:fillRect/>
            </a:stretch>
          </a:blipFill>
        </p:spPr>
        <p:txBody>
          <a:bodyPr wrap="square" lIns="0" tIns="0" rIns="0" bIns="0" rtlCol="0"/>
          <a:lstStyle/>
          <a:p>
            <a:endParaRPr/>
          </a:p>
        </p:txBody>
      </p:sp>
      <p:sp>
        <p:nvSpPr>
          <p:cNvPr id="80" name="object 80"/>
          <p:cNvSpPr/>
          <p:nvPr/>
        </p:nvSpPr>
        <p:spPr>
          <a:xfrm>
            <a:off x="2365249" y="6042673"/>
            <a:ext cx="432815" cy="432803"/>
          </a:xfrm>
          <a:prstGeom prst="rect">
            <a:avLst/>
          </a:prstGeom>
          <a:blipFill>
            <a:blip r:embed="rId9" cstate="print"/>
            <a:stretch>
              <a:fillRect/>
            </a:stretch>
          </a:blipFill>
        </p:spPr>
        <p:txBody>
          <a:bodyPr wrap="square" lIns="0" tIns="0" rIns="0" bIns="0" rtlCol="0"/>
          <a:lstStyle/>
          <a:p>
            <a:endParaRPr/>
          </a:p>
        </p:txBody>
      </p:sp>
      <p:sp>
        <p:nvSpPr>
          <p:cNvPr id="81" name="object 81"/>
          <p:cNvSpPr/>
          <p:nvPr/>
        </p:nvSpPr>
        <p:spPr>
          <a:xfrm>
            <a:off x="2842261" y="6042673"/>
            <a:ext cx="432815" cy="432803"/>
          </a:xfrm>
          <a:prstGeom prst="rect">
            <a:avLst/>
          </a:prstGeom>
          <a:blipFill>
            <a:blip r:embed="rId10" cstate="print"/>
            <a:stretch>
              <a:fillRect/>
            </a:stretch>
          </a:blipFill>
        </p:spPr>
        <p:txBody>
          <a:bodyPr wrap="square" lIns="0" tIns="0" rIns="0" bIns="0" rtlCol="0"/>
          <a:lstStyle/>
          <a:p>
            <a:endParaRPr/>
          </a:p>
        </p:txBody>
      </p:sp>
      <p:sp>
        <p:nvSpPr>
          <p:cNvPr id="82" name="object 82"/>
          <p:cNvSpPr/>
          <p:nvPr/>
        </p:nvSpPr>
        <p:spPr>
          <a:xfrm>
            <a:off x="3319273" y="6042660"/>
            <a:ext cx="431291" cy="432815"/>
          </a:xfrm>
          <a:prstGeom prst="rect">
            <a:avLst/>
          </a:prstGeom>
          <a:blipFill>
            <a:blip r:embed="rId11" cstate="print"/>
            <a:stretch>
              <a:fillRect/>
            </a:stretch>
          </a:blipFill>
        </p:spPr>
        <p:txBody>
          <a:bodyPr wrap="square" lIns="0" tIns="0" rIns="0" bIns="0" rtlCol="0"/>
          <a:lstStyle/>
          <a:p>
            <a:endParaRPr/>
          </a:p>
        </p:txBody>
      </p:sp>
      <p:sp>
        <p:nvSpPr>
          <p:cNvPr id="83" name="object 83"/>
          <p:cNvSpPr/>
          <p:nvPr/>
        </p:nvSpPr>
        <p:spPr>
          <a:xfrm>
            <a:off x="3794760" y="6042673"/>
            <a:ext cx="432803" cy="432803"/>
          </a:xfrm>
          <a:prstGeom prst="rect">
            <a:avLst/>
          </a:prstGeom>
          <a:blipFill>
            <a:blip r:embed="rId12" cstate="print"/>
            <a:stretch>
              <a:fillRect/>
            </a:stretch>
          </a:blipFill>
        </p:spPr>
        <p:txBody>
          <a:bodyPr wrap="square" lIns="0" tIns="0" rIns="0" bIns="0" rtlCol="0"/>
          <a:lstStyle/>
          <a:p>
            <a:endParaRPr/>
          </a:p>
        </p:txBody>
      </p:sp>
      <p:sp>
        <p:nvSpPr>
          <p:cNvPr id="84" name="object 84"/>
          <p:cNvSpPr/>
          <p:nvPr/>
        </p:nvSpPr>
        <p:spPr>
          <a:xfrm>
            <a:off x="4271772" y="6042673"/>
            <a:ext cx="432815" cy="432803"/>
          </a:xfrm>
          <a:prstGeom prst="rect">
            <a:avLst/>
          </a:prstGeom>
          <a:blipFill>
            <a:blip r:embed="rId13" cstate="print"/>
            <a:stretch>
              <a:fillRect/>
            </a:stretch>
          </a:blipFill>
        </p:spPr>
        <p:txBody>
          <a:bodyPr wrap="square" lIns="0" tIns="0" rIns="0" bIns="0" rtlCol="0"/>
          <a:lstStyle/>
          <a:p>
            <a:endParaRPr/>
          </a:p>
        </p:txBody>
      </p:sp>
      <p:sp>
        <p:nvSpPr>
          <p:cNvPr id="85" name="object 85"/>
          <p:cNvSpPr/>
          <p:nvPr/>
        </p:nvSpPr>
        <p:spPr>
          <a:xfrm>
            <a:off x="4748785" y="6042660"/>
            <a:ext cx="431291" cy="432815"/>
          </a:xfrm>
          <a:prstGeom prst="rect">
            <a:avLst/>
          </a:prstGeom>
          <a:blipFill>
            <a:blip r:embed="rId14" cstate="print"/>
            <a:stretch>
              <a:fillRect/>
            </a:stretch>
          </a:blipFill>
        </p:spPr>
        <p:txBody>
          <a:bodyPr wrap="square" lIns="0" tIns="0" rIns="0" bIns="0" rtlCol="0"/>
          <a:lstStyle/>
          <a:p>
            <a:endParaRPr/>
          </a:p>
        </p:txBody>
      </p:sp>
      <p:sp>
        <p:nvSpPr>
          <p:cNvPr id="86" name="object 86"/>
          <p:cNvSpPr/>
          <p:nvPr/>
        </p:nvSpPr>
        <p:spPr>
          <a:xfrm>
            <a:off x="5224272" y="6042673"/>
            <a:ext cx="432815" cy="432803"/>
          </a:xfrm>
          <a:prstGeom prst="rect">
            <a:avLst/>
          </a:prstGeom>
          <a:blipFill>
            <a:blip r:embed="rId15" cstate="print"/>
            <a:stretch>
              <a:fillRect/>
            </a:stretch>
          </a:blipFill>
        </p:spPr>
        <p:txBody>
          <a:bodyPr wrap="square" lIns="0" tIns="0" rIns="0" bIns="0" rtlCol="0"/>
          <a:lstStyle/>
          <a:p>
            <a:endParaRPr/>
          </a:p>
        </p:txBody>
      </p:sp>
      <p:sp>
        <p:nvSpPr>
          <p:cNvPr id="87" name="object 87"/>
          <p:cNvSpPr/>
          <p:nvPr/>
        </p:nvSpPr>
        <p:spPr>
          <a:xfrm>
            <a:off x="5701285" y="6042673"/>
            <a:ext cx="432803" cy="432803"/>
          </a:xfrm>
          <a:prstGeom prst="rect">
            <a:avLst/>
          </a:prstGeom>
          <a:blipFill>
            <a:blip r:embed="rId16" cstate="print"/>
            <a:stretch>
              <a:fillRect/>
            </a:stretch>
          </a:blipFill>
        </p:spPr>
        <p:txBody>
          <a:bodyPr wrap="square" lIns="0" tIns="0" rIns="0" bIns="0" rtlCol="0"/>
          <a:lstStyle/>
          <a:p>
            <a:endParaRPr/>
          </a:p>
        </p:txBody>
      </p:sp>
      <p:sp>
        <p:nvSpPr>
          <p:cNvPr id="88" name="object 88"/>
          <p:cNvSpPr/>
          <p:nvPr/>
        </p:nvSpPr>
        <p:spPr>
          <a:xfrm>
            <a:off x="6178297" y="6042660"/>
            <a:ext cx="431291" cy="432815"/>
          </a:xfrm>
          <a:prstGeom prst="rect">
            <a:avLst/>
          </a:prstGeom>
          <a:blipFill>
            <a:blip r:embed="rId17" cstate="print"/>
            <a:stretch>
              <a:fillRect/>
            </a:stretch>
          </a:blipFill>
        </p:spPr>
        <p:txBody>
          <a:bodyPr wrap="square" lIns="0" tIns="0" rIns="0" bIns="0" rtlCol="0"/>
          <a:lstStyle/>
          <a:p>
            <a:endParaRPr/>
          </a:p>
        </p:txBody>
      </p:sp>
      <p:sp>
        <p:nvSpPr>
          <p:cNvPr id="89" name="object 89"/>
          <p:cNvSpPr/>
          <p:nvPr/>
        </p:nvSpPr>
        <p:spPr>
          <a:xfrm>
            <a:off x="6653785" y="6042673"/>
            <a:ext cx="432815" cy="432803"/>
          </a:xfrm>
          <a:prstGeom prst="rect">
            <a:avLst/>
          </a:prstGeom>
          <a:blipFill>
            <a:blip r:embed="rId18" cstate="print"/>
            <a:stretch>
              <a:fillRect/>
            </a:stretch>
          </a:blipFill>
        </p:spPr>
        <p:txBody>
          <a:bodyPr wrap="square" lIns="0" tIns="0" rIns="0" bIns="0" rtlCol="0"/>
          <a:lstStyle/>
          <a:p>
            <a:endParaRPr/>
          </a:p>
        </p:txBody>
      </p:sp>
      <p:sp>
        <p:nvSpPr>
          <p:cNvPr id="90" name="object 90"/>
          <p:cNvSpPr/>
          <p:nvPr/>
        </p:nvSpPr>
        <p:spPr>
          <a:xfrm>
            <a:off x="7130796" y="6042673"/>
            <a:ext cx="432815" cy="432803"/>
          </a:xfrm>
          <a:prstGeom prst="rect">
            <a:avLst/>
          </a:prstGeom>
          <a:blipFill>
            <a:blip r:embed="rId19" cstate="print"/>
            <a:stretch>
              <a:fillRect/>
            </a:stretch>
          </a:blipFill>
        </p:spPr>
        <p:txBody>
          <a:bodyPr wrap="square" lIns="0" tIns="0" rIns="0" bIns="0" rtlCol="0"/>
          <a:lstStyle/>
          <a:p>
            <a:endParaRPr/>
          </a:p>
        </p:txBody>
      </p:sp>
      <p:sp>
        <p:nvSpPr>
          <p:cNvPr id="91" name="object 91"/>
          <p:cNvSpPr/>
          <p:nvPr/>
        </p:nvSpPr>
        <p:spPr>
          <a:xfrm>
            <a:off x="7607808" y="6042660"/>
            <a:ext cx="431291" cy="432815"/>
          </a:xfrm>
          <a:prstGeom prst="rect">
            <a:avLst/>
          </a:prstGeom>
          <a:blipFill>
            <a:blip r:embed="rId20" cstate="print"/>
            <a:stretch>
              <a:fillRect/>
            </a:stretch>
          </a:blipFill>
        </p:spPr>
        <p:txBody>
          <a:bodyPr wrap="square" lIns="0" tIns="0" rIns="0" bIns="0" rtlCol="0"/>
          <a:lstStyle/>
          <a:p>
            <a:endParaRPr/>
          </a:p>
        </p:txBody>
      </p:sp>
      <p:sp>
        <p:nvSpPr>
          <p:cNvPr id="92" name="object 92"/>
          <p:cNvSpPr/>
          <p:nvPr/>
        </p:nvSpPr>
        <p:spPr>
          <a:xfrm>
            <a:off x="8083296" y="6042673"/>
            <a:ext cx="432803" cy="432803"/>
          </a:xfrm>
          <a:prstGeom prst="rect">
            <a:avLst/>
          </a:prstGeom>
          <a:blipFill>
            <a:blip r:embed="rId21" cstate="print"/>
            <a:stretch>
              <a:fillRect/>
            </a:stretch>
          </a:blipFill>
        </p:spPr>
        <p:txBody>
          <a:bodyPr wrap="square" lIns="0" tIns="0" rIns="0" bIns="0" rtlCol="0"/>
          <a:lstStyle/>
          <a:p>
            <a:endParaRPr/>
          </a:p>
        </p:txBody>
      </p:sp>
      <p:sp>
        <p:nvSpPr>
          <p:cNvPr id="93" name="object 93"/>
          <p:cNvSpPr/>
          <p:nvPr/>
        </p:nvSpPr>
        <p:spPr>
          <a:xfrm>
            <a:off x="8560308" y="6042660"/>
            <a:ext cx="431291" cy="432815"/>
          </a:xfrm>
          <a:prstGeom prst="rect">
            <a:avLst/>
          </a:prstGeom>
          <a:blipFill>
            <a:blip r:embed="rId22" cstate="print"/>
            <a:stretch>
              <a:fillRect/>
            </a:stretch>
          </a:blipFill>
        </p:spPr>
        <p:txBody>
          <a:bodyPr wrap="square" lIns="0" tIns="0" rIns="0" bIns="0" rtlCol="0"/>
          <a:lstStyle/>
          <a:p>
            <a:endParaRPr/>
          </a:p>
        </p:txBody>
      </p:sp>
      <p:sp>
        <p:nvSpPr>
          <p:cNvPr id="94" name="object 94"/>
          <p:cNvSpPr txBox="1"/>
          <p:nvPr/>
        </p:nvSpPr>
        <p:spPr>
          <a:xfrm>
            <a:off x="928538" y="1999815"/>
            <a:ext cx="1423035" cy="223520"/>
          </a:xfrm>
          <a:prstGeom prst="rect">
            <a:avLst/>
          </a:prstGeom>
        </p:spPr>
        <p:txBody>
          <a:bodyPr vert="horz" wrap="square" lIns="0" tIns="0" rIns="0" bIns="0" rtlCol="0">
            <a:spAutoFit/>
          </a:bodyPr>
          <a:lstStyle/>
          <a:p>
            <a:pPr marL="12700"/>
            <a:r>
              <a:rPr sz="1450" b="1" spc="25" dirty="0">
                <a:latin typeface="ＭＳ Ｐゴシック"/>
                <a:cs typeface="ＭＳ Ｐゴシック"/>
              </a:rPr>
              <a:t>＜事業</a:t>
            </a:r>
            <a:r>
              <a:rPr sz="1450" b="1" spc="20" dirty="0">
                <a:latin typeface="ＭＳ Ｐゴシック"/>
                <a:cs typeface="ＭＳ Ｐゴシック"/>
              </a:rPr>
              <a:t>イ</a:t>
            </a:r>
            <a:r>
              <a:rPr sz="1450" b="1" spc="15" dirty="0">
                <a:latin typeface="ＭＳ Ｐゴシック"/>
                <a:cs typeface="ＭＳ Ｐゴシック"/>
              </a:rPr>
              <a:t>メ</a:t>
            </a:r>
            <a:r>
              <a:rPr sz="1450" b="1" spc="20" dirty="0">
                <a:latin typeface="ＭＳ Ｐゴシック"/>
                <a:cs typeface="ＭＳ Ｐゴシック"/>
              </a:rPr>
              <a:t>ー</a:t>
            </a:r>
            <a:r>
              <a:rPr sz="1450" b="1" spc="25" dirty="0">
                <a:latin typeface="ＭＳ Ｐゴシック"/>
                <a:cs typeface="ＭＳ Ｐゴシック"/>
              </a:rPr>
              <a:t>ジ</a:t>
            </a:r>
            <a:r>
              <a:rPr sz="1450" b="1" spc="20" dirty="0">
                <a:latin typeface="ＭＳ Ｐゴシック"/>
                <a:cs typeface="ＭＳ Ｐゴシック"/>
              </a:rPr>
              <a:t>＞</a:t>
            </a:r>
            <a:endParaRPr sz="1450">
              <a:latin typeface="ＭＳ Ｐゴシック"/>
              <a:cs typeface="ＭＳ Ｐゴシック"/>
            </a:endParaRPr>
          </a:p>
        </p:txBody>
      </p:sp>
      <p:sp>
        <p:nvSpPr>
          <p:cNvPr id="95" name="object 95"/>
          <p:cNvSpPr/>
          <p:nvPr/>
        </p:nvSpPr>
        <p:spPr>
          <a:xfrm>
            <a:off x="381000" y="0"/>
            <a:ext cx="9144000" cy="471170"/>
          </a:xfrm>
          <a:custGeom>
            <a:avLst/>
            <a:gdLst/>
            <a:ahLst/>
            <a:cxnLst/>
            <a:rect l="l" t="t" r="r" b="b"/>
            <a:pathLst>
              <a:path w="9144000" h="471170">
                <a:moveTo>
                  <a:pt x="0" y="470915"/>
                </a:moveTo>
                <a:lnTo>
                  <a:pt x="9144000" y="470915"/>
                </a:lnTo>
                <a:lnTo>
                  <a:pt x="9144000" y="0"/>
                </a:lnTo>
                <a:lnTo>
                  <a:pt x="0" y="0"/>
                </a:lnTo>
                <a:lnTo>
                  <a:pt x="0" y="470915"/>
                </a:lnTo>
                <a:close/>
              </a:path>
            </a:pathLst>
          </a:custGeom>
          <a:solidFill>
            <a:srgbClr val="376092"/>
          </a:solidFill>
        </p:spPr>
        <p:txBody>
          <a:bodyPr wrap="square" lIns="0" tIns="0" rIns="0" bIns="0" rtlCol="0" anchor="ctr"/>
          <a:lstStyle/>
          <a:p>
            <a:pPr algn="ctr"/>
            <a:r>
              <a:rPr lang="ja-JP" altLang="en-US" b="1" dirty="0">
                <a:solidFill>
                  <a:schemeClr val="bg1"/>
                </a:solidFill>
              </a:rPr>
              <a:t>自治体</a:t>
            </a:r>
            <a:r>
              <a:rPr lang="en-US" altLang="ja-JP" b="1" dirty="0">
                <a:solidFill>
                  <a:schemeClr val="bg1"/>
                </a:solidFill>
              </a:rPr>
              <a:t>SDG</a:t>
            </a:r>
            <a:r>
              <a:rPr lang="en-US" altLang="ja-JP" b="1" spc="-5" dirty="0">
                <a:solidFill>
                  <a:schemeClr val="bg1"/>
                </a:solidFill>
              </a:rPr>
              <a:t>s</a:t>
            </a:r>
            <a:r>
              <a:rPr lang="ja-JP" altLang="en-US" b="1" spc="-5" dirty="0">
                <a:solidFill>
                  <a:schemeClr val="bg1"/>
                </a:solidFill>
              </a:rPr>
              <a:t>モデル</a:t>
            </a:r>
            <a:r>
              <a:rPr lang="ja-JP" altLang="en-US" b="1" dirty="0" smtClean="0">
                <a:solidFill>
                  <a:schemeClr val="bg1"/>
                </a:solidFill>
              </a:rPr>
              <a:t>事業の概要</a:t>
            </a:r>
            <a:endParaRPr dirty="0"/>
          </a:p>
        </p:txBody>
      </p:sp>
      <p:sp>
        <p:nvSpPr>
          <p:cNvPr id="97" name="テキスト ボックス 96"/>
          <p:cNvSpPr txBox="1"/>
          <p:nvPr/>
        </p:nvSpPr>
        <p:spPr>
          <a:xfrm>
            <a:off x="7890249" y="6604536"/>
            <a:ext cx="1880755"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地方創生推進</a:t>
            </a:r>
            <a:r>
              <a:rPr kumimoji="1" lang="ja-JP" altLang="en-US" sz="800" dirty="0" smtClean="0">
                <a:latin typeface="Meiryo UI" panose="020B0604030504040204" pitchFamily="50" charset="-128"/>
                <a:ea typeface="Meiryo UI" panose="020B0604030504040204" pitchFamily="50" charset="-128"/>
              </a:rPr>
              <a:t>事務局</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4853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74185" y="1289953"/>
          <a:ext cx="4090602" cy="4489306"/>
        </p:xfrm>
        <a:graphic>
          <a:graphicData uri="http://schemas.openxmlformats.org/drawingml/2006/table">
            <a:tbl>
              <a:tblPr firstRow="1" bandRow="1">
                <a:tableStyleId>{2D5ABB26-0587-4C30-8999-92F81FD0307C}</a:tableStyleId>
              </a:tblPr>
              <a:tblGrid>
                <a:gridCol w="754645">
                  <a:extLst>
                    <a:ext uri="{9D8B030D-6E8A-4147-A177-3AD203B41FA5}">
                      <a16:colId xmlns:a16="http://schemas.microsoft.com/office/drawing/2014/main" val="20000"/>
                    </a:ext>
                  </a:extLst>
                </a:gridCol>
                <a:gridCol w="1290656">
                  <a:extLst>
                    <a:ext uri="{9D8B030D-6E8A-4147-A177-3AD203B41FA5}">
                      <a16:colId xmlns:a16="http://schemas.microsoft.com/office/drawing/2014/main" val="20001"/>
                    </a:ext>
                  </a:extLst>
                </a:gridCol>
                <a:gridCol w="782856">
                  <a:extLst>
                    <a:ext uri="{9D8B030D-6E8A-4147-A177-3AD203B41FA5}">
                      <a16:colId xmlns:a16="http://schemas.microsoft.com/office/drawing/2014/main" val="20002"/>
                    </a:ext>
                  </a:extLst>
                </a:gridCol>
                <a:gridCol w="1262445">
                  <a:extLst>
                    <a:ext uri="{9D8B030D-6E8A-4147-A177-3AD203B41FA5}">
                      <a16:colId xmlns:a16="http://schemas.microsoft.com/office/drawing/2014/main" val="20003"/>
                    </a:ext>
                  </a:extLst>
                </a:gridCol>
              </a:tblGrid>
              <a:tr h="254110">
                <a:tc>
                  <a:txBody>
                    <a:bodyPr/>
                    <a:lstStyle/>
                    <a:p>
                      <a:pPr algn="ctr">
                        <a:lnSpc>
                          <a:spcPct val="100000"/>
                        </a:lnSpc>
                        <a:spcBef>
                          <a:spcPts val="295"/>
                        </a:spcBef>
                      </a:pPr>
                      <a:r>
                        <a:rPr sz="1150" dirty="0">
                          <a:latin typeface="Meiryo UI"/>
                          <a:cs typeface="Meiryo UI"/>
                        </a:rPr>
                        <a:t>都道府県</a:t>
                      </a:r>
                      <a:endParaRPr sz="1150">
                        <a:latin typeface="Meiryo UI"/>
                        <a:cs typeface="Meiryo UI"/>
                      </a:endParaRPr>
                    </a:p>
                  </a:txBody>
                  <a:tcPr marL="0" marR="0" marT="3746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E2EFDA"/>
                    </a:solidFill>
                  </a:tcPr>
                </a:tc>
                <a:tc>
                  <a:txBody>
                    <a:bodyPr/>
                    <a:lstStyle/>
                    <a:p>
                      <a:pPr marR="13335" algn="ctr">
                        <a:lnSpc>
                          <a:spcPct val="100000"/>
                        </a:lnSpc>
                        <a:spcBef>
                          <a:spcPts val="295"/>
                        </a:spcBef>
                      </a:pPr>
                      <a:r>
                        <a:rPr sz="1150" dirty="0">
                          <a:latin typeface="Meiryo UI"/>
                          <a:cs typeface="Meiryo UI"/>
                        </a:rPr>
                        <a:t>選定都市名</a:t>
                      </a:r>
                      <a:endParaRPr sz="1150">
                        <a:latin typeface="Meiryo UI"/>
                        <a:cs typeface="Meiryo UI"/>
                      </a:endParaRPr>
                    </a:p>
                  </a:txBody>
                  <a:tcPr marL="0" marR="0" marT="3746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E2EFDA"/>
                    </a:solidFill>
                  </a:tcPr>
                </a:tc>
                <a:tc>
                  <a:txBody>
                    <a:bodyPr/>
                    <a:lstStyle/>
                    <a:p>
                      <a:pPr marL="27940" algn="ctr">
                        <a:lnSpc>
                          <a:spcPct val="100000"/>
                        </a:lnSpc>
                        <a:spcBef>
                          <a:spcPts val="295"/>
                        </a:spcBef>
                      </a:pPr>
                      <a:r>
                        <a:rPr sz="1150" dirty="0">
                          <a:latin typeface="Meiryo UI"/>
                          <a:cs typeface="Meiryo UI"/>
                        </a:rPr>
                        <a:t>都道府県</a:t>
                      </a:r>
                      <a:endParaRPr sz="1150">
                        <a:latin typeface="Meiryo UI"/>
                        <a:cs typeface="Meiryo UI"/>
                      </a:endParaRPr>
                    </a:p>
                  </a:txBody>
                  <a:tcPr marL="0" marR="0" marT="3746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E2EFDA"/>
                    </a:solidFill>
                  </a:tcPr>
                </a:tc>
                <a:tc>
                  <a:txBody>
                    <a:bodyPr/>
                    <a:lstStyle/>
                    <a:p>
                      <a:pPr marL="6985" algn="ctr">
                        <a:lnSpc>
                          <a:spcPct val="100000"/>
                        </a:lnSpc>
                        <a:spcBef>
                          <a:spcPts val="295"/>
                        </a:spcBef>
                      </a:pPr>
                      <a:r>
                        <a:rPr sz="1150" dirty="0">
                          <a:latin typeface="Meiryo UI"/>
                          <a:cs typeface="Meiryo UI"/>
                        </a:rPr>
                        <a:t>選定都市名</a:t>
                      </a:r>
                      <a:endParaRPr sz="1150">
                        <a:latin typeface="Meiryo UI"/>
                        <a:cs typeface="Meiryo UI"/>
                      </a:endParaRPr>
                    </a:p>
                  </a:txBody>
                  <a:tcPr marL="0" marR="0" marT="3746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E2EFDA"/>
                    </a:solidFill>
                  </a:tcPr>
                </a:tc>
                <a:extLst>
                  <a:ext uri="{0D108BD9-81ED-4DB2-BD59-A6C34878D82A}">
                    <a16:rowId xmlns:a16="http://schemas.microsoft.com/office/drawing/2014/main" val="10000"/>
                  </a:ext>
                </a:extLst>
              </a:tr>
              <a:tr h="282343">
                <a:tc rowSpan="4">
                  <a:txBody>
                    <a:bodyPr/>
                    <a:lstStyle/>
                    <a:p>
                      <a:pPr>
                        <a:lnSpc>
                          <a:spcPct val="100000"/>
                        </a:lnSpc>
                      </a:pPr>
                      <a:endParaRPr sz="1500">
                        <a:latin typeface="Times New Roman"/>
                        <a:cs typeface="Times New Roman"/>
                      </a:endParaRPr>
                    </a:p>
                    <a:p>
                      <a:pPr>
                        <a:lnSpc>
                          <a:spcPct val="100000"/>
                        </a:lnSpc>
                        <a:spcBef>
                          <a:spcPts val="5"/>
                        </a:spcBef>
                      </a:pPr>
                      <a:endParaRPr sz="1700">
                        <a:latin typeface="Times New Roman"/>
                        <a:cs typeface="Times New Roman"/>
                      </a:endParaRPr>
                    </a:p>
                    <a:p>
                      <a:pPr marL="154940">
                        <a:lnSpc>
                          <a:spcPct val="100000"/>
                        </a:lnSpc>
                      </a:pPr>
                      <a:r>
                        <a:rPr sz="1150" dirty="0">
                          <a:latin typeface="Meiryo UI"/>
                          <a:cs typeface="Meiryo UI"/>
                        </a:rPr>
                        <a:t>北海道</a:t>
                      </a:r>
                      <a:endParaRPr sz="1150">
                        <a:latin typeface="Meiryo UI"/>
                        <a:cs typeface="Meiryo UI"/>
                      </a:endParaRPr>
                    </a:p>
                  </a:txBody>
                  <a:tcPr marL="0" marR="0" marT="0"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tc>
                  <a:txBody>
                    <a:bodyPr/>
                    <a:lstStyle/>
                    <a:p>
                      <a:pPr marR="20320" algn="ctr">
                        <a:lnSpc>
                          <a:spcPct val="100000"/>
                        </a:lnSpc>
                        <a:spcBef>
                          <a:spcPts val="405"/>
                        </a:spcBef>
                      </a:pPr>
                      <a:r>
                        <a:rPr sz="1150" dirty="0">
                          <a:latin typeface="Meiryo UI"/>
                          <a:cs typeface="Meiryo UI"/>
                        </a:rPr>
                        <a:t>★北海道</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tc rowSpan="2">
                  <a:txBody>
                    <a:bodyPr/>
                    <a:lstStyle/>
                    <a:p>
                      <a:pPr>
                        <a:lnSpc>
                          <a:spcPct val="100000"/>
                        </a:lnSpc>
                        <a:spcBef>
                          <a:spcPts val="20"/>
                        </a:spcBef>
                      </a:pPr>
                      <a:endParaRPr sz="1250">
                        <a:latin typeface="Times New Roman"/>
                        <a:cs typeface="Times New Roman"/>
                      </a:endParaRPr>
                    </a:p>
                    <a:p>
                      <a:pPr marL="182880">
                        <a:lnSpc>
                          <a:spcPct val="100000"/>
                        </a:lnSpc>
                        <a:spcBef>
                          <a:spcPts val="5"/>
                        </a:spcBef>
                      </a:pPr>
                      <a:r>
                        <a:rPr sz="1150" dirty="0">
                          <a:latin typeface="Meiryo UI"/>
                          <a:cs typeface="Meiryo UI"/>
                        </a:rPr>
                        <a:t>静岡県</a:t>
                      </a:r>
                      <a:endParaRPr sz="1150">
                        <a:latin typeface="Meiryo UI"/>
                        <a:cs typeface="Meiryo UI"/>
                      </a:endParaRPr>
                    </a:p>
                  </a:txBody>
                  <a:tcPr marL="0" marR="0" marT="2540"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tcPr>
                </a:tc>
                <a:tc>
                  <a:txBody>
                    <a:bodyPr/>
                    <a:lstStyle/>
                    <a:p>
                      <a:pPr marL="6985" algn="ctr">
                        <a:lnSpc>
                          <a:spcPct val="100000"/>
                        </a:lnSpc>
                        <a:spcBef>
                          <a:spcPts val="405"/>
                        </a:spcBef>
                      </a:pPr>
                      <a:r>
                        <a:rPr sz="1150" dirty="0">
                          <a:latin typeface="Meiryo UI"/>
                          <a:cs typeface="Meiryo UI"/>
                        </a:rPr>
                        <a:t>静岡市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extLst>
                  <a:ext uri="{0D108BD9-81ED-4DB2-BD59-A6C34878D82A}">
                    <a16:rowId xmlns:a16="http://schemas.microsoft.com/office/drawing/2014/main" val="10001"/>
                  </a:ext>
                </a:extLst>
              </a:tr>
              <a:tr h="282350">
                <a:tc vMerge="1">
                  <a:txBody>
                    <a:bodyPr/>
                    <a:lstStyle/>
                    <a:p>
                      <a:endParaRPr/>
                    </a:p>
                  </a:txBody>
                  <a:tcPr marL="0" marR="0" marT="0"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tc>
                  <a:txBody>
                    <a:bodyPr/>
                    <a:lstStyle/>
                    <a:p>
                      <a:pPr marR="12700" algn="ctr">
                        <a:lnSpc>
                          <a:spcPct val="100000"/>
                        </a:lnSpc>
                        <a:spcBef>
                          <a:spcPts val="405"/>
                        </a:spcBef>
                      </a:pPr>
                      <a:r>
                        <a:rPr sz="1150" dirty="0">
                          <a:latin typeface="Meiryo UI"/>
                          <a:cs typeface="Meiryo UI"/>
                        </a:rPr>
                        <a:t>札幌市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tcPr>
                </a:tc>
                <a:tc vMerge="1">
                  <a:txBody>
                    <a:bodyPr/>
                    <a:lstStyle/>
                    <a:p>
                      <a:endParaRPr/>
                    </a:p>
                  </a:txBody>
                  <a:tcPr marL="0" marR="0" marT="2540"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tcPr>
                </a:tc>
                <a:tc>
                  <a:txBody>
                    <a:bodyPr/>
                    <a:lstStyle/>
                    <a:p>
                      <a:pPr marL="6985" algn="ctr">
                        <a:lnSpc>
                          <a:spcPct val="100000"/>
                        </a:lnSpc>
                        <a:spcBef>
                          <a:spcPts val="405"/>
                        </a:spcBef>
                      </a:pPr>
                      <a:r>
                        <a:rPr sz="1150" dirty="0">
                          <a:latin typeface="Meiryo UI"/>
                          <a:cs typeface="Meiryo UI"/>
                        </a:rPr>
                        <a:t>浜松市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tcPr>
                </a:tc>
                <a:extLst>
                  <a:ext uri="{0D108BD9-81ED-4DB2-BD59-A6C34878D82A}">
                    <a16:rowId xmlns:a16="http://schemas.microsoft.com/office/drawing/2014/main" val="10002"/>
                  </a:ext>
                </a:extLst>
              </a:tr>
              <a:tr h="282348">
                <a:tc vMerge="1">
                  <a:txBody>
                    <a:bodyPr/>
                    <a:lstStyle/>
                    <a:p>
                      <a:endParaRPr/>
                    </a:p>
                  </a:txBody>
                  <a:tcPr marL="0" marR="0" marT="0"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tc>
                  <a:txBody>
                    <a:bodyPr/>
                    <a:lstStyle/>
                    <a:p>
                      <a:pPr marR="12065" algn="ctr">
                        <a:lnSpc>
                          <a:spcPct val="100000"/>
                        </a:lnSpc>
                        <a:spcBef>
                          <a:spcPts val="405"/>
                        </a:spcBef>
                      </a:pPr>
                      <a:r>
                        <a:rPr sz="1150" spc="15" dirty="0">
                          <a:latin typeface="Meiryo UI"/>
                          <a:cs typeface="Meiryo UI"/>
                        </a:rPr>
                        <a:t>ニ</a:t>
                      </a:r>
                      <a:r>
                        <a:rPr sz="1150" spc="-10" dirty="0">
                          <a:latin typeface="Meiryo UI"/>
                          <a:cs typeface="Meiryo UI"/>
                        </a:rPr>
                        <a:t>セ</a:t>
                      </a:r>
                      <a:r>
                        <a:rPr sz="1150" spc="25" dirty="0">
                          <a:latin typeface="Meiryo UI"/>
                          <a:cs typeface="Meiryo UI"/>
                        </a:rPr>
                        <a:t>コ</a:t>
                      </a:r>
                      <a:r>
                        <a:rPr sz="1150" dirty="0">
                          <a:latin typeface="Meiryo UI"/>
                          <a:cs typeface="Meiryo UI"/>
                        </a:rPr>
                        <a:t>町</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solidFill>
                      <a:srgbClr val="FFFF00"/>
                    </a:solidFill>
                  </a:tcPr>
                </a:tc>
                <a:tc>
                  <a:txBody>
                    <a:bodyPr/>
                    <a:lstStyle/>
                    <a:p>
                      <a:pPr marL="36195" algn="ctr">
                        <a:lnSpc>
                          <a:spcPct val="100000"/>
                        </a:lnSpc>
                        <a:spcBef>
                          <a:spcPts val="405"/>
                        </a:spcBef>
                      </a:pPr>
                      <a:r>
                        <a:rPr sz="1150" dirty="0">
                          <a:latin typeface="Meiryo UI"/>
                          <a:cs typeface="Meiryo UI"/>
                        </a:rPr>
                        <a:t>愛知県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tcPr>
                </a:tc>
                <a:tc>
                  <a:txBody>
                    <a:bodyPr/>
                    <a:lstStyle/>
                    <a:p>
                      <a:pPr marL="7620" algn="ctr">
                        <a:lnSpc>
                          <a:spcPct val="100000"/>
                        </a:lnSpc>
                        <a:spcBef>
                          <a:spcPts val="405"/>
                        </a:spcBef>
                      </a:pPr>
                      <a:r>
                        <a:rPr sz="1150" dirty="0">
                          <a:latin typeface="Meiryo UI"/>
                          <a:cs typeface="Meiryo UI"/>
                        </a:rPr>
                        <a:t>豊田市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tcPr>
                </a:tc>
                <a:extLst>
                  <a:ext uri="{0D108BD9-81ED-4DB2-BD59-A6C34878D82A}">
                    <a16:rowId xmlns:a16="http://schemas.microsoft.com/office/drawing/2014/main" val="10003"/>
                  </a:ext>
                </a:extLst>
              </a:tr>
              <a:tr h="282342">
                <a:tc vMerge="1">
                  <a:txBody>
                    <a:bodyPr/>
                    <a:lstStyle/>
                    <a:p>
                      <a:endParaRPr/>
                    </a:p>
                  </a:txBody>
                  <a:tcPr marL="0" marR="0" marT="0"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tc>
                  <a:txBody>
                    <a:bodyPr/>
                    <a:lstStyle/>
                    <a:p>
                      <a:pPr marR="12065" algn="ctr">
                        <a:lnSpc>
                          <a:spcPct val="100000"/>
                        </a:lnSpc>
                        <a:spcBef>
                          <a:spcPts val="405"/>
                        </a:spcBef>
                      </a:pPr>
                      <a:r>
                        <a:rPr sz="1150" dirty="0">
                          <a:latin typeface="Meiryo UI"/>
                          <a:cs typeface="Meiryo UI"/>
                        </a:rPr>
                        <a:t>下川町</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FFFF00"/>
                    </a:solidFill>
                  </a:tcPr>
                </a:tc>
                <a:tc>
                  <a:txBody>
                    <a:bodyPr/>
                    <a:lstStyle/>
                    <a:p>
                      <a:pPr marL="36195" algn="ctr">
                        <a:lnSpc>
                          <a:spcPct val="100000"/>
                        </a:lnSpc>
                        <a:spcBef>
                          <a:spcPts val="405"/>
                        </a:spcBef>
                      </a:pPr>
                      <a:r>
                        <a:rPr sz="1150" dirty="0">
                          <a:latin typeface="Meiryo UI"/>
                          <a:cs typeface="Meiryo UI"/>
                        </a:rPr>
                        <a:t>三重県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L="8255" algn="ctr">
                        <a:lnSpc>
                          <a:spcPct val="100000"/>
                        </a:lnSpc>
                        <a:spcBef>
                          <a:spcPts val="405"/>
                        </a:spcBef>
                      </a:pPr>
                      <a:r>
                        <a:rPr sz="1150" dirty="0">
                          <a:latin typeface="Meiryo UI"/>
                          <a:cs typeface="Meiryo UI"/>
                        </a:rPr>
                        <a:t>志摩市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extLst>
                  <a:ext uri="{0D108BD9-81ED-4DB2-BD59-A6C34878D82A}">
                    <a16:rowId xmlns:a16="http://schemas.microsoft.com/office/drawing/2014/main" val="10004"/>
                  </a:ext>
                </a:extLst>
              </a:tr>
              <a:tr h="282352">
                <a:tc>
                  <a:txBody>
                    <a:bodyPr/>
                    <a:lstStyle/>
                    <a:p>
                      <a:pPr marL="8255" algn="ctr">
                        <a:lnSpc>
                          <a:spcPct val="100000"/>
                        </a:lnSpc>
                        <a:spcBef>
                          <a:spcPts val="405"/>
                        </a:spcBef>
                      </a:pPr>
                      <a:r>
                        <a:rPr sz="1150" dirty="0">
                          <a:latin typeface="Meiryo UI"/>
                          <a:cs typeface="Meiryo UI"/>
                        </a:rPr>
                        <a:t>宮城県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a:txBody>
                    <a:bodyPr/>
                    <a:lstStyle/>
                    <a:p>
                      <a:pPr marR="18415" algn="ctr">
                        <a:lnSpc>
                          <a:spcPct val="100000"/>
                        </a:lnSpc>
                        <a:spcBef>
                          <a:spcPts val="405"/>
                        </a:spcBef>
                      </a:pPr>
                      <a:r>
                        <a:rPr sz="1150" dirty="0">
                          <a:latin typeface="Meiryo UI"/>
                          <a:cs typeface="Meiryo UI"/>
                        </a:rPr>
                        <a:t>東松島市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a:txBody>
                    <a:bodyPr/>
                    <a:lstStyle/>
                    <a:p>
                      <a:pPr marL="36195" algn="ctr">
                        <a:lnSpc>
                          <a:spcPct val="100000"/>
                        </a:lnSpc>
                        <a:spcBef>
                          <a:spcPts val="405"/>
                        </a:spcBef>
                      </a:pPr>
                      <a:r>
                        <a:rPr sz="1150" dirty="0">
                          <a:latin typeface="Meiryo UI"/>
                          <a:cs typeface="Meiryo UI"/>
                        </a:rPr>
                        <a:t>大阪府</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a:txBody>
                    <a:bodyPr/>
                    <a:lstStyle/>
                    <a:p>
                      <a:pPr marL="1270" algn="ctr">
                        <a:lnSpc>
                          <a:spcPct val="100000"/>
                        </a:lnSpc>
                        <a:spcBef>
                          <a:spcPts val="405"/>
                        </a:spcBef>
                      </a:pPr>
                      <a:r>
                        <a:rPr sz="1150" dirty="0">
                          <a:latin typeface="Meiryo UI"/>
                          <a:cs typeface="Meiryo UI"/>
                        </a:rPr>
                        <a:t>堺市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extLst>
                  <a:ext uri="{0D108BD9-81ED-4DB2-BD59-A6C34878D82A}">
                    <a16:rowId xmlns:a16="http://schemas.microsoft.com/office/drawing/2014/main" val="10005"/>
                  </a:ext>
                </a:extLst>
              </a:tr>
              <a:tr h="282342">
                <a:tc>
                  <a:txBody>
                    <a:bodyPr/>
                    <a:lstStyle/>
                    <a:p>
                      <a:pPr marL="8255" algn="ctr">
                        <a:lnSpc>
                          <a:spcPct val="100000"/>
                        </a:lnSpc>
                        <a:spcBef>
                          <a:spcPts val="405"/>
                        </a:spcBef>
                      </a:pPr>
                      <a:r>
                        <a:rPr sz="1150" dirty="0">
                          <a:latin typeface="Meiryo UI"/>
                          <a:cs typeface="Meiryo UI"/>
                        </a:rPr>
                        <a:t>秋田県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R="11430" algn="ctr">
                        <a:lnSpc>
                          <a:spcPct val="100000"/>
                        </a:lnSpc>
                        <a:spcBef>
                          <a:spcPts val="405"/>
                        </a:spcBef>
                      </a:pPr>
                      <a:r>
                        <a:rPr sz="1150" dirty="0">
                          <a:latin typeface="Meiryo UI"/>
                          <a:cs typeface="Meiryo UI"/>
                        </a:rPr>
                        <a:t>仙北市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L="36195" algn="ctr">
                        <a:lnSpc>
                          <a:spcPct val="100000"/>
                        </a:lnSpc>
                        <a:spcBef>
                          <a:spcPts val="405"/>
                        </a:spcBef>
                      </a:pPr>
                      <a:r>
                        <a:rPr sz="1150" dirty="0">
                          <a:latin typeface="Meiryo UI"/>
                          <a:cs typeface="Meiryo UI"/>
                        </a:rPr>
                        <a:t>奈良県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L="1270" algn="ctr">
                        <a:lnSpc>
                          <a:spcPct val="100000"/>
                        </a:lnSpc>
                        <a:spcBef>
                          <a:spcPts val="405"/>
                        </a:spcBef>
                      </a:pPr>
                      <a:r>
                        <a:rPr sz="1150" dirty="0">
                          <a:latin typeface="Meiryo UI"/>
                          <a:cs typeface="Meiryo UI"/>
                        </a:rPr>
                        <a:t>十津川村</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extLst>
                  <a:ext uri="{0D108BD9-81ED-4DB2-BD59-A6C34878D82A}">
                    <a16:rowId xmlns:a16="http://schemas.microsoft.com/office/drawing/2014/main" val="10006"/>
                  </a:ext>
                </a:extLst>
              </a:tr>
              <a:tr h="282352">
                <a:tc>
                  <a:txBody>
                    <a:bodyPr/>
                    <a:lstStyle/>
                    <a:p>
                      <a:pPr marL="8255" algn="ctr">
                        <a:lnSpc>
                          <a:spcPct val="100000"/>
                        </a:lnSpc>
                        <a:spcBef>
                          <a:spcPts val="405"/>
                        </a:spcBef>
                      </a:pPr>
                      <a:r>
                        <a:rPr sz="1150" dirty="0">
                          <a:latin typeface="Meiryo UI"/>
                          <a:cs typeface="Meiryo UI"/>
                        </a:rPr>
                        <a:t>山形県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a:txBody>
                    <a:bodyPr/>
                    <a:lstStyle/>
                    <a:p>
                      <a:pPr marR="11430" algn="ctr">
                        <a:lnSpc>
                          <a:spcPct val="100000"/>
                        </a:lnSpc>
                        <a:spcBef>
                          <a:spcPts val="405"/>
                        </a:spcBef>
                      </a:pPr>
                      <a:r>
                        <a:rPr sz="1150" dirty="0">
                          <a:latin typeface="Meiryo UI"/>
                          <a:cs typeface="Meiryo UI"/>
                        </a:rPr>
                        <a:t>飯豊町</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rowSpan="2">
                  <a:txBody>
                    <a:bodyPr/>
                    <a:lstStyle/>
                    <a:p>
                      <a:pPr>
                        <a:lnSpc>
                          <a:spcPct val="100000"/>
                        </a:lnSpc>
                        <a:spcBef>
                          <a:spcPts val="25"/>
                        </a:spcBef>
                      </a:pPr>
                      <a:endParaRPr sz="1250">
                        <a:latin typeface="Times New Roman"/>
                        <a:cs typeface="Times New Roman"/>
                      </a:endParaRPr>
                    </a:p>
                    <a:p>
                      <a:pPr marL="182880">
                        <a:lnSpc>
                          <a:spcPct val="100000"/>
                        </a:lnSpc>
                      </a:pPr>
                      <a:r>
                        <a:rPr sz="1150" dirty="0">
                          <a:latin typeface="Meiryo UI"/>
                          <a:cs typeface="Meiryo UI"/>
                        </a:rPr>
                        <a:t>岡山県</a:t>
                      </a:r>
                      <a:endParaRPr sz="1150">
                        <a:latin typeface="Meiryo UI"/>
                        <a:cs typeface="Meiryo UI"/>
                      </a:endParaRPr>
                    </a:p>
                  </a:txBody>
                  <a:tcPr marL="0" marR="0" marT="3175"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tc>
                  <a:txBody>
                    <a:bodyPr/>
                    <a:lstStyle/>
                    <a:p>
                      <a:pPr marL="8890" algn="ctr">
                        <a:lnSpc>
                          <a:spcPct val="100000"/>
                        </a:lnSpc>
                        <a:spcBef>
                          <a:spcPts val="405"/>
                        </a:spcBef>
                      </a:pPr>
                      <a:r>
                        <a:rPr sz="1150" dirty="0">
                          <a:latin typeface="Meiryo UI"/>
                          <a:cs typeface="Meiryo UI"/>
                        </a:rPr>
                        <a:t>岡山市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extLst>
                  <a:ext uri="{0D108BD9-81ED-4DB2-BD59-A6C34878D82A}">
                    <a16:rowId xmlns:a16="http://schemas.microsoft.com/office/drawing/2014/main" val="10007"/>
                  </a:ext>
                </a:extLst>
              </a:tr>
              <a:tr h="282341">
                <a:tc>
                  <a:txBody>
                    <a:bodyPr/>
                    <a:lstStyle/>
                    <a:p>
                      <a:pPr marL="8255" algn="ctr">
                        <a:lnSpc>
                          <a:spcPct val="100000"/>
                        </a:lnSpc>
                        <a:spcBef>
                          <a:spcPts val="405"/>
                        </a:spcBef>
                      </a:pPr>
                      <a:r>
                        <a:rPr sz="1150" dirty="0">
                          <a:latin typeface="Meiryo UI"/>
                          <a:cs typeface="Meiryo UI"/>
                        </a:rPr>
                        <a:t>茨城県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R="18415" algn="ctr">
                        <a:lnSpc>
                          <a:spcPct val="100000"/>
                        </a:lnSpc>
                        <a:spcBef>
                          <a:spcPts val="405"/>
                        </a:spcBef>
                      </a:pPr>
                      <a:r>
                        <a:rPr sz="1150" spc="-30" dirty="0">
                          <a:latin typeface="Meiryo UI"/>
                          <a:cs typeface="Meiryo UI"/>
                        </a:rPr>
                        <a:t>つ</a:t>
                      </a:r>
                      <a:r>
                        <a:rPr sz="1150" spc="20" dirty="0">
                          <a:latin typeface="Meiryo UI"/>
                          <a:cs typeface="Meiryo UI"/>
                        </a:rPr>
                        <a:t>く</a:t>
                      </a:r>
                      <a:r>
                        <a:rPr sz="1150" dirty="0">
                          <a:latin typeface="Meiryo UI"/>
                          <a:cs typeface="Meiryo UI"/>
                        </a:rPr>
                        <a:t>ば市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vMerge="1">
                  <a:txBody>
                    <a:bodyPr/>
                    <a:lstStyle/>
                    <a:p>
                      <a:endParaRPr/>
                    </a:p>
                  </a:txBody>
                  <a:tcPr marL="0" marR="0" marT="3175"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tc>
                  <a:txBody>
                    <a:bodyPr/>
                    <a:lstStyle/>
                    <a:p>
                      <a:pPr marL="8255" algn="ctr">
                        <a:lnSpc>
                          <a:spcPct val="100000"/>
                        </a:lnSpc>
                        <a:spcBef>
                          <a:spcPts val="405"/>
                        </a:spcBef>
                      </a:pPr>
                      <a:r>
                        <a:rPr sz="1150" dirty="0">
                          <a:latin typeface="Meiryo UI"/>
                          <a:cs typeface="Meiryo UI"/>
                        </a:rPr>
                        <a:t>真庭市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FFFF00"/>
                    </a:solidFill>
                  </a:tcPr>
                </a:tc>
                <a:extLst>
                  <a:ext uri="{0D108BD9-81ED-4DB2-BD59-A6C34878D82A}">
                    <a16:rowId xmlns:a16="http://schemas.microsoft.com/office/drawing/2014/main" val="10008"/>
                  </a:ext>
                </a:extLst>
              </a:tr>
              <a:tr h="282352">
                <a:tc rowSpan="3">
                  <a:txBody>
                    <a:bodyPr/>
                    <a:lstStyle/>
                    <a:p>
                      <a:pPr>
                        <a:lnSpc>
                          <a:spcPct val="100000"/>
                        </a:lnSpc>
                        <a:spcBef>
                          <a:spcPts val="40"/>
                        </a:spcBef>
                      </a:pPr>
                      <a:endParaRPr sz="2200">
                        <a:latin typeface="Times New Roman"/>
                        <a:cs typeface="Times New Roman"/>
                      </a:endParaRPr>
                    </a:p>
                    <a:p>
                      <a:pPr marL="77470">
                        <a:lnSpc>
                          <a:spcPct val="100000"/>
                        </a:lnSpc>
                        <a:spcBef>
                          <a:spcPts val="5"/>
                        </a:spcBef>
                      </a:pPr>
                      <a:r>
                        <a:rPr sz="1150" dirty="0">
                          <a:latin typeface="Meiryo UI"/>
                          <a:cs typeface="Meiryo UI"/>
                        </a:rPr>
                        <a:t>神奈川県</a:t>
                      </a:r>
                      <a:endParaRPr sz="1150">
                        <a:latin typeface="Meiryo UI"/>
                        <a:cs typeface="Meiryo UI"/>
                      </a:endParaRPr>
                    </a:p>
                  </a:txBody>
                  <a:tcPr marL="0" marR="0" marT="5080"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tcPr>
                </a:tc>
                <a:tc>
                  <a:txBody>
                    <a:bodyPr/>
                    <a:lstStyle/>
                    <a:p>
                      <a:pPr marR="11430" algn="ctr">
                        <a:lnSpc>
                          <a:spcPct val="100000"/>
                        </a:lnSpc>
                        <a:spcBef>
                          <a:spcPts val="405"/>
                        </a:spcBef>
                      </a:pPr>
                      <a:r>
                        <a:rPr sz="1150" dirty="0">
                          <a:latin typeface="Meiryo UI"/>
                          <a:cs typeface="Meiryo UI"/>
                        </a:rPr>
                        <a:t>★神奈川県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solidFill>
                      <a:srgbClr val="FFFF00"/>
                    </a:solidFill>
                  </a:tcPr>
                </a:tc>
                <a:tc>
                  <a:txBody>
                    <a:bodyPr/>
                    <a:lstStyle/>
                    <a:p>
                      <a:pPr marL="36195" algn="ctr">
                        <a:lnSpc>
                          <a:spcPct val="100000"/>
                        </a:lnSpc>
                        <a:spcBef>
                          <a:spcPts val="405"/>
                        </a:spcBef>
                      </a:pPr>
                      <a:r>
                        <a:rPr sz="1150" dirty="0">
                          <a:latin typeface="Meiryo UI"/>
                          <a:cs typeface="Meiryo UI"/>
                        </a:rPr>
                        <a:t>広島県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a:txBody>
                    <a:bodyPr/>
                    <a:lstStyle/>
                    <a:p>
                      <a:pPr marL="1270" algn="ctr">
                        <a:lnSpc>
                          <a:spcPct val="100000"/>
                        </a:lnSpc>
                        <a:spcBef>
                          <a:spcPts val="405"/>
                        </a:spcBef>
                      </a:pPr>
                      <a:r>
                        <a:rPr sz="1150" dirty="0">
                          <a:latin typeface="Meiryo UI"/>
                          <a:cs typeface="Meiryo UI"/>
                        </a:rPr>
                        <a:t>★広島県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extLst>
                  <a:ext uri="{0D108BD9-81ED-4DB2-BD59-A6C34878D82A}">
                    <a16:rowId xmlns:a16="http://schemas.microsoft.com/office/drawing/2014/main" val="10009"/>
                  </a:ext>
                </a:extLst>
              </a:tr>
              <a:tr h="282341">
                <a:tc vMerge="1">
                  <a:txBody>
                    <a:bodyPr/>
                    <a:lstStyle/>
                    <a:p>
                      <a:endParaRPr/>
                    </a:p>
                  </a:txBody>
                  <a:tcPr marL="0" marR="0" marT="5080"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tcPr>
                </a:tc>
                <a:tc>
                  <a:txBody>
                    <a:bodyPr/>
                    <a:lstStyle/>
                    <a:p>
                      <a:pPr marR="11430" algn="ctr">
                        <a:lnSpc>
                          <a:spcPct val="100000"/>
                        </a:lnSpc>
                        <a:spcBef>
                          <a:spcPts val="409"/>
                        </a:spcBef>
                      </a:pPr>
                      <a:r>
                        <a:rPr sz="1150" dirty="0">
                          <a:latin typeface="Meiryo UI"/>
                          <a:cs typeface="Meiryo UI"/>
                        </a:rPr>
                        <a:t>横浜市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FFFF00"/>
                    </a:solidFill>
                  </a:tcPr>
                </a:tc>
                <a:tc>
                  <a:txBody>
                    <a:bodyPr/>
                    <a:lstStyle/>
                    <a:p>
                      <a:pPr marL="36830" algn="ctr">
                        <a:lnSpc>
                          <a:spcPct val="100000"/>
                        </a:lnSpc>
                        <a:spcBef>
                          <a:spcPts val="409"/>
                        </a:spcBef>
                      </a:pPr>
                      <a:r>
                        <a:rPr sz="1150" dirty="0">
                          <a:latin typeface="Meiryo UI"/>
                          <a:cs typeface="Meiryo UI"/>
                        </a:rPr>
                        <a:t>山口県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L="8890" algn="ctr">
                        <a:lnSpc>
                          <a:spcPct val="100000"/>
                        </a:lnSpc>
                        <a:spcBef>
                          <a:spcPts val="409"/>
                        </a:spcBef>
                      </a:pPr>
                      <a:r>
                        <a:rPr sz="1150" dirty="0">
                          <a:latin typeface="Meiryo UI"/>
                          <a:cs typeface="Meiryo UI"/>
                        </a:rPr>
                        <a:t>宇部市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extLst>
                  <a:ext uri="{0D108BD9-81ED-4DB2-BD59-A6C34878D82A}">
                    <a16:rowId xmlns:a16="http://schemas.microsoft.com/office/drawing/2014/main" val="10010"/>
                  </a:ext>
                </a:extLst>
              </a:tr>
              <a:tr h="282350">
                <a:tc vMerge="1">
                  <a:txBody>
                    <a:bodyPr/>
                    <a:lstStyle/>
                    <a:p>
                      <a:endParaRPr/>
                    </a:p>
                  </a:txBody>
                  <a:tcPr marL="0" marR="0" marT="5080"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tcPr>
                </a:tc>
                <a:tc>
                  <a:txBody>
                    <a:bodyPr/>
                    <a:lstStyle/>
                    <a:p>
                      <a:pPr marR="11430" algn="ctr">
                        <a:lnSpc>
                          <a:spcPct val="100000"/>
                        </a:lnSpc>
                        <a:spcBef>
                          <a:spcPts val="409"/>
                        </a:spcBef>
                      </a:pPr>
                      <a:r>
                        <a:rPr sz="1150" dirty="0">
                          <a:latin typeface="Meiryo UI"/>
                          <a:cs typeface="Meiryo UI"/>
                        </a:rPr>
                        <a:t>鎌倉市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solidFill>
                      <a:srgbClr val="FFFF00"/>
                    </a:solidFill>
                  </a:tcPr>
                </a:tc>
                <a:tc>
                  <a:txBody>
                    <a:bodyPr/>
                    <a:lstStyle/>
                    <a:p>
                      <a:pPr marL="36830" algn="ctr">
                        <a:lnSpc>
                          <a:spcPct val="100000"/>
                        </a:lnSpc>
                        <a:spcBef>
                          <a:spcPts val="409"/>
                        </a:spcBef>
                      </a:pPr>
                      <a:r>
                        <a:rPr sz="1150" dirty="0">
                          <a:latin typeface="Meiryo UI"/>
                          <a:cs typeface="Meiryo UI"/>
                        </a:rPr>
                        <a:t>徳島県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tcPr>
                </a:tc>
                <a:tc>
                  <a:txBody>
                    <a:bodyPr/>
                    <a:lstStyle/>
                    <a:p>
                      <a:pPr marL="8890" algn="ctr">
                        <a:lnSpc>
                          <a:spcPct val="100000"/>
                        </a:lnSpc>
                        <a:spcBef>
                          <a:spcPts val="409"/>
                        </a:spcBef>
                      </a:pPr>
                      <a:r>
                        <a:rPr sz="1150" dirty="0">
                          <a:latin typeface="Meiryo UI"/>
                          <a:cs typeface="Meiryo UI"/>
                        </a:rPr>
                        <a:t>上勝町</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tcPr>
                </a:tc>
                <a:extLst>
                  <a:ext uri="{0D108BD9-81ED-4DB2-BD59-A6C34878D82A}">
                    <a16:rowId xmlns:a16="http://schemas.microsoft.com/office/drawing/2014/main" val="10011"/>
                  </a:ext>
                </a:extLst>
              </a:tr>
              <a:tr h="282349">
                <a:tc>
                  <a:txBody>
                    <a:bodyPr/>
                    <a:lstStyle/>
                    <a:p>
                      <a:pPr marL="8255" algn="ctr">
                        <a:lnSpc>
                          <a:spcPct val="100000"/>
                        </a:lnSpc>
                        <a:spcBef>
                          <a:spcPts val="409"/>
                        </a:spcBef>
                      </a:pPr>
                      <a:r>
                        <a:rPr sz="1150" dirty="0">
                          <a:latin typeface="Meiryo UI"/>
                          <a:cs typeface="Meiryo UI"/>
                        </a:rPr>
                        <a:t>富山県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tcPr>
                </a:tc>
                <a:tc>
                  <a:txBody>
                    <a:bodyPr/>
                    <a:lstStyle/>
                    <a:p>
                      <a:pPr marR="11430" algn="ctr">
                        <a:lnSpc>
                          <a:spcPct val="100000"/>
                        </a:lnSpc>
                        <a:spcBef>
                          <a:spcPts val="409"/>
                        </a:spcBef>
                      </a:pPr>
                      <a:r>
                        <a:rPr sz="1150" dirty="0">
                          <a:latin typeface="Meiryo UI"/>
                          <a:cs typeface="Meiryo UI"/>
                        </a:rPr>
                        <a:t>富山市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solidFill>
                      <a:srgbClr val="FFFF00"/>
                    </a:solidFill>
                  </a:tcPr>
                </a:tc>
                <a:tc>
                  <a:txBody>
                    <a:bodyPr/>
                    <a:lstStyle/>
                    <a:p>
                      <a:pPr marL="36830" algn="ctr">
                        <a:lnSpc>
                          <a:spcPct val="100000"/>
                        </a:lnSpc>
                        <a:spcBef>
                          <a:spcPts val="409"/>
                        </a:spcBef>
                      </a:pPr>
                      <a:r>
                        <a:rPr sz="1150" dirty="0">
                          <a:latin typeface="Meiryo UI"/>
                          <a:cs typeface="Meiryo UI"/>
                        </a:rPr>
                        <a:t>福岡県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tcPr>
                </a:tc>
                <a:tc>
                  <a:txBody>
                    <a:bodyPr/>
                    <a:lstStyle/>
                    <a:p>
                      <a:pPr marL="1905" algn="ctr">
                        <a:lnSpc>
                          <a:spcPct val="100000"/>
                        </a:lnSpc>
                        <a:spcBef>
                          <a:spcPts val="409"/>
                        </a:spcBef>
                      </a:pPr>
                      <a:r>
                        <a:rPr sz="1150" dirty="0">
                          <a:latin typeface="Meiryo UI"/>
                          <a:cs typeface="Meiryo UI"/>
                        </a:rPr>
                        <a:t>北九州市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solidFill>
                      <a:srgbClr val="FFFF00"/>
                    </a:solidFill>
                  </a:tcPr>
                </a:tc>
                <a:extLst>
                  <a:ext uri="{0D108BD9-81ED-4DB2-BD59-A6C34878D82A}">
                    <a16:rowId xmlns:a16="http://schemas.microsoft.com/office/drawing/2014/main" val="10012"/>
                  </a:ext>
                </a:extLst>
              </a:tr>
              <a:tr h="282341">
                <a:tc rowSpan="2">
                  <a:txBody>
                    <a:bodyPr/>
                    <a:lstStyle/>
                    <a:p>
                      <a:pPr>
                        <a:lnSpc>
                          <a:spcPct val="100000"/>
                        </a:lnSpc>
                        <a:spcBef>
                          <a:spcPts val="20"/>
                        </a:spcBef>
                      </a:pPr>
                      <a:endParaRPr sz="1250">
                        <a:latin typeface="Times New Roman"/>
                        <a:cs typeface="Times New Roman"/>
                      </a:endParaRPr>
                    </a:p>
                    <a:p>
                      <a:pPr marL="154940">
                        <a:lnSpc>
                          <a:spcPct val="100000"/>
                        </a:lnSpc>
                        <a:spcBef>
                          <a:spcPts val="5"/>
                        </a:spcBef>
                      </a:pPr>
                      <a:r>
                        <a:rPr sz="1150" dirty="0">
                          <a:latin typeface="Meiryo UI"/>
                          <a:cs typeface="Meiryo UI"/>
                        </a:rPr>
                        <a:t>石川県</a:t>
                      </a:r>
                      <a:endParaRPr sz="1150">
                        <a:latin typeface="Meiryo UI"/>
                        <a:cs typeface="Meiryo UI"/>
                      </a:endParaRPr>
                    </a:p>
                  </a:txBody>
                  <a:tcPr marL="0" marR="0" marT="2540" marB="0">
                    <a:lnL w="7052">
                      <a:solidFill>
                        <a:srgbClr val="000000"/>
                      </a:solidFill>
                      <a:prstDash val="solid"/>
                    </a:lnL>
                    <a:lnR w="7052">
                      <a:solidFill>
                        <a:srgbClr val="000000"/>
                      </a:solidFill>
                      <a:prstDash val="solid"/>
                    </a:lnR>
                    <a:lnT w="7062">
                      <a:solidFill>
                        <a:srgbClr val="000000"/>
                      </a:solidFill>
                      <a:prstDash val="solid"/>
                    </a:lnT>
                    <a:lnB w="7062">
                      <a:solidFill>
                        <a:srgbClr val="000000"/>
                      </a:solidFill>
                      <a:prstDash val="solid"/>
                    </a:lnB>
                  </a:tcPr>
                </a:tc>
                <a:tc>
                  <a:txBody>
                    <a:bodyPr/>
                    <a:lstStyle/>
                    <a:p>
                      <a:pPr marR="10795" algn="ctr">
                        <a:lnSpc>
                          <a:spcPct val="100000"/>
                        </a:lnSpc>
                        <a:spcBef>
                          <a:spcPts val="409"/>
                        </a:spcBef>
                      </a:pPr>
                      <a:r>
                        <a:rPr sz="1150" dirty="0">
                          <a:latin typeface="Meiryo UI"/>
                          <a:cs typeface="Meiryo UI"/>
                        </a:rPr>
                        <a:t>珠洲市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L="36830" algn="ctr">
                        <a:lnSpc>
                          <a:spcPct val="100000"/>
                        </a:lnSpc>
                        <a:spcBef>
                          <a:spcPts val="409"/>
                        </a:spcBef>
                      </a:pPr>
                      <a:r>
                        <a:rPr sz="1150" dirty="0">
                          <a:latin typeface="Meiryo UI"/>
                          <a:cs typeface="Meiryo UI"/>
                        </a:rPr>
                        <a:t>長崎県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L="8890" algn="ctr">
                        <a:lnSpc>
                          <a:spcPct val="100000"/>
                        </a:lnSpc>
                        <a:spcBef>
                          <a:spcPts val="409"/>
                        </a:spcBef>
                      </a:pPr>
                      <a:r>
                        <a:rPr sz="1150" dirty="0">
                          <a:latin typeface="Meiryo UI"/>
                          <a:cs typeface="Meiryo UI"/>
                        </a:rPr>
                        <a:t>壱岐市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FFFF00"/>
                    </a:solidFill>
                  </a:tcPr>
                </a:tc>
                <a:extLst>
                  <a:ext uri="{0D108BD9-81ED-4DB2-BD59-A6C34878D82A}">
                    <a16:rowId xmlns:a16="http://schemas.microsoft.com/office/drawing/2014/main" val="10013"/>
                  </a:ext>
                </a:extLst>
              </a:tr>
              <a:tr h="282352">
                <a:tc vMerge="1">
                  <a:txBody>
                    <a:bodyPr/>
                    <a:lstStyle/>
                    <a:p>
                      <a:endParaRPr/>
                    </a:p>
                  </a:txBody>
                  <a:tcPr marL="0" marR="0" marT="2540" marB="0">
                    <a:lnL w="7052">
                      <a:solidFill>
                        <a:srgbClr val="000000"/>
                      </a:solidFill>
                      <a:prstDash val="solid"/>
                    </a:lnL>
                    <a:lnR w="7052">
                      <a:solidFill>
                        <a:srgbClr val="000000"/>
                      </a:solidFill>
                      <a:prstDash val="solid"/>
                    </a:lnR>
                    <a:lnT w="7062">
                      <a:solidFill>
                        <a:srgbClr val="000000"/>
                      </a:solidFill>
                      <a:prstDash val="solid"/>
                    </a:lnT>
                    <a:lnB w="7062">
                      <a:solidFill>
                        <a:srgbClr val="000000"/>
                      </a:solidFill>
                      <a:prstDash val="solid"/>
                    </a:lnB>
                  </a:tcPr>
                </a:tc>
                <a:tc>
                  <a:txBody>
                    <a:bodyPr/>
                    <a:lstStyle/>
                    <a:p>
                      <a:pPr marR="10795" algn="ctr">
                        <a:lnSpc>
                          <a:spcPct val="100000"/>
                        </a:lnSpc>
                        <a:spcBef>
                          <a:spcPts val="409"/>
                        </a:spcBef>
                      </a:pPr>
                      <a:r>
                        <a:rPr sz="1150" dirty="0">
                          <a:latin typeface="Meiryo UI"/>
                          <a:cs typeface="Meiryo UI"/>
                        </a:rPr>
                        <a:t>白山市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a:txBody>
                    <a:bodyPr/>
                    <a:lstStyle/>
                    <a:p>
                      <a:pPr marL="37465" algn="ctr">
                        <a:lnSpc>
                          <a:spcPct val="100000"/>
                        </a:lnSpc>
                        <a:spcBef>
                          <a:spcPts val="409"/>
                        </a:spcBef>
                      </a:pPr>
                      <a:r>
                        <a:rPr sz="1150" dirty="0">
                          <a:latin typeface="Meiryo UI"/>
                          <a:cs typeface="Meiryo UI"/>
                        </a:rPr>
                        <a:t>熊本県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a:txBody>
                    <a:bodyPr/>
                    <a:lstStyle/>
                    <a:p>
                      <a:pPr marL="9525" algn="ctr">
                        <a:lnSpc>
                          <a:spcPct val="100000"/>
                        </a:lnSpc>
                        <a:spcBef>
                          <a:spcPts val="409"/>
                        </a:spcBef>
                      </a:pPr>
                      <a:r>
                        <a:rPr sz="1150" dirty="0">
                          <a:latin typeface="Meiryo UI"/>
                          <a:cs typeface="Meiryo UI"/>
                        </a:rPr>
                        <a:t>小国町</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solidFill>
                      <a:srgbClr val="FFFF00"/>
                    </a:solidFill>
                  </a:tcPr>
                </a:tc>
                <a:extLst>
                  <a:ext uri="{0D108BD9-81ED-4DB2-BD59-A6C34878D82A}">
                    <a16:rowId xmlns:a16="http://schemas.microsoft.com/office/drawing/2014/main" val="10014"/>
                  </a:ext>
                </a:extLst>
              </a:tr>
              <a:tr h="282341">
                <a:tc>
                  <a:txBody>
                    <a:bodyPr/>
                    <a:lstStyle/>
                    <a:p>
                      <a:pPr marL="8890" algn="ctr">
                        <a:lnSpc>
                          <a:spcPct val="100000"/>
                        </a:lnSpc>
                        <a:spcBef>
                          <a:spcPts val="409"/>
                        </a:spcBef>
                      </a:pPr>
                      <a:r>
                        <a:rPr sz="1150" dirty="0">
                          <a:latin typeface="Meiryo UI"/>
                          <a:cs typeface="Meiryo UI"/>
                        </a:rPr>
                        <a:t>長野県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R="17780" algn="ctr">
                        <a:lnSpc>
                          <a:spcPct val="100000"/>
                        </a:lnSpc>
                        <a:spcBef>
                          <a:spcPts val="409"/>
                        </a:spcBef>
                      </a:pPr>
                      <a:r>
                        <a:rPr sz="1150" dirty="0">
                          <a:latin typeface="Meiryo UI"/>
                          <a:cs typeface="Meiryo UI"/>
                        </a:rPr>
                        <a:t>★長野県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gridSpan="2">
                  <a:txBody>
                    <a:bodyPr/>
                    <a:lstStyle/>
                    <a:p>
                      <a:endParaRPr sz="1150">
                        <a:latin typeface="Meiryo UI"/>
                        <a:cs typeface="Meiryo UI"/>
                      </a:endParaRPr>
                    </a:p>
                  </a:txBody>
                  <a:tcPr marL="0" marR="0" marT="0" marB="0">
                    <a:lnL w="7052">
                      <a:solidFill>
                        <a:srgbClr val="000000"/>
                      </a:solidFill>
                      <a:prstDash val="solid"/>
                    </a:lnL>
                    <a:lnT w="7062">
                      <a:solidFill>
                        <a:srgbClr val="000000"/>
                      </a:solidFill>
                      <a:prstDash val="solid"/>
                    </a:lnT>
                  </a:tcPr>
                </a:tc>
                <a:tc hMerge="1">
                  <a:txBody>
                    <a:bodyPr/>
                    <a:lstStyle/>
                    <a:p>
                      <a:endParaRPr/>
                    </a:p>
                  </a:txBody>
                  <a:tcPr marL="0" marR="0" marT="0" marB="0"/>
                </a:tc>
                <a:extLst>
                  <a:ext uri="{0D108BD9-81ED-4DB2-BD59-A6C34878D82A}">
                    <a16:rowId xmlns:a16="http://schemas.microsoft.com/office/drawing/2014/main" val="10015"/>
                  </a:ext>
                </a:extLst>
              </a:tr>
            </a:tbl>
          </a:graphicData>
        </a:graphic>
      </p:graphicFrame>
      <p:graphicFrame>
        <p:nvGraphicFramePr>
          <p:cNvPr id="3" name="object 3"/>
          <p:cNvGraphicFramePr>
            <a:graphicFrameLocks noGrp="1"/>
          </p:cNvGraphicFramePr>
          <p:nvPr/>
        </p:nvGraphicFramePr>
        <p:xfrm>
          <a:off x="5012897" y="1289954"/>
          <a:ext cx="2017089" cy="4771659"/>
        </p:xfrm>
        <a:graphic>
          <a:graphicData uri="http://schemas.openxmlformats.org/drawingml/2006/table">
            <a:tbl>
              <a:tblPr firstRow="1" bandRow="1">
                <a:tableStyleId>{2D5ABB26-0587-4C30-8999-92F81FD0307C}</a:tableStyleId>
              </a:tblPr>
              <a:tblGrid>
                <a:gridCol w="754645">
                  <a:extLst>
                    <a:ext uri="{9D8B030D-6E8A-4147-A177-3AD203B41FA5}">
                      <a16:colId xmlns:a16="http://schemas.microsoft.com/office/drawing/2014/main" val="20000"/>
                    </a:ext>
                  </a:extLst>
                </a:gridCol>
                <a:gridCol w="1262444">
                  <a:extLst>
                    <a:ext uri="{9D8B030D-6E8A-4147-A177-3AD203B41FA5}">
                      <a16:colId xmlns:a16="http://schemas.microsoft.com/office/drawing/2014/main" val="20001"/>
                    </a:ext>
                  </a:extLst>
                </a:gridCol>
              </a:tblGrid>
              <a:tr h="254110">
                <a:tc>
                  <a:txBody>
                    <a:bodyPr/>
                    <a:lstStyle/>
                    <a:p>
                      <a:pPr algn="ctr">
                        <a:lnSpc>
                          <a:spcPct val="100000"/>
                        </a:lnSpc>
                        <a:spcBef>
                          <a:spcPts val="295"/>
                        </a:spcBef>
                      </a:pPr>
                      <a:r>
                        <a:rPr sz="1150" dirty="0">
                          <a:latin typeface="Meiryo UI"/>
                          <a:cs typeface="Meiryo UI"/>
                        </a:rPr>
                        <a:t>都道府県</a:t>
                      </a:r>
                      <a:endParaRPr sz="1150">
                        <a:latin typeface="Meiryo UI"/>
                        <a:cs typeface="Meiryo UI"/>
                      </a:endParaRPr>
                    </a:p>
                  </a:txBody>
                  <a:tcPr marL="0" marR="0" marT="3746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BDD7EE"/>
                    </a:solidFill>
                  </a:tcPr>
                </a:tc>
                <a:tc>
                  <a:txBody>
                    <a:bodyPr/>
                    <a:lstStyle/>
                    <a:p>
                      <a:pPr marR="245745" algn="r">
                        <a:lnSpc>
                          <a:spcPct val="100000"/>
                        </a:lnSpc>
                        <a:spcBef>
                          <a:spcPts val="295"/>
                        </a:spcBef>
                      </a:pPr>
                      <a:r>
                        <a:rPr sz="1150" dirty="0">
                          <a:latin typeface="Meiryo UI"/>
                          <a:cs typeface="Meiryo UI"/>
                        </a:rPr>
                        <a:t>選定都市名</a:t>
                      </a:r>
                      <a:endParaRPr sz="1150">
                        <a:latin typeface="Meiryo UI"/>
                        <a:cs typeface="Meiryo UI"/>
                      </a:endParaRPr>
                    </a:p>
                  </a:txBody>
                  <a:tcPr marL="0" marR="0" marT="3746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BDD7EE"/>
                    </a:solidFill>
                  </a:tcPr>
                </a:tc>
                <a:extLst>
                  <a:ext uri="{0D108BD9-81ED-4DB2-BD59-A6C34878D82A}">
                    <a16:rowId xmlns:a16="http://schemas.microsoft.com/office/drawing/2014/main" val="10000"/>
                  </a:ext>
                </a:extLst>
              </a:tr>
              <a:tr h="282343">
                <a:tc>
                  <a:txBody>
                    <a:bodyPr/>
                    <a:lstStyle/>
                    <a:p>
                      <a:pPr marL="6985" algn="ctr">
                        <a:lnSpc>
                          <a:spcPct val="100000"/>
                        </a:lnSpc>
                        <a:spcBef>
                          <a:spcPts val="405"/>
                        </a:spcBef>
                      </a:pPr>
                      <a:r>
                        <a:rPr sz="1150" dirty="0">
                          <a:latin typeface="Meiryo UI"/>
                          <a:cs typeface="Meiryo UI"/>
                        </a:rPr>
                        <a:t>岩手県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tc>
                  <a:txBody>
                    <a:bodyPr/>
                    <a:lstStyle/>
                    <a:p>
                      <a:pPr marR="245745" algn="r">
                        <a:lnSpc>
                          <a:spcPct val="100000"/>
                        </a:lnSpc>
                        <a:spcBef>
                          <a:spcPts val="405"/>
                        </a:spcBef>
                      </a:pPr>
                      <a:r>
                        <a:rPr sz="1150" dirty="0">
                          <a:latin typeface="Meiryo UI"/>
                          <a:cs typeface="Meiryo UI"/>
                        </a:rPr>
                        <a:t>陸前高田市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extLst>
                  <a:ext uri="{0D108BD9-81ED-4DB2-BD59-A6C34878D82A}">
                    <a16:rowId xmlns:a16="http://schemas.microsoft.com/office/drawing/2014/main" val="10001"/>
                  </a:ext>
                </a:extLst>
              </a:tr>
              <a:tr h="282350">
                <a:tc>
                  <a:txBody>
                    <a:bodyPr/>
                    <a:lstStyle/>
                    <a:p>
                      <a:pPr marL="7620" algn="ctr">
                        <a:lnSpc>
                          <a:spcPct val="100000"/>
                        </a:lnSpc>
                        <a:spcBef>
                          <a:spcPts val="405"/>
                        </a:spcBef>
                      </a:pPr>
                      <a:r>
                        <a:rPr sz="1150" dirty="0">
                          <a:latin typeface="Meiryo UI"/>
                          <a:cs typeface="Meiryo UI"/>
                        </a:rPr>
                        <a:t>福島県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tcPr>
                </a:tc>
                <a:tc>
                  <a:txBody>
                    <a:bodyPr/>
                    <a:lstStyle/>
                    <a:p>
                      <a:pPr marL="408940">
                        <a:lnSpc>
                          <a:spcPct val="100000"/>
                        </a:lnSpc>
                        <a:spcBef>
                          <a:spcPts val="405"/>
                        </a:spcBef>
                      </a:pPr>
                      <a:r>
                        <a:rPr sz="1150" dirty="0">
                          <a:latin typeface="Meiryo UI"/>
                          <a:cs typeface="Meiryo UI"/>
                        </a:rPr>
                        <a:t>郡山市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solidFill>
                      <a:srgbClr val="FFFF00"/>
                    </a:solidFill>
                  </a:tcPr>
                </a:tc>
                <a:extLst>
                  <a:ext uri="{0D108BD9-81ED-4DB2-BD59-A6C34878D82A}">
                    <a16:rowId xmlns:a16="http://schemas.microsoft.com/office/drawing/2014/main" val="10002"/>
                  </a:ext>
                </a:extLst>
              </a:tr>
              <a:tr h="282348">
                <a:tc>
                  <a:txBody>
                    <a:bodyPr/>
                    <a:lstStyle/>
                    <a:p>
                      <a:pPr marL="8255" algn="ctr">
                        <a:lnSpc>
                          <a:spcPct val="100000"/>
                        </a:lnSpc>
                        <a:spcBef>
                          <a:spcPts val="405"/>
                        </a:spcBef>
                      </a:pPr>
                      <a:r>
                        <a:rPr sz="1150" dirty="0">
                          <a:latin typeface="Meiryo UI"/>
                          <a:cs typeface="Meiryo UI"/>
                        </a:rPr>
                        <a:t>栃木県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tcPr>
                </a:tc>
                <a:tc>
                  <a:txBody>
                    <a:bodyPr/>
                    <a:lstStyle/>
                    <a:p>
                      <a:pPr marL="332105">
                        <a:lnSpc>
                          <a:spcPct val="100000"/>
                        </a:lnSpc>
                        <a:spcBef>
                          <a:spcPts val="405"/>
                        </a:spcBef>
                      </a:pPr>
                      <a:r>
                        <a:rPr sz="1150" dirty="0">
                          <a:latin typeface="Meiryo UI"/>
                          <a:cs typeface="Meiryo UI"/>
                        </a:rPr>
                        <a:t>宇都宮市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tcPr>
                </a:tc>
                <a:extLst>
                  <a:ext uri="{0D108BD9-81ED-4DB2-BD59-A6C34878D82A}">
                    <a16:rowId xmlns:a16="http://schemas.microsoft.com/office/drawing/2014/main" val="10003"/>
                  </a:ext>
                </a:extLst>
              </a:tr>
              <a:tr h="282342">
                <a:tc>
                  <a:txBody>
                    <a:bodyPr/>
                    <a:lstStyle/>
                    <a:p>
                      <a:pPr marL="8255" algn="ctr">
                        <a:lnSpc>
                          <a:spcPct val="100000"/>
                        </a:lnSpc>
                        <a:spcBef>
                          <a:spcPts val="405"/>
                        </a:spcBef>
                      </a:pPr>
                      <a:r>
                        <a:rPr sz="1150" dirty="0">
                          <a:latin typeface="Meiryo UI"/>
                          <a:cs typeface="Meiryo UI"/>
                        </a:rPr>
                        <a:t>群馬県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R="284480" algn="r">
                        <a:lnSpc>
                          <a:spcPct val="100000"/>
                        </a:lnSpc>
                        <a:spcBef>
                          <a:spcPts val="405"/>
                        </a:spcBef>
                      </a:pPr>
                      <a:r>
                        <a:rPr sz="1150" spc="20" dirty="0">
                          <a:latin typeface="Meiryo UI"/>
                          <a:cs typeface="Meiryo UI"/>
                        </a:rPr>
                        <a:t>み</a:t>
                      </a:r>
                      <a:r>
                        <a:rPr sz="1150" dirty="0">
                          <a:latin typeface="Meiryo UI"/>
                          <a:cs typeface="Meiryo UI"/>
                        </a:rPr>
                        <a:t>な</a:t>
                      </a:r>
                      <a:r>
                        <a:rPr sz="1150" spc="-10" dirty="0">
                          <a:latin typeface="Meiryo UI"/>
                          <a:cs typeface="Meiryo UI"/>
                        </a:rPr>
                        <a:t>か</a:t>
                      </a:r>
                      <a:r>
                        <a:rPr sz="1150" spc="20" dirty="0">
                          <a:latin typeface="Meiryo UI"/>
                          <a:cs typeface="Meiryo UI"/>
                        </a:rPr>
                        <a:t>み町</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extLst>
                  <a:ext uri="{0D108BD9-81ED-4DB2-BD59-A6C34878D82A}">
                    <a16:rowId xmlns:a16="http://schemas.microsoft.com/office/drawing/2014/main" val="10004"/>
                  </a:ext>
                </a:extLst>
              </a:tr>
              <a:tr h="282352">
                <a:tc>
                  <a:txBody>
                    <a:bodyPr/>
                    <a:lstStyle/>
                    <a:p>
                      <a:pPr marL="8255" algn="ctr">
                        <a:lnSpc>
                          <a:spcPct val="100000"/>
                        </a:lnSpc>
                        <a:spcBef>
                          <a:spcPts val="405"/>
                        </a:spcBef>
                      </a:pPr>
                      <a:r>
                        <a:rPr sz="1150" dirty="0">
                          <a:latin typeface="Meiryo UI"/>
                          <a:cs typeface="Meiryo UI"/>
                        </a:rPr>
                        <a:t>埼玉県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a:txBody>
                    <a:bodyPr/>
                    <a:lstStyle/>
                    <a:p>
                      <a:pPr marL="332105">
                        <a:lnSpc>
                          <a:spcPct val="100000"/>
                        </a:lnSpc>
                        <a:spcBef>
                          <a:spcPts val="405"/>
                        </a:spcBef>
                      </a:pPr>
                      <a:r>
                        <a:rPr sz="1150" spc="25" dirty="0">
                          <a:latin typeface="Meiryo UI"/>
                          <a:cs typeface="Meiryo UI"/>
                        </a:rPr>
                        <a:t>さ</a:t>
                      </a:r>
                      <a:r>
                        <a:rPr sz="1150" spc="-10" dirty="0">
                          <a:latin typeface="Meiryo UI"/>
                          <a:cs typeface="Meiryo UI"/>
                        </a:rPr>
                        <a:t>い</a:t>
                      </a:r>
                      <a:r>
                        <a:rPr sz="1150" spc="-30" dirty="0">
                          <a:latin typeface="Meiryo UI"/>
                          <a:cs typeface="Meiryo UI"/>
                        </a:rPr>
                        <a:t>た</a:t>
                      </a:r>
                      <a:r>
                        <a:rPr sz="1150" spc="5" dirty="0">
                          <a:latin typeface="Meiryo UI"/>
                          <a:cs typeface="Meiryo UI"/>
                        </a:rPr>
                        <a:t>ま</a:t>
                      </a:r>
                      <a:r>
                        <a:rPr sz="1150" dirty="0">
                          <a:latin typeface="Meiryo UI"/>
                          <a:cs typeface="Meiryo UI"/>
                        </a:rPr>
                        <a:t>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extLst>
                  <a:ext uri="{0D108BD9-81ED-4DB2-BD59-A6C34878D82A}">
                    <a16:rowId xmlns:a16="http://schemas.microsoft.com/office/drawing/2014/main" val="10005"/>
                  </a:ext>
                </a:extLst>
              </a:tr>
              <a:tr h="282342">
                <a:tc>
                  <a:txBody>
                    <a:bodyPr/>
                    <a:lstStyle/>
                    <a:p>
                      <a:pPr marL="8255" algn="ctr">
                        <a:lnSpc>
                          <a:spcPct val="100000"/>
                        </a:lnSpc>
                        <a:spcBef>
                          <a:spcPts val="405"/>
                        </a:spcBef>
                      </a:pPr>
                      <a:r>
                        <a:rPr sz="1150" dirty="0">
                          <a:latin typeface="Meiryo UI"/>
                          <a:cs typeface="Meiryo UI"/>
                        </a:rPr>
                        <a:t>東京都</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L="409575">
                        <a:lnSpc>
                          <a:spcPct val="100000"/>
                        </a:lnSpc>
                        <a:spcBef>
                          <a:spcPts val="405"/>
                        </a:spcBef>
                      </a:pPr>
                      <a:r>
                        <a:rPr sz="1150" dirty="0">
                          <a:latin typeface="Meiryo UI"/>
                          <a:cs typeface="Meiryo UI"/>
                        </a:rPr>
                        <a:t>日野市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extLst>
                  <a:ext uri="{0D108BD9-81ED-4DB2-BD59-A6C34878D82A}">
                    <a16:rowId xmlns:a16="http://schemas.microsoft.com/office/drawing/2014/main" val="10006"/>
                  </a:ext>
                </a:extLst>
              </a:tr>
              <a:tr h="282352">
                <a:tc rowSpan="2">
                  <a:txBody>
                    <a:bodyPr/>
                    <a:lstStyle/>
                    <a:p>
                      <a:pPr>
                        <a:lnSpc>
                          <a:spcPct val="100000"/>
                        </a:lnSpc>
                        <a:spcBef>
                          <a:spcPts val="25"/>
                        </a:spcBef>
                      </a:pPr>
                      <a:endParaRPr sz="1250">
                        <a:latin typeface="Times New Roman"/>
                        <a:cs typeface="Times New Roman"/>
                      </a:endParaRPr>
                    </a:p>
                    <a:p>
                      <a:pPr marL="77470">
                        <a:lnSpc>
                          <a:spcPct val="100000"/>
                        </a:lnSpc>
                      </a:pPr>
                      <a:r>
                        <a:rPr sz="1150" dirty="0">
                          <a:latin typeface="Meiryo UI"/>
                          <a:cs typeface="Meiryo UI"/>
                        </a:rPr>
                        <a:t>神奈川県</a:t>
                      </a:r>
                      <a:endParaRPr sz="1150">
                        <a:latin typeface="Meiryo UI"/>
                        <a:cs typeface="Meiryo UI"/>
                      </a:endParaRPr>
                    </a:p>
                  </a:txBody>
                  <a:tcPr marL="0" marR="0" marT="3175"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tc>
                  <a:txBody>
                    <a:bodyPr/>
                    <a:lstStyle/>
                    <a:p>
                      <a:pPr marL="409575">
                        <a:lnSpc>
                          <a:spcPct val="100000"/>
                        </a:lnSpc>
                        <a:spcBef>
                          <a:spcPts val="405"/>
                        </a:spcBef>
                      </a:pPr>
                      <a:r>
                        <a:rPr sz="1150" dirty="0">
                          <a:latin typeface="Meiryo UI"/>
                          <a:cs typeface="Meiryo UI"/>
                        </a:rPr>
                        <a:t>川崎市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extLst>
                  <a:ext uri="{0D108BD9-81ED-4DB2-BD59-A6C34878D82A}">
                    <a16:rowId xmlns:a16="http://schemas.microsoft.com/office/drawing/2014/main" val="10007"/>
                  </a:ext>
                </a:extLst>
              </a:tr>
              <a:tr h="282341">
                <a:tc vMerge="1">
                  <a:txBody>
                    <a:bodyPr/>
                    <a:lstStyle/>
                    <a:p>
                      <a:endParaRPr/>
                    </a:p>
                  </a:txBody>
                  <a:tcPr marL="0" marR="0" marT="3175"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tc>
                  <a:txBody>
                    <a:bodyPr/>
                    <a:lstStyle/>
                    <a:p>
                      <a:pPr marL="332105">
                        <a:lnSpc>
                          <a:spcPct val="100000"/>
                        </a:lnSpc>
                        <a:spcBef>
                          <a:spcPts val="405"/>
                        </a:spcBef>
                      </a:pPr>
                      <a:r>
                        <a:rPr sz="1150" dirty="0">
                          <a:latin typeface="Meiryo UI"/>
                          <a:cs typeface="Meiryo UI"/>
                        </a:rPr>
                        <a:t>小田原市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FFFF00"/>
                    </a:solidFill>
                  </a:tcPr>
                </a:tc>
                <a:extLst>
                  <a:ext uri="{0D108BD9-81ED-4DB2-BD59-A6C34878D82A}">
                    <a16:rowId xmlns:a16="http://schemas.microsoft.com/office/drawing/2014/main" val="10008"/>
                  </a:ext>
                </a:extLst>
              </a:tr>
              <a:tr h="282352">
                <a:tc>
                  <a:txBody>
                    <a:bodyPr/>
                    <a:lstStyle/>
                    <a:p>
                      <a:pPr marL="8255" algn="ctr">
                        <a:lnSpc>
                          <a:spcPct val="100000"/>
                        </a:lnSpc>
                        <a:spcBef>
                          <a:spcPts val="405"/>
                        </a:spcBef>
                      </a:pPr>
                      <a:r>
                        <a:rPr sz="1150" dirty="0">
                          <a:latin typeface="Meiryo UI"/>
                          <a:cs typeface="Meiryo UI"/>
                        </a:rPr>
                        <a:t>新潟県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a:txBody>
                    <a:bodyPr/>
                    <a:lstStyle/>
                    <a:p>
                      <a:pPr marL="409575">
                        <a:lnSpc>
                          <a:spcPct val="100000"/>
                        </a:lnSpc>
                        <a:spcBef>
                          <a:spcPts val="405"/>
                        </a:spcBef>
                      </a:pPr>
                      <a:r>
                        <a:rPr sz="1150" dirty="0">
                          <a:latin typeface="Meiryo UI"/>
                          <a:cs typeface="Meiryo UI"/>
                        </a:rPr>
                        <a:t>見附市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solidFill>
                      <a:srgbClr val="FFFF00"/>
                    </a:solidFill>
                  </a:tcPr>
                </a:tc>
                <a:extLst>
                  <a:ext uri="{0D108BD9-81ED-4DB2-BD59-A6C34878D82A}">
                    <a16:rowId xmlns:a16="http://schemas.microsoft.com/office/drawing/2014/main" val="10009"/>
                  </a:ext>
                </a:extLst>
              </a:tr>
              <a:tr h="282341">
                <a:tc rowSpan="2">
                  <a:txBody>
                    <a:bodyPr/>
                    <a:lstStyle/>
                    <a:p>
                      <a:pPr>
                        <a:lnSpc>
                          <a:spcPct val="100000"/>
                        </a:lnSpc>
                        <a:spcBef>
                          <a:spcPts val="20"/>
                        </a:spcBef>
                      </a:pPr>
                      <a:endParaRPr sz="1250">
                        <a:latin typeface="Times New Roman"/>
                        <a:cs typeface="Times New Roman"/>
                      </a:endParaRPr>
                    </a:p>
                    <a:p>
                      <a:pPr marL="154940">
                        <a:lnSpc>
                          <a:spcPct val="100000"/>
                        </a:lnSpc>
                        <a:spcBef>
                          <a:spcPts val="5"/>
                        </a:spcBef>
                      </a:pPr>
                      <a:r>
                        <a:rPr sz="1150" dirty="0">
                          <a:latin typeface="Meiryo UI"/>
                          <a:cs typeface="Meiryo UI"/>
                        </a:rPr>
                        <a:t>富山県</a:t>
                      </a:r>
                      <a:endParaRPr sz="1150">
                        <a:latin typeface="Meiryo UI"/>
                        <a:cs typeface="Meiryo UI"/>
                      </a:endParaRPr>
                    </a:p>
                  </a:txBody>
                  <a:tcPr marL="0" marR="0" marT="2540" marB="0">
                    <a:lnL w="7052">
                      <a:solidFill>
                        <a:srgbClr val="000000"/>
                      </a:solidFill>
                      <a:prstDash val="solid"/>
                    </a:lnL>
                    <a:lnR w="7052">
                      <a:solidFill>
                        <a:srgbClr val="000000"/>
                      </a:solidFill>
                      <a:prstDash val="solid"/>
                    </a:lnR>
                    <a:lnT w="7062">
                      <a:solidFill>
                        <a:srgbClr val="000000"/>
                      </a:solidFill>
                      <a:prstDash val="solid"/>
                    </a:lnT>
                    <a:lnB w="7065">
                      <a:solidFill>
                        <a:srgbClr val="000000"/>
                      </a:solidFill>
                      <a:prstDash val="solid"/>
                    </a:lnB>
                  </a:tcPr>
                </a:tc>
                <a:tc>
                  <a:txBody>
                    <a:bodyPr/>
                    <a:lstStyle/>
                    <a:p>
                      <a:pPr marL="332105">
                        <a:lnSpc>
                          <a:spcPct val="100000"/>
                        </a:lnSpc>
                        <a:spcBef>
                          <a:spcPts val="409"/>
                        </a:spcBef>
                      </a:pPr>
                      <a:r>
                        <a:rPr sz="1150" dirty="0">
                          <a:latin typeface="Meiryo UI"/>
                          <a:cs typeface="Meiryo UI"/>
                        </a:rPr>
                        <a:t>★富山県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extLst>
                  <a:ext uri="{0D108BD9-81ED-4DB2-BD59-A6C34878D82A}">
                    <a16:rowId xmlns:a16="http://schemas.microsoft.com/office/drawing/2014/main" val="10010"/>
                  </a:ext>
                </a:extLst>
              </a:tr>
              <a:tr h="282350">
                <a:tc vMerge="1">
                  <a:txBody>
                    <a:bodyPr/>
                    <a:lstStyle/>
                    <a:p>
                      <a:endParaRPr/>
                    </a:p>
                  </a:txBody>
                  <a:tcPr marL="0" marR="0" marT="2540" marB="0">
                    <a:lnL w="7052">
                      <a:solidFill>
                        <a:srgbClr val="000000"/>
                      </a:solidFill>
                      <a:prstDash val="solid"/>
                    </a:lnL>
                    <a:lnR w="7052">
                      <a:solidFill>
                        <a:srgbClr val="000000"/>
                      </a:solidFill>
                      <a:prstDash val="solid"/>
                    </a:lnR>
                    <a:lnT w="7062">
                      <a:solidFill>
                        <a:srgbClr val="000000"/>
                      </a:solidFill>
                      <a:prstDash val="solid"/>
                    </a:lnT>
                    <a:lnB w="7065">
                      <a:solidFill>
                        <a:srgbClr val="000000"/>
                      </a:solidFill>
                      <a:prstDash val="solid"/>
                    </a:lnB>
                  </a:tcPr>
                </a:tc>
                <a:tc>
                  <a:txBody>
                    <a:bodyPr/>
                    <a:lstStyle/>
                    <a:p>
                      <a:pPr marL="409575">
                        <a:lnSpc>
                          <a:spcPct val="100000"/>
                        </a:lnSpc>
                        <a:spcBef>
                          <a:spcPts val="409"/>
                        </a:spcBef>
                      </a:pPr>
                      <a:r>
                        <a:rPr sz="1150" dirty="0">
                          <a:latin typeface="Meiryo UI"/>
                          <a:cs typeface="Meiryo UI"/>
                        </a:rPr>
                        <a:t>南砺市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solidFill>
                      <a:srgbClr val="FFFF00"/>
                    </a:solidFill>
                  </a:tcPr>
                </a:tc>
                <a:extLst>
                  <a:ext uri="{0D108BD9-81ED-4DB2-BD59-A6C34878D82A}">
                    <a16:rowId xmlns:a16="http://schemas.microsoft.com/office/drawing/2014/main" val="10011"/>
                  </a:ext>
                </a:extLst>
              </a:tr>
              <a:tr h="282349">
                <a:tc>
                  <a:txBody>
                    <a:bodyPr/>
                    <a:lstStyle/>
                    <a:p>
                      <a:pPr marL="8890" algn="ctr">
                        <a:lnSpc>
                          <a:spcPct val="100000"/>
                        </a:lnSpc>
                        <a:spcBef>
                          <a:spcPts val="409"/>
                        </a:spcBef>
                      </a:pPr>
                      <a:r>
                        <a:rPr sz="1150" dirty="0">
                          <a:latin typeface="Meiryo UI"/>
                          <a:cs typeface="Meiryo UI"/>
                        </a:rPr>
                        <a:t>石川県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tcPr>
                </a:tc>
                <a:tc>
                  <a:txBody>
                    <a:bodyPr/>
                    <a:lstStyle/>
                    <a:p>
                      <a:pPr marL="409575">
                        <a:lnSpc>
                          <a:spcPct val="100000"/>
                        </a:lnSpc>
                        <a:spcBef>
                          <a:spcPts val="409"/>
                        </a:spcBef>
                      </a:pPr>
                      <a:r>
                        <a:rPr sz="1150" dirty="0">
                          <a:latin typeface="Meiryo UI"/>
                          <a:cs typeface="Meiryo UI"/>
                        </a:rPr>
                        <a:t>小松市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tcPr>
                </a:tc>
                <a:extLst>
                  <a:ext uri="{0D108BD9-81ED-4DB2-BD59-A6C34878D82A}">
                    <a16:rowId xmlns:a16="http://schemas.microsoft.com/office/drawing/2014/main" val="10012"/>
                  </a:ext>
                </a:extLst>
              </a:tr>
              <a:tr h="282345">
                <a:tc>
                  <a:txBody>
                    <a:bodyPr/>
                    <a:lstStyle/>
                    <a:p>
                      <a:pPr marL="8890" algn="ctr">
                        <a:lnSpc>
                          <a:spcPct val="100000"/>
                        </a:lnSpc>
                        <a:spcBef>
                          <a:spcPts val="409"/>
                        </a:spcBef>
                      </a:pPr>
                      <a:r>
                        <a:rPr sz="1150" dirty="0">
                          <a:latin typeface="Meiryo UI"/>
                          <a:cs typeface="Meiryo UI"/>
                        </a:rPr>
                        <a:t>福井県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L="410209">
                        <a:lnSpc>
                          <a:spcPct val="100000"/>
                        </a:lnSpc>
                        <a:spcBef>
                          <a:spcPts val="409"/>
                        </a:spcBef>
                      </a:pPr>
                      <a:r>
                        <a:rPr sz="1150" dirty="0">
                          <a:latin typeface="Meiryo UI"/>
                          <a:cs typeface="Meiryo UI"/>
                        </a:rPr>
                        <a:t>鯖江市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FFFF00"/>
                    </a:solidFill>
                  </a:tcPr>
                </a:tc>
                <a:extLst>
                  <a:ext uri="{0D108BD9-81ED-4DB2-BD59-A6C34878D82A}">
                    <a16:rowId xmlns:a16="http://schemas.microsoft.com/office/drawing/2014/main" val="10013"/>
                  </a:ext>
                </a:extLst>
              </a:tr>
              <a:tr h="282349">
                <a:tc rowSpan="3">
                  <a:txBody>
                    <a:bodyPr/>
                    <a:lstStyle/>
                    <a:p>
                      <a:pPr>
                        <a:lnSpc>
                          <a:spcPct val="100000"/>
                        </a:lnSpc>
                        <a:spcBef>
                          <a:spcPts val="40"/>
                        </a:spcBef>
                      </a:pPr>
                      <a:endParaRPr sz="2200">
                        <a:latin typeface="Times New Roman"/>
                        <a:cs typeface="Times New Roman"/>
                      </a:endParaRPr>
                    </a:p>
                    <a:p>
                      <a:pPr marL="154940">
                        <a:lnSpc>
                          <a:spcPct val="100000"/>
                        </a:lnSpc>
                        <a:spcBef>
                          <a:spcPts val="5"/>
                        </a:spcBef>
                      </a:pPr>
                      <a:r>
                        <a:rPr sz="1150" dirty="0">
                          <a:latin typeface="Meiryo UI"/>
                          <a:cs typeface="Meiryo UI"/>
                        </a:rPr>
                        <a:t>愛知県</a:t>
                      </a:r>
                      <a:endParaRPr sz="1150">
                        <a:latin typeface="Meiryo UI"/>
                        <a:cs typeface="Meiryo UI"/>
                      </a:endParaRPr>
                    </a:p>
                  </a:txBody>
                  <a:tcPr marL="0" marR="0" marT="5080"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a:txBody>
                    <a:bodyPr/>
                    <a:lstStyle/>
                    <a:p>
                      <a:pPr marL="332740">
                        <a:lnSpc>
                          <a:spcPct val="100000"/>
                        </a:lnSpc>
                        <a:spcBef>
                          <a:spcPts val="409"/>
                        </a:spcBef>
                      </a:pPr>
                      <a:r>
                        <a:rPr sz="1150" dirty="0">
                          <a:latin typeface="Meiryo UI"/>
                          <a:cs typeface="Meiryo UI"/>
                        </a:rPr>
                        <a:t>★愛知県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extLst>
                  <a:ext uri="{0D108BD9-81ED-4DB2-BD59-A6C34878D82A}">
                    <a16:rowId xmlns:a16="http://schemas.microsoft.com/office/drawing/2014/main" val="10014"/>
                  </a:ext>
                </a:extLst>
              </a:tr>
              <a:tr h="282341">
                <a:tc vMerge="1">
                  <a:txBody>
                    <a:bodyPr/>
                    <a:lstStyle/>
                    <a:p>
                      <a:endParaRPr/>
                    </a:p>
                  </a:txBody>
                  <a:tcPr marL="0" marR="0" marT="5080"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a:txBody>
                    <a:bodyPr/>
                    <a:lstStyle/>
                    <a:p>
                      <a:pPr marL="332740">
                        <a:lnSpc>
                          <a:spcPct val="100000"/>
                        </a:lnSpc>
                        <a:spcBef>
                          <a:spcPts val="409"/>
                        </a:spcBef>
                      </a:pPr>
                      <a:r>
                        <a:rPr sz="1150" dirty="0">
                          <a:latin typeface="Meiryo UI"/>
                          <a:cs typeface="Meiryo UI"/>
                        </a:rPr>
                        <a:t>名古屋市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extLst>
                  <a:ext uri="{0D108BD9-81ED-4DB2-BD59-A6C34878D82A}">
                    <a16:rowId xmlns:a16="http://schemas.microsoft.com/office/drawing/2014/main" val="10015"/>
                  </a:ext>
                </a:extLst>
              </a:tr>
              <a:tr h="282352">
                <a:tc vMerge="1">
                  <a:txBody>
                    <a:bodyPr/>
                    <a:lstStyle/>
                    <a:p>
                      <a:endParaRPr/>
                    </a:p>
                  </a:txBody>
                  <a:tcPr marL="0" marR="0" marT="5080"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a:txBody>
                    <a:bodyPr/>
                    <a:lstStyle/>
                    <a:p>
                      <a:pPr marL="410209">
                        <a:lnSpc>
                          <a:spcPct val="100000"/>
                        </a:lnSpc>
                        <a:spcBef>
                          <a:spcPts val="409"/>
                        </a:spcBef>
                      </a:pPr>
                      <a:r>
                        <a:rPr sz="1150" dirty="0">
                          <a:latin typeface="Meiryo UI"/>
                          <a:cs typeface="Meiryo UI"/>
                        </a:rPr>
                        <a:t>豊橋市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extLst>
                  <a:ext uri="{0D108BD9-81ED-4DB2-BD59-A6C34878D82A}">
                    <a16:rowId xmlns:a16="http://schemas.microsoft.com/office/drawing/2014/main" val="10016"/>
                  </a:ext>
                </a:extLst>
              </a:tr>
            </a:tbl>
          </a:graphicData>
        </a:graphic>
      </p:graphicFrame>
      <p:graphicFrame>
        <p:nvGraphicFramePr>
          <p:cNvPr id="4" name="object 4"/>
          <p:cNvGraphicFramePr>
            <a:graphicFrameLocks noGrp="1"/>
          </p:cNvGraphicFramePr>
          <p:nvPr/>
        </p:nvGraphicFramePr>
        <p:xfrm>
          <a:off x="7100515" y="1289954"/>
          <a:ext cx="2017090" cy="4489311"/>
        </p:xfrm>
        <a:graphic>
          <a:graphicData uri="http://schemas.openxmlformats.org/drawingml/2006/table">
            <a:tbl>
              <a:tblPr firstRow="1" bandRow="1">
                <a:tableStyleId>{2D5ABB26-0587-4C30-8999-92F81FD0307C}</a:tableStyleId>
              </a:tblPr>
              <a:tblGrid>
                <a:gridCol w="754645">
                  <a:extLst>
                    <a:ext uri="{9D8B030D-6E8A-4147-A177-3AD203B41FA5}">
                      <a16:colId xmlns:a16="http://schemas.microsoft.com/office/drawing/2014/main" val="20000"/>
                    </a:ext>
                  </a:extLst>
                </a:gridCol>
                <a:gridCol w="1262445">
                  <a:extLst>
                    <a:ext uri="{9D8B030D-6E8A-4147-A177-3AD203B41FA5}">
                      <a16:colId xmlns:a16="http://schemas.microsoft.com/office/drawing/2014/main" val="20001"/>
                    </a:ext>
                  </a:extLst>
                </a:gridCol>
              </a:tblGrid>
              <a:tr h="254110">
                <a:tc>
                  <a:txBody>
                    <a:bodyPr/>
                    <a:lstStyle/>
                    <a:p>
                      <a:pPr algn="ctr">
                        <a:lnSpc>
                          <a:spcPct val="100000"/>
                        </a:lnSpc>
                        <a:spcBef>
                          <a:spcPts val="295"/>
                        </a:spcBef>
                      </a:pPr>
                      <a:r>
                        <a:rPr sz="1150" dirty="0">
                          <a:latin typeface="Meiryo UI"/>
                          <a:cs typeface="Meiryo UI"/>
                        </a:rPr>
                        <a:t>都道府県</a:t>
                      </a:r>
                      <a:endParaRPr sz="1150">
                        <a:latin typeface="Meiryo UI"/>
                        <a:cs typeface="Meiryo UI"/>
                      </a:endParaRPr>
                    </a:p>
                  </a:txBody>
                  <a:tcPr marL="0" marR="0" marT="3746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BDD7EE"/>
                    </a:solidFill>
                  </a:tcPr>
                </a:tc>
                <a:tc>
                  <a:txBody>
                    <a:bodyPr/>
                    <a:lstStyle/>
                    <a:p>
                      <a:pPr marL="6350" algn="ctr">
                        <a:lnSpc>
                          <a:spcPct val="100000"/>
                        </a:lnSpc>
                        <a:spcBef>
                          <a:spcPts val="295"/>
                        </a:spcBef>
                      </a:pPr>
                      <a:r>
                        <a:rPr sz="1150" dirty="0">
                          <a:latin typeface="Meiryo UI"/>
                          <a:cs typeface="Meiryo UI"/>
                        </a:rPr>
                        <a:t>選定都市名</a:t>
                      </a:r>
                      <a:endParaRPr sz="1150">
                        <a:latin typeface="Meiryo UI"/>
                        <a:cs typeface="Meiryo UI"/>
                      </a:endParaRPr>
                    </a:p>
                  </a:txBody>
                  <a:tcPr marL="0" marR="0" marT="3746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BDD7EE"/>
                    </a:solidFill>
                  </a:tcPr>
                </a:tc>
                <a:extLst>
                  <a:ext uri="{0D108BD9-81ED-4DB2-BD59-A6C34878D82A}">
                    <a16:rowId xmlns:a16="http://schemas.microsoft.com/office/drawing/2014/main" val="10000"/>
                  </a:ext>
                </a:extLst>
              </a:tr>
              <a:tr h="282343">
                <a:tc>
                  <a:txBody>
                    <a:bodyPr/>
                    <a:lstStyle/>
                    <a:p>
                      <a:pPr marL="6985" algn="ctr">
                        <a:lnSpc>
                          <a:spcPct val="100000"/>
                        </a:lnSpc>
                        <a:spcBef>
                          <a:spcPts val="405"/>
                        </a:spcBef>
                      </a:pPr>
                      <a:r>
                        <a:rPr sz="1150" dirty="0">
                          <a:latin typeface="Meiryo UI"/>
                          <a:cs typeface="Meiryo UI"/>
                        </a:rPr>
                        <a:t>滋賀県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tc>
                  <a:txBody>
                    <a:bodyPr/>
                    <a:lstStyle/>
                    <a:p>
                      <a:pPr algn="ctr">
                        <a:lnSpc>
                          <a:spcPct val="100000"/>
                        </a:lnSpc>
                        <a:spcBef>
                          <a:spcPts val="405"/>
                        </a:spcBef>
                      </a:pPr>
                      <a:r>
                        <a:rPr sz="1150" dirty="0">
                          <a:latin typeface="Meiryo UI"/>
                          <a:cs typeface="Meiryo UI"/>
                        </a:rPr>
                        <a:t>★滋賀県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extLst>
                  <a:ext uri="{0D108BD9-81ED-4DB2-BD59-A6C34878D82A}">
                    <a16:rowId xmlns:a16="http://schemas.microsoft.com/office/drawing/2014/main" val="10001"/>
                  </a:ext>
                </a:extLst>
              </a:tr>
              <a:tr h="282350">
                <a:tc>
                  <a:txBody>
                    <a:bodyPr/>
                    <a:lstStyle/>
                    <a:p>
                      <a:pPr marL="7620" algn="ctr">
                        <a:lnSpc>
                          <a:spcPct val="100000"/>
                        </a:lnSpc>
                        <a:spcBef>
                          <a:spcPts val="405"/>
                        </a:spcBef>
                      </a:pPr>
                      <a:r>
                        <a:rPr sz="1150" dirty="0">
                          <a:latin typeface="Meiryo UI"/>
                          <a:cs typeface="Meiryo UI"/>
                        </a:rPr>
                        <a:t>京都府</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tcPr>
                </a:tc>
                <a:tc>
                  <a:txBody>
                    <a:bodyPr/>
                    <a:lstStyle/>
                    <a:p>
                      <a:pPr marL="7620" algn="ctr">
                        <a:lnSpc>
                          <a:spcPct val="100000"/>
                        </a:lnSpc>
                        <a:spcBef>
                          <a:spcPts val="405"/>
                        </a:spcBef>
                      </a:pPr>
                      <a:r>
                        <a:rPr sz="1150" dirty="0">
                          <a:latin typeface="Meiryo UI"/>
                          <a:cs typeface="Meiryo UI"/>
                        </a:rPr>
                        <a:t>舞鶴市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solidFill>
                      <a:srgbClr val="FFFF00"/>
                    </a:solidFill>
                  </a:tcPr>
                </a:tc>
                <a:extLst>
                  <a:ext uri="{0D108BD9-81ED-4DB2-BD59-A6C34878D82A}">
                    <a16:rowId xmlns:a16="http://schemas.microsoft.com/office/drawing/2014/main" val="10002"/>
                  </a:ext>
                </a:extLst>
              </a:tr>
              <a:tr h="282348">
                <a:tc rowSpan="3">
                  <a:txBody>
                    <a:bodyPr/>
                    <a:lstStyle/>
                    <a:p>
                      <a:pPr>
                        <a:lnSpc>
                          <a:spcPct val="100000"/>
                        </a:lnSpc>
                        <a:spcBef>
                          <a:spcPts val="40"/>
                        </a:spcBef>
                      </a:pPr>
                      <a:endParaRPr sz="2200">
                        <a:latin typeface="Times New Roman"/>
                        <a:cs typeface="Times New Roman"/>
                      </a:endParaRPr>
                    </a:p>
                    <a:p>
                      <a:pPr marL="154940">
                        <a:lnSpc>
                          <a:spcPct val="100000"/>
                        </a:lnSpc>
                        <a:spcBef>
                          <a:spcPts val="5"/>
                        </a:spcBef>
                      </a:pPr>
                      <a:r>
                        <a:rPr sz="1150" dirty="0">
                          <a:latin typeface="Meiryo UI"/>
                          <a:cs typeface="Meiryo UI"/>
                        </a:rPr>
                        <a:t>奈良県</a:t>
                      </a:r>
                      <a:endParaRPr sz="1150">
                        <a:latin typeface="Meiryo UI"/>
                        <a:cs typeface="Meiryo UI"/>
                      </a:endParaRPr>
                    </a:p>
                  </a:txBody>
                  <a:tcPr marL="0" marR="0" marT="5080"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tcPr>
                </a:tc>
                <a:tc>
                  <a:txBody>
                    <a:bodyPr/>
                    <a:lstStyle/>
                    <a:p>
                      <a:pPr marL="8255" algn="ctr">
                        <a:lnSpc>
                          <a:spcPct val="100000"/>
                        </a:lnSpc>
                        <a:spcBef>
                          <a:spcPts val="405"/>
                        </a:spcBef>
                      </a:pPr>
                      <a:r>
                        <a:rPr sz="1150" dirty="0">
                          <a:latin typeface="Meiryo UI"/>
                          <a:cs typeface="Meiryo UI"/>
                        </a:rPr>
                        <a:t>生駒市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tcPr>
                </a:tc>
                <a:extLst>
                  <a:ext uri="{0D108BD9-81ED-4DB2-BD59-A6C34878D82A}">
                    <a16:rowId xmlns:a16="http://schemas.microsoft.com/office/drawing/2014/main" val="10003"/>
                  </a:ext>
                </a:extLst>
              </a:tr>
              <a:tr h="282342">
                <a:tc vMerge="1">
                  <a:txBody>
                    <a:bodyPr/>
                    <a:lstStyle/>
                    <a:p>
                      <a:endParaRPr/>
                    </a:p>
                  </a:txBody>
                  <a:tcPr marL="0" marR="0" marT="5080"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tcPr>
                </a:tc>
                <a:tc>
                  <a:txBody>
                    <a:bodyPr/>
                    <a:lstStyle/>
                    <a:p>
                      <a:pPr marL="8255" algn="ctr">
                        <a:lnSpc>
                          <a:spcPct val="100000"/>
                        </a:lnSpc>
                        <a:spcBef>
                          <a:spcPts val="405"/>
                        </a:spcBef>
                      </a:pPr>
                      <a:r>
                        <a:rPr sz="1150" dirty="0">
                          <a:latin typeface="Meiryo UI"/>
                          <a:cs typeface="Meiryo UI"/>
                        </a:rPr>
                        <a:t>三郷町</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extLst>
                  <a:ext uri="{0D108BD9-81ED-4DB2-BD59-A6C34878D82A}">
                    <a16:rowId xmlns:a16="http://schemas.microsoft.com/office/drawing/2014/main" val="10004"/>
                  </a:ext>
                </a:extLst>
              </a:tr>
              <a:tr h="282352">
                <a:tc vMerge="1">
                  <a:txBody>
                    <a:bodyPr/>
                    <a:lstStyle/>
                    <a:p>
                      <a:endParaRPr/>
                    </a:p>
                  </a:txBody>
                  <a:tcPr marL="0" marR="0" marT="5080"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tcPr>
                </a:tc>
                <a:tc>
                  <a:txBody>
                    <a:bodyPr/>
                    <a:lstStyle/>
                    <a:p>
                      <a:pPr marL="8255" algn="ctr">
                        <a:lnSpc>
                          <a:spcPct val="100000"/>
                        </a:lnSpc>
                        <a:spcBef>
                          <a:spcPts val="405"/>
                        </a:spcBef>
                      </a:pPr>
                      <a:r>
                        <a:rPr sz="1150" dirty="0">
                          <a:latin typeface="Meiryo UI"/>
                          <a:cs typeface="Meiryo UI"/>
                        </a:rPr>
                        <a:t>広陵町</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extLst>
                  <a:ext uri="{0D108BD9-81ED-4DB2-BD59-A6C34878D82A}">
                    <a16:rowId xmlns:a16="http://schemas.microsoft.com/office/drawing/2014/main" val="10005"/>
                  </a:ext>
                </a:extLst>
              </a:tr>
              <a:tr h="282342">
                <a:tc>
                  <a:txBody>
                    <a:bodyPr/>
                    <a:lstStyle/>
                    <a:p>
                      <a:pPr marL="1270" algn="ctr">
                        <a:lnSpc>
                          <a:spcPct val="100000"/>
                        </a:lnSpc>
                        <a:spcBef>
                          <a:spcPts val="405"/>
                        </a:spcBef>
                      </a:pPr>
                      <a:r>
                        <a:rPr sz="1150" dirty="0">
                          <a:latin typeface="Meiryo UI"/>
                          <a:cs typeface="Meiryo UI"/>
                        </a:rPr>
                        <a:t>和歌山県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L="1270" algn="ctr">
                        <a:lnSpc>
                          <a:spcPct val="100000"/>
                        </a:lnSpc>
                        <a:spcBef>
                          <a:spcPts val="405"/>
                        </a:spcBef>
                      </a:pPr>
                      <a:r>
                        <a:rPr sz="1150" dirty="0">
                          <a:latin typeface="Meiryo UI"/>
                          <a:cs typeface="Meiryo UI"/>
                        </a:rPr>
                        <a:t>和歌山市</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extLst>
                  <a:ext uri="{0D108BD9-81ED-4DB2-BD59-A6C34878D82A}">
                    <a16:rowId xmlns:a16="http://schemas.microsoft.com/office/drawing/2014/main" val="10006"/>
                  </a:ext>
                </a:extLst>
              </a:tr>
              <a:tr h="282352">
                <a:tc rowSpan="2">
                  <a:txBody>
                    <a:bodyPr/>
                    <a:lstStyle/>
                    <a:p>
                      <a:pPr>
                        <a:lnSpc>
                          <a:spcPct val="100000"/>
                        </a:lnSpc>
                        <a:spcBef>
                          <a:spcPts val="25"/>
                        </a:spcBef>
                      </a:pPr>
                      <a:endParaRPr sz="1250">
                        <a:latin typeface="Times New Roman"/>
                        <a:cs typeface="Times New Roman"/>
                      </a:endParaRPr>
                    </a:p>
                    <a:p>
                      <a:pPr marL="154940">
                        <a:lnSpc>
                          <a:spcPct val="100000"/>
                        </a:lnSpc>
                      </a:pPr>
                      <a:r>
                        <a:rPr sz="1150" dirty="0">
                          <a:latin typeface="Meiryo UI"/>
                          <a:cs typeface="Meiryo UI"/>
                        </a:rPr>
                        <a:t>鳥取県</a:t>
                      </a:r>
                      <a:endParaRPr sz="1150">
                        <a:latin typeface="Meiryo UI"/>
                        <a:cs typeface="Meiryo UI"/>
                      </a:endParaRPr>
                    </a:p>
                  </a:txBody>
                  <a:tcPr marL="0" marR="0" marT="3175"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tc>
                  <a:txBody>
                    <a:bodyPr/>
                    <a:lstStyle/>
                    <a:p>
                      <a:pPr marL="8890" algn="ctr">
                        <a:lnSpc>
                          <a:spcPct val="100000"/>
                        </a:lnSpc>
                        <a:spcBef>
                          <a:spcPts val="405"/>
                        </a:spcBef>
                      </a:pPr>
                      <a:r>
                        <a:rPr sz="1150" dirty="0">
                          <a:latin typeface="Meiryo UI"/>
                          <a:cs typeface="Meiryo UI"/>
                        </a:rPr>
                        <a:t>智頭町</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extLst>
                  <a:ext uri="{0D108BD9-81ED-4DB2-BD59-A6C34878D82A}">
                    <a16:rowId xmlns:a16="http://schemas.microsoft.com/office/drawing/2014/main" val="10007"/>
                  </a:ext>
                </a:extLst>
              </a:tr>
              <a:tr h="282341">
                <a:tc vMerge="1">
                  <a:txBody>
                    <a:bodyPr/>
                    <a:lstStyle/>
                    <a:p>
                      <a:endParaRPr/>
                    </a:p>
                  </a:txBody>
                  <a:tcPr marL="0" marR="0" marT="3175" marB="0">
                    <a:lnL w="7052">
                      <a:solidFill>
                        <a:srgbClr val="000000"/>
                      </a:solidFill>
                      <a:prstDash val="solid"/>
                    </a:lnL>
                    <a:lnR w="7052">
                      <a:solidFill>
                        <a:srgbClr val="000000"/>
                      </a:solidFill>
                      <a:prstDash val="solid"/>
                    </a:lnR>
                    <a:lnT w="7058">
                      <a:solidFill>
                        <a:srgbClr val="000000"/>
                      </a:solidFill>
                      <a:prstDash val="solid"/>
                    </a:lnT>
                    <a:lnB w="7058">
                      <a:solidFill>
                        <a:srgbClr val="000000"/>
                      </a:solidFill>
                      <a:prstDash val="solid"/>
                    </a:lnB>
                  </a:tcPr>
                </a:tc>
                <a:tc>
                  <a:txBody>
                    <a:bodyPr/>
                    <a:lstStyle/>
                    <a:p>
                      <a:pPr marL="8255" algn="ctr">
                        <a:lnSpc>
                          <a:spcPct val="100000"/>
                        </a:lnSpc>
                        <a:spcBef>
                          <a:spcPts val="405"/>
                        </a:spcBef>
                      </a:pPr>
                      <a:r>
                        <a:rPr sz="1150" dirty="0">
                          <a:latin typeface="Meiryo UI"/>
                          <a:cs typeface="Meiryo UI"/>
                        </a:rPr>
                        <a:t>日南町</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extLst>
                  <a:ext uri="{0D108BD9-81ED-4DB2-BD59-A6C34878D82A}">
                    <a16:rowId xmlns:a16="http://schemas.microsoft.com/office/drawing/2014/main" val="10008"/>
                  </a:ext>
                </a:extLst>
              </a:tr>
              <a:tr h="282352">
                <a:tc>
                  <a:txBody>
                    <a:bodyPr/>
                    <a:lstStyle/>
                    <a:p>
                      <a:pPr marL="8255" algn="ctr">
                        <a:lnSpc>
                          <a:spcPct val="100000"/>
                        </a:lnSpc>
                        <a:spcBef>
                          <a:spcPts val="405"/>
                        </a:spcBef>
                      </a:pPr>
                      <a:r>
                        <a:rPr sz="1150" dirty="0">
                          <a:latin typeface="Meiryo UI"/>
                          <a:cs typeface="Meiryo UI"/>
                        </a:rPr>
                        <a:t>岡山県</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tc>
                  <a:txBody>
                    <a:bodyPr/>
                    <a:lstStyle/>
                    <a:p>
                      <a:pPr marL="1270" algn="ctr">
                        <a:lnSpc>
                          <a:spcPct val="100000"/>
                        </a:lnSpc>
                        <a:spcBef>
                          <a:spcPts val="405"/>
                        </a:spcBef>
                      </a:pPr>
                      <a:r>
                        <a:rPr sz="1150" dirty="0">
                          <a:latin typeface="Meiryo UI"/>
                          <a:cs typeface="Meiryo UI"/>
                        </a:rPr>
                        <a:t>西粟倉村</a:t>
                      </a:r>
                      <a:endParaRPr sz="1150">
                        <a:latin typeface="Meiryo UI"/>
                        <a:cs typeface="Meiryo UI"/>
                      </a:endParaRPr>
                    </a:p>
                  </a:txBody>
                  <a:tcPr marL="0" marR="0" marT="51435"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solidFill>
                      <a:srgbClr val="FFFF00"/>
                    </a:solidFill>
                  </a:tcPr>
                </a:tc>
                <a:extLst>
                  <a:ext uri="{0D108BD9-81ED-4DB2-BD59-A6C34878D82A}">
                    <a16:rowId xmlns:a16="http://schemas.microsoft.com/office/drawing/2014/main" val="10009"/>
                  </a:ext>
                </a:extLst>
              </a:tr>
              <a:tr h="282341">
                <a:tc rowSpan="2">
                  <a:txBody>
                    <a:bodyPr/>
                    <a:lstStyle/>
                    <a:p>
                      <a:pPr>
                        <a:lnSpc>
                          <a:spcPct val="100000"/>
                        </a:lnSpc>
                        <a:spcBef>
                          <a:spcPts val="20"/>
                        </a:spcBef>
                      </a:pPr>
                      <a:endParaRPr sz="1250">
                        <a:latin typeface="Times New Roman"/>
                        <a:cs typeface="Times New Roman"/>
                      </a:endParaRPr>
                    </a:p>
                    <a:p>
                      <a:pPr marL="154940">
                        <a:lnSpc>
                          <a:spcPct val="100000"/>
                        </a:lnSpc>
                        <a:spcBef>
                          <a:spcPts val="5"/>
                        </a:spcBef>
                      </a:pPr>
                      <a:r>
                        <a:rPr sz="1150" dirty="0">
                          <a:latin typeface="Meiryo UI"/>
                          <a:cs typeface="Meiryo UI"/>
                        </a:rPr>
                        <a:t>福岡県</a:t>
                      </a:r>
                      <a:endParaRPr sz="1150">
                        <a:latin typeface="Meiryo UI"/>
                        <a:cs typeface="Meiryo UI"/>
                      </a:endParaRPr>
                    </a:p>
                  </a:txBody>
                  <a:tcPr marL="0" marR="0" marT="2540" marB="0">
                    <a:lnL w="7052">
                      <a:solidFill>
                        <a:srgbClr val="000000"/>
                      </a:solidFill>
                      <a:prstDash val="solid"/>
                    </a:lnL>
                    <a:lnR w="7052">
                      <a:solidFill>
                        <a:srgbClr val="000000"/>
                      </a:solidFill>
                      <a:prstDash val="solid"/>
                    </a:lnR>
                    <a:lnT w="7062">
                      <a:solidFill>
                        <a:srgbClr val="000000"/>
                      </a:solidFill>
                      <a:prstDash val="solid"/>
                    </a:lnT>
                    <a:lnB w="7065">
                      <a:solidFill>
                        <a:srgbClr val="000000"/>
                      </a:solidFill>
                      <a:prstDash val="solid"/>
                    </a:lnB>
                  </a:tcPr>
                </a:tc>
                <a:tc>
                  <a:txBody>
                    <a:bodyPr/>
                    <a:lstStyle/>
                    <a:p>
                      <a:pPr marL="1270" algn="ctr">
                        <a:lnSpc>
                          <a:spcPct val="100000"/>
                        </a:lnSpc>
                        <a:spcBef>
                          <a:spcPts val="409"/>
                        </a:spcBef>
                      </a:pPr>
                      <a:r>
                        <a:rPr sz="1150" dirty="0">
                          <a:latin typeface="Meiryo UI"/>
                          <a:cs typeface="Meiryo UI"/>
                        </a:rPr>
                        <a:t>大牟田市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extLst>
                  <a:ext uri="{0D108BD9-81ED-4DB2-BD59-A6C34878D82A}">
                    <a16:rowId xmlns:a16="http://schemas.microsoft.com/office/drawing/2014/main" val="10010"/>
                  </a:ext>
                </a:extLst>
              </a:tr>
              <a:tr h="282350">
                <a:tc vMerge="1">
                  <a:txBody>
                    <a:bodyPr/>
                    <a:lstStyle/>
                    <a:p>
                      <a:endParaRPr/>
                    </a:p>
                  </a:txBody>
                  <a:tcPr marL="0" marR="0" marT="2540" marB="0">
                    <a:lnL w="7052">
                      <a:solidFill>
                        <a:srgbClr val="000000"/>
                      </a:solidFill>
                      <a:prstDash val="solid"/>
                    </a:lnL>
                    <a:lnR w="7052">
                      <a:solidFill>
                        <a:srgbClr val="000000"/>
                      </a:solidFill>
                      <a:prstDash val="solid"/>
                    </a:lnR>
                    <a:lnT w="7062">
                      <a:solidFill>
                        <a:srgbClr val="000000"/>
                      </a:solidFill>
                      <a:prstDash val="solid"/>
                    </a:lnT>
                    <a:lnB w="7065">
                      <a:solidFill>
                        <a:srgbClr val="000000"/>
                      </a:solidFill>
                      <a:prstDash val="solid"/>
                    </a:lnB>
                  </a:tcPr>
                </a:tc>
                <a:tc>
                  <a:txBody>
                    <a:bodyPr/>
                    <a:lstStyle/>
                    <a:p>
                      <a:pPr marL="8890" algn="ctr">
                        <a:lnSpc>
                          <a:spcPct val="100000"/>
                        </a:lnSpc>
                        <a:spcBef>
                          <a:spcPts val="409"/>
                        </a:spcBef>
                      </a:pPr>
                      <a:r>
                        <a:rPr sz="1150" dirty="0">
                          <a:latin typeface="Meiryo UI"/>
                          <a:cs typeface="Meiryo UI"/>
                        </a:rPr>
                        <a:t>福津市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58">
                      <a:solidFill>
                        <a:srgbClr val="000000"/>
                      </a:solidFill>
                      <a:prstDash val="solid"/>
                    </a:lnT>
                    <a:lnB w="7065">
                      <a:solidFill>
                        <a:srgbClr val="000000"/>
                      </a:solidFill>
                      <a:prstDash val="solid"/>
                    </a:lnB>
                  </a:tcPr>
                </a:tc>
                <a:extLst>
                  <a:ext uri="{0D108BD9-81ED-4DB2-BD59-A6C34878D82A}">
                    <a16:rowId xmlns:a16="http://schemas.microsoft.com/office/drawing/2014/main" val="10011"/>
                  </a:ext>
                </a:extLst>
              </a:tr>
              <a:tr h="282349">
                <a:tc>
                  <a:txBody>
                    <a:bodyPr/>
                    <a:lstStyle/>
                    <a:p>
                      <a:pPr marL="8890" algn="ctr">
                        <a:lnSpc>
                          <a:spcPct val="100000"/>
                        </a:lnSpc>
                        <a:spcBef>
                          <a:spcPts val="409"/>
                        </a:spcBef>
                      </a:pPr>
                      <a:r>
                        <a:rPr sz="1150" dirty="0">
                          <a:latin typeface="Meiryo UI"/>
                          <a:cs typeface="Meiryo UI"/>
                        </a:rPr>
                        <a:t>熊本県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tcPr>
                </a:tc>
                <a:tc>
                  <a:txBody>
                    <a:bodyPr/>
                    <a:lstStyle/>
                    <a:p>
                      <a:pPr marL="8890" algn="ctr">
                        <a:lnSpc>
                          <a:spcPct val="100000"/>
                        </a:lnSpc>
                        <a:spcBef>
                          <a:spcPts val="409"/>
                        </a:spcBef>
                      </a:pPr>
                      <a:r>
                        <a:rPr sz="1150" dirty="0">
                          <a:latin typeface="Meiryo UI"/>
                          <a:cs typeface="Meiryo UI"/>
                        </a:rPr>
                        <a:t>熊本市</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5">
                      <a:solidFill>
                        <a:srgbClr val="000000"/>
                      </a:solidFill>
                      <a:prstDash val="solid"/>
                    </a:lnT>
                    <a:lnB w="7062">
                      <a:solidFill>
                        <a:srgbClr val="000000"/>
                      </a:solidFill>
                      <a:prstDash val="solid"/>
                    </a:lnB>
                    <a:solidFill>
                      <a:srgbClr val="FFFF00"/>
                    </a:solidFill>
                  </a:tcPr>
                </a:tc>
                <a:extLst>
                  <a:ext uri="{0D108BD9-81ED-4DB2-BD59-A6C34878D82A}">
                    <a16:rowId xmlns:a16="http://schemas.microsoft.com/office/drawing/2014/main" val="10012"/>
                  </a:ext>
                </a:extLst>
              </a:tr>
              <a:tr h="282345">
                <a:tc rowSpan="2">
                  <a:txBody>
                    <a:bodyPr/>
                    <a:lstStyle/>
                    <a:p>
                      <a:pPr>
                        <a:lnSpc>
                          <a:spcPct val="100000"/>
                        </a:lnSpc>
                        <a:spcBef>
                          <a:spcPts val="20"/>
                        </a:spcBef>
                      </a:pPr>
                      <a:endParaRPr sz="1250">
                        <a:latin typeface="Times New Roman"/>
                        <a:cs typeface="Times New Roman"/>
                      </a:endParaRPr>
                    </a:p>
                    <a:p>
                      <a:pPr marL="77470">
                        <a:lnSpc>
                          <a:spcPct val="100000"/>
                        </a:lnSpc>
                        <a:spcBef>
                          <a:spcPts val="5"/>
                        </a:spcBef>
                      </a:pPr>
                      <a:r>
                        <a:rPr sz="1150" dirty="0">
                          <a:latin typeface="Meiryo UI"/>
                          <a:cs typeface="Meiryo UI"/>
                        </a:rPr>
                        <a:t>鹿児島県</a:t>
                      </a:r>
                      <a:endParaRPr sz="1150">
                        <a:latin typeface="Meiryo UI"/>
                        <a:cs typeface="Meiryo UI"/>
                      </a:endParaRPr>
                    </a:p>
                  </a:txBody>
                  <a:tcPr marL="0" marR="0" marT="2540" marB="0">
                    <a:lnL w="7052">
                      <a:solidFill>
                        <a:srgbClr val="000000"/>
                      </a:solidFill>
                      <a:prstDash val="solid"/>
                    </a:lnL>
                    <a:lnR w="7052">
                      <a:solidFill>
                        <a:srgbClr val="000000"/>
                      </a:solidFill>
                      <a:prstDash val="solid"/>
                    </a:lnR>
                    <a:lnT w="7062">
                      <a:solidFill>
                        <a:srgbClr val="000000"/>
                      </a:solidFill>
                      <a:prstDash val="solid"/>
                    </a:lnT>
                    <a:lnB w="7062">
                      <a:solidFill>
                        <a:srgbClr val="000000"/>
                      </a:solidFill>
                      <a:prstDash val="solid"/>
                    </a:lnB>
                  </a:tcPr>
                </a:tc>
                <a:tc>
                  <a:txBody>
                    <a:bodyPr/>
                    <a:lstStyle/>
                    <a:p>
                      <a:pPr marL="9525" algn="ctr">
                        <a:lnSpc>
                          <a:spcPct val="100000"/>
                        </a:lnSpc>
                        <a:spcBef>
                          <a:spcPts val="409"/>
                        </a:spcBef>
                      </a:pPr>
                      <a:r>
                        <a:rPr sz="1150" dirty="0">
                          <a:latin typeface="Meiryo UI"/>
                          <a:cs typeface="Meiryo UI"/>
                        </a:rPr>
                        <a:t>大崎町</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FFFF00"/>
                    </a:solidFill>
                  </a:tcPr>
                </a:tc>
                <a:extLst>
                  <a:ext uri="{0D108BD9-81ED-4DB2-BD59-A6C34878D82A}">
                    <a16:rowId xmlns:a16="http://schemas.microsoft.com/office/drawing/2014/main" val="10013"/>
                  </a:ext>
                </a:extLst>
              </a:tr>
              <a:tr h="282349">
                <a:tc vMerge="1">
                  <a:txBody>
                    <a:bodyPr/>
                    <a:lstStyle/>
                    <a:p>
                      <a:endParaRPr/>
                    </a:p>
                  </a:txBody>
                  <a:tcPr marL="0" marR="0" marT="2540" marB="0">
                    <a:lnL w="7052">
                      <a:solidFill>
                        <a:srgbClr val="000000"/>
                      </a:solidFill>
                      <a:prstDash val="solid"/>
                    </a:lnL>
                    <a:lnR w="7052">
                      <a:solidFill>
                        <a:srgbClr val="000000"/>
                      </a:solidFill>
                      <a:prstDash val="solid"/>
                    </a:lnR>
                    <a:lnT w="7062">
                      <a:solidFill>
                        <a:srgbClr val="000000"/>
                      </a:solidFill>
                      <a:prstDash val="solid"/>
                    </a:lnT>
                    <a:lnB w="7062">
                      <a:solidFill>
                        <a:srgbClr val="000000"/>
                      </a:solidFill>
                      <a:prstDash val="solid"/>
                    </a:lnB>
                  </a:tcPr>
                </a:tc>
                <a:tc>
                  <a:txBody>
                    <a:bodyPr/>
                    <a:lstStyle/>
                    <a:p>
                      <a:pPr marL="1905" algn="ctr">
                        <a:lnSpc>
                          <a:spcPct val="100000"/>
                        </a:lnSpc>
                        <a:spcBef>
                          <a:spcPts val="409"/>
                        </a:spcBef>
                      </a:pPr>
                      <a:r>
                        <a:rPr sz="1150" dirty="0">
                          <a:latin typeface="Meiryo UI"/>
                          <a:cs typeface="Meiryo UI"/>
                        </a:rPr>
                        <a:t>徳之島町</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58">
                      <a:solidFill>
                        <a:srgbClr val="000000"/>
                      </a:solidFill>
                      <a:prstDash val="solid"/>
                    </a:lnT>
                    <a:lnB w="7062">
                      <a:solidFill>
                        <a:srgbClr val="000000"/>
                      </a:solidFill>
                      <a:prstDash val="solid"/>
                    </a:lnB>
                  </a:tcPr>
                </a:tc>
                <a:extLst>
                  <a:ext uri="{0D108BD9-81ED-4DB2-BD59-A6C34878D82A}">
                    <a16:rowId xmlns:a16="http://schemas.microsoft.com/office/drawing/2014/main" val="10014"/>
                  </a:ext>
                </a:extLst>
              </a:tr>
              <a:tr h="282345">
                <a:tc>
                  <a:txBody>
                    <a:bodyPr/>
                    <a:lstStyle/>
                    <a:p>
                      <a:pPr marL="9525" algn="ctr">
                        <a:lnSpc>
                          <a:spcPct val="100000"/>
                        </a:lnSpc>
                        <a:spcBef>
                          <a:spcPts val="409"/>
                        </a:spcBef>
                      </a:pPr>
                      <a:r>
                        <a:rPr sz="1150" dirty="0">
                          <a:latin typeface="Meiryo UI"/>
                          <a:cs typeface="Meiryo UI"/>
                        </a:rPr>
                        <a:t>沖縄県</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tcPr>
                </a:tc>
                <a:tc>
                  <a:txBody>
                    <a:bodyPr/>
                    <a:lstStyle/>
                    <a:p>
                      <a:pPr marL="9525" algn="ctr">
                        <a:lnSpc>
                          <a:spcPct val="100000"/>
                        </a:lnSpc>
                        <a:spcBef>
                          <a:spcPts val="409"/>
                        </a:spcBef>
                      </a:pPr>
                      <a:r>
                        <a:rPr sz="1150" dirty="0">
                          <a:latin typeface="Meiryo UI"/>
                          <a:cs typeface="Meiryo UI"/>
                        </a:rPr>
                        <a:t>恩納村</a:t>
                      </a:r>
                      <a:endParaRPr sz="1150">
                        <a:latin typeface="Meiryo UI"/>
                        <a:cs typeface="Meiryo UI"/>
                      </a:endParaRPr>
                    </a:p>
                  </a:txBody>
                  <a:tcPr marL="0" marR="0" marT="52069" marB="0">
                    <a:lnL w="7052">
                      <a:solidFill>
                        <a:srgbClr val="000000"/>
                      </a:solidFill>
                      <a:prstDash val="solid"/>
                    </a:lnL>
                    <a:lnR w="7052">
                      <a:solidFill>
                        <a:srgbClr val="000000"/>
                      </a:solidFill>
                      <a:prstDash val="solid"/>
                    </a:lnR>
                    <a:lnT w="7062">
                      <a:solidFill>
                        <a:srgbClr val="000000"/>
                      </a:solidFill>
                      <a:prstDash val="solid"/>
                    </a:lnT>
                    <a:lnB w="7058">
                      <a:solidFill>
                        <a:srgbClr val="000000"/>
                      </a:solidFill>
                      <a:prstDash val="solid"/>
                    </a:lnB>
                    <a:solidFill>
                      <a:srgbClr val="FFFF00"/>
                    </a:solidFill>
                  </a:tcPr>
                </a:tc>
                <a:extLst>
                  <a:ext uri="{0D108BD9-81ED-4DB2-BD59-A6C34878D82A}">
                    <a16:rowId xmlns:a16="http://schemas.microsoft.com/office/drawing/2014/main" val="10015"/>
                  </a:ext>
                </a:extLst>
              </a:tr>
            </a:tbl>
          </a:graphicData>
        </a:graphic>
      </p:graphicFrame>
      <p:sp>
        <p:nvSpPr>
          <p:cNvPr id="5" name="object 5"/>
          <p:cNvSpPr txBox="1"/>
          <p:nvPr/>
        </p:nvSpPr>
        <p:spPr>
          <a:xfrm>
            <a:off x="825487" y="5858173"/>
            <a:ext cx="2776220" cy="312906"/>
          </a:xfrm>
          <a:prstGeom prst="rect">
            <a:avLst/>
          </a:prstGeom>
        </p:spPr>
        <p:txBody>
          <a:bodyPr vert="horz" wrap="square" lIns="0" tIns="0" rIns="0" bIns="0" rtlCol="0">
            <a:spAutoFit/>
          </a:bodyPr>
          <a:lstStyle/>
          <a:p>
            <a:pPr marL="12700"/>
            <a:r>
              <a:rPr sz="850" spc="35" dirty="0">
                <a:latin typeface="Meiryo UI"/>
                <a:cs typeface="Meiryo UI"/>
              </a:rPr>
              <a:t>※黄色網掛</a:t>
            </a:r>
            <a:r>
              <a:rPr sz="850" spc="25" dirty="0">
                <a:latin typeface="Meiryo UI"/>
                <a:cs typeface="Meiryo UI"/>
              </a:rPr>
              <a:t>け</a:t>
            </a:r>
            <a:r>
              <a:rPr sz="850" spc="30" dirty="0">
                <a:latin typeface="Meiryo UI"/>
                <a:cs typeface="Meiryo UI"/>
              </a:rPr>
              <a:t>は</a:t>
            </a:r>
            <a:r>
              <a:rPr sz="850" spc="-10" dirty="0">
                <a:latin typeface="Meiryo UI"/>
                <a:cs typeface="Meiryo UI"/>
              </a:rPr>
              <a:t> </a:t>
            </a:r>
            <a:r>
              <a:rPr sz="850" spc="15" dirty="0">
                <a:latin typeface="Meiryo UI"/>
                <a:cs typeface="Meiryo UI"/>
              </a:rPr>
              <a:t>「</a:t>
            </a:r>
            <a:r>
              <a:rPr sz="850" spc="35" dirty="0">
                <a:latin typeface="Meiryo UI"/>
                <a:cs typeface="Meiryo UI"/>
              </a:rPr>
              <a:t>自治体ＳＤＧｓ</a:t>
            </a:r>
            <a:r>
              <a:rPr sz="850" spc="20" dirty="0">
                <a:latin typeface="Meiryo UI"/>
                <a:cs typeface="Meiryo UI"/>
              </a:rPr>
              <a:t>モ</a:t>
            </a:r>
            <a:r>
              <a:rPr sz="850" spc="25" dirty="0">
                <a:latin typeface="Meiryo UI"/>
                <a:cs typeface="Meiryo UI"/>
              </a:rPr>
              <a:t>デル</a:t>
            </a:r>
            <a:r>
              <a:rPr sz="850" spc="35" dirty="0">
                <a:latin typeface="Meiryo UI"/>
                <a:cs typeface="Meiryo UI"/>
              </a:rPr>
              <a:t>事業</a:t>
            </a:r>
            <a:r>
              <a:rPr sz="850" spc="15" dirty="0">
                <a:latin typeface="Meiryo UI"/>
                <a:cs typeface="Meiryo UI"/>
              </a:rPr>
              <a:t>」</a:t>
            </a:r>
            <a:r>
              <a:rPr sz="850" spc="35" dirty="0">
                <a:latin typeface="Meiryo UI"/>
                <a:cs typeface="Meiryo UI"/>
              </a:rPr>
              <a:t>選定自治体</a:t>
            </a:r>
            <a:endParaRPr sz="850">
              <a:latin typeface="Meiryo UI"/>
              <a:cs typeface="Meiryo UI"/>
            </a:endParaRPr>
          </a:p>
          <a:p>
            <a:pPr marL="12700">
              <a:spcBef>
                <a:spcPts val="425"/>
              </a:spcBef>
            </a:pPr>
            <a:r>
              <a:rPr sz="850" spc="35" dirty="0">
                <a:latin typeface="Meiryo UI"/>
                <a:cs typeface="Meiryo UI"/>
              </a:rPr>
              <a:t>※★</a:t>
            </a:r>
            <a:r>
              <a:rPr sz="850" spc="-55" dirty="0">
                <a:latin typeface="Meiryo UI"/>
                <a:cs typeface="Meiryo UI"/>
              </a:rPr>
              <a:t> </a:t>
            </a:r>
            <a:r>
              <a:rPr sz="850" spc="45" dirty="0">
                <a:latin typeface="Meiryo UI"/>
                <a:cs typeface="Meiryo UI"/>
              </a:rPr>
              <a:t>は</a:t>
            </a:r>
            <a:r>
              <a:rPr sz="850" spc="35" dirty="0">
                <a:latin typeface="Meiryo UI"/>
                <a:cs typeface="Meiryo UI"/>
              </a:rPr>
              <a:t>ＳＤＧｓ未来都市</a:t>
            </a:r>
            <a:r>
              <a:rPr sz="850" spc="25" dirty="0">
                <a:latin typeface="Meiryo UI"/>
                <a:cs typeface="Meiryo UI"/>
              </a:rPr>
              <a:t>の</a:t>
            </a:r>
            <a:r>
              <a:rPr sz="850" spc="5" dirty="0">
                <a:latin typeface="Meiryo UI"/>
                <a:cs typeface="Meiryo UI"/>
              </a:rPr>
              <a:t>う</a:t>
            </a:r>
            <a:r>
              <a:rPr sz="850" spc="10" dirty="0">
                <a:latin typeface="Meiryo UI"/>
                <a:cs typeface="Meiryo UI"/>
              </a:rPr>
              <a:t>ち</a:t>
            </a:r>
            <a:r>
              <a:rPr sz="850" spc="35" dirty="0">
                <a:latin typeface="Meiryo UI"/>
                <a:cs typeface="Meiryo UI"/>
              </a:rPr>
              <a:t>都道府県</a:t>
            </a:r>
            <a:endParaRPr sz="850">
              <a:latin typeface="Meiryo UI"/>
              <a:cs typeface="Meiryo UI"/>
            </a:endParaRPr>
          </a:p>
        </p:txBody>
      </p:sp>
      <p:sp>
        <p:nvSpPr>
          <p:cNvPr id="6" name="object 6"/>
          <p:cNvSpPr txBox="1"/>
          <p:nvPr/>
        </p:nvSpPr>
        <p:spPr>
          <a:xfrm>
            <a:off x="777721" y="975844"/>
            <a:ext cx="4090670" cy="207749"/>
          </a:xfrm>
          <a:prstGeom prst="rect">
            <a:avLst/>
          </a:prstGeom>
          <a:solidFill>
            <a:srgbClr val="E2EFDA"/>
          </a:solidFill>
          <a:ln w="7052">
            <a:solidFill>
              <a:srgbClr val="000000"/>
            </a:solidFill>
          </a:ln>
        </p:spPr>
        <p:txBody>
          <a:bodyPr vert="horz" wrap="square" lIns="0" tIns="30480" rIns="0" bIns="0" rtlCol="0">
            <a:spAutoFit/>
          </a:bodyPr>
          <a:lstStyle/>
          <a:p>
            <a:pPr marL="1043305">
              <a:spcBef>
                <a:spcPts val="240"/>
              </a:spcBef>
            </a:pPr>
            <a:r>
              <a:rPr sz="1150" spc="15" dirty="0">
                <a:latin typeface="Meiryo UI"/>
                <a:cs typeface="Meiryo UI"/>
              </a:rPr>
              <a:t>平成</a:t>
            </a:r>
            <a:r>
              <a:rPr sz="1150" spc="5" dirty="0">
                <a:latin typeface="Meiryo UI"/>
                <a:cs typeface="Meiryo UI"/>
              </a:rPr>
              <a:t>30</a:t>
            </a:r>
            <a:r>
              <a:rPr sz="1150" spc="15" dirty="0">
                <a:latin typeface="Meiryo UI"/>
                <a:cs typeface="Meiryo UI"/>
              </a:rPr>
              <a:t>年度選定（全</a:t>
            </a:r>
            <a:r>
              <a:rPr sz="1150" spc="5" dirty="0">
                <a:latin typeface="Meiryo UI"/>
                <a:cs typeface="Meiryo UI"/>
              </a:rPr>
              <a:t>29</a:t>
            </a:r>
            <a:r>
              <a:rPr sz="1150" spc="15" dirty="0">
                <a:latin typeface="Meiryo UI"/>
                <a:cs typeface="Meiryo UI"/>
              </a:rPr>
              <a:t>都市</a:t>
            </a:r>
            <a:r>
              <a:rPr sz="1150" spc="150" dirty="0">
                <a:latin typeface="Meiryo UI"/>
                <a:cs typeface="Meiryo UI"/>
              </a:rPr>
              <a:t>）</a:t>
            </a:r>
            <a:r>
              <a:rPr sz="600" spc="10" dirty="0">
                <a:latin typeface="Meiryo UI"/>
                <a:cs typeface="Meiryo UI"/>
              </a:rPr>
              <a:t>※都道府県</a:t>
            </a:r>
            <a:r>
              <a:rPr sz="600" spc="30" dirty="0">
                <a:latin typeface="Meiryo UI"/>
                <a:cs typeface="Meiryo UI"/>
              </a:rPr>
              <a:t>・</a:t>
            </a:r>
            <a:r>
              <a:rPr sz="600" spc="10" dirty="0">
                <a:latin typeface="Meiryo UI"/>
                <a:cs typeface="Meiryo UI"/>
              </a:rPr>
              <a:t>市区町</a:t>
            </a:r>
            <a:r>
              <a:rPr sz="600" spc="-50" dirty="0">
                <a:latin typeface="Meiryo UI"/>
                <a:cs typeface="Meiryo UI"/>
              </a:rPr>
              <a:t>村</a:t>
            </a:r>
            <a:r>
              <a:rPr sz="600" spc="25" dirty="0">
                <a:latin typeface="Meiryo UI"/>
                <a:cs typeface="Meiryo UI"/>
              </a:rPr>
              <a:t>コ</a:t>
            </a:r>
            <a:r>
              <a:rPr sz="600" spc="-50" dirty="0">
                <a:latin typeface="Meiryo UI"/>
                <a:cs typeface="Meiryo UI"/>
              </a:rPr>
              <a:t>ー</a:t>
            </a:r>
            <a:r>
              <a:rPr sz="600" spc="15" dirty="0">
                <a:latin typeface="Meiryo UI"/>
                <a:cs typeface="Meiryo UI"/>
              </a:rPr>
              <a:t>ド</a:t>
            </a:r>
            <a:r>
              <a:rPr sz="600" spc="10" dirty="0">
                <a:latin typeface="Meiryo UI"/>
                <a:cs typeface="Meiryo UI"/>
              </a:rPr>
              <a:t>順</a:t>
            </a:r>
            <a:endParaRPr sz="600" dirty="0">
              <a:latin typeface="Meiryo UI"/>
              <a:cs typeface="Meiryo UI"/>
            </a:endParaRPr>
          </a:p>
        </p:txBody>
      </p:sp>
      <p:sp>
        <p:nvSpPr>
          <p:cNvPr id="7" name="object 7"/>
          <p:cNvSpPr txBox="1"/>
          <p:nvPr/>
        </p:nvSpPr>
        <p:spPr>
          <a:xfrm>
            <a:off x="5016430" y="975844"/>
            <a:ext cx="4105275" cy="207749"/>
          </a:xfrm>
          <a:prstGeom prst="rect">
            <a:avLst/>
          </a:prstGeom>
          <a:solidFill>
            <a:srgbClr val="BDD7EE"/>
          </a:solidFill>
          <a:ln w="7052">
            <a:solidFill>
              <a:srgbClr val="000000"/>
            </a:solidFill>
          </a:ln>
        </p:spPr>
        <p:txBody>
          <a:bodyPr vert="horz" wrap="square" lIns="0" tIns="30480" rIns="0" bIns="0" rtlCol="0">
            <a:spAutoFit/>
          </a:bodyPr>
          <a:lstStyle/>
          <a:p>
            <a:pPr marL="1071880">
              <a:spcBef>
                <a:spcPts val="240"/>
              </a:spcBef>
            </a:pPr>
            <a:r>
              <a:rPr sz="1150" spc="15" dirty="0">
                <a:latin typeface="Meiryo UI"/>
                <a:cs typeface="Meiryo UI"/>
              </a:rPr>
              <a:t>令和元年度選定（全</a:t>
            </a:r>
            <a:r>
              <a:rPr sz="1150" spc="5" dirty="0">
                <a:latin typeface="Meiryo UI"/>
                <a:cs typeface="Meiryo UI"/>
              </a:rPr>
              <a:t>31</a:t>
            </a:r>
            <a:r>
              <a:rPr sz="1150" spc="15" dirty="0">
                <a:latin typeface="Meiryo UI"/>
                <a:cs typeface="Meiryo UI"/>
              </a:rPr>
              <a:t>都市</a:t>
            </a:r>
            <a:r>
              <a:rPr sz="1150" spc="-120" dirty="0">
                <a:latin typeface="Meiryo UI"/>
                <a:cs typeface="Meiryo UI"/>
              </a:rPr>
              <a:t>）</a:t>
            </a:r>
            <a:r>
              <a:rPr sz="600" spc="10" dirty="0">
                <a:latin typeface="Meiryo UI"/>
                <a:cs typeface="Meiryo UI"/>
              </a:rPr>
              <a:t>※都道府県</a:t>
            </a:r>
            <a:r>
              <a:rPr sz="600" spc="30" dirty="0">
                <a:latin typeface="Meiryo UI"/>
                <a:cs typeface="Meiryo UI"/>
              </a:rPr>
              <a:t>・</a:t>
            </a:r>
            <a:r>
              <a:rPr sz="600" spc="10" dirty="0">
                <a:latin typeface="Meiryo UI"/>
                <a:cs typeface="Meiryo UI"/>
              </a:rPr>
              <a:t>市区町</a:t>
            </a:r>
            <a:r>
              <a:rPr sz="600" spc="-50" dirty="0">
                <a:latin typeface="Meiryo UI"/>
                <a:cs typeface="Meiryo UI"/>
              </a:rPr>
              <a:t>村</a:t>
            </a:r>
            <a:r>
              <a:rPr sz="600" spc="25" dirty="0">
                <a:latin typeface="Meiryo UI"/>
                <a:cs typeface="Meiryo UI"/>
              </a:rPr>
              <a:t>コ</a:t>
            </a:r>
            <a:r>
              <a:rPr sz="600" spc="-50" dirty="0">
                <a:latin typeface="Meiryo UI"/>
                <a:cs typeface="Meiryo UI"/>
              </a:rPr>
              <a:t>ー</a:t>
            </a:r>
            <a:r>
              <a:rPr sz="600" spc="15" dirty="0">
                <a:latin typeface="Meiryo UI"/>
                <a:cs typeface="Meiryo UI"/>
              </a:rPr>
              <a:t>ド</a:t>
            </a:r>
            <a:r>
              <a:rPr sz="600" spc="10" dirty="0">
                <a:latin typeface="Meiryo UI"/>
                <a:cs typeface="Meiryo UI"/>
              </a:rPr>
              <a:t>順</a:t>
            </a:r>
            <a:endParaRPr sz="600" dirty="0">
              <a:latin typeface="Meiryo UI"/>
              <a:cs typeface="Meiryo UI"/>
            </a:endParaRPr>
          </a:p>
        </p:txBody>
      </p:sp>
      <p:sp>
        <p:nvSpPr>
          <p:cNvPr id="8" name="object 8"/>
          <p:cNvSpPr/>
          <p:nvPr/>
        </p:nvSpPr>
        <p:spPr>
          <a:xfrm>
            <a:off x="0" y="1"/>
            <a:ext cx="9906000" cy="475615"/>
          </a:xfrm>
          <a:custGeom>
            <a:avLst/>
            <a:gdLst/>
            <a:ahLst/>
            <a:cxnLst/>
            <a:rect l="l" t="t" r="r" b="b"/>
            <a:pathLst>
              <a:path w="9144000" h="475615">
                <a:moveTo>
                  <a:pt x="0" y="475488"/>
                </a:moveTo>
                <a:lnTo>
                  <a:pt x="9144000" y="475488"/>
                </a:lnTo>
                <a:lnTo>
                  <a:pt x="9144000" y="0"/>
                </a:lnTo>
                <a:lnTo>
                  <a:pt x="0" y="0"/>
                </a:lnTo>
                <a:lnTo>
                  <a:pt x="0" y="475488"/>
                </a:lnTo>
                <a:close/>
              </a:path>
            </a:pathLst>
          </a:custGeom>
          <a:solidFill>
            <a:srgbClr val="376092"/>
          </a:solidFill>
        </p:spPr>
        <p:txBody>
          <a:bodyPr wrap="square" lIns="0" tIns="0" rIns="0" bIns="0"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平成</a:t>
            </a:r>
            <a:r>
              <a:rPr lang="en-US" altLang="ja-JP" b="1" dirty="0">
                <a:solidFill>
                  <a:schemeClr val="bg1"/>
                </a:solidFill>
                <a:latin typeface="Meiryo UI" panose="020B0604030504040204" pitchFamily="50" charset="-128"/>
                <a:ea typeface="Meiryo UI" panose="020B0604030504040204" pitchFamily="50" charset="-128"/>
              </a:rPr>
              <a:t>30</a:t>
            </a:r>
            <a:r>
              <a:rPr lang="ja-JP" altLang="en-US" b="1" dirty="0">
                <a:solidFill>
                  <a:schemeClr val="bg1"/>
                </a:solidFill>
                <a:latin typeface="Meiryo UI" panose="020B0604030504040204" pitchFamily="50" charset="-128"/>
                <a:ea typeface="Meiryo UI" panose="020B0604030504040204" pitchFamily="50" charset="-128"/>
              </a:rPr>
              <a:t>年度・令</a:t>
            </a:r>
            <a:r>
              <a:rPr lang="ja-JP" altLang="en-US" b="1" spc="-15" dirty="0">
                <a:solidFill>
                  <a:schemeClr val="bg1"/>
                </a:solidFill>
                <a:latin typeface="Meiryo UI" panose="020B0604030504040204" pitchFamily="50" charset="-128"/>
                <a:ea typeface="Meiryo UI" panose="020B0604030504040204" pitchFamily="50" charset="-128"/>
              </a:rPr>
              <a:t>和</a:t>
            </a:r>
            <a:r>
              <a:rPr lang="ja-JP" altLang="en-US" b="1" dirty="0">
                <a:solidFill>
                  <a:schemeClr val="bg1"/>
                </a:solidFill>
                <a:latin typeface="Meiryo UI" panose="020B0604030504040204" pitchFamily="50" charset="-128"/>
                <a:ea typeface="Meiryo UI" panose="020B0604030504040204" pitchFamily="50" charset="-128"/>
              </a:rPr>
              <a:t>元</a:t>
            </a:r>
            <a:r>
              <a:rPr lang="ja-JP" altLang="en-US" b="1" dirty="0" smtClean="0">
                <a:solidFill>
                  <a:schemeClr val="bg1"/>
                </a:solidFill>
                <a:latin typeface="Meiryo UI" panose="020B0604030504040204" pitchFamily="50" charset="-128"/>
                <a:ea typeface="Meiryo UI" panose="020B0604030504040204" pitchFamily="50" charset="-128"/>
              </a:rPr>
              <a:t>年度</a:t>
            </a:r>
            <a:r>
              <a:rPr lang="en-US" altLang="ja-JP" b="1" dirty="0">
                <a:solidFill>
                  <a:schemeClr val="bg1"/>
                </a:solidFill>
                <a:latin typeface="Meiryo UI" panose="020B0604030504040204" pitchFamily="50" charset="-128"/>
                <a:ea typeface="Meiryo UI" panose="020B0604030504040204" pitchFamily="50" charset="-128"/>
              </a:rPr>
              <a:t> </a:t>
            </a:r>
            <a:r>
              <a:rPr lang="en-US" altLang="ja-JP" b="1" dirty="0" smtClean="0">
                <a:solidFill>
                  <a:schemeClr val="bg1"/>
                </a:solidFill>
                <a:latin typeface="Meiryo UI" panose="020B0604030504040204" pitchFamily="50" charset="-128"/>
                <a:ea typeface="Meiryo UI" panose="020B0604030504040204" pitchFamily="50" charset="-128"/>
              </a:rPr>
              <a:t>SD</a:t>
            </a:r>
            <a:r>
              <a:rPr lang="en-US" altLang="ja-JP" b="1" spc="-5" dirty="0" smtClean="0">
                <a:solidFill>
                  <a:schemeClr val="bg1"/>
                </a:solidFill>
                <a:latin typeface="Meiryo UI" panose="020B0604030504040204" pitchFamily="50" charset="-128"/>
                <a:ea typeface="Meiryo UI" panose="020B0604030504040204" pitchFamily="50" charset="-128"/>
              </a:rPr>
              <a:t>G</a:t>
            </a:r>
            <a:r>
              <a:rPr lang="en-US" altLang="ja-JP" b="1" dirty="0" smtClean="0">
                <a:solidFill>
                  <a:schemeClr val="bg1"/>
                </a:solidFill>
                <a:latin typeface="Meiryo UI" panose="020B0604030504040204" pitchFamily="50" charset="-128"/>
                <a:ea typeface="Meiryo UI" panose="020B0604030504040204" pitchFamily="50" charset="-128"/>
              </a:rPr>
              <a:t>s</a:t>
            </a:r>
            <a:r>
              <a:rPr lang="ja-JP" altLang="en-US" b="1" dirty="0" smtClean="0">
                <a:solidFill>
                  <a:schemeClr val="bg1"/>
                </a:solidFill>
                <a:latin typeface="Meiryo UI" panose="020B0604030504040204" pitchFamily="50" charset="-128"/>
                <a:ea typeface="Meiryo UI" panose="020B0604030504040204" pitchFamily="50" charset="-128"/>
              </a:rPr>
              <a:t>未来</a:t>
            </a:r>
            <a:r>
              <a:rPr lang="ja-JP" altLang="en-US" b="1" dirty="0">
                <a:solidFill>
                  <a:schemeClr val="bg1"/>
                </a:solidFill>
                <a:latin typeface="Meiryo UI" panose="020B0604030504040204" pitchFamily="50" charset="-128"/>
                <a:ea typeface="Meiryo UI" panose="020B0604030504040204" pitchFamily="50" charset="-128"/>
              </a:rPr>
              <a:t>都市</a:t>
            </a:r>
            <a:r>
              <a:rPr lang="ja-JP" altLang="en-US" b="1" dirty="0" smtClean="0">
                <a:solidFill>
                  <a:schemeClr val="bg1"/>
                </a:solidFill>
                <a:latin typeface="Meiryo UI" panose="020B0604030504040204" pitchFamily="50" charset="-128"/>
                <a:ea typeface="Meiryo UI" panose="020B0604030504040204" pitchFamily="50" charset="-128"/>
              </a:rPr>
              <a:t>等　選定</a:t>
            </a:r>
            <a:r>
              <a:rPr lang="ja-JP" altLang="en-US" b="1" dirty="0">
                <a:solidFill>
                  <a:schemeClr val="bg1"/>
                </a:solidFill>
                <a:latin typeface="Meiryo UI" panose="020B0604030504040204" pitchFamily="50" charset="-128"/>
                <a:ea typeface="Meiryo UI" panose="020B0604030504040204" pitchFamily="50" charset="-128"/>
              </a:rPr>
              <a:t>都市一覧</a:t>
            </a:r>
            <a:endParaRPr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890249" y="6604536"/>
            <a:ext cx="1880755"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地方創生推進</a:t>
            </a:r>
            <a:r>
              <a:rPr kumimoji="1" lang="ja-JP" altLang="en-US" sz="800" dirty="0" smtClean="0">
                <a:latin typeface="Meiryo UI" panose="020B0604030504040204" pitchFamily="50" charset="-128"/>
                <a:ea typeface="Meiryo UI" panose="020B0604030504040204" pitchFamily="50" charset="-128"/>
              </a:rPr>
              <a:t>事務局</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1769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93621" y="565405"/>
            <a:ext cx="6504431" cy="60380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737085" y="6649622"/>
            <a:ext cx="2866390" cy="100027"/>
          </a:xfrm>
          <a:prstGeom prst="rect">
            <a:avLst/>
          </a:prstGeom>
        </p:spPr>
        <p:txBody>
          <a:bodyPr vert="horz" wrap="square" lIns="0" tIns="0" rIns="0" bIns="0" rtlCol="0">
            <a:spAutoFit/>
          </a:bodyPr>
          <a:lstStyle/>
          <a:p>
            <a:pPr marL="12700"/>
            <a:r>
              <a:rPr sz="650" spc="-5" dirty="0">
                <a:latin typeface="Meiryo UI"/>
                <a:cs typeface="Meiryo UI"/>
              </a:rPr>
              <a:t>出典：国土地理院</a:t>
            </a:r>
            <a:r>
              <a:rPr sz="650" spc="-10" dirty="0">
                <a:latin typeface="Meiryo UI"/>
                <a:cs typeface="Meiryo UI"/>
              </a:rPr>
              <a:t>ウェ</a:t>
            </a:r>
            <a:r>
              <a:rPr sz="650" spc="-5" dirty="0">
                <a:latin typeface="Meiryo UI"/>
                <a:cs typeface="Meiryo UI"/>
              </a:rPr>
              <a:t>ブ</a:t>
            </a:r>
            <a:r>
              <a:rPr sz="650" spc="-10" dirty="0">
                <a:latin typeface="Meiryo UI"/>
                <a:cs typeface="Meiryo UI"/>
              </a:rPr>
              <a:t>サイト</a:t>
            </a:r>
            <a:r>
              <a:rPr sz="650" spc="-5" dirty="0">
                <a:latin typeface="Meiryo UI"/>
                <a:cs typeface="Meiryo UI"/>
              </a:rPr>
              <a:t>（https://maps.gsi.go.jp/）</a:t>
            </a:r>
            <a:r>
              <a:rPr sz="650" spc="-10" dirty="0">
                <a:latin typeface="Meiryo UI"/>
                <a:cs typeface="Meiryo UI"/>
              </a:rPr>
              <a:t>の</a:t>
            </a:r>
            <a:r>
              <a:rPr sz="650" spc="-5" dirty="0">
                <a:latin typeface="Meiryo UI"/>
                <a:cs typeface="Meiryo UI"/>
              </a:rPr>
              <a:t>白地図を</a:t>
            </a:r>
            <a:r>
              <a:rPr sz="650" spc="-10" dirty="0">
                <a:latin typeface="Meiryo UI"/>
                <a:cs typeface="Meiryo UI"/>
              </a:rPr>
              <a:t>も</a:t>
            </a:r>
            <a:r>
              <a:rPr sz="650" spc="-5" dirty="0">
                <a:latin typeface="Meiryo UI"/>
                <a:cs typeface="Meiryo UI"/>
              </a:rPr>
              <a:t>と</a:t>
            </a:r>
            <a:r>
              <a:rPr sz="650" spc="-10" dirty="0">
                <a:latin typeface="Meiryo UI"/>
                <a:cs typeface="Meiryo UI"/>
              </a:rPr>
              <a:t>に</a:t>
            </a:r>
            <a:r>
              <a:rPr sz="650" spc="-5" dirty="0">
                <a:latin typeface="Meiryo UI"/>
                <a:cs typeface="Meiryo UI"/>
              </a:rPr>
              <a:t>作成</a:t>
            </a:r>
            <a:endParaRPr sz="650">
              <a:latin typeface="Meiryo UI"/>
              <a:cs typeface="Meiryo UI"/>
            </a:endParaRPr>
          </a:p>
        </p:txBody>
      </p:sp>
      <p:sp>
        <p:nvSpPr>
          <p:cNvPr id="4" name="object 4"/>
          <p:cNvSpPr txBox="1"/>
          <p:nvPr/>
        </p:nvSpPr>
        <p:spPr>
          <a:xfrm>
            <a:off x="468458" y="6637052"/>
            <a:ext cx="995044" cy="92333"/>
          </a:xfrm>
          <a:prstGeom prst="rect">
            <a:avLst/>
          </a:prstGeom>
        </p:spPr>
        <p:txBody>
          <a:bodyPr vert="horz" wrap="square" lIns="0" tIns="0" rIns="0" bIns="0" rtlCol="0">
            <a:spAutoFit/>
          </a:bodyPr>
          <a:lstStyle/>
          <a:p>
            <a:pPr marL="12700"/>
            <a:r>
              <a:rPr sz="600" dirty="0">
                <a:latin typeface="Meiryo UI"/>
                <a:cs typeface="Meiryo UI"/>
              </a:rPr>
              <a:t>※都道府県・市区町村</a:t>
            </a:r>
            <a:r>
              <a:rPr sz="600" spc="5" dirty="0">
                <a:latin typeface="Meiryo UI"/>
                <a:cs typeface="Meiryo UI"/>
              </a:rPr>
              <a:t>コ</a:t>
            </a:r>
            <a:r>
              <a:rPr sz="600" spc="-5" dirty="0">
                <a:latin typeface="Meiryo UI"/>
                <a:cs typeface="Meiryo UI"/>
              </a:rPr>
              <a:t>ード</a:t>
            </a:r>
            <a:r>
              <a:rPr sz="600" dirty="0">
                <a:latin typeface="Meiryo UI"/>
                <a:cs typeface="Meiryo UI"/>
              </a:rPr>
              <a:t>順</a:t>
            </a:r>
            <a:endParaRPr sz="600">
              <a:latin typeface="Meiryo UI"/>
              <a:cs typeface="Meiryo UI"/>
            </a:endParaRPr>
          </a:p>
        </p:txBody>
      </p:sp>
      <p:sp>
        <p:nvSpPr>
          <p:cNvPr id="5" name="object 5"/>
          <p:cNvSpPr/>
          <p:nvPr/>
        </p:nvSpPr>
        <p:spPr>
          <a:xfrm>
            <a:off x="2790444" y="969263"/>
            <a:ext cx="2994660" cy="1088390"/>
          </a:xfrm>
          <a:custGeom>
            <a:avLst/>
            <a:gdLst/>
            <a:ahLst/>
            <a:cxnLst/>
            <a:rect l="l" t="t" r="r" b="b"/>
            <a:pathLst>
              <a:path w="2994660" h="1088389">
                <a:moveTo>
                  <a:pt x="0" y="0"/>
                </a:moveTo>
                <a:lnTo>
                  <a:pt x="2994660" y="0"/>
                </a:lnTo>
                <a:lnTo>
                  <a:pt x="2994660" y="1088136"/>
                </a:lnTo>
                <a:lnTo>
                  <a:pt x="0" y="1088136"/>
                </a:lnTo>
                <a:lnTo>
                  <a:pt x="0" y="0"/>
                </a:lnTo>
                <a:close/>
              </a:path>
            </a:pathLst>
          </a:custGeom>
          <a:solidFill>
            <a:srgbClr val="F8F7F3"/>
          </a:solidFill>
        </p:spPr>
        <p:txBody>
          <a:bodyPr wrap="square" lIns="0" tIns="0" rIns="0" bIns="0" rtlCol="0"/>
          <a:lstStyle/>
          <a:p>
            <a:endParaRPr/>
          </a:p>
        </p:txBody>
      </p:sp>
      <p:sp>
        <p:nvSpPr>
          <p:cNvPr id="6" name="object 6"/>
          <p:cNvSpPr/>
          <p:nvPr/>
        </p:nvSpPr>
        <p:spPr>
          <a:xfrm>
            <a:off x="2869693" y="1063753"/>
            <a:ext cx="353567" cy="28803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871217" y="1420368"/>
            <a:ext cx="353567" cy="288035"/>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2790444" y="969263"/>
            <a:ext cx="2994660" cy="991938"/>
          </a:xfrm>
          <a:prstGeom prst="rect">
            <a:avLst/>
          </a:prstGeom>
          <a:ln w="9144">
            <a:solidFill>
              <a:srgbClr val="000000"/>
            </a:solidFill>
          </a:ln>
        </p:spPr>
        <p:txBody>
          <a:bodyPr vert="horz" wrap="square" lIns="0" tIns="57785" rIns="0" bIns="0" rtlCol="0">
            <a:spAutoFit/>
          </a:bodyPr>
          <a:lstStyle/>
          <a:p>
            <a:pPr marL="471805">
              <a:spcBef>
                <a:spcPts val="455"/>
              </a:spcBef>
            </a:pPr>
            <a:r>
              <a:rPr sz="1100" b="1" spc="-5" dirty="0">
                <a:latin typeface="Meiryo UI"/>
                <a:cs typeface="Meiryo UI"/>
              </a:rPr>
              <a:t>S</a:t>
            </a:r>
            <a:r>
              <a:rPr sz="1100" b="1" dirty="0">
                <a:latin typeface="Meiryo UI"/>
                <a:cs typeface="Meiryo UI"/>
              </a:rPr>
              <a:t>D</a:t>
            </a:r>
            <a:r>
              <a:rPr sz="1100" b="1" spc="-5" dirty="0">
                <a:latin typeface="Meiryo UI"/>
                <a:cs typeface="Meiryo UI"/>
              </a:rPr>
              <a:t>G</a:t>
            </a:r>
            <a:r>
              <a:rPr sz="1100" b="1" dirty="0">
                <a:latin typeface="Meiryo UI"/>
                <a:cs typeface="Meiryo UI"/>
              </a:rPr>
              <a:t>ｓ未来都市</a:t>
            </a:r>
            <a:endParaRPr sz="1100">
              <a:latin typeface="Meiryo UI"/>
              <a:cs typeface="Meiryo UI"/>
            </a:endParaRPr>
          </a:p>
          <a:p>
            <a:pPr marL="471805"/>
            <a:r>
              <a:rPr sz="1100" b="1" dirty="0">
                <a:latin typeface="Meiryo UI"/>
                <a:cs typeface="Meiryo UI"/>
              </a:rPr>
              <a:t>（自治体</a:t>
            </a:r>
            <a:r>
              <a:rPr sz="1100" b="1" spc="-5" dirty="0">
                <a:latin typeface="Meiryo UI"/>
                <a:cs typeface="Meiryo UI"/>
              </a:rPr>
              <a:t>S</a:t>
            </a:r>
            <a:r>
              <a:rPr sz="1100" b="1" dirty="0">
                <a:latin typeface="Meiryo UI"/>
                <a:cs typeface="Meiryo UI"/>
              </a:rPr>
              <a:t>D</a:t>
            </a:r>
            <a:r>
              <a:rPr sz="1100" b="1" spc="-5" dirty="0">
                <a:latin typeface="Meiryo UI"/>
                <a:cs typeface="Meiryo UI"/>
              </a:rPr>
              <a:t>G</a:t>
            </a:r>
            <a:r>
              <a:rPr sz="1100" b="1" dirty="0">
                <a:latin typeface="Meiryo UI"/>
                <a:cs typeface="Meiryo UI"/>
              </a:rPr>
              <a:t>ｓ</a:t>
            </a:r>
            <a:r>
              <a:rPr sz="1100" b="1" spc="15" dirty="0">
                <a:latin typeface="Meiryo UI"/>
                <a:cs typeface="Meiryo UI"/>
              </a:rPr>
              <a:t>モ</a:t>
            </a:r>
            <a:r>
              <a:rPr sz="1100" b="1" spc="-10" dirty="0">
                <a:latin typeface="Meiryo UI"/>
                <a:cs typeface="Meiryo UI"/>
              </a:rPr>
              <a:t>デ</a:t>
            </a:r>
            <a:r>
              <a:rPr sz="1100" b="1" spc="10" dirty="0">
                <a:latin typeface="Meiryo UI"/>
                <a:cs typeface="Meiryo UI"/>
              </a:rPr>
              <a:t>ル</a:t>
            </a:r>
            <a:r>
              <a:rPr sz="1100" b="1" dirty="0">
                <a:latin typeface="Meiryo UI"/>
                <a:cs typeface="Meiryo UI"/>
              </a:rPr>
              <a:t>事</a:t>
            </a:r>
            <a:r>
              <a:rPr sz="1100" b="1" spc="10" dirty="0">
                <a:latin typeface="Meiryo UI"/>
                <a:cs typeface="Meiryo UI"/>
              </a:rPr>
              <a:t>業含</a:t>
            </a:r>
            <a:r>
              <a:rPr sz="1100" b="1" spc="5" dirty="0">
                <a:latin typeface="Meiryo UI"/>
                <a:cs typeface="Meiryo UI"/>
              </a:rPr>
              <a:t>む</a:t>
            </a:r>
            <a:r>
              <a:rPr sz="1100" b="1" dirty="0">
                <a:latin typeface="Meiryo UI"/>
                <a:cs typeface="Meiryo UI"/>
              </a:rPr>
              <a:t>）</a:t>
            </a:r>
            <a:endParaRPr sz="1100">
              <a:latin typeface="Meiryo UI"/>
              <a:cs typeface="Meiryo UI"/>
            </a:endParaRPr>
          </a:p>
          <a:p>
            <a:pPr marL="475615">
              <a:spcBef>
                <a:spcPts val="880"/>
              </a:spcBef>
            </a:pPr>
            <a:r>
              <a:rPr sz="1100" b="1" spc="-5" dirty="0">
                <a:latin typeface="Meiryo UI"/>
                <a:cs typeface="Meiryo UI"/>
              </a:rPr>
              <a:t>S</a:t>
            </a:r>
            <a:r>
              <a:rPr sz="1100" b="1" dirty="0">
                <a:latin typeface="Meiryo UI"/>
                <a:cs typeface="Meiryo UI"/>
              </a:rPr>
              <a:t>D</a:t>
            </a:r>
            <a:r>
              <a:rPr sz="1100" b="1" spc="-5" dirty="0">
                <a:latin typeface="Meiryo UI"/>
                <a:cs typeface="Meiryo UI"/>
              </a:rPr>
              <a:t>G</a:t>
            </a:r>
            <a:r>
              <a:rPr sz="1100" b="1" dirty="0">
                <a:latin typeface="Meiryo UI"/>
                <a:cs typeface="Meiryo UI"/>
              </a:rPr>
              <a:t>ｓ未来都市</a:t>
            </a:r>
            <a:endParaRPr sz="1100">
              <a:latin typeface="Meiryo UI"/>
              <a:cs typeface="Meiryo UI"/>
            </a:endParaRPr>
          </a:p>
          <a:p>
            <a:pPr marL="114300">
              <a:spcBef>
                <a:spcPts val="1060"/>
              </a:spcBef>
            </a:pPr>
            <a:r>
              <a:rPr sz="1100" b="1" dirty="0">
                <a:latin typeface="Meiryo UI"/>
                <a:cs typeface="Meiryo UI"/>
              </a:rPr>
              <a:t>※道県</a:t>
            </a:r>
            <a:r>
              <a:rPr sz="1100" b="1" spc="5" dirty="0">
                <a:latin typeface="Meiryo UI"/>
                <a:cs typeface="Meiryo UI"/>
              </a:rPr>
              <a:t>が</a:t>
            </a:r>
            <a:r>
              <a:rPr sz="1100" b="1" dirty="0">
                <a:latin typeface="Meiryo UI"/>
                <a:cs typeface="Meiryo UI"/>
              </a:rPr>
              <a:t>選定</a:t>
            </a:r>
            <a:r>
              <a:rPr sz="1100" b="1" spc="-5" dirty="0">
                <a:latin typeface="Meiryo UI"/>
                <a:cs typeface="Meiryo UI"/>
              </a:rPr>
              <a:t>さ</a:t>
            </a:r>
            <a:r>
              <a:rPr sz="1100" b="1" dirty="0">
                <a:latin typeface="Meiryo UI"/>
                <a:cs typeface="Meiryo UI"/>
              </a:rPr>
              <a:t>れ</a:t>
            </a:r>
            <a:r>
              <a:rPr sz="1100" b="1" spc="-5" dirty="0">
                <a:latin typeface="Meiryo UI"/>
                <a:cs typeface="Meiryo UI"/>
              </a:rPr>
              <a:t>てい</a:t>
            </a:r>
            <a:r>
              <a:rPr sz="1100" b="1" dirty="0">
                <a:latin typeface="Meiryo UI"/>
                <a:cs typeface="Meiryo UI"/>
              </a:rPr>
              <a:t>る</a:t>
            </a:r>
            <a:r>
              <a:rPr sz="1100" b="1" spc="10" dirty="0">
                <a:latin typeface="Meiryo UI"/>
                <a:cs typeface="Meiryo UI"/>
              </a:rPr>
              <a:t>場</a:t>
            </a:r>
            <a:r>
              <a:rPr sz="1100" b="1" dirty="0">
                <a:latin typeface="Meiryo UI"/>
                <a:cs typeface="Meiryo UI"/>
              </a:rPr>
              <a:t>合</a:t>
            </a:r>
            <a:r>
              <a:rPr sz="1100" b="1" spc="10" dirty="0">
                <a:latin typeface="Meiryo UI"/>
                <a:cs typeface="Meiryo UI"/>
              </a:rPr>
              <a:t>は</a:t>
            </a:r>
            <a:r>
              <a:rPr sz="1100" b="1" dirty="0">
                <a:latin typeface="Meiryo UI"/>
                <a:cs typeface="Meiryo UI"/>
              </a:rPr>
              <a:t>道</a:t>
            </a:r>
            <a:r>
              <a:rPr sz="1100" b="1" spc="10" dirty="0">
                <a:latin typeface="Meiryo UI"/>
                <a:cs typeface="Meiryo UI"/>
              </a:rPr>
              <a:t>県全</a:t>
            </a:r>
            <a:r>
              <a:rPr sz="1100" b="1" dirty="0">
                <a:latin typeface="Meiryo UI"/>
                <a:cs typeface="Meiryo UI"/>
              </a:rPr>
              <a:t>域を</a:t>
            </a:r>
            <a:r>
              <a:rPr sz="1100" b="1" spc="10" dirty="0">
                <a:latin typeface="Meiryo UI"/>
                <a:cs typeface="Meiryo UI"/>
              </a:rPr>
              <a:t>着</a:t>
            </a:r>
            <a:r>
              <a:rPr sz="1100" b="1" dirty="0">
                <a:latin typeface="Meiryo UI"/>
                <a:cs typeface="Meiryo UI"/>
              </a:rPr>
              <a:t>色</a:t>
            </a:r>
            <a:endParaRPr sz="1100">
              <a:latin typeface="Meiryo UI"/>
              <a:cs typeface="Meiryo UI"/>
            </a:endParaRPr>
          </a:p>
        </p:txBody>
      </p:sp>
      <p:graphicFrame>
        <p:nvGraphicFramePr>
          <p:cNvPr id="9" name="object 9"/>
          <p:cNvGraphicFramePr>
            <a:graphicFrameLocks noGrp="1"/>
          </p:cNvGraphicFramePr>
          <p:nvPr/>
        </p:nvGraphicFramePr>
        <p:xfrm>
          <a:off x="7472476" y="1445014"/>
          <a:ext cx="1940503" cy="5355245"/>
        </p:xfrm>
        <a:graphic>
          <a:graphicData uri="http://schemas.openxmlformats.org/drawingml/2006/table">
            <a:tbl>
              <a:tblPr firstRow="1" bandRow="1">
                <a:tableStyleId>{2D5ABB26-0587-4C30-8999-92F81FD0307C}</a:tableStyleId>
              </a:tblPr>
              <a:tblGrid>
                <a:gridCol w="345081">
                  <a:extLst>
                    <a:ext uri="{9D8B030D-6E8A-4147-A177-3AD203B41FA5}">
                      <a16:colId xmlns:a16="http://schemas.microsoft.com/office/drawing/2014/main" val="20000"/>
                    </a:ext>
                  </a:extLst>
                </a:gridCol>
                <a:gridCol w="1180685">
                  <a:extLst>
                    <a:ext uri="{9D8B030D-6E8A-4147-A177-3AD203B41FA5}">
                      <a16:colId xmlns:a16="http://schemas.microsoft.com/office/drawing/2014/main" val="20001"/>
                    </a:ext>
                  </a:extLst>
                </a:gridCol>
                <a:gridCol w="414737">
                  <a:extLst>
                    <a:ext uri="{9D8B030D-6E8A-4147-A177-3AD203B41FA5}">
                      <a16:colId xmlns:a16="http://schemas.microsoft.com/office/drawing/2014/main" val="20002"/>
                    </a:ext>
                  </a:extLst>
                </a:gridCol>
              </a:tblGrid>
              <a:tr h="315478">
                <a:tc>
                  <a:txBody>
                    <a:bodyPr/>
                    <a:lstStyle/>
                    <a:p>
                      <a:pPr marR="45085" algn="r">
                        <a:lnSpc>
                          <a:spcPct val="100000"/>
                        </a:lnSpc>
                        <a:spcBef>
                          <a:spcPts val="610"/>
                        </a:spcBef>
                      </a:pPr>
                      <a:r>
                        <a:rPr sz="1000" b="1" spc="-5" dirty="0">
                          <a:latin typeface="Meiryo UI"/>
                          <a:cs typeface="Meiryo UI"/>
                        </a:rPr>
                        <a:t>N</a:t>
                      </a:r>
                      <a:r>
                        <a:rPr sz="1000" b="1" dirty="0">
                          <a:latin typeface="Meiryo UI"/>
                          <a:cs typeface="Meiryo UI"/>
                        </a:rPr>
                        <a:t>o.</a:t>
                      </a:r>
                      <a:endParaRPr sz="1000">
                        <a:latin typeface="Meiryo UI"/>
                        <a:cs typeface="Meiryo UI"/>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B9B8"/>
                    </a:solidFill>
                  </a:tcPr>
                </a:tc>
                <a:tc>
                  <a:txBody>
                    <a:bodyPr/>
                    <a:lstStyle/>
                    <a:p>
                      <a:pPr algn="ctr">
                        <a:lnSpc>
                          <a:spcPct val="100000"/>
                        </a:lnSpc>
                        <a:spcBef>
                          <a:spcPts val="610"/>
                        </a:spcBef>
                      </a:pPr>
                      <a:r>
                        <a:rPr sz="1000" b="1" dirty="0">
                          <a:latin typeface="Meiryo UI"/>
                          <a:cs typeface="Meiryo UI"/>
                        </a:rPr>
                        <a:t>都市名</a:t>
                      </a:r>
                      <a:endParaRPr sz="1000">
                        <a:latin typeface="Meiryo UI"/>
                        <a:cs typeface="Meiryo UI"/>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B9B8"/>
                    </a:solidFill>
                  </a:tcPr>
                </a:tc>
                <a:tc>
                  <a:txBody>
                    <a:bodyPr/>
                    <a:lstStyle/>
                    <a:p>
                      <a:pPr marL="73660" marR="66675">
                        <a:lnSpc>
                          <a:spcPct val="100000"/>
                        </a:lnSpc>
                        <a:spcBef>
                          <a:spcPts val="10"/>
                        </a:spcBef>
                      </a:pPr>
                      <a:r>
                        <a:rPr sz="1000" b="1" dirty="0">
                          <a:latin typeface="Meiryo UI"/>
                          <a:cs typeface="Meiryo UI"/>
                        </a:rPr>
                        <a:t>選定 年度</a:t>
                      </a:r>
                      <a:endParaRPr sz="1000">
                        <a:latin typeface="Meiryo UI"/>
                        <a:cs typeface="Meiryo U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B9B8"/>
                    </a:solidFill>
                  </a:tcPr>
                </a:tc>
                <a:extLst>
                  <a:ext uri="{0D108BD9-81ED-4DB2-BD59-A6C34878D82A}">
                    <a16:rowId xmlns:a16="http://schemas.microsoft.com/office/drawing/2014/main" val="10000"/>
                  </a:ext>
                </a:extLst>
              </a:tr>
              <a:tr h="167885">
                <a:tc>
                  <a:txBody>
                    <a:bodyPr/>
                    <a:lstStyle/>
                    <a:p>
                      <a:pPr marR="59690" algn="r">
                        <a:lnSpc>
                          <a:spcPts val="1135"/>
                        </a:lnSpc>
                      </a:pPr>
                      <a:r>
                        <a:rPr sz="1000" b="1" spc="-5" dirty="0">
                          <a:latin typeface="Bodoni MT Black"/>
                          <a:cs typeface="Bodoni MT Black"/>
                        </a:rPr>
                        <a:t>31</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愛知県</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1"/>
                  </a:ext>
                </a:extLst>
              </a:tr>
              <a:tr h="167886">
                <a:tc>
                  <a:txBody>
                    <a:bodyPr/>
                    <a:lstStyle/>
                    <a:p>
                      <a:pPr marR="59690" algn="r">
                        <a:lnSpc>
                          <a:spcPts val="1130"/>
                        </a:lnSpc>
                      </a:pPr>
                      <a:r>
                        <a:rPr sz="1000" b="1" spc="-5" dirty="0">
                          <a:latin typeface="Bodoni MT Black"/>
                          <a:cs typeface="Bodoni MT Black"/>
                        </a:rPr>
                        <a:t>32</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愛知県名古屋市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2"/>
                  </a:ext>
                </a:extLst>
              </a:tr>
              <a:tr h="167885">
                <a:tc>
                  <a:txBody>
                    <a:bodyPr/>
                    <a:lstStyle/>
                    <a:p>
                      <a:pPr marR="59690" algn="r">
                        <a:lnSpc>
                          <a:spcPts val="1130"/>
                        </a:lnSpc>
                      </a:pPr>
                      <a:r>
                        <a:rPr sz="1000" b="1" spc="-5" dirty="0">
                          <a:latin typeface="Bodoni MT Black"/>
                          <a:cs typeface="Bodoni MT Black"/>
                        </a:rPr>
                        <a:t>33</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愛知県豊橋市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3"/>
                  </a:ext>
                </a:extLst>
              </a:tr>
              <a:tr h="167885">
                <a:tc>
                  <a:txBody>
                    <a:bodyPr/>
                    <a:lstStyle/>
                    <a:p>
                      <a:pPr marR="59690" algn="r">
                        <a:lnSpc>
                          <a:spcPts val="1130"/>
                        </a:lnSpc>
                      </a:pPr>
                      <a:r>
                        <a:rPr sz="1000" b="1" spc="-5" dirty="0">
                          <a:latin typeface="Bodoni MT Black"/>
                          <a:cs typeface="Bodoni MT Black"/>
                        </a:rPr>
                        <a:t>34</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愛知県豊田市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4"/>
                  </a:ext>
                </a:extLst>
              </a:tr>
              <a:tr h="171095">
                <a:tc>
                  <a:txBody>
                    <a:bodyPr/>
                    <a:lstStyle/>
                    <a:p>
                      <a:pPr marR="59690" algn="r">
                        <a:lnSpc>
                          <a:spcPts val="1145"/>
                        </a:lnSpc>
                      </a:pPr>
                      <a:r>
                        <a:rPr sz="1000" b="1" spc="-5" dirty="0">
                          <a:latin typeface="Bodoni MT Black"/>
                          <a:cs typeface="Bodoni MT Black"/>
                        </a:rPr>
                        <a:t>35</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40"/>
                        </a:spcBef>
                      </a:pPr>
                      <a:r>
                        <a:rPr sz="1000" dirty="0">
                          <a:latin typeface="Meiryo UI"/>
                          <a:cs typeface="Meiryo UI"/>
                        </a:rPr>
                        <a:t>三重県志摩市</a:t>
                      </a:r>
                      <a:endParaRPr sz="1000">
                        <a:latin typeface="Meiryo UI"/>
                        <a:cs typeface="Meiryo U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95"/>
                        </a:spcBef>
                      </a:pPr>
                      <a:r>
                        <a:rPr sz="700" spc="-5" dirty="0">
                          <a:latin typeface="Tahoma"/>
                          <a:cs typeface="Tahoma"/>
                        </a:rPr>
                        <a:t>2018</a:t>
                      </a:r>
                      <a:endParaRPr sz="700">
                        <a:latin typeface="Tahoma"/>
                        <a:cs typeface="Tahoma"/>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5"/>
                  </a:ext>
                </a:extLst>
              </a:tr>
              <a:tr h="167885">
                <a:tc>
                  <a:txBody>
                    <a:bodyPr/>
                    <a:lstStyle/>
                    <a:p>
                      <a:pPr marR="59690" algn="r">
                        <a:lnSpc>
                          <a:spcPts val="1130"/>
                        </a:lnSpc>
                      </a:pPr>
                      <a:r>
                        <a:rPr sz="1000" b="1" spc="-5" dirty="0">
                          <a:latin typeface="Bodoni MT Black"/>
                          <a:cs typeface="Bodoni MT Black"/>
                        </a:rPr>
                        <a:t>36</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滋賀県</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6"/>
                  </a:ext>
                </a:extLst>
              </a:tr>
              <a:tr h="167885">
                <a:tc>
                  <a:txBody>
                    <a:bodyPr/>
                    <a:lstStyle/>
                    <a:p>
                      <a:pPr marR="59690" algn="r">
                        <a:lnSpc>
                          <a:spcPts val="1130"/>
                        </a:lnSpc>
                      </a:pPr>
                      <a:r>
                        <a:rPr sz="1000" b="1" spc="-5" dirty="0">
                          <a:latin typeface="Bodoni MT Black"/>
                          <a:cs typeface="Bodoni MT Black"/>
                        </a:rPr>
                        <a:t>37</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京都府舞鶴市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07"/>
                  </a:ext>
                </a:extLst>
              </a:tr>
              <a:tr h="167885">
                <a:tc>
                  <a:txBody>
                    <a:bodyPr/>
                    <a:lstStyle/>
                    <a:p>
                      <a:pPr marR="59690" algn="r">
                        <a:lnSpc>
                          <a:spcPts val="1130"/>
                        </a:lnSpc>
                      </a:pPr>
                      <a:r>
                        <a:rPr sz="1000" b="1" spc="-5" dirty="0">
                          <a:latin typeface="Bodoni MT Black"/>
                          <a:cs typeface="Bodoni MT Black"/>
                        </a:rPr>
                        <a:t>38</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大阪府堺市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8"/>
                  </a:ext>
                </a:extLst>
              </a:tr>
              <a:tr h="167886">
                <a:tc>
                  <a:txBody>
                    <a:bodyPr/>
                    <a:lstStyle/>
                    <a:p>
                      <a:pPr marR="59690" algn="r">
                        <a:lnSpc>
                          <a:spcPts val="1130"/>
                        </a:lnSpc>
                      </a:pPr>
                      <a:r>
                        <a:rPr sz="1000" b="1" spc="-5" dirty="0">
                          <a:latin typeface="Bodoni MT Black"/>
                          <a:cs typeface="Bodoni MT Black"/>
                        </a:rPr>
                        <a:t>39</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奈良県生駒市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9"/>
                  </a:ext>
                </a:extLst>
              </a:tr>
              <a:tr h="167885">
                <a:tc>
                  <a:txBody>
                    <a:bodyPr/>
                    <a:lstStyle/>
                    <a:p>
                      <a:pPr marR="59690" algn="r">
                        <a:lnSpc>
                          <a:spcPts val="1130"/>
                        </a:lnSpc>
                      </a:pPr>
                      <a:r>
                        <a:rPr sz="1000" b="1" spc="-5" dirty="0">
                          <a:latin typeface="Bodoni MT Black"/>
                          <a:cs typeface="Bodoni MT Black"/>
                        </a:rPr>
                        <a:t>40</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奈良県三郷町</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0"/>
                  </a:ext>
                </a:extLst>
              </a:tr>
              <a:tr h="167885">
                <a:tc>
                  <a:txBody>
                    <a:bodyPr/>
                    <a:lstStyle/>
                    <a:p>
                      <a:pPr marR="59690" algn="r">
                        <a:lnSpc>
                          <a:spcPts val="1130"/>
                        </a:lnSpc>
                      </a:pPr>
                      <a:r>
                        <a:rPr sz="1000" b="1" spc="-5" dirty="0">
                          <a:latin typeface="Bodoni MT Black"/>
                          <a:cs typeface="Bodoni MT Black"/>
                        </a:rPr>
                        <a:t>41</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奈良県広陵町</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1"/>
                  </a:ext>
                </a:extLst>
              </a:tr>
              <a:tr h="167885">
                <a:tc>
                  <a:txBody>
                    <a:bodyPr/>
                    <a:lstStyle/>
                    <a:p>
                      <a:pPr marR="59690" algn="r">
                        <a:lnSpc>
                          <a:spcPts val="1130"/>
                        </a:lnSpc>
                      </a:pPr>
                      <a:r>
                        <a:rPr sz="1000" b="1" spc="-5" dirty="0">
                          <a:latin typeface="Bodoni MT Black"/>
                          <a:cs typeface="Bodoni MT Black"/>
                        </a:rPr>
                        <a:t>42</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奈良県十津川村</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2"/>
                  </a:ext>
                </a:extLst>
              </a:tr>
              <a:tr h="167886">
                <a:tc>
                  <a:txBody>
                    <a:bodyPr/>
                    <a:lstStyle/>
                    <a:p>
                      <a:pPr marR="59690" algn="r">
                        <a:lnSpc>
                          <a:spcPts val="1130"/>
                        </a:lnSpc>
                      </a:pPr>
                      <a:r>
                        <a:rPr sz="1000" b="1" spc="-5" dirty="0">
                          <a:latin typeface="Bodoni MT Black"/>
                          <a:cs typeface="Bodoni MT Black"/>
                        </a:rPr>
                        <a:t>43</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和歌山県和歌山市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3"/>
                  </a:ext>
                </a:extLst>
              </a:tr>
              <a:tr h="167885">
                <a:tc>
                  <a:txBody>
                    <a:bodyPr/>
                    <a:lstStyle/>
                    <a:p>
                      <a:pPr marR="59690" algn="r">
                        <a:lnSpc>
                          <a:spcPts val="1130"/>
                        </a:lnSpc>
                      </a:pPr>
                      <a:r>
                        <a:rPr sz="1000" b="1" spc="-5" dirty="0">
                          <a:latin typeface="Bodoni MT Black"/>
                          <a:cs typeface="Bodoni MT Black"/>
                        </a:rPr>
                        <a:t>44</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鳥取県智頭町</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4"/>
                  </a:ext>
                </a:extLst>
              </a:tr>
              <a:tr h="167885">
                <a:tc>
                  <a:txBody>
                    <a:bodyPr/>
                    <a:lstStyle/>
                    <a:p>
                      <a:pPr marR="59690" algn="r">
                        <a:lnSpc>
                          <a:spcPts val="1130"/>
                        </a:lnSpc>
                      </a:pPr>
                      <a:r>
                        <a:rPr sz="1000" b="1" spc="-5" dirty="0">
                          <a:latin typeface="Bodoni MT Black"/>
                          <a:cs typeface="Bodoni MT Black"/>
                        </a:rPr>
                        <a:t>45</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鳥取県日南町</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5"/>
                  </a:ext>
                </a:extLst>
              </a:tr>
              <a:tr h="167885">
                <a:tc>
                  <a:txBody>
                    <a:bodyPr/>
                    <a:lstStyle/>
                    <a:p>
                      <a:pPr marR="59690" algn="r">
                        <a:lnSpc>
                          <a:spcPts val="1130"/>
                        </a:lnSpc>
                      </a:pPr>
                      <a:r>
                        <a:rPr sz="1000" b="1" spc="-5" dirty="0">
                          <a:latin typeface="Bodoni MT Black"/>
                          <a:cs typeface="Bodoni MT Black"/>
                        </a:rPr>
                        <a:t>46</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岡山県岡山市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6"/>
                  </a:ext>
                </a:extLst>
              </a:tr>
              <a:tr h="167885">
                <a:tc>
                  <a:txBody>
                    <a:bodyPr/>
                    <a:lstStyle/>
                    <a:p>
                      <a:pPr marR="59690" algn="r">
                        <a:lnSpc>
                          <a:spcPts val="1130"/>
                        </a:lnSpc>
                      </a:pPr>
                      <a:r>
                        <a:rPr sz="1000" b="1" spc="-5" dirty="0">
                          <a:latin typeface="Bodoni MT Black"/>
                          <a:cs typeface="Bodoni MT Black"/>
                        </a:rPr>
                        <a:t>47</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岡山県真庭市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32384"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17"/>
                  </a:ext>
                </a:extLst>
              </a:tr>
              <a:tr h="167886">
                <a:tc>
                  <a:txBody>
                    <a:bodyPr/>
                    <a:lstStyle/>
                    <a:p>
                      <a:pPr marR="59690" algn="r">
                        <a:lnSpc>
                          <a:spcPts val="1130"/>
                        </a:lnSpc>
                      </a:pPr>
                      <a:r>
                        <a:rPr sz="1000" b="1" spc="-5" dirty="0">
                          <a:latin typeface="Bodoni MT Black"/>
                          <a:cs typeface="Bodoni MT Black"/>
                        </a:rPr>
                        <a:t>48</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岡山県西粟倉村</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18"/>
                  </a:ext>
                </a:extLst>
              </a:tr>
              <a:tr h="167885">
                <a:tc>
                  <a:txBody>
                    <a:bodyPr/>
                    <a:lstStyle/>
                    <a:p>
                      <a:pPr marR="59690" algn="r">
                        <a:lnSpc>
                          <a:spcPts val="1130"/>
                        </a:lnSpc>
                      </a:pPr>
                      <a:r>
                        <a:rPr sz="1000" b="1" spc="-5" dirty="0">
                          <a:latin typeface="Bodoni MT Black"/>
                          <a:cs typeface="Bodoni MT Black"/>
                        </a:rPr>
                        <a:t>49</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広島県</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9"/>
                  </a:ext>
                </a:extLst>
              </a:tr>
              <a:tr h="167885">
                <a:tc>
                  <a:txBody>
                    <a:bodyPr/>
                    <a:lstStyle/>
                    <a:p>
                      <a:pPr marR="59690" algn="r">
                        <a:lnSpc>
                          <a:spcPts val="1130"/>
                        </a:lnSpc>
                      </a:pPr>
                      <a:r>
                        <a:rPr sz="1000" b="1" spc="-5" dirty="0">
                          <a:latin typeface="Bodoni MT Black"/>
                          <a:cs typeface="Bodoni MT Black"/>
                        </a:rPr>
                        <a:t>50</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山口県宇部市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20"/>
                  </a:ext>
                </a:extLst>
              </a:tr>
              <a:tr h="167885">
                <a:tc>
                  <a:txBody>
                    <a:bodyPr/>
                    <a:lstStyle/>
                    <a:p>
                      <a:pPr marR="59690" algn="r">
                        <a:lnSpc>
                          <a:spcPts val="1130"/>
                        </a:lnSpc>
                      </a:pPr>
                      <a:r>
                        <a:rPr sz="1000" b="1" spc="-5" dirty="0">
                          <a:latin typeface="Bodoni MT Black"/>
                          <a:cs typeface="Bodoni MT Black"/>
                        </a:rPr>
                        <a:t>51</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徳島県上勝町</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21"/>
                  </a:ext>
                </a:extLst>
              </a:tr>
              <a:tr h="167885">
                <a:tc>
                  <a:txBody>
                    <a:bodyPr/>
                    <a:lstStyle/>
                    <a:p>
                      <a:pPr marR="59690" algn="r">
                        <a:lnSpc>
                          <a:spcPts val="1130"/>
                        </a:lnSpc>
                      </a:pPr>
                      <a:r>
                        <a:rPr sz="1000" b="1" spc="-5" dirty="0">
                          <a:latin typeface="Bodoni MT Black"/>
                          <a:cs typeface="Bodoni MT Black"/>
                        </a:rPr>
                        <a:t>52</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福岡県北九州市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32384"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22"/>
                  </a:ext>
                </a:extLst>
              </a:tr>
              <a:tr h="167886">
                <a:tc>
                  <a:txBody>
                    <a:bodyPr/>
                    <a:lstStyle/>
                    <a:p>
                      <a:pPr marR="59690" algn="r">
                        <a:lnSpc>
                          <a:spcPts val="1130"/>
                        </a:lnSpc>
                      </a:pPr>
                      <a:r>
                        <a:rPr sz="1000" b="1" spc="-5" dirty="0">
                          <a:latin typeface="Bodoni MT Black"/>
                          <a:cs typeface="Bodoni MT Black"/>
                        </a:rPr>
                        <a:t>53</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福岡県大牟田市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23"/>
                  </a:ext>
                </a:extLst>
              </a:tr>
              <a:tr h="167885">
                <a:tc>
                  <a:txBody>
                    <a:bodyPr/>
                    <a:lstStyle/>
                    <a:p>
                      <a:pPr marR="59690" algn="r">
                        <a:lnSpc>
                          <a:spcPts val="1130"/>
                        </a:lnSpc>
                      </a:pPr>
                      <a:r>
                        <a:rPr sz="1000" b="1" spc="-5" dirty="0">
                          <a:latin typeface="Bodoni MT Black"/>
                          <a:cs typeface="Bodoni MT Black"/>
                        </a:rPr>
                        <a:t>54</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福岡県福津市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24"/>
                  </a:ext>
                </a:extLst>
              </a:tr>
              <a:tr h="167885">
                <a:tc>
                  <a:txBody>
                    <a:bodyPr/>
                    <a:lstStyle/>
                    <a:p>
                      <a:pPr marR="59690" algn="r">
                        <a:lnSpc>
                          <a:spcPts val="1130"/>
                        </a:lnSpc>
                      </a:pPr>
                      <a:r>
                        <a:rPr sz="1000" b="1" spc="-5" dirty="0">
                          <a:latin typeface="Bodoni MT Black"/>
                          <a:cs typeface="Bodoni MT Black"/>
                        </a:rPr>
                        <a:t>55</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長崎県壱岐市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32384"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25"/>
                  </a:ext>
                </a:extLst>
              </a:tr>
              <a:tr h="167885">
                <a:tc>
                  <a:txBody>
                    <a:bodyPr/>
                    <a:lstStyle/>
                    <a:p>
                      <a:pPr marR="59690" algn="r">
                        <a:lnSpc>
                          <a:spcPts val="1130"/>
                        </a:lnSpc>
                      </a:pPr>
                      <a:r>
                        <a:rPr sz="1000" b="1" spc="-5" dirty="0">
                          <a:latin typeface="Bodoni MT Black"/>
                          <a:cs typeface="Bodoni MT Black"/>
                        </a:rPr>
                        <a:t>56</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熊本県熊本市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26"/>
                  </a:ext>
                </a:extLst>
              </a:tr>
              <a:tr h="167886">
                <a:tc>
                  <a:txBody>
                    <a:bodyPr/>
                    <a:lstStyle/>
                    <a:p>
                      <a:pPr marR="59690" algn="r">
                        <a:lnSpc>
                          <a:spcPts val="1130"/>
                        </a:lnSpc>
                      </a:pPr>
                      <a:r>
                        <a:rPr sz="1000" b="1" spc="-5" dirty="0">
                          <a:latin typeface="Bodoni MT Black"/>
                          <a:cs typeface="Bodoni MT Black"/>
                        </a:rPr>
                        <a:t>57</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熊本県小国町</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32384"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27"/>
                  </a:ext>
                </a:extLst>
              </a:tr>
              <a:tr h="167885">
                <a:tc>
                  <a:txBody>
                    <a:bodyPr/>
                    <a:lstStyle/>
                    <a:p>
                      <a:pPr marR="59690" algn="r">
                        <a:lnSpc>
                          <a:spcPts val="1130"/>
                        </a:lnSpc>
                      </a:pPr>
                      <a:r>
                        <a:rPr sz="1000" b="1" spc="-5" dirty="0">
                          <a:latin typeface="Bodoni MT Black"/>
                          <a:cs typeface="Bodoni MT Black"/>
                        </a:rPr>
                        <a:t>58</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鹿児島県大崎町</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28"/>
                  </a:ext>
                </a:extLst>
              </a:tr>
              <a:tr h="167885">
                <a:tc>
                  <a:txBody>
                    <a:bodyPr/>
                    <a:lstStyle/>
                    <a:p>
                      <a:pPr marR="59690" algn="r">
                        <a:lnSpc>
                          <a:spcPts val="1130"/>
                        </a:lnSpc>
                      </a:pPr>
                      <a:r>
                        <a:rPr sz="1000" b="1" spc="-5" dirty="0">
                          <a:latin typeface="Bodoni MT Black"/>
                          <a:cs typeface="Bodoni MT Black"/>
                        </a:rPr>
                        <a:t>59</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鹿児島県徳之島町</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29"/>
                  </a:ext>
                </a:extLst>
              </a:tr>
              <a:tr h="167886">
                <a:tc>
                  <a:txBody>
                    <a:bodyPr/>
                    <a:lstStyle/>
                    <a:p>
                      <a:pPr marR="59690" algn="r">
                        <a:lnSpc>
                          <a:spcPts val="1130"/>
                        </a:lnSpc>
                      </a:pPr>
                      <a:r>
                        <a:rPr sz="1000" b="1" spc="-5" dirty="0">
                          <a:latin typeface="Bodoni MT Black"/>
                          <a:cs typeface="Bodoni MT Black"/>
                        </a:rPr>
                        <a:t>60</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沖縄県恩納村</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32384"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30"/>
                  </a:ext>
                </a:extLst>
              </a:tr>
            </a:tbl>
          </a:graphicData>
        </a:graphic>
      </p:graphicFrame>
      <p:graphicFrame>
        <p:nvGraphicFramePr>
          <p:cNvPr id="10" name="object 10"/>
          <p:cNvGraphicFramePr>
            <a:graphicFrameLocks noGrp="1"/>
          </p:cNvGraphicFramePr>
          <p:nvPr/>
        </p:nvGraphicFramePr>
        <p:xfrm>
          <a:off x="523925" y="1072088"/>
          <a:ext cx="1970803" cy="5352034"/>
        </p:xfrm>
        <a:graphic>
          <a:graphicData uri="http://schemas.openxmlformats.org/drawingml/2006/table">
            <a:tbl>
              <a:tblPr firstRow="1" bandRow="1">
                <a:tableStyleId>{2D5ABB26-0587-4C30-8999-92F81FD0307C}</a:tableStyleId>
              </a:tblPr>
              <a:tblGrid>
                <a:gridCol w="345081">
                  <a:extLst>
                    <a:ext uri="{9D8B030D-6E8A-4147-A177-3AD203B41FA5}">
                      <a16:colId xmlns:a16="http://schemas.microsoft.com/office/drawing/2014/main" val="20000"/>
                    </a:ext>
                  </a:extLst>
                </a:gridCol>
                <a:gridCol w="1219481">
                  <a:extLst>
                    <a:ext uri="{9D8B030D-6E8A-4147-A177-3AD203B41FA5}">
                      <a16:colId xmlns:a16="http://schemas.microsoft.com/office/drawing/2014/main" val="20001"/>
                    </a:ext>
                  </a:extLst>
                </a:gridCol>
                <a:gridCol w="406241">
                  <a:extLst>
                    <a:ext uri="{9D8B030D-6E8A-4147-A177-3AD203B41FA5}">
                      <a16:colId xmlns:a16="http://schemas.microsoft.com/office/drawing/2014/main" val="20002"/>
                    </a:ext>
                  </a:extLst>
                </a:gridCol>
              </a:tblGrid>
              <a:tr h="315490">
                <a:tc>
                  <a:txBody>
                    <a:bodyPr/>
                    <a:lstStyle/>
                    <a:p>
                      <a:pPr algn="ctr">
                        <a:lnSpc>
                          <a:spcPct val="100000"/>
                        </a:lnSpc>
                        <a:spcBef>
                          <a:spcPts val="610"/>
                        </a:spcBef>
                      </a:pPr>
                      <a:r>
                        <a:rPr sz="1000" b="1" spc="-5" dirty="0">
                          <a:latin typeface="Meiryo UI"/>
                          <a:cs typeface="Meiryo UI"/>
                        </a:rPr>
                        <a:t>No.</a:t>
                      </a:r>
                      <a:endParaRPr sz="1000">
                        <a:latin typeface="Meiryo UI"/>
                        <a:cs typeface="Meiryo UI"/>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B9B8"/>
                    </a:solidFill>
                  </a:tcPr>
                </a:tc>
                <a:tc>
                  <a:txBody>
                    <a:bodyPr/>
                    <a:lstStyle/>
                    <a:p>
                      <a:pPr marL="635" algn="ctr">
                        <a:lnSpc>
                          <a:spcPct val="100000"/>
                        </a:lnSpc>
                        <a:spcBef>
                          <a:spcPts val="610"/>
                        </a:spcBef>
                      </a:pPr>
                      <a:r>
                        <a:rPr sz="1000" b="1" dirty="0">
                          <a:latin typeface="Meiryo UI"/>
                          <a:cs typeface="Meiryo UI"/>
                        </a:rPr>
                        <a:t>都市名</a:t>
                      </a:r>
                      <a:endParaRPr sz="1000">
                        <a:latin typeface="Meiryo UI"/>
                        <a:cs typeface="Meiryo UI"/>
                      </a:endParaRPr>
                    </a:p>
                  </a:txBody>
                  <a:tcPr marL="0" marR="0" marT="774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B9B8"/>
                    </a:solidFill>
                  </a:tcPr>
                </a:tc>
                <a:tc>
                  <a:txBody>
                    <a:bodyPr/>
                    <a:lstStyle/>
                    <a:p>
                      <a:pPr marL="69215" marR="63500">
                        <a:lnSpc>
                          <a:spcPct val="100000"/>
                        </a:lnSpc>
                        <a:spcBef>
                          <a:spcPts val="10"/>
                        </a:spcBef>
                      </a:pPr>
                      <a:r>
                        <a:rPr sz="1000" b="1" dirty="0">
                          <a:latin typeface="Meiryo UI"/>
                          <a:cs typeface="Meiryo UI"/>
                        </a:rPr>
                        <a:t>選定 年度</a:t>
                      </a:r>
                      <a:endParaRPr sz="1000">
                        <a:latin typeface="Meiryo UI"/>
                        <a:cs typeface="Meiryo U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B9B8"/>
                    </a:solidFill>
                  </a:tcPr>
                </a:tc>
                <a:extLst>
                  <a:ext uri="{0D108BD9-81ED-4DB2-BD59-A6C34878D82A}">
                    <a16:rowId xmlns:a16="http://schemas.microsoft.com/office/drawing/2014/main" val="10000"/>
                  </a:ext>
                </a:extLst>
              </a:tr>
              <a:tr h="167885">
                <a:tc>
                  <a:txBody>
                    <a:bodyPr/>
                    <a:lstStyle/>
                    <a:p>
                      <a:pPr algn="ctr">
                        <a:lnSpc>
                          <a:spcPts val="1135"/>
                        </a:lnSpc>
                      </a:pPr>
                      <a:r>
                        <a:rPr sz="1000" b="1" dirty="0">
                          <a:latin typeface="Bodoni MT Black"/>
                          <a:cs typeface="Bodoni MT Black"/>
                        </a:rPr>
                        <a:t>1</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北海道</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1"/>
                  </a:ext>
                </a:extLst>
              </a:tr>
              <a:tr h="167885">
                <a:tc>
                  <a:txBody>
                    <a:bodyPr/>
                    <a:lstStyle/>
                    <a:p>
                      <a:pPr algn="ctr">
                        <a:lnSpc>
                          <a:spcPts val="1130"/>
                        </a:lnSpc>
                      </a:pPr>
                      <a:r>
                        <a:rPr sz="1000" b="1" dirty="0">
                          <a:latin typeface="Bodoni MT Black"/>
                          <a:cs typeface="Bodoni MT Black"/>
                        </a:rPr>
                        <a:t>2</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北海道札幌市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2"/>
                  </a:ext>
                </a:extLst>
              </a:tr>
              <a:tr h="167885">
                <a:tc>
                  <a:txBody>
                    <a:bodyPr/>
                    <a:lstStyle/>
                    <a:p>
                      <a:pPr algn="ctr">
                        <a:lnSpc>
                          <a:spcPts val="1130"/>
                        </a:lnSpc>
                      </a:pPr>
                      <a:r>
                        <a:rPr sz="1000" b="1" dirty="0">
                          <a:latin typeface="Bodoni MT Black"/>
                          <a:cs typeface="Bodoni MT Black"/>
                        </a:rPr>
                        <a:t>3</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北海道ニセ</a:t>
                      </a:r>
                      <a:r>
                        <a:rPr sz="1000" spc="-5" dirty="0">
                          <a:latin typeface="Meiryo UI"/>
                          <a:cs typeface="Meiryo UI"/>
                        </a:rPr>
                        <a:t>コ</a:t>
                      </a:r>
                      <a:r>
                        <a:rPr sz="1000" dirty="0">
                          <a:latin typeface="Meiryo UI"/>
                          <a:cs typeface="Meiryo UI"/>
                        </a:rPr>
                        <a:t>町</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03"/>
                  </a:ext>
                </a:extLst>
              </a:tr>
              <a:tr h="167885">
                <a:tc>
                  <a:txBody>
                    <a:bodyPr/>
                    <a:lstStyle/>
                    <a:p>
                      <a:pPr algn="ctr">
                        <a:lnSpc>
                          <a:spcPts val="1130"/>
                        </a:lnSpc>
                      </a:pPr>
                      <a:r>
                        <a:rPr sz="1000" b="1" dirty="0">
                          <a:latin typeface="Bodoni MT Black"/>
                          <a:cs typeface="Bodoni MT Black"/>
                        </a:rPr>
                        <a:t>4</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北海道下川町</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04"/>
                  </a:ext>
                </a:extLst>
              </a:tr>
              <a:tr h="167883">
                <a:tc>
                  <a:txBody>
                    <a:bodyPr/>
                    <a:lstStyle/>
                    <a:p>
                      <a:pPr algn="ctr">
                        <a:lnSpc>
                          <a:spcPts val="1130"/>
                        </a:lnSpc>
                      </a:pPr>
                      <a:r>
                        <a:rPr sz="1000" b="1" dirty="0">
                          <a:latin typeface="Bodoni MT Black"/>
                          <a:cs typeface="Bodoni MT Black"/>
                        </a:rPr>
                        <a:t>5</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岩手県陸前高田市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5"/>
                  </a:ext>
                </a:extLst>
              </a:tr>
              <a:tr h="167885">
                <a:tc>
                  <a:txBody>
                    <a:bodyPr/>
                    <a:lstStyle/>
                    <a:p>
                      <a:pPr algn="ctr">
                        <a:lnSpc>
                          <a:spcPts val="1130"/>
                        </a:lnSpc>
                      </a:pPr>
                      <a:r>
                        <a:rPr sz="1000" b="1" dirty="0">
                          <a:latin typeface="Bodoni MT Black"/>
                          <a:cs typeface="Bodoni MT Black"/>
                        </a:rPr>
                        <a:t>6</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宮城県東松島市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6"/>
                  </a:ext>
                </a:extLst>
              </a:tr>
              <a:tr h="167885">
                <a:tc>
                  <a:txBody>
                    <a:bodyPr/>
                    <a:lstStyle/>
                    <a:p>
                      <a:pPr algn="ctr">
                        <a:lnSpc>
                          <a:spcPts val="1130"/>
                        </a:lnSpc>
                      </a:pPr>
                      <a:r>
                        <a:rPr sz="1000" b="1" dirty="0">
                          <a:latin typeface="Bodoni MT Black"/>
                          <a:cs typeface="Bodoni MT Black"/>
                        </a:rPr>
                        <a:t>7</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秋田県仙北市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7"/>
                  </a:ext>
                </a:extLst>
              </a:tr>
              <a:tr h="167885">
                <a:tc>
                  <a:txBody>
                    <a:bodyPr/>
                    <a:lstStyle/>
                    <a:p>
                      <a:pPr algn="ctr">
                        <a:lnSpc>
                          <a:spcPts val="1130"/>
                        </a:lnSpc>
                      </a:pPr>
                      <a:r>
                        <a:rPr sz="1000" b="1" dirty="0">
                          <a:latin typeface="Bodoni MT Black"/>
                          <a:cs typeface="Bodoni MT Black"/>
                        </a:rPr>
                        <a:t>8</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山形県飯豊町</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08"/>
                  </a:ext>
                </a:extLst>
              </a:tr>
              <a:tr h="167885">
                <a:tc>
                  <a:txBody>
                    <a:bodyPr/>
                    <a:lstStyle/>
                    <a:p>
                      <a:pPr algn="ctr">
                        <a:lnSpc>
                          <a:spcPts val="1130"/>
                        </a:lnSpc>
                      </a:pPr>
                      <a:r>
                        <a:rPr sz="1000" b="1" dirty="0">
                          <a:latin typeface="Bodoni MT Black"/>
                          <a:cs typeface="Bodoni MT Black"/>
                        </a:rPr>
                        <a:t>9</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福島県郡山市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09"/>
                  </a:ext>
                </a:extLst>
              </a:tr>
              <a:tr h="167885">
                <a:tc>
                  <a:txBody>
                    <a:bodyPr/>
                    <a:lstStyle/>
                    <a:p>
                      <a:pPr algn="ctr">
                        <a:lnSpc>
                          <a:spcPts val="1130"/>
                        </a:lnSpc>
                      </a:pPr>
                      <a:r>
                        <a:rPr sz="1000" b="1" spc="-10" dirty="0">
                          <a:latin typeface="Bodoni MT Black"/>
                          <a:cs typeface="Bodoni MT Black"/>
                        </a:rPr>
                        <a:t>10</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茨城県</a:t>
                      </a:r>
                      <a:r>
                        <a:rPr sz="1000" spc="-5" dirty="0">
                          <a:latin typeface="Meiryo UI"/>
                          <a:cs typeface="Meiryo UI"/>
                        </a:rPr>
                        <a:t>つ</a:t>
                      </a:r>
                      <a:r>
                        <a:rPr sz="1000" dirty="0">
                          <a:latin typeface="Meiryo UI"/>
                          <a:cs typeface="Meiryo UI"/>
                        </a:rPr>
                        <a:t>くば市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0"/>
                  </a:ext>
                </a:extLst>
              </a:tr>
              <a:tr h="167885">
                <a:tc>
                  <a:txBody>
                    <a:bodyPr/>
                    <a:lstStyle/>
                    <a:p>
                      <a:pPr algn="ctr">
                        <a:lnSpc>
                          <a:spcPts val="1130"/>
                        </a:lnSpc>
                      </a:pPr>
                      <a:r>
                        <a:rPr sz="1000" b="1" spc="-10" dirty="0">
                          <a:latin typeface="Bodoni MT Black"/>
                          <a:cs typeface="Bodoni MT Black"/>
                        </a:rPr>
                        <a:t>11</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栃木県宇都宮市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1"/>
                  </a:ext>
                </a:extLst>
              </a:tr>
              <a:tr h="167885">
                <a:tc>
                  <a:txBody>
                    <a:bodyPr/>
                    <a:lstStyle/>
                    <a:p>
                      <a:pPr algn="ctr">
                        <a:lnSpc>
                          <a:spcPts val="1130"/>
                        </a:lnSpc>
                      </a:pPr>
                      <a:r>
                        <a:rPr sz="1000" b="1" spc="-10" dirty="0">
                          <a:latin typeface="Bodoni MT Black"/>
                          <a:cs typeface="Bodoni MT Black"/>
                        </a:rPr>
                        <a:t>12</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群馬県みなかみ町</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2"/>
                  </a:ext>
                </a:extLst>
              </a:tr>
              <a:tr h="167885">
                <a:tc>
                  <a:txBody>
                    <a:bodyPr/>
                    <a:lstStyle/>
                    <a:p>
                      <a:pPr algn="ctr">
                        <a:lnSpc>
                          <a:spcPts val="1130"/>
                        </a:lnSpc>
                      </a:pPr>
                      <a:r>
                        <a:rPr sz="1000" b="1" spc="-10" dirty="0">
                          <a:latin typeface="Bodoni MT Black"/>
                          <a:cs typeface="Bodoni MT Black"/>
                        </a:rPr>
                        <a:t>13</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埼玉県</a:t>
                      </a:r>
                      <a:r>
                        <a:rPr sz="1000" spc="-5" dirty="0">
                          <a:latin typeface="Meiryo UI"/>
                          <a:cs typeface="Meiryo UI"/>
                        </a:rPr>
                        <a:t>さ</a:t>
                      </a:r>
                      <a:r>
                        <a:rPr sz="1000" dirty="0">
                          <a:latin typeface="Meiryo UI"/>
                          <a:cs typeface="Meiryo UI"/>
                        </a:rPr>
                        <a:t>い</a:t>
                      </a:r>
                      <a:r>
                        <a:rPr sz="1000" spc="-5" dirty="0">
                          <a:latin typeface="Meiryo UI"/>
                          <a:cs typeface="Meiryo UI"/>
                        </a:rPr>
                        <a:t>た</a:t>
                      </a:r>
                      <a:r>
                        <a:rPr sz="1000" spc="5" dirty="0">
                          <a:latin typeface="Meiryo UI"/>
                          <a:cs typeface="Meiryo UI"/>
                        </a:rPr>
                        <a:t>ま</a:t>
                      </a:r>
                      <a:r>
                        <a:rPr sz="1000" dirty="0">
                          <a:latin typeface="Meiryo UI"/>
                          <a:cs typeface="Meiryo UI"/>
                        </a:rPr>
                        <a:t>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3"/>
                  </a:ext>
                </a:extLst>
              </a:tr>
              <a:tr h="167885">
                <a:tc>
                  <a:txBody>
                    <a:bodyPr/>
                    <a:lstStyle/>
                    <a:p>
                      <a:pPr algn="ctr">
                        <a:lnSpc>
                          <a:spcPts val="1130"/>
                        </a:lnSpc>
                      </a:pPr>
                      <a:r>
                        <a:rPr sz="1000" b="1" spc="-10" dirty="0">
                          <a:latin typeface="Bodoni MT Black"/>
                          <a:cs typeface="Bodoni MT Black"/>
                        </a:rPr>
                        <a:t>14</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東京都日野市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4"/>
                  </a:ext>
                </a:extLst>
              </a:tr>
              <a:tr h="167885">
                <a:tc>
                  <a:txBody>
                    <a:bodyPr/>
                    <a:lstStyle/>
                    <a:p>
                      <a:pPr algn="ctr">
                        <a:lnSpc>
                          <a:spcPts val="1130"/>
                        </a:lnSpc>
                      </a:pPr>
                      <a:r>
                        <a:rPr sz="1000" b="1" spc="-10" dirty="0">
                          <a:latin typeface="Bodoni MT Black"/>
                          <a:cs typeface="Bodoni MT Black"/>
                        </a:rPr>
                        <a:t>15</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神奈川県</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15"/>
                  </a:ext>
                </a:extLst>
              </a:tr>
              <a:tr h="167885">
                <a:tc>
                  <a:txBody>
                    <a:bodyPr/>
                    <a:lstStyle/>
                    <a:p>
                      <a:pPr algn="ctr">
                        <a:lnSpc>
                          <a:spcPts val="1130"/>
                        </a:lnSpc>
                      </a:pPr>
                      <a:r>
                        <a:rPr sz="1000" b="1" spc="-10" dirty="0">
                          <a:latin typeface="Bodoni MT Black"/>
                          <a:cs typeface="Bodoni MT Black"/>
                        </a:rPr>
                        <a:t>16</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神奈川県横浜市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16"/>
                  </a:ext>
                </a:extLst>
              </a:tr>
              <a:tr h="167883">
                <a:tc>
                  <a:txBody>
                    <a:bodyPr/>
                    <a:lstStyle/>
                    <a:p>
                      <a:pPr algn="ctr">
                        <a:lnSpc>
                          <a:spcPts val="1130"/>
                        </a:lnSpc>
                      </a:pPr>
                      <a:r>
                        <a:rPr sz="1000" b="1" spc="-10" dirty="0">
                          <a:latin typeface="Bodoni MT Black"/>
                          <a:cs typeface="Bodoni MT Black"/>
                        </a:rPr>
                        <a:t>17</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神奈川県川崎市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17"/>
                  </a:ext>
                </a:extLst>
              </a:tr>
              <a:tr h="167885">
                <a:tc>
                  <a:txBody>
                    <a:bodyPr/>
                    <a:lstStyle/>
                    <a:p>
                      <a:pPr algn="ctr">
                        <a:lnSpc>
                          <a:spcPts val="1130"/>
                        </a:lnSpc>
                      </a:pPr>
                      <a:r>
                        <a:rPr sz="1000" b="1" spc="-10" dirty="0">
                          <a:latin typeface="Bodoni MT Black"/>
                          <a:cs typeface="Bodoni MT Black"/>
                        </a:rPr>
                        <a:t>18</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神奈川県鎌倉市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18"/>
                  </a:ext>
                </a:extLst>
              </a:tr>
              <a:tr h="167885">
                <a:tc>
                  <a:txBody>
                    <a:bodyPr/>
                    <a:lstStyle/>
                    <a:p>
                      <a:pPr algn="ctr">
                        <a:lnSpc>
                          <a:spcPts val="1130"/>
                        </a:lnSpc>
                      </a:pPr>
                      <a:r>
                        <a:rPr sz="1000" b="1" spc="-10" dirty="0">
                          <a:latin typeface="Bodoni MT Black"/>
                          <a:cs typeface="Bodoni MT Black"/>
                        </a:rPr>
                        <a:t>19</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神奈川県小田原市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19"/>
                  </a:ext>
                </a:extLst>
              </a:tr>
              <a:tr h="167885">
                <a:tc>
                  <a:txBody>
                    <a:bodyPr/>
                    <a:lstStyle/>
                    <a:p>
                      <a:pPr algn="ctr">
                        <a:lnSpc>
                          <a:spcPts val="1130"/>
                        </a:lnSpc>
                      </a:pPr>
                      <a:r>
                        <a:rPr sz="1000" b="1" spc="-10" dirty="0">
                          <a:latin typeface="Bodoni MT Black"/>
                          <a:cs typeface="Bodoni MT Black"/>
                        </a:rPr>
                        <a:t>20</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新潟県見附市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20"/>
                  </a:ext>
                </a:extLst>
              </a:tr>
              <a:tr h="167885">
                <a:tc>
                  <a:txBody>
                    <a:bodyPr/>
                    <a:lstStyle/>
                    <a:p>
                      <a:pPr algn="ctr">
                        <a:lnSpc>
                          <a:spcPts val="1130"/>
                        </a:lnSpc>
                      </a:pPr>
                      <a:r>
                        <a:rPr sz="1000" b="1" spc="-10" dirty="0">
                          <a:latin typeface="Bodoni MT Black"/>
                          <a:cs typeface="Bodoni MT Black"/>
                        </a:rPr>
                        <a:t>21</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富山県</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21"/>
                  </a:ext>
                </a:extLst>
              </a:tr>
              <a:tr h="167885">
                <a:tc>
                  <a:txBody>
                    <a:bodyPr/>
                    <a:lstStyle/>
                    <a:p>
                      <a:pPr algn="ctr">
                        <a:lnSpc>
                          <a:spcPts val="1130"/>
                        </a:lnSpc>
                      </a:pPr>
                      <a:r>
                        <a:rPr sz="1000" b="1" spc="-10" dirty="0">
                          <a:latin typeface="Bodoni MT Black"/>
                          <a:cs typeface="Bodoni MT Black"/>
                        </a:rPr>
                        <a:t>22</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富山県富山市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22"/>
                  </a:ext>
                </a:extLst>
              </a:tr>
              <a:tr h="167885">
                <a:tc>
                  <a:txBody>
                    <a:bodyPr/>
                    <a:lstStyle/>
                    <a:p>
                      <a:pPr algn="ctr">
                        <a:lnSpc>
                          <a:spcPts val="1130"/>
                        </a:lnSpc>
                      </a:pPr>
                      <a:r>
                        <a:rPr sz="1000" b="1" spc="-10" dirty="0">
                          <a:latin typeface="Bodoni MT Black"/>
                          <a:cs typeface="Bodoni MT Black"/>
                        </a:rPr>
                        <a:t>23</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富山県南砺市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23"/>
                  </a:ext>
                </a:extLst>
              </a:tr>
              <a:tr h="167885">
                <a:tc>
                  <a:txBody>
                    <a:bodyPr/>
                    <a:lstStyle/>
                    <a:p>
                      <a:pPr algn="ctr">
                        <a:lnSpc>
                          <a:spcPts val="1130"/>
                        </a:lnSpc>
                      </a:pPr>
                      <a:r>
                        <a:rPr sz="1000" b="1" spc="-10" dirty="0">
                          <a:latin typeface="Bodoni MT Black"/>
                          <a:cs typeface="Bodoni MT Black"/>
                        </a:rPr>
                        <a:t>24</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石川県小松市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24"/>
                  </a:ext>
                </a:extLst>
              </a:tr>
              <a:tr h="167885">
                <a:tc>
                  <a:txBody>
                    <a:bodyPr/>
                    <a:lstStyle/>
                    <a:p>
                      <a:pPr algn="ctr">
                        <a:lnSpc>
                          <a:spcPts val="1130"/>
                        </a:lnSpc>
                      </a:pPr>
                      <a:r>
                        <a:rPr sz="1000" b="1" spc="-10" dirty="0">
                          <a:latin typeface="Bodoni MT Black"/>
                          <a:cs typeface="Bodoni MT Black"/>
                        </a:rPr>
                        <a:t>25</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石川県珠洲市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25"/>
                  </a:ext>
                </a:extLst>
              </a:tr>
              <a:tr h="167885">
                <a:tc>
                  <a:txBody>
                    <a:bodyPr/>
                    <a:lstStyle/>
                    <a:p>
                      <a:pPr algn="ctr">
                        <a:lnSpc>
                          <a:spcPts val="1130"/>
                        </a:lnSpc>
                      </a:pPr>
                      <a:r>
                        <a:rPr sz="1000" b="1" spc="-10" dirty="0">
                          <a:latin typeface="Bodoni MT Black"/>
                          <a:cs typeface="Bodoni MT Black"/>
                        </a:rPr>
                        <a:t>26</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石川県白山市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26"/>
                  </a:ext>
                </a:extLst>
              </a:tr>
              <a:tr h="167885">
                <a:tc>
                  <a:txBody>
                    <a:bodyPr/>
                    <a:lstStyle/>
                    <a:p>
                      <a:pPr algn="ctr">
                        <a:lnSpc>
                          <a:spcPts val="1130"/>
                        </a:lnSpc>
                      </a:pPr>
                      <a:r>
                        <a:rPr sz="1000" b="1" spc="-10" dirty="0">
                          <a:latin typeface="Bodoni MT Black"/>
                          <a:cs typeface="Bodoni MT Black"/>
                        </a:rPr>
                        <a:t>27</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marL="59690">
                        <a:lnSpc>
                          <a:spcPct val="100000"/>
                        </a:lnSpc>
                        <a:spcBef>
                          <a:spcPts val="25"/>
                        </a:spcBef>
                      </a:pPr>
                      <a:r>
                        <a:rPr sz="1000" dirty="0">
                          <a:latin typeface="Meiryo UI"/>
                          <a:cs typeface="Meiryo UI"/>
                        </a:rPr>
                        <a:t>福井県鯖江市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tc>
                  <a:txBody>
                    <a:bodyPr/>
                    <a:lstStyle/>
                    <a:p>
                      <a:pPr algn="ctr">
                        <a:lnSpc>
                          <a:spcPct val="100000"/>
                        </a:lnSpc>
                        <a:spcBef>
                          <a:spcPts val="185"/>
                        </a:spcBef>
                      </a:pPr>
                      <a:r>
                        <a:rPr sz="700" spc="-5" dirty="0">
                          <a:latin typeface="Tahoma"/>
                          <a:cs typeface="Tahoma"/>
                        </a:rPr>
                        <a:t>2019</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69B"/>
                    </a:solidFill>
                  </a:tcPr>
                </a:tc>
                <a:extLst>
                  <a:ext uri="{0D108BD9-81ED-4DB2-BD59-A6C34878D82A}">
                    <a16:rowId xmlns:a16="http://schemas.microsoft.com/office/drawing/2014/main" val="10027"/>
                  </a:ext>
                </a:extLst>
              </a:tr>
              <a:tr h="167883">
                <a:tc>
                  <a:txBody>
                    <a:bodyPr/>
                    <a:lstStyle/>
                    <a:p>
                      <a:pPr algn="ctr">
                        <a:lnSpc>
                          <a:spcPts val="1130"/>
                        </a:lnSpc>
                      </a:pPr>
                      <a:r>
                        <a:rPr sz="1000" b="1" spc="-10" dirty="0">
                          <a:latin typeface="Bodoni MT Black"/>
                          <a:cs typeface="Bodoni MT Black"/>
                        </a:rPr>
                        <a:t>28</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長野県</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28"/>
                  </a:ext>
                </a:extLst>
              </a:tr>
              <a:tr h="167885">
                <a:tc>
                  <a:txBody>
                    <a:bodyPr/>
                    <a:lstStyle/>
                    <a:p>
                      <a:pPr algn="ctr">
                        <a:lnSpc>
                          <a:spcPts val="1130"/>
                        </a:lnSpc>
                      </a:pPr>
                      <a:r>
                        <a:rPr sz="1000" b="1" spc="-10" dirty="0">
                          <a:latin typeface="Bodoni MT Black"/>
                          <a:cs typeface="Bodoni MT Black"/>
                        </a:rPr>
                        <a:t>29</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静岡県静岡市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29"/>
                  </a:ext>
                </a:extLst>
              </a:tr>
              <a:tr h="167885">
                <a:tc>
                  <a:txBody>
                    <a:bodyPr/>
                    <a:lstStyle/>
                    <a:p>
                      <a:pPr algn="ctr">
                        <a:lnSpc>
                          <a:spcPts val="1130"/>
                        </a:lnSpc>
                      </a:pPr>
                      <a:r>
                        <a:rPr sz="1000" b="1" spc="-10" dirty="0">
                          <a:latin typeface="Bodoni MT Black"/>
                          <a:cs typeface="Bodoni MT Black"/>
                        </a:rPr>
                        <a:t>30</a:t>
                      </a:r>
                      <a:endParaRPr sz="1000">
                        <a:latin typeface="Bodoni MT Black"/>
                        <a:cs typeface="Bodoni MT Blac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marL="59690">
                        <a:lnSpc>
                          <a:spcPct val="100000"/>
                        </a:lnSpc>
                        <a:spcBef>
                          <a:spcPts val="25"/>
                        </a:spcBef>
                      </a:pPr>
                      <a:r>
                        <a:rPr sz="1000" dirty="0">
                          <a:latin typeface="Meiryo UI"/>
                          <a:cs typeface="Meiryo UI"/>
                        </a:rPr>
                        <a:t>静岡県浜松市</a:t>
                      </a:r>
                      <a:endParaRPr sz="1000">
                        <a:latin typeface="Meiryo UI"/>
                        <a:cs typeface="Meiryo UI"/>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tc>
                  <a:txBody>
                    <a:bodyPr/>
                    <a:lstStyle/>
                    <a:p>
                      <a:pPr algn="ctr">
                        <a:lnSpc>
                          <a:spcPct val="100000"/>
                        </a:lnSpc>
                        <a:spcBef>
                          <a:spcPts val="185"/>
                        </a:spcBef>
                      </a:pPr>
                      <a:r>
                        <a:rPr sz="700" spc="-5" dirty="0">
                          <a:latin typeface="Tahoma"/>
                          <a:cs typeface="Tahoma"/>
                        </a:rPr>
                        <a:t>2018</a:t>
                      </a:r>
                      <a:endParaRPr sz="700">
                        <a:latin typeface="Tahoma"/>
                        <a:cs typeface="Tahoma"/>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E6F2"/>
                    </a:solidFill>
                  </a:tcPr>
                </a:tc>
                <a:extLst>
                  <a:ext uri="{0D108BD9-81ED-4DB2-BD59-A6C34878D82A}">
                    <a16:rowId xmlns:a16="http://schemas.microsoft.com/office/drawing/2014/main" val="10030"/>
                  </a:ext>
                </a:extLst>
              </a:tr>
            </a:tbl>
          </a:graphicData>
        </a:graphic>
      </p:graphicFrame>
      <p:sp>
        <p:nvSpPr>
          <p:cNvPr id="16" name="object 8"/>
          <p:cNvSpPr/>
          <p:nvPr/>
        </p:nvSpPr>
        <p:spPr>
          <a:xfrm>
            <a:off x="0" y="1"/>
            <a:ext cx="9906000" cy="475615"/>
          </a:xfrm>
          <a:custGeom>
            <a:avLst/>
            <a:gdLst/>
            <a:ahLst/>
            <a:cxnLst/>
            <a:rect l="l" t="t" r="r" b="b"/>
            <a:pathLst>
              <a:path w="9144000" h="475615">
                <a:moveTo>
                  <a:pt x="0" y="475488"/>
                </a:moveTo>
                <a:lnTo>
                  <a:pt x="9144000" y="475488"/>
                </a:lnTo>
                <a:lnTo>
                  <a:pt x="9144000" y="0"/>
                </a:lnTo>
                <a:lnTo>
                  <a:pt x="0" y="0"/>
                </a:lnTo>
                <a:lnTo>
                  <a:pt x="0" y="475488"/>
                </a:lnTo>
                <a:close/>
              </a:path>
            </a:pathLst>
          </a:custGeom>
          <a:solidFill>
            <a:srgbClr val="376092"/>
          </a:solidFill>
        </p:spPr>
        <p:txBody>
          <a:bodyPr wrap="square" lIns="0" tIns="0" rIns="0" bIns="0"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平成</a:t>
            </a:r>
            <a:r>
              <a:rPr lang="en-US" altLang="ja-JP" b="1" dirty="0">
                <a:solidFill>
                  <a:schemeClr val="bg1"/>
                </a:solidFill>
                <a:latin typeface="Meiryo UI" panose="020B0604030504040204" pitchFamily="50" charset="-128"/>
                <a:ea typeface="Meiryo UI" panose="020B0604030504040204" pitchFamily="50" charset="-128"/>
              </a:rPr>
              <a:t>30</a:t>
            </a:r>
            <a:r>
              <a:rPr lang="ja-JP" altLang="en-US" b="1" dirty="0">
                <a:solidFill>
                  <a:schemeClr val="bg1"/>
                </a:solidFill>
                <a:latin typeface="Meiryo UI" panose="020B0604030504040204" pitchFamily="50" charset="-128"/>
                <a:ea typeface="Meiryo UI" panose="020B0604030504040204" pitchFamily="50" charset="-128"/>
              </a:rPr>
              <a:t>年度・令</a:t>
            </a:r>
            <a:r>
              <a:rPr lang="ja-JP" altLang="en-US" b="1" spc="-15" dirty="0">
                <a:solidFill>
                  <a:schemeClr val="bg1"/>
                </a:solidFill>
                <a:latin typeface="Meiryo UI" panose="020B0604030504040204" pitchFamily="50" charset="-128"/>
                <a:ea typeface="Meiryo UI" panose="020B0604030504040204" pitchFamily="50" charset="-128"/>
              </a:rPr>
              <a:t>和</a:t>
            </a:r>
            <a:r>
              <a:rPr lang="ja-JP" altLang="en-US" b="1" dirty="0">
                <a:solidFill>
                  <a:schemeClr val="bg1"/>
                </a:solidFill>
                <a:latin typeface="Meiryo UI" panose="020B0604030504040204" pitchFamily="50" charset="-128"/>
                <a:ea typeface="Meiryo UI" panose="020B0604030504040204" pitchFamily="50" charset="-128"/>
              </a:rPr>
              <a:t>元</a:t>
            </a:r>
            <a:r>
              <a:rPr lang="ja-JP" altLang="en-US" b="1" dirty="0" smtClean="0">
                <a:solidFill>
                  <a:schemeClr val="bg1"/>
                </a:solidFill>
                <a:latin typeface="Meiryo UI" panose="020B0604030504040204" pitchFamily="50" charset="-128"/>
                <a:ea typeface="Meiryo UI" panose="020B0604030504040204" pitchFamily="50" charset="-128"/>
              </a:rPr>
              <a:t>年度</a:t>
            </a:r>
            <a:r>
              <a:rPr lang="en-US" altLang="ja-JP" b="1" dirty="0">
                <a:solidFill>
                  <a:schemeClr val="bg1"/>
                </a:solidFill>
                <a:latin typeface="Meiryo UI" panose="020B0604030504040204" pitchFamily="50" charset="-128"/>
                <a:ea typeface="Meiryo UI" panose="020B0604030504040204" pitchFamily="50" charset="-128"/>
              </a:rPr>
              <a:t> </a:t>
            </a:r>
            <a:r>
              <a:rPr lang="en-US" altLang="ja-JP" b="1" dirty="0" smtClean="0">
                <a:solidFill>
                  <a:schemeClr val="bg1"/>
                </a:solidFill>
                <a:latin typeface="Meiryo UI" panose="020B0604030504040204" pitchFamily="50" charset="-128"/>
                <a:ea typeface="Meiryo UI" panose="020B0604030504040204" pitchFamily="50" charset="-128"/>
              </a:rPr>
              <a:t>SD</a:t>
            </a:r>
            <a:r>
              <a:rPr lang="en-US" altLang="ja-JP" b="1" spc="-5" dirty="0" smtClean="0">
                <a:solidFill>
                  <a:schemeClr val="bg1"/>
                </a:solidFill>
                <a:latin typeface="Meiryo UI" panose="020B0604030504040204" pitchFamily="50" charset="-128"/>
                <a:ea typeface="Meiryo UI" panose="020B0604030504040204" pitchFamily="50" charset="-128"/>
              </a:rPr>
              <a:t>G</a:t>
            </a:r>
            <a:r>
              <a:rPr lang="en-US" altLang="ja-JP" b="1" dirty="0" smtClean="0">
                <a:solidFill>
                  <a:schemeClr val="bg1"/>
                </a:solidFill>
                <a:latin typeface="Meiryo UI" panose="020B0604030504040204" pitchFamily="50" charset="-128"/>
                <a:ea typeface="Meiryo UI" panose="020B0604030504040204" pitchFamily="50" charset="-128"/>
              </a:rPr>
              <a:t>s</a:t>
            </a:r>
            <a:r>
              <a:rPr lang="ja-JP" altLang="en-US" b="1" dirty="0" smtClean="0">
                <a:solidFill>
                  <a:schemeClr val="bg1"/>
                </a:solidFill>
                <a:latin typeface="Meiryo UI" panose="020B0604030504040204" pitchFamily="50" charset="-128"/>
                <a:ea typeface="Meiryo UI" panose="020B0604030504040204" pitchFamily="50" charset="-128"/>
              </a:rPr>
              <a:t>未来</a:t>
            </a:r>
            <a:r>
              <a:rPr lang="ja-JP" altLang="en-US" b="1" dirty="0">
                <a:solidFill>
                  <a:schemeClr val="bg1"/>
                </a:solidFill>
                <a:latin typeface="Meiryo UI" panose="020B0604030504040204" pitchFamily="50" charset="-128"/>
                <a:ea typeface="Meiryo UI" panose="020B0604030504040204" pitchFamily="50" charset="-128"/>
              </a:rPr>
              <a:t>都市</a:t>
            </a:r>
            <a:r>
              <a:rPr lang="ja-JP" altLang="en-US" b="1" dirty="0" smtClean="0">
                <a:solidFill>
                  <a:schemeClr val="bg1"/>
                </a:solidFill>
                <a:latin typeface="Meiryo UI" panose="020B0604030504040204" pitchFamily="50" charset="-128"/>
                <a:ea typeface="Meiryo UI" panose="020B0604030504040204" pitchFamily="50" charset="-128"/>
              </a:rPr>
              <a:t>等　選定</a:t>
            </a:r>
            <a:r>
              <a:rPr lang="ja-JP" altLang="en-US" b="1" dirty="0">
                <a:solidFill>
                  <a:schemeClr val="bg1"/>
                </a:solidFill>
                <a:latin typeface="Meiryo UI" panose="020B0604030504040204" pitchFamily="50" charset="-128"/>
                <a:ea typeface="Meiryo UI" panose="020B0604030504040204" pitchFamily="50" charset="-128"/>
              </a:rPr>
              <a:t>都市一覧</a:t>
            </a:r>
            <a:endParaRPr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9880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1"/>
            <a:ext cx="9906000" cy="475615"/>
          </a:xfrm>
          <a:custGeom>
            <a:avLst/>
            <a:gdLst/>
            <a:ahLst/>
            <a:cxnLst/>
            <a:rect l="l" t="t" r="r" b="b"/>
            <a:pathLst>
              <a:path w="9144000" h="475615">
                <a:moveTo>
                  <a:pt x="0" y="475488"/>
                </a:moveTo>
                <a:lnTo>
                  <a:pt x="9144000" y="475488"/>
                </a:lnTo>
                <a:lnTo>
                  <a:pt x="9144000" y="0"/>
                </a:lnTo>
                <a:lnTo>
                  <a:pt x="0" y="0"/>
                </a:lnTo>
                <a:lnTo>
                  <a:pt x="0" y="475488"/>
                </a:lnTo>
                <a:close/>
              </a:path>
            </a:pathLst>
          </a:custGeom>
          <a:solidFill>
            <a:srgbClr val="376092"/>
          </a:solidFill>
        </p:spPr>
        <p:txBody>
          <a:bodyPr wrap="square" lIns="0" tIns="0" rIns="0" bIns="0"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平成</a:t>
            </a:r>
            <a:r>
              <a:rPr lang="en-US" altLang="ja-JP" b="1" dirty="0">
                <a:solidFill>
                  <a:schemeClr val="bg1"/>
                </a:solidFill>
                <a:latin typeface="Meiryo UI" panose="020B0604030504040204" pitchFamily="50" charset="-128"/>
                <a:ea typeface="Meiryo UI" panose="020B0604030504040204" pitchFamily="50" charset="-128"/>
              </a:rPr>
              <a:t>30</a:t>
            </a:r>
            <a:r>
              <a:rPr lang="ja-JP" altLang="en-US" b="1" dirty="0" smtClean="0">
                <a:solidFill>
                  <a:schemeClr val="bg1"/>
                </a:solidFill>
                <a:latin typeface="Meiryo UI" panose="020B0604030504040204" pitchFamily="50" charset="-128"/>
                <a:ea typeface="Meiryo UI" panose="020B0604030504040204" pitchFamily="50" charset="-128"/>
              </a:rPr>
              <a:t>年度</a:t>
            </a:r>
            <a:r>
              <a:rPr lang="en-US" altLang="ja-JP" b="1" dirty="0" smtClean="0">
                <a:solidFill>
                  <a:schemeClr val="bg1"/>
                </a:solidFill>
                <a:latin typeface="Meiryo UI" panose="020B0604030504040204" pitchFamily="50" charset="-128"/>
                <a:ea typeface="Meiryo UI" panose="020B0604030504040204" pitchFamily="50" charset="-128"/>
              </a:rPr>
              <a:t> </a:t>
            </a:r>
            <a:r>
              <a:rPr lang="ja-JP" altLang="en-US" b="1" dirty="0" smtClean="0">
                <a:solidFill>
                  <a:schemeClr val="bg1"/>
                </a:solidFill>
                <a:latin typeface="Meiryo UI" panose="020B0604030504040204" pitchFamily="50" charset="-128"/>
                <a:ea typeface="Meiryo UI" panose="020B0604030504040204" pitchFamily="50" charset="-128"/>
              </a:rPr>
              <a:t>自治体</a:t>
            </a:r>
            <a:r>
              <a:rPr lang="en-US" altLang="ja-JP" b="1" dirty="0" smtClean="0">
                <a:solidFill>
                  <a:schemeClr val="bg1"/>
                </a:solidFill>
                <a:latin typeface="Meiryo UI" panose="020B0604030504040204" pitchFamily="50" charset="-128"/>
                <a:ea typeface="Meiryo UI" panose="020B0604030504040204" pitchFamily="50" charset="-128"/>
              </a:rPr>
              <a:t>SD</a:t>
            </a:r>
            <a:r>
              <a:rPr lang="en-US" altLang="ja-JP" b="1" spc="-5" dirty="0" smtClean="0">
                <a:solidFill>
                  <a:schemeClr val="bg1"/>
                </a:solidFill>
                <a:latin typeface="Meiryo UI" panose="020B0604030504040204" pitchFamily="50" charset="-128"/>
                <a:ea typeface="Meiryo UI" panose="020B0604030504040204" pitchFamily="50" charset="-128"/>
              </a:rPr>
              <a:t>G</a:t>
            </a:r>
            <a:r>
              <a:rPr lang="en-US" altLang="ja-JP" b="1" dirty="0" smtClean="0">
                <a:solidFill>
                  <a:schemeClr val="bg1"/>
                </a:solidFill>
                <a:latin typeface="Meiryo UI" panose="020B0604030504040204" pitchFamily="50" charset="-128"/>
                <a:ea typeface="Meiryo UI" panose="020B0604030504040204" pitchFamily="50" charset="-128"/>
              </a:rPr>
              <a:t>s</a:t>
            </a:r>
            <a:r>
              <a:rPr lang="ja-JP" altLang="en-US" b="1" dirty="0" smtClean="0">
                <a:solidFill>
                  <a:schemeClr val="bg1"/>
                </a:solidFill>
                <a:latin typeface="Meiryo UI" panose="020B0604030504040204" pitchFamily="50" charset="-128"/>
                <a:ea typeface="Meiryo UI" panose="020B0604030504040204" pitchFamily="50" charset="-128"/>
              </a:rPr>
              <a:t>モデル事業　選定</a:t>
            </a:r>
            <a:r>
              <a:rPr lang="ja-JP" altLang="en-US" b="1" dirty="0">
                <a:solidFill>
                  <a:schemeClr val="bg1"/>
                </a:solidFill>
                <a:latin typeface="Meiryo UI" panose="020B0604030504040204" pitchFamily="50" charset="-128"/>
                <a:ea typeface="Meiryo UI" panose="020B0604030504040204" pitchFamily="50" charset="-128"/>
              </a:rPr>
              <a:t>都市</a:t>
            </a:r>
            <a:r>
              <a:rPr lang="ja-JP" altLang="en-US" b="1" dirty="0" smtClean="0">
                <a:solidFill>
                  <a:schemeClr val="bg1"/>
                </a:solidFill>
                <a:latin typeface="Meiryo UI" panose="020B0604030504040204" pitchFamily="50" charset="-128"/>
                <a:ea typeface="Meiryo UI" panose="020B0604030504040204" pitchFamily="50" charset="-128"/>
              </a:rPr>
              <a:t>一覧</a:t>
            </a:r>
            <a:endParaRPr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890249" y="6604536"/>
            <a:ext cx="1880755"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地方創生推進</a:t>
            </a:r>
            <a:r>
              <a:rPr kumimoji="1" lang="ja-JP" altLang="en-US" sz="800" dirty="0" smtClean="0">
                <a:latin typeface="Meiryo UI" panose="020B0604030504040204" pitchFamily="50" charset="-128"/>
                <a:ea typeface="Meiryo UI" panose="020B0604030504040204" pitchFamily="50" charset="-128"/>
              </a:rPr>
              <a:t>事務局</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999029371"/>
              </p:ext>
            </p:extLst>
          </p:nvPr>
        </p:nvGraphicFramePr>
        <p:xfrm>
          <a:off x="278186" y="720725"/>
          <a:ext cx="9541185" cy="5609700"/>
        </p:xfrm>
        <a:graphic>
          <a:graphicData uri="http://schemas.openxmlformats.org/drawingml/2006/table">
            <a:tbl>
              <a:tblPr>
                <a:tableStyleId>{5940675A-B579-460E-94D1-54222C63F5DA}</a:tableStyleId>
              </a:tblPr>
              <a:tblGrid>
                <a:gridCol w="1332000">
                  <a:extLst>
                    <a:ext uri="{9D8B030D-6E8A-4147-A177-3AD203B41FA5}">
                      <a16:colId xmlns:a16="http://schemas.microsoft.com/office/drawing/2014/main" val="1599243347"/>
                    </a:ext>
                  </a:extLst>
                </a:gridCol>
                <a:gridCol w="8209185">
                  <a:extLst>
                    <a:ext uri="{9D8B030D-6E8A-4147-A177-3AD203B41FA5}">
                      <a16:colId xmlns:a16="http://schemas.microsoft.com/office/drawing/2014/main" val="1104190082"/>
                    </a:ext>
                  </a:extLst>
                </a:gridCol>
              </a:tblGrid>
              <a:tr h="216000">
                <a:tc>
                  <a:txBody>
                    <a:bodyPr/>
                    <a:lstStyle/>
                    <a:p>
                      <a:pPr marL="0" indent="0" algn="ctr" fontAlgn="ctr"/>
                      <a:r>
                        <a:rPr lang="ja-JP" altLang="en-US" sz="1200" b="1" u="none" strike="noStrike" dirty="0">
                          <a:effectLst/>
                          <a:latin typeface="Meiryo UI" panose="020B0604030504040204" pitchFamily="50" charset="-128"/>
                          <a:ea typeface="Meiryo UI" panose="020B0604030504040204" pitchFamily="50" charset="-128"/>
                        </a:rPr>
                        <a:t>都市名</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129891" marR="5412" marT="5412" marB="0" anchor="ctr"/>
                </a:tc>
                <a:tc>
                  <a:txBody>
                    <a:bodyPr/>
                    <a:lstStyle/>
                    <a:p>
                      <a:pPr algn="ctr" fontAlgn="ctr"/>
                      <a:r>
                        <a:rPr lang="ja-JP" altLang="en-US" sz="1200" b="1" u="none" strike="noStrike" dirty="0">
                          <a:effectLst/>
                          <a:latin typeface="Meiryo UI" panose="020B0604030504040204" pitchFamily="50" charset="-128"/>
                          <a:ea typeface="Meiryo UI" panose="020B0604030504040204" pitchFamily="50" charset="-128"/>
                        </a:rPr>
                        <a:t>提案タイトル</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12" marR="5412" marT="5412" marB="0" anchor="ctr"/>
                </a:tc>
                <a:extLst>
                  <a:ext uri="{0D108BD9-81ED-4DB2-BD59-A6C34878D82A}">
                    <a16:rowId xmlns:a16="http://schemas.microsoft.com/office/drawing/2014/main" val="1886102140"/>
                  </a:ext>
                </a:extLst>
              </a:tr>
              <a:tr h="4149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北海道ニセコ町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環境を生かし、資源、経済が循環する自治の</a:t>
                      </a:r>
                      <a:r>
                        <a:rPr lang="ja-JP" altLang="en-US" sz="1200" u="none" strike="noStrike" dirty="0" smtClean="0">
                          <a:effectLst/>
                          <a:latin typeface="Meiryo UI" panose="020B0604030504040204" pitchFamily="50" charset="-128"/>
                          <a:ea typeface="Meiryo UI" panose="020B0604030504040204" pitchFamily="50" charset="-128"/>
                        </a:rPr>
                        <a:t>まち　「</a:t>
                      </a:r>
                      <a:r>
                        <a:rPr lang="ja-JP" altLang="en-US" sz="1200" u="none" strike="noStrike" dirty="0">
                          <a:effectLst/>
                          <a:latin typeface="Meiryo UI" panose="020B0604030504040204" pitchFamily="50" charset="-128"/>
                          <a:ea typeface="Meiryo UI" panose="020B0604030504040204" pitchFamily="50" charset="-128"/>
                        </a:rPr>
                        <a:t>サスティナブルタウンニセコ」の構築</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3810905276"/>
                  </a:ext>
                </a:extLst>
              </a:tr>
              <a:tr h="4149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北海道下川町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未来の人と自然へ繋ぐしもかわチャレンジ</a:t>
                      </a:r>
                      <a:r>
                        <a:rPr lang="en-US" altLang="ja-JP" sz="1200" u="none" strike="noStrike" dirty="0">
                          <a:effectLst/>
                          <a:latin typeface="Meiryo UI" panose="020B0604030504040204" pitchFamily="50" charset="-128"/>
                          <a:ea typeface="Meiryo UI" panose="020B0604030504040204" pitchFamily="50" charset="-128"/>
                        </a:rPr>
                        <a:t>2030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2836840795"/>
                  </a:ext>
                </a:extLst>
              </a:tr>
              <a:tr h="4149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神奈川県</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いのち輝く神奈川 持続可能な「スマイル</a:t>
                      </a:r>
                      <a:r>
                        <a:rPr lang="en-US" altLang="ja-JP" sz="1200" u="none" strike="noStrike" dirty="0">
                          <a:effectLst/>
                          <a:latin typeface="Meiryo UI" panose="020B0604030504040204" pitchFamily="50" charset="-128"/>
                          <a:ea typeface="Meiryo UI" panose="020B0604030504040204" pitchFamily="50" charset="-128"/>
                        </a:rPr>
                        <a:t>100</a:t>
                      </a:r>
                      <a:r>
                        <a:rPr lang="ja-JP" altLang="en-US" sz="1200" u="none" strike="noStrike" dirty="0">
                          <a:effectLst/>
                          <a:latin typeface="Meiryo UI" panose="020B0604030504040204" pitchFamily="50" charset="-128"/>
                          <a:ea typeface="Meiryo UI" panose="020B0604030504040204" pitchFamily="50" charset="-128"/>
                        </a:rPr>
                        <a:t>歳社会」の実現</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2400484693"/>
                  </a:ext>
                </a:extLst>
              </a:tr>
              <a:tr h="414900">
                <a:tc>
                  <a:txBody>
                    <a:bodyPr/>
                    <a:lstStyle/>
                    <a:p>
                      <a:pPr algn="l" fontAlgn="ctr"/>
                      <a:r>
                        <a:rPr lang="zh-CN" altLang="en-US" sz="1200" u="none" strike="noStrike" dirty="0">
                          <a:effectLst/>
                          <a:latin typeface="Meiryo UI" panose="020B0604030504040204" pitchFamily="50" charset="-128"/>
                          <a:ea typeface="Meiryo UI" panose="020B0604030504040204" pitchFamily="50" charset="-128"/>
                        </a:rPr>
                        <a:t>神奈川県横浜市</a:t>
                      </a:r>
                      <a:endParaRPr lang="zh-CN"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en-US" altLang="ja-JP" sz="1200" u="none" strike="noStrike" dirty="0">
                          <a:effectLst/>
                          <a:latin typeface="Meiryo UI" panose="020B0604030504040204" pitchFamily="50" charset="-128"/>
                          <a:ea typeface="Meiryo UI" panose="020B0604030504040204" pitchFamily="50" charset="-128"/>
                        </a:rPr>
                        <a:t>SDG</a:t>
                      </a:r>
                      <a:r>
                        <a:rPr lang="ja-JP" altLang="en-US" sz="1200" u="none" strike="noStrike" dirty="0" err="1">
                          <a:effectLst/>
                          <a:latin typeface="Meiryo UI" panose="020B0604030504040204" pitchFamily="50" charset="-128"/>
                          <a:ea typeface="Meiryo UI" panose="020B0604030504040204" pitchFamily="50" charset="-128"/>
                        </a:rPr>
                        <a:t>ｓ</a:t>
                      </a:r>
                      <a:r>
                        <a:rPr lang="ja-JP" altLang="en-US" sz="1200" u="none" strike="noStrike" dirty="0">
                          <a:effectLst/>
                          <a:latin typeface="Meiryo UI" panose="020B0604030504040204" pitchFamily="50" charset="-128"/>
                          <a:ea typeface="Meiryo UI" panose="020B0604030504040204" pitchFamily="50" charset="-128"/>
                        </a:rPr>
                        <a:t>未来都市・横浜  ～”連携”による「大都市モデル」創出～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3563210995"/>
                  </a:ext>
                </a:extLst>
              </a:tr>
              <a:tr h="414900">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神奈川県鎌倉市</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持続可能な都市経営「</a:t>
                      </a:r>
                      <a:r>
                        <a:rPr lang="en-US" altLang="ja-JP" sz="1200" u="none" strike="noStrike" dirty="0">
                          <a:effectLst/>
                          <a:latin typeface="Meiryo UI" panose="020B0604030504040204" pitchFamily="50" charset="-128"/>
                          <a:ea typeface="Meiryo UI" panose="020B0604030504040204" pitchFamily="50" charset="-128"/>
                        </a:rPr>
                        <a:t>SDG</a:t>
                      </a:r>
                      <a:r>
                        <a:rPr lang="ja-JP" altLang="en-US" sz="1200" u="none" strike="noStrike" dirty="0" err="1">
                          <a:effectLst/>
                          <a:latin typeface="Meiryo UI" panose="020B0604030504040204" pitchFamily="50" charset="-128"/>
                          <a:ea typeface="Meiryo UI" panose="020B0604030504040204" pitchFamily="50" charset="-128"/>
                        </a:rPr>
                        <a:t>ｓ</a:t>
                      </a:r>
                      <a:r>
                        <a:rPr lang="ja-JP" altLang="en-US" sz="1200" u="none" strike="noStrike" dirty="0">
                          <a:effectLst/>
                          <a:latin typeface="Meiryo UI" panose="020B0604030504040204" pitchFamily="50" charset="-128"/>
                          <a:ea typeface="Meiryo UI" panose="020B0604030504040204" pitchFamily="50" charset="-128"/>
                        </a:rPr>
                        <a:t>未来都市かまくら」の創造</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3401860504"/>
                  </a:ext>
                </a:extLst>
              </a:tr>
              <a:tr h="4149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富山県富山市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コンパクトシティ戦略による持続可能な付加価値創造都市の実現</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566149684"/>
                  </a:ext>
                </a:extLst>
              </a:tr>
              <a:tr h="414900">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岡山県真庭市</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地域エネルギー自給率</a:t>
                      </a:r>
                      <a:r>
                        <a:rPr lang="en-US" altLang="ja-JP" sz="1200" u="none" strike="noStrike" dirty="0">
                          <a:effectLst/>
                          <a:latin typeface="Meiryo UI" panose="020B0604030504040204" pitchFamily="50" charset="-128"/>
                          <a:ea typeface="Meiryo UI" panose="020B0604030504040204" pitchFamily="50" charset="-128"/>
                        </a:rPr>
                        <a:t>100%  2030”SDG</a:t>
                      </a:r>
                      <a:r>
                        <a:rPr lang="ja-JP" altLang="en-US" sz="1200" u="none" strike="noStrike" dirty="0">
                          <a:effectLst/>
                          <a:latin typeface="Meiryo UI" panose="020B0604030504040204" pitchFamily="50" charset="-128"/>
                          <a:ea typeface="Meiryo UI" panose="020B0604030504040204" pitchFamily="50" charset="-128"/>
                        </a:rPr>
                        <a:t>ｓ”未来杜市真庭の</a:t>
                      </a:r>
                      <a:r>
                        <a:rPr lang="ja-JP" altLang="en-US" sz="1200" u="none" strike="noStrike" dirty="0" smtClean="0">
                          <a:effectLst/>
                          <a:latin typeface="Meiryo UI" panose="020B0604030504040204" pitchFamily="50" charset="-128"/>
                          <a:ea typeface="Meiryo UI" panose="020B0604030504040204" pitchFamily="50" charset="-128"/>
                        </a:rPr>
                        <a:t>実現　</a:t>
                      </a:r>
                      <a:endParaRPr lang="en-US" altLang="ja-JP" sz="1200" u="none" strike="noStrike" dirty="0" smtClean="0">
                        <a:effectLst/>
                        <a:latin typeface="Meiryo UI" panose="020B0604030504040204" pitchFamily="50" charset="-128"/>
                        <a:ea typeface="Meiryo UI" panose="020B0604030504040204" pitchFamily="50" charset="-128"/>
                      </a:endParaRPr>
                    </a:p>
                    <a:p>
                      <a:pPr algn="l" fontAlgn="ctr"/>
                      <a:r>
                        <a:rPr lang="ja-JP" altLang="en-US" sz="1050" u="none" strike="noStrike" spc="-150" dirty="0" smtClean="0">
                          <a:effectLst/>
                          <a:latin typeface="Meiryo UI" panose="020B0604030504040204" pitchFamily="50" charset="-128"/>
                          <a:ea typeface="Meiryo UI" panose="020B0604030504040204" pitchFamily="50" charset="-128"/>
                        </a:rPr>
                        <a:t>～</a:t>
                      </a:r>
                      <a:r>
                        <a:rPr lang="ja-JP" altLang="en-US" sz="1050" u="none" strike="noStrike" spc="-150" dirty="0">
                          <a:effectLst/>
                          <a:latin typeface="Meiryo UI" panose="020B0604030504040204" pitchFamily="50" charset="-128"/>
                          <a:ea typeface="Meiryo UI" panose="020B0604030504040204" pitchFamily="50" charset="-128"/>
                        </a:rPr>
                        <a:t>永続的に発展する農山村のモデルを目指して（私がわたしらしく生きるまち）～</a:t>
                      </a:r>
                      <a:endParaRPr lang="ja-JP" altLang="en-US" sz="1200" b="0" i="0" u="none" strike="noStrike" spc="-150"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353969873"/>
                  </a:ext>
                </a:extLst>
              </a:tr>
              <a:tr h="414900">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福岡県北九州市</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zh-CN" altLang="en-US" sz="1200" u="none" strike="noStrike" dirty="0">
                          <a:effectLst/>
                          <a:latin typeface="Meiryo UI" panose="020B0604030504040204" pitchFamily="50" charset="-128"/>
                          <a:ea typeface="Meiryo UI" panose="020B0604030504040204" pitchFamily="50" charset="-128"/>
                        </a:rPr>
                        <a:t>北九州市</a:t>
                      </a:r>
                      <a:r>
                        <a:rPr lang="en-US" altLang="zh-CN" sz="1200" u="none" strike="noStrike" dirty="0">
                          <a:effectLst/>
                          <a:latin typeface="Meiryo UI" panose="020B0604030504040204" pitchFamily="50" charset="-128"/>
                          <a:ea typeface="Meiryo UI" panose="020B0604030504040204" pitchFamily="50" charset="-128"/>
                        </a:rPr>
                        <a:t>SDG</a:t>
                      </a:r>
                      <a:r>
                        <a:rPr lang="zh-CN" altLang="en-US" sz="1200" u="none" strike="noStrike" dirty="0">
                          <a:effectLst/>
                          <a:latin typeface="Meiryo UI" panose="020B0604030504040204" pitchFamily="50" charset="-128"/>
                          <a:ea typeface="Meiryo UI" panose="020B0604030504040204" pitchFamily="50" charset="-128"/>
                        </a:rPr>
                        <a:t>ｓ未来都市</a:t>
                      </a:r>
                      <a:endParaRPr lang="zh-CN"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4164219541"/>
                  </a:ext>
                </a:extLst>
              </a:tr>
              <a:tr h="414900">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長崎県壱岐市</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壱岐活き対話型社会「壱岐（粋）な</a:t>
                      </a:r>
                      <a:r>
                        <a:rPr lang="en-US" sz="1200" u="none" strike="noStrike" dirty="0">
                          <a:effectLst/>
                          <a:latin typeface="Meiryo UI" panose="020B0604030504040204" pitchFamily="50" charset="-128"/>
                          <a:ea typeface="Meiryo UI" panose="020B0604030504040204" pitchFamily="50" charset="-128"/>
                        </a:rPr>
                        <a:t>Society5.0」</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204034692"/>
                  </a:ext>
                </a:extLst>
              </a:tr>
              <a:tr h="414900">
                <a:tc>
                  <a:txBody>
                    <a:bodyPr/>
                    <a:lstStyle/>
                    <a:p>
                      <a:pPr algn="l" fontAlgn="ctr"/>
                      <a:r>
                        <a:rPr lang="zh-CN" altLang="en-US" sz="1200" u="none" strike="noStrike" dirty="0">
                          <a:effectLst/>
                          <a:latin typeface="Meiryo UI" panose="020B0604030504040204" pitchFamily="50" charset="-128"/>
                          <a:ea typeface="Meiryo UI" panose="020B0604030504040204" pitchFamily="50" charset="-128"/>
                        </a:rPr>
                        <a:t>熊本県小国町</a:t>
                      </a:r>
                      <a:endParaRPr lang="zh-CN"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地熱と森林の恵み、人とのつながりがもたらす持続可能なまちづくりを目指して</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882047727"/>
                  </a:ext>
                </a:extLst>
              </a:tr>
              <a:tr h="4149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広島県</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en-US" altLang="ja-JP" sz="1200" u="none" strike="noStrike" spc="-150" dirty="0">
                          <a:effectLst/>
                          <a:latin typeface="Meiryo UI" panose="020B0604030504040204" pitchFamily="50" charset="-128"/>
                          <a:ea typeface="Meiryo UI" panose="020B0604030504040204" pitchFamily="50" charset="-128"/>
                        </a:rPr>
                        <a:t>SDG</a:t>
                      </a:r>
                      <a:r>
                        <a:rPr lang="ja-JP" altLang="en-US" sz="1200" u="none" strike="noStrike" spc="-150" dirty="0" err="1">
                          <a:effectLst/>
                          <a:latin typeface="Meiryo UI" panose="020B0604030504040204" pitchFamily="50" charset="-128"/>
                          <a:ea typeface="Meiryo UI" panose="020B0604030504040204" pitchFamily="50" charset="-128"/>
                        </a:rPr>
                        <a:t>ｓ</a:t>
                      </a:r>
                      <a:r>
                        <a:rPr lang="ja-JP" altLang="en-US" sz="1200" u="none" strike="noStrike" spc="-150" dirty="0">
                          <a:effectLst/>
                          <a:latin typeface="Meiryo UI" panose="020B0604030504040204" pitchFamily="50" charset="-128"/>
                          <a:ea typeface="Meiryo UI" panose="020B0604030504040204" pitchFamily="50" charset="-128"/>
                        </a:rPr>
                        <a:t>の達成に向けて平和の活動を生み出す国際平和拠点ひろしまの取組を加速</a:t>
                      </a:r>
                      <a:r>
                        <a:rPr lang="ja-JP" altLang="en-US" sz="1200" u="none" strike="noStrike" spc="-150" dirty="0" smtClean="0">
                          <a:effectLst/>
                          <a:latin typeface="Meiryo UI" panose="020B0604030504040204" pitchFamily="50" charset="-128"/>
                          <a:ea typeface="Meiryo UI" panose="020B0604030504040204" pitchFamily="50" charset="-128"/>
                        </a:rPr>
                        <a:t>する</a:t>
                      </a:r>
                      <a:r>
                        <a:rPr lang="ja-JP" altLang="en-US" sz="1050" u="none" strike="noStrike" spc="-150" dirty="0" smtClean="0">
                          <a:effectLst/>
                          <a:latin typeface="Meiryo UI" panose="020B0604030504040204" pitchFamily="50" charset="-128"/>
                          <a:ea typeface="Meiryo UI" panose="020B0604030504040204" pitchFamily="50" charset="-128"/>
                        </a:rPr>
                        <a:t>　</a:t>
                      </a:r>
                      <a:endParaRPr lang="en-US" altLang="ja-JP" sz="1050" u="none" strike="noStrike" spc="-150" dirty="0" smtClean="0">
                        <a:effectLst/>
                        <a:latin typeface="Meiryo UI" panose="020B0604030504040204" pitchFamily="50" charset="-128"/>
                        <a:ea typeface="Meiryo UI" panose="020B0604030504040204" pitchFamily="50" charset="-128"/>
                      </a:endParaRPr>
                    </a:p>
                    <a:p>
                      <a:pPr algn="l" fontAlgn="ctr"/>
                      <a:r>
                        <a:rPr lang="ja-JP" altLang="en-US" sz="1050" u="none" strike="noStrike" spc="-150" dirty="0" smtClean="0">
                          <a:effectLst/>
                          <a:latin typeface="Meiryo UI" panose="020B0604030504040204" pitchFamily="50" charset="-128"/>
                          <a:ea typeface="Meiryo UI" panose="020B0604030504040204" pitchFamily="50" charset="-128"/>
                        </a:rPr>
                        <a:t>～</a:t>
                      </a:r>
                      <a:r>
                        <a:rPr lang="ja-JP" altLang="en-US" sz="1050" u="none" strike="noStrike" spc="-150" dirty="0">
                          <a:effectLst/>
                          <a:latin typeface="Meiryo UI" panose="020B0604030504040204" pitchFamily="50" charset="-128"/>
                          <a:ea typeface="Meiryo UI" panose="020B0604030504040204" pitchFamily="50" charset="-128"/>
                        </a:rPr>
                        <a:t>マルチステイクホルダー・パートナーシップによる</a:t>
                      </a:r>
                      <a:r>
                        <a:rPr lang="en-US" altLang="ja-JP" sz="1050" u="none" strike="noStrike" spc="-150" dirty="0">
                          <a:effectLst/>
                          <a:latin typeface="Meiryo UI" panose="020B0604030504040204" pitchFamily="50" charset="-128"/>
                          <a:ea typeface="Meiryo UI" panose="020B0604030504040204" pitchFamily="50" charset="-128"/>
                        </a:rPr>
                        <a:t>SDG</a:t>
                      </a:r>
                      <a:r>
                        <a:rPr lang="ja-JP" altLang="en-US" sz="1050" u="none" strike="noStrike" spc="-150" dirty="0" err="1">
                          <a:effectLst/>
                          <a:latin typeface="Meiryo UI" panose="020B0604030504040204" pitchFamily="50" charset="-128"/>
                          <a:ea typeface="Meiryo UI" panose="020B0604030504040204" pitchFamily="50" charset="-128"/>
                        </a:rPr>
                        <a:t>ｓ</a:t>
                      </a:r>
                      <a:r>
                        <a:rPr lang="ja-JP" altLang="en-US" sz="1050" u="none" strike="noStrike" spc="-150" dirty="0">
                          <a:effectLst/>
                          <a:latin typeface="Meiryo UI" panose="020B0604030504040204" pitchFamily="50" charset="-128"/>
                          <a:ea typeface="Meiryo UI" panose="020B0604030504040204" pitchFamily="50" charset="-128"/>
                        </a:rPr>
                        <a:t>の取組の強化～</a:t>
                      </a:r>
                      <a:endParaRPr lang="ja-JP" altLang="en-US" sz="1050" b="0" i="0" u="none" strike="noStrike" spc="-150"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19078747"/>
                  </a:ext>
                </a:extLst>
              </a:tr>
              <a:tr h="4149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山口県宇部市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「人財が宝」みんなでつくる宇部</a:t>
                      </a:r>
                      <a:r>
                        <a:rPr lang="en-US" altLang="ja-JP" sz="1200" u="none" strike="noStrike" dirty="0">
                          <a:effectLst/>
                          <a:latin typeface="Meiryo UI" panose="020B0604030504040204" pitchFamily="50" charset="-128"/>
                          <a:ea typeface="Meiryo UI" panose="020B0604030504040204" pitchFamily="50" charset="-128"/>
                        </a:rPr>
                        <a:t>SDG</a:t>
                      </a:r>
                      <a:r>
                        <a:rPr lang="ja-JP" altLang="en-US" sz="1200" u="none" strike="noStrike" dirty="0" err="1">
                          <a:effectLst/>
                          <a:latin typeface="Meiryo UI" panose="020B0604030504040204" pitchFamily="50" charset="-128"/>
                          <a:ea typeface="Meiryo UI" panose="020B0604030504040204" pitchFamily="50" charset="-128"/>
                        </a:rPr>
                        <a:t>ｓ</a:t>
                      </a:r>
                      <a:r>
                        <a:rPr lang="ja-JP" altLang="en-US" sz="1200" u="none" strike="noStrike" dirty="0">
                          <a:effectLst/>
                          <a:latin typeface="Meiryo UI" panose="020B0604030504040204" pitchFamily="50" charset="-128"/>
                          <a:ea typeface="Meiryo UI" panose="020B0604030504040204" pitchFamily="50" charset="-128"/>
                        </a:rPr>
                        <a:t>推進</a:t>
                      </a:r>
                      <a:r>
                        <a:rPr lang="ja-JP" altLang="en-US" sz="1200" u="none" strike="noStrike" dirty="0" smtClean="0">
                          <a:effectLst/>
                          <a:latin typeface="Meiryo UI" panose="020B0604030504040204" pitchFamily="50" charset="-128"/>
                          <a:ea typeface="Meiryo UI" panose="020B0604030504040204" pitchFamily="50" charset="-128"/>
                        </a:rPr>
                        <a:t>事業　～</a:t>
                      </a:r>
                      <a:r>
                        <a:rPr lang="ja-JP" altLang="en-US" sz="1200" u="none" strike="noStrike" dirty="0">
                          <a:effectLst/>
                          <a:latin typeface="Meiryo UI" panose="020B0604030504040204" pitchFamily="50" charset="-128"/>
                          <a:ea typeface="Meiryo UI" panose="020B0604030504040204" pitchFamily="50" charset="-128"/>
                        </a:rPr>
                        <a:t>「共存同栄・協同一致」の更なる進化～</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4286490341"/>
                  </a:ext>
                </a:extLst>
              </a:tr>
              <a:tr h="414900">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徳島県上勝町</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en-US" sz="1200" u="none" strike="noStrike" dirty="0" err="1">
                          <a:effectLst/>
                          <a:latin typeface="Meiryo UI" panose="020B0604030504040204" pitchFamily="50" charset="-128"/>
                          <a:ea typeface="Meiryo UI" panose="020B0604030504040204" pitchFamily="50" charset="-128"/>
                        </a:rPr>
                        <a:t>SDGｓ</a:t>
                      </a:r>
                      <a:r>
                        <a:rPr lang="ja-JP" altLang="en-US" sz="1200" u="none" strike="noStrike" dirty="0">
                          <a:effectLst/>
                          <a:latin typeface="Meiryo UI" panose="020B0604030504040204" pitchFamily="50" charset="-128"/>
                          <a:ea typeface="Meiryo UI" panose="020B0604030504040204" pitchFamily="50" charset="-128"/>
                        </a:rPr>
                        <a:t>で</a:t>
                      </a:r>
                      <a:r>
                        <a:rPr lang="en-US" sz="1200" u="none" strike="noStrike" dirty="0" err="1">
                          <a:effectLst/>
                          <a:latin typeface="Meiryo UI" panose="020B0604030504040204" pitchFamily="50" charset="-128"/>
                          <a:ea typeface="Meiryo UI" panose="020B0604030504040204" pitchFamily="50" charset="-128"/>
                        </a:rPr>
                        <a:t>SHLs（Sustainable</a:t>
                      </a:r>
                      <a:r>
                        <a:rPr lang="en-US" sz="1200" u="none" strike="noStrike" dirty="0">
                          <a:effectLst/>
                          <a:latin typeface="Meiryo UI" panose="020B0604030504040204" pitchFamily="50" charset="-128"/>
                          <a:ea typeface="Meiryo UI" panose="020B0604030504040204" pitchFamily="50" charset="-128"/>
                        </a:rPr>
                        <a:t> Happy Lives）  </a:t>
                      </a:r>
                      <a:r>
                        <a:rPr lang="ja-JP" altLang="en-US" sz="1200" u="none" strike="noStrike" dirty="0">
                          <a:effectLst/>
                          <a:latin typeface="Meiryo UI" panose="020B0604030504040204" pitchFamily="50" charset="-128"/>
                          <a:ea typeface="Meiryo UI" panose="020B0604030504040204" pitchFamily="50" charset="-128"/>
                        </a:rPr>
                        <a:t>持続可能な幸福な生活</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3737576805"/>
                  </a:ext>
                </a:extLst>
              </a:tr>
            </a:tbl>
          </a:graphicData>
        </a:graphic>
      </p:graphicFrame>
    </p:spTree>
    <p:extLst>
      <p:ext uri="{BB962C8B-B14F-4D97-AF65-F5344CB8AC3E}">
        <p14:creationId xmlns:p14="http://schemas.microsoft.com/office/powerpoint/2010/main" val="1810083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1"/>
            <a:ext cx="9906000" cy="475615"/>
          </a:xfrm>
          <a:custGeom>
            <a:avLst/>
            <a:gdLst/>
            <a:ahLst/>
            <a:cxnLst/>
            <a:rect l="l" t="t" r="r" b="b"/>
            <a:pathLst>
              <a:path w="9144000" h="475615">
                <a:moveTo>
                  <a:pt x="0" y="475488"/>
                </a:moveTo>
                <a:lnTo>
                  <a:pt x="9144000" y="475488"/>
                </a:lnTo>
                <a:lnTo>
                  <a:pt x="9144000" y="0"/>
                </a:lnTo>
                <a:lnTo>
                  <a:pt x="0" y="0"/>
                </a:lnTo>
                <a:lnTo>
                  <a:pt x="0" y="475488"/>
                </a:lnTo>
                <a:close/>
              </a:path>
            </a:pathLst>
          </a:custGeom>
          <a:solidFill>
            <a:srgbClr val="376092"/>
          </a:solidFill>
        </p:spPr>
        <p:txBody>
          <a:bodyPr wrap="square" lIns="0" tIns="0" rIns="0" bIns="0"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平成</a:t>
            </a:r>
            <a:r>
              <a:rPr lang="en-US" altLang="ja-JP" b="1" dirty="0">
                <a:solidFill>
                  <a:schemeClr val="bg1"/>
                </a:solidFill>
                <a:latin typeface="Meiryo UI" panose="020B0604030504040204" pitchFamily="50" charset="-128"/>
                <a:ea typeface="Meiryo UI" panose="020B0604030504040204" pitchFamily="50" charset="-128"/>
              </a:rPr>
              <a:t>30</a:t>
            </a:r>
            <a:r>
              <a:rPr lang="ja-JP" altLang="en-US" b="1" dirty="0" smtClean="0">
                <a:solidFill>
                  <a:schemeClr val="bg1"/>
                </a:solidFill>
                <a:latin typeface="Meiryo UI" panose="020B0604030504040204" pitchFamily="50" charset="-128"/>
                <a:ea typeface="Meiryo UI" panose="020B0604030504040204" pitchFamily="50" charset="-128"/>
              </a:rPr>
              <a:t>年度</a:t>
            </a:r>
            <a:r>
              <a:rPr lang="en-US" altLang="ja-JP" b="1" dirty="0" smtClean="0">
                <a:solidFill>
                  <a:schemeClr val="bg1"/>
                </a:solidFill>
                <a:latin typeface="Meiryo UI" panose="020B0604030504040204" pitchFamily="50" charset="-128"/>
                <a:ea typeface="Meiryo UI" panose="020B0604030504040204" pitchFamily="50" charset="-128"/>
              </a:rPr>
              <a:t> SD</a:t>
            </a:r>
            <a:r>
              <a:rPr lang="en-US" altLang="ja-JP" b="1" spc="-5" dirty="0" smtClean="0">
                <a:solidFill>
                  <a:schemeClr val="bg1"/>
                </a:solidFill>
                <a:latin typeface="Meiryo UI" panose="020B0604030504040204" pitchFamily="50" charset="-128"/>
                <a:ea typeface="Meiryo UI" panose="020B0604030504040204" pitchFamily="50" charset="-128"/>
              </a:rPr>
              <a:t>G</a:t>
            </a:r>
            <a:r>
              <a:rPr lang="en-US" altLang="ja-JP" b="1" dirty="0" smtClean="0">
                <a:solidFill>
                  <a:schemeClr val="bg1"/>
                </a:solidFill>
                <a:latin typeface="Meiryo UI" panose="020B0604030504040204" pitchFamily="50" charset="-128"/>
                <a:ea typeface="Meiryo UI" panose="020B0604030504040204" pitchFamily="50" charset="-128"/>
              </a:rPr>
              <a:t>s</a:t>
            </a:r>
            <a:r>
              <a:rPr lang="ja-JP" altLang="en-US" b="1" dirty="0" smtClean="0">
                <a:solidFill>
                  <a:schemeClr val="bg1"/>
                </a:solidFill>
                <a:latin typeface="Meiryo UI" panose="020B0604030504040204" pitchFamily="50" charset="-128"/>
                <a:ea typeface="Meiryo UI" panose="020B0604030504040204" pitchFamily="50" charset="-128"/>
              </a:rPr>
              <a:t>未来都市　選定</a:t>
            </a:r>
            <a:r>
              <a:rPr lang="ja-JP" altLang="en-US" b="1" dirty="0">
                <a:solidFill>
                  <a:schemeClr val="bg1"/>
                </a:solidFill>
                <a:latin typeface="Meiryo UI" panose="020B0604030504040204" pitchFamily="50" charset="-128"/>
                <a:ea typeface="Meiryo UI" panose="020B0604030504040204" pitchFamily="50" charset="-128"/>
              </a:rPr>
              <a:t>都市</a:t>
            </a:r>
            <a:r>
              <a:rPr lang="ja-JP" altLang="en-US" b="1" dirty="0" smtClean="0">
                <a:solidFill>
                  <a:schemeClr val="bg1"/>
                </a:solidFill>
                <a:latin typeface="Meiryo UI" panose="020B0604030504040204" pitchFamily="50" charset="-128"/>
                <a:ea typeface="Meiryo UI" panose="020B0604030504040204" pitchFamily="50" charset="-128"/>
              </a:rPr>
              <a:t>一覧</a:t>
            </a:r>
            <a:endParaRPr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890249" y="6651808"/>
            <a:ext cx="1880755" cy="178053"/>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地方創生推進</a:t>
            </a:r>
            <a:r>
              <a:rPr kumimoji="1" lang="ja-JP" altLang="en-US" sz="800" dirty="0" smtClean="0">
                <a:latin typeface="Meiryo UI" panose="020B0604030504040204" pitchFamily="50" charset="-128"/>
                <a:ea typeface="Meiryo UI" panose="020B0604030504040204" pitchFamily="50" charset="-128"/>
              </a:rPr>
              <a:t>事務局</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765431142"/>
              </p:ext>
            </p:extLst>
          </p:nvPr>
        </p:nvGraphicFramePr>
        <p:xfrm>
          <a:off x="278186" y="604611"/>
          <a:ext cx="9541185" cy="6030000"/>
        </p:xfrm>
        <a:graphic>
          <a:graphicData uri="http://schemas.openxmlformats.org/drawingml/2006/table">
            <a:tbl>
              <a:tblPr>
                <a:tableStyleId>{5940675A-B579-460E-94D1-54222C63F5DA}</a:tableStyleId>
              </a:tblPr>
              <a:tblGrid>
                <a:gridCol w="1332000">
                  <a:extLst>
                    <a:ext uri="{9D8B030D-6E8A-4147-A177-3AD203B41FA5}">
                      <a16:colId xmlns:a16="http://schemas.microsoft.com/office/drawing/2014/main" val="1599243347"/>
                    </a:ext>
                  </a:extLst>
                </a:gridCol>
                <a:gridCol w="8209185">
                  <a:extLst>
                    <a:ext uri="{9D8B030D-6E8A-4147-A177-3AD203B41FA5}">
                      <a16:colId xmlns:a16="http://schemas.microsoft.com/office/drawing/2014/main" val="1104190082"/>
                    </a:ext>
                  </a:extLst>
                </a:gridCol>
              </a:tblGrid>
              <a:tr h="216000">
                <a:tc>
                  <a:txBody>
                    <a:bodyPr/>
                    <a:lstStyle/>
                    <a:p>
                      <a:pPr marL="0" indent="0" algn="ctr" fontAlgn="ctr"/>
                      <a:r>
                        <a:rPr lang="ja-JP" altLang="en-US" sz="1200" b="1" u="none" strike="noStrike" dirty="0">
                          <a:effectLst/>
                          <a:latin typeface="Meiryo UI" panose="020B0604030504040204" pitchFamily="50" charset="-128"/>
                          <a:ea typeface="Meiryo UI" panose="020B0604030504040204" pitchFamily="50" charset="-128"/>
                        </a:rPr>
                        <a:t>都市名</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129891" marR="5412" marT="5412" marB="0" anchor="ctr"/>
                </a:tc>
                <a:tc>
                  <a:txBody>
                    <a:bodyPr/>
                    <a:lstStyle/>
                    <a:p>
                      <a:pPr algn="ctr" fontAlgn="ctr"/>
                      <a:r>
                        <a:rPr lang="ja-JP" altLang="en-US" sz="1200" b="1" u="none" strike="noStrike" dirty="0">
                          <a:effectLst/>
                          <a:latin typeface="Meiryo UI" panose="020B0604030504040204" pitchFamily="50" charset="-128"/>
                          <a:ea typeface="Meiryo UI" panose="020B0604030504040204" pitchFamily="50" charset="-128"/>
                        </a:rPr>
                        <a:t>提案タイトル</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12" marR="5412" marT="5412" marB="0" anchor="ctr"/>
                </a:tc>
                <a:extLst>
                  <a:ext uri="{0D108BD9-81ED-4DB2-BD59-A6C34878D82A}">
                    <a16:rowId xmlns:a16="http://schemas.microsoft.com/office/drawing/2014/main" val="1886102140"/>
                  </a:ext>
                </a:extLst>
              </a:tr>
              <a:tr h="3060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北海道</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北海道価値を活かした広域</a:t>
                      </a:r>
                      <a:r>
                        <a:rPr lang="en-US" altLang="ja-JP" sz="1200" u="none" strike="noStrike" dirty="0">
                          <a:effectLst/>
                          <a:latin typeface="Meiryo UI" panose="020B0604030504040204" pitchFamily="50" charset="-128"/>
                          <a:ea typeface="Meiryo UI" panose="020B0604030504040204" pitchFamily="50" charset="-128"/>
                        </a:rPr>
                        <a:t>SDG</a:t>
                      </a:r>
                      <a:r>
                        <a:rPr lang="ja-JP" altLang="en-US" sz="1200" u="none" strike="noStrike" dirty="0" err="1">
                          <a:effectLst/>
                          <a:latin typeface="Meiryo UI" panose="020B0604030504040204" pitchFamily="50" charset="-128"/>
                          <a:ea typeface="Meiryo UI" panose="020B0604030504040204" pitchFamily="50" charset="-128"/>
                        </a:rPr>
                        <a:t>ｓ</a:t>
                      </a:r>
                      <a:r>
                        <a:rPr lang="ja-JP" altLang="en-US" sz="1200" u="none" strike="noStrike" dirty="0">
                          <a:effectLst/>
                          <a:latin typeface="Meiryo UI" panose="020B0604030504040204" pitchFamily="50" charset="-128"/>
                          <a:ea typeface="Meiryo UI" panose="020B0604030504040204" pitchFamily="50" charset="-128"/>
                        </a:rPr>
                        <a:t>モデルの構築</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494829495"/>
                  </a:ext>
                </a:extLst>
              </a:tr>
              <a:tr h="3060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北海道札幌市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次世代の子どもたちが笑顔で暮らせる持続可能な都市・「環境首都・</a:t>
                      </a:r>
                      <a:r>
                        <a:rPr lang="en-US" altLang="ja-JP" sz="1200" u="none" strike="noStrike" dirty="0">
                          <a:effectLst/>
                          <a:latin typeface="Meiryo UI" panose="020B0604030504040204" pitchFamily="50" charset="-128"/>
                          <a:ea typeface="Meiryo UI" panose="020B0604030504040204" pitchFamily="50" charset="-128"/>
                        </a:rPr>
                        <a:t>SAPP͜RO</a:t>
                      </a: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152898862"/>
                  </a:ext>
                </a:extLst>
              </a:tr>
              <a:tr h="306000">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宮城県東松島市</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全世代グロウアップシティ東松島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366042215"/>
                  </a:ext>
                </a:extLst>
              </a:tr>
              <a:tr h="3060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秋田県仙北市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en-US" altLang="ja-JP" sz="1200" u="none" strike="noStrike" dirty="0" err="1">
                          <a:effectLst/>
                          <a:latin typeface="Meiryo UI" panose="020B0604030504040204" pitchFamily="50" charset="-128"/>
                          <a:ea typeface="Meiryo UI" panose="020B0604030504040204" pitchFamily="50" charset="-128"/>
                        </a:rPr>
                        <a:t>IoT</a:t>
                      </a:r>
                      <a:r>
                        <a:rPr lang="ja-JP" altLang="en-US" sz="1200" u="none" strike="noStrike" dirty="0">
                          <a:effectLst/>
                          <a:latin typeface="Meiryo UI" panose="020B0604030504040204" pitchFamily="50" charset="-128"/>
                          <a:ea typeface="Meiryo UI" panose="020B0604030504040204" pitchFamily="50" charset="-128"/>
                        </a:rPr>
                        <a:t>・水素エネルギー利用基盤整備事業</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170323879"/>
                  </a:ext>
                </a:extLst>
              </a:tr>
              <a:tr h="306000">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山形県飯豊町</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農村計画研究所の</a:t>
                      </a:r>
                      <a:r>
                        <a:rPr lang="ja-JP" altLang="en-US" sz="1200" u="none" strike="noStrike" dirty="0" smtClean="0">
                          <a:effectLst/>
                          <a:latin typeface="Meiryo UI" panose="020B0604030504040204" pitchFamily="50" charset="-128"/>
                          <a:ea typeface="Meiryo UI" panose="020B0604030504040204" pitchFamily="50" charset="-128"/>
                        </a:rPr>
                        <a:t>再興　</a:t>
                      </a:r>
                      <a:r>
                        <a:rPr lang="en-US" altLang="ja-JP" sz="1200" u="none" strike="noStrike" dirty="0" smtClean="0">
                          <a:effectLst/>
                          <a:latin typeface="Meiryo UI" panose="020B0604030504040204" pitchFamily="50" charset="-128"/>
                          <a:ea typeface="Meiryo UI" panose="020B0604030504040204" pitchFamily="50" charset="-128"/>
                        </a:rPr>
                        <a:t>『</a:t>
                      </a:r>
                      <a:r>
                        <a:rPr lang="en-US" altLang="ja-JP" sz="1200" u="none" strike="noStrike" dirty="0">
                          <a:effectLst/>
                          <a:latin typeface="Meiryo UI" panose="020B0604030504040204" pitchFamily="50" charset="-128"/>
                          <a:ea typeface="Meiryo UI" panose="020B0604030504040204" pitchFamily="50" charset="-128"/>
                        </a:rPr>
                        <a:t>2030</a:t>
                      </a:r>
                      <a:r>
                        <a:rPr lang="ja-JP" altLang="en-US" sz="1200" u="none" strike="noStrike" dirty="0">
                          <a:effectLst/>
                          <a:latin typeface="Meiryo UI" panose="020B0604030504040204" pitchFamily="50" charset="-128"/>
                          <a:ea typeface="Meiryo UI" panose="020B0604030504040204" pitchFamily="50" charset="-128"/>
                        </a:rPr>
                        <a:t>年も「日本で最も美しい村」であり続けるために</a:t>
                      </a:r>
                      <a:r>
                        <a:rPr lang="en-US" altLang="ja-JP" sz="1200" u="none" strike="noStrike" dirty="0">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2737857475"/>
                  </a:ext>
                </a:extLst>
              </a:tr>
              <a:tr h="3060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茨城県つくば市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つくば</a:t>
                      </a:r>
                      <a:r>
                        <a:rPr lang="en-US" altLang="ja-JP" sz="1200" u="none" strike="noStrike" dirty="0">
                          <a:effectLst/>
                          <a:latin typeface="Meiryo UI" panose="020B0604030504040204" pitchFamily="50" charset="-128"/>
                          <a:ea typeface="Meiryo UI" panose="020B0604030504040204" pitchFamily="50" charset="-128"/>
                        </a:rPr>
                        <a:t>SDG</a:t>
                      </a:r>
                      <a:r>
                        <a:rPr lang="ja-JP" altLang="en-US" sz="1200" u="none" strike="noStrike" dirty="0">
                          <a:effectLst/>
                          <a:latin typeface="Meiryo UI" panose="020B0604030504040204" pitchFamily="50" charset="-128"/>
                          <a:ea typeface="Meiryo UI" panose="020B0604030504040204" pitchFamily="50" charset="-128"/>
                        </a:rPr>
                        <a:t>ｓ 未来都市先導プロジェクト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118701489"/>
                  </a:ext>
                </a:extLst>
              </a:tr>
              <a:tr h="3060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石川県珠洲市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能登の尖端”未来都市”への挑戦</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2020885989"/>
                  </a:ext>
                </a:extLst>
              </a:tr>
              <a:tr h="3060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石川県白山市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白山の恵みを次世代へ贈る「白山</a:t>
                      </a:r>
                      <a:r>
                        <a:rPr lang="en-US" altLang="ja-JP" sz="1200" u="none" strike="noStrike" dirty="0">
                          <a:effectLst/>
                          <a:latin typeface="Meiryo UI" panose="020B0604030504040204" pitchFamily="50" charset="-128"/>
                          <a:ea typeface="Meiryo UI" panose="020B0604030504040204" pitchFamily="50" charset="-128"/>
                        </a:rPr>
                        <a:t>SDG</a:t>
                      </a:r>
                      <a:r>
                        <a:rPr lang="ja-JP" altLang="en-US" sz="1200" u="none" strike="noStrike" dirty="0" err="1">
                          <a:effectLst/>
                          <a:latin typeface="Meiryo UI" panose="020B0604030504040204" pitchFamily="50" charset="-128"/>
                          <a:ea typeface="Meiryo UI" panose="020B0604030504040204" pitchFamily="50" charset="-128"/>
                        </a:rPr>
                        <a:t>ｓ</a:t>
                      </a:r>
                      <a:r>
                        <a:rPr lang="ja-JP" altLang="en-US" sz="1200" u="none" strike="noStrike" dirty="0">
                          <a:effectLst/>
                          <a:latin typeface="Meiryo UI" panose="020B0604030504040204" pitchFamily="50" charset="-128"/>
                          <a:ea typeface="Meiryo UI" panose="020B0604030504040204" pitchFamily="50" charset="-128"/>
                        </a:rPr>
                        <a:t>未来都市</a:t>
                      </a:r>
                      <a:r>
                        <a:rPr lang="en-US" altLang="ja-JP" sz="1200" u="none" strike="noStrike" dirty="0">
                          <a:effectLst/>
                          <a:latin typeface="Meiryo UI" panose="020B0604030504040204" pitchFamily="50" charset="-128"/>
                          <a:ea typeface="Meiryo UI" panose="020B0604030504040204" pitchFamily="50" charset="-128"/>
                        </a:rPr>
                        <a:t>2030</a:t>
                      </a:r>
                      <a:r>
                        <a:rPr lang="ja-JP" altLang="en-US" sz="1200" u="none" strike="noStrike" dirty="0">
                          <a:effectLst/>
                          <a:latin typeface="Meiryo UI" panose="020B0604030504040204" pitchFamily="50" charset="-128"/>
                          <a:ea typeface="Meiryo UI" panose="020B0604030504040204" pitchFamily="50" charset="-128"/>
                        </a:rPr>
                        <a:t>ビジョン」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1280603092"/>
                  </a:ext>
                </a:extLst>
              </a:tr>
              <a:tr h="3060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長野県</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学びと自治の力による「自立・分散型社会の形成」</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1132671000"/>
                  </a:ext>
                </a:extLst>
              </a:tr>
              <a:tr h="3060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静岡県静岡市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「世界に輝く静岡」の実現 静岡市５大構想</a:t>
                      </a:r>
                      <a:r>
                        <a:rPr lang="en-US" altLang="ja-JP" sz="1200" u="none" strike="noStrike" dirty="0">
                          <a:effectLst/>
                          <a:latin typeface="Meiryo UI" panose="020B0604030504040204" pitchFamily="50" charset="-128"/>
                          <a:ea typeface="Meiryo UI" panose="020B0604030504040204" pitchFamily="50" charset="-128"/>
                        </a:rPr>
                        <a:t>×SDG</a:t>
                      </a:r>
                      <a:r>
                        <a:rPr lang="ja-JP" altLang="en-US" sz="1200" u="none" strike="noStrike" dirty="0">
                          <a:effectLst/>
                          <a:latin typeface="Meiryo UI" panose="020B0604030504040204" pitchFamily="50" charset="-128"/>
                          <a:ea typeface="Meiryo UI" panose="020B0604030504040204" pitchFamily="50" charset="-128"/>
                        </a:rPr>
                        <a:t>ｓ</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890124182"/>
                  </a:ext>
                </a:extLst>
              </a:tr>
              <a:tr h="306000">
                <a:tc>
                  <a:txBody>
                    <a:bodyPr/>
                    <a:lstStyle/>
                    <a:p>
                      <a:pPr algn="l" fontAlgn="ctr"/>
                      <a:r>
                        <a:rPr lang="zh-CN" altLang="en-US" sz="1200" u="none" strike="noStrike" dirty="0">
                          <a:effectLst/>
                          <a:latin typeface="Meiryo UI" panose="020B0604030504040204" pitchFamily="50" charset="-128"/>
                          <a:ea typeface="Meiryo UI" panose="020B0604030504040204" pitchFamily="50" charset="-128"/>
                        </a:rPr>
                        <a:t>静岡県浜松市</a:t>
                      </a:r>
                      <a:endParaRPr lang="zh-CN"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浜松が「五十年、八十年先の</a:t>
                      </a:r>
                      <a:r>
                        <a:rPr lang="en-US" altLang="ja-JP" sz="1200" u="none" strike="noStrike" dirty="0">
                          <a:effectLst/>
                          <a:latin typeface="Meiryo UI" panose="020B0604030504040204" pitchFamily="50" charset="-128"/>
                          <a:ea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rPr>
                        <a:t>世界</a:t>
                      </a:r>
                      <a:r>
                        <a:rPr lang="en-US" altLang="ja-JP" sz="1200" u="none" strike="noStrike" dirty="0">
                          <a:effectLst/>
                          <a:latin typeface="Meiryo UI" panose="020B0604030504040204" pitchFamily="50" charset="-128"/>
                          <a:ea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rPr>
                        <a:t>を富ます」</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1889841041"/>
                  </a:ext>
                </a:extLst>
              </a:tr>
              <a:tr h="306000">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愛知県豊田市</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みんながつながる ミライにつながるスマートシティ</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329279241"/>
                  </a:ext>
                </a:extLst>
              </a:tr>
              <a:tr h="3060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三重県志摩市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持続可能な御食国の創生</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1442344731"/>
                  </a:ext>
                </a:extLst>
              </a:tr>
              <a:tr h="3060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大阪府堺市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「自由と自治の精神を礎に、誰もが健康で活躍する笑顔あふれるまち」</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694794878"/>
                  </a:ext>
                </a:extLst>
              </a:tr>
              <a:tr h="3060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奈良県十津川村</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持続可能な森林保全及び観光振興による十津川村</a:t>
                      </a:r>
                      <a:r>
                        <a:rPr lang="en-US" altLang="ja-JP" sz="1200" u="none" strike="noStrike" dirty="0">
                          <a:effectLst/>
                          <a:latin typeface="Meiryo UI" panose="020B0604030504040204" pitchFamily="50" charset="-128"/>
                          <a:ea typeface="Meiryo UI" panose="020B0604030504040204" pitchFamily="50" charset="-128"/>
                        </a:rPr>
                        <a:t>SDG</a:t>
                      </a:r>
                      <a:r>
                        <a:rPr lang="ja-JP" altLang="en-US" sz="1200" u="none" strike="noStrike" dirty="0" err="1">
                          <a:effectLst/>
                          <a:latin typeface="Meiryo UI" panose="020B0604030504040204" pitchFamily="50" charset="-128"/>
                          <a:ea typeface="Meiryo UI" panose="020B0604030504040204" pitchFamily="50" charset="-128"/>
                        </a:rPr>
                        <a:t>ｓ</a:t>
                      </a:r>
                      <a:r>
                        <a:rPr lang="ja-JP" altLang="en-US" sz="1200" u="none" strike="noStrike" dirty="0">
                          <a:effectLst/>
                          <a:latin typeface="Meiryo UI" panose="020B0604030504040204" pitchFamily="50" charset="-128"/>
                          <a:ea typeface="Meiryo UI" panose="020B0604030504040204" pitchFamily="50" charset="-128"/>
                        </a:rPr>
                        <a:t>モデル構想（仮 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4186314865"/>
                  </a:ext>
                </a:extLst>
              </a:tr>
              <a:tr h="306000">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岡山県岡山市</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誰もが健康で学び合い、生涯活躍するまちおかやまの推進</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4103845943"/>
                  </a:ext>
                </a:extLst>
              </a:tr>
              <a:tr h="3060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広島県</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en-US" altLang="ja-JP" sz="1200" u="none" strike="noStrike" spc="-150" dirty="0">
                          <a:effectLst/>
                          <a:latin typeface="Meiryo UI" panose="020B0604030504040204" pitchFamily="50" charset="-128"/>
                          <a:ea typeface="Meiryo UI" panose="020B0604030504040204" pitchFamily="50" charset="-128"/>
                        </a:rPr>
                        <a:t>SDG</a:t>
                      </a:r>
                      <a:r>
                        <a:rPr lang="ja-JP" altLang="en-US" sz="1200" u="none" strike="noStrike" spc="-150" dirty="0" err="1">
                          <a:effectLst/>
                          <a:latin typeface="Meiryo UI" panose="020B0604030504040204" pitchFamily="50" charset="-128"/>
                          <a:ea typeface="Meiryo UI" panose="020B0604030504040204" pitchFamily="50" charset="-128"/>
                        </a:rPr>
                        <a:t>ｓ</a:t>
                      </a:r>
                      <a:r>
                        <a:rPr lang="ja-JP" altLang="en-US" sz="1200" u="none" strike="noStrike" spc="-150" dirty="0">
                          <a:effectLst/>
                          <a:latin typeface="Meiryo UI" panose="020B0604030504040204" pitchFamily="50" charset="-128"/>
                          <a:ea typeface="Meiryo UI" panose="020B0604030504040204" pitchFamily="50" charset="-128"/>
                        </a:rPr>
                        <a:t>の達成に向けて平和の活動を生み出す国際平和拠点ひろしまの取組を加速</a:t>
                      </a:r>
                      <a:r>
                        <a:rPr lang="ja-JP" altLang="en-US" sz="1200" u="none" strike="noStrike" spc="-150" dirty="0" smtClean="0">
                          <a:effectLst/>
                          <a:latin typeface="Meiryo UI" panose="020B0604030504040204" pitchFamily="50" charset="-128"/>
                          <a:ea typeface="Meiryo UI" panose="020B0604030504040204" pitchFamily="50" charset="-128"/>
                        </a:rPr>
                        <a:t>する</a:t>
                      </a:r>
                      <a:r>
                        <a:rPr lang="ja-JP" altLang="en-US" sz="1050" u="none" strike="noStrike" spc="-150" dirty="0" smtClean="0">
                          <a:effectLst/>
                          <a:latin typeface="Meiryo UI" panose="020B0604030504040204" pitchFamily="50" charset="-128"/>
                          <a:ea typeface="Meiryo UI" panose="020B0604030504040204" pitchFamily="50" charset="-128"/>
                        </a:rPr>
                        <a:t>　～</a:t>
                      </a:r>
                      <a:r>
                        <a:rPr lang="ja-JP" altLang="en-US" sz="1050" u="none" strike="noStrike" spc="-150" dirty="0">
                          <a:effectLst/>
                          <a:latin typeface="Meiryo UI" panose="020B0604030504040204" pitchFamily="50" charset="-128"/>
                          <a:ea typeface="Meiryo UI" panose="020B0604030504040204" pitchFamily="50" charset="-128"/>
                        </a:rPr>
                        <a:t>マルチステイクホルダー・パートナーシップによる</a:t>
                      </a:r>
                      <a:r>
                        <a:rPr lang="en-US" altLang="ja-JP" sz="1050" u="none" strike="noStrike" spc="-150" dirty="0">
                          <a:effectLst/>
                          <a:latin typeface="Meiryo UI" panose="020B0604030504040204" pitchFamily="50" charset="-128"/>
                          <a:ea typeface="Meiryo UI" panose="020B0604030504040204" pitchFamily="50" charset="-128"/>
                        </a:rPr>
                        <a:t>SDG</a:t>
                      </a:r>
                      <a:r>
                        <a:rPr lang="ja-JP" altLang="en-US" sz="1050" u="none" strike="noStrike" spc="-150" dirty="0" err="1">
                          <a:effectLst/>
                          <a:latin typeface="Meiryo UI" panose="020B0604030504040204" pitchFamily="50" charset="-128"/>
                          <a:ea typeface="Meiryo UI" panose="020B0604030504040204" pitchFamily="50" charset="-128"/>
                        </a:rPr>
                        <a:t>ｓ</a:t>
                      </a:r>
                      <a:r>
                        <a:rPr lang="ja-JP" altLang="en-US" sz="1050" u="none" strike="noStrike" spc="-150" dirty="0">
                          <a:effectLst/>
                          <a:latin typeface="Meiryo UI" panose="020B0604030504040204" pitchFamily="50" charset="-128"/>
                          <a:ea typeface="Meiryo UI" panose="020B0604030504040204" pitchFamily="50" charset="-128"/>
                        </a:rPr>
                        <a:t>の取組の強化～</a:t>
                      </a:r>
                      <a:endParaRPr lang="ja-JP" altLang="en-US" sz="1050" b="0" i="0" u="none" strike="noStrike" spc="-150"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19078747"/>
                  </a:ext>
                </a:extLst>
              </a:tr>
              <a:tr h="30600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山口県宇部市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「人財が宝」みんなでつくる宇部</a:t>
                      </a:r>
                      <a:r>
                        <a:rPr lang="en-US" altLang="ja-JP" sz="1200" u="none" strike="noStrike" dirty="0">
                          <a:effectLst/>
                          <a:latin typeface="Meiryo UI" panose="020B0604030504040204" pitchFamily="50" charset="-128"/>
                          <a:ea typeface="Meiryo UI" panose="020B0604030504040204" pitchFamily="50" charset="-128"/>
                        </a:rPr>
                        <a:t>SDG</a:t>
                      </a:r>
                      <a:r>
                        <a:rPr lang="ja-JP" altLang="en-US" sz="1200" u="none" strike="noStrike" dirty="0" err="1">
                          <a:effectLst/>
                          <a:latin typeface="Meiryo UI" panose="020B0604030504040204" pitchFamily="50" charset="-128"/>
                          <a:ea typeface="Meiryo UI" panose="020B0604030504040204" pitchFamily="50" charset="-128"/>
                        </a:rPr>
                        <a:t>ｓ</a:t>
                      </a:r>
                      <a:r>
                        <a:rPr lang="ja-JP" altLang="en-US" sz="1200" u="none" strike="noStrike" dirty="0">
                          <a:effectLst/>
                          <a:latin typeface="Meiryo UI" panose="020B0604030504040204" pitchFamily="50" charset="-128"/>
                          <a:ea typeface="Meiryo UI" panose="020B0604030504040204" pitchFamily="50" charset="-128"/>
                        </a:rPr>
                        <a:t>推進</a:t>
                      </a:r>
                      <a:r>
                        <a:rPr lang="ja-JP" altLang="en-US" sz="1200" u="none" strike="noStrike" dirty="0" smtClean="0">
                          <a:effectLst/>
                          <a:latin typeface="Meiryo UI" panose="020B0604030504040204" pitchFamily="50" charset="-128"/>
                          <a:ea typeface="Meiryo UI" panose="020B0604030504040204" pitchFamily="50" charset="-128"/>
                        </a:rPr>
                        <a:t>事業　～</a:t>
                      </a:r>
                      <a:r>
                        <a:rPr lang="ja-JP" altLang="en-US" sz="1200" u="none" strike="noStrike" dirty="0">
                          <a:effectLst/>
                          <a:latin typeface="Meiryo UI" panose="020B0604030504040204" pitchFamily="50" charset="-128"/>
                          <a:ea typeface="Meiryo UI" panose="020B0604030504040204" pitchFamily="50" charset="-128"/>
                        </a:rPr>
                        <a:t>「共存同栄・協同一致」の更なる進化～</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4286490341"/>
                  </a:ext>
                </a:extLst>
              </a:tr>
              <a:tr h="306000">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徳島県上勝町</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tc>
                  <a:txBody>
                    <a:bodyPr/>
                    <a:lstStyle/>
                    <a:p>
                      <a:pPr algn="l" fontAlgn="ctr"/>
                      <a:r>
                        <a:rPr lang="en-US" sz="1200" u="none" strike="noStrike" dirty="0" err="1">
                          <a:effectLst/>
                          <a:latin typeface="Meiryo UI" panose="020B0604030504040204" pitchFamily="50" charset="-128"/>
                          <a:ea typeface="Meiryo UI" panose="020B0604030504040204" pitchFamily="50" charset="-128"/>
                        </a:rPr>
                        <a:t>SDGｓ</a:t>
                      </a:r>
                      <a:r>
                        <a:rPr lang="ja-JP" altLang="en-US" sz="1200" u="none" strike="noStrike" dirty="0">
                          <a:effectLst/>
                          <a:latin typeface="Meiryo UI" panose="020B0604030504040204" pitchFamily="50" charset="-128"/>
                          <a:ea typeface="Meiryo UI" panose="020B0604030504040204" pitchFamily="50" charset="-128"/>
                        </a:rPr>
                        <a:t>で</a:t>
                      </a:r>
                      <a:r>
                        <a:rPr lang="en-US" sz="1200" u="none" strike="noStrike" dirty="0" err="1">
                          <a:effectLst/>
                          <a:latin typeface="Meiryo UI" panose="020B0604030504040204" pitchFamily="50" charset="-128"/>
                          <a:ea typeface="Meiryo UI" panose="020B0604030504040204" pitchFamily="50" charset="-128"/>
                        </a:rPr>
                        <a:t>SHLs（Sustainable</a:t>
                      </a:r>
                      <a:r>
                        <a:rPr lang="en-US" sz="1200" u="none" strike="noStrike" dirty="0">
                          <a:effectLst/>
                          <a:latin typeface="Meiryo UI" panose="020B0604030504040204" pitchFamily="50" charset="-128"/>
                          <a:ea typeface="Meiryo UI" panose="020B0604030504040204" pitchFamily="50" charset="-128"/>
                        </a:rPr>
                        <a:t> Happy Lives）  </a:t>
                      </a:r>
                      <a:r>
                        <a:rPr lang="ja-JP" altLang="en-US" sz="1200" u="none" strike="noStrike" dirty="0">
                          <a:effectLst/>
                          <a:latin typeface="Meiryo UI" panose="020B0604030504040204" pitchFamily="50" charset="-128"/>
                          <a:ea typeface="Meiryo UI" panose="020B0604030504040204" pitchFamily="50" charset="-128"/>
                        </a:rPr>
                        <a:t>持続可能な幸福な生活</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45720" marR="45720" marT="36000" marB="36000" anchor="ctr"/>
                </a:tc>
                <a:extLst>
                  <a:ext uri="{0D108BD9-81ED-4DB2-BD59-A6C34878D82A}">
                    <a16:rowId xmlns:a16="http://schemas.microsoft.com/office/drawing/2014/main" val="3737576805"/>
                  </a:ext>
                </a:extLst>
              </a:tr>
            </a:tbl>
          </a:graphicData>
        </a:graphic>
      </p:graphicFrame>
      <p:sp>
        <p:nvSpPr>
          <p:cNvPr id="2" name="テキスト ボックス 1"/>
          <p:cNvSpPr txBox="1"/>
          <p:nvPr/>
        </p:nvSpPr>
        <p:spPr>
          <a:xfrm>
            <a:off x="278186" y="147699"/>
            <a:ext cx="2657475"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除く自治体</a:t>
            </a:r>
            <a:r>
              <a:rPr lang="en-US" altLang="ja-JP" sz="1100" dirty="0" smtClean="0">
                <a:latin typeface="Meiryo UI" panose="020B0604030504040204" pitchFamily="50" charset="-128"/>
                <a:ea typeface="Meiryo UI" panose="020B0604030504040204" pitchFamily="50" charset="-128"/>
              </a:rPr>
              <a:t>SDGs</a:t>
            </a:r>
            <a:r>
              <a:rPr lang="ja-JP" altLang="en-US" sz="1100" dirty="0" smtClean="0">
                <a:latin typeface="Meiryo UI" panose="020B0604030504040204" pitchFamily="50" charset="-128"/>
                <a:ea typeface="Meiryo UI" panose="020B0604030504040204" pitchFamily="50" charset="-128"/>
              </a:rPr>
              <a:t>モデル事業選定都市</a:t>
            </a:r>
            <a:endParaRPr kumimoji="1" lang="en-US" altLang="ja-JP" sz="11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0413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1"/>
            <a:ext cx="9906000" cy="475615"/>
          </a:xfrm>
          <a:custGeom>
            <a:avLst/>
            <a:gdLst/>
            <a:ahLst/>
            <a:cxnLst/>
            <a:rect l="l" t="t" r="r" b="b"/>
            <a:pathLst>
              <a:path w="9144000" h="475615">
                <a:moveTo>
                  <a:pt x="0" y="475488"/>
                </a:moveTo>
                <a:lnTo>
                  <a:pt x="9144000" y="475488"/>
                </a:lnTo>
                <a:lnTo>
                  <a:pt x="9144000" y="0"/>
                </a:lnTo>
                <a:lnTo>
                  <a:pt x="0" y="0"/>
                </a:lnTo>
                <a:lnTo>
                  <a:pt x="0" y="475488"/>
                </a:lnTo>
                <a:close/>
              </a:path>
            </a:pathLst>
          </a:custGeom>
          <a:solidFill>
            <a:srgbClr val="376092"/>
          </a:solidFill>
        </p:spPr>
        <p:txBody>
          <a:bodyPr wrap="square" lIns="0" tIns="0" rIns="0" bIns="0"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令和元年度</a:t>
            </a:r>
            <a:r>
              <a:rPr lang="en-US" altLang="ja-JP" b="1" dirty="0" smtClean="0">
                <a:solidFill>
                  <a:schemeClr val="bg1"/>
                </a:solidFill>
                <a:latin typeface="Meiryo UI" panose="020B0604030504040204" pitchFamily="50" charset="-128"/>
                <a:ea typeface="Meiryo UI" panose="020B0604030504040204" pitchFamily="50" charset="-128"/>
              </a:rPr>
              <a:t> </a:t>
            </a:r>
            <a:r>
              <a:rPr lang="ja-JP" altLang="en-US" b="1" dirty="0" smtClean="0">
                <a:solidFill>
                  <a:schemeClr val="bg1"/>
                </a:solidFill>
                <a:latin typeface="Meiryo UI" panose="020B0604030504040204" pitchFamily="50" charset="-128"/>
                <a:ea typeface="Meiryo UI" panose="020B0604030504040204" pitchFamily="50" charset="-128"/>
              </a:rPr>
              <a:t>自治体</a:t>
            </a:r>
            <a:r>
              <a:rPr lang="en-US" altLang="ja-JP" b="1" dirty="0" smtClean="0">
                <a:solidFill>
                  <a:schemeClr val="bg1"/>
                </a:solidFill>
                <a:latin typeface="Meiryo UI" panose="020B0604030504040204" pitchFamily="50" charset="-128"/>
                <a:ea typeface="Meiryo UI" panose="020B0604030504040204" pitchFamily="50" charset="-128"/>
              </a:rPr>
              <a:t>SD</a:t>
            </a:r>
            <a:r>
              <a:rPr lang="en-US" altLang="ja-JP" b="1" spc="-5" dirty="0" smtClean="0">
                <a:solidFill>
                  <a:schemeClr val="bg1"/>
                </a:solidFill>
                <a:latin typeface="Meiryo UI" panose="020B0604030504040204" pitchFamily="50" charset="-128"/>
                <a:ea typeface="Meiryo UI" panose="020B0604030504040204" pitchFamily="50" charset="-128"/>
              </a:rPr>
              <a:t>G</a:t>
            </a:r>
            <a:r>
              <a:rPr lang="en-US" altLang="ja-JP" b="1" dirty="0" smtClean="0">
                <a:solidFill>
                  <a:schemeClr val="bg1"/>
                </a:solidFill>
                <a:latin typeface="Meiryo UI" panose="020B0604030504040204" pitchFamily="50" charset="-128"/>
                <a:ea typeface="Meiryo UI" panose="020B0604030504040204" pitchFamily="50" charset="-128"/>
              </a:rPr>
              <a:t>s</a:t>
            </a:r>
            <a:r>
              <a:rPr lang="ja-JP" altLang="en-US" b="1" dirty="0" smtClean="0">
                <a:solidFill>
                  <a:schemeClr val="bg1"/>
                </a:solidFill>
                <a:latin typeface="Meiryo UI" panose="020B0604030504040204" pitchFamily="50" charset="-128"/>
                <a:ea typeface="Meiryo UI" panose="020B0604030504040204" pitchFamily="50" charset="-128"/>
              </a:rPr>
              <a:t>モデル事業　選定</a:t>
            </a:r>
            <a:r>
              <a:rPr lang="ja-JP" altLang="en-US" b="1" dirty="0">
                <a:solidFill>
                  <a:schemeClr val="bg1"/>
                </a:solidFill>
                <a:latin typeface="Meiryo UI" panose="020B0604030504040204" pitchFamily="50" charset="-128"/>
                <a:ea typeface="Meiryo UI" panose="020B0604030504040204" pitchFamily="50" charset="-128"/>
              </a:rPr>
              <a:t>都市</a:t>
            </a:r>
            <a:r>
              <a:rPr lang="ja-JP" altLang="en-US" b="1" dirty="0" smtClean="0">
                <a:solidFill>
                  <a:schemeClr val="bg1"/>
                </a:solidFill>
                <a:latin typeface="Meiryo UI" panose="020B0604030504040204" pitchFamily="50" charset="-128"/>
                <a:ea typeface="Meiryo UI" panose="020B0604030504040204" pitchFamily="50" charset="-128"/>
              </a:rPr>
              <a:t>一覧</a:t>
            </a:r>
            <a:endParaRPr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890249" y="6604536"/>
            <a:ext cx="1880755"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地方創生推進</a:t>
            </a:r>
            <a:r>
              <a:rPr kumimoji="1" lang="ja-JP" altLang="en-US" sz="800" dirty="0" smtClean="0">
                <a:latin typeface="Meiryo UI" panose="020B0604030504040204" pitchFamily="50" charset="-128"/>
                <a:ea typeface="Meiryo UI" panose="020B0604030504040204" pitchFamily="50" charset="-128"/>
              </a:rPr>
              <a:t>事務局</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818644298"/>
              </p:ext>
            </p:extLst>
          </p:nvPr>
        </p:nvGraphicFramePr>
        <p:xfrm>
          <a:off x="278186" y="720725"/>
          <a:ext cx="9541185" cy="5652000"/>
        </p:xfrm>
        <a:graphic>
          <a:graphicData uri="http://schemas.openxmlformats.org/drawingml/2006/table">
            <a:tbl>
              <a:tblPr>
                <a:tableStyleId>{5940675A-B579-460E-94D1-54222C63F5DA}</a:tableStyleId>
              </a:tblPr>
              <a:tblGrid>
                <a:gridCol w="1332000">
                  <a:extLst>
                    <a:ext uri="{9D8B030D-6E8A-4147-A177-3AD203B41FA5}">
                      <a16:colId xmlns:a16="http://schemas.microsoft.com/office/drawing/2014/main" val="1599243347"/>
                    </a:ext>
                  </a:extLst>
                </a:gridCol>
                <a:gridCol w="8209185">
                  <a:extLst>
                    <a:ext uri="{9D8B030D-6E8A-4147-A177-3AD203B41FA5}">
                      <a16:colId xmlns:a16="http://schemas.microsoft.com/office/drawing/2014/main" val="1104190082"/>
                    </a:ext>
                  </a:extLst>
                </a:gridCol>
              </a:tblGrid>
              <a:tr h="252000">
                <a:tc>
                  <a:txBody>
                    <a:bodyPr/>
                    <a:lstStyle/>
                    <a:p>
                      <a:pPr marL="0" indent="0" algn="ctr" fontAlgn="ctr"/>
                      <a:r>
                        <a:rPr lang="ja-JP" altLang="en-US" sz="1200" b="1" u="none" strike="noStrike" dirty="0">
                          <a:effectLst/>
                          <a:latin typeface="Meiryo UI" panose="020B0604030504040204" pitchFamily="50" charset="-128"/>
                          <a:ea typeface="Meiryo UI" panose="020B0604030504040204" pitchFamily="50" charset="-128"/>
                        </a:rPr>
                        <a:t>都市名</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129891" marR="5412" marT="5412" marB="0" anchor="ctr"/>
                </a:tc>
                <a:tc>
                  <a:txBody>
                    <a:bodyPr/>
                    <a:lstStyle/>
                    <a:p>
                      <a:pPr algn="ctr" fontAlgn="ctr"/>
                      <a:r>
                        <a:rPr lang="ja-JP" altLang="en-US" sz="1200" b="1" u="none" strike="noStrike" dirty="0">
                          <a:effectLst/>
                          <a:latin typeface="Meiryo UI" panose="020B0604030504040204" pitchFamily="50" charset="-128"/>
                          <a:ea typeface="Meiryo UI" panose="020B0604030504040204" pitchFamily="50" charset="-128"/>
                        </a:rPr>
                        <a:t>提案タイトル</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12" marR="5412" marT="5412" marB="0" anchor="ctr"/>
                </a:tc>
                <a:extLst>
                  <a:ext uri="{0D108BD9-81ED-4DB2-BD59-A6C34878D82A}">
                    <a16:rowId xmlns:a16="http://schemas.microsoft.com/office/drawing/2014/main" val="1886102140"/>
                  </a:ext>
                </a:extLst>
              </a:tr>
              <a:tr h="540000">
                <a:tc>
                  <a:txBody>
                    <a:bodyPr/>
                    <a:lstStyle/>
                    <a:p>
                      <a:pPr algn="l"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福島県郡山市</a:t>
                      </a:r>
                    </a:p>
                  </a:txBody>
                  <a:tcPr marL="0" marR="0" marT="0" marB="0" anchor="ctr"/>
                </a:tc>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ｓで「広め合う、高め合う、助け合う」こおりやま広域圏</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～次世代につなぐ豊かな圏域の創生～</a:t>
                      </a:r>
                    </a:p>
                  </a:txBody>
                  <a:tcPr marL="0" marR="0" marT="0" marB="0" anchor="ctr"/>
                </a:tc>
                <a:extLst>
                  <a:ext uri="{0D108BD9-81ED-4DB2-BD59-A6C34878D82A}">
                    <a16:rowId xmlns:a16="http://schemas.microsoft.com/office/drawing/2014/main" val="3810905276"/>
                  </a:ext>
                </a:extLst>
              </a:tr>
              <a:tr h="540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神奈川県小田原市</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人と人とのつながりによる「いのちを守り育てる地域自給圏」の創造</a:t>
                      </a:r>
                    </a:p>
                  </a:txBody>
                  <a:tcPr marL="0" marR="0" marT="0" marB="0" anchor="ctr"/>
                </a:tc>
                <a:extLst>
                  <a:ext uri="{0D108BD9-81ED-4DB2-BD59-A6C34878D82A}">
                    <a16:rowId xmlns:a16="http://schemas.microsoft.com/office/drawing/2014/main" val="2836840795"/>
                  </a:ext>
                </a:extLst>
              </a:tr>
              <a:tr h="540000">
                <a:tc>
                  <a:txBody>
                    <a:bodyPr/>
                    <a:lstStyle/>
                    <a:p>
                      <a:pPr algn="l"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新潟県見附市</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住んでいるだけで健康で幸せになれる健幸都市の実現</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～「歩いて暮らせるまちづくり」ウォーカブルシティの深化と定着～</a:t>
                      </a:r>
                    </a:p>
                  </a:txBody>
                  <a:tcPr marL="0" marR="0" marT="0" marB="0" anchor="ctr"/>
                </a:tc>
                <a:extLst>
                  <a:ext uri="{0D108BD9-81ED-4DB2-BD59-A6C34878D82A}">
                    <a16:rowId xmlns:a16="http://schemas.microsoft.com/office/drawing/2014/main" val="2400484693"/>
                  </a:ext>
                </a:extLst>
              </a:tr>
              <a:tr h="540000">
                <a:tc>
                  <a:txBody>
                    <a:bodyPr/>
                    <a:lstStyle/>
                    <a:p>
                      <a:pPr algn="l" fontAlgn="ctr"/>
                      <a:r>
                        <a:rPr lang="zh-CN" altLang="en-US" sz="1200" b="0" i="0" u="none" strike="noStrike" dirty="0">
                          <a:solidFill>
                            <a:srgbClr val="000000"/>
                          </a:solidFill>
                          <a:effectLst/>
                          <a:latin typeface="Meiryo UI" panose="020B0604030504040204" pitchFamily="50" charset="-128"/>
                          <a:ea typeface="Meiryo UI" panose="020B0604030504040204" pitchFamily="50" charset="-128"/>
                        </a:rPr>
                        <a:t>富山県南砺市</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「南砺版エコビレッジ事業」の更なる深化</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～域内外へのブランディング強化と南砺版地域循環共生圏の実装～</a:t>
                      </a:r>
                    </a:p>
                  </a:txBody>
                  <a:tcPr marL="0" marR="0" marT="0" marB="0" anchor="ctr"/>
                </a:tc>
                <a:extLst>
                  <a:ext uri="{0D108BD9-81ED-4DB2-BD59-A6C34878D82A}">
                    <a16:rowId xmlns:a16="http://schemas.microsoft.com/office/drawing/2014/main" val="3563210995"/>
                  </a:ext>
                </a:extLst>
              </a:tr>
              <a:tr h="540000">
                <a:tc>
                  <a:txBody>
                    <a:bodyPr/>
                    <a:lstStyle/>
                    <a:p>
                      <a:pPr algn="l"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福井県鯖江市</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持続可能なめがねの</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まちさばえ</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～女性が輝くまち～</a:t>
                      </a:r>
                    </a:p>
                  </a:txBody>
                  <a:tcPr marL="0" marR="0" marT="0" marB="0" anchor="ctr"/>
                </a:tc>
                <a:extLst>
                  <a:ext uri="{0D108BD9-81ED-4DB2-BD59-A6C34878D82A}">
                    <a16:rowId xmlns:a16="http://schemas.microsoft.com/office/drawing/2014/main" val="3401860504"/>
                  </a:ext>
                </a:extLst>
              </a:tr>
              <a:tr h="540000">
                <a:tc>
                  <a:txBody>
                    <a:bodyPr/>
                    <a:lstStyle/>
                    <a:p>
                      <a:pPr algn="l"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京都府舞鶴市</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便利な田舎くらし</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ヒト、モノ、情報、あらゆる資源がつながる“未来の舞 鶴”</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tc>
                <a:extLst>
                  <a:ext uri="{0D108BD9-81ED-4DB2-BD59-A6C34878D82A}">
                    <a16:rowId xmlns:a16="http://schemas.microsoft.com/office/drawing/2014/main" val="566149684"/>
                  </a:ext>
                </a:extLst>
              </a:tr>
              <a:tr h="540000">
                <a:tc>
                  <a:txBody>
                    <a:bodyPr/>
                    <a:lstStyle/>
                    <a:p>
                      <a:pPr algn="l"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岡山県西粟倉村</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森林ファンドの活用で創出する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SDG</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ｓ</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未来村</a:t>
                      </a:r>
                    </a:p>
                  </a:txBody>
                  <a:tcPr marL="0" marR="0" marT="0" marB="0" anchor="ctr"/>
                </a:tc>
                <a:extLst>
                  <a:ext uri="{0D108BD9-81ED-4DB2-BD59-A6C34878D82A}">
                    <a16:rowId xmlns:a16="http://schemas.microsoft.com/office/drawing/2014/main" val="353969873"/>
                  </a:ext>
                </a:extLst>
              </a:tr>
              <a:tr h="54000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熊本県熊本市</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熊本地震の経験と教訓をいかした災害に強い持続可能なまちづくり</a:t>
                      </a:r>
                    </a:p>
                  </a:txBody>
                  <a:tcPr marL="0" marR="0" marT="0" marB="0" anchor="ctr"/>
                </a:tc>
                <a:extLst>
                  <a:ext uri="{0D108BD9-81ED-4DB2-BD59-A6C34878D82A}">
                    <a16:rowId xmlns:a16="http://schemas.microsoft.com/office/drawing/2014/main" val="4164219541"/>
                  </a:ext>
                </a:extLst>
              </a:tr>
              <a:tr h="540000">
                <a:tc>
                  <a:txBody>
                    <a:bodyPr/>
                    <a:lstStyle/>
                    <a:p>
                      <a:pPr algn="l"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鹿児島県大崎町</a:t>
                      </a:r>
                    </a:p>
                  </a:txBody>
                  <a:tcPr marL="0" marR="0" marT="0"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大崎リサイクルシステムを起点にした世界標準の循環型地域経営モデ ル</a:t>
                      </a:r>
                    </a:p>
                  </a:txBody>
                  <a:tcPr marL="0" marR="0" marT="0" marB="0" anchor="ctr"/>
                </a:tc>
                <a:extLst>
                  <a:ext uri="{0D108BD9-81ED-4DB2-BD59-A6C34878D82A}">
                    <a16:rowId xmlns:a16="http://schemas.microsoft.com/office/drawing/2014/main" val="204034692"/>
                  </a:ext>
                </a:extLst>
              </a:tr>
              <a:tr h="540000">
                <a:tc>
                  <a:txBody>
                    <a:bodyPr/>
                    <a:lstStyle/>
                    <a:p>
                      <a:pPr algn="l"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沖縄県恩納村</a:t>
                      </a:r>
                    </a:p>
                  </a:txBody>
                  <a:tcPr marL="0" marR="0" marT="0" marB="0" anchor="ctr"/>
                </a:tc>
                <a:tc>
                  <a:txBody>
                    <a:bodyPr/>
                    <a:lstStyle/>
                    <a:p>
                      <a:pPr algn="just"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SDGs</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に</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よる「サンゴの村宣言」推進</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プロジェクト</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just"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「サンゴのむらづくり 行動計画」の高度化による世界一サンゴと人にやさしい持続可能な村づくり～</a:t>
                      </a:r>
                    </a:p>
                  </a:txBody>
                  <a:tcPr marL="0" marR="0" marT="0" marB="0" anchor="ctr"/>
                </a:tc>
                <a:extLst>
                  <a:ext uri="{0D108BD9-81ED-4DB2-BD59-A6C34878D82A}">
                    <a16:rowId xmlns:a16="http://schemas.microsoft.com/office/drawing/2014/main" val="882047727"/>
                  </a:ext>
                </a:extLst>
              </a:tr>
            </a:tbl>
          </a:graphicData>
        </a:graphic>
      </p:graphicFrame>
    </p:spTree>
    <p:extLst>
      <p:ext uri="{BB962C8B-B14F-4D97-AF65-F5344CB8AC3E}">
        <p14:creationId xmlns:p14="http://schemas.microsoft.com/office/powerpoint/2010/main" val="14167727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1917</Words>
  <Application>Microsoft Office PowerPoint</Application>
  <PresentationFormat>A4 210 x 297 mm</PresentationFormat>
  <Paragraphs>563</Paragraphs>
  <Slides>16</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Meiryo UI</vt:lpstr>
      <vt:lpstr>ＭＳ Ｐゴシック</vt:lpstr>
      <vt:lpstr>游ゴシック</vt:lpstr>
      <vt:lpstr>游ゴシック Light</vt:lpstr>
      <vt:lpstr>Arial</vt:lpstr>
      <vt:lpstr>Bodoni MT Black</vt:lpstr>
      <vt:lpstr>Tahoma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12</cp:revision>
  <cp:lastPrinted>2019-12-18T09:17:45Z</cp:lastPrinted>
  <dcterms:created xsi:type="dcterms:W3CDTF">2019-12-09T08:31:37Z</dcterms:created>
  <dcterms:modified xsi:type="dcterms:W3CDTF">2019-12-18T09:22:48Z</dcterms:modified>
</cp:coreProperties>
</file>