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2" r:id="rId2"/>
  </p:sldMasterIdLst>
  <p:notesMasterIdLst>
    <p:notesMasterId r:id="rId54"/>
  </p:notesMasterIdLst>
  <p:handoutMasterIdLst>
    <p:handoutMasterId r:id="rId55"/>
  </p:handoutMasterIdLst>
  <p:sldIdLst>
    <p:sldId id="374" r:id="rId3"/>
    <p:sldId id="375" r:id="rId4"/>
    <p:sldId id="376" r:id="rId5"/>
    <p:sldId id="377" r:id="rId6"/>
    <p:sldId id="413" r:id="rId7"/>
    <p:sldId id="427" r:id="rId8"/>
    <p:sldId id="378" r:id="rId9"/>
    <p:sldId id="381" r:id="rId10"/>
    <p:sldId id="384" r:id="rId11"/>
    <p:sldId id="426" r:id="rId12"/>
    <p:sldId id="388" r:id="rId13"/>
    <p:sldId id="389" r:id="rId14"/>
    <p:sldId id="390" r:id="rId15"/>
    <p:sldId id="391" r:id="rId16"/>
    <p:sldId id="392" r:id="rId17"/>
    <p:sldId id="393" r:id="rId18"/>
    <p:sldId id="429" r:id="rId19"/>
    <p:sldId id="394" r:id="rId20"/>
    <p:sldId id="321" r:id="rId21"/>
    <p:sldId id="419" r:id="rId22"/>
    <p:sldId id="370" r:id="rId23"/>
    <p:sldId id="371" r:id="rId24"/>
    <p:sldId id="395" r:id="rId25"/>
    <p:sldId id="396" r:id="rId26"/>
    <p:sldId id="397" r:id="rId27"/>
    <p:sldId id="398" r:id="rId28"/>
    <p:sldId id="369" r:id="rId29"/>
    <p:sldId id="364" r:id="rId30"/>
    <p:sldId id="418" r:id="rId31"/>
    <p:sldId id="365" r:id="rId32"/>
    <p:sldId id="428" r:id="rId33"/>
    <p:sldId id="400" r:id="rId34"/>
    <p:sldId id="414" r:id="rId35"/>
    <p:sldId id="415" r:id="rId36"/>
    <p:sldId id="361" r:id="rId37"/>
    <p:sldId id="399" r:id="rId38"/>
    <p:sldId id="330" r:id="rId39"/>
    <p:sldId id="420" r:id="rId40"/>
    <p:sldId id="331" r:id="rId41"/>
    <p:sldId id="421" r:id="rId42"/>
    <p:sldId id="349" r:id="rId43"/>
    <p:sldId id="347" r:id="rId44"/>
    <p:sldId id="332" r:id="rId45"/>
    <p:sldId id="422" r:id="rId46"/>
    <p:sldId id="333" r:id="rId47"/>
    <p:sldId id="423" r:id="rId48"/>
    <p:sldId id="424" r:id="rId49"/>
    <p:sldId id="425" r:id="rId50"/>
    <p:sldId id="355" r:id="rId51"/>
    <p:sldId id="359" r:id="rId52"/>
    <p:sldId id="373" r:id="rId5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showGuides="1">
      <p:cViewPr varScale="1">
        <p:scale>
          <a:sx n="71" d="100"/>
          <a:sy n="71" d="100"/>
        </p:scale>
        <p:origin x="1104" y="66"/>
      </p:cViewPr>
      <p:guideLst>
        <p:guide orient="horz" pos="2160"/>
        <p:guide pos="3120"/>
      </p:guideLst>
    </p:cSldViewPr>
  </p:slideViewPr>
  <p:notesTextViewPr>
    <p:cViewPr>
      <p:scale>
        <a:sx n="1" d="1"/>
        <a:sy n="1" d="1"/>
      </p:scale>
      <p:origin x="0" y="0"/>
    </p:cViewPr>
  </p:notesTextViewPr>
  <p:notesViewPr>
    <p:cSldViewPr snapToGrid="0" showGuides="1">
      <p:cViewPr varScale="1">
        <p:scale>
          <a:sx n="50" d="100"/>
          <a:sy n="50" d="100"/>
        </p:scale>
        <p:origin x="202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1012-_&#9733;SDGs&#12450;&#12531;&#12465;&#12540;&#12488;&#9733;\201903\&#32080;&#26524;\&#21069;&#22238;&#35519;&#26619;&#12392;&#12398;&#27604;&#36611;(&#24180;&#408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3501735152832"/>
          <c:y val="3.9804164649627903E-2"/>
          <c:w val="0.74740386110263912"/>
          <c:h val="0.85084293937657618"/>
        </c:manualLayout>
      </c:layout>
      <c:barChart>
        <c:barDir val="bar"/>
        <c:grouping val="clustered"/>
        <c:varyColors val="0"/>
        <c:ser>
          <c:idx val="1"/>
          <c:order val="0"/>
          <c:tx>
            <c:strRef>
              <c:f>Sheet2!$D$23</c:f>
              <c:strCache>
                <c:ptCount val="1"/>
                <c:pt idx="0">
                  <c:v>2019年3月調査</c:v>
                </c:pt>
              </c:strCache>
            </c:strRef>
          </c:tx>
          <c:spPr>
            <a:solidFill>
              <a:schemeClr val="accent2"/>
            </a:solidFill>
            <a:ln>
              <a:noFill/>
            </a:ln>
            <a:effectLst/>
          </c:spPr>
          <c:invertIfNegative val="0"/>
          <c:dLbls>
            <c:dLbl>
              <c:idx val="4"/>
              <c:layout>
                <c:manualLayout>
                  <c:x val="-0.34357354944496826"/>
                  <c:y val="-3.61856042269344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7C-46AC-86D4-AAD9727FD3E5}"/>
                </c:ext>
              </c:extLst>
            </c:dLbl>
            <c:spPr>
              <a:solidFill>
                <a:schemeClr val="bg1"/>
              </a:solidFill>
              <a:ln>
                <a:solidFill>
                  <a:schemeClr val="tx2"/>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Sheet2!$D$24:$D$29</c:f>
              <c:numCache>
                <c:formatCode>0.0%</c:formatCode>
                <c:ptCount val="6"/>
                <c:pt idx="0">
                  <c:v>8.9238845144356954E-2</c:v>
                </c:pt>
                <c:pt idx="1">
                  <c:v>0.12408759124087591</c:v>
                </c:pt>
                <c:pt idx="2">
                  <c:v>0.15675675675675677</c:v>
                </c:pt>
                <c:pt idx="3">
                  <c:v>0.18120805369127516</c:v>
                </c:pt>
                <c:pt idx="4">
                  <c:v>0.27027027027027029</c:v>
                </c:pt>
                <c:pt idx="5">
                  <c:v>0.14699999999999999</c:v>
                </c:pt>
              </c:numCache>
            </c:numRef>
          </c:val>
          <c:extLst>
            <c:ext xmlns:c16="http://schemas.microsoft.com/office/drawing/2014/chart" uri="{C3380CC4-5D6E-409C-BE32-E72D297353CC}">
              <c16:uniqueId val="{00000000-187C-46AC-86D4-AAD9727FD3E5}"/>
            </c:ext>
          </c:extLst>
        </c:ser>
        <c:ser>
          <c:idx val="0"/>
          <c:order val="1"/>
          <c:tx>
            <c:strRef>
              <c:f>Sheet2!$C$23</c:f>
              <c:strCache>
                <c:ptCount val="1"/>
                <c:pt idx="0">
                  <c:v>2018年11月調査</c:v>
                </c:pt>
              </c:strCache>
            </c:strRef>
          </c:tx>
          <c:spPr>
            <a:pattFill prst="pct30">
              <a:fgClr>
                <a:schemeClr val="tx1">
                  <a:lumMod val="65000"/>
                  <a:lumOff val="35000"/>
                </a:schemeClr>
              </a:fgClr>
              <a:bgClr>
                <a:schemeClr val="bg1"/>
              </a:bgClr>
            </a:pattFill>
            <a:ln>
              <a:solidFill>
                <a:schemeClr val="accent1"/>
              </a:solidFill>
            </a:ln>
            <a:effectLst/>
          </c:spPr>
          <c:invertIfNegative val="0"/>
          <c:dLbls>
            <c:dLbl>
              <c:idx val="3"/>
              <c:layout>
                <c:manualLayout>
                  <c:x val="-0.28327076281793451"/>
                  <c:y val="-7.23712084538689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7C-46AC-86D4-AAD9727FD3E5}"/>
                </c:ext>
              </c:extLst>
            </c:dLbl>
            <c:dLbl>
              <c:idx val="5"/>
              <c:layout>
                <c:manualLayout>
                  <c:x val="-0.23399687358098142"/>
                  <c:y val="-2.17113625361606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7C-46AC-86D4-AAD9727FD3E5}"/>
                </c:ext>
              </c:extLst>
            </c:dLbl>
            <c:spPr>
              <a:solidFill>
                <a:schemeClr val="bg1"/>
              </a:solidFill>
              <a:ln>
                <a:solidFill>
                  <a:schemeClr val="accent1"/>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Sheet2!$C$24:$C$29</c:f>
              <c:numCache>
                <c:formatCode>0.0%</c:formatCode>
                <c:ptCount val="6"/>
                <c:pt idx="0">
                  <c:v>0.13385826771653545</c:v>
                </c:pt>
                <c:pt idx="1">
                  <c:v>0.20437956204379562</c:v>
                </c:pt>
                <c:pt idx="2">
                  <c:v>0.20540540540540542</c:v>
                </c:pt>
                <c:pt idx="3">
                  <c:v>0.17449664429530201</c:v>
                </c:pt>
                <c:pt idx="4">
                  <c:v>0.24324324324324326</c:v>
                </c:pt>
                <c:pt idx="5">
                  <c:v>0.17899999999999999</c:v>
                </c:pt>
              </c:numCache>
            </c:numRef>
          </c:val>
          <c:extLst>
            <c:ext xmlns:c16="http://schemas.microsoft.com/office/drawing/2014/chart" uri="{C3380CC4-5D6E-409C-BE32-E72D297353CC}">
              <c16:uniqueId val="{00000001-187C-46AC-86D4-AAD9727FD3E5}"/>
            </c:ext>
          </c:extLst>
        </c:ser>
        <c:dLbls>
          <c:showLegendKey val="0"/>
          <c:showVal val="1"/>
          <c:showCatName val="0"/>
          <c:showSerName val="0"/>
          <c:showPercent val="0"/>
          <c:showBubbleSize val="0"/>
        </c:dLbls>
        <c:gapWidth val="75"/>
        <c:axId val="1033893999"/>
        <c:axId val="1033899407"/>
      </c:barChart>
      <c:catAx>
        <c:axId val="1033893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9407"/>
        <c:crosses val="autoZero"/>
        <c:auto val="1"/>
        <c:lblAlgn val="ctr"/>
        <c:lblOffset val="100"/>
        <c:noMultiLvlLbl val="0"/>
      </c:catAx>
      <c:valAx>
        <c:axId val="1033899407"/>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39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E61953C-4EAA-4412-9B83-7717358583E5}" type="datetimeFigureOut">
              <a:rPr kumimoji="1" lang="ja-JP" altLang="en-US" smtClean="0"/>
              <a:t>2019/4/9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1686141-5CE6-467B-AEEC-D4654C63909A}" type="slidenum">
              <a:rPr kumimoji="1" lang="ja-JP" altLang="en-US" smtClean="0"/>
              <a:t>‹#›</a:t>
            </a:fld>
            <a:endParaRPr kumimoji="1" lang="ja-JP" altLang="en-US"/>
          </a:p>
        </p:txBody>
      </p:sp>
    </p:spTree>
    <p:extLst>
      <p:ext uri="{BB962C8B-B14F-4D97-AF65-F5344CB8AC3E}">
        <p14:creationId xmlns:p14="http://schemas.microsoft.com/office/powerpoint/2010/main" val="58926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82E749-36A4-4D51-A6E4-9631DF25F17A}" type="datetimeFigureOut">
              <a:rPr kumimoji="1" lang="ja-JP" altLang="en-US" smtClean="0"/>
              <a:t>2019/4/9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12DCA05-4C3B-4C37-B16E-893AADF6F186}" type="slidenum">
              <a:rPr kumimoji="1" lang="ja-JP" altLang="en-US" smtClean="0"/>
              <a:t>‹#›</a:t>
            </a:fld>
            <a:endParaRPr kumimoji="1" lang="ja-JP" altLang="en-US"/>
          </a:p>
        </p:txBody>
      </p:sp>
    </p:spTree>
    <p:extLst>
      <p:ext uri="{BB962C8B-B14F-4D97-AF65-F5344CB8AC3E}">
        <p14:creationId xmlns:p14="http://schemas.microsoft.com/office/powerpoint/2010/main" val="29306943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3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796B6-74B4-41DA-87D7-22A0B0A64F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263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3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796B6-74B4-41DA-87D7-22A0B0A64F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7072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01DDD63-9B67-4B52-99B9-FDA92FEB0260}"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43239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904C6A-AA3F-4B93-9D94-19F8BEE31A66}"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958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6139FE-2599-47CE-907D-FB6A07D2F6B3}"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385778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noAutofit/>
          </a:bodyPr>
          <a:lstStyle>
            <a:lvl1pPr>
              <a:defRPr sz="5400" b="1">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FEEA7AD1-96FD-4151-B3A8-1E9433867DCC}" type="datetime1">
              <a:rPr kumimoji="1" lang="ja-JP" altLang="en-US" smtClean="0"/>
              <a:t>2019/4/9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Slide Number Placeholder 6"/>
          <p:cNvSpPr txBox="1">
            <a:spLocks/>
          </p:cNvSpPr>
          <p:nvPr userDrawn="1"/>
        </p:nvSpPr>
        <p:spPr>
          <a:xfrm>
            <a:off x="7516000" y="-32438"/>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28656169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7ABA54-C04D-4FF1-8ABB-D96B11138B83}" type="datetime1">
              <a:rPr kumimoji="1" lang="ja-JP" altLang="en-US" smtClean="0"/>
              <a:t>2019/4/9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569405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2276874"/>
            <a:ext cx="8420100" cy="1362075"/>
          </a:xfrm>
        </p:spPr>
        <p:txBody>
          <a:bodyPr anchor="t">
            <a:normAutofit/>
          </a:bodyPr>
          <a:lstStyle>
            <a:lvl1pPr algn="l">
              <a:defRPr sz="4400" b="1" cap="all">
                <a:solidFill>
                  <a:schemeClr val="tx2">
                    <a:lumMod val="7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defRPr>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782506" y="1577024"/>
            <a:ext cx="8420100" cy="699848"/>
          </a:xfrm>
        </p:spPr>
        <p:txBody>
          <a:bodyPr anchor="b"/>
          <a:lstStyle>
            <a:lvl1pPr marL="0" indent="0">
              <a:buNone/>
              <a:defRPr sz="20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1A3204-CA61-4E87-BADD-81BB39CD7345}" type="datetime1">
              <a:rPr kumimoji="1" lang="ja-JP" altLang="en-US" smtClean="0"/>
              <a:t>2019/4/9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194471" y="188641"/>
            <a:ext cx="2311400" cy="365125"/>
          </a:xfrm>
        </p:spPr>
        <p:txBody>
          <a:bodyPr/>
          <a:lstStyle>
            <a:lvl1pPr algn="l">
              <a:defRPr sz="1800"/>
            </a:lvl1pPr>
          </a:lstStyle>
          <a:p>
            <a:fld id="{D2D8002D-B5B0-4BAC-B1F6-782DDCCE6D9C}" type="slidenum">
              <a:rPr lang="ja-JP" altLang="en-US" smtClean="0"/>
              <a:pPr/>
              <a:t>‹#›</a:t>
            </a:fld>
            <a:endParaRPr lang="ja-JP" altLang="en-US"/>
          </a:p>
        </p:txBody>
      </p:sp>
      <p:pic>
        <p:nvPicPr>
          <p:cNvPr id="205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289296" y="188641"/>
            <a:ext cx="534700" cy="656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6997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FB65F1B-1E78-4D26-BC8B-FC487BE18A00}" type="datetime1">
              <a:rPr kumimoji="1" lang="ja-JP" altLang="en-US" smtClean="0"/>
              <a:t>2019/4/9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8655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4"/>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3" y="1535114"/>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F5C893-C508-49A1-8F97-7047331ED927}" type="datetime1">
              <a:rPr kumimoji="1" lang="ja-JP" altLang="en-US" smtClean="0"/>
              <a:t>2019/4/9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9927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634083"/>
          </a:xfrm>
        </p:spPr>
        <p:txBody>
          <a:bodyPr>
            <a:noAutofit/>
          </a:bodyPr>
          <a:lstStyle>
            <a:lvl1pPr algn="l">
              <a:defRPr sz="3600">
                <a:ln>
                  <a:solidFill>
                    <a:schemeClr val="tx2">
                      <a:lumMod val="50000"/>
                    </a:schemeClr>
                  </a:solidFill>
                </a:ln>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defRPr>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fld id="{3815F05A-D214-465E-B190-F838D98AC107}" type="datetime1">
              <a:rPr kumimoji="1" lang="ja-JP" altLang="en-US" smtClean="0"/>
              <a:t>2019/4/9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7" name="スライド番号プレースホルダ 5"/>
          <p:cNvSpPr txBox="1">
            <a:spLocks/>
          </p:cNvSpPr>
          <p:nvPr userDrawn="1"/>
        </p:nvSpPr>
        <p:spPr>
          <a:xfrm>
            <a:off x="194471" y="188641"/>
            <a:ext cx="23114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800" smtClean="0"/>
              <a:pPr/>
              <a:t>‹#›</a:t>
            </a:fld>
            <a:endParaRPr lang="ja-JP" altLang="en-US" sz="1800"/>
          </a:p>
        </p:txBody>
      </p:sp>
      <p:sp>
        <p:nvSpPr>
          <p:cNvPr id="8" name="スライド番号プレースホルダ 3"/>
          <p:cNvSpPr>
            <a:spLocks noGrp="1"/>
          </p:cNvSpPr>
          <p:nvPr>
            <p:ph type="sldNum" sz="quarter" idx="12"/>
          </p:nvPr>
        </p:nvSpPr>
        <p:spPr>
          <a:xfrm>
            <a:off x="7433450" y="-32438"/>
            <a:ext cx="2311400"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kumimoji="1" lang="ja-JP" altLang="en-US" smtClean="0"/>
              <a:pPr/>
              <a:t>‹#›</a:t>
            </a:fld>
            <a:endParaRPr kumimoji="1" lang="ja-JP" altLang="en-US"/>
          </a:p>
        </p:txBody>
      </p:sp>
      <p:sp>
        <p:nvSpPr>
          <p:cNvPr id="9" name="Slide Number Placeholder 6"/>
          <p:cNvSpPr txBox="1">
            <a:spLocks/>
          </p:cNvSpPr>
          <p:nvPr userDrawn="1"/>
        </p:nvSpPr>
        <p:spPr>
          <a:xfrm>
            <a:off x="7516000" y="-32438"/>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15376171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8E8EEB8-220D-4EBC-A1BF-A84938E62078}" type="datetime1">
              <a:rPr kumimoji="1" lang="ja-JP" altLang="en-US" smtClean="0"/>
              <a:t>2019/4/9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86955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53271CD-5D35-42EA-9DC0-C7E560A3FD44}" type="datetime1">
              <a:rPr kumimoji="1" lang="ja-JP" altLang="en-US" smtClean="0"/>
              <a:t>2019/4/9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49033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8A68038-3005-493C-9281-170115C442AE}"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0809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9"/>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9"/>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C78FD68-0616-4AFF-9A20-BE31E4F2DBDD}" type="datetime1">
              <a:rPr kumimoji="1" lang="ja-JP" altLang="en-US" smtClean="0"/>
              <a:t>2019/4/9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4770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92637B-5820-4486-B829-89E207C16954}" type="datetime1">
              <a:rPr kumimoji="1" lang="ja-JP" altLang="en-US" smtClean="0"/>
              <a:t>2019/4/9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769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D04E83-7E73-42F4-A0A2-ACCA364688EF}" type="datetime1">
              <a:rPr kumimoji="1" lang="ja-JP" altLang="en-US" smtClean="0"/>
              <a:t>2019/4/9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92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F05C4C6-EF12-4A6B-B8A3-35A2C316D2BF}" type="datetime1">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83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1214F61-8ADF-4746-9A78-BD70A9EA10BE}" type="datetime1">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1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478C87F-CB5D-45C7-A364-9A73E7F2FBDB}" type="datetime1">
              <a:rPr kumimoji="1" lang="ja-JP" altLang="en-US" smtClean="0"/>
              <a:t>2019/4/9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199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9D6151A-367F-4CE3-A0A6-682F451EDFE6}" type="datetime1">
              <a:rPr kumimoji="1" lang="ja-JP" altLang="en-US" smtClean="0"/>
              <a:t>2019/4/9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Slide Number Placeholder 3"/>
          <p:cNvSpPr txBox="1">
            <a:spLocks/>
          </p:cNvSpPr>
          <p:nvPr userDrawn="1"/>
        </p:nvSpPr>
        <p:spPr>
          <a:xfrm>
            <a:off x="8705075" y="-32438"/>
            <a:ext cx="103977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dirty="0"/>
          </a:p>
        </p:txBody>
      </p:sp>
      <p:sp>
        <p:nvSpPr>
          <p:cNvPr id="7" name="Slide Number Placeholder 6"/>
          <p:cNvSpPr>
            <a:spLocks noGrp="1"/>
          </p:cNvSpPr>
          <p:nvPr>
            <p:ph type="sldNum" sz="quarter" idx="12"/>
          </p:nvPr>
        </p:nvSpPr>
        <p:spPr>
          <a:xfrm>
            <a:off x="7516000" y="-32438"/>
            <a:ext cx="2228850"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57770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B76A9-981D-4D32-A2EC-5C8D7FCD2E62}" type="datetime1">
              <a:rPr kumimoji="1" lang="ja-JP" altLang="en-US" smtClean="0"/>
              <a:t>2019/4/9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866225" y="-79512"/>
            <a:ext cx="1039775"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20451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DF1BEE6-01DB-492A-BD8F-025E6CD7737F}" type="datetime1">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99283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C90CD3-B8C7-4969-9EB4-D8BE6D7FD6AF}" type="datetime1">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63383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F4117-6E5D-4FDC-880D-23930610B01B}" type="datetime1">
              <a:rPr kumimoji="1" lang="ja-JP" altLang="en-US" smtClean="0"/>
              <a:t>2019/4/9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714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DB9FE-7A2C-4E04-A1E4-7CBF7522C583}" type="datetime1">
              <a:rPr kumimoji="1" lang="ja-JP" altLang="en-US" smtClean="0"/>
              <a:t>2019/4/9</a:t>
            </a:fld>
            <a:endParaRPr kumimoji="1" lang="ja-JP" altLang="en-US"/>
          </a:p>
        </p:txBody>
      </p:sp>
      <p:sp>
        <p:nvSpPr>
          <p:cNvPr id="5" name="フッター プレースホルダ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8318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359226" y="1425387"/>
            <a:ext cx="9289142" cy="2524036"/>
          </a:xfrm>
        </p:spPr>
        <p:txBody>
          <a:bodyPr>
            <a:normAutofit fontScale="90000"/>
          </a:bodyPr>
          <a:lstStyle/>
          <a:p>
            <a:pPr>
              <a:lnSpc>
                <a:spcPct val="200000"/>
              </a:lnSpc>
            </a:pPr>
            <a:r>
              <a:rPr lang="ja-JP" altLang="en-US" sz="3100" b="1" dirty="0" smtClean="0">
                <a:solidFill>
                  <a:schemeClr val="accent5">
                    <a:lumMod val="50000"/>
                  </a:schemeClr>
                </a:solidFill>
                <a:latin typeface="Meiryo UI" panose="020B0604030504040204" pitchFamily="50" charset="-128"/>
                <a:ea typeface="Meiryo UI" panose="020B0604030504040204" pitchFamily="50" charset="-128"/>
              </a:rPr>
              <a:t>平成</a:t>
            </a:r>
            <a:r>
              <a:rPr lang="en-US" altLang="ja-JP" sz="3100" b="1" dirty="0" smtClean="0">
                <a:solidFill>
                  <a:schemeClr val="accent5">
                    <a:lumMod val="50000"/>
                  </a:schemeClr>
                </a:solidFill>
                <a:latin typeface="Meiryo UI" panose="020B0604030504040204" pitchFamily="50" charset="-128"/>
                <a:ea typeface="Meiryo UI" panose="020B0604030504040204" pitchFamily="50" charset="-128"/>
              </a:rPr>
              <a:t>30</a:t>
            </a:r>
            <a:r>
              <a:rPr lang="ja-JP" altLang="en-US" sz="3100" b="1" dirty="0" smtClean="0">
                <a:solidFill>
                  <a:schemeClr val="accent5">
                    <a:lumMod val="50000"/>
                  </a:schemeClr>
                </a:solidFill>
                <a:latin typeface="Meiryo UI" panose="020B0604030504040204" pitchFamily="50" charset="-128"/>
                <a:ea typeface="Meiryo UI" panose="020B0604030504040204" pitchFamily="50" charset="-128"/>
              </a:rPr>
              <a:t>年度</a:t>
            </a:r>
            <a:r>
              <a:rPr lang="en-US" altLang="ja-JP" sz="5400" b="1" dirty="0" smtClean="0">
                <a:solidFill>
                  <a:schemeClr val="accent5">
                    <a:lumMod val="50000"/>
                  </a:schemeClr>
                </a:solidFill>
                <a:latin typeface="Meiryo UI" panose="020B0604030504040204" pitchFamily="50" charset="-128"/>
                <a:ea typeface="Meiryo UI" panose="020B0604030504040204" pitchFamily="50" charset="-128"/>
              </a:rPr>
              <a:t/>
            </a:r>
            <a:br>
              <a:rPr lang="en-US" altLang="ja-JP" sz="5400" b="1" dirty="0" smtClean="0">
                <a:solidFill>
                  <a:schemeClr val="accent5">
                    <a:lumMod val="50000"/>
                  </a:schemeClr>
                </a:solidFill>
                <a:latin typeface="Meiryo UI" panose="020B0604030504040204" pitchFamily="50" charset="-128"/>
                <a:ea typeface="Meiryo UI" panose="020B0604030504040204" pitchFamily="50" charset="-128"/>
              </a:rPr>
            </a:b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大阪府の</a:t>
            </a:r>
            <a:r>
              <a:rPr lang="en-US" altLang="ja-JP"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に関する取組み</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 name="サブタイトル 2"/>
          <p:cNvSpPr>
            <a:spLocks noGrp="1"/>
          </p:cNvSpPr>
          <p:nvPr>
            <p:ph type="subTitle" idx="1"/>
          </p:nvPr>
        </p:nvSpPr>
        <p:spPr>
          <a:xfrm>
            <a:off x="1432560" y="4585515"/>
            <a:ext cx="7040880" cy="847097"/>
          </a:xfrm>
        </p:spPr>
        <p:txBody>
          <a:bodyPr>
            <a:normAutofit/>
          </a:bodyPr>
          <a:lstStyle/>
          <a:p>
            <a:endParaRPr kumimoji="1" lang="en-US" altLang="ja-JP" sz="2000"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rPr>
              <a:t>年３月</a:t>
            </a:r>
            <a:r>
              <a:rPr lang="en-US" altLang="ja-JP" dirty="0" smtClean="0">
                <a:latin typeface="Meiryo UI" panose="020B0604030504040204" pitchFamily="50" charset="-128"/>
                <a:ea typeface="Meiryo UI" panose="020B0604030504040204" pitchFamily="50" charset="-128"/>
              </a:rPr>
              <a:t>29</a:t>
            </a:r>
            <a:r>
              <a:rPr lang="ja-JP" altLang="en-US" dirty="0" smtClean="0">
                <a:latin typeface="Meiryo UI" panose="020B0604030504040204" pitchFamily="50" charset="-128"/>
                <a:ea typeface="Meiryo UI" panose="020B0604030504040204" pitchFamily="50" charset="-128"/>
              </a:rPr>
              <a:t>日　　大阪府</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t>0</a:t>
            </a:fld>
            <a:endParaRPr kumimoji="1" lang="ja-JP" altLang="en-US"/>
          </a:p>
        </p:txBody>
      </p:sp>
    </p:spTree>
    <p:extLst>
      <p:ext uri="{BB962C8B-B14F-4D97-AF65-F5344CB8AC3E}">
        <p14:creationId xmlns:p14="http://schemas.microsoft.com/office/powerpoint/2010/main" val="269187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市町村ブロック会議の概要</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9</a:t>
            </a:fld>
            <a:endParaRPr kumimoji="1" lang="ja-JP" altLang="en-US"/>
          </a:p>
        </p:txBody>
      </p:sp>
      <p:sp>
        <p:nvSpPr>
          <p:cNvPr id="5" name="角丸四角形 4"/>
          <p:cNvSpPr/>
          <p:nvPr/>
        </p:nvSpPr>
        <p:spPr>
          <a:xfrm>
            <a:off x="112059" y="1068535"/>
            <a:ext cx="9681882" cy="5247805"/>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＜概要＞</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を市町村にも普及するため、平成</a:t>
            </a:r>
            <a:r>
              <a:rPr kumimoji="1" lang="en-US" altLang="ja-JP" dirty="0">
                <a:solidFill>
                  <a:prstClr val="black"/>
                </a:solidFill>
                <a:latin typeface="Meiryo UI" panose="020B0604030504040204" pitchFamily="50" charset="-128"/>
                <a:ea typeface="Meiryo UI" panose="020B0604030504040204" pitchFamily="50" charset="-128"/>
              </a:rPr>
              <a:t>30</a:t>
            </a:r>
            <a:r>
              <a:rPr kumimoji="1" lang="ja-JP" altLang="en-US" dirty="0">
                <a:solidFill>
                  <a:prstClr val="black"/>
                </a:solidFill>
                <a:latin typeface="Meiryo UI" panose="020B0604030504040204" pitchFamily="50" charset="-128"/>
                <a:ea typeface="Meiryo UI" panose="020B0604030504040204" pitchFamily="50" charset="-128"/>
              </a:rPr>
              <a:t>年７月より市町村ブロック会議に参加し、</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の概要や国の動向、大阪府</a:t>
            </a:r>
            <a:r>
              <a:rPr kumimoji="1" lang="ja-JP" altLang="en-US" dirty="0" smtClean="0">
                <a:solidFill>
                  <a:prstClr val="black"/>
                </a:solidFill>
                <a:latin typeface="Meiryo UI" panose="020B0604030504040204" pitchFamily="50" charset="-128"/>
                <a:ea typeface="Meiryo UI" panose="020B0604030504040204" pitchFamily="50" charset="-128"/>
              </a:rPr>
              <a:t>の取組み状況</a:t>
            </a:r>
            <a:r>
              <a:rPr kumimoji="1" lang="ja-JP" altLang="en-US" dirty="0">
                <a:solidFill>
                  <a:prstClr val="black"/>
                </a:solidFill>
                <a:latin typeface="Meiryo UI" panose="020B0604030504040204" pitchFamily="50" charset="-128"/>
                <a:ea typeface="Meiryo UI" panose="020B0604030504040204" pitchFamily="50" charset="-128"/>
              </a:rPr>
              <a:t>を説明。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（合計</a:t>
            </a:r>
            <a:r>
              <a:rPr kumimoji="1" lang="en-US" altLang="ja-JP" u="sng" dirty="0">
                <a:solidFill>
                  <a:prstClr val="black"/>
                </a:solidFill>
                <a:latin typeface="Meiryo UI" panose="020B0604030504040204" pitchFamily="50" charset="-128"/>
                <a:ea typeface="Meiryo UI" panose="020B0604030504040204" pitchFamily="50" charset="-128"/>
              </a:rPr>
              <a:t>8</a:t>
            </a:r>
            <a:r>
              <a:rPr kumimoji="1" lang="ja-JP" altLang="en-US" u="sng" dirty="0">
                <a:solidFill>
                  <a:prstClr val="black"/>
                </a:solidFill>
                <a:latin typeface="Meiryo UI" panose="020B0604030504040204" pitchFamily="50" charset="-128"/>
                <a:ea typeface="Meiryo UI" panose="020B0604030504040204" pitchFamily="50" charset="-128"/>
              </a:rPr>
              <a:t>回</a:t>
            </a:r>
            <a:r>
              <a:rPr kumimoji="1" lang="ja-JP" altLang="en-US" dirty="0">
                <a:solidFill>
                  <a:prstClr val="black"/>
                </a:solidFill>
                <a:latin typeface="Meiryo UI" panose="020B0604030504040204" pitchFamily="50" charset="-128"/>
                <a:ea typeface="Meiryo UI" panose="020B0604030504040204" pitchFamily="50" charset="-128"/>
              </a:rPr>
              <a:t>参加（</a:t>
            </a:r>
            <a:r>
              <a:rPr kumimoji="1" lang="en-US" altLang="ja-JP" dirty="0">
                <a:solidFill>
                  <a:prstClr val="black"/>
                </a:solidFill>
                <a:latin typeface="Meiryo UI" panose="020B0604030504040204" pitchFamily="50" charset="-128"/>
                <a:ea typeface="Meiryo UI" panose="020B0604030504040204" pitchFamily="50" charset="-128"/>
              </a:rPr>
              <a:t>4</a:t>
            </a:r>
            <a:r>
              <a:rPr kumimoji="1" lang="ja-JP" altLang="en-US" dirty="0">
                <a:solidFill>
                  <a:prstClr val="black"/>
                </a:solidFill>
                <a:latin typeface="Meiryo UI" panose="020B0604030504040204" pitchFamily="50" charset="-128"/>
                <a:ea typeface="Meiryo UI" panose="020B0604030504040204" pitchFamily="50" charset="-128"/>
              </a:rPr>
              <a:t>ブロック</a:t>
            </a:r>
            <a:r>
              <a:rPr kumimoji="1" lang="en-US" altLang="ja-JP" dirty="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２）、</a:t>
            </a:r>
            <a:r>
              <a:rPr kumimoji="1" lang="en-US" altLang="ja-JP" u="sng" dirty="0">
                <a:solidFill>
                  <a:prstClr val="black"/>
                </a:solidFill>
                <a:latin typeface="Meiryo UI" panose="020B0604030504040204" pitchFamily="50" charset="-128"/>
                <a:ea typeface="Meiryo UI" panose="020B0604030504040204" pitchFamily="50" charset="-128"/>
              </a:rPr>
              <a:t>42</a:t>
            </a:r>
            <a:r>
              <a:rPr kumimoji="1" lang="ja-JP" altLang="en-US" u="sng" dirty="0">
                <a:solidFill>
                  <a:prstClr val="black"/>
                </a:solidFill>
                <a:latin typeface="Meiryo UI" panose="020B0604030504040204" pitchFamily="50" charset="-128"/>
                <a:ea typeface="Meiryo UI" panose="020B0604030504040204" pitchFamily="50" charset="-128"/>
              </a:rPr>
              <a:t>市町村</a:t>
            </a:r>
            <a:r>
              <a:rPr kumimoji="1" lang="ja-JP" altLang="en-US" dirty="0">
                <a:solidFill>
                  <a:prstClr val="black"/>
                </a:solidFill>
                <a:latin typeface="Meiryo UI" panose="020B0604030504040204" pitchFamily="50" charset="-128"/>
                <a:ea typeface="Meiryo UI" panose="020B0604030504040204" pitchFamily="50" charset="-128"/>
              </a:rPr>
              <a:t>の企画担当者向けに説明）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＜市町村からの主な意見＞</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u="sng" dirty="0">
                <a:solidFill>
                  <a:prstClr val="black"/>
                </a:solidFill>
                <a:latin typeface="Meiryo UI" panose="020B0604030504040204" pitchFamily="50" charset="-128"/>
                <a:ea typeface="Meiryo UI" panose="020B0604030504040204" pitchFamily="50" charset="-128"/>
              </a:rPr>
              <a:t>SDG</a:t>
            </a:r>
            <a:r>
              <a:rPr kumimoji="1" lang="ja-JP" altLang="en-US" u="sng" dirty="0" err="1">
                <a:solidFill>
                  <a:prstClr val="black"/>
                </a:solidFill>
                <a:latin typeface="Meiryo UI" panose="020B0604030504040204" pitchFamily="50" charset="-128"/>
                <a:ea typeface="Meiryo UI" panose="020B0604030504040204" pitchFamily="50" charset="-128"/>
              </a:rPr>
              <a:t>ｓ</a:t>
            </a:r>
            <a:r>
              <a:rPr kumimoji="1" lang="ja-JP" altLang="en-US" u="sng" dirty="0">
                <a:solidFill>
                  <a:prstClr val="black"/>
                </a:solidFill>
                <a:latin typeface="Meiryo UI" panose="020B0604030504040204" pitchFamily="50" charset="-128"/>
                <a:ea typeface="Meiryo UI" panose="020B0604030504040204" pitchFamily="50" charset="-128"/>
              </a:rPr>
              <a:t>の理念は理解できる</a:t>
            </a:r>
            <a:r>
              <a:rPr kumimoji="1" lang="ja-JP" altLang="en-US"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〇すぐに総合計画等に反映させるべきと考えるが、上司の理解が足りていない。</a:t>
            </a:r>
            <a:r>
              <a:rPr kumimoji="1" lang="ja-JP" altLang="en-US" u="sng" dirty="0">
                <a:solidFill>
                  <a:prstClr val="black"/>
                </a:solidFill>
                <a:latin typeface="Meiryo UI" panose="020B0604030504040204" pitchFamily="50" charset="-128"/>
                <a:ea typeface="Meiryo UI" panose="020B0604030504040204" pitchFamily="50" charset="-128"/>
              </a:rPr>
              <a:t>部局間での温度差もある</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ja-JP" altLang="en-US" u="sng" dirty="0">
                <a:solidFill>
                  <a:prstClr val="black"/>
                </a:solidFill>
                <a:latin typeface="Meiryo UI" panose="020B0604030504040204" pitchFamily="50" charset="-128"/>
                <a:ea typeface="Meiryo UI" panose="020B0604030504040204" pitchFamily="50" charset="-128"/>
              </a:rPr>
              <a:t>他府県の先進的自治体</a:t>
            </a:r>
            <a:r>
              <a:rPr kumimoji="1" lang="ja-JP" altLang="en-US" u="sng" dirty="0" smtClean="0">
                <a:solidFill>
                  <a:prstClr val="black"/>
                </a:solidFill>
                <a:latin typeface="Meiryo UI" panose="020B0604030504040204" pitchFamily="50" charset="-128"/>
                <a:ea typeface="Meiryo UI" panose="020B0604030504040204" pitchFamily="50" charset="-128"/>
              </a:rPr>
              <a:t>の取組み事例</a:t>
            </a:r>
            <a:r>
              <a:rPr kumimoji="1" lang="ja-JP" altLang="en-US" u="sng" dirty="0">
                <a:solidFill>
                  <a:prstClr val="black"/>
                </a:solidFill>
                <a:latin typeface="Meiryo UI" panose="020B0604030504040204" pitchFamily="50" charset="-128"/>
                <a:ea typeface="Meiryo UI" panose="020B0604030504040204" pitchFamily="50" charset="-128"/>
              </a:rPr>
              <a:t>等がないと何をすればよいかわからない</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〇民間企業等のステークホルダーと連携していくには、どのように進めていけばよいのかわからない。　</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〇新聞報道等から</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の世間での盛り上がりを感じるが、行政として何から手を付けてよいか悩んでいる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006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市町村ブロック会議（夏）</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29994"/>
            <a:ext cx="9411287" cy="830997"/>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rPr>
              <a:t>第１回</a:t>
            </a:r>
            <a:r>
              <a:rPr lang="ja-JP" altLang="ja-JP" sz="1600" dirty="0">
                <a:latin typeface="Meiryo UI" panose="020B0604030504040204" pitchFamily="50" charset="-128"/>
                <a:ea typeface="Meiryo UI" panose="020B0604030504040204" pitchFamily="50" charset="-128"/>
              </a:rPr>
              <a:t>北河内地域ブロック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年７月５日（木</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守口市役所 ４階北側 行政</a:t>
            </a:r>
            <a:r>
              <a:rPr lang="ja-JP" altLang="ja-JP" sz="1600" dirty="0" smtClean="0">
                <a:latin typeface="Meiryo UI" panose="020B0604030504040204" pitchFamily="50" charset="-128"/>
                <a:ea typeface="Meiryo UI" panose="020B0604030504040204" pitchFamily="50" charset="-128"/>
              </a:rPr>
              <a:t>会議室</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北河内地域７市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47356" y="1866162"/>
            <a:ext cx="9411287" cy="1077218"/>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rPr>
              <a:t>第１回</a:t>
            </a:r>
            <a:r>
              <a:rPr lang="ja-JP" altLang="ja-JP" sz="1600" dirty="0">
                <a:latin typeface="Meiryo UI" panose="020B0604030504040204" pitchFamily="50" charset="-128"/>
                <a:ea typeface="Meiryo UI" panose="020B0604030504040204" pitchFamily="50" charset="-128"/>
              </a:rPr>
              <a:t>豊能・三島地域ブロック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年７月</a:t>
            </a:r>
            <a:r>
              <a:rPr lang="en-US" altLang="ja-JP" sz="1600" dirty="0">
                <a:latin typeface="Meiryo UI" panose="020B0604030504040204" pitchFamily="50" charset="-128"/>
                <a:ea typeface="Meiryo UI" panose="020B0604030504040204" pitchFamily="50" charset="-128"/>
              </a:rPr>
              <a:t>19</a:t>
            </a:r>
            <a:r>
              <a:rPr lang="ja-JP" altLang="ja-JP" sz="1600" dirty="0">
                <a:latin typeface="Meiryo UI" panose="020B0604030504040204" pitchFamily="50" charset="-128"/>
                <a:ea typeface="Meiryo UI" panose="020B0604030504040204" pitchFamily="50" charset="-128"/>
              </a:rPr>
              <a:t>日（木</a:t>
            </a:r>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豊中市役所 別館 ３階研修室</a:t>
            </a: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豊能・三島地域７市３町　企画（地方分権）担当課長</a:t>
            </a:r>
            <a:endParaRPr kumimoji="1" lang="ja-JP" altLang="en-US"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47353" y="3904821"/>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第１回中・南河内地域ブロック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年８月９日（木</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松原市役所 ８階 大会議室</a:t>
            </a:r>
            <a:r>
              <a:rPr lang="en-US" altLang="ja-JP" sz="1600" dirty="0">
                <a:latin typeface="Meiryo UI" panose="020B0604030504040204" pitchFamily="50" charset="-128"/>
                <a:ea typeface="Meiryo UI" panose="020B0604030504040204" pitchFamily="50" charset="-128"/>
              </a:rPr>
              <a:t>B</a:t>
            </a:r>
            <a:endParaRPr lang="ja-JP" altLang="ja-JP" sz="1600" dirty="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中・南河内地域９市２町１村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47353" y="2827603"/>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第１回泉州地域ブロック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年８月７日（火</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貝塚市市民福祉センター ４階</a:t>
            </a:r>
            <a:r>
              <a:rPr lang="ja-JP" altLang="ja-JP" sz="1600" dirty="0" smtClean="0">
                <a:latin typeface="Meiryo UI" panose="020B0604030504040204" pitchFamily="50" charset="-128"/>
                <a:ea typeface="Meiryo UI" panose="020B0604030504040204" pitchFamily="50" charset="-128"/>
              </a:rPr>
              <a:t>会議室</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メンバー</a:t>
            </a:r>
            <a:r>
              <a:rPr lang="ja-JP" altLang="ja-JP" sz="1600" dirty="0" smtClean="0">
                <a:latin typeface="Meiryo UI" panose="020B0604030504040204" pitchFamily="50" charset="-128"/>
                <a:ea typeface="Meiryo UI" panose="020B0604030504040204" pitchFamily="50" charset="-128"/>
              </a:rPr>
              <a:t>泉州</a:t>
            </a:r>
            <a:r>
              <a:rPr lang="ja-JP" altLang="ja-JP" sz="1600" dirty="0">
                <a:latin typeface="Meiryo UI" panose="020B0604030504040204" pitchFamily="50" charset="-128"/>
                <a:ea typeface="Meiryo UI" panose="020B0604030504040204" pitchFamily="50" charset="-128"/>
              </a:rPr>
              <a:t>地域９市４町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47353" y="4982039"/>
            <a:ext cx="9278815" cy="1569660"/>
          </a:xfrm>
          <a:prstGeom prst="rect">
            <a:avLst/>
          </a:prstGeom>
          <a:noFill/>
          <a:ln w="19050">
            <a:solidFill>
              <a:schemeClr val="accent1"/>
            </a:solid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大阪府より</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の概要や国の動向、大阪府の取組み状況を説明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（市町村からの意見）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u="sng" dirty="0">
                <a:latin typeface="Meiryo UI" panose="020B0604030504040204" pitchFamily="50" charset="-128"/>
                <a:ea typeface="Meiryo UI" panose="020B0604030504040204" pitchFamily="50" charset="-128"/>
              </a:rPr>
              <a:t>SDG</a:t>
            </a:r>
            <a:r>
              <a:rPr kumimoji="1" lang="ja-JP" altLang="en-US" sz="1600" u="sng" dirty="0" err="1">
                <a:latin typeface="Meiryo UI" panose="020B0604030504040204" pitchFamily="50" charset="-128"/>
                <a:ea typeface="Meiryo UI" panose="020B0604030504040204" pitchFamily="50" charset="-128"/>
              </a:rPr>
              <a:t>ｓ</a:t>
            </a:r>
            <a:r>
              <a:rPr kumimoji="1" lang="ja-JP" altLang="en-US" sz="1600" u="sng" dirty="0">
                <a:latin typeface="Meiryo UI" panose="020B0604030504040204" pitchFamily="50" charset="-128"/>
                <a:ea typeface="Meiryo UI" panose="020B0604030504040204" pitchFamily="50" charset="-128"/>
              </a:rPr>
              <a:t>の理念は理解できる</a:t>
            </a:r>
            <a:r>
              <a:rPr kumimoji="1" lang="ja-JP" altLang="en-US" sz="1600" dirty="0">
                <a:latin typeface="Meiryo UI" panose="020B0604030504040204" pitchFamily="50" charset="-128"/>
                <a:ea typeface="Meiryo UI" panose="020B0604030504040204" pitchFamily="50" charset="-128"/>
              </a:rPr>
              <a:t>が、各市町村で推進するにあたり、国や大阪府から補助があるのか</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・すぐに総合計画等に反映させるべきと考えるが、上司の理解が足りていない。部局間での温度差もある。</a:t>
            </a:r>
            <a:endParaRPr kumimoji="1" lang="ja-JP" altLang="en-US"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・他府県の先進的自治体</a:t>
            </a:r>
            <a:r>
              <a:rPr kumimoji="1" lang="ja-JP" altLang="en-US" sz="1600" dirty="0" smtClean="0">
                <a:latin typeface="Meiryo UI" panose="020B0604030504040204" pitchFamily="50" charset="-128"/>
                <a:ea typeface="Meiryo UI" panose="020B0604030504040204" pitchFamily="50" charset="-128"/>
              </a:rPr>
              <a:t>の取組み事例</a:t>
            </a:r>
            <a:r>
              <a:rPr kumimoji="1" lang="ja-JP" altLang="en-US" sz="1600" dirty="0">
                <a:latin typeface="Meiryo UI" panose="020B0604030504040204" pitchFamily="50" charset="-128"/>
                <a:ea typeface="Meiryo UI" panose="020B0604030504040204" pitchFamily="50" charset="-128"/>
              </a:rPr>
              <a:t>等がないと</a:t>
            </a:r>
            <a:r>
              <a:rPr kumimoji="1" lang="ja-JP" altLang="en-US" sz="1600" u="sng" dirty="0">
                <a:latin typeface="Meiryo UI" panose="020B0604030504040204" pitchFamily="50" charset="-128"/>
                <a:ea typeface="Meiryo UI" panose="020B0604030504040204" pitchFamily="50" charset="-128"/>
              </a:rPr>
              <a:t>何をすればよいかわからない</a:t>
            </a:r>
            <a:r>
              <a:rPr kumimoji="1" lang="ja-JP" altLang="en-US"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民間企業等のステークホルダーと連携していくには、どのように進めていけばよいのかわからない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10</a:t>
            </a:fld>
            <a:endParaRPr kumimoji="1" lang="ja-JP" altLang="en-US"/>
          </a:p>
        </p:txBody>
      </p:sp>
    </p:spTree>
    <p:extLst>
      <p:ext uri="{BB962C8B-B14F-4D97-AF65-F5344CB8AC3E}">
        <p14:creationId xmlns:p14="http://schemas.microsoft.com/office/powerpoint/2010/main" val="409122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市町村ブロック会議（冬）</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29994"/>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第２回豊能・三島地域ブロック会議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年１月８日（火）</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■大阪府三島府民センター４階　第１会議室</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メンバー</a:t>
            </a:r>
            <a:r>
              <a:rPr lang="ja-JP" altLang="ja-JP" sz="1600" dirty="0">
                <a:latin typeface="Meiryo UI" panose="020B0604030504040204" pitchFamily="50" charset="-128"/>
                <a:ea typeface="Meiryo UI" panose="020B0604030504040204" pitchFamily="50" charset="-128"/>
              </a:rPr>
              <a:t>：豊能・三島地域７市３町　企画（地方分権）担当課長</a:t>
            </a:r>
            <a:endParaRPr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47356" y="1866162"/>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第２回泉州地域ブロック会議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年１月</a:t>
            </a:r>
            <a:r>
              <a:rPr lang="en-US" altLang="ja-JP" sz="1600" dirty="0">
                <a:latin typeface="Meiryo UI" panose="020B0604030504040204" pitchFamily="50" charset="-128"/>
                <a:ea typeface="Meiryo UI" panose="020B0604030504040204" pitchFamily="50" charset="-128"/>
              </a:rPr>
              <a:t>10</a:t>
            </a:r>
            <a:r>
              <a:rPr lang="ja-JP" altLang="ja-JP" sz="1600" dirty="0">
                <a:latin typeface="Meiryo UI" panose="020B0604030504040204" pitchFamily="50" charset="-128"/>
                <a:ea typeface="Meiryo UI" panose="020B0604030504040204" pitchFamily="50" charset="-128"/>
              </a:rPr>
              <a:t>日（木）</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■場所：泉大津市役所３階　大会議室</a:t>
            </a: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メンバー：</a:t>
            </a:r>
            <a:r>
              <a:rPr lang="ja-JP" altLang="ja-JP" sz="1600" dirty="0" smtClean="0">
                <a:latin typeface="Meiryo UI" panose="020B0604030504040204" pitchFamily="50" charset="-128"/>
                <a:ea typeface="Meiryo UI" panose="020B0604030504040204" pitchFamily="50" charset="-128"/>
              </a:rPr>
              <a:t>泉州</a:t>
            </a:r>
            <a:r>
              <a:rPr lang="ja-JP" altLang="ja-JP" sz="1600" dirty="0">
                <a:latin typeface="Meiryo UI" panose="020B0604030504040204" pitchFamily="50" charset="-128"/>
                <a:ea typeface="Meiryo UI" panose="020B0604030504040204" pitchFamily="50" charset="-128"/>
              </a:rPr>
              <a:t>地域９市４町　企画（地方分権）担当課長</a:t>
            </a:r>
            <a:endParaRPr lang="ja-JP" altLang="en-US"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47352" y="4002612"/>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第２回中河内・南河内地域ブロック会議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年２月６日（水）</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■場所：松原市役所８階　</a:t>
            </a:r>
            <a:r>
              <a:rPr lang="en-US" altLang="ja-JP" sz="1600" dirty="0">
                <a:latin typeface="Meiryo UI" panose="020B0604030504040204" pitchFamily="50" charset="-128"/>
                <a:ea typeface="Meiryo UI" panose="020B0604030504040204" pitchFamily="50" charset="-128"/>
              </a:rPr>
              <a:t>801</a:t>
            </a:r>
            <a:r>
              <a:rPr lang="ja-JP" altLang="ja-JP" sz="1600" dirty="0">
                <a:latin typeface="Meiryo UI" panose="020B0604030504040204" pitchFamily="50" charset="-128"/>
                <a:ea typeface="Meiryo UI" panose="020B0604030504040204" pitchFamily="50" charset="-128"/>
              </a:rPr>
              <a:t>会議室</a:t>
            </a:r>
            <a:endParaRPr lang="en-US" altLang="ja-JP" sz="1600" dirty="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中・南河内地域９市２町１村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47353" y="2934387"/>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第２回北河内地域ブロック会議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年１月</a:t>
            </a:r>
            <a:r>
              <a:rPr lang="en-US" altLang="ja-JP" sz="1600" dirty="0">
                <a:latin typeface="Meiryo UI" panose="020B0604030504040204" pitchFamily="50" charset="-128"/>
                <a:ea typeface="Meiryo UI" panose="020B0604030504040204" pitchFamily="50" charset="-128"/>
              </a:rPr>
              <a:t>15</a:t>
            </a:r>
            <a:r>
              <a:rPr lang="ja-JP" altLang="ja-JP" sz="1600" dirty="0">
                <a:latin typeface="Meiryo UI" panose="020B0604030504040204" pitchFamily="50" charset="-128"/>
                <a:ea typeface="Meiryo UI" panose="020B0604030504040204" pitchFamily="50" charset="-128"/>
              </a:rPr>
              <a:t>日（火）</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■場所：大阪府北河内府民センター１階　大会議室</a:t>
            </a:r>
            <a:endParaRPr lang="en-US" altLang="ja-JP" sz="1600" dirty="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メンバー：</a:t>
            </a:r>
            <a:r>
              <a:rPr lang="ja-JP" altLang="ja-JP" sz="1600" dirty="0" smtClean="0">
                <a:latin typeface="Meiryo UI" panose="020B0604030504040204" pitchFamily="50" charset="-128"/>
                <a:ea typeface="Meiryo UI" panose="020B0604030504040204" pitchFamily="50" charset="-128"/>
              </a:rPr>
              <a:t>北河内</a:t>
            </a:r>
            <a:r>
              <a:rPr lang="ja-JP" altLang="ja-JP" sz="1600" dirty="0">
                <a:latin typeface="Meiryo UI" panose="020B0604030504040204" pitchFamily="50" charset="-128"/>
                <a:ea typeface="Meiryo UI" panose="020B0604030504040204" pitchFamily="50" charset="-128"/>
              </a:rPr>
              <a:t>地域７市　企画（地方分権）担当課長</a:t>
            </a:r>
            <a:endParaRPr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13587" y="5098038"/>
            <a:ext cx="9278815" cy="1323439"/>
          </a:xfrm>
          <a:prstGeom prst="rect">
            <a:avLst/>
          </a:prstGeom>
          <a:noFill/>
          <a:ln w="19050">
            <a:solidFill>
              <a:schemeClr val="accent1"/>
            </a:solid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大阪府より有識者ヒアリング・勉強会を踏まえた</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推進のポイント等を説明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（市町村からの意見）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・今後総合計画に盛り込んでいくことを検討しているところ</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未来都市に応募しようと思う</a:t>
            </a:r>
            <a:r>
              <a:rPr kumimoji="1" lang="ja-JP" altLang="en-US" sz="1600" dirty="0" smtClean="0">
                <a:latin typeface="Meiryo UI" panose="020B0604030504040204" pitchFamily="50" charset="-128"/>
                <a:ea typeface="Meiryo UI" panose="020B0604030504040204" pitchFamily="50" charset="-128"/>
              </a:rPr>
              <a:t>が今</a:t>
            </a:r>
            <a:r>
              <a:rPr kumimoji="1" lang="ja-JP" altLang="en-US" sz="1600" dirty="0">
                <a:latin typeface="Meiryo UI" panose="020B0604030504040204" pitchFamily="50" charset="-128"/>
                <a:ea typeface="Meiryo UI" panose="020B0604030504040204" pitchFamily="50" charset="-128"/>
              </a:rPr>
              <a:t>から間に合うのか？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・総合</a:t>
            </a:r>
            <a:r>
              <a:rPr kumimoji="1" lang="ja-JP" altLang="en-US" sz="1600" dirty="0">
                <a:latin typeface="Meiryo UI" panose="020B0604030504040204" pitchFamily="50" charset="-128"/>
                <a:ea typeface="Meiryo UI" panose="020B0604030504040204" pitchFamily="50" charset="-128"/>
              </a:rPr>
              <a:t>計画ではなく、各事業のマッピング的なことができないか検討しているところ。</a:t>
            </a:r>
          </a:p>
          <a:p>
            <a:r>
              <a:rPr kumimoji="1" lang="ja-JP" altLang="en-US" sz="1600" dirty="0" smtClean="0">
                <a:latin typeface="Meiryo UI" panose="020B0604030504040204" pitchFamily="50" charset="-128"/>
                <a:ea typeface="Meiryo UI" panose="020B0604030504040204" pitchFamily="50" charset="-128"/>
              </a:rPr>
              <a:t>　・新聞報道等から</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の世間での盛り上がりを感じるが、行政として何から手を付けてよいか悩んでいる。</a:t>
            </a:r>
            <a:endParaRPr kumimoji="1" lang="en-US" altLang="ja-JP" sz="16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11</a:t>
            </a:fld>
            <a:endParaRPr kumimoji="1" lang="ja-JP" altLang="en-US"/>
          </a:p>
        </p:txBody>
      </p:sp>
    </p:spTree>
    <p:extLst>
      <p:ext uri="{BB962C8B-B14F-4D97-AF65-F5344CB8AC3E}">
        <p14:creationId xmlns:p14="http://schemas.microsoft.com/office/powerpoint/2010/main" val="392180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12</a:t>
            </a:fld>
            <a:endParaRPr kumimoji="1" lang="ja-JP" altLang="en-US"/>
          </a:p>
        </p:txBody>
      </p:sp>
      <p:sp>
        <p:nvSpPr>
          <p:cNvPr id="10" name="正方形/長方形 9"/>
          <p:cNvSpPr/>
          <p:nvPr/>
        </p:nvSpPr>
        <p:spPr>
          <a:xfrm>
            <a:off x="325021" y="805372"/>
            <a:ext cx="9255957" cy="938719"/>
          </a:xfrm>
          <a:prstGeom prst="rect">
            <a:avLst/>
          </a:prstGeom>
          <a:ln w="12700">
            <a:solidFill>
              <a:schemeClr val="accent1"/>
            </a:solidFill>
          </a:ln>
        </p:spPr>
        <p:txBody>
          <a:bodyPr wrap="square">
            <a:spAutoFit/>
          </a:bodyPr>
          <a:lstStyle/>
          <a:p>
            <a:pPr>
              <a:lnSpc>
                <a:spcPts val="2200"/>
              </a:lnSpc>
            </a:pPr>
            <a:r>
              <a:rPr lang="ja-JP" altLang="en-US"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展示会</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SDGs</a:t>
            </a:r>
            <a:r>
              <a:rPr lang="ja-JP" altLang="en-US" b="1" dirty="0" err="1">
                <a:latin typeface="Meiryo UI" panose="020B0604030504040204" pitchFamily="50" charset="-128"/>
                <a:ea typeface="Meiryo UI" panose="020B0604030504040204" pitchFamily="50" charset="-128"/>
              </a:rPr>
              <a:t>って</a:t>
            </a:r>
            <a:r>
              <a:rPr lang="ja-JP" altLang="en-US" b="1" dirty="0">
                <a:latin typeface="Meiryo UI" panose="020B0604030504040204" pitchFamily="50" charset="-128"/>
                <a:ea typeface="Meiryo UI" panose="020B0604030504040204" pitchFamily="50" charset="-128"/>
              </a:rPr>
              <a:t>なんやろ</a:t>
            </a:r>
            <a:r>
              <a:rPr lang="ja-JP" altLang="en-US" b="1" dirty="0" smtClean="0">
                <a:latin typeface="Meiryo UI" panose="020B0604030504040204" pitchFamily="50" charset="-128"/>
                <a:ea typeface="Meiryo UI" panose="020B0604030504040204" pitchFamily="50" charset="-128"/>
              </a:rPr>
              <a:t>」於 </a:t>
            </a:r>
            <a:r>
              <a:rPr lang="ja-JP" altLang="en-US" b="1" dirty="0">
                <a:latin typeface="Meiryo UI" panose="020B0604030504040204" pitchFamily="50" charset="-128"/>
                <a:ea typeface="Meiryo UI" panose="020B0604030504040204" pitchFamily="50" charset="-128"/>
              </a:rPr>
              <a:t>大阪府立中之島図書館</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7/9</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8/18</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pPr>
              <a:lnSpc>
                <a:spcPts val="2200"/>
              </a:lnSpc>
            </a:pPr>
            <a:r>
              <a:rPr lang="ja-JP" altLang="en-US" sz="1600"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万博／</a:t>
            </a:r>
            <a:r>
              <a:rPr lang="en-US" altLang="ja-JP"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万博誘致の展示会と同時開催</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最終日には、大学生や高校生が考えた</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の取組みを披露する学生発表会を開催</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8897" y="4461468"/>
            <a:ext cx="3424832" cy="2085776"/>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983898"/>
            <a:ext cx="3430729" cy="2067316"/>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1276" y="1983898"/>
            <a:ext cx="3295523" cy="4715746"/>
          </a:xfrm>
          <a:prstGeom prst="rect">
            <a:avLst/>
          </a:prstGeom>
        </p:spPr>
      </p:pic>
    </p:spTree>
    <p:extLst>
      <p:ext uri="{BB962C8B-B14F-4D97-AF65-F5344CB8AC3E}">
        <p14:creationId xmlns:p14="http://schemas.microsoft.com/office/powerpoint/2010/main" val="6870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13</a:t>
            </a:fld>
            <a:endParaRPr kumimoji="1" lang="ja-JP" altLang="en-US"/>
          </a:p>
        </p:txBody>
      </p:sp>
      <p:sp>
        <p:nvSpPr>
          <p:cNvPr id="10" name="正方形/長方形 9"/>
          <p:cNvSpPr/>
          <p:nvPr/>
        </p:nvSpPr>
        <p:spPr>
          <a:xfrm>
            <a:off x="325021" y="870315"/>
            <a:ext cx="9255957" cy="656590"/>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○「大阪府</a:t>
            </a:r>
            <a:r>
              <a:rPr lang="en-US" altLang="ja-JP" b="1" dirty="0" smtClean="0">
                <a:latin typeface="Meiryo UI" panose="020B0604030504040204" pitchFamily="50" charset="-128"/>
                <a:ea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rPr>
              <a:t>スペシャルマッチ」の開催</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啓発活動の一環として、包括連携協定を締結しているＦＣ大阪</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87452" y="1526905"/>
            <a:ext cx="9461665" cy="3293209"/>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■開催実績</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スペシャルマッチ おおさかこどもデー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 7/29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J-GREEN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メインフィールド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貧困」や「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教育」に関連する全ての子ども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たちをテーマに開催。</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・健活</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（ケンカツ テン）スペシャルマッチデー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 9/2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キンチョウスタジアム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の健康づくりの機運醸成を図るためのキャッチフレーズ「健活</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１つである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健康」をテーマに開催。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：府民の皆さんに取り組んでいただきたい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の健康づくり活動</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・地球環境スペシャルマッチデー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 11/18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於：ヤンマースタジアム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気候変動」、「</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海洋資源」、「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陸上資源」など、特に環境分野をテーマに開催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2019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オープニングデー」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 3/17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J-GREEN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メインフィールド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年度の開幕戦として、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パートナーシップ」をテーマに開催。</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8080" y="4984004"/>
            <a:ext cx="224313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33" y="5017146"/>
            <a:ext cx="1158443" cy="1629165"/>
          </a:xfrm>
          <a:prstGeom prst="rect">
            <a:avLst/>
          </a:prstGeom>
        </p:spPr>
      </p:pic>
      <p:pic>
        <p:nvPicPr>
          <p:cNvPr id="16" name="Picture 2" descr="å½æ¥ã®æ§å­"/>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99351" y="5026866"/>
            <a:ext cx="2371725" cy="16097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14492" y="4957616"/>
            <a:ext cx="2758776" cy="1683475"/>
          </a:xfrm>
          <a:prstGeom prst="rect">
            <a:avLst/>
          </a:prstGeom>
          <a:effectLst>
            <a:softEdge rad="63500"/>
          </a:effectLst>
        </p:spPr>
      </p:pic>
    </p:spTree>
    <p:extLst>
      <p:ext uri="{BB962C8B-B14F-4D97-AF65-F5344CB8AC3E}">
        <p14:creationId xmlns:p14="http://schemas.microsoft.com/office/powerpoint/2010/main" val="3184761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14</a:t>
            </a:fld>
            <a:endParaRPr kumimoji="1" lang="ja-JP" altLang="en-US"/>
          </a:p>
        </p:txBody>
      </p:sp>
      <p:sp>
        <p:nvSpPr>
          <p:cNvPr id="10" name="正方形/長方形 9"/>
          <p:cNvSpPr/>
          <p:nvPr/>
        </p:nvSpPr>
        <p:spPr>
          <a:xfrm>
            <a:off x="325021" y="955040"/>
            <a:ext cx="9255957" cy="938719"/>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○「大阪大学とあそぼう」における</a:t>
            </a:r>
            <a:r>
              <a:rPr lang="en-US" altLang="ja-JP" b="1" dirty="0" smtClean="0">
                <a:latin typeface="Meiryo UI" panose="020B0604030504040204" pitchFamily="50" charset="-128"/>
                <a:ea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rPr>
              <a:t>ブースの出</a:t>
            </a:r>
            <a:r>
              <a:rPr lang="ja-JP" altLang="en-US" b="1" dirty="0">
                <a:latin typeface="Meiryo UI" panose="020B0604030504040204" pitchFamily="50" charset="-128"/>
                <a:ea typeface="Meiryo UI" panose="020B0604030504040204" pitchFamily="50" charset="-128"/>
              </a:rPr>
              <a:t>展</a:t>
            </a:r>
            <a:r>
              <a:rPr lang="ja-JP" altLang="en-US" b="1" dirty="0" smtClean="0">
                <a:latin typeface="Meiryo UI" panose="020B0604030504040204" pitchFamily="50" charset="-128"/>
                <a:ea typeface="Meiryo UI" panose="020B0604030504040204" pitchFamily="50" charset="-128"/>
              </a:rPr>
              <a:t>　於ららぽーと</a:t>
            </a:r>
            <a:r>
              <a:rPr lang="en-US" altLang="ja-JP" b="1" dirty="0" smtClean="0">
                <a:latin typeface="Meiryo UI" panose="020B0604030504040204" pitchFamily="50" charset="-128"/>
                <a:ea typeface="Meiryo UI" panose="020B0604030504040204" pitchFamily="50" charset="-128"/>
              </a:rPr>
              <a:t>EXPOCITY</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11/17</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啓発活動の一環として、包括連携協定を締結して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いる大阪大学と連携し</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「まなぼう！</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」ブースを出展し、親子連れをターゲットに啓発活動を実施</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088902" y="2126352"/>
            <a:ext cx="3258381" cy="4602974"/>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9397" y="4318151"/>
            <a:ext cx="3214899" cy="2411175"/>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9397" y="2071118"/>
            <a:ext cx="3214899" cy="2136374"/>
          </a:xfrm>
          <a:prstGeom prst="rect">
            <a:avLst/>
          </a:prstGeom>
        </p:spPr>
      </p:pic>
    </p:spTree>
    <p:extLst>
      <p:ext uri="{BB962C8B-B14F-4D97-AF65-F5344CB8AC3E}">
        <p14:creationId xmlns:p14="http://schemas.microsoft.com/office/powerpoint/2010/main" val="2177192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15</a:t>
            </a:fld>
            <a:endParaRPr kumimoji="1" lang="ja-JP" altLang="en-US"/>
          </a:p>
        </p:txBody>
      </p:sp>
      <p:sp>
        <p:nvSpPr>
          <p:cNvPr id="10" name="正方形/長方形 9"/>
          <p:cNvSpPr/>
          <p:nvPr/>
        </p:nvSpPr>
        <p:spPr>
          <a:xfrm>
            <a:off x="933475" y="840188"/>
            <a:ext cx="8039050" cy="656590"/>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各部局や</a:t>
            </a:r>
            <a:r>
              <a:rPr lang="ja-JP" altLang="en-US" b="1" spc="-150" dirty="0" smtClean="0">
                <a:latin typeface="Meiryo UI" panose="020B0604030504040204" pitchFamily="50" charset="-128"/>
                <a:ea typeface="Meiryo UI" panose="020B0604030504040204" pitchFamily="50" charset="-128"/>
              </a:rPr>
              <a:t>ステークホルダー</a:t>
            </a:r>
            <a:r>
              <a:rPr lang="ja-JP" altLang="en-US" b="1" dirty="0" smtClean="0">
                <a:latin typeface="Meiryo UI" panose="020B0604030504040204" pitchFamily="50" charset="-128"/>
                <a:ea typeface="Meiryo UI" panose="020B0604030504040204" pitchFamily="50" charset="-128"/>
              </a:rPr>
              <a:t>の開催するイベント等において、</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rPr>
              <a:t>パネル展示やブース出展等による啓発活動を実施</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86871" y="1601919"/>
            <a:ext cx="9341224" cy="5209118"/>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■開催</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コープフェスタ</a:t>
            </a:r>
            <a:r>
              <a:rPr kumimoji="1" lang="en-US" altLang="ja-JP" sz="1600" dirty="0">
                <a:latin typeface="Meiryo UI" panose="020B0604030504040204" pitchFamily="50" charset="-128"/>
                <a:ea typeface="Meiryo UI" panose="020B0604030504040204" pitchFamily="50" charset="-128"/>
              </a:rPr>
              <a:t>in</a:t>
            </a:r>
            <a:r>
              <a:rPr kumimoji="1" lang="ja-JP" altLang="en-US" sz="1600" dirty="0" smtClean="0">
                <a:latin typeface="Meiryo UI" panose="020B0604030504040204" pitchFamily="50" charset="-128"/>
                <a:ea typeface="Meiryo UI" panose="020B0604030504040204" pitchFamily="50" charset="-128"/>
              </a:rPr>
              <a:t>堺</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5</a:t>
            </a:r>
            <a:r>
              <a:rPr kumimoji="1" lang="ja-JP" altLang="ja-JP" sz="1600" dirty="0" smtClean="0">
                <a:latin typeface="Meiryo UI" panose="020B0604030504040204" pitchFamily="50" charset="-128"/>
                <a:ea typeface="Meiryo UI" panose="020B0604030504040204" pitchFamily="50" charset="-128"/>
              </a:rPr>
              <a:t>月</a:t>
            </a:r>
            <a:r>
              <a:rPr kumimoji="1" lang="ja-JP" altLang="ja-JP"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ロハスフェスタ</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5</a:t>
            </a:r>
            <a:r>
              <a:rPr kumimoji="1" lang="ja-JP" altLang="ja-JP"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en-US" altLang="ja-JP"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zh-TW" altLang="en-US" sz="1600" dirty="0" smtClean="0">
                <a:latin typeface="Meiryo UI" panose="020B0604030504040204" pitchFamily="50" charset="-128"/>
                <a:ea typeface="Meiryo UI" panose="020B0604030504040204" pitchFamily="50" charset="-128"/>
              </a:rPr>
              <a:t>大阪府</a:t>
            </a:r>
            <a:r>
              <a:rPr kumimoji="1" lang="zh-TW" altLang="en-US" sz="1600" dirty="0">
                <a:latin typeface="Meiryo UI" panose="020B0604030504040204" pitchFamily="50" charset="-128"/>
                <a:ea typeface="Meiryo UI" panose="020B0604030504040204" pitchFamily="50" charset="-128"/>
              </a:rPr>
              <a:t>石綿飛散防止対策</a:t>
            </a:r>
            <a:r>
              <a:rPr kumimoji="1" lang="ja-JP" altLang="en-US" sz="1600" dirty="0" smtClean="0">
                <a:latin typeface="Meiryo UI" panose="020B0604030504040204" pitchFamily="50" charset="-128"/>
                <a:ea typeface="Meiryo UI" panose="020B0604030504040204" pitchFamily="50" charset="-128"/>
              </a:rPr>
              <a:t>セミナー</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6</a:t>
            </a:r>
            <a:r>
              <a:rPr kumimoji="1" lang="ja-JP" altLang="ja-JP"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・泉大津</a:t>
            </a:r>
            <a:r>
              <a:rPr kumimoji="1" lang="ja-JP" altLang="en-US" sz="1600" dirty="0" smtClean="0">
                <a:latin typeface="Meiryo UI" panose="020B0604030504040204" pitchFamily="50" charset="-128"/>
                <a:ea typeface="Meiryo UI" panose="020B0604030504040204" pitchFamily="50" charset="-128"/>
              </a:rPr>
              <a:t>フェニックス・</a:t>
            </a:r>
            <a:r>
              <a:rPr kumimoji="1" lang="en-US" altLang="ja-JP" sz="1600" dirty="0" smtClean="0">
                <a:latin typeface="Meiryo UI" panose="020B0604030504040204" pitchFamily="50" charset="-128"/>
                <a:ea typeface="Meiryo UI" panose="020B0604030504040204" pitchFamily="50" charset="-128"/>
              </a:rPr>
              <a:t>2018</a:t>
            </a:r>
            <a:r>
              <a:rPr kumimoji="1" lang="ja-JP" altLang="en-US" sz="1600" dirty="0" smtClean="0">
                <a:latin typeface="Meiryo UI" panose="020B0604030504040204" pitchFamily="50" charset="-128"/>
                <a:ea typeface="Meiryo UI" panose="020B0604030504040204" pitchFamily="50" charset="-128"/>
              </a:rPr>
              <a:t>年夏の音楽イベント</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ja-JP" altLang="en-US" sz="1600" dirty="0" smtClean="0">
                <a:latin typeface="Meiryo UI" panose="020B0604030504040204" pitchFamily="50" charset="-128"/>
                <a:ea typeface="Meiryo UI" panose="020B0604030504040204" pitchFamily="50" charset="-128"/>
              </a:rPr>
              <a:t>８</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９</a:t>
            </a:r>
            <a:r>
              <a:rPr kumimoji="1" lang="ja-JP" altLang="ja-JP" sz="1600" dirty="0" smtClean="0">
                <a:latin typeface="Meiryo UI" panose="020B0604030504040204" pitchFamily="50" charset="-128"/>
                <a:ea typeface="Meiryo UI" panose="020B0604030504040204" pitchFamily="50" charset="-128"/>
              </a:rPr>
              <a:t>月</a:t>
            </a:r>
            <a:r>
              <a:rPr kumimoji="1" lang="ja-JP" altLang="ja-JP"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err="1">
                <a:latin typeface="Meiryo UI" panose="020B0604030504040204" pitchFamily="50" charset="-128"/>
                <a:ea typeface="Meiryo UI" panose="020B0604030504040204" pitchFamily="50" charset="-128"/>
              </a:rPr>
              <a:t>え</a:t>
            </a:r>
            <a:r>
              <a:rPr kumimoji="1" lang="ja-JP" altLang="en-US" sz="1600" dirty="0" smtClean="0">
                <a:latin typeface="Meiryo UI" panose="020B0604030504040204" pitchFamily="50" charset="-128"/>
                <a:ea typeface="Meiryo UI" panose="020B0604030504040204" pitchFamily="50" charset="-128"/>
              </a:rPr>
              <a:t>ほんのひろば</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ja-JP" altLang="en-US" sz="1600" dirty="0" smtClean="0">
                <a:latin typeface="Meiryo UI" panose="020B0604030504040204" pitchFamily="50" charset="-128"/>
                <a:ea typeface="Meiryo UI" panose="020B0604030504040204" pitchFamily="50" charset="-128"/>
              </a:rPr>
              <a:t>９</a:t>
            </a:r>
            <a:r>
              <a:rPr kumimoji="1" lang="ja-JP" altLang="ja-JP" sz="1600" dirty="0" smtClean="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月</a:t>
            </a:r>
            <a:r>
              <a:rPr kumimoji="1" lang="ja-JP" altLang="ja-JP"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・大阪都市緑化フェア</a:t>
            </a:r>
            <a:r>
              <a:rPr kumimoji="1" lang="en-US" altLang="ja-JP" sz="1600" dirty="0">
                <a:latin typeface="Meiryo UI" panose="020B0604030504040204" pitchFamily="50" charset="-128"/>
                <a:ea typeface="Meiryo UI" panose="020B0604030504040204" pitchFamily="50" charset="-128"/>
              </a:rPr>
              <a:t>2018in</a:t>
            </a:r>
            <a:r>
              <a:rPr kumimoji="1" lang="ja-JP" altLang="en-US" sz="1600" dirty="0" smtClean="0">
                <a:latin typeface="Meiryo UI" panose="020B0604030504040204" pitchFamily="50" charset="-128"/>
                <a:ea typeface="Meiryo UI" panose="020B0604030504040204" pitchFamily="50" charset="-128"/>
              </a:rPr>
              <a:t>万博（平成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9</a:t>
            </a:r>
            <a:r>
              <a:rPr kumimoji="1" lang="ja-JP" altLang="en-US" sz="1600" dirty="0" smtClean="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・サイクルイベント（泉州サイクルルートと紀の川自転車道との広域連携に向けた社会実験）（平成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9</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・ワールドロボットサミット</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10</a:t>
            </a:r>
            <a:r>
              <a:rPr kumimoji="1" lang="ja-JP" altLang="ja-JP" sz="1600" dirty="0" smtClean="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・はるな愛講演会「一人ひとり個性があって、</a:t>
            </a:r>
            <a:r>
              <a:rPr kumimoji="1" lang="ja-JP" altLang="en-US" sz="1600" dirty="0" err="1" smtClean="0">
                <a:latin typeface="Meiryo UI" panose="020B0604030504040204" pitchFamily="50" charset="-128"/>
                <a:ea typeface="Meiryo UI" panose="020B0604030504040204" pitchFamily="50" charset="-128"/>
              </a:rPr>
              <a:t>ええねん</a:t>
            </a:r>
            <a:r>
              <a:rPr kumimoji="1" lang="ja-JP" altLang="en-US" sz="1600" dirty="0" smtClean="0">
                <a:latin typeface="Meiryo UI" panose="020B0604030504040204" pitchFamily="50" charset="-128"/>
                <a:ea typeface="Meiryo UI" panose="020B0604030504040204" pitchFamily="50" charset="-128"/>
              </a:rPr>
              <a:t>で！」</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10</a:t>
            </a:r>
            <a:r>
              <a:rPr kumimoji="1" lang="ja-JP" altLang="ja-JP" sz="1600" dirty="0" smtClean="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31</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月</a:t>
            </a:r>
            <a:r>
              <a:rPr kumimoji="1" lang="ja-JP" altLang="ja-JP"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・咲州こどもフェスタ（平成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・第</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６回魚庭（なにわ）の海づくり大会（平成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・事業者向け温暖化「適応」セミナー「</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適応</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と</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はビジネストレンド！」（平成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・環農水研</a:t>
            </a:r>
            <a:r>
              <a:rPr kumimoji="1" lang="ja-JP" altLang="en-US" sz="1600" dirty="0" smtClean="0">
                <a:latin typeface="Meiryo UI" panose="020B0604030504040204" pitchFamily="50" charset="-128"/>
                <a:ea typeface="Meiryo UI" panose="020B0604030504040204" pitchFamily="50" charset="-128"/>
              </a:rPr>
              <a:t>シンポジウム</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ja-JP"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人権週間（</a:t>
            </a:r>
            <a:r>
              <a:rPr kumimoji="1" lang="ja-JP" altLang="ja-JP" sz="1600" dirty="0" smtClean="0">
                <a:latin typeface="Meiryo UI" panose="020B0604030504040204" pitchFamily="50" charset="-128"/>
                <a:ea typeface="Meiryo UI" panose="020B0604030504040204" pitchFamily="50" charset="-128"/>
              </a:rPr>
              <a:t>ピースおおさか</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中央図書館）</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12</a:t>
            </a:r>
            <a:r>
              <a:rPr kumimoji="1" lang="ja-JP" altLang="ja-JP" sz="1600" dirty="0">
                <a:latin typeface="Meiryo UI" panose="020B0604030504040204" pitchFamily="50" charset="-128"/>
                <a:ea typeface="Meiryo UI" panose="020B0604030504040204" pitchFamily="50" charset="-128"/>
              </a:rPr>
              <a:t>月</a:t>
            </a:r>
            <a:r>
              <a:rPr kumimoji="1" lang="ja-JP" altLang="ja-JP"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・ららぽーと和泉におけるパネル展示（体力測定会）（平成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spcBef>
                <a:spcPct val="0"/>
              </a:spcBef>
              <a:spcAft>
                <a:spcPct val="0"/>
              </a:spcAft>
              <a:defRPr/>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ホワイトリボンランイベント（</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・防犯ブザー寄贈式並びに感謝状贈呈式（平成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smtClean="0">
                <a:solidFill>
                  <a:srgbClr val="FF0000"/>
                </a:solidFill>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大阪府安全なまちづくり推進会議幹事会（平成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・大和川・石川クリーン作戦（平成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ABC</a:t>
            </a:r>
            <a:r>
              <a:rPr kumimoji="1" lang="ja-JP" altLang="en-US" sz="1600" dirty="0">
                <a:latin typeface="Meiryo UI" panose="020B0604030504040204" pitchFamily="50" charset="-128"/>
                <a:ea typeface="Meiryo UI" panose="020B0604030504040204" pitchFamily="50" charset="-128"/>
              </a:rPr>
              <a:t>万博</a:t>
            </a:r>
            <a:r>
              <a:rPr kumimoji="1" lang="ja-JP" altLang="en-US" sz="1600" dirty="0" err="1">
                <a:latin typeface="Meiryo UI" panose="020B0604030504040204" pitchFamily="50" charset="-128"/>
                <a:ea typeface="Meiryo UI" panose="020B0604030504040204" pitchFamily="50" charset="-128"/>
              </a:rPr>
              <a:t>たこ</a:t>
            </a:r>
            <a:r>
              <a:rPr kumimoji="1" lang="ja-JP" altLang="en-US" sz="1600" dirty="0">
                <a:latin typeface="Meiryo UI" panose="020B0604030504040204" pitchFamily="50" charset="-128"/>
                <a:ea typeface="Meiryo UI" panose="020B0604030504040204" pitchFamily="50" charset="-128"/>
              </a:rPr>
              <a:t>やきマラソン</a:t>
            </a:r>
            <a:r>
              <a:rPr kumimoji="1" lang="en-US" altLang="ja-JP" sz="1600" dirty="0">
                <a:latin typeface="Meiryo UI" panose="020B0604030504040204" pitchFamily="50" charset="-128"/>
                <a:ea typeface="Meiryo UI" panose="020B0604030504040204" pitchFamily="50" charset="-128"/>
              </a:rPr>
              <a:t>2019</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等</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781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その他啓発活動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16</a:t>
            </a:fld>
            <a:endParaRPr kumimoji="1" lang="ja-JP" altLang="en-US"/>
          </a:p>
        </p:txBody>
      </p:sp>
      <p:sp>
        <p:nvSpPr>
          <p:cNvPr id="10" name="正方形/長方形 9"/>
          <p:cNvSpPr/>
          <p:nvPr/>
        </p:nvSpPr>
        <p:spPr>
          <a:xfrm>
            <a:off x="325021" y="955040"/>
            <a:ext cx="9255957" cy="374461"/>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報道提供等の機会を活用し、</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の啓発を実施。</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06189" y="1427108"/>
            <a:ext cx="9525000" cy="4721805"/>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〇報道提供資料、チラシ等に関連する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のゴールを記載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・スポーツ振興関連事業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（体力測定会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・人権啓発関連事業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回人権啓発詩・読書感想文入選作品表彰式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消費生活関連事業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（消費者フェア、消費のサポーター育成講座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男女共同参画関連事業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女性活躍推進　ドーン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キラリフェスティバル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」、「パープルリボンキャンペーン」等）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万博記念公園関連事業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（「ひまわりフェスタ」、「イルミナイト万博」、「コスモスフェスタ」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ロス削減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キャンペーン」、「地球温暖化防止月間」　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その他多数あり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〇府民向けの啓発冊子、リーフレット等への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の掲載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・食品ロス削減啓発「みんなで減らそう食品ロス」（平成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・海洋プラスチックごみ対策啓発チラシ「プラスチックごみから海を守ろう！」（平成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・若者向けリーフレット「あま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ー</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誘いにご用心</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・大阪府・大阪市 生活情報誌　「くらしすと」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vol.93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治安対策通信（平成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・アドプトルールブック（平成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・「グリーンインフラを活かしたまちづくり事例集」（平成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啓発物品を</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者就労施設等に発注（平成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667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17</a:t>
            </a:fld>
            <a:endParaRPr kumimoji="1" lang="ja-JP" altLang="en-US"/>
          </a:p>
        </p:txBody>
      </p:sp>
      <p:sp>
        <p:nvSpPr>
          <p:cNvPr id="10" name="正方形/長方形 9"/>
          <p:cNvSpPr/>
          <p:nvPr/>
        </p:nvSpPr>
        <p:spPr>
          <a:xfrm>
            <a:off x="325021" y="955040"/>
            <a:ext cx="9255957" cy="656590"/>
          </a:xfrm>
          <a:prstGeom prst="rect">
            <a:avLst/>
          </a:prstGeom>
          <a:ln w="12700">
            <a:solidFill>
              <a:schemeClr val="accent1"/>
            </a:solidFill>
          </a:ln>
        </p:spPr>
        <p:txBody>
          <a:bodyPr wrap="square">
            <a:spAutoFit/>
          </a:bodyPr>
          <a:lstStyle/>
          <a:p>
            <a:pPr>
              <a:lnSpc>
                <a:spcPts val="2200"/>
              </a:lnSpc>
            </a:pPr>
            <a:r>
              <a:rPr lang="ja-JP" altLang="en-US" b="1" dirty="0">
                <a:latin typeface="Meiryo UI" panose="020B0604030504040204" pitchFamily="50" charset="-128"/>
                <a:ea typeface="Meiryo UI" panose="020B0604030504040204" pitchFamily="50" charset="-128"/>
              </a:rPr>
              <a:t>府民を</a:t>
            </a:r>
            <a:r>
              <a:rPr lang="ja-JP" altLang="en-US" b="1" dirty="0" smtClean="0">
                <a:latin typeface="Meiryo UI" panose="020B0604030504040204" pitchFamily="50" charset="-128"/>
                <a:ea typeface="Meiryo UI" panose="020B0604030504040204" pitchFamily="50" charset="-128"/>
              </a:rPr>
              <a:t>対象</a:t>
            </a:r>
            <a:r>
              <a:rPr lang="ja-JP" altLang="en-US" b="1" dirty="0">
                <a:latin typeface="Meiryo UI" panose="020B0604030504040204" pitchFamily="50" charset="-128"/>
                <a:ea typeface="Meiryo UI" panose="020B0604030504040204" pitchFamily="50" charset="-128"/>
              </a:rPr>
              <a:t>に</a:t>
            </a:r>
            <a:r>
              <a:rPr lang="en-US" altLang="ja-JP" b="1" dirty="0" smtClean="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認知度調査を大阪</a:t>
            </a:r>
            <a:r>
              <a:rPr lang="en-US" altLang="ja-JP" b="1" dirty="0" smtClean="0">
                <a:latin typeface="Meiryo UI" panose="020B0604030504040204" pitchFamily="50" charset="-128"/>
                <a:ea typeface="Meiryo UI" panose="020B0604030504040204" pitchFamily="50" charset="-128"/>
              </a:rPr>
              <a:t>Q</a:t>
            </a:r>
            <a:r>
              <a:rPr lang="ja-JP" altLang="en-US" b="1" dirty="0">
                <a:latin typeface="Meiryo UI" panose="020B0604030504040204" pitchFamily="50" charset="-128"/>
                <a:ea typeface="Meiryo UI" panose="020B0604030504040204" pitchFamily="50" charset="-128"/>
              </a:rPr>
              <a:t>ネットを活用して実施</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rPr>
              <a:t>（対象者</a:t>
            </a:r>
            <a:r>
              <a:rPr lang="ja-JP" altLang="en-US" b="1" dirty="0">
                <a:latin typeface="Meiryo UI" panose="020B0604030504040204" pitchFamily="50" charset="-128"/>
                <a:ea typeface="Meiryo UI" panose="020B0604030504040204" pitchFamily="50" charset="-128"/>
              </a:rPr>
              <a:t>条件：</a:t>
            </a:r>
            <a:r>
              <a:rPr lang="en-US" altLang="ja-JP" b="1" dirty="0">
                <a:latin typeface="Meiryo UI" panose="020B0604030504040204" pitchFamily="50" charset="-128"/>
                <a:ea typeface="Meiryo UI" panose="020B0604030504040204" pitchFamily="50" charset="-128"/>
              </a:rPr>
              <a:t>18</a:t>
            </a:r>
            <a:r>
              <a:rPr lang="ja-JP" altLang="ja-JP" b="1" dirty="0">
                <a:latin typeface="Meiryo UI" panose="020B0604030504040204" pitchFamily="50" charset="-128"/>
                <a:ea typeface="Meiryo UI" panose="020B0604030504040204" pitchFamily="50" charset="-128"/>
              </a:rPr>
              <a:t>歳以上の</a:t>
            </a:r>
            <a:r>
              <a:rPr lang="ja-JP" altLang="ja-JP" b="1" dirty="0" smtClean="0">
                <a:latin typeface="Meiryo UI" panose="020B0604030504040204" pitchFamily="50" charset="-128"/>
                <a:ea typeface="Meiryo UI" panose="020B0604030504040204" pitchFamily="50" charset="-128"/>
              </a:rPr>
              <a:t>男女</a:t>
            </a:r>
            <a:r>
              <a:rPr lang="ja-JP" altLang="en-US" b="1" dirty="0" smtClean="0">
                <a:latin typeface="Meiryo UI" panose="020B0604030504040204" pitchFamily="50" charset="-128"/>
                <a:ea typeface="Meiryo UI" panose="020B0604030504040204" pitchFamily="50" charset="-128"/>
              </a:rPr>
              <a:t>、サンプル数</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1,000</a:t>
            </a:r>
            <a:r>
              <a:rPr lang="ja-JP" altLang="ja-JP" b="1" dirty="0" smtClean="0">
                <a:latin typeface="Meiryo UI" panose="020B0604030504040204" pitchFamily="50" charset="-128"/>
                <a:ea typeface="Meiryo UI" panose="020B0604030504040204" pitchFamily="50" charset="-128"/>
              </a:rPr>
              <a:t>名</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84681" y="1694330"/>
            <a:ext cx="9370308" cy="1231106"/>
          </a:xfrm>
          <a:prstGeom prst="rect">
            <a:avLst/>
          </a:prstGeom>
          <a:noFill/>
        </p:spPr>
        <p:txBody>
          <a:bodyPr wrap="square" rtlCol="0">
            <a:spAutoFit/>
          </a:bodyPr>
          <a:lstStyle/>
          <a:p>
            <a:pPr lvl="0"/>
            <a:r>
              <a:rPr kumimoji="1" lang="ja-JP" altLang="en-US" sz="2000" b="1" dirty="0">
                <a:solidFill>
                  <a:prstClr val="black"/>
                </a:solidFill>
                <a:latin typeface="Meiryo UI" panose="020B0604030504040204" pitchFamily="50" charset="-128"/>
                <a:ea typeface="Meiryo UI" panose="020B0604030504040204" pitchFamily="50" charset="-128"/>
              </a:rPr>
              <a:t>◆府民認知度調査結果</a:t>
            </a:r>
            <a:endParaRPr kumimoji="1" lang="en-US" altLang="ja-JP" sz="2000" b="1" dirty="0">
              <a:solidFill>
                <a:prstClr val="black"/>
              </a:solidFill>
              <a:latin typeface="Meiryo UI" panose="020B0604030504040204" pitchFamily="50" charset="-128"/>
              <a:ea typeface="Meiryo UI" panose="020B0604030504040204" pitchFamily="50" charset="-128"/>
            </a:endParaRPr>
          </a:p>
          <a:p>
            <a:pPr lvl="0"/>
            <a:r>
              <a:rPr kumimoji="1" lang="ja-JP" altLang="en-US" sz="1400" b="1" dirty="0">
                <a:solidFill>
                  <a:prstClr val="black"/>
                </a:solidFill>
                <a:latin typeface="Meiryo UI" panose="020B0604030504040204" pitchFamily="50" charset="-128"/>
                <a:ea typeface="Meiryo UI" panose="020B0604030504040204" pitchFamily="50" charset="-128"/>
              </a:rPr>
              <a:t>（「</a:t>
            </a:r>
            <a:r>
              <a:rPr kumimoji="1" lang="en-US" altLang="ja-JP" sz="1400" b="1" dirty="0">
                <a:solidFill>
                  <a:prstClr val="black"/>
                </a:solidFill>
                <a:latin typeface="Meiryo UI" panose="020B0604030504040204" pitchFamily="50" charset="-128"/>
                <a:ea typeface="Meiryo UI" panose="020B0604030504040204" pitchFamily="50" charset="-128"/>
              </a:rPr>
              <a:t>SDGs</a:t>
            </a:r>
            <a:r>
              <a:rPr kumimoji="1" lang="ja-JP" altLang="en-US" sz="1400" b="1" dirty="0">
                <a:solidFill>
                  <a:prstClr val="black"/>
                </a:solidFill>
                <a:latin typeface="Meiryo UI" panose="020B0604030504040204" pitchFamily="50" charset="-128"/>
                <a:ea typeface="Meiryo UI" panose="020B0604030504040204" pitchFamily="50" charset="-128"/>
              </a:rPr>
              <a:t>を知っていた」、「</a:t>
            </a:r>
            <a:r>
              <a:rPr kumimoji="1" lang="en-US" altLang="ja-JP" sz="1400" b="1" dirty="0">
                <a:solidFill>
                  <a:prstClr val="black"/>
                </a:solidFill>
                <a:latin typeface="Meiryo UI" panose="020B0604030504040204" pitchFamily="50" charset="-128"/>
                <a:ea typeface="Meiryo UI" panose="020B0604030504040204" pitchFamily="50" charset="-128"/>
              </a:rPr>
              <a:t>SDGs</a:t>
            </a:r>
            <a:r>
              <a:rPr kumimoji="1" lang="ja-JP" altLang="en-US" sz="1400" b="1" dirty="0">
                <a:solidFill>
                  <a:prstClr val="black"/>
                </a:solidFill>
                <a:latin typeface="Meiryo UI" panose="020B0604030504040204" pitchFamily="50" charset="-128"/>
                <a:ea typeface="Meiryo UI" panose="020B0604030504040204" pitchFamily="50" charset="-128"/>
              </a:rPr>
              <a:t>という言葉は聞いたことがあった、又はロゴを見たことがあった」と回答した人の割合）</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rPr>
              <a:t>　〇</a:t>
            </a:r>
            <a:r>
              <a:rPr kumimoji="1" lang="ja-JP" altLang="en-US" dirty="0">
                <a:solidFill>
                  <a:prstClr val="black"/>
                </a:solidFill>
                <a:latin typeface="Meiryo UI" panose="020B0604030504040204" pitchFamily="50" charset="-128"/>
                <a:ea typeface="Meiryo UI" panose="020B0604030504040204" pitchFamily="50" charset="-128"/>
              </a:rPr>
              <a:t>第</a:t>
            </a:r>
            <a:r>
              <a:rPr kumimoji="1" lang="en-US" altLang="ja-JP" dirty="0">
                <a:solidFill>
                  <a:prstClr val="black"/>
                </a:solidFill>
                <a:latin typeface="Meiryo UI" panose="020B0604030504040204" pitchFamily="50" charset="-128"/>
                <a:ea typeface="Meiryo UI" panose="020B0604030504040204" pitchFamily="50" charset="-128"/>
              </a:rPr>
              <a:t>1</a:t>
            </a:r>
            <a:r>
              <a:rPr kumimoji="1" lang="ja-JP" altLang="en-US" dirty="0">
                <a:solidFill>
                  <a:prstClr val="black"/>
                </a:solidFill>
                <a:latin typeface="Meiryo UI" panose="020B0604030504040204" pitchFamily="50" charset="-128"/>
                <a:ea typeface="Meiryo UI" panose="020B0604030504040204" pitchFamily="50" charset="-128"/>
              </a:rPr>
              <a:t>回調査（平成</a:t>
            </a:r>
            <a:r>
              <a:rPr kumimoji="1" lang="en-US" altLang="ja-JP" dirty="0">
                <a:solidFill>
                  <a:prstClr val="black"/>
                </a:solidFill>
                <a:latin typeface="Meiryo UI" panose="020B0604030504040204" pitchFamily="50" charset="-128"/>
                <a:ea typeface="Meiryo UI" panose="020B0604030504040204" pitchFamily="50" charset="-128"/>
              </a:rPr>
              <a:t>30</a:t>
            </a:r>
            <a:r>
              <a:rPr kumimoji="1" lang="ja-JP" altLang="en-US" dirty="0">
                <a:solidFill>
                  <a:prstClr val="black"/>
                </a:solidFill>
                <a:latin typeface="Meiryo UI" panose="020B0604030504040204" pitchFamily="50" charset="-128"/>
                <a:ea typeface="Meiryo UI" panose="020B0604030504040204" pitchFamily="50" charset="-128"/>
              </a:rPr>
              <a:t>年</a:t>
            </a:r>
            <a:r>
              <a:rPr kumimoji="1" lang="en-US" altLang="ja-JP" dirty="0">
                <a:solidFill>
                  <a:prstClr val="black"/>
                </a:solidFill>
                <a:latin typeface="Meiryo UI" panose="020B0604030504040204" pitchFamily="50" charset="-128"/>
                <a:ea typeface="Meiryo UI" panose="020B0604030504040204" pitchFamily="50" charset="-128"/>
              </a:rPr>
              <a:t>11</a:t>
            </a:r>
            <a:r>
              <a:rPr kumimoji="1" lang="ja-JP" altLang="en-US" dirty="0">
                <a:solidFill>
                  <a:prstClr val="black"/>
                </a:solidFill>
                <a:latin typeface="Meiryo UI" panose="020B0604030504040204" pitchFamily="50" charset="-128"/>
                <a:ea typeface="Meiryo UI" panose="020B0604030504040204" pitchFamily="50" charset="-128"/>
              </a:rPr>
              <a:t>月）</a:t>
            </a:r>
            <a:r>
              <a:rPr kumimoji="1" lang="en-US" altLang="ja-JP" sz="2000" b="1" u="sng" dirty="0">
                <a:solidFill>
                  <a:prstClr val="black"/>
                </a:solidFill>
                <a:latin typeface="Meiryo UI" panose="020B0604030504040204" pitchFamily="50" charset="-128"/>
                <a:ea typeface="Meiryo UI" panose="020B0604030504040204" pitchFamily="50" charset="-128"/>
              </a:rPr>
              <a:t>17.9</a:t>
            </a:r>
            <a:r>
              <a:rPr kumimoji="1" lang="ja-JP" altLang="en-US" sz="2000" b="1" u="sng"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a:t>
            </a:r>
            <a:endParaRPr lang="en-US" altLang="ja-JP" sz="2000" b="1" dirty="0">
              <a:solidFill>
                <a:prstClr val="black"/>
              </a:solidFill>
              <a:latin typeface="Meiryo UI" panose="020B0604030504040204" pitchFamily="50" charset="-128"/>
              <a:ea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rPr>
              <a:t>　〇</a:t>
            </a:r>
            <a:r>
              <a:rPr kumimoji="1" lang="ja-JP" altLang="en-US" dirty="0">
                <a:solidFill>
                  <a:prstClr val="black"/>
                </a:solidFill>
                <a:latin typeface="Meiryo UI" panose="020B0604030504040204" pitchFamily="50" charset="-128"/>
                <a:ea typeface="Meiryo UI" panose="020B0604030504040204" pitchFamily="50" charset="-128"/>
              </a:rPr>
              <a:t>第</a:t>
            </a:r>
            <a:r>
              <a:rPr kumimoji="1" lang="en-US" altLang="ja-JP" dirty="0">
                <a:solidFill>
                  <a:prstClr val="black"/>
                </a:solidFill>
                <a:latin typeface="Meiryo UI" panose="020B0604030504040204" pitchFamily="50" charset="-128"/>
                <a:ea typeface="Meiryo UI" panose="020B0604030504040204" pitchFamily="50" charset="-128"/>
              </a:rPr>
              <a:t>2</a:t>
            </a:r>
            <a:r>
              <a:rPr kumimoji="1" lang="ja-JP" altLang="en-US" dirty="0">
                <a:solidFill>
                  <a:prstClr val="black"/>
                </a:solidFill>
                <a:latin typeface="Meiryo UI" panose="020B0604030504040204" pitchFamily="50" charset="-128"/>
                <a:ea typeface="Meiryo UI" panose="020B0604030504040204" pitchFamily="50" charset="-128"/>
              </a:rPr>
              <a:t>回調査（平成</a:t>
            </a:r>
            <a:r>
              <a:rPr kumimoji="1" lang="en-US" altLang="ja-JP" dirty="0">
                <a:solidFill>
                  <a:prstClr val="black"/>
                </a:solidFill>
                <a:latin typeface="Meiryo UI" panose="020B0604030504040204" pitchFamily="50" charset="-128"/>
                <a:ea typeface="Meiryo UI" panose="020B0604030504040204" pitchFamily="50" charset="-128"/>
              </a:rPr>
              <a:t>31</a:t>
            </a:r>
            <a:r>
              <a:rPr kumimoji="1" lang="ja-JP" altLang="en-US" dirty="0">
                <a:solidFill>
                  <a:prstClr val="black"/>
                </a:solidFill>
                <a:latin typeface="Meiryo UI" panose="020B0604030504040204" pitchFamily="50" charset="-128"/>
                <a:ea typeface="Meiryo UI" panose="020B0604030504040204" pitchFamily="50" charset="-128"/>
              </a:rPr>
              <a:t>年</a:t>
            </a:r>
            <a:r>
              <a:rPr kumimoji="1" lang="en-US" altLang="ja-JP" dirty="0">
                <a:solidFill>
                  <a:prstClr val="black"/>
                </a:solidFill>
                <a:latin typeface="Meiryo UI" panose="020B0604030504040204" pitchFamily="50" charset="-128"/>
                <a:ea typeface="Meiryo UI" panose="020B0604030504040204" pitchFamily="50" charset="-128"/>
              </a:rPr>
              <a:t>3</a:t>
            </a:r>
            <a:r>
              <a:rPr kumimoji="1" lang="ja-JP" altLang="en-US" dirty="0">
                <a:solidFill>
                  <a:prstClr val="black"/>
                </a:solidFill>
                <a:latin typeface="Meiryo UI" panose="020B0604030504040204" pitchFamily="50" charset="-128"/>
                <a:ea typeface="Meiryo UI" panose="020B0604030504040204" pitchFamily="50" charset="-128"/>
              </a:rPr>
              <a:t>月）</a:t>
            </a:r>
            <a:r>
              <a:rPr kumimoji="1" lang="en-US" altLang="ja-JP" sz="2000" b="1" u="sng" dirty="0">
                <a:solidFill>
                  <a:prstClr val="black"/>
                </a:solidFill>
                <a:latin typeface="Meiryo UI" panose="020B0604030504040204" pitchFamily="50" charset="-128"/>
                <a:ea typeface="Meiryo UI" panose="020B0604030504040204" pitchFamily="50" charset="-128"/>
              </a:rPr>
              <a:t>14.7</a:t>
            </a:r>
            <a:r>
              <a:rPr kumimoji="1" lang="ja-JP" altLang="en-US" sz="2000" b="1" u="sng" dirty="0">
                <a:solidFill>
                  <a:prstClr val="black"/>
                </a:solidFill>
                <a:latin typeface="Meiryo UI" panose="020B0604030504040204" pitchFamily="50" charset="-128"/>
                <a:ea typeface="Meiryo UI" panose="020B0604030504040204" pitchFamily="50" charset="-128"/>
              </a:rPr>
              <a:t>％</a:t>
            </a:r>
            <a:endParaRPr kumimoji="1" lang="ja-JP" altLang="en-US" sz="2000" dirty="0">
              <a:solidFill>
                <a:prstClr val="black"/>
              </a:solidFill>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304242055"/>
              </p:ext>
            </p:extLst>
          </p:nvPr>
        </p:nvGraphicFramePr>
        <p:xfrm>
          <a:off x="325021" y="3348318"/>
          <a:ext cx="9255957" cy="3509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6033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18</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smtClean="0">
                <a:latin typeface="Meiryo UI" panose="020B0604030504040204" pitchFamily="50" charset="-128"/>
                <a:ea typeface="Meiryo UI" panose="020B0604030504040204" pitchFamily="50" charset="-128"/>
              </a:rPr>
              <a:t>２．部局の主体的取組み</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160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4514"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目　次</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31910" y="913870"/>
            <a:ext cx="9666514" cy="5419695"/>
          </a:xfrm>
          <a:prstGeom prst="rect">
            <a:avLst/>
          </a:prstGeom>
        </p:spPr>
        <p:style>
          <a:lnRef idx="2">
            <a:schemeClr val="accent5"/>
          </a:lnRef>
          <a:fillRef idx="1">
            <a:schemeClr val="lt1"/>
          </a:fillRef>
          <a:effectRef idx="0">
            <a:schemeClr val="accent5"/>
          </a:effectRef>
          <a:fontRef idx="minor">
            <a:schemeClr val="dk1"/>
          </a:fontRef>
        </p:style>
        <p:txBody>
          <a:bodyPr wrap="square" anchor="t">
            <a:noAutofit/>
          </a:bodyPr>
          <a:lstStyle/>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１．普及啓発活動</a:t>
            </a:r>
            <a:r>
              <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２．部局の主体的取組み</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１８</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３．ステークホルダーとの連携</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３２</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４．部局</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３６</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．市町村へのはたらきかけ</a:t>
            </a:r>
            <a:r>
              <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．先進自治体ヒアリング</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．有識者ヒアリング</a:t>
            </a:r>
            <a:r>
              <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kumimoji="1" lang="ja-JP" altLang="en-US" sz="2800" dirty="0">
                <a:latin typeface="Meiryo UI" panose="020B0604030504040204" pitchFamily="50" charset="-128"/>
                <a:ea typeface="Meiryo UI" panose="020B0604030504040204" pitchFamily="50" charset="-128"/>
              </a:rPr>
              <a:t>８</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smtClean="0">
                <a:latin typeface="Meiryo UI" panose="020B0604030504040204" pitchFamily="50" charset="-128"/>
                <a:ea typeface="Meiryo UI" panose="020B0604030504040204" pitchFamily="50" charset="-128"/>
              </a:rPr>
              <a:t>評価指標</a:t>
            </a:r>
            <a:r>
              <a:rPr kumimoji="1" lang="en-US" altLang="ja-JP" sz="2800" dirty="0">
                <a:latin typeface="Meiryo UI" panose="020B0604030504040204" pitchFamily="50" charset="-128"/>
                <a:ea typeface="Meiryo UI" panose="020B0604030504040204" pitchFamily="50" charset="-128"/>
              </a:rPr>
              <a:t>	</a:t>
            </a:r>
            <a:r>
              <a:rPr kumimoji="1" lang="en-US" altLang="ja-JP" sz="2800" dirty="0" smtClean="0">
                <a:latin typeface="Meiryo UI" panose="020B0604030504040204" pitchFamily="50" charset="-128"/>
                <a:ea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９</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a:t>
            </a:fld>
            <a:endParaRPr kumimoji="1" lang="ja-JP" altLang="en-US"/>
          </a:p>
        </p:txBody>
      </p:sp>
    </p:spTree>
    <p:extLst>
      <p:ext uri="{BB962C8B-B14F-4D97-AF65-F5344CB8AC3E}">
        <p14:creationId xmlns:p14="http://schemas.microsoft.com/office/powerpoint/2010/main" val="1562770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19</a:t>
            </a:fld>
            <a:endParaRPr kumimoji="1" lang="ja-JP" altLang="en-US"/>
          </a:p>
        </p:txBody>
      </p:sp>
      <p:sp>
        <p:nvSpPr>
          <p:cNvPr id="5" name="正方形/長方形 4"/>
          <p:cNvSpPr/>
          <p:nvPr/>
        </p:nvSpPr>
        <p:spPr>
          <a:xfrm>
            <a:off x="205232" y="5959614"/>
            <a:ext cx="9469385" cy="707886"/>
          </a:xfrm>
          <a:prstGeom prst="rect">
            <a:avLst/>
          </a:prstGeom>
          <a:ln w="25400" cmpd="thickThin">
            <a:solidFill>
              <a:srgbClr val="0070C0"/>
            </a:solidFill>
            <a:prstDash val="solid"/>
          </a:ln>
        </p:spPr>
        <p:txBody>
          <a:bodyPr wrap="square">
            <a:spAutoFit/>
          </a:bodyPr>
          <a:lstStyle/>
          <a:p>
            <a:pPr marL="66675" indent="26988" algn="just">
              <a:spcAft>
                <a:spcPts val="0"/>
              </a:spcAft>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各部局での</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進みつつあるが、セミナーやイベントにおける啓発や</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へのマッピングにとどまっており、</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更に</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何をすれば</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なるか各部局ともに悩んでいる。</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下矢印 7"/>
          <p:cNvSpPr/>
          <p:nvPr/>
        </p:nvSpPr>
        <p:spPr>
          <a:xfrm>
            <a:off x="3954088" y="5385363"/>
            <a:ext cx="1971675" cy="288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780279"/>
            <a:ext cx="9001174" cy="4464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85725" lvl="0" indent="-85725"/>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を計画等に反映</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の策定（平成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政策企画部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世紀の新環境総合計画」の改定（平成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・「大阪府まち・ひと・しごと創生総合戦略」の改定（平成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政策企画部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その他、各種報道提供や計画に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を反映した事例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・企業・大学との包括連携協定締結時に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の観点を反映（平成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グリーンエコプラザと連携した「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ビジネス研究会」の設置（平成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・大阪市と共同での「おおさかプラスチックごみゼロ宣言」（平成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セミナー等による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の啓発</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・中小企業向けセミナーの開催（平成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スペシャルマッチ おおさかこどもデー」（再掲）（平成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財務部・福祉部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・健活</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スペシャルマッチデー」（再掲）（平成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・地球環境スペシャルマッチデー」（再掲）（平成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39339" y="558942"/>
            <a:ext cx="3077641"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◆部局の</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主体的取組み</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6114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1920" y="5229201"/>
            <a:ext cx="8985576" cy="1436291"/>
          </a:xfrm>
          <a:prstGeom prst="rect">
            <a:avLst/>
          </a:prstGeom>
          <a:noFill/>
          <a:ln w="19050">
            <a:solidFill>
              <a:srgbClr val="FFC000"/>
            </a:solidFill>
          </a:ln>
        </p:spPr>
        <p:txBody>
          <a:bodyPr wrap="square" rtlCol="0">
            <a:spAutoFit/>
          </a:bodyPr>
          <a:lstStyle/>
          <a:p>
            <a:pPr defTabSz="914400"/>
            <a:r>
              <a:rPr kumimoji="1"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kumimoji="1"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indent="-355600" defTabSz="914400">
              <a:lnSpc>
                <a:spcPts val="400"/>
              </a:lnSpc>
            </a:pPr>
            <a:endParaRPr kumimoji="1"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defTabSz="914400"/>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・「健康」を重点ターゲットに</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健康寿命の延伸</a:t>
            </a:r>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63538" indent="-363538" defTabSz="914400"/>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・地域の健康づくり活動に加え、革新技術を最大限活用し、さらに</a:t>
            </a:r>
            <a:r>
              <a:rPr kumimoji="1"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年万博の</a:t>
            </a:r>
            <a:endParaRPr kumimoji="1"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defTabSz="914400"/>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インパクトを活かして、</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いきいきと長く活躍できる「</a:t>
            </a:r>
            <a:r>
              <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歳若返り」を目標</a:t>
            </a:r>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に掲げる。</a:t>
            </a:r>
          </a:p>
        </p:txBody>
      </p:sp>
      <p:sp>
        <p:nvSpPr>
          <p:cNvPr id="6" name="テキスト ボックス 5"/>
          <p:cNvSpPr txBox="1"/>
          <p:nvPr/>
        </p:nvSpPr>
        <p:spPr>
          <a:xfrm>
            <a:off x="442798" y="1313898"/>
            <a:ext cx="9003843" cy="91491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府、住民に身近なサービスを担う市町村、産業振興等を担う民間企業・団体、高い専門性と</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知見を有する大学・研究機関、府民一人ひとりが共通の目標に向かって</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強化を進めて</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行く指針（アクションプラン）となるもの。</a:t>
            </a:r>
          </a:p>
        </p:txBody>
      </p:sp>
      <p:grpSp>
        <p:nvGrpSpPr>
          <p:cNvPr id="4" name="グループ化 3"/>
          <p:cNvGrpSpPr/>
          <p:nvPr/>
        </p:nvGrpSpPr>
        <p:grpSpPr>
          <a:xfrm>
            <a:off x="5774233" y="2105985"/>
            <a:ext cx="3168352" cy="2548746"/>
            <a:chOff x="2985051" y="2824470"/>
            <a:chExt cx="3168352" cy="2548746"/>
          </a:xfrm>
        </p:grpSpPr>
        <p:sp>
          <p:nvSpPr>
            <p:cNvPr id="7" name="円/楕円 6"/>
            <p:cNvSpPr/>
            <p:nvPr/>
          </p:nvSpPr>
          <p:spPr>
            <a:xfrm>
              <a:off x="4134413" y="282447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p>
          </p:txBody>
        </p:sp>
        <p:sp>
          <p:nvSpPr>
            <p:cNvPr id="8" name="円/楕円 7"/>
            <p:cNvSpPr/>
            <p:nvPr/>
          </p:nvSpPr>
          <p:spPr>
            <a:xfrm>
              <a:off x="2985051" y="3400534"/>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p>
          </p:txBody>
        </p:sp>
        <p:sp>
          <p:nvSpPr>
            <p:cNvPr id="9" name="円/楕円 8"/>
            <p:cNvSpPr/>
            <p:nvPr/>
          </p:nvSpPr>
          <p:spPr>
            <a:xfrm>
              <a:off x="5289307" y="342900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研究機関</a:t>
              </a:r>
            </a:p>
          </p:txBody>
        </p:sp>
        <p:sp>
          <p:nvSpPr>
            <p:cNvPr id="10" name="円/楕円 9"/>
            <p:cNvSpPr/>
            <p:nvPr/>
          </p:nvSpPr>
          <p:spPr>
            <a:xfrm>
              <a:off x="3602662"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11" name="円/楕円 10"/>
            <p:cNvSpPr/>
            <p:nvPr/>
          </p:nvSpPr>
          <p:spPr>
            <a:xfrm>
              <a:off x="4599696"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2" name="テキスト ボックス 11"/>
            <p:cNvSpPr txBox="1"/>
            <p:nvPr/>
          </p:nvSpPr>
          <p:spPr>
            <a:xfrm>
              <a:off x="3735600" y="3717032"/>
              <a:ext cx="1643051" cy="738664"/>
            </a:xfrm>
            <a:prstGeom prst="rect">
              <a:avLst/>
            </a:prstGeom>
            <a:noFill/>
          </p:spPr>
          <p:txBody>
            <a:bodyPr wrap="square" lIns="0" rIns="0" rtlCol="0">
              <a:spAutoFit/>
            </a:bodyPr>
            <a:lstStyle/>
            <a:p>
              <a:pPr algn="ctr" defTabSz="914400"/>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ビジョンを旗印に</a:t>
              </a:r>
              <a:endPar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いのち輝く未来社会を</a:t>
              </a:r>
              <a:endPar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オール大阪で実現</a:t>
              </a:r>
            </a:p>
          </p:txBody>
        </p:sp>
      </p:grpSp>
      <p:grpSp>
        <p:nvGrpSpPr>
          <p:cNvPr id="18" name="グループ化 17"/>
          <p:cNvGrpSpPr/>
          <p:nvPr/>
        </p:nvGrpSpPr>
        <p:grpSpPr>
          <a:xfrm>
            <a:off x="514807" y="2572030"/>
            <a:ext cx="4971395" cy="1916894"/>
            <a:chOff x="395536" y="2877128"/>
            <a:chExt cx="4971395" cy="1597544"/>
          </a:xfrm>
        </p:grpSpPr>
        <p:sp>
          <p:nvSpPr>
            <p:cNvPr id="13" name="角丸四角形 12"/>
            <p:cNvSpPr/>
            <p:nvPr/>
          </p:nvSpPr>
          <p:spPr>
            <a:xfrm>
              <a:off x="395536" y="2877128"/>
              <a:ext cx="4971395" cy="1597544"/>
            </a:xfrm>
            <a:prstGeom prst="roundRect">
              <a:avLst>
                <a:gd name="adj" fmla="val 8268"/>
              </a:avLst>
            </a:prstGeom>
            <a:ln/>
          </p:spPr>
          <p:style>
            <a:lnRef idx="1">
              <a:schemeClr val="accent3"/>
            </a:lnRef>
            <a:fillRef idx="3">
              <a:schemeClr val="accent3"/>
            </a:fillRef>
            <a:effectRef idx="2">
              <a:schemeClr val="accent3"/>
            </a:effectRef>
            <a:fontRef idx="minor">
              <a:schemeClr val="lt1"/>
            </a:fontRef>
          </p:style>
          <p:txBody>
            <a:bodyPr rtlCol="0" anchor="t"/>
            <a:lstStyle/>
            <a:p>
              <a:pPr marL="182563" indent="-182563" algn="ctr" defTabSz="914400"/>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393964" y="3592683"/>
              <a:ext cx="885705" cy="307701"/>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lgn="ctr" defTabSz="914400"/>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42910" y="3015007"/>
              <a:ext cx="2259725" cy="13594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0"/>
              <a:r>
                <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年万博の</a:t>
              </a:r>
            </a:p>
            <a:p>
              <a:pPr algn="ctr" defTabSz="914400"/>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インパクトを</a:t>
              </a:r>
              <a:endPar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最大限活かして、</a:t>
              </a:r>
              <a:endPar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オール大阪で</a:t>
              </a:r>
              <a:endPar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進める</a:t>
              </a:r>
            </a:p>
          </p:txBody>
        </p:sp>
        <p:sp>
          <p:nvSpPr>
            <p:cNvPr id="16" name="テキスト ボックス 15"/>
            <p:cNvSpPr txBox="1"/>
            <p:nvPr/>
          </p:nvSpPr>
          <p:spPr>
            <a:xfrm>
              <a:off x="3134683" y="3049163"/>
              <a:ext cx="2185123" cy="13081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いきいきと</a:t>
              </a:r>
              <a:endParaRPr kumimoji="1"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長く活躍できる</a:t>
              </a:r>
            </a:p>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歳若返り」</a:t>
              </a:r>
              <a:endParaRPr kumimoji="1"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を実現</a:t>
              </a:r>
            </a:p>
          </p:txBody>
        </p:sp>
      </p:gr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
        <p:nvSpPr>
          <p:cNvPr id="20"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600" b="1" dirty="0">
                <a:solidFill>
                  <a:prstClr val="white"/>
                </a:solidFill>
                <a:latin typeface="Meiryo UI" panose="020B0604030504040204" pitchFamily="50" charset="-128"/>
                <a:ea typeface="Meiryo UI" panose="020B0604030504040204" pitchFamily="50" charset="-128"/>
                <a:cs typeface="+mn-cs"/>
              </a:rPr>
              <a:t>＜「いのち輝く未来社会」をめざすビジョンの</a:t>
            </a:r>
            <a:r>
              <a:rPr kumimoji="0" lang="ja-JP" altLang="en-US" sz="1600" b="1" dirty="0" smtClean="0">
                <a:solidFill>
                  <a:prstClr val="white"/>
                </a:solidFill>
                <a:latin typeface="Meiryo UI" panose="020B0604030504040204" pitchFamily="50" charset="-128"/>
                <a:ea typeface="Meiryo UI" panose="020B0604030504040204" pitchFamily="50" charset="-128"/>
                <a:cs typeface="+mn-cs"/>
              </a:rPr>
              <a:t>策定①</a:t>
            </a:r>
            <a:r>
              <a:rPr kumimoji="0" lang="en-US" altLang="ja-JP" sz="1600" b="1" dirty="0" smtClean="0">
                <a:solidFill>
                  <a:prstClr val="white"/>
                </a:solidFill>
                <a:latin typeface="Meiryo UI" panose="020B0604030504040204" pitchFamily="50" charset="-128"/>
                <a:ea typeface="Meiryo UI" panose="020B0604030504040204" pitchFamily="50" charset="-128"/>
                <a:cs typeface="+mn-cs"/>
              </a:rPr>
              <a:t>(</a:t>
            </a:r>
            <a:r>
              <a:rPr kumimoji="0" lang="ja-JP" altLang="en-US" sz="1600" b="1" dirty="0">
                <a:solidFill>
                  <a:prstClr val="white"/>
                </a:solidFill>
                <a:latin typeface="Meiryo UI" panose="020B0604030504040204" pitchFamily="50" charset="-128"/>
                <a:ea typeface="Meiryo UI" panose="020B0604030504040204" pitchFamily="50" charset="-128"/>
                <a:cs typeface="+mn-cs"/>
              </a:rPr>
              <a:t>平成</a:t>
            </a:r>
            <a:r>
              <a:rPr kumimoji="0" lang="en-US" altLang="ja-JP" sz="1600" b="1" dirty="0">
                <a:solidFill>
                  <a:prstClr val="white"/>
                </a:solidFill>
                <a:latin typeface="Meiryo UI" panose="020B0604030504040204" pitchFamily="50" charset="-128"/>
                <a:ea typeface="Meiryo UI" panose="020B0604030504040204" pitchFamily="50" charset="-128"/>
                <a:cs typeface="+mn-cs"/>
              </a:rPr>
              <a:t>30</a:t>
            </a:r>
            <a:r>
              <a:rPr kumimoji="0" lang="ja-JP" altLang="en-US" sz="1600" b="1" dirty="0">
                <a:solidFill>
                  <a:prstClr val="white"/>
                </a:solidFill>
                <a:latin typeface="Meiryo UI" panose="020B0604030504040204" pitchFamily="50" charset="-128"/>
                <a:ea typeface="Meiryo UI" panose="020B0604030504040204" pitchFamily="50" charset="-128"/>
                <a:cs typeface="+mn-cs"/>
              </a:rPr>
              <a:t>年</a:t>
            </a:r>
            <a:r>
              <a:rPr kumimoji="0" lang="en-US" altLang="ja-JP" sz="1600" b="1" dirty="0">
                <a:solidFill>
                  <a:prstClr val="white"/>
                </a:solidFill>
                <a:latin typeface="Meiryo UI" panose="020B0604030504040204" pitchFamily="50" charset="-128"/>
                <a:ea typeface="Meiryo UI" panose="020B0604030504040204" pitchFamily="50" charset="-128"/>
                <a:cs typeface="+mn-cs"/>
              </a:rPr>
              <a:t>3</a:t>
            </a:r>
            <a:r>
              <a:rPr kumimoji="0" lang="ja-JP" altLang="en-US" sz="1600" b="1" dirty="0">
                <a:solidFill>
                  <a:prstClr val="white"/>
                </a:solidFill>
                <a:latin typeface="Meiryo UI" panose="020B0604030504040204" pitchFamily="50" charset="-128"/>
                <a:ea typeface="Meiryo UI" panose="020B0604030504040204" pitchFamily="50" charset="-128"/>
                <a:cs typeface="+mn-cs"/>
              </a:rPr>
              <a:t>月</a:t>
            </a:r>
            <a:r>
              <a:rPr kumimoji="0" lang="en-US" altLang="ja-JP" sz="1600" b="1" dirty="0">
                <a:solidFill>
                  <a:prstClr val="white"/>
                </a:solidFill>
                <a:latin typeface="Meiryo UI" panose="020B0604030504040204" pitchFamily="50" charset="-128"/>
                <a:ea typeface="Meiryo UI" panose="020B0604030504040204" pitchFamily="50" charset="-128"/>
                <a:cs typeface="+mn-cs"/>
              </a:rPr>
              <a:t>) </a:t>
            </a:r>
            <a:r>
              <a:rPr kumimoji="0" lang="ja-JP" altLang="en-US" sz="1600" b="1" dirty="0">
                <a:solidFill>
                  <a:prstClr val="white"/>
                </a:solidFill>
                <a:latin typeface="Meiryo UI" panose="020B0604030504040204" pitchFamily="50" charset="-128"/>
                <a:ea typeface="Meiryo UI" panose="020B0604030504040204" pitchFamily="50" charset="-128"/>
                <a:cs typeface="+mn-cs"/>
              </a:rPr>
              <a:t>＞</a:t>
            </a:r>
          </a:p>
        </p:txBody>
      </p:sp>
    </p:spTree>
    <p:extLst>
      <p:ext uri="{BB962C8B-B14F-4D97-AF65-F5344CB8AC3E}">
        <p14:creationId xmlns:p14="http://schemas.microsoft.com/office/powerpoint/2010/main" val="2711776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600" b="1" dirty="0">
                <a:solidFill>
                  <a:prstClr val="white"/>
                </a:solidFill>
                <a:latin typeface="Meiryo UI" panose="020B0604030504040204" pitchFamily="50" charset="-128"/>
                <a:ea typeface="Meiryo UI" panose="020B0604030504040204" pitchFamily="50" charset="-128"/>
                <a:cs typeface="+mn-cs"/>
              </a:rPr>
              <a:t>＜「いのち輝く未来社会」をめざすビジョンの策定②</a:t>
            </a:r>
            <a:r>
              <a:rPr kumimoji="0" lang="en-US" altLang="ja-JP" sz="1600" b="1" dirty="0">
                <a:solidFill>
                  <a:prstClr val="white"/>
                </a:solidFill>
                <a:latin typeface="Meiryo UI" panose="020B0604030504040204" pitchFamily="50" charset="-128"/>
                <a:ea typeface="Meiryo UI" panose="020B0604030504040204" pitchFamily="50" charset="-128"/>
                <a:cs typeface="+mn-cs"/>
              </a:rPr>
              <a:t>(</a:t>
            </a:r>
            <a:r>
              <a:rPr kumimoji="0" lang="ja-JP" altLang="en-US" sz="1600" b="1" dirty="0">
                <a:solidFill>
                  <a:prstClr val="white"/>
                </a:solidFill>
                <a:latin typeface="Meiryo UI" panose="020B0604030504040204" pitchFamily="50" charset="-128"/>
                <a:ea typeface="Meiryo UI" panose="020B0604030504040204" pitchFamily="50" charset="-128"/>
                <a:cs typeface="+mn-cs"/>
              </a:rPr>
              <a:t>平成</a:t>
            </a:r>
            <a:r>
              <a:rPr kumimoji="0" lang="en-US" altLang="ja-JP" sz="1600" b="1" dirty="0">
                <a:solidFill>
                  <a:prstClr val="white"/>
                </a:solidFill>
                <a:latin typeface="Meiryo UI" panose="020B0604030504040204" pitchFamily="50" charset="-128"/>
                <a:ea typeface="Meiryo UI" panose="020B0604030504040204" pitchFamily="50" charset="-128"/>
                <a:cs typeface="+mn-cs"/>
              </a:rPr>
              <a:t>30</a:t>
            </a:r>
            <a:r>
              <a:rPr kumimoji="0" lang="ja-JP" altLang="en-US" sz="1600" b="1" dirty="0">
                <a:solidFill>
                  <a:prstClr val="white"/>
                </a:solidFill>
                <a:latin typeface="Meiryo UI" panose="020B0604030504040204" pitchFamily="50" charset="-128"/>
                <a:ea typeface="Meiryo UI" panose="020B0604030504040204" pitchFamily="50" charset="-128"/>
                <a:cs typeface="+mn-cs"/>
              </a:rPr>
              <a:t>年</a:t>
            </a:r>
            <a:r>
              <a:rPr kumimoji="0" lang="en-US" altLang="ja-JP" sz="1600" b="1" dirty="0">
                <a:solidFill>
                  <a:prstClr val="white"/>
                </a:solidFill>
                <a:latin typeface="Meiryo UI" panose="020B0604030504040204" pitchFamily="50" charset="-128"/>
                <a:ea typeface="Meiryo UI" panose="020B0604030504040204" pitchFamily="50" charset="-128"/>
                <a:cs typeface="+mn-cs"/>
              </a:rPr>
              <a:t>3</a:t>
            </a:r>
            <a:r>
              <a:rPr kumimoji="0" lang="ja-JP" altLang="en-US" sz="1600" b="1" dirty="0">
                <a:solidFill>
                  <a:prstClr val="white"/>
                </a:solidFill>
                <a:latin typeface="Meiryo UI" panose="020B0604030504040204" pitchFamily="50" charset="-128"/>
                <a:ea typeface="Meiryo UI" panose="020B0604030504040204" pitchFamily="50" charset="-128"/>
                <a:cs typeface="+mn-cs"/>
              </a:rPr>
              <a:t>月</a:t>
            </a:r>
            <a:r>
              <a:rPr kumimoji="0" lang="en-US" altLang="ja-JP" sz="1600" b="1" dirty="0">
                <a:solidFill>
                  <a:prstClr val="white"/>
                </a:solidFill>
                <a:latin typeface="Meiryo UI" panose="020B0604030504040204" pitchFamily="50" charset="-128"/>
                <a:ea typeface="Meiryo UI" panose="020B0604030504040204" pitchFamily="50" charset="-128"/>
                <a:cs typeface="+mn-cs"/>
              </a:rPr>
              <a:t>) </a:t>
            </a:r>
            <a:r>
              <a:rPr kumimoji="0" lang="ja-JP" altLang="en-US" sz="1600" b="1" dirty="0">
                <a:solidFill>
                  <a:prstClr val="white"/>
                </a:solidFill>
                <a:latin typeface="Meiryo UI" panose="020B0604030504040204" pitchFamily="50" charset="-128"/>
                <a:ea typeface="Meiryo UI" panose="020B0604030504040204" pitchFamily="50" charset="-128"/>
                <a:cs typeface="+mn-cs"/>
              </a:rPr>
              <a:t>＞</a:t>
            </a:r>
          </a:p>
        </p:txBody>
      </p:sp>
      <p:sp>
        <p:nvSpPr>
          <p:cNvPr id="3" name="正方形/長方形 2"/>
          <p:cNvSpPr/>
          <p:nvPr/>
        </p:nvSpPr>
        <p:spPr>
          <a:xfrm>
            <a:off x="433113" y="1399760"/>
            <a:ext cx="9025418" cy="5398278"/>
          </a:xfrm>
          <a:prstGeom prst="rect">
            <a:avLst/>
          </a:prstGeom>
        </p:spPr>
        <p:style>
          <a:lnRef idx="2">
            <a:schemeClr val="accent3"/>
          </a:lnRef>
          <a:fillRef idx="1">
            <a:schemeClr val="lt1"/>
          </a:fillRef>
          <a:effectRef idx="0">
            <a:schemeClr val="accent3"/>
          </a:effectRef>
          <a:fontRef idx="minor">
            <a:schemeClr val="dk1"/>
          </a:fontRef>
        </p:style>
        <p:txBody>
          <a:bodyPr lIns="90000" tIns="180000" rIns="90000" rtlCol="0" anchor="t"/>
          <a:lstStyle/>
          <a:p>
            <a:pPr algn="ctr" defTabSz="914400"/>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33113" y="5936264"/>
            <a:ext cx="9025418" cy="861774"/>
          </a:xfrm>
          <a:prstGeom prst="rect">
            <a:avLst/>
          </a:prstGeom>
        </p:spPr>
        <p:txBody>
          <a:bodyPr wrap="square">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大阪の行政、民間企業・団体、大学・研究機関、そして府民が一丸となって、規制緩和等の国の支援も最大限活用しながら、その実現に取り組んでいく。</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さらに、３つの分野について、相互に連携させ総合的に取り組むことで、実現への効果を高めていく。</a:t>
            </a:r>
          </a:p>
        </p:txBody>
      </p:sp>
      <p:sp>
        <p:nvSpPr>
          <p:cNvPr id="5" name="角丸四角形 4"/>
          <p:cNvSpPr/>
          <p:nvPr/>
        </p:nvSpPr>
        <p:spPr>
          <a:xfrm>
            <a:off x="519165" y="1714084"/>
            <a:ext cx="8892000" cy="4101682"/>
          </a:xfrm>
          <a:prstGeom prst="roundRect">
            <a:avLst>
              <a:gd name="adj" fmla="val 3155"/>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kumimoji="1" lang="ja-JP" altLang="en-US" dirty="0">
              <a:solidFill>
                <a:prstClr val="white"/>
              </a:solidFill>
              <a:latin typeface="Calibri"/>
              <a:ea typeface="ＭＳ Ｐゴシック" panose="020B0600070205080204" pitchFamily="50" charset="-128"/>
            </a:endParaRPr>
          </a:p>
        </p:txBody>
      </p:sp>
      <p:sp>
        <p:nvSpPr>
          <p:cNvPr id="6" name="正方形/長方形 5"/>
          <p:cNvSpPr/>
          <p:nvPr/>
        </p:nvSpPr>
        <p:spPr>
          <a:xfrm>
            <a:off x="584268" y="1843416"/>
            <a:ext cx="4068000"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987425" indent="6350" defTabSz="914400"/>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6325" indent="6350" defTabSz="914400">
              <a:tabLst>
                <a:tab pos="1257300" algn="l"/>
              </a:tabLst>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誰もが生涯にわたって心身ともに</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6325" indent="6350" defTabSz="914400">
              <a:tabLst>
                <a:tab pos="1257300" algn="l"/>
              </a:tabLst>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健康で豊かな生活の実現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4872" y="1908597"/>
            <a:ext cx="1044000" cy="6492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健康な</a:t>
            </a:r>
            <a:endParaRPr kumimoji="1"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生活</a:t>
            </a:r>
          </a:p>
        </p:txBody>
      </p:sp>
      <p:sp>
        <p:nvSpPr>
          <p:cNvPr id="8" name="上下矢印 7"/>
          <p:cNvSpPr/>
          <p:nvPr/>
        </p:nvSpPr>
        <p:spPr>
          <a:xfrm rot="16200000">
            <a:off x="4623929" y="2240601"/>
            <a:ext cx="614645" cy="532565"/>
          </a:xfrm>
          <a:prstGeom prst="upDownArrow">
            <a:avLst>
              <a:gd name="adj1" fmla="val 50000"/>
              <a:gd name="adj2" fmla="val 349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kumimoji="1" lang="ja-JP" altLang="en-US" dirty="0">
              <a:solidFill>
                <a:prstClr val="black"/>
              </a:solidFill>
              <a:latin typeface="Calibri"/>
              <a:ea typeface="ＭＳ Ｐゴシック" panose="020B0600070205080204" pitchFamily="50" charset="-128"/>
            </a:endParaRPr>
          </a:p>
        </p:txBody>
      </p:sp>
      <p:sp>
        <p:nvSpPr>
          <p:cNvPr id="9" name="テキスト ボックス 8"/>
          <p:cNvSpPr txBox="1"/>
          <p:nvPr/>
        </p:nvSpPr>
        <p:spPr>
          <a:xfrm>
            <a:off x="3043344" y="5605260"/>
            <a:ext cx="6518168" cy="276999"/>
          </a:xfrm>
          <a:prstGeom prst="rect">
            <a:avLst/>
          </a:prstGeom>
          <a:noFill/>
        </p:spPr>
        <p:txBody>
          <a:bodyPr wrap="square" rtlCol="0">
            <a:spAutoFit/>
          </a:bodyPr>
          <a:lstStyle/>
          <a:p>
            <a:pPr marL="87313" indent="-87313" defTabSz="914400"/>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等の革新的な技術の活用にあたっては、それらによる負の側面にも留意</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して取組みを</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p>
        </p:txBody>
      </p:sp>
      <p:sp>
        <p:nvSpPr>
          <p:cNvPr id="10" name="正方形/長方形 9"/>
          <p:cNvSpPr/>
          <p:nvPr/>
        </p:nvSpPr>
        <p:spPr>
          <a:xfrm>
            <a:off x="5180080" y="1843415"/>
            <a:ext cx="4205685"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073150" defTabSz="914400"/>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28750"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一人ひとりのポテンシャルや個性を発揮し活躍できる社会の実現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65313" y="1887911"/>
            <a:ext cx="1044000" cy="649213"/>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活躍できる</a:t>
            </a:r>
            <a:endParaRPr kumimoji="1"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2" name="正方形/長方形 11"/>
          <p:cNvSpPr/>
          <p:nvPr/>
        </p:nvSpPr>
        <p:spPr>
          <a:xfrm>
            <a:off x="1989947" y="4258030"/>
            <a:ext cx="5915734" cy="1336197"/>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698625" indent="6350" defTabSz="914400"/>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98625" indent="6350"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ライフサイエンス関連産業等のイノベーション促進を通じて世界の課題解決に貢献</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98625" indent="6350" defTabSz="914400"/>
            <a:endParaRPr kumimoji="1"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40454" y="4298083"/>
            <a:ext cx="1649636" cy="738195"/>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未来を創る産業・</a:t>
            </a:r>
            <a:endParaRPr kumimoji="1"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イノベーション</a:t>
            </a:r>
          </a:p>
        </p:txBody>
      </p:sp>
      <p:sp>
        <p:nvSpPr>
          <p:cNvPr id="14" name="円/楕円 13"/>
          <p:cNvSpPr/>
          <p:nvPr/>
        </p:nvSpPr>
        <p:spPr>
          <a:xfrm>
            <a:off x="2958932" y="3501058"/>
            <a:ext cx="4054604" cy="725016"/>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kumimoji="1" lang="en-US" altLang="ja-JP"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等の革新的技術を</a:t>
            </a:r>
            <a:endParaRPr kumimoji="1" lang="en-US" altLang="ja-JP"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最大限活用しビジョンを実現</a:t>
            </a:r>
            <a:endPar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上下矢印 14"/>
          <p:cNvSpPr/>
          <p:nvPr/>
        </p:nvSpPr>
        <p:spPr>
          <a:xfrm rot="2011112">
            <a:off x="6878208" y="3358924"/>
            <a:ext cx="507390" cy="855593"/>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kumimoji="1" lang="ja-JP" altLang="en-US" dirty="0">
              <a:solidFill>
                <a:prstClr val="black"/>
              </a:solidFill>
              <a:latin typeface="Calibri"/>
              <a:ea typeface="ＭＳ Ｐゴシック" panose="020B0600070205080204" pitchFamily="50" charset="-128"/>
            </a:endParaRPr>
          </a:p>
        </p:txBody>
      </p:sp>
      <p:sp>
        <p:nvSpPr>
          <p:cNvPr id="16" name="上下矢印 15"/>
          <p:cNvSpPr/>
          <p:nvPr/>
        </p:nvSpPr>
        <p:spPr>
          <a:xfrm rot="19421599">
            <a:off x="2557310" y="3367142"/>
            <a:ext cx="517527" cy="868462"/>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kumimoji="1" lang="ja-JP" altLang="en-US" dirty="0">
              <a:solidFill>
                <a:prstClr val="black"/>
              </a:solidFill>
              <a:latin typeface="Calibri"/>
              <a:ea typeface="ＭＳ Ｐゴシック" panose="020B0600070205080204" pitchFamily="50" charset="-128"/>
            </a:endParaRPr>
          </a:p>
        </p:txBody>
      </p:sp>
      <p:pic>
        <p:nvPicPr>
          <p:cNvPr id="17" name="Picture 3" descr="D:\nakatanima\Desktop\ロゴ\sdg_icon_12_j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4629" y="238493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nakatanima\Desktop\ロゴ\sdg_icon_01_j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1193" y="190318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nakatanima\Desktop\ロゴ\sdg_icon_04_j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6517" y="189735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nakatanima\Desktop\ロゴ\sdg_icon_05_j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0573" y="190318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nakatanima\Desktop\ロゴ\sdg_icon_08_j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81193" y="238493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D:\nakatanima\Desktop\ロゴ\sdg_icon_10_ja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46517" y="238493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D:\nakatanima\Desktop\ロゴ\sdg_icon_03_j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43790" y="192181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D:\nakatanima\Desktop\sdg_logo_en_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25009" y="1444359"/>
            <a:ext cx="230357" cy="26143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241032" y="1417764"/>
            <a:ext cx="4353715" cy="276999"/>
          </a:xfrm>
          <a:prstGeom prst="rect">
            <a:avLst/>
          </a:prstGeom>
          <a:noFill/>
        </p:spPr>
        <p:txBody>
          <a:bodyPr wrap="square" rtlCol="0">
            <a:spAutoFit/>
          </a:bodyPr>
          <a:lstStyle/>
          <a:p>
            <a:pPr marL="87313" indent="-87313" defTabSz="914400"/>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めざす姿ごとに、</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の達成への寄与に関連の深いゴールを掲示</a:t>
            </a:r>
          </a:p>
        </p:txBody>
      </p:sp>
      <p:pic>
        <p:nvPicPr>
          <p:cNvPr id="32" name="Picture 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154629" y="189941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650573" y="238488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D:\nakatanima\Desktop\ロゴ\sdg_icon_02_ja.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546117" y="1916832"/>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3" descr="D:\nakatanima\Desktop\ロゴ\sdg_icon_08_j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23529" y="430423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D:\nakatanima\Desktop\ロゴ\sdg_icon_09_ja.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82873" y="430423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D:\nakatanima\Desktop\ロゴ\sdg_icon_03_j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86427" y="4304518"/>
            <a:ext cx="432003"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スライド番号プレースホルダー 23"/>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Tree>
    <p:extLst>
      <p:ext uri="{BB962C8B-B14F-4D97-AF65-F5344CB8AC3E}">
        <p14:creationId xmlns:p14="http://schemas.microsoft.com/office/powerpoint/2010/main" val="1651186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800" b="1" dirty="0">
                <a:solidFill>
                  <a:prstClr val="white"/>
                </a:solidFill>
                <a:latin typeface="Meiryo UI" panose="020B0604030504040204" pitchFamily="50" charset="-128"/>
                <a:ea typeface="Meiryo UI" panose="020B0604030504040204" pitchFamily="50" charset="-128"/>
                <a:cs typeface="+mn-cs"/>
              </a:rPr>
              <a:t>（大阪</a:t>
            </a:r>
            <a:r>
              <a:rPr kumimoji="0" lang="en-US" altLang="ja-JP" sz="1800" b="1" dirty="0">
                <a:solidFill>
                  <a:prstClr val="white"/>
                </a:solidFill>
                <a:latin typeface="Meiryo UI" panose="020B0604030504040204" pitchFamily="50" charset="-128"/>
                <a:ea typeface="Meiryo UI" panose="020B0604030504040204" pitchFamily="50" charset="-128"/>
                <a:cs typeface="+mn-cs"/>
              </a:rPr>
              <a:t>21</a:t>
            </a:r>
            <a:r>
              <a:rPr kumimoji="0" lang="ja-JP" altLang="en-US" sz="1800" b="1" dirty="0">
                <a:solidFill>
                  <a:prstClr val="white"/>
                </a:solidFill>
                <a:latin typeface="Meiryo UI" panose="020B0604030504040204" pitchFamily="50" charset="-128"/>
                <a:ea typeface="Meiryo UI" panose="020B0604030504040204" pitchFamily="50" charset="-128"/>
                <a:cs typeface="+mn-cs"/>
              </a:rPr>
              <a:t>世紀の新環境総合計画の改定①（平成</a:t>
            </a:r>
            <a:r>
              <a:rPr kumimoji="0" lang="en-US" altLang="ja-JP" sz="1800" b="1" dirty="0">
                <a:solidFill>
                  <a:prstClr val="white"/>
                </a:solidFill>
                <a:latin typeface="Meiryo UI" panose="020B0604030504040204" pitchFamily="50" charset="-128"/>
                <a:ea typeface="Meiryo UI" panose="020B0604030504040204" pitchFamily="50" charset="-128"/>
                <a:cs typeface="+mn-cs"/>
              </a:rPr>
              <a:t>30</a:t>
            </a:r>
            <a:r>
              <a:rPr kumimoji="0" lang="ja-JP" altLang="en-US" sz="1800" b="1" dirty="0">
                <a:solidFill>
                  <a:prstClr val="white"/>
                </a:solidFill>
                <a:latin typeface="Meiryo UI" panose="020B0604030504040204" pitchFamily="50" charset="-128"/>
                <a:ea typeface="Meiryo UI" panose="020B0604030504040204" pitchFamily="50" charset="-128"/>
                <a:cs typeface="+mn-cs"/>
              </a:rPr>
              <a:t>年</a:t>
            </a:r>
            <a:r>
              <a:rPr kumimoji="0" lang="en-US" altLang="ja-JP" sz="1800" b="1" dirty="0">
                <a:solidFill>
                  <a:prstClr val="white"/>
                </a:solidFill>
                <a:latin typeface="Meiryo UI" panose="020B0604030504040204" pitchFamily="50" charset="-128"/>
                <a:ea typeface="Meiryo UI" panose="020B0604030504040204" pitchFamily="50" charset="-128"/>
                <a:cs typeface="+mn-cs"/>
              </a:rPr>
              <a:t>7</a:t>
            </a:r>
            <a:r>
              <a:rPr kumimoji="0" lang="ja-JP" altLang="en-US" sz="1800" b="1" dirty="0">
                <a:solidFill>
                  <a:prstClr val="white"/>
                </a:solidFill>
                <a:latin typeface="Meiryo UI" panose="020B0604030504040204" pitchFamily="50" charset="-128"/>
                <a:ea typeface="Meiryo UI" panose="020B0604030504040204" pitchFamily="50" charset="-128"/>
                <a:cs typeface="+mn-cs"/>
              </a:rPr>
              <a:t>月））</a:t>
            </a:r>
            <a:endParaRPr kumimoji="0" lang="ja-JP" altLang="en-US" sz="2400" b="1" dirty="0">
              <a:solidFill>
                <a:prstClr val="white"/>
              </a:solidFill>
              <a:latin typeface="Meiryo UI" panose="020B0604030504040204" pitchFamily="50" charset="-128"/>
              <a:ea typeface="Meiryo UI" panose="020B0604030504040204" pitchFamily="50" charset="-128"/>
              <a:cs typeface="+mn-cs"/>
            </a:endParaRPr>
          </a:p>
        </p:txBody>
      </p:sp>
      <p:sp>
        <p:nvSpPr>
          <p:cNvPr id="3" name="テキスト プレースホルダー 7"/>
          <p:cNvSpPr txBox="1">
            <a:spLocks/>
          </p:cNvSpPr>
          <p:nvPr/>
        </p:nvSpPr>
        <p:spPr bwMode="auto">
          <a:xfrm>
            <a:off x="475804" y="1661822"/>
            <a:ext cx="4835018" cy="1263123"/>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72000" tIns="108000" rIns="72000" bIns="108000" numCol="1" rtlCol="0" anchor="b"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buNone/>
            </a:pPr>
            <a:r>
              <a:rPr lang="ja-JP" altLang="en-US" sz="1400" dirty="0"/>
              <a:t>○「大阪</a:t>
            </a:r>
            <a:r>
              <a:rPr lang="en-US" altLang="ja-JP" sz="1400" dirty="0"/>
              <a:t>21</a:t>
            </a:r>
            <a:r>
              <a:rPr lang="ja-JP" altLang="en-US" sz="1400" dirty="0"/>
              <a:t>世紀の新環境総合計画」は、府域における豊かな環境の保全及び創造に関する施策を総合的かつ計画的に推進するため、環境基本条例に基づいて策定。</a:t>
            </a:r>
            <a:endParaRPr lang="en-US" altLang="ja-JP" sz="1400" dirty="0"/>
          </a:p>
          <a:p>
            <a:pPr marL="177800" indent="-177800">
              <a:buNone/>
            </a:pPr>
            <a:r>
              <a:rPr lang="ja-JP" altLang="en-US" sz="1400" dirty="0"/>
              <a:t>○</a:t>
            </a:r>
            <a:r>
              <a:rPr lang="ja-JP" altLang="en-US" sz="1400" b="1" u="sng" dirty="0"/>
              <a:t>持続可能な環境・経済・社会</a:t>
            </a:r>
            <a:r>
              <a:rPr lang="ja-JP" altLang="en-US" sz="1400" u="sng" dirty="0"/>
              <a:t>の実現</a:t>
            </a:r>
            <a:r>
              <a:rPr lang="ja-JP" altLang="en-US" sz="1400" dirty="0"/>
              <a:t>に</a:t>
            </a:r>
            <a:r>
              <a:rPr lang="ja-JP" altLang="en-US" sz="1400" dirty="0" smtClean="0"/>
              <a:t>向けた取組みを</a:t>
            </a:r>
            <a:r>
              <a:rPr lang="ja-JP" altLang="en-US" sz="1400" dirty="0"/>
              <a:t>推進</a:t>
            </a:r>
            <a:r>
              <a:rPr lang="ja-JP" altLang="en-US" sz="1600" dirty="0"/>
              <a:t>。</a:t>
            </a:r>
            <a:endParaRPr lang="en-US" altLang="ja-JP" sz="1600" dirty="0"/>
          </a:p>
        </p:txBody>
      </p:sp>
      <p:pic>
        <p:nvPicPr>
          <p:cNvPr id="2052" name="Picture 4" descr="環境総合計画の全体構成"/>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3522" y="1483710"/>
            <a:ext cx="4201478" cy="5144453"/>
          </a:xfrm>
          <a:prstGeom prst="rect">
            <a:avLst/>
          </a:prstGeom>
          <a:noFill/>
          <a:extLst>
            <a:ext uri="{909E8E84-426E-40DD-AFC4-6F175D3DCCD1}">
              <a14:hiddenFill xmlns:a14="http://schemas.microsoft.com/office/drawing/2010/main">
                <a:solidFill>
                  <a:srgbClr val="FFFFFF"/>
                </a:solidFill>
              </a14:hiddenFill>
            </a:ext>
          </a:extLst>
        </p:spPr>
      </p:pic>
      <p:sp>
        <p:nvSpPr>
          <p:cNvPr id="28" name="フローチャート : 組合せ 27"/>
          <p:cNvSpPr/>
          <p:nvPr/>
        </p:nvSpPr>
        <p:spPr>
          <a:xfrm>
            <a:off x="488504" y="2959992"/>
            <a:ext cx="4754756" cy="397000"/>
          </a:xfrm>
          <a:prstGeom prst="flowChartMerge">
            <a:avLst/>
          </a:prstGeom>
          <a:ln w="6350"/>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SDGs</a:t>
            </a: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の理念と一致</a:t>
            </a:r>
          </a:p>
        </p:txBody>
      </p:sp>
      <p:sp>
        <p:nvSpPr>
          <p:cNvPr id="29" name="正方形/長方形 28"/>
          <p:cNvSpPr/>
          <p:nvPr/>
        </p:nvSpPr>
        <p:spPr>
          <a:xfrm>
            <a:off x="615750" y="1340769"/>
            <a:ext cx="3265638" cy="36000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wrap="none" anchor="b">
            <a:noAutofit/>
          </a:bodyPr>
          <a:lstStyle/>
          <a:p>
            <a:pPr lvl="0"/>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大阪</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世紀の新環境総合計画</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プレースホルダー 7"/>
          <p:cNvSpPr txBox="1">
            <a:spLocks/>
          </p:cNvSpPr>
          <p:nvPr/>
        </p:nvSpPr>
        <p:spPr bwMode="auto">
          <a:xfrm>
            <a:off x="488504" y="3632132"/>
            <a:ext cx="4835018" cy="299603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44000" tIns="108000" rIns="144000" bIns="108000" numCol="1" rtlCol="0" anchor="b"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dirty="0">
                <a:solidFill>
                  <a:prstClr val="black"/>
                </a:solidFill>
              </a:rPr>
              <a:t>◆改定の概要</a:t>
            </a:r>
            <a:endParaRPr lang="en-US" altLang="ja-JP" sz="1600" b="1" dirty="0">
              <a:solidFill>
                <a:prstClr val="black"/>
              </a:solidFill>
            </a:endParaRPr>
          </a:p>
          <a:p>
            <a:pPr marL="0" indent="0">
              <a:buNone/>
            </a:pPr>
            <a:r>
              <a:rPr lang="ja-JP" altLang="en-US" sz="1400" dirty="0">
                <a:solidFill>
                  <a:prstClr val="black"/>
                </a:solidFill>
              </a:rPr>
              <a:t>現在実施している府の環境施策と</a:t>
            </a:r>
            <a:r>
              <a:rPr lang="en-US" altLang="ja-JP" sz="1400" dirty="0">
                <a:solidFill>
                  <a:prstClr val="black"/>
                </a:solidFill>
              </a:rPr>
              <a:t>SDGs</a:t>
            </a:r>
            <a:r>
              <a:rPr lang="ja-JP" altLang="en-US" sz="1400" dirty="0">
                <a:solidFill>
                  <a:prstClr val="black"/>
                </a:solidFill>
              </a:rPr>
              <a:t>との関係性について今回新たに整理。</a:t>
            </a:r>
            <a:endParaRPr lang="en-US" altLang="ja-JP" sz="1400" dirty="0"/>
          </a:p>
          <a:p>
            <a:pPr marL="0" indent="0">
              <a:buNone/>
            </a:pPr>
            <a:r>
              <a:rPr lang="ja-JP" altLang="en-US" sz="1600" b="1" dirty="0"/>
              <a:t>◆改定目的</a:t>
            </a:r>
            <a:endParaRPr lang="en-US" altLang="ja-JP" sz="1600" b="1" dirty="0"/>
          </a:p>
          <a:p>
            <a:pPr marL="0" indent="0">
              <a:buNone/>
            </a:pPr>
            <a:r>
              <a:rPr lang="ja-JP" altLang="en-US" sz="1400" dirty="0">
                <a:solidFill>
                  <a:prstClr val="black"/>
                </a:solidFill>
              </a:rPr>
              <a:t>各施策事業が</a:t>
            </a:r>
            <a:r>
              <a:rPr lang="en-US" altLang="ja-JP" sz="1400" dirty="0">
                <a:solidFill>
                  <a:prstClr val="black"/>
                </a:solidFill>
              </a:rPr>
              <a:t>SDGs</a:t>
            </a:r>
            <a:r>
              <a:rPr lang="ja-JP" altLang="en-US" sz="1400" dirty="0">
                <a:solidFill>
                  <a:prstClr val="black"/>
                </a:solidFill>
              </a:rPr>
              <a:t>のどのような目標や成果（アウトカム）に結びつくか、どのような国際的な課題の解決に寄与するかを明らかにする。</a:t>
            </a:r>
            <a:endParaRPr lang="en-US" altLang="ja-JP" sz="1400" dirty="0">
              <a:solidFill>
                <a:prstClr val="black"/>
              </a:solidFill>
            </a:endParaRPr>
          </a:p>
          <a:p>
            <a:pPr marL="0" indent="0">
              <a:buNone/>
            </a:pPr>
            <a:r>
              <a:rPr lang="ja-JP" altLang="en-US" sz="1600" b="1" dirty="0">
                <a:solidFill>
                  <a:prstClr val="black"/>
                </a:solidFill>
              </a:rPr>
              <a:t>◆期待される効果</a:t>
            </a:r>
            <a:endParaRPr lang="en-US" altLang="ja-JP" sz="1600" b="1" dirty="0">
              <a:solidFill>
                <a:prstClr val="black"/>
              </a:solidFill>
            </a:endParaRPr>
          </a:p>
          <a:p>
            <a:pPr marL="0" indent="0">
              <a:buNone/>
            </a:pPr>
            <a:r>
              <a:rPr lang="ja-JP" altLang="en-US" sz="1400" dirty="0"/>
              <a:t>　・行政側の意識改革</a:t>
            </a:r>
            <a:endParaRPr lang="en-US" altLang="ja-JP" sz="1400" dirty="0"/>
          </a:p>
          <a:p>
            <a:pPr marL="0" indent="0">
              <a:buNone/>
            </a:pPr>
            <a:r>
              <a:rPr lang="ja-JP" altLang="en-US" sz="1400" dirty="0"/>
              <a:t>　・</a:t>
            </a:r>
            <a:r>
              <a:rPr lang="en-US" altLang="ja-JP" sz="1400" dirty="0"/>
              <a:t>SDGs</a:t>
            </a:r>
            <a:r>
              <a:rPr lang="ja-JP" altLang="en-US" sz="1400" dirty="0"/>
              <a:t>に対する府民理解促進</a:t>
            </a:r>
            <a:endParaRPr lang="en-US" altLang="ja-JP" sz="1400" dirty="0"/>
          </a:p>
        </p:txBody>
      </p:sp>
      <p:sp>
        <p:nvSpPr>
          <p:cNvPr id="34" name="正方形/長方形 33"/>
          <p:cNvSpPr/>
          <p:nvPr/>
        </p:nvSpPr>
        <p:spPr>
          <a:xfrm>
            <a:off x="615750" y="3429000"/>
            <a:ext cx="4417766" cy="36000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wrap="none" anchor="b">
            <a:noAutofit/>
          </a:bodyPr>
          <a:lstStyle/>
          <a:p>
            <a:pPr lvl="0"/>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大阪</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世紀の新環境総合計画の改定（</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H30.7</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22</a:t>
            </a:fld>
            <a:endParaRPr kumimoji="1" lang="ja-JP" altLang="en-US" dirty="0"/>
          </a:p>
        </p:txBody>
      </p:sp>
    </p:spTree>
    <p:extLst>
      <p:ext uri="{BB962C8B-B14F-4D97-AF65-F5344CB8AC3E}">
        <p14:creationId xmlns:p14="http://schemas.microsoft.com/office/powerpoint/2010/main" val="167354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800" b="1" dirty="0">
                <a:solidFill>
                  <a:prstClr val="white"/>
                </a:solidFill>
                <a:latin typeface="Meiryo UI" panose="020B0604030504040204" pitchFamily="50" charset="-128"/>
                <a:ea typeface="Meiryo UI" panose="020B0604030504040204" pitchFamily="50" charset="-128"/>
                <a:cs typeface="+mn-cs"/>
              </a:rPr>
              <a:t>（大阪</a:t>
            </a:r>
            <a:r>
              <a:rPr kumimoji="0" lang="en-US" altLang="ja-JP" sz="1800" b="1" dirty="0">
                <a:solidFill>
                  <a:prstClr val="white"/>
                </a:solidFill>
                <a:latin typeface="Meiryo UI" panose="020B0604030504040204" pitchFamily="50" charset="-128"/>
                <a:ea typeface="Meiryo UI" panose="020B0604030504040204" pitchFamily="50" charset="-128"/>
                <a:cs typeface="+mn-cs"/>
              </a:rPr>
              <a:t>21</a:t>
            </a:r>
            <a:r>
              <a:rPr kumimoji="0" lang="ja-JP" altLang="en-US" sz="1800" b="1" dirty="0">
                <a:solidFill>
                  <a:prstClr val="white"/>
                </a:solidFill>
                <a:latin typeface="Meiryo UI" panose="020B0604030504040204" pitchFamily="50" charset="-128"/>
                <a:ea typeface="Meiryo UI" panose="020B0604030504040204" pitchFamily="50" charset="-128"/>
                <a:cs typeface="+mn-cs"/>
              </a:rPr>
              <a:t>世紀の新環境総合計画の</a:t>
            </a:r>
            <a:r>
              <a:rPr kumimoji="0" lang="ja-JP" altLang="en-US" sz="1800" b="1" dirty="0" smtClean="0">
                <a:solidFill>
                  <a:prstClr val="white"/>
                </a:solidFill>
                <a:latin typeface="Meiryo UI" panose="020B0604030504040204" pitchFamily="50" charset="-128"/>
                <a:ea typeface="Meiryo UI" panose="020B0604030504040204" pitchFamily="50" charset="-128"/>
                <a:cs typeface="+mn-cs"/>
              </a:rPr>
              <a:t>改定②（</a:t>
            </a:r>
            <a:r>
              <a:rPr kumimoji="0" lang="ja-JP" altLang="en-US" sz="1800" b="1" dirty="0">
                <a:solidFill>
                  <a:prstClr val="white"/>
                </a:solidFill>
                <a:latin typeface="Meiryo UI" panose="020B0604030504040204" pitchFamily="50" charset="-128"/>
                <a:ea typeface="Meiryo UI" panose="020B0604030504040204" pitchFamily="50" charset="-128"/>
                <a:cs typeface="+mn-cs"/>
              </a:rPr>
              <a:t>平成</a:t>
            </a:r>
            <a:r>
              <a:rPr kumimoji="0" lang="en-US" altLang="ja-JP" sz="1800" b="1" dirty="0">
                <a:solidFill>
                  <a:prstClr val="white"/>
                </a:solidFill>
                <a:latin typeface="Meiryo UI" panose="020B0604030504040204" pitchFamily="50" charset="-128"/>
                <a:ea typeface="Meiryo UI" panose="020B0604030504040204" pitchFamily="50" charset="-128"/>
                <a:cs typeface="+mn-cs"/>
              </a:rPr>
              <a:t>30</a:t>
            </a:r>
            <a:r>
              <a:rPr kumimoji="0" lang="ja-JP" altLang="en-US" sz="1800" b="1" dirty="0">
                <a:solidFill>
                  <a:prstClr val="white"/>
                </a:solidFill>
                <a:latin typeface="Meiryo UI" panose="020B0604030504040204" pitchFamily="50" charset="-128"/>
                <a:ea typeface="Meiryo UI" panose="020B0604030504040204" pitchFamily="50" charset="-128"/>
                <a:cs typeface="+mn-cs"/>
              </a:rPr>
              <a:t>年</a:t>
            </a:r>
            <a:r>
              <a:rPr kumimoji="0" lang="en-US" altLang="ja-JP" sz="1800" b="1" dirty="0">
                <a:solidFill>
                  <a:prstClr val="white"/>
                </a:solidFill>
                <a:latin typeface="Meiryo UI" panose="020B0604030504040204" pitchFamily="50" charset="-128"/>
                <a:ea typeface="Meiryo UI" panose="020B0604030504040204" pitchFamily="50" charset="-128"/>
                <a:cs typeface="+mn-cs"/>
              </a:rPr>
              <a:t>7</a:t>
            </a:r>
            <a:r>
              <a:rPr kumimoji="0" lang="ja-JP" altLang="en-US" sz="1800" b="1" dirty="0">
                <a:solidFill>
                  <a:prstClr val="white"/>
                </a:solidFill>
                <a:latin typeface="Meiryo UI" panose="020B0604030504040204" pitchFamily="50" charset="-128"/>
                <a:ea typeface="Meiryo UI" panose="020B0604030504040204" pitchFamily="50" charset="-128"/>
                <a:cs typeface="+mn-cs"/>
              </a:rPr>
              <a:t>月））</a:t>
            </a:r>
            <a:endParaRPr kumimoji="0" lang="ja-JP" altLang="en-US" sz="2400" b="1" dirty="0">
              <a:solidFill>
                <a:prstClr val="white"/>
              </a:solidFill>
              <a:latin typeface="Meiryo UI" panose="020B0604030504040204" pitchFamily="50" charset="-128"/>
              <a:ea typeface="Meiryo UI" panose="020B0604030504040204" pitchFamily="50" charset="-128"/>
              <a:cs typeface="+mn-cs"/>
            </a:endParaRPr>
          </a:p>
        </p:txBody>
      </p:sp>
      <p:graphicFrame>
        <p:nvGraphicFramePr>
          <p:cNvPr id="3" name="コンテンツ プレースホルダー 4"/>
          <p:cNvGraphicFramePr>
            <a:graphicFrameLocks/>
          </p:cNvGraphicFramePr>
          <p:nvPr>
            <p:extLst/>
          </p:nvPr>
        </p:nvGraphicFramePr>
        <p:xfrm>
          <a:off x="632520" y="1412776"/>
          <a:ext cx="8649498" cy="5004000"/>
        </p:xfrm>
        <a:graphic>
          <a:graphicData uri="http://schemas.openxmlformats.org/drawingml/2006/table">
            <a:tbl>
              <a:tblPr firstRow="1" firstCol="1" bandRow="1"/>
              <a:tblGrid>
                <a:gridCol w="1123950">
                  <a:extLst>
                    <a:ext uri="{9D8B030D-6E8A-4147-A177-3AD203B41FA5}">
                      <a16:colId xmlns:a16="http://schemas.microsoft.com/office/drawing/2014/main" val="20000"/>
                    </a:ext>
                  </a:extLst>
                </a:gridCol>
                <a:gridCol w="3762774">
                  <a:extLst>
                    <a:ext uri="{9D8B030D-6E8A-4147-A177-3AD203B41FA5}">
                      <a16:colId xmlns:a16="http://schemas.microsoft.com/office/drawing/2014/main" val="20001"/>
                    </a:ext>
                  </a:extLst>
                </a:gridCol>
                <a:gridCol w="3762774">
                  <a:extLst>
                    <a:ext uri="{9D8B030D-6E8A-4147-A177-3AD203B41FA5}">
                      <a16:colId xmlns:a16="http://schemas.microsoft.com/office/drawing/2014/main" val="20002"/>
                    </a:ext>
                  </a:extLst>
                </a:gridCol>
              </a:tblGrid>
              <a:tr h="432000">
                <a:tc gridSpan="2">
                  <a:txBody>
                    <a:bodyPr/>
                    <a:lstStyle/>
                    <a:p>
                      <a:pPr algn="ctr">
                        <a:lnSpc>
                          <a:spcPct val="100000"/>
                        </a:lnSpc>
                        <a:spcAft>
                          <a:spcPts val="0"/>
                        </a:spcAft>
                      </a:pPr>
                      <a:r>
                        <a:rPr lang="ja-JP" sz="1800" kern="0" dirty="0">
                          <a:effectLst/>
                          <a:latin typeface="Century"/>
                          <a:ea typeface="HG丸ｺﾞｼｯｸM-PRO"/>
                          <a:cs typeface="ＭＳ Ｐゴシック"/>
                        </a:rPr>
                        <a:t>分野</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ct val="100000"/>
                        </a:lnSpc>
                        <a:spcAft>
                          <a:spcPts val="0"/>
                        </a:spcAft>
                      </a:pPr>
                      <a:r>
                        <a:rPr lang="ja-JP" sz="1800" kern="0" dirty="0">
                          <a:effectLst/>
                          <a:latin typeface="Century"/>
                          <a:ea typeface="HG丸ｺﾞｼｯｸM-PRO"/>
                          <a:cs typeface="ＭＳ Ｐゴシック"/>
                        </a:rPr>
                        <a:t>関連する</a:t>
                      </a:r>
                      <a:r>
                        <a:rPr lang="en-US" sz="1800" kern="0" dirty="0">
                          <a:effectLst/>
                          <a:latin typeface="Century"/>
                          <a:ea typeface="HG丸ｺﾞｼｯｸM-PRO"/>
                          <a:cs typeface="ＭＳ Ｐゴシック"/>
                        </a:rPr>
                        <a:t>SDGs</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0000">
                <a:tc gridSpan="2">
                  <a:txBody>
                    <a:bodyPr/>
                    <a:lstStyle/>
                    <a:p>
                      <a:pPr algn="ctr">
                        <a:lnSpc>
                          <a:spcPct val="100000"/>
                        </a:lnSpc>
                        <a:spcAft>
                          <a:spcPts val="0"/>
                        </a:spcAft>
                      </a:pPr>
                      <a:r>
                        <a:rPr lang="ja-JP" sz="1800" kern="0" dirty="0">
                          <a:effectLst/>
                          <a:latin typeface="Century"/>
                          <a:ea typeface="HG丸ｺﾞｼｯｸM-PRO"/>
                          <a:cs typeface="ＭＳ Ｐゴシック"/>
                        </a:rPr>
                        <a:t>Ⅰ　府民の参加・行動</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dirty="0">
                          <a:effectLst/>
                          <a:latin typeface="HG丸ｺﾞｼｯｸM-PRO"/>
                          <a:ea typeface="ＭＳ 明朝"/>
                          <a:cs typeface="ＭＳ Ｐゴシック"/>
                        </a:rPr>
                        <a:t> </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92000">
                <a:tc gridSpan="2">
                  <a:txBody>
                    <a:bodyPr/>
                    <a:lstStyle/>
                    <a:p>
                      <a:pPr algn="ctr">
                        <a:lnSpc>
                          <a:spcPct val="100000"/>
                        </a:lnSpc>
                        <a:spcAft>
                          <a:spcPts val="0"/>
                        </a:spcAft>
                      </a:pPr>
                      <a:r>
                        <a:rPr lang="ja-JP" sz="1600" kern="0" dirty="0">
                          <a:effectLst/>
                          <a:latin typeface="Century"/>
                          <a:ea typeface="HG丸ｺﾞｼｯｸM-PRO"/>
                          <a:cs typeface="ＭＳ Ｐゴシック"/>
                        </a:rPr>
                        <a:t>Ⅱ</a:t>
                      </a:r>
                      <a:r>
                        <a:rPr lang="en-US" sz="1600" kern="0" dirty="0">
                          <a:effectLst/>
                          <a:latin typeface="Century"/>
                          <a:ea typeface="HG丸ｺﾞｼｯｸM-PRO"/>
                          <a:cs typeface="ＭＳ Ｐゴシック"/>
                        </a:rPr>
                        <a:t>-1</a:t>
                      </a:r>
                      <a:r>
                        <a:rPr lang="ja-JP" sz="1600" kern="0" dirty="0">
                          <a:effectLst/>
                          <a:latin typeface="Century"/>
                          <a:ea typeface="HG丸ｺﾞｼｯｸM-PRO"/>
                          <a:cs typeface="ＭＳ Ｐゴシック"/>
                        </a:rPr>
                        <a:t>　低炭素・</a:t>
                      </a:r>
                      <a:r>
                        <a:rPr lang="ja-JP" sz="1600" kern="0" dirty="0" smtClean="0">
                          <a:effectLst/>
                          <a:latin typeface="Century"/>
                          <a:ea typeface="HG丸ｺﾞｼｯｸM-PRO"/>
                          <a:cs typeface="ＭＳ Ｐゴシック"/>
                        </a:rPr>
                        <a:t>省エネルギー社</a:t>
                      </a:r>
                      <a:r>
                        <a:rPr lang="ja-JP" altLang="en-US" sz="1600" kern="0" dirty="0" smtClean="0">
                          <a:effectLst/>
                          <a:latin typeface="Century"/>
                          <a:ea typeface="HG丸ｺﾞｼｯｸM-PRO"/>
                          <a:cs typeface="ＭＳ Ｐゴシック"/>
                        </a:rPr>
                        <a:t>の</a:t>
                      </a:r>
                      <a:r>
                        <a:rPr lang="ja-JP" sz="1600" kern="0" dirty="0" smtClean="0">
                          <a:effectLst/>
                          <a:latin typeface="Century"/>
                          <a:ea typeface="HG丸ｺﾞｼｯｸM-PRO"/>
                          <a:cs typeface="ＭＳ Ｐゴシック"/>
                        </a:rPr>
                        <a:t>構築</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dirty="0">
                          <a:effectLst/>
                          <a:latin typeface="HG丸ｺﾞｼｯｸM-PRO"/>
                          <a:ea typeface="ＭＳ 明朝"/>
                          <a:cs typeface="ＭＳ Ｐゴシック"/>
                        </a:rPr>
                        <a:t> </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gridSpan="2">
                  <a:txBody>
                    <a:bodyPr/>
                    <a:lstStyle/>
                    <a:p>
                      <a:pPr algn="ctr">
                        <a:lnSpc>
                          <a:spcPct val="100000"/>
                        </a:lnSpc>
                        <a:spcAft>
                          <a:spcPts val="0"/>
                        </a:spcAft>
                      </a:pPr>
                      <a:r>
                        <a:rPr lang="ja-JP" sz="1800" kern="0" dirty="0">
                          <a:effectLst/>
                          <a:latin typeface="Century"/>
                          <a:ea typeface="HG丸ｺﾞｼｯｸM-PRO"/>
                          <a:cs typeface="ＭＳ Ｐゴシック"/>
                        </a:rPr>
                        <a:t>Ⅱ</a:t>
                      </a:r>
                      <a:r>
                        <a:rPr lang="en-US" sz="1800" kern="0" dirty="0">
                          <a:effectLst/>
                          <a:latin typeface="Century"/>
                          <a:ea typeface="HG丸ｺﾞｼｯｸM-PRO"/>
                          <a:cs typeface="ＭＳ Ｐゴシック"/>
                        </a:rPr>
                        <a:t>-2</a:t>
                      </a:r>
                      <a:r>
                        <a:rPr lang="ja-JP" sz="1800" kern="0" dirty="0">
                          <a:effectLst/>
                          <a:latin typeface="Century"/>
                          <a:ea typeface="HG丸ｺﾞｼｯｸM-PRO"/>
                          <a:cs typeface="ＭＳ Ｐゴシック"/>
                        </a:rPr>
                        <a:t>　資源循環型社会の構築</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gridSpan="2">
                  <a:txBody>
                    <a:bodyPr/>
                    <a:lstStyle/>
                    <a:p>
                      <a:pPr algn="ctr">
                        <a:lnSpc>
                          <a:spcPct val="100000"/>
                        </a:lnSpc>
                        <a:spcAft>
                          <a:spcPts val="0"/>
                        </a:spcAft>
                      </a:pPr>
                      <a:r>
                        <a:rPr lang="ja-JP" sz="1400" kern="0" dirty="0">
                          <a:effectLst/>
                          <a:latin typeface="Century"/>
                          <a:ea typeface="HG丸ｺﾞｼｯｸM-PRO"/>
                          <a:cs typeface="ＭＳ Ｐゴシック"/>
                        </a:rPr>
                        <a:t>Ⅱ</a:t>
                      </a:r>
                      <a:r>
                        <a:rPr lang="en-US" sz="1400" kern="0" dirty="0">
                          <a:effectLst/>
                          <a:latin typeface="Century"/>
                          <a:ea typeface="HG丸ｺﾞｼｯｸM-PRO"/>
                          <a:cs typeface="ＭＳ Ｐゴシック"/>
                        </a:rPr>
                        <a:t>-3</a:t>
                      </a:r>
                      <a:r>
                        <a:rPr lang="ja-JP" sz="1400" kern="0" dirty="0">
                          <a:effectLst/>
                          <a:latin typeface="Century"/>
                          <a:ea typeface="HG丸ｺﾞｼｯｸM-PRO"/>
                          <a:cs typeface="ＭＳ Ｐゴシック"/>
                        </a:rPr>
                        <a:t>　全てのいのちが共生</a:t>
                      </a:r>
                      <a:r>
                        <a:rPr lang="ja-JP" sz="1400" kern="0" dirty="0" smtClean="0">
                          <a:effectLst/>
                          <a:latin typeface="Century"/>
                          <a:ea typeface="HG丸ｺﾞｼｯｸM-PRO"/>
                          <a:cs typeface="ＭＳ Ｐゴシック"/>
                        </a:rPr>
                        <a:t>する</a:t>
                      </a:r>
                      <a:r>
                        <a:rPr lang="ja-JP" altLang="en-US" sz="1400" kern="0" dirty="0" smtClean="0">
                          <a:effectLst/>
                          <a:latin typeface="Century"/>
                          <a:ea typeface="HG丸ｺﾞｼｯｸM-PRO"/>
                          <a:cs typeface="ＭＳ Ｐゴシック"/>
                        </a:rPr>
                        <a:t>社会</a:t>
                      </a:r>
                      <a:r>
                        <a:rPr lang="ja-JP" sz="1400" kern="0" dirty="0" smtClean="0">
                          <a:effectLst/>
                          <a:latin typeface="Century"/>
                          <a:ea typeface="HG丸ｺﾞｼｯｸM-PRO"/>
                          <a:cs typeface="ＭＳ Ｐゴシック"/>
                        </a:rPr>
                        <a:t>の</a:t>
                      </a:r>
                      <a:r>
                        <a:rPr lang="ja-JP" sz="1400" kern="0" dirty="0">
                          <a:effectLst/>
                          <a:latin typeface="Century"/>
                          <a:ea typeface="HG丸ｺﾞｼｯｸM-PRO"/>
                          <a:cs typeface="ＭＳ Ｐゴシック"/>
                        </a:rPr>
                        <a:t>構築</a:t>
                      </a:r>
                      <a:endParaRPr lang="ja-JP" sz="20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rowSpan="3">
                  <a:txBody>
                    <a:bodyPr/>
                    <a:lstStyle/>
                    <a:p>
                      <a:pPr algn="ctr">
                        <a:lnSpc>
                          <a:spcPct val="100000"/>
                        </a:lnSpc>
                        <a:spcAft>
                          <a:spcPts val="0"/>
                        </a:spcAft>
                      </a:pPr>
                      <a:r>
                        <a:rPr lang="ja-JP" sz="1100" kern="0" dirty="0">
                          <a:effectLst/>
                          <a:latin typeface="Century"/>
                          <a:ea typeface="HG丸ｺﾞｼｯｸM-PRO"/>
                          <a:cs typeface="ＭＳ Ｐゴシック"/>
                        </a:rPr>
                        <a:t>Ⅱ</a:t>
                      </a:r>
                      <a:r>
                        <a:rPr lang="en-US" sz="1100" kern="0" dirty="0">
                          <a:effectLst/>
                          <a:latin typeface="Century"/>
                          <a:ea typeface="HG丸ｺﾞｼｯｸM-PRO"/>
                          <a:cs typeface="ＭＳ Ｐゴシック"/>
                        </a:rPr>
                        <a:t>-4</a:t>
                      </a:r>
                      <a:r>
                        <a:rPr lang="ja-JP" sz="1100" kern="0" dirty="0">
                          <a:effectLst/>
                          <a:latin typeface="Century"/>
                          <a:ea typeface="HG丸ｺﾞｼｯｸM-PRO"/>
                          <a:cs typeface="ＭＳ Ｐゴシック"/>
                        </a:rPr>
                        <a:t>　</a:t>
                      </a:r>
                      <a:endParaRPr lang="en-US" altLang="ja-JP" sz="1100" kern="0" dirty="0" smtClean="0">
                        <a:effectLst/>
                        <a:latin typeface="Century"/>
                        <a:ea typeface="HG丸ｺﾞｼｯｸM-PRO"/>
                        <a:cs typeface="ＭＳ Ｐゴシック"/>
                      </a:endParaRPr>
                    </a:p>
                    <a:p>
                      <a:pPr algn="ctr">
                        <a:lnSpc>
                          <a:spcPct val="100000"/>
                        </a:lnSpc>
                        <a:spcAft>
                          <a:spcPts val="0"/>
                        </a:spcAft>
                      </a:pPr>
                      <a:r>
                        <a:rPr lang="ja-JP" sz="1100" kern="0" dirty="0" smtClean="0">
                          <a:effectLst/>
                          <a:latin typeface="Century"/>
                          <a:ea typeface="HG丸ｺﾞｼｯｸM-PRO"/>
                          <a:cs typeface="ＭＳ Ｐゴシック"/>
                        </a:rPr>
                        <a:t>健康</a:t>
                      </a:r>
                      <a:r>
                        <a:rPr lang="ja-JP" sz="1100" kern="0" dirty="0">
                          <a:effectLst/>
                          <a:latin typeface="Century"/>
                          <a:ea typeface="HG丸ｺﾞｼｯｸM-PRO"/>
                          <a:cs typeface="ＭＳ Ｐゴシック"/>
                        </a:rPr>
                        <a:t>で安心</a:t>
                      </a:r>
                      <a:r>
                        <a:rPr lang="ja-JP" sz="1100" kern="0" dirty="0" smtClean="0">
                          <a:effectLst/>
                          <a:latin typeface="Century"/>
                          <a:ea typeface="HG丸ｺﾞｼｯｸM-PRO"/>
                          <a:cs typeface="ＭＳ Ｐゴシック"/>
                        </a:rPr>
                        <a:t>して</a:t>
                      </a:r>
                      <a:endParaRPr lang="en-US" altLang="ja-JP" sz="1100" kern="0" dirty="0" smtClean="0">
                        <a:effectLst/>
                        <a:latin typeface="Century"/>
                        <a:ea typeface="HG丸ｺﾞｼｯｸM-PRO"/>
                        <a:cs typeface="ＭＳ Ｐゴシック"/>
                      </a:endParaRPr>
                    </a:p>
                    <a:p>
                      <a:pPr algn="ctr">
                        <a:lnSpc>
                          <a:spcPct val="100000"/>
                        </a:lnSpc>
                        <a:spcAft>
                          <a:spcPts val="0"/>
                        </a:spcAft>
                      </a:pPr>
                      <a:r>
                        <a:rPr lang="ja-JP" sz="1100" kern="0" dirty="0" smtClean="0">
                          <a:effectLst/>
                          <a:latin typeface="Century"/>
                          <a:ea typeface="HG丸ｺﾞｼｯｸM-PRO"/>
                          <a:cs typeface="ＭＳ Ｐゴシック"/>
                        </a:rPr>
                        <a:t>暮らせる社会</a:t>
                      </a:r>
                      <a:endParaRPr lang="en-US" altLang="ja-JP" sz="1100" kern="0" dirty="0" smtClean="0">
                        <a:effectLst/>
                        <a:latin typeface="Century"/>
                        <a:ea typeface="HG丸ｺﾞｼｯｸM-PRO"/>
                        <a:cs typeface="ＭＳ Ｐゴシック"/>
                      </a:endParaRPr>
                    </a:p>
                    <a:p>
                      <a:pPr algn="ctr">
                        <a:lnSpc>
                          <a:spcPct val="100000"/>
                        </a:lnSpc>
                        <a:spcAft>
                          <a:spcPts val="0"/>
                        </a:spcAft>
                      </a:pPr>
                      <a:r>
                        <a:rPr lang="ja-JP" sz="1100" kern="0" dirty="0" smtClean="0">
                          <a:effectLst/>
                          <a:latin typeface="Century"/>
                          <a:ea typeface="HG丸ｺﾞｼｯｸM-PRO"/>
                          <a:cs typeface="ＭＳ Ｐゴシック"/>
                        </a:rPr>
                        <a:t>の</a:t>
                      </a:r>
                      <a:r>
                        <a:rPr lang="ja-JP" sz="1100" kern="0" dirty="0">
                          <a:effectLst/>
                          <a:latin typeface="Century"/>
                          <a:ea typeface="HG丸ｺﾞｼｯｸM-PRO"/>
                          <a:cs typeface="ＭＳ Ｐゴシック"/>
                        </a:rPr>
                        <a:t>構築</a:t>
                      </a:r>
                      <a:endParaRPr lang="ja-JP" sz="16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ja-JP" sz="1600" kern="0" dirty="0">
                          <a:effectLst/>
                          <a:latin typeface="Century"/>
                          <a:ea typeface="HG丸ｺﾞｼｯｸM-PRO"/>
                          <a:cs typeface="ＭＳ Ｐゴシック"/>
                        </a:rPr>
                        <a:t>良好な大気環境を確保する</a:t>
                      </a:r>
                      <a:r>
                        <a:rPr lang="ja-JP" sz="1600" kern="0" dirty="0" smtClean="0">
                          <a:effectLst/>
                          <a:latin typeface="Century"/>
                          <a:ea typeface="HG丸ｺﾞｼｯｸM-PRO"/>
                          <a:cs typeface="ＭＳ Ｐゴシック"/>
                        </a:rPr>
                        <a:t>た</a:t>
                      </a:r>
                      <a:r>
                        <a:rPr lang="ja-JP" altLang="en-US" sz="1600" kern="0" dirty="0" smtClean="0">
                          <a:effectLst/>
                          <a:latin typeface="Century"/>
                          <a:ea typeface="HG丸ｺﾞｼｯｸM-PRO"/>
                          <a:cs typeface="ＭＳ Ｐゴシック"/>
                        </a:rPr>
                        <a:t>め</a:t>
                      </a:r>
                      <a:r>
                        <a:rPr lang="ja-JP" sz="1600" kern="0" dirty="0" smtClean="0">
                          <a:effectLst/>
                          <a:latin typeface="Century"/>
                          <a:ea typeface="HG丸ｺﾞｼｯｸM-PRO"/>
                          <a:cs typeface="ＭＳ Ｐゴシック"/>
                        </a:rPr>
                        <a:t>に</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vMerge="1">
                  <a:txBody>
                    <a:bodyPr/>
                    <a:lstStyle/>
                    <a:p>
                      <a:endParaRPr kumimoji="1" lang="ja-JP" altLang="en-US"/>
                    </a:p>
                  </a:txBody>
                  <a:tcPr/>
                </a:tc>
                <a:tc>
                  <a:txBody>
                    <a:bodyPr/>
                    <a:lstStyle/>
                    <a:p>
                      <a:pPr algn="ctr">
                        <a:lnSpc>
                          <a:spcPct val="100000"/>
                        </a:lnSpc>
                        <a:spcAft>
                          <a:spcPts val="0"/>
                        </a:spcAft>
                      </a:pPr>
                      <a:r>
                        <a:rPr lang="ja-JP" sz="1600" kern="0" dirty="0">
                          <a:effectLst/>
                          <a:latin typeface="Century"/>
                          <a:ea typeface="HG丸ｺﾞｼｯｸM-PRO"/>
                          <a:cs typeface="ＭＳ Ｐゴシック"/>
                        </a:rPr>
                        <a:t>良好な水環境を確保する</a:t>
                      </a:r>
                      <a:r>
                        <a:rPr lang="ja-JP" sz="1600" kern="0" dirty="0" smtClean="0">
                          <a:effectLst/>
                          <a:latin typeface="Century"/>
                          <a:ea typeface="HG丸ｺﾞｼｯｸM-PRO"/>
                          <a:cs typeface="ＭＳ Ｐゴシック"/>
                        </a:rPr>
                        <a:t>ために</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vMerge="1">
                  <a:txBody>
                    <a:bodyPr/>
                    <a:lstStyle/>
                    <a:p>
                      <a:endParaRPr kumimoji="1" lang="ja-JP" altLang="en-US"/>
                    </a:p>
                  </a:txBody>
                  <a:tcPr/>
                </a:tc>
                <a:tc>
                  <a:txBody>
                    <a:bodyPr/>
                    <a:lstStyle/>
                    <a:p>
                      <a:pPr algn="ctr">
                        <a:lnSpc>
                          <a:spcPct val="100000"/>
                        </a:lnSpc>
                        <a:spcAft>
                          <a:spcPts val="0"/>
                        </a:spcAft>
                      </a:pPr>
                      <a:r>
                        <a:rPr lang="ja-JP" sz="1400" kern="0" dirty="0">
                          <a:effectLst/>
                          <a:latin typeface="Century"/>
                          <a:ea typeface="HG丸ｺﾞｼｯｸM-PRO"/>
                          <a:cs typeface="ＭＳ Ｐゴシック"/>
                        </a:rPr>
                        <a:t>化学物質のリスク管理を</a:t>
                      </a:r>
                      <a:r>
                        <a:rPr lang="ja-JP" sz="1400" kern="0" dirty="0" smtClean="0">
                          <a:effectLst/>
                          <a:latin typeface="Century"/>
                          <a:ea typeface="HG丸ｺﾞｼｯｸM-PRO"/>
                          <a:cs typeface="ＭＳ Ｐゴシック"/>
                        </a:rPr>
                        <a:t>推進</a:t>
                      </a:r>
                      <a:r>
                        <a:rPr lang="ja-JP" altLang="en-US" sz="1400" kern="0" dirty="0" smtClean="0">
                          <a:effectLst/>
                          <a:latin typeface="Century"/>
                          <a:ea typeface="HG丸ｺﾞｼｯｸM-PRO"/>
                          <a:cs typeface="ＭＳ Ｐゴシック"/>
                        </a:rPr>
                        <a:t>する</a:t>
                      </a:r>
                      <a:r>
                        <a:rPr lang="ja-JP" sz="1400" kern="0" dirty="0" smtClean="0">
                          <a:effectLst/>
                          <a:latin typeface="Century"/>
                          <a:ea typeface="HG丸ｺﾞｼｯｸM-PRO"/>
                          <a:cs typeface="ＭＳ Ｐゴシック"/>
                        </a:rPr>
                        <a:t>ため</a:t>
                      </a:r>
                      <a:r>
                        <a:rPr lang="ja-JP" sz="1400" kern="0" dirty="0">
                          <a:effectLst/>
                          <a:latin typeface="Century"/>
                          <a:ea typeface="HG丸ｺﾞｼｯｸM-PRO"/>
                          <a:cs typeface="ＭＳ Ｐゴシック"/>
                        </a:rPr>
                        <a:t>に</a:t>
                      </a:r>
                      <a:endParaRPr lang="ja-JP" sz="20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gridSpan="2">
                  <a:txBody>
                    <a:bodyPr/>
                    <a:lstStyle/>
                    <a:p>
                      <a:pPr algn="ctr">
                        <a:lnSpc>
                          <a:spcPct val="100000"/>
                        </a:lnSpc>
                        <a:spcAft>
                          <a:spcPts val="0"/>
                        </a:spcAft>
                      </a:pPr>
                      <a:r>
                        <a:rPr lang="ja-JP" sz="1600" kern="0" dirty="0">
                          <a:effectLst/>
                          <a:latin typeface="Century"/>
                          <a:ea typeface="HG丸ｺﾞｼｯｸM-PRO"/>
                          <a:cs typeface="ＭＳ Ｐゴシック"/>
                        </a:rPr>
                        <a:t>Ⅲ　魅力と活力ある快適な</a:t>
                      </a:r>
                      <a:r>
                        <a:rPr lang="ja-JP" sz="1600" kern="0" dirty="0" smtClean="0">
                          <a:effectLst/>
                          <a:latin typeface="Century"/>
                          <a:ea typeface="HG丸ｺﾞｼｯｸM-PRO"/>
                          <a:cs typeface="ＭＳ Ｐゴシック"/>
                        </a:rPr>
                        <a:t>地域づくりの</a:t>
                      </a:r>
                      <a:r>
                        <a:rPr lang="ja-JP" altLang="en-US" sz="1600" kern="0" dirty="0" smtClean="0">
                          <a:effectLst/>
                          <a:latin typeface="Century"/>
                          <a:ea typeface="HG丸ｺﾞｼｯｸM-PRO"/>
                          <a:cs typeface="ＭＳ Ｐゴシック"/>
                        </a:rPr>
                        <a:t>推進</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dirty="0">
                          <a:effectLst/>
                          <a:latin typeface="HG丸ｺﾞｼｯｸM-PRO"/>
                          <a:ea typeface="ＭＳ 明朝"/>
                          <a:cs typeface="ＭＳ Ｐゴシック"/>
                        </a:rPr>
                        <a:t> </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4" name="Rectangle 19"/>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5" name="Rectangle 20"/>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7" name="Rectangle 50"/>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8" name="Rectangle 51"/>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9" name="Rectangle 52"/>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10" name="Rectangle 53"/>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11" name="Rectangle 54"/>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12" name="Rectangle 55"/>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pic>
        <p:nvPicPr>
          <p:cNvPr id="13" name="図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0879" y="196871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6716" y="278913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1513"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9785"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1285" y="244788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3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86961"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2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13661"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2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5557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8357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79466" y="278913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3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6957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7134"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204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1151" y="436510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34528" y="436510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8499" y="3286536"/>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7808" y="436510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1134"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3459"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67337" y="3286536"/>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86487" y="3286536"/>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11" descr="http://www.unic.or.jp/files/sdg_icon_08_ja-290x290.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62297"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58444" y="278913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10592" y="27903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96592" y="2789134"/>
            <a:ext cx="282768" cy="28276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84"/>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39" name="Rectangle 85"/>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0" name="Rectangle 86"/>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1" name="Rectangle 87"/>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2" name="Rectangle 88"/>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3" name="Rectangle 89"/>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pic>
        <p:nvPicPr>
          <p:cNvPr id="44" name="図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03922" y="4872335"/>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4035"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5197"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2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87947"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2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94347"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3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216672" y="4872335"/>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22724"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3311"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9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84811"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98811"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09974"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7460"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33547"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9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44710"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8" name="図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9360"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9" name="図 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68622"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78197" y="6008588"/>
            <a:ext cx="282768" cy="282768"/>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108"/>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62" name="Rectangle 109"/>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pic>
        <p:nvPicPr>
          <p:cNvPr id="64" name="図 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8081" y="196871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66" name="図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672"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24879" y="1985596"/>
            <a:ext cx="282768" cy="28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スライド番号プレースホルダー 68"/>
          <p:cNvSpPr>
            <a:spLocks noGrp="1"/>
          </p:cNvSpPr>
          <p:nvPr>
            <p:ph type="sldNum" sz="quarter" idx="12"/>
          </p:nvPr>
        </p:nvSpPr>
        <p:spPr/>
        <p:txBody>
          <a:bodyPr/>
          <a:lstStyle/>
          <a:p>
            <a:fld id="{2E3B00D2-DB11-4019-AFF0-AC393A236FA7}" type="slidenum">
              <a:rPr kumimoji="1" lang="ja-JP" altLang="en-US" smtClean="0"/>
              <a:t>23</a:t>
            </a:fld>
            <a:endParaRPr kumimoji="1" lang="ja-JP" altLang="en-US"/>
          </a:p>
        </p:txBody>
      </p:sp>
    </p:spTree>
    <p:extLst>
      <p:ext uri="{BB962C8B-B14F-4D97-AF65-F5344CB8AC3E}">
        <p14:creationId xmlns:p14="http://schemas.microsoft.com/office/powerpoint/2010/main" val="370730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600" b="1" dirty="0">
                <a:solidFill>
                  <a:prstClr val="white"/>
                </a:solidFill>
                <a:latin typeface="Meiryo UI" panose="020B0604030504040204" pitchFamily="50" charset="-128"/>
                <a:ea typeface="Meiryo UI" panose="020B0604030504040204" pitchFamily="50" charset="-128"/>
                <a:cs typeface="+mn-cs"/>
              </a:rPr>
              <a:t>（</a:t>
            </a:r>
            <a:r>
              <a:rPr kumimoji="0" lang="ja-JP" altLang="en-US" sz="1800" b="1" dirty="0">
                <a:solidFill>
                  <a:prstClr val="white"/>
                </a:solidFill>
                <a:latin typeface="Meiryo UI" panose="020B0604030504040204" pitchFamily="50" charset="-128"/>
                <a:ea typeface="Meiryo UI" panose="020B0604030504040204" pitchFamily="50" charset="-128"/>
                <a:cs typeface="+mn-cs"/>
              </a:rPr>
              <a:t>大阪府まち・ひと・しごと創生総合戦略の改定（平成</a:t>
            </a:r>
            <a:r>
              <a:rPr kumimoji="0" lang="en-US" altLang="ja-JP" sz="1800" b="1" dirty="0">
                <a:solidFill>
                  <a:prstClr val="white"/>
                </a:solidFill>
                <a:latin typeface="Meiryo UI" panose="020B0604030504040204" pitchFamily="50" charset="-128"/>
                <a:ea typeface="Meiryo UI" panose="020B0604030504040204" pitchFamily="50" charset="-128"/>
                <a:cs typeface="+mn-cs"/>
              </a:rPr>
              <a:t>30</a:t>
            </a:r>
            <a:r>
              <a:rPr kumimoji="0" lang="ja-JP" altLang="en-US" sz="1800" b="1" dirty="0">
                <a:solidFill>
                  <a:prstClr val="white"/>
                </a:solidFill>
                <a:latin typeface="Meiryo UI" panose="020B0604030504040204" pitchFamily="50" charset="-128"/>
                <a:ea typeface="Meiryo UI" panose="020B0604030504040204" pitchFamily="50" charset="-128"/>
                <a:cs typeface="+mn-cs"/>
              </a:rPr>
              <a:t>年</a:t>
            </a:r>
            <a:r>
              <a:rPr kumimoji="0" lang="en-US" altLang="ja-JP" sz="1800" b="1" dirty="0">
                <a:solidFill>
                  <a:prstClr val="white"/>
                </a:solidFill>
                <a:latin typeface="Meiryo UI" panose="020B0604030504040204" pitchFamily="50" charset="-128"/>
                <a:ea typeface="Meiryo UI" panose="020B0604030504040204" pitchFamily="50" charset="-128"/>
                <a:cs typeface="+mn-cs"/>
              </a:rPr>
              <a:t>9</a:t>
            </a:r>
            <a:r>
              <a:rPr kumimoji="0" lang="ja-JP" altLang="en-US" sz="1800" b="1" dirty="0">
                <a:solidFill>
                  <a:prstClr val="white"/>
                </a:solidFill>
                <a:latin typeface="Meiryo UI" panose="020B0604030504040204" pitchFamily="50" charset="-128"/>
                <a:ea typeface="Meiryo UI" panose="020B0604030504040204" pitchFamily="50" charset="-128"/>
                <a:cs typeface="+mn-cs"/>
              </a:rPr>
              <a:t>月）</a:t>
            </a:r>
            <a:r>
              <a:rPr kumimoji="0" lang="ja-JP" altLang="en-US" sz="1800" b="1" dirty="0" smtClean="0">
                <a:solidFill>
                  <a:prstClr val="white"/>
                </a:solidFill>
                <a:latin typeface="Meiryo UI" panose="020B0604030504040204" pitchFamily="50" charset="-128"/>
                <a:ea typeface="Meiryo UI" panose="020B0604030504040204" pitchFamily="50" charset="-128"/>
                <a:cs typeface="+mn-cs"/>
              </a:rPr>
              <a:t>）</a:t>
            </a:r>
            <a:endParaRPr kumimoji="0" lang="ja-JP" altLang="en-US" sz="2400" b="1" dirty="0">
              <a:solidFill>
                <a:prstClr val="white"/>
              </a:solidFill>
              <a:latin typeface="Meiryo UI" panose="020B0604030504040204" pitchFamily="50" charset="-128"/>
              <a:ea typeface="Meiryo UI" panose="020B0604030504040204" pitchFamily="50" charset="-128"/>
              <a:cs typeface="+mn-cs"/>
            </a:endParaRPr>
          </a:p>
        </p:txBody>
      </p:sp>
      <p:graphicFrame>
        <p:nvGraphicFramePr>
          <p:cNvPr id="34" name="表 33"/>
          <p:cNvGraphicFramePr>
            <a:graphicFrameLocks noGrp="1"/>
          </p:cNvGraphicFramePr>
          <p:nvPr>
            <p:extLst/>
          </p:nvPr>
        </p:nvGraphicFramePr>
        <p:xfrm>
          <a:off x="498501" y="3581285"/>
          <a:ext cx="8930650" cy="3048000"/>
        </p:xfrm>
        <a:graphic>
          <a:graphicData uri="http://schemas.openxmlformats.org/drawingml/2006/table">
            <a:tbl>
              <a:tblPr firstRow="1" bandRow="1">
                <a:tableStyleId>{69012ECD-51FC-41F1-AA8D-1B2483CD663E}</a:tableStyleId>
              </a:tblPr>
              <a:tblGrid>
                <a:gridCol w="504221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88000">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総合戦略の方向性</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関連する</a:t>
                      </a:r>
                      <a:r>
                        <a:rPr kumimoji="1" lang="en-US" altLang="ja-JP" sz="1400" dirty="0" smtClean="0">
                          <a:latin typeface="HG丸ｺﾞｼｯｸM-PRO" panose="020F0600000000000000" pitchFamily="50" charset="-128"/>
                          <a:ea typeface="HG丸ｺﾞｼｯｸM-PRO" panose="020F0600000000000000" pitchFamily="50" charset="-128"/>
                        </a:rPr>
                        <a:t>SDGs</a:t>
                      </a:r>
                      <a:r>
                        <a:rPr kumimoji="1" lang="ja-JP" altLang="en-US" sz="1400" dirty="0" smtClean="0">
                          <a:latin typeface="HG丸ｺﾞｼｯｸM-PRO" panose="020F0600000000000000" pitchFamily="50" charset="-128"/>
                          <a:ea typeface="HG丸ｺﾞｼｯｸM-PRO" panose="020F0600000000000000" pitchFamily="50" charset="-128"/>
                        </a:rPr>
                        <a:t>の</a:t>
                      </a:r>
                      <a:r>
                        <a:rPr kumimoji="1" lang="en-US" altLang="ja-JP" sz="1400" dirty="0" smtClean="0">
                          <a:latin typeface="HG丸ｺﾞｼｯｸM-PRO" panose="020F0600000000000000" pitchFamily="50" charset="-128"/>
                          <a:ea typeface="HG丸ｺﾞｼｯｸM-PRO" panose="020F0600000000000000" pitchFamily="50" charset="-128"/>
                        </a:rPr>
                        <a:t>17</a:t>
                      </a:r>
                      <a:r>
                        <a:rPr kumimoji="1" lang="ja-JP" altLang="en-US" sz="1400" dirty="0" smtClean="0">
                          <a:latin typeface="HG丸ｺﾞｼｯｸM-PRO" panose="020F0600000000000000" pitchFamily="50" charset="-128"/>
                          <a:ea typeface="HG丸ｺﾞｼｯｸM-PRO" panose="020F0600000000000000" pitchFamily="50" charset="-128"/>
                        </a:rPr>
                        <a:t>のゴール</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Ⅰ</a:t>
                      </a:r>
                      <a:r>
                        <a:rPr lang="ja-JP" altLang="en-US" sz="1400" b="1" dirty="0" smtClean="0">
                          <a:latin typeface="HG丸ｺﾞｼｯｸM-PRO" panose="020F0600000000000000" pitchFamily="50" charset="-128"/>
                          <a:ea typeface="HG丸ｺﾞｼｯｸM-PRO" panose="020F0600000000000000" pitchFamily="50" charset="-128"/>
                        </a:rPr>
                        <a:t>）若者が活躍でき、子育て安心の都市「大阪」の実現</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①若い世代の就職・結婚・出産・子育ての希望を実現する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３，５，８</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②次代の「大阪」を担う人をつくる　</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１，３，４，１６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Ⅱ</a:t>
                      </a:r>
                      <a:r>
                        <a:rPr lang="ja-JP" altLang="en-US" sz="1400" b="1" dirty="0" smtClean="0">
                          <a:latin typeface="HG丸ｺﾞｼｯｸM-PRO" panose="020F0600000000000000" pitchFamily="50" charset="-128"/>
                          <a:ea typeface="HG丸ｺﾞｼｯｸM-PRO" panose="020F0600000000000000" pitchFamily="50" charset="-128"/>
                        </a:rPr>
                        <a:t>）人口減少・超高齢社会でも持続可能な地域づくり</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③誰もが健康でいきいきと活躍できる「まち」をつくる</a:t>
                      </a:r>
                      <a:endParaRPr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３，４，８，１０</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④安全・安心な地域をつくる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３，７，９，１１，１３，１６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Ⅲ</a:t>
                      </a:r>
                      <a:r>
                        <a:rPr lang="ja-JP" altLang="en-US" sz="1400" b="1" dirty="0" smtClean="0">
                          <a:latin typeface="HG丸ｺﾞｼｯｸM-PRO" panose="020F0600000000000000" pitchFamily="50" charset="-128"/>
                          <a:ea typeface="HG丸ｺﾞｼｯｸM-PRO" panose="020F0600000000000000" pitchFamily="50" charset="-128"/>
                        </a:rPr>
                        <a:t>）東西二極の一極としての社会経済構造の構築</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⑤都市としての経済機能を強化する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２，８，９，１１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⑥定住魅力・都市魅力を強化する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８，１１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5" name="テキスト プレースホルダー 7"/>
          <p:cNvSpPr txBox="1">
            <a:spLocks/>
          </p:cNvSpPr>
          <p:nvPr/>
        </p:nvSpPr>
        <p:spPr bwMode="auto">
          <a:xfrm>
            <a:off x="589086" y="1126452"/>
            <a:ext cx="8775700" cy="2372545"/>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400" dirty="0"/>
              <a:t>○大阪府まち・ひと・しごと創生総合戦略は、人口減少・超高齢社会が及ぼす影響・課題に的確に対応するとともに、東京への一極集中の解消、若い世代の就職・結婚・出産・子育ての希望の実現等をめざし、</a:t>
            </a:r>
            <a:r>
              <a:rPr lang="en-US" altLang="ja-JP" sz="1400" dirty="0"/>
              <a:t>2016</a:t>
            </a:r>
            <a:r>
              <a:rPr lang="ja-JP" altLang="en-US" sz="1400" dirty="0"/>
              <a:t>年</a:t>
            </a:r>
            <a:r>
              <a:rPr lang="en-US" altLang="ja-JP" sz="1400" dirty="0"/>
              <a:t>3 </a:t>
            </a:r>
            <a:r>
              <a:rPr lang="ja-JP" altLang="en-US" sz="1400" dirty="0"/>
              <a:t>月に策定した直近</a:t>
            </a:r>
            <a:r>
              <a:rPr lang="en-US" altLang="ja-JP" sz="1400" dirty="0"/>
              <a:t>5 </a:t>
            </a:r>
            <a:r>
              <a:rPr lang="ja-JP" altLang="en-US" sz="1400" dirty="0"/>
              <a:t>年間の戦略です。</a:t>
            </a:r>
          </a:p>
          <a:p>
            <a:pPr marL="177800" indent="-177800">
              <a:spcBef>
                <a:spcPct val="0"/>
              </a:spcBef>
              <a:buNone/>
              <a:defRPr/>
            </a:pPr>
            <a:r>
              <a:rPr lang="ja-JP" altLang="en-US" sz="1400" dirty="0"/>
              <a:t>○ </a:t>
            </a:r>
            <a:r>
              <a:rPr lang="en-US" altLang="ja-JP" sz="1400" dirty="0"/>
              <a:t>2017</a:t>
            </a:r>
            <a:r>
              <a:rPr lang="ja-JP" altLang="en-US" sz="1400" dirty="0"/>
              <a:t>年</a:t>
            </a:r>
            <a:r>
              <a:rPr lang="en-US" altLang="ja-JP" sz="1400" dirty="0"/>
              <a:t>12</a:t>
            </a:r>
            <a:r>
              <a:rPr lang="ja-JP" altLang="en-US" sz="1400" dirty="0"/>
              <a:t>月、国の「まち・ひと・しごと創生総合戦略（</a:t>
            </a:r>
            <a:r>
              <a:rPr lang="en-US" altLang="ja-JP" sz="1400" dirty="0"/>
              <a:t>2017</a:t>
            </a:r>
            <a:r>
              <a:rPr lang="ja-JP" altLang="en-US" sz="1400" dirty="0"/>
              <a:t>改訂版）」において、初めてＳＤＧｓ達成に向けた観点が取り入れられ、本年６月には「まち・ひと・しごと創生基本方針</a:t>
            </a:r>
            <a:r>
              <a:rPr lang="en-US" altLang="ja-JP" sz="1400" dirty="0"/>
              <a:t>2018</a:t>
            </a:r>
            <a:r>
              <a:rPr lang="ja-JP" altLang="en-US" sz="1400" dirty="0"/>
              <a:t>」において、ＳＤＧｓの主流化を図り、経済、社会、環境の統合的向上等の要素を最大限反映することとされました。</a:t>
            </a:r>
          </a:p>
          <a:p>
            <a:pPr marL="177800" indent="-177800">
              <a:spcBef>
                <a:spcPct val="0"/>
              </a:spcBef>
              <a:buNone/>
              <a:defRPr/>
            </a:pPr>
            <a:r>
              <a:rPr lang="ja-JP" altLang="en-US" sz="1400" dirty="0"/>
              <a:t>　また、大阪府では、本年４月に知事を本部長とする「大阪府ＳＤＧｓ推進本部」を設置し、全庁一丸となってＳＤＧｓの推進を図り、「ＳＤＧｓ先進都市」をめざしていくこととしています。</a:t>
            </a:r>
          </a:p>
          <a:p>
            <a:pPr marL="177800" indent="-177800">
              <a:spcBef>
                <a:spcPct val="0"/>
              </a:spcBef>
              <a:buNone/>
              <a:defRPr/>
            </a:pPr>
            <a:r>
              <a:rPr lang="ja-JP" altLang="en-US" sz="1400" dirty="0"/>
              <a:t>　これらの状況を踏まえて、「大阪府まち・ひと・しごと創生総合戦略」において、基本目標ごとにＳＤＧｓとの関連性を整理するなどの改訂を行いました。</a:t>
            </a: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24</a:t>
            </a:fld>
            <a:endParaRPr kumimoji="1" lang="ja-JP" altLang="en-US" dirty="0"/>
          </a:p>
        </p:txBody>
      </p:sp>
    </p:spTree>
    <p:extLst>
      <p:ext uri="{BB962C8B-B14F-4D97-AF65-F5344CB8AC3E}">
        <p14:creationId xmlns:p14="http://schemas.microsoft.com/office/powerpoint/2010/main" val="217286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lang="en-US" altLang="ja-JP" sz="2400" b="1" dirty="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を計画等に反映</a:t>
            </a:r>
            <a:r>
              <a:rPr kumimoji="0" lang="ja-JP" altLang="en-US" sz="1800" b="1" dirty="0">
                <a:solidFill>
                  <a:prstClr val="white"/>
                </a:solidFill>
                <a:latin typeface="Meiryo UI" panose="020B0604030504040204" pitchFamily="50" charset="-128"/>
                <a:ea typeface="Meiryo UI" panose="020B0604030504040204" pitchFamily="50" charset="-128"/>
              </a:rPr>
              <a:t>（その他の計画等</a:t>
            </a:r>
            <a:r>
              <a:rPr lang="ja-JP" altLang="en-US" sz="2000" b="1" dirty="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25</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3799785707"/>
              </p:ext>
            </p:extLst>
          </p:nvPr>
        </p:nvGraphicFramePr>
        <p:xfrm>
          <a:off x="693405" y="1081831"/>
          <a:ext cx="8519190" cy="5400000"/>
        </p:xfrm>
        <a:graphic>
          <a:graphicData uri="http://schemas.openxmlformats.org/drawingml/2006/table">
            <a:tbl>
              <a:tblPr>
                <a:tableStyleId>{5940675A-B579-460E-94D1-54222C63F5DA}</a:tableStyleId>
              </a:tblPr>
              <a:tblGrid>
                <a:gridCol w="6211888">
                  <a:extLst>
                    <a:ext uri="{9D8B030D-6E8A-4147-A177-3AD203B41FA5}">
                      <a16:colId xmlns:a16="http://schemas.microsoft.com/office/drawing/2014/main" val="832603626"/>
                    </a:ext>
                  </a:extLst>
                </a:gridCol>
                <a:gridCol w="2307302">
                  <a:extLst>
                    <a:ext uri="{9D8B030D-6E8A-4147-A177-3AD203B41FA5}">
                      <a16:colId xmlns:a16="http://schemas.microsoft.com/office/drawing/2014/main" val="3419115178"/>
                    </a:ext>
                  </a:extLst>
                </a:gridCol>
              </a:tblGrid>
              <a:tr h="360000">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計画等名称</a:t>
                      </a:r>
                      <a:endParaRPr lang="zh-TW"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400" b="1" i="0" u="none" strike="noStrike" dirty="0" smtClean="0">
                          <a:effectLst/>
                          <a:latin typeface="Meiryo UI" panose="020B0604030504040204" pitchFamily="50" charset="-128"/>
                          <a:ea typeface="Meiryo UI" panose="020B0604030504040204" pitchFamily="50" charset="-128"/>
                        </a:rPr>
                        <a:t>概要</a:t>
                      </a:r>
                      <a:endParaRPr lang="ja-JP"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rPr>
                        <a:t>大阪府</a:t>
                      </a:r>
                      <a:r>
                        <a:rPr lang="zh-TW" altLang="en-US" sz="1400" u="none" strike="noStrike" dirty="0">
                          <a:effectLst/>
                          <a:latin typeface="Meiryo UI" panose="020B0604030504040204" pitchFamily="50" charset="-128"/>
                          <a:ea typeface="Meiryo UI" panose="020B0604030504040204" pitchFamily="50" charset="-128"/>
                        </a:rPr>
                        <a:t>地域防災計画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78054925"/>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新</a:t>
                      </a:r>
                      <a:r>
                        <a:rPr lang="ja-JP" altLang="en-US" sz="1400" u="none" strike="noStrike" dirty="0">
                          <a:effectLst/>
                          <a:latin typeface="Meiryo UI" panose="020B0604030504040204" pitchFamily="50" charset="-128"/>
                          <a:ea typeface="Meiryo UI" panose="020B0604030504040204" pitchFamily="50" charset="-128"/>
                        </a:rPr>
                        <a:t>・大阪府地震防災アクションプラン</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22284646"/>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大阪府ユニバーサルデザイン推進指針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281229536"/>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大阪府営公園マスタープラン</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u="none" strike="noStrike" dirty="0" smtClean="0">
                          <a:effectLst/>
                          <a:latin typeface="Meiryo UI" panose="020B0604030504040204" pitchFamily="50" charset="-128"/>
                          <a:ea typeface="Meiryo UI" panose="020B0604030504040204" pitchFamily="50" charset="-128"/>
                        </a:rPr>
                        <a:t>施策の関連ゴールを整理</a:t>
                      </a:r>
                      <a:endParaRPr lang="en-US" altLang="ja-JP" sz="1400" u="none" strike="noStrike" dirty="0" smtClean="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50861475"/>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新農林水産業振興ビジョン「食とみどりの取り組み方向」</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330042026"/>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a:t>
                      </a:r>
                      <a:r>
                        <a:rPr lang="ja-JP" altLang="en-US" sz="1400" u="none" strike="noStrike" dirty="0" smtClean="0">
                          <a:effectLst/>
                          <a:latin typeface="Meiryo UI" panose="020B0604030504040204" pitchFamily="50" charset="-128"/>
                          <a:ea typeface="Meiryo UI" panose="020B0604030504040204" pitchFamily="50" charset="-128"/>
                        </a:rPr>
                        <a:t>大阪府</a:t>
                      </a:r>
                      <a:r>
                        <a:rPr lang="ja-JP" altLang="en-US" sz="1400" u="none" strike="noStrike" dirty="0">
                          <a:effectLst/>
                          <a:latin typeface="Meiryo UI" panose="020B0604030504040204" pitchFamily="50" charset="-128"/>
                          <a:ea typeface="Meiryo UI" panose="020B0604030504040204" pitchFamily="50" charset="-128"/>
                        </a:rPr>
                        <a:t>地域福祉支援</a:t>
                      </a:r>
                      <a:r>
                        <a:rPr lang="ja-JP" altLang="en-US" sz="1400" u="none" strike="noStrike" dirty="0" smtClean="0">
                          <a:effectLst/>
                          <a:latin typeface="Meiryo UI" panose="020B0604030504040204" pitchFamily="50" charset="-128"/>
                          <a:ea typeface="Meiryo UI" panose="020B0604030504040204" pitchFamily="50" charset="-128"/>
                        </a:rPr>
                        <a:t>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68432605"/>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ja-JP" altLang="en-US" sz="1400" b="0" i="0" u="none" strike="noStrike" baseline="0"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期大阪府ホームレスの自立の支援等に関する実施計画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24794335"/>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zh-TW" altLang="en-US" sz="1400" b="0" i="0" u="none" strike="noStrike" dirty="0" smtClean="0">
                          <a:effectLst/>
                          <a:latin typeface="Meiryo UI" panose="020B0604030504040204" pitchFamily="50" charset="-128"/>
                          <a:ea typeface="Meiryo UI" panose="020B0604030504040204" pitchFamily="50" charset="-128"/>
                        </a:rPr>
                        <a:t>少子化対策基本指針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34543538"/>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大阪府自転車通行空間</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か年整備計画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58620027"/>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住まうビジョン・大阪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24743368"/>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空家総合戦略・大阪</a:t>
                      </a:r>
                      <a:r>
                        <a:rPr lang="en-US" altLang="ja-JP" sz="1400" b="0" i="0" u="none" strike="noStrike" dirty="0" smtClean="0">
                          <a:effectLst/>
                          <a:latin typeface="Meiryo UI" panose="020B0604030504040204" pitchFamily="50" charset="-128"/>
                          <a:ea typeface="Meiryo UI" panose="020B0604030504040204" pitchFamily="50" charset="-128"/>
                        </a:rPr>
                        <a:t>2019</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0582861"/>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住宅建築物耐震</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ヶ年戦略・大阪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94245072"/>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大阪府バリアフリー基本構想等作成促進指針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0969824"/>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建設工事従事者の安全及び健康の確保に関する大阪府計画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53555882"/>
                  </a:ext>
                </a:extLst>
              </a:tr>
            </a:tbl>
          </a:graphicData>
        </a:graphic>
      </p:graphicFrame>
    </p:spTree>
    <p:extLst>
      <p:ext uri="{BB962C8B-B14F-4D97-AF65-F5344CB8AC3E}">
        <p14:creationId xmlns:p14="http://schemas.microsoft.com/office/powerpoint/2010/main" val="1644338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7"/>
          <p:cNvSpPr txBox="1">
            <a:spLocks/>
          </p:cNvSpPr>
          <p:nvPr/>
        </p:nvSpPr>
        <p:spPr bwMode="auto">
          <a:xfrm>
            <a:off x="584701" y="927733"/>
            <a:ext cx="8820000" cy="1202994"/>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月、おおさか</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ATC</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グリーンエコプラザ実行委員会とともに、会員制の「</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ビジネス研究会」を設置。</a:t>
            </a:r>
            <a:endPar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177800" indent="-177800">
              <a:spcBef>
                <a:spcPct val="0"/>
              </a:spcBef>
              <a:buNone/>
              <a:defRPr/>
            </a:pP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○会員企業に「ビジネス創出機能」、「プロモーション機能」、「情報提供機能」を提供し、</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をテーマとしたビジネス創出をめざす。</a:t>
            </a:r>
          </a:p>
        </p:txBody>
      </p:sp>
      <p:sp>
        <p:nvSpPr>
          <p:cNvPr id="12" name="正方形/長方形 11"/>
          <p:cNvSpPr/>
          <p:nvPr/>
        </p:nvSpPr>
        <p:spPr>
          <a:xfrm>
            <a:off x="395913" y="2492896"/>
            <a:ext cx="9008788" cy="3539430"/>
          </a:xfrm>
          <a:prstGeom prst="rect">
            <a:avLst/>
          </a:prstGeom>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a:t>
            </a:r>
            <a:r>
              <a:rPr lang="en-US" altLang="ja-JP" sz="1400" b="1" dirty="0">
                <a:latin typeface="HG丸ｺﾞｼｯｸM-PRO" panose="020F0600000000000000" pitchFamily="50" charset="-128"/>
                <a:ea typeface="HG丸ｺﾞｼｯｸM-PRO" panose="020F0600000000000000" pitchFamily="50" charset="-128"/>
              </a:rPr>
              <a:t>SDGs</a:t>
            </a:r>
            <a:r>
              <a:rPr lang="ja-JP" altLang="en-US" sz="1400" b="1" dirty="0">
                <a:latin typeface="HG丸ｺﾞｼｯｸM-PRO" panose="020F0600000000000000" pitchFamily="50" charset="-128"/>
                <a:ea typeface="HG丸ｺﾞｼｯｸM-PRO" panose="020F0600000000000000" pitchFamily="50" charset="-128"/>
              </a:rPr>
              <a:t>ビジネス研究会の概要</a:t>
            </a:r>
          </a:p>
          <a:p>
            <a:r>
              <a:rPr lang="en-US" altLang="ja-JP" sz="1400" dirty="0">
                <a:latin typeface="HG丸ｺﾞｼｯｸM-PRO" panose="020F0600000000000000" pitchFamily="50" charset="-128"/>
                <a:ea typeface="HG丸ｺﾞｼｯｸM-PRO" panose="020F0600000000000000" pitchFamily="50" charset="-128"/>
              </a:rPr>
              <a:t>(1) </a:t>
            </a:r>
            <a:r>
              <a:rPr lang="ja-JP" altLang="en-US" sz="1400" u="sng" dirty="0">
                <a:latin typeface="HG丸ｺﾞｼｯｸM-PRO" panose="020F0600000000000000" pitchFamily="50" charset="-128"/>
                <a:ea typeface="HG丸ｺﾞｼｯｸM-PRO" panose="020F0600000000000000" pitchFamily="50" charset="-128"/>
              </a:rPr>
              <a:t>ビジネス創出機能</a:t>
            </a: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SDG</a:t>
            </a:r>
            <a:r>
              <a:rPr lang="ja-JP" altLang="en-US" sz="1400" dirty="0" err="1">
                <a:latin typeface="HG丸ｺﾞｼｯｸM-PRO" panose="020F0600000000000000" pitchFamily="50" charset="-128"/>
                <a:ea typeface="HG丸ｺﾞｼｯｸM-PRO" panose="020F0600000000000000" pitchFamily="50" charset="-128"/>
              </a:rPr>
              <a:t>ｓ</a:t>
            </a:r>
            <a:r>
              <a:rPr lang="ja-JP" altLang="en-US" sz="1400" dirty="0">
                <a:latin typeface="HG丸ｺﾞｼｯｸM-PRO" panose="020F0600000000000000" pitchFamily="50" charset="-128"/>
                <a:ea typeface="HG丸ｺﾞｼｯｸM-PRO" panose="020F0600000000000000" pitchFamily="50" charset="-128"/>
              </a:rPr>
              <a:t>関連セミナー</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最新の業界動向や企業</a:t>
            </a:r>
            <a:r>
              <a:rPr lang="ja-JP" altLang="en-US" sz="1200" dirty="0" smtClean="0">
                <a:latin typeface="HG丸ｺﾞｼｯｸM-PRO" panose="020F0600000000000000" pitchFamily="50" charset="-128"/>
                <a:ea typeface="HG丸ｺﾞｼｯｸM-PRO" panose="020F0600000000000000" pitchFamily="50" charset="-128"/>
              </a:rPr>
              <a:t>の取組み事例</a:t>
            </a:r>
            <a:r>
              <a:rPr lang="ja-JP" altLang="en-US" sz="1200" dirty="0">
                <a:latin typeface="HG丸ｺﾞｼｯｸM-PRO" panose="020F0600000000000000" pitchFamily="50" charset="-128"/>
                <a:ea typeface="HG丸ｺﾞｼｯｸM-PRO" panose="020F0600000000000000" pitchFamily="50" charset="-128"/>
              </a:rPr>
              <a:t>等の紹介</a:t>
            </a:r>
          </a:p>
          <a:p>
            <a:pPr>
              <a:spcBef>
                <a:spcPts val="600"/>
              </a:spcBef>
            </a:pPr>
            <a:r>
              <a:rPr lang="ja-JP" altLang="en-US" sz="1400" dirty="0">
                <a:latin typeface="HG丸ｺﾞｼｯｸM-PRO" panose="020F0600000000000000" pitchFamily="50" charset="-128"/>
                <a:ea typeface="HG丸ｺﾞｼｯｸM-PRO" panose="020F0600000000000000" pitchFamily="50" charset="-128"/>
              </a:rPr>
              <a:t>○ ビジネス創出分科会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大阪大学共創機構共催</a:t>
            </a:r>
            <a:endParaRPr lang="en-US" altLang="ja-JP" sz="1400" dirty="0">
              <a:latin typeface="HG丸ｺﾞｼｯｸM-PRO" panose="020F0600000000000000" pitchFamily="50" charset="-128"/>
              <a:ea typeface="HG丸ｺﾞｼｯｸM-PRO" panose="020F0600000000000000" pitchFamily="50" charset="-128"/>
            </a:endParaRPr>
          </a:p>
          <a:p>
            <a:pPr marL="95250" indent="-95250"/>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SDG</a:t>
            </a:r>
            <a:r>
              <a:rPr lang="ja-JP" altLang="en-US" sz="1200" dirty="0" err="1">
                <a:latin typeface="HG丸ｺﾞｼｯｸM-PRO" panose="020F0600000000000000" pitchFamily="50" charset="-128"/>
                <a:ea typeface="HG丸ｺﾞｼｯｸM-PRO" panose="020F0600000000000000" pitchFamily="50" charset="-128"/>
              </a:rPr>
              <a:t>ｓ</a:t>
            </a:r>
            <a:r>
              <a:rPr lang="ja-JP" altLang="en-US" sz="1200" dirty="0">
                <a:latin typeface="HG丸ｺﾞｼｯｸM-PRO" panose="020F0600000000000000" pitchFamily="50" charset="-128"/>
                <a:ea typeface="HG丸ｺﾞｼｯｸM-PRO" panose="020F0600000000000000" pitchFamily="50" charset="-128"/>
              </a:rPr>
              <a:t>をテーマとした新たなビジネス創出のため、新たなビジネスアイデアを生み出すプロセスや、ビジネスアイデアのブラッシュアップのポイント、今後のアクション等についてワークショップ形式で実施。また、</a:t>
            </a:r>
            <a:r>
              <a:rPr lang="en-US" altLang="ja-JP" sz="1200" dirty="0">
                <a:latin typeface="HG丸ｺﾞｼｯｸM-PRO" panose="020F0600000000000000" pitchFamily="50" charset="-128"/>
                <a:ea typeface="HG丸ｺﾞｼｯｸM-PRO" panose="020F0600000000000000" pitchFamily="50" charset="-128"/>
              </a:rPr>
              <a:t>SDG</a:t>
            </a:r>
            <a:r>
              <a:rPr lang="ja-JP" altLang="en-US" sz="1200" dirty="0" err="1">
                <a:latin typeface="HG丸ｺﾞｼｯｸM-PRO" panose="020F0600000000000000" pitchFamily="50" charset="-128"/>
                <a:ea typeface="HG丸ｺﾞｼｯｸM-PRO" panose="020F0600000000000000" pitchFamily="50" charset="-128"/>
              </a:rPr>
              <a:t>ｓ</a:t>
            </a:r>
            <a:r>
              <a:rPr lang="ja-JP" altLang="en-US" sz="1200" dirty="0">
                <a:latin typeface="HG丸ｺﾞｼｯｸM-PRO" panose="020F0600000000000000" pitchFamily="50" charset="-128"/>
                <a:ea typeface="HG丸ｺﾞｼｯｸM-PRO" panose="020F0600000000000000" pitchFamily="50" charset="-128"/>
              </a:rPr>
              <a:t>ビジネスの技術的課題と大学シーズとのマッチング等を予定。</a:t>
            </a:r>
          </a:p>
          <a:p>
            <a:pPr>
              <a:spcBef>
                <a:spcPts val="600"/>
              </a:spcBef>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CSR</a:t>
            </a:r>
            <a:r>
              <a:rPr lang="ja-JP" altLang="en-US" sz="1400" dirty="0">
                <a:latin typeface="HG丸ｺﾞｼｯｸM-PRO" panose="020F0600000000000000" pitchFamily="50" charset="-128"/>
                <a:ea typeface="HG丸ｺﾞｼｯｸM-PRO" panose="020F0600000000000000" pitchFamily="50" charset="-128"/>
              </a:rPr>
              <a:t>分科会</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CSR(*1)</a:t>
            </a:r>
            <a:r>
              <a:rPr lang="ja-JP" altLang="en-US" sz="1200" dirty="0">
                <a:latin typeface="HG丸ｺﾞｼｯｸM-PRO" panose="020F0600000000000000" pitchFamily="50" charset="-128"/>
                <a:ea typeface="HG丸ｺﾞｼｯｸM-PRO" panose="020F0600000000000000" pitchFamily="50" charset="-128"/>
              </a:rPr>
              <a:t>や</a:t>
            </a:r>
            <a:r>
              <a:rPr lang="en-US" altLang="ja-JP" sz="1200" dirty="0">
                <a:latin typeface="HG丸ｺﾞｼｯｸM-PRO" panose="020F0600000000000000" pitchFamily="50" charset="-128"/>
                <a:ea typeface="HG丸ｺﾞｼｯｸM-PRO" panose="020F0600000000000000" pitchFamily="50" charset="-128"/>
              </a:rPr>
              <a:t>ESG(*2)</a:t>
            </a:r>
            <a:r>
              <a:rPr lang="ja-JP" altLang="en-US" sz="1200" dirty="0">
                <a:latin typeface="HG丸ｺﾞｼｯｸM-PRO" panose="020F0600000000000000" pitchFamily="50" charset="-128"/>
                <a:ea typeface="HG丸ｺﾞｼｯｸM-PRO" panose="020F0600000000000000" pitchFamily="50" charset="-128"/>
              </a:rPr>
              <a:t>について学び、自社</a:t>
            </a:r>
            <a:r>
              <a:rPr lang="ja-JP" altLang="en-US" sz="1200" dirty="0" smtClean="0">
                <a:latin typeface="HG丸ｺﾞｼｯｸM-PRO" panose="020F0600000000000000" pitchFamily="50" charset="-128"/>
                <a:ea typeface="HG丸ｺﾞｼｯｸM-PRO" panose="020F0600000000000000" pitchFamily="50" charset="-128"/>
              </a:rPr>
              <a:t>の取組みへ</a:t>
            </a:r>
            <a:r>
              <a:rPr lang="ja-JP" altLang="en-US" sz="1200" dirty="0">
                <a:latin typeface="HG丸ｺﾞｼｯｸM-PRO" panose="020F0600000000000000" pitchFamily="50" charset="-128"/>
                <a:ea typeface="HG丸ｺﾞｼｯｸM-PRO" panose="020F0600000000000000" pitchFamily="50" charset="-128"/>
              </a:rPr>
              <a:t>の展開をめざす。</a:t>
            </a:r>
            <a:endParaRPr lang="en-US" altLang="ja-JP" sz="1200" dirty="0">
              <a:latin typeface="HG丸ｺﾞｼｯｸM-PRO" panose="020F0600000000000000" pitchFamily="50" charset="-128"/>
              <a:ea typeface="HG丸ｺﾞｼｯｸM-PRO" panose="020F0600000000000000" pitchFamily="50" charset="-128"/>
            </a:endParaRPr>
          </a:p>
          <a:p>
            <a:endParaRPr lang="ja-JP" altLang="en-US"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(2) </a:t>
            </a:r>
            <a:r>
              <a:rPr lang="ja-JP" altLang="en-US" sz="1400" u="sng" dirty="0">
                <a:latin typeface="HG丸ｺﾞｼｯｸM-PRO" panose="020F0600000000000000" pitchFamily="50" charset="-128"/>
                <a:ea typeface="HG丸ｺﾞｼｯｸM-PRO" panose="020F0600000000000000" pitchFamily="50" charset="-128"/>
              </a:rPr>
              <a:t>プロモーション機能</a:t>
            </a:r>
          </a:p>
          <a:p>
            <a:r>
              <a:rPr lang="ja-JP" altLang="en-US" sz="1400" dirty="0">
                <a:latin typeface="HG丸ｺﾞｼｯｸM-PRO" panose="020F0600000000000000" pitchFamily="50" charset="-128"/>
                <a:ea typeface="HG丸ｺﾞｼｯｸM-PRO" panose="020F0600000000000000" pitchFamily="50" charset="-128"/>
              </a:rPr>
              <a:t>　ＡＴＣエコプラザにおいて、</a:t>
            </a:r>
            <a:r>
              <a:rPr lang="en-US" altLang="ja-JP" sz="1400" dirty="0">
                <a:latin typeface="HG丸ｺﾞｼｯｸM-PRO" panose="020F0600000000000000" pitchFamily="50" charset="-128"/>
                <a:ea typeface="HG丸ｺﾞｼｯｸM-PRO" panose="020F0600000000000000" pitchFamily="50" charset="-128"/>
              </a:rPr>
              <a:t>SDG</a:t>
            </a:r>
            <a:r>
              <a:rPr lang="ja-JP" altLang="en-US" sz="1400" dirty="0" err="1">
                <a:latin typeface="HG丸ｺﾞｼｯｸM-PRO" panose="020F0600000000000000" pitchFamily="50" charset="-128"/>
                <a:ea typeface="HG丸ｺﾞｼｯｸM-PRO" panose="020F0600000000000000" pitchFamily="50" charset="-128"/>
              </a:rPr>
              <a:t>ｓ</a:t>
            </a:r>
            <a:r>
              <a:rPr lang="ja-JP" altLang="en-US" sz="1400" dirty="0">
                <a:latin typeface="HG丸ｺﾞｼｯｸM-PRO" panose="020F0600000000000000" pitchFamily="50" charset="-128"/>
                <a:ea typeface="HG丸ｺﾞｼｯｸM-PRO" panose="020F0600000000000000" pitchFamily="50" charset="-128"/>
              </a:rPr>
              <a:t>特設ブース出展：ビジネスマッチングに向けた</a:t>
            </a:r>
            <a:r>
              <a:rPr lang="en-US" altLang="ja-JP" sz="1400" dirty="0">
                <a:latin typeface="HG丸ｺﾞｼｯｸM-PRO" panose="020F0600000000000000" pitchFamily="50" charset="-128"/>
                <a:ea typeface="HG丸ｺﾞｼｯｸM-PRO" panose="020F0600000000000000" pitchFamily="50" charset="-128"/>
              </a:rPr>
              <a:t>PR</a:t>
            </a:r>
            <a:r>
              <a:rPr lang="ja-JP" altLang="en-US" sz="1400" dirty="0">
                <a:latin typeface="HG丸ｺﾞｼｯｸM-PRO" panose="020F0600000000000000" pitchFamily="50" charset="-128"/>
                <a:ea typeface="HG丸ｺﾞｼｯｸM-PRO" panose="020F0600000000000000" pitchFamily="50" charset="-128"/>
              </a:rPr>
              <a:t>ブースの設置</a:t>
            </a:r>
          </a:p>
          <a:p>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(3) </a:t>
            </a:r>
            <a:r>
              <a:rPr lang="ja-JP" altLang="en-US" sz="1400" u="sng" dirty="0">
                <a:latin typeface="HG丸ｺﾞｼｯｸM-PRO" panose="020F0600000000000000" pitchFamily="50" charset="-128"/>
                <a:ea typeface="HG丸ｺﾞｼｯｸM-PRO" panose="020F0600000000000000" pitchFamily="50" charset="-128"/>
              </a:rPr>
              <a:t>情報提供機能</a:t>
            </a:r>
          </a:p>
          <a:p>
            <a:r>
              <a:rPr lang="ja-JP" altLang="en-US" sz="1400" dirty="0">
                <a:latin typeface="HG丸ｺﾞｼｯｸM-PRO" panose="020F0600000000000000" pitchFamily="50" charset="-128"/>
                <a:ea typeface="HG丸ｺﾞｼｯｸM-PRO" panose="020F0600000000000000" pitchFamily="50" charset="-128"/>
              </a:rPr>
              <a:t>  エコプラザホームページにて、</a:t>
            </a:r>
            <a:r>
              <a:rPr lang="en-US" altLang="ja-JP" sz="1400" dirty="0">
                <a:latin typeface="HG丸ｺﾞｼｯｸM-PRO" panose="020F0600000000000000" pitchFamily="50" charset="-128"/>
                <a:ea typeface="HG丸ｺﾞｼｯｸM-PRO" panose="020F0600000000000000" pitchFamily="50" charset="-128"/>
              </a:rPr>
              <a:t>SDG</a:t>
            </a:r>
            <a:r>
              <a:rPr lang="ja-JP" altLang="en-US" sz="1400" dirty="0" err="1">
                <a:latin typeface="HG丸ｺﾞｼｯｸM-PRO" panose="020F0600000000000000" pitchFamily="50" charset="-128"/>
                <a:ea typeface="HG丸ｺﾞｼｯｸM-PRO" panose="020F0600000000000000" pitchFamily="50" charset="-128"/>
              </a:rPr>
              <a:t>ｓ</a:t>
            </a:r>
            <a:r>
              <a:rPr lang="ja-JP" altLang="en-US" sz="1400" dirty="0">
                <a:latin typeface="HG丸ｺﾞｼｯｸM-PRO" panose="020F0600000000000000" pitchFamily="50" charset="-128"/>
                <a:ea typeface="HG丸ｺﾞｼｯｸM-PRO" panose="020F0600000000000000" pitchFamily="50" charset="-128"/>
              </a:rPr>
              <a:t>専用ウェブページを構築し、会員メンバー紹介ページを制作予定</a:t>
            </a:r>
          </a:p>
        </p:txBody>
      </p:sp>
      <p:sp>
        <p:nvSpPr>
          <p:cNvPr id="14" name="正方形/長方形 13"/>
          <p:cNvSpPr/>
          <p:nvPr/>
        </p:nvSpPr>
        <p:spPr>
          <a:xfrm>
            <a:off x="375914" y="6021288"/>
            <a:ext cx="9149086" cy="738664"/>
          </a:xfrm>
          <a:prstGeom prst="rect">
            <a:avLst/>
          </a:prstGeom>
        </p:spPr>
        <p:txBody>
          <a:bodyPr wrap="square">
            <a:spAutoFit/>
          </a:bodyPr>
          <a:lstStyle/>
          <a:p>
            <a:endParaRPr lang="ja-JP" altLang="en-US" sz="1050" dirty="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(*1)CSR(corporate social responsibility)</a:t>
            </a:r>
            <a:r>
              <a:rPr lang="ja-JP" altLang="en-US" sz="1050" dirty="0">
                <a:latin typeface="ＭＳ Ｐゴシック" panose="020B0600070205080204" pitchFamily="50" charset="-128"/>
                <a:ea typeface="ＭＳ Ｐゴシック" panose="020B0600070205080204" pitchFamily="50" charset="-128"/>
              </a:rPr>
              <a:t>：企業の社会的責任のことで、企業が倫理的観点から事業活動を通じて、自主的に社会に貢献する責任のこと。</a:t>
            </a:r>
          </a:p>
          <a:p>
            <a:r>
              <a:rPr lang="en-US" altLang="ja-JP" sz="1050" dirty="0">
                <a:latin typeface="ＭＳ Ｐゴシック" panose="020B0600070205080204" pitchFamily="50" charset="-128"/>
                <a:ea typeface="ＭＳ Ｐゴシック" panose="020B0600070205080204" pitchFamily="50" charset="-128"/>
              </a:rPr>
              <a:t>(*2)ESG</a:t>
            </a:r>
            <a:r>
              <a:rPr lang="ja-JP" altLang="en-US" sz="1050" dirty="0">
                <a:latin typeface="ＭＳ Ｐゴシック" panose="020B0600070205080204" pitchFamily="50" charset="-128"/>
                <a:ea typeface="ＭＳ Ｐゴシック" panose="020B0600070205080204" pitchFamily="50" charset="-128"/>
              </a:rPr>
              <a:t>：環境（</a:t>
            </a:r>
            <a:r>
              <a:rPr lang="en-US" altLang="ja-JP" sz="1050" dirty="0">
                <a:latin typeface="ＭＳ Ｐゴシック" panose="020B0600070205080204" pitchFamily="50" charset="-128"/>
                <a:ea typeface="ＭＳ Ｐゴシック" panose="020B0600070205080204" pitchFamily="50" charset="-128"/>
              </a:rPr>
              <a:t>Environment</a:t>
            </a:r>
            <a:r>
              <a:rPr lang="ja-JP" altLang="en-US" sz="1050" dirty="0">
                <a:latin typeface="ＭＳ Ｐゴシック" panose="020B0600070205080204" pitchFamily="50" charset="-128"/>
                <a:ea typeface="ＭＳ Ｐゴシック" panose="020B0600070205080204" pitchFamily="50" charset="-128"/>
              </a:rPr>
              <a:t>）、社会（</a:t>
            </a:r>
            <a:r>
              <a:rPr lang="en-US" altLang="ja-JP" sz="1050" dirty="0">
                <a:latin typeface="ＭＳ Ｐゴシック" panose="020B0600070205080204" pitchFamily="50" charset="-128"/>
                <a:ea typeface="ＭＳ Ｐゴシック" panose="020B0600070205080204" pitchFamily="50" charset="-128"/>
              </a:rPr>
              <a:t>Social</a:t>
            </a:r>
            <a:r>
              <a:rPr lang="ja-JP" altLang="en-US" sz="1050" dirty="0">
                <a:latin typeface="ＭＳ Ｐゴシック" panose="020B0600070205080204" pitchFamily="50" charset="-128"/>
                <a:ea typeface="ＭＳ Ｐゴシック" panose="020B0600070205080204" pitchFamily="50" charset="-128"/>
              </a:rPr>
              <a:t>）、ガバナンス（</a:t>
            </a:r>
            <a:r>
              <a:rPr lang="en-US" altLang="ja-JP" sz="1050" dirty="0">
                <a:latin typeface="ＭＳ Ｐゴシック" panose="020B0600070205080204" pitchFamily="50" charset="-128"/>
                <a:ea typeface="ＭＳ Ｐゴシック" panose="020B0600070205080204" pitchFamily="50" charset="-128"/>
              </a:rPr>
              <a:t>Governance</a:t>
            </a:r>
            <a:r>
              <a:rPr lang="ja-JP" altLang="en-US" sz="1050" dirty="0">
                <a:latin typeface="ＭＳ Ｐゴシック" panose="020B0600070205080204" pitchFamily="50" charset="-128"/>
                <a:ea typeface="ＭＳ Ｐゴシック" panose="020B0600070205080204" pitchFamily="50" charset="-128"/>
              </a:rPr>
              <a:t>）の頭文字を取ったもので、企業の長期的な成長のためには、</a:t>
            </a:r>
            <a:r>
              <a:rPr lang="en-US" altLang="ja-JP" sz="1050" dirty="0">
                <a:latin typeface="ＭＳ Ｐゴシック" panose="020B0600070205080204" pitchFamily="50" charset="-128"/>
                <a:ea typeface="ＭＳ Ｐゴシック" panose="020B0600070205080204" pitchFamily="50" charset="-128"/>
              </a:rPr>
              <a:t>ESG</a:t>
            </a:r>
            <a:r>
              <a:rPr lang="ja-JP" altLang="en-US" sz="1050" dirty="0">
                <a:latin typeface="ＭＳ Ｐゴシック" panose="020B0600070205080204" pitchFamily="50" charset="-128"/>
                <a:ea typeface="ＭＳ Ｐゴシック" panose="020B0600070205080204" pitchFamily="50" charset="-128"/>
              </a:rPr>
              <a:t>が示す３つの観点が必要という考え方。</a:t>
            </a:r>
          </a:p>
        </p:txBody>
      </p:sp>
      <p:sp>
        <p:nvSpPr>
          <p:cNvPr id="6"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関連事業</a:t>
            </a:r>
            <a:r>
              <a:rPr lang="ja-JP" altLang="en-US" sz="1800" b="1" dirty="0" smtClean="0">
                <a:solidFill>
                  <a:schemeClr val="bg1"/>
                </a:solidFill>
                <a:latin typeface="Meiryo UI" panose="020B0604030504040204" pitchFamily="50" charset="-128"/>
                <a:ea typeface="Meiryo UI" panose="020B0604030504040204" pitchFamily="50" charset="-128"/>
              </a:rPr>
              <a:t>＜</a:t>
            </a:r>
            <a:r>
              <a:rPr lang="en-US" altLang="ja-JP" sz="1800" b="1" dirty="0" smtClean="0">
                <a:solidFill>
                  <a:schemeClr val="bg1"/>
                </a:solidFill>
                <a:latin typeface="Meiryo UI" panose="020B0604030504040204" pitchFamily="50" charset="-128"/>
                <a:ea typeface="Meiryo UI" panose="020B0604030504040204" pitchFamily="50" charset="-128"/>
              </a:rPr>
              <a:t>SDGs</a:t>
            </a:r>
            <a:r>
              <a:rPr lang="ja-JP" altLang="en-US" sz="1800" b="1" dirty="0" smtClean="0">
                <a:solidFill>
                  <a:schemeClr val="bg1"/>
                </a:solidFill>
                <a:latin typeface="Meiryo UI" panose="020B0604030504040204" pitchFamily="50" charset="-128"/>
                <a:ea typeface="Meiryo UI" panose="020B0604030504040204" pitchFamily="50" charset="-128"/>
              </a:rPr>
              <a:t>ビジネス研究会の設置＞</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26</a:t>
            </a:fld>
            <a:endParaRPr kumimoji="1" lang="ja-JP" altLang="en-US"/>
          </a:p>
        </p:txBody>
      </p:sp>
    </p:spTree>
    <p:extLst>
      <p:ext uri="{BB962C8B-B14F-4D97-AF65-F5344CB8AC3E}">
        <p14:creationId xmlns:p14="http://schemas.microsoft.com/office/powerpoint/2010/main" val="3639066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p:cNvSpPr txBox="1">
            <a:spLocks/>
          </p:cNvSpPr>
          <p:nvPr/>
        </p:nvSpPr>
        <p:spPr bwMode="auto">
          <a:xfrm>
            <a:off x="603864" y="935920"/>
            <a:ext cx="8775700" cy="1990902"/>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dirty="0"/>
              <a:t>○公民戦略連携デスクでは、</a:t>
            </a:r>
            <a:r>
              <a:rPr lang="ja-JP" altLang="ja-JP" sz="1800" dirty="0"/>
              <a:t>公民連携を通じて</a:t>
            </a:r>
            <a:r>
              <a:rPr lang="en-US" altLang="ja-JP" sz="1800" dirty="0"/>
              <a:t>SDGs</a:t>
            </a:r>
            <a:r>
              <a:rPr lang="ja-JP" altLang="ja-JP" sz="1800" dirty="0" smtClean="0"/>
              <a:t>の</a:t>
            </a:r>
            <a:r>
              <a:rPr lang="ja-JP" altLang="en-US" sz="1800" dirty="0" smtClean="0"/>
              <a:t>取組み</a:t>
            </a:r>
            <a:r>
              <a:rPr lang="ja-JP" altLang="ja-JP" sz="1800" dirty="0" smtClean="0"/>
              <a:t>を</a:t>
            </a:r>
            <a:r>
              <a:rPr lang="ja-JP" altLang="ja-JP" sz="1800" dirty="0"/>
              <a:t>推進する旨を、ポスターを通じて発信</a:t>
            </a:r>
            <a:r>
              <a:rPr lang="ja-JP" altLang="en-US" sz="1800" dirty="0"/>
              <a:t>。</a:t>
            </a:r>
            <a:endParaRPr lang="en-US" altLang="ja-JP" sz="1800" kern="0" dirty="0">
              <a:latin typeface="HG丸ｺﾞｼｯｸM-PRO" panose="020F0600000000000000" pitchFamily="50" charset="-128"/>
              <a:ea typeface="HG丸ｺﾞｼｯｸM-PRO" panose="020F0600000000000000" pitchFamily="50" charset="-128"/>
            </a:endParaRPr>
          </a:p>
          <a:p>
            <a:pPr marL="174625" indent="-174625">
              <a:buNone/>
            </a:pPr>
            <a:r>
              <a:rPr lang="ja-JP" altLang="en-US" sz="1800" dirty="0"/>
              <a:t>○平成</a:t>
            </a:r>
            <a:r>
              <a:rPr lang="en-US" altLang="ja-JP" sz="1800" dirty="0"/>
              <a:t>31</a:t>
            </a:r>
            <a:r>
              <a:rPr lang="ja-JP" altLang="en-US" sz="1800" dirty="0" smtClean="0"/>
              <a:t>年</a:t>
            </a:r>
            <a:r>
              <a:rPr lang="ja-JP" altLang="en-US" sz="1800" dirty="0"/>
              <a:t>３</a:t>
            </a:r>
            <a:r>
              <a:rPr lang="ja-JP" altLang="en-US" sz="1800" dirty="0" smtClean="0"/>
              <a:t>月</a:t>
            </a:r>
            <a:r>
              <a:rPr lang="ja-JP" altLang="en-US" sz="1800" dirty="0"/>
              <a:t>末</a:t>
            </a:r>
            <a:r>
              <a:rPr lang="ja-JP" altLang="ja-JP" sz="1800" dirty="0"/>
              <a:t>現在</a:t>
            </a:r>
            <a:r>
              <a:rPr lang="ja-JP" altLang="en-US" sz="1800" dirty="0" smtClean="0"/>
              <a:t>、</a:t>
            </a:r>
            <a:r>
              <a:rPr lang="en-US" altLang="ja-JP" sz="1800" dirty="0"/>
              <a:t>49</a:t>
            </a:r>
            <a:r>
              <a:rPr lang="ja-JP" altLang="ja-JP" sz="1800" dirty="0" smtClean="0"/>
              <a:t>社</a:t>
            </a:r>
            <a:r>
              <a:rPr lang="en-US" altLang="ja-JP" sz="1800" dirty="0"/>
              <a:t>4</a:t>
            </a:r>
            <a:r>
              <a:rPr lang="ja-JP" altLang="ja-JP" sz="1800" dirty="0"/>
              <a:t>大学と包括連携協定を締結。各社・大学との多分野にわたる連携の一つ一つが</a:t>
            </a:r>
            <a:r>
              <a:rPr lang="en-US" altLang="ja-JP" sz="1800" dirty="0"/>
              <a:t>SDGs</a:t>
            </a:r>
            <a:r>
              <a:rPr lang="ja-JP" altLang="ja-JP" sz="1800" dirty="0" smtClean="0"/>
              <a:t>の</a:t>
            </a:r>
            <a:r>
              <a:rPr lang="ja-JP" altLang="en-US" sz="1800" dirty="0" smtClean="0"/>
              <a:t>取組み</a:t>
            </a:r>
            <a:r>
              <a:rPr lang="ja-JP" altLang="ja-JP" sz="1800" dirty="0" smtClean="0"/>
              <a:t>に</a:t>
            </a:r>
            <a:r>
              <a:rPr lang="ja-JP" altLang="ja-JP" sz="1800" dirty="0"/>
              <a:t>繋がるもの</a:t>
            </a:r>
            <a:r>
              <a:rPr lang="ja-JP" altLang="en-US" sz="1800" dirty="0"/>
              <a:t>。</a:t>
            </a:r>
            <a:endParaRPr lang="en-US" altLang="ja-JP" sz="1800" dirty="0"/>
          </a:p>
          <a:p>
            <a:pPr marL="174625" indent="-174625">
              <a:buNone/>
            </a:pPr>
            <a:r>
              <a:rPr lang="ja-JP" altLang="en-US" sz="1800" dirty="0"/>
              <a:t>○</a:t>
            </a:r>
            <a:r>
              <a:rPr lang="ja-JP" altLang="ja-JP" sz="1800" dirty="0"/>
              <a:t>平成</a:t>
            </a:r>
            <a:r>
              <a:rPr lang="en-US" altLang="ja-JP" sz="1800" dirty="0"/>
              <a:t>30</a:t>
            </a:r>
            <a:r>
              <a:rPr lang="ja-JP" altLang="ja-JP" sz="1800" dirty="0"/>
              <a:t>年度からは、包括連携協定締結時のリリースに</a:t>
            </a:r>
            <a:r>
              <a:rPr lang="en-US" altLang="ja-JP" sz="1800" dirty="0"/>
              <a:t>SDGs</a:t>
            </a:r>
            <a:r>
              <a:rPr lang="ja-JP" altLang="ja-JP" sz="1800" dirty="0"/>
              <a:t>のロゴを記載</a:t>
            </a:r>
            <a:r>
              <a:rPr lang="ja-JP" altLang="en-US" sz="1800" dirty="0"/>
              <a:t>し</a:t>
            </a:r>
            <a:r>
              <a:rPr lang="ja-JP" altLang="en-US" sz="1800" dirty="0" smtClean="0"/>
              <a:t>、</a:t>
            </a:r>
            <a:r>
              <a:rPr lang="en-US" altLang="ja-JP" sz="1800" dirty="0"/>
              <a:t>10</a:t>
            </a:r>
            <a:r>
              <a:rPr lang="ja-JP" altLang="en-US" sz="1800" dirty="0" smtClean="0"/>
              <a:t>件の</a:t>
            </a:r>
            <a:r>
              <a:rPr lang="ja-JP" altLang="en-US" sz="1800" dirty="0"/>
              <a:t>協定を締結。</a:t>
            </a:r>
            <a:endParaRPr lang="ja-JP" altLang="ja-JP" sz="1800" dirty="0"/>
          </a:p>
        </p:txBody>
      </p:sp>
      <p:pic>
        <p:nvPicPr>
          <p:cNvPr id="8" name="図 7"/>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864" y="3435034"/>
            <a:ext cx="2332912" cy="3398102"/>
          </a:xfrm>
          <a:prstGeom prst="rect">
            <a:avLst/>
          </a:prstGeom>
          <a:noFill/>
          <a:ln>
            <a:noFill/>
          </a:ln>
        </p:spPr>
      </p:pic>
      <p:pic>
        <p:nvPicPr>
          <p:cNvPr id="10" name="図 9"/>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2928" y="3924826"/>
            <a:ext cx="2746577" cy="2908310"/>
          </a:xfrm>
          <a:prstGeom prst="rect">
            <a:avLst/>
          </a:prstGeom>
          <a:noFill/>
          <a:ln>
            <a:noFill/>
          </a:ln>
        </p:spPr>
      </p:pic>
      <p:sp>
        <p:nvSpPr>
          <p:cNvPr id="3" name="正方形/長方形 2"/>
          <p:cNvSpPr/>
          <p:nvPr/>
        </p:nvSpPr>
        <p:spPr>
          <a:xfrm>
            <a:off x="625120" y="3171762"/>
            <a:ext cx="23836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257257" y="3208636"/>
            <a:ext cx="1916191" cy="600164"/>
          </a:xfrm>
          <a:prstGeom prst="rect">
            <a:avLst/>
          </a:prstGeom>
        </p:spPr>
        <p:txBody>
          <a:bodyPr wrap="square">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立命館大学との連携項目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日締結）</a:t>
            </a:r>
          </a:p>
        </p:txBody>
      </p:sp>
      <p:sp>
        <p:nvSpPr>
          <p:cNvPr id="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関連事業</a:t>
            </a:r>
            <a:r>
              <a:rPr lang="ja-JP" altLang="en-US" sz="1800" b="1" spc="-150" dirty="0" smtClean="0">
                <a:solidFill>
                  <a:schemeClr val="bg1"/>
                </a:solidFill>
                <a:latin typeface="Meiryo UI" panose="020B0604030504040204" pitchFamily="50" charset="-128"/>
                <a:ea typeface="Meiryo UI" panose="020B0604030504040204" pitchFamily="50" charset="-128"/>
              </a:rPr>
              <a:t>＜企業</a:t>
            </a:r>
            <a:r>
              <a:rPr lang="ja-JP" altLang="en-US" sz="1800" b="1" spc="-150" dirty="0">
                <a:solidFill>
                  <a:schemeClr val="bg1"/>
                </a:solidFill>
                <a:latin typeface="Meiryo UI" panose="020B0604030504040204" pitchFamily="50" charset="-128"/>
                <a:ea typeface="Meiryo UI" panose="020B0604030504040204" pitchFamily="50" charset="-128"/>
              </a:rPr>
              <a:t>との包括連携協定締結時に</a:t>
            </a:r>
            <a:r>
              <a:rPr lang="en-US" altLang="ja-JP" sz="1800" b="1" spc="-150" dirty="0">
                <a:solidFill>
                  <a:schemeClr val="bg1"/>
                </a:solidFill>
                <a:latin typeface="Meiryo UI" panose="020B0604030504040204" pitchFamily="50" charset="-128"/>
                <a:ea typeface="Meiryo UI" panose="020B0604030504040204" pitchFamily="50" charset="-128"/>
              </a:rPr>
              <a:t>SDGs</a:t>
            </a:r>
            <a:r>
              <a:rPr lang="ja-JP" altLang="en-US" sz="1800" b="1" spc="-150" dirty="0">
                <a:solidFill>
                  <a:schemeClr val="bg1"/>
                </a:solidFill>
                <a:latin typeface="Meiryo UI" panose="020B0604030504040204" pitchFamily="50" charset="-128"/>
                <a:ea typeface="Meiryo UI" panose="020B0604030504040204" pitchFamily="50" charset="-128"/>
              </a:rPr>
              <a:t>の観点を反映</a:t>
            </a:r>
            <a:r>
              <a:rPr lang="ja-JP" altLang="en-US" sz="1800" b="1" spc="-150" dirty="0" smtClean="0">
                <a:solidFill>
                  <a:schemeClr val="bg1"/>
                </a:solidFill>
                <a:latin typeface="Meiryo UI" panose="020B0604030504040204" pitchFamily="50" charset="-128"/>
                <a:ea typeface="Meiryo UI" panose="020B0604030504040204" pitchFamily="50" charset="-128"/>
              </a:rPr>
              <a:t>（平成</a:t>
            </a:r>
            <a:r>
              <a:rPr lang="en-US" altLang="ja-JP" sz="1800" b="1" spc="-150" dirty="0" smtClean="0">
                <a:solidFill>
                  <a:schemeClr val="bg1"/>
                </a:solidFill>
                <a:latin typeface="Meiryo UI" panose="020B0604030504040204" pitchFamily="50" charset="-128"/>
                <a:ea typeface="Meiryo UI" panose="020B0604030504040204" pitchFamily="50" charset="-128"/>
              </a:rPr>
              <a:t>30</a:t>
            </a:r>
            <a:r>
              <a:rPr lang="ja-JP" altLang="en-US" sz="1800" b="1" spc="-150" dirty="0" smtClean="0">
                <a:solidFill>
                  <a:schemeClr val="bg1"/>
                </a:solidFill>
                <a:latin typeface="Meiryo UI" panose="020B0604030504040204" pitchFamily="50" charset="-128"/>
                <a:ea typeface="Meiryo UI" panose="020B0604030504040204" pitchFamily="50" charset="-128"/>
              </a:rPr>
              <a:t>年</a:t>
            </a:r>
            <a:r>
              <a:rPr lang="en-US" altLang="ja-JP" sz="1800" b="1" spc="-150" dirty="0" smtClean="0">
                <a:solidFill>
                  <a:schemeClr val="bg1"/>
                </a:solidFill>
                <a:latin typeface="Meiryo UI" panose="020B0604030504040204" pitchFamily="50" charset="-128"/>
                <a:ea typeface="Meiryo UI" panose="020B0604030504040204" pitchFamily="50" charset="-128"/>
              </a:rPr>
              <a:t>4</a:t>
            </a:r>
            <a:r>
              <a:rPr lang="ja-JP" altLang="en-US" sz="1800" b="1" spc="-150" dirty="0">
                <a:solidFill>
                  <a:schemeClr val="bg1"/>
                </a:solidFill>
                <a:latin typeface="Meiryo UI" panose="020B0604030504040204" pitchFamily="50" charset="-128"/>
                <a:ea typeface="Meiryo UI" panose="020B0604030504040204" pitchFamily="50" charset="-128"/>
              </a:rPr>
              <a:t>月～</a:t>
            </a:r>
            <a:r>
              <a:rPr lang="ja-JP" altLang="en-US" sz="1800" b="1" spc="-150" dirty="0" smtClean="0">
                <a:solidFill>
                  <a:schemeClr val="bg1"/>
                </a:solidFill>
                <a:latin typeface="Meiryo UI" panose="020B0604030504040204" pitchFamily="50" charset="-128"/>
                <a:ea typeface="Meiryo UI" panose="020B0604030504040204" pitchFamily="50" charset="-128"/>
              </a:rPr>
              <a:t>）＞</a:t>
            </a:r>
            <a:endParaRPr lang="ja-JP" altLang="en-US" sz="1800" b="1" spc="-150"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t>27</a:t>
            </a:fld>
            <a:endParaRPr kumimoji="1" lang="ja-JP" altLang="en-US"/>
          </a:p>
        </p:txBody>
      </p:sp>
      <p:pic>
        <p:nvPicPr>
          <p:cNvPr id="11" name="図 10"/>
          <p:cNvPicPr>
            <a:picLocks noChangeAspect="1"/>
          </p:cNvPicPr>
          <p:nvPr/>
        </p:nvPicPr>
        <p:blipFill rotWithShape="1">
          <a:blip r:embed="rId4"/>
          <a:srcRect l="2259" r="1577"/>
          <a:stretch/>
        </p:blipFill>
        <p:spPr>
          <a:xfrm>
            <a:off x="3028138" y="3508718"/>
            <a:ext cx="3714790" cy="2552930"/>
          </a:xfrm>
          <a:prstGeom prst="rect">
            <a:avLst/>
          </a:prstGeom>
        </p:spPr>
      </p:pic>
    </p:spTree>
    <p:extLst>
      <p:ext uri="{BB962C8B-B14F-4D97-AF65-F5344CB8AC3E}">
        <p14:creationId xmlns:p14="http://schemas.microsoft.com/office/powerpoint/2010/main" val="299440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7"/>
          <p:cNvSpPr txBox="1">
            <a:spLocks/>
          </p:cNvSpPr>
          <p:nvPr/>
        </p:nvSpPr>
        <p:spPr bwMode="auto">
          <a:xfrm>
            <a:off x="372925" y="750718"/>
            <a:ext cx="9160149" cy="1464604"/>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lnSpc>
                <a:spcPct val="150000"/>
              </a:lnSpc>
              <a:spcBef>
                <a:spcPct val="0"/>
              </a:spcBef>
              <a:buNone/>
              <a:defRPr/>
            </a:pPr>
            <a:r>
              <a:rPr lang="ja-JP" altLang="en-US" sz="1800" dirty="0" smtClean="0"/>
              <a:t>〇平成</a:t>
            </a:r>
            <a:r>
              <a:rPr lang="en-US" altLang="ja-JP" sz="1800" dirty="0" smtClean="0"/>
              <a:t>31</a:t>
            </a:r>
            <a:r>
              <a:rPr lang="ja-JP" altLang="en-US" sz="1800" dirty="0" smtClean="0"/>
              <a:t>年１月</a:t>
            </a:r>
            <a:r>
              <a:rPr lang="en-US" altLang="ja-JP" sz="1800" dirty="0"/>
              <a:t>28</a:t>
            </a:r>
            <a:r>
              <a:rPr lang="ja-JP" altLang="en-US" sz="1800" dirty="0"/>
              <a:t>日に、大阪府と大阪市は</a:t>
            </a:r>
            <a:r>
              <a:rPr lang="ja-JP" altLang="en-US" sz="1800" dirty="0" smtClean="0"/>
              <a:t>、平成</a:t>
            </a:r>
            <a:r>
              <a:rPr lang="en-US" altLang="ja-JP" sz="1800" dirty="0" smtClean="0"/>
              <a:t>31</a:t>
            </a:r>
            <a:r>
              <a:rPr lang="ja-JP" altLang="en-US" sz="1800" dirty="0" smtClean="0"/>
              <a:t>年</a:t>
            </a:r>
            <a:r>
              <a:rPr lang="en-US" altLang="ja-JP" sz="1800" dirty="0" smtClean="0"/>
              <a:t>G20</a:t>
            </a:r>
            <a:r>
              <a:rPr lang="ja-JP" altLang="en-US" sz="1800" dirty="0"/>
              <a:t>大阪サミット及び</a:t>
            </a:r>
            <a:r>
              <a:rPr lang="en-US" altLang="ja-JP" sz="1800" dirty="0"/>
              <a:t>2025</a:t>
            </a:r>
            <a:r>
              <a:rPr lang="ja-JP" altLang="en-US" sz="1800" dirty="0"/>
              <a:t>年大阪・関西万博の開催地として、</a:t>
            </a:r>
            <a:r>
              <a:rPr lang="en-US" altLang="ja-JP" sz="1800" dirty="0"/>
              <a:t>SDGs</a:t>
            </a:r>
            <a:r>
              <a:rPr lang="ja-JP" altLang="en-US" sz="1800" dirty="0"/>
              <a:t>先進都市を目指し、使い捨てプラスチック削減のさらなる推進やプラスチックの資源循環の推進などを盛り込んだ「おおさかプラスチックごみゼロ宣言」を、共同</a:t>
            </a:r>
            <a:r>
              <a:rPr lang="ja-JP" altLang="en-US" sz="1800" dirty="0" smtClean="0"/>
              <a:t>で</a:t>
            </a:r>
            <a:r>
              <a:rPr lang="ja-JP" altLang="en-US" sz="1800" dirty="0"/>
              <a:t>実施</a:t>
            </a:r>
            <a:r>
              <a:rPr lang="ja-JP" altLang="en-US" sz="1800" dirty="0" smtClean="0"/>
              <a:t>。</a:t>
            </a:r>
            <a:endPar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関連事業</a:t>
            </a:r>
            <a:r>
              <a:rPr lang="ja-JP" altLang="en-US" sz="1800" b="1" dirty="0" smtClean="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大阪市と共同での「おおさかプラスチックごみゼロ宣言」</a:t>
            </a:r>
            <a:r>
              <a:rPr lang="ja-JP" altLang="en-US" sz="1600" b="1" dirty="0" smtClean="0">
                <a:solidFill>
                  <a:schemeClr val="bg1"/>
                </a:solidFill>
                <a:latin typeface="Meiryo UI" panose="020B0604030504040204" pitchFamily="50" charset="-128"/>
                <a:ea typeface="Meiryo UI" panose="020B0604030504040204" pitchFamily="50" charset="-128"/>
              </a:rPr>
              <a:t>（平成</a:t>
            </a:r>
            <a:r>
              <a:rPr lang="en-US" altLang="ja-JP" sz="1600" b="1" dirty="0" smtClean="0">
                <a:solidFill>
                  <a:schemeClr val="bg1"/>
                </a:solidFill>
                <a:latin typeface="Meiryo UI" panose="020B0604030504040204" pitchFamily="50" charset="-128"/>
                <a:ea typeface="Meiryo UI" panose="020B0604030504040204" pitchFamily="50" charset="-128"/>
              </a:rPr>
              <a:t>31</a:t>
            </a:r>
            <a:r>
              <a:rPr lang="ja-JP" altLang="en-US" sz="1600" b="1" dirty="0" smtClean="0">
                <a:solidFill>
                  <a:schemeClr val="bg1"/>
                </a:solidFill>
                <a:latin typeface="Meiryo UI" panose="020B0604030504040204" pitchFamily="50" charset="-128"/>
                <a:ea typeface="Meiryo UI" panose="020B0604030504040204" pitchFamily="50" charset="-128"/>
              </a:rPr>
              <a:t>年</a:t>
            </a:r>
            <a:r>
              <a:rPr lang="en-US" altLang="ja-JP" sz="1600" b="1" dirty="0" smtClean="0">
                <a:solidFill>
                  <a:schemeClr val="bg1"/>
                </a:solidFill>
                <a:latin typeface="Meiryo UI" panose="020B0604030504040204" pitchFamily="50" charset="-128"/>
                <a:ea typeface="Meiryo UI" panose="020B0604030504040204" pitchFamily="50" charset="-128"/>
              </a:rPr>
              <a:t>1</a:t>
            </a:r>
            <a:r>
              <a:rPr lang="ja-JP" altLang="en-US" sz="1600" b="1" dirty="0">
                <a:solidFill>
                  <a:schemeClr val="bg1"/>
                </a:solidFill>
                <a:latin typeface="Meiryo UI" panose="020B0604030504040204" pitchFamily="50" charset="-128"/>
                <a:ea typeface="Meiryo UI" panose="020B0604030504040204" pitchFamily="50" charset="-128"/>
              </a:rPr>
              <a:t>月</a:t>
            </a:r>
            <a:r>
              <a:rPr lang="ja-JP" altLang="en-US" sz="1800" b="1" dirty="0">
                <a:solidFill>
                  <a:schemeClr val="bg1"/>
                </a:solidFill>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28</a:t>
            </a:fld>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24160"/>
            <a:ext cx="4258374" cy="2844593"/>
          </a:xfrm>
          <a:prstGeom prst="rect">
            <a:avLst/>
          </a:prstGeom>
        </p:spPr>
      </p:pic>
      <p:pic>
        <p:nvPicPr>
          <p:cNvPr id="10" name="図 9"/>
          <p:cNvPicPr>
            <a:picLocks noChangeAspect="1"/>
          </p:cNvPicPr>
          <p:nvPr/>
        </p:nvPicPr>
        <p:blipFill rotWithShape="1">
          <a:blip r:embed="rId3"/>
          <a:srcRect t="2456"/>
          <a:stretch/>
        </p:blipFill>
        <p:spPr>
          <a:xfrm>
            <a:off x="991490" y="2341136"/>
            <a:ext cx="3230887" cy="4410639"/>
          </a:xfrm>
          <a:prstGeom prst="rect">
            <a:avLst/>
          </a:prstGeom>
        </p:spPr>
      </p:pic>
    </p:spTree>
    <p:extLst>
      <p:ext uri="{BB962C8B-B14F-4D97-AF65-F5344CB8AC3E}">
        <p14:creationId xmlns:p14="http://schemas.microsoft.com/office/powerpoint/2010/main" val="21219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1804" y="2838955"/>
            <a:ext cx="4822392" cy="769441"/>
          </a:xfrm>
          <a:prstGeom prst="rect">
            <a:avLst/>
          </a:prstGeom>
          <a:noFill/>
        </p:spPr>
        <p:txBody>
          <a:bodyPr wrap="square" rtlCol="0">
            <a:spAutoFit/>
          </a:bodyPr>
          <a:lstStyle/>
          <a:p>
            <a:r>
              <a:rPr lang="ja-JP" altLang="en-US" sz="4400" dirty="0" smtClean="0">
                <a:latin typeface="Meiryo UI" panose="020B0604030504040204" pitchFamily="50" charset="-128"/>
                <a:ea typeface="Meiryo UI" panose="020B0604030504040204" pitchFamily="50" charset="-128"/>
              </a:rPr>
              <a:t>１．普及啓発活動</a:t>
            </a:r>
            <a:endParaRPr kumimoji="1" lang="ja-JP" altLang="en-US" sz="4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a:t>
            </a:fld>
            <a:endParaRPr kumimoji="1" lang="ja-JP" altLang="en-US"/>
          </a:p>
        </p:txBody>
      </p:sp>
    </p:spTree>
    <p:extLst>
      <p:ext uri="{BB962C8B-B14F-4D97-AF65-F5344CB8AC3E}">
        <p14:creationId xmlns:p14="http://schemas.microsoft.com/office/powerpoint/2010/main" val="2836753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p:cNvSpPr txBox="1">
            <a:spLocks/>
          </p:cNvSpPr>
          <p:nvPr/>
        </p:nvSpPr>
        <p:spPr bwMode="auto">
          <a:xfrm>
            <a:off x="665600" y="812871"/>
            <a:ext cx="8775700" cy="464331"/>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○商工労働部では、セミナー等の開催を通じて、</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ビジネス</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の取組みを</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実施。</a:t>
            </a:r>
          </a:p>
        </p:txBody>
      </p:sp>
      <p:sp>
        <p:nvSpPr>
          <p:cNvPr id="5" name="テキスト ボックス 4"/>
          <p:cNvSpPr txBox="1"/>
          <p:nvPr/>
        </p:nvSpPr>
        <p:spPr>
          <a:xfrm>
            <a:off x="381001" y="1844824"/>
            <a:ext cx="7812359" cy="4755148"/>
          </a:xfrm>
          <a:prstGeom prst="rect">
            <a:avLst/>
          </a:prstGeom>
          <a:noFill/>
        </p:spPr>
        <p:txBody>
          <a:bodyPr wrap="square" rtlCol="0">
            <a:spAutoFit/>
          </a:bodyPr>
          <a:lstStyle/>
          <a:p>
            <a:pPr>
              <a:spcAft>
                <a:spcPts val="600"/>
              </a:spcAft>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◆主な実績</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「ビジネスチャンスとしての</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入門セミナー」</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		</a:t>
            </a:r>
          </a:p>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を取り巻く状況や今後のビジネスチャンスについての解説、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ビジネスアワード大賞受賞企業の具体的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な取組みの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紹介。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「日経ソーシャルビジネスコンテストＭｅｅｔＵＰ大阪（</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	</a:t>
            </a:r>
          </a:p>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日本経済新聞主催による「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に定められた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の開発目標を意識したソーシャルビジネス」をテーマとしたビジネスコンテストの関連イベント。先進事例の企業等によるパネルディスカッションの他、参加者間でのワークショップを実施。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ビジネス研究会発足記念セミナー</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キャラバン </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in</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spcAft>
                <a:spcPts val="600"/>
              </a:spcAft>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8/29</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ビジネス創出を目的とした「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ビジネス研究会」の発足にあたり、</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大学や民間企業から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ビジネス創出の実践的手法と具体的事例を紹介。</a:t>
            </a: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978" y="1988840"/>
            <a:ext cx="890502"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9257" y="5054408"/>
            <a:ext cx="837947"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12579" y="3464024"/>
            <a:ext cx="834624"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セミナー等による</a:t>
            </a:r>
            <a:r>
              <a:rPr lang="en-US" altLang="ja-JP" sz="2400" b="1" dirty="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の</a:t>
            </a:r>
            <a:r>
              <a:rPr lang="ja-JP" altLang="en-US" sz="2400" b="1" dirty="0" smtClean="0">
                <a:solidFill>
                  <a:schemeClr val="bg1"/>
                </a:solidFill>
                <a:latin typeface="Meiryo UI" panose="020B0604030504040204" pitchFamily="50" charset="-128"/>
                <a:ea typeface="Meiryo UI" panose="020B0604030504040204" pitchFamily="50" charset="-128"/>
              </a:rPr>
              <a:t>啓発</a:t>
            </a:r>
            <a:r>
              <a:rPr lang="ja-JP" altLang="en-US" sz="2000" b="1" dirty="0" smtClean="0">
                <a:solidFill>
                  <a:schemeClr val="bg1"/>
                </a:solidFill>
                <a:latin typeface="Meiryo UI" panose="020B0604030504040204" pitchFamily="50" charset="-128"/>
                <a:ea typeface="Meiryo UI" panose="020B0604030504040204" pitchFamily="50" charset="-128"/>
              </a:rPr>
              <a:t>＜中小企業向けセミナーの開催＞</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29</a:t>
            </a:fld>
            <a:endParaRPr kumimoji="1" lang="ja-JP" altLang="en-US"/>
          </a:p>
        </p:txBody>
      </p:sp>
    </p:spTree>
    <p:extLst>
      <p:ext uri="{BB962C8B-B14F-4D97-AF65-F5344CB8AC3E}">
        <p14:creationId xmlns:p14="http://schemas.microsoft.com/office/powerpoint/2010/main" val="262148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セミナー等による</a:t>
            </a:r>
            <a:r>
              <a:rPr lang="en-US" altLang="ja-JP" sz="2400" b="1" dirty="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の啓発</a:t>
            </a:r>
            <a:r>
              <a:rPr lang="ja-JP" altLang="en-US" sz="1800" b="1" dirty="0">
                <a:solidFill>
                  <a:schemeClr val="bg1"/>
                </a:solidFill>
                <a:latin typeface="Meiryo UI" panose="020B0604030504040204" pitchFamily="50" charset="-128"/>
                <a:ea typeface="Meiryo UI" panose="020B0604030504040204" pitchFamily="50" charset="-128"/>
              </a:rPr>
              <a:t>＜大阪府</a:t>
            </a:r>
            <a:r>
              <a:rPr lang="en-US" altLang="ja-JP" sz="1800" b="1" dirty="0">
                <a:solidFill>
                  <a:schemeClr val="bg1"/>
                </a:solidFill>
                <a:latin typeface="Meiryo UI" panose="020B0604030504040204" pitchFamily="50" charset="-128"/>
                <a:ea typeface="Meiryo UI" panose="020B0604030504040204" pitchFamily="50" charset="-128"/>
              </a:rPr>
              <a:t>SDGs</a:t>
            </a:r>
            <a:r>
              <a:rPr lang="ja-JP" altLang="en-US" sz="1800" b="1" dirty="0" smtClean="0">
                <a:solidFill>
                  <a:schemeClr val="bg1"/>
                </a:solidFill>
                <a:latin typeface="Meiryo UI" panose="020B0604030504040204" pitchFamily="50" charset="-128"/>
                <a:ea typeface="Meiryo UI" panose="020B0604030504040204" pitchFamily="50" charset="-128"/>
              </a:rPr>
              <a:t>スペシャルマッチの開催＞（再掲）</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30</a:t>
            </a:fld>
            <a:endParaRPr kumimoji="1" lang="ja-JP" altLang="en-US" dirty="0"/>
          </a:p>
        </p:txBody>
      </p:sp>
      <p:sp>
        <p:nvSpPr>
          <p:cNvPr id="10" name="正方形/長方形 9"/>
          <p:cNvSpPr/>
          <p:nvPr/>
        </p:nvSpPr>
        <p:spPr>
          <a:xfrm>
            <a:off x="325021" y="870315"/>
            <a:ext cx="9255957" cy="656590"/>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○「大阪府</a:t>
            </a:r>
            <a:r>
              <a:rPr lang="en-US" altLang="ja-JP" b="1" dirty="0" smtClean="0">
                <a:latin typeface="Meiryo UI" panose="020B0604030504040204" pitchFamily="50" charset="-128"/>
                <a:ea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rPr>
              <a:t>スペシャルマッチ」の開催</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啓発活動の一環として、包括連携協定を締結しているＦＣ大阪</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と連携）</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80" y="4984004"/>
            <a:ext cx="224313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図 14"/>
          <p:cNvPicPr>
            <a:picLocks noChangeAspect="1"/>
          </p:cNvPicPr>
          <p:nvPr/>
        </p:nvPicPr>
        <p:blipFill>
          <a:blip r:embed="rId3"/>
          <a:stretch>
            <a:fillRect/>
          </a:stretch>
        </p:blipFill>
        <p:spPr>
          <a:xfrm>
            <a:off x="512033" y="5017146"/>
            <a:ext cx="1158443" cy="1629165"/>
          </a:xfrm>
          <a:prstGeom prst="rect">
            <a:avLst/>
          </a:prstGeom>
        </p:spPr>
      </p:pic>
      <p:pic>
        <p:nvPicPr>
          <p:cNvPr id="16" name="Picture 2" descr="å½æ¥ã®æ§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351" y="5026866"/>
            <a:ext cx="2371725" cy="16097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b="8409"/>
          <a:stretch/>
        </p:blipFill>
        <p:spPr>
          <a:xfrm>
            <a:off x="1814492" y="4957616"/>
            <a:ext cx="2758776" cy="1683475"/>
          </a:xfrm>
          <a:prstGeom prst="rect">
            <a:avLst/>
          </a:prstGeom>
          <a:effectLst>
            <a:softEdge rad="63500"/>
          </a:effectLst>
        </p:spPr>
      </p:pic>
      <p:sp>
        <p:nvSpPr>
          <p:cNvPr id="11" name="正方形/長方形 10"/>
          <p:cNvSpPr/>
          <p:nvPr/>
        </p:nvSpPr>
        <p:spPr>
          <a:xfrm>
            <a:off x="287452" y="1526905"/>
            <a:ext cx="9461665" cy="3293209"/>
          </a:xfrm>
          <a:prstGeom prst="rect">
            <a:avLst/>
          </a:prstGeom>
        </p:spPr>
        <p:txBody>
          <a:bodyPr wrap="square">
            <a:spAutoFit/>
          </a:bodyPr>
          <a:lstStyle/>
          <a:p>
            <a:pPr lvl="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■開催実績</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スペシャルマッチ おおさかこどもデー」</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7/29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）於：</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J-GREEN</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堺メインフィールド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貧困」や「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教育」に関連する全ての子どもたちをテーマに開催。</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・健活</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（ケンカツ テン）スペシャルマッチデー」</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9/2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於：キンチョウスタジアム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府民の健康づくりの機運醸成を図るためのキャッチフレーズ「健活</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の１つである「３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健康」をテーマに開催。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健活</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：府民の皆さんに取り組んでいただきたい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の健康づくり活動</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・地球環境スペシャルマッチデー」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11/18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於：ヤンマースタジアム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海洋資源」、「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陸上資源」など、特に環境分野をテーマに開催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オープニングデー」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 3/17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於：</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J-GREEN</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堺メインフィールド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年度の開幕戦として、「ゴール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パートナーシップ」をテーマに開催</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7645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7"/>
          <p:cNvSpPr txBox="1">
            <a:spLocks/>
          </p:cNvSpPr>
          <p:nvPr/>
        </p:nvSpPr>
        <p:spPr bwMode="auto">
          <a:xfrm>
            <a:off x="488505" y="2040297"/>
            <a:ext cx="8775700" cy="36000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ctr"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講演会等への講師派遣</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88505" y="2420334"/>
            <a:ext cx="8681011" cy="2111347"/>
          </a:xfrm>
          <a:prstGeom prst="rect">
            <a:avLst/>
          </a:prstGeom>
        </p:spPr>
        <p:txBody>
          <a:bodyPr wrap="square">
            <a:spAutoFit/>
          </a:bodyPr>
          <a:lstStyle/>
          <a:p>
            <a:pPr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・関西</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プラットフォームシンポジウムで</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の講演</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・エネルギーイノベーションジャパン</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2018</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年度農業協同組合代表者会議（平成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YMCA</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大阪のボランティアリーダー研修での講演（平成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・公衆衛生を学ぶ大学生を対象とする</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勉強会（平成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・日本電気工業会大阪支部環境保全委員会での講演（平成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・修学旅行生向けの講演（広島県福山市立鷹取中学校）（平成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　等</a:t>
            </a:r>
            <a:endPar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5" name="テキスト プレースホルダー 4"/>
          <p:cNvSpPr txBox="1">
            <a:spLocks/>
          </p:cNvSpPr>
          <p:nvPr/>
        </p:nvSpPr>
        <p:spPr bwMode="auto">
          <a:xfrm>
            <a:off x="569187" y="5298830"/>
            <a:ext cx="8951330" cy="104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・セミナー</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「未来をつくる</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ソーシャルビジネス</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r" defTabSz="914400">
              <a:spcBef>
                <a:spcPct val="0"/>
              </a:spcBef>
              <a:spcAft>
                <a:spcPct val="0"/>
              </a:spcAft>
              <a:defRPr/>
            </a:pP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一般社団法人日本</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協会＞</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err="1">
                <a:solidFill>
                  <a:sysClr val="windowText" lastClr="000000"/>
                </a:solidFill>
                <a:latin typeface="HG丸ｺﾞｼｯｸM-PRO" panose="020F0600000000000000" pitchFamily="50" charset="-128"/>
                <a:ea typeface="HG丸ｺﾞｼｯｸM-PRO" panose="020F0600000000000000" pitchFamily="50" charset="-128"/>
              </a:rPr>
              <a:t>ってええやん</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！～みんなで目指そう持続可能な未来社会・おおさか</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r" defTabSz="914400">
              <a:spcBef>
                <a:spcPct val="0"/>
              </a:spcBef>
              <a:spcAft>
                <a:spcPct val="0"/>
              </a:spcAft>
              <a:defRPr/>
            </a:pP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公益</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社団法人　関西経済</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連合会</a:t>
            </a:r>
            <a:r>
              <a:rPr lang="en-US" altLang="ja-JP"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一般</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財団</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法人 大阪府</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みどり</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公社 大阪府</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地球温暖化防止活動推進センター</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 </a:t>
            </a:r>
            <a:endPar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セミナー等による</a:t>
            </a:r>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の</a:t>
            </a:r>
            <a:r>
              <a:rPr lang="ja-JP" altLang="en-US" sz="2400" b="1" dirty="0" smtClean="0">
                <a:solidFill>
                  <a:schemeClr val="bg1"/>
                </a:solidFill>
                <a:latin typeface="Meiryo UI" panose="020B0604030504040204" pitchFamily="50" charset="-128"/>
                <a:ea typeface="Meiryo UI" panose="020B0604030504040204" pitchFamily="50" charset="-128"/>
              </a:rPr>
              <a:t>啓発</a:t>
            </a:r>
            <a:r>
              <a:rPr lang="ja-JP" altLang="en-US" sz="2000" b="1" dirty="0" smtClean="0">
                <a:solidFill>
                  <a:schemeClr val="bg1"/>
                </a:solidFill>
                <a:latin typeface="Meiryo UI" panose="020B0604030504040204" pitchFamily="50" charset="-128"/>
                <a:ea typeface="Meiryo UI" panose="020B0604030504040204" pitchFamily="50" charset="-128"/>
              </a:rPr>
              <a:t>＜講師派遣、セミナーへの協力等＞</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31</a:t>
            </a:fld>
            <a:endParaRPr kumimoji="1" lang="ja-JP" altLang="en-US"/>
          </a:p>
        </p:txBody>
      </p:sp>
      <p:sp>
        <p:nvSpPr>
          <p:cNvPr id="18" name="テキスト プレースホルダー 7"/>
          <p:cNvSpPr txBox="1">
            <a:spLocks/>
          </p:cNvSpPr>
          <p:nvPr/>
        </p:nvSpPr>
        <p:spPr bwMode="auto">
          <a:xfrm>
            <a:off x="565150" y="4912264"/>
            <a:ext cx="8775700" cy="36000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ctr"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セミナーへの参加や後援名義の承認等の協力</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 name="テキスト プレースホルダー 7"/>
          <p:cNvSpPr txBox="1">
            <a:spLocks/>
          </p:cNvSpPr>
          <p:nvPr/>
        </p:nvSpPr>
        <p:spPr bwMode="auto">
          <a:xfrm>
            <a:off x="488505" y="789921"/>
            <a:ext cx="8775700" cy="36000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ctr"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その他セミナーでの</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の啓発</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 name="テキスト プレースホルダー 4"/>
          <p:cNvSpPr txBox="1">
            <a:spLocks/>
          </p:cNvSpPr>
          <p:nvPr/>
        </p:nvSpPr>
        <p:spPr bwMode="auto">
          <a:xfrm>
            <a:off x="681245" y="1293755"/>
            <a:ext cx="895133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・環境</a:t>
            </a:r>
            <a:r>
              <a:rPr lang="ja-JP" altLang="en-US" sz="1600" kern="0" smtClean="0">
                <a:solidFill>
                  <a:sysClr val="windowText" lastClr="000000"/>
                </a:solidFill>
                <a:latin typeface="HG丸ｺﾞｼｯｸM-PRO" panose="020F0600000000000000" pitchFamily="50" charset="-128"/>
                <a:ea typeface="HG丸ｺﾞｼｯｸM-PRO" panose="020F0600000000000000" pitchFamily="50" charset="-128"/>
              </a:rPr>
              <a:t>教育担当指導</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主事会（平成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・人権教育担当指導主事会（平成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269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32</a:t>
            </a:fld>
            <a:endParaRPr kumimoji="1" lang="ja-JP" altLang="en-US"/>
          </a:p>
        </p:txBody>
      </p:sp>
      <p:sp>
        <p:nvSpPr>
          <p:cNvPr id="3" name="テキスト ボックス 2"/>
          <p:cNvSpPr txBox="1"/>
          <p:nvPr/>
        </p:nvSpPr>
        <p:spPr>
          <a:xfrm>
            <a:off x="336176" y="2857500"/>
            <a:ext cx="913055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３</a:t>
            </a:r>
            <a:r>
              <a:rPr kumimoji="1" lang="ja-JP" altLang="en-US" sz="4400" dirty="0" smtClean="0">
                <a:latin typeface="Meiryo UI" panose="020B0604030504040204" pitchFamily="50" charset="-128"/>
                <a:ea typeface="Meiryo UI" panose="020B0604030504040204" pitchFamily="50" charset="-128"/>
              </a:rPr>
              <a:t>．ステークホルダーとの連携</a:t>
            </a:r>
            <a:endParaRPr kumimoji="1" lang="en-US" altLang="ja-JP" sz="4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670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p:cNvSpPr txBox="1">
            <a:spLocks/>
          </p:cNvSpPr>
          <p:nvPr/>
        </p:nvSpPr>
        <p:spPr bwMode="auto">
          <a:xfrm>
            <a:off x="603864" y="935920"/>
            <a:ext cx="8775700" cy="1990902"/>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dirty="0" smtClean="0"/>
              <a:t>○公民戦略連携デスクでは、</a:t>
            </a:r>
            <a:r>
              <a:rPr lang="ja-JP" altLang="ja-JP" sz="1800" dirty="0" smtClean="0"/>
              <a:t>公民連携を通じて</a:t>
            </a:r>
            <a:r>
              <a:rPr lang="en-US" altLang="ja-JP" sz="1800" dirty="0" smtClean="0"/>
              <a:t>SDGs</a:t>
            </a:r>
            <a:r>
              <a:rPr lang="ja-JP" altLang="ja-JP" sz="1800" dirty="0" smtClean="0"/>
              <a:t>の</a:t>
            </a:r>
            <a:r>
              <a:rPr lang="ja-JP" altLang="en-US" sz="1800" dirty="0" smtClean="0"/>
              <a:t>取組み</a:t>
            </a:r>
            <a:r>
              <a:rPr lang="ja-JP" altLang="ja-JP" sz="1800" dirty="0" smtClean="0"/>
              <a:t>を推進する旨を、ポスターを通じて発信</a:t>
            </a:r>
            <a:r>
              <a:rPr lang="ja-JP" altLang="en-US" sz="1800" dirty="0" smtClean="0"/>
              <a:t>。</a:t>
            </a:r>
            <a:endParaRPr lang="en-US" altLang="ja-JP" sz="1800" kern="0" dirty="0" smtClean="0">
              <a:latin typeface="HG丸ｺﾞｼｯｸM-PRO" panose="020F0600000000000000" pitchFamily="50" charset="-128"/>
              <a:ea typeface="HG丸ｺﾞｼｯｸM-PRO" panose="020F0600000000000000" pitchFamily="50" charset="-128"/>
            </a:endParaRPr>
          </a:p>
          <a:p>
            <a:pPr marL="174625" indent="-174625">
              <a:buNone/>
            </a:pPr>
            <a:r>
              <a:rPr lang="ja-JP" altLang="en-US" sz="1800" dirty="0"/>
              <a:t>○平成</a:t>
            </a:r>
            <a:r>
              <a:rPr lang="en-US" altLang="ja-JP" sz="1800" dirty="0"/>
              <a:t>31</a:t>
            </a:r>
            <a:r>
              <a:rPr lang="ja-JP" altLang="en-US" sz="1800" dirty="0" smtClean="0"/>
              <a:t>年</a:t>
            </a:r>
            <a:r>
              <a:rPr lang="en-US" altLang="ja-JP" sz="1800" dirty="0" smtClean="0"/>
              <a:t>3</a:t>
            </a:r>
            <a:r>
              <a:rPr lang="ja-JP" altLang="en-US" sz="1800" dirty="0" smtClean="0"/>
              <a:t>月</a:t>
            </a:r>
            <a:r>
              <a:rPr lang="ja-JP" altLang="en-US" sz="1800" dirty="0"/>
              <a:t>末</a:t>
            </a:r>
            <a:r>
              <a:rPr lang="ja-JP" altLang="ja-JP" sz="1800" dirty="0"/>
              <a:t>現在</a:t>
            </a:r>
            <a:r>
              <a:rPr lang="ja-JP" altLang="en-US" sz="1800" dirty="0"/>
              <a:t>、</a:t>
            </a:r>
            <a:r>
              <a:rPr lang="en-US" altLang="ja-JP" sz="1800" dirty="0" smtClean="0"/>
              <a:t>4</a:t>
            </a:r>
            <a:r>
              <a:rPr lang="en-US" altLang="ja-JP" sz="1800" dirty="0"/>
              <a:t>9</a:t>
            </a:r>
            <a:r>
              <a:rPr lang="ja-JP" altLang="ja-JP" sz="1800" dirty="0" smtClean="0"/>
              <a:t>社</a:t>
            </a:r>
            <a:r>
              <a:rPr lang="en-US" altLang="ja-JP" sz="1800" dirty="0"/>
              <a:t>4</a:t>
            </a:r>
            <a:r>
              <a:rPr lang="ja-JP" altLang="ja-JP" sz="1800" dirty="0"/>
              <a:t>大学と包括連携協定を締結。各社・大学との多分野にわたる連携の一つ一つが</a:t>
            </a:r>
            <a:r>
              <a:rPr lang="en-US" altLang="ja-JP" sz="1800" dirty="0"/>
              <a:t>SDGs</a:t>
            </a:r>
            <a:r>
              <a:rPr lang="ja-JP" altLang="ja-JP" sz="1800" dirty="0" smtClean="0"/>
              <a:t>の</a:t>
            </a:r>
            <a:r>
              <a:rPr lang="ja-JP" altLang="en-US" sz="1800" dirty="0" smtClean="0"/>
              <a:t>取組み</a:t>
            </a:r>
            <a:r>
              <a:rPr lang="ja-JP" altLang="ja-JP" sz="1800" dirty="0" smtClean="0"/>
              <a:t>に</a:t>
            </a:r>
            <a:r>
              <a:rPr lang="ja-JP" altLang="ja-JP" sz="1800" dirty="0"/>
              <a:t>繋がるもの</a:t>
            </a:r>
            <a:r>
              <a:rPr lang="ja-JP" altLang="en-US" sz="1800" dirty="0"/>
              <a:t>。</a:t>
            </a:r>
            <a:endParaRPr lang="en-US" altLang="ja-JP" sz="1800" dirty="0"/>
          </a:p>
          <a:p>
            <a:pPr marL="174625" indent="-174625">
              <a:buNone/>
            </a:pPr>
            <a:r>
              <a:rPr lang="ja-JP" altLang="en-US" sz="1800" dirty="0"/>
              <a:t>○</a:t>
            </a:r>
            <a:r>
              <a:rPr lang="ja-JP" altLang="ja-JP" sz="1800" dirty="0"/>
              <a:t>平成</a:t>
            </a:r>
            <a:r>
              <a:rPr lang="en-US" altLang="ja-JP" sz="1800" dirty="0"/>
              <a:t>30</a:t>
            </a:r>
            <a:r>
              <a:rPr lang="ja-JP" altLang="ja-JP" sz="1800" dirty="0"/>
              <a:t>年度からは、包括連携協定締結時のリリースに</a:t>
            </a:r>
            <a:r>
              <a:rPr lang="en-US" altLang="ja-JP" sz="1800" dirty="0"/>
              <a:t>SDGs</a:t>
            </a:r>
            <a:r>
              <a:rPr lang="ja-JP" altLang="ja-JP" sz="1800" dirty="0"/>
              <a:t>のロゴを記載</a:t>
            </a:r>
            <a:r>
              <a:rPr lang="ja-JP" altLang="en-US" sz="1800" dirty="0"/>
              <a:t>し</a:t>
            </a:r>
            <a:r>
              <a:rPr lang="ja-JP" altLang="en-US" sz="1800" dirty="0" smtClean="0"/>
              <a:t>、</a:t>
            </a:r>
            <a:r>
              <a:rPr lang="en-US" altLang="ja-JP" sz="1800" dirty="0" smtClean="0"/>
              <a:t>10</a:t>
            </a:r>
            <a:r>
              <a:rPr lang="ja-JP" altLang="en-US" sz="1800" dirty="0" smtClean="0"/>
              <a:t>件の</a:t>
            </a:r>
            <a:r>
              <a:rPr lang="ja-JP" altLang="en-US" sz="1800" dirty="0"/>
              <a:t>協定を締結。</a:t>
            </a:r>
            <a:endParaRPr lang="ja-JP" altLang="ja-JP" sz="1800" dirty="0"/>
          </a:p>
        </p:txBody>
      </p:sp>
      <p:pic>
        <p:nvPicPr>
          <p:cNvPr id="8" name="図 7"/>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864" y="3435034"/>
            <a:ext cx="2332912" cy="3398102"/>
          </a:xfrm>
          <a:prstGeom prst="rect">
            <a:avLst/>
          </a:prstGeom>
          <a:noFill/>
          <a:ln>
            <a:noFill/>
          </a:ln>
        </p:spPr>
      </p:pic>
      <p:pic>
        <p:nvPicPr>
          <p:cNvPr id="10" name="図 9"/>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2928" y="3924826"/>
            <a:ext cx="2746577" cy="2908310"/>
          </a:xfrm>
          <a:prstGeom prst="rect">
            <a:avLst/>
          </a:prstGeom>
          <a:noFill/>
          <a:ln>
            <a:noFill/>
          </a:ln>
        </p:spPr>
      </p:pic>
      <p:sp>
        <p:nvSpPr>
          <p:cNvPr id="3" name="正方形/長方形 2"/>
          <p:cNvSpPr/>
          <p:nvPr/>
        </p:nvSpPr>
        <p:spPr>
          <a:xfrm>
            <a:off x="625120" y="3171762"/>
            <a:ext cx="23836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257257" y="3208636"/>
            <a:ext cx="1916191" cy="600164"/>
          </a:xfrm>
          <a:prstGeom prst="rect">
            <a:avLst/>
          </a:prstGeom>
        </p:spPr>
        <p:txBody>
          <a:bodyPr wrap="square">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立命館大学との連携項目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日締結）</a:t>
            </a:r>
          </a:p>
        </p:txBody>
      </p:sp>
      <p:sp>
        <p:nvSpPr>
          <p:cNvPr id="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企業との包括連携協定締結時に</a:t>
            </a: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の観点を反映</a:t>
            </a:r>
            <a:r>
              <a:rPr lang="ja-JP" altLang="en-US" sz="2000" b="1" dirty="0" smtClean="0">
                <a:solidFill>
                  <a:schemeClr val="bg1"/>
                </a:solidFill>
                <a:latin typeface="Meiryo UI" panose="020B0604030504040204" pitchFamily="50" charset="-128"/>
                <a:ea typeface="Meiryo UI" panose="020B0604030504040204" pitchFamily="50" charset="-128"/>
              </a:rPr>
              <a:t>（平成</a:t>
            </a:r>
            <a:r>
              <a:rPr lang="en-US" altLang="ja-JP" sz="2000" b="1" dirty="0" smtClean="0">
                <a:solidFill>
                  <a:schemeClr val="bg1"/>
                </a:solidFill>
                <a:latin typeface="Meiryo UI" panose="020B0604030504040204" pitchFamily="50" charset="-128"/>
                <a:ea typeface="Meiryo UI" panose="020B0604030504040204" pitchFamily="50" charset="-128"/>
              </a:rPr>
              <a:t>30</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4</a:t>
            </a:r>
            <a:r>
              <a:rPr lang="ja-JP" altLang="en-US" sz="2000" b="1" dirty="0">
                <a:solidFill>
                  <a:schemeClr val="bg1"/>
                </a:solidFill>
                <a:latin typeface="Meiryo UI" panose="020B0604030504040204" pitchFamily="50" charset="-128"/>
                <a:ea typeface="Meiryo UI" panose="020B0604030504040204" pitchFamily="50" charset="-128"/>
              </a:rPr>
              <a:t>月～）（</a:t>
            </a:r>
            <a:r>
              <a:rPr lang="ja-JP" altLang="en-US" sz="2000" b="1" dirty="0" smtClean="0">
                <a:solidFill>
                  <a:schemeClr val="bg1"/>
                </a:solidFill>
                <a:latin typeface="Meiryo UI" panose="020B0604030504040204" pitchFamily="50" charset="-128"/>
                <a:ea typeface="Meiryo UI" panose="020B0604030504040204" pitchFamily="50" charset="-128"/>
              </a:rPr>
              <a:t>再掲）</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t>33</a:t>
            </a:fld>
            <a:endParaRPr kumimoji="1" lang="ja-JP" altLang="en-US"/>
          </a:p>
        </p:txBody>
      </p:sp>
      <p:pic>
        <p:nvPicPr>
          <p:cNvPr id="11" name="図 10"/>
          <p:cNvPicPr>
            <a:picLocks noChangeAspect="1"/>
          </p:cNvPicPr>
          <p:nvPr/>
        </p:nvPicPr>
        <p:blipFill rotWithShape="1">
          <a:blip r:embed="rId4"/>
          <a:srcRect l="2259" r="1577"/>
          <a:stretch/>
        </p:blipFill>
        <p:spPr>
          <a:xfrm>
            <a:off x="2982457" y="3693701"/>
            <a:ext cx="3714790" cy="2552930"/>
          </a:xfrm>
          <a:prstGeom prst="rect">
            <a:avLst/>
          </a:prstGeom>
        </p:spPr>
      </p:pic>
    </p:spTree>
    <p:extLst>
      <p:ext uri="{BB962C8B-B14F-4D97-AF65-F5344CB8AC3E}">
        <p14:creationId xmlns:p14="http://schemas.microsoft.com/office/powerpoint/2010/main" val="182156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4"/>
          <p:cNvSpPr txBox="1">
            <a:spLocks/>
          </p:cNvSpPr>
          <p:nvPr/>
        </p:nvSpPr>
        <p:spPr bwMode="auto">
          <a:xfrm>
            <a:off x="2287910" y="4280322"/>
            <a:ext cx="7237091"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800" kern="0" spc="-300" dirty="0">
                <a:solidFill>
                  <a:sysClr val="windowText" lastClr="000000"/>
                </a:solidFill>
                <a:latin typeface="HG丸ｺﾞｼｯｸM-PRO" panose="020F0600000000000000" pitchFamily="50" charset="-128"/>
                <a:ea typeface="HG丸ｺﾞｼｯｸM-PRO" panose="020F0600000000000000" pitchFamily="50" charset="-128"/>
              </a:rPr>
              <a:t>シンポジウム、ワークショップ等のイベント実施</a:t>
            </a:r>
            <a:endParaRPr lang="en-US" altLang="ja-JP" sz="1800" kern="0" spc="-30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Web</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サイトの設置、</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SNS</a:t>
            </a:r>
            <a:r>
              <a:rPr lang="ja-JP" altLang="en-US" sz="1800" kern="0" dirty="0" err="1">
                <a:solidFill>
                  <a:sysClr val="windowText" lastClr="000000"/>
                </a:solidFill>
                <a:latin typeface="HG丸ｺﾞｼｯｸM-PRO" panose="020F0600000000000000" pitchFamily="50" charset="-128"/>
                <a:ea typeface="HG丸ｺﾞｼｯｸM-PRO" panose="020F0600000000000000" pitchFamily="50" charset="-128"/>
              </a:rPr>
              <a:t>での</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情報発信、メディア向け発信　等</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4" name="テキスト プレースホルダー 7"/>
          <p:cNvSpPr txBox="1">
            <a:spLocks/>
          </p:cNvSpPr>
          <p:nvPr/>
        </p:nvSpPr>
        <p:spPr bwMode="auto">
          <a:xfrm>
            <a:off x="569789" y="1073628"/>
            <a:ext cx="8775700" cy="138766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大阪府は、関西圏の多様なステークホルダーが参加する関西</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プラットフォームに、</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201</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７年</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月の設立時より参加</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indent="0">
              <a:spcBef>
                <a:spcPct val="0"/>
              </a:spcBef>
              <a:buNone/>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ja-JP" sz="1800" kern="0" dirty="0">
                <a:solidFill>
                  <a:sysClr val="windowText" lastClr="000000"/>
                </a:solidFill>
                <a:latin typeface="HG丸ｺﾞｼｯｸM-PRO" panose="020F0600000000000000" pitchFamily="50" charset="-128"/>
                <a:ea typeface="HG丸ｺﾞｼｯｸM-PRO" panose="020F0600000000000000" pitchFamily="50" charset="-128"/>
              </a:rPr>
              <a:t>自治体・政府関係</a:t>
            </a:r>
            <a:r>
              <a:rPr lang="ja-JP"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機関等</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54</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団体</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ja-JP" dirty="0"/>
              <a:t>大学・研究</a:t>
            </a:r>
            <a:r>
              <a:rPr lang="ja-JP" altLang="ja-JP" dirty="0" smtClean="0"/>
              <a:t>機関</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団体、企業・金融機関等　　　</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324</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団体、ＮＰＯ</a:t>
            </a:r>
            <a:r>
              <a:rPr lang="ja-JP" altLang="ja-JP" sz="1800" dirty="0" smtClean="0"/>
              <a:t>・</a:t>
            </a:r>
            <a:r>
              <a:rPr lang="ja-JP" altLang="en-US" sz="1800" dirty="0" smtClean="0"/>
              <a:t>ＮＧＯ等</a:t>
            </a:r>
            <a:r>
              <a:rPr lang="en-US" altLang="ja-JP" sz="1800" dirty="0" smtClean="0"/>
              <a:t>107</a:t>
            </a:r>
            <a:r>
              <a:rPr lang="ja-JP" altLang="en-US" sz="1800" dirty="0" smtClean="0"/>
              <a:t>団体</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が参加　　合計</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515</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団体）</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5" name="角丸四角形 8"/>
          <p:cNvSpPr>
            <a:spLocks noChangeArrowheads="1"/>
          </p:cNvSpPr>
          <p:nvPr/>
        </p:nvSpPr>
        <p:spPr bwMode="auto">
          <a:xfrm>
            <a:off x="512317" y="4305379"/>
            <a:ext cx="1535545" cy="460375"/>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ja-JP" altLang="en-US" sz="1600" dirty="0">
                <a:solidFill>
                  <a:prstClr val="black"/>
                </a:solidFill>
                <a:latin typeface="HG丸ｺﾞｼｯｸM-PRO" panose="020F0600000000000000" pitchFamily="50" charset="-128"/>
                <a:ea typeface="HG丸ｺﾞｼｯｸM-PRO" panose="020F0600000000000000" pitchFamily="50" charset="-128"/>
              </a:rPr>
              <a:t>主な活動内容</a:t>
            </a:r>
          </a:p>
        </p:txBody>
      </p:sp>
      <p:sp>
        <p:nvSpPr>
          <p:cNvPr id="16" name="角丸四角形 9"/>
          <p:cNvSpPr>
            <a:spLocks noChangeArrowheads="1"/>
          </p:cNvSpPr>
          <p:nvPr/>
        </p:nvSpPr>
        <p:spPr bwMode="auto">
          <a:xfrm>
            <a:off x="488505" y="4906328"/>
            <a:ext cx="1535545" cy="431800"/>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dirty="0">
                <a:solidFill>
                  <a:prstClr val="black"/>
                </a:solidFill>
                <a:latin typeface="HG丸ｺﾞｼｯｸM-PRO" panose="020F0600000000000000" pitchFamily="50" charset="-128"/>
                <a:ea typeface="HG丸ｺﾞｼｯｸM-PRO" panose="020F0600000000000000" pitchFamily="50" charset="-128"/>
              </a:rPr>
              <a:t>活動期間</a:t>
            </a:r>
          </a:p>
        </p:txBody>
      </p:sp>
      <p:sp>
        <p:nvSpPr>
          <p:cNvPr id="17" name="テキスト プレースホルダー 4"/>
          <p:cNvSpPr txBox="1">
            <a:spLocks/>
          </p:cNvSpPr>
          <p:nvPr/>
        </p:nvSpPr>
        <p:spPr bwMode="auto">
          <a:xfrm>
            <a:off x="2283147" y="4989370"/>
            <a:ext cx="506761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2020</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年度までを集中取り組み期間として活動</a:t>
            </a:r>
          </a:p>
        </p:txBody>
      </p:sp>
      <p:sp>
        <p:nvSpPr>
          <p:cNvPr id="20" name="角丸四角形 14"/>
          <p:cNvSpPr>
            <a:spLocks noChangeArrowheads="1"/>
          </p:cNvSpPr>
          <p:nvPr/>
        </p:nvSpPr>
        <p:spPr bwMode="auto">
          <a:xfrm>
            <a:off x="512317" y="6058704"/>
            <a:ext cx="1535545" cy="431800"/>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a:solidFill>
                  <a:prstClr val="black"/>
                </a:solidFill>
                <a:latin typeface="HG丸ｺﾞｼｯｸM-PRO" panose="020F0600000000000000" pitchFamily="50" charset="-128"/>
                <a:ea typeface="HG丸ｺﾞｼｯｸM-PRO" panose="020F0600000000000000" pitchFamily="50" charset="-128"/>
              </a:rPr>
              <a:t>共同事務局</a:t>
            </a:r>
            <a:endParaRPr lang="en-US" altLang="ja-JP" sz="1600">
              <a:solidFill>
                <a:prstClr val="black"/>
              </a:solidFill>
              <a:latin typeface="HG丸ｺﾞｼｯｸM-PRO" panose="020F0600000000000000" pitchFamily="50" charset="-128"/>
              <a:ea typeface="HG丸ｺﾞｼｯｸM-PRO" panose="020F0600000000000000" pitchFamily="50" charset="-128"/>
            </a:endParaRPr>
          </a:p>
        </p:txBody>
      </p:sp>
      <p:sp>
        <p:nvSpPr>
          <p:cNvPr id="21" name="テキスト プレースホルダー 4"/>
          <p:cNvSpPr txBox="1">
            <a:spLocks/>
          </p:cNvSpPr>
          <p:nvPr/>
        </p:nvSpPr>
        <p:spPr bwMode="auto">
          <a:xfrm>
            <a:off x="2341884" y="6141498"/>
            <a:ext cx="590830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en-US" altLang="ja-JP" sz="1800" kern="0">
                <a:solidFill>
                  <a:sysClr val="windowText" lastClr="000000"/>
                </a:solidFill>
                <a:latin typeface="HG丸ｺﾞｼｯｸM-PRO" panose="020F0600000000000000" pitchFamily="50" charset="-128"/>
                <a:ea typeface="HG丸ｺﾞｼｯｸM-PRO" panose="020F0600000000000000" pitchFamily="50" charset="-128"/>
              </a:rPr>
              <a:t>JICA</a:t>
            </a:r>
            <a:r>
              <a:rPr lang="ja-JP" altLang="en-US" sz="1800" kern="0">
                <a:solidFill>
                  <a:sysClr val="windowText" lastClr="000000"/>
                </a:solidFill>
                <a:latin typeface="HG丸ｺﾞｼｯｸM-PRO" panose="020F0600000000000000" pitchFamily="50" charset="-128"/>
                <a:ea typeface="HG丸ｺﾞｼｯｸM-PRO" panose="020F0600000000000000" pitchFamily="50" charset="-128"/>
              </a:rPr>
              <a:t>関西、近畿経済産業局、関西広域連合本部事務局</a:t>
            </a:r>
            <a:endParaRPr lang="en-US" altLang="ja-JP" sz="1800" ker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3" name="角丸四角形 12"/>
          <p:cNvSpPr>
            <a:spLocks noChangeArrowheads="1"/>
          </p:cNvSpPr>
          <p:nvPr/>
        </p:nvSpPr>
        <p:spPr bwMode="auto">
          <a:xfrm>
            <a:off x="488505" y="2708920"/>
            <a:ext cx="1535545" cy="1439912"/>
          </a:xfrm>
          <a:prstGeom prst="roundRect">
            <a:avLst>
              <a:gd name="adj" fmla="val 13139"/>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dirty="0">
                <a:solidFill>
                  <a:prstClr val="black"/>
                </a:solidFill>
                <a:latin typeface="HG丸ｺﾞｼｯｸM-PRO" panose="020F0600000000000000" pitchFamily="50" charset="-128"/>
                <a:ea typeface="HG丸ｺﾞｼｯｸM-PRO" panose="020F0600000000000000" pitchFamily="50" charset="-128"/>
              </a:rPr>
              <a:t>目的</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283148" y="2708920"/>
            <a:ext cx="7062341" cy="1477328"/>
          </a:xfrm>
          <a:prstGeom prst="rect">
            <a:avLst/>
          </a:prstGeom>
        </p:spPr>
        <p:txBody>
          <a:bodyPr wrap="square">
            <a:spAutoFit/>
          </a:bodyPr>
          <a:lstStyle/>
          <a:p>
            <a:pPr lvl="0" algn="just" eaLnBrk="0" fontAlgn="base" hangingPunct="0">
              <a:spcBef>
                <a:spcPct val="20000"/>
              </a:spcBef>
              <a:spcAft>
                <a:spcPct val="0"/>
              </a:spcAft>
              <a:defRPr/>
            </a:pPr>
            <a:r>
              <a:rPr lang="en-US" altLang="ja-JP"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kern="0" dirty="0" err="1">
                <a:solidFill>
                  <a:sysClr val="windowText" lastClr="000000"/>
                </a:solidFill>
                <a:latin typeface="HG丸ｺﾞｼｯｸM-PRO" panose="020F0600000000000000" pitchFamily="50" charset="-128"/>
                <a:ea typeface="HG丸ｺﾞｼｯｸM-PRO" panose="020F0600000000000000" pitchFamily="50" charset="-128"/>
              </a:rPr>
              <a:t>へ</a:t>
            </a:r>
            <a:r>
              <a:rPr lang="ja-JP" altLang="en-US" kern="0" dirty="0" err="1" smtClean="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kern="0" dirty="0" smtClean="0">
                <a:solidFill>
                  <a:sysClr val="windowText" lastClr="000000"/>
                </a:solidFill>
                <a:latin typeface="HG丸ｺﾞｼｯｸM-PRO" panose="020F0600000000000000" pitchFamily="50" charset="-128"/>
                <a:ea typeface="HG丸ｺﾞｼｯｸM-PRO" panose="020F0600000000000000" pitchFamily="50" charset="-128"/>
              </a:rPr>
              <a:t>取組みが</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、関西の民間企業、市民社会・</a:t>
            </a:r>
            <a:r>
              <a:rPr lang="en-US" altLang="ja-JP" kern="0" dirty="0">
                <a:solidFill>
                  <a:sysClr val="windowText" lastClr="000000"/>
                </a:solidFill>
                <a:latin typeface="HG丸ｺﾞｼｯｸM-PRO" panose="020F0600000000000000" pitchFamily="50" charset="-128"/>
                <a:ea typeface="HG丸ｺﾞｼｯｸM-PRO" panose="020F0600000000000000" pitchFamily="50" charset="-128"/>
              </a:rPr>
              <a:t>NPO/NGO</a:t>
            </a:r>
            <a:r>
              <a:rPr lang="ja-JP" altLang="en-US" kern="0" dirty="0" err="1">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大学・研究機関、自治体・政府機関、すべての人々にとって、重要であることを</a:t>
            </a:r>
            <a:r>
              <a:rPr lang="ja-JP" altLang="en-US" u="sng" kern="0" dirty="0">
                <a:solidFill>
                  <a:sysClr val="windowText" lastClr="000000"/>
                </a:solidFill>
                <a:latin typeface="HG丸ｺﾞｼｯｸM-PRO" panose="020F0600000000000000" pitchFamily="50" charset="-128"/>
                <a:ea typeface="HG丸ｺﾞｼｯｸM-PRO" panose="020F0600000000000000" pitchFamily="50" charset="-128"/>
              </a:rPr>
              <a:t>広くアピール</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するとともに、</a:t>
            </a:r>
            <a:r>
              <a:rPr lang="ja-JP" altLang="en-US" u="sng" kern="0" dirty="0">
                <a:solidFill>
                  <a:sysClr val="windowText" lastClr="000000"/>
                </a:solidFill>
                <a:latin typeface="HG丸ｺﾞｼｯｸM-PRO" panose="020F0600000000000000" pitchFamily="50" charset="-128"/>
                <a:ea typeface="HG丸ｺﾞｼｯｸM-PRO" panose="020F0600000000000000" pitchFamily="50" charset="-128"/>
              </a:rPr>
              <a:t>各ステークホルダーの連携と協働</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により、関西において</a:t>
            </a:r>
            <a:r>
              <a:rPr lang="ja-JP" altLang="en-US" u="sng" kern="0" dirty="0">
                <a:solidFill>
                  <a:sysClr val="windowText" lastClr="000000"/>
                </a:solidFill>
                <a:latin typeface="HG丸ｺﾞｼｯｸM-PRO" panose="020F0600000000000000" pitchFamily="50" charset="-128"/>
                <a:ea typeface="HG丸ｺﾞｼｯｸM-PRO" panose="020F0600000000000000" pitchFamily="50" charset="-128"/>
              </a:rPr>
              <a:t>持続的社会の構築に向けた活動や高い社会的価値を生み出す経済活動を加速</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していくこと</a:t>
            </a:r>
          </a:p>
        </p:txBody>
      </p:sp>
      <p:sp>
        <p:nvSpPr>
          <p:cNvPr id="24" name="角丸四角形 12"/>
          <p:cNvSpPr>
            <a:spLocks noChangeArrowheads="1"/>
          </p:cNvSpPr>
          <p:nvPr/>
        </p:nvSpPr>
        <p:spPr bwMode="auto">
          <a:xfrm>
            <a:off x="488505" y="5482392"/>
            <a:ext cx="1535545" cy="431800"/>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a:solidFill>
                  <a:prstClr val="black"/>
                </a:solidFill>
                <a:latin typeface="HG丸ｺﾞｼｯｸM-PRO" panose="020F0600000000000000" pitchFamily="50" charset="-128"/>
                <a:ea typeface="HG丸ｺﾞｼｯｸM-PRO" panose="020F0600000000000000" pitchFamily="50" charset="-128"/>
              </a:rPr>
              <a:t>会員</a:t>
            </a:r>
            <a:endParaRPr lang="en-US" altLang="ja-JP" sz="160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プレースホルダー 4"/>
          <p:cNvSpPr txBox="1">
            <a:spLocks/>
          </p:cNvSpPr>
          <p:nvPr/>
        </p:nvSpPr>
        <p:spPr bwMode="auto">
          <a:xfrm>
            <a:off x="2283148" y="5414422"/>
            <a:ext cx="7167295"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趣旨に賛同する関西圏の民間企業・経済団体、</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市民社会・</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NGO</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NPO</a:t>
            </a:r>
            <a:r>
              <a:rPr lang="ja-JP" altLang="en-US" sz="1800" kern="0" dirty="0" err="1">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大学・研究機関、自治体・政府機関</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各種連携枠組みへの</a:t>
            </a:r>
            <a:r>
              <a:rPr lang="ja-JP" altLang="en-US" sz="2400" b="1" dirty="0" smtClean="0">
                <a:solidFill>
                  <a:schemeClr val="bg1"/>
                </a:solidFill>
                <a:latin typeface="Meiryo UI" panose="020B0604030504040204" pitchFamily="50" charset="-128"/>
                <a:ea typeface="Meiryo UI" panose="020B0604030504040204" pitchFamily="50" charset="-128"/>
              </a:rPr>
              <a:t>参画（関西</a:t>
            </a:r>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プラットフォームへの参加）</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34</a:t>
            </a:fld>
            <a:endParaRPr kumimoji="1" lang="ja-JP" altLang="en-US"/>
          </a:p>
        </p:txBody>
      </p:sp>
    </p:spTree>
    <p:extLst>
      <p:ext uri="{BB962C8B-B14F-4D97-AF65-F5344CB8AC3E}">
        <p14:creationId xmlns:p14="http://schemas.microsoft.com/office/powerpoint/2010/main" val="1673104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7"/>
          <p:cNvSpPr txBox="1">
            <a:spLocks/>
          </p:cNvSpPr>
          <p:nvPr/>
        </p:nvSpPr>
        <p:spPr bwMode="auto">
          <a:xfrm>
            <a:off x="381530" y="697110"/>
            <a:ext cx="9071751" cy="1049106"/>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大阪府は、内閣府が設置した「</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地方創生</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官民連携プラットフォーム</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」に平成</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月の発足時から参画。</a:t>
            </a:r>
            <a:endPar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800" dirty="0" smtClean="0"/>
              <a:t>関係省庁</a:t>
            </a:r>
            <a:r>
              <a:rPr lang="en-US" altLang="ja-JP" sz="1800" dirty="0" smtClean="0"/>
              <a:t>12</a:t>
            </a:r>
            <a:r>
              <a:rPr lang="ja-JP" altLang="en-US" sz="1800" dirty="0" smtClean="0"/>
              <a:t>団体、自治体</a:t>
            </a:r>
            <a:r>
              <a:rPr lang="en-US" altLang="ja-JP" sz="1800" dirty="0" smtClean="0"/>
              <a:t>227</a:t>
            </a:r>
            <a:r>
              <a:rPr lang="ja-JP" altLang="en-US" sz="1800" dirty="0" smtClean="0"/>
              <a:t>団体、民間団体</a:t>
            </a:r>
            <a:r>
              <a:rPr lang="en-US" altLang="ja-JP" sz="1800" dirty="0" smtClean="0"/>
              <a:t>298</a:t>
            </a:r>
            <a:r>
              <a:rPr lang="ja-JP" altLang="en-US" sz="1800" dirty="0" smtClean="0"/>
              <a:t>団体が参加　　合計</a:t>
            </a:r>
            <a:r>
              <a:rPr lang="en-US" altLang="ja-JP" sz="1800" dirty="0" smtClean="0"/>
              <a:t>537</a:t>
            </a:r>
            <a:r>
              <a:rPr lang="ja-JP" altLang="en-US" sz="1800" dirty="0"/>
              <a:t>団体</a:t>
            </a:r>
            <a:r>
              <a:rPr lang="ja-JP" altLang="en-US" sz="1800" dirty="0" smtClean="0"/>
              <a:t>）</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各種連携枠組みへの</a:t>
            </a:r>
            <a:r>
              <a:rPr lang="ja-JP" altLang="en-US" sz="2400" b="1" dirty="0" smtClean="0">
                <a:solidFill>
                  <a:schemeClr val="bg1"/>
                </a:solidFill>
                <a:latin typeface="Meiryo UI" panose="020B0604030504040204" pitchFamily="50" charset="-128"/>
                <a:ea typeface="Meiryo UI" panose="020B0604030504040204" pitchFamily="50" charset="-128"/>
              </a:rPr>
              <a:t>参画（</a:t>
            </a:r>
            <a:r>
              <a:rPr lang="ja-JP" altLang="en-US" sz="2000" b="1" dirty="0" smtClean="0">
                <a:solidFill>
                  <a:schemeClr val="bg1"/>
                </a:solidFill>
                <a:latin typeface="Meiryo UI" panose="020B0604030504040204" pitchFamily="50" charset="-128"/>
                <a:ea typeface="Meiryo UI" panose="020B0604030504040204" pitchFamily="50" charset="-128"/>
              </a:rPr>
              <a:t>地方創生</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官民連携プラットフォームへの参加）</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35</a:t>
            </a:fld>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895" y="1972847"/>
            <a:ext cx="7866530" cy="4885153"/>
          </a:xfrm>
          <a:prstGeom prst="rect">
            <a:avLst/>
          </a:prstGeom>
        </p:spPr>
      </p:pic>
    </p:spTree>
    <p:extLst>
      <p:ext uri="{BB962C8B-B14F-4D97-AF65-F5344CB8AC3E}">
        <p14:creationId xmlns:p14="http://schemas.microsoft.com/office/powerpoint/2010/main" val="3913415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36</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４</a:t>
            </a:r>
            <a:r>
              <a:rPr kumimoji="1" lang="ja-JP" altLang="en-US" sz="4400" dirty="0" smtClean="0">
                <a:latin typeface="Meiryo UI" panose="020B0604030504040204" pitchFamily="50" charset="-128"/>
                <a:ea typeface="Meiryo UI" panose="020B0604030504040204" pitchFamily="50" charset="-128"/>
              </a:rPr>
              <a:t>．部局ヒアリング</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8255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37</a:t>
            </a:fld>
            <a:endParaRPr kumimoji="1" lang="ja-JP" altLang="en-US"/>
          </a:p>
        </p:txBody>
      </p:sp>
      <p:sp>
        <p:nvSpPr>
          <p:cNvPr id="5" name="正方形/長方形 4"/>
          <p:cNvSpPr/>
          <p:nvPr/>
        </p:nvSpPr>
        <p:spPr>
          <a:xfrm>
            <a:off x="1596702" y="5768161"/>
            <a:ext cx="7875874" cy="830997"/>
          </a:xfrm>
          <a:prstGeom prst="rect">
            <a:avLst/>
          </a:prstGeom>
          <a:ln w="25400" cmpd="thickThin">
            <a:solidFill>
              <a:srgbClr val="0070C0"/>
            </a:solidFill>
            <a:prstDash val="solid"/>
          </a:ln>
        </p:spPr>
        <p:txBody>
          <a:bodyPr wrap="none">
            <a:spAutoFit/>
          </a:bodyPr>
          <a:lstStyle/>
          <a:p>
            <a:r>
              <a:rPr kumimoji="1" lang="ja-JP" altLang="en-US" sz="2400" dirty="0">
                <a:latin typeface="Meiryo UI" panose="020B0604030504040204" pitchFamily="50" charset="-128"/>
                <a:ea typeface="Meiryo UI" panose="020B0604030504040204" pitchFamily="50" charset="-128"/>
              </a:rPr>
              <a:t>〇積極的な部局に加え</a:t>
            </a:r>
            <a:r>
              <a:rPr kumimoji="1" lang="ja-JP" altLang="en-US" sz="2400" dirty="0" smtClean="0">
                <a:latin typeface="Meiryo UI" panose="020B0604030504040204" pitchFamily="50" charset="-128"/>
                <a:ea typeface="Meiryo UI" panose="020B0604030504040204" pitchFamily="50" charset="-128"/>
              </a:rPr>
              <a:t>、取組みの</a:t>
            </a:r>
            <a:r>
              <a:rPr kumimoji="1" lang="ja-JP" altLang="en-US" sz="2400" dirty="0">
                <a:latin typeface="Meiryo UI" panose="020B0604030504040204" pitchFamily="50" charset="-128"/>
                <a:ea typeface="Meiryo UI" panose="020B0604030504040204" pitchFamily="50" charset="-128"/>
              </a:rPr>
              <a:t>少ない部局</a:t>
            </a:r>
            <a:r>
              <a:rPr kumimoji="1" lang="ja-JP" altLang="en-US" sz="2400" dirty="0" smtClean="0">
                <a:latin typeface="Meiryo UI" panose="020B0604030504040204" pitchFamily="50" charset="-128"/>
                <a:ea typeface="Meiryo UI" panose="020B0604030504040204" pitchFamily="50" charset="-128"/>
              </a:rPr>
              <a:t>の取組みの推進</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〇域内での事例発掘や連携機会の創出</a:t>
            </a:r>
            <a:endParaRPr kumimoji="1" lang="en-US" altLang="ja-JP" sz="2400" dirty="0">
              <a:latin typeface="Meiryo UI" panose="020B0604030504040204" pitchFamily="50" charset="-128"/>
              <a:ea typeface="Meiryo UI" panose="020B0604030504040204" pitchFamily="50" charset="-128"/>
            </a:endParaRPr>
          </a:p>
        </p:txBody>
      </p:sp>
      <p:sp>
        <p:nvSpPr>
          <p:cNvPr id="8" name="下矢印 7"/>
          <p:cNvSpPr/>
          <p:nvPr/>
        </p:nvSpPr>
        <p:spPr>
          <a:xfrm>
            <a:off x="3954088" y="5004321"/>
            <a:ext cx="1971675" cy="432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862167"/>
            <a:ext cx="9001174" cy="3816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〇勉強会に出席した担当以外の、各グループへの理解を図るのが困難。</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〇関係団体、事業者、府民の認知度を高め、行政の一人よがりにならないように工夫する必要。</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○マッピング（関連する</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のゴールとの整理）の次の段階までには至っていない。</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な取組み事例</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があれば参考にしたいが、他府県でも事例が何もない中で、何をしていけばよいのかが見えてこない。</a:t>
            </a:r>
          </a:p>
        </p:txBody>
      </p:sp>
      <p:sp>
        <p:nvSpPr>
          <p:cNvPr id="7" name="角丸四角形 6"/>
          <p:cNvSpPr/>
          <p:nvPr/>
        </p:nvSpPr>
        <p:spPr>
          <a:xfrm>
            <a:off x="439339" y="640830"/>
            <a:ext cx="3085739"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◆部局</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2138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38</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５</a:t>
            </a:r>
            <a:r>
              <a:rPr kumimoji="1" lang="ja-JP" altLang="en-US" sz="4400" dirty="0" smtClean="0">
                <a:latin typeface="Meiryo UI" panose="020B0604030504040204" pitchFamily="50" charset="-128"/>
                <a:ea typeface="Meiryo UI" panose="020B0604030504040204" pitchFamily="50" charset="-128"/>
              </a:rPr>
              <a:t>．市町村へのはたらきかけ</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67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3</a:t>
            </a:fld>
            <a:endParaRPr kumimoji="1" lang="ja-JP" altLang="en-US"/>
          </a:p>
        </p:txBody>
      </p:sp>
      <p:sp>
        <p:nvSpPr>
          <p:cNvPr id="5" name="正方形/長方形 4"/>
          <p:cNvSpPr/>
          <p:nvPr/>
        </p:nvSpPr>
        <p:spPr>
          <a:xfrm>
            <a:off x="606849" y="6163946"/>
            <a:ext cx="8666155" cy="461665"/>
          </a:xfrm>
          <a:prstGeom prst="rect">
            <a:avLst/>
          </a:prstGeom>
          <a:ln w="25400" cmpd="thickThin">
            <a:solidFill>
              <a:srgbClr val="0070C0"/>
            </a:solidFill>
            <a:prstDash val="solid"/>
          </a:ln>
        </p:spPr>
        <p:txBody>
          <a:bodyPr wrap="none">
            <a:spAutoFit/>
          </a:bodyPr>
          <a:lstStyle/>
          <a:p>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年以降に社会の中心となる若者及び現役世代に対する啓発</a:t>
            </a:r>
            <a:endParaRPr kumimoji="1" lang="en-US" altLang="ja-JP" sz="2400" dirty="0">
              <a:latin typeface="Meiryo UI" panose="020B0604030504040204" pitchFamily="50" charset="-128"/>
              <a:ea typeface="Meiryo UI" panose="020B0604030504040204" pitchFamily="50" charset="-128"/>
            </a:endParaRPr>
          </a:p>
        </p:txBody>
      </p:sp>
      <p:sp>
        <p:nvSpPr>
          <p:cNvPr id="8" name="下矢印 7"/>
          <p:cNvSpPr/>
          <p:nvPr/>
        </p:nvSpPr>
        <p:spPr>
          <a:xfrm>
            <a:off x="3954088" y="5556813"/>
            <a:ext cx="1971675" cy="432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780279"/>
            <a:ext cx="9323226" cy="4464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〇勉強会の開催</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・庁内及び市町村職員向けに開催。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〇市町村ブロック会議での働きかけ</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回の会議において、市町村企画担当課長向けに</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の取組み促進</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〇府民向けの啓発活動</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大阪と連携し「大阪府　</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スペシャルマッチ</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月、計</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・大阪大学と連携し「大阪大学とあそぼう」に</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おけるブース</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出展（平成</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77800" lvl="0" indent="-177800"/>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その他、部局やステークホルダーの開催するイベント等においても啓発活動を実施。</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〇府民</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認知度調査の実施</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439339" y="524890"/>
            <a:ext cx="2570921"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◆普及啓発</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2037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39</a:t>
            </a:fld>
            <a:endParaRPr kumimoji="1" lang="ja-JP" altLang="en-US"/>
          </a:p>
        </p:txBody>
      </p:sp>
      <p:sp>
        <p:nvSpPr>
          <p:cNvPr id="5" name="正方形/長方形 4"/>
          <p:cNvSpPr/>
          <p:nvPr/>
        </p:nvSpPr>
        <p:spPr>
          <a:xfrm>
            <a:off x="2643451" y="5946241"/>
            <a:ext cx="4592948" cy="707886"/>
          </a:xfrm>
          <a:prstGeom prst="rect">
            <a:avLst/>
          </a:prstGeom>
          <a:ln w="25400" cmpd="thickThin">
            <a:solidFill>
              <a:srgbClr val="0070C0"/>
            </a:solidFill>
            <a:prstDash val="solid"/>
          </a:ln>
        </p:spPr>
        <p:txBody>
          <a:bodyPr wrap="square">
            <a:spAutoFit/>
          </a:bodyPr>
          <a:lstStyle/>
          <a:p>
            <a:pPr lvl="0"/>
            <a:r>
              <a:rPr kumimoji="1" lang="ja-JP" altLang="en-US" sz="2000" dirty="0">
                <a:solidFill>
                  <a:prstClr val="black"/>
                </a:solidFill>
                <a:latin typeface="Meiryo UI" panose="020B0604030504040204" pitchFamily="50" charset="-128"/>
                <a:ea typeface="Meiryo UI" panose="020B0604030504040204" pitchFamily="50" charset="-128"/>
              </a:rPr>
              <a:t>域内での事例発掘や連携機会の創出</a:t>
            </a:r>
            <a:endParaRPr kumimoji="1" lang="en-US" altLang="ja-JP" sz="2000" dirty="0">
              <a:solidFill>
                <a:prstClr val="black"/>
              </a:solidFill>
              <a:latin typeface="Meiryo UI" panose="020B0604030504040204" pitchFamily="50" charset="-128"/>
              <a:ea typeface="Meiryo UI" panose="020B0604030504040204" pitchFamily="50" charset="-128"/>
            </a:endParaRPr>
          </a:p>
          <a:p>
            <a:pPr lvl="0"/>
            <a:r>
              <a:rPr kumimoji="1" lang="ja-JP" altLang="en-US" sz="2000" dirty="0">
                <a:solidFill>
                  <a:prstClr val="black"/>
                </a:solidFill>
                <a:latin typeface="Meiryo UI" panose="020B0604030504040204" pitchFamily="50" charset="-128"/>
                <a:ea typeface="Meiryo UI" panose="020B0604030504040204" pitchFamily="50" charset="-128"/>
              </a:rPr>
              <a:t>市町村等ステークホルダー</a:t>
            </a:r>
            <a:r>
              <a:rPr kumimoji="1" lang="ja-JP" altLang="en-US" sz="2000" dirty="0" smtClean="0">
                <a:solidFill>
                  <a:prstClr val="black"/>
                </a:solidFill>
                <a:latin typeface="Meiryo UI" panose="020B0604030504040204" pitchFamily="50" charset="-128"/>
                <a:ea typeface="Meiryo UI" panose="020B0604030504040204" pitchFamily="50" charset="-128"/>
              </a:rPr>
              <a:t>の取組みの推進</a:t>
            </a:r>
            <a:endParaRPr kumimoji="1" lang="ja-JP" altLang="en-US" sz="2000" dirty="0">
              <a:solidFill>
                <a:prstClr val="black"/>
              </a:solidFill>
              <a:latin typeface="Meiryo UI" panose="020B0604030504040204" pitchFamily="50" charset="-128"/>
              <a:ea typeface="Meiryo UI" panose="020B0604030504040204" pitchFamily="50" charset="-128"/>
            </a:endParaRPr>
          </a:p>
        </p:txBody>
      </p:sp>
      <p:sp>
        <p:nvSpPr>
          <p:cNvPr id="8" name="下矢印 7"/>
          <p:cNvSpPr/>
          <p:nvPr/>
        </p:nvSpPr>
        <p:spPr>
          <a:xfrm>
            <a:off x="3954087" y="5360076"/>
            <a:ext cx="1971675" cy="432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589207"/>
            <a:ext cx="9001174" cy="4644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〇市町村ブロック会議での説明（８回）</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〇個別市町村への働きかけ（３市）</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 東 市 ：総合計画審議会で、</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の重要性について進言。</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・四條畷市：関心のある担当者に個別相談。</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 南 市 ：市長の関心が高く、担当者含めて個別相談。</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市町村からの主な意見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〇すぐに総合計画等に反映させるべきと考えるが、上司の理解が足りていない。部局間で温度差がある。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の理念は理解できるが、推進するにあたって、先進的自治体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の取組み事例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等がない中、何をすればよいかわからない。</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〇民間企業等のステークホルダーと連携していくには、どのように進めていけばよいか、知見がない。</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39339" y="389351"/>
            <a:ext cx="4190824"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◆市町村へのはたらきかけ概要</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334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rPr>
              <a:t>市町村の取り組み状況一覧</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483374506"/>
              </p:ext>
            </p:extLst>
          </p:nvPr>
        </p:nvGraphicFramePr>
        <p:xfrm>
          <a:off x="255263" y="682632"/>
          <a:ext cx="4385207" cy="5516222"/>
        </p:xfrm>
        <a:graphic>
          <a:graphicData uri="http://schemas.openxmlformats.org/drawingml/2006/table">
            <a:tbl>
              <a:tblPr/>
              <a:tblGrid>
                <a:gridCol w="1361207">
                  <a:extLst>
                    <a:ext uri="{9D8B030D-6E8A-4147-A177-3AD203B41FA5}">
                      <a16:colId xmlns:a16="http://schemas.microsoft.com/office/drawing/2014/main" val="2263411018"/>
                    </a:ext>
                  </a:extLst>
                </a:gridCol>
                <a:gridCol w="1008000">
                  <a:extLst>
                    <a:ext uri="{9D8B030D-6E8A-4147-A177-3AD203B41FA5}">
                      <a16:colId xmlns:a16="http://schemas.microsoft.com/office/drawing/2014/main" val="2125737046"/>
                    </a:ext>
                  </a:extLst>
                </a:gridCol>
                <a:gridCol w="1008000">
                  <a:extLst>
                    <a:ext uri="{9D8B030D-6E8A-4147-A177-3AD203B41FA5}">
                      <a16:colId xmlns:a16="http://schemas.microsoft.com/office/drawing/2014/main" val="654329603"/>
                    </a:ext>
                  </a:extLst>
                </a:gridCol>
                <a:gridCol w="1008000">
                  <a:extLst>
                    <a:ext uri="{9D8B030D-6E8A-4147-A177-3AD203B41FA5}">
                      <a16:colId xmlns:a16="http://schemas.microsoft.com/office/drawing/2014/main" val="3682309705"/>
                    </a:ext>
                  </a:extLst>
                </a:gridCol>
              </a:tblGrid>
              <a:tr h="183628">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eiryo UI" panose="020B0604030504040204" pitchFamily="50" charset="-128"/>
                          <a:ea typeface="Meiryo UI" panose="020B0604030504040204" pitchFamily="50" charset="-128"/>
                        </a:rPr>
                        <a:t>SDGs</a:t>
                      </a:r>
                      <a:br>
                        <a:rPr 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未来都市</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関西</a:t>
                      </a:r>
                      <a:r>
                        <a:rPr lang="en-US" sz="1100" b="1" i="0" u="none" strike="noStrike">
                          <a:solidFill>
                            <a:srgbClr val="000000"/>
                          </a:solidFill>
                          <a:effectLst/>
                          <a:latin typeface="Meiryo UI" panose="020B0604030504040204" pitchFamily="50" charset="-128"/>
                          <a:ea typeface="Meiryo UI" panose="020B0604030504040204" pitchFamily="50" charset="-128"/>
                        </a:rPr>
                        <a:t>SDGs</a:t>
                      </a:r>
                      <a:br>
                        <a:rPr lang="en-US" sz="1100" b="1" i="0" u="none" strike="noStrike">
                          <a:solidFill>
                            <a:srgbClr val="000000"/>
                          </a:solidFill>
                          <a:effectLst/>
                          <a:latin typeface="Meiryo UI" panose="020B0604030504040204" pitchFamily="50" charset="-128"/>
                          <a:ea typeface="Meiryo UI" panose="020B0604030504040204" pitchFamily="50" charset="-128"/>
                        </a:rPr>
                      </a:br>
                      <a:r>
                        <a:rPr lang="en-US" sz="1100" b="1" i="0" u="none" strike="noStrike">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地方創生</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SDGs</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官民連携</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81274"/>
                  </a:ext>
                </a:extLst>
              </a:tr>
              <a:tr h="172665">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64430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大阪市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33498078"/>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堺市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741259"/>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岸和田市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884168052"/>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豊中市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016301"/>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池田市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82235044"/>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吹田市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34366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泉大津市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67085609"/>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高槻市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983138"/>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貝塚市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06601079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守口市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26940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枚方市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51880753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茨木市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36321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八尾市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73897525"/>
                  </a:ext>
                </a:extLst>
              </a:tr>
              <a:tr h="101406">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泉佐野市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059578"/>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富田林市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08562719"/>
                  </a:ext>
                </a:extLst>
              </a:tr>
              <a:tr h="91174">
                <a:tc>
                  <a:txBody>
                    <a:bodyPr/>
                    <a:lstStyle/>
                    <a:p>
                      <a:pPr algn="l" fontAlgn="b"/>
                      <a:r>
                        <a:rPr lang="zh-CN" altLang="en-US" sz="1600" b="0" i="0" u="none" strike="noStrike">
                          <a:solidFill>
                            <a:srgbClr val="000000"/>
                          </a:solidFill>
                          <a:effectLst/>
                          <a:latin typeface="Meiryo UI" panose="020B0604030504040204" pitchFamily="50" charset="-128"/>
                          <a:ea typeface="Meiryo UI" panose="020B0604030504040204" pitchFamily="50" charset="-128"/>
                        </a:rPr>
                        <a:t>寝屋川市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37666"/>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河内長野市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394425870"/>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松原市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714422"/>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大東市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52309708"/>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和泉市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490713"/>
                  </a:ext>
                </a:extLst>
              </a:tr>
            </a:tbl>
          </a:graphicData>
        </a:graphic>
      </p:graphicFrame>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40</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622977074"/>
              </p:ext>
            </p:extLst>
          </p:nvPr>
        </p:nvGraphicFramePr>
        <p:xfrm>
          <a:off x="5000905" y="682632"/>
          <a:ext cx="4385207" cy="6009384"/>
        </p:xfrm>
        <a:graphic>
          <a:graphicData uri="http://schemas.openxmlformats.org/drawingml/2006/table">
            <a:tbl>
              <a:tblPr/>
              <a:tblGrid>
                <a:gridCol w="1361207">
                  <a:extLst>
                    <a:ext uri="{9D8B030D-6E8A-4147-A177-3AD203B41FA5}">
                      <a16:colId xmlns:a16="http://schemas.microsoft.com/office/drawing/2014/main" val="2263411018"/>
                    </a:ext>
                  </a:extLst>
                </a:gridCol>
                <a:gridCol w="1008000">
                  <a:extLst>
                    <a:ext uri="{9D8B030D-6E8A-4147-A177-3AD203B41FA5}">
                      <a16:colId xmlns:a16="http://schemas.microsoft.com/office/drawing/2014/main" val="2125737046"/>
                    </a:ext>
                  </a:extLst>
                </a:gridCol>
                <a:gridCol w="1008000">
                  <a:extLst>
                    <a:ext uri="{9D8B030D-6E8A-4147-A177-3AD203B41FA5}">
                      <a16:colId xmlns:a16="http://schemas.microsoft.com/office/drawing/2014/main" val="654329603"/>
                    </a:ext>
                  </a:extLst>
                </a:gridCol>
                <a:gridCol w="1008000">
                  <a:extLst>
                    <a:ext uri="{9D8B030D-6E8A-4147-A177-3AD203B41FA5}">
                      <a16:colId xmlns:a16="http://schemas.microsoft.com/office/drawing/2014/main" val="3682309705"/>
                    </a:ext>
                  </a:extLst>
                </a:gridCol>
              </a:tblGrid>
              <a:tr h="183628">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eiryo UI" panose="020B0604030504040204" pitchFamily="50" charset="-128"/>
                          <a:ea typeface="Meiryo UI" panose="020B0604030504040204" pitchFamily="50" charset="-128"/>
                        </a:rPr>
                        <a:t>SDGs</a:t>
                      </a:r>
                      <a:br>
                        <a:rPr 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未来都市</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関西</a:t>
                      </a:r>
                      <a:r>
                        <a:rPr lang="en-US" sz="1100" b="1" i="0" u="none" strike="noStrike">
                          <a:solidFill>
                            <a:srgbClr val="000000"/>
                          </a:solidFill>
                          <a:effectLst/>
                          <a:latin typeface="Meiryo UI" panose="020B0604030504040204" pitchFamily="50" charset="-128"/>
                          <a:ea typeface="Meiryo UI" panose="020B0604030504040204" pitchFamily="50" charset="-128"/>
                        </a:rPr>
                        <a:t>SDGs</a:t>
                      </a:r>
                      <a:br>
                        <a:rPr lang="en-US" sz="1100" b="1" i="0" u="none" strike="noStrike">
                          <a:solidFill>
                            <a:srgbClr val="000000"/>
                          </a:solidFill>
                          <a:effectLst/>
                          <a:latin typeface="Meiryo UI" panose="020B0604030504040204" pitchFamily="50" charset="-128"/>
                          <a:ea typeface="Meiryo UI" panose="020B0604030504040204" pitchFamily="50" charset="-128"/>
                        </a:rPr>
                      </a:br>
                      <a:r>
                        <a:rPr lang="en-US" sz="1100" b="1" i="0" u="none" strike="noStrike">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地方創生</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SDGs</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官民連携</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81274"/>
                  </a:ext>
                </a:extLst>
              </a:tr>
              <a:tr h="91174">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箕面市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329288406"/>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柏原市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58745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羽曳野市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19448833"/>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門真市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59528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摂津市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66348096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高石市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380167"/>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藤井寺市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04432793"/>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東大阪市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329380"/>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泉南市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75604157"/>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四條畷市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667537"/>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交野市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59375148"/>
                  </a:ext>
                </a:extLst>
              </a:tr>
              <a:tr h="91174">
                <a:tc>
                  <a:txBody>
                    <a:bodyPr/>
                    <a:lstStyle/>
                    <a:p>
                      <a:pPr algn="l" fontAlgn="b"/>
                      <a:r>
                        <a:rPr lang="zh-CN" altLang="en-US" sz="1600" b="0" i="0" u="none" strike="noStrike">
                          <a:solidFill>
                            <a:srgbClr val="000000"/>
                          </a:solidFill>
                          <a:effectLst/>
                          <a:latin typeface="Meiryo UI" panose="020B0604030504040204" pitchFamily="50" charset="-128"/>
                          <a:ea typeface="Meiryo UI" panose="020B0604030504040204" pitchFamily="50" charset="-128"/>
                        </a:rPr>
                        <a:t>大阪狭山市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383566"/>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阪南市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〇</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646918540"/>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島本町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239579"/>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豊能町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11433188"/>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能勢町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48054"/>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忠岡町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652902250"/>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熊取町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7332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田尻町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41461940"/>
                  </a:ext>
                </a:extLst>
              </a:tr>
              <a:tr h="123332">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岬町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349158"/>
                  </a:ext>
                </a:extLst>
              </a:tr>
              <a:tr h="123332">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太子町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215943344"/>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河南町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04401"/>
                  </a:ext>
                </a:extLst>
              </a:tr>
              <a:tr h="91174">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千早赤阪村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436319395"/>
                  </a:ext>
                </a:extLst>
              </a:tr>
            </a:tbl>
          </a:graphicData>
        </a:graphic>
      </p:graphicFrame>
    </p:spTree>
    <p:extLst>
      <p:ext uri="{BB962C8B-B14F-4D97-AF65-F5344CB8AC3E}">
        <p14:creationId xmlns:p14="http://schemas.microsoft.com/office/powerpoint/2010/main" val="428843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市町村ブロック会議の概要（再掲）</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41</a:t>
            </a:fld>
            <a:endParaRPr kumimoji="1" lang="ja-JP" altLang="en-US"/>
          </a:p>
        </p:txBody>
      </p:sp>
      <p:sp>
        <p:nvSpPr>
          <p:cNvPr id="5" name="角丸四角形 4"/>
          <p:cNvSpPr/>
          <p:nvPr/>
        </p:nvSpPr>
        <p:spPr>
          <a:xfrm>
            <a:off x="112059" y="1068535"/>
            <a:ext cx="9681882" cy="5247805"/>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＜概要＞</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を市町村にも普及するため、平成</a:t>
            </a:r>
            <a:r>
              <a:rPr kumimoji="1" lang="en-US" altLang="ja-JP" dirty="0">
                <a:solidFill>
                  <a:prstClr val="black"/>
                </a:solidFill>
                <a:latin typeface="Meiryo UI" panose="020B0604030504040204" pitchFamily="50" charset="-128"/>
                <a:ea typeface="Meiryo UI" panose="020B0604030504040204" pitchFamily="50" charset="-128"/>
              </a:rPr>
              <a:t>30</a:t>
            </a:r>
            <a:r>
              <a:rPr kumimoji="1" lang="ja-JP" altLang="en-US" dirty="0">
                <a:solidFill>
                  <a:prstClr val="black"/>
                </a:solidFill>
                <a:latin typeface="Meiryo UI" panose="020B0604030504040204" pitchFamily="50" charset="-128"/>
                <a:ea typeface="Meiryo UI" panose="020B0604030504040204" pitchFamily="50" charset="-128"/>
              </a:rPr>
              <a:t>年７月より市町村ブロック会議に参加し、</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の概要や国の動向、大阪府</a:t>
            </a:r>
            <a:r>
              <a:rPr kumimoji="1" lang="ja-JP" altLang="en-US" dirty="0" smtClean="0">
                <a:solidFill>
                  <a:prstClr val="black"/>
                </a:solidFill>
                <a:latin typeface="Meiryo UI" panose="020B0604030504040204" pitchFamily="50" charset="-128"/>
                <a:ea typeface="Meiryo UI" panose="020B0604030504040204" pitchFamily="50" charset="-128"/>
              </a:rPr>
              <a:t>の取組み状況</a:t>
            </a:r>
            <a:r>
              <a:rPr kumimoji="1" lang="ja-JP" altLang="en-US" dirty="0">
                <a:solidFill>
                  <a:prstClr val="black"/>
                </a:solidFill>
                <a:latin typeface="Meiryo UI" panose="020B0604030504040204" pitchFamily="50" charset="-128"/>
                <a:ea typeface="Meiryo UI" panose="020B0604030504040204" pitchFamily="50" charset="-128"/>
              </a:rPr>
              <a:t>を説明。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（合計</a:t>
            </a:r>
            <a:r>
              <a:rPr kumimoji="1" lang="en-US" altLang="ja-JP" u="sng" dirty="0">
                <a:solidFill>
                  <a:prstClr val="black"/>
                </a:solidFill>
                <a:latin typeface="Meiryo UI" panose="020B0604030504040204" pitchFamily="50" charset="-128"/>
                <a:ea typeface="Meiryo UI" panose="020B0604030504040204" pitchFamily="50" charset="-128"/>
              </a:rPr>
              <a:t>8</a:t>
            </a:r>
            <a:r>
              <a:rPr kumimoji="1" lang="ja-JP" altLang="en-US" u="sng" dirty="0">
                <a:solidFill>
                  <a:prstClr val="black"/>
                </a:solidFill>
                <a:latin typeface="Meiryo UI" panose="020B0604030504040204" pitchFamily="50" charset="-128"/>
                <a:ea typeface="Meiryo UI" panose="020B0604030504040204" pitchFamily="50" charset="-128"/>
              </a:rPr>
              <a:t>回</a:t>
            </a:r>
            <a:r>
              <a:rPr kumimoji="1" lang="ja-JP" altLang="en-US" dirty="0">
                <a:solidFill>
                  <a:prstClr val="black"/>
                </a:solidFill>
                <a:latin typeface="Meiryo UI" panose="020B0604030504040204" pitchFamily="50" charset="-128"/>
                <a:ea typeface="Meiryo UI" panose="020B0604030504040204" pitchFamily="50" charset="-128"/>
              </a:rPr>
              <a:t>参加（</a:t>
            </a:r>
            <a:r>
              <a:rPr kumimoji="1" lang="en-US" altLang="ja-JP" dirty="0">
                <a:solidFill>
                  <a:prstClr val="black"/>
                </a:solidFill>
                <a:latin typeface="Meiryo UI" panose="020B0604030504040204" pitchFamily="50" charset="-128"/>
                <a:ea typeface="Meiryo UI" panose="020B0604030504040204" pitchFamily="50" charset="-128"/>
              </a:rPr>
              <a:t>4</a:t>
            </a:r>
            <a:r>
              <a:rPr kumimoji="1" lang="ja-JP" altLang="en-US" dirty="0">
                <a:solidFill>
                  <a:prstClr val="black"/>
                </a:solidFill>
                <a:latin typeface="Meiryo UI" panose="020B0604030504040204" pitchFamily="50" charset="-128"/>
                <a:ea typeface="Meiryo UI" panose="020B0604030504040204" pitchFamily="50" charset="-128"/>
              </a:rPr>
              <a:t>ブロック</a:t>
            </a:r>
            <a:r>
              <a:rPr kumimoji="1" lang="en-US" altLang="ja-JP" dirty="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２）、</a:t>
            </a:r>
            <a:r>
              <a:rPr kumimoji="1" lang="en-US" altLang="ja-JP" u="sng" dirty="0">
                <a:solidFill>
                  <a:prstClr val="black"/>
                </a:solidFill>
                <a:latin typeface="Meiryo UI" panose="020B0604030504040204" pitchFamily="50" charset="-128"/>
                <a:ea typeface="Meiryo UI" panose="020B0604030504040204" pitchFamily="50" charset="-128"/>
              </a:rPr>
              <a:t>42</a:t>
            </a:r>
            <a:r>
              <a:rPr kumimoji="1" lang="ja-JP" altLang="en-US" u="sng" dirty="0">
                <a:solidFill>
                  <a:prstClr val="black"/>
                </a:solidFill>
                <a:latin typeface="Meiryo UI" panose="020B0604030504040204" pitchFamily="50" charset="-128"/>
                <a:ea typeface="Meiryo UI" panose="020B0604030504040204" pitchFamily="50" charset="-128"/>
              </a:rPr>
              <a:t>市町村</a:t>
            </a:r>
            <a:r>
              <a:rPr kumimoji="1" lang="ja-JP" altLang="en-US" dirty="0">
                <a:solidFill>
                  <a:prstClr val="black"/>
                </a:solidFill>
                <a:latin typeface="Meiryo UI" panose="020B0604030504040204" pitchFamily="50" charset="-128"/>
                <a:ea typeface="Meiryo UI" panose="020B0604030504040204" pitchFamily="50" charset="-128"/>
              </a:rPr>
              <a:t>の企画担当者向けに説明）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＜市町村からの主な意見＞</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u="sng" dirty="0">
                <a:solidFill>
                  <a:prstClr val="black"/>
                </a:solidFill>
                <a:latin typeface="Meiryo UI" panose="020B0604030504040204" pitchFamily="50" charset="-128"/>
                <a:ea typeface="Meiryo UI" panose="020B0604030504040204" pitchFamily="50" charset="-128"/>
              </a:rPr>
              <a:t>SDG</a:t>
            </a:r>
            <a:r>
              <a:rPr kumimoji="1" lang="ja-JP" altLang="en-US" u="sng" dirty="0" err="1">
                <a:solidFill>
                  <a:prstClr val="black"/>
                </a:solidFill>
                <a:latin typeface="Meiryo UI" panose="020B0604030504040204" pitchFamily="50" charset="-128"/>
                <a:ea typeface="Meiryo UI" panose="020B0604030504040204" pitchFamily="50" charset="-128"/>
              </a:rPr>
              <a:t>ｓ</a:t>
            </a:r>
            <a:r>
              <a:rPr kumimoji="1" lang="ja-JP" altLang="en-US" u="sng" dirty="0">
                <a:solidFill>
                  <a:prstClr val="black"/>
                </a:solidFill>
                <a:latin typeface="Meiryo UI" panose="020B0604030504040204" pitchFamily="50" charset="-128"/>
                <a:ea typeface="Meiryo UI" panose="020B0604030504040204" pitchFamily="50" charset="-128"/>
              </a:rPr>
              <a:t>の理念は理解できる</a:t>
            </a:r>
            <a:r>
              <a:rPr kumimoji="1" lang="ja-JP" altLang="en-US"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〇すぐに総合計画等に反映させるべきと考えるが、上司の理解が足りていない。</a:t>
            </a:r>
            <a:r>
              <a:rPr kumimoji="1" lang="ja-JP" altLang="en-US" u="sng" dirty="0">
                <a:solidFill>
                  <a:prstClr val="black"/>
                </a:solidFill>
                <a:latin typeface="Meiryo UI" panose="020B0604030504040204" pitchFamily="50" charset="-128"/>
                <a:ea typeface="Meiryo UI" panose="020B0604030504040204" pitchFamily="50" charset="-128"/>
              </a:rPr>
              <a:t>部局間での温度差もある</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ja-JP" altLang="en-US" u="sng" dirty="0">
                <a:solidFill>
                  <a:prstClr val="black"/>
                </a:solidFill>
                <a:latin typeface="Meiryo UI" panose="020B0604030504040204" pitchFamily="50" charset="-128"/>
                <a:ea typeface="Meiryo UI" panose="020B0604030504040204" pitchFamily="50" charset="-128"/>
              </a:rPr>
              <a:t>他府県の先進的自治体</a:t>
            </a:r>
            <a:r>
              <a:rPr kumimoji="1" lang="ja-JP" altLang="en-US" u="sng" dirty="0" smtClean="0">
                <a:solidFill>
                  <a:prstClr val="black"/>
                </a:solidFill>
                <a:latin typeface="Meiryo UI" panose="020B0604030504040204" pitchFamily="50" charset="-128"/>
                <a:ea typeface="Meiryo UI" panose="020B0604030504040204" pitchFamily="50" charset="-128"/>
              </a:rPr>
              <a:t>の取組み事例</a:t>
            </a:r>
            <a:r>
              <a:rPr kumimoji="1" lang="ja-JP" altLang="en-US" u="sng" dirty="0">
                <a:solidFill>
                  <a:prstClr val="black"/>
                </a:solidFill>
                <a:latin typeface="Meiryo UI" panose="020B0604030504040204" pitchFamily="50" charset="-128"/>
                <a:ea typeface="Meiryo UI" panose="020B0604030504040204" pitchFamily="50" charset="-128"/>
              </a:rPr>
              <a:t>等がないと何をすればよいかわからない</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〇民間企業等のステークホルダーと連携していくには、どのように進めていけばよいのかわからない。　</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〇新聞報道等から</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の世間での盛り上がりを感じるが、行政として何から手を付けてよいか悩んでいる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374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42</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６</a:t>
            </a:r>
            <a:r>
              <a:rPr kumimoji="1" lang="ja-JP" altLang="en-US" sz="4400" dirty="0" smtClean="0">
                <a:latin typeface="Meiryo UI" panose="020B0604030504040204" pitchFamily="50" charset="-128"/>
                <a:ea typeface="Meiryo UI" panose="020B0604030504040204" pitchFamily="50" charset="-128"/>
              </a:rPr>
              <a:t>．先進自治体ヒアリング</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4730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43</a:t>
            </a:fld>
            <a:endParaRPr kumimoji="1" lang="ja-JP" altLang="en-US"/>
          </a:p>
        </p:txBody>
      </p:sp>
      <p:sp>
        <p:nvSpPr>
          <p:cNvPr id="2" name="角丸四角形 1"/>
          <p:cNvSpPr/>
          <p:nvPr/>
        </p:nvSpPr>
        <p:spPr>
          <a:xfrm>
            <a:off x="439339" y="1011111"/>
            <a:ext cx="9001174" cy="5112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＜ヒアリング先＞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近畿の先進自治体として、有識者からの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滋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賀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県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から全国に先駆けて</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　 市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未来都市</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近江八幡市</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から全国に先駆けて</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a:t>
            </a: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尼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崎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から全国に先駆けて</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a:t>
            </a: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＜先進自治体の取り組み概要＞</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どの自治体もこれまでの環境分野での取り組みをきっかけに開始。</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な取組みは</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、総合計画をはじめとする既存計画への</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＜ヒアリング概要＞</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のためではなく、より</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よい</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のために</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を活用していくという視点が重要。</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の持つ価値は、地域の小さな、</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意義深い取組みに</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スポットライトを当てること。</a:t>
            </a:r>
          </a:p>
        </p:txBody>
      </p:sp>
      <p:sp>
        <p:nvSpPr>
          <p:cNvPr id="5" name="角丸四角形 4"/>
          <p:cNvSpPr/>
          <p:nvPr/>
        </p:nvSpPr>
        <p:spPr>
          <a:xfrm>
            <a:off x="439339" y="755722"/>
            <a:ext cx="4190824"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◆先進自治体ヒアリング概要</a:t>
            </a:r>
          </a:p>
        </p:txBody>
      </p:sp>
    </p:spTree>
    <p:extLst>
      <p:ext uri="{BB962C8B-B14F-4D97-AF65-F5344CB8AC3E}">
        <p14:creationId xmlns:p14="http://schemas.microsoft.com/office/powerpoint/2010/main" val="3863198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44</a:t>
            </a:fld>
            <a:endParaRPr kumimoji="1" lang="ja-JP" altLang="en-US"/>
          </a:p>
        </p:txBody>
      </p:sp>
      <p:sp>
        <p:nvSpPr>
          <p:cNvPr id="3" name="テキスト ボックス 2"/>
          <p:cNvSpPr txBox="1"/>
          <p:nvPr/>
        </p:nvSpPr>
        <p:spPr>
          <a:xfrm>
            <a:off x="1471611" y="2857500"/>
            <a:ext cx="6958013" cy="769441"/>
          </a:xfrm>
          <a:prstGeom prst="rect">
            <a:avLst/>
          </a:prstGeom>
          <a:noFill/>
        </p:spPr>
        <p:txBody>
          <a:bodyPr wrap="square" rtlCol="0">
            <a:spAutoFit/>
          </a:bodyPr>
          <a:lstStyle/>
          <a:p>
            <a:pPr algn="ctr"/>
            <a:r>
              <a:rPr kumimoji="1" lang="ja-JP" altLang="en-US" sz="4400" dirty="0" smtClean="0">
                <a:latin typeface="Meiryo UI" panose="020B0604030504040204" pitchFamily="50" charset="-128"/>
                <a:ea typeface="Meiryo UI" panose="020B0604030504040204" pitchFamily="50" charset="-128"/>
              </a:rPr>
              <a:t>７．有識者ヒアリング</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2756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45</a:t>
            </a:fld>
            <a:endParaRPr kumimoji="1" lang="ja-JP" altLang="en-US"/>
          </a:p>
        </p:txBody>
      </p:sp>
      <p:sp>
        <p:nvSpPr>
          <p:cNvPr id="2" name="角丸四角形 1"/>
          <p:cNvSpPr/>
          <p:nvPr/>
        </p:nvSpPr>
        <p:spPr>
          <a:xfrm>
            <a:off x="439339" y="672532"/>
            <a:ext cx="9001174" cy="6012000"/>
          </a:xfrm>
          <a:prstGeom prst="roundRect">
            <a:avLst>
              <a:gd name="adj" fmla="val 445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ctr"/>
          <a:lstStyle/>
          <a:p>
            <a:pPr marL="152400" indent="-152400" algn="just">
              <a:spcAft>
                <a:spcPts val="1200"/>
              </a:spcAft>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○ＳＤＧｓは、</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ゴールに沿った自治体の現状を把握することで、強みを認識してより伸長したり、弱点</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把握して</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克服</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するなどの意義</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ＳＤＧｓの１７個のゴールを全て網羅する必要はなく、強みを伸ばす、弱点を克服するという観点で、ターゲットを</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絞った</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進めていくことが重要</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教育を入れるべきという声は必ず出てくる。</a:t>
            </a:r>
            <a:endParaRPr lang="ja-JP" altLang="ja-JP" sz="1600" u="sng"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spcAft>
                <a:spcPts val="1200"/>
              </a:spcAft>
            </a:pP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をどのようにローカライズして、自治体ごとに当てはめるかは非常に難しい問題。念押ししたいのは、</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ＳＤＧｓの名のもと、全自治体を同じ指標で画一的に評価して順位づけしてしまうことはしてほしくない</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。ＳＤＧｓは、あくまで、住んでいる地域を良くるためのツールであることを念頭に置いておいてほしい。</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6200" indent="-76200" algn="just">
              <a:lnSpc>
                <a:spcPts val="1800"/>
              </a:lnSpc>
              <a:spcAft>
                <a:spcPts val="120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大阪府は、経済会や民間と連携した</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が多く、そこが大きなアドバンテージ</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。例えば、ＳＤＧｓに関する民間からの事業提案を受け付ける窓口を設置するなどのアイディアがあるか。また、</a:t>
            </a:r>
            <a:r>
              <a:rPr lang="en-US"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未来都市に選ばれた自治体を見ていても、自治体だけが</a:t>
            </a:r>
            <a:r>
              <a:rPr lang="en-US"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をやっているところが大半</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の中核を占める「パートナーシップ」がうまく進んでいるように思えない</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ういった意味で、もし</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市町村や経済界を巻き込んだ指針が策定できれば、非常に好事例</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になると思う。</a:t>
            </a:r>
            <a:endParaRPr lang="ja-JP" altLang="ja-JP"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spcAft>
                <a:spcPts val="1200"/>
              </a:spcAft>
            </a:pPr>
            <a:r>
              <a:rPr lang="ja-JP" altLang="en-US"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大阪府であれば、やはり外せない視点は万博</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だと思う。他の自治体はそうした拠り所がないので、</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ぜひ強みとして活用していくべき</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だと思う。</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そうした理念、大きな方針を設定したうえで、</a:t>
            </a:r>
            <a:r>
              <a:rPr lang="en-US"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KPI</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等に</a:t>
            </a:r>
            <a:r>
              <a:rPr lang="en-US"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SDG</a:t>
            </a:r>
            <a:r>
              <a:rPr lang="ja-JP" altLang="ja-JP" sz="1600" u="sng" kern="100" dirty="0" err="1">
                <a:solidFill>
                  <a:schemeClr val="tx1"/>
                </a:solidFill>
                <a:latin typeface="Meiryo UI" panose="020B0604030504040204" pitchFamily="50" charset="-128"/>
                <a:ea typeface="Meiryo UI" panose="020B0604030504040204" pitchFamily="50" charset="-128"/>
                <a:cs typeface="Courier New" panose="02070309020205020404" pitchFamily="49" charset="0"/>
              </a:rPr>
              <a:t>ｓ</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の指標を活用していくのが良い</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のでは。</a:t>
            </a:r>
            <a:endParaRPr lang="en-US"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a:p>
            <a:pPr marL="152400" indent="-152400" algn="just">
              <a:spcAft>
                <a:spcPts val="12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を踏まえた新規事業は、全国どこにもないのが現状</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algn="just">
              <a:spcAft>
                <a:spcPts val="1200"/>
              </a:spcAft>
            </a:pPr>
            <a:r>
              <a:rPr lang="ja-JP" altLang="en-US"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は型にはまったやり方ではなく、個々の自治体の特性に応じて進めるべき。</a:t>
            </a:r>
            <a:r>
              <a:rPr lang="en-US"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未来都市へ応募し、選定されることは、その１つにすぎない</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spcAft>
                <a:spcPts val="1200"/>
              </a:spcAft>
            </a:pP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子ども向けの啓発活動としてバッジを活用している話も、</a:t>
            </a:r>
            <a:r>
              <a:rPr lang="en-US"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SDGs</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が未来志向である点を踏まえると、非常に本質を突いた良い取り組み</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だと思っているし、行く先々で話をさせてもらっている。</a:t>
            </a:r>
          </a:p>
        </p:txBody>
      </p:sp>
      <p:sp>
        <p:nvSpPr>
          <p:cNvPr id="5" name="角丸四角形 4"/>
          <p:cNvSpPr/>
          <p:nvPr/>
        </p:nvSpPr>
        <p:spPr>
          <a:xfrm>
            <a:off x="439339" y="384935"/>
            <a:ext cx="3006226"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◆有識者ヒアリング概要①</a:t>
            </a:r>
          </a:p>
        </p:txBody>
      </p:sp>
    </p:spTree>
    <p:extLst>
      <p:ext uri="{BB962C8B-B14F-4D97-AF65-F5344CB8AC3E}">
        <p14:creationId xmlns:p14="http://schemas.microsoft.com/office/powerpoint/2010/main" val="2840287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46</a:t>
            </a:fld>
            <a:endParaRPr kumimoji="1" lang="ja-JP" altLang="en-US"/>
          </a:p>
        </p:txBody>
      </p:sp>
      <p:sp>
        <p:nvSpPr>
          <p:cNvPr id="2" name="角丸四角形 1"/>
          <p:cNvSpPr/>
          <p:nvPr/>
        </p:nvSpPr>
        <p:spPr>
          <a:xfrm>
            <a:off x="439339" y="553264"/>
            <a:ext cx="9114094" cy="6012000"/>
          </a:xfrm>
          <a:prstGeom prst="roundRect">
            <a:avLst>
              <a:gd name="adj" fmla="val 26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52400" lvl="0" indent="-152400" algn="just"/>
            <a:r>
              <a:rPr lang="ja-JP" altLang="ja-JP"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○行</a:t>
            </a:r>
            <a:r>
              <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政の動向をかなり先行するかたちで、</a:t>
            </a:r>
            <a:r>
              <a:rPr lang="ja-JP"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企業の間でかなり盛り上がってきている</a:t>
            </a:r>
            <a:r>
              <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。他方、大企業と中堅・中小企業の間でかなりギャップがあり、</a:t>
            </a:r>
            <a:r>
              <a:rPr lang="ja-JP"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気が付いたら、</a:t>
            </a:r>
            <a:r>
              <a:rPr lang="en-US"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SDGs</a:t>
            </a:r>
            <a:r>
              <a:rPr lang="ja-JP"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をやっていない地元企業が取引を打ち切られる、といった事態が発生しかねず（実際欧米で生じている）このあたりは、行政が果たすべき役割があるかもしれない</a:t>
            </a:r>
            <a:r>
              <a:rPr lang="ja-JP" altLang="ja-JP"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lvl="0"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en-US" sz="1600" kern="100" dirty="0" smtClean="0">
                <a:solidFill>
                  <a:prstClr val="black"/>
                </a:solidFill>
                <a:latin typeface="Meiryo UI" panose="020B0604030504040204" pitchFamily="50" charset="-128"/>
                <a:ea typeface="Meiryo UI" panose="020B0604030504040204" pitchFamily="50" charset="-128"/>
                <a:cs typeface="Courier New" panose="02070309020205020404" pitchFamily="49" charset="0"/>
              </a:rPr>
              <a:t>〇</a:t>
            </a:r>
            <a:r>
              <a:rPr lang="en-US" altLang="ja-JP" sz="1600" u="sng"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SDGs</a:t>
            </a:r>
            <a:r>
              <a:rPr lang="ja-JP" altLang="ja-JP" sz="1600" u="sng"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の真の狙いは、価値の対立を防ぐこと、平和を実現すること</a:t>
            </a:r>
            <a:r>
              <a:rPr lang="ja-JP" altLang="ja-JP" sz="1600"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a:t>
            </a:r>
          </a:p>
          <a:p>
            <a:pPr lvl="0"/>
            <a:r>
              <a:rPr lang="ja-JP" altLang="ja-JP" sz="1600"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　もっと平たい言い方をすると、縦割りの排除。</a:t>
            </a:r>
          </a:p>
          <a:p>
            <a:pPr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の価値は、主に以下の</a:t>
            </a:r>
            <a:r>
              <a:rPr lang="en-US"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あると思っている。</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①（これまで対立もあった）</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社会をより良くする複数の価値を並列</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していること。</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「持続可能性」という言葉にあるように、時間軸の概念を取り入れていること</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①に基づいて、既存・新規の施策にスタンプを押す話を否定はしないが、事業仕訳となんら変わらず、</a:t>
            </a:r>
            <a:r>
              <a:rPr lang="en-US"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という「器」を活用する意義が無い</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如何に施策を尖らせていくかは、②の発想が必要</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。単年度予算の行政主体が、中長期的な視点で事業を実施することが難しいことは承知しているが、将来的な理想像として持っておくことも必要ではないか。</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○①については先ほども話した、</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「縦割りの解消」という側面に加え、自分たちのやっている個々の事業の社会全体での位置づけを認識し、実は大きな波及効果を持っていることを認識する意義がある</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。例えば、道を作る話は、単なるインフラ整備に留まらず、その先にいる子どもたちのために学校ができたり、逆に環境に負荷をかける、といった話。</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指標化は、指標の設定次第で何とでも言えるのが実情</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だと思っている。</a:t>
            </a:r>
            <a:endPar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p:txBody>
      </p:sp>
      <p:sp>
        <p:nvSpPr>
          <p:cNvPr id="5" name="角丸四角形 4"/>
          <p:cNvSpPr/>
          <p:nvPr/>
        </p:nvSpPr>
        <p:spPr>
          <a:xfrm>
            <a:off x="439339" y="331927"/>
            <a:ext cx="3085739"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◆有識者ヒアリング概要</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85614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47</a:t>
            </a:fld>
            <a:endParaRPr kumimoji="1" lang="ja-JP" altLang="en-US"/>
          </a:p>
        </p:txBody>
      </p:sp>
      <p:sp>
        <p:nvSpPr>
          <p:cNvPr id="2" name="角丸四角形 1"/>
          <p:cNvSpPr/>
          <p:nvPr/>
        </p:nvSpPr>
        <p:spPr>
          <a:xfrm>
            <a:off x="439339" y="1190414"/>
            <a:ext cx="9001174" cy="4572000"/>
          </a:xfrm>
          <a:prstGeom prst="roundRect">
            <a:avLst>
              <a:gd name="adj" fmla="val 25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○自治体は、</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準備として、当面、①水平的展開、②垂直的展開のための仕込みの期間にあたるように思う。</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①水平的展開</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○庁内の職員、市町村職員、一般府民向けの普及啓発・理解促進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を横に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広げる取組み。 </a:t>
            </a:r>
            <a:r>
              <a:rPr lang="ja-JP" altLang="en-US"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過去、自分が講演したり、参加した様々な研修での経験を踏まえると、ワークショップ型の研修が、より効果的だと思う。順序としては、府の企画担当が、各部局や市町村にそもそもの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について、座学形式の勉強会を開催した後、より現場に近い人たちに自分事に思ってもらえるよう、各部局や市町村が主体的にワークショップ型のイベントなどを開くのが理想か。</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②垂直的展開</a:t>
            </a:r>
          </a:p>
          <a:p>
            <a:pPr marL="17780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○各部局がワークショップ（</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マッピング・実施</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原則チェック等）などを通じて、自分たちの分野に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おける取組み目標</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や施策を</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の観点も踏まえて策定するもので、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を縦に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深める取組み。</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は、主体的に取り組むことが重要な柱。上から指標を決めて達成を義務化するようなことになるのは少し違和感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39339" y="918503"/>
            <a:ext cx="3085739"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spTree>
    <p:extLst>
      <p:ext uri="{BB962C8B-B14F-4D97-AF65-F5344CB8AC3E}">
        <p14:creationId xmlns:p14="http://schemas.microsoft.com/office/powerpoint/2010/main" val="1694793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48</a:t>
            </a:fld>
            <a:endParaRPr kumimoji="1" lang="ja-JP" altLang="en-US"/>
          </a:p>
        </p:txBody>
      </p:sp>
      <p:sp>
        <p:nvSpPr>
          <p:cNvPr id="3" name="正方形/長方形 2"/>
          <p:cNvSpPr/>
          <p:nvPr/>
        </p:nvSpPr>
        <p:spPr>
          <a:xfrm>
            <a:off x="1229915" y="610279"/>
            <a:ext cx="8048556" cy="5365571"/>
          </a:xfrm>
          <a:prstGeom prst="rect">
            <a:avLst/>
          </a:prstGeom>
        </p:spPr>
        <p:txBody>
          <a:bodyPr wrap="square">
            <a:spAutoFit/>
          </a:bodyPr>
          <a:lstStyle/>
          <a:p>
            <a:pPr defTabSz="1279987">
              <a:spcAft>
                <a:spcPts val="200"/>
              </a:spcAft>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有識者・ステークホルダー一覧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（敬称略）</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＜個別ヒアリング＞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川久保　俊（法政大学　デザイン工学部建築学科　准教授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rPr>
              <a:t>蟹江</a:t>
            </a:r>
            <a:r>
              <a:rPr lang="ja-JP" altLang="en-US" dirty="0">
                <a:latin typeface="Meiryo UI" panose="020B0604030504040204" pitchFamily="50" charset="-128"/>
                <a:ea typeface="Meiryo UI" panose="020B0604030504040204" pitchFamily="50" charset="-128"/>
              </a:rPr>
              <a:t>　憲史</a:t>
            </a:r>
            <a:r>
              <a:rPr lang="ja-JP" altLang="en-US" dirty="0" smtClean="0">
                <a:latin typeface="Meiryo UI" panose="020B0604030504040204" pitchFamily="50" charset="-128"/>
                <a:ea typeface="Meiryo UI" panose="020B0604030504040204" pitchFamily="50" charset="-128"/>
              </a:rPr>
              <a:t>（慶</a:t>
            </a:r>
            <a:r>
              <a:rPr lang="ja-JP" altLang="en-US" dirty="0">
                <a:latin typeface="Meiryo UI" panose="020B0604030504040204" pitchFamily="50" charset="-128"/>
                <a:ea typeface="Meiryo UI" panose="020B0604030504040204" pitchFamily="50" charset="-128"/>
              </a:rPr>
              <a:t>應</a:t>
            </a:r>
            <a:r>
              <a:rPr lang="ja-JP" altLang="en-US" dirty="0" smtClean="0">
                <a:latin typeface="Meiryo UI" panose="020B0604030504040204" pitchFamily="50" charset="-128"/>
                <a:ea typeface="Meiryo UI" panose="020B0604030504040204" pitchFamily="50" charset="-128"/>
              </a:rPr>
              <a:t>義塾</a:t>
            </a:r>
            <a:r>
              <a:rPr lang="ja-JP" altLang="en-US" dirty="0">
                <a:latin typeface="Meiryo UI" panose="020B0604030504040204" pitchFamily="50" charset="-128"/>
                <a:ea typeface="Meiryo UI" panose="020B0604030504040204" pitchFamily="50" charset="-128"/>
              </a:rPr>
              <a:t>大学大学院 政策・メディア研究科　</a:t>
            </a:r>
            <a:r>
              <a:rPr lang="ja-JP" altLang="ja-JP" dirty="0" smtClean="0">
                <a:latin typeface="Meiryo UI" panose="020B0604030504040204" pitchFamily="50" charset="-128"/>
                <a:ea typeface="Meiryo UI" panose="020B0604030504040204" pitchFamily="50" charset="-128"/>
              </a:rPr>
              <a:t>教授</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defTabSz="1279987">
              <a:spcAft>
                <a:spcPts val="200"/>
              </a:spcAft>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岡崎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裕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和歌山大学　教育学部　教授）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・岡島　克樹（大阪大谷大学　人間社会学部　教授）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＜セミナー等での聴講＞</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dirty="0">
                <a:latin typeface="Meiryo UI" panose="020B0604030504040204" pitchFamily="50" charset="-128"/>
                <a:ea typeface="Meiryo UI" panose="020B0604030504040204" pitchFamily="50" charset="-128"/>
                <a:cs typeface="Meiryo UI" panose="020B0604030504040204" pitchFamily="50" charset="-128"/>
              </a:rPr>
              <a:t>村上</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zh-CN" altLang="en-US" dirty="0">
                <a:latin typeface="Meiryo UI" panose="020B0604030504040204" pitchFamily="50" charset="-128"/>
                <a:ea typeface="Meiryo UI" panose="020B0604030504040204" pitchFamily="50" charset="-128"/>
                <a:cs typeface="Meiryo UI" panose="020B0604030504040204" pitchFamily="50" charset="-128"/>
              </a:rPr>
              <a:t>周三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zh-CN" altLang="en-US" dirty="0">
                <a:latin typeface="Meiryo UI" panose="020B0604030504040204" pitchFamily="50" charset="-128"/>
                <a:ea typeface="Meiryo UI" panose="020B0604030504040204" pitchFamily="50" charset="-128"/>
                <a:cs typeface="Meiryo UI" panose="020B0604030504040204" pitchFamily="50" charset="-128"/>
              </a:rPr>
              <a:t>東京大学名誉教授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北橋</a:t>
            </a:r>
            <a:r>
              <a:rPr lang="ja-JP" altLang="en-US" dirty="0">
                <a:latin typeface="Meiryo UI" panose="020B0604030504040204" pitchFamily="50" charset="-128"/>
                <a:ea typeface="Meiryo UI" panose="020B0604030504040204" pitchFamily="50" charset="-128"/>
              </a:rPr>
              <a:t>　健治（</a:t>
            </a:r>
            <a:r>
              <a:rPr lang="ja-JP" altLang="ja-JP" dirty="0">
                <a:latin typeface="Meiryo UI" panose="020B0604030504040204" pitchFamily="50" charset="-128"/>
                <a:ea typeface="Meiryo UI" panose="020B0604030504040204" pitchFamily="50" charset="-128"/>
              </a:rPr>
              <a:t>北九州市長</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井上</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隆　 （</a:t>
            </a:r>
            <a:r>
              <a:rPr lang="ja-JP" altLang="ja-JP" dirty="0">
                <a:latin typeface="Meiryo UI" panose="020B0604030504040204" pitchFamily="50" charset="-128"/>
                <a:ea typeface="Meiryo UI" panose="020B0604030504040204" pitchFamily="50" charset="-128"/>
              </a:rPr>
              <a:t>経団連常務理事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蟹江</a:t>
            </a:r>
            <a:r>
              <a:rPr lang="ja-JP" altLang="en-US" dirty="0">
                <a:latin typeface="Meiryo UI" panose="020B0604030504040204" pitchFamily="50" charset="-128"/>
                <a:ea typeface="Meiryo UI" panose="020B0604030504040204" pitchFamily="50" charset="-128"/>
              </a:rPr>
              <a:t>　憲史</a:t>
            </a:r>
            <a:r>
              <a:rPr lang="ja-JP" altLang="en-US" dirty="0" smtClean="0">
                <a:latin typeface="Meiryo UI" panose="020B0604030504040204" pitchFamily="50" charset="-128"/>
                <a:ea typeface="Meiryo UI" panose="020B0604030504040204" pitchFamily="50" charset="-128"/>
              </a:rPr>
              <a:t>（慶</a:t>
            </a:r>
            <a:r>
              <a:rPr lang="ja-JP" altLang="en-US" dirty="0">
                <a:latin typeface="Meiryo UI" panose="020B0604030504040204" pitchFamily="50" charset="-128"/>
                <a:ea typeface="Meiryo UI" panose="020B0604030504040204" pitchFamily="50" charset="-128"/>
              </a:rPr>
              <a:t>應</a:t>
            </a:r>
            <a:r>
              <a:rPr lang="ja-JP" altLang="ja-JP" dirty="0" smtClean="0">
                <a:latin typeface="Meiryo UI" panose="020B0604030504040204" pitchFamily="50" charset="-128"/>
                <a:ea typeface="Meiryo UI" panose="020B0604030504040204" pitchFamily="50" charset="-128"/>
              </a:rPr>
              <a:t>大学</a:t>
            </a:r>
            <a:r>
              <a:rPr lang="ja-JP" altLang="ja-JP" dirty="0">
                <a:latin typeface="Meiryo UI" panose="020B0604030504040204" pitchFamily="50" charset="-128"/>
                <a:ea typeface="Meiryo UI" panose="020B0604030504040204" pitchFamily="50" charset="-128"/>
              </a:rPr>
              <a:t>大学院教授</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＜その他ステークホルダーヒアリング＞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・ＪＩＣＡ関西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・ＳＭＢＣ大阪支店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671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庁内・市町村向け</a:t>
            </a:r>
            <a:r>
              <a:rPr lang="ja-JP" altLang="en-US" sz="2400" b="1" dirty="0" smtClean="0">
                <a:solidFill>
                  <a:schemeClr val="bg1"/>
                </a:solidFill>
                <a:latin typeface="Meiryo UI" panose="020B0604030504040204" pitchFamily="50" charset="-128"/>
                <a:ea typeface="Meiryo UI" panose="020B0604030504040204" pitchFamily="50" charset="-128"/>
              </a:rPr>
              <a:t>勉強会の概要①</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4</a:t>
            </a:fld>
            <a:endParaRPr kumimoji="1" lang="ja-JP" altLang="en-US"/>
          </a:p>
        </p:txBody>
      </p:sp>
      <p:sp>
        <p:nvSpPr>
          <p:cNvPr id="3" name="正方形/長方形 2"/>
          <p:cNvSpPr/>
          <p:nvPr/>
        </p:nvSpPr>
        <p:spPr>
          <a:xfrm>
            <a:off x="246529" y="729256"/>
            <a:ext cx="9412942" cy="1077218"/>
          </a:xfrm>
          <a:prstGeom prst="rect">
            <a:avLst/>
          </a:prstGeom>
        </p:spPr>
        <p:txBody>
          <a:bodyPr wrap="square">
            <a:spAutoFit/>
          </a:bodyPr>
          <a:lstStyle/>
          <a:p>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第１回　</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とは</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JICA</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関西　西野所長</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第２回　わたしたちのまちにとっての</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SDG</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ｓ</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6/13</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法政大学　川久保准教授</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第３回　</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達成をめざす事業推進のありかた</a:t>
            </a:r>
            <a:r>
              <a:rPr lang="ja-JP" altLang="en-US" sz="1600" b="1" u="sng" spc="-300" dirty="0">
                <a:latin typeface="Meiryo UI" panose="020B0604030504040204" pitchFamily="50" charset="-128"/>
                <a:ea typeface="Meiryo UI" panose="020B0604030504040204" pitchFamily="50" charset="-128"/>
                <a:cs typeface="Meiryo UI" panose="020B0604030504040204" pitchFamily="50" charset="-128"/>
              </a:rPr>
              <a:t>～柔軟で自由な発想で</a:t>
            </a:r>
            <a:r>
              <a:rPr lang="en-US" altLang="ja-JP" sz="1600" b="1" u="sng" spc="-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7/12</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慶應</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義塾</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大学　蟹江教授</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17166" y="1728008"/>
            <a:ext cx="9071390" cy="15798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ts val="2200"/>
              </a:lnSpc>
              <a:spcAft>
                <a:spcPts val="600"/>
              </a:spcAft>
            </a:pPr>
            <a:r>
              <a:rPr kumimoji="1" lang="ja-JP" altLang="en-US" sz="1600" dirty="0" smtClean="0">
                <a:latin typeface="Meiryo UI" panose="020B0604030504040204" pitchFamily="50" charset="-128"/>
                <a:ea typeface="Meiryo UI" panose="020B0604030504040204" pitchFamily="50" charset="-128"/>
              </a:rPr>
              <a:t>〇各</a:t>
            </a:r>
            <a:r>
              <a:rPr kumimoji="1" lang="ja-JP" altLang="en-US" sz="1600" dirty="0">
                <a:latin typeface="Meiryo UI" panose="020B0604030504040204" pitchFamily="50" charset="-128"/>
                <a:ea typeface="Meiryo UI" panose="020B0604030504040204" pitchFamily="50" charset="-128"/>
              </a:rPr>
              <a:t>回</a:t>
            </a:r>
            <a:r>
              <a:rPr kumimoji="1" lang="en-US" altLang="ja-JP" sz="1600" dirty="0" smtClean="0">
                <a:latin typeface="Meiryo UI" panose="020B0604030504040204" pitchFamily="50" charset="-128"/>
                <a:ea typeface="Meiryo UI" panose="020B0604030504040204" pitchFamily="50" charset="-128"/>
              </a:rPr>
              <a:t>100</a:t>
            </a:r>
            <a:r>
              <a:rPr kumimoji="1" lang="ja-JP" altLang="en-US" sz="1600" dirty="0" smtClean="0">
                <a:latin typeface="Meiryo UI" panose="020B0604030504040204" pitchFamily="50" charset="-128"/>
                <a:ea typeface="Meiryo UI" panose="020B0604030504040204" pitchFamily="50" charset="-128"/>
              </a:rPr>
              <a:t>名程度が参加。</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参加者（うち市町村）＞</a:t>
            </a:r>
            <a:r>
              <a:rPr lang="ja-JP" altLang="en-US" sz="1200" dirty="0" smtClean="0">
                <a:solidFill>
                  <a:prstClr val="black"/>
                </a:solidFill>
                <a:latin typeface="Meiryo UI" panose="020B0604030504040204" pitchFamily="50" charset="-128"/>
                <a:ea typeface="Meiryo UI" panose="020B0604030504040204" pitchFamily="50" charset="-128"/>
              </a:rPr>
              <a:t>第１回</a:t>
            </a:r>
            <a:r>
              <a:rPr lang="en-US" altLang="ja-JP" sz="1200" dirty="0" smtClean="0">
                <a:solidFill>
                  <a:prstClr val="black"/>
                </a:solidFill>
                <a:latin typeface="Meiryo UI" panose="020B0604030504040204" pitchFamily="50" charset="-128"/>
                <a:ea typeface="Meiryo UI" panose="020B0604030504040204" pitchFamily="50" charset="-128"/>
              </a:rPr>
              <a:t>:126</a:t>
            </a:r>
            <a:r>
              <a:rPr lang="ja-JP" altLang="en-US" sz="1200" dirty="0" smtClean="0">
                <a:solidFill>
                  <a:prstClr val="black"/>
                </a:solidFill>
                <a:latin typeface="Meiryo UI" panose="020B0604030504040204" pitchFamily="50" charset="-128"/>
                <a:ea typeface="Meiryo UI" panose="020B0604030504040204" pitchFamily="50" charset="-128"/>
              </a:rPr>
              <a:t>名</a:t>
            </a:r>
            <a:r>
              <a:rPr lang="en-US" altLang="ja-JP" sz="1200" dirty="0" smtClean="0">
                <a:solidFill>
                  <a:prstClr val="black"/>
                </a:solidFill>
                <a:latin typeface="Meiryo UI" panose="020B0604030504040204" pitchFamily="50" charset="-128"/>
                <a:ea typeface="Meiryo UI" panose="020B0604030504040204" pitchFamily="50" charset="-128"/>
              </a:rPr>
              <a:t>(27),</a:t>
            </a:r>
            <a:r>
              <a:rPr kumimoji="1" lang="ja-JP" altLang="en-US" sz="1200" dirty="0" smtClean="0">
                <a:solidFill>
                  <a:prstClr val="black"/>
                </a:solidFill>
                <a:latin typeface="Meiryo UI" panose="020B0604030504040204" pitchFamily="50" charset="-128"/>
                <a:ea typeface="Meiryo UI" panose="020B0604030504040204" pitchFamily="50" charset="-128"/>
              </a:rPr>
              <a:t>第２回</a:t>
            </a:r>
            <a:r>
              <a:rPr kumimoji="1" lang="en-US" altLang="ja-JP" sz="1200" dirty="0" smtClean="0">
                <a:solidFill>
                  <a:prstClr val="black"/>
                </a:solidFill>
                <a:latin typeface="Meiryo UI" panose="020B0604030504040204" pitchFamily="50" charset="-128"/>
                <a:ea typeface="Meiryo UI" panose="020B0604030504040204" pitchFamily="50" charset="-128"/>
              </a:rPr>
              <a:t>:112</a:t>
            </a:r>
            <a:r>
              <a:rPr kumimoji="1" lang="ja-JP" altLang="en-US" sz="1200" dirty="0" smtClean="0">
                <a:solidFill>
                  <a:prstClr val="black"/>
                </a:solidFill>
                <a:latin typeface="Meiryo UI" panose="020B0604030504040204" pitchFamily="50" charset="-128"/>
                <a:ea typeface="Meiryo UI" panose="020B0604030504040204" pitchFamily="50" charset="-128"/>
              </a:rPr>
              <a:t>名</a:t>
            </a:r>
            <a:r>
              <a:rPr lang="en-US" altLang="ja-JP" sz="1200" dirty="0" smtClean="0">
                <a:solidFill>
                  <a:prstClr val="black"/>
                </a:solidFill>
                <a:latin typeface="Meiryo UI" panose="020B0604030504040204" pitchFamily="50" charset="-128"/>
                <a:ea typeface="Meiryo UI" panose="020B0604030504040204" pitchFamily="50" charset="-128"/>
              </a:rPr>
              <a:t>(21)</a:t>
            </a:r>
            <a:r>
              <a:rPr lang="ja-JP" altLang="en-US" sz="1200" dirty="0" smtClean="0">
                <a:solidFill>
                  <a:prstClr val="black"/>
                </a:solidFill>
                <a:latin typeface="Meiryo UI" panose="020B0604030504040204" pitchFamily="50" charset="-128"/>
                <a:ea typeface="Meiryo UI" panose="020B0604030504040204" pitchFamily="50" charset="-128"/>
              </a:rPr>
              <a:t>第３回</a:t>
            </a:r>
            <a:r>
              <a:rPr lang="en-US" altLang="ja-JP" sz="1200" dirty="0" smtClean="0">
                <a:solidFill>
                  <a:prstClr val="black"/>
                </a:solidFill>
                <a:latin typeface="Meiryo UI" panose="020B0604030504040204" pitchFamily="50" charset="-128"/>
                <a:ea typeface="Meiryo UI" panose="020B0604030504040204" pitchFamily="50" charset="-128"/>
              </a:rPr>
              <a:t>:97</a:t>
            </a:r>
            <a:r>
              <a:rPr lang="ja-JP" altLang="en-US" sz="1200" dirty="0" smtClean="0">
                <a:solidFill>
                  <a:prstClr val="black"/>
                </a:solidFill>
                <a:latin typeface="Meiryo UI" panose="020B0604030504040204" pitchFamily="50" charset="-128"/>
                <a:ea typeface="Meiryo UI" panose="020B0604030504040204" pitchFamily="50" charset="-128"/>
              </a:rPr>
              <a:t>名</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(21)</a:t>
            </a:r>
            <a:r>
              <a:rPr lang="en-US" altLang="ja-JP" sz="1200" dirty="0">
                <a:solidFill>
                  <a:prstClr val="black"/>
                </a:solidFill>
                <a:latin typeface="Meiryo UI" panose="020B0604030504040204" pitchFamily="50" charset="-128"/>
                <a:ea typeface="Meiryo UI" panose="020B0604030504040204" pitchFamily="50" charset="-128"/>
              </a:rPr>
              <a:t>	</a:t>
            </a:r>
            <a:endParaRPr lang="en-US" altLang="ja-JP" sz="1200" u="sng" dirty="0">
              <a:solidFill>
                <a:prstClr val="black"/>
              </a:solidFill>
              <a:latin typeface="Meiryo UI" panose="020B0604030504040204" pitchFamily="50" charset="-128"/>
              <a:ea typeface="Meiryo UI" panose="020B0604030504040204" pitchFamily="50" charset="-128"/>
            </a:endParaRPr>
          </a:p>
          <a:p>
            <a:pPr>
              <a:lnSpc>
                <a:spcPts val="2200"/>
              </a:lnSpc>
            </a:pPr>
            <a:r>
              <a:rPr kumimoji="1" lang="ja-JP" altLang="en-US" sz="1600" dirty="0" smtClean="0">
                <a:latin typeface="Meiryo UI" panose="020B0604030504040204" pitchFamily="50" charset="-128"/>
                <a:ea typeface="Meiryo UI" panose="020B0604030504040204" pitchFamily="50" charset="-128"/>
              </a:rPr>
              <a:t>〇勉強会の参加者の</a:t>
            </a:r>
            <a:r>
              <a:rPr kumimoji="1" lang="en-US" altLang="ja-JP" sz="1600" u="sng" dirty="0" smtClean="0">
                <a:latin typeface="Meiryo UI" panose="020B0604030504040204" pitchFamily="50" charset="-128"/>
                <a:ea typeface="Meiryo UI" panose="020B0604030504040204" pitchFamily="50" charset="-128"/>
              </a:rPr>
              <a:t>85</a:t>
            </a:r>
            <a:r>
              <a:rPr kumimoji="1" lang="ja-JP" altLang="en-US" sz="1600" u="sng"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が、</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に対する意識や取り組み姿勢が変化。</a:t>
            </a:r>
            <a:endParaRPr kumimoji="1" lang="en-US" altLang="ja-JP" sz="1600" dirty="0" smtClean="0">
              <a:latin typeface="Meiryo UI" panose="020B0604030504040204" pitchFamily="50" charset="-128"/>
              <a:ea typeface="Meiryo UI" panose="020B0604030504040204" pitchFamily="50" charset="-128"/>
            </a:endParaRPr>
          </a:p>
          <a:p>
            <a:pPr>
              <a:lnSpc>
                <a:spcPts val="2200"/>
              </a:lnSpc>
            </a:pPr>
            <a:r>
              <a:rPr kumimoji="1" lang="ja-JP" altLang="en-US" sz="1600" dirty="0" smtClean="0">
                <a:latin typeface="Meiryo UI" panose="020B0604030504040204" pitchFamily="50" charset="-128"/>
                <a:ea typeface="Meiryo UI" panose="020B0604030504040204" pitchFamily="50" charset="-128"/>
              </a:rPr>
              <a:t>〇勉強会参加者の関心の高い</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のゴールは、「３」、「８」、「９」、「１１」、「１７」。</a:t>
            </a:r>
            <a:endParaRPr kumimoji="1" lang="en-US" altLang="ja-JP" sz="1600" dirty="0" smtClean="0">
              <a:latin typeface="Meiryo UI" panose="020B0604030504040204" pitchFamily="50" charset="-128"/>
              <a:ea typeface="Meiryo UI" panose="020B0604030504040204" pitchFamily="50" charset="-128"/>
            </a:endParaRPr>
          </a:p>
          <a:p>
            <a:pPr fontAlgn="b">
              <a:lnSpc>
                <a:spcPts val="2200"/>
              </a:lnSpc>
            </a:pPr>
            <a:r>
              <a:rPr kumimoji="1" lang="en-US"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3</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すべての人に健康と福祉</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を</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8</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働きがいも経済成長</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も</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9</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産業と技術革新の基盤を</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つくろう</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11</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住み続けられるまちづくり</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を</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17</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パートナーシップで目標を達成しよう</a:t>
            </a:r>
            <a:endParaRPr lang="ja-JP" altLang="ja-JP" sz="1200" b="0" i="0" u="none" spc="-150" dirty="0">
              <a:effectLst/>
              <a:latin typeface="Arial" panose="020B0604020202020204" pitchFamily="34" charset="0"/>
            </a:endParaRPr>
          </a:p>
        </p:txBody>
      </p:sp>
      <p:sp>
        <p:nvSpPr>
          <p:cNvPr id="7" name="角丸四角形 6"/>
          <p:cNvSpPr/>
          <p:nvPr/>
        </p:nvSpPr>
        <p:spPr>
          <a:xfrm>
            <a:off x="346395" y="3428836"/>
            <a:ext cx="9207059" cy="3329772"/>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◆勉強会で明らかになった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推進のポイント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関連するゴールのロゴをＨＰに掲載することで、世界に向けた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になる。</a:t>
            </a:r>
          </a:p>
          <a:p>
            <a:pPr marL="177800" lvl="0" indent="-88900" defTabSz="1279987">
              <a:spcAft>
                <a:spcPts val="60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経済、社会、環境の統合による課題解決と新しい価値の創造。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により、横串の視点での施策検討を促し、重点施策と他の施策の関連を可視化することでより効率的な行政運営が図れる。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○バックキャスティングの発想であること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多様なアクターの協働・創意工夫なくして実現できない野心的目標。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バックキャスティング：未来のある時点に目標を設定しておき、そこから振り返って現在すべきことを考える方法。</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は、ルールを決めた必達目標ではなく、各主体がめざすべき目標を作るもの。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○実施メカニズムや法的拘束力がなく、各主体が自由に作り上げていくものであること。</a:t>
            </a: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○民間企業、市町村等ステークホルダーとの連携促進。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2010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49</a:t>
            </a:fld>
            <a:endParaRPr kumimoji="1" lang="ja-JP" altLang="en-US"/>
          </a:p>
        </p:txBody>
      </p:sp>
      <p:sp>
        <p:nvSpPr>
          <p:cNvPr id="3" name="テキスト ボックス 2"/>
          <p:cNvSpPr txBox="1"/>
          <p:nvPr/>
        </p:nvSpPr>
        <p:spPr>
          <a:xfrm>
            <a:off x="1473993"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８</a:t>
            </a:r>
            <a:r>
              <a:rPr kumimoji="1" lang="ja-JP" altLang="en-US" sz="4400" dirty="0" smtClean="0">
                <a:latin typeface="Meiryo UI" panose="020B0604030504040204" pitchFamily="50" charset="-128"/>
                <a:ea typeface="Meiryo UI" panose="020B0604030504040204" pitchFamily="50" charset="-128"/>
              </a:rPr>
              <a:t>．</a:t>
            </a:r>
            <a:r>
              <a:rPr kumimoji="1" lang="en-US" altLang="ja-JP" sz="4400" dirty="0" smtClean="0">
                <a:latin typeface="Meiryo UI" panose="020B0604030504040204" pitchFamily="50" charset="-128"/>
                <a:ea typeface="Meiryo UI" panose="020B0604030504040204" pitchFamily="50" charset="-128"/>
              </a:rPr>
              <a:t>SDGs</a:t>
            </a:r>
            <a:r>
              <a:rPr kumimoji="1" lang="ja-JP" altLang="en-US" sz="4400" dirty="0" smtClean="0">
                <a:latin typeface="Meiryo UI" panose="020B0604030504040204" pitchFamily="50" charset="-128"/>
                <a:ea typeface="Meiryo UI" panose="020B0604030504040204" pitchFamily="50" charset="-128"/>
              </a:rPr>
              <a:t>評価指標</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6178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日経グローカル「サステナブル度・</a:t>
            </a:r>
            <a:r>
              <a:rPr lang="en-US" altLang="ja-JP" sz="1800" b="1" dirty="0">
                <a:solidFill>
                  <a:schemeClr val="bg1"/>
                </a:solidFill>
                <a:latin typeface="Meiryo UI" panose="020B0604030504040204" pitchFamily="50" charset="-128"/>
                <a:ea typeface="Meiryo UI" panose="020B0604030504040204" pitchFamily="50" charset="-128"/>
              </a:rPr>
              <a:t>SDGs</a:t>
            </a:r>
            <a:r>
              <a:rPr lang="ja-JP" altLang="en-US" sz="1800" b="1" dirty="0">
                <a:solidFill>
                  <a:schemeClr val="bg1"/>
                </a:solidFill>
                <a:latin typeface="Meiryo UI" panose="020B0604030504040204" pitchFamily="50" charset="-128"/>
                <a:ea typeface="Meiryo UI" panose="020B0604030504040204" pitchFamily="50" charset="-128"/>
              </a:rPr>
              <a:t>先進度調査」（</a:t>
            </a:r>
            <a:r>
              <a:rPr lang="en-US" altLang="ja-JP" sz="1800" b="1" dirty="0">
                <a:solidFill>
                  <a:schemeClr val="bg1"/>
                </a:solidFill>
                <a:latin typeface="Meiryo UI" panose="020B0604030504040204" pitchFamily="50" charset="-128"/>
                <a:ea typeface="Meiryo UI" panose="020B0604030504040204" pitchFamily="50" charset="-128"/>
              </a:rPr>
              <a:t>2019.1.7</a:t>
            </a:r>
            <a:r>
              <a:rPr lang="ja-JP" altLang="en-US" sz="1800" b="1" dirty="0">
                <a:solidFill>
                  <a:schemeClr val="bg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2E3B00D2-DB11-4019-AFF0-AC393A236FA7}" type="slidenum">
              <a:rPr kumimoji="1" lang="ja-JP" altLang="en-US" smtClean="0"/>
              <a:pPr/>
              <a:t>50</a:t>
            </a:fld>
            <a:endParaRPr kumimoji="1" lang="ja-JP" altLang="en-US"/>
          </a:p>
        </p:txBody>
      </p:sp>
      <p:sp>
        <p:nvSpPr>
          <p:cNvPr id="3" name="正方形/長方形 2"/>
          <p:cNvSpPr/>
          <p:nvPr/>
        </p:nvSpPr>
        <p:spPr>
          <a:xfrm>
            <a:off x="381000" y="797395"/>
            <a:ext cx="9144000" cy="1042746"/>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gn="just">
              <a:lnSpc>
                <a:spcPts val="2000"/>
              </a:lnSpc>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日経グローカルは、持続可能性（サステナビリティー）の観点から日経リサーチを通じて</a:t>
            </a:r>
            <a:r>
              <a:rPr lang="ja-JP" altLang="ja-JP" sz="1600" b="1" u="sng" kern="10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600" b="1" u="sng" kern="100" dirty="0">
                <a:latin typeface="Meiryo UI" panose="020B0604030504040204" pitchFamily="50" charset="-128"/>
                <a:ea typeface="Meiryo UI" panose="020B0604030504040204" pitchFamily="50" charset="-128"/>
                <a:cs typeface="Meiryo UI" panose="020B0604030504040204" pitchFamily="50" charset="-128"/>
              </a:rPr>
              <a:t>815</a:t>
            </a:r>
            <a:r>
              <a:rPr lang="ja-JP" altLang="ja-JP" sz="1600" b="1" u="sng" kern="100" dirty="0">
                <a:latin typeface="Meiryo UI" panose="020B0604030504040204" pitchFamily="50" charset="-128"/>
                <a:ea typeface="Meiryo UI" panose="020B0604030504040204" pitchFamily="50" charset="-128"/>
                <a:cs typeface="Meiryo UI" panose="020B0604030504040204" pitchFamily="50" charset="-128"/>
              </a:rPr>
              <a:t>市区を対象にインターネット上で調査</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を実施。</a:t>
            </a:r>
            <a:r>
              <a:rPr lang="ja-JP" altLang="ja-JP" sz="1600" b="1" u="sng" kern="100" dirty="0">
                <a:latin typeface="Meiryo UI" panose="020B0604030504040204" pitchFamily="50" charset="-128"/>
                <a:ea typeface="Meiryo UI" panose="020B0604030504040204" pitchFamily="50" charset="-128"/>
                <a:cs typeface="Meiryo UI" panose="020B0604030504040204" pitchFamily="50" charset="-128"/>
              </a:rPr>
              <a:t>国の公表データに加えて、調査により得た各指標を得点化</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し、「経済」「社会」「環境」のバランスが取れた発展に各市区がどれだけつなげているかを評価</a:t>
            </a:r>
            <a:r>
              <a:rPr lang="ja-JP" altLang="ja-JP" sz="16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4953000" y="2013911"/>
            <a:ext cx="4953000" cy="3046988"/>
          </a:xfrm>
          <a:prstGeom prst="rect">
            <a:avLst/>
          </a:prstGeom>
        </p:spPr>
        <p:txBody>
          <a:bodyPr wrap="square">
            <a:spAutoFit/>
          </a:bodyPr>
          <a:lstStyle/>
          <a:p>
            <a:pPr algn="just">
              <a:spcAft>
                <a:spcPts val="0"/>
              </a:spcAft>
            </a:pPr>
            <a:r>
              <a:rPr lang="ja-JP" altLang="ja-JP" sz="1600" b="1" kern="100" dirty="0">
                <a:latin typeface="Meiryo UI" panose="020B0604030504040204" pitchFamily="50" charset="-128"/>
                <a:ea typeface="Meiryo UI" panose="020B0604030504040204" pitchFamily="50" charset="-128"/>
                <a:cs typeface="Meiryo UI" panose="020B0604030504040204" pitchFamily="50" charset="-128"/>
              </a:rPr>
              <a:t>【全国総合ランキング（</a:t>
            </a:r>
            <a:r>
              <a:rPr lang="en-US" altLang="ja-JP" sz="1600" b="1" kern="1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b="1" kern="100" dirty="0">
                <a:latin typeface="Meiryo UI" panose="020B0604030504040204" pitchFamily="50" charset="-128"/>
                <a:ea typeface="Meiryo UI" panose="020B0604030504040204" pitchFamily="50" charset="-128"/>
                <a:cs typeface="Meiryo UI" panose="020B0604030504040204" pitchFamily="50" charset="-128"/>
              </a:rPr>
              <a:t>位から</a:t>
            </a:r>
            <a:r>
              <a:rPr lang="en-US" altLang="ja-JP" sz="1600" b="1" kern="1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600" b="1"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位：京都市　【経済</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341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位・社会</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7</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位・環境</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（社会）人と公共交通優先の社会、京都市政出前トーク</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の目標紐付け</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（環境）地球温暖化対策、ごみ減量への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早期</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位：北九州市　【経済</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590</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位・社会</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位・環境</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（社会）審議会女性委員</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53.2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％、地域課題解決の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ため</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SDGs</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クラブ」設置</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（環境）地域エネルギー拠点化の推進、環境国際協力・ビジネスの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位：宇都宮市　【経済</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71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位・社会</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8</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位・環境</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（社会）</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月開業目指しＬＲＴ整備しネットワーク型</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コンパクト</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シティー</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めざす。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大かっこ 7"/>
          <p:cNvSpPr/>
          <p:nvPr/>
        </p:nvSpPr>
        <p:spPr>
          <a:xfrm>
            <a:off x="5534041" y="5080933"/>
            <a:ext cx="4234070" cy="1660071"/>
          </a:xfrm>
          <a:prstGeom prst="bracketPair">
            <a:avLst>
              <a:gd name="adj" fmla="val 70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大阪府内の市のランキング（全国</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位以内</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位：堺市　　　</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38</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位：茨木市　　</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48</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位：高槻市　　</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69</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位：寝屋川市</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76</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位：大阪市　　</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85</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位：枚方市　　</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88</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位：八尾市</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29029" y="2013913"/>
            <a:ext cx="4876800" cy="1887696"/>
          </a:xfrm>
          <a:prstGeom prst="rect">
            <a:avLst/>
          </a:prstGeom>
        </p:spPr>
        <p:txBody>
          <a:bodyPr wrap="square">
            <a:spAutoFit/>
          </a:bodyPr>
          <a:lstStyle/>
          <a:p>
            <a:pPr indent="139700" algn="just">
              <a:lnSpc>
                <a:spcPts val="2000"/>
              </a:lnSpc>
              <a:spcAft>
                <a:spcPts val="0"/>
              </a:spcAft>
            </a:pPr>
            <a:r>
              <a:rPr lang="en-US" altLang="ja-JP" sz="1600" b="1" kern="100" dirty="0">
                <a:latin typeface="Meiryo UI" panose="020B0604030504040204" pitchFamily="50" charset="-128"/>
                <a:ea typeface="ＭＳ 明朝" panose="02020609040205080304" pitchFamily="17" charset="-128"/>
                <a:cs typeface="Meiryo UI" panose="020B0604030504040204" pitchFamily="50" charset="-128"/>
              </a:rPr>
              <a:t>SDGs</a:t>
            </a:r>
            <a:r>
              <a:rPr lang="ja-JP" altLang="ja-JP" sz="1600" b="1" kern="100" dirty="0">
                <a:latin typeface="Century" panose="02040604050505020304" pitchFamily="18" charset="0"/>
                <a:ea typeface="Meiryo UI" panose="020B0604030504040204" pitchFamily="50" charset="-128"/>
                <a:cs typeface="Meiryo UI" panose="020B0604030504040204" pitchFamily="50" charset="-128"/>
              </a:rPr>
              <a:t>先進度ランキングの評価</a:t>
            </a:r>
            <a:r>
              <a:rPr lang="ja-JP" altLang="ja-JP" sz="1600" b="1" kern="100" dirty="0" smtClean="0">
                <a:latin typeface="Century" panose="02040604050505020304" pitchFamily="18" charset="0"/>
                <a:ea typeface="Meiryo UI" panose="020B0604030504040204" pitchFamily="50" charset="-128"/>
                <a:cs typeface="Meiryo UI" panose="020B0604030504040204" pitchFamily="50" charset="-128"/>
              </a:rPr>
              <a:t>方法</a:t>
            </a:r>
            <a:endParaRPr lang="en-US" altLang="ja-JP" sz="1600" b="1" kern="100" dirty="0" smtClean="0">
              <a:latin typeface="Century" panose="02040604050505020304" pitchFamily="18" charset="0"/>
              <a:ea typeface="Meiryo UI" panose="020B0604030504040204" pitchFamily="50" charset="-128"/>
              <a:cs typeface="Meiryo UI" panose="020B0604030504040204" pitchFamily="50" charset="-128"/>
            </a:endParaRPr>
          </a:p>
          <a:p>
            <a:pPr indent="139700" algn="just">
              <a:lnSpc>
                <a:spcPts val="2000"/>
              </a:lnSpc>
              <a:spcAft>
                <a:spcPts val="0"/>
              </a:spcAft>
            </a:pP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設問ごとの得点を単純に合計してランキングを算出</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分野別では経済</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14</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点、社会</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50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点、環境</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36</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の</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合計</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100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公表データが</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40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点、グローカル独自調査が</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60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と</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なる</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よう調整</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1"/>
          <p:cNvSpPr txBox="1"/>
          <p:nvPr/>
        </p:nvSpPr>
        <p:spPr>
          <a:xfrm>
            <a:off x="88463" y="4212041"/>
            <a:ext cx="5010150" cy="2162175"/>
          </a:xfrm>
          <a:prstGeom prst="rect">
            <a:avLst/>
          </a:prstGeom>
          <a:solidFill>
            <a:schemeClr val="lt1"/>
          </a:solidFill>
          <a:ln w="12700">
            <a:solidFill>
              <a:prstClr val="black"/>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indent="139700" algn="just">
              <a:lnSpc>
                <a:spcPts val="2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〔経済（</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指標）・・・公表データから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（公表</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）一人</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当たり課税所得、一人当たり製造品出荷額、実質公債費比率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〔社会（</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36</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指標）・・・公表データから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19</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指標、調査から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17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（公表）過去</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年間の人口増減率、女性管理職比率、立地適正化計画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09550"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（独自）</a:t>
            </a:r>
            <a:r>
              <a:rPr lang="ja-JP" sz="11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者雇用率、災害時のタイムライン、コミュニティーバスの有無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〔環境（</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31</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指標）・・・公表データから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指標、調査から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26</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（公表）再生エネの市町村別導入容量、一人当たりごみ排出量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（独自）環境基本計画策定の有無、省エネ施設・設備の助成制度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14852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庁内・市町村向け</a:t>
            </a:r>
            <a:r>
              <a:rPr lang="ja-JP" altLang="en-US" sz="2400" b="1" dirty="0" smtClean="0">
                <a:solidFill>
                  <a:schemeClr val="bg1"/>
                </a:solidFill>
                <a:latin typeface="Meiryo UI" panose="020B0604030504040204" pitchFamily="50" charset="-128"/>
                <a:ea typeface="Meiryo UI" panose="020B0604030504040204" pitchFamily="50" charset="-128"/>
              </a:rPr>
              <a:t>勉強会の概要②</a:t>
            </a:r>
            <a:endParaRPr lang="en-US" altLang="ja-JP" sz="2400" b="1" dirty="0" smtClean="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5</a:t>
            </a:fld>
            <a:endParaRPr kumimoji="1" lang="ja-JP" altLang="en-US"/>
          </a:p>
        </p:txBody>
      </p:sp>
      <p:sp>
        <p:nvSpPr>
          <p:cNvPr id="5" name="テキスト ボックス 4"/>
          <p:cNvSpPr txBox="1"/>
          <p:nvPr/>
        </p:nvSpPr>
        <p:spPr>
          <a:xfrm>
            <a:off x="107577" y="645574"/>
            <a:ext cx="10018058" cy="3570208"/>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◆アンケート結果概要</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〇勉強会の満足度（</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回合計）</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〇関心のある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回合計、複数回答可能）</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〇勉強会参加を通じた</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に対する意識・取組み姿勢</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の変化の有無（第</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回勉強会アンケート）</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69057163"/>
              </p:ext>
            </p:extLst>
          </p:nvPr>
        </p:nvGraphicFramePr>
        <p:xfrm>
          <a:off x="4953000" y="1506067"/>
          <a:ext cx="4809174" cy="4966725"/>
        </p:xfrm>
        <a:graphic>
          <a:graphicData uri="http://schemas.openxmlformats.org/drawingml/2006/table">
            <a:tbl>
              <a:tblPr>
                <a:tableStyleId>{5940675A-B579-460E-94D1-54222C63F5DA}</a:tableStyleId>
              </a:tblPr>
              <a:tblGrid>
                <a:gridCol w="3077388">
                  <a:extLst>
                    <a:ext uri="{9D8B030D-6E8A-4147-A177-3AD203B41FA5}">
                      <a16:colId xmlns:a16="http://schemas.microsoft.com/office/drawing/2014/main" val="3439745882"/>
                    </a:ext>
                  </a:extLst>
                </a:gridCol>
                <a:gridCol w="510960">
                  <a:extLst>
                    <a:ext uri="{9D8B030D-6E8A-4147-A177-3AD203B41FA5}">
                      <a16:colId xmlns:a16="http://schemas.microsoft.com/office/drawing/2014/main" val="3108130304"/>
                    </a:ext>
                  </a:extLst>
                </a:gridCol>
                <a:gridCol w="610413">
                  <a:extLst>
                    <a:ext uri="{9D8B030D-6E8A-4147-A177-3AD203B41FA5}">
                      <a16:colId xmlns:a16="http://schemas.microsoft.com/office/drawing/2014/main" val="3777001452"/>
                    </a:ext>
                  </a:extLst>
                </a:gridCol>
                <a:gridCol w="610413">
                  <a:extLst>
                    <a:ext uri="{9D8B030D-6E8A-4147-A177-3AD203B41FA5}">
                      <a16:colId xmlns:a16="http://schemas.microsoft.com/office/drawing/2014/main" val="6949950"/>
                    </a:ext>
                  </a:extLst>
                </a:gridCol>
              </a:tblGrid>
              <a:tr h="239195">
                <a:tc rowSpan="2">
                  <a:txBody>
                    <a:bodyPr/>
                    <a:lstStyle/>
                    <a:p>
                      <a:pPr algn="l"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gridSpan="3">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合計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72061277"/>
                  </a:ext>
                </a:extLst>
              </a:tr>
              <a:tr h="239195">
                <a:tc v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ctr" fontAlgn="ctr"/>
                      <a:r>
                        <a:rPr lang="ja-JP" altLang="en-US" sz="1400" u="none" strike="noStrike">
                          <a:effectLst/>
                          <a:latin typeface="Meiryo UI" panose="020B0604030504040204" pitchFamily="50" charset="-128"/>
                          <a:ea typeface="Meiryo UI" panose="020B0604030504040204" pitchFamily="50" charset="-128"/>
                        </a:rPr>
                        <a:t>全体</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府職員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市町村</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extLst>
                  <a:ext uri="{0D108BD9-81ED-4DB2-BD59-A6C34878D82A}">
                    <a16:rowId xmlns:a16="http://schemas.microsoft.com/office/drawing/2014/main" val="2859098337"/>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貧困をなくそう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974095638"/>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2</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飢餓をゼロ</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4182960346"/>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3</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すべての人に健康と福祉を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101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2589436711"/>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4</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質の高い教育をみんなに</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1239083034"/>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5</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ジェンダー平等を実現しよう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36</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930325440"/>
                  </a:ext>
                </a:extLst>
              </a:tr>
              <a:tr h="239195">
                <a:tc>
                  <a:txBody>
                    <a:bodyPr/>
                    <a:lstStyle/>
                    <a:p>
                      <a:pPr algn="ctr" fontAlgn="ctr">
                        <a:lnSpc>
                          <a:spcPts val="1600"/>
                        </a:lnSpc>
                      </a:pPr>
                      <a:r>
                        <a:rPr lang="en-US" altLang="ja-JP" sz="1400" u="none" strike="noStrike">
                          <a:effectLst/>
                          <a:latin typeface="Meiryo UI" panose="020B0604030504040204" pitchFamily="50" charset="-128"/>
                          <a:ea typeface="Meiryo UI" panose="020B0604030504040204" pitchFamily="50" charset="-128"/>
                        </a:rPr>
                        <a:t>6</a:t>
                      </a:r>
                      <a:r>
                        <a:rPr lang="ja-JP" altLang="en-US" sz="1400" u="none" strike="noStrike">
                          <a:effectLst/>
                          <a:latin typeface="Meiryo UI" panose="020B0604030504040204" pitchFamily="50" charset="-128"/>
                          <a:ea typeface="Meiryo UI" panose="020B0604030504040204" pitchFamily="50" charset="-128"/>
                        </a:rPr>
                        <a:t>．安全な水とトイレを世界中に</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562826725"/>
                  </a:ext>
                </a:extLst>
              </a:tr>
              <a:tr h="45020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7</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エネルギーをみんな</a:t>
                      </a:r>
                      <a:r>
                        <a:rPr lang="ja-JP" altLang="en-US" sz="1400" u="none" strike="noStrike" dirty="0" smtClean="0">
                          <a:effectLst/>
                          <a:latin typeface="Meiryo UI" panose="020B0604030504040204" pitchFamily="50" charset="-128"/>
                          <a:ea typeface="Meiryo UI" panose="020B0604030504040204" pitchFamily="50" charset="-128"/>
                        </a:rPr>
                        <a:t>に</a:t>
                      </a:r>
                      <a:endParaRPr lang="en-US" altLang="ja-JP" sz="1400" u="none" strike="noStrike" dirty="0" smtClean="0">
                        <a:effectLst/>
                        <a:latin typeface="Meiryo UI" panose="020B0604030504040204" pitchFamily="50" charset="-128"/>
                        <a:ea typeface="Meiryo UI" panose="020B0604030504040204" pitchFamily="50" charset="-128"/>
                      </a:endParaRPr>
                    </a:p>
                    <a:p>
                      <a:pPr algn="ctr" fontAlgn="ctr">
                        <a:lnSpc>
                          <a:spcPts val="1600"/>
                        </a:lnSpc>
                      </a:pPr>
                      <a:r>
                        <a:rPr lang="ja-JP" altLang="en-US" sz="1400" u="none" strike="noStrike" dirty="0" smtClean="0">
                          <a:effectLst/>
                          <a:latin typeface="Meiryo UI" panose="020B0604030504040204" pitchFamily="50" charset="-128"/>
                          <a:ea typeface="Meiryo UI" panose="020B0604030504040204" pitchFamily="50" charset="-128"/>
                        </a:rPr>
                        <a:t> </a:t>
                      </a:r>
                      <a:r>
                        <a:rPr lang="ja-JP" altLang="en-US" sz="1400" u="none" strike="noStrike" dirty="0">
                          <a:effectLst/>
                          <a:latin typeface="Meiryo UI" panose="020B0604030504040204" pitchFamily="50" charset="-128"/>
                          <a:ea typeface="Meiryo UI" panose="020B0604030504040204" pitchFamily="50" charset="-128"/>
                        </a:rPr>
                        <a:t>そしてクリーンに</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290023551"/>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8</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働きがいも経済成長も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83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3449022932"/>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9</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産業と技術革新の基盤をつくろう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057396152"/>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10</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人や国の不平等をなくそう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2273929851"/>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11</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住み続けられるまちづくりを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120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1440129318"/>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12</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つくる責任 つかう責任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27</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600110972"/>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13</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気候変動に具体的な対策を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4057546467"/>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14</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海の豊かさを守ろう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7</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921243889"/>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15</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陸の豊かさも守ろう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489718844"/>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16</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平和と公正をすべての人に</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39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251925537"/>
                  </a:ext>
                </a:extLst>
              </a:tr>
              <a:tr h="45020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17</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パートナーシップ</a:t>
                      </a:r>
                      <a:r>
                        <a:rPr lang="ja-JP" altLang="en-US" sz="1400" u="none" strike="noStrike" dirty="0" smtClean="0">
                          <a:effectLst/>
                          <a:latin typeface="Meiryo UI" panose="020B0604030504040204" pitchFamily="50" charset="-128"/>
                          <a:ea typeface="Meiryo UI" panose="020B0604030504040204" pitchFamily="50" charset="-128"/>
                        </a:rPr>
                        <a:t>で</a:t>
                      </a:r>
                      <a:endParaRPr lang="en-US" altLang="ja-JP" sz="1400" u="none" strike="noStrike" dirty="0" smtClean="0">
                        <a:effectLst/>
                        <a:latin typeface="Meiryo UI" panose="020B0604030504040204" pitchFamily="50" charset="-128"/>
                        <a:ea typeface="Meiryo UI" panose="020B0604030504040204" pitchFamily="50" charset="-128"/>
                      </a:endParaRPr>
                    </a:p>
                    <a:p>
                      <a:pPr algn="ctr" fontAlgn="ctr">
                        <a:lnSpc>
                          <a:spcPts val="1600"/>
                        </a:lnSpc>
                      </a:pPr>
                      <a:r>
                        <a:rPr lang="ja-JP" altLang="en-US" sz="1400" u="none" strike="noStrike" dirty="0" smtClean="0">
                          <a:effectLst/>
                          <a:latin typeface="Meiryo UI" panose="020B0604030504040204" pitchFamily="50" charset="-128"/>
                          <a:ea typeface="Meiryo UI" panose="020B0604030504040204" pitchFamily="50" charset="-128"/>
                        </a:rPr>
                        <a:t>目標</a:t>
                      </a:r>
                      <a:r>
                        <a:rPr lang="ja-JP" altLang="en-US" sz="1400" u="none" strike="noStrike" dirty="0">
                          <a:effectLst/>
                          <a:latin typeface="Meiryo UI" panose="020B0604030504040204" pitchFamily="50" charset="-128"/>
                          <a:ea typeface="Meiryo UI" panose="020B0604030504040204" pitchFamily="50" charset="-128"/>
                        </a:rPr>
                        <a:t>を達成しよう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3528469249"/>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200440198"/>
              </p:ext>
            </p:extLst>
          </p:nvPr>
        </p:nvGraphicFramePr>
        <p:xfrm>
          <a:off x="206189" y="1506067"/>
          <a:ext cx="4225179" cy="1666875"/>
        </p:xfrm>
        <a:graphic>
          <a:graphicData uri="http://schemas.openxmlformats.org/drawingml/2006/table">
            <a:tbl>
              <a:tblPr>
                <a:tableStyleId>{5940675A-B579-460E-94D1-54222C63F5DA}</a:tableStyleId>
              </a:tblPr>
              <a:tblGrid>
                <a:gridCol w="1323975">
                  <a:extLst>
                    <a:ext uri="{9D8B030D-6E8A-4147-A177-3AD203B41FA5}">
                      <a16:colId xmlns:a16="http://schemas.microsoft.com/office/drawing/2014/main" val="2524160313"/>
                    </a:ext>
                  </a:extLst>
                </a:gridCol>
                <a:gridCol w="967068">
                  <a:extLst>
                    <a:ext uri="{9D8B030D-6E8A-4147-A177-3AD203B41FA5}">
                      <a16:colId xmlns:a16="http://schemas.microsoft.com/office/drawing/2014/main" val="723086179"/>
                    </a:ext>
                  </a:extLst>
                </a:gridCol>
                <a:gridCol w="967068">
                  <a:extLst>
                    <a:ext uri="{9D8B030D-6E8A-4147-A177-3AD203B41FA5}">
                      <a16:colId xmlns:a16="http://schemas.microsoft.com/office/drawing/2014/main" val="3612892075"/>
                    </a:ext>
                  </a:extLst>
                </a:gridCol>
                <a:gridCol w="967068">
                  <a:extLst>
                    <a:ext uri="{9D8B030D-6E8A-4147-A177-3AD203B41FA5}">
                      <a16:colId xmlns:a16="http://schemas.microsoft.com/office/drawing/2014/main" val="730336079"/>
                    </a:ext>
                  </a:extLst>
                </a:gridCol>
              </a:tblGrid>
              <a:tr h="238125">
                <a:tc>
                  <a:txBody>
                    <a:bodyPr/>
                    <a:lstStyle/>
                    <a:p>
                      <a:pPr algn="l" fontAlgn="b"/>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全体</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府職員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市町村職員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3061256"/>
                  </a:ext>
                </a:extLst>
              </a:tr>
              <a:tr h="238125">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大変満足</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39%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4195518394"/>
                  </a:ext>
                </a:extLst>
              </a:tr>
              <a:tr h="238125">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やや満足</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596292841"/>
                  </a:ext>
                </a:extLst>
              </a:tr>
              <a:tr h="238125">
                <a:tc>
                  <a:txBody>
                    <a:bodyPr/>
                    <a:lstStyle/>
                    <a:p>
                      <a:pPr algn="ctr" fontAlgn="b"/>
                      <a:r>
                        <a:rPr lang="ja-JP" altLang="en-US" sz="1400" u="none" strike="noStrike">
                          <a:effectLst/>
                          <a:latin typeface="Meiryo UI" panose="020B0604030504040204" pitchFamily="50" charset="-128"/>
                          <a:ea typeface="Meiryo UI" panose="020B0604030504040204" pitchFamily="50" charset="-128"/>
                        </a:rPr>
                        <a:t>どちらでもない</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7%</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945206777"/>
                  </a:ext>
                </a:extLst>
              </a:tr>
              <a:tr h="238125">
                <a:tc>
                  <a:txBody>
                    <a:bodyPr/>
                    <a:lstStyle/>
                    <a:p>
                      <a:pPr algn="ctr" fontAlgn="b"/>
                      <a:r>
                        <a:rPr lang="ja-JP" altLang="en-US" sz="1400" u="none" strike="noStrike">
                          <a:effectLst/>
                          <a:latin typeface="Meiryo UI" panose="020B0604030504040204" pitchFamily="50" charset="-128"/>
                          <a:ea typeface="Meiryo UI" panose="020B0604030504040204" pitchFamily="50" charset="-128"/>
                        </a:rPr>
                        <a:t>やや不満</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1689185113"/>
                  </a:ext>
                </a:extLst>
              </a:tr>
              <a:tr h="238125">
                <a:tc>
                  <a:txBody>
                    <a:bodyPr/>
                    <a:lstStyle/>
                    <a:p>
                      <a:pPr algn="ctr" fontAlgn="b"/>
                      <a:r>
                        <a:rPr lang="ja-JP" altLang="en-US" sz="1400" u="none" strike="noStrike">
                          <a:effectLst/>
                          <a:latin typeface="Meiryo UI" panose="020B0604030504040204" pitchFamily="50" charset="-128"/>
                          <a:ea typeface="Meiryo UI" panose="020B0604030504040204" pitchFamily="50" charset="-128"/>
                        </a:rPr>
                        <a:t>大変不満</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224129369"/>
                  </a:ext>
                </a:extLst>
              </a:tr>
              <a:tr h="238125">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未回答</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904164258"/>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045946255"/>
              </p:ext>
            </p:extLst>
          </p:nvPr>
        </p:nvGraphicFramePr>
        <p:xfrm>
          <a:off x="447748" y="4368927"/>
          <a:ext cx="3983620" cy="853440"/>
        </p:xfrm>
        <a:graphic>
          <a:graphicData uri="http://schemas.openxmlformats.org/drawingml/2006/table">
            <a:tbl>
              <a:tblPr firstRow="1" firstCol="1" bandRow="1"/>
              <a:tblGrid>
                <a:gridCol w="816610">
                  <a:extLst>
                    <a:ext uri="{9D8B030D-6E8A-4147-A177-3AD203B41FA5}">
                      <a16:colId xmlns:a16="http://schemas.microsoft.com/office/drawing/2014/main" val="2529766231"/>
                    </a:ext>
                  </a:extLst>
                </a:gridCol>
                <a:gridCol w="972000">
                  <a:extLst>
                    <a:ext uri="{9D8B030D-6E8A-4147-A177-3AD203B41FA5}">
                      <a16:colId xmlns:a16="http://schemas.microsoft.com/office/drawing/2014/main" val="1519208569"/>
                    </a:ext>
                  </a:extLst>
                </a:gridCol>
                <a:gridCol w="972000">
                  <a:extLst>
                    <a:ext uri="{9D8B030D-6E8A-4147-A177-3AD203B41FA5}">
                      <a16:colId xmlns:a16="http://schemas.microsoft.com/office/drawing/2014/main" val="689417855"/>
                    </a:ext>
                  </a:extLst>
                </a:gridCol>
                <a:gridCol w="1223010">
                  <a:extLst>
                    <a:ext uri="{9D8B030D-6E8A-4147-A177-3AD203B41FA5}">
                      <a16:colId xmlns:a16="http://schemas.microsoft.com/office/drawing/2014/main" val="2784660606"/>
                    </a:ext>
                  </a:extLst>
                </a:gridCol>
              </a:tblGrid>
              <a:tr h="0">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全体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府職員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市町村職員</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936363"/>
                  </a:ext>
                </a:extLst>
              </a:tr>
              <a:tr h="0">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84%</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87%</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76%</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15188"/>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13%</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103879"/>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未回答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294814"/>
                  </a:ext>
                </a:extLst>
              </a:tr>
            </a:tbl>
          </a:graphicData>
        </a:graphic>
      </p:graphicFrame>
    </p:spTree>
    <p:extLst>
      <p:ext uri="{BB962C8B-B14F-4D97-AF65-F5344CB8AC3E}">
        <p14:creationId xmlns:p14="http://schemas.microsoft.com/office/powerpoint/2010/main" val="3319698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庁内・市町村向け勉強会（第１回：５</a:t>
            </a:r>
            <a:r>
              <a:rPr lang="en-US" altLang="ja-JP" sz="2400" b="1" dirty="0" smtClean="0">
                <a:solidFill>
                  <a:schemeClr val="bg1"/>
                </a:solidFill>
                <a:latin typeface="Meiryo UI" panose="020B0604030504040204" pitchFamily="50" charset="-128"/>
                <a:ea typeface="Meiryo UI" panose="020B0604030504040204" pitchFamily="50" charset="-128"/>
              </a:rPr>
              <a:t>/17</a:t>
            </a:r>
            <a:r>
              <a:rPr lang="ja-JP" altLang="en-US"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47356" y="983882"/>
            <a:ext cx="9411287" cy="707886"/>
          </a:xfrm>
          <a:prstGeom prst="rect">
            <a:avLst/>
          </a:prstGeom>
          <a:noFill/>
          <a:ln w="12700">
            <a:solidFill>
              <a:schemeClr val="accent1"/>
            </a:solidFill>
          </a:ln>
        </p:spPr>
        <p:txBody>
          <a:bodyPr wrap="square" rtlCol="0">
            <a:spAutoFit/>
          </a:bodyPr>
          <a:lstStyle/>
          <a:p>
            <a:r>
              <a:rPr lang="ja-JP" altLang="ja-JP" sz="2000" dirty="0" smtClean="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場所：国民会館</a:t>
            </a:r>
            <a:r>
              <a:rPr lang="en-US" altLang="ja-JP" sz="2000" dirty="0">
                <a:latin typeface="Meiryo UI" panose="020B0604030504040204" pitchFamily="50" charset="-128"/>
                <a:ea typeface="Meiryo UI" panose="020B0604030504040204" pitchFamily="50" charset="-128"/>
              </a:rPr>
              <a:t>12</a:t>
            </a:r>
            <a:r>
              <a:rPr lang="ja-JP" altLang="ja-JP" sz="2000" dirty="0">
                <a:latin typeface="Meiryo UI" panose="020B0604030504040204" pitchFamily="50" charset="-128"/>
                <a:ea typeface="Meiryo UI" panose="020B0604030504040204" pitchFamily="50" charset="-128"/>
              </a:rPr>
              <a:t>階・大ホール</a:t>
            </a:r>
          </a:p>
          <a:p>
            <a:r>
              <a:rPr lang="ja-JP"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出席：</a:t>
            </a:r>
            <a:r>
              <a:rPr lang="ja-JP" altLang="ja-JP" sz="2000" dirty="0" smtClean="0">
                <a:latin typeface="Meiryo UI" panose="020B0604030504040204" pitchFamily="50" charset="-128"/>
                <a:ea typeface="Meiryo UI" panose="020B0604030504040204" pitchFamily="50" charset="-128"/>
              </a:rPr>
              <a:t>合計</a:t>
            </a:r>
            <a:r>
              <a:rPr lang="en-US" altLang="ja-JP" sz="2000" b="1" u="sng" dirty="0">
                <a:latin typeface="Meiryo UI" panose="020B0604030504040204" pitchFamily="50" charset="-128"/>
                <a:ea typeface="Meiryo UI" panose="020B0604030504040204" pitchFamily="50" charset="-128"/>
              </a:rPr>
              <a:t>126</a:t>
            </a:r>
            <a:r>
              <a:rPr lang="ja-JP" altLang="ja-JP" sz="2000" dirty="0">
                <a:latin typeface="Meiryo UI" panose="020B0604030504040204" pitchFamily="50" charset="-128"/>
                <a:ea typeface="Meiryo UI" panose="020B0604030504040204" pitchFamily="50" charset="-128"/>
              </a:rPr>
              <a:t>人（府庁職員</a:t>
            </a:r>
            <a:r>
              <a:rPr lang="en-US" altLang="ja-JP" sz="2000" dirty="0">
                <a:latin typeface="Meiryo UI" panose="020B0604030504040204" pitchFamily="50" charset="-128"/>
                <a:ea typeface="Meiryo UI" panose="020B0604030504040204" pitchFamily="50" charset="-128"/>
              </a:rPr>
              <a:t>96</a:t>
            </a:r>
            <a:r>
              <a:rPr lang="ja-JP" altLang="ja-JP" sz="2000" dirty="0">
                <a:latin typeface="Meiryo UI" panose="020B0604030504040204" pitchFamily="50" charset="-128"/>
                <a:ea typeface="Meiryo UI" panose="020B0604030504040204" pitchFamily="50" charset="-128"/>
              </a:rPr>
              <a:t>名、市町村職員</a:t>
            </a:r>
            <a:r>
              <a:rPr lang="en-US" altLang="ja-JP" sz="2000" dirty="0">
                <a:latin typeface="Meiryo UI" panose="020B0604030504040204" pitchFamily="50" charset="-128"/>
                <a:ea typeface="Meiryo UI" panose="020B0604030504040204" pitchFamily="50" charset="-128"/>
              </a:rPr>
              <a:t>30</a:t>
            </a:r>
            <a:r>
              <a:rPr lang="ja-JP" altLang="ja-JP" sz="2000" dirty="0">
                <a:latin typeface="Meiryo UI" panose="020B0604030504040204" pitchFamily="50" charset="-128"/>
                <a:ea typeface="Meiryo UI" panose="020B0604030504040204" pitchFamily="50" charset="-128"/>
              </a:rPr>
              <a:t>名）</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6</a:t>
            </a:fld>
            <a:endParaRPr kumimoji="1" lang="ja-JP" altLang="en-US"/>
          </a:p>
        </p:txBody>
      </p:sp>
      <p:sp>
        <p:nvSpPr>
          <p:cNvPr id="7" name="角丸四角形 6"/>
          <p:cNvSpPr/>
          <p:nvPr/>
        </p:nvSpPr>
        <p:spPr>
          <a:xfrm>
            <a:off x="340120" y="2079708"/>
            <a:ext cx="9207059" cy="4680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JICA</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　西野所長】</a:t>
            </a:r>
          </a:p>
          <a:p>
            <a:pPr lvl="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講師発言ポイント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人と人の距離が近く、ＳＤＧｓの核ともいえる「パートナーシップ」が進みやすい土壌あり。「三方よし」という考え方は</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に通じる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民・市民への浸透では、シンポジウムや展示会等の大きなイベントはかなり効果がある。何か、個別具体のテーマに紐付けて普及浸透を図っていくことも一つ。</a:t>
            </a:r>
          </a:p>
          <a:p>
            <a:pPr lvl="0"/>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○組織としてＳＤＧｓ</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指針</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を策定する際は</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、得意な分野・強みをどのように活かすかという発想が重要</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と考える。正直走りながら考えるしかない。</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ダッシュボードからの日本の課題としては、</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教育・経済・雇用・強靭なインフラ・技術革新において高評価であり、ジェンダー・生産消費形態・気候変動等課題があり、再生エネの割合など個別</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課題を</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見て</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いく必要</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推進における自治体レベルで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しては、「義務的・包括的」には、国の指針を受けて自治体行政の責務として推進する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「自主的・選択的」には、</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それぞれの自治体が固有の条件を踏まえて推進する</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り、後者を大いに進めていくことが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において求められている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endParaRPr>
          </a:p>
        </p:txBody>
      </p:sp>
    </p:spTree>
    <p:extLst>
      <p:ext uri="{BB962C8B-B14F-4D97-AF65-F5344CB8AC3E}">
        <p14:creationId xmlns:p14="http://schemas.microsoft.com/office/powerpoint/2010/main" val="457387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庁内・市町村向け勉強会（第２回：</a:t>
            </a:r>
            <a:r>
              <a:rPr lang="en-US" altLang="ja-JP" sz="2400" b="1" dirty="0" smtClean="0">
                <a:solidFill>
                  <a:schemeClr val="bg1"/>
                </a:solidFill>
                <a:latin typeface="Meiryo UI" panose="020B0604030504040204" pitchFamily="50" charset="-128"/>
                <a:ea typeface="Meiryo UI" panose="020B0604030504040204" pitchFamily="50" charset="-128"/>
              </a:rPr>
              <a:t>6/13</a:t>
            </a:r>
            <a:r>
              <a:rPr lang="ja-JP" altLang="en-US"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29994"/>
            <a:ext cx="9411287" cy="646331"/>
          </a:xfrm>
          <a:prstGeom prst="rect">
            <a:avLst/>
          </a:prstGeom>
          <a:noFill/>
          <a:ln w="12700">
            <a:solidFill>
              <a:schemeClr val="accent1"/>
            </a:solidFill>
          </a:ln>
        </p:spPr>
        <p:txBody>
          <a:bodyPr wrap="square" rtlCol="0">
            <a:spAutoFit/>
          </a:bodyPr>
          <a:lstStyle/>
          <a:p>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場所：プリムローズ</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階・鳳凰（東）</a:t>
            </a:r>
          </a:p>
          <a:p>
            <a:r>
              <a:rPr lang="ja-JP"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出席：</a:t>
            </a:r>
            <a:r>
              <a:rPr lang="ja-JP" altLang="ja-JP" dirty="0" smtClean="0">
                <a:latin typeface="Meiryo UI" panose="020B0604030504040204" pitchFamily="50" charset="-128"/>
                <a:ea typeface="Meiryo UI" panose="020B0604030504040204" pitchFamily="50" charset="-128"/>
              </a:rPr>
              <a:t>合計</a:t>
            </a:r>
            <a:r>
              <a:rPr lang="en-US" altLang="ja-JP" b="1" u="sng" dirty="0">
                <a:latin typeface="Meiryo UI" panose="020B0604030504040204" pitchFamily="50" charset="-128"/>
                <a:ea typeface="Meiryo UI" panose="020B0604030504040204" pitchFamily="50" charset="-128"/>
              </a:rPr>
              <a:t>1</a:t>
            </a:r>
            <a:r>
              <a:rPr lang="ja-JP" altLang="ja-JP" b="1" u="sng" dirty="0">
                <a:latin typeface="Meiryo UI" panose="020B0604030504040204" pitchFamily="50" charset="-128"/>
                <a:ea typeface="Meiryo UI" panose="020B0604030504040204" pitchFamily="50" charset="-128"/>
              </a:rPr>
              <a:t>１２</a:t>
            </a:r>
            <a:r>
              <a:rPr lang="ja-JP" altLang="ja-JP" dirty="0">
                <a:latin typeface="Meiryo UI" panose="020B0604030504040204" pitchFamily="50" charset="-128"/>
                <a:ea typeface="Meiryo UI" panose="020B0604030504040204" pitchFamily="50" charset="-128"/>
              </a:rPr>
              <a:t>人（府庁職員等８４名、市町村職員２８名）</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7</a:t>
            </a:fld>
            <a:endParaRPr kumimoji="1" lang="ja-JP" altLang="en-US"/>
          </a:p>
        </p:txBody>
      </p:sp>
      <p:sp>
        <p:nvSpPr>
          <p:cNvPr id="7" name="角丸四角形 6"/>
          <p:cNvSpPr/>
          <p:nvPr/>
        </p:nvSpPr>
        <p:spPr>
          <a:xfrm>
            <a:off x="336217" y="1608254"/>
            <a:ext cx="9252000" cy="5112000"/>
          </a:xfrm>
          <a:prstGeom prst="roundRect">
            <a:avLst>
              <a:gd name="adj" fmla="val 27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「わたしたちのまちにとっての</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法政大学</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川久保准教授</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講師発言ポイント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のターゲットから構成され、その進捗状況を計測する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のインディケーター（指標）が提案されている。インディケーターを活用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して取組みを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フォローアップすることが重要。</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○「経済成長の追求」「環境の保全」「社会の健全な発展」の三者の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統合的取組みが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○ＳＤＧｓは最初に目標を設定し、各国が達成状況を報告し、各主体が固有の条件に応じて実施体制を構築する仕組み。</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がＳＤＧｓに取り組むメリットとしては、自治体固有の背景を踏まえた独自性のあるまちづくりの推進、経済、社会、環境政策の統合による課題解決と新しい価値の創造、自治体内や内外のパートナーシップの推進と成功事例の共有という事がある。</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は、ゴールに沿った自治体の現状を把握することで、強みを認識してより伸長したり、弱点を把握して克服するなどの意義がある。ＳＤＧｓの１７個のゴールを全て網羅する必要はなく、強みを伸ばす、弱点を克服するという観点で、ターゲッ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絞った取組みを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進めていくことが重要。</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をどのようにローカライズして、自治体ごとに当てはめるかは非常に難しい問題。ＳＤＧｓの名のもと、全自治体を同じ指標で画一的に評価して順位づけしてしまうことはしてほしくない。ＳＤＧｓは、あくまで、住んでいる地域を良くするためのツールとして活用することに意義がある。</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○ＳＤＧｓは世界共通の言語。自治体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の取組み内容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を整理して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関連するゴールのロゴをＨＰなどに掲載して社会発信することで、世界に向けたＰＲになる。</a:t>
            </a:r>
          </a:p>
        </p:txBody>
      </p:sp>
    </p:spTree>
    <p:extLst>
      <p:ext uri="{BB962C8B-B14F-4D97-AF65-F5344CB8AC3E}">
        <p14:creationId xmlns:p14="http://schemas.microsoft.com/office/powerpoint/2010/main" val="1192306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庁内・市町村向け勉強会（第３回：</a:t>
            </a:r>
            <a:r>
              <a:rPr lang="en-US" altLang="ja-JP" sz="2400" b="1" dirty="0" smtClean="0">
                <a:solidFill>
                  <a:schemeClr val="bg1"/>
                </a:solidFill>
                <a:latin typeface="Meiryo UI" panose="020B0604030504040204" pitchFamily="50" charset="-128"/>
                <a:ea typeface="Meiryo UI" panose="020B0604030504040204" pitchFamily="50" charset="-128"/>
              </a:rPr>
              <a:t>7/12</a:t>
            </a:r>
            <a:r>
              <a:rPr lang="ja-JP" altLang="en-US"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72198"/>
            <a:ext cx="9411287" cy="646331"/>
          </a:xfrm>
          <a:prstGeom prst="rect">
            <a:avLst/>
          </a:prstGeom>
          <a:noFill/>
          <a:ln w="12700">
            <a:solidFill>
              <a:schemeClr val="accent1"/>
            </a:solidFill>
          </a:ln>
        </p:spPr>
        <p:txBody>
          <a:bodyPr wrap="square" rtlCol="0">
            <a:spAutoFit/>
          </a:bodyPr>
          <a:lstStyle/>
          <a:p>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場所：プリムローズ</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階・鳳凰（東）</a:t>
            </a:r>
          </a:p>
          <a:p>
            <a:r>
              <a:rPr lang="ja-JP"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出席：</a:t>
            </a:r>
            <a:r>
              <a:rPr lang="ja-JP" altLang="ja-JP" dirty="0" smtClean="0">
                <a:latin typeface="Meiryo UI" panose="020B0604030504040204" pitchFamily="50" charset="-128"/>
                <a:ea typeface="Meiryo UI" panose="020B0604030504040204" pitchFamily="50" charset="-128"/>
              </a:rPr>
              <a:t>合計</a:t>
            </a:r>
            <a:r>
              <a:rPr lang="ja-JP" altLang="ja-JP" b="1" u="sng" dirty="0">
                <a:latin typeface="Meiryo UI" panose="020B0604030504040204" pitchFamily="50" charset="-128"/>
                <a:ea typeface="Meiryo UI" panose="020B0604030504040204" pitchFamily="50" charset="-128"/>
              </a:rPr>
              <a:t>９７</a:t>
            </a:r>
            <a:r>
              <a:rPr lang="ja-JP" altLang="ja-JP" dirty="0">
                <a:latin typeface="Meiryo UI" panose="020B0604030504040204" pitchFamily="50" charset="-128"/>
                <a:ea typeface="Meiryo UI" panose="020B0604030504040204" pitchFamily="50" charset="-128"/>
              </a:rPr>
              <a:t>名　（府庁職員等７２名、市町村職員２３名）</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8</a:t>
            </a:fld>
            <a:endParaRPr kumimoji="1" lang="ja-JP" altLang="en-US"/>
          </a:p>
        </p:txBody>
      </p:sp>
      <p:sp>
        <p:nvSpPr>
          <p:cNvPr id="7" name="角丸四角形 6"/>
          <p:cNvSpPr/>
          <p:nvPr/>
        </p:nvSpPr>
        <p:spPr>
          <a:xfrm>
            <a:off x="300496" y="1746000"/>
            <a:ext cx="9324000" cy="5112000"/>
          </a:xfrm>
          <a:prstGeom prst="roundRect">
            <a:avLst>
              <a:gd name="adj" fmla="val 27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SDGs</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達成をめざす事業推進のありかた</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～柔軟で自由な発想で</a:t>
            </a:r>
            <a:r>
              <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慶應</a:t>
            </a:r>
            <a:r>
              <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義塾</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　蟹江教授】</a:t>
            </a:r>
          </a:p>
          <a:p>
            <a:pPr lvl="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講師発言ポイント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r>
              <a:rPr lang="ja-JP" altLang="ja-JP" sz="1600" dirty="0">
                <a:solidFill>
                  <a:prstClr val="black"/>
                </a:solidFill>
                <a:latin typeface="Meiryo UI" panose="020B0604030504040204" pitchFamily="50" charset="-128"/>
                <a:ea typeface="Meiryo UI" panose="020B0604030504040204" pitchFamily="50" charset="-128"/>
              </a:rPr>
              <a:t>○ＳＤＧｓのポイント</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・世界の共通言語である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バックキャスティングの発想である。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・実施メカニズムや法的拘束力がなく、各主体が自由に作り上げていくものである。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・ルールを決めた必達目標ではなく、目指すべき目標を作ることが大切となってくる。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・包括的な目標であり、芋づる式に各目標が有機的につながっている。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・未来基準で測る新しいものさしとして、ビジョンの目標にどう近づいていくか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を達成</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度合いで測るものである。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・自律的に分散しつつ協調して自分事として進めるものである。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々の施策をＳＤＧｓと紐付けることで、個々の施策が世界レベルの目標達成につながっていることを認識し、市民の「誇り」「やる気」につながる。また、世界の共通言語として、他の自治体、企業、世界の国々といった異なるステークホルダーとの連携・協働につなが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ＳＤＧｓに</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より横串の視点での施策検討を促し、重点施策と他の施策の関連を可視化することで財政の効率化が図れるとともに、個々の施策をＳＤＧｓといった国際目標と結びつけることで、</a:t>
            </a:r>
            <a:r>
              <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従来進みにくかった施策（ジェンダーや食ロス等）が推進しやすくなり、サスティナブルな方向に施策を誘導できる</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○将来のあり方から翻った活動により、変化の多い時代のよりどころとなる。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853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1278</TotalTime>
  <Words>4251</Words>
  <Application>Microsoft Office PowerPoint</Application>
  <PresentationFormat>A4 210 x 297 mm</PresentationFormat>
  <Paragraphs>985</Paragraphs>
  <Slides>51</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51</vt:i4>
      </vt:variant>
    </vt:vector>
  </HeadingPairs>
  <TitlesOfParts>
    <vt:vector size="66" baseType="lpstr">
      <vt:lpstr>HG丸ｺﾞｼｯｸM-PRO</vt:lpstr>
      <vt:lpstr>Meiryo UI</vt:lpstr>
      <vt:lpstr>ＭＳ Ｐゴシック</vt:lpstr>
      <vt:lpstr>ＭＳ 明朝</vt:lpstr>
      <vt:lpstr>メイリオ</vt:lpstr>
      <vt:lpstr>游ゴシック</vt:lpstr>
      <vt:lpstr>游ゴシック Light</vt:lpstr>
      <vt:lpstr>Arial</vt:lpstr>
      <vt:lpstr>Calibri</vt:lpstr>
      <vt:lpstr>Calibri Light</vt:lpstr>
      <vt:lpstr>Century</vt:lpstr>
      <vt:lpstr>Courier New</vt:lpstr>
      <vt:lpstr>Times New Roman</vt:lpstr>
      <vt:lpstr>Office テーマ</vt:lpstr>
      <vt:lpstr>1_Office テーマ</vt:lpstr>
      <vt:lpstr>平成30年度 大阪府のSDGsに関する取組み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有識者ヒアリング概要 （今後のSDGsの進め方について）</dc:title>
  <dc:creator>大阪府</dc:creator>
  <cp:lastModifiedBy>大阪府</cp:lastModifiedBy>
  <cp:revision>148</cp:revision>
  <cp:lastPrinted>2019-03-25T01:37:12Z</cp:lastPrinted>
  <dcterms:created xsi:type="dcterms:W3CDTF">2019-01-28T08:57:24Z</dcterms:created>
  <dcterms:modified xsi:type="dcterms:W3CDTF">2019-04-09T02:19:03Z</dcterms:modified>
</cp:coreProperties>
</file>