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7E44"/>
    <a:srgbClr val="BF8B2E"/>
    <a:srgbClr val="FD9D24"/>
    <a:srgbClr val="DD1367"/>
    <a:srgbClr val="FD6925"/>
    <a:srgbClr val="A21942"/>
    <a:srgbClr val="FCC30B"/>
    <a:srgbClr val="26BDE2"/>
    <a:srgbClr val="FF3A21"/>
    <a:srgbClr val="C51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4" autoAdjust="0"/>
    <p:restoredTop sz="94434" autoAdjust="0"/>
  </p:normalViewPr>
  <p:slideViewPr>
    <p:cSldViewPr snapToGrid="0">
      <p:cViewPr>
        <p:scale>
          <a:sx n="100" d="100"/>
          <a:sy n="100" d="100"/>
        </p:scale>
        <p:origin x="834" y="-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3" d="100"/>
          <a:sy n="33" d="100"/>
        </p:scale>
        <p:origin x="223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6BA0C-58A7-4AEB-AF68-0744D9025141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9788A-0617-4AD5-B32B-8F6F4E0296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136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22142-490E-442E-A434-29B1DB263A9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3F86-D0CE-4A08-8709-C118D6DC9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459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423613" y="5089831"/>
            <a:ext cx="8297684" cy="1121338"/>
            <a:chOff x="-667340" y="1432232"/>
            <a:chExt cx="11063578" cy="1121338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4900" y="1432232"/>
              <a:ext cx="1121338" cy="112133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340" y="1432232"/>
              <a:ext cx="1121338" cy="1121338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479" y="1432232"/>
              <a:ext cx="1121338" cy="1121338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298" y="1432232"/>
              <a:ext cx="1121338" cy="1121338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036" y="1432232"/>
              <a:ext cx="1121338" cy="1121338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774" y="1432232"/>
              <a:ext cx="1121338" cy="1121338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593" y="1432232"/>
              <a:ext cx="1121338" cy="1121338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9362" y="1432232"/>
              <a:ext cx="1121338" cy="112133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131" y="1432232"/>
              <a:ext cx="1121338" cy="1121338"/>
            </a:xfrm>
            <a:prstGeom prst="rect">
              <a:avLst/>
            </a:prstGeom>
          </p:spPr>
        </p:pic>
      </p:grpSp>
      <p:grpSp>
        <p:nvGrpSpPr>
          <p:cNvPr id="17" name="グループ化 16"/>
          <p:cNvGrpSpPr/>
          <p:nvPr userDrawn="1"/>
        </p:nvGrpSpPr>
        <p:grpSpPr>
          <a:xfrm>
            <a:off x="423614" y="266324"/>
            <a:ext cx="8296773" cy="1126152"/>
            <a:chOff x="-666126" y="218819"/>
            <a:chExt cx="11062364" cy="1126152"/>
          </a:xfrm>
        </p:grpSpPr>
        <p:pic>
          <p:nvPicPr>
            <p:cNvPr id="18" name="図 17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479" y="218819"/>
              <a:ext cx="1121338" cy="1121338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750" y="218819"/>
              <a:ext cx="1121338" cy="1121338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036" y="223633"/>
              <a:ext cx="1121338" cy="1121338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824" y="218819"/>
              <a:ext cx="1121338" cy="1121338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593" y="218819"/>
              <a:ext cx="1121338" cy="1121338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9362" y="218819"/>
              <a:ext cx="1121338" cy="1121338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131" y="218819"/>
              <a:ext cx="1121338" cy="1121338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4900" y="218819"/>
              <a:ext cx="1121338" cy="1121338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6126" y="218819"/>
              <a:ext cx="1122672" cy="1122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025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07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2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1496984"/>
            <a:ext cx="91440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" y="317369"/>
            <a:ext cx="775253" cy="103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04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38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7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43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67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2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96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49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9BFA-80F3-4AA1-94B4-EB77593C66F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22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image" Target="../media/image20.png"/><Relationship Id="rId7" Type="http://schemas.openxmlformats.org/officeDocument/2006/relationships/image" Target="../media/image14.png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image" Target="../media/image11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image" Target="../media/image12.png"/><Relationship Id="rId15" Type="http://schemas.openxmlformats.org/officeDocument/2006/relationships/image" Target="../media/image6.png"/><Relationship Id="rId10" Type="http://schemas.openxmlformats.org/officeDocument/2006/relationships/image" Target="../media/image17.png"/><Relationship Id="rId19" Type="http://schemas.openxmlformats.org/officeDocument/2006/relationships/image" Target="../media/image1.png"/><Relationship Id="rId4" Type="http://schemas.openxmlformats.org/officeDocument/2006/relationships/image" Target="../media/image10.png"/><Relationship Id="rId9" Type="http://schemas.openxmlformats.org/officeDocument/2006/relationships/image" Target="../media/image16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化 49"/>
          <p:cNvGrpSpPr/>
          <p:nvPr/>
        </p:nvGrpSpPr>
        <p:grpSpPr>
          <a:xfrm>
            <a:off x="2301213" y="1204978"/>
            <a:ext cx="2148363" cy="1296000"/>
            <a:chOff x="-35001" y="350924"/>
            <a:chExt cx="11165548" cy="6818588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-35001" y="350924"/>
              <a:ext cx="11165548" cy="6818588"/>
              <a:chOff x="-35001" y="350924"/>
              <a:chExt cx="11165548" cy="6818588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-35001" y="350924"/>
                <a:ext cx="11077840" cy="6818588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218099" y="2976386"/>
                <a:ext cx="10912448" cy="34772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○消費（賞味）期限が近い食材から購入しよう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○フードバンクの取組みを応援しよう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○必要な食材だけを買おう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○外食時は注文のしすぎに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注意しよう</a:t>
                </a:r>
                <a:endPara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○好き嫌いをせずに食べよう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○地産地消に協力しよう</a:t>
                </a:r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174972" y="658992"/>
                <a:ext cx="10912448" cy="8371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</a:t>
                </a:r>
                <a:endParaRPr lang="en-US" altLang="ja-JP" sz="9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61" name="図 6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5" y="1319537"/>
              <a:ext cx="1800000" cy="1800002"/>
            </a:xfrm>
            <a:prstGeom prst="rect">
              <a:avLst/>
            </a:prstGeom>
          </p:spPr>
        </p:pic>
      </p:grpSp>
      <p:sp>
        <p:nvSpPr>
          <p:cNvPr id="2" name="テキスト ボックス 1"/>
          <p:cNvSpPr txBox="1"/>
          <p:nvPr/>
        </p:nvSpPr>
        <p:spPr>
          <a:xfrm>
            <a:off x="110780" y="328841"/>
            <a:ext cx="4731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spc="-225" dirty="0" smtClean="0">
                <a:solidFill>
                  <a:srgbClr val="A2194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4400" b="1" spc="-225" dirty="0">
                <a:solidFill>
                  <a:srgbClr val="FD692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</a:t>
            </a:r>
            <a:r>
              <a:rPr lang="ja-JP" altLang="en-US" sz="4400" b="1" spc="-225" dirty="0">
                <a:solidFill>
                  <a:srgbClr val="DD136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4800" b="1" spc="-225" dirty="0">
                <a:solidFill>
                  <a:srgbClr val="FD9D2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en-US" altLang="ja-JP" sz="4800" b="1" spc="-225" dirty="0">
                <a:solidFill>
                  <a:srgbClr val="BF8B2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en-US" altLang="ja-JP" sz="4800" b="1" spc="-225" dirty="0">
                <a:solidFill>
                  <a:srgbClr val="3F7E4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lang="en-US" altLang="ja-JP" sz="4800" b="1" spc="-225" dirty="0">
                <a:solidFill>
                  <a:srgbClr val="0A97D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4400" b="1" spc="-225" dirty="0">
                <a:solidFill>
                  <a:srgbClr val="56C02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</a:t>
            </a:r>
            <a:r>
              <a:rPr lang="ja-JP" altLang="en-US" sz="4400" b="1" spc="-225" dirty="0">
                <a:solidFill>
                  <a:srgbClr val="0068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言</a:t>
            </a:r>
            <a:r>
              <a:rPr lang="ja-JP" altLang="en-US" sz="4400" b="1" spc="-225" dirty="0">
                <a:solidFill>
                  <a:srgbClr val="19486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4400" b="1" spc="-225" dirty="0">
              <a:solidFill>
                <a:srgbClr val="19486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104" y="5465184"/>
            <a:ext cx="1155826" cy="1155826"/>
          </a:xfrm>
          <a:prstGeom prst="rect">
            <a:avLst/>
          </a:prstGeom>
        </p:spPr>
      </p:pic>
      <p:grpSp>
        <p:nvGrpSpPr>
          <p:cNvPr id="41" name="グループ化 40"/>
          <p:cNvGrpSpPr/>
          <p:nvPr/>
        </p:nvGrpSpPr>
        <p:grpSpPr>
          <a:xfrm>
            <a:off x="1" y="1182446"/>
            <a:ext cx="2259285" cy="1296000"/>
            <a:chOff x="-68296" y="167425"/>
            <a:chExt cx="13119960" cy="6568226"/>
          </a:xfrm>
          <a:effectLst/>
        </p:grpSpPr>
        <p:sp>
          <p:nvSpPr>
            <p:cNvPr id="44" name="角丸四角形 43"/>
            <p:cNvSpPr/>
            <p:nvPr/>
          </p:nvSpPr>
          <p:spPr>
            <a:xfrm>
              <a:off x="90152" y="167425"/>
              <a:ext cx="12961512" cy="6568226"/>
            </a:xfrm>
            <a:prstGeom prst="roundRect">
              <a:avLst/>
            </a:prstGeom>
            <a:solidFill>
              <a:schemeClr val="bg1"/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ja-JP" altLang="en-US" sz="3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98883" y="2662996"/>
              <a:ext cx="12479666" cy="35634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7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私たちのできること</a:t>
              </a:r>
              <a:endParaRPr lang="en-US" altLang="ja-JP" sz="7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</a:t>
              </a:r>
              <a:r>
                <a: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貧困について考えよう</a:t>
              </a:r>
            </a:p>
            <a:p>
              <a:r>
                <a: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寄付活動など貧困問題の解決に向けた取組みに参加しよう</a:t>
              </a:r>
            </a:p>
            <a:p>
              <a:r>
                <a: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○子ども食堂を応援しよう</a:t>
              </a:r>
            </a:p>
            <a:p>
              <a:r>
                <a: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○フェアトレード製品を積極的に使ってみよう</a:t>
              </a:r>
            </a:p>
            <a:p>
              <a:r>
                <a: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</a:t>
              </a:r>
              <a:r>
                <a:rPr lang="ja-JP" altLang="en-US" sz="7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子供たちが必要な教育を受けられるようにしよう</a:t>
              </a:r>
              <a:endPara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○勉強をがんばろう</a:t>
              </a:r>
              <a:endPara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-68296" y="474388"/>
              <a:ext cx="4345509" cy="9103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ゴール１</a:t>
              </a:r>
              <a:endPara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6" y="1159100"/>
              <a:ext cx="1800001" cy="1799998"/>
            </a:xfrm>
            <a:prstGeom prst="rect">
              <a:avLst/>
            </a:prstGeom>
          </p:spPr>
        </p:pic>
        <p:sp>
          <p:nvSpPr>
            <p:cNvPr id="195" name="正方形/長方形 194"/>
            <p:cNvSpPr/>
            <p:nvPr/>
          </p:nvSpPr>
          <p:spPr>
            <a:xfrm>
              <a:off x="2581334" y="578375"/>
              <a:ext cx="10130119" cy="24539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貧困</a:t>
              </a:r>
              <a:r>
                <a:rPr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をなくそう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34595" y="2607780"/>
            <a:ext cx="2232000" cy="1296000"/>
            <a:chOff x="90152" y="167425"/>
            <a:chExt cx="11964473" cy="6568226"/>
          </a:xfrm>
          <a:effectLst/>
        </p:grpSpPr>
        <p:grpSp>
          <p:nvGrpSpPr>
            <p:cNvPr id="75" name="グループ化 74"/>
            <p:cNvGrpSpPr/>
            <p:nvPr/>
          </p:nvGrpSpPr>
          <p:grpSpPr>
            <a:xfrm>
              <a:off x="90152" y="167425"/>
              <a:ext cx="11964473" cy="6568226"/>
              <a:chOff x="90152" y="167425"/>
              <a:chExt cx="11964473" cy="6568226"/>
            </a:xfrm>
          </p:grpSpPr>
          <p:sp>
            <p:nvSpPr>
              <p:cNvPr id="77" name="角丸四角形 76"/>
              <p:cNvSpPr/>
              <p:nvPr/>
            </p:nvSpPr>
            <p:spPr>
              <a:xfrm>
                <a:off x="90152" y="167425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243648" y="2721122"/>
                <a:ext cx="10912452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○運動しよう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○バランスのよい食事を心がけよう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○定期的に健康診断を受けよう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○手洗い、うがいをしよう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○献血に協力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しよう</a:t>
                </a:r>
                <a:endPara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○交通ルールを守ろう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>
                <a:off x="195125" y="455890"/>
                <a:ext cx="10912446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３</a:t>
                </a:r>
                <a:endParaRPr lang="en-US" altLang="ja-JP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59099"/>
              <a:ext cx="1800000" cy="1800000"/>
            </a:xfrm>
            <a:prstGeom prst="rect">
              <a:avLst/>
            </a:prstGeom>
          </p:spPr>
        </p:pic>
      </p:grpSp>
      <p:grpSp>
        <p:nvGrpSpPr>
          <p:cNvPr id="81" name="グループ化 80"/>
          <p:cNvGrpSpPr/>
          <p:nvPr/>
        </p:nvGrpSpPr>
        <p:grpSpPr>
          <a:xfrm>
            <a:off x="2322946" y="2607780"/>
            <a:ext cx="2134928" cy="1356833"/>
            <a:chOff x="21748" y="167425"/>
            <a:chExt cx="12026031" cy="6876532"/>
          </a:xfrm>
          <a:effectLst/>
        </p:grpSpPr>
        <p:grpSp>
          <p:nvGrpSpPr>
            <p:cNvPr id="82" name="グループ化 81"/>
            <p:cNvGrpSpPr/>
            <p:nvPr/>
          </p:nvGrpSpPr>
          <p:grpSpPr>
            <a:xfrm>
              <a:off x="21748" y="167425"/>
              <a:ext cx="12026031" cy="6876532"/>
              <a:chOff x="21748" y="167425"/>
              <a:chExt cx="12026031" cy="6876532"/>
            </a:xfrm>
          </p:grpSpPr>
          <p:sp>
            <p:nvSpPr>
              <p:cNvPr id="84" name="角丸四角形 83"/>
              <p:cNvSpPr/>
              <p:nvPr/>
            </p:nvSpPr>
            <p:spPr>
              <a:xfrm>
                <a:off x="21748" y="167425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>
                <a:off x="126905" y="2959093"/>
                <a:ext cx="11920874" cy="40848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  <a:endParaRPr lang="en-US" altLang="ja-JP" sz="7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○周りの人に、自分の知識や経験を伝えよう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○多くの人の意見を聞き、学び合おう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○いらなくなった教科書などは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、必要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な人に寄付しよう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○オンライン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などを使い、学ぶ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機会を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増やそう</a:t>
                </a:r>
                <a:endPara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○いじめや差別をしない、させない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192906" y="507189"/>
                <a:ext cx="10912450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４</a:t>
                </a:r>
                <a:endParaRPr lang="en-US" altLang="ja-JP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9" y="11591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88" name="グループ化 87"/>
          <p:cNvGrpSpPr/>
          <p:nvPr/>
        </p:nvGrpSpPr>
        <p:grpSpPr>
          <a:xfrm>
            <a:off x="27286" y="4063118"/>
            <a:ext cx="2232000" cy="1296000"/>
            <a:chOff x="90152" y="167426"/>
            <a:chExt cx="11964472" cy="6568225"/>
          </a:xfrm>
          <a:effectLst/>
        </p:grpSpPr>
        <p:grpSp>
          <p:nvGrpSpPr>
            <p:cNvPr id="89" name="グループ化 88"/>
            <p:cNvGrpSpPr/>
            <p:nvPr/>
          </p:nvGrpSpPr>
          <p:grpSpPr>
            <a:xfrm>
              <a:off x="90152" y="167426"/>
              <a:ext cx="11964472" cy="6568225"/>
              <a:chOff x="90152" y="167426"/>
              <a:chExt cx="11964472" cy="6568225"/>
            </a:xfrm>
          </p:grpSpPr>
          <p:sp>
            <p:nvSpPr>
              <p:cNvPr id="91" name="角丸四角形 90"/>
              <p:cNvSpPr/>
              <p:nvPr/>
            </p:nvSpPr>
            <p:spPr>
              <a:xfrm>
                <a:off x="90152" y="167426"/>
                <a:ext cx="11964472" cy="6568225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188366" y="2740908"/>
                <a:ext cx="10912451" cy="359624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○ジェンダー平等について学び、偏見をなくそう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○個々人の考えを尊重しよう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○家事を分担しよう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○だれも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が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育児休暇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を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取得できるようにしよう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○家族や友人のやりたいことや夢を応援しよう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188371" y="474394"/>
                <a:ext cx="10912445" cy="8371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５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591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95" name="グループ化 94"/>
          <p:cNvGrpSpPr/>
          <p:nvPr/>
        </p:nvGrpSpPr>
        <p:grpSpPr>
          <a:xfrm>
            <a:off x="2328823" y="4063118"/>
            <a:ext cx="2124000" cy="1296000"/>
            <a:chOff x="90152" y="167425"/>
            <a:chExt cx="11964473" cy="6568226"/>
          </a:xfrm>
          <a:effectLst/>
        </p:grpSpPr>
        <p:grpSp>
          <p:nvGrpSpPr>
            <p:cNvPr id="96" name="グループ化 95"/>
            <p:cNvGrpSpPr/>
            <p:nvPr/>
          </p:nvGrpSpPr>
          <p:grpSpPr>
            <a:xfrm>
              <a:off x="90152" y="167425"/>
              <a:ext cx="11964473" cy="6568226"/>
              <a:chOff x="90152" y="167425"/>
              <a:chExt cx="11964473" cy="6568226"/>
            </a:xfrm>
          </p:grpSpPr>
          <p:sp>
            <p:nvSpPr>
              <p:cNvPr id="98" name="角丸四角形 97"/>
              <p:cNvSpPr/>
              <p:nvPr/>
            </p:nvSpPr>
            <p:spPr>
              <a:xfrm>
                <a:off x="90152" y="167425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162204" y="2765011"/>
                <a:ext cx="10912450" cy="36002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○水の出しっぱなしをやめよう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○お皿の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汚れはその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まま流さないようにしよう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○雨水も庭の水やりなどへ有効に使おう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○たくさんの洗剤や食べ残しを流さないようにしよう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○ゴミはきちんと分別して捨てよう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100151" y="512718"/>
                <a:ext cx="10912450" cy="8371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６</a:t>
                </a:r>
                <a:endParaRPr lang="en-US" altLang="ja-JP" sz="8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97" name="図 9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6" y="1155054"/>
              <a:ext cx="1800000" cy="1800000"/>
            </a:xfrm>
            <a:prstGeom prst="rect">
              <a:avLst/>
            </a:prstGeom>
          </p:spPr>
        </p:pic>
      </p:grpSp>
      <p:grpSp>
        <p:nvGrpSpPr>
          <p:cNvPr id="102" name="グループ化 101"/>
          <p:cNvGrpSpPr/>
          <p:nvPr/>
        </p:nvGrpSpPr>
        <p:grpSpPr>
          <a:xfrm>
            <a:off x="28377" y="5488453"/>
            <a:ext cx="2232000" cy="1296000"/>
            <a:chOff x="107579" y="253258"/>
            <a:chExt cx="11964473" cy="6568226"/>
          </a:xfrm>
          <a:effectLst/>
        </p:grpSpPr>
        <p:grpSp>
          <p:nvGrpSpPr>
            <p:cNvPr id="103" name="グループ化 102"/>
            <p:cNvGrpSpPr/>
            <p:nvPr/>
          </p:nvGrpSpPr>
          <p:grpSpPr>
            <a:xfrm>
              <a:off x="107579" y="253258"/>
              <a:ext cx="11964473" cy="6568226"/>
              <a:chOff x="107579" y="253258"/>
              <a:chExt cx="11964473" cy="6568226"/>
            </a:xfrm>
          </p:grpSpPr>
          <p:sp>
            <p:nvSpPr>
              <p:cNvPr id="105" name="角丸四角形 104"/>
              <p:cNvSpPr/>
              <p:nvPr/>
            </p:nvSpPr>
            <p:spPr>
              <a:xfrm>
                <a:off x="107579" y="253258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199542" y="2715709"/>
                <a:ext cx="11484999" cy="4105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  <a:endParaRPr lang="en-US" altLang="ja-JP" sz="7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○電気をこまめに消そう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○トイレのフタは閉めよう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○空調の温度はこまめにチェックして適温を維持しよう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○クリーンエネルギーをできるだけ利用しよう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○気温によって服装を工夫しよう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○電車などのエネルギー消費の少ない方法で移動しよう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212408" y="538930"/>
                <a:ext cx="10912446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７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04" name="図 10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8" y="1157077"/>
              <a:ext cx="1800000" cy="1800000"/>
            </a:xfrm>
            <a:prstGeom prst="rect">
              <a:avLst/>
            </a:prstGeom>
          </p:spPr>
        </p:pic>
      </p:grpSp>
      <p:grpSp>
        <p:nvGrpSpPr>
          <p:cNvPr id="109" name="グループ化 108"/>
          <p:cNvGrpSpPr/>
          <p:nvPr/>
        </p:nvGrpSpPr>
        <p:grpSpPr>
          <a:xfrm>
            <a:off x="2311297" y="5490501"/>
            <a:ext cx="2135649" cy="1296000"/>
            <a:chOff x="24533" y="210894"/>
            <a:chExt cx="12030092" cy="6568226"/>
          </a:xfrm>
          <a:effectLst/>
        </p:grpSpPr>
        <p:grpSp>
          <p:nvGrpSpPr>
            <p:cNvPr id="110" name="グループ化 109"/>
            <p:cNvGrpSpPr/>
            <p:nvPr/>
          </p:nvGrpSpPr>
          <p:grpSpPr>
            <a:xfrm>
              <a:off x="24533" y="210894"/>
              <a:ext cx="12030092" cy="6568226"/>
              <a:chOff x="24533" y="210894"/>
              <a:chExt cx="12030092" cy="6568226"/>
            </a:xfrm>
          </p:grpSpPr>
          <p:sp>
            <p:nvSpPr>
              <p:cNvPr id="112" name="角丸四角形 111"/>
              <p:cNvSpPr/>
              <p:nvPr/>
            </p:nvSpPr>
            <p:spPr>
              <a:xfrm>
                <a:off x="90152" y="210894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437076" y="2676969"/>
                <a:ext cx="10912450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  <a:endParaRPr lang="en-US" altLang="ja-JP" sz="7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○働きやすい職場環境をつくろう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○ワークライフバランスを考えて働こう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○フェアトレード商品を買おう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○計画的に仕事をすすめよう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○仕事が大変な時は協力しよう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○テレワークを推進しよう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4" name="正方形/長方形 113"/>
              <p:cNvSpPr/>
              <p:nvPr/>
            </p:nvSpPr>
            <p:spPr>
              <a:xfrm>
                <a:off x="24533" y="551377"/>
                <a:ext cx="10912444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８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11" name="図 11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631" y="1127663"/>
              <a:ext cx="1800000" cy="1799998"/>
            </a:xfrm>
            <a:prstGeom prst="rect">
              <a:avLst/>
            </a:prstGeom>
          </p:spPr>
        </p:pic>
      </p:grpSp>
      <p:grpSp>
        <p:nvGrpSpPr>
          <p:cNvPr id="116" name="グループ化 115"/>
          <p:cNvGrpSpPr/>
          <p:nvPr/>
        </p:nvGrpSpPr>
        <p:grpSpPr>
          <a:xfrm>
            <a:off x="4574659" y="47088"/>
            <a:ext cx="2355962" cy="1296000"/>
            <a:chOff x="90152" y="167425"/>
            <a:chExt cx="12628962" cy="6568226"/>
          </a:xfrm>
          <a:effectLst/>
        </p:grpSpPr>
        <p:grpSp>
          <p:nvGrpSpPr>
            <p:cNvPr id="117" name="グループ化 116"/>
            <p:cNvGrpSpPr/>
            <p:nvPr/>
          </p:nvGrpSpPr>
          <p:grpSpPr>
            <a:xfrm>
              <a:off x="90152" y="167425"/>
              <a:ext cx="12628962" cy="6568226"/>
              <a:chOff x="90152" y="167425"/>
              <a:chExt cx="12628962" cy="6568226"/>
            </a:xfrm>
          </p:grpSpPr>
          <p:sp>
            <p:nvSpPr>
              <p:cNvPr id="119" name="角丸四角形 118"/>
              <p:cNvSpPr/>
              <p:nvPr/>
            </p:nvSpPr>
            <p:spPr>
              <a:xfrm>
                <a:off x="90152" y="167425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20" name="正方形/長方形 119"/>
              <p:cNvSpPr/>
              <p:nvPr/>
            </p:nvSpPr>
            <p:spPr>
              <a:xfrm>
                <a:off x="204586" y="2718015"/>
                <a:ext cx="12514528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○新しいことにチャレンジしよう（チャレンジを応援しよう）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○イノベーションを意識して行動しよう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 「デジタル化」に理解を深めよう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○ＳＤＧｓに積極的に取り組んでいる企業を応援しよう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○クラウドファンディングなどで社会に必要な事業を応援しよう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21" name="正方形/長方形 120"/>
              <p:cNvSpPr/>
              <p:nvPr/>
            </p:nvSpPr>
            <p:spPr>
              <a:xfrm>
                <a:off x="92564" y="508370"/>
                <a:ext cx="10912446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９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591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123" name="グループ化 122"/>
          <p:cNvGrpSpPr/>
          <p:nvPr/>
        </p:nvGrpSpPr>
        <p:grpSpPr>
          <a:xfrm>
            <a:off x="6848717" y="60479"/>
            <a:ext cx="2423453" cy="1296000"/>
            <a:chOff x="3747" y="167425"/>
            <a:chExt cx="12990744" cy="6568226"/>
          </a:xfrm>
          <a:effectLst/>
        </p:grpSpPr>
        <p:grpSp>
          <p:nvGrpSpPr>
            <p:cNvPr id="124" name="グループ化 123"/>
            <p:cNvGrpSpPr/>
            <p:nvPr/>
          </p:nvGrpSpPr>
          <p:grpSpPr>
            <a:xfrm>
              <a:off x="3747" y="167425"/>
              <a:ext cx="12990744" cy="6568226"/>
              <a:chOff x="3747" y="167425"/>
              <a:chExt cx="12990744" cy="6568226"/>
            </a:xfrm>
          </p:grpSpPr>
          <p:sp>
            <p:nvSpPr>
              <p:cNvPr id="126" name="角丸四角形 125"/>
              <p:cNvSpPr/>
              <p:nvPr/>
            </p:nvSpPr>
            <p:spPr>
              <a:xfrm>
                <a:off x="90152" y="167425"/>
                <a:ext cx="11964474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27" name="正方形/長方形 126"/>
              <p:cNvSpPr/>
              <p:nvPr/>
            </p:nvSpPr>
            <p:spPr>
              <a:xfrm>
                <a:off x="53674" y="2581572"/>
                <a:ext cx="12940817" cy="359625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○差別をなくそう（差別について考えよう）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○バリアフリーを進めよう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○点字ブロックの上に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立ち止まったり、物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を置かないようにしよう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○困っている人には積極的に声かけをしよう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○法律や政治の勉強をしよう</a:t>
                </a:r>
              </a:p>
            </p:txBody>
          </p:sp>
          <p:sp>
            <p:nvSpPr>
              <p:cNvPr id="128" name="正方形/長方形 127"/>
              <p:cNvSpPr/>
              <p:nvPr/>
            </p:nvSpPr>
            <p:spPr>
              <a:xfrm>
                <a:off x="3747" y="394480"/>
                <a:ext cx="10912447" cy="8371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10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25" name="図 124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882809"/>
              <a:ext cx="1799999" cy="1799998"/>
            </a:xfrm>
            <a:prstGeom prst="rect">
              <a:avLst/>
            </a:prstGeom>
          </p:spPr>
        </p:pic>
      </p:grpSp>
      <p:grpSp>
        <p:nvGrpSpPr>
          <p:cNvPr id="130" name="グループ化 129"/>
          <p:cNvGrpSpPr/>
          <p:nvPr/>
        </p:nvGrpSpPr>
        <p:grpSpPr>
          <a:xfrm>
            <a:off x="4584422" y="1399297"/>
            <a:ext cx="2232750" cy="1296000"/>
            <a:chOff x="86132" y="167426"/>
            <a:chExt cx="11968493" cy="6568225"/>
          </a:xfrm>
          <a:effectLst/>
        </p:grpSpPr>
        <p:grpSp>
          <p:nvGrpSpPr>
            <p:cNvPr id="131" name="グループ化 130"/>
            <p:cNvGrpSpPr/>
            <p:nvPr/>
          </p:nvGrpSpPr>
          <p:grpSpPr>
            <a:xfrm>
              <a:off x="86132" y="167426"/>
              <a:ext cx="11968493" cy="6568225"/>
              <a:chOff x="86132" y="167426"/>
              <a:chExt cx="11968493" cy="6568225"/>
            </a:xfrm>
          </p:grpSpPr>
          <p:sp>
            <p:nvSpPr>
              <p:cNvPr id="133" name="角丸四角形 132"/>
              <p:cNvSpPr/>
              <p:nvPr/>
            </p:nvSpPr>
            <p:spPr>
              <a:xfrm>
                <a:off x="90152" y="167426"/>
                <a:ext cx="11964473" cy="6568225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34" name="正方形/長方形 133"/>
              <p:cNvSpPr/>
              <p:nvPr/>
            </p:nvSpPr>
            <p:spPr>
              <a:xfrm>
                <a:off x="293682" y="2577382"/>
                <a:ext cx="10912451" cy="3596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  <a:endParaRPr lang="en-US" altLang="ja-JP" sz="7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○空き家や古い建物の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再利用等に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ついて考えよう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○防災グッズを準備しよう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○避難場所を確認しよう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○防災訓練などの地域活動に参加しよう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○まちを清掃しよう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○文化遺産や自然遺産を大切にしよう</a:t>
                </a:r>
              </a:p>
            </p:txBody>
          </p:sp>
          <p:sp>
            <p:nvSpPr>
              <p:cNvPr id="135" name="正方形/長方形 134"/>
              <p:cNvSpPr/>
              <p:nvPr/>
            </p:nvSpPr>
            <p:spPr>
              <a:xfrm>
                <a:off x="86132" y="393214"/>
                <a:ext cx="10912446" cy="8371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11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32" name="図 13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459" y="949562"/>
              <a:ext cx="1799999" cy="1799998"/>
            </a:xfrm>
            <a:prstGeom prst="rect">
              <a:avLst/>
            </a:prstGeom>
          </p:spPr>
        </p:pic>
      </p:grpSp>
      <p:grpSp>
        <p:nvGrpSpPr>
          <p:cNvPr id="137" name="グループ化 136"/>
          <p:cNvGrpSpPr/>
          <p:nvPr/>
        </p:nvGrpSpPr>
        <p:grpSpPr>
          <a:xfrm>
            <a:off x="6845943" y="1405781"/>
            <a:ext cx="2250893" cy="1296000"/>
            <a:chOff x="-11123" y="167425"/>
            <a:chExt cx="12065747" cy="6568226"/>
          </a:xfrm>
          <a:effectLst/>
        </p:grpSpPr>
        <p:grpSp>
          <p:nvGrpSpPr>
            <p:cNvPr id="138" name="グループ化 137"/>
            <p:cNvGrpSpPr/>
            <p:nvPr/>
          </p:nvGrpSpPr>
          <p:grpSpPr>
            <a:xfrm>
              <a:off x="-11123" y="167425"/>
              <a:ext cx="12065747" cy="6568226"/>
              <a:chOff x="-11123" y="167425"/>
              <a:chExt cx="12065747" cy="6568226"/>
            </a:xfrm>
          </p:grpSpPr>
          <p:sp>
            <p:nvSpPr>
              <p:cNvPr id="140" name="角丸四角形 139"/>
              <p:cNvSpPr/>
              <p:nvPr/>
            </p:nvSpPr>
            <p:spPr>
              <a:xfrm>
                <a:off x="90152" y="167425"/>
                <a:ext cx="11964472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41" name="正方形/長方形 140"/>
              <p:cNvSpPr/>
              <p:nvPr/>
            </p:nvSpPr>
            <p:spPr>
              <a:xfrm>
                <a:off x="324054" y="2564523"/>
                <a:ext cx="11623029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○消費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（賞味）期限をきちんとチェックしてムダをなくそう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○いらない物は買わないようにしよう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○捨てる前にリサイクルを考えよう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○リサイクルのアイデアは周りにも伝えていこう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○環境に配慮している製品を応援しよう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○捨てる時は決められたルールを守ろう</a:t>
                </a:r>
              </a:p>
            </p:txBody>
          </p:sp>
          <p:sp>
            <p:nvSpPr>
              <p:cNvPr id="142" name="正方形/長方形 141"/>
              <p:cNvSpPr/>
              <p:nvPr/>
            </p:nvSpPr>
            <p:spPr>
              <a:xfrm>
                <a:off x="-11123" y="389290"/>
                <a:ext cx="10912446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12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39" name="図 138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016687"/>
              <a:ext cx="1799999" cy="1799998"/>
            </a:xfrm>
            <a:prstGeom prst="rect">
              <a:avLst/>
            </a:prstGeom>
          </p:spPr>
        </p:pic>
      </p:grpSp>
      <p:grpSp>
        <p:nvGrpSpPr>
          <p:cNvPr id="144" name="グループ化 143"/>
          <p:cNvGrpSpPr/>
          <p:nvPr/>
        </p:nvGrpSpPr>
        <p:grpSpPr>
          <a:xfrm>
            <a:off x="4558970" y="2751507"/>
            <a:ext cx="2242928" cy="1296000"/>
            <a:chOff x="31573" y="167425"/>
            <a:chExt cx="12023052" cy="6568228"/>
          </a:xfrm>
          <a:effectLst/>
        </p:grpSpPr>
        <p:grpSp>
          <p:nvGrpSpPr>
            <p:cNvPr id="145" name="グループ化 144"/>
            <p:cNvGrpSpPr/>
            <p:nvPr/>
          </p:nvGrpSpPr>
          <p:grpSpPr>
            <a:xfrm>
              <a:off x="31573" y="167425"/>
              <a:ext cx="12023052" cy="6568228"/>
              <a:chOff x="31573" y="167425"/>
              <a:chExt cx="12023052" cy="6568228"/>
            </a:xfrm>
          </p:grpSpPr>
          <p:sp>
            <p:nvSpPr>
              <p:cNvPr id="147" name="角丸四角形 146"/>
              <p:cNvSpPr/>
              <p:nvPr/>
            </p:nvSpPr>
            <p:spPr>
              <a:xfrm>
                <a:off x="90152" y="167425"/>
                <a:ext cx="11964473" cy="6568228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48" name="正方形/長方形 147"/>
              <p:cNvSpPr/>
              <p:nvPr/>
            </p:nvSpPr>
            <p:spPr>
              <a:xfrm>
                <a:off x="297343" y="2665653"/>
                <a:ext cx="10912452" cy="359624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○できるだけ徒歩や自転車で通勤・通学をしよう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○エコバッグを常に携帯しよう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○マイボトルやマイ容器を積極的に使おう</a:t>
                </a: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ポイ捨てをやめよう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○ゴミ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はきちんと分別して捨てよう</a:t>
                </a:r>
                <a:endParaRPr lang="ja-JP" altLang="en-US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○冷暖房を適切に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使おう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49" name="正方形/長方形 148"/>
              <p:cNvSpPr/>
              <p:nvPr/>
            </p:nvSpPr>
            <p:spPr>
              <a:xfrm>
                <a:off x="31573" y="519844"/>
                <a:ext cx="10912446" cy="8371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13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13939"/>
              <a:ext cx="1799999" cy="1799999"/>
            </a:xfrm>
            <a:prstGeom prst="rect">
              <a:avLst/>
            </a:prstGeom>
          </p:spPr>
        </p:pic>
      </p:grpSp>
      <p:grpSp>
        <p:nvGrpSpPr>
          <p:cNvPr id="151" name="グループ化 150"/>
          <p:cNvGrpSpPr/>
          <p:nvPr/>
        </p:nvGrpSpPr>
        <p:grpSpPr>
          <a:xfrm>
            <a:off x="6845943" y="2751507"/>
            <a:ext cx="2250893" cy="1296000"/>
            <a:chOff x="-11123" y="167425"/>
            <a:chExt cx="12065748" cy="6568226"/>
          </a:xfrm>
          <a:effectLst/>
        </p:grpSpPr>
        <p:grpSp>
          <p:nvGrpSpPr>
            <p:cNvPr id="152" name="グループ化 151"/>
            <p:cNvGrpSpPr/>
            <p:nvPr/>
          </p:nvGrpSpPr>
          <p:grpSpPr>
            <a:xfrm>
              <a:off x="-11123" y="167425"/>
              <a:ext cx="12065748" cy="6568226"/>
              <a:chOff x="-11123" y="167425"/>
              <a:chExt cx="12065748" cy="6568226"/>
            </a:xfrm>
          </p:grpSpPr>
          <p:sp>
            <p:nvSpPr>
              <p:cNvPr id="154" name="角丸四角形 153"/>
              <p:cNvSpPr/>
              <p:nvPr/>
            </p:nvSpPr>
            <p:spPr>
              <a:xfrm>
                <a:off x="90152" y="167425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55" name="正方形/長方形 154"/>
              <p:cNvSpPr/>
              <p:nvPr/>
            </p:nvSpPr>
            <p:spPr>
              <a:xfrm>
                <a:off x="90152" y="2567149"/>
                <a:ext cx="10912452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  <a:endParaRPr lang="en-US" altLang="ja-JP" sz="7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○海のゴミについて考えよう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○ゴミが落ちていたら拾おう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○エコバッグを常に携帯しよう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○マイボトルやマイ容器を積極的に使おう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○詰め替え商品を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買おう</a:t>
                </a:r>
                <a:endParaRPr lang="en-US" altLang="ja-JP" sz="7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○使い捨てプラスチックの使用を減らそう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56" name="正方形/長方形 155"/>
              <p:cNvSpPr/>
              <p:nvPr/>
            </p:nvSpPr>
            <p:spPr>
              <a:xfrm>
                <a:off x="-11123" y="351077"/>
                <a:ext cx="10912447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14</a:t>
                </a:r>
                <a:endParaRPr lang="en-US" altLang="ja-JP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53" name="図 152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911723"/>
              <a:ext cx="1799999" cy="1799998"/>
            </a:xfrm>
            <a:prstGeom prst="rect">
              <a:avLst/>
            </a:prstGeom>
          </p:spPr>
        </p:pic>
      </p:grpSp>
      <p:grpSp>
        <p:nvGrpSpPr>
          <p:cNvPr id="158" name="グループ化 157"/>
          <p:cNvGrpSpPr/>
          <p:nvPr/>
        </p:nvGrpSpPr>
        <p:grpSpPr>
          <a:xfrm>
            <a:off x="4565048" y="4107406"/>
            <a:ext cx="2252124" cy="1296000"/>
            <a:chOff x="-17721" y="167425"/>
            <a:chExt cx="12072346" cy="6568226"/>
          </a:xfrm>
          <a:effectLst/>
        </p:grpSpPr>
        <p:grpSp>
          <p:nvGrpSpPr>
            <p:cNvPr id="159" name="グループ化 158"/>
            <p:cNvGrpSpPr/>
            <p:nvPr/>
          </p:nvGrpSpPr>
          <p:grpSpPr>
            <a:xfrm>
              <a:off x="-17721" y="167425"/>
              <a:ext cx="12072346" cy="6568226"/>
              <a:chOff x="-17721" y="167425"/>
              <a:chExt cx="12072346" cy="6568226"/>
            </a:xfrm>
          </p:grpSpPr>
          <p:sp>
            <p:nvSpPr>
              <p:cNvPr id="161" name="角丸四角形 160"/>
              <p:cNvSpPr/>
              <p:nvPr/>
            </p:nvSpPr>
            <p:spPr>
              <a:xfrm>
                <a:off x="90152" y="167425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62" name="正方形/長方形 161"/>
              <p:cNvSpPr/>
              <p:nvPr/>
            </p:nvSpPr>
            <p:spPr>
              <a:xfrm>
                <a:off x="200663" y="2722364"/>
                <a:ext cx="10912451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○間伐材を使った製品を使おう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○紙の印刷を減らそう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○書類はできるだけオンライン化を進めよう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○植物や動物を大切にしよう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○ゴミが落ちてたら拾おう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63" name="正方形/長方形 162"/>
              <p:cNvSpPr/>
              <p:nvPr/>
            </p:nvSpPr>
            <p:spPr>
              <a:xfrm>
                <a:off x="-17721" y="489876"/>
                <a:ext cx="10912446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15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60" name="図 159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591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165" name="グループ化 164"/>
          <p:cNvGrpSpPr/>
          <p:nvPr/>
        </p:nvGrpSpPr>
        <p:grpSpPr>
          <a:xfrm>
            <a:off x="6848717" y="4107406"/>
            <a:ext cx="2250648" cy="1296000"/>
            <a:chOff x="-9810" y="167427"/>
            <a:chExt cx="12064434" cy="6568226"/>
          </a:xfrm>
          <a:effectLst/>
        </p:grpSpPr>
        <p:grpSp>
          <p:nvGrpSpPr>
            <p:cNvPr id="166" name="グループ化 165"/>
            <p:cNvGrpSpPr/>
            <p:nvPr/>
          </p:nvGrpSpPr>
          <p:grpSpPr>
            <a:xfrm>
              <a:off x="-9810" y="167427"/>
              <a:ext cx="12064434" cy="6568226"/>
              <a:chOff x="-9810" y="167427"/>
              <a:chExt cx="12064434" cy="6568226"/>
            </a:xfrm>
          </p:grpSpPr>
          <p:sp>
            <p:nvSpPr>
              <p:cNvPr id="168" name="角丸四角形 167"/>
              <p:cNvSpPr/>
              <p:nvPr/>
            </p:nvSpPr>
            <p:spPr>
              <a:xfrm>
                <a:off x="90151" y="167427"/>
                <a:ext cx="11964473" cy="6568226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69" name="正方形/長方形 168"/>
              <p:cNvSpPr/>
              <p:nvPr/>
            </p:nvSpPr>
            <p:spPr>
              <a:xfrm>
                <a:off x="273210" y="2819166"/>
                <a:ext cx="10912451" cy="3596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○近所の人に積極的に声掛けをしよう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○地域の見回り活動に参加しよう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交通ルールを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守ろう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○反射材を身に着けるなど、夜道には気を付けよう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○暴力や体罰をなくそう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70" name="正方形/長方形 169"/>
              <p:cNvSpPr/>
              <p:nvPr/>
            </p:nvSpPr>
            <p:spPr>
              <a:xfrm>
                <a:off x="-9810" y="516136"/>
                <a:ext cx="10912446" cy="83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16</a:t>
                </a:r>
                <a:endParaRPr lang="en-US" altLang="ja-JP" sz="9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67" name="図 166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591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172" name="グループ化 171"/>
          <p:cNvGrpSpPr/>
          <p:nvPr/>
        </p:nvGrpSpPr>
        <p:grpSpPr>
          <a:xfrm>
            <a:off x="4584422" y="5502011"/>
            <a:ext cx="2336417" cy="1296000"/>
            <a:chOff x="90152" y="167425"/>
            <a:chExt cx="12524193" cy="6568228"/>
          </a:xfrm>
          <a:effectLst/>
        </p:grpSpPr>
        <p:grpSp>
          <p:nvGrpSpPr>
            <p:cNvPr id="173" name="グループ化 172"/>
            <p:cNvGrpSpPr/>
            <p:nvPr/>
          </p:nvGrpSpPr>
          <p:grpSpPr>
            <a:xfrm>
              <a:off x="90152" y="167425"/>
              <a:ext cx="12524193" cy="6568228"/>
              <a:chOff x="90152" y="167425"/>
              <a:chExt cx="12524193" cy="6568228"/>
            </a:xfrm>
          </p:grpSpPr>
          <p:sp>
            <p:nvSpPr>
              <p:cNvPr id="175" name="角丸四角形 174"/>
              <p:cNvSpPr/>
              <p:nvPr/>
            </p:nvSpPr>
            <p:spPr>
              <a:xfrm>
                <a:off x="90152" y="167425"/>
                <a:ext cx="11964473" cy="6568228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ctr"/>
                <a:endParaRPr lang="ja-JP" altLang="en-US" sz="300" dirty="0"/>
              </a:p>
            </p:txBody>
          </p:sp>
          <p:sp>
            <p:nvSpPr>
              <p:cNvPr id="176" name="正方形/長方形 175"/>
              <p:cNvSpPr/>
              <p:nvPr/>
            </p:nvSpPr>
            <p:spPr>
              <a:xfrm>
                <a:off x="152253" y="2767470"/>
                <a:ext cx="12462092" cy="359624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ja-JP" altLang="en-US" sz="7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私たちのできること</a:t>
                </a:r>
                <a:endParaRPr lang="en-US" altLang="ja-JP" sz="7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○ボランティア活動や地域の活動に積極的に参加しよう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○多くの人の意見や考えを聞こう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○ＳＤＧｓのゴールやターゲットを理解しよう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○ＳＤＧｓについて家族や友達と話し合い、理解を深めよう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○ＳＤＧｓの達成にむけて、みんなで取組もう</a:t>
                </a:r>
                <a:endParaRPr lang="en-US" altLang="ja-JP" sz="7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77" name="正方形/長方形 176"/>
              <p:cNvSpPr/>
              <p:nvPr/>
            </p:nvSpPr>
            <p:spPr>
              <a:xfrm>
                <a:off x="90152" y="506778"/>
                <a:ext cx="10912446" cy="8371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ゴール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17</a:t>
                </a:r>
                <a:endParaRPr lang="en-US" altLang="ja-JP" sz="10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74" name="図 173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77" y="1159099"/>
              <a:ext cx="1800000" cy="1800000"/>
            </a:xfrm>
            <a:prstGeom prst="rect">
              <a:avLst/>
            </a:prstGeom>
          </p:spPr>
        </p:pic>
      </p:grpSp>
      <p:sp>
        <p:nvSpPr>
          <p:cNvPr id="179" name="テキスト ボックス 178"/>
          <p:cNvSpPr txBox="1"/>
          <p:nvPr/>
        </p:nvSpPr>
        <p:spPr>
          <a:xfrm>
            <a:off x="-16028" y="12563"/>
            <a:ext cx="4604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spc="-225" dirty="0">
                <a:solidFill>
                  <a:srgbClr val="E5243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</a:t>
            </a:r>
            <a:r>
              <a:rPr lang="ja-JP" altLang="en-US" sz="2000" b="1" spc="-225" dirty="0">
                <a:solidFill>
                  <a:srgbClr val="DDA6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000" b="1" spc="-225" dirty="0">
                <a:solidFill>
                  <a:srgbClr val="4C9F3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lang="ja-JP" altLang="en-US" sz="2000" b="1" spc="-225" dirty="0">
                <a:solidFill>
                  <a:srgbClr val="C5192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ら</a:t>
            </a:r>
            <a:r>
              <a:rPr lang="ja-JP" altLang="en-US" sz="2000" b="1" spc="-225" dirty="0" smtClean="0">
                <a:solidFill>
                  <a:srgbClr val="FF3A2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2000" b="1" spc="-225" dirty="0" smtClean="0">
                <a:solidFill>
                  <a:srgbClr val="26BDE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</a:t>
            </a:r>
            <a:r>
              <a:rPr lang="ja-JP" altLang="en-US" sz="2000" b="1" spc="-225" dirty="0" smtClean="0">
                <a:solidFill>
                  <a:srgbClr val="FCC30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lang="en-US" altLang="ja-JP" sz="4800" b="1" spc="-225" dirty="0">
              <a:solidFill>
                <a:srgbClr val="19486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43914" y="6555346"/>
            <a:ext cx="2155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参考：</a:t>
            </a:r>
            <a:r>
              <a:rPr kumimoji="1" lang="ja-JP" altLang="en-US" sz="800" dirty="0"/>
              <a:t>我々の世界を変革する：持続可能な開発のための</a:t>
            </a:r>
            <a:r>
              <a:rPr kumimoji="1" lang="en-US" altLang="ja-JP" sz="800" dirty="0"/>
              <a:t>2030</a:t>
            </a:r>
            <a:r>
              <a:rPr kumimoji="1" lang="ja-JP" altLang="en-US" sz="800" dirty="0"/>
              <a:t>アジェンダ（</a:t>
            </a:r>
            <a:r>
              <a:rPr kumimoji="1" lang="ja-JP" altLang="en-US" sz="800" dirty="0" smtClean="0"/>
              <a:t>外務省訳）</a:t>
            </a:r>
            <a:endParaRPr kumimoji="1" lang="ja-JP" altLang="en-US" sz="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5348" y="1169474"/>
            <a:ext cx="8594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ひんこん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2819894" y="1187421"/>
            <a:ext cx="8594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き が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136051" y="2602431"/>
            <a:ext cx="967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ひと　　　　けんこう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2819894" y="2623218"/>
            <a:ext cx="12282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しつ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たか　　 　 きょういく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1260902" y="4047983"/>
            <a:ext cx="967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びょうどう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2760058" y="4067435"/>
            <a:ext cx="16726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あんぜん  　　　 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みず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2749180" y="5454834"/>
            <a:ext cx="16585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はた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5039325" y="22634"/>
            <a:ext cx="16857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さんぎょう　　　　　　　</a:t>
            </a:r>
            <a:r>
              <a:rPr kumimoji="1" lang="ja-JP" altLang="en-US" sz="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ぎじゅつ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かく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しん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7345031" y="34401"/>
            <a:ext cx="1388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ひと　　　　　くに　　　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ふ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びょうどう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5080757" y="1373286"/>
            <a:ext cx="8594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　　　　　つづ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7697291" y="1358242"/>
            <a:ext cx="1490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せきにん　　　　　　　　　　　せきにん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5059404" y="2710794"/>
            <a:ext cx="1582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きこうへん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どう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7291776" y="2728620"/>
            <a:ext cx="132696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うみ　　　　ゆたか　　　　 　　　　　　　まも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5029245" y="4101676"/>
            <a:ext cx="13269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りく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ゆたか　　　　 　　　　まも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7345031" y="4091280"/>
            <a:ext cx="15071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へいわ　　　　　こうせい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475348" y="2701371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すべての人に健康と福祉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584150" y="2849713"/>
            <a:ext cx="967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8" name="正方形/長方形 197"/>
          <p:cNvSpPr/>
          <p:nvPr/>
        </p:nvSpPr>
        <p:spPr>
          <a:xfrm>
            <a:off x="485290" y="4121543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ジェンダー平等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しよう</a:t>
            </a:r>
          </a:p>
          <a:p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531000" y="4287492"/>
            <a:ext cx="967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じつげん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0" name="正方形/長方形 199"/>
          <p:cNvSpPr/>
          <p:nvPr/>
        </p:nvSpPr>
        <p:spPr>
          <a:xfrm>
            <a:off x="493461" y="5552259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をみんなにそしてクリーンに</a:t>
            </a:r>
          </a:p>
          <a:p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7" name="正方形/長方形 216"/>
          <p:cNvSpPr/>
          <p:nvPr/>
        </p:nvSpPr>
        <p:spPr>
          <a:xfrm>
            <a:off x="2749445" y="1263531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飢餓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をゼロに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正方形/長方形 217"/>
          <p:cNvSpPr/>
          <p:nvPr/>
        </p:nvSpPr>
        <p:spPr>
          <a:xfrm>
            <a:off x="2778651" y="2700974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質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の高い教育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みんな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</a:p>
        </p:txBody>
      </p:sp>
      <p:sp>
        <p:nvSpPr>
          <p:cNvPr id="219" name="正方形/長方形 218"/>
          <p:cNvSpPr/>
          <p:nvPr/>
        </p:nvSpPr>
        <p:spPr>
          <a:xfrm>
            <a:off x="2699505" y="4137725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な水とトイレ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世界中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</a:p>
        </p:txBody>
      </p:sp>
      <p:sp>
        <p:nvSpPr>
          <p:cNvPr id="220" name="テキスト ボックス 219"/>
          <p:cNvSpPr txBox="1"/>
          <p:nvPr/>
        </p:nvSpPr>
        <p:spPr>
          <a:xfrm>
            <a:off x="2735398" y="4305616"/>
            <a:ext cx="16726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せかいじゅう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1" name="正方形/長方形 220"/>
          <p:cNvSpPr/>
          <p:nvPr/>
        </p:nvSpPr>
        <p:spPr>
          <a:xfrm>
            <a:off x="2742430" y="5551335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働きがい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成長も</a:t>
            </a:r>
          </a:p>
        </p:txBody>
      </p:sp>
      <p:sp>
        <p:nvSpPr>
          <p:cNvPr id="222" name="正方形/長方形 221"/>
          <p:cNvSpPr/>
          <p:nvPr/>
        </p:nvSpPr>
        <p:spPr>
          <a:xfrm>
            <a:off x="5006996" y="105280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と技術革新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基盤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をつくろう</a:t>
            </a:r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5095645" y="277176"/>
            <a:ext cx="16857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きばん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4" name="正方形/長方形 223"/>
          <p:cNvSpPr/>
          <p:nvPr/>
        </p:nvSpPr>
        <p:spPr>
          <a:xfrm>
            <a:off x="5057396" y="1460846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住み続けられる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5" name="正方形/長方形 224"/>
          <p:cNvSpPr/>
          <p:nvPr/>
        </p:nvSpPr>
        <p:spPr>
          <a:xfrm>
            <a:off x="5015412" y="2796591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気候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変動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な対策を</a:t>
            </a: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5105374" y="2967791"/>
            <a:ext cx="1582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ぐたいてきな　　　　　　　たい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さく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4966172" y="4188766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陸の豊かさも守ろう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8" name="正方形/長方形 227"/>
          <p:cNvSpPr/>
          <p:nvPr/>
        </p:nvSpPr>
        <p:spPr>
          <a:xfrm>
            <a:off x="5038198" y="5551335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パートナーシップ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を達成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しよう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5057396" y="5709309"/>
            <a:ext cx="13269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もくひょう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たっせい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0" name="正方形/長方形 229"/>
          <p:cNvSpPr/>
          <p:nvPr/>
        </p:nvSpPr>
        <p:spPr>
          <a:xfrm>
            <a:off x="7313234" y="108935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や国の不平等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なくそう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7293626" y="1451878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つくる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責任つかう責任</a:t>
            </a:r>
          </a:p>
        </p:txBody>
      </p:sp>
      <p:sp>
        <p:nvSpPr>
          <p:cNvPr id="232" name="正方形/長方形 231"/>
          <p:cNvSpPr/>
          <p:nvPr/>
        </p:nvSpPr>
        <p:spPr>
          <a:xfrm>
            <a:off x="7293626" y="2804612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の豊かさを守ろう</a:t>
            </a:r>
          </a:p>
        </p:txBody>
      </p:sp>
      <p:sp>
        <p:nvSpPr>
          <p:cNvPr id="233" name="正方形/長方形 232"/>
          <p:cNvSpPr/>
          <p:nvPr/>
        </p:nvSpPr>
        <p:spPr>
          <a:xfrm>
            <a:off x="7313234" y="4181315"/>
            <a:ext cx="1744428" cy="484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平和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と公正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すべて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の人に</a:t>
            </a:r>
          </a:p>
        </p:txBody>
      </p:sp>
      <p:sp>
        <p:nvSpPr>
          <p:cNvPr id="234" name="テキスト ボックス 233"/>
          <p:cNvSpPr txBox="1"/>
          <p:nvPr/>
        </p:nvSpPr>
        <p:spPr>
          <a:xfrm>
            <a:off x="7524301" y="4368269"/>
            <a:ext cx="15071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ひと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2785688" y="5730411"/>
            <a:ext cx="16585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けいざい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せいちょう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747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1176</Words>
  <Application>Microsoft Office PowerPoint</Application>
  <PresentationFormat>画面に合わせる (4:3)</PresentationFormat>
  <Paragraphs>181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2022-06-29T08:30:06Z</dcterms:created>
  <dcterms:modified xsi:type="dcterms:W3CDTF">2022-06-30T02:22:48Z</dcterms:modified>
</cp:coreProperties>
</file>