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3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4.xml" ContentType="application/vnd.openxmlformats-officedocument.drawingml.chartshapes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97" r:id="rId2"/>
  </p:sldMasterIdLst>
  <p:notesMasterIdLst>
    <p:notesMasterId r:id="rId18"/>
  </p:notesMasterIdLst>
  <p:sldIdLst>
    <p:sldId id="260" r:id="rId3"/>
    <p:sldId id="335" r:id="rId4"/>
    <p:sldId id="349" r:id="rId5"/>
    <p:sldId id="337" r:id="rId6"/>
    <p:sldId id="352" r:id="rId7"/>
    <p:sldId id="353" r:id="rId8"/>
    <p:sldId id="343" r:id="rId9"/>
    <p:sldId id="345" r:id="rId10"/>
    <p:sldId id="346" r:id="rId11"/>
    <p:sldId id="339" r:id="rId12"/>
    <p:sldId id="351" r:id="rId13"/>
    <p:sldId id="340" r:id="rId14"/>
    <p:sldId id="355" r:id="rId15"/>
    <p:sldId id="350" r:id="rId16"/>
    <p:sldId id="342" r:id="rId17"/>
  </p:sldIdLst>
  <p:sldSz cx="9906000" cy="719931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F0D9"/>
    <a:srgbClr val="FF8B8B"/>
    <a:srgbClr val="FF7171"/>
    <a:srgbClr val="FF5656"/>
    <a:srgbClr val="FFBFBF"/>
    <a:srgbClr val="EFF6EA"/>
    <a:srgbClr val="EAF4E4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4" autoAdjust="0"/>
  </p:normalViewPr>
  <p:slideViewPr>
    <p:cSldViewPr snapToGrid="0" showGuides="1">
      <p:cViewPr varScale="1">
        <p:scale>
          <a:sx n="67" d="100"/>
          <a:sy n="67" d="100"/>
        </p:scale>
        <p:origin x="13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5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6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3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8.xlsx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357594174191261E-2"/>
          <c:y val="0.20231372298651995"/>
          <c:w val="0.86143007343262334"/>
          <c:h val="0.679611146472375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全体</c:v>
                </c:pt>
              </c:strCache>
            </c:strRef>
          </c:tx>
          <c:spPr>
            <a:ln w="28575" cap="sq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20"/>
            <c:spPr>
              <a:solidFill>
                <a:srgbClr val="00206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3.8420102752514215E-2"/>
                  <c:y val="-0.1215160977676603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27E-48E8-899A-44D396464A98}"/>
                </c:ext>
              </c:extLst>
            </c:dLbl>
            <c:dLbl>
              <c:idx val="1"/>
              <c:layout>
                <c:manualLayout>
                  <c:x val="2.1151257783670708E-2"/>
                  <c:y val="-0.2005366517643016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27E-48E8-899A-44D396464A98}"/>
                </c:ext>
              </c:extLst>
            </c:dLbl>
            <c:dLbl>
              <c:idx val="2"/>
              <c:layout>
                <c:manualLayout>
                  <c:x val="1.5460262157907374E-2"/>
                  <c:y val="-0.2040070157091742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27E-48E8-899A-44D396464A98}"/>
                </c:ext>
              </c:extLst>
            </c:dLbl>
            <c:dLbl>
              <c:idx val="3"/>
              <c:layout>
                <c:manualLayout>
                  <c:x val="8.5747282496212458E-3"/>
                  <c:y val="-0.2263204938132506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27E-48E8-899A-44D396464A98}"/>
                </c:ext>
              </c:extLst>
            </c:dLbl>
            <c:dLbl>
              <c:idx val="4"/>
              <c:layout>
                <c:manualLayout>
                  <c:x val="1.0019112089310061E-2"/>
                  <c:y val="-0.2477288484840360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6992273300250241E-2"/>
                      <c:h val="9.345960869290957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C27E-48E8-899A-44D396464A98}"/>
                </c:ext>
              </c:extLst>
            </c:dLbl>
            <c:dLbl>
              <c:idx val="5"/>
              <c:layout>
                <c:manualLayout>
                  <c:x val="1.2517815679017665E-2"/>
                  <c:y val="-0.231533197778237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27E-48E8-899A-44D396464A98}"/>
                </c:ext>
              </c:extLst>
            </c:dLbl>
            <c:dLbl>
              <c:idx val="6"/>
              <c:layout>
                <c:manualLayout>
                  <c:x val="6.9171239230528241E-3"/>
                  <c:y val="-0.1118095919708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753-4EDA-8042-786E7FCA6C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Sheet1!$A$2:$A$8</c:f>
              <c:numCache>
                <c:formatCode>yyyy"年"m"月"</c:formatCode>
                <c:ptCount val="7"/>
                <c:pt idx="0">
                  <c:v>43405</c:v>
                </c:pt>
                <c:pt idx="1">
                  <c:v>43525</c:v>
                </c:pt>
                <c:pt idx="2">
                  <c:v>43739</c:v>
                </c:pt>
                <c:pt idx="3">
                  <c:v>43891</c:v>
                </c:pt>
                <c:pt idx="4">
                  <c:v>44105</c:v>
                </c:pt>
                <c:pt idx="5">
                  <c:v>44256</c:v>
                </c:pt>
                <c:pt idx="6">
                  <c:v>44440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17.899999999999999</c:v>
                </c:pt>
                <c:pt idx="1">
                  <c:v>14.7</c:v>
                </c:pt>
                <c:pt idx="2">
                  <c:v>25.4</c:v>
                </c:pt>
                <c:pt idx="3">
                  <c:v>31.4</c:v>
                </c:pt>
                <c:pt idx="4">
                  <c:v>43.5</c:v>
                </c:pt>
                <c:pt idx="5">
                  <c:v>53.4</c:v>
                </c:pt>
                <c:pt idx="6">
                  <c:v>72.3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C27E-48E8-899A-44D396464A9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男性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prstDash val="sysDash"/>
              <a:round/>
            </a:ln>
            <a:effectLst/>
          </c:spPr>
          <c:marker>
            <c:symbol val="triangle"/>
            <c:size val="15"/>
            <c:spPr>
              <a:solidFill>
                <a:srgbClr val="00B050"/>
              </a:solidFill>
              <a:ln w="9525">
                <a:solidFill>
                  <a:schemeClr val="accent6">
                    <a:lumMod val="50000"/>
                  </a:schemeClr>
                </a:solidFill>
                <a:prstDash val="sysDash"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Sheet1!$A$2:$A$8</c:f>
              <c:numCache>
                <c:formatCode>yyyy"年"m"月"</c:formatCode>
                <c:ptCount val="7"/>
                <c:pt idx="0">
                  <c:v>43405</c:v>
                </c:pt>
                <c:pt idx="1">
                  <c:v>43525</c:v>
                </c:pt>
                <c:pt idx="2">
                  <c:v>43739</c:v>
                </c:pt>
                <c:pt idx="3">
                  <c:v>43891</c:v>
                </c:pt>
                <c:pt idx="4">
                  <c:v>44105</c:v>
                </c:pt>
                <c:pt idx="5">
                  <c:v>44256</c:v>
                </c:pt>
                <c:pt idx="6">
                  <c:v>44440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19.399999999999999</c:v>
                </c:pt>
                <c:pt idx="1">
                  <c:v>17.399999999999999</c:v>
                </c:pt>
                <c:pt idx="2">
                  <c:v>33.1</c:v>
                </c:pt>
                <c:pt idx="3">
                  <c:v>39.1</c:v>
                </c:pt>
                <c:pt idx="4">
                  <c:v>52.4</c:v>
                </c:pt>
                <c:pt idx="5">
                  <c:v>62.1</c:v>
                </c:pt>
                <c:pt idx="6">
                  <c:v>74.7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C27E-48E8-899A-44D396464A9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女性</c:v>
                </c:pt>
              </c:strCache>
            </c:strRef>
          </c:tx>
          <c:spPr>
            <a:ln w="28575" cap="rnd">
              <a:solidFill>
                <a:schemeClr val="accent4">
                  <a:lumMod val="75000"/>
                </a:schemeClr>
              </a:solidFill>
              <a:prstDash val="sysDash"/>
              <a:round/>
            </a:ln>
            <a:effectLst/>
          </c:spPr>
          <c:marker>
            <c:symbol val="square"/>
            <c:size val="15"/>
            <c:spPr>
              <a:solidFill>
                <a:schemeClr val="accent4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Sheet1!$A$2:$A$8</c:f>
              <c:numCache>
                <c:formatCode>yyyy"年"m"月"</c:formatCode>
                <c:ptCount val="7"/>
                <c:pt idx="0">
                  <c:v>43405</c:v>
                </c:pt>
                <c:pt idx="1">
                  <c:v>43525</c:v>
                </c:pt>
                <c:pt idx="2">
                  <c:v>43739</c:v>
                </c:pt>
                <c:pt idx="3">
                  <c:v>43891</c:v>
                </c:pt>
                <c:pt idx="4">
                  <c:v>44105</c:v>
                </c:pt>
                <c:pt idx="5">
                  <c:v>44256</c:v>
                </c:pt>
                <c:pt idx="6">
                  <c:v>44440</c:v>
                </c:pt>
              </c:numCache>
            </c:numRef>
          </c:cat>
          <c:val>
            <c:numRef>
              <c:f>Sheet1!$D$2:$D$8</c:f>
              <c:numCache>
                <c:formatCode>General</c:formatCode>
                <c:ptCount val="7"/>
                <c:pt idx="0">
                  <c:v>16.600000000000001</c:v>
                </c:pt>
                <c:pt idx="1">
                  <c:v>12.2</c:v>
                </c:pt>
                <c:pt idx="2">
                  <c:v>18.5</c:v>
                </c:pt>
                <c:pt idx="3">
                  <c:v>24.4</c:v>
                </c:pt>
                <c:pt idx="4">
                  <c:v>35.4</c:v>
                </c:pt>
                <c:pt idx="5">
                  <c:v>45.5</c:v>
                </c:pt>
                <c:pt idx="6">
                  <c:v>70.099999999999994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C27E-48E8-899A-44D396464A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90140127"/>
        <c:axId val="790144287"/>
      </c:lineChart>
      <c:catAx>
        <c:axId val="790140127"/>
        <c:scaling>
          <c:orientation val="minMax"/>
        </c:scaling>
        <c:delete val="0"/>
        <c:axPos val="b"/>
        <c:numFmt formatCode="yyyy&quot;年&quot;m&quot;月&quot;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790144287"/>
        <c:crosses val="autoZero"/>
        <c:auto val="0"/>
        <c:lblAlgn val="ctr"/>
        <c:lblOffset val="100"/>
        <c:noMultiLvlLbl val="0"/>
      </c:catAx>
      <c:valAx>
        <c:axId val="790144287"/>
        <c:scaling>
          <c:orientation val="minMax"/>
          <c:max val="8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790140127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812483415242247"/>
          <c:y val="0.13228584455274234"/>
          <c:w val="0.29147223424528174"/>
          <c:h val="7.14334377681838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常に意識している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 w="3175"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2020年10月（n=204）</c:v>
                </c:pt>
                <c:pt idx="1">
                  <c:v>2021年3月（n=298）</c:v>
                </c:pt>
                <c:pt idx="2">
                  <c:v>2021年9月（n=362）</c:v>
                </c:pt>
              </c:strCache>
            </c:strRef>
          </c:cat>
          <c:val>
            <c:numRef>
              <c:f>Sheet1!$B$2:$B$4</c:f>
              <c:numCache>
                <c:formatCode>General\%</c:formatCode>
                <c:ptCount val="3"/>
                <c:pt idx="0">
                  <c:v>9.3000000000000007</c:v>
                </c:pt>
                <c:pt idx="1">
                  <c:v>7.4</c:v>
                </c:pt>
                <c:pt idx="2">
                  <c:v>11.6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5E-4FDD-B771-826510098BA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よく意識している</c:v>
                </c:pt>
              </c:strCache>
            </c:strRef>
          </c:tx>
          <c:spPr>
            <a:pattFill prst="narVert">
              <a:fgClr>
                <a:schemeClr val="accent1"/>
              </a:fgClr>
              <a:bgClr>
                <a:schemeClr val="bg1"/>
              </a:bgClr>
            </a:pattFill>
            <a:ln w="3175"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2020年10月（n=204）</c:v>
                </c:pt>
                <c:pt idx="1">
                  <c:v>2021年3月（n=298）</c:v>
                </c:pt>
                <c:pt idx="2">
                  <c:v>2021年9月（n=362）</c:v>
                </c:pt>
              </c:strCache>
            </c:strRef>
          </c:cat>
          <c:val>
            <c:numRef>
              <c:f>Sheet1!$C$2:$C$4</c:f>
              <c:numCache>
                <c:formatCode>General\%</c:formatCode>
                <c:ptCount val="3"/>
                <c:pt idx="0">
                  <c:v>18.600000000000001</c:v>
                </c:pt>
                <c:pt idx="1">
                  <c:v>22.8</c:v>
                </c:pt>
                <c:pt idx="2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5E-4FDD-B771-826510098BA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たまに意識している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bg1"/>
              </a:bgClr>
            </a:pattFill>
            <a:ln w="3175"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2020年10月（n=204）</c:v>
                </c:pt>
                <c:pt idx="1">
                  <c:v>2021年3月（n=298）</c:v>
                </c:pt>
                <c:pt idx="2">
                  <c:v>2021年9月（n=362）</c:v>
                </c:pt>
              </c:strCache>
            </c:strRef>
          </c:cat>
          <c:val>
            <c:numRef>
              <c:f>Sheet1!$D$2:$D$4</c:f>
              <c:numCache>
                <c:formatCode>General\%</c:formatCode>
                <c:ptCount val="3"/>
                <c:pt idx="0">
                  <c:v>42.6</c:v>
                </c:pt>
                <c:pt idx="1">
                  <c:v>44</c:v>
                </c:pt>
                <c:pt idx="2">
                  <c:v>41.7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25E-4FDD-B771-826510098BA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意識していない</c:v>
                </c:pt>
              </c:strCache>
            </c:strRef>
          </c:tx>
          <c:spPr>
            <a:pattFill prst="smConfetti">
              <a:fgClr>
                <a:schemeClr val="accent1"/>
              </a:fgClr>
              <a:bgClr>
                <a:schemeClr val="bg1"/>
              </a:bgClr>
            </a:pattFill>
            <a:ln w="3175"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2020年10月（n=204）</c:v>
                </c:pt>
                <c:pt idx="1">
                  <c:v>2021年3月（n=298）</c:v>
                </c:pt>
                <c:pt idx="2">
                  <c:v>2021年9月（n=362）</c:v>
                </c:pt>
              </c:strCache>
            </c:strRef>
          </c:cat>
          <c:val>
            <c:numRef>
              <c:f>Sheet1!$E$2:$E$4</c:f>
              <c:numCache>
                <c:formatCode>General\%</c:formatCode>
                <c:ptCount val="3"/>
                <c:pt idx="0">
                  <c:v>29.4</c:v>
                </c:pt>
                <c:pt idx="1">
                  <c:v>25.8</c:v>
                </c:pt>
                <c:pt idx="2">
                  <c:v>22.7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25E-4FDD-B771-826510098B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8696575"/>
        <c:axId val="683609231"/>
      </c:barChart>
      <c:catAx>
        <c:axId val="17869657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683609231"/>
        <c:crosses val="autoZero"/>
        <c:auto val="1"/>
        <c:lblAlgn val="ctr"/>
        <c:lblOffset val="100"/>
        <c:noMultiLvlLbl val="0"/>
      </c:catAx>
      <c:valAx>
        <c:axId val="683609231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\%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786965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158968967902711"/>
          <c:y val="0.22484862988943946"/>
          <c:w val="0.63450505447486527"/>
          <c:h val="0.4647222869550292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常に意識している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 w="3175"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2020年10月（n=134）</c:v>
                </c:pt>
                <c:pt idx="1">
                  <c:v>2021年3月（n=181）</c:v>
                </c:pt>
                <c:pt idx="2">
                  <c:v>2021年9月（n=196）</c:v>
                </c:pt>
              </c:strCache>
            </c:strRef>
          </c:cat>
          <c:val>
            <c:numRef>
              <c:f>Sheet1!$B$2:$B$4</c:f>
              <c:numCache>
                <c:formatCode>General\%</c:formatCode>
                <c:ptCount val="3"/>
                <c:pt idx="0">
                  <c:v>9</c:v>
                </c:pt>
                <c:pt idx="1">
                  <c:v>8.3000000000000007</c:v>
                </c:pt>
                <c:pt idx="2">
                  <c:v>13.8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72-45D5-B007-8373A8F6FE6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よく意識している</c:v>
                </c:pt>
              </c:strCache>
            </c:strRef>
          </c:tx>
          <c:spPr>
            <a:pattFill prst="narVert">
              <a:fgClr>
                <a:schemeClr val="accent1"/>
              </a:fgClr>
              <a:bgClr>
                <a:schemeClr val="bg1"/>
              </a:bgClr>
            </a:pattFill>
            <a:ln w="3175"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2020年10月（n=134）</c:v>
                </c:pt>
                <c:pt idx="1">
                  <c:v>2021年3月（n=181）</c:v>
                </c:pt>
                <c:pt idx="2">
                  <c:v>2021年9月（n=196）</c:v>
                </c:pt>
              </c:strCache>
            </c:strRef>
          </c:cat>
          <c:val>
            <c:numRef>
              <c:f>Sheet1!$C$2:$C$4</c:f>
              <c:numCache>
                <c:formatCode>General\%</c:formatCode>
                <c:ptCount val="3"/>
                <c:pt idx="0">
                  <c:v>23.1</c:v>
                </c:pt>
                <c:pt idx="1">
                  <c:v>23.2</c:v>
                </c:pt>
                <c:pt idx="2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572-45D5-B007-8373A8F6FE6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たまに意識している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bg1"/>
              </a:bgClr>
            </a:pattFill>
            <a:ln w="3175"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2020年10月（n=134）</c:v>
                </c:pt>
                <c:pt idx="1">
                  <c:v>2021年3月（n=181）</c:v>
                </c:pt>
                <c:pt idx="2">
                  <c:v>2021年9月（n=196）</c:v>
                </c:pt>
              </c:strCache>
            </c:strRef>
          </c:cat>
          <c:val>
            <c:numRef>
              <c:f>Sheet1!$D$2:$D$4</c:f>
              <c:numCache>
                <c:formatCode>General\%</c:formatCode>
                <c:ptCount val="3"/>
                <c:pt idx="0">
                  <c:v>35.799999999999997</c:v>
                </c:pt>
                <c:pt idx="1">
                  <c:v>45.3</c:v>
                </c:pt>
                <c:pt idx="2">
                  <c:v>38.799999999999997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572-45D5-B007-8373A8F6FE6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意識していない</c:v>
                </c:pt>
              </c:strCache>
            </c:strRef>
          </c:tx>
          <c:spPr>
            <a:pattFill prst="smConfetti">
              <a:fgClr>
                <a:schemeClr val="accent1"/>
              </a:fgClr>
              <a:bgClr>
                <a:schemeClr val="bg1"/>
              </a:bgClr>
            </a:pattFill>
            <a:ln w="3175"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2020年10月（n=134）</c:v>
                </c:pt>
                <c:pt idx="1">
                  <c:v>2021年3月（n=181）</c:v>
                </c:pt>
                <c:pt idx="2">
                  <c:v>2021年9月（n=196）</c:v>
                </c:pt>
              </c:strCache>
            </c:strRef>
          </c:cat>
          <c:val>
            <c:numRef>
              <c:f>Sheet1!$E$2:$E$4</c:f>
              <c:numCache>
                <c:formatCode>General\%</c:formatCode>
                <c:ptCount val="3"/>
                <c:pt idx="0">
                  <c:v>32.1</c:v>
                </c:pt>
                <c:pt idx="1">
                  <c:v>23.2</c:v>
                </c:pt>
                <c:pt idx="2">
                  <c:v>21.4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572-45D5-B007-8373A8F6FE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0921423"/>
        <c:axId val="180922671"/>
      </c:barChart>
      <c:catAx>
        <c:axId val="18092142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80922671"/>
        <c:crosses val="autoZero"/>
        <c:auto val="1"/>
        <c:lblAlgn val="ctr"/>
        <c:lblOffset val="100"/>
        <c:noMultiLvlLbl val="0"/>
      </c:catAx>
      <c:valAx>
        <c:axId val="18092267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809214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158968967902711"/>
          <c:y val="0.22484862988943946"/>
          <c:w val="0.63450505447486527"/>
          <c:h val="0.4647222869550292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常に意識している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 w="3175"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2020年10月（n=70）</c:v>
                </c:pt>
                <c:pt idx="1">
                  <c:v>2021年3月（n=117）</c:v>
                </c:pt>
                <c:pt idx="2">
                  <c:v>2021年9月（n=166）</c:v>
                </c:pt>
              </c:strCache>
            </c:strRef>
          </c:cat>
          <c:val>
            <c:numRef>
              <c:f>Sheet1!$B$2:$B$4</c:f>
              <c:numCache>
                <c:formatCode>General\%</c:formatCode>
                <c:ptCount val="3"/>
                <c:pt idx="0">
                  <c:v>10</c:v>
                </c:pt>
                <c:pt idx="1">
                  <c:v>6</c:v>
                </c:pt>
                <c:pt idx="2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C9-49F3-9BD9-B8085501F84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よく意識している</c:v>
                </c:pt>
              </c:strCache>
            </c:strRef>
          </c:tx>
          <c:spPr>
            <a:pattFill prst="narVert">
              <a:fgClr>
                <a:schemeClr val="accent1"/>
              </a:fgClr>
              <a:bgClr>
                <a:schemeClr val="bg1"/>
              </a:bgClr>
            </a:pattFill>
            <a:ln w="3175"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2020年10月（n=70）</c:v>
                </c:pt>
                <c:pt idx="1">
                  <c:v>2021年3月（n=117）</c:v>
                </c:pt>
                <c:pt idx="2">
                  <c:v>2021年9月（n=166）</c:v>
                </c:pt>
              </c:strCache>
            </c:strRef>
          </c:cat>
          <c:val>
            <c:numRef>
              <c:f>Sheet1!$C$2:$C$4</c:f>
              <c:numCache>
                <c:formatCode>General\%</c:formatCode>
                <c:ptCount val="3"/>
                <c:pt idx="0">
                  <c:v>10</c:v>
                </c:pt>
                <c:pt idx="1">
                  <c:v>22.2</c:v>
                </c:pt>
                <c:pt idx="2">
                  <c:v>21.7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C9-49F3-9BD9-B8085501F84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たまに意識している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bg1"/>
              </a:bgClr>
            </a:pattFill>
            <a:ln w="3175"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2020年10月（n=70）</c:v>
                </c:pt>
                <c:pt idx="1">
                  <c:v>2021年3月（n=117）</c:v>
                </c:pt>
                <c:pt idx="2">
                  <c:v>2021年9月（n=166）</c:v>
                </c:pt>
              </c:strCache>
            </c:strRef>
          </c:cat>
          <c:val>
            <c:numRef>
              <c:f>Sheet1!$D$2:$D$4</c:f>
              <c:numCache>
                <c:formatCode>General\%</c:formatCode>
                <c:ptCount val="3"/>
                <c:pt idx="0">
                  <c:v>55.7</c:v>
                </c:pt>
                <c:pt idx="1">
                  <c:v>41.9</c:v>
                </c:pt>
                <c:pt idx="2">
                  <c:v>45.2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C9-49F3-9BD9-B8085501F84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意識していない</c:v>
                </c:pt>
              </c:strCache>
            </c:strRef>
          </c:tx>
          <c:spPr>
            <a:pattFill prst="smConfetti">
              <a:fgClr>
                <a:schemeClr val="accent1"/>
              </a:fgClr>
              <a:bgClr>
                <a:schemeClr val="bg1"/>
              </a:bgClr>
            </a:pattFill>
            <a:ln w="3175"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2020年10月（n=70）</c:v>
                </c:pt>
                <c:pt idx="1">
                  <c:v>2021年3月（n=117）</c:v>
                </c:pt>
                <c:pt idx="2">
                  <c:v>2021年9月（n=166）</c:v>
                </c:pt>
              </c:strCache>
            </c:strRef>
          </c:cat>
          <c:val>
            <c:numRef>
              <c:f>Sheet1!$E$2:$E$4</c:f>
              <c:numCache>
                <c:formatCode>General\%</c:formatCode>
                <c:ptCount val="3"/>
                <c:pt idx="0">
                  <c:v>24.3</c:v>
                </c:pt>
                <c:pt idx="1">
                  <c:v>29.9</c:v>
                </c:pt>
                <c:pt idx="2">
                  <c:v>24.1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1C9-49F3-9BD9-B8085501F8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0921423"/>
        <c:axId val="180922671"/>
      </c:barChart>
      <c:catAx>
        <c:axId val="18092142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80922671"/>
        <c:crosses val="autoZero"/>
        <c:auto val="1"/>
        <c:lblAlgn val="ctr"/>
        <c:lblOffset val="100"/>
        <c:noMultiLvlLbl val="0"/>
      </c:catAx>
      <c:valAx>
        <c:axId val="18092267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809214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4854109770709347E-2"/>
          <c:y val="0.8140390806297888"/>
          <c:w val="0.76331368353727502"/>
          <c:h val="0.163808344996867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常に意識している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 w="3175"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2020年10月（n=48）</c:v>
                </c:pt>
                <c:pt idx="1">
                  <c:v>2021年3月（n=77）</c:v>
                </c:pt>
                <c:pt idx="2">
                  <c:v>2021年9月（n=66）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4.2</c:v>
                </c:pt>
                <c:pt idx="1">
                  <c:v>9.1</c:v>
                </c:pt>
                <c:pt idx="2">
                  <c:v>16.7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FB-434A-ABE0-B494FC6E847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よく意識している</c:v>
                </c:pt>
              </c:strCache>
            </c:strRef>
          </c:tx>
          <c:spPr>
            <a:pattFill prst="narVert">
              <a:fgClr>
                <a:schemeClr val="accent1"/>
              </a:fgClr>
              <a:bgClr>
                <a:schemeClr val="bg1"/>
              </a:bgClr>
            </a:pattFill>
            <a:ln w="3175"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2020年10月（n=48）</c:v>
                </c:pt>
                <c:pt idx="1">
                  <c:v>2021年3月（n=77）</c:v>
                </c:pt>
                <c:pt idx="2">
                  <c:v>2021年9月（n=66）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31.3</c:v>
                </c:pt>
                <c:pt idx="1">
                  <c:v>26</c:v>
                </c:pt>
                <c:pt idx="2">
                  <c:v>16.7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4FB-434A-ABE0-B494FC6E847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たまに意識している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bg1"/>
              </a:bgClr>
            </a:pattFill>
            <a:ln w="3175"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2020年10月（n=48）</c:v>
                </c:pt>
                <c:pt idx="1">
                  <c:v>2021年3月（n=77）</c:v>
                </c:pt>
                <c:pt idx="2">
                  <c:v>2021年9月（n=66）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35.4</c:v>
                </c:pt>
                <c:pt idx="1">
                  <c:v>35.1</c:v>
                </c:pt>
                <c:pt idx="2">
                  <c:v>37.9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4FB-434A-ABE0-B494FC6E847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意識していない</c:v>
                </c:pt>
              </c:strCache>
            </c:strRef>
          </c:tx>
          <c:spPr>
            <a:pattFill prst="smConfetti">
              <a:fgClr>
                <a:schemeClr val="accent1"/>
              </a:fgClr>
              <a:bgClr>
                <a:schemeClr val="bg1"/>
              </a:bgClr>
            </a:pattFill>
            <a:ln w="3175"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2020年10月（n=48）</c:v>
                </c:pt>
                <c:pt idx="1">
                  <c:v>2021年3月（n=77）</c:v>
                </c:pt>
                <c:pt idx="2">
                  <c:v>2021年9月（n=66）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29.2</c:v>
                </c:pt>
                <c:pt idx="1">
                  <c:v>29.9</c:v>
                </c:pt>
                <c:pt idx="2">
                  <c:v>28.8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4FB-434A-ABE0-B494FC6E84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84610272"/>
        <c:axId val="1084610688"/>
      </c:barChart>
      <c:catAx>
        <c:axId val="10846102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084610688"/>
        <c:crosses val="autoZero"/>
        <c:auto val="1"/>
        <c:lblAlgn val="ctr"/>
        <c:lblOffset val="100"/>
        <c:noMultiLvlLbl val="0"/>
      </c:catAx>
      <c:valAx>
        <c:axId val="10846106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084610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常に意識している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 w="3175"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2020年10月（n=59）</c:v>
                </c:pt>
                <c:pt idx="1">
                  <c:v>2021年3月（n=51）</c:v>
                </c:pt>
                <c:pt idx="2">
                  <c:v>2021年9月（n=66）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22</c:v>
                </c:pt>
                <c:pt idx="1">
                  <c:v>7.8</c:v>
                </c:pt>
                <c:pt idx="2">
                  <c:v>16.7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3A-4E4A-A21A-1D197FADA38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よく意識している</c:v>
                </c:pt>
              </c:strCache>
            </c:strRef>
          </c:tx>
          <c:spPr>
            <a:pattFill prst="narVert">
              <a:fgClr>
                <a:schemeClr val="accent1"/>
              </a:fgClr>
              <a:bgClr>
                <a:schemeClr val="bg1"/>
              </a:bgClr>
            </a:pattFill>
            <a:ln w="3175"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2020年10月（n=59）</c:v>
                </c:pt>
                <c:pt idx="1">
                  <c:v>2021年3月（n=51）</c:v>
                </c:pt>
                <c:pt idx="2">
                  <c:v>2021年9月（n=66）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20.3</c:v>
                </c:pt>
                <c:pt idx="1">
                  <c:v>9.8000000000000007</c:v>
                </c:pt>
                <c:pt idx="2">
                  <c:v>16.7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3A-4E4A-A21A-1D197FADA38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たまに意識している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bg1"/>
              </a:bgClr>
            </a:pattFill>
            <a:ln w="3175"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2020年10月（n=59）</c:v>
                </c:pt>
                <c:pt idx="1">
                  <c:v>2021年3月（n=51）</c:v>
                </c:pt>
                <c:pt idx="2">
                  <c:v>2021年9月（n=66）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28.8</c:v>
                </c:pt>
                <c:pt idx="1">
                  <c:v>47.1</c:v>
                </c:pt>
                <c:pt idx="2">
                  <c:v>37.9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93A-4E4A-A21A-1D197FADA38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意識していない</c:v>
                </c:pt>
              </c:strCache>
            </c:strRef>
          </c:tx>
          <c:spPr>
            <a:pattFill prst="smConfetti">
              <a:fgClr>
                <a:schemeClr val="accent1"/>
              </a:fgClr>
              <a:bgClr>
                <a:schemeClr val="bg1"/>
              </a:bgClr>
            </a:pattFill>
            <a:ln w="3175"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2020年10月（n=59）</c:v>
                </c:pt>
                <c:pt idx="1">
                  <c:v>2021年3月（n=51）</c:v>
                </c:pt>
                <c:pt idx="2">
                  <c:v>2021年9月（n=66）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28.8</c:v>
                </c:pt>
                <c:pt idx="1">
                  <c:v>35.299999999999997</c:v>
                </c:pt>
                <c:pt idx="2">
                  <c:v>28.8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93A-4E4A-A21A-1D197FADA3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84610272"/>
        <c:axId val="1084610688"/>
      </c:barChart>
      <c:catAx>
        <c:axId val="10846102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084610688"/>
        <c:crosses val="autoZero"/>
        <c:auto val="1"/>
        <c:lblAlgn val="ctr"/>
        <c:lblOffset val="100"/>
        <c:noMultiLvlLbl val="0"/>
      </c:catAx>
      <c:valAx>
        <c:axId val="108461068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high"/>
        <c:crossAx val="1084610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常に意識している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 w="3175"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2020年10月（n=40）</c:v>
                </c:pt>
                <c:pt idx="1">
                  <c:v>2021年3月（n=61）</c:v>
                </c:pt>
                <c:pt idx="2">
                  <c:v>2021年9月（n=62）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2.5</c:v>
                </c:pt>
                <c:pt idx="1">
                  <c:v>6.6</c:v>
                </c:pt>
                <c:pt idx="2">
                  <c:v>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01-4220-A10D-4E44C075557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よく意識している</c:v>
                </c:pt>
              </c:strCache>
            </c:strRef>
          </c:tx>
          <c:spPr>
            <a:pattFill prst="narVert">
              <a:fgClr>
                <a:schemeClr val="accent1"/>
              </a:fgClr>
              <a:bgClr>
                <a:schemeClr val="bg1"/>
              </a:bgClr>
            </a:pattFill>
            <a:ln w="3175"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2020年10月（n=40）</c:v>
                </c:pt>
                <c:pt idx="1">
                  <c:v>2021年3月（n=61）</c:v>
                </c:pt>
                <c:pt idx="2">
                  <c:v>2021年9月（n=62）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10</c:v>
                </c:pt>
                <c:pt idx="1">
                  <c:v>27.9</c:v>
                </c:pt>
                <c:pt idx="2">
                  <c:v>33.9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401-4220-A10D-4E44C075557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たまに意識している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bg1"/>
              </a:bgClr>
            </a:pattFill>
            <a:ln w="3175"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2020年10月（n=40）</c:v>
                </c:pt>
                <c:pt idx="1">
                  <c:v>2021年3月（n=61）</c:v>
                </c:pt>
                <c:pt idx="2">
                  <c:v>2021年9月（n=62）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47.5</c:v>
                </c:pt>
                <c:pt idx="1">
                  <c:v>44.3</c:v>
                </c:pt>
                <c:pt idx="2">
                  <c:v>46.8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401-4220-A10D-4E44C075557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意識していない</c:v>
                </c:pt>
              </c:strCache>
            </c:strRef>
          </c:tx>
          <c:spPr>
            <a:pattFill prst="smConfetti">
              <a:fgClr>
                <a:schemeClr val="accent1"/>
              </a:fgClr>
              <a:bgClr>
                <a:schemeClr val="bg1"/>
              </a:bgClr>
            </a:pattFill>
            <a:ln w="3175"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2020年10月（n=40）</c:v>
                </c:pt>
                <c:pt idx="1">
                  <c:v>2021年3月（n=61）</c:v>
                </c:pt>
                <c:pt idx="2">
                  <c:v>2021年9月（n=62）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40</c:v>
                </c:pt>
                <c:pt idx="1">
                  <c:v>21.3</c:v>
                </c:pt>
                <c:pt idx="2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401-4220-A10D-4E44C07555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84610272"/>
        <c:axId val="1084610688"/>
      </c:barChart>
      <c:catAx>
        <c:axId val="10846102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084610688"/>
        <c:crosses val="autoZero"/>
        <c:auto val="1"/>
        <c:lblAlgn val="ctr"/>
        <c:lblOffset val="100"/>
        <c:noMultiLvlLbl val="0"/>
      </c:catAx>
      <c:valAx>
        <c:axId val="108461068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high"/>
        <c:crossAx val="1084610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常に意識している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 w="3175"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2020年10月（n=30）</c:v>
                </c:pt>
                <c:pt idx="1">
                  <c:v>2021年3月（n=34）</c:v>
                </c:pt>
                <c:pt idx="2">
                  <c:v>2021年9月（n=51）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10</c:v>
                </c:pt>
                <c:pt idx="1">
                  <c:v>8.8000000000000007</c:v>
                </c:pt>
                <c:pt idx="2">
                  <c:v>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E7-4D2E-A4FB-C9A8469D308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よく意識している</c:v>
                </c:pt>
              </c:strCache>
            </c:strRef>
          </c:tx>
          <c:spPr>
            <a:pattFill prst="narVert">
              <a:fgClr>
                <a:schemeClr val="accent1"/>
              </a:fgClr>
              <a:bgClr>
                <a:schemeClr val="bg1"/>
              </a:bgClr>
            </a:pattFill>
            <a:ln w="3175"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2020年10月（n=30）</c:v>
                </c:pt>
                <c:pt idx="1">
                  <c:v>2021年3月（n=34）</c:v>
                </c:pt>
                <c:pt idx="2">
                  <c:v>2021年9月（n=51）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20</c:v>
                </c:pt>
                <c:pt idx="1">
                  <c:v>26.5</c:v>
                </c:pt>
                <c:pt idx="2">
                  <c:v>11.8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E7-4D2E-A4FB-C9A8469D308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たまに意識している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bg1"/>
              </a:bgClr>
            </a:pattFill>
            <a:ln w="3175"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2020年10月（n=30）</c:v>
                </c:pt>
                <c:pt idx="1">
                  <c:v>2021年3月（n=34）</c:v>
                </c:pt>
                <c:pt idx="2">
                  <c:v>2021年9月（n=51）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46.7</c:v>
                </c:pt>
                <c:pt idx="1">
                  <c:v>38.200000000000003</c:v>
                </c:pt>
                <c:pt idx="2">
                  <c:v>52.9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E7-4D2E-A4FB-C9A8469D308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意識していない</c:v>
                </c:pt>
              </c:strCache>
            </c:strRef>
          </c:tx>
          <c:spPr>
            <a:pattFill prst="smConfetti">
              <a:fgClr>
                <a:schemeClr val="accent1"/>
              </a:fgClr>
              <a:bgClr>
                <a:schemeClr val="bg1"/>
              </a:bgClr>
            </a:pattFill>
            <a:ln w="3175"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2020年10月（n=30）</c:v>
                </c:pt>
                <c:pt idx="1">
                  <c:v>2021年3月（n=34）</c:v>
                </c:pt>
                <c:pt idx="2">
                  <c:v>2021年9月（n=51）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23.3</c:v>
                </c:pt>
                <c:pt idx="1">
                  <c:v>26.5</c:v>
                </c:pt>
                <c:pt idx="2">
                  <c:v>29.4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CE7-4D2E-A4FB-C9A8469D30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84610272"/>
        <c:axId val="1084610688"/>
      </c:barChart>
      <c:catAx>
        <c:axId val="10846102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084610688"/>
        <c:crosses val="autoZero"/>
        <c:auto val="1"/>
        <c:lblAlgn val="ctr"/>
        <c:lblOffset val="100"/>
        <c:noMultiLvlLbl val="0"/>
      </c:catAx>
      <c:valAx>
        <c:axId val="108461068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high"/>
        <c:crossAx val="1084610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常に意識している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 w="3175"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2020年10月（n=49）</c:v>
                </c:pt>
                <c:pt idx="1">
                  <c:v>2021年3月（n=75）</c:v>
                </c:pt>
                <c:pt idx="2">
                  <c:v>2021年9月（n=124）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10.199999999999999</c:v>
                </c:pt>
                <c:pt idx="1">
                  <c:v>5.3</c:v>
                </c:pt>
                <c:pt idx="2">
                  <c:v>9.6999999999999993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18-4D2D-BB27-2B289185A5B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よく意識している</c:v>
                </c:pt>
              </c:strCache>
            </c:strRef>
          </c:tx>
          <c:spPr>
            <a:pattFill prst="narVert">
              <a:fgClr>
                <a:schemeClr val="accent1"/>
              </a:fgClr>
              <a:bgClr>
                <a:schemeClr val="bg1"/>
              </a:bgClr>
            </a:pattFill>
            <a:ln w="3175"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2020年10月（n=49）</c:v>
                </c:pt>
                <c:pt idx="1">
                  <c:v>2021年3月（n=75）</c:v>
                </c:pt>
                <c:pt idx="2">
                  <c:v>2021年9月（n=124）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14.3</c:v>
                </c:pt>
                <c:pt idx="1">
                  <c:v>22.7</c:v>
                </c:pt>
                <c:pt idx="2">
                  <c:v>29.8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318-4D2D-BB27-2B289185A5B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たまに意識している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bg1"/>
              </a:bgClr>
            </a:pattFill>
            <a:ln w="3175"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2020年10月（n=49）</c:v>
                </c:pt>
                <c:pt idx="1">
                  <c:v>2021年3月（n=75）</c:v>
                </c:pt>
                <c:pt idx="2">
                  <c:v>2021年9月（n=124）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49</c:v>
                </c:pt>
                <c:pt idx="1">
                  <c:v>53.3</c:v>
                </c:pt>
                <c:pt idx="2">
                  <c:v>42.7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318-4D2D-BB27-2B289185A5B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意識していない</c:v>
                </c:pt>
              </c:strCache>
            </c:strRef>
          </c:tx>
          <c:spPr>
            <a:pattFill prst="smConfetti">
              <a:fgClr>
                <a:schemeClr val="accent1"/>
              </a:fgClr>
              <a:bgClr>
                <a:schemeClr val="bg1"/>
              </a:bgClr>
            </a:pattFill>
            <a:ln w="3175"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2020年10月（n=49）</c:v>
                </c:pt>
                <c:pt idx="1">
                  <c:v>2021年3月（n=75）</c:v>
                </c:pt>
                <c:pt idx="2">
                  <c:v>2021年9月（n=124）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26.5</c:v>
                </c:pt>
                <c:pt idx="1">
                  <c:v>18.7</c:v>
                </c:pt>
                <c:pt idx="2">
                  <c:v>17.7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318-4D2D-BB27-2B289185A5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84610272"/>
        <c:axId val="1084610688"/>
      </c:barChart>
      <c:catAx>
        <c:axId val="10846102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084610688"/>
        <c:crosses val="autoZero"/>
        <c:auto val="1"/>
        <c:lblAlgn val="ctr"/>
        <c:lblOffset val="100"/>
        <c:noMultiLvlLbl val="0"/>
      </c:catAx>
      <c:valAx>
        <c:axId val="108461068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high"/>
        <c:crossAx val="1084610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1600" dirty="0" smtClean="0"/>
              <a:t>◆認知度（性別）</a:t>
            </a:r>
            <a:endParaRPr lang="ja-JP" altLang="en-US" sz="1600" dirty="0"/>
          </a:p>
        </c:rich>
      </c:tx>
      <c:layout>
        <c:manualLayout>
          <c:xMode val="edge"/>
          <c:yMode val="edge"/>
          <c:x val="2.3368936777931697E-3"/>
          <c:y val="3.62150947648399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SDGsを知っていた</c:v>
                </c:pt>
              </c:strCache>
            </c:strRef>
          </c:tx>
          <c:spPr>
            <a:pattFill prst="ltVert">
              <a:fgClr>
                <a:schemeClr val="accent1"/>
              </a:fgClr>
              <a:bgClr>
                <a:schemeClr val="bg1"/>
              </a:bgClr>
            </a:pattFill>
            <a:ln w="3175"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2.1345099842964965E-2"/>
                  <c:y val="-6.374145500669213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2D9-489B-BC07-33EB74024018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女性</c:v>
                </c:pt>
                <c:pt idx="1">
                  <c:v>男性</c:v>
                </c:pt>
              </c:strCache>
            </c:strRef>
          </c:cat>
          <c:val>
            <c:numRef>
              <c:f>Sheet1!$B$2:$B$3</c:f>
              <c:numCache>
                <c:formatCode>General\%</c:formatCode>
                <c:ptCount val="2"/>
                <c:pt idx="0">
                  <c:v>31.6</c:v>
                </c:pt>
                <c:pt idx="1">
                  <c:v>41.3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D9-489B-BC07-33EB7402401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SDGsという言葉は聞いたことがあった。ロゴを見たことがあった</c:v>
                </c:pt>
              </c:strCache>
            </c:strRef>
          </c:tx>
          <c:spPr>
            <a:pattFill prst="ltHorz">
              <a:fgClr>
                <a:schemeClr val="accent1"/>
              </a:fgClr>
              <a:bgClr>
                <a:schemeClr val="bg1"/>
              </a:bgClr>
            </a:pattFill>
            <a:ln w="3175">
              <a:solidFill>
                <a:schemeClr val="tx1"/>
              </a:solidFill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女性</c:v>
                </c:pt>
                <c:pt idx="1">
                  <c:v>男性</c:v>
                </c:pt>
              </c:strCache>
            </c:strRef>
          </c:cat>
          <c:val>
            <c:numRef>
              <c:f>Sheet1!$C$2:$C$3</c:f>
              <c:numCache>
                <c:formatCode>General\%</c:formatCode>
                <c:ptCount val="2"/>
                <c:pt idx="0">
                  <c:v>38.5</c:v>
                </c:pt>
                <c:pt idx="1">
                  <c:v>33.5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D9-489B-BC07-33EB740240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83394352"/>
        <c:axId val="783393520"/>
      </c:barChart>
      <c:barChart>
        <c:barDir val="bar"/>
        <c:grouping val="stack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合計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45804022120872007"/>
                  <c:y val="-8.17701890114618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2D9-489B-BC07-33EB74024018}"/>
                </c:ext>
              </c:extLst>
            </c:dLbl>
            <c:dLbl>
              <c:idx val="1"/>
              <c:layout>
                <c:manualLayout>
                  <c:x val="0.488176812872197"/>
                  <c:y val="-3.47684680109561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2D9-489B-BC07-33EB740240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女性</c:v>
                </c:pt>
                <c:pt idx="1">
                  <c:v>男性</c:v>
                </c:pt>
              </c:strCache>
            </c:strRef>
          </c:cat>
          <c:val>
            <c:numRef>
              <c:f>Sheet1!$D$2:$D$3</c:f>
              <c:numCache>
                <c:formatCode>General\%</c:formatCode>
                <c:ptCount val="2"/>
                <c:pt idx="0">
                  <c:v>70.099999999999994</c:v>
                </c:pt>
                <c:pt idx="1">
                  <c:v>74.8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2D9-489B-BC07-33EB740240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92403504"/>
        <c:axId val="792402672"/>
      </c:barChart>
      <c:catAx>
        <c:axId val="7833943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783393520"/>
        <c:crosses val="autoZero"/>
        <c:auto val="1"/>
        <c:lblAlgn val="ctr"/>
        <c:lblOffset val="100"/>
        <c:noMultiLvlLbl val="0"/>
      </c:catAx>
      <c:valAx>
        <c:axId val="7833935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\%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783394352"/>
        <c:crosses val="autoZero"/>
        <c:crossBetween val="between"/>
      </c:valAx>
      <c:valAx>
        <c:axId val="792402672"/>
        <c:scaling>
          <c:orientation val="minMax"/>
        </c:scaling>
        <c:delete val="1"/>
        <c:axPos val="t"/>
        <c:numFmt formatCode="General\%" sourceLinked="1"/>
        <c:majorTickMark val="out"/>
        <c:minorTickMark val="none"/>
        <c:tickLblPos val="nextTo"/>
        <c:crossAx val="792403504"/>
        <c:crosses val="max"/>
        <c:crossBetween val="between"/>
      </c:valAx>
      <c:catAx>
        <c:axId val="79240350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79240267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1100" dirty="0" smtClean="0"/>
              <a:t>参考（前回調査）</a:t>
            </a:r>
            <a:endParaRPr lang="ja-JP" altLang="en-US" sz="1100" dirty="0"/>
          </a:p>
        </c:rich>
      </c:tx>
      <c:layout>
        <c:manualLayout>
          <c:xMode val="edge"/>
          <c:yMode val="edge"/>
          <c:x val="1.3460943856150005E-2"/>
          <c:y val="6.83827123415131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0.11701813166270127"/>
          <c:y val="0.23188682925071871"/>
          <c:w val="0.83134068178019305"/>
          <c:h val="0.4407900502744779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SDGsを知っていた</c:v>
                </c:pt>
              </c:strCache>
            </c:strRef>
          </c:tx>
          <c:spPr>
            <a:pattFill prst="ltVert">
              <a:fgClr>
                <a:schemeClr val="accent1"/>
              </a:fgClr>
              <a:bgClr>
                <a:schemeClr val="bg1"/>
              </a:bgClr>
            </a:pattFill>
            <a:ln w="3175">
              <a:solidFill>
                <a:schemeClr val="tx1"/>
              </a:solidFill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女性</c:v>
                </c:pt>
                <c:pt idx="1">
                  <c:v>男性</c:v>
                </c:pt>
              </c:strCache>
            </c:strRef>
          </c:cat>
          <c:val>
            <c:numRef>
              <c:f>Sheet1!$B$2:$B$3</c:f>
              <c:numCache>
                <c:formatCode>General\%</c:formatCode>
                <c:ptCount val="2"/>
                <c:pt idx="0">
                  <c:v>22.3</c:v>
                </c:pt>
                <c:pt idx="1">
                  <c:v>38.1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2F-494D-8C8D-143EE272585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SDGsという言葉は聞いたことがあった。ロゴを見たことがあった</c:v>
                </c:pt>
              </c:strCache>
            </c:strRef>
          </c:tx>
          <c:spPr>
            <a:pattFill prst="ltHorz">
              <a:fgClr>
                <a:schemeClr val="accent1"/>
              </a:fgClr>
              <a:bgClr>
                <a:schemeClr val="bg1"/>
              </a:bgClr>
            </a:pattFill>
            <a:ln w="3175">
              <a:solidFill>
                <a:schemeClr val="tx1"/>
              </a:solidFill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女性</c:v>
                </c:pt>
                <c:pt idx="1">
                  <c:v>男性</c:v>
                </c:pt>
              </c:strCache>
            </c:strRef>
          </c:cat>
          <c:val>
            <c:numRef>
              <c:f>Sheet1!$C$2:$C$3</c:f>
              <c:numCache>
                <c:formatCode>General\%</c:formatCode>
                <c:ptCount val="2"/>
                <c:pt idx="0">
                  <c:v>23.2</c:v>
                </c:pt>
                <c:pt idx="1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2F-494D-8C8D-143EE27258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77791024"/>
        <c:axId val="777789360"/>
      </c:barChart>
      <c:barChart>
        <c:barDir val="bar"/>
        <c:grouping val="stack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合計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29819769060660761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32F-494D-8C8D-143EE2725850}"/>
                </c:ext>
              </c:extLst>
            </c:dLbl>
            <c:dLbl>
              <c:idx val="1"/>
              <c:layout>
                <c:manualLayout>
                  <c:x val="0.40009649049197699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32F-494D-8C8D-143EE27258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女性</c:v>
                </c:pt>
                <c:pt idx="1">
                  <c:v>男性</c:v>
                </c:pt>
              </c:strCache>
            </c:strRef>
          </c:cat>
          <c:val>
            <c:numRef>
              <c:f>Sheet1!$D$2:$D$3</c:f>
              <c:numCache>
                <c:formatCode>General\%</c:formatCode>
                <c:ptCount val="2"/>
                <c:pt idx="0">
                  <c:v>45.5</c:v>
                </c:pt>
                <c:pt idx="1">
                  <c:v>62.1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32F-494D-8C8D-143EE27258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03986624"/>
        <c:axId val="803976224"/>
      </c:barChart>
      <c:catAx>
        <c:axId val="7777910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777789360"/>
        <c:crosses val="autoZero"/>
        <c:auto val="1"/>
        <c:lblAlgn val="ctr"/>
        <c:lblOffset val="100"/>
        <c:noMultiLvlLbl val="0"/>
      </c:catAx>
      <c:valAx>
        <c:axId val="777789360"/>
        <c:scaling>
          <c:orientation val="minMax"/>
          <c:max val="80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\%" sourceLinked="1"/>
        <c:majorTickMark val="out"/>
        <c:minorTickMark val="none"/>
        <c:tickLblPos val="nextTo"/>
        <c:crossAx val="777791024"/>
        <c:crosses val="autoZero"/>
        <c:crossBetween val="between"/>
        <c:majorUnit val="20"/>
      </c:valAx>
      <c:valAx>
        <c:axId val="803976224"/>
        <c:scaling>
          <c:orientation val="minMax"/>
        </c:scaling>
        <c:delete val="0"/>
        <c:axPos val="t"/>
        <c:numFmt formatCode="General\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803986624"/>
        <c:crosses val="max"/>
        <c:crossBetween val="between"/>
      </c:valAx>
      <c:catAx>
        <c:axId val="803986624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803976224"/>
        <c:crosses val="max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12006484269629629"/>
          <c:y val="0.7889712074431029"/>
          <c:w val="0.75615734267189838"/>
          <c:h val="0.157369542873948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1600" dirty="0" smtClean="0"/>
              <a:t>◆認知度（世代別）</a:t>
            </a:r>
            <a:endParaRPr lang="ja-JP" altLang="en-US" sz="1600" dirty="0"/>
          </a:p>
        </c:rich>
      </c:tx>
      <c:layout>
        <c:manualLayout>
          <c:xMode val="edge"/>
          <c:yMode val="edge"/>
          <c:x val="1.9020905110230475E-2"/>
          <c:y val="2.36936467445178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SDGsを知っていた</c:v>
                </c:pt>
              </c:strCache>
            </c:strRef>
          </c:tx>
          <c:spPr>
            <a:pattFill prst="ltVert">
              <a:fgClr>
                <a:schemeClr val="accent1"/>
              </a:fgClr>
              <a:bgClr>
                <a:schemeClr val="bg1"/>
              </a:bgClr>
            </a:pattFill>
            <a:ln w="3175"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7.6923076923076927E-3"/>
                  <c:y val="2.88461516621629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483-42C8-8DF2-229E347B918C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60歳代以上</c:v>
                </c:pt>
                <c:pt idx="1">
                  <c:v>50歳代</c:v>
                </c:pt>
                <c:pt idx="2">
                  <c:v>40歳代</c:v>
                </c:pt>
                <c:pt idx="3">
                  <c:v>30歳代</c:v>
                </c:pt>
                <c:pt idx="4">
                  <c:v>18歳～20歳代</c:v>
                </c:pt>
              </c:strCache>
            </c:strRef>
          </c:cat>
          <c:val>
            <c:numRef>
              <c:f>Sheet1!$B$2:$B$6</c:f>
              <c:numCache>
                <c:formatCode>General\%</c:formatCode>
                <c:ptCount val="5"/>
                <c:pt idx="0">
                  <c:v>32.6</c:v>
                </c:pt>
                <c:pt idx="1">
                  <c:v>37.200000000000003</c:v>
                </c:pt>
                <c:pt idx="2">
                  <c:v>33.5</c:v>
                </c:pt>
                <c:pt idx="3">
                  <c:v>39.6</c:v>
                </c:pt>
                <c:pt idx="4">
                  <c:v>44.6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83-42C8-8DF2-229E347B918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SDGsという言葉は聞いたことがあった。ロゴを見たことがあった</c:v>
                </c:pt>
              </c:strCache>
            </c:strRef>
          </c:tx>
          <c:spPr>
            <a:pattFill prst="ltHorz">
              <a:fgClr>
                <a:schemeClr val="accent1"/>
              </a:fgClr>
              <a:bgClr>
                <a:schemeClr val="bg1"/>
              </a:bgClr>
            </a:pattFill>
            <a:ln w="3175">
              <a:solidFill>
                <a:schemeClr val="tx1"/>
              </a:solidFill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60歳代以上</c:v>
                </c:pt>
                <c:pt idx="1">
                  <c:v>50歳代</c:v>
                </c:pt>
                <c:pt idx="2">
                  <c:v>40歳代</c:v>
                </c:pt>
                <c:pt idx="3">
                  <c:v>30歳代</c:v>
                </c:pt>
                <c:pt idx="4">
                  <c:v>18歳～20歳代</c:v>
                </c:pt>
              </c:strCache>
            </c:strRef>
          </c:cat>
          <c:val>
            <c:numRef>
              <c:f>Sheet1!$C$2:$C$6</c:f>
              <c:numCache>
                <c:formatCode>General\%</c:formatCode>
                <c:ptCount val="5"/>
                <c:pt idx="0">
                  <c:v>37</c:v>
                </c:pt>
                <c:pt idx="1">
                  <c:v>38.700000000000003</c:v>
                </c:pt>
                <c:pt idx="2">
                  <c:v>41.1</c:v>
                </c:pt>
                <c:pt idx="3">
                  <c:v>32.9</c:v>
                </c:pt>
                <c:pt idx="4">
                  <c:v>28.4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83-42C8-8DF2-229E347B91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07237632"/>
        <c:axId val="807225568"/>
      </c:barChart>
      <c:barChart>
        <c:barDir val="bar"/>
        <c:grouping val="stack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合計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39763733331231726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483-42C8-8DF2-229E347B918C}"/>
                </c:ext>
              </c:extLst>
            </c:dLbl>
            <c:dLbl>
              <c:idx val="1"/>
              <c:layout>
                <c:manualLayout>
                  <c:x val="0.41584934590258166"/>
                  <c:y val="-6.83353378614524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483-42C8-8DF2-229E347B918C}"/>
                </c:ext>
              </c:extLst>
            </c:dLbl>
            <c:dLbl>
              <c:idx val="2"/>
              <c:layout>
                <c:manualLayout>
                  <c:x val="0.41646756308157612"/>
                  <c:y val="5.76918532411789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483-42C8-8DF2-229E347B918C}"/>
                </c:ext>
              </c:extLst>
            </c:dLbl>
            <c:dLbl>
              <c:idx val="3"/>
              <c:layout>
                <c:manualLayout>
                  <c:x val="0.40420676650086013"/>
                  <c:y val="1.0782474910231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483-42C8-8DF2-229E347B918C}"/>
                </c:ext>
              </c:extLst>
            </c:dLbl>
            <c:dLbl>
              <c:idx val="4"/>
              <c:layout>
                <c:manualLayout>
                  <c:x val="0.39952285192516418"/>
                  <c:y val="-2.26799815425869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483-42C8-8DF2-229E347B91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60歳代以上</c:v>
                </c:pt>
                <c:pt idx="1">
                  <c:v>50歳代</c:v>
                </c:pt>
                <c:pt idx="2">
                  <c:v>40歳代</c:v>
                </c:pt>
                <c:pt idx="3">
                  <c:v>30歳代</c:v>
                </c:pt>
                <c:pt idx="4">
                  <c:v>18歳～20歳代</c:v>
                </c:pt>
              </c:strCache>
            </c:strRef>
          </c:cat>
          <c:val>
            <c:numRef>
              <c:f>Sheet1!$D$2:$D$6</c:f>
              <c:numCache>
                <c:formatCode>General\%</c:formatCode>
                <c:ptCount val="5"/>
                <c:pt idx="0">
                  <c:v>69.599999999999994</c:v>
                </c:pt>
                <c:pt idx="1">
                  <c:v>75.900000000000006</c:v>
                </c:pt>
                <c:pt idx="2">
                  <c:v>74.599999999999994</c:v>
                </c:pt>
                <c:pt idx="3">
                  <c:v>72.5</c:v>
                </c:pt>
                <c:pt idx="4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483-42C8-8DF2-229E347B91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77554976"/>
        <c:axId val="977558720"/>
      </c:barChart>
      <c:catAx>
        <c:axId val="8072376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807225568"/>
        <c:crosses val="autoZero"/>
        <c:auto val="1"/>
        <c:lblAlgn val="ctr"/>
        <c:lblOffset val="100"/>
        <c:noMultiLvlLbl val="0"/>
      </c:catAx>
      <c:valAx>
        <c:axId val="8072255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\%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807237632"/>
        <c:crosses val="autoZero"/>
        <c:crossBetween val="between"/>
      </c:valAx>
      <c:valAx>
        <c:axId val="977558720"/>
        <c:scaling>
          <c:orientation val="minMax"/>
        </c:scaling>
        <c:delete val="1"/>
        <c:axPos val="t"/>
        <c:numFmt formatCode="General\%" sourceLinked="1"/>
        <c:majorTickMark val="out"/>
        <c:minorTickMark val="none"/>
        <c:tickLblPos val="nextTo"/>
        <c:crossAx val="977554976"/>
        <c:crosses val="max"/>
        <c:crossBetween val="between"/>
      </c:valAx>
      <c:catAx>
        <c:axId val="97755497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97755872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1100" dirty="0" smtClean="0"/>
              <a:t>参考（前回調査）</a:t>
            </a:r>
            <a:endParaRPr lang="ja-JP" altLang="en-US" sz="1100" dirty="0"/>
          </a:p>
        </c:rich>
      </c:tx>
      <c:layout>
        <c:manualLayout>
          <c:xMode val="edge"/>
          <c:yMode val="edge"/>
          <c:x val="3.5962981852783035E-3"/>
          <c:y val="1.9988388440149679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0.19251029578460579"/>
          <c:y val="0.19261960283392993"/>
          <c:w val="0.73690068298832756"/>
          <c:h val="0.7597570401772195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SDGsを知っている</c:v>
                </c:pt>
              </c:strCache>
            </c:strRef>
          </c:tx>
          <c:spPr>
            <a:pattFill prst="ltVert">
              <a:fgClr>
                <a:schemeClr val="accent1"/>
              </a:fgClr>
              <a:bgClr>
                <a:schemeClr val="bg1"/>
              </a:bgClr>
            </a:pattFill>
            <a:ln w="3175">
              <a:solidFill>
                <a:schemeClr val="tx1"/>
              </a:solidFill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Sheet1!$B$2:$B$6</c:f>
              <c:strCache>
                <c:ptCount val="5"/>
                <c:pt idx="0">
                  <c:v>60歳代以上</c:v>
                </c:pt>
                <c:pt idx="1">
                  <c:v>50歳代</c:v>
                </c:pt>
                <c:pt idx="2">
                  <c:v>40歳代</c:v>
                </c:pt>
                <c:pt idx="3">
                  <c:v>30歳代</c:v>
                </c:pt>
                <c:pt idx="4">
                  <c:v>18歳～20歳代</c:v>
                </c:pt>
              </c:strCache>
            </c:strRef>
          </c:cat>
          <c:val>
            <c:numRef>
              <c:f>Sheet1!$C$2:$C$6</c:f>
              <c:numCache>
                <c:formatCode>General\%</c:formatCode>
                <c:ptCount val="5"/>
                <c:pt idx="0">
                  <c:v>19.7</c:v>
                </c:pt>
                <c:pt idx="1">
                  <c:v>24.8</c:v>
                </c:pt>
                <c:pt idx="2" formatCode="0.0&quot;%&quot;">
                  <c:v>33</c:v>
                </c:pt>
                <c:pt idx="3">
                  <c:v>34.200000000000003</c:v>
                </c:pt>
                <c:pt idx="4" formatCode="0.0&quot;%&quot;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10-44A9-A14B-7CB00BE21EB7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SDGsということばは聞いたことがある。ロゴを見たことがある</c:v>
                </c:pt>
              </c:strCache>
            </c:strRef>
          </c:tx>
          <c:spPr>
            <a:pattFill prst="ltHorz">
              <a:fgClr>
                <a:schemeClr val="accent1"/>
              </a:fgClr>
              <a:bgClr>
                <a:schemeClr val="bg1"/>
              </a:bgClr>
            </a:pattFill>
            <a:ln w="3175">
              <a:solidFill>
                <a:schemeClr val="tx1"/>
              </a:solidFill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Sheet1!$B$2:$B$6</c:f>
              <c:strCache>
                <c:ptCount val="5"/>
                <c:pt idx="0">
                  <c:v>60歳代以上</c:v>
                </c:pt>
                <c:pt idx="1">
                  <c:v>50歳代</c:v>
                </c:pt>
                <c:pt idx="2">
                  <c:v>40歳代</c:v>
                </c:pt>
                <c:pt idx="3">
                  <c:v>30歳代</c:v>
                </c:pt>
                <c:pt idx="4">
                  <c:v>18歳～20歳代</c:v>
                </c:pt>
              </c:strCache>
            </c:strRef>
          </c:cat>
          <c:val>
            <c:numRef>
              <c:f>Sheet1!$D$2:$D$6</c:f>
              <c:numCache>
                <c:formatCode>General\%</c:formatCode>
                <c:ptCount val="5"/>
                <c:pt idx="0">
                  <c:v>22.8</c:v>
                </c:pt>
                <c:pt idx="1">
                  <c:v>23.4</c:v>
                </c:pt>
                <c:pt idx="2">
                  <c:v>23.2</c:v>
                </c:pt>
                <c:pt idx="3">
                  <c:v>25.5</c:v>
                </c:pt>
                <c:pt idx="4">
                  <c:v>24.3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310-44A9-A14B-7CB00BE21EB7}"/>
            </c:ext>
          </c:extLst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合計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-0.1583444286206353"/>
                  <c:y val="-7.686024829872344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310-44A9-A14B-7CB00BE21EB7}"/>
                </c:ext>
              </c:extLst>
            </c:dLbl>
            <c:dLbl>
              <c:idx val="4"/>
              <c:layout>
                <c:manualLayout>
                  <c:x val="-8.4526240146469683E-3"/>
                  <c:y val="-7.0083031858101438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310-44A9-A14B-7CB00BE21E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Sheet1!$B$2:$B$6</c:f>
              <c:strCache>
                <c:ptCount val="5"/>
                <c:pt idx="0">
                  <c:v>60歳代以上</c:v>
                </c:pt>
                <c:pt idx="1">
                  <c:v>50歳代</c:v>
                </c:pt>
                <c:pt idx="2">
                  <c:v>40歳代</c:v>
                </c:pt>
                <c:pt idx="3">
                  <c:v>30歳代</c:v>
                </c:pt>
                <c:pt idx="4">
                  <c:v>18歳～20歳代</c:v>
                </c:pt>
              </c:strCache>
            </c:strRef>
          </c:cat>
          <c:val>
            <c:numRef>
              <c:f>Sheet1!$E$2:$E$6</c:f>
              <c:numCache>
                <c:formatCode>General\%</c:formatCode>
                <c:ptCount val="5"/>
                <c:pt idx="0">
                  <c:v>42.5</c:v>
                </c:pt>
                <c:pt idx="1">
                  <c:v>48.2</c:v>
                </c:pt>
                <c:pt idx="2">
                  <c:v>56.2</c:v>
                </c:pt>
                <c:pt idx="3">
                  <c:v>59.7</c:v>
                </c:pt>
                <c:pt idx="4">
                  <c:v>76.3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310-44A9-A14B-7CB00BE21E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25427407"/>
        <c:axId val="425420335"/>
      </c:barChart>
      <c:catAx>
        <c:axId val="42542740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425420335"/>
        <c:crosses val="autoZero"/>
        <c:auto val="0"/>
        <c:lblAlgn val="ctr"/>
        <c:lblOffset val="100"/>
        <c:noMultiLvlLbl val="0"/>
      </c:catAx>
      <c:valAx>
        <c:axId val="425420335"/>
        <c:scaling>
          <c:orientation val="minMax"/>
          <c:max val="8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\%" sourceLinked="1"/>
        <c:majorTickMark val="out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4254274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008460362365761E-2"/>
          <c:y val="0.1403462604383926"/>
          <c:w val="0.56642507248176288"/>
          <c:h val="0.6938325702554064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SDGsへの取組や意向（単位：％）(n=744)</c:v>
                </c:pt>
              </c:strCache>
            </c:strRef>
          </c:tx>
          <c:spPr>
            <a:pattFill prst="pct5">
              <a:fgClr>
                <a:schemeClr val="accent1"/>
              </a:fgClr>
              <a:bgClr>
                <a:schemeClr val="bg1"/>
              </a:bgClr>
            </a:pattFill>
          </c:spPr>
          <c:dPt>
            <c:idx val="0"/>
            <c:bubble3D val="0"/>
            <c:spPr>
              <a:pattFill prst="ltVert">
                <a:fgClr>
                  <a:schemeClr val="accent1"/>
                </a:fgClr>
                <a:bgClr>
                  <a:schemeClr val="bg1"/>
                </a:bgClr>
              </a:pattFill>
              <a:ln w="12700">
                <a:solidFill>
                  <a:schemeClr val="accent1"/>
                </a:solidFill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8357-44F4-B3AB-80E941F1223C}"/>
              </c:ext>
            </c:extLst>
          </c:dPt>
          <c:dPt>
            <c:idx val="1"/>
            <c:bubble3D val="0"/>
            <c:spPr>
              <a:pattFill prst="ltHorz">
                <a:fgClr>
                  <a:schemeClr val="accent2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n w="12700">
                <a:solidFill>
                  <a:schemeClr val="accent2"/>
                </a:solidFill>
              </a:ln>
              <a:effectLst>
                <a:innerShdw blurRad="114300">
                  <a:schemeClr val="accent2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2-8357-44F4-B3AB-80E941F1223C}"/>
              </c:ext>
            </c:extLst>
          </c:dPt>
          <c:dPt>
            <c:idx val="2"/>
            <c:bubble3D val="0"/>
            <c:spPr>
              <a:pattFill prst="pct20">
                <a:fgClr>
                  <a:schemeClr val="accent6"/>
                </a:fgClr>
                <a:bgClr>
                  <a:schemeClr val="bg1"/>
                </a:bgClr>
              </a:pattFill>
              <a:ln w="12700">
                <a:solidFill>
                  <a:schemeClr val="accent6"/>
                </a:solidFill>
              </a:ln>
              <a:effectLst>
                <a:innerShdw blurRad="114300">
                  <a:schemeClr val="accent3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8357-44F4-B3AB-80E941F1223C}"/>
              </c:ext>
            </c:extLst>
          </c:dPt>
          <c:dPt>
            <c:idx val="3"/>
            <c:bubble3D val="0"/>
            <c:spPr>
              <a:pattFill prst="diagBrick">
                <a:fgClr>
                  <a:schemeClr val="accent4"/>
                </a:fgClr>
                <a:bgClr>
                  <a:schemeClr val="bg1"/>
                </a:bgClr>
              </a:pattFill>
              <a:ln w="12700">
                <a:solidFill>
                  <a:schemeClr val="accent4"/>
                </a:solidFill>
              </a:ln>
              <a:effectLst>
                <a:innerShdw blurRad="114300">
                  <a:schemeClr val="accent4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4-8357-44F4-B3AB-80E941F1223C}"/>
              </c:ext>
            </c:extLst>
          </c:dPt>
          <c:dLbls>
            <c:dLbl>
              <c:idx val="0"/>
              <c:layout>
                <c:manualLayout>
                  <c:x val="-9.4259085402786255E-2"/>
                  <c:y val="0.19102830170894142"/>
                </c:manualLayout>
              </c:layout>
              <c:tx>
                <c:rich>
                  <a:bodyPr/>
                  <a:lstStyle/>
                  <a:p>
                    <a:fld id="{63B6CECB-4C84-46AE-9419-3EC8D5D51939}" type="CATEGORYNAME">
                      <a:rPr lang="ja-JP" altLang="en-US" smtClean="0"/>
                      <a:pPr/>
                      <a:t>[分類名]</a:t>
                    </a:fld>
                    <a:endParaRPr lang="ja-JP" altLang="en-US" baseline="0" dirty="0" smtClean="0"/>
                  </a:p>
                  <a:p>
                    <a:r>
                      <a:rPr lang="ja-JP" altLang="en-US" baseline="0" dirty="0" smtClean="0"/>
                      <a:t> </a:t>
                    </a:r>
                    <a:fld id="{0D396627-9367-4451-B5D0-0F52CE68E83A}" type="VALUE">
                      <a:rPr lang="en-US" altLang="ja-JP" baseline="0"/>
                      <a:pPr/>
                      <a:t>[値]</a:t>
                    </a:fld>
                    <a:endParaRPr lang="ja-JP" altLang="en-US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357-44F4-B3AB-80E941F1223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4118AB60-C582-41A7-A115-23602C6A1E85}" type="CATEGORYNAME">
                      <a:rPr lang="ja-JP" altLang="en-US" smtClean="0"/>
                      <a:pPr/>
                      <a:t>[分類名]</a:t>
                    </a:fld>
                    <a:endParaRPr lang="ja-JP" altLang="en-US" baseline="0" dirty="0" smtClean="0"/>
                  </a:p>
                  <a:p>
                    <a:r>
                      <a:rPr lang="ja-JP" altLang="en-US" baseline="0" dirty="0" smtClean="0"/>
                      <a:t> </a:t>
                    </a:r>
                    <a:fld id="{3F73FBFF-DF18-4D63-BA8C-5AFCBE0B41C8}" type="VALUE">
                      <a:rPr lang="en-US" altLang="ja-JP" baseline="0"/>
                      <a:pPr/>
                      <a:t>[値]</a:t>
                    </a:fld>
                    <a:endParaRPr lang="ja-JP" altLang="en-US" baseline="0" dirty="0" smtClean="0"/>
                  </a:p>
                </c:rich>
              </c:tx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8357-44F4-B3AB-80E941F1223C}"/>
                </c:ext>
              </c:extLst>
            </c:dLbl>
            <c:dLbl>
              <c:idx val="2"/>
              <c:layout>
                <c:manualLayout>
                  <c:x val="8.4081984212267424E-2"/>
                  <c:y val="-0.20047041375056901"/>
                </c:manualLayout>
              </c:layout>
              <c:tx>
                <c:rich>
                  <a:bodyPr/>
                  <a:lstStyle/>
                  <a:p>
                    <a:fld id="{62D02DFE-DB43-42B9-9CA8-2AB67D55991D}" type="CATEGORYNAME">
                      <a:rPr lang="ja-JP" altLang="en-US" smtClean="0"/>
                      <a:pPr/>
                      <a:t>[分類名]</a:t>
                    </a:fld>
                    <a:endParaRPr lang="ja-JP" altLang="en-US" baseline="0" dirty="0" smtClean="0"/>
                  </a:p>
                  <a:p>
                    <a:r>
                      <a:rPr lang="ja-JP" altLang="en-US" baseline="0" dirty="0" smtClean="0"/>
                      <a:t> </a:t>
                    </a:r>
                    <a:fld id="{775F0943-6C45-4261-A3E9-A9F932BAA784}" type="VALUE">
                      <a:rPr lang="en-US" altLang="ja-JP" baseline="0"/>
                      <a:pPr/>
                      <a:t>[値]</a:t>
                    </a:fld>
                    <a:endParaRPr lang="ja-JP" altLang="en-US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357-44F4-B3AB-80E941F1223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719CCA37-8370-48EA-B726-65C3D33FD753}" type="CATEGORYNAME">
                      <a:rPr lang="ja-JP" altLang="en-US" smtClean="0"/>
                      <a:pPr/>
                      <a:t>[分類名]</a:t>
                    </a:fld>
                    <a:r>
                      <a:rPr lang="ja-JP" altLang="en-US" baseline="0" dirty="0" smtClean="0"/>
                      <a:t> </a:t>
                    </a:r>
                    <a:fld id="{B4CF1FCA-9ABB-4843-A372-2933487F5119}" type="VALUE">
                      <a:rPr lang="en-US" altLang="ja-JP" baseline="0"/>
                      <a:pPr/>
                      <a:t>[値]</a:t>
                    </a:fld>
                    <a:endParaRPr lang="ja-JP" altLang="en-US" baseline="0" dirty="0" smtClean="0"/>
                  </a:p>
                </c:rich>
              </c:tx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8357-44F4-B3AB-80E941F1223C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取組んでいる</c:v>
                </c:pt>
                <c:pt idx="1">
                  <c:v>取組みたい</c:v>
                </c:pt>
                <c:pt idx="2">
                  <c:v>取組まない</c:v>
                </c:pt>
                <c:pt idx="3">
                  <c:v>SDGsを知らない</c:v>
                </c:pt>
              </c:strCache>
            </c:strRef>
          </c:cat>
          <c:val>
            <c:numRef>
              <c:f>Sheet1!$B$2:$B$5</c:f>
              <c:numCache>
                <c:formatCode>General\%</c:formatCode>
                <c:ptCount val="4"/>
                <c:pt idx="0">
                  <c:v>10.6</c:v>
                </c:pt>
                <c:pt idx="1">
                  <c:v>32.299999999999997</c:v>
                </c:pt>
                <c:pt idx="2">
                  <c:v>22.7</c:v>
                </c:pt>
                <c:pt idx="3">
                  <c:v>34.4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57-44F4-B3AB-80E941F122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1600" dirty="0" smtClean="0">
                <a:solidFill>
                  <a:schemeClr val="tx1"/>
                </a:solidFill>
              </a:rPr>
              <a:t>◆</a:t>
            </a:r>
            <a:r>
              <a:rPr lang="en-US" altLang="ja-JP" sz="1600" dirty="0" smtClean="0">
                <a:solidFill>
                  <a:schemeClr val="tx1"/>
                </a:solidFill>
              </a:rPr>
              <a:t>SDGs</a:t>
            </a:r>
            <a:r>
              <a:rPr lang="ja-JP" altLang="en-US" sz="1600" dirty="0" err="1" smtClean="0">
                <a:solidFill>
                  <a:schemeClr val="tx1"/>
                </a:solidFill>
              </a:rPr>
              <a:t>への</a:t>
            </a:r>
            <a:r>
              <a:rPr lang="ja-JP" altLang="en-US" sz="1600" dirty="0" smtClean="0">
                <a:solidFill>
                  <a:schemeClr val="tx1"/>
                </a:solidFill>
              </a:rPr>
              <a:t>取組の位置づけ</a:t>
            </a:r>
            <a:endParaRPr lang="ja-JP" altLang="en-US" sz="160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5.1440273016112217E-2"/>
          <c:y val="2.16089294221738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新たな事業につながる</c:v>
                </c:pt>
              </c:strCache>
            </c:strRef>
          </c:tx>
          <c:spPr>
            <a:pattFill prst="ltVert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3.1897926634768703E-2"/>
                  <c:y val="-6.752790444429329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CC7-4B02-B40A-CBDB395E928B}"/>
                </c:ext>
              </c:extLst>
            </c:dLbl>
            <c:dLbl>
              <c:idx val="1"/>
              <c:layout>
                <c:manualLayout>
                  <c:x val="3.3891547049441785E-2"/>
                  <c:y val="-7.02290206220649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CC7-4B02-B40A-CBDB395E928B}"/>
                </c:ext>
              </c:extLst>
            </c:dLbl>
            <c:dLbl>
              <c:idx val="2"/>
              <c:layout>
                <c:manualLayout>
                  <c:x val="2.1929824561403435E-2"/>
                  <c:y val="-6.752790444429325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CC7-4B02-B40A-CBDB395E928B}"/>
                </c:ext>
              </c:extLst>
            </c:dLbl>
            <c:dLbl>
              <c:idx val="3"/>
              <c:layout>
                <c:manualLayout>
                  <c:x val="1.3955342902711323E-2"/>
                  <c:y val="-6.482678826652146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CC7-4B02-B40A-CBDB395E928B}"/>
                </c:ext>
              </c:extLst>
            </c:dLbl>
            <c:dLbl>
              <c:idx val="4"/>
              <c:layout>
                <c:manualLayout>
                  <c:x val="9.9681020733652318E-3"/>
                  <c:y val="-7.293013679983666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CC7-4B02-B40A-CBDB395E928B}"/>
                </c:ext>
              </c:extLst>
            </c:dLbl>
            <c:spPr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合計（n=744）</c:v>
                </c:pt>
                <c:pt idx="1">
                  <c:v>SDGsを知らない（n=256）</c:v>
                </c:pt>
                <c:pt idx="2">
                  <c:v>取組まない（n=169）</c:v>
                </c:pt>
                <c:pt idx="3">
                  <c:v>取組みたい（n=241）</c:v>
                </c:pt>
                <c:pt idx="4">
                  <c:v>取組んでいる（n=78）</c:v>
                </c:pt>
              </c:strCache>
            </c:strRef>
          </c:cat>
          <c:val>
            <c:numRef>
              <c:f>Sheet1!$B$2:$B$6</c:f>
              <c:numCache>
                <c:formatCode>General\%</c:formatCode>
                <c:ptCount val="5"/>
                <c:pt idx="0">
                  <c:v>5.29</c:v>
                </c:pt>
                <c:pt idx="1">
                  <c:v>2.2999999999999998</c:v>
                </c:pt>
                <c:pt idx="2">
                  <c:v>3</c:v>
                </c:pt>
                <c:pt idx="3">
                  <c:v>7.1</c:v>
                </c:pt>
                <c:pt idx="4">
                  <c:v>14.1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C7-4B02-B40A-CBDB395E928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企業活動上プラスになる</c:v>
                </c:pt>
              </c:strCache>
            </c:strRef>
          </c:tx>
          <c:spPr>
            <a:pattFill prst="ltHorz">
              <a:fgClr>
                <a:schemeClr val="accent2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合計（n=744）</c:v>
                </c:pt>
                <c:pt idx="1">
                  <c:v>SDGsを知らない（n=256）</c:v>
                </c:pt>
                <c:pt idx="2">
                  <c:v>取組まない（n=169）</c:v>
                </c:pt>
                <c:pt idx="3">
                  <c:v>取組みたい（n=241）</c:v>
                </c:pt>
                <c:pt idx="4">
                  <c:v>取組んでいる（n=78）</c:v>
                </c:pt>
              </c:strCache>
            </c:strRef>
          </c:cat>
          <c:val>
            <c:numRef>
              <c:f>Sheet1!$C$2:$C$6</c:f>
              <c:numCache>
                <c:formatCode>General\%</c:formatCode>
                <c:ptCount val="5"/>
                <c:pt idx="0">
                  <c:v>23.8</c:v>
                </c:pt>
                <c:pt idx="1">
                  <c:v>15.6</c:v>
                </c:pt>
                <c:pt idx="2">
                  <c:v>10.7</c:v>
                </c:pt>
                <c:pt idx="3">
                  <c:v>35.299999999999997</c:v>
                </c:pt>
                <c:pt idx="4">
                  <c:v>43.6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CC7-4B02-B40A-CBDB395E928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企業活動上取組まざるを得ない</c:v>
                </c:pt>
              </c:strCache>
            </c:strRef>
          </c:tx>
          <c:spPr>
            <a:pattFill prst="pct20">
              <a:fgClr>
                <a:schemeClr val="accent6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合計（n=744）</c:v>
                </c:pt>
                <c:pt idx="1">
                  <c:v>SDGsを知らない（n=256）</c:v>
                </c:pt>
                <c:pt idx="2">
                  <c:v>取組まない（n=169）</c:v>
                </c:pt>
                <c:pt idx="3">
                  <c:v>取組みたい（n=241）</c:v>
                </c:pt>
                <c:pt idx="4">
                  <c:v>取組んでいる（n=78）</c:v>
                </c:pt>
              </c:strCache>
            </c:strRef>
          </c:cat>
          <c:val>
            <c:numRef>
              <c:f>Sheet1!$D$2:$D$6</c:f>
              <c:numCache>
                <c:formatCode>General\%</c:formatCode>
                <c:ptCount val="5"/>
                <c:pt idx="0">
                  <c:v>18</c:v>
                </c:pt>
                <c:pt idx="1">
                  <c:v>16.399999999999999</c:v>
                </c:pt>
                <c:pt idx="2">
                  <c:v>21.9</c:v>
                </c:pt>
                <c:pt idx="3">
                  <c:v>15.4</c:v>
                </c:pt>
                <c:pt idx="4">
                  <c:v>23.1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CC7-4B02-B40A-CBDB395E928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できれば取組んだ方がよい</c:v>
                </c:pt>
              </c:strCache>
            </c:strRef>
          </c:tx>
          <c:spPr>
            <a:pattFill prst="diagBrick">
              <a:fgClr>
                <a:schemeClr val="accent4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合計（n=744）</c:v>
                </c:pt>
                <c:pt idx="1">
                  <c:v>SDGsを知らない（n=256）</c:v>
                </c:pt>
                <c:pt idx="2">
                  <c:v>取組まない（n=169）</c:v>
                </c:pt>
                <c:pt idx="3">
                  <c:v>取組みたい（n=241）</c:v>
                </c:pt>
                <c:pt idx="4">
                  <c:v>取組んでいる（n=78）</c:v>
                </c:pt>
              </c:strCache>
            </c:strRef>
          </c:cat>
          <c:val>
            <c:numRef>
              <c:f>Sheet1!$E$2:$E$6</c:f>
              <c:numCache>
                <c:formatCode>General\%</c:formatCode>
                <c:ptCount val="5"/>
                <c:pt idx="0">
                  <c:v>42.9</c:v>
                </c:pt>
                <c:pt idx="1">
                  <c:v>50</c:v>
                </c:pt>
                <c:pt idx="2">
                  <c:v>47.9</c:v>
                </c:pt>
                <c:pt idx="3">
                  <c:v>39.799999999999997</c:v>
                </c:pt>
                <c:pt idx="4">
                  <c:v>17.899999999999999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CC7-4B02-B40A-CBDB395E928B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特に取組む必要はない</c:v>
                </c:pt>
              </c:strCache>
            </c:strRef>
          </c:tx>
          <c:spPr>
            <a:pattFill prst="ltDnDiag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1.7942583732057416E-2"/>
                  <c:y val="-6.482678826652146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CC7-4B02-B40A-CBDB395E928B}"/>
                </c:ext>
              </c:extLst>
            </c:dLbl>
            <c:dLbl>
              <c:idx val="1"/>
              <c:layout>
                <c:manualLayout>
                  <c:x val="-9.9681020733652318E-3"/>
                  <c:y val="-7.293013679983675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CC7-4B02-B40A-CBDB395E928B}"/>
                </c:ext>
              </c:extLst>
            </c:dLbl>
            <c:dLbl>
              <c:idx val="2"/>
              <c:layout>
                <c:manualLayout>
                  <c:x val="-7.9744816586921844E-3"/>
                  <c:y val="-6.482678826652146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CC7-4B02-B40A-CBDB395E928B}"/>
                </c:ext>
              </c:extLst>
            </c:dLbl>
            <c:dLbl>
              <c:idx val="3"/>
              <c:layout>
                <c:manualLayout>
                  <c:x val="-2.7910685805422646E-2"/>
                  <c:y val="-6.752790444429319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CC7-4B02-B40A-CBDB395E928B}"/>
                </c:ext>
              </c:extLst>
            </c:dLbl>
            <c:dLbl>
              <c:idx val="4"/>
              <c:layout>
                <c:manualLayout>
                  <c:x val="-4.186602870813412E-2"/>
                  <c:y val="-6.482678826652148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CC7-4B02-B40A-CBDB395E928B}"/>
                </c:ext>
              </c:extLst>
            </c:dLbl>
            <c:spPr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合計（n=744）</c:v>
                </c:pt>
                <c:pt idx="1">
                  <c:v>SDGsを知らない（n=256）</c:v>
                </c:pt>
                <c:pt idx="2">
                  <c:v>取組まない（n=169）</c:v>
                </c:pt>
                <c:pt idx="3">
                  <c:v>取組みたい（n=241）</c:v>
                </c:pt>
                <c:pt idx="4">
                  <c:v>取組んでいる（n=78）</c:v>
                </c:pt>
              </c:strCache>
            </c:strRef>
          </c:cat>
          <c:val>
            <c:numRef>
              <c:f>Sheet1!$F$2:$F$6</c:f>
              <c:numCache>
                <c:formatCode>General\%</c:formatCode>
                <c:ptCount val="5"/>
                <c:pt idx="0">
                  <c:v>10.1</c:v>
                </c:pt>
                <c:pt idx="1">
                  <c:v>15.6</c:v>
                </c:pt>
                <c:pt idx="2">
                  <c:v>16.600000000000001</c:v>
                </c:pt>
                <c:pt idx="3">
                  <c:v>2.5</c:v>
                </c:pt>
                <c:pt idx="4">
                  <c:v>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CC7-4B02-B40A-CBDB395E928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22232512"/>
        <c:axId val="222234176"/>
      </c:barChart>
      <c:catAx>
        <c:axId val="2222325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22234176"/>
        <c:crosses val="autoZero"/>
        <c:auto val="1"/>
        <c:lblAlgn val="ctr"/>
        <c:lblOffset val="100"/>
        <c:noMultiLvlLbl val="0"/>
      </c:catAx>
      <c:valAx>
        <c:axId val="2222341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22232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1100" dirty="0" smtClean="0"/>
              <a:t>取組件数</a:t>
            </a:r>
            <a:endParaRPr lang="ja-JP" altLang="en-US" sz="1100" dirty="0"/>
          </a:p>
        </c:rich>
      </c:tx>
      <c:layout>
        <c:manualLayout>
          <c:xMode val="edge"/>
          <c:yMode val="edge"/>
          <c:x val="0.39264510217296117"/>
          <c:y val="5.99038394011083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8.6915522704570897E-2"/>
          <c:y val="0.25399227906069943"/>
          <c:w val="0.87017438024550597"/>
          <c:h val="0.369456274389981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府民向け講演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令和2年度(18件）</c:v>
                </c:pt>
                <c:pt idx="1">
                  <c:v>令和3年度（9月時点）(20件）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9A-41D1-9BA6-5EE80B122A2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府民向け普及企画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令和2年度(18件）</c:v>
                </c:pt>
                <c:pt idx="1">
                  <c:v>令和3年度（9月時点）(20件）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3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9A-41D1-9BA6-5EE80B122A2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企業・団体向けセミナー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令和2年度(18件）</c:v>
                </c:pt>
                <c:pt idx="1">
                  <c:v>令和3年度（9月時点）(20件）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6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F9A-41D1-9BA6-5EE80B122A2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企業研修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令和2年度(18件）</c:v>
                </c:pt>
                <c:pt idx="1">
                  <c:v>令和3年度（9月時点）(20件）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0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F9A-41D1-9BA6-5EE80B122A2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広報連携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令和2年度(18件）</c:v>
                </c:pt>
                <c:pt idx="1">
                  <c:v>令和3年度（9月時点）(20件）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4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F0-46DE-93AA-518DED7560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78955904"/>
        <c:axId val="678964224"/>
      </c:barChart>
      <c:catAx>
        <c:axId val="678955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678964224"/>
        <c:crosses val="autoZero"/>
        <c:auto val="1"/>
        <c:lblAlgn val="ctr"/>
        <c:lblOffset val="100"/>
        <c:noMultiLvlLbl val="0"/>
      </c:catAx>
      <c:valAx>
        <c:axId val="678964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67895590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4132666775993791E-2"/>
          <c:y val="0.76013989092574752"/>
          <c:w val="0.97586733322400621"/>
          <c:h val="0.199924216140180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1600" dirty="0" smtClean="0"/>
              <a:t>◆</a:t>
            </a:r>
            <a:r>
              <a:rPr lang="en-US" altLang="ja-JP" sz="1600" dirty="0" smtClean="0"/>
              <a:t>SDGs</a:t>
            </a:r>
            <a:r>
              <a:rPr lang="ja-JP" altLang="en-US" sz="1600" dirty="0" err="1" smtClean="0"/>
              <a:t>への</a:t>
            </a:r>
            <a:r>
              <a:rPr lang="ja-JP" altLang="en-US" sz="1600" dirty="0" smtClean="0"/>
              <a:t>取組に当たって希望する支援施策</a:t>
            </a:r>
            <a:endParaRPr lang="ja-JP" altLang="en-US" sz="1600" dirty="0"/>
          </a:p>
        </c:rich>
      </c:tx>
      <c:layout>
        <c:manualLayout>
          <c:xMode val="edge"/>
          <c:yMode val="edge"/>
          <c:x val="1.6739084706306098E-2"/>
          <c:y val="1.54178635575728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8.983931159538304E-2"/>
          <c:y val="0.14837029464186141"/>
          <c:w val="0.91016068840461695"/>
          <c:h val="0.421636021983947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取組んでいる（n=80）</c:v>
                </c:pt>
              </c:strCache>
            </c:strRef>
          </c:tx>
          <c:spPr>
            <a:pattFill prst="ltVert">
              <a:fgClr>
                <a:schemeClr val="accent1"/>
              </a:fgClr>
              <a:bgClr>
                <a:schemeClr val="bg1"/>
              </a:bgClr>
            </a:pattFill>
            <a:ln w="3175"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4.0031832136125881E-3"/>
                  <c:y val="8.653845498648886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C91-4CBD-A551-AF6945A7C387}"/>
                </c:ext>
              </c:extLst>
            </c:dLbl>
            <c:dLbl>
              <c:idx val="5"/>
              <c:layout>
                <c:manualLayout>
                  <c:x val="-1.734712725898788E-2"/>
                  <c:y val="-3.173076682837925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C91-4CBD-A551-AF6945A7C387}"/>
                </c:ext>
              </c:extLst>
            </c:dLbl>
            <c:dLbl>
              <c:idx val="8"/>
              <c:layout>
                <c:manualLayout>
                  <c:x val="-1.0675155236300235E-2"/>
                  <c:y val="-2.6442000230073001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DC91-4CBD-A551-AF6945A7C387}"/>
                </c:ext>
              </c:extLst>
            </c:dLbl>
            <c:dLbl>
              <c:idx val="14"/>
              <c:layout>
                <c:manualLayout>
                  <c:x val="-2.4019099281675529E-2"/>
                  <c:y val="8.653845498648886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C91-4CBD-A551-AF6945A7C3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実施の方針や方法、基準の提示</c:v>
                </c:pt>
                <c:pt idx="1">
                  <c:v>取組の認定や表彰顕彰制度</c:v>
                </c:pt>
                <c:pt idx="2">
                  <c:v>先進事例など関連情報の提供</c:v>
                </c:pt>
                <c:pt idx="3">
                  <c:v>メディアへの情報発信</c:v>
                </c:pt>
                <c:pt idx="4">
                  <c:v>企業などとの交流・マッチング</c:v>
                </c:pt>
                <c:pt idx="5">
                  <c:v>セミナーや講座</c:v>
                </c:pt>
                <c:pt idx="6">
                  <c:v>各種関連イベントの実施</c:v>
                </c:pt>
                <c:pt idx="7">
                  <c:v>専門家の派遣・相談</c:v>
                </c:pt>
                <c:pt idx="8">
                  <c:v>資金支援</c:v>
                </c:pt>
                <c:pt idx="9">
                  <c:v>人材採用・育成支援</c:v>
                </c:pt>
                <c:pt idx="10">
                  <c:v>消費者・市場への働きかけ</c:v>
                </c:pt>
                <c:pt idx="11">
                  <c:v>商品・サービスの優先購入</c:v>
                </c:pt>
                <c:pt idx="12">
                  <c:v>事業機会の創出</c:v>
                </c:pt>
                <c:pt idx="13">
                  <c:v>その他</c:v>
                </c:pt>
                <c:pt idx="14">
                  <c:v>特にない</c:v>
                </c:pt>
              </c:strCache>
            </c:strRef>
          </c:cat>
          <c:val>
            <c:numRef>
              <c:f>Sheet1!$B$2:$B$16</c:f>
              <c:numCache>
                <c:formatCode>General\%</c:formatCode>
                <c:ptCount val="15"/>
                <c:pt idx="0">
                  <c:v>21.3</c:v>
                </c:pt>
                <c:pt idx="1">
                  <c:v>21.3</c:v>
                </c:pt>
                <c:pt idx="2">
                  <c:v>27.5</c:v>
                </c:pt>
                <c:pt idx="3">
                  <c:v>17.5</c:v>
                </c:pt>
                <c:pt idx="4">
                  <c:v>22.5</c:v>
                </c:pt>
                <c:pt idx="5">
                  <c:v>21.3</c:v>
                </c:pt>
                <c:pt idx="6">
                  <c:v>10</c:v>
                </c:pt>
                <c:pt idx="7">
                  <c:v>18.8</c:v>
                </c:pt>
                <c:pt idx="8">
                  <c:v>28.8</c:v>
                </c:pt>
                <c:pt idx="9">
                  <c:v>21.3</c:v>
                </c:pt>
                <c:pt idx="10">
                  <c:v>12.5</c:v>
                </c:pt>
                <c:pt idx="11">
                  <c:v>6.3</c:v>
                </c:pt>
                <c:pt idx="12">
                  <c:v>21.3</c:v>
                </c:pt>
                <c:pt idx="13">
                  <c:v>0</c:v>
                </c:pt>
                <c:pt idx="1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91-4CBD-A551-AF6945A7C38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取組みたい（n=245）</c:v>
                </c:pt>
              </c:strCache>
            </c:strRef>
          </c:tx>
          <c:spPr>
            <a:pattFill prst="ltHorz">
              <a:fgClr>
                <a:schemeClr val="accent2"/>
              </a:fgClr>
              <a:bgClr>
                <a:schemeClr val="bg1"/>
              </a:bgClr>
            </a:pattFill>
            <a:ln w="3175"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1.3343944045375294E-3"/>
                  <c:y val="-4.32692274932444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C91-4CBD-A551-AF6945A7C387}"/>
                </c:ext>
              </c:extLst>
            </c:dLbl>
            <c:dLbl>
              <c:idx val="5"/>
              <c:layout>
                <c:manualLayout>
                  <c:x val="2.6687888090750587E-3"/>
                  <c:y val="-2.596153649594671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C91-4CBD-A551-AF6945A7C387}"/>
                </c:ext>
              </c:extLst>
            </c:dLbl>
            <c:dLbl>
              <c:idx val="6"/>
              <c:layout>
                <c:manualLayout>
                  <c:x val="6.6719720226876469E-3"/>
                  <c:y val="-5.192307299189332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C91-4CBD-A551-AF6945A7C387}"/>
                </c:ext>
              </c:extLst>
            </c:dLbl>
            <c:dLbl>
              <c:idx val="7"/>
              <c:layout>
                <c:manualLayout>
                  <c:x val="2.6687888090750587E-3"/>
                  <c:y val="-4.326922749324443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C91-4CBD-A551-AF6945A7C387}"/>
                </c:ext>
              </c:extLst>
            </c:dLbl>
            <c:dLbl>
              <c:idx val="13"/>
              <c:layout>
                <c:manualLayout>
                  <c:x val="-6.6719720226876469E-3"/>
                  <c:y val="-3.173076682837935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C91-4CBD-A551-AF6945A7C3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実施の方針や方法、基準の提示</c:v>
                </c:pt>
                <c:pt idx="1">
                  <c:v>取組の認定や表彰顕彰制度</c:v>
                </c:pt>
                <c:pt idx="2">
                  <c:v>先進事例など関連情報の提供</c:v>
                </c:pt>
                <c:pt idx="3">
                  <c:v>メディアへの情報発信</c:v>
                </c:pt>
                <c:pt idx="4">
                  <c:v>企業などとの交流・マッチング</c:v>
                </c:pt>
                <c:pt idx="5">
                  <c:v>セミナーや講座</c:v>
                </c:pt>
                <c:pt idx="6">
                  <c:v>各種関連イベントの実施</c:v>
                </c:pt>
                <c:pt idx="7">
                  <c:v>専門家の派遣・相談</c:v>
                </c:pt>
                <c:pt idx="8">
                  <c:v>資金支援</c:v>
                </c:pt>
                <c:pt idx="9">
                  <c:v>人材採用・育成支援</c:v>
                </c:pt>
                <c:pt idx="10">
                  <c:v>消費者・市場への働きかけ</c:v>
                </c:pt>
                <c:pt idx="11">
                  <c:v>商品・サービスの優先購入</c:v>
                </c:pt>
                <c:pt idx="12">
                  <c:v>事業機会の創出</c:v>
                </c:pt>
                <c:pt idx="13">
                  <c:v>その他</c:v>
                </c:pt>
                <c:pt idx="14">
                  <c:v>特にない</c:v>
                </c:pt>
              </c:strCache>
            </c:strRef>
          </c:cat>
          <c:val>
            <c:numRef>
              <c:f>Sheet1!$C$2:$C$16</c:f>
              <c:numCache>
                <c:formatCode>General\%</c:formatCode>
                <c:ptCount val="15"/>
                <c:pt idx="0">
                  <c:v>21.2</c:v>
                </c:pt>
                <c:pt idx="1">
                  <c:v>14.3</c:v>
                </c:pt>
                <c:pt idx="2">
                  <c:v>29.4</c:v>
                </c:pt>
                <c:pt idx="3">
                  <c:v>13.5</c:v>
                </c:pt>
                <c:pt idx="4">
                  <c:v>31.8</c:v>
                </c:pt>
                <c:pt idx="5">
                  <c:v>22.4</c:v>
                </c:pt>
                <c:pt idx="6">
                  <c:v>9.4</c:v>
                </c:pt>
                <c:pt idx="7">
                  <c:v>18.399999999999999</c:v>
                </c:pt>
                <c:pt idx="8">
                  <c:v>24.5</c:v>
                </c:pt>
                <c:pt idx="9">
                  <c:v>25.7</c:v>
                </c:pt>
                <c:pt idx="10">
                  <c:v>8.6</c:v>
                </c:pt>
                <c:pt idx="11">
                  <c:v>4.5</c:v>
                </c:pt>
                <c:pt idx="12">
                  <c:v>13.5</c:v>
                </c:pt>
                <c:pt idx="13">
                  <c:v>0</c:v>
                </c:pt>
                <c:pt idx="14">
                  <c:v>16.7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91-4CBD-A551-AF6945A7C38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取組まない（n=172）</c:v>
                </c:pt>
              </c:strCache>
            </c:strRef>
          </c:tx>
          <c:spPr>
            <a:pattFill prst="pct20">
              <a:fgClr>
                <a:schemeClr val="accent6"/>
              </a:fgClr>
              <a:bgClr>
                <a:schemeClr val="bg1"/>
              </a:bgClr>
            </a:pattFill>
            <a:ln w="3175"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2.6687888090750587E-3"/>
                  <c:y val="-2.3076921329730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C91-4CBD-A551-AF6945A7C387}"/>
                </c:ext>
              </c:extLst>
            </c:dLbl>
            <c:dLbl>
              <c:idx val="14"/>
              <c:layout>
                <c:manualLayout>
                  <c:x val="-1.2009549640837764E-2"/>
                  <c:y val="1.44230758310814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DC91-4CBD-A551-AF6945A7C3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実施の方針や方法、基準の提示</c:v>
                </c:pt>
                <c:pt idx="1">
                  <c:v>取組の認定や表彰顕彰制度</c:v>
                </c:pt>
                <c:pt idx="2">
                  <c:v>先進事例など関連情報の提供</c:v>
                </c:pt>
                <c:pt idx="3">
                  <c:v>メディアへの情報発信</c:v>
                </c:pt>
                <c:pt idx="4">
                  <c:v>企業などとの交流・マッチング</c:v>
                </c:pt>
                <c:pt idx="5">
                  <c:v>セミナーや講座</c:v>
                </c:pt>
                <c:pt idx="6">
                  <c:v>各種関連イベントの実施</c:v>
                </c:pt>
                <c:pt idx="7">
                  <c:v>専門家の派遣・相談</c:v>
                </c:pt>
                <c:pt idx="8">
                  <c:v>資金支援</c:v>
                </c:pt>
                <c:pt idx="9">
                  <c:v>人材採用・育成支援</c:v>
                </c:pt>
                <c:pt idx="10">
                  <c:v>消費者・市場への働きかけ</c:v>
                </c:pt>
                <c:pt idx="11">
                  <c:v>商品・サービスの優先購入</c:v>
                </c:pt>
                <c:pt idx="12">
                  <c:v>事業機会の創出</c:v>
                </c:pt>
                <c:pt idx="13">
                  <c:v>その他</c:v>
                </c:pt>
                <c:pt idx="14">
                  <c:v>特にない</c:v>
                </c:pt>
              </c:strCache>
            </c:strRef>
          </c:cat>
          <c:val>
            <c:numRef>
              <c:f>Sheet1!$D$2:$D$16</c:f>
              <c:numCache>
                <c:formatCode>General\%</c:formatCode>
                <c:ptCount val="15"/>
                <c:pt idx="0">
                  <c:v>19.2</c:v>
                </c:pt>
                <c:pt idx="1">
                  <c:v>5.2</c:v>
                </c:pt>
                <c:pt idx="2">
                  <c:v>14</c:v>
                </c:pt>
                <c:pt idx="3">
                  <c:v>5.8</c:v>
                </c:pt>
                <c:pt idx="4">
                  <c:v>14</c:v>
                </c:pt>
                <c:pt idx="5">
                  <c:v>13.4</c:v>
                </c:pt>
                <c:pt idx="6">
                  <c:v>5.2</c:v>
                </c:pt>
                <c:pt idx="7">
                  <c:v>4.7</c:v>
                </c:pt>
                <c:pt idx="8">
                  <c:v>20.9</c:v>
                </c:pt>
                <c:pt idx="9">
                  <c:v>18</c:v>
                </c:pt>
                <c:pt idx="10">
                  <c:v>5.2</c:v>
                </c:pt>
                <c:pt idx="11">
                  <c:v>3.5</c:v>
                </c:pt>
                <c:pt idx="12">
                  <c:v>5.8</c:v>
                </c:pt>
                <c:pt idx="13">
                  <c:v>0.6</c:v>
                </c:pt>
                <c:pt idx="14">
                  <c:v>30.8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C91-4CBD-A551-AF6945A7C38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SDGsを知らない（n=261）</c:v>
                </c:pt>
              </c:strCache>
            </c:strRef>
          </c:tx>
          <c:spPr>
            <a:pattFill prst="diagBrick">
              <a:fgClr>
                <a:schemeClr val="accent4"/>
              </a:fgClr>
              <a:bgClr>
                <a:schemeClr val="bg1"/>
              </a:bgClr>
            </a:pattFill>
            <a:ln w="3175"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2.6687888090750587E-3"/>
                  <c:y val="-1.1538460664865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C91-4CBD-A551-AF6945A7C387}"/>
                </c:ext>
              </c:extLst>
            </c:dLbl>
            <c:dLbl>
              <c:idx val="1"/>
              <c:layout>
                <c:manualLayout>
                  <c:x val="2.4463614810755517E-17"/>
                  <c:y val="-3.4615381994595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C91-4CBD-A551-AF6945A7C387}"/>
                </c:ext>
              </c:extLst>
            </c:dLbl>
            <c:dLbl>
              <c:idx val="3"/>
              <c:layout>
                <c:manualLayout>
                  <c:x val="-4.8927229621511034E-17"/>
                  <c:y val="-2.01923061635141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DC91-4CBD-A551-AF6945A7C387}"/>
                </c:ext>
              </c:extLst>
            </c:dLbl>
            <c:dLbl>
              <c:idx val="12"/>
              <c:layout>
                <c:manualLayout>
                  <c:x val="0"/>
                  <c:y val="-5.76923033243264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DC91-4CBD-A551-AF6945A7C3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実施の方針や方法、基準の提示</c:v>
                </c:pt>
                <c:pt idx="1">
                  <c:v>取組の認定や表彰顕彰制度</c:v>
                </c:pt>
                <c:pt idx="2">
                  <c:v>先進事例など関連情報の提供</c:v>
                </c:pt>
                <c:pt idx="3">
                  <c:v>メディアへの情報発信</c:v>
                </c:pt>
                <c:pt idx="4">
                  <c:v>企業などとの交流・マッチング</c:v>
                </c:pt>
                <c:pt idx="5">
                  <c:v>セミナーや講座</c:v>
                </c:pt>
                <c:pt idx="6">
                  <c:v>各種関連イベントの実施</c:v>
                </c:pt>
                <c:pt idx="7">
                  <c:v>専門家の派遣・相談</c:v>
                </c:pt>
                <c:pt idx="8">
                  <c:v>資金支援</c:v>
                </c:pt>
                <c:pt idx="9">
                  <c:v>人材採用・育成支援</c:v>
                </c:pt>
                <c:pt idx="10">
                  <c:v>消費者・市場への働きかけ</c:v>
                </c:pt>
                <c:pt idx="11">
                  <c:v>商品・サービスの優先購入</c:v>
                </c:pt>
                <c:pt idx="12">
                  <c:v>事業機会の創出</c:v>
                </c:pt>
                <c:pt idx="13">
                  <c:v>その他</c:v>
                </c:pt>
                <c:pt idx="14">
                  <c:v>特にない</c:v>
                </c:pt>
              </c:strCache>
            </c:strRef>
          </c:cat>
          <c:val>
            <c:numRef>
              <c:f>Sheet1!$E$2:$E$16</c:f>
              <c:numCache>
                <c:formatCode>General\%</c:formatCode>
                <c:ptCount val="15"/>
                <c:pt idx="0">
                  <c:v>16.899999999999999</c:v>
                </c:pt>
                <c:pt idx="1">
                  <c:v>5</c:v>
                </c:pt>
                <c:pt idx="2">
                  <c:v>12.3</c:v>
                </c:pt>
                <c:pt idx="3">
                  <c:v>6.5</c:v>
                </c:pt>
                <c:pt idx="4">
                  <c:v>15.7</c:v>
                </c:pt>
                <c:pt idx="5">
                  <c:v>10.3</c:v>
                </c:pt>
                <c:pt idx="6">
                  <c:v>3.8</c:v>
                </c:pt>
                <c:pt idx="7">
                  <c:v>9.1999999999999993</c:v>
                </c:pt>
                <c:pt idx="8">
                  <c:v>28.7</c:v>
                </c:pt>
                <c:pt idx="9">
                  <c:v>16.899999999999999</c:v>
                </c:pt>
                <c:pt idx="10">
                  <c:v>8.8000000000000007</c:v>
                </c:pt>
                <c:pt idx="11">
                  <c:v>3.4</c:v>
                </c:pt>
                <c:pt idx="12">
                  <c:v>6.9</c:v>
                </c:pt>
                <c:pt idx="13">
                  <c:v>0</c:v>
                </c:pt>
                <c:pt idx="14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C91-4CBD-A551-AF6945A7C38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合計（n=758）</c:v>
                </c:pt>
              </c:strCache>
            </c:strRef>
          </c:tx>
          <c:spPr>
            <a:pattFill prst="ltDnDiag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 w="3175"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4.0031832136125881E-3"/>
                  <c:y val="-4.90384578256770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DC91-4CBD-A551-AF6945A7C387}"/>
                </c:ext>
              </c:extLst>
            </c:dLbl>
            <c:dLbl>
              <c:idx val="4"/>
              <c:layout>
                <c:manualLayout>
                  <c:x val="0"/>
                  <c:y val="8.65384549864888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DC91-4CBD-A551-AF6945A7C387}"/>
                </c:ext>
              </c:extLst>
            </c:dLbl>
            <c:dLbl>
              <c:idx val="13"/>
              <c:layout>
                <c:manualLayout>
                  <c:x val="-2.6687888090750587E-3"/>
                  <c:y val="-4.90384578256770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DC91-4CBD-A551-AF6945A7C3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実施の方針や方法、基準の提示</c:v>
                </c:pt>
                <c:pt idx="1">
                  <c:v>取組の認定や表彰顕彰制度</c:v>
                </c:pt>
                <c:pt idx="2">
                  <c:v>先進事例など関連情報の提供</c:v>
                </c:pt>
                <c:pt idx="3">
                  <c:v>メディアへの情報発信</c:v>
                </c:pt>
                <c:pt idx="4">
                  <c:v>企業などとの交流・マッチング</c:v>
                </c:pt>
                <c:pt idx="5">
                  <c:v>セミナーや講座</c:v>
                </c:pt>
                <c:pt idx="6">
                  <c:v>各種関連イベントの実施</c:v>
                </c:pt>
                <c:pt idx="7">
                  <c:v>専門家の派遣・相談</c:v>
                </c:pt>
                <c:pt idx="8">
                  <c:v>資金支援</c:v>
                </c:pt>
                <c:pt idx="9">
                  <c:v>人材採用・育成支援</c:v>
                </c:pt>
                <c:pt idx="10">
                  <c:v>消費者・市場への働きかけ</c:v>
                </c:pt>
                <c:pt idx="11">
                  <c:v>商品・サービスの優先購入</c:v>
                </c:pt>
                <c:pt idx="12">
                  <c:v>事業機会の創出</c:v>
                </c:pt>
                <c:pt idx="13">
                  <c:v>その他</c:v>
                </c:pt>
                <c:pt idx="14">
                  <c:v>特にない</c:v>
                </c:pt>
              </c:strCache>
            </c:strRef>
          </c:cat>
          <c:val>
            <c:numRef>
              <c:f>Sheet1!$F$2:$F$16</c:f>
              <c:numCache>
                <c:formatCode>General\%</c:formatCode>
                <c:ptCount val="15"/>
                <c:pt idx="0">
                  <c:v>19.3</c:v>
                </c:pt>
                <c:pt idx="1">
                  <c:v>9.8000000000000007</c:v>
                </c:pt>
                <c:pt idx="2">
                  <c:v>19.8</c:v>
                </c:pt>
                <c:pt idx="3">
                  <c:v>9.8000000000000007</c:v>
                </c:pt>
                <c:pt idx="4">
                  <c:v>21.2</c:v>
                </c:pt>
                <c:pt idx="5">
                  <c:v>16.100000000000001</c:v>
                </c:pt>
                <c:pt idx="6">
                  <c:v>6.6</c:v>
                </c:pt>
                <c:pt idx="7">
                  <c:v>12.1</c:v>
                </c:pt>
                <c:pt idx="8">
                  <c:v>25.6</c:v>
                </c:pt>
                <c:pt idx="9">
                  <c:v>20.399999999999999</c:v>
                </c:pt>
                <c:pt idx="10">
                  <c:v>8.3000000000000007</c:v>
                </c:pt>
                <c:pt idx="11">
                  <c:v>4.0999999999999996</c:v>
                </c:pt>
                <c:pt idx="12">
                  <c:v>10.3</c:v>
                </c:pt>
                <c:pt idx="13">
                  <c:v>0.1</c:v>
                </c:pt>
                <c:pt idx="14">
                  <c:v>24.7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C91-4CBD-A551-AF6945A7C3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78943008"/>
        <c:axId val="678940096"/>
      </c:barChart>
      <c:catAx>
        <c:axId val="678943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678940096"/>
        <c:crosses val="autoZero"/>
        <c:auto val="1"/>
        <c:lblAlgn val="ctr"/>
        <c:lblOffset val="100"/>
        <c:noMultiLvlLbl val="0"/>
      </c:catAx>
      <c:valAx>
        <c:axId val="678940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\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678943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0.90012</cdr:x>
      <cdr:y>0.04466</cdr:y>
    </cdr:from>
    <cdr:to>
      <cdr:x>0.98322</cdr:x>
      <cdr:y>0.13397</cdr:y>
    </cdr:to>
    <cdr:sp macro="" textlink="">
      <cdr:nvSpPr>
        <cdr:cNvPr id="2" name="テキスト ボックス 1"/>
        <cdr:cNvSpPr txBox="1"/>
      </cdr:nvSpPr>
      <cdr:spPr>
        <a:xfrm xmlns:a="http://schemas.openxmlformats.org/drawingml/2006/main">
          <a:off x="8263194" y="138500"/>
          <a:ext cx="762916" cy="2769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ja-JP" altLang="en-US" sz="1200" dirty="0" smtClean="0"/>
            <a:t>単位：％</a:t>
          </a:r>
          <a:endParaRPr lang="ja-JP" altLang="en-US" sz="12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0.04221</cdr:x>
      <cdr:y>0.02789</cdr:y>
    </cdr:from>
    <cdr:to>
      <cdr:x>0.5973</cdr:x>
      <cdr:y>0.12565</cdr:y>
    </cdr:to>
    <cdr:sp macro="" textlink="">
      <cdr:nvSpPr>
        <cdr:cNvPr id="2" name="テキスト ボックス 1"/>
        <cdr:cNvSpPr txBox="1"/>
      </cdr:nvSpPr>
      <cdr:spPr>
        <a:xfrm xmlns:a="http://schemas.openxmlformats.org/drawingml/2006/main">
          <a:off x="233377" y="129846"/>
          <a:ext cx="3068927" cy="4550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ja-JP" altLang="en-US" sz="1600" dirty="0" smtClean="0">
              <a:latin typeface="+mj-ea"/>
              <a:ea typeface="+mj-ea"/>
            </a:rPr>
            <a:t>◆</a:t>
          </a:r>
          <a:r>
            <a:rPr lang="en-US" altLang="ja-JP" sz="1600" dirty="0" smtClean="0">
              <a:latin typeface="+mj-ea"/>
              <a:ea typeface="+mj-ea"/>
            </a:rPr>
            <a:t>SDGs</a:t>
          </a:r>
          <a:r>
            <a:rPr lang="ja-JP" altLang="en-US" sz="1600" dirty="0" err="1" smtClean="0">
              <a:latin typeface="+mj-ea"/>
              <a:ea typeface="+mj-ea"/>
            </a:rPr>
            <a:t>への</a:t>
          </a:r>
          <a:r>
            <a:rPr lang="ja-JP" altLang="en-US" sz="1600" dirty="0" smtClean="0">
              <a:latin typeface="+mj-ea"/>
              <a:ea typeface="+mj-ea"/>
            </a:rPr>
            <a:t>取組や意向（</a:t>
          </a:r>
          <a:r>
            <a:rPr lang="en-US" altLang="ja-JP" sz="1600" dirty="0" smtClean="0">
              <a:latin typeface="+mj-ea"/>
              <a:ea typeface="+mj-ea"/>
            </a:rPr>
            <a:t>n=744</a:t>
          </a:r>
          <a:r>
            <a:rPr lang="ja-JP" altLang="en-US" sz="1600" dirty="0" smtClean="0">
              <a:latin typeface="+mj-ea"/>
              <a:ea typeface="+mj-ea"/>
            </a:rPr>
            <a:t>）</a:t>
          </a:r>
          <a:endParaRPr lang="ja-JP" altLang="en-US" sz="1600" dirty="0">
            <a:latin typeface="+mj-ea"/>
            <a:ea typeface="+mj-ea"/>
          </a:endParaRPr>
        </a:p>
      </cdr:txBody>
    </cdr:sp>
  </cdr:relSizeAnchor>
  <cdr:relSizeAnchor xmlns:cdr="http://schemas.openxmlformats.org/drawingml/2006/chartDrawing">
    <cdr:from>
      <cdr:x>0.35895</cdr:x>
      <cdr:y>0.35959</cdr:y>
    </cdr:from>
    <cdr:to>
      <cdr:x>0.65682</cdr:x>
      <cdr:y>0.65045</cdr:y>
    </cdr:to>
    <cdr:sp macro="" textlink="">
      <cdr:nvSpPr>
        <cdr:cNvPr id="4" name="楕円 3"/>
        <cdr:cNvSpPr/>
      </cdr:nvSpPr>
      <cdr:spPr>
        <a:xfrm xmlns:a="http://schemas.openxmlformats.org/drawingml/2006/main">
          <a:off x="1984551" y="1673896"/>
          <a:ext cx="1646840" cy="1353967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5400">
          <a:solidFill>
            <a:srgbClr val="FF0000"/>
          </a:solidFill>
          <a:prstDash val="sysDash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kumimoji="1" lang="ja-JP" altLang="en-US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0.25134</cdr:x>
      <cdr:y>0.13962</cdr:y>
    </cdr:from>
    <cdr:to>
      <cdr:x>0.67667</cdr:x>
      <cdr:y>0.35436</cdr:y>
    </cdr:to>
    <cdr:sp macro="" textlink="">
      <cdr:nvSpPr>
        <cdr:cNvPr id="2" name="楕円 1"/>
        <cdr:cNvSpPr/>
      </cdr:nvSpPr>
      <cdr:spPr>
        <a:xfrm xmlns:a="http://schemas.openxmlformats.org/drawingml/2006/main">
          <a:off x="1542216" y="656456"/>
          <a:ext cx="2609850" cy="1009651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5400">
          <a:solidFill>
            <a:srgbClr val="FF0000"/>
          </a:solidFill>
          <a:prstDash val="sysDash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kumimoji="1" lang="ja-JP" altLang="en-US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0.32926</cdr:x>
      <cdr:y>0.14062</cdr:y>
    </cdr:from>
    <cdr:to>
      <cdr:x>0.3763</cdr:x>
      <cdr:y>0.19038</cdr:y>
    </cdr:to>
    <cdr:sp macro="" textlink="">
      <cdr:nvSpPr>
        <cdr:cNvPr id="2" name="楕円 1"/>
        <cdr:cNvSpPr/>
      </cdr:nvSpPr>
      <cdr:spPr>
        <a:xfrm xmlns:a="http://schemas.openxmlformats.org/drawingml/2006/main">
          <a:off x="3133725" y="619125"/>
          <a:ext cx="447675" cy="219075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19050">
          <a:solidFill>
            <a:srgbClr val="FF0000"/>
          </a:solidFill>
          <a:prstDash val="sysDash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ja-JP"/>
        </a:p>
      </cdr:txBody>
    </cdr:sp>
  </cdr:relSizeAnchor>
  <cdr:relSizeAnchor xmlns:cdr="http://schemas.openxmlformats.org/drawingml/2006/chartDrawing">
    <cdr:from>
      <cdr:x>0.63284</cdr:x>
      <cdr:y>0.20667</cdr:y>
    </cdr:from>
    <cdr:to>
      <cdr:x>0.67987</cdr:x>
      <cdr:y>0.25643</cdr:y>
    </cdr:to>
    <cdr:sp macro="" textlink="">
      <cdr:nvSpPr>
        <cdr:cNvPr id="3" name="楕円 2"/>
        <cdr:cNvSpPr/>
      </cdr:nvSpPr>
      <cdr:spPr>
        <a:xfrm xmlns:a="http://schemas.openxmlformats.org/drawingml/2006/main">
          <a:off x="6022975" y="909902"/>
          <a:ext cx="447675" cy="219075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19050">
          <a:solidFill>
            <a:srgbClr val="FF0000"/>
          </a:solidFill>
          <a:prstDash val="sysDash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ja-JP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575" cy="498475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9" y="0"/>
            <a:ext cx="2949575" cy="498475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0F0C5879-C207-4D73-ADAE-F41AE4015053}" type="datetimeFigureOut">
              <a:rPr kumimoji="1" lang="ja-JP" altLang="en-US" smtClean="0"/>
              <a:t>2021/10/20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96963" y="1243013"/>
            <a:ext cx="461327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9"/>
            <a:ext cx="5445125" cy="3913187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864"/>
            <a:ext cx="2949575" cy="49847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9" y="9440864"/>
            <a:ext cx="2949575" cy="49847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F6265758-DF64-4FEF-BF39-5B494A79E479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40326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77CC-B489-4C28-A286-E1F2CF2B55DD}" type="datetime1">
              <a:rPr kumimoji="1" lang="ja-JP" altLang="en-US" smtClean="0"/>
              <a:t>2021/10/20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0" y="0"/>
            <a:ext cx="9906000" cy="540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kumimoji="1" lang="en-US" altLang="ja-JP" sz="2400" b="1" dirty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スライド番号プレースホルダー 1"/>
          <p:cNvSpPr txBox="1">
            <a:spLocks/>
          </p:cNvSpPr>
          <p:nvPr userDrawn="1"/>
        </p:nvSpPr>
        <p:spPr>
          <a:xfrm>
            <a:off x="9093200" y="68341"/>
            <a:ext cx="682898" cy="377917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70AD47"/>
            </a:solidFill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4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20388F-A125-4D2E-BBF0-E240911E1C91}" type="slidenum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0712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31D01-C64B-433D-B1D1-7D9FC643AC59}" type="datetimeFigureOut">
              <a:rPr kumimoji="1" lang="ja-JP" altLang="en-US" smtClean="0"/>
              <a:t>2021/10/20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A8291-F4DF-4C63-9139-55F3B289D7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1482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31D01-C64B-433D-B1D1-7D9FC643AC59}" type="datetimeFigureOut">
              <a:rPr kumimoji="1" lang="ja-JP" altLang="en-US" smtClean="0"/>
              <a:t>2021/10/20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A8291-F4DF-4C63-9139-55F3B289D7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268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2625" y="479425"/>
            <a:ext cx="3194050" cy="16811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11638" y="1036638"/>
            <a:ext cx="5014912" cy="5116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82625" y="2160588"/>
            <a:ext cx="3194050" cy="40005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31D01-C64B-433D-B1D1-7D9FC643AC59}" type="datetimeFigureOut">
              <a:rPr kumimoji="1" lang="ja-JP" altLang="en-US" smtClean="0"/>
              <a:t>2021/10/20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A8291-F4DF-4C63-9139-55F3B289D7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4043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2625" y="479425"/>
            <a:ext cx="3194050" cy="16811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211638" y="1036638"/>
            <a:ext cx="5014912" cy="51165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82625" y="2160588"/>
            <a:ext cx="3194050" cy="40005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31D01-C64B-433D-B1D1-7D9FC643AC59}" type="datetimeFigureOut">
              <a:rPr kumimoji="1" lang="ja-JP" altLang="en-US" smtClean="0"/>
              <a:t>2021/10/20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A8291-F4DF-4C63-9139-55F3B289D7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96305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31D01-C64B-433D-B1D1-7D9FC643AC59}" type="datetimeFigureOut">
              <a:rPr kumimoji="1" lang="ja-JP" altLang="en-US" smtClean="0"/>
              <a:t>2021/10/20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A8291-F4DF-4C63-9139-55F3B289D7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57868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89775" y="382588"/>
            <a:ext cx="2135188" cy="6102350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1038" y="382588"/>
            <a:ext cx="6256337" cy="6102350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31D01-C64B-433D-B1D1-7D9FC643AC59}" type="datetimeFigureOut">
              <a:rPr kumimoji="1" lang="ja-JP" altLang="en-US" smtClean="0"/>
              <a:t>2021/10/20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A8291-F4DF-4C63-9139-55F3B289D7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0242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80" y="1794832"/>
            <a:ext cx="8543925" cy="2994714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80" y="4817877"/>
            <a:ext cx="8543925" cy="15748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D1D0E-04E4-44B5-9C97-2C260AE41241}" type="datetime1">
              <a:rPr kumimoji="1" lang="ja-JP" altLang="en-US" smtClean="0"/>
              <a:t>2021/10/20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4225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 userDrawn="1"/>
        </p:nvSpPr>
        <p:spPr>
          <a:xfrm>
            <a:off x="0" y="0"/>
            <a:ext cx="9906000" cy="540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kumimoji="1" lang="en-US" altLang="ja-JP" sz="2400" b="1" dirty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2A5D-1070-4985-BB3E-10A9FC6D4507}" type="datetime1">
              <a:rPr kumimoji="1" lang="ja-JP" altLang="en-US" smtClean="0"/>
              <a:t>2021/10/20</a:t>
            </a:fld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1"/>
          <p:cNvSpPr txBox="1">
            <a:spLocks/>
          </p:cNvSpPr>
          <p:nvPr userDrawn="1"/>
        </p:nvSpPr>
        <p:spPr>
          <a:xfrm>
            <a:off x="9093200" y="68341"/>
            <a:ext cx="682898" cy="377917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70AD47"/>
            </a:solidFill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4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20388F-A125-4D2E-BBF0-E240911E1C91}" type="slidenum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9533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889D2-C05A-4D6F-8B6E-8DCC05FAD8B5}" type="datetime1">
              <a:rPr kumimoji="1" lang="ja-JP" altLang="en-US" smtClean="0"/>
              <a:t>2021/10/20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正方形/長方形 8"/>
          <p:cNvSpPr/>
          <p:nvPr userDrawn="1"/>
        </p:nvSpPr>
        <p:spPr>
          <a:xfrm>
            <a:off x="0" y="0"/>
            <a:ext cx="9906000" cy="540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kumimoji="1" lang="en-US" altLang="ja-JP" sz="2400" b="1" dirty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スライド番号プレースホルダー 1"/>
          <p:cNvSpPr txBox="1">
            <a:spLocks/>
          </p:cNvSpPr>
          <p:nvPr userDrawn="1"/>
        </p:nvSpPr>
        <p:spPr>
          <a:xfrm>
            <a:off x="9093200" y="68341"/>
            <a:ext cx="682898" cy="377917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70AD47"/>
            </a:solidFill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4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20388F-A125-4D2E-BBF0-E240911E1C91}" type="slidenum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3872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238250" y="1177925"/>
            <a:ext cx="7429500" cy="2506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238250" y="3781425"/>
            <a:ext cx="7429500" cy="17383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31D01-C64B-433D-B1D1-7D9FC643AC59}" type="datetimeFigureOut">
              <a:rPr kumimoji="1" lang="ja-JP" altLang="en-US" smtClean="0"/>
              <a:t>2021/10/20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A8291-F4DF-4C63-9139-55F3B289D7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3210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31D01-C64B-433D-B1D1-7D9FC643AC59}" type="datetimeFigureOut">
              <a:rPr kumimoji="1" lang="ja-JP" altLang="en-US" smtClean="0"/>
              <a:t>2021/10/20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A8291-F4DF-4C63-9139-55F3B289D7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5250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6275" y="1795463"/>
            <a:ext cx="8543925" cy="299402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76275" y="4818063"/>
            <a:ext cx="8543925" cy="15748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31D01-C64B-433D-B1D1-7D9FC643AC59}" type="datetimeFigureOut">
              <a:rPr kumimoji="1" lang="ja-JP" altLang="en-US" smtClean="0"/>
              <a:t>2021/10/20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A8291-F4DF-4C63-9139-55F3B289D7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138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1038" y="1916113"/>
            <a:ext cx="4195762" cy="4568825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29200" y="1916113"/>
            <a:ext cx="4195763" cy="4568825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31D01-C64B-433D-B1D1-7D9FC643AC59}" type="datetimeFigureOut">
              <a:rPr kumimoji="1" lang="ja-JP" altLang="en-US" smtClean="0"/>
              <a:t>2021/10/20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A8291-F4DF-4C63-9139-55F3B289D7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7506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2625" y="382588"/>
            <a:ext cx="8543925" cy="1392237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82625" y="1765300"/>
            <a:ext cx="4191000" cy="8651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82625" y="2630488"/>
            <a:ext cx="4191000" cy="3867150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14913" y="1765300"/>
            <a:ext cx="4211637" cy="8651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14913" y="2630488"/>
            <a:ext cx="4211637" cy="3867150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31D01-C64B-433D-B1D1-7D9FC643AC59}" type="datetimeFigureOut">
              <a:rPr kumimoji="1" lang="ja-JP" altLang="en-US" smtClean="0"/>
              <a:t>2021/10/20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A8291-F4DF-4C63-9139-55F3B289D7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5450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9" y="383300"/>
            <a:ext cx="8543925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9" y="1916484"/>
            <a:ext cx="8543925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672699"/>
            <a:ext cx="222885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DF8A9-5178-434A-87B5-6A444874AE77}" type="datetime1">
              <a:rPr kumimoji="1" lang="ja-JP" altLang="en-US" smtClean="0"/>
              <a:t>2021/10/20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4" y="6672699"/>
            <a:ext cx="3343275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672699"/>
            <a:ext cx="222885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7E563-2009-4710-851A-B3BABD3062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470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91" r:id="rId3"/>
    <p:sldLayoutId id="2147483696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81038" y="382588"/>
            <a:ext cx="8543925" cy="1392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81038" y="1916113"/>
            <a:ext cx="8543925" cy="4568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81038" y="6672263"/>
            <a:ext cx="2228850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31D01-C64B-433D-B1D1-7D9FC643AC59}" type="datetimeFigureOut">
              <a:rPr kumimoji="1" lang="ja-JP" altLang="en-US" smtClean="0"/>
              <a:t>2021/10/20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281363" y="6672263"/>
            <a:ext cx="334327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996113" y="6672263"/>
            <a:ext cx="2228850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A8291-F4DF-4C63-9139-55F3B289D71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スライド番号プレースホルダー 1"/>
          <p:cNvSpPr txBox="1">
            <a:spLocks/>
          </p:cNvSpPr>
          <p:nvPr userDrawn="1"/>
        </p:nvSpPr>
        <p:spPr>
          <a:xfrm>
            <a:off x="9093200" y="68341"/>
            <a:ext cx="682898" cy="377917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70AD47"/>
            </a:solidFill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4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20388F-A125-4D2E-BBF0-E240911E1C91}" type="slidenum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8225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6.xml"/><Relationship Id="rId3" Type="http://schemas.openxmlformats.org/officeDocument/2006/relationships/chart" Target="../charts/chart11.xml"/><Relationship Id="rId7" Type="http://schemas.openxmlformats.org/officeDocument/2006/relationships/chart" Target="../charts/chart15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14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Relationship Id="rId9" Type="http://schemas.openxmlformats.org/officeDocument/2006/relationships/chart" Target="../charts/char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2578325"/>
            <a:ext cx="9906000" cy="157930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ja-JP" sz="28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2021</a:t>
            </a:r>
            <a:r>
              <a:rPr kumimoji="1" lang="ja-JP" altLang="en-US" sz="28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年度 大阪府</a:t>
            </a:r>
            <a:r>
              <a:rPr kumimoji="1" lang="en-US" altLang="ja-JP" sz="2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SDGs</a:t>
            </a:r>
            <a:r>
              <a:rPr kumimoji="1"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有識者会議</a:t>
            </a:r>
            <a:r>
              <a:rPr kumimoji="1"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kumimoji="1" lang="ja-JP" altLang="en-US" sz="28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第１回</a:t>
            </a:r>
            <a:r>
              <a:rPr kumimoji="1" lang="ja-JP" altLang="en-US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kumimoji="1" lang="en-US" altLang="ja-JP" sz="2800" b="1" dirty="0" smtClea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017520" y="4774642"/>
            <a:ext cx="3870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2021</a:t>
            </a:r>
            <a:r>
              <a:rPr kumimoji="1"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年（令和</a:t>
            </a:r>
            <a:r>
              <a:rPr kumimoji="1"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kumimoji="1"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年）</a:t>
            </a:r>
            <a:r>
              <a:rPr kumimoji="1"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kumimoji="1"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endParaRPr kumimoji="1" lang="en-US" altLang="ja-JP" sz="20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endParaRPr kumimoji="1" lang="en-US" altLang="ja-JP" sz="20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企画室　推進課</a:t>
            </a:r>
            <a:endParaRPr kumimoji="1" lang="ja-JP" altLang="en-US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2099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0" y="0"/>
            <a:ext cx="9906000" cy="540000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2400" b="1" dirty="0" smtClean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ステークホルダーを相互につなぎ合わせる</a:t>
            </a:r>
            <a:endParaRPr lang="en-US" altLang="ja-JP" sz="2400" b="1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18382" y="786008"/>
            <a:ext cx="9459018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〇 大阪</a:t>
            </a:r>
            <a:r>
              <a:rPr lang="en-US" altLang="ja-JP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SDGs</a:t>
            </a:r>
            <a:r>
              <a:rPr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ネットワークの拡充</a:t>
            </a:r>
            <a:endParaRPr lang="en-US" altLang="ja-JP" sz="16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74638" indent="90488">
              <a:spcBef>
                <a:spcPts val="600"/>
              </a:spcBef>
            </a:pP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ネットワークのさらなる充実に向け経済界や金融機関の会員を拡大する。</a:t>
            </a:r>
            <a:endParaRPr lang="en-US" altLang="ja-JP" sz="1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74638" indent="90488">
              <a:spcBef>
                <a:spcPts val="600"/>
              </a:spcBef>
            </a:pP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取組内容：メーリングリストを活用した情報の発信</a:t>
            </a:r>
            <a:r>
              <a:rPr lang="ja-JP" altLang="en-US" sz="11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en-US" altLang="ja-JP" sz="11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R</a:t>
            </a:r>
            <a:r>
              <a:rPr lang="ja-JP" altLang="en-US" sz="11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３年度</a:t>
            </a:r>
            <a:r>
              <a:rPr lang="en-US" altLang="ja-JP" sz="11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9</a:t>
            </a:r>
            <a:r>
              <a:rPr lang="ja-JP" altLang="en-US" sz="11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月現在：</a:t>
            </a:r>
            <a:r>
              <a:rPr lang="en-US" altLang="ja-JP" sz="11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24</a:t>
            </a:r>
            <a:r>
              <a:rPr lang="ja-JP" altLang="en-US" sz="11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件配信。うち</a:t>
            </a:r>
            <a:r>
              <a:rPr lang="en-US" altLang="ja-JP" sz="11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8</a:t>
            </a:r>
            <a:r>
              <a:rPr lang="ja-JP" altLang="en-US" sz="11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件は会員からの配信要請により実施）</a:t>
            </a:r>
            <a:endParaRPr lang="en-US" altLang="ja-JP" sz="11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74638" indent="974725">
              <a:spcBef>
                <a:spcPts val="600"/>
              </a:spcBef>
            </a:pP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会員向け</a:t>
            </a: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SDGs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勉強会の開催　　など</a:t>
            </a:r>
            <a:endParaRPr lang="en-US" altLang="ja-JP" sz="1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18382" y="3762600"/>
            <a:ext cx="9076719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ja-JP" altLang="en-US" sz="1600" b="1" dirty="0" smtClean="0">
                <a:latin typeface="+mn-ea"/>
                <a:cs typeface="Meiryo UI" panose="020B0604030504040204" pitchFamily="50" charset="-128"/>
              </a:rPr>
              <a:t>〇 連携のサポート</a:t>
            </a:r>
            <a:endParaRPr lang="en-US" altLang="ja-JP" sz="1600" b="1" dirty="0" smtClean="0">
              <a:latin typeface="+mn-ea"/>
              <a:cs typeface="Meiryo UI" panose="020B0604030504040204" pitchFamily="50" charset="-128"/>
            </a:endParaRPr>
          </a:p>
          <a:p>
            <a:pPr indent="365125">
              <a:spcBef>
                <a:spcPts val="600"/>
              </a:spcBef>
            </a:pPr>
            <a:r>
              <a:rPr lang="en-US" altLang="ja-JP" sz="1600" dirty="0" smtClean="0">
                <a:latin typeface="+mn-ea"/>
                <a:cs typeface="Meiryo UI" panose="020B0604030504040204" pitchFamily="50" charset="-128"/>
              </a:rPr>
              <a:t>SDGs</a:t>
            </a:r>
            <a:r>
              <a:rPr lang="ja-JP" altLang="en-US" sz="1600" dirty="0" smtClean="0">
                <a:latin typeface="+mn-ea"/>
                <a:cs typeface="Meiryo UI" panose="020B0604030504040204" pitchFamily="50" charset="-128"/>
              </a:rPr>
              <a:t>の取組みについて、さらなる拡大を図るため連携機会の創出を図る。</a:t>
            </a:r>
            <a:endParaRPr lang="en-US" altLang="ja-JP" sz="1600" b="1" dirty="0" smtClean="0">
              <a:latin typeface="+mn-ea"/>
              <a:cs typeface="Meiryo UI" panose="020B0604030504040204" pitchFamily="50" charset="-128"/>
            </a:endParaRPr>
          </a:p>
          <a:p>
            <a:pPr indent="365125">
              <a:spcBef>
                <a:spcPts val="600"/>
              </a:spcBef>
            </a:pPr>
            <a:r>
              <a:rPr lang="ja-JP" altLang="en-US" sz="1600" dirty="0" smtClean="0">
                <a:latin typeface="+mn-ea"/>
                <a:cs typeface="Meiryo UI" panose="020B0604030504040204" pitchFamily="50" charset="-128"/>
              </a:rPr>
              <a:t>（これまでの</a:t>
            </a:r>
            <a:r>
              <a:rPr lang="ja-JP" altLang="en-US" sz="1600" dirty="0" smtClean="0">
                <a:latin typeface="+mn-ea"/>
              </a:rPr>
              <a:t>マッチング事例）</a:t>
            </a:r>
            <a:endParaRPr lang="en-US" altLang="ja-JP" sz="1600" dirty="0" smtClean="0">
              <a:latin typeface="+mn-ea"/>
            </a:endParaRPr>
          </a:p>
          <a:p>
            <a:pPr marL="1082675" indent="-549275" fontAlgn="t">
              <a:spcBef>
                <a:spcPts val="600"/>
              </a:spcBef>
            </a:pP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①ボタンを活用した地域活性（ゴール</a:t>
            </a: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11,12,17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lang="en-US" altLang="ja-JP" sz="1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898525" indent="-184150" fontAlgn="t">
              <a:spcBef>
                <a:spcPts val="600"/>
              </a:spcBef>
            </a:pP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・文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の里商店街の空き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店舗（元ボタン店）を、シェアキッチン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シェアスペースに改装し地域交流の場を創出する団体と、ボタンなど服飾部品を取扱う店舗をマッチング</a:t>
            </a:r>
            <a:endParaRPr lang="en-US" altLang="ja-JP" sz="1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898525" indent="-184150" fontAlgn="t">
              <a:spcBef>
                <a:spcPts val="600"/>
              </a:spcBef>
            </a:pP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・不要となったボタンの提供を受け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、シェアキッチン・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シェアスペース内をボタンで装飾</a:t>
            </a:r>
            <a:endParaRPr lang="en-US" altLang="ja-JP" sz="1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1082675" indent="-549275" fontAlgn="t">
              <a:spcBef>
                <a:spcPts val="600"/>
              </a:spcBef>
            </a:pPr>
            <a:r>
              <a:rPr kumimoji="1"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②</a:t>
            </a:r>
            <a:r>
              <a:rPr kumimoji="1"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SDGs</a:t>
            </a:r>
            <a:r>
              <a:rPr kumimoji="1"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に関する論文作成（ゴール</a:t>
            </a:r>
            <a:r>
              <a:rPr kumimoji="1"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r>
              <a:rPr kumimoji="1"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1082675" indent="-366713" fontAlgn="t">
              <a:spcBef>
                <a:spcPts val="600"/>
              </a:spcBef>
            </a:pPr>
            <a:r>
              <a:rPr kumimoji="1"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・デザインと</a:t>
            </a:r>
            <a:r>
              <a:rPr kumimoji="1"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SDGs</a:t>
            </a:r>
            <a:r>
              <a:rPr kumimoji="1"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をテーマにした論文を検討している学生とデザイン事業者をマッチング</a:t>
            </a:r>
            <a:endParaRPr kumimoji="1" lang="en-US" altLang="ja-JP" sz="1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676880" y="2079732"/>
            <a:ext cx="8863359" cy="1323439"/>
          </a:xfrm>
          <a:prstGeom prst="rect">
            <a:avLst/>
          </a:prstGeom>
          <a:ln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pPr marL="274638" indent="-274638">
              <a:spcBef>
                <a:spcPts val="600"/>
              </a:spcBef>
            </a:pPr>
            <a:r>
              <a:rPr lang="en-US" altLang="ja-JP" sz="1400" dirty="0" smtClean="0"/>
              <a:t>※</a:t>
            </a:r>
            <a:r>
              <a:rPr lang="ja-JP" altLang="en-US" sz="1400" dirty="0" smtClean="0"/>
              <a:t>大阪</a:t>
            </a:r>
            <a:r>
              <a:rPr lang="en-US" altLang="ja-JP" sz="1400" dirty="0" smtClean="0"/>
              <a:t>SDGs</a:t>
            </a:r>
            <a:r>
              <a:rPr lang="ja-JP" altLang="en-US" sz="1400" dirty="0" smtClean="0"/>
              <a:t>ネットワーク</a:t>
            </a:r>
            <a:endParaRPr lang="en-US" altLang="ja-JP" sz="1400" dirty="0" smtClean="0"/>
          </a:p>
          <a:p>
            <a:pPr marL="182563">
              <a:spcBef>
                <a:spcPts val="600"/>
              </a:spcBef>
            </a:pPr>
            <a:r>
              <a:rPr lang="ja-JP" altLang="ja-JP" sz="1400" dirty="0" smtClean="0"/>
              <a:t>大阪</a:t>
            </a:r>
            <a:r>
              <a:rPr lang="ja-JP" altLang="ja-JP" sz="1400" dirty="0"/>
              <a:t>府内において</a:t>
            </a:r>
            <a:r>
              <a:rPr lang="en-US" altLang="ja-JP" sz="1400" dirty="0">
                <a:latin typeface="+mn-ea"/>
              </a:rPr>
              <a:t>SDGs</a:t>
            </a:r>
            <a:r>
              <a:rPr lang="ja-JP" altLang="ja-JP" sz="1400" dirty="0"/>
              <a:t>の取組みを先導する自治体、経済</a:t>
            </a:r>
            <a:r>
              <a:rPr lang="ja-JP" altLang="en-US" sz="1400" dirty="0"/>
              <a:t>団体</a:t>
            </a:r>
            <a:r>
              <a:rPr lang="ja-JP" altLang="ja-JP" sz="1400" dirty="0"/>
              <a:t>、国の関係機関及び金融機関</a:t>
            </a:r>
            <a:r>
              <a:rPr lang="ja-JP" altLang="en-US" sz="1400" dirty="0"/>
              <a:t>で構成する</a:t>
            </a:r>
            <a:r>
              <a:rPr lang="ja-JP" altLang="en-US" sz="1400" dirty="0" smtClean="0"/>
              <a:t>ネットワーク</a:t>
            </a:r>
            <a:endParaRPr lang="en-US" altLang="ja-JP" sz="1400" dirty="0" smtClean="0"/>
          </a:p>
          <a:p>
            <a:pPr marL="182563"/>
            <a:r>
              <a:rPr lang="ja-JP" altLang="en-US" sz="1400" dirty="0" smtClean="0"/>
              <a:t>会員間</a:t>
            </a:r>
            <a:r>
              <a:rPr lang="ja-JP" altLang="en-US" sz="1400" dirty="0"/>
              <a:t>の横のつながりを強化し、</a:t>
            </a:r>
            <a:r>
              <a:rPr lang="ja-JP" altLang="ja-JP" sz="1400" dirty="0"/>
              <a:t>地域の特性にあわせた取組みの推進につなげることを目的に設置</a:t>
            </a:r>
            <a:endParaRPr lang="en-US" altLang="ja-JP" sz="1400" dirty="0"/>
          </a:p>
          <a:p>
            <a:pPr indent="182563">
              <a:spcBef>
                <a:spcPts val="600"/>
              </a:spcBef>
            </a:pPr>
            <a:r>
              <a:rPr lang="ja-JP" altLang="ja-JP" sz="1400" b="1" dirty="0"/>
              <a:t>※参加団体数　　</a:t>
            </a:r>
            <a:r>
              <a:rPr lang="en-US" altLang="ja-JP" sz="1400" b="1" dirty="0"/>
              <a:t>82</a:t>
            </a:r>
            <a:r>
              <a:rPr lang="ja-JP" altLang="ja-JP" sz="1400" b="1" dirty="0"/>
              <a:t>団体（令和３年</a:t>
            </a:r>
            <a:r>
              <a:rPr lang="en-US" altLang="ja-JP" sz="1400" b="1" dirty="0"/>
              <a:t>9</a:t>
            </a:r>
            <a:r>
              <a:rPr lang="ja-JP" altLang="ja-JP" sz="1400" b="1" dirty="0"/>
              <a:t>月現在）</a:t>
            </a:r>
            <a:endParaRPr lang="ja-JP" altLang="ja-JP" sz="1400" dirty="0"/>
          </a:p>
          <a:p>
            <a:pPr indent="441325"/>
            <a:r>
              <a:rPr lang="ja-JP" altLang="ja-JP" sz="1400" dirty="0"/>
              <a:t>内訳：国（１機関）、市町村（</a:t>
            </a:r>
            <a:r>
              <a:rPr lang="en-US" altLang="ja-JP" sz="1400" dirty="0"/>
              <a:t>40</a:t>
            </a:r>
            <a:r>
              <a:rPr lang="ja-JP" altLang="ja-JP" sz="1400" dirty="0"/>
              <a:t>市町村）、経済界（</a:t>
            </a:r>
            <a:r>
              <a:rPr lang="en-US" altLang="ja-JP" sz="1400" dirty="0"/>
              <a:t>23</a:t>
            </a:r>
            <a:r>
              <a:rPr lang="ja-JP" altLang="ja-JP" sz="1400" dirty="0"/>
              <a:t>団体）、金融機関（</a:t>
            </a:r>
            <a:r>
              <a:rPr lang="en-US" altLang="ja-JP" sz="1400" dirty="0"/>
              <a:t>18</a:t>
            </a:r>
            <a:r>
              <a:rPr lang="ja-JP" altLang="ja-JP" sz="1400" dirty="0"/>
              <a:t>団体）</a:t>
            </a:r>
            <a:endParaRPr kumimoji="1" lang="en-US" altLang="ja-JP" sz="1400" dirty="0"/>
          </a:p>
        </p:txBody>
      </p:sp>
    </p:spTree>
    <p:extLst>
      <p:ext uri="{BB962C8B-B14F-4D97-AF65-F5344CB8AC3E}">
        <p14:creationId xmlns:p14="http://schemas.microsoft.com/office/powerpoint/2010/main" val="297389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0" y="0"/>
            <a:ext cx="9906000" cy="540000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2400" b="1" dirty="0" smtClean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府自らも</a:t>
            </a:r>
            <a:r>
              <a:rPr kumimoji="1" lang="en-US" altLang="ja-JP" sz="2400" b="1" dirty="0" smtClean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SDGs</a:t>
            </a:r>
            <a:r>
              <a:rPr kumimoji="1" lang="ja-JP" altLang="en-US" sz="2400" b="1" dirty="0" smtClean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に貢献</a:t>
            </a:r>
            <a:endParaRPr lang="en-US" altLang="ja-JP" sz="2400" b="1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0" y="838835"/>
            <a:ext cx="9459018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〇 </a:t>
            </a:r>
            <a:r>
              <a:rPr lang="en-US" altLang="ja-JP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SDGs</a:t>
            </a:r>
            <a:r>
              <a:rPr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未来都市計画に沿って取組みを推進</a:t>
            </a:r>
            <a:endParaRPr lang="en-US" altLang="ja-JP" sz="16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indent="365125">
              <a:spcBef>
                <a:spcPts val="600"/>
              </a:spcBef>
            </a:pP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一部の事業において、新型コロナウイルス感染症の影響により中止を余儀なくされたが、概ね計画どおり進捗中</a:t>
            </a:r>
            <a:endParaRPr lang="en-US" altLang="ja-JP" sz="1400" dirty="0" smtClean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 indent="365125"/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大阪市及び関係部局と連携しつつ、引続き計画に沿って取組みを推進する。</a:t>
            </a:r>
            <a:endParaRPr lang="en-US" altLang="ja-JP" sz="1400" dirty="0" smtClean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3533837"/>
              </p:ext>
            </p:extLst>
          </p:nvPr>
        </p:nvGraphicFramePr>
        <p:xfrm>
          <a:off x="149773" y="2191485"/>
          <a:ext cx="9637521" cy="4932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509521">
                  <a:extLst>
                    <a:ext uri="{9D8B030D-6E8A-4147-A177-3AD203B41FA5}">
                      <a16:colId xmlns:a16="http://schemas.microsoft.com/office/drawing/2014/main" val="531614071"/>
                    </a:ext>
                  </a:extLst>
                </a:gridCol>
                <a:gridCol w="3420000">
                  <a:extLst>
                    <a:ext uri="{9D8B030D-6E8A-4147-A177-3AD203B41FA5}">
                      <a16:colId xmlns:a16="http://schemas.microsoft.com/office/drawing/2014/main" val="4108786824"/>
                    </a:ext>
                  </a:extLst>
                </a:gridCol>
                <a:gridCol w="3708000">
                  <a:extLst>
                    <a:ext uri="{9D8B030D-6E8A-4147-A177-3AD203B41FA5}">
                      <a16:colId xmlns:a16="http://schemas.microsoft.com/office/drawing/2014/main" val="8569258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/>
                        <a:t>目標</a:t>
                      </a:r>
                      <a:endParaRPr kumimoji="1" lang="ja-JP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/>
                        <a:t>現状</a:t>
                      </a:r>
                      <a:endParaRPr kumimoji="1" lang="ja-JP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1790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1200" dirty="0" smtClean="0"/>
                        <a:t>健康寿命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2023</a:t>
                      </a:r>
                      <a:r>
                        <a:rPr kumimoji="1" lang="ja-JP" altLang="en-US" sz="1200" dirty="0" smtClean="0"/>
                        <a:t>年度　計画策定時から２歳以上延伸</a:t>
                      </a:r>
                      <a:endParaRPr kumimoji="1" lang="en-US" altLang="ja-JP" sz="1200" dirty="0" smtClean="0"/>
                    </a:p>
                    <a:p>
                      <a:pPr marL="0" indent="85725"/>
                      <a:r>
                        <a:rPr kumimoji="1" lang="ja-JP" altLang="en-US" sz="1200" dirty="0" smtClean="0"/>
                        <a:t>男性：</a:t>
                      </a:r>
                      <a:r>
                        <a:rPr kumimoji="1" lang="en-US" altLang="ja-JP" sz="1200" dirty="0" smtClean="0"/>
                        <a:t>72.46</a:t>
                      </a:r>
                      <a:r>
                        <a:rPr kumimoji="1" lang="ja-JP" altLang="en-US" sz="1200" dirty="0" smtClean="0"/>
                        <a:t>歳以上</a:t>
                      </a:r>
                      <a:endParaRPr kumimoji="1" lang="en-US" altLang="ja-JP" sz="1200" dirty="0" smtClean="0"/>
                    </a:p>
                    <a:p>
                      <a:pPr marL="0" indent="85725"/>
                      <a:r>
                        <a:rPr kumimoji="1" lang="ja-JP" altLang="en-US" sz="1200" dirty="0" smtClean="0"/>
                        <a:t>女性：</a:t>
                      </a:r>
                      <a:r>
                        <a:rPr kumimoji="1" lang="en-US" altLang="ja-JP" sz="1200" dirty="0" smtClean="0"/>
                        <a:t>74.49</a:t>
                      </a:r>
                      <a:r>
                        <a:rPr kumimoji="1" lang="ja-JP" altLang="en-US" sz="1200" dirty="0" smtClean="0"/>
                        <a:t>歳以上</a:t>
                      </a:r>
                      <a:endParaRPr kumimoji="1" lang="en-US" altLang="ja-JP" sz="1200" dirty="0" smtClean="0"/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kumimoji="1" lang="en-US" altLang="ja-JP" sz="1200" dirty="0" smtClean="0"/>
                        <a:t>※</a:t>
                      </a:r>
                      <a:r>
                        <a:rPr kumimoji="1" lang="ja-JP" altLang="en-US" sz="1200" dirty="0" smtClean="0"/>
                        <a:t>計画策定時</a:t>
                      </a:r>
                      <a:endParaRPr kumimoji="1" lang="en-US" altLang="ja-JP" sz="1200" dirty="0" smtClean="0"/>
                    </a:p>
                    <a:p>
                      <a:r>
                        <a:rPr kumimoji="1" lang="ja-JP" altLang="en-US" sz="1200" dirty="0" smtClean="0"/>
                        <a:t>　　男性：</a:t>
                      </a:r>
                      <a:r>
                        <a:rPr kumimoji="1" lang="en-US" altLang="ja-JP" sz="1200" dirty="0" smtClean="0"/>
                        <a:t>70.46</a:t>
                      </a:r>
                      <a:r>
                        <a:rPr kumimoji="1" lang="ja-JP" altLang="en-US" sz="1200" dirty="0" smtClean="0"/>
                        <a:t>歳、女性：</a:t>
                      </a:r>
                      <a:r>
                        <a:rPr kumimoji="1" lang="en-US" altLang="ja-JP" sz="1200" dirty="0" smtClean="0"/>
                        <a:t>72.49</a:t>
                      </a:r>
                      <a:r>
                        <a:rPr kumimoji="1" lang="ja-JP" altLang="en-US" sz="1200" dirty="0" smtClean="0"/>
                        <a:t>歳</a:t>
                      </a:r>
                      <a:endParaRPr kumimoji="1" lang="en-US" altLang="ja-JP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/>
                      <a:r>
                        <a:rPr kumimoji="1" lang="en-US" altLang="ja-JP" sz="1200" dirty="0" smtClean="0"/>
                        <a:t>2016</a:t>
                      </a:r>
                      <a:r>
                        <a:rPr kumimoji="1" lang="ja-JP" altLang="en-US" sz="1200" dirty="0" smtClean="0"/>
                        <a:t>年度</a:t>
                      </a:r>
                      <a:endParaRPr kumimoji="1" lang="en-US" altLang="ja-JP" sz="1200" dirty="0" smtClean="0"/>
                    </a:p>
                    <a:p>
                      <a:pPr marL="0" indent="85725"/>
                      <a:r>
                        <a:rPr kumimoji="1" lang="ja-JP" altLang="en-US" sz="1200" dirty="0" smtClean="0"/>
                        <a:t>男性：</a:t>
                      </a:r>
                      <a:r>
                        <a:rPr kumimoji="1" lang="en-US" altLang="ja-JP" sz="1200" dirty="0" smtClean="0"/>
                        <a:t>71.50</a:t>
                      </a:r>
                      <a:r>
                        <a:rPr kumimoji="1" lang="ja-JP" altLang="en-US" sz="1200" dirty="0" smtClean="0"/>
                        <a:t>歳（達成度</a:t>
                      </a:r>
                      <a:r>
                        <a:rPr kumimoji="1" lang="en-US" altLang="ja-JP" sz="1200" dirty="0" smtClean="0"/>
                        <a:t>52%</a:t>
                      </a:r>
                      <a:r>
                        <a:rPr kumimoji="1" lang="ja-JP" altLang="en-US" sz="1200" dirty="0" smtClean="0"/>
                        <a:t>）</a:t>
                      </a:r>
                      <a:endParaRPr kumimoji="1" lang="en-US" altLang="ja-JP" sz="1200" dirty="0" smtClean="0"/>
                    </a:p>
                    <a:p>
                      <a:pPr marL="0" indent="85725"/>
                      <a:r>
                        <a:rPr kumimoji="1" lang="ja-JP" altLang="en-US" sz="1200" dirty="0" smtClean="0"/>
                        <a:t>女性：</a:t>
                      </a:r>
                      <a:r>
                        <a:rPr kumimoji="1" lang="en-US" altLang="ja-JP" sz="1200" dirty="0" smtClean="0"/>
                        <a:t>74.46</a:t>
                      </a:r>
                      <a:r>
                        <a:rPr kumimoji="1" lang="ja-JP" altLang="en-US" sz="1200" dirty="0" smtClean="0"/>
                        <a:t>歳（達成度</a:t>
                      </a:r>
                      <a:r>
                        <a:rPr kumimoji="1" lang="en-US" altLang="ja-JP" sz="1200" dirty="0" smtClean="0"/>
                        <a:t>98.5</a:t>
                      </a:r>
                      <a:r>
                        <a:rPr kumimoji="1" lang="ja-JP" altLang="en-US" sz="1200" dirty="0" smtClean="0"/>
                        <a:t>％）</a:t>
                      </a:r>
                      <a:endParaRPr kumimoji="1" lang="en-US" altLang="ja-JP" sz="1200" dirty="0" smtClean="0"/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kumimoji="1" lang="en-US" altLang="ja-JP" sz="1200" dirty="0" smtClean="0"/>
                        <a:t>※</a:t>
                      </a:r>
                      <a:r>
                        <a:rPr kumimoji="1" lang="ja-JP" altLang="en-US" sz="1200" dirty="0" smtClean="0"/>
                        <a:t>本データは</a:t>
                      </a:r>
                      <a:r>
                        <a:rPr kumimoji="1" lang="en-US" altLang="ja-JP" sz="1200" dirty="0" smtClean="0"/>
                        <a:t>3</a:t>
                      </a:r>
                      <a:r>
                        <a:rPr kumimoji="1" lang="ja-JP" altLang="en-US" sz="1200" dirty="0" smtClean="0"/>
                        <a:t>年ごとに更新</a:t>
                      </a:r>
                      <a:endParaRPr kumimoji="1" lang="en-US" altLang="ja-JP" sz="1200" dirty="0" smtClean="0"/>
                    </a:p>
                    <a:p>
                      <a:r>
                        <a:rPr kumimoji="1" lang="ja-JP" altLang="en-US" sz="1200" dirty="0" smtClean="0"/>
                        <a:t>　（</a:t>
                      </a:r>
                      <a:r>
                        <a:rPr kumimoji="1" lang="en-US" altLang="ja-JP" sz="1200" dirty="0" smtClean="0"/>
                        <a:t>2019</a:t>
                      </a:r>
                      <a:r>
                        <a:rPr kumimoji="1" lang="ja-JP" altLang="en-US" sz="1200" dirty="0" smtClean="0"/>
                        <a:t>年度数値は</a:t>
                      </a:r>
                      <a:r>
                        <a:rPr kumimoji="1" lang="en-US" altLang="ja-JP" sz="1200" dirty="0" smtClean="0"/>
                        <a:t>2021</a:t>
                      </a:r>
                      <a:r>
                        <a:rPr kumimoji="1" lang="ja-JP" altLang="en-US" sz="1200" dirty="0" smtClean="0"/>
                        <a:t>年秋頃発表予定）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8255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1200" dirty="0" smtClean="0"/>
                        <a:t>雇用創出数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dirty="0" smtClean="0"/>
                        <a:t>2022</a:t>
                      </a:r>
                      <a:r>
                        <a:rPr kumimoji="1" lang="ja-JP" altLang="en-US" sz="1200" dirty="0" smtClean="0"/>
                        <a:t>年から</a:t>
                      </a:r>
                      <a:r>
                        <a:rPr kumimoji="1" lang="en-US" altLang="ja-JP" sz="1200" dirty="0" smtClean="0"/>
                        <a:t>2025</a:t>
                      </a:r>
                      <a:r>
                        <a:rPr kumimoji="1" lang="ja-JP" altLang="en-US" sz="1200" dirty="0" smtClean="0"/>
                        <a:t>年までの年平均</a:t>
                      </a:r>
                      <a:r>
                        <a:rPr kumimoji="1" lang="en-US" altLang="ja-JP" sz="1200" dirty="0" smtClean="0"/>
                        <a:t>2</a:t>
                      </a:r>
                      <a:r>
                        <a:rPr kumimoji="1" lang="ja-JP" altLang="en-US" sz="1200" dirty="0" smtClean="0"/>
                        <a:t>万人以上　　　　　</a:t>
                      </a:r>
                      <a:r>
                        <a:rPr kumimoji="1" lang="en-US" altLang="ja-JP" sz="1200" dirty="0" smtClean="0"/>
                        <a:t>※2022</a:t>
                      </a:r>
                      <a:r>
                        <a:rPr kumimoji="1" lang="ja-JP" altLang="en-US" sz="1200" dirty="0" smtClean="0"/>
                        <a:t>年に就業者数をコロナ前の水準に戻す</a:t>
                      </a:r>
                      <a:endParaRPr kumimoji="1" lang="en-US" altLang="ja-JP" sz="1200" dirty="0" smtClean="0"/>
                    </a:p>
                    <a:p>
                      <a:r>
                        <a:rPr kumimoji="1" lang="ja-JP" altLang="en-US" sz="1200" dirty="0" smtClean="0"/>
                        <a:t>（</a:t>
                      </a:r>
                      <a:r>
                        <a:rPr kumimoji="1" lang="en-US" altLang="ja-JP" sz="1200" dirty="0" smtClean="0"/>
                        <a:t>2019</a:t>
                      </a:r>
                      <a:r>
                        <a:rPr kumimoji="1" lang="ja-JP" altLang="en-US" sz="1200" dirty="0" smtClean="0"/>
                        <a:t>年就業者数　</a:t>
                      </a:r>
                      <a:r>
                        <a:rPr kumimoji="1" lang="en-US" altLang="ja-JP" sz="1200" dirty="0" smtClean="0"/>
                        <a:t>457.9</a:t>
                      </a:r>
                      <a:r>
                        <a:rPr kumimoji="1" lang="ja-JP" altLang="en-US" sz="1200" dirty="0" smtClean="0"/>
                        <a:t>万人）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dirty="0" smtClean="0"/>
                        <a:t>2020</a:t>
                      </a:r>
                      <a:r>
                        <a:rPr kumimoji="1" lang="ja-JP" altLang="en-US" sz="1200" dirty="0" smtClean="0"/>
                        <a:t>年度の雇用創出数：</a:t>
                      </a:r>
                      <a:r>
                        <a:rPr kumimoji="1" lang="en-US" altLang="ja-JP" sz="1200" dirty="0" smtClean="0"/>
                        <a:t>2.6</a:t>
                      </a:r>
                      <a:r>
                        <a:rPr kumimoji="1" lang="ja-JP" altLang="en-US" sz="1200" dirty="0" smtClean="0"/>
                        <a:t>万人（達成度</a:t>
                      </a:r>
                      <a:r>
                        <a:rPr kumimoji="1" lang="en-US" altLang="ja-JP" sz="1200" dirty="0" smtClean="0"/>
                        <a:t>130</a:t>
                      </a:r>
                      <a:r>
                        <a:rPr kumimoji="1" lang="ja-JP" altLang="en-US" sz="1200" dirty="0" smtClean="0"/>
                        <a:t>％）</a:t>
                      </a:r>
                      <a:endParaRPr kumimoji="1" lang="en-US" altLang="ja-JP" sz="1200" dirty="0" smtClean="0"/>
                    </a:p>
                    <a:p>
                      <a:pPr marL="0" indent="1616075" algn="l"/>
                      <a:r>
                        <a:rPr kumimoji="1" lang="en-US" altLang="ja-JP" sz="1200" dirty="0" smtClean="0"/>
                        <a:t>※</a:t>
                      </a:r>
                      <a:r>
                        <a:rPr kumimoji="1" lang="ja-JP" altLang="en-US" sz="1200" dirty="0" smtClean="0"/>
                        <a:t>就業者数</a:t>
                      </a:r>
                      <a:r>
                        <a:rPr kumimoji="1" lang="en-US" altLang="ja-JP" sz="1200" dirty="0" smtClean="0"/>
                        <a:t>460.5</a:t>
                      </a:r>
                      <a:r>
                        <a:rPr kumimoji="1" lang="ja-JP" altLang="en-US" sz="1200" dirty="0" smtClean="0"/>
                        <a:t>万人</a:t>
                      </a:r>
                      <a:endParaRPr kumimoji="1" lang="en-US" altLang="ja-JP" sz="12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154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1200" dirty="0" smtClean="0"/>
                        <a:t>「全国学力・学習状況調査」における小学</a:t>
                      </a:r>
                      <a:r>
                        <a:rPr kumimoji="1" lang="en-US" altLang="ja-JP" sz="1200" dirty="0" smtClean="0"/>
                        <a:t>6</a:t>
                      </a:r>
                      <a:r>
                        <a:rPr kumimoji="1" lang="ja-JP" altLang="en-US" sz="1200" dirty="0" smtClean="0"/>
                        <a:t>年生の平均正答率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2022</a:t>
                      </a:r>
                      <a:r>
                        <a:rPr kumimoji="1" lang="ja-JP" altLang="en-US" sz="1200" dirty="0" smtClean="0"/>
                        <a:t>年度に全国水準の達成・維持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2018</a:t>
                      </a:r>
                      <a:r>
                        <a:rPr kumimoji="1" lang="ja-JP" altLang="en-US" sz="1200" dirty="0" smtClean="0"/>
                        <a:t>年度</a:t>
                      </a:r>
                      <a:endParaRPr kumimoji="1" lang="en-US" altLang="zh-CN" sz="1200" dirty="0" smtClean="0"/>
                    </a:p>
                    <a:p>
                      <a:r>
                        <a:rPr kumimoji="1" lang="zh-CN" altLang="en-US" sz="1200" dirty="0" smtClean="0"/>
                        <a:t>国Ａ：６６</a:t>
                      </a:r>
                      <a:r>
                        <a:rPr kumimoji="1" lang="en-US" altLang="zh-CN" sz="1200" dirty="0" smtClean="0"/>
                        <a:t>%</a:t>
                      </a:r>
                      <a:r>
                        <a:rPr kumimoji="1" lang="zh-CN" altLang="en-US" sz="1200" dirty="0" smtClean="0"/>
                        <a:t>（全国</a:t>
                      </a:r>
                      <a:r>
                        <a:rPr kumimoji="1" lang="en-US" altLang="zh-CN" sz="1200" dirty="0" smtClean="0"/>
                        <a:t>70.7%</a:t>
                      </a:r>
                      <a:r>
                        <a:rPr kumimoji="1" lang="zh-CN" altLang="en-US" sz="1200" dirty="0" smtClean="0"/>
                        <a:t>）（達成率：</a:t>
                      </a:r>
                      <a:r>
                        <a:rPr kumimoji="1" lang="en-US" altLang="zh-CN" sz="1200" dirty="0" smtClean="0"/>
                        <a:t>93.4%</a:t>
                      </a:r>
                      <a:r>
                        <a:rPr kumimoji="1" lang="zh-CN" altLang="en-US" sz="1200" dirty="0" smtClean="0"/>
                        <a:t>）</a:t>
                      </a:r>
                    </a:p>
                    <a:p>
                      <a:r>
                        <a:rPr kumimoji="1" lang="zh-CN" altLang="en-US" sz="1200" dirty="0" smtClean="0"/>
                        <a:t>国Ｂ：５１</a:t>
                      </a:r>
                      <a:r>
                        <a:rPr kumimoji="1" lang="en-US" altLang="zh-CN" sz="1200" dirty="0" smtClean="0"/>
                        <a:t>%</a:t>
                      </a:r>
                      <a:r>
                        <a:rPr kumimoji="1" lang="zh-CN" altLang="en-US" sz="1200" dirty="0" smtClean="0"/>
                        <a:t>（全国</a:t>
                      </a:r>
                      <a:r>
                        <a:rPr kumimoji="1" lang="en-US" altLang="zh-CN" sz="1200" dirty="0" smtClean="0"/>
                        <a:t>54.7%</a:t>
                      </a:r>
                      <a:r>
                        <a:rPr kumimoji="1" lang="zh-CN" altLang="en-US" sz="1200" dirty="0" smtClean="0"/>
                        <a:t>）（達成率：</a:t>
                      </a:r>
                      <a:r>
                        <a:rPr kumimoji="1" lang="en-US" altLang="zh-CN" sz="1200" dirty="0" smtClean="0"/>
                        <a:t>93.2%</a:t>
                      </a:r>
                      <a:r>
                        <a:rPr kumimoji="1" lang="zh-CN" altLang="en-US" sz="1200" dirty="0" smtClean="0"/>
                        <a:t>）</a:t>
                      </a:r>
                    </a:p>
                    <a:p>
                      <a:r>
                        <a:rPr kumimoji="1" lang="zh-CN" altLang="en-US" sz="1200" dirty="0" smtClean="0"/>
                        <a:t>算Ａ：６２</a:t>
                      </a:r>
                      <a:r>
                        <a:rPr kumimoji="1" lang="en-US" altLang="zh-CN" sz="1200" dirty="0" smtClean="0"/>
                        <a:t>%</a:t>
                      </a:r>
                      <a:r>
                        <a:rPr kumimoji="1" lang="zh-CN" altLang="en-US" sz="1200" dirty="0" smtClean="0"/>
                        <a:t>（全国</a:t>
                      </a:r>
                      <a:r>
                        <a:rPr kumimoji="1" lang="en-US" altLang="zh-CN" sz="1200" dirty="0" smtClean="0"/>
                        <a:t>63.5%</a:t>
                      </a:r>
                      <a:r>
                        <a:rPr kumimoji="1" lang="zh-CN" altLang="en-US" sz="1200" dirty="0" smtClean="0"/>
                        <a:t>）（達成率：</a:t>
                      </a:r>
                      <a:r>
                        <a:rPr kumimoji="1" lang="en-US" altLang="zh-CN" sz="1200" dirty="0" smtClean="0"/>
                        <a:t>97.6%</a:t>
                      </a:r>
                      <a:r>
                        <a:rPr kumimoji="1" lang="zh-CN" altLang="en-US" sz="1200" dirty="0" smtClean="0"/>
                        <a:t>）</a:t>
                      </a:r>
                    </a:p>
                    <a:p>
                      <a:r>
                        <a:rPr kumimoji="1" lang="zh-CN" altLang="en-US" sz="1200" dirty="0" smtClean="0"/>
                        <a:t>算Ｂ：４９</a:t>
                      </a:r>
                      <a:r>
                        <a:rPr kumimoji="1" lang="en-US" altLang="zh-CN" sz="1200" dirty="0" smtClean="0"/>
                        <a:t>%</a:t>
                      </a:r>
                      <a:r>
                        <a:rPr kumimoji="1" lang="zh-CN" altLang="en-US" sz="1200" dirty="0" smtClean="0"/>
                        <a:t>（全国</a:t>
                      </a:r>
                      <a:r>
                        <a:rPr kumimoji="1" lang="en-US" altLang="zh-CN" sz="1200" dirty="0" smtClean="0"/>
                        <a:t>51.5%</a:t>
                      </a:r>
                      <a:r>
                        <a:rPr kumimoji="1" lang="zh-CN" altLang="en-US" sz="1200" dirty="0" smtClean="0"/>
                        <a:t>）（達成率：</a:t>
                      </a:r>
                      <a:r>
                        <a:rPr kumimoji="1" lang="en-US" altLang="zh-CN" sz="1200" dirty="0" smtClean="0"/>
                        <a:t>95.1%</a:t>
                      </a:r>
                      <a:r>
                        <a:rPr kumimoji="1" lang="zh-CN" altLang="en-US" sz="1200" dirty="0" smtClean="0"/>
                        <a:t>）</a:t>
                      </a:r>
                      <a:endParaRPr kumimoji="1" lang="ja-JP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74310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1200" dirty="0" smtClean="0"/>
                        <a:t>「全国学力・学習状況調査」における中学</a:t>
                      </a:r>
                      <a:r>
                        <a:rPr kumimoji="1" lang="en-US" altLang="ja-JP" sz="1200" dirty="0" smtClean="0"/>
                        <a:t>3</a:t>
                      </a:r>
                      <a:r>
                        <a:rPr kumimoji="1" lang="ja-JP" altLang="en-US" sz="1200" dirty="0" smtClean="0"/>
                        <a:t>年生の平均正答率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2022</a:t>
                      </a:r>
                      <a:r>
                        <a:rPr kumimoji="1" lang="ja-JP" altLang="en-US" sz="1200" dirty="0" smtClean="0"/>
                        <a:t>年度に全国水準の達成・維持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2018</a:t>
                      </a:r>
                      <a:r>
                        <a:rPr kumimoji="1" lang="ja-JP" altLang="en-US" sz="1200" dirty="0" smtClean="0"/>
                        <a:t>年度</a:t>
                      </a:r>
                      <a:endParaRPr kumimoji="1" lang="en-US" altLang="zh-CN" sz="1200" dirty="0" smtClean="0"/>
                    </a:p>
                    <a:p>
                      <a:r>
                        <a:rPr kumimoji="1" lang="zh-CN" altLang="en-US" sz="1200" dirty="0" smtClean="0"/>
                        <a:t>国Ａ：７４</a:t>
                      </a:r>
                      <a:r>
                        <a:rPr kumimoji="1" lang="en-US" altLang="zh-CN" sz="1200" dirty="0" smtClean="0"/>
                        <a:t>%</a:t>
                      </a:r>
                      <a:r>
                        <a:rPr kumimoji="1" lang="zh-CN" altLang="en-US" sz="1200" dirty="0" smtClean="0"/>
                        <a:t>（全国</a:t>
                      </a:r>
                      <a:r>
                        <a:rPr kumimoji="1" lang="en-US" altLang="zh-CN" sz="1200" dirty="0" smtClean="0"/>
                        <a:t>76.1%</a:t>
                      </a:r>
                      <a:r>
                        <a:rPr kumimoji="1" lang="zh-CN" altLang="en-US" sz="1200" dirty="0" smtClean="0"/>
                        <a:t>）（達成率：</a:t>
                      </a:r>
                      <a:r>
                        <a:rPr kumimoji="1" lang="en-US" altLang="zh-CN" sz="1200" dirty="0" smtClean="0"/>
                        <a:t>97.2%</a:t>
                      </a:r>
                      <a:r>
                        <a:rPr kumimoji="1" lang="zh-CN" altLang="en-US" sz="1200" dirty="0" smtClean="0"/>
                        <a:t>）</a:t>
                      </a:r>
                    </a:p>
                    <a:p>
                      <a:r>
                        <a:rPr kumimoji="1" lang="zh-CN" altLang="en-US" sz="1200" dirty="0" smtClean="0"/>
                        <a:t>国Ｂ：５８</a:t>
                      </a:r>
                      <a:r>
                        <a:rPr kumimoji="1" lang="en-US" altLang="zh-CN" sz="1200" dirty="0" smtClean="0"/>
                        <a:t>%</a:t>
                      </a:r>
                      <a:r>
                        <a:rPr kumimoji="1" lang="zh-CN" altLang="en-US" sz="1200" dirty="0" smtClean="0"/>
                        <a:t>（全国</a:t>
                      </a:r>
                      <a:r>
                        <a:rPr kumimoji="1" lang="en-US" altLang="zh-CN" sz="1200" dirty="0" smtClean="0"/>
                        <a:t>61.2%</a:t>
                      </a:r>
                      <a:r>
                        <a:rPr kumimoji="1" lang="zh-CN" altLang="en-US" sz="1200" dirty="0" smtClean="0"/>
                        <a:t>）（達成率：</a:t>
                      </a:r>
                      <a:r>
                        <a:rPr kumimoji="1" lang="en-US" altLang="zh-CN" sz="1200" dirty="0" smtClean="0"/>
                        <a:t>94.8%</a:t>
                      </a:r>
                      <a:r>
                        <a:rPr kumimoji="1" lang="zh-CN" altLang="en-US" sz="1200" dirty="0" smtClean="0"/>
                        <a:t>）</a:t>
                      </a:r>
                    </a:p>
                    <a:p>
                      <a:r>
                        <a:rPr kumimoji="1" lang="zh-CN" altLang="en-US" sz="1200" dirty="0" smtClean="0"/>
                        <a:t>数Ａ：６３</a:t>
                      </a:r>
                      <a:r>
                        <a:rPr kumimoji="1" lang="en-US" altLang="zh-CN" sz="1200" dirty="0" smtClean="0"/>
                        <a:t>%</a:t>
                      </a:r>
                      <a:r>
                        <a:rPr kumimoji="1" lang="zh-CN" altLang="en-US" sz="1200" dirty="0" smtClean="0"/>
                        <a:t>（全国</a:t>
                      </a:r>
                      <a:r>
                        <a:rPr kumimoji="1" lang="en-US" altLang="zh-CN" sz="1200" dirty="0" smtClean="0"/>
                        <a:t>66.1%</a:t>
                      </a:r>
                      <a:r>
                        <a:rPr kumimoji="1" lang="zh-CN" altLang="en-US" sz="1200" dirty="0" smtClean="0"/>
                        <a:t>）（達成率：</a:t>
                      </a:r>
                      <a:r>
                        <a:rPr kumimoji="1" lang="en-US" altLang="zh-CN" sz="1200" dirty="0" smtClean="0"/>
                        <a:t>95.3%</a:t>
                      </a:r>
                      <a:r>
                        <a:rPr kumimoji="1" lang="zh-CN" altLang="en-US" sz="1200" dirty="0" smtClean="0"/>
                        <a:t>）</a:t>
                      </a:r>
                    </a:p>
                    <a:p>
                      <a:r>
                        <a:rPr kumimoji="1" lang="zh-CN" altLang="en-US" sz="1200" dirty="0" smtClean="0"/>
                        <a:t>数Ｂ：４４</a:t>
                      </a:r>
                      <a:r>
                        <a:rPr kumimoji="1" lang="en-US" altLang="zh-CN" sz="1200" dirty="0" smtClean="0"/>
                        <a:t>%</a:t>
                      </a:r>
                      <a:r>
                        <a:rPr kumimoji="1" lang="zh-CN" altLang="en-US" sz="1200" dirty="0" smtClean="0"/>
                        <a:t>（全国</a:t>
                      </a:r>
                      <a:r>
                        <a:rPr kumimoji="1" lang="en-US" altLang="zh-CN" sz="1200" dirty="0" smtClean="0"/>
                        <a:t>46.9%</a:t>
                      </a:r>
                      <a:r>
                        <a:rPr kumimoji="1" lang="zh-CN" altLang="en-US" sz="1200" dirty="0" smtClean="0"/>
                        <a:t>）（達成率：</a:t>
                      </a:r>
                      <a:r>
                        <a:rPr kumimoji="1" lang="en-US" altLang="zh-CN" sz="1200" dirty="0" smtClean="0"/>
                        <a:t>93.8%</a:t>
                      </a:r>
                      <a:r>
                        <a:rPr kumimoji="1" lang="zh-CN" altLang="en-US" sz="1200" dirty="0" smtClean="0"/>
                        <a:t>）</a:t>
                      </a:r>
                      <a:endParaRPr kumimoji="1" lang="ja-JP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2194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1200" dirty="0" smtClean="0"/>
                        <a:t>府立高校のスマートスクール化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 smtClean="0"/>
                        <a:t>2021</a:t>
                      </a:r>
                      <a:r>
                        <a:rPr kumimoji="1" lang="ja-JP" altLang="en-US" sz="1200" dirty="0" smtClean="0"/>
                        <a:t>年度：府立高校への一人一台端末の配備</a:t>
                      </a:r>
                      <a:endParaRPr kumimoji="1" lang="en-US" altLang="ja-JP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err="1" smtClean="0"/>
                        <a:t>ー</a:t>
                      </a:r>
                      <a:endParaRPr kumimoji="1" lang="en-US" altLang="ja-JP" sz="12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0519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1200" dirty="0" smtClean="0"/>
                        <a:t>温室効果ガス排出量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>
                          <a:latin typeface="+mn-ea"/>
                          <a:ea typeface="+mn-ea"/>
                        </a:rPr>
                        <a:t>2030</a:t>
                      </a:r>
                      <a:r>
                        <a:rPr kumimoji="1" lang="ja-JP" altLang="en-US" sz="1200" dirty="0" smtClean="0">
                          <a:latin typeface="+mn-ea"/>
                          <a:ea typeface="+mn-ea"/>
                        </a:rPr>
                        <a:t>年度に</a:t>
                      </a:r>
                      <a:r>
                        <a:rPr kumimoji="1" lang="en-US" altLang="ja-JP" sz="1200" dirty="0" smtClean="0">
                          <a:latin typeface="+mn-ea"/>
                          <a:ea typeface="+mn-ea"/>
                        </a:rPr>
                        <a:t>2013</a:t>
                      </a:r>
                      <a:r>
                        <a:rPr kumimoji="1" lang="ja-JP" altLang="en-US" sz="1200" dirty="0" smtClean="0">
                          <a:latin typeface="+mn-ea"/>
                          <a:ea typeface="+mn-ea"/>
                        </a:rPr>
                        <a:t>年度比</a:t>
                      </a:r>
                      <a:r>
                        <a:rPr kumimoji="1" lang="en-US" altLang="ja-JP" sz="1200" dirty="0" smtClean="0">
                          <a:latin typeface="+mn-ea"/>
                          <a:ea typeface="+mn-ea"/>
                        </a:rPr>
                        <a:t>:40</a:t>
                      </a:r>
                      <a:r>
                        <a:rPr kumimoji="1" lang="ja-JP" altLang="en-US" sz="1200" dirty="0" smtClean="0">
                          <a:latin typeface="+mn-ea"/>
                          <a:ea typeface="+mn-ea"/>
                        </a:rPr>
                        <a:t>％削減</a:t>
                      </a:r>
                      <a:endParaRPr kumimoji="1" lang="en-US" altLang="ja-JP" sz="1200" dirty="0" smtClean="0">
                        <a:latin typeface="+mn-ea"/>
                        <a:ea typeface="+mn-ea"/>
                      </a:endParaRPr>
                    </a:p>
                    <a:p>
                      <a:r>
                        <a:rPr kumimoji="1" lang="en-US" altLang="ja-JP" sz="1200" dirty="0" smtClean="0">
                          <a:latin typeface="+mn-ea"/>
                          <a:ea typeface="+mn-ea"/>
                        </a:rPr>
                        <a:t>※2013</a:t>
                      </a:r>
                      <a:r>
                        <a:rPr kumimoji="1" lang="ja-JP" altLang="en-US" sz="1200" dirty="0" smtClean="0">
                          <a:latin typeface="+mn-ea"/>
                          <a:ea typeface="+mn-ea"/>
                        </a:rPr>
                        <a:t>年度の</a:t>
                      </a:r>
                      <a:r>
                        <a:rPr kumimoji="1" lang="en-US" altLang="ja-JP" sz="1200" dirty="0" smtClean="0">
                          <a:latin typeface="+mn-ea"/>
                          <a:ea typeface="+mn-ea"/>
                        </a:rPr>
                        <a:t>CO2:5,623</a:t>
                      </a:r>
                      <a:r>
                        <a:rPr kumimoji="1" lang="ja-JP" altLang="en-US" sz="1200" dirty="0" smtClean="0">
                          <a:latin typeface="+mn-ea"/>
                          <a:ea typeface="+mn-ea"/>
                        </a:rPr>
                        <a:t>万</a:t>
                      </a:r>
                      <a:r>
                        <a:rPr kumimoji="1" lang="en-US" altLang="ja-JP" sz="1200" dirty="0" smtClean="0"/>
                        <a:t>t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2018</a:t>
                      </a:r>
                      <a:r>
                        <a:rPr kumimoji="1" lang="ja-JP" altLang="en-US" sz="1200" dirty="0" smtClean="0"/>
                        <a:t>年度の</a:t>
                      </a:r>
                      <a:r>
                        <a:rPr kumimoji="1" lang="en-US" altLang="ja-JP" sz="1200" dirty="0" smtClean="0"/>
                        <a:t>CO2:4,512</a:t>
                      </a:r>
                      <a:r>
                        <a:rPr kumimoji="1" lang="ja-JP" altLang="en-US" sz="1200" dirty="0" smtClean="0"/>
                        <a:t>万</a:t>
                      </a:r>
                      <a:r>
                        <a:rPr kumimoji="1" lang="en-US" altLang="ja-JP" sz="1200" dirty="0" smtClean="0"/>
                        <a:t>t</a:t>
                      </a:r>
                      <a:r>
                        <a:rPr kumimoji="1" lang="ja-JP" altLang="en-US" sz="1200" dirty="0" smtClean="0"/>
                        <a:t>（達成率：</a:t>
                      </a:r>
                      <a:r>
                        <a:rPr kumimoji="1" lang="en-US" altLang="ja-JP" sz="1200" dirty="0" smtClean="0"/>
                        <a:t>49.4%</a:t>
                      </a:r>
                      <a:r>
                        <a:rPr kumimoji="1" lang="ja-JP" altLang="en-US" sz="1200" dirty="0" smtClean="0"/>
                        <a:t>）</a:t>
                      </a:r>
                      <a:endParaRPr kumimoji="1" lang="en-US" altLang="ja-JP" sz="1200" dirty="0" smtClean="0"/>
                    </a:p>
                    <a:p>
                      <a:r>
                        <a:rPr kumimoji="1" lang="en-US" altLang="ja-JP" sz="1200" dirty="0" smtClean="0"/>
                        <a:t>※2013</a:t>
                      </a:r>
                      <a:r>
                        <a:rPr kumimoji="1" lang="ja-JP" altLang="en-US" sz="1200" dirty="0" smtClean="0"/>
                        <a:t>年度比 約</a:t>
                      </a:r>
                      <a:r>
                        <a:rPr kumimoji="1" lang="en-US" altLang="ja-JP" sz="1200" dirty="0" smtClean="0"/>
                        <a:t>19.8%</a:t>
                      </a:r>
                      <a:r>
                        <a:rPr kumimoji="1" lang="ja-JP" altLang="en-US" sz="1200" dirty="0" smtClean="0"/>
                        <a:t>削減</a:t>
                      </a:r>
                      <a:endParaRPr kumimoji="1" lang="en-US" altLang="ja-JP" sz="12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0730161"/>
                  </a:ext>
                </a:extLst>
              </a:tr>
            </a:tbl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149773" y="1833932"/>
            <a:ext cx="2177199" cy="27699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200" b="1" dirty="0" smtClean="0"/>
              <a:t>SDGs</a:t>
            </a:r>
            <a:r>
              <a:rPr kumimoji="1" lang="ja-JP" altLang="en-US" sz="1200" b="1" dirty="0" smtClean="0"/>
              <a:t>未来都市計画</a:t>
            </a:r>
            <a:r>
              <a:rPr kumimoji="1" lang="ja-JP" altLang="en-US" sz="1200" b="1" dirty="0"/>
              <a:t>　</a:t>
            </a:r>
            <a:r>
              <a:rPr kumimoji="1" lang="ja-JP" altLang="en-US" sz="1200" b="1" dirty="0" smtClean="0"/>
              <a:t>主な</a:t>
            </a:r>
            <a:r>
              <a:rPr kumimoji="1" lang="en-US" altLang="ja-JP" sz="1200" b="1" dirty="0" smtClean="0"/>
              <a:t>KPI</a:t>
            </a:r>
            <a:endParaRPr kumimoji="1" lang="ja-JP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00524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0" y="0"/>
            <a:ext cx="9906000" cy="540000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2400" b="1" dirty="0" smtClean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府自らも</a:t>
            </a:r>
            <a:r>
              <a:rPr kumimoji="1" lang="en-US" altLang="ja-JP" sz="2400" b="1" dirty="0" smtClean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SDGs</a:t>
            </a:r>
            <a:r>
              <a:rPr kumimoji="1" lang="ja-JP" altLang="en-US" sz="2400" b="1" dirty="0" smtClean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に貢献</a:t>
            </a:r>
            <a:endParaRPr lang="en-US" altLang="ja-JP" sz="2400" b="1" dirty="0"/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6247731"/>
              </p:ext>
            </p:extLst>
          </p:nvPr>
        </p:nvGraphicFramePr>
        <p:xfrm>
          <a:off x="149773" y="1098165"/>
          <a:ext cx="9623661" cy="555602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509521">
                  <a:extLst>
                    <a:ext uri="{9D8B030D-6E8A-4147-A177-3AD203B41FA5}">
                      <a16:colId xmlns:a16="http://schemas.microsoft.com/office/drawing/2014/main" val="531614071"/>
                    </a:ext>
                  </a:extLst>
                </a:gridCol>
                <a:gridCol w="3406140">
                  <a:extLst>
                    <a:ext uri="{9D8B030D-6E8A-4147-A177-3AD203B41FA5}">
                      <a16:colId xmlns:a16="http://schemas.microsoft.com/office/drawing/2014/main" val="4108786824"/>
                    </a:ext>
                  </a:extLst>
                </a:gridCol>
                <a:gridCol w="3708000">
                  <a:extLst>
                    <a:ext uri="{9D8B030D-6E8A-4147-A177-3AD203B41FA5}">
                      <a16:colId xmlns:a16="http://schemas.microsoft.com/office/drawing/2014/main" val="856925839"/>
                    </a:ext>
                  </a:extLst>
                </a:gridCol>
              </a:tblGrid>
              <a:tr h="380245"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/>
                        <a:t>目標</a:t>
                      </a:r>
                      <a:endParaRPr kumimoji="1" lang="ja-JP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/>
                        <a:t>現状</a:t>
                      </a:r>
                      <a:endParaRPr kumimoji="1" lang="ja-JP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1790169"/>
                  </a:ext>
                </a:extLst>
              </a:tr>
              <a:tr h="468794">
                <a:tc>
                  <a:txBody>
                    <a:bodyPr/>
                    <a:lstStyle/>
                    <a:p>
                      <a:r>
                        <a:rPr kumimoji="1" lang="ja-JP" altLang="en-US" sz="1200" dirty="0" smtClean="0"/>
                        <a:t>容器包装プラスチックの排出量、再生利用率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2025</a:t>
                      </a:r>
                      <a:r>
                        <a:rPr kumimoji="1" lang="ja-JP" altLang="en-US" sz="1200" dirty="0" smtClean="0"/>
                        <a:t>年度</a:t>
                      </a:r>
                      <a:endParaRPr kumimoji="1" lang="en-US" altLang="ja-JP" sz="1200" dirty="0" smtClean="0"/>
                    </a:p>
                    <a:p>
                      <a:r>
                        <a:rPr kumimoji="1" lang="ja-JP" altLang="en-US" sz="1200" dirty="0" smtClean="0"/>
                        <a:t>排出量</a:t>
                      </a:r>
                      <a:r>
                        <a:rPr kumimoji="1" lang="en-US" altLang="ja-JP" sz="1200" dirty="0" smtClean="0"/>
                        <a:t>:21</a:t>
                      </a:r>
                      <a:r>
                        <a:rPr kumimoji="1" lang="ja-JP" altLang="en-US" sz="1200" dirty="0" smtClean="0"/>
                        <a:t>万</a:t>
                      </a:r>
                      <a:r>
                        <a:rPr kumimoji="1" lang="en-US" altLang="ja-JP" sz="1200" dirty="0" smtClean="0"/>
                        <a:t>t</a:t>
                      </a:r>
                      <a:r>
                        <a:rPr kumimoji="1" lang="ja-JP" altLang="en-US" sz="1200" dirty="0" smtClean="0"/>
                        <a:t>（</a:t>
                      </a:r>
                      <a:r>
                        <a:rPr kumimoji="1" lang="en-US" altLang="ja-JP" sz="1200" dirty="0" smtClean="0"/>
                        <a:t>14%</a:t>
                      </a:r>
                      <a:r>
                        <a:rPr kumimoji="1" lang="ja-JP" altLang="en-US" sz="1200" dirty="0" smtClean="0"/>
                        <a:t>削減）</a:t>
                      </a:r>
                      <a:endParaRPr kumimoji="1" lang="en-US" altLang="ja-JP" sz="1200" dirty="0" smtClean="0"/>
                    </a:p>
                    <a:p>
                      <a:r>
                        <a:rPr kumimoji="1" lang="ja-JP" altLang="en-US" sz="1200" dirty="0" smtClean="0"/>
                        <a:t>再生利用率</a:t>
                      </a:r>
                      <a:r>
                        <a:rPr kumimoji="1" lang="en-US" altLang="ja-JP" sz="1200" dirty="0" smtClean="0"/>
                        <a:t>:50%</a:t>
                      </a:r>
                      <a:r>
                        <a:rPr kumimoji="1" lang="ja-JP" altLang="en-US" sz="1200" dirty="0" smtClean="0"/>
                        <a:t>（</a:t>
                      </a:r>
                      <a:r>
                        <a:rPr kumimoji="1" lang="en-US" altLang="ja-JP" sz="1200" dirty="0" smtClean="0"/>
                        <a:t>23</a:t>
                      </a:r>
                      <a:r>
                        <a:rPr kumimoji="1" lang="ja-JP" altLang="en-US" sz="1200" dirty="0" smtClean="0"/>
                        <a:t>ポイント増加）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2020</a:t>
                      </a:r>
                      <a:r>
                        <a:rPr kumimoji="1" lang="ja-JP" altLang="en-US" sz="1200" dirty="0" smtClean="0"/>
                        <a:t>年度実績：</a:t>
                      </a:r>
                      <a:r>
                        <a:rPr kumimoji="1" lang="en-US" altLang="ja-JP" sz="1200" smtClean="0"/>
                        <a:t>10</a:t>
                      </a:r>
                      <a:r>
                        <a:rPr kumimoji="1" lang="ja-JP" altLang="en-US" sz="1200" smtClean="0"/>
                        <a:t>月</a:t>
                      </a:r>
                      <a:r>
                        <a:rPr kumimoji="1" lang="ja-JP" altLang="en-US" sz="1200" dirty="0" smtClean="0"/>
                        <a:t>末公表予定</a:t>
                      </a:r>
                      <a:endParaRPr kumimoji="1" lang="ja-JP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154014"/>
                  </a:ext>
                </a:extLst>
              </a:tr>
              <a:tr h="767585">
                <a:tc>
                  <a:txBody>
                    <a:bodyPr/>
                    <a:lstStyle/>
                    <a:p>
                      <a:r>
                        <a:rPr kumimoji="1" lang="ja-JP" altLang="en-US" sz="1200" dirty="0" smtClean="0"/>
                        <a:t>プラスチックの焼却量、有効利用率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2025</a:t>
                      </a:r>
                      <a:r>
                        <a:rPr kumimoji="1" lang="ja-JP" altLang="en-US" sz="1200" dirty="0" smtClean="0"/>
                        <a:t>年度</a:t>
                      </a:r>
                      <a:endParaRPr kumimoji="1" lang="en-US" altLang="ja-JP" sz="1200" dirty="0" smtClean="0"/>
                    </a:p>
                    <a:p>
                      <a:r>
                        <a:rPr kumimoji="1" lang="ja-JP" altLang="en-US" sz="1200" dirty="0" smtClean="0"/>
                        <a:t>焼却量</a:t>
                      </a:r>
                      <a:r>
                        <a:rPr kumimoji="1" lang="en-US" altLang="ja-JP" sz="1200" dirty="0" smtClean="0"/>
                        <a:t>:36</a:t>
                      </a:r>
                      <a:r>
                        <a:rPr kumimoji="1" lang="ja-JP" altLang="en-US" sz="1200" dirty="0" smtClean="0"/>
                        <a:t>万</a:t>
                      </a:r>
                      <a:r>
                        <a:rPr kumimoji="1" lang="en-US" altLang="ja-JP" sz="1200" dirty="0" smtClean="0"/>
                        <a:t>t</a:t>
                      </a:r>
                      <a:r>
                        <a:rPr kumimoji="1" lang="ja-JP" altLang="en-US" sz="1200" dirty="0" smtClean="0"/>
                        <a:t>（</a:t>
                      </a:r>
                      <a:r>
                        <a:rPr kumimoji="1" lang="en-US" altLang="ja-JP" sz="1200" dirty="0" smtClean="0"/>
                        <a:t>25%</a:t>
                      </a:r>
                      <a:r>
                        <a:rPr kumimoji="1" lang="ja-JP" altLang="en-US" sz="1200" dirty="0" smtClean="0"/>
                        <a:t>削減）</a:t>
                      </a:r>
                      <a:endParaRPr kumimoji="1" lang="en-US" altLang="ja-JP" sz="1200" dirty="0" smtClean="0"/>
                    </a:p>
                    <a:p>
                      <a:r>
                        <a:rPr kumimoji="1" lang="ja-JP" altLang="en-US" sz="1200" dirty="0" smtClean="0"/>
                        <a:t>有効利用率</a:t>
                      </a:r>
                      <a:r>
                        <a:rPr kumimoji="1" lang="en-US" altLang="ja-JP" sz="1200" dirty="0" smtClean="0"/>
                        <a:t>:94%</a:t>
                      </a:r>
                      <a:r>
                        <a:rPr kumimoji="1" lang="ja-JP" altLang="en-US" sz="1200" dirty="0" smtClean="0"/>
                        <a:t>（</a:t>
                      </a:r>
                      <a:r>
                        <a:rPr kumimoji="1" lang="en-US" altLang="ja-JP" sz="1200" dirty="0" smtClean="0"/>
                        <a:t>6</a:t>
                      </a:r>
                      <a:r>
                        <a:rPr kumimoji="1" lang="ja-JP" altLang="en-US" sz="1200" dirty="0" smtClean="0"/>
                        <a:t>ポイント増加）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5</a:t>
                      </a:r>
                      <a:r>
                        <a:rPr kumimoji="1" lang="ja-JP" altLang="en-US" sz="1200" dirty="0" smtClean="0"/>
                        <a:t>年毎に調査実施</a:t>
                      </a:r>
                      <a:endParaRPr kumimoji="1" lang="en-US" altLang="ja-JP" sz="1200" dirty="0" smtClean="0"/>
                    </a:p>
                    <a:p>
                      <a:r>
                        <a:rPr kumimoji="1" lang="en-US" altLang="ja-JP" sz="1200" dirty="0" smtClean="0"/>
                        <a:t>※</a:t>
                      </a:r>
                      <a:r>
                        <a:rPr kumimoji="1" lang="ja-JP" altLang="en-US" sz="1200" dirty="0" smtClean="0"/>
                        <a:t>次回調査</a:t>
                      </a:r>
                      <a:r>
                        <a:rPr kumimoji="1" lang="en-US" altLang="ja-JP" sz="1200" dirty="0" smtClean="0"/>
                        <a:t>:2024</a:t>
                      </a:r>
                      <a:r>
                        <a:rPr kumimoji="1" lang="ja-JP" altLang="en-US" sz="1200" dirty="0" smtClean="0"/>
                        <a:t>年度</a:t>
                      </a:r>
                      <a:endParaRPr kumimoji="1" lang="ja-JP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9421580"/>
                  </a:ext>
                </a:extLst>
              </a:tr>
              <a:tr h="523986">
                <a:tc>
                  <a:txBody>
                    <a:bodyPr/>
                    <a:lstStyle/>
                    <a:p>
                      <a:r>
                        <a:rPr kumimoji="1" lang="ja-JP" altLang="en-US" sz="1200" dirty="0" smtClean="0"/>
                        <a:t>大阪湾に流入するプラスチックごみ量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2025</a:t>
                      </a:r>
                      <a:r>
                        <a:rPr kumimoji="1" lang="ja-JP" altLang="en-US" sz="1200" dirty="0" smtClean="0"/>
                        <a:t>年度</a:t>
                      </a:r>
                      <a:endParaRPr kumimoji="1" lang="en-US" altLang="ja-JP" sz="1200" dirty="0" smtClean="0"/>
                    </a:p>
                    <a:p>
                      <a:r>
                        <a:rPr kumimoji="1" lang="en-US" altLang="ja-JP" sz="1200" dirty="0" smtClean="0"/>
                        <a:t>2019</a:t>
                      </a:r>
                      <a:r>
                        <a:rPr kumimoji="1" lang="ja-JP" altLang="en-US" sz="1200" dirty="0" smtClean="0"/>
                        <a:t>年度比</a:t>
                      </a:r>
                      <a:r>
                        <a:rPr kumimoji="1" lang="en-US" altLang="ja-JP" sz="1200" dirty="0" smtClean="0"/>
                        <a:t>:50%</a:t>
                      </a:r>
                      <a:r>
                        <a:rPr kumimoji="1" lang="ja-JP" altLang="en-US" sz="1200" dirty="0" smtClean="0"/>
                        <a:t>削減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2021</a:t>
                      </a:r>
                      <a:r>
                        <a:rPr kumimoji="1" lang="ja-JP" altLang="en-US" sz="1200" dirty="0" smtClean="0"/>
                        <a:t>年度中に調査方法等を確定予定</a:t>
                      </a:r>
                      <a:endParaRPr kumimoji="1" lang="ja-JP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7431055"/>
                  </a:ext>
                </a:extLst>
              </a:tr>
              <a:tr h="714375">
                <a:tc>
                  <a:txBody>
                    <a:bodyPr/>
                    <a:lstStyle/>
                    <a:p>
                      <a:r>
                        <a:rPr kumimoji="1" lang="ja-JP" altLang="en-US" sz="1200" dirty="0" smtClean="0"/>
                        <a:t>大阪ええまちプロジェクト　（地域の支え合いと高齢者の活躍の場の創出）　　　支援件数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2022</a:t>
                      </a:r>
                      <a:r>
                        <a:rPr kumimoji="1" lang="ja-JP" altLang="en-US" sz="1200" dirty="0" smtClean="0"/>
                        <a:t>年度　　　　　　　　　　　　　　　　　　　　　　　　　　　　　毎年度　</a:t>
                      </a:r>
                      <a:r>
                        <a:rPr kumimoji="1" lang="en-US" altLang="ja-JP" sz="1200" dirty="0" smtClean="0"/>
                        <a:t>20</a:t>
                      </a:r>
                      <a:r>
                        <a:rPr kumimoji="1" lang="ja-JP" altLang="en-US" sz="1200" dirty="0" smtClean="0"/>
                        <a:t>件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2020</a:t>
                      </a:r>
                      <a:r>
                        <a:rPr kumimoji="1" lang="ja-JP" altLang="en-US" sz="1200" dirty="0" smtClean="0"/>
                        <a:t>年度　　　　　　　　　　　　　　　　　　　　　　　　　　　　　　　　　</a:t>
                      </a:r>
                      <a:r>
                        <a:rPr kumimoji="1" lang="en-US" altLang="ja-JP" sz="1200" dirty="0" smtClean="0"/>
                        <a:t>19</a:t>
                      </a:r>
                      <a:r>
                        <a:rPr kumimoji="1" lang="ja-JP" altLang="en-US" sz="1200" dirty="0" smtClean="0"/>
                        <a:t>件</a:t>
                      </a:r>
                      <a:endParaRPr kumimoji="1" lang="ja-JP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4250345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 smtClean="0"/>
                        <a:t>大阪ええまちプロジェクト（地域の支え合いと高齢者の活躍の場の創出）　　　</a:t>
                      </a:r>
                    </a:p>
                    <a:p>
                      <a:r>
                        <a:rPr kumimoji="1" lang="ja-JP" altLang="en-US" sz="1200" dirty="0" smtClean="0"/>
                        <a:t>支援団体活動紹介</a:t>
                      </a:r>
                      <a:r>
                        <a:rPr kumimoji="1" lang="en-US" altLang="ja-JP" sz="1200" dirty="0" smtClean="0"/>
                        <a:t>WEB</a:t>
                      </a:r>
                      <a:r>
                        <a:rPr kumimoji="1" lang="ja-JP" altLang="en-US" sz="1200" dirty="0" smtClean="0"/>
                        <a:t>ページ閲覧者数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2022</a:t>
                      </a:r>
                      <a:r>
                        <a:rPr kumimoji="1" lang="ja-JP" altLang="en-US" sz="1200" dirty="0" smtClean="0"/>
                        <a:t>年度　　　　　　　　　　　　　　　　　　　　　　　　　　前年度数値の維持又は増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 smtClean="0"/>
                        <a:t>2020</a:t>
                      </a:r>
                      <a:r>
                        <a:rPr kumimoji="1" lang="ja-JP" altLang="en-US" sz="1200" dirty="0" smtClean="0"/>
                        <a:t>年度</a:t>
                      </a:r>
                    </a:p>
                    <a:p>
                      <a:r>
                        <a:rPr kumimoji="1" lang="en-US" altLang="ja-JP" sz="1200" dirty="0" smtClean="0"/>
                        <a:t>5.7</a:t>
                      </a:r>
                      <a:r>
                        <a:rPr kumimoji="1" lang="ja-JP" altLang="en-US" sz="1200" dirty="0" smtClean="0"/>
                        <a:t>万人</a:t>
                      </a:r>
                      <a:endParaRPr kumimoji="1" lang="ja-JP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336250"/>
                  </a:ext>
                </a:extLst>
              </a:tr>
              <a:tr h="8629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 smtClean="0"/>
                        <a:t>大阪ええまちプロジェクト（地域の支え合いと高齢者の活躍の場の創出）　　　</a:t>
                      </a:r>
                    </a:p>
                    <a:p>
                      <a:r>
                        <a:rPr kumimoji="1" lang="ja-JP" altLang="en-US" sz="1200" dirty="0" smtClean="0"/>
                        <a:t>支援団体活動紹介</a:t>
                      </a:r>
                      <a:r>
                        <a:rPr kumimoji="1" lang="en-US" altLang="ja-JP" sz="1200" dirty="0" smtClean="0"/>
                        <a:t>WEB</a:t>
                      </a:r>
                      <a:r>
                        <a:rPr kumimoji="1" lang="ja-JP" altLang="en-US" sz="1200" dirty="0" smtClean="0"/>
                        <a:t>ページ閲覧回数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2022</a:t>
                      </a:r>
                      <a:r>
                        <a:rPr kumimoji="1" lang="ja-JP" altLang="en-US" sz="1200" dirty="0" smtClean="0"/>
                        <a:t>年度　　　　　　　　　　　　　　　　　　　　　　　　　　　　　　　　前年度数値の維持又は増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2020</a:t>
                      </a:r>
                      <a:r>
                        <a:rPr kumimoji="1" lang="ja-JP" altLang="en-US" sz="1200" dirty="0" smtClean="0"/>
                        <a:t>年度　　　　　　　　　　　　　　　　　　　　　　　　　　　　　　　　　</a:t>
                      </a:r>
                      <a:r>
                        <a:rPr kumimoji="1" lang="en-US" altLang="ja-JP" sz="1200" dirty="0" smtClean="0"/>
                        <a:t>7.6</a:t>
                      </a:r>
                      <a:r>
                        <a:rPr kumimoji="1" lang="ja-JP" altLang="en-US" sz="1200" dirty="0" smtClean="0"/>
                        <a:t>万回</a:t>
                      </a:r>
                    </a:p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1524305"/>
                  </a:ext>
                </a:extLst>
              </a:tr>
              <a:tr h="843829">
                <a:tc>
                  <a:txBody>
                    <a:bodyPr/>
                    <a:lstStyle/>
                    <a:p>
                      <a:r>
                        <a:rPr kumimoji="1" lang="ja-JP" altLang="en-US" sz="1200" dirty="0" smtClean="0"/>
                        <a:t>食品ロス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2030</a:t>
                      </a:r>
                      <a:r>
                        <a:rPr kumimoji="1" lang="ja-JP" altLang="en-US" sz="1200" dirty="0" smtClean="0"/>
                        <a:t>年度</a:t>
                      </a:r>
                      <a:endParaRPr kumimoji="1" lang="en-US" altLang="ja-JP" sz="1200" dirty="0" smtClean="0"/>
                    </a:p>
                    <a:p>
                      <a:r>
                        <a:rPr kumimoji="1" lang="ja-JP" altLang="en-US" sz="1200" dirty="0" smtClean="0"/>
                        <a:t>事業系家庭系ともに</a:t>
                      </a:r>
                      <a:r>
                        <a:rPr kumimoji="1" lang="en-US" altLang="ja-JP" sz="1200" dirty="0" smtClean="0"/>
                        <a:t>2000</a:t>
                      </a:r>
                      <a:r>
                        <a:rPr kumimoji="1" lang="ja-JP" altLang="en-US" sz="1200" dirty="0" smtClean="0"/>
                        <a:t>年度比</a:t>
                      </a:r>
                      <a:r>
                        <a:rPr kumimoji="1" lang="ja-JP" altLang="en-US" sz="1200" dirty="0" smtClean="0"/>
                        <a:t>で半減</a:t>
                      </a:r>
                      <a:endParaRPr kumimoji="1" lang="en-US" altLang="ja-JP" sz="1200" dirty="0" smtClean="0"/>
                    </a:p>
                    <a:p>
                      <a:r>
                        <a:rPr kumimoji="1" lang="en-US" altLang="ja-JP" sz="1200" dirty="0" smtClean="0"/>
                        <a:t>※2000</a:t>
                      </a:r>
                      <a:r>
                        <a:rPr kumimoji="1" lang="ja-JP" altLang="en-US" sz="1200" dirty="0" smtClean="0"/>
                        <a:t>年度：</a:t>
                      </a:r>
                      <a:r>
                        <a:rPr kumimoji="1" lang="en-US" altLang="ja-JP" sz="1200" dirty="0" smtClean="0"/>
                        <a:t>65.4</a:t>
                      </a:r>
                      <a:r>
                        <a:rPr kumimoji="1" lang="ja-JP" altLang="en-US" sz="1200" dirty="0" smtClean="0"/>
                        <a:t>万</a:t>
                      </a:r>
                      <a:r>
                        <a:rPr kumimoji="1" lang="ja-JP" altLang="en-US" sz="1200" dirty="0" err="1" smtClean="0"/>
                        <a:t>ｔ</a:t>
                      </a:r>
                      <a:endParaRPr kumimoji="1" lang="en-US" altLang="ja-JP" sz="1200" dirty="0" smtClean="0"/>
                    </a:p>
                    <a:p>
                      <a:r>
                        <a:rPr kumimoji="1" lang="ja-JP" altLang="en-US" sz="1200" dirty="0" smtClean="0"/>
                        <a:t>　　　　（事業系</a:t>
                      </a:r>
                      <a:r>
                        <a:rPr kumimoji="1" lang="en-US" altLang="ja-JP" sz="1200" dirty="0" smtClean="0"/>
                        <a:t>33.2</a:t>
                      </a:r>
                      <a:r>
                        <a:rPr kumimoji="1" lang="ja-JP" altLang="en-US" sz="1200" dirty="0" smtClean="0"/>
                        <a:t>万</a:t>
                      </a:r>
                      <a:r>
                        <a:rPr kumimoji="1" lang="ja-JP" altLang="en-US" sz="1200" dirty="0" err="1" smtClean="0"/>
                        <a:t>ｔ</a:t>
                      </a:r>
                      <a:r>
                        <a:rPr kumimoji="1" lang="ja-JP" altLang="en-US" sz="1200" dirty="0" smtClean="0"/>
                        <a:t>、家庭系</a:t>
                      </a:r>
                      <a:r>
                        <a:rPr kumimoji="1" lang="en-US" altLang="ja-JP" sz="1200" dirty="0" smtClean="0"/>
                        <a:t>32.2</a:t>
                      </a:r>
                      <a:r>
                        <a:rPr kumimoji="1" lang="ja-JP" altLang="en-US" sz="1200" dirty="0" smtClean="0"/>
                        <a:t>万ｔ）</a:t>
                      </a:r>
                      <a:endParaRPr kumimoji="1" lang="en-US" altLang="ja-JP" sz="12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/>
                      <a:r>
                        <a:rPr kumimoji="1" lang="en-US" altLang="ja-JP" sz="1200" dirty="0" smtClean="0"/>
                        <a:t>2020</a:t>
                      </a:r>
                      <a:r>
                        <a:rPr kumimoji="1" lang="ja-JP" altLang="en-US" sz="1200" dirty="0" smtClean="0"/>
                        <a:t>年度</a:t>
                      </a:r>
                      <a:endParaRPr kumimoji="1" lang="en-US" altLang="ja-JP" sz="1200" dirty="0" smtClean="0"/>
                    </a:p>
                    <a:p>
                      <a:pPr marL="0" indent="0"/>
                      <a:r>
                        <a:rPr kumimoji="1" lang="en-US" altLang="ja-JP" sz="1200" dirty="0" smtClean="0"/>
                        <a:t>43.1</a:t>
                      </a:r>
                      <a:r>
                        <a:rPr kumimoji="1" lang="ja-JP" altLang="en-US" sz="1200" dirty="0" smtClean="0"/>
                        <a:t>万ｔ（達成率：</a:t>
                      </a:r>
                      <a:r>
                        <a:rPr kumimoji="1" lang="en-US" altLang="ja-JP" sz="1200" dirty="0" smtClean="0"/>
                        <a:t>68.2%</a:t>
                      </a:r>
                      <a:r>
                        <a:rPr kumimoji="1" lang="ja-JP" altLang="en-US" sz="1200" dirty="0" smtClean="0"/>
                        <a:t>）</a:t>
                      </a:r>
                      <a:endParaRPr kumimoji="1" lang="en-US" altLang="ja-JP" sz="1200" dirty="0" smtClean="0"/>
                    </a:p>
                    <a:p>
                      <a:pPr marL="0" indent="0"/>
                      <a:r>
                        <a:rPr kumimoji="1" lang="ja-JP" altLang="en-US" sz="1200" dirty="0" smtClean="0"/>
                        <a:t>（事業系：</a:t>
                      </a:r>
                      <a:r>
                        <a:rPr kumimoji="1" lang="en-US" altLang="ja-JP" sz="1200" dirty="0" smtClean="0"/>
                        <a:t> 22.3</a:t>
                      </a:r>
                      <a:r>
                        <a:rPr kumimoji="1" lang="ja-JP" altLang="en-US" sz="1200" dirty="0" smtClean="0"/>
                        <a:t>万トン、家庭系：</a:t>
                      </a:r>
                      <a:r>
                        <a:rPr kumimoji="1" lang="en-US" altLang="ja-JP" sz="1200" dirty="0" smtClean="0"/>
                        <a:t> 20.8</a:t>
                      </a:r>
                      <a:r>
                        <a:rPr kumimoji="1" lang="ja-JP" altLang="en-US" sz="1200" dirty="0" smtClean="0"/>
                        <a:t>万トン）</a:t>
                      </a:r>
                      <a:endParaRPr kumimoji="1" lang="ja-JP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2194950"/>
                  </a:ext>
                </a:extLst>
              </a:tr>
            </a:tbl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149773" y="740612"/>
            <a:ext cx="2177199" cy="27699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200" b="1" dirty="0" smtClean="0"/>
              <a:t>SDGs</a:t>
            </a:r>
            <a:r>
              <a:rPr kumimoji="1" lang="ja-JP" altLang="en-US" sz="1200" b="1" dirty="0" smtClean="0"/>
              <a:t>未来都市計画</a:t>
            </a:r>
            <a:r>
              <a:rPr kumimoji="1" lang="ja-JP" altLang="en-US" sz="1200" b="1" dirty="0"/>
              <a:t>　</a:t>
            </a:r>
            <a:r>
              <a:rPr kumimoji="1" lang="ja-JP" altLang="en-US" sz="1200" b="1" dirty="0" smtClean="0"/>
              <a:t>主な</a:t>
            </a:r>
            <a:r>
              <a:rPr kumimoji="1" lang="en-US" altLang="ja-JP" sz="1200" b="1" dirty="0" smtClean="0"/>
              <a:t>KPI</a:t>
            </a:r>
            <a:endParaRPr kumimoji="1" lang="ja-JP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51004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0" y="0"/>
            <a:ext cx="9906000" cy="540000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2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2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SDGs</a:t>
            </a:r>
            <a:r>
              <a:rPr lang="ja-JP" altLang="en-US" sz="2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を具現化した都市づくり</a:t>
            </a:r>
            <a:endParaRPr lang="en-US" altLang="ja-JP" sz="2400" b="1" dirty="0">
              <a:solidFill>
                <a:schemeClr val="bg1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68791" y="1030889"/>
            <a:ext cx="3039471" cy="36933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Ins="0" rtlCol="0">
            <a:spAutoFit/>
          </a:bodyPr>
          <a:lstStyle/>
          <a:p>
            <a:pPr>
              <a:tabLst>
                <a:tab pos="6239554" algn="l"/>
              </a:tabLst>
            </a:pPr>
            <a:r>
              <a:rPr lang="ja-JP" altLang="en-US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■</a:t>
            </a:r>
            <a:r>
              <a:rPr lang="en-US" altLang="ja-JP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SDGs</a:t>
            </a:r>
            <a:r>
              <a:rPr lang="ja-JP" altLang="en-US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意識度（全体）</a:t>
            </a:r>
            <a:endParaRPr lang="ja-JP" altLang="en-US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7608576" y="6953092"/>
            <a:ext cx="22974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 smtClean="0">
                <a:latin typeface="+mn-ea"/>
              </a:rPr>
              <a:t>SDGs</a:t>
            </a:r>
            <a:r>
              <a:rPr kumimoji="1" lang="ja-JP" altLang="en-US" sz="1000" dirty="0" smtClean="0">
                <a:latin typeface="+mn-ea"/>
              </a:rPr>
              <a:t>認知度調査（</a:t>
            </a:r>
            <a:r>
              <a:rPr kumimoji="1" lang="en-US" altLang="ja-JP" sz="1000" dirty="0" smtClean="0">
                <a:latin typeface="+mn-ea"/>
              </a:rPr>
              <a:t>Q</a:t>
            </a:r>
            <a:r>
              <a:rPr kumimoji="1" lang="ja-JP" altLang="en-US" sz="1000" dirty="0" smtClean="0">
                <a:latin typeface="+mn-ea"/>
              </a:rPr>
              <a:t>ネット調査より）</a:t>
            </a:r>
            <a:endParaRPr kumimoji="1" lang="ja-JP" altLang="en-US" sz="1000" dirty="0">
              <a:latin typeface="+mn-ea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0" y="723111"/>
            <a:ext cx="59627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「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SDGsを知っていた」と答えた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方が、どの程度SDGsを意識して行動しているか。</a:t>
            </a:r>
            <a:endParaRPr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19" name="グラフ 18"/>
          <p:cNvGraphicFramePr/>
          <p:nvPr>
            <p:extLst>
              <p:ext uri="{D42A27DB-BD31-4B8C-83A1-F6EECF244321}">
                <p14:modId xmlns:p14="http://schemas.microsoft.com/office/powerpoint/2010/main" val="14442516"/>
              </p:ext>
            </p:extLst>
          </p:nvPr>
        </p:nvGraphicFramePr>
        <p:xfrm>
          <a:off x="1376908" y="1050910"/>
          <a:ext cx="8257274" cy="1584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1" name="グラフ 30"/>
          <p:cNvGraphicFramePr/>
          <p:nvPr>
            <p:extLst>
              <p:ext uri="{D42A27DB-BD31-4B8C-83A1-F6EECF244321}">
                <p14:modId xmlns:p14="http://schemas.microsoft.com/office/powerpoint/2010/main" val="187752164"/>
              </p:ext>
            </p:extLst>
          </p:nvPr>
        </p:nvGraphicFramePr>
        <p:xfrm>
          <a:off x="418041" y="2699092"/>
          <a:ext cx="4233971" cy="2866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グラフ 7"/>
          <p:cNvGraphicFramePr/>
          <p:nvPr>
            <p:extLst>
              <p:ext uri="{D42A27DB-BD31-4B8C-83A1-F6EECF244321}">
                <p14:modId xmlns:p14="http://schemas.microsoft.com/office/powerpoint/2010/main" val="3203246359"/>
              </p:ext>
            </p:extLst>
          </p:nvPr>
        </p:nvGraphicFramePr>
        <p:xfrm>
          <a:off x="418040" y="4266026"/>
          <a:ext cx="4233971" cy="2866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テキスト ボックス 3"/>
          <p:cNvSpPr txBox="1"/>
          <p:nvPr/>
        </p:nvSpPr>
        <p:spPr>
          <a:xfrm>
            <a:off x="64096" y="3750500"/>
            <a:ext cx="353943" cy="51552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1100" dirty="0" smtClean="0"/>
              <a:t>男　性</a:t>
            </a:r>
            <a:endParaRPr kumimoji="1" lang="ja-JP" altLang="en-US" sz="11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4095" y="5307813"/>
            <a:ext cx="353943" cy="51552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1100" dirty="0"/>
              <a:t>女</a:t>
            </a:r>
            <a:r>
              <a:rPr kumimoji="1" lang="ja-JP" altLang="en-US" sz="1100" dirty="0" smtClean="0"/>
              <a:t>　性</a:t>
            </a:r>
            <a:endParaRPr kumimoji="1" lang="ja-JP" altLang="en-US" sz="11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12199" y="2635158"/>
            <a:ext cx="3039471" cy="36933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Ins="0" rtlCol="0">
            <a:spAutoFit/>
          </a:bodyPr>
          <a:lstStyle/>
          <a:p>
            <a:pPr>
              <a:tabLst>
                <a:tab pos="6239554" algn="l"/>
              </a:tabLst>
            </a:pPr>
            <a:r>
              <a:rPr lang="ja-JP" altLang="en-US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■</a:t>
            </a:r>
            <a:r>
              <a:rPr lang="en-US" altLang="ja-JP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SDGs</a:t>
            </a:r>
            <a:r>
              <a:rPr lang="ja-JP" altLang="en-US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意識度（性別）</a:t>
            </a:r>
            <a:endParaRPr lang="ja-JP" altLang="en-US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758753" y="2616773"/>
            <a:ext cx="4366197" cy="36933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Ins="0" rtlCol="0">
            <a:spAutoFit/>
          </a:bodyPr>
          <a:lstStyle/>
          <a:p>
            <a:pPr>
              <a:tabLst>
                <a:tab pos="6239554" algn="l"/>
              </a:tabLst>
            </a:pPr>
            <a:r>
              <a:rPr lang="ja-JP" altLang="en-US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■</a:t>
            </a:r>
            <a:r>
              <a:rPr lang="en-US" altLang="ja-JP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SDGs</a:t>
            </a:r>
            <a:r>
              <a:rPr lang="ja-JP" altLang="en-US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意識度（年代別）</a:t>
            </a:r>
            <a:r>
              <a:rPr lang="en-US" altLang="ja-JP" sz="105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105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105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2021</a:t>
            </a:r>
            <a:r>
              <a:rPr lang="ja-JP" altLang="en-US" sz="105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en-US" altLang="ja-JP" sz="105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9</a:t>
            </a:r>
            <a:r>
              <a:rPr lang="ja-JP" altLang="en-US" sz="105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</a:t>
            </a:r>
            <a:r>
              <a:rPr lang="ja-JP" altLang="en-US" sz="10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調査</a:t>
            </a:r>
          </a:p>
        </p:txBody>
      </p:sp>
      <p:graphicFrame>
        <p:nvGraphicFramePr>
          <p:cNvPr id="9" name="グラフ 8"/>
          <p:cNvGraphicFramePr/>
          <p:nvPr>
            <p:extLst>
              <p:ext uri="{D42A27DB-BD31-4B8C-83A1-F6EECF244321}">
                <p14:modId xmlns:p14="http://schemas.microsoft.com/office/powerpoint/2010/main" val="2719921574"/>
              </p:ext>
            </p:extLst>
          </p:nvPr>
        </p:nvGraphicFramePr>
        <p:xfrm>
          <a:off x="4939728" y="2986105"/>
          <a:ext cx="4966272" cy="1116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グラフ 16"/>
          <p:cNvGraphicFramePr/>
          <p:nvPr>
            <p:extLst>
              <p:ext uri="{D42A27DB-BD31-4B8C-83A1-F6EECF244321}">
                <p14:modId xmlns:p14="http://schemas.microsoft.com/office/powerpoint/2010/main" val="2097286407"/>
              </p:ext>
            </p:extLst>
          </p:nvPr>
        </p:nvGraphicFramePr>
        <p:xfrm>
          <a:off x="4939727" y="3864965"/>
          <a:ext cx="4766248" cy="992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8" name="グラフ 17"/>
          <p:cNvGraphicFramePr/>
          <p:nvPr>
            <p:extLst>
              <p:ext uri="{D42A27DB-BD31-4B8C-83A1-F6EECF244321}">
                <p14:modId xmlns:p14="http://schemas.microsoft.com/office/powerpoint/2010/main" val="33356220"/>
              </p:ext>
            </p:extLst>
          </p:nvPr>
        </p:nvGraphicFramePr>
        <p:xfrm>
          <a:off x="4939727" y="4644229"/>
          <a:ext cx="4766248" cy="992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0" name="グラフ 19"/>
          <p:cNvGraphicFramePr/>
          <p:nvPr>
            <p:extLst>
              <p:ext uri="{D42A27DB-BD31-4B8C-83A1-F6EECF244321}">
                <p14:modId xmlns:p14="http://schemas.microsoft.com/office/powerpoint/2010/main" val="699351688"/>
              </p:ext>
            </p:extLst>
          </p:nvPr>
        </p:nvGraphicFramePr>
        <p:xfrm>
          <a:off x="4939727" y="5399509"/>
          <a:ext cx="4766248" cy="992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1" name="グラフ 20"/>
          <p:cNvGraphicFramePr/>
          <p:nvPr>
            <p:extLst>
              <p:ext uri="{D42A27DB-BD31-4B8C-83A1-F6EECF244321}">
                <p14:modId xmlns:p14="http://schemas.microsoft.com/office/powerpoint/2010/main" val="2623075379"/>
              </p:ext>
            </p:extLst>
          </p:nvPr>
        </p:nvGraphicFramePr>
        <p:xfrm>
          <a:off x="4939727" y="6163488"/>
          <a:ext cx="4766248" cy="992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2" name="テキスト ボックス 21"/>
          <p:cNvSpPr txBox="1"/>
          <p:nvPr/>
        </p:nvSpPr>
        <p:spPr>
          <a:xfrm>
            <a:off x="4684609" y="3302646"/>
            <a:ext cx="231237" cy="68332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vert="eaVert" wrap="none" rtlCol="0" anchor="ctr">
            <a:spAutoFit/>
          </a:bodyPr>
          <a:lstStyle/>
          <a:p>
            <a:r>
              <a:rPr kumimoji="1" lang="en-US" altLang="ja-JP" sz="800" dirty="0" smtClean="0"/>
              <a:t>18</a:t>
            </a:r>
            <a:r>
              <a:rPr kumimoji="1" lang="ja-JP" altLang="en-US" sz="800" dirty="0" smtClean="0"/>
              <a:t>歳</a:t>
            </a:r>
            <a:r>
              <a:rPr kumimoji="1" lang="en-US" altLang="ja-JP" sz="800" dirty="0" smtClean="0"/>
              <a:t>~20</a:t>
            </a:r>
            <a:r>
              <a:rPr kumimoji="1" lang="ja-JP" altLang="en-US" sz="800" dirty="0" smtClean="0"/>
              <a:t>歳代</a:t>
            </a:r>
            <a:endParaRPr kumimoji="1" lang="ja-JP" altLang="en-US" sz="8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684609" y="4156713"/>
            <a:ext cx="231237" cy="40947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vert="eaVert" wrap="none" rtlCol="0" anchor="ctr">
            <a:spAutoFit/>
          </a:bodyPr>
          <a:lstStyle/>
          <a:p>
            <a:r>
              <a:rPr kumimoji="1" lang="en-US" altLang="ja-JP" sz="800" dirty="0"/>
              <a:t>30</a:t>
            </a:r>
            <a:r>
              <a:rPr kumimoji="1" lang="ja-JP" altLang="en-US" sz="800" dirty="0" smtClean="0"/>
              <a:t>歳代</a:t>
            </a:r>
            <a:endParaRPr kumimoji="1" lang="ja-JP" altLang="en-US" sz="8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684610" y="4937851"/>
            <a:ext cx="231237" cy="40947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vert="eaVert" wrap="none" rtlCol="0" anchor="ctr">
            <a:spAutoFit/>
          </a:bodyPr>
          <a:lstStyle/>
          <a:p>
            <a:r>
              <a:rPr kumimoji="1" lang="en-US" altLang="ja-JP" sz="800" dirty="0"/>
              <a:t>40</a:t>
            </a:r>
            <a:r>
              <a:rPr kumimoji="1" lang="ja-JP" altLang="en-US" sz="800" dirty="0" smtClean="0"/>
              <a:t>歳代</a:t>
            </a:r>
            <a:endParaRPr kumimoji="1" lang="ja-JP" altLang="en-US" sz="8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684608" y="5682395"/>
            <a:ext cx="231237" cy="40947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vert="eaVert" wrap="none" rtlCol="0" anchor="ctr">
            <a:spAutoFit/>
          </a:bodyPr>
          <a:lstStyle/>
          <a:p>
            <a:r>
              <a:rPr kumimoji="1" lang="en-US" altLang="ja-JP" sz="800" dirty="0"/>
              <a:t>50</a:t>
            </a:r>
            <a:r>
              <a:rPr kumimoji="1" lang="ja-JP" altLang="en-US" sz="800" dirty="0" smtClean="0"/>
              <a:t>歳代</a:t>
            </a:r>
            <a:endParaRPr kumimoji="1" lang="ja-JP" altLang="en-US" sz="8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4684608" y="6329792"/>
            <a:ext cx="231237" cy="61465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vert="eaVert" wrap="none" rtlCol="0" anchor="ctr">
            <a:spAutoFit/>
          </a:bodyPr>
          <a:lstStyle/>
          <a:p>
            <a:r>
              <a:rPr kumimoji="1" lang="en-US" altLang="ja-JP" sz="800" dirty="0" smtClean="0"/>
              <a:t>60</a:t>
            </a:r>
            <a:r>
              <a:rPr kumimoji="1" lang="ja-JP" altLang="en-US" sz="800" dirty="0" smtClean="0"/>
              <a:t>歳代以上</a:t>
            </a:r>
            <a:endParaRPr kumimoji="1" lang="ja-JP" altLang="en-US" sz="800" dirty="0"/>
          </a:p>
        </p:txBody>
      </p:sp>
    </p:spTree>
    <p:extLst>
      <p:ext uri="{BB962C8B-B14F-4D97-AF65-F5344CB8AC3E}">
        <p14:creationId xmlns:p14="http://schemas.microsoft.com/office/powerpoint/2010/main" val="5788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0" y="0"/>
            <a:ext cx="9906000" cy="540000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2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2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SDGs</a:t>
            </a:r>
            <a:r>
              <a:rPr lang="ja-JP" altLang="en-US" sz="2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を具現化した都市づくり</a:t>
            </a:r>
            <a:endParaRPr lang="en-US" altLang="ja-JP" sz="2400" b="1" dirty="0">
              <a:solidFill>
                <a:schemeClr val="bg1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-1" y="3014542"/>
            <a:ext cx="66815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〇 私の</a:t>
            </a:r>
            <a:r>
              <a:rPr lang="en-US" altLang="ja-JP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SDGs</a:t>
            </a:r>
            <a:r>
              <a:rPr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宣言プロジェクト</a:t>
            </a:r>
            <a:endParaRPr lang="en-US" altLang="ja-JP" sz="16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365125" indent="-90488">
              <a:spcBef>
                <a:spcPts val="600"/>
              </a:spcBef>
            </a:pP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「大阪</a:t>
            </a: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SDGs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行動憲章」の趣旨に沿って、各ステークホルダーの具体的行動を促すプロジェクト。集まった宣言は大阪府</a:t>
            </a: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HP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で紹介</a:t>
            </a:r>
            <a:endParaRPr lang="en-US" altLang="ja-JP" sz="1400" dirty="0" smtClean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 marL="365125" indent="-90488"/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（</a:t>
            </a: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2021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2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月スタート）</a:t>
            </a:r>
            <a:endParaRPr lang="en-US" altLang="ja-JP" sz="1400" dirty="0" smtClean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 marL="365125">
              <a:spcBef>
                <a:spcPts val="600"/>
              </a:spcBef>
            </a:pP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プロジェクト参加数（</a:t>
            </a: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R3.9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月現在）</a:t>
            </a:r>
            <a:endParaRPr lang="en-US" altLang="ja-JP" sz="1400" dirty="0" smtClean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 indent="715963"/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670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件　（内訳）個人：</a:t>
            </a: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572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件、企業・団体等：</a:t>
            </a: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98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件</a:t>
            </a:r>
            <a:endParaRPr lang="en-US" altLang="ja-JP" sz="1400" dirty="0" smtClean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743509" y="658498"/>
            <a:ext cx="8467166" cy="2117740"/>
            <a:chOff x="987349" y="885324"/>
            <a:chExt cx="8526306" cy="2117740"/>
          </a:xfrm>
        </p:grpSpPr>
        <p:sp>
          <p:nvSpPr>
            <p:cNvPr id="8" name="テキスト ボックス 7"/>
            <p:cNvSpPr txBox="1"/>
            <p:nvPr/>
          </p:nvSpPr>
          <p:spPr>
            <a:xfrm>
              <a:off x="1103583" y="1393628"/>
              <a:ext cx="829383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kumimoji="1"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わたしたちは、「誰一人取り残さない、持続可能な社会の実現」をめざす“持続可能な開発のための</a:t>
              </a:r>
              <a:r>
                <a:rPr kumimoji="1"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2030</a:t>
              </a:r>
              <a:r>
                <a:rPr kumimoji="1"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アジェンダ”（</a:t>
              </a:r>
              <a:r>
                <a:rPr kumimoji="1"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SDGs</a:t>
              </a:r>
              <a:r>
                <a:rPr kumimoji="1"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）の理念に賛同し、</a:t>
              </a:r>
              <a:r>
                <a:rPr kumimoji="1"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2025</a:t>
              </a:r>
              <a:r>
                <a:rPr kumimoji="1"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年大阪・関西万博の地元都市として、万博のテーマである「いのち輝く未来社会のデザイン」に向けて、</a:t>
              </a:r>
              <a:r>
                <a:rPr kumimoji="1"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SDGs</a:t>
              </a:r>
              <a:r>
                <a:rPr kumimoji="1"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の</a:t>
              </a:r>
              <a:r>
                <a:rPr kumimoji="1"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17</a:t>
              </a:r>
              <a:r>
                <a:rPr kumimoji="1"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ゴールの達成をめざします。</a:t>
              </a: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2129845" y="2058786"/>
              <a:ext cx="6192794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kumimoji="1" lang="ja-JP" altLang="en-US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１．かけがえのない“いのち”を大切にし、地域社会や環境に配慮して行動します。</a:t>
              </a:r>
              <a:endParaRPr kumimoji="1"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>
                <a:lnSpc>
                  <a:spcPts val="2000"/>
                </a:lnSpc>
              </a:pPr>
              <a:r>
                <a:rPr kumimoji="1" lang="ja-JP" altLang="en-US" sz="11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２</a:t>
              </a:r>
              <a:r>
                <a:rPr kumimoji="1" lang="ja-JP" altLang="en-US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．</a:t>
              </a:r>
              <a:r>
                <a:rPr kumimoji="1" lang="en-US" altLang="ja-JP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2030</a:t>
              </a:r>
              <a:r>
                <a:rPr kumimoji="1" lang="ja-JP" altLang="en-US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年に住みたい魅力あふれる大阪をイメージし、できることから意識して行動します。</a:t>
              </a:r>
              <a:endParaRPr kumimoji="1"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>
                <a:lnSpc>
                  <a:spcPts val="2000"/>
                </a:lnSpc>
              </a:pPr>
              <a:r>
                <a:rPr kumimoji="1" lang="ja-JP" altLang="en-US" sz="11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３</a:t>
              </a:r>
              <a:r>
                <a:rPr kumimoji="1" lang="ja-JP" altLang="en-US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．人と人との出会い、つながりを大事にしながら、互いに学びあい協力して行動します。</a:t>
              </a:r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3371949" y="885324"/>
              <a:ext cx="3757106" cy="540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TW" altLang="en-US" sz="1600" b="1" u="sng" spc="6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大阪</a:t>
              </a:r>
              <a:r>
                <a:rPr kumimoji="1" lang="en-US" altLang="zh-TW" sz="1600" b="1" u="sng" spc="6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SDGs</a:t>
              </a:r>
              <a:r>
                <a:rPr kumimoji="1" lang="zh-TW" altLang="en-US" sz="1600" b="1" u="sng" spc="6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行動憲章</a:t>
              </a:r>
            </a:p>
          </p:txBody>
        </p:sp>
        <p:sp>
          <p:nvSpPr>
            <p:cNvPr id="30" name="正方形/長方形 29"/>
            <p:cNvSpPr/>
            <p:nvPr/>
          </p:nvSpPr>
          <p:spPr>
            <a:xfrm>
              <a:off x="987349" y="892667"/>
              <a:ext cx="8526306" cy="2110397"/>
            </a:xfrm>
            <a:prstGeom prst="rect">
              <a:avLst/>
            </a:prstGeom>
            <a:noFill/>
            <a:ln w="76200" cmpd="thickThin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1589" y="3014542"/>
            <a:ext cx="2746314" cy="390284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2" name="テキスト ボックス 11"/>
          <p:cNvSpPr txBox="1"/>
          <p:nvPr/>
        </p:nvSpPr>
        <p:spPr>
          <a:xfrm>
            <a:off x="6755352" y="6910272"/>
            <a:ext cx="25987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/>
              <a:t>民間企業</a:t>
            </a:r>
            <a:r>
              <a:rPr kumimoji="1" lang="ja-JP" altLang="en-US" sz="1200" dirty="0"/>
              <a:t>と</a:t>
            </a:r>
            <a:r>
              <a:rPr kumimoji="1" lang="ja-JP" altLang="en-US" sz="1200" dirty="0" smtClean="0"/>
              <a:t>連携し作成した</a:t>
            </a:r>
            <a:r>
              <a:rPr kumimoji="1" lang="en-US" altLang="ja-JP" sz="1200" dirty="0" smtClean="0"/>
              <a:t>PR</a:t>
            </a:r>
            <a:r>
              <a:rPr kumimoji="1" lang="ja-JP" altLang="en-US" sz="1200" dirty="0" smtClean="0"/>
              <a:t>ポスター</a:t>
            </a:r>
            <a:endParaRPr kumimoji="1" lang="ja-JP" altLang="en-US" sz="12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61813" y="5092876"/>
            <a:ext cx="606946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引き続き、企業や教育機関などと連携し、より多くの方の宣言を集めるとともに、</a:t>
            </a:r>
            <a:endParaRPr kumimoji="1" lang="en-US" altLang="ja-JP" sz="1400" dirty="0" smtClean="0"/>
          </a:p>
          <a:p>
            <a:pPr>
              <a:spcBef>
                <a:spcPts val="600"/>
              </a:spcBef>
            </a:pPr>
            <a:r>
              <a:rPr kumimoji="1" lang="ja-JP" altLang="en-US" sz="1400" dirty="0" smtClean="0"/>
              <a:t>集まった宣言について、府</a:t>
            </a:r>
            <a:r>
              <a:rPr kumimoji="1" lang="en-US" altLang="ja-JP" sz="1400" dirty="0" smtClean="0"/>
              <a:t>HP</a:t>
            </a:r>
            <a:r>
              <a:rPr kumimoji="1" lang="ja-JP" altLang="en-US" sz="1400" dirty="0" smtClean="0"/>
              <a:t>に加え多くの府民の目に触れる機会をつくる。</a:t>
            </a:r>
            <a:endParaRPr kumimoji="1" lang="ja-JP" altLang="en-US" sz="1400" dirty="0"/>
          </a:p>
        </p:txBody>
      </p:sp>
      <p:sp>
        <p:nvSpPr>
          <p:cNvPr id="9" name="下矢印 8"/>
          <p:cNvSpPr/>
          <p:nvPr/>
        </p:nvSpPr>
        <p:spPr>
          <a:xfrm>
            <a:off x="3077013" y="4684006"/>
            <a:ext cx="639067" cy="2769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50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0" y="0"/>
            <a:ext cx="9906000" cy="540000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2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2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SDGs</a:t>
            </a:r>
            <a:r>
              <a:rPr lang="ja-JP" altLang="en-US" sz="2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を具現化した都市づくり</a:t>
            </a:r>
            <a:endParaRPr lang="en-US" altLang="ja-JP" sz="2400" b="1" dirty="0">
              <a:solidFill>
                <a:schemeClr val="bg1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147938" y="6841144"/>
            <a:ext cx="23230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/>
              <a:t>寄せられた宣言で作った</a:t>
            </a:r>
            <a:r>
              <a:rPr kumimoji="1" lang="en-US" altLang="ja-JP" sz="1200" dirty="0" smtClean="0"/>
              <a:t>SDGs</a:t>
            </a:r>
            <a:r>
              <a:rPr kumimoji="1" lang="ja-JP" altLang="en-US" sz="1200" dirty="0" smtClean="0"/>
              <a:t>の木</a:t>
            </a:r>
            <a:endParaRPr kumimoji="1" lang="ja-JP" altLang="en-US" sz="1200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9" t="4839" r="3077"/>
          <a:stretch/>
        </p:blipFill>
        <p:spPr>
          <a:xfrm>
            <a:off x="408786" y="842784"/>
            <a:ext cx="4409411" cy="3622536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1546532" y="4491105"/>
            <a:ext cx="21339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SDGs</a:t>
            </a:r>
            <a:r>
              <a:rPr kumimoji="1" lang="ja-JP" altLang="en-US" sz="1200" dirty="0" smtClean="0"/>
              <a:t>イベントで寄せられた宣言</a:t>
            </a:r>
            <a:endParaRPr kumimoji="1" lang="ja-JP" altLang="en-US" sz="1200" dirty="0"/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23187" y="1589356"/>
            <a:ext cx="5972574" cy="447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33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221" y="3231756"/>
            <a:ext cx="5617779" cy="3967557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91116" y="833137"/>
            <a:ext cx="8709558" cy="2994714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kumimoji="1" lang="en-US" altLang="ja-JP" sz="5400" dirty="0" smtClean="0"/>
              <a:t/>
            </a:r>
            <a:br>
              <a:rPr kumimoji="1" lang="en-US" altLang="ja-JP" sz="5400" dirty="0" smtClean="0"/>
            </a:br>
            <a:r>
              <a:rPr kumimoji="1" lang="ja-JP" altLang="en-US" sz="4000" dirty="0" smtClean="0"/>
              <a:t> </a:t>
            </a:r>
            <a:r>
              <a:rPr kumimoji="1" lang="en-US" altLang="ja-JP" sz="4000" dirty="0" smtClean="0"/>
              <a:t>2022</a:t>
            </a:r>
            <a:r>
              <a:rPr kumimoji="1" lang="ja-JP" altLang="en-US" sz="4000" dirty="0" smtClean="0"/>
              <a:t>年度の大阪府の取組み（案）</a:t>
            </a:r>
            <a:endParaRPr kumimoji="1" lang="ja-JP" altLang="en-US" sz="4000" dirty="0"/>
          </a:p>
        </p:txBody>
      </p:sp>
      <p:sp>
        <p:nvSpPr>
          <p:cNvPr id="4" name="スライド番号プレースホルダー 1"/>
          <p:cNvSpPr txBox="1">
            <a:spLocks/>
          </p:cNvSpPr>
          <p:nvPr/>
        </p:nvSpPr>
        <p:spPr>
          <a:xfrm>
            <a:off x="9093200" y="68341"/>
            <a:ext cx="682898" cy="377917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70AD47"/>
            </a:solidFill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4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20388F-A125-4D2E-BBF0-E240911E1C91}" type="slidenum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256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0" y="0"/>
            <a:ext cx="9906000" cy="540000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en-US" altLang="ja-JP" sz="2400" b="1" dirty="0" smtClean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Osaka</a:t>
            </a:r>
            <a:r>
              <a:rPr kumimoji="1" lang="ja-JP" altLang="en-US" sz="2400" b="1" dirty="0" smtClean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en-US" altLang="ja-JP" sz="2400" b="1" dirty="0" smtClean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SDGs</a:t>
            </a:r>
            <a:r>
              <a:rPr kumimoji="1" lang="ja-JP" altLang="en-US" sz="2400" b="1" dirty="0" smtClean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ビジョン</a:t>
            </a:r>
            <a:endParaRPr lang="en-US" altLang="ja-JP" sz="2400" b="1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23881" y="748058"/>
            <a:ext cx="96821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 smtClean="0"/>
              <a:t>Osaka</a:t>
            </a:r>
            <a:r>
              <a:rPr kumimoji="1" lang="ja-JP" altLang="en-US" sz="1400" b="1" dirty="0" smtClean="0"/>
              <a:t> </a:t>
            </a:r>
            <a:r>
              <a:rPr kumimoji="1" lang="en-US" altLang="ja-JP" sz="1400" b="1" dirty="0" smtClean="0"/>
              <a:t>SDGs</a:t>
            </a:r>
            <a:r>
              <a:rPr kumimoji="1" lang="ja-JP" altLang="en-US" sz="1400" b="1" dirty="0" smtClean="0"/>
              <a:t> ビジョン（令和</a:t>
            </a:r>
            <a:r>
              <a:rPr kumimoji="1" lang="en-US" altLang="ja-JP" sz="1400" b="1" dirty="0" smtClean="0"/>
              <a:t>2</a:t>
            </a:r>
            <a:r>
              <a:rPr kumimoji="1" lang="ja-JP" altLang="en-US" sz="1400" b="1" dirty="0" smtClean="0"/>
              <a:t>年</a:t>
            </a:r>
            <a:r>
              <a:rPr kumimoji="1" lang="en-US" altLang="ja-JP" sz="1400" b="1" dirty="0" smtClean="0"/>
              <a:t>3</a:t>
            </a:r>
            <a:r>
              <a:rPr kumimoji="1" lang="ja-JP" altLang="en-US" sz="1400" b="1" dirty="0" smtClean="0"/>
              <a:t>月策定）</a:t>
            </a:r>
            <a:endParaRPr lang="en-US" altLang="ja-JP" sz="1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70207" y="1136003"/>
            <a:ext cx="9403182" cy="2001311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wrap="square" tIns="108000" rtlCol="0">
            <a:noAutofit/>
          </a:bodyPr>
          <a:lstStyle/>
          <a:p>
            <a:pPr marL="185738" indent="-185738">
              <a:spcBef>
                <a:spcPts val="2400"/>
              </a:spcBef>
              <a:tabLst>
                <a:tab pos="185738" algn="l"/>
              </a:tabLst>
            </a:pP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〇　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Osaka SDGs 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ビジョンは、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2025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年大阪・関西万博の開催都市として、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世界の先頭に立って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SDGs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の達成に貢献する「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SDGs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先進都市」を実現する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ため、大阪がめざす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SDGs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先進都市の姿を明確にし、府民や企業、市町村など、様々なステークホルダーと共有することで、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オール大阪で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SDGs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の新たな取組みの創出を図っていく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ことを目的に策定。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85738" indent="-185738">
              <a:spcBef>
                <a:spcPts val="600"/>
              </a:spcBef>
              <a:tabLst>
                <a:tab pos="185738" algn="l"/>
              </a:tabLst>
            </a:pP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〇　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本ビジョンを指針に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大阪のあらゆるステークホルダーが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SDGs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17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ゴールや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169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のターゲットの達成に向け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一緒になって取り組み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SDGs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社会を実現していくことは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、大阪が、未来に向かって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持続的に成長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し、府民一人ひとりが「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豊かさ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」や「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安全・安心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」を実感できる社会へと発展するための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基盤づくり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につながるもの。　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85738" indent="-185738">
              <a:spcBef>
                <a:spcPts val="600"/>
              </a:spcBef>
              <a:tabLst>
                <a:tab pos="185738" algn="l"/>
              </a:tabLst>
            </a:pP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〇　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2025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年に開催される大阪・関西万博のテーマである「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いのち輝く未来社会のデザイン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」は、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SDGs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が達成された社会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をめざすもの。大阪では、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万博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を「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SDGs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社会を具現化し世界とともに未来をつくる」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絶好の機会として本ビジョンを推進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。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2025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年に向け、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SDGs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先進都市としての基盤を整えながら、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万博のレガシーとして「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SDGs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先進都市」を実現。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2030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年の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SDGs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の達成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に貢献していく。</a:t>
            </a:r>
            <a:endParaRPr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87313" indent="-87313"/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87313" indent="-87313"/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80975" indent="-180975">
              <a:spcBef>
                <a:spcPts val="600"/>
              </a:spcBef>
            </a:pPr>
            <a:endParaRPr lang="ja-JP" altLang="en-US" sz="1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270207" y="3589018"/>
            <a:ext cx="4625869" cy="309818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r>
              <a:rPr lang="en-US" altLang="ja-JP" sz="1400" b="1" dirty="0">
                <a:solidFill>
                  <a:schemeClr val="tx1"/>
                </a:solidFill>
                <a:latin typeface="+mj-ea"/>
                <a:ea typeface="+mj-ea"/>
                <a:cs typeface="Meiryo UI" panose="020B0604030504040204" pitchFamily="50" charset="-128"/>
              </a:rPr>
              <a:t>【2025</a:t>
            </a:r>
            <a:r>
              <a:rPr lang="ja-JP" altLang="en-US" sz="1400" b="1" dirty="0">
                <a:solidFill>
                  <a:schemeClr val="tx1"/>
                </a:solidFill>
                <a:latin typeface="+mj-ea"/>
                <a:ea typeface="+mj-ea"/>
                <a:cs typeface="Meiryo UI" panose="020B0604030504040204" pitchFamily="50" charset="-128"/>
              </a:rPr>
              <a:t>年大阪・関西万博に向けて取り組む「重点ゴール」</a:t>
            </a:r>
            <a:r>
              <a:rPr lang="en-US" altLang="ja-JP" sz="1400" b="1" dirty="0">
                <a:solidFill>
                  <a:schemeClr val="tx1"/>
                </a:solidFill>
                <a:latin typeface="+mj-ea"/>
                <a:ea typeface="+mj-ea"/>
                <a:cs typeface="Meiryo UI" panose="020B0604030504040204" pitchFamily="50" charset="-128"/>
              </a:rPr>
              <a:t>】</a:t>
            </a:r>
            <a:endParaRPr lang="ja-JP" altLang="en-US" sz="1400" b="1" dirty="0">
              <a:solidFill>
                <a:schemeClr val="tx1"/>
              </a:solidFill>
              <a:latin typeface="+mj-ea"/>
              <a:ea typeface="+mj-ea"/>
              <a:cs typeface="Meiryo UI" panose="020B0604030504040204" pitchFamily="50" charset="-128"/>
            </a:endParaRPr>
          </a:p>
        </p:txBody>
      </p:sp>
      <p:grpSp>
        <p:nvGrpSpPr>
          <p:cNvPr id="10" name="グループ化 9"/>
          <p:cNvGrpSpPr/>
          <p:nvPr/>
        </p:nvGrpSpPr>
        <p:grpSpPr>
          <a:xfrm>
            <a:off x="3960160" y="3949028"/>
            <a:ext cx="5713229" cy="2655484"/>
            <a:chOff x="7018786" y="5115902"/>
            <a:chExt cx="5713229" cy="2655484"/>
          </a:xfrm>
        </p:grpSpPr>
        <p:sp>
          <p:nvSpPr>
            <p:cNvPr id="11" name="楕円 10"/>
            <p:cNvSpPr>
              <a:spLocks noChangeAspect="1"/>
            </p:cNvSpPr>
            <p:nvPr/>
          </p:nvSpPr>
          <p:spPr>
            <a:xfrm>
              <a:off x="7275374" y="5335865"/>
              <a:ext cx="4051156" cy="190429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 sz="1400"/>
            </a:p>
          </p:txBody>
        </p:sp>
        <p:sp>
          <p:nvSpPr>
            <p:cNvPr id="12" name="台形 11"/>
            <p:cNvSpPr>
              <a:spLocks/>
            </p:cNvSpPr>
            <p:nvPr/>
          </p:nvSpPr>
          <p:spPr>
            <a:xfrm rot="10800000">
              <a:off x="7445909" y="5999819"/>
              <a:ext cx="3736659" cy="785691"/>
            </a:xfrm>
            <a:prstGeom prst="trapezoid">
              <a:avLst>
                <a:gd name="adj" fmla="val 0"/>
              </a:avLst>
            </a:prstGeom>
            <a:solidFill>
              <a:schemeClr val="bg1">
                <a:lumMod val="85000"/>
              </a:schemeClr>
            </a:solidFill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 sz="1050"/>
            </a:p>
          </p:txBody>
        </p:sp>
        <p:sp>
          <p:nvSpPr>
            <p:cNvPr id="13" name="正方形/長方形 12"/>
            <p:cNvSpPr>
              <a:spLocks/>
            </p:cNvSpPr>
            <p:nvPr/>
          </p:nvSpPr>
          <p:spPr>
            <a:xfrm>
              <a:off x="7812428" y="5409317"/>
              <a:ext cx="2964877" cy="637443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 sz="1400"/>
            </a:p>
          </p:txBody>
        </p:sp>
        <p:pic>
          <p:nvPicPr>
            <p:cNvPr id="14" name="図 13"/>
            <p:cNvPicPr preferRelativeResize="0"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65141" y="5441040"/>
              <a:ext cx="396000" cy="396000"/>
            </a:xfrm>
            <a:prstGeom prst="rect">
              <a:avLst/>
            </a:prstGeom>
          </p:spPr>
        </p:pic>
        <p:sp>
          <p:nvSpPr>
            <p:cNvPr id="15" name="正方形/長方形 14"/>
            <p:cNvSpPr>
              <a:spLocks noChangeAspect="1"/>
            </p:cNvSpPr>
            <p:nvPr/>
          </p:nvSpPr>
          <p:spPr>
            <a:xfrm>
              <a:off x="8227382" y="5408956"/>
              <a:ext cx="769652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200"/>
                </a:lnSpc>
              </a:pPr>
              <a:r>
                <a:rPr kumimoji="1" lang="ja-JP" altLang="en-US" sz="105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ゴール３</a:t>
              </a:r>
              <a:endPara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pic>
          <p:nvPicPr>
            <p:cNvPr id="18" name="図 17"/>
            <p:cNvPicPr preferRelativeResize="0">
              <a:picLocks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61822" y="6905089"/>
              <a:ext cx="396000" cy="396000"/>
            </a:xfrm>
            <a:prstGeom prst="rect">
              <a:avLst/>
            </a:prstGeom>
          </p:spPr>
        </p:pic>
        <p:pic>
          <p:nvPicPr>
            <p:cNvPr id="19" name="図 18"/>
            <p:cNvPicPr preferRelativeResize="0"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22506" y="6129036"/>
              <a:ext cx="396000" cy="396000"/>
            </a:xfrm>
            <a:prstGeom prst="rect">
              <a:avLst/>
            </a:prstGeom>
          </p:spPr>
        </p:pic>
        <p:pic>
          <p:nvPicPr>
            <p:cNvPr id="20" name="図 19"/>
            <p:cNvPicPr preferRelativeResize="0"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01323" y="6129036"/>
              <a:ext cx="396000" cy="396000"/>
            </a:xfrm>
            <a:prstGeom prst="rect">
              <a:avLst/>
            </a:prstGeom>
          </p:spPr>
        </p:pic>
        <p:pic>
          <p:nvPicPr>
            <p:cNvPr id="21" name="図 20"/>
            <p:cNvPicPr preferRelativeResize="0"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174304" y="6129036"/>
              <a:ext cx="396000" cy="396000"/>
            </a:xfrm>
            <a:prstGeom prst="rect">
              <a:avLst/>
            </a:prstGeom>
          </p:spPr>
        </p:pic>
        <p:sp>
          <p:nvSpPr>
            <p:cNvPr id="22" name="正方形/長方形 21"/>
            <p:cNvSpPr>
              <a:spLocks noChangeAspect="1"/>
            </p:cNvSpPr>
            <p:nvPr/>
          </p:nvSpPr>
          <p:spPr>
            <a:xfrm>
              <a:off x="7585766" y="6096952"/>
              <a:ext cx="808700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200"/>
                </a:lnSpc>
              </a:pPr>
              <a:r>
                <a:rPr kumimoji="1" lang="ja-JP" altLang="en-US" sz="105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ゴール１</a:t>
              </a:r>
              <a:endPara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3" name="正方形/長方形 22"/>
            <p:cNvSpPr>
              <a:spLocks noChangeAspect="1"/>
            </p:cNvSpPr>
            <p:nvPr/>
          </p:nvSpPr>
          <p:spPr>
            <a:xfrm>
              <a:off x="8579306" y="6096952"/>
              <a:ext cx="831265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200"/>
                </a:lnSpc>
              </a:pPr>
              <a:r>
                <a:rPr kumimoji="1" lang="ja-JP" altLang="en-US" sz="105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ゴール４</a:t>
              </a:r>
              <a:endPara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4" name="正方形/長方形 23"/>
            <p:cNvSpPr>
              <a:spLocks noChangeAspect="1"/>
            </p:cNvSpPr>
            <p:nvPr/>
          </p:nvSpPr>
          <p:spPr>
            <a:xfrm>
              <a:off x="9769331" y="6096952"/>
              <a:ext cx="885391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200"/>
                </a:lnSpc>
              </a:pPr>
              <a:r>
                <a:rPr kumimoji="1" lang="ja-JP" altLang="en-US" sz="105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ゴール</a:t>
              </a:r>
              <a:r>
                <a:rPr lang="en-US" altLang="ja-JP" sz="105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12</a:t>
              </a:r>
              <a:endPara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5" name="テキスト ボックス 64"/>
            <p:cNvSpPr txBox="1">
              <a:spLocks noChangeAspect="1"/>
            </p:cNvSpPr>
            <p:nvPr/>
          </p:nvSpPr>
          <p:spPr>
            <a:xfrm>
              <a:off x="7637611" y="6312976"/>
              <a:ext cx="837409" cy="2205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000"/>
                </a:lnSpc>
              </a:pP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「</a:t>
              </a:r>
              <a:r>
                <a:rPr kumimoji="1"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貧困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」</a:t>
              </a:r>
              <a:endParaRPr kumimoji="1"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6" name="テキスト ボックス 65"/>
            <p:cNvSpPr txBox="1">
              <a:spLocks noChangeAspect="1"/>
            </p:cNvSpPr>
            <p:nvPr/>
          </p:nvSpPr>
          <p:spPr>
            <a:xfrm>
              <a:off x="8122570" y="5620432"/>
              <a:ext cx="999473" cy="2205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000"/>
                </a:lnSpc>
              </a:pP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「</a:t>
              </a:r>
              <a:r>
                <a:rPr kumimoji="1"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健康と福祉」</a:t>
              </a:r>
            </a:p>
          </p:txBody>
        </p:sp>
        <p:sp>
          <p:nvSpPr>
            <p:cNvPr id="27" name="正方形/長方形 26"/>
            <p:cNvSpPr>
              <a:spLocks noChangeAspect="1"/>
            </p:cNvSpPr>
            <p:nvPr/>
          </p:nvSpPr>
          <p:spPr>
            <a:xfrm>
              <a:off x="8229551" y="6888716"/>
              <a:ext cx="868455" cy="20348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200"/>
                </a:lnSpc>
              </a:pPr>
              <a:r>
                <a:rPr kumimoji="1" lang="ja-JP" altLang="en-US" sz="105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ゴール</a:t>
              </a:r>
              <a:r>
                <a:rPr kumimoji="1" lang="en-US" altLang="ja-JP" sz="105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11</a:t>
              </a:r>
              <a:endPara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8" name="正方形/長方形 27"/>
            <p:cNvSpPr>
              <a:spLocks noChangeAspect="1"/>
            </p:cNvSpPr>
            <p:nvPr/>
          </p:nvSpPr>
          <p:spPr>
            <a:xfrm>
              <a:off x="7519268" y="6576119"/>
              <a:ext cx="3630492" cy="297328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rtlCol="0" anchor="ctr" anchorCtr="0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900"/>
                </a:lnSpc>
                <a:spcBef>
                  <a:spcPts val="0"/>
                </a:spcBef>
              </a:pPr>
              <a:r>
                <a:rPr lang="ja-JP" altLang="en-US" sz="1050" b="1" dirty="0">
                  <a:solidFill>
                    <a:schemeClr val="tx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  <a:cs typeface="Meiryo UI" panose="020B0604030504040204" pitchFamily="50" charset="-128"/>
                </a:rPr>
                <a:t>（「ゴール３」と関連する横断的な課題としての取組み）</a:t>
              </a:r>
              <a:endParaRPr lang="en-US" altLang="ja-JP" sz="1050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Meiryo UI" panose="020B0604030504040204" pitchFamily="50" charset="-128"/>
              </a:endParaRPr>
            </a:p>
          </p:txBody>
        </p:sp>
        <p:sp>
          <p:nvSpPr>
            <p:cNvPr id="29" name="楕円 28"/>
            <p:cNvSpPr>
              <a:spLocks/>
            </p:cNvSpPr>
            <p:nvPr/>
          </p:nvSpPr>
          <p:spPr>
            <a:xfrm>
              <a:off x="9749348" y="5473124"/>
              <a:ext cx="648000" cy="324000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ja-JP" altLang="en-US" sz="9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重点</a:t>
              </a:r>
              <a:endParaRPr kumimoji="1" lang="en-US" altLang="ja-JP" sz="9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kumimoji="1" lang="ja-JP" altLang="en-US" sz="9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ゴール</a:t>
              </a:r>
              <a:r>
                <a:rPr kumimoji="1" lang="en-US" altLang="ja-JP" sz="9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Ⅰ</a:t>
              </a:r>
              <a:endParaRPr kumimoji="1" lang="ja-JP" altLang="en-US" sz="9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0" name="テキスト ボックス 70"/>
            <p:cNvSpPr txBox="1">
              <a:spLocks noChangeAspect="1"/>
            </p:cNvSpPr>
            <p:nvPr/>
          </p:nvSpPr>
          <p:spPr>
            <a:xfrm>
              <a:off x="8651841" y="6312976"/>
              <a:ext cx="829453" cy="2205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000"/>
                </a:lnSpc>
              </a:pP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「</a:t>
              </a:r>
              <a:r>
                <a:rPr kumimoji="1"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教育」</a:t>
              </a:r>
            </a:p>
          </p:txBody>
        </p:sp>
        <p:sp>
          <p:nvSpPr>
            <p:cNvPr id="31" name="大かっこ 30"/>
            <p:cNvSpPr>
              <a:spLocks noChangeAspect="1"/>
            </p:cNvSpPr>
            <p:nvPr/>
          </p:nvSpPr>
          <p:spPr>
            <a:xfrm>
              <a:off x="9686267" y="6240968"/>
              <a:ext cx="916116" cy="419322"/>
            </a:xfrm>
            <a:prstGeom prst="bracketPair">
              <a:avLst>
                <a:gd name="adj" fmla="val 14955"/>
              </a:avLst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0" rIns="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100"/>
                </a:lnSpc>
              </a:pP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「持続可能な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>
                <a:lnSpc>
                  <a:spcPts val="1100"/>
                </a:lnSpc>
              </a:pP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生産と消費」</a:t>
              </a:r>
              <a:endParaRPr kumimoji="1"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2" name="大かっこ 31"/>
            <p:cNvSpPr>
              <a:spLocks noChangeAspect="1"/>
            </p:cNvSpPr>
            <p:nvPr/>
          </p:nvSpPr>
          <p:spPr>
            <a:xfrm>
              <a:off x="7954702" y="7042158"/>
              <a:ext cx="1315011" cy="265015"/>
            </a:xfrm>
            <a:prstGeom prst="bracketPair">
              <a:avLst>
                <a:gd name="adj" fmla="val 14955"/>
              </a:avLst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0" rIns="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「持続可能都市」</a:t>
              </a:r>
              <a:endParaRPr kumimoji="1"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3" name="楕円 32"/>
            <p:cNvSpPr>
              <a:spLocks/>
            </p:cNvSpPr>
            <p:nvPr/>
          </p:nvSpPr>
          <p:spPr>
            <a:xfrm>
              <a:off x="9743366" y="6890802"/>
              <a:ext cx="648000" cy="324000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ja-JP" altLang="en-US" sz="9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重点</a:t>
              </a:r>
              <a:endParaRPr kumimoji="1" lang="en-US" altLang="ja-JP" sz="9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kumimoji="1" lang="ja-JP" altLang="en-US" sz="9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ゴール</a:t>
              </a:r>
              <a:r>
                <a:rPr kumimoji="1" lang="en-US" altLang="ja-JP" sz="9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Ⅱ</a:t>
              </a:r>
              <a:endParaRPr kumimoji="1" lang="ja-JP" altLang="en-US" sz="9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4" name="正方形/長方形 33"/>
            <p:cNvSpPr>
              <a:spLocks noChangeAspect="1"/>
            </p:cNvSpPr>
            <p:nvPr/>
          </p:nvSpPr>
          <p:spPr>
            <a:xfrm>
              <a:off x="7955757" y="5754690"/>
              <a:ext cx="2953030" cy="350938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rtlCol="0" anchor="ctr" anchorCtr="0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900"/>
                </a:lnSpc>
                <a:spcBef>
                  <a:spcPts val="0"/>
                </a:spcBef>
              </a:pPr>
              <a:r>
                <a:rPr lang="ja-JP" altLang="en-US" sz="900" b="1" dirty="0">
                  <a:solidFill>
                    <a:schemeClr val="tx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  <a:cs typeface="Meiryo UI" panose="020B0604030504040204" pitchFamily="50" charset="-128"/>
                </a:rPr>
                <a:t>（“いのち”や暮らし、次世代の課題としての取組み）</a:t>
              </a:r>
              <a:endParaRPr lang="en-US" altLang="ja-JP" sz="900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Meiryo UI" panose="020B0604030504040204" pitchFamily="50" charset="-128"/>
              </a:endParaRPr>
            </a:p>
          </p:txBody>
        </p:sp>
        <p:sp>
          <p:nvSpPr>
            <p:cNvPr id="35" name="正方形/長方形 34"/>
            <p:cNvSpPr/>
            <p:nvPr/>
          </p:nvSpPr>
          <p:spPr>
            <a:xfrm>
              <a:off x="7445909" y="7323276"/>
              <a:ext cx="3945152" cy="189092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>
                <a:spcBef>
                  <a:spcPts val="0"/>
                </a:spcBef>
              </a:pPr>
              <a:r>
                <a:rPr lang="ja-JP" altLang="en-US" sz="1050" b="1" dirty="0">
                  <a:solidFill>
                    <a:schemeClr val="tx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  <a:cs typeface="Meiryo UI" panose="020B0604030504040204" pitchFamily="50" charset="-128"/>
                </a:rPr>
                <a:t>（他のゴールを集約しながら、様々な課題解決にバランスよく貢献）</a:t>
              </a:r>
              <a:endParaRPr lang="en-US" altLang="ja-JP" sz="1050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Meiryo UI" panose="020B0604030504040204" pitchFamily="50" charset="-128"/>
              </a:endParaRPr>
            </a:p>
          </p:txBody>
        </p:sp>
        <p:sp>
          <p:nvSpPr>
            <p:cNvPr id="36" name="角丸四角形 35"/>
            <p:cNvSpPr/>
            <p:nvPr/>
          </p:nvSpPr>
          <p:spPr>
            <a:xfrm>
              <a:off x="7237820" y="5345733"/>
              <a:ext cx="4254227" cy="2244688"/>
            </a:xfrm>
            <a:prstGeom prst="roundRect">
              <a:avLst>
                <a:gd name="adj" fmla="val 0"/>
              </a:avLst>
            </a:prstGeom>
            <a:noFill/>
            <a:ln>
              <a:solidFill>
                <a:schemeClr val="accent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36000" rtlCol="0" anchor="b"/>
            <a:lstStyle/>
            <a:p>
              <a:pPr algn="ctr"/>
              <a:endParaRPr kumimoji="1" lang="en-US" altLang="ja-JP" sz="1400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  <p:sp>
          <p:nvSpPr>
            <p:cNvPr id="37" name="正方形/長方形 36"/>
            <p:cNvSpPr>
              <a:spLocks/>
            </p:cNvSpPr>
            <p:nvPr/>
          </p:nvSpPr>
          <p:spPr>
            <a:xfrm>
              <a:off x="7520603" y="7542295"/>
              <a:ext cx="3678437" cy="229091"/>
            </a:xfrm>
            <a:prstGeom prst="rect">
              <a:avLst/>
            </a:prstGeom>
            <a:solidFill>
              <a:schemeClr val="bg1"/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ja-JP" altLang="en-US" sz="1050" b="1" dirty="0">
                  <a:solidFill>
                    <a:schemeClr val="tx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産業や雇用、イノベーションといった都市としての強みを活かす</a:t>
              </a:r>
              <a:endParaRPr kumimoji="1" lang="en-US" altLang="ja-JP" sz="105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8" name="角丸四角形 37"/>
            <p:cNvSpPr/>
            <p:nvPr/>
          </p:nvSpPr>
          <p:spPr>
            <a:xfrm>
              <a:off x="11813630" y="5913728"/>
              <a:ext cx="918385" cy="42944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ja-JP" altLang="en-US" sz="9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府民の</a:t>
              </a:r>
              <a:endParaRPr kumimoji="1" lang="en-US" altLang="ja-JP" sz="9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kumimoji="1" lang="en-US" altLang="ja-JP" sz="9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well-being</a:t>
              </a:r>
              <a:endParaRPr lang="ja-JP" altLang="en-US" sz="900" dirty="0"/>
            </a:p>
          </p:txBody>
        </p:sp>
        <p:sp>
          <p:nvSpPr>
            <p:cNvPr id="39" name="角丸四角形 38"/>
            <p:cNvSpPr/>
            <p:nvPr/>
          </p:nvSpPr>
          <p:spPr>
            <a:xfrm>
              <a:off x="11785596" y="6958017"/>
              <a:ext cx="918385" cy="45980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ja-JP" altLang="en-US" sz="9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地域（大阪）の</a:t>
              </a:r>
              <a:endParaRPr kumimoji="1" lang="en-US" altLang="ja-JP" sz="9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kumimoji="1" lang="en-US" altLang="ja-JP" sz="9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well-being</a:t>
              </a:r>
              <a:endParaRPr lang="ja-JP" altLang="en-US" sz="900" dirty="0"/>
            </a:p>
          </p:txBody>
        </p:sp>
        <p:sp>
          <p:nvSpPr>
            <p:cNvPr id="40" name="右中かっこ 39"/>
            <p:cNvSpPr/>
            <p:nvPr/>
          </p:nvSpPr>
          <p:spPr>
            <a:xfrm>
              <a:off x="11596858" y="5425360"/>
              <a:ext cx="153197" cy="1360151"/>
            </a:xfrm>
            <a:prstGeom prst="rightBrace">
              <a:avLst>
                <a:gd name="adj1" fmla="val 83970"/>
                <a:gd name="adj2" fmla="val 50000"/>
              </a:avLst>
            </a:prstGeom>
            <a:no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 sz="1400"/>
            </a:p>
          </p:txBody>
        </p:sp>
        <p:sp>
          <p:nvSpPr>
            <p:cNvPr id="41" name="右中かっこ 40"/>
            <p:cNvSpPr/>
            <p:nvPr/>
          </p:nvSpPr>
          <p:spPr>
            <a:xfrm>
              <a:off x="11602871" y="6843473"/>
              <a:ext cx="144771" cy="668895"/>
            </a:xfrm>
            <a:prstGeom prst="rightBrace">
              <a:avLst>
                <a:gd name="adj1" fmla="val 45959"/>
                <a:gd name="adj2" fmla="val 50000"/>
              </a:avLst>
            </a:prstGeom>
            <a:no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 sz="1400"/>
            </a:p>
          </p:txBody>
        </p:sp>
        <p:sp>
          <p:nvSpPr>
            <p:cNvPr id="42" name="正方形/長方形 41"/>
            <p:cNvSpPr>
              <a:spLocks/>
            </p:cNvSpPr>
            <p:nvPr/>
          </p:nvSpPr>
          <p:spPr>
            <a:xfrm>
              <a:off x="7018786" y="5115902"/>
              <a:ext cx="4622422" cy="229695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ja-JP" altLang="en-US" sz="11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国際社会全体の課題であるジェンダーや人権、気候変動への取組み</a:t>
              </a:r>
              <a:endParaRPr kumimoji="1" lang="en-US" altLang="ja-JP" sz="11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43" name="正方形/長方形 42"/>
          <p:cNvSpPr/>
          <p:nvPr/>
        </p:nvSpPr>
        <p:spPr>
          <a:xfrm>
            <a:off x="203110" y="3949028"/>
            <a:ext cx="3470816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>
              <a:tabLst>
                <a:tab pos="185738" algn="l"/>
              </a:tabLst>
            </a:pP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〇　</a:t>
            </a:r>
            <a:r>
              <a:rPr lang="en-US" altLang="ja-JP" sz="11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SDGs</a:t>
            </a:r>
            <a:r>
              <a:rPr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先進都市として、国際社会全体の課題であるジェンダーや人権、気候変動に取り組む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ことはもとより、万博のテーマである“いのち”や暮らし、次世代に関わる課題を有する</a:t>
            </a:r>
            <a:r>
              <a:rPr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ゴール３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</a:t>
            </a:r>
            <a:r>
              <a:rPr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「府民の豊かさ</a:t>
            </a:r>
            <a:r>
              <a:rPr lang="en-US" altLang="ja-JP" sz="11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〔well-being〕</a:t>
            </a:r>
            <a:r>
              <a:rPr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」をめざす重点ゴール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として位置づけ、関連する横断的な課題である</a:t>
            </a:r>
            <a:r>
              <a:rPr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ゴール１、４、</a:t>
            </a:r>
            <a:r>
              <a:rPr lang="en-US" altLang="ja-JP" sz="11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12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に取り組む。</a:t>
            </a:r>
          </a:p>
          <a:p>
            <a:pPr marL="176213" indent="-176213">
              <a:spcBef>
                <a:spcPts val="600"/>
              </a:spcBef>
              <a:tabLst>
                <a:tab pos="185738" algn="l"/>
              </a:tabLst>
            </a:pP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〇　また、他のゴールを集約しながら様々な課題解決にバランスよく貢献できる</a:t>
            </a:r>
            <a:r>
              <a:rPr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ゴール</a:t>
            </a:r>
            <a:r>
              <a:rPr lang="en-US" altLang="ja-JP" sz="11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11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</a:t>
            </a:r>
            <a:r>
              <a:rPr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「大阪の豊かさ</a:t>
            </a:r>
            <a:r>
              <a:rPr lang="en-US" altLang="ja-JP" sz="11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〔well-being〕 </a:t>
            </a:r>
            <a:r>
              <a:rPr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」をめざす、もう一方の重点ゴール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として取組みを広げていく。</a:t>
            </a:r>
          </a:p>
          <a:p>
            <a:pPr marL="176213" indent="-176213">
              <a:spcBef>
                <a:spcPts val="600"/>
              </a:spcBef>
              <a:tabLst>
                <a:tab pos="185738" algn="l"/>
              </a:tabLst>
            </a:pP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〇　重点ゴール等の推進にあたっては、</a:t>
            </a:r>
            <a:r>
              <a:rPr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産業や雇用、イノベーションといった都市としての強みを活かしていく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408809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0" y="0"/>
            <a:ext cx="9906000" cy="540000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en-US" altLang="ja-JP" sz="2400" b="1" dirty="0" smtClean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2022</a:t>
            </a:r>
            <a:r>
              <a:rPr kumimoji="1" lang="ja-JP" altLang="en-US" sz="2400" b="1" dirty="0" smtClean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年度の方向性</a:t>
            </a:r>
            <a:endParaRPr lang="en-US" altLang="ja-JP" sz="2400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31546" y="845452"/>
            <a:ext cx="4496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latin typeface="+mj-ea"/>
                <a:ea typeface="+mj-ea"/>
              </a:rPr>
              <a:t>Osaka</a:t>
            </a:r>
            <a:r>
              <a:rPr kumimoji="1" lang="ja-JP" altLang="en-US" b="1" dirty="0" smtClean="0">
                <a:latin typeface="+mj-ea"/>
                <a:ea typeface="+mj-ea"/>
              </a:rPr>
              <a:t> </a:t>
            </a:r>
            <a:r>
              <a:rPr kumimoji="1" lang="en-US" altLang="ja-JP" b="1" dirty="0" smtClean="0">
                <a:latin typeface="+mj-ea"/>
                <a:ea typeface="+mj-ea"/>
              </a:rPr>
              <a:t>SDGs</a:t>
            </a:r>
            <a:r>
              <a:rPr kumimoji="1" lang="ja-JP" altLang="en-US" b="1" dirty="0" smtClean="0">
                <a:latin typeface="+mj-ea"/>
                <a:ea typeface="+mj-ea"/>
              </a:rPr>
              <a:t> ビジョンに沿って取組みを推進</a:t>
            </a:r>
            <a:endParaRPr kumimoji="1" lang="en-US" altLang="ja-JP" b="1" dirty="0"/>
          </a:p>
        </p:txBody>
      </p:sp>
      <p:sp>
        <p:nvSpPr>
          <p:cNvPr id="9" name="正方形/長方形 8"/>
          <p:cNvSpPr/>
          <p:nvPr/>
        </p:nvSpPr>
        <p:spPr>
          <a:xfrm>
            <a:off x="577338" y="3912592"/>
            <a:ext cx="8751319" cy="270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accent1">
                <a:shade val="50000"/>
                <a:alpha val="9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216000" bIns="0" rtlCol="0" anchor="ctr" anchorCtr="0"/>
          <a:lstStyle/>
          <a:p>
            <a:pPr marL="185738" indent="-185738">
              <a:tabLst>
                <a:tab pos="185738" algn="l"/>
              </a:tabLst>
            </a:pPr>
            <a:r>
              <a:rPr lang="en-US" altLang="ja-JP" sz="1600" b="1" dirty="0" smtClean="0">
                <a:solidFill>
                  <a:schemeClr val="tx1"/>
                </a:solidFill>
                <a:latin typeface="+mn-ea"/>
              </a:rPr>
              <a:t>Osaka</a:t>
            </a:r>
            <a:r>
              <a:rPr lang="ja-JP" altLang="en-US" sz="1600" b="1" dirty="0" smtClean="0">
                <a:solidFill>
                  <a:schemeClr val="tx1"/>
                </a:solidFill>
              </a:rPr>
              <a:t>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SDGs</a:t>
            </a:r>
            <a:r>
              <a:rPr lang="ja-JP" altLang="en-US" sz="1600" b="1" dirty="0">
                <a:solidFill>
                  <a:schemeClr val="tx1"/>
                </a:solidFill>
              </a:rPr>
              <a:t> </a:t>
            </a:r>
            <a:r>
              <a:rPr lang="ja-JP" altLang="en-US" sz="1600" b="1" dirty="0" smtClean="0">
                <a:solidFill>
                  <a:schemeClr val="tx1"/>
                </a:solidFill>
              </a:rPr>
              <a:t>ビジョン（抜粋）：</a:t>
            </a:r>
            <a:r>
              <a:rPr kumimoji="1" lang="ja-JP" altLang="en-US" sz="1600" b="1" dirty="0" smtClean="0">
                <a:solidFill>
                  <a:schemeClr val="tx1"/>
                </a:solidFill>
              </a:rPr>
              <a:t>大阪府</a:t>
            </a:r>
            <a:r>
              <a:rPr kumimoji="1" lang="ja-JP" altLang="en-US" sz="1600" b="1" dirty="0">
                <a:solidFill>
                  <a:schemeClr val="tx1"/>
                </a:solidFill>
              </a:rPr>
              <a:t>の役割</a:t>
            </a:r>
          </a:p>
          <a:p>
            <a:pPr marL="185738" indent="-185738">
              <a:tabLst>
                <a:tab pos="185738" algn="l"/>
              </a:tabLst>
            </a:pPr>
            <a:endParaRPr lang="en-US" altLang="ja-JP" sz="14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85738" indent="-185738">
              <a:tabLst>
                <a:tab pos="185738" algn="l"/>
              </a:tabLst>
            </a:pPr>
            <a:r>
              <a:rPr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①</a:t>
            </a:r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府民や企業、市町村など、様々なステークホルダーに</a:t>
            </a:r>
            <a:r>
              <a:rPr lang="en-US" altLang="ja-JP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SDGs</a:t>
            </a:r>
            <a:r>
              <a:rPr lang="ja-JP" altLang="en-US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を広く知って</a:t>
            </a:r>
            <a:r>
              <a:rPr lang="ja-JP" altLang="en-US" sz="1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いただく</a:t>
            </a:r>
            <a:endParaRPr lang="en-US" altLang="ja-JP" sz="14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85738" indent="-185738">
              <a:tabLst>
                <a:tab pos="185738" algn="l"/>
              </a:tabLst>
            </a:pPr>
            <a:r>
              <a:rPr lang="ja-JP" altLang="en-US" sz="1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6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 </a:t>
            </a:r>
            <a:r>
              <a:rPr lang="ja-JP" altLang="en-US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⇒ </a:t>
            </a:r>
            <a:r>
              <a:rPr lang="en-US" altLang="ja-JP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SDGs</a:t>
            </a: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</a:t>
            </a:r>
            <a:r>
              <a:rPr lang="ja-JP" altLang="en-US" sz="1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更なる浸透</a:t>
            </a: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を図り、これまで</a:t>
            </a:r>
            <a:r>
              <a:rPr lang="ja-JP" altLang="en-US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</a:t>
            </a:r>
            <a:r>
              <a:rPr lang="en-US" altLang="ja-JP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SDGs</a:t>
            </a: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になじみのなかった</a:t>
            </a:r>
            <a:r>
              <a:rPr lang="ja-JP" altLang="en-US" sz="1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新たなステークホルダーの掘り起こし</a:t>
            </a: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や具体的な行動に</a:t>
            </a:r>
            <a:r>
              <a:rPr lang="ja-JP" altLang="en-US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つなげる</a:t>
            </a:r>
            <a:endParaRPr lang="ja-JP" altLang="en-US" sz="16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85738" indent="-185738">
              <a:spcBef>
                <a:spcPts val="600"/>
              </a:spcBef>
              <a:tabLst>
                <a:tab pos="185738" algn="l"/>
              </a:tabLst>
            </a:pPr>
            <a:r>
              <a:rPr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②　様々</a:t>
            </a:r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なステークホルダーの取組みを</a:t>
            </a:r>
            <a:r>
              <a:rPr lang="en-US" altLang="ja-JP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SDGs</a:t>
            </a:r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実現に向けて</a:t>
            </a:r>
            <a:r>
              <a:rPr lang="ja-JP" altLang="en-US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相互につなぎ合わせて</a:t>
            </a:r>
            <a:r>
              <a:rPr lang="ja-JP" altLang="en-US" sz="1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いく</a:t>
            </a:r>
            <a:endParaRPr lang="en-US" altLang="ja-JP" sz="14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85738" indent="-185738">
              <a:tabLst>
                <a:tab pos="185738" algn="l"/>
              </a:tabLst>
            </a:pPr>
            <a:r>
              <a:rPr lang="ja-JP" altLang="en-US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     ⇒　</a:t>
            </a:r>
            <a:r>
              <a:rPr lang="ja-JP" altLang="en-US" sz="12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関西</a:t>
            </a:r>
            <a:r>
              <a:rPr lang="en-US" altLang="ja-JP" sz="1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SDGs</a:t>
            </a:r>
            <a:r>
              <a:rPr lang="ja-JP" altLang="en-US" sz="1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プラットフォームや国関連機関、経済界、金融機関などと連携</a:t>
            </a: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し、それぞれのネットワークを活かしながら、</a:t>
            </a:r>
            <a:r>
              <a:rPr lang="ja-JP" altLang="en-US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ステーク</a:t>
            </a:r>
            <a:endParaRPr lang="en-US" altLang="ja-JP" sz="12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85738" indent="-185738">
              <a:tabLst>
                <a:tab pos="185738" algn="l"/>
              </a:tabLst>
            </a:pP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 ホルダー間</a:t>
            </a: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</a:t>
            </a:r>
            <a:r>
              <a:rPr lang="ja-JP" altLang="en-US" sz="1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マッチング</a:t>
            </a: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と</a:t>
            </a:r>
            <a:r>
              <a:rPr lang="ja-JP" altLang="en-US" sz="1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新たな取組みの創出</a:t>
            </a: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を図る</a:t>
            </a:r>
            <a:endParaRPr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85738" indent="-185738">
              <a:spcBef>
                <a:spcPts val="600"/>
              </a:spcBef>
              <a:tabLst>
                <a:tab pos="185738" algn="l"/>
              </a:tabLst>
            </a:pPr>
            <a:r>
              <a:rPr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③　</a:t>
            </a:r>
            <a:r>
              <a:rPr lang="ja-JP" altLang="en-US" sz="1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府</a:t>
            </a:r>
            <a:r>
              <a:rPr lang="ja-JP" altLang="en-US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自らも</a:t>
            </a:r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ステークホルダーの一員として、</a:t>
            </a:r>
            <a:r>
              <a:rPr lang="en-US" altLang="ja-JP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SDGs</a:t>
            </a:r>
            <a:r>
              <a:rPr lang="ja-JP" altLang="en-US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に貢献</a:t>
            </a:r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する</a:t>
            </a:r>
          </a:p>
          <a:p>
            <a:pPr marL="185738" indent="-185738">
              <a:tabLst>
                <a:tab pos="185738" algn="l"/>
              </a:tabLst>
            </a:pPr>
            <a:r>
              <a:rPr lang="ja-JP" altLang="en-US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     ⇒ 庁内</a:t>
            </a: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各部局の</a:t>
            </a:r>
            <a:r>
              <a:rPr lang="ja-JP" altLang="en-US" sz="1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主体的な取組みの更なる充実・強化</a:t>
            </a: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を図り、</a:t>
            </a:r>
            <a:r>
              <a:rPr lang="en-US" altLang="ja-JP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SDGs</a:t>
            </a: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として取り組むからこそできる施策を幅広く展開していく</a:t>
            </a:r>
            <a:endParaRPr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85738" indent="-185738">
              <a:spcBef>
                <a:spcPts val="600"/>
              </a:spcBef>
              <a:tabLst>
                <a:tab pos="185738" algn="l"/>
              </a:tabLst>
            </a:pPr>
            <a:r>
              <a:rPr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④　ハード</a:t>
            </a:r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・ソフト両面から</a:t>
            </a:r>
            <a:r>
              <a:rPr lang="ja-JP" altLang="en-US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</a:t>
            </a:r>
            <a:r>
              <a:rPr lang="en-US" altLang="ja-JP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SDGs</a:t>
            </a:r>
            <a:r>
              <a:rPr lang="ja-JP" altLang="en-US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を具現化した都市づくり」を</a:t>
            </a:r>
            <a:r>
              <a:rPr lang="ja-JP" altLang="en-US" sz="1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進める</a:t>
            </a:r>
            <a:endParaRPr lang="en-US" altLang="ja-JP" sz="1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85738" indent="-185738">
              <a:tabLst>
                <a:tab pos="185738" algn="l"/>
              </a:tabLst>
            </a:pPr>
            <a:r>
              <a:rPr lang="ja-JP" altLang="en-US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⇒ 大阪</a:t>
            </a: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</a:t>
            </a:r>
            <a:r>
              <a:rPr lang="ja-JP" altLang="en-US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持続的成長</a:t>
            </a: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や、府民の豊かさ、</a:t>
            </a:r>
            <a:r>
              <a:rPr lang="ja-JP" altLang="en-US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安全・安心</a:t>
            </a: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の実現に向け、</a:t>
            </a:r>
            <a:r>
              <a:rPr lang="en-US" altLang="ja-JP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SDGs</a:t>
            </a: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の理念に</a:t>
            </a:r>
            <a:r>
              <a:rPr lang="ja-JP" altLang="en-US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沿った</a:t>
            </a:r>
            <a:r>
              <a:rPr lang="ja-JP" altLang="en-US" sz="12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社会システムや価値観の変革</a:t>
            </a:r>
            <a:r>
              <a:rPr lang="ja-JP" altLang="en-US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</a:t>
            </a: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進</a:t>
            </a:r>
            <a:r>
              <a:rPr lang="ja-JP" altLang="en-US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める</a:t>
            </a:r>
            <a:endParaRPr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85738" indent="-185738">
              <a:tabLst>
                <a:tab pos="185738" algn="l"/>
              </a:tabLst>
            </a:pPr>
            <a:endParaRPr lang="ja-JP" altLang="en-US" sz="16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577338" y="1384445"/>
            <a:ext cx="881342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 smtClean="0"/>
              <a:t>大阪府は、これまでから</a:t>
            </a:r>
            <a:r>
              <a:rPr lang="en-US" altLang="ja-JP" dirty="0" smtClean="0">
                <a:latin typeface="+mn-ea"/>
                <a:cs typeface="Meiryo UI" panose="020B0604030504040204" pitchFamily="50" charset="-128"/>
              </a:rPr>
              <a:t>2025</a:t>
            </a:r>
            <a:r>
              <a:rPr kumimoji="1" lang="ja-JP" altLang="en-US" dirty="0"/>
              <a:t>年大阪・関西万博の開催都市として、</a:t>
            </a:r>
            <a:r>
              <a:rPr kumimoji="1" lang="ja-JP" altLang="en-US" b="1" dirty="0"/>
              <a:t>世界の先頭に立って</a:t>
            </a:r>
            <a:r>
              <a:rPr lang="en-US" altLang="ja-JP" b="1" dirty="0">
                <a:latin typeface="+mn-ea"/>
              </a:rPr>
              <a:t>SDGs</a:t>
            </a:r>
            <a:r>
              <a:rPr kumimoji="1" lang="ja-JP" altLang="en-US" b="1" dirty="0"/>
              <a:t>の達成に貢献する「</a:t>
            </a:r>
            <a:r>
              <a:rPr lang="en-US" altLang="ja-JP" b="1" dirty="0">
                <a:latin typeface="+mn-ea"/>
              </a:rPr>
              <a:t> SDGs</a:t>
            </a:r>
            <a:r>
              <a:rPr kumimoji="1" lang="ja-JP" altLang="en-US" b="1" dirty="0"/>
              <a:t>先進都市」の実現</a:t>
            </a:r>
            <a:r>
              <a:rPr kumimoji="1" lang="ja-JP" altLang="en-US" dirty="0"/>
              <a:t>に向け、</a:t>
            </a:r>
            <a:r>
              <a:rPr lang="ja-JP" altLang="en-US" dirty="0"/>
              <a:t>様々なステークホルダーと連携しつつ、多くの取組みを進めてきました</a:t>
            </a:r>
            <a:r>
              <a:rPr lang="ja-JP" altLang="en-US" dirty="0" smtClean="0"/>
              <a:t>。</a:t>
            </a:r>
            <a:endParaRPr lang="en-US" altLang="ja-JP" dirty="0" smtClean="0"/>
          </a:p>
          <a:p>
            <a:pPr>
              <a:lnSpc>
                <a:spcPct val="150000"/>
              </a:lnSpc>
            </a:pPr>
            <a:r>
              <a:rPr kumimoji="1" lang="ja-JP" altLang="en-US" dirty="0" smtClean="0"/>
              <a:t>引き続き、ビジョンに掲げる大阪府の役割りに沿って</a:t>
            </a:r>
            <a:r>
              <a:rPr kumimoji="1" lang="ja-JP" altLang="en-US" b="1" dirty="0" smtClean="0"/>
              <a:t>効果的に取組みを推進</a:t>
            </a:r>
            <a:r>
              <a:rPr kumimoji="1" lang="ja-JP" altLang="en-US" dirty="0" smtClean="0"/>
              <a:t>します。</a:t>
            </a:r>
            <a:endParaRPr kumimoji="1" lang="en-US" altLang="ja-JP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728290" y="3209613"/>
            <a:ext cx="50770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※</a:t>
            </a:r>
            <a:r>
              <a:rPr kumimoji="1" lang="ja-JP" altLang="en-US" sz="1200" dirty="0" smtClean="0"/>
              <a:t>予算を伴う企画については、大阪府議会の議決を前提とさせていただきます。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20056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0" y="0"/>
            <a:ext cx="9906000" cy="540000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en-US" altLang="ja-JP" sz="2400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SDGs</a:t>
            </a:r>
            <a:r>
              <a:rPr kumimoji="1" lang="ja-JP" altLang="en-US" sz="2400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を広く知って</a:t>
            </a:r>
            <a:r>
              <a:rPr kumimoji="1" lang="ja-JP" altLang="en-US" sz="2400" b="1" dirty="0" smtClean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いただく</a:t>
            </a:r>
            <a:endParaRPr lang="en-US" altLang="ja-JP" sz="2400" b="1" dirty="0"/>
          </a:p>
        </p:txBody>
      </p:sp>
      <p:graphicFrame>
        <p:nvGraphicFramePr>
          <p:cNvPr id="6" name="コンテンツ プレースホルダー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3300232"/>
              </p:ext>
            </p:extLst>
          </p:nvPr>
        </p:nvGraphicFramePr>
        <p:xfrm>
          <a:off x="207598" y="1512985"/>
          <a:ext cx="9180116" cy="5041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207598" y="682730"/>
            <a:ext cx="7956347" cy="40011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Ins="0" rtlCol="0">
            <a:spAutoFit/>
          </a:bodyPr>
          <a:lstStyle/>
          <a:p>
            <a:pPr>
              <a:tabLst>
                <a:tab pos="6239554" algn="l"/>
              </a:tabLst>
            </a:pPr>
            <a:r>
              <a:rPr lang="ja-JP" altLang="en-US" sz="20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■大阪府民の</a:t>
            </a:r>
            <a:r>
              <a:rPr lang="en-US" altLang="ja-JP" sz="20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SDGs</a:t>
            </a:r>
            <a:r>
              <a:rPr lang="ja-JP" altLang="en-US" sz="20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認知度　</a:t>
            </a:r>
            <a:r>
              <a:rPr kumimoji="1" lang="en-US" altLang="ja-JP" sz="1200" dirty="0" smtClean="0">
                <a:latin typeface="+mj-ea"/>
                <a:ea typeface="+mj-ea"/>
              </a:rPr>
              <a:t>※</a:t>
            </a:r>
            <a:r>
              <a:rPr kumimoji="1" lang="ja-JP" altLang="en-US" sz="1200" dirty="0" smtClean="0">
                <a:latin typeface="+mj-ea"/>
                <a:ea typeface="+mj-ea"/>
              </a:rPr>
              <a:t>対象者条件（</a:t>
            </a:r>
            <a:r>
              <a:rPr kumimoji="1" lang="en-US" altLang="ja-JP" sz="1200" dirty="0" smtClean="0">
                <a:latin typeface="+mj-ea"/>
                <a:ea typeface="+mj-ea"/>
              </a:rPr>
              <a:t>18</a:t>
            </a:r>
            <a:r>
              <a:rPr kumimoji="1" lang="ja-JP" altLang="en-US" sz="1200" dirty="0" smtClean="0">
                <a:latin typeface="+mj-ea"/>
                <a:ea typeface="+mj-ea"/>
              </a:rPr>
              <a:t>歳以上の男女　サンプル数：</a:t>
            </a:r>
            <a:r>
              <a:rPr kumimoji="1" lang="en-US" altLang="ja-JP" sz="1200" dirty="0" smtClean="0">
                <a:latin typeface="+mj-ea"/>
                <a:ea typeface="+mj-ea"/>
              </a:rPr>
              <a:t>1,000</a:t>
            </a:r>
            <a:r>
              <a:rPr kumimoji="1" lang="ja-JP" altLang="en-US" sz="1200" dirty="0" smtClean="0">
                <a:latin typeface="+mj-ea"/>
                <a:ea typeface="+mj-ea"/>
              </a:rPr>
              <a:t>名）</a:t>
            </a:r>
            <a:endParaRPr kumimoji="1" lang="ja-JP" altLang="en-US" sz="1200" dirty="0">
              <a:latin typeface="+mj-ea"/>
              <a:ea typeface="+mj-ea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7608576" y="6953092"/>
            <a:ext cx="22974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 smtClean="0">
                <a:latin typeface="+mn-ea"/>
              </a:rPr>
              <a:t>SDGs</a:t>
            </a:r>
            <a:r>
              <a:rPr kumimoji="1" lang="ja-JP" altLang="en-US" sz="1000" dirty="0" smtClean="0">
                <a:latin typeface="+mn-ea"/>
              </a:rPr>
              <a:t>認知度調査（</a:t>
            </a:r>
            <a:r>
              <a:rPr kumimoji="1" lang="en-US" altLang="ja-JP" sz="1000" dirty="0" smtClean="0">
                <a:latin typeface="+mn-ea"/>
              </a:rPr>
              <a:t>Q</a:t>
            </a:r>
            <a:r>
              <a:rPr kumimoji="1" lang="ja-JP" altLang="en-US" sz="1000" dirty="0" smtClean="0">
                <a:latin typeface="+mn-ea"/>
              </a:rPr>
              <a:t>ネット調査より）</a:t>
            </a:r>
            <a:endParaRPr kumimoji="1" lang="ja-JP" altLang="en-US" sz="10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2351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0" y="0"/>
            <a:ext cx="9906000" cy="540000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en-US" altLang="ja-JP" sz="2400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SDGs</a:t>
            </a:r>
            <a:r>
              <a:rPr kumimoji="1" lang="ja-JP" altLang="en-US" sz="2400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を広く知って</a:t>
            </a:r>
            <a:r>
              <a:rPr kumimoji="1" lang="ja-JP" altLang="en-US" sz="2400" b="1" dirty="0" smtClean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いただく</a:t>
            </a:r>
            <a:endParaRPr lang="en-US" altLang="ja-JP" sz="2400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07598" y="682730"/>
            <a:ext cx="7956347" cy="40011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Ins="0" rtlCol="0">
            <a:spAutoFit/>
          </a:bodyPr>
          <a:lstStyle/>
          <a:p>
            <a:pPr>
              <a:tabLst>
                <a:tab pos="6239554" algn="l"/>
              </a:tabLst>
            </a:pPr>
            <a:r>
              <a:rPr lang="ja-JP" altLang="en-US" sz="20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■大阪府民の</a:t>
            </a:r>
            <a:r>
              <a:rPr lang="en-US" altLang="ja-JP" sz="20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SDGs</a:t>
            </a:r>
            <a:r>
              <a:rPr lang="ja-JP" altLang="en-US" sz="20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認知度　</a:t>
            </a:r>
            <a:r>
              <a:rPr kumimoji="1" lang="en-US" altLang="ja-JP" sz="1200" dirty="0" smtClean="0">
                <a:latin typeface="+mj-ea"/>
                <a:ea typeface="+mj-ea"/>
              </a:rPr>
              <a:t>※</a:t>
            </a:r>
            <a:r>
              <a:rPr kumimoji="1" lang="ja-JP" altLang="en-US" sz="1200" dirty="0" smtClean="0">
                <a:latin typeface="+mj-ea"/>
                <a:ea typeface="+mj-ea"/>
              </a:rPr>
              <a:t>対象者条件（</a:t>
            </a:r>
            <a:r>
              <a:rPr kumimoji="1" lang="en-US" altLang="ja-JP" sz="1200" dirty="0" smtClean="0">
                <a:latin typeface="+mj-ea"/>
                <a:ea typeface="+mj-ea"/>
              </a:rPr>
              <a:t>18</a:t>
            </a:r>
            <a:r>
              <a:rPr kumimoji="1" lang="ja-JP" altLang="en-US" sz="1200" dirty="0" smtClean="0">
                <a:latin typeface="+mj-ea"/>
                <a:ea typeface="+mj-ea"/>
              </a:rPr>
              <a:t>歳以上の男女　サンプル数：</a:t>
            </a:r>
            <a:r>
              <a:rPr kumimoji="1" lang="en-US" altLang="ja-JP" sz="1200" dirty="0" smtClean="0">
                <a:latin typeface="+mj-ea"/>
                <a:ea typeface="+mj-ea"/>
              </a:rPr>
              <a:t>1,000</a:t>
            </a:r>
            <a:r>
              <a:rPr kumimoji="1" lang="ja-JP" altLang="en-US" sz="1200" dirty="0" smtClean="0">
                <a:latin typeface="+mj-ea"/>
                <a:ea typeface="+mj-ea"/>
              </a:rPr>
              <a:t>名）</a:t>
            </a:r>
            <a:endParaRPr kumimoji="1" lang="ja-JP" altLang="en-US" sz="1200" dirty="0">
              <a:latin typeface="+mj-ea"/>
              <a:ea typeface="+mj-ea"/>
            </a:endParaRPr>
          </a:p>
        </p:txBody>
      </p:sp>
      <p:graphicFrame>
        <p:nvGraphicFramePr>
          <p:cNvPr id="18" name="グラフ 17"/>
          <p:cNvGraphicFramePr/>
          <p:nvPr>
            <p:extLst>
              <p:ext uri="{D42A27DB-BD31-4B8C-83A1-F6EECF244321}">
                <p14:modId xmlns:p14="http://schemas.microsoft.com/office/powerpoint/2010/main" val="2726683518"/>
              </p:ext>
            </p:extLst>
          </p:nvPr>
        </p:nvGraphicFramePr>
        <p:xfrm>
          <a:off x="5026936" y="1082840"/>
          <a:ext cx="4414835" cy="2332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グラフ 11"/>
          <p:cNvGraphicFramePr/>
          <p:nvPr>
            <p:extLst>
              <p:ext uri="{D42A27DB-BD31-4B8C-83A1-F6EECF244321}">
                <p14:modId xmlns:p14="http://schemas.microsoft.com/office/powerpoint/2010/main" val="1267657854"/>
              </p:ext>
            </p:extLst>
          </p:nvPr>
        </p:nvGraphicFramePr>
        <p:xfrm>
          <a:off x="5025393" y="4130897"/>
          <a:ext cx="4421161" cy="2886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直線コネクタ 7"/>
          <p:cNvCxnSpPr/>
          <p:nvPr/>
        </p:nvCxnSpPr>
        <p:spPr>
          <a:xfrm>
            <a:off x="8384137" y="5250504"/>
            <a:ext cx="0" cy="6881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>
            <a:off x="7627599" y="5896160"/>
            <a:ext cx="75653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7668611" y="5891252"/>
            <a:ext cx="6880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 smtClean="0"/>
              <a:t>（</a:t>
            </a:r>
            <a:r>
              <a:rPr kumimoji="1" lang="en-US" altLang="ja-JP" sz="1000" dirty="0" smtClean="0"/>
              <a:t>16.6</a:t>
            </a:r>
            <a:r>
              <a:rPr kumimoji="1" lang="ja-JP" altLang="en-US" sz="1000" dirty="0" smtClean="0"/>
              <a:t>）</a:t>
            </a:r>
            <a:endParaRPr kumimoji="1" lang="ja-JP" altLang="en-US" sz="1000" dirty="0"/>
          </a:p>
        </p:txBody>
      </p:sp>
      <p:cxnSp>
        <p:nvCxnSpPr>
          <p:cNvPr id="20" name="直線コネクタ 19"/>
          <p:cNvCxnSpPr/>
          <p:nvPr/>
        </p:nvCxnSpPr>
        <p:spPr>
          <a:xfrm>
            <a:off x="8915846" y="2343245"/>
            <a:ext cx="0" cy="7570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>
            <a:off x="8685126" y="3100254"/>
            <a:ext cx="21914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8504529" y="3091148"/>
            <a:ext cx="6174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 smtClean="0"/>
              <a:t>（</a:t>
            </a:r>
            <a:r>
              <a:rPr kumimoji="1" lang="en-US" altLang="ja-JP" sz="1000" dirty="0" smtClean="0"/>
              <a:t>4.7</a:t>
            </a:r>
            <a:r>
              <a:rPr kumimoji="1" lang="ja-JP" altLang="en-US" sz="1000" dirty="0" smtClean="0"/>
              <a:t>）</a:t>
            </a:r>
            <a:endParaRPr kumimoji="1" lang="ja-JP" altLang="en-US" sz="1000" dirty="0"/>
          </a:p>
        </p:txBody>
      </p:sp>
      <p:graphicFrame>
        <p:nvGraphicFramePr>
          <p:cNvPr id="19" name="グラフ 18"/>
          <p:cNvGraphicFramePr/>
          <p:nvPr>
            <p:extLst>
              <p:ext uri="{D42A27DB-BD31-4B8C-83A1-F6EECF244321}">
                <p14:modId xmlns:p14="http://schemas.microsoft.com/office/powerpoint/2010/main" val="1009693398"/>
              </p:ext>
            </p:extLst>
          </p:nvPr>
        </p:nvGraphicFramePr>
        <p:xfrm>
          <a:off x="207598" y="1109690"/>
          <a:ext cx="4567974" cy="3355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4" name="グラフ 23"/>
          <p:cNvGraphicFramePr/>
          <p:nvPr>
            <p:extLst>
              <p:ext uri="{D42A27DB-BD31-4B8C-83A1-F6EECF244321}">
                <p14:modId xmlns:p14="http://schemas.microsoft.com/office/powerpoint/2010/main" val="2249467756"/>
              </p:ext>
            </p:extLst>
          </p:nvPr>
        </p:nvGraphicFramePr>
        <p:xfrm>
          <a:off x="105214" y="4352594"/>
          <a:ext cx="4670358" cy="2811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5" name="テキスト ボックス 24"/>
          <p:cNvSpPr txBox="1"/>
          <p:nvPr/>
        </p:nvSpPr>
        <p:spPr>
          <a:xfrm>
            <a:off x="6855247" y="6953092"/>
            <a:ext cx="30027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 smtClean="0">
                <a:latin typeface="+mn-ea"/>
              </a:rPr>
              <a:t>SDGs</a:t>
            </a:r>
            <a:r>
              <a:rPr kumimoji="1" lang="ja-JP" altLang="en-US" sz="1000" dirty="0" smtClean="0">
                <a:latin typeface="+mn-ea"/>
              </a:rPr>
              <a:t>認知度調査（</a:t>
            </a:r>
            <a:r>
              <a:rPr kumimoji="1" lang="en-US" altLang="ja-JP" sz="1000" dirty="0" smtClean="0">
                <a:latin typeface="+mn-ea"/>
              </a:rPr>
              <a:t>2021</a:t>
            </a:r>
            <a:r>
              <a:rPr kumimoji="1" lang="ja-JP" altLang="en-US" sz="1000" dirty="0" smtClean="0">
                <a:latin typeface="+mn-ea"/>
              </a:rPr>
              <a:t>年</a:t>
            </a:r>
            <a:r>
              <a:rPr kumimoji="1" lang="en-US" altLang="ja-JP" sz="1000" dirty="0" smtClean="0">
                <a:latin typeface="+mn-ea"/>
              </a:rPr>
              <a:t>9</a:t>
            </a:r>
            <a:r>
              <a:rPr kumimoji="1" lang="ja-JP" altLang="en-US" sz="1000" dirty="0" smtClean="0">
                <a:latin typeface="+mn-ea"/>
              </a:rPr>
              <a:t>月：</a:t>
            </a:r>
            <a:r>
              <a:rPr kumimoji="1" lang="en-US" altLang="ja-JP" sz="1000" dirty="0" smtClean="0">
                <a:latin typeface="+mn-ea"/>
              </a:rPr>
              <a:t>Q</a:t>
            </a:r>
            <a:r>
              <a:rPr kumimoji="1" lang="ja-JP" altLang="en-US" sz="1000" dirty="0" smtClean="0">
                <a:latin typeface="+mn-ea"/>
              </a:rPr>
              <a:t>ネット調査より）</a:t>
            </a:r>
            <a:endParaRPr kumimoji="1" lang="ja-JP" altLang="en-US" sz="1000" dirty="0">
              <a:latin typeface="+mn-ea"/>
            </a:endParaRPr>
          </a:p>
        </p:txBody>
      </p:sp>
      <p:sp>
        <p:nvSpPr>
          <p:cNvPr id="15" name="楕円 14"/>
          <p:cNvSpPr/>
          <p:nvPr/>
        </p:nvSpPr>
        <p:spPr>
          <a:xfrm>
            <a:off x="968883" y="1953325"/>
            <a:ext cx="1860041" cy="2293858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楕円 15"/>
          <p:cNvSpPr/>
          <p:nvPr/>
        </p:nvSpPr>
        <p:spPr>
          <a:xfrm>
            <a:off x="8543873" y="2916013"/>
            <a:ext cx="538787" cy="499211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648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0" y="0"/>
            <a:ext cx="9906000" cy="540000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en-US" altLang="ja-JP" sz="2400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SDGs</a:t>
            </a:r>
            <a:r>
              <a:rPr kumimoji="1" lang="ja-JP" altLang="en-US" sz="2400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を広く知って</a:t>
            </a:r>
            <a:r>
              <a:rPr kumimoji="1" lang="ja-JP" altLang="en-US" sz="2400" b="1" dirty="0" smtClean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いただく</a:t>
            </a:r>
            <a:endParaRPr lang="en-US" altLang="ja-JP" sz="2400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07599" y="682730"/>
            <a:ext cx="9297348" cy="95410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Ins="0" rtlCol="0">
            <a:spAutoFit/>
          </a:bodyPr>
          <a:lstStyle/>
          <a:p>
            <a:pPr>
              <a:tabLst>
                <a:tab pos="6239554" algn="l"/>
              </a:tabLst>
            </a:pPr>
            <a:r>
              <a:rPr lang="ja-JP" altLang="en-US" sz="20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■中小製造事業における</a:t>
            </a:r>
            <a:r>
              <a:rPr lang="en-US" altLang="ja-JP" sz="20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SDGs</a:t>
            </a:r>
            <a:endParaRPr lang="en-US" altLang="ja-JP" sz="20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indent="360363">
              <a:tabLst>
                <a:tab pos="6239554" algn="l"/>
              </a:tabLst>
            </a:pPr>
            <a:r>
              <a:rPr kumimoji="1" lang="ja-JP" altLang="en-US" sz="1200" dirty="0" smtClean="0"/>
              <a:t>実施時期：</a:t>
            </a:r>
            <a:r>
              <a:rPr kumimoji="1" lang="en-US" altLang="ja-JP" sz="1200" dirty="0" smtClean="0"/>
              <a:t>2020</a:t>
            </a:r>
            <a:r>
              <a:rPr kumimoji="1" lang="ja-JP" altLang="en-US" sz="1200" dirty="0" smtClean="0"/>
              <a:t>年</a:t>
            </a:r>
            <a:r>
              <a:rPr kumimoji="1" lang="en-US" altLang="ja-JP" sz="1200" dirty="0" smtClean="0"/>
              <a:t>7</a:t>
            </a:r>
            <a:r>
              <a:rPr kumimoji="1" lang="ja-JP" altLang="en-US" sz="1200" dirty="0" smtClean="0"/>
              <a:t>月～</a:t>
            </a:r>
            <a:r>
              <a:rPr kumimoji="1" lang="en-US" altLang="ja-JP" sz="1200" dirty="0" smtClean="0"/>
              <a:t>8</a:t>
            </a:r>
            <a:r>
              <a:rPr kumimoji="1" lang="ja-JP" altLang="en-US" sz="1200" dirty="0" smtClean="0"/>
              <a:t>月</a:t>
            </a:r>
            <a:endParaRPr kumimoji="1" lang="en-US" altLang="ja-JP" sz="1200" dirty="0" smtClean="0"/>
          </a:p>
          <a:p>
            <a:pPr indent="360363">
              <a:tabLst>
                <a:tab pos="6239554" algn="l"/>
              </a:tabLst>
            </a:pPr>
            <a:r>
              <a:rPr kumimoji="1" lang="ja-JP" altLang="en-US" sz="1200" dirty="0" smtClean="0"/>
              <a:t>発送件数：</a:t>
            </a:r>
            <a:r>
              <a:rPr kumimoji="1" lang="en-US" altLang="ja-JP" sz="1200" dirty="0" smtClean="0"/>
              <a:t>3,000</a:t>
            </a:r>
            <a:r>
              <a:rPr kumimoji="1" lang="ja-JP" altLang="en-US" sz="1200" dirty="0" smtClean="0"/>
              <a:t>件（有効発送数：</a:t>
            </a:r>
            <a:r>
              <a:rPr kumimoji="1" lang="en-US" altLang="ja-JP" sz="1200" dirty="0" smtClean="0"/>
              <a:t>2,886</a:t>
            </a:r>
            <a:r>
              <a:rPr kumimoji="1" lang="ja-JP" altLang="en-US" sz="1200" dirty="0" smtClean="0"/>
              <a:t>件）⇒　有効回答数（率）：</a:t>
            </a:r>
            <a:r>
              <a:rPr kumimoji="1" lang="en-US" altLang="ja-JP" sz="1200" dirty="0" smtClean="0"/>
              <a:t>790</a:t>
            </a:r>
            <a:r>
              <a:rPr kumimoji="1" lang="ja-JP" altLang="en-US" sz="1200" dirty="0" smtClean="0"/>
              <a:t>件（</a:t>
            </a:r>
            <a:r>
              <a:rPr kumimoji="1" lang="en-US" altLang="ja-JP" sz="1200" dirty="0" smtClean="0"/>
              <a:t>27.37</a:t>
            </a:r>
            <a:r>
              <a:rPr kumimoji="1" lang="ja-JP" altLang="en-US" sz="1200" dirty="0" smtClean="0"/>
              <a:t>％）</a:t>
            </a:r>
            <a:endParaRPr kumimoji="1" lang="en-US" altLang="ja-JP" sz="1200" dirty="0" smtClean="0"/>
          </a:p>
          <a:p>
            <a:pPr indent="360363">
              <a:tabLst>
                <a:tab pos="6239554" algn="l"/>
              </a:tabLst>
            </a:pPr>
            <a:r>
              <a:rPr kumimoji="1" lang="ja-JP" altLang="en-US" sz="1200" dirty="0" smtClean="0"/>
              <a:t>調査対象：府内製造業（無作為抽出）</a:t>
            </a:r>
            <a:endParaRPr kumimoji="1" lang="ja-JP" altLang="en-US" sz="12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840737" y="6895017"/>
            <a:ext cx="30652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 smtClean="0">
                <a:latin typeface="+mn-ea"/>
              </a:rPr>
              <a:t>「新型コロナウイルスの影響と企業経営に関する調査」より</a:t>
            </a:r>
            <a:endParaRPr kumimoji="1" lang="ja-JP" altLang="en-US" sz="1000" dirty="0">
              <a:latin typeface="+mn-ea"/>
            </a:endParaRPr>
          </a:p>
        </p:txBody>
      </p:sp>
      <p:graphicFrame>
        <p:nvGraphicFramePr>
          <p:cNvPr id="10" name="グラフ 9"/>
          <p:cNvGraphicFramePr/>
          <p:nvPr>
            <p:extLst>
              <p:ext uri="{D42A27DB-BD31-4B8C-83A1-F6EECF244321}">
                <p14:modId xmlns:p14="http://schemas.microsoft.com/office/powerpoint/2010/main" val="2745256988"/>
              </p:ext>
            </p:extLst>
          </p:nvPr>
        </p:nvGraphicFramePr>
        <p:xfrm>
          <a:off x="0" y="1779567"/>
          <a:ext cx="5528723" cy="4655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グラフ 16"/>
          <p:cNvGraphicFramePr/>
          <p:nvPr>
            <p:extLst>
              <p:ext uri="{D42A27DB-BD31-4B8C-83A1-F6EECF244321}">
                <p14:modId xmlns:p14="http://schemas.microsoft.com/office/powerpoint/2010/main" val="1789285157"/>
              </p:ext>
            </p:extLst>
          </p:nvPr>
        </p:nvGraphicFramePr>
        <p:xfrm>
          <a:off x="3772735" y="1779567"/>
          <a:ext cx="6136005" cy="4701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楕円 17"/>
          <p:cNvSpPr/>
          <p:nvPr/>
        </p:nvSpPr>
        <p:spPr>
          <a:xfrm>
            <a:off x="418618" y="2978241"/>
            <a:ext cx="1646840" cy="1353967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楕円 19"/>
          <p:cNvSpPr/>
          <p:nvPr/>
        </p:nvSpPr>
        <p:spPr>
          <a:xfrm>
            <a:off x="6840738" y="3521646"/>
            <a:ext cx="2103238" cy="1170892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548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0" y="0"/>
            <a:ext cx="9906000" cy="540000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en-US" altLang="ja-JP" sz="2400" b="1" dirty="0" smtClean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SDGs</a:t>
            </a:r>
            <a:r>
              <a:rPr kumimoji="1" lang="ja-JP" altLang="en-US" sz="2400" b="1" dirty="0" smtClean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を広く知っていただく</a:t>
            </a:r>
            <a:endParaRPr lang="en-US" altLang="ja-JP" sz="2400" b="1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13802" y="743836"/>
            <a:ext cx="6403206" cy="14927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74638" indent="-274638"/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これまでの取組み</a:t>
            </a:r>
            <a:endParaRPr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74638" indent="-188913">
              <a:spcBef>
                <a:spcPts val="600"/>
              </a:spcBef>
            </a:pP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府民向け：教育機関や各種団体などと連携した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SDGs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講義（今年度は中学、高校からも要請あり）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74638" indent="533400"/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企業等と連携した普及イベント（ファミリー層向けのイベントを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web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で試験的に実施）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74638" indent="-188913"/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企業向け：企業向けセミナー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74638" indent="-188913"/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　社員向け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SDGs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研修等の支援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74638" indent="-188913"/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広報活動：企業と連携し普及ポスターの作製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74638" indent="533400"/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各種団体が発行する広報紙で大阪府の取組を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PR</a:t>
            </a:r>
          </a:p>
        </p:txBody>
      </p:sp>
      <p:graphicFrame>
        <p:nvGraphicFramePr>
          <p:cNvPr id="15" name="グラフ 14"/>
          <p:cNvGraphicFramePr/>
          <p:nvPr>
            <p:extLst>
              <p:ext uri="{D42A27DB-BD31-4B8C-83A1-F6EECF244321}">
                <p14:modId xmlns:p14="http://schemas.microsoft.com/office/powerpoint/2010/main" val="1969588604"/>
              </p:ext>
            </p:extLst>
          </p:nvPr>
        </p:nvGraphicFramePr>
        <p:xfrm>
          <a:off x="6583682" y="540000"/>
          <a:ext cx="3255644" cy="1908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角丸四角形 15"/>
          <p:cNvSpPr/>
          <p:nvPr/>
        </p:nvSpPr>
        <p:spPr>
          <a:xfrm>
            <a:off x="176463" y="2448058"/>
            <a:ext cx="9553073" cy="4554260"/>
          </a:xfrm>
          <a:prstGeom prst="roundRect">
            <a:avLst>
              <a:gd name="adj" fmla="val 4147"/>
            </a:avLst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31648" y="2561451"/>
            <a:ext cx="6252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次年度の取組み（案）</a:t>
            </a:r>
            <a:r>
              <a:rPr kumimoji="1" lang="en-US" altLang="ja-JP" sz="1200" dirty="0" smtClean="0"/>
              <a:t>※</a:t>
            </a:r>
            <a:r>
              <a:rPr kumimoji="1" lang="ja-JP" altLang="en-US" sz="1200" dirty="0" smtClean="0"/>
              <a:t>これまでの取組みを継承しつつ以下についても検討を進める</a:t>
            </a:r>
            <a:endParaRPr kumimoji="1" lang="ja-JP" altLang="en-US" sz="12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50118" y="3522437"/>
            <a:ext cx="7237879" cy="30880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〇取組みの例</a:t>
            </a:r>
            <a:endParaRPr kumimoji="1" lang="en-US" altLang="ja-JP" sz="1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indent="182563">
              <a:spcBef>
                <a:spcPts val="600"/>
              </a:spcBef>
            </a:pPr>
            <a:r>
              <a:rPr kumimoji="1"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・多様な年齢層の方が参加し体感できる企画（ワークショップやイベントなど）</a:t>
            </a:r>
            <a:endParaRPr kumimoji="1" lang="en-US" altLang="ja-JP" sz="1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indent="182563">
              <a:spcBef>
                <a:spcPts val="600"/>
              </a:spcBef>
            </a:pP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・中小企業</a:t>
            </a:r>
            <a:r>
              <a:rPr kumimoji="1"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の取組みに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つながるような企画（経済界と連携</a:t>
            </a:r>
            <a:r>
              <a:rPr kumimoji="1"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したフォーラムや</a:t>
            </a:r>
            <a:endParaRPr kumimoji="1" lang="en-US" altLang="ja-JP" sz="1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182563" indent="4846638">
              <a:spcBef>
                <a:spcPts val="600"/>
              </a:spcBef>
            </a:pPr>
            <a:r>
              <a:rPr kumimoji="1"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社内研修への協力など）</a:t>
            </a:r>
            <a:endParaRPr kumimoji="1" lang="en-US" altLang="ja-JP" sz="1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182563">
              <a:spcBef>
                <a:spcPts val="600"/>
              </a:spcBef>
            </a:pPr>
            <a:r>
              <a:rPr kumimoji="1"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kumimoji="1"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SDGs</a:t>
            </a:r>
            <a:r>
              <a:rPr kumimoji="1"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の取組みが広がるようなキャンペーン</a:t>
            </a:r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indent="182563">
              <a:spcBef>
                <a:spcPts val="1200"/>
              </a:spcBef>
            </a:pPr>
            <a:r>
              <a:rPr kumimoji="1" lang="ja-JP" altLang="en-US" sz="13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課題 ⇒ 参加したくなるようなテーマ設定</a:t>
            </a:r>
            <a:endParaRPr kumimoji="1" lang="en-US" altLang="ja-JP" sz="13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indent="808038">
              <a:spcBef>
                <a:spcPts val="400"/>
              </a:spcBef>
            </a:pPr>
            <a:r>
              <a:rPr kumimoji="1" lang="ja-JP" altLang="en-US" sz="13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（関心の高いテーマ、身近に感じられるテーマ）</a:t>
            </a:r>
            <a:endParaRPr kumimoji="1" lang="en-US" altLang="ja-JP" sz="13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indent="808038">
              <a:spcBef>
                <a:spcPts val="400"/>
              </a:spcBef>
            </a:pPr>
            <a:r>
              <a:rPr kumimoji="1" lang="ja-JP" altLang="en-US" sz="13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多くの方が参加可能な条件設定（時期・時間帯など）</a:t>
            </a:r>
            <a:endParaRPr kumimoji="1" lang="en-US" altLang="ja-JP" sz="13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indent="808038">
              <a:spcBef>
                <a:spcPts val="400"/>
              </a:spcBef>
            </a:pPr>
            <a:r>
              <a:rPr kumimoji="1" lang="ja-JP" altLang="en-US" sz="13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コロナ禍でも実施可能な企画（オンラインの活用など）</a:t>
            </a:r>
            <a:endParaRPr kumimoji="1" lang="en-US" altLang="ja-JP" sz="13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indent="808038">
              <a:spcBef>
                <a:spcPts val="400"/>
              </a:spcBef>
            </a:pPr>
            <a:r>
              <a:rPr kumimoji="1" lang="ja-JP" altLang="en-US" sz="13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オンライン対応が困難な方へのフォロー</a:t>
            </a:r>
            <a:endParaRPr kumimoji="1" lang="en-US" altLang="ja-JP" sz="13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indent="808038">
              <a:spcBef>
                <a:spcPts val="400"/>
              </a:spcBef>
            </a:pPr>
            <a:r>
              <a:rPr kumimoji="1" lang="ja-JP" altLang="en-US" sz="13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庁内部局や市町村、関係企業・団体等との連携</a:t>
            </a:r>
            <a:endParaRPr kumimoji="1" lang="en-US" altLang="ja-JP" sz="13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50118" y="3049901"/>
            <a:ext cx="6988907" cy="3385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 smtClean="0"/>
              <a:t>主な方向性：</a:t>
            </a:r>
            <a:r>
              <a:rPr kumimoji="1" lang="en-US" altLang="ja-JP" sz="1600" b="1" dirty="0" smtClean="0"/>
              <a:t>SDGs</a:t>
            </a:r>
            <a:r>
              <a:rPr kumimoji="1" lang="ja-JP" altLang="en-US" sz="1600" b="1" dirty="0" smtClean="0"/>
              <a:t>の理解を深める </a:t>
            </a:r>
            <a:r>
              <a:rPr kumimoji="1" lang="en-US" altLang="ja-JP" sz="1600" b="1" dirty="0" smtClean="0"/>
              <a:t>+</a:t>
            </a:r>
            <a:r>
              <a:rPr kumimoji="1" lang="ja-JP" altLang="en-US" sz="1600" b="1" dirty="0" smtClean="0"/>
              <a:t> 府内の中小企業の取組みを増やす</a:t>
            </a:r>
            <a:endParaRPr kumimoji="1" lang="ja-JP" altLang="en-US" sz="1600" b="1" dirty="0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3"/>
          <a:srcRect l="15563" t="24334" r="14860" b="19208"/>
          <a:stretch/>
        </p:blipFill>
        <p:spPr>
          <a:xfrm>
            <a:off x="5819967" y="5119010"/>
            <a:ext cx="3668077" cy="167348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19777" y="2884095"/>
            <a:ext cx="2249447" cy="1687086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7563915" y="4854412"/>
            <a:ext cx="21611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 smtClean="0"/>
              <a:t>オンラインを活用した</a:t>
            </a:r>
            <a:r>
              <a:rPr kumimoji="1" lang="en-US" altLang="ja-JP" sz="1000" dirty="0" smtClean="0"/>
              <a:t>SDGs</a:t>
            </a:r>
            <a:r>
              <a:rPr kumimoji="1" lang="ja-JP" altLang="en-US" sz="1000" dirty="0" smtClean="0"/>
              <a:t>講演の様子</a:t>
            </a:r>
            <a:endParaRPr kumimoji="1" lang="ja-JP" altLang="en-US" sz="10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689638" y="6788501"/>
            <a:ext cx="19287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 smtClean="0"/>
              <a:t>オンラインを活用した</a:t>
            </a:r>
            <a:r>
              <a:rPr kumimoji="1" lang="en-US" altLang="ja-JP" sz="1000" dirty="0" smtClean="0"/>
              <a:t>SDGs</a:t>
            </a:r>
            <a:r>
              <a:rPr kumimoji="1" lang="ja-JP" altLang="en-US" sz="1000" dirty="0" smtClean="0"/>
              <a:t>イベント</a:t>
            </a:r>
            <a:endParaRPr kumimoji="1" lang="ja-JP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05114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0" y="0"/>
            <a:ext cx="9906000" cy="540000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ステークホルダーを相互につなぎ合わせる</a:t>
            </a:r>
            <a:endParaRPr lang="en-US" altLang="ja-JP" sz="2400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07599" y="682730"/>
            <a:ext cx="7275241" cy="120032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Ins="0" rtlCol="0">
            <a:spAutoFit/>
          </a:bodyPr>
          <a:lstStyle/>
          <a:p>
            <a:pPr>
              <a:tabLst>
                <a:tab pos="6239554" algn="l"/>
              </a:tabLst>
            </a:pPr>
            <a:r>
              <a:rPr lang="ja-JP" altLang="en-US" sz="20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■中小製造事業における</a:t>
            </a:r>
            <a:r>
              <a:rPr lang="en-US" altLang="ja-JP" sz="20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SDGs</a:t>
            </a:r>
          </a:p>
          <a:p>
            <a:pPr indent="360363">
              <a:tabLst>
                <a:tab pos="6239554" algn="l"/>
              </a:tabLst>
            </a:pPr>
            <a:r>
              <a:rPr kumimoji="1" lang="ja-JP" altLang="en-US" sz="1200" dirty="0"/>
              <a:t>実施時期：</a:t>
            </a:r>
            <a:r>
              <a:rPr kumimoji="1" lang="en-US" altLang="ja-JP" sz="1200" dirty="0"/>
              <a:t>2020</a:t>
            </a:r>
            <a:r>
              <a:rPr kumimoji="1" lang="ja-JP" altLang="en-US" sz="1200" dirty="0"/>
              <a:t>年</a:t>
            </a:r>
            <a:r>
              <a:rPr kumimoji="1" lang="en-US" altLang="ja-JP" sz="1200" dirty="0"/>
              <a:t>7</a:t>
            </a:r>
            <a:r>
              <a:rPr kumimoji="1" lang="ja-JP" altLang="en-US" sz="1200" dirty="0"/>
              <a:t>月～</a:t>
            </a:r>
            <a:r>
              <a:rPr kumimoji="1" lang="en-US" altLang="ja-JP" sz="1200" dirty="0"/>
              <a:t>8</a:t>
            </a:r>
            <a:r>
              <a:rPr kumimoji="1" lang="ja-JP" altLang="en-US" sz="1200" dirty="0"/>
              <a:t>月</a:t>
            </a:r>
            <a:endParaRPr kumimoji="1" lang="en-US" altLang="ja-JP" sz="1200" dirty="0"/>
          </a:p>
          <a:p>
            <a:pPr indent="360363">
              <a:tabLst>
                <a:tab pos="6239554" algn="l"/>
              </a:tabLst>
            </a:pPr>
            <a:r>
              <a:rPr kumimoji="1" lang="ja-JP" altLang="en-US" sz="1200" dirty="0"/>
              <a:t>発送件数：</a:t>
            </a:r>
            <a:r>
              <a:rPr kumimoji="1" lang="en-US" altLang="ja-JP" sz="1200" dirty="0"/>
              <a:t>3,000</a:t>
            </a:r>
            <a:r>
              <a:rPr kumimoji="1" lang="ja-JP" altLang="en-US" sz="1200" dirty="0"/>
              <a:t>件（有効発送数：</a:t>
            </a:r>
            <a:r>
              <a:rPr kumimoji="1" lang="en-US" altLang="ja-JP" sz="1200" dirty="0"/>
              <a:t>2,886</a:t>
            </a:r>
            <a:r>
              <a:rPr kumimoji="1" lang="ja-JP" altLang="en-US" sz="1200" dirty="0"/>
              <a:t>件）⇒　有効回答数（率）：</a:t>
            </a:r>
            <a:r>
              <a:rPr kumimoji="1" lang="en-US" altLang="ja-JP" sz="1200" dirty="0"/>
              <a:t>790</a:t>
            </a:r>
            <a:r>
              <a:rPr kumimoji="1" lang="ja-JP" altLang="en-US" sz="1200" dirty="0"/>
              <a:t>件（</a:t>
            </a:r>
            <a:r>
              <a:rPr kumimoji="1" lang="en-US" altLang="ja-JP" sz="1200" dirty="0"/>
              <a:t>27.37</a:t>
            </a:r>
            <a:r>
              <a:rPr kumimoji="1" lang="ja-JP" altLang="en-US" sz="1200" dirty="0"/>
              <a:t>％）</a:t>
            </a:r>
            <a:endParaRPr kumimoji="1" lang="en-US" altLang="ja-JP" sz="1200" dirty="0"/>
          </a:p>
          <a:p>
            <a:pPr indent="360363">
              <a:tabLst>
                <a:tab pos="6239554" algn="l"/>
              </a:tabLst>
            </a:pPr>
            <a:r>
              <a:rPr kumimoji="1" lang="ja-JP" altLang="en-US" sz="1200" dirty="0"/>
              <a:t>調査対象：府内製造業（無作為抽出）</a:t>
            </a:r>
          </a:p>
          <a:p>
            <a:pPr>
              <a:tabLst>
                <a:tab pos="6239554" algn="l"/>
              </a:tabLst>
            </a:pPr>
            <a:endParaRPr kumimoji="1" lang="ja-JP" altLang="en-US" sz="16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840737" y="6895017"/>
            <a:ext cx="30652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 smtClean="0">
                <a:latin typeface="+mn-ea"/>
              </a:rPr>
              <a:t>「新型コロナウイルスの影響と企業経営に関する調査」より</a:t>
            </a:r>
            <a:endParaRPr kumimoji="1" lang="ja-JP" altLang="en-US" sz="1000" dirty="0">
              <a:latin typeface="+mn-ea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207599" y="1748843"/>
            <a:ext cx="9517426" cy="4942319"/>
            <a:chOff x="207599" y="1398323"/>
            <a:chExt cx="9517426" cy="4942319"/>
          </a:xfrm>
        </p:grpSpPr>
        <p:graphicFrame>
          <p:nvGraphicFramePr>
            <p:cNvPr id="4" name="グラフ 3"/>
            <p:cNvGraphicFramePr/>
            <p:nvPr>
              <p:extLst/>
            </p:nvPr>
          </p:nvGraphicFramePr>
          <p:xfrm>
            <a:off x="207599" y="1398323"/>
            <a:ext cx="9517426" cy="494231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3" name="楕円 12"/>
            <p:cNvSpPr/>
            <p:nvPr/>
          </p:nvSpPr>
          <p:spPr>
            <a:xfrm>
              <a:off x="2183481" y="2236328"/>
              <a:ext cx="447675" cy="219075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/>
            </a:p>
          </p:txBody>
        </p:sp>
      </p:grpSp>
      <p:sp>
        <p:nvSpPr>
          <p:cNvPr id="3" name="角丸四角形 2"/>
          <p:cNvSpPr/>
          <p:nvPr/>
        </p:nvSpPr>
        <p:spPr>
          <a:xfrm rot="18891106">
            <a:off x="2486007" y="5012575"/>
            <a:ext cx="1426050" cy="277091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959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3">
      <a:majorFont>
        <a:latin typeface="Arial"/>
        <a:ea typeface="Meiryo UI"/>
        <a:cs typeface=""/>
      </a:majorFont>
      <a:minorFont>
        <a:latin typeface="Arial"/>
        <a:ea typeface="Meiryo UI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6130</TotalTime>
  <Words>3038</Words>
  <Application>Microsoft Office PowerPoint</Application>
  <PresentationFormat>ユーザー設定</PresentationFormat>
  <Paragraphs>247</Paragraphs>
  <Slides>15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15</vt:i4>
      </vt:variant>
    </vt:vector>
  </HeadingPairs>
  <TitlesOfParts>
    <vt:vector size="23" baseType="lpstr">
      <vt:lpstr>Meiryo UI</vt:lpstr>
      <vt:lpstr>UD デジタル 教科書体 NK-B</vt:lpstr>
      <vt:lpstr>メイリオ</vt:lpstr>
      <vt:lpstr>游ゴシック</vt:lpstr>
      <vt:lpstr>游ゴシック Light</vt:lpstr>
      <vt:lpstr>Arial</vt:lpstr>
      <vt:lpstr>1_Office テーマ</vt:lpstr>
      <vt:lpstr>デザインの設定</vt:lpstr>
      <vt:lpstr>PowerPoint プレゼンテーション</vt:lpstr>
      <vt:lpstr>  2022年度の大阪府の取組み（案）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大阪府</dc:creator>
  <cp:lastModifiedBy>大阪府</cp:lastModifiedBy>
  <cp:revision>461</cp:revision>
  <cp:lastPrinted>2021-10-06T01:33:00Z</cp:lastPrinted>
  <dcterms:created xsi:type="dcterms:W3CDTF">2020-03-04T04:39:12Z</dcterms:created>
  <dcterms:modified xsi:type="dcterms:W3CDTF">2021-10-20T06:29:56Z</dcterms:modified>
</cp:coreProperties>
</file>