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7"/>
  </p:notesMasterIdLst>
  <p:handoutMasterIdLst>
    <p:handoutMasterId r:id="rId28"/>
  </p:handoutMasterIdLst>
  <p:sldIdLst>
    <p:sldId id="333" r:id="rId2"/>
    <p:sldId id="334" r:id="rId3"/>
    <p:sldId id="336" r:id="rId4"/>
    <p:sldId id="338" r:id="rId5"/>
    <p:sldId id="339" r:id="rId6"/>
    <p:sldId id="341" r:id="rId7"/>
    <p:sldId id="340" r:id="rId8"/>
    <p:sldId id="381" r:id="rId9"/>
    <p:sldId id="384" r:id="rId10"/>
    <p:sldId id="342" r:id="rId11"/>
    <p:sldId id="343" r:id="rId12"/>
    <p:sldId id="337" r:id="rId13"/>
    <p:sldId id="344" r:id="rId14"/>
    <p:sldId id="380" r:id="rId15"/>
    <p:sldId id="345" r:id="rId16"/>
    <p:sldId id="387" r:id="rId17"/>
    <p:sldId id="347" r:id="rId18"/>
    <p:sldId id="383" r:id="rId19"/>
    <p:sldId id="348" r:id="rId20"/>
    <p:sldId id="361" r:id="rId21"/>
    <p:sldId id="350" r:id="rId22"/>
    <p:sldId id="352" r:id="rId23"/>
    <p:sldId id="353" r:id="rId24"/>
    <p:sldId id="357" r:id="rId25"/>
    <p:sldId id="354" r:id="rId2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p:cViewPr varScale="1">
        <p:scale>
          <a:sx n="33" d="100"/>
          <a:sy n="33" d="100"/>
        </p:scale>
        <p:origin x="223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水谷 祐子" userId="fef26cfa4235db4a" providerId="LiveId" clId="{98632B22-8E58-4B1A-BF5C-8720B4049F51}"/>
    <pc:docChg chg="undo custSel delSld modSld sldOrd">
      <pc:chgData name="水谷 祐子" userId="fef26cfa4235db4a" providerId="LiveId" clId="{98632B22-8E58-4B1A-BF5C-8720B4049F51}" dt="2022-03-21T13:52:47.033" v="2257" actId="1076"/>
      <pc:docMkLst>
        <pc:docMk/>
      </pc:docMkLst>
      <pc:sldChg chg="addSp modSp mod">
        <pc:chgData name="水谷 祐子" userId="fef26cfa4235db4a" providerId="LiveId" clId="{98632B22-8E58-4B1A-BF5C-8720B4049F51}" dt="2022-03-21T11:47:20.797" v="182" actId="1076"/>
        <pc:sldMkLst>
          <pc:docMk/>
          <pc:sldMk cId="1267084447" sldId="342"/>
        </pc:sldMkLst>
        <pc:spChg chg="add mod">
          <ac:chgData name="水谷 祐子" userId="fef26cfa4235db4a" providerId="LiveId" clId="{98632B22-8E58-4B1A-BF5C-8720B4049F51}" dt="2022-03-21T11:46:16.910" v="134" actId="1076"/>
          <ac:spMkLst>
            <pc:docMk/>
            <pc:sldMk cId="1267084447" sldId="342"/>
            <ac:spMk id="9" creationId="{0CE10330-992A-4F40-9B27-6DC7F6A03341}"/>
          </ac:spMkLst>
        </pc:spChg>
        <pc:spChg chg="add mod">
          <ac:chgData name="水谷 祐子" userId="fef26cfa4235db4a" providerId="LiveId" clId="{98632B22-8E58-4B1A-BF5C-8720B4049F51}" dt="2022-03-21T11:46:45.281" v="151" actId="1076"/>
          <ac:spMkLst>
            <pc:docMk/>
            <pc:sldMk cId="1267084447" sldId="342"/>
            <ac:spMk id="10" creationId="{9517588D-E665-4D1F-AD79-E694288C67A4}"/>
          </ac:spMkLst>
        </pc:spChg>
        <pc:spChg chg="add mod">
          <ac:chgData name="水谷 祐子" userId="fef26cfa4235db4a" providerId="LiveId" clId="{98632B22-8E58-4B1A-BF5C-8720B4049F51}" dt="2022-03-21T11:47:20.797" v="182" actId="1076"/>
          <ac:spMkLst>
            <pc:docMk/>
            <pc:sldMk cId="1267084447" sldId="342"/>
            <ac:spMk id="12" creationId="{72ED97DB-547F-4D63-829F-42C6C8ED26C5}"/>
          </ac:spMkLst>
        </pc:spChg>
        <pc:graphicFrameChg chg="modGraphic">
          <ac:chgData name="水谷 祐子" userId="fef26cfa4235db4a" providerId="LiveId" clId="{98632B22-8E58-4B1A-BF5C-8720B4049F51}" dt="2022-03-21T11:47:04.817" v="155" actId="14734"/>
          <ac:graphicFrameMkLst>
            <pc:docMk/>
            <pc:sldMk cId="1267084447" sldId="342"/>
            <ac:graphicFrameMk id="14" creationId="{00000000-0000-0000-0000-000000000000}"/>
          </ac:graphicFrameMkLst>
        </pc:graphicFrameChg>
      </pc:sldChg>
      <pc:sldChg chg="modSp mod">
        <pc:chgData name="水谷 祐子" userId="fef26cfa4235db4a" providerId="LiveId" clId="{98632B22-8E58-4B1A-BF5C-8720B4049F51}" dt="2022-03-21T13:06:53.041" v="1116" actId="1076"/>
        <pc:sldMkLst>
          <pc:docMk/>
          <pc:sldMk cId="3661430567" sldId="343"/>
        </pc:sldMkLst>
        <pc:spChg chg="mod">
          <ac:chgData name="水谷 祐子" userId="fef26cfa4235db4a" providerId="LiveId" clId="{98632B22-8E58-4B1A-BF5C-8720B4049F51}" dt="2022-03-21T13:06:53.041" v="1116" actId="1076"/>
          <ac:spMkLst>
            <pc:docMk/>
            <pc:sldMk cId="3661430567" sldId="343"/>
            <ac:spMk id="7" creationId="{00000000-0000-0000-0000-000000000000}"/>
          </ac:spMkLst>
        </pc:spChg>
        <pc:spChg chg="mod">
          <ac:chgData name="水谷 祐子" userId="fef26cfa4235db4a" providerId="LiveId" clId="{98632B22-8E58-4B1A-BF5C-8720B4049F51}" dt="2022-03-21T13:06:43.507" v="1115" actId="1076"/>
          <ac:spMkLst>
            <pc:docMk/>
            <pc:sldMk cId="3661430567" sldId="343"/>
            <ac:spMk id="8" creationId="{00000000-0000-0000-0000-000000000000}"/>
          </ac:spMkLst>
        </pc:spChg>
      </pc:sldChg>
      <pc:sldChg chg="addSp delSp modSp mod">
        <pc:chgData name="水谷 祐子" userId="fef26cfa4235db4a" providerId="LiveId" clId="{98632B22-8E58-4B1A-BF5C-8720B4049F51}" dt="2022-03-21T13:21:42.592" v="1251" actId="1076"/>
        <pc:sldMkLst>
          <pc:docMk/>
          <pc:sldMk cId="25563451" sldId="345"/>
        </pc:sldMkLst>
        <pc:spChg chg="add mod">
          <ac:chgData name="水谷 祐子" userId="fef26cfa4235db4a" providerId="LiveId" clId="{98632B22-8E58-4B1A-BF5C-8720B4049F51}" dt="2022-03-21T13:21:12.325" v="1227" actId="1076"/>
          <ac:spMkLst>
            <pc:docMk/>
            <pc:sldMk cId="25563451" sldId="345"/>
            <ac:spMk id="4" creationId="{4077DB20-4941-493F-9983-7AB83D8B4278}"/>
          </ac:spMkLst>
        </pc:spChg>
        <pc:spChg chg="add del mod">
          <ac:chgData name="水谷 祐子" userId="fef26cfa4235db4a" providerId="LiveId" clId="{98632B22-8E58-4B1A-BF5C-8720B4049F51}" dt="2022-03-21T11:48:02.142" v="187" actId="21"/>
          <ac:spMkLst>
            <pc:docMk/>
            <pc:sldMk cId="25563451" sldId="345"/>
            <ac:spMk id="5" creationId="{5977DBBE-6B7C-4B76-8B82-D6B08C045D4F}"/>
          </ac:spMkLst>
        </pc:spChg>
        <pc:spChg chg="add mod">
          <ac:chgData name="水谷 祐子" userId="fef26cfa4235db4a" providerId="LiveId" clId="{98632B22-8E58-4B1A-BF5C-8720B4049F51}" dt="2022-03-21T13:21:13.949" v="1228" actId="1076"/>
          <ac:spMkLst>
            <pc:docMk/>
            <pc:sldMk cId="25563451" sldId="345"/>
            <ac:spMk id="10" creationId="{552638E4-6BA7-4FB5-8C13-D7EE74BD03DF}"/>
          </ac:spMkLst>
        </pc:spChg>
        <pc:spChg chg="add mod">
          <ac:chgData name="水谷 祐子" userId="fef26cfa4235db4a" providerId="LiveId" clId="{98632B22-8E58-4B1A-BF5C-8720B4049F51}" dt="2022-03-21T13:21:39.618" v="1250" actId="1076"/>
          <ac:spMkLst>
            <pc:docMk/>
            <pc:sldMk cId="25563451" sldId="345"/>
            <ac:spMk id="11" creationId="{93804DE0-1AFA-4FB1-B744-0EC7E63BB50B}"/>
          </ac:spMkLst>
        </pc:spChg>
        <pc:spChg chg="add mod">
          <ac:chgData name="水谷 祐子" userId="fef26cfa4235db4a" providerId="LiveId" clId="{98632B22-8E58-4B1A-BF5C-8720B4049F51}" dt="2022-03-21T13:21:42.592" v="1251" actId="1076"/>
          <ac:spMkLst>
            <pc:docMk/>
            <pc:sldMk cId="25563451" sldId="345"/>
            <ac:spMk id="12" creationId="{68CB477F-2262-409C-87DB-76877C5C01E3}"/>
          </ac:spMkLst>
        </pc:spChg>
        <pc:spChg chg="add mod">
          <ac:chgData name="水谷 祐子" userId="fef26cfa4235db4a" providerId="LiveId" clId="{98632B22-8E58-4B1A-BF5C-8720B4049F51}" dt="2022-03-21T13:21:33.074" v="1248" actId="1076"/>
          <ac:spMkLst>
            <pc:docMk/>
            <pc:sldMk cId="25563451" sldId="345"/>
            <ac:spMk id="13" creationId="{A520BE80-48D2-4502-A70E-2C815F7649E9}"/>
          </ac:spMkLst>
        </pc:spChg>
        <pc:spChg chg="mod">
          <ac:chgData name="水谷 祐子" userId="fef26cfa4235db4a" providerId="LiveId" clId="{98632B22-8E58-4B1A-BF5C-8720B4049F51}" dt="2022-03-21T13:05:37.311" v="1097" actId="20577"/>
          <ac:spMkLst>
            <pc:docMk/>
            <pc:sldMk cId="25563451" sldId="345"/>
            <ac:spMk id="48" creationId="{00000000-0000-0000-0000-000000000000}"/>
          </ac:spMkLst>
        </pc:spChg>
        <pc:picChg chg="add del">
          <ac:chgData name="水谷 祐子" userId="fef26cfa4235db4a" providerId="LiveId" clId="{98632B22-8E58-4B1A-BF5C-8720B4049F51}" dt="2022-03-21T11:47:45.549" v="184"/>
          <ac:picMkLst>
            <pc:docMk/>
            <pc:sldMk cId="25563451" sldId="345"/>
            <ac:picMk id="3" creationId="{3D09469F-D777-40DA-B79D-82D65CD263D1}"/>
          </ac:picMkLst>
        </pc:picChg>
        <pc:picChg chg="add mod">
          <ac:chgData name="水谷 祐子" userId="fef26cfa4235db4a" providerId="LiveId" clId="{98632B22-8E58-4B1A-BF5C-8720B4049F51}" dt="2022-03-21T13:20:46.496" v="1149" actId="1076"/>
          <ac:picMkLst>
            <pc:docMk/>
            <pc:sldMk cId="25563451" sldId="345"/>
            <ac:picMk id="6" creationId="{41017DBB-5258-4B07-BE80-0CDEA5160635}"/>
          </ac:picMkLst>
        </pc:picChg>
        <pc:picChg chg="add mod">
          <ac:chgData name="水谷 祐子" userId="fef26cfa4235db4a" providerId="LiveId" clId="{98632B22-8E58-4B1A-BF5C-8720B4049F51}" dt="2022-03-21T13:21:37.044" v="1249" actId="1076"/>
          <ac:picMkLst>
            <pc:docMk/>
            <pc:sldMk cId="25563451" sldId="345"/>
            <ac:picMk id="3074" creationId="{A80893B7-A7FD-4222-9DFE-AAD8FB3D9427}"/>
          </ac:picMkLst>
        </pc:picChg>
        <pc:picChg chg="add del">
          <ac:chgData name="水谷 祐子" userId="fef26cfa4235db4a" providerId="LiveId" clId="{98632B22-8E58-4B1A-BF5C-8720B4049F51}" dt="2022-03-21T13:06:08.687" v="1105" actId="21"/>
          <ac:picMkLst>
            <pc:docMk/>
            <pc:sldMk cId="25563451" sldId="345"/>
            <ac:picMk id="3076" creationId="{3B6CC139-6915-4D27-829F-C9E885B2A705}"/>
          </ac:picMkLst>
        </pc:picChg>
      </pc:sldChg>
      <pc:sldChg chg="delSp modSp mod">
        <pc:chgData name="水谷 祐子" userId="fef26cfa4235db4a" providerId="LiveId" clId="{98632B22-8E58-4B1A-BF5C-8720B4049F51}" dt="2022-03-21T13:22:58.526" v="1288" actId="2711"/>
        <pc:sldMkLst>
          <pc:docMk/>
          <pc:sldMk cId="1277775755" sldId="381"/>
        </pc:sldMkLst>
        <pc:spChg chg="del">
          <ac:chgData name="水谷 祐子" userId="fef26cfa4235db4a" providerId="LiveId" clId="{98632B22-8E58-4B1A-BF5C-8720B4049F51}" dt="2022-03-21T11:43:58.146" v="0" actId="21"/>
          <ac:spMkLst>
            <pc:docMk/>
            <pc:sldMk cId="1277775755" sldId="381"/>
            <ac:spMk id="7" creationId="{00000000-0000-0000-0000-000000000000}"/>
          </ac:spMkLst>
        </pc:spChg>
        <pc:graphicFrameChg chg="modGraphic">
          <ac:chgData name="水谷 祐子" userId="fef26cfa4235db4a" providerId="LiveId" clId="{98632B22-8E58-4B1A-BF5C-8720B4049F51}" dt="2022-03-21T13:22:58.526" v="1288" actId="2711"/>
          <ac:graphicFrameMkLst>
            <pc:docMk/>
            <pc:sldMk cId="1277775755" sldId="381"/>
            <ac:graphicFrameMk id="6" creationId="{00000000-0000-0000-0000-000000000000}"/>
          </ac:graphicFrameMkLst>
        </pc:graphicFrameChg>
      </pc:sldChg>
      <pc:sldChg chg="addSp delSp modSp mod ord">
        <pc:chgData name="水谷 祐子" userId="fef26cfa4235db4a" providerId="LiveId" clId="{98632B22-8E58-4B1A-BF5C-8720B4049F51}" dt="2022-03-21T13:52:47.033" v="2257" actId="1076"/>
        <pc:sldMkLst>
          <pc:docMk/>
          <pc:sldMk cId="2962261731" sldId="384"/>
        </pc:sldMkLst>
        <pc:spChg chg="mod">
          <ac:chgData name="水谷 祐子" userId="fef26cfa4235db4a" providerId="LiveId" clId="{98632B22-8E58-4B1A-BF5C-8720B4049F51}" dt="2022-03-21T13:23:21.940" v="1348" actId="20577"/>
          <ac:spMkLst>
            <pc:docMk/>
            <pc:sldMk cId="2962261731" sldId="384"/>
            <ac:spMk id="2" creationId="{00000000-0000-0000-0000-000000000000}"/>
          </ac:spMkLst>
        </pc:spChg>
        <pc:spChg chg="add del mod">
          <ac:chgData name="水谷 祐子" userId="fef26cfa4235db4a" providerId="LiveId" clId="{98632B22-8E58-4B1A-BF5C-8720B4049F51}" dt="2022-03-21T13:35:52.640" v="1704" actId="21"/>
          <ac:spMkLst>
            <pc:docMk/>
            <pc:sldMk cId="2962261731" sldId="384"/>
            <ac:spMk id="3" creationId="{CC43A3D6-D01B-4CFC-B40E-7AF143A4ABFD}"/>
          </ac:spMkLst>
        </pc:spChg>
        <pc:spChg chg="del">
          <ac:chgData name="水谷 祐子" userId="fef26cfa4235db4a" providerId="LiveId" clId="{98632B22-8E58-4B1A-BF5C-8720B4049F51}" dt="2022-03-21T13:23:29.272" v="1349" actId="21"/>
          <ac:spMkLst>
            <pc:docMk/>
            <pc:sldMk cId="2962261731" sldId="384"/>
            <ac:spMk id="4" creationId="{00000000-0000-0000-0000-000000000000}"/>
          </ac:spMkLst>
        </pc:spChg>
        <pc:spChg chg="add mod">
          <ac:chgData name="水谷 祐子" userId="fef26cfa4235db4a" providerId="LiveId" clId="{98632B22-8E58-4B1A-BF5C-8720B4049F51}" dt="2022-03-21T13:38:49.231" v="1786" actId="1076"/>
          <ac:spMkLst>
            <pc:docMk/>
            <pc:sldMk cId="2962261731" sldId="384"/>
            <ac:spMk id="5" creationId="{1B6ADE93-3674-4992-9952-4C078C875E20}"/>
          </ac:spMkLst>
        </pc:spChg>
        <pc:spChg chg="add mod">
          <ac:chgData name="水谷 祐子" userId="fef26cfa4235db4a" providerId="LiveId" clId="{98632B22-8E58-4B1A-BF5C-8720B4049F51}" dt="2022-03-21T13:46:32.029" v="1952" actId="1076"/>
          <ac:spMkLst>
            <pc:docMk/>
            <pc:sldMk cId="2962261731" sldId="384"/>
            <ac:spMk id="9" creationId="{8C856335-7286-4AE5-A6E5-4735E7CDB8A3}"/>
          </ac:spMkLst>
        </pc:spChg>
        <pc:spChg chg="add mod">
          <ac:chgData name="水谷 祐子" userId="fef26cfa4235db4a" providerId="LiveId" clId="{98632B22-8E58-4B1A-BF5C-8720B4049F51}" dt="2022-03-21T13:48:24.746" v="2006" actId="404"/>
          <ac:spMkLst>
            <pc:docMk/>
            <pc:sldMk cId="2962261731" sldId="384"/>
            <ac:spMk id="13" creationId="{D9461817-FB33-4938-845C-94E6F8202E1D}"/>
          </ac:spMkLst>
        </pc:spChg>
        <pc:spChg chg="add mod">
          <ac:chgData name="水谷 祐子" userId="fef26cfa4235db4a" providerId="LiveId" clId="{98632B22-8E58-4B1A-BF5C-8720B4049F51}" dt="2022-03-21T13:50:33.022" v="2068" actId="20577"/>
          <ac:spMkLst>
            <pc:docMk/>
            <pc:sldMk cId="2962261731" sldId="384"/>
            <ac:spMk id="16" creationId="{E9DCD455-CFC1-4A99-8E28-06CB37DB29CB}"/>
          </ac:spMkLst>
        </pc:spChg>
        <pc:spChg chg="add mod">
          <ac:chgData name="水谷 祐子" userId="fef26cfa4235db4a" providerId="LiveId" clId="{98632B22-8E58-4B1A-BF5C-8720B4049F51}" dt="2022-03-21T13:51:36.540" v="2104" actId="1076"/>
          <ac:spMkLst>
            <pc:docMk/>
            <pc:sldMk cId="2962261731" sldId="384"/>
            <ac:spMk id="17" creationId="{E77B7C30-A984-4B26-B15E-D0A0FD55F932}"/>
          </ac:spMkLst>
        </pc:spChg>
        <pc:spChg chg="add mod">
          <ac:chgData name="水谷 祐子" userId="fef26cfa4235db4a" providerId="LiveId" clId="{98632B22-8E58-4B1A-BF5C-8720B4049F51}" dt="2022-03-21T13:52:47.033" v="2257" actId="1076"/>
          <ac:spMkLst>
            <pc:docMk/>
            <pc:sldMk cId="2962261731" sldId="384"/>
            <ac:spMk id="18" creationId="{831B674C-C466-42AC-B7FB-E241B592051C}"/>
          </ac:spMkLst>
        </pc:spChg>
        <pc:picChg chg="add mod">
          <ac:chgData name="水谷 祐子" userId="fef26cfa4235db4a" providerId="LiveId" clId="{98632B22-8E58-4B1A-BF5C-8720B4049F51}" dt="2022-03-21T13:38:54.116" v="1788" actId="1076"/>
          <ac:picMkLst>
            <pc:docMk/>
            <pc:sldMk cId="2962261731" sldId="384"/>
            <ac:picMk id="7" creationId="{5CBA75D4-8E5A-406E-9FE7-8E82C7218F8D}"/>
          </ac:picMkLst>
        </pc:picChg>
        <pc:picChg chg="add mod">
          <ac:chgData name="水谷 祐子" userId="fef26cfa4235db4a" providerId="LiveId" clId="{98632B22-8E58-4B1A-BF5C-8720B4049F51}" dt="2022-03-21T13:38:51.954" v="1787" actId="1076"/>
          <ac:picMkLst>
            <pc:docMk/>
            <pc:sldMk cId="2962261731" sldId="384"/>
            <ac:picMk id="10" creationId="{A94090B5-08F7-4F51-9758-DFAAA82CCD70}"/>
          </ac:picMkLst>
        </pc:picChg>
        <pc:picChg chg="add mod">
          <ac:chgData name="水谷 祐子" userId="fef26cfa4235db4a" providerId="LiveId" clId="{98632B22-8E58-4B1A-BF5C-8720B4049F51}" dt="2022-03-21T13:50:05.867" v="2013" actId="14100"/>
          <ac:picMkLst>
            <pc:docMk/>
            <pc:sldMk cId="2962261731" sldId="384"/>
            <ac:picMk id="12" creationId="{F85B7D2E-ED31-4975-9546-EE5741D7AC2E}"/>
          </ac:picMkLst>
        </pc:picChg>
        <pc:picChg chg="add del mod">
          <ac:chgData name="水谷 祐子" userId="fef26cfa4235db4a" providerId="LiveId" clId="{98632B22-8E58-4B1A-BF5C-8720B4049F51}" dt="2022-03-21T13:37:07.726" v="1766" actId="21"/>
          <ac:picMkLst>
            <pc:docMk/>
            <pc:sldMk cId="2962261731" sldId="384"/>
            <ac:picMk id="5122" creationId="{8CBBFDB4-FCF5-4E78-B39E-A17B5E36156A}"/>
          </ac:picMkLst>
        </pc:picChg>
        <pc:picChg chg="add mod">
          <ac:chgData name="水谷 祐子" userId="fef26cfa4235db4a" providerId="LiveId" clId="{98632B22-8E58-4B1A-BF5C-8720B4049F51}" dt="2022-03-21T13:47:06.743" v="1954" actId="1076"/>
          <ac:picMkLst>
            <pc:docMk/>
            <pc:sldMk cId="2962261731" sldId="384"/>
            <ac:picMk id="5124" creationId="{8B6F71A0-9C22-42E3-83E0-4EC92878EF6A}"/>
          </ac:picMkLst>
        </pc:picChg>
      </pc:sldChg>
      <pc:sldChg chg="modSp del mod">
        <pc:chgData name="水谷 祐子" userId="fef26cfa4235db4a" providerId="LiveId" clId="{98632B22-8E58-4B1A-BF5C-8720B4049F51}" dt="2022-03-21T13:21:47.166" v="1252" actId="2696"/>
        <pc:sldMkLst>
          <pc:docMk/>
          <pc:sldMk cId="2347408463" sldId="385"/>
        </pc:sldMkLst>
        <pc:picChg chg="mod">
          <ac:chgData name="水谷 祐子" userId="fef26cfa4235db4a" providerId="LiveId" clId="{98632B22-8E58-4B1A-BF5C-8720B4049F51}" dt="2022-03-21T11:53:03.541" v="188" actId="1076"/>
          <ac:picMkLst>
            <pc:docMk/>
            <pc:sldMk cId="2347408463" sldId="385"/>
            <ac:picMk id="4"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68E6BA0C-58A7-4AEB-AF68-0744D9025141}" type="datetimeFigureOut">
              <a:rPr kumimoji="1" lang="ja-JP" altLang="en-US" smtClean="0"/>
              <a:t>2022/6/2</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CC69788A-0617-4AD5-B32B-8F6F4E029616}" type="slidenum">
              <a:rPr kumimoji="1" lang="ja-JP" altLang="en-US" smtClean="0"/>
              <a:t>‹#›</a:t>
            </a:fld>
            <a:endParaRPr kumimoji="1" lang="ja-JP" altLang="en-US"/>
          </a:p>
        </p:txBody>
      </p:sp>
    </p:spTree>
    <p:extLst>
      <p:ext uri="{BB962C8B-B14F-4D97-AF65-F5344CB8AC3E}">
        <p14:creationId xmlns:p14="http://schemas.microsoft.com/office/powerpoint/2010/main" val="2219136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DC922142-490E-442E-A434-29B1DB263A96}" type="datetimeFigureOut">
              <a:rPr kumimoji="1" lang="ja-JP" altLang="en-US" smtClean="0"/>
              <a:t>2022/6/2</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7363F86-D0CE-4A08-8709-C118D6DC9C69}" type="slidenum">
              <a:rPr kumimoji="1" lang="ja-JP" altLang="en-US" smtClean="0"/>
              <a:t>‹#›</a:t>
            </a:fld>
            <a:endParaRPr kumimoji="1" lang="ja-JP" altLang="en-US"/>
          </a:p>
        </p:txBody>
      </p:sp>
    </p:spTree>
    <p:extLst>
      <p:ext uri="{BB962C8B-B14F-4D97-AF65-F5344CB8AC3E}">
        <p14:creationId xmlns:p14="http://schemas.microsoft.com/office/powerpoint/2010/main" val="837459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7" name="グループ化 6"/>
          <p:cNvGrpSpPr/>
          <p:nvPr userDrawn="1"/>
        </p:nvGrpSpPr>
        <p:grpSpPr>
          <a:xfrm>
            <a:off x="564818" y="5089831"/>
            <a:ext cx="11063578" cy="1121338"/>
            <a:chOff x="-667340" y="1432232"/>
            <a:chExt cx="11063578" cy="1121338"/>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74900" y="1432232"/>
              <a:ext cx="1121338" cy="1121338"/>
            </a:xfrm>
            <a:prstGeom prst="rect">
              <a:avLst/>
            </a:prstGeom>
          </p:spPr>
        </p:pic>
        <p:pic>
          <p:nvPicPr>
            <p:cNvPr id="17" name="図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340" y="1432232"/>
              <a:ext cx="1121338" cy="1121338"/>
            </a:xfrm>
            <a:prstGeom prst="rect">
              <a:avLst/>
            </a:prstGeom>
          </p:spPr>
        </p:pic>
        <p:pic>
          <p:nvPicPr>
            <p:cNvPr id="18" name="図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479" y="1432232"/>
              <a:ext cx="1121338" cy="1121338"/>
            </a:xfrm>
            <a:prstGeom prst="rect">
              <a:avLst/>
            </a:prstGeom>
          </p:spPr>
        </p:pic>
        <p:pic>
          <p:nvPicPr>
            <p:cNvPr id="19" name="図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8298" y="1432232"/>
              <a:ext cx="1121338" cy="1121338"/>
            </a:xfrm>
            <a:prstGeom prst="rect">
              <a:avLst/>
            </a:prstGeom>
          </p:spPr>
        </p:pic>
        <p:pic>
          <p:nvPicPr>
            <p:cNvPr id="20" name="図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61036" y="1432232"/>
              <a:ext cx="1121338" cy="1121338"/>
            </a:xfrm>
            <a:prstGeom prst="rect">
              <a:avLst/>
            </a:prstGeom>
          </p:spPr>
        </p:pic>
        <p:pic>
          <p:nvPicPr>
            <p:cNvPr id="21" name="図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03774" y="1432232"/>
              <a:ext cx="1121338" cy="1121338"/>
            </a:xfrm>
            <a:prstGeom prst="rect">
              <a:avLst/>
            </a:prstGeom>
          </p:spPr>
        </p:pic>
        <p:pic>
          <p:nvPicPr>
            <p:cNvPr id="22" name="図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46593" y="1432232"/>
              <a:ext cx="1121338" cy="1121338"/>
            </a:xfrm>
            <a:prstGeom prst="rect">
              <a:avLst/>
            </a:prstGeom>
          </p:spPr>
        </p:pic>
        <p:pic>
          <p:nvPicPr>
            <p:cNvPr id="23" name="図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789362" y="1432232"/>
              <a:ext cx="1121338" cy="1121338"/>
            </a:xfrm>
            <a:prstGeom prst="rect">
              <a:avLst/>
            </a:prstGeom>
          </p:spPr>
        </p:pic>
        <p:pic>
          <p:nvPicPr>
            <p:cNvPr id="24" name="図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32131" y="1432232"/>
              <a:ext cx="1121338" cy="1121338"/>
            </a:xfrm>
            <a:prstGeom prst="rect">
              <a:avLst/>
            </a:prstGeom>
          </p:spPr>
        </p:pic>
      </p:grpSp>
      <p:grpSp>
        <p:nvGrpSpPr>
          <p:cNvPr id="27" name="グループ化 26"/>
          <p:cNvGrpSpPr/>
          <p:nvPr userDrawn="1"/>
        </p:nvGrpSpPr>
        <p:grpSpPr>
          <a:xfrm>
            <a:off x="564818" y="266324"/>
            <a:ext cx="11062364" cy="1126152"/>
            <a:chOff x="-666126" y="218819"/>
            <a:chExt cx="11062364" cy="1126152"/>
          </a:xfrm>
        </p:grpSpPr>
        <p:pic>
          <p:nvPicPr>
            <p:cNvPr id="9" name="図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479" y="218819"/>
              <a:ext cx="1121338" cy="1121338"/>
            </a:xfrm>
            <a:prstGeom prst="rect">
              <a:avLst/>
            </a:prstGeom>
          </p:spPr>
        </p:pic>
        <p:pic>
          <p:nvPicPr>
            <p:cNvPr id="10" name="図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5750" y="218819"/>
              <a:ext cx="1121338" cy="1121338"/>
            </a:xfrm>
            <a:prstGeom prst="rect">
              <a:avLst/>
            </a:prstGeom>
          </p:spPr>
        </p:pic>
        <p:pic>
          <p:nvPicPr>
            <p:cNvPr id="11" name="図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1036" y="223633"/>
              <a:ext cx="1121338" cy="1121338"/>
            </a:xfrm>
            <a:prstGeom prst="rect">
              <a:avLst/>
            </a:prstGeom>
          </p:spPr>
        </p:pic>
        <p:pic>
          <p:nvPicPr>
            <p:cNvPr id="12" name="図 1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303824" y="218819"/>
              <a:ext cx="1121338" cy="1121338"/>
            </a:xfrm>
            <a:prstGeom prst="rect">
              <a:avLst/>
            </a:prstGeom>
          </p:spPr>
        </p:pic>
        <p:pic>
          <p:nvPicPr>
            <p:cNvPr id="13" name="図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546593" y="218819"/>
              <a:ext cx="1121338" cy="1121338"/>
            </a:xfrm>
            <a:prstGeom prst="rect">
              <a:avLst/>
            </a:prstGeom>
          </p:spPr>
        </p:pic>
        <p:pic>
          <p:nvPicPr>
            <p:cNvPr id="14" name="図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789362" y="218819"/>
              <a:ext cx="1121338" cy="1121338"/>
            </a:xfrm>
            <a:prstGeom prst="rect">
              <a:avLst/>
            </a:prstGeom>
          </p:spPr>
        </p:pic>
        <p:pic>
          <p:nvPicPr>
            <p:cNvPr id="15" name="図 1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32131" y="218819"/>
              <a:ext cx="1121338" cy="1121338"/>
            </a:xfrm>
            <a:prstGeom prst="rect">
              <a:avLst/>
            </a:prstGeom>
          </p:spPr>
        </p:pic>
        <p:pic>
          <p:nvPicPr>
            <p:cNvPr id="16" name="図 1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274900" y="218819"/>
              <a:ext cx="1121338" cy="112133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6126" y="218819"/>
              <a:ext cx="1122672" cy="1122672"/>
            </a:xfrm>
            <a:prstGeom prst="rect">
              <a:avLst/>
            </a:prstGeom>
          </p:spPr>
        </p:pic>
      </p:grpSp>
    </p:spTree>
    <p:extLst>
      <p:ext uri="{BB962C8B-B14F-4D97-AF65-F5344CB8AC3E}">
        <p14:creationId xmlns:p14="http://schemas.microsoft.com/office/powerpoint/2010/main" val="366833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55471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1497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0456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u="sng"/>
            </a:lvl1pPr>
          </a:lstStyle>
          <a:p>
            <a:r>
              <a:rPr kumimoji="1" lang="ja-JP" altLang="en-US" dirty="0"/>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grpSp>
        <p:nvGrpSpPr>
          <p:cNvPr id="26" name="グループ化 25"/>
          <p:cNvGrpSpPr/>
          <p:nvPr userDrawn="1"/>
        </p:nvGrpSpPr>
        <p:grpSpPr>
          <a:xfrm>
            <a:off x="2396474" y="4657062"/>
            <a:ext cx="7399052" cy="1615455"/>
            <a:chOff x="311602" y="4668122"/>
            <a:chExt cx="7399052" cy="1615455"/>
          </a:xfrm>
        </p:grpSpPr>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2789" y="5506785"/>
              <a:ext cx="765888" cy="765888"/>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1602" y="4668122"/>
              <a:ext cx="765888" cy="765888"/>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41056" y="4668122"/>
              <a:ext cx="765888" cy="765888"/>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70510" y="4668122"/>
              <a:ext cx="765888" cy="76588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98775" y="4668122"/>
              <a:ext cx="765888" cy="76588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28229" y="4668122"/>
              <a:ext cx="765888" cy="765888"/>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57683" y="4668122"/>
              <a:ext cx="765888" cy="765888"/>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287137" y="4669734"/>
              <a:ext cx="765888" cy="765888"/>
            </a:xfrm>
            <a:prstGeom prst="rect">
              <a:avLst/>
            </a:prstGeom>
          </p:spPr>
        </p:pic>
        <p:pic>
          <p:nvPicPr>
            <p:cNvPr id="16" name="図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116591" y="4668122"/>
              <a:ext cx="765888" cy="765888"/>
            </a:xfrm>
            <a:prstGeom prst="rect">
              <a:avLst/>
            </a:prstGeom>
          </p:spPr>
        </p:pic>
        <p:pic>
          <p:nvPicPr>
            <p:cNvPr id="17" name="図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40766" y="4668122"/>
              <a:ext cx="765888" cy="765888"/>
            </a:xfrm>
            <a:prstGeom prst="rect">
              <a:avLst/>
            </a:prstGeom>
          </p:spPr>
        </p:pic>
        <p:pic>
          <p:nvPicPr>
            <p:cNvPr id="18" name="図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1602" y="5512237"/>
              <a:ext cx="765888" cy="765888"/>
            </a:xfrm>
            <a:prstGeom prst="rect">
              <a:avLst/>
            </a:prstGeom>
          </p:spPr>
        </p:pic>
        <p:pic>
          <p:nvPicPr>
            <p:cNvPr id="19" name="図 1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2667" y="5512237"/>
              <a:ext cx="765888" cy="765888"/>
            </a:xfrm>
            <a:prstGeom prst="rect">
              <a:avLst/>
            </a:prstGeom>
          </p:spPr>
        </p:pic>
        <p:pic>
          <p:nvPicPr>
            <p:cNvPr id="20" name="図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3123" y="5512237"/>
              <a:ext cx="765888" cy="765888"/>
            </a:xfrm>
            <a:prstGeom prst="rect">
              <a:avLst/>
            </a:prstGeom>
          </p:spPr>
        </p:pic>
        <p:pic>
          <p:nvPicPr>
            <p:cNvPr id="21" name="図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798775" y="5511944"/>
              <a:ext cx="765888" cy="765888"/>
            </a:xfrm>
            <a:prstGeom prst="rect">
              <a:avLst/>
            </a:prstGeom>
          </p:spPr>
        </p:pic>
        <p:pic>
          <p:nvPicPr>
            <p:cNvPr id="22" name="図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24427" y="5511944"/>
              <a:ext cx="765888" cy="765888"/>
            </a:xfrm>
            <a:prstGeom prst="rect">
              <a:avLst/>
            </a:prstGeom>
          </p:spPr>
        </p:pic>
        <p:pic>
          <p:nvPicPr>
            <p:cNvPr id="23" name="図 2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450079" y="5517689"/>
              <a:ext cx="765888" cy="765888"/>
            </a:xfrm>
            <a:prstGeom prst="rect">
              <a:avLst/>
            </a:prstGeom>
          </p:spPr>
        </p:pic>
        <p:pic>
          <p:nvPicPr>
            <p:cNvPr id="24" name="図 2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137" y="5508397"/>
              <a:ext cx="765888" cy="765888"/>
            </a:xfrm>
            <a:prstGeom prst="rect">
              <a:avLst/>
            </a:prstGeom>
          </p:spPr>
        </p:pic>
        <p:pic>
          <p:nvPicPr>
            <p:cNvPr id="25" name="図 2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943854" y="5505873"/>
              <a:ext cx="766800" cy="766800"/>
            </a:xfrm>
            <a:prstGeom prst="rect">
              <a:avLst/>
            </a:prstGeom>
          </p:spPr>
        </p:pic>
      </p:grpSp>
    </p:spTree>
    <p:extLst>
      <p:ext uri="{BB962C8B-B14F-4D97-AF65-F5344CB8AC3E}">
        <p14:creationId xmlns:p14="http://schemas.microsoft.com/office/powerpoint/2010/main" val="4257664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9869557" cy="1325563"/>
          </a:xfrm>
        </p:spPr>
        <p:txBody>
          <a:bodyPr/>
          <a:lstStyle/>
          <a:p>
            <a:r>
              <a:rPr kumimoji="1" lang="ja-JP" altLang="en-US" dirty="0"/>
              <a:t>マスター タイトルの書式設定</a:t>
            </a:r>
          </a:p>
        </p:txBody>
      </p:sp>
      <p:sp>
        <p:nvSpPr>
          <p:cNvPr id="3" name="コンテンツ プレースホルダー 2"/>
          <p:cNvSpPr>
            <a:spLocks noGrp="1"/>
          </p:cNvSpPr>
          <p:nvPr>
            <p:ph idx="1" hasCustomPrompt="1"/>
          </p:nvPr>
        </p:nvSpPr>
        <p:spPr/>
        <p:txBody>
          <a:bodyPr/>
          <a:lstStyle>
            <a:lvl1pPr marL="0" indent="0">
              <a:buNone/>
              <a:defRPr/>
            </a:lvl1pPr>
          </a:lstStyle>
          <a:p>
            <a:pPr lvl="0"/>
            <a:r>
              <a:rPr kumimoji="1" lang="ja-JP" altLang="en-US" dirty="0"/>
              <a:t>〇マスター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cxnSp>
        <p:nvCxnSpPr>
          <p:cNvPr id="8" name="直線コネクタ 7"/>
          <p:cNvCxnSpPr/>
          <p:nvPr userDrawn="1"/>
        </p:nvCxnSpPr>
        <p:spPr>
          <a:xfrm>
            <a:off x="0" y="1496984"/>
            <a:ext cx="12192000" cy="0"/>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20" y="317368"/>
            <a:ext cx="1033671" cy="1033671"/>
          </a:xfrm>
          <a:prstGeom prst="rect">
            <a:avLst/>
          </a:prstGeom>
        </p:spPr>
      </p:pic>
    </p:spTree>
    <p:extLst>
      <p:ext uri="{BB962C8B-B14F-4D97-AF65-F5344CB8AC3E}">
        <p14:creationId xmlns:p14="http://schemas.microsoft.com/office/powerpoint/2010/main" val="274533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827471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358591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241676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533838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182641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3DE9BFA-80F3-4AA1-94B4-EB77593C66F6}" type="datetimeFigureOut">
              <a:rPr kumimoji="1" lang="ja-JP" altLang="en-US" smtClean="0"/>
              <a:t>2022/6/2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76428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E9BFA-80F3-4AA1-94B4-EB77593C66F6}" type="datetimeFigureOut">
              <a:rPr kumimoji="1" lang="ja-JP" altLang="en-US" smtClean="0"/>
              <a:t>2022/6/2</a:t>
            </a:fld>
            <a:endParaRPr kumimoji="1" lang="ja-JP" altLang="en-US"/>
          </a:p>
        </p:txBody>
      </p:sp>
      <p:sp>
        <p:nvSpPr>
          <p:cNvPr id="5" name="フッター プレースホルダー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87D91-12A4-4BCD-BC1C-9D22FB415AC1}" type="slidenum">
              <a:rPr kumimoji="1" lang="ja-JP" altLang="en-US" smtClean="0"/>
              <a:t>‹#›</a:t>
            </a:fld>
            <a:endParaRPr kumimoji="1" lang="ja-JP" altLang="en-US"/>
          </a:p>
        </p:txBody>
      </p:sp>
    </p:spTree>
    <p:extLst>
      <p:ext uri="{BB962C8B-B14F-4D97-AF65-F5344CB8AC3E}">
        <p14:creationId xmlns:p14="http://schemas.microsoft.com/office/powerpoint/2010/main" val="6764944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20.png"/><Relationship Id="rId16"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hyperlink" Target="https://www.hankyu-hanshin.co.jp/yume-machi/sdgstrain/gallery.html" TargetMode="Externa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tat.go.jp/guide/public/rikatsuyou/pdf/ho211018_ref.pdf" TargetMode="External"/><Relationship Id="rId2" Type="http://schemas.openxmlformats.org/officeDocument/2006/relationships/image" Target="../media/image52.jpe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7.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image" Target="../media/image20.png"/><Relationship Id="rId16"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5" Type="http://schemas.openxmlformats.org/officeDocument/2006/relationships/image" Target="../media/image6.png"/><Relationship Id="rId10" Type="http://schemas.openxmlformats.org/officeDocument/2006/relationships/image" Target="../media/image17.png"/><Relationship Id="rId19"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twitter.com/osakaprefSDGs"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s://twitter.com/osakaprefSDGs/status/1386535455684927489" TargetMode="Externa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1" y="1442605"/>
            <a:ext cx="10515600" cy="2852737"/>
          </a:xfrm>
        </p:spPr>
        <p:txBody>
          <a:bodyPr anchor="t">
            <a:normAutofit/>
          </a:bodyPr>
          <a:lstStyle/>
          <a:p>
            <a:pPr algn="ctr"/>
            <a:r>
              <a:rPr lang="en-US" altLang="ja-JP" sz="4400" b="1" dirty="0">
                <a:solidFill>
                  <a:srgbClr val="002060"/>
                </a:solidFill>
                <a:latin typeface="+mn-ea"/>
                <a:ea typeface="+mn-ea"/>
                <a:cs typeface="Meiryo UI" panose="020B0604030504040204" pitchFamily="50" charset="-128"/>
              </a:rPr>
              <a:t>2021</a:t>
            </a:r>
            <a:r>
              <a:rPr lang="ja-JP" altLang="en-US" sz="4400" b="1" dirty="0">
                <a:solidFill>
                  <a:srgbClr val="002060"/>
                </a:solidFill>
                <a:latin typeface="+mn-ea"/>
                <a:ea typeface="+mn-ea"/>
              </a:rPr>
              <a:t>年度（令和３年度）</a:t>
            </a:r>
            <a:r>
              <a:rPr lang="en-US" altLang="ja-JP" sz="4400" b="1" dirty="0">
                <a:solidFill>
                  <a:srgbClr val="002060"/>
                </a:solidFill>
                <a:latin typeface="+mn-ea"/>
                <a:ea typeface="+mn-ea"/>
              </a:rPr>
              <a:t/>
            </a:r>
            <a:br>
              <a:rPr lang="en-US" altLang="ja-JP" sz="4400" b="1" dirty="0">
                <a:solidFill>
                  <a:srgbClr val="002060"/>
                </a:solidFill>
                <a:latin typeface="+mn-ea"/>
                <a:ea typeface="+mn-ea"/>
              </a:rPr>
            </a:br>
            <a:r>
              <a:rPr lang="en-US" altLang="ja-JP" sz="4400" b="1" dirty="0">
                <a:solidFill>
                  <a:srgbClr val="002060"/>
                </a:solidFill>
                <a:latin typeface="+mn-ea"/>
                <a:ea typeface="+mn-ea"/>
              </a:rPr>
              <a:t/>
            </a:r>
            <a:br>
              <a:rPr lang="en-US" altLang="ja-JP" sz="4400" b="1" dirty="0">
                <a:solidFill>
                  <a:srgbClr val="002060"/>
                </a:solidFill>
                <a:latin typeface="+mn-ea"/>
                <a:ea typeface="+mn-ea"/>
              </a:rPr>
            </a:br>
            <a:r>
              <a:rPr kumimoji="1" lang="ja-JP" altLang="en-US" sz="5400" b="1" dirty="0">
                <a:solidFill>
                  <a:srgbClr val="002060"/>
                </a:solidFill>
                <a:latin typeface="+mn-ea"/>
                <a:ea typeface="+mn-ea"/>
              </a:rPr>
              <a:t>大阪府の</a:t>
            </a:r>
            <a:r>
              <a:rPr lang="en-US" altLang="ja-JP" sz="5400" b="1" dirty="0">
                <a:solidFill>
                  <a:srgbClr val="002060"/>
                </a:solidFill>
                <a:latin typeface="+mn-ea"/>
                <a:ea typeface="+mn-ea"/>
                <a:cs typeface="Meiryo UI" panose="020B0604030504040204" pitchFamily="50" charset="-128"/>
              </a:rPr>
              <a:t>SDGs</a:t>
            </a:r>
            <a:r>
              <a:rPr lang="ja-JP" altLang="en-US" sz="5400" b="1" dirty="0">
                <a:solidFill>
                  <a:srgbClr val="002060"/>
                </a:solidFill>
                <a:latin typeface="+mn-ea"/>
                <a:ea typeface="+mn-ea"/>
              </a:rPr>
              <a:t>に関する取組み</a:t>
            </a:r>
            <a:endParaRPr kumimoji="1" lang="ja-JP" altLang="en-US" sz="5400" b="1" dirty="0">
              <a:solidFill>
                <a:srgbClr val="002060"/>
              </a:solidFill>
              <a:latin typeface="+mn-ea"/>
              <a:ea typeface="+mn-ea"/>
            </a:endParaRPr>
          </a:p>
        </p:txBody>
      </p:sp>
      <p:sp>
        <p:nvSpPr>
          <p:cNvPr id="3" name="テキスト プレースホルダー 2"/>
          <p:cNvSpPr>
            <a:spLocks noGrp="1"/>
          </p:cNvSpPr>
          <p:nvPr>
            <p:ph type="body" idx="1"/>
          </p:nvPr>
        </p:nvSpPr>
        <p:spPr>
          <a:xfrm>
            <a:off x="831851" y="4670148"/>
            <a:ext cx="10515600" cy="1500187"/>
          </a:xfrm>
        </p:spPr>
        <p:txBody>
          <a:bodyPr anchor="b">
            <a:normAutofit fontScale="55000" lnSpcReduction="20000"/>
          </a:bodyPr>
          <a:lstStyle/>
          <a:p>
            <a:pPr algn="ctr"/>
            <a:endParaRPr lang="en-US" altLang="ja-JP" dirty="0">
              <a:solidFill>
                <a:srgbClr val="002060"/>
              </a:solidFill>
            </a:endParaRPr>
          </a:p>
          <a:p>
            <a:pPr algn="ctr"/>
            <a:endParaRPr lang="en-US" altLang="ja-JP" dirty="0">
              <a:solidFill>
                <a:srgbClr val="002060"/>
              </a:solidFill>
            </a:endParaRPr>
          </a:p>
          <a:p>
            <a:pPr algn="ctr"/>
            <a:endParaRPr lang="en-US" altLang="ja-JP" dirty="0">
              <a:solidFill>
                <a:srgbClr val="002060"/>
              </a:solidFill>
            </a:endParaRPr>
          </a:p>
          <a:p>
            <a:pPr algn="ctr"/>
            <a:endParaRPr lang="en-US" altLang="ja-JP" dirty="0">
              <a:solidFill>
                <a:srgbClr val="002060"/>
              </a:solidFill>
            </a:endParaRPr>
          </a:p>
          <a:p>
            <a:pPr algn="ctr"/>
            <a:r>
              <a:rPr lang="en-US" altLang="ja-JP" dirty="0">
                <a:solidFill>
                  <a:srgbClr val="002060"/>
                </a:solidFill>
              </a:rPr>
              <a:t/>
            </a:r>
            <a:br>
              <a:rPr lang="en-US" altLang="ja-JP" dirty="0">
                <a:solidFill>
                  <a:srgbClr val="002060"/>
                </a:solidFill>
              </a:rPr>
            </a:br>
            <a:endParaRPr kumimoji="1" lang="ja-JP" altLang="en-US" dirty="0"/>
          </a:p>
        </p:txBody>
      </p:sp>
      <p:grpSp>
        <p:nvGrpSpPr>
          <p:cNvPr id="28" name="グループ化 27"/>
          <p:cNvGrpSpPr/>
          <p:nvPr/>
        </p:nvGrpSpPr>
        <p:grpSpPr>
          <a:xfrm>
            <a:off x="2040719" y="3696007"/>
            <a:ext cx="8097863" cy="2735705"/>
            <a:chOff x="1919739" y="2387845"/>
            <a:chExt cx="8097863" cy="2735705"/>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9046" y="2487685"/>
              <a:ext cx="476910" cy="476910"/>
            </a:xfrm>
            <a:prstGeom prst="rect">
              <a:avLst/>
            </a:prstGeom>
          </p:spPr>
        </p:pic>
        <p:sp>
          <p:nvSpPr>
            <p:cNvPr id="6" name="テキスト ボックス 5"/>
            <p:cNvSpPr txBox="1"/>
            <p:nvPr/>
          </p:nvSpPr>
          <p:spPr>
            <a:xfrm>
              <a:off x="2195308" y="3555314"/>
              <a:ext cx="7561107" cy="776559"/>
            </a:xfrm>
            <a:prstGeom prst="rect">
              <a:avLst/>
            </a:prstGeom>
            <a:noFill/>
          </p:spPr>
          <p:txBody>
            <a:bodyPr wrap="square" rtlCol="0">
              <a:spAutoFit/>
            </a:bodyPr>
            <a:lstStyle/>
            <a:p>
              <a:pPr algn="dist">
                <a:lnSpc>
                  <a:spcPct val="150000"/>
                </a:lnSpc>
              </a:pPr>
              <a:r>
                <a:rPr kumimoji="1" lang="ja-JP" altLang="en-US" sz="988"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kumimoji="1" lang="en-US" altLang="ja-JP" sz="988" dirty="0">
                  <a:latin typeface="Meiryo UI" panose="020B0604030504040204" pitchFamily="50" charset="-128"/>
                  <a:ea typeface="Meiryo UI" panose="020B0604030504040204" pitchFamily="50" charset="-128"/>
                </a:rPr>
                <a:t>2030</a:t>
              </a:r>
              <a:r>
                <a:rPr kumimoji="1" lang="ja-JP" altLang="en-US" sz="988" dirty="0">
                  <a:latin typeface="Meiryo UI" panose="020B0604030504040204" pitchFamily="50" charset="-128"/>
                  <a:ea typeface="Meiryo UI" panose="020B0604030504040204" pitchFamily="50" charset="-128"/>
                </a:rPr>
                <a:t>アジェンダ”（</a:t>
              </a:r>
              <a:r>
                <a:rPr kumimoji="1" lang="en-US" altLang="ja-JP" sz="988" dirty="0">
                  <a:latin typeface="Meiryo UI" panose="020B0604030504040204" pitchFamily="50" charset="-128"/>
                  <a:ea typeface="Meiryo UI" panose="020B0604030504040204" pitchFamily="50" charset="-128"/>
                </a:rPr>
                <a:t>SDGs</a:t>
              </a:r>
              <a:r>
                <a:rPr kumimoji="1" lang="ja-JP" altLang="en-US" sz="988" dirty="0">
                  <a:latin typeface="Meiryo UI" panose="020B0604030504040204" pitchFamily="50" charset="-128"/>
                  <a:ea typeface="Meiryo UI" panose="020B0604030504040204" pitchFamily="50" charset="-128"/>
                </a:rPr>
                <a:t>）の</a:t>
              </a:r>
              <a:endParaRPr kumimoji="1" lang="en-US" altLang="ja-JP" sz="988" dirty="0">
                <a:latin typeface="Meiryo UI" panose="020B0604030504040204" pitchFamily="50" charset="-128"/>
                <a:ea typeface="Meiryo UI" panose="020B0604030504040204" pitchFamily="50" charset="-128"/>
              </a:endParaRPr>
            </a:p>
            <a:p>
              <a:pPr algn="dist">
                <a:lnSpc>
                  <a:spcPct val="150000"/>
                </a:lnSpc>
              </a:pPr>
              <a:r>
                <a:rPr kumimoji="1" lang="ja-JP" altLang="en-US" sz="988" dirty="0">
                  <a:latin typeface="Meiryo UI" panose="020B0604030504040204" pitchFamily="50" charset="-128"/>
                  <a:ea typeface="Meiryo UI" panose="020B0604030504040204" pitchFamily="50" charset="-128"/>
                </a:rPr>
                <a:t>理念に賛同し、</a:t>
              </a:r>
              <a:r>
                <a:rPr kumimoji="1" lang="en-US" altLang="ja-JP" sz="988" dirty="0">
                  <a:latin typeface="Meiryo UI" panose="020B0604030504040204" pitchFamily="50" charset="-128"/>
                  <a:ea typeface="Meiryo UI" panose="020B0604030504040204" pitchFamily="50" charset="-128"/>
                </a:rPr>
                <a:t>2025</a:t>
              </a:r>
              <a:r>
                <a:rPr kumimoji="1" lang="ja-JP" altLang="en-US" sz="988" dirty="0">
                  <a:latin typeface="Meiryo UI" panose="020B0604030504040204" pitchFamily="50" charset="-128"/>
                  <a:ea typeface="Meiryo UI" panose="020B0604030504040204" pitchFamily="50" charset="-128"/>
                </a:rPr>
                <a:t>年大阪・関西万博の地元都市として、万博のテーマである「いのち輝く未来社会のデザイン」に向けて、</a:t>
              </a:r>
              <a:endParaRPr kumimoji="1" lang="en-US" altLang="ja-JP" sz="988" dirty="0">
                <a:latin typeface="Meiryo UI" panose="020B0604030504040204" pitchFamily="50" charset="-128"/>
                <a:ea typeface="Meiryo UI" panose="020B0604030504040204" pitchFamily="50" charset="-128"/>
              </a:endParaRPr>
            </a:p>
            <a:p>
              <a:pPr>
                <a:lnSpc>
                  <a:spcPct val="150000"/>
                </a:lnSpc>
              </a:pPr>
              <a:r>
                <a:rPr kumimoji="1" lang="en-US" altLang="ja-JP" sz="988" dirty="0">
                  <a:latin typeface="Meiryo UI" panose="020B0604030504040204" pitchFamily="50" charset="-128"/>
                  <a:ea typeface="Meiryo UI" panose="020B0604030504040204" pitchFamily="50" charset="-128"/>
                </a:rPr>
                <a:t>SDGs</a:t>
              </a:r>
              <a:r>
                <a:rPr kumimoji="1" lang="ja-JP" altLang="en-US" sz="988" dirty="0">
                  <a:latin typeface="Meiryo UI" panose="020B0604030504040204" pitchFamily="50" charset="-128"/>
                  <a:ea typeface="Meiryo UI" panose="020B0604030504040204" pitchFamily="50" charset="-128"/>
                </a:rPr>
                <a:t>の</a:t>
              </a:r>
              <a:r>
                <a:rPr kumimoji="1" lang="en-US" altLang="ja-JP" sz="988" dirty="0">
                  <a:latin typeface="Meiryo UI" panose="020B0604030504040204" pitchFamily="50" charset="-128"/>
                  <a:ea typeface="Meiryo UI" panose="020B0604030504040204" pitchFamily="50" charset="-128"/>
                </a:rPr>
                <a:t>17</a:t>
              </a:r>
              <a:r>
                <a:rPr kumimoji="1" lang="ja-JP" altLang="en-US" sz="988" dirty="0">
                  <a:latin typeface="Meiryo UI" panose="020B0604030504040204" pitchFamily="50" charset="-128"/>
                  <a:ea typeface="Meiryo UI" panose="020B0604030504040204" pitchFamily="50" charset="-128"/>
                </a:rPr>
                <a:t>ゴールの達成をめざします。</a:t>
              </a:r>
            </a:p>
          </p:txBody>
        </p:sp>
        <p:sp>
          <p:nvSpPr>
            <p:cNvPr id="7" name="テキスト ボックス 6"/>
            <p:cNvSpPr txBox="1"/>
            <p:nvPr/>
          </p:nvSpPr>
          <p:spPr>
            <a:xfrm>
              <a:off x="3026097" y="4353275"/>
              <a:ext cx="5930763" cy="630942"/>
            </a:xfrm>
            <a:prstGeom prst="rect">
              <a:avLst/>
            </a:prstGeom>
            <a:noFill/>
          </p:spPr>
          <p:txBody>
            <a:bodyPr wrap="square" rtlCol="0">
              <a:spAutoFit/>
            </a:bodyPr>
            <a:lstStyle/>
            <a:p>
              <a:pPr algn="dist">
                <a:lnSpc>
                  <a:spcPts val="1437"/>
                </a:lnSpc>
              </a:pPr>
              <a:r>
                <a:rPr kumimoji="1" lang="ja-JP" altLang="en-US" sz="943" dirty="0">
                  <a:latin typeface="Meiryo UI" panose="020B0604030504040204" pitchFamily="50" charset="-128"/>
                  <a:ea typeface="Meiryo UI" panose="020B0604030504040204" pitchFamily="50" charset="-128"/>
                </a:rPr>
                <a:t>１．かけがえのない“いのち”を大切にし、地域社会や環境に配慮して行動します。</a:t>
              </a:r>
              <a:endParaRPr kumimoji="1" lang="en-US" altLang="ja-JP" sz="943" dirty="0">
                <a:latin typeface="Meiryo UI" panose="020B0604030504040204" pitchFamily="50" charset="-128"/>
                <a:ea typeface="Meiryo UI" panose="020B0604030504040204" pitchFamily="50" charset="-128"/>
              </a:endParaRPr>
            </a:p>
            <a:p>
              <a:pPr algn="dist">
                <a:lnSpc>
                  <a:spcPts val="1437"/>
                </a:lnSpc>
              </a:pPr>
              <a:r>
                <a:rPr kumimoji="1" lang="ja-JP" altLang="en-US" sz="943" dirty="0">
                  <a:latin typeface="Meiryo UI" panose="020B0604030504040204" pitchFamily="50" charset="-128"/>
                  <a:ea typeface="Meiryo UI" panose="020B0604030504040204" pitchFamily="50" charset="-128"/>
                </a:rPr>
                <a:t>２．</a:t>
              </a:r>
              <a:r>
                <a:rPr kumimoji="1" lang="en-US" altLang="ja-JP" sz="943" dirty="0">
                  <a:latin typeface="Meiryo UI" panose="020B0604030504040204" pitchFamily="50" charset="-128"/>
                  <a:ea typeface="Meiryo UI" panose="020B0604030504040204" pitchFamily="50" charset="-128"/>
                </a:rPr>
                <a:t>2030</a:t>
              </a:r>
              <a:r>
                <a:rPr kumimoji="1" lang="ja-JP" altLang="en-US" sz="943" dirty="0">
                  <a:latin typeface="Meiryo UI" panose="020B0604030504040204" pitchFamily="50" charset="-128"/>
                  <a:ea typeface="Meiryo UI" panose="020B0604030504040204" pitchFamily="50" charset="-128"/>
                </a:rPr>
                <a:t>年に住みたい魅力あふれる大阪をイメージし、できることから意識して行動します。</a:t>
              </a:r>
              <a:endParaRPr kumimoji="1" lang="en-US" altLang="ja-JP" sz="943" dirty="0">
                <a:latin typeface="Meiryo UI" panose="020B0604030504040204" pitchFamily="50" charset="-128"/>
                <a:ea typeface="Meiryo UI" panose="020B0604030504040204" pitchFamily="50" charset="-128"/>
              </a:endParaRPr>
            </a:p>
            <a:p>
              <a:pPr algn="dist">
                <a:lnSpc>
                  <a:spcPts val="1437"/>
                </a:lnSpc>
              </a:pPr>
              <a:r>
                <a:rPr kumimoji="1" lang="ja-JP" altLang="en-US" sz="943" dirty="0">
                  <a:latin typeface="Meiryo UI" panose="020B0604030504040204" pitchFamily="50" charset="-128"/>
                  <a:ea typeface="Meiryo UI" panose="020B0604030504040204" pitchFamily="50" charset="-128"/>
                </a:rPr>
                <a:t>３．人と人との出会い、つながりを大事にしながら、互いに学びあい協力して行動します。</a:t>
              </a:r>
            </a:p>
          </p:txBody>
        </p:sp>
        <p:sp>
          <p:nvSpPr>
            <p:cNvPr id="8" name="正方形/長方形 7"/>
            <p:cNvSpPr/>
            <p:nvPr/>
          </p:nvSpPr>
          <p:spPr>
            <a:xfrm>
              <a:off x="2022432" y="2487808"/>
              <a:ext cx="7920037" cy="484893"/>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zh-TW" altLang="en-US" sz="1616" b="1" u="sng" spc="539" dirty="0">
                  <a:solidFill>
                    <a:schemeClr val="tx1"/>
                  </a:solidFill>
                  <a:latin typeface="Meiryo UI" panose="020B0604030504040204" pitchFamily="50" charset="-128"/>
                  <a:ea typeface="Meiryo UI" panose="020B0604030504040204" pitchFamily="50" charset="-128"/>
                </a:rPr>
                <a:t>大阪</a:t>
              </a:r>
              <a:r>
                <a:rPr kumimoji="1" lang="en-US" altLang="zh-TW" sz="1616" b="1" u="sng" spc="539" dirty="0">
                  <a:solidFill>
                    <a:schemeClr val="tx1"/>
                  </a:solidFill>
                  <a:latin typeface="Meiryo UI" panose="020B0604030504040204" pitchFamily="50" charset="-128"/>
                  <a:ea typeface="Meiryo UI" panose="020B0604030504040204" pitchFamily="50" charset="-128"/>
                </a:rPr>
                <a:t>SDGs</a:t>
              </a:r>
              <a:r>
                <a:rPr kumimoji="1" lang="zh-TW" altLang="en-US" sz="1616" b="1" u="sng" spc="539" dirty="0">
                  <a:solidFill>
                    <a:schemeClr val="tx1"/>
                  </a:solidFill>
                  <a:latin typeface="Meiryo UI" panose="020B0604030504040204" pitchFamily="50" charset="-128"/>
                  <a:ea typeface="Meiryo UI" panose="020B0604030504040204" pitchFamily="50" charset="-128"/>
                </a:rPr>
                <a:t>行動憲章</a:t>
              </a: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2883" y="2487685"/>
              <a:ext cx="476910" cy="476910"/>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308" y="3100640"/>
              <a:ext cx="415788" cy="415788"/>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1890" y="3100640"/>
              <a:ext cx="415788" cy="415788"/>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8472" y="3100640"/>
              <a:ext cx="415788" cy="415788"/>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636" y="3100640"/>
              <a:ext cx="415788" cy="415788"/>
            </a:xfrm>
            <a:prstGeom prst="rect">
              <a:avLst/>
            </a:prstGeom>
          </p:spPr>
        </p:pic>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4800" y="3100640"/>
              <a:ext cx="415788" cy="415788"/>
            </a:xfrm>
            <a:prstGeom prst="rect">
              <a:avLst/>
            </a:prstGeom>
          </p:spPr>
        </p:pic>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5054" y="3100640"/>
              <a:ext cx="415788" cy="415788"/>
            </a:xfrm>
            <a:prstGeom prst="rect">
              <a:avLst/>
            </a:prstGeom>
          </p:spPr>
        </p:pic>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8218" y="3100640"/>
              <a:ext cx="415788" cy="415788"/>
            </a:xfrm>
            <a:prstGeom prst="rect">
              <a:avLst/>
            </a:prstGeom>
          </p:spPr>
        </p:pic>
        <p:pic>
          <p:nvPicPr>
            <p:cNvPr id="17" name="図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21382" y="3100640"/>
              <a:ext cx="415788" cy="415788"/>
            </a:xfrm>
            <a:prstGeom prst="rect">
              <a:avLst/>
            </a:prstGeom>
          </p:spPr>
        </p:pic>
        <p:pic>
          <p:nvPicPr>
            <p:cNvPr id="18" name="図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7964" y="3100640"/>
              <a:ext cx="415788" cy="415788"/>
            </a:xfrm>
            <a:prstGeom prst="rect">
              <a:avLst/>
            </a:prstGeom>
          </p:spPr>
        </p:pic>
        <p:pic>
          <p:nvPicPr>
            <p:cNvPr id="19" name="図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4546" y="3100640"/>
              <a:ext cx="415788" cy="415788"/>
            </a:xfrm>
            <a:prstGeom prst="rect">
              <a:avLst/>
            </a:prstGeom>
          </p:spPr>
        </p:pic>
        <p:pic>
          <p:nvPicPr>
            <p:cNvPr id="20" name="図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61128" y="3100640"/>
              <a:ext cx="415788" cy="415788"/>
            </a:xfrm>
            <a:prstGeom prst="rect">
              <a:avLst/>
            </a:prstGeom>
          </p:spPr>
        </p:pic>
        <p:pic>
          <p:nvPicPr>
            <p:cNvPr id="21" name="図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07703" y="3100640"/>
              <a:ext cx="415788" cy="415788"/>
            </a:xfrm>
            <a:prstGeom prst="rect">
              <a:avLst/>
            </a:prstGeom>
          </p:spPr>
        </p:pic>
        <p:pic>
          <p:nvPicPr>
            <p:cNvPr id="22" name="図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54278" y="3100640"/>
              <a:ext cx="415788" cy="415788"/>
            </a:xfrm>
            <a:prstGeom prst="rect">
              <a:avLst/>
            </a:prstGeom>
          </p:spPr>
        </p:pic>
        <p:pic>
          <p:nvPicPr>
            <p:cNvPr id="23" name="図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96200" y="3100640"/>
              <a:ext cx="415788" cy="415788"/>
            </a:xfrm>
            <a:prstGeom prst="rect">
              <a:avLst/>
            </a:prstGeom>
          </p:spPr>
        </p:pic>
        <p:pic>
          <p:nvPicPr>
            <p:cNvPr id="24" name="図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47456" y="3100640"/>
              <a:ext cx="415788" cy="415788"/>
            </a:xfrm>
            <a:prstGeom prst="rect">
              <a:avLst/>
            </a:prstGeom>
          </p:spPr>
        </p:pic>
        <p:pic>
          <p:nvPicPr>
            <p:cNvPr id="25" name="図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94038" y="3100640"/>
              <a:ext cx="415788" cy="415788"/>
            </a:xfrm>
            <a:prstGeom prst="rect">
              <a:avLst/>
            </a:prstGeom>
          </p:spPr>
        </p:pic>
        <p:pic>
          <p:nvPicPr>
            <p:cNvPr id="26" name="図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340627" y="3100640"/>
              <a:ext cx="415788" cy="415788"/>
            </a:xfrm>
            <a:prstGeom prst="rect">
              <a:avLst/>
            </a:prstGeom>
          </p:spPr>
        </p:pic>
        <p:sp>
          <p:nvSpPr>
            <p:cNvPr id="27" name="正方形/長方形 26"/>
            <p:cNvSpPr/>
            <p:nvPr/>
          </p:nvSpPr>
          <p:spPr>
            <a:xfrm>
              <a:off x="1919739" y="2387845"/>
              <a:ext cx="8097863" cy="2735705"/>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16" dirty="0"/>
            </a:p>
          </p:txBody>
        </p:sp>
      </p:grpSp>
    </p:spTree>
    <p:extLst>
      <p:ext uri="{BB962C8B-B14F-4D97-AF65-F5344CB8AC3E}">
        <p14:creationId xmlns:p14="http://schemas.microsoft.com/office/powerpoint/2010/main" val="2620238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各種イベントを通じたＰＲ活動</a:t>
            </a:r>
            <a:endParaRPr kumimoji="1" lang="ja-JP" altLang="en-US" sz="2800" dirty="0"/>
          </a:p>
        </p:txBody>
      </p:sp>
      <p:sp>
        <p:nvSpPr>
          <p:cNvPr id="4" name="テキスト ボックス 3"/>
          <p:cNvSpPr txBox="1"/>
          <p:nvPr/>
        </p:nvSpPr>
        <p:spPr>
          <a:xfrm>
            <a:off x="161653" y="1567501"/>
            <a:ext cx="11756240" cy="338554"/>
          </a:xfrm>
          <a:prstGeom prst="rect">
            <a:avLst/>
          </a:prstGeom>
          <a:noFill/>
          <a:ln>
            <a:solidFill>
              <a:schemeClr val="tx1"/>
            </a:solidFill>
            <a:prstDash val="sysDash"/>
          </a:ln>
        </p:spPr>
        <p:txBody>
          <a:bodyPr wrap="square" rtlCol="0">
            <a:spAutoFit/>
          </a:bodyPr>
          <a:lstStyle/>
          <a:p>
            <a:pPr marL="173038" indent="-173038"/>
            <a:r>
              <a:rPr lang="ja-JP" altLang="en-US" sz="1600" dirty="0"/>
              <a:t>各種イベント会場で、大阪府における</a:t>
            </a:r>
            <a:r>
              <a:rPr lang="en-US" altLang="ja-JP" sz="1600" dirty="0"/>
              <a:t>SDGs</a:t>
            </a:r>
            <a:r>
              <a:rPr lang="ja-JP" altLang="en-US" sz="1600" dirty="0"/>
              <a:t>の取組みを</a:t>
            </a:r>
            <a:r>
              <a:rPr lang="en-US" altLang="ja-JP" sz="1600" dirty="0"/>
              <a:t>PR</a:t>
            </a:r>
            <a:r>
              <a:rPr lang="ja-JP" altLang="en-US" sz="1600" dirty="0"/>
              <a:t>しました。</a:t>
            </a:r>
            <a:endParaRPr lang="en-US" altLang="ja-JP" sz="1600" dirty="0"/>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5066356"/>
            <a:ext cx="2452692" cy="1631039"/>
          </a:xfrm>
          <a:prstGeom prst="rect">
            <a:avLst/>
          </a:prstGeom>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640" y="5072709"/>
            <a:ext cx="3580381" cy="1618332"/>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1768" y="5072709"/>
            <a:ext cx="2082929" cy="1624686"/>
          </a:xfrm>
          <a:prstGeom prst="rect">
            <a:avLst/>
          </a:prstGeom>
        </p:spPr>
      </p:pic>
      <p:graphicFrame>
        <p:nvGraphicFramePr>
          <p:cNvPr id="14" name="表 13"/>
          <p:cNvGraphicFramePr>
            <a:graphicFrameLocks noGrp="1"/>
          </p:cNvGraphicFramePr>
          <p:nvPr>
            <p:extLst>
              <p:ext uri="{D42A27DB-BD31-4B8C-83A1-F6EECF244321}">
                <p14:modId xmlns:p14="http://schemas.microsoft.com/office/powerpoint/2010/main" val="1812741330"/>
              </p:ext>
            </p:extLst>
          </p:nvPr>
        </p:nvGraphicFramePr>
        <p:xfrm>
          <a:off x="161653" y="1954039"/>
          <a:ext cx="11761272" cy="3112335"/>
        </p:xfrm>
        <a:graphic>
          <a:graphicData uri="http://schemas.openxmlformats.org/drawingml/2006/table">
            <a:tbl>
              <a:tblPr firstRow="1" bandRow="1">
                <a:tableStyleId>{5C22544A-7EE6-4342-B048-85BDC9FD1C3A}</a:tableStyleId>
              </a:tblPr>
              <a:tblGrid>
                <a:gridCol w="5077138">
                  <a:extLst>
                    <a:ext uri="{9D8B030D-6E8A-4147-A177-3AD203B41FA5}">
                      <a16:colId xmlns:a16="http://schemas.microsoft.com/office/drawing/2014/main" val="3856260319"/>
                    </a:ext>
                  </a:extLst>
                </a:gridCol>
                <a:gridCol w="2575775">
                  <a:extLst>
                    <a:ext uri="{9D8B030D-6E8A-4147-A177-3AD203B41FA5}">
                      <a16:colId xmlns:a16="http://schemas.microsoft.com/office/drawing/2014/main" val="1825286108"/>
                    </a:ext>
                  </a:extLst>
                </a:gridCol>
                <a:gridCol w="4108359">
                  <a:extLst>
                    <a:ext uri="{9D8B030D-6E8A-4147-A177-3AD203B41FA5}">
                      <a16:colId xmlns:a16="http://schemas.microsoft.com/office/drawing/2014/main" val="809398321"/>
                    </a:ext>
                  </a:extLst>
                </a:gridCol>
              </a:tblGrid>
              <a:tr h="369135">
                <a:tc>
                  <a:txBody>
                    <a:bodyPr/>
                    <a:lstStyle/>
                    <a:p>
                      <a:r>
                        <a:rPr kumimoji="1" lang="ja-JP" altLang="en-US" dirty="0"/>
                        <a:t>イベント名</a:t>
                      </a:r>
                    </a:p>
                  </a:txBody>
                  <a:tcPr/>
                </a:tc>
                <a:tc>
                  <a:txBody>
                    <a:bodyPr/>
                    <a:lstStyle/>
                    <a:p>
                      <a:r>
                        <a:rPr kumimoji="1" lang="ja-JP" altLang="en-US" dirty="0"/>
                        <a:t>日時</a:t>
                      </a:r>
                    </a:p>
                  </a:txBody>
                  <a:tcPr/>
                </a:tc>
                <a:tc>
                  <a:txBody>
                    <a:bodyPr/>
                    <a:lstStyle/>
                    <a:p>
                      <a:r>
                        <a:rPr kumimoji="1" lang="ja-JP" altLang="en-US" dirty="0"/>
                        <a:t>概要</a:t>
                      </a:r>
                    </a:p>
                  </a:txBody>
                  <a:tcPr/>
                </a:tc>
                <a:extLst>
                  <a:ext uri="{0D108BD9-81ED-4DB2-BD59-A6C34878D82A}">
                    <a16:rowId xmlns:a16="http://schemas.microsoft.com/office/drawing/2014/main" val="3724103310"/>
                  </a:ext>
                </a:extLst>
              </a:tr>
              <a:tr h="719179">
                <a:tc>
                  <a:txBody>
                    <a:bodyPr/>
                    <a:lstStyle/>
                    <a:p>
                      <a:r>
                        <a:rPr kumimoji="1" lang="ja-JP" altLang="en-US" sz="1500" dirty="0" smtClean="0">
                          <a:latin typeface="メイリオ" panose="020B0604030504040204" pitchFamily="50" charset="-128"/>
                          <a:ea typeface="メイリオ" panose="020B0604030504040204" pitchFamily="50" charset="-128"/>
                        </a:rPr>
                        <a:t>阪急うめだ本店</a:t>
                      </a:r>
                      <a:endParaRPr kumimoji="1" lang="ja-JP" altLang="en-US" sz="1500" dirty="0">
                        <a:latin typeface="メイリオ" panose="020B0604030504040204" pitchFamily="50" charset="-128"/>
                        <a:ea typeface="メイリオ" panose="020B0604030504040204" pitchFamily="50" charset="-128"/>
                      </a:endParaRPr>
                    </a:p>
                    <a:p>
                      <a:r>
                        <a:rPr kumimoji="1" lang="ja-JP" altLang="en-US" sz="1500" dirty="0">
                          <a:latin typeface="メイリオ" panose="020B0604030504040204" pitchFamily="50" charset="-128"/>
                          <a:ea typeface="メイリオ" panose="020B0604030504040204" pitchFamily="50" charset="-128"/>
                        </a:rPr>
                        <a:t>「</a:t>
                      </a:r>
                      <a:r>
                        <a:rPr kumimoji="1" lang="en-US" altLang="ja-JP" sz="1500" dirty="0">
                          <a:latin typeface="メイリオ" panose="020B0604030504040204" pitchFamily="50" charset="-128"/>
                          <a:ea typeface="メイリオ" panose="020B0604030504040204" pitchFamily="50" charset="-128"/>
                        </a:rPr>
                        <a:t>HANKYU</a:t>
                      </a:r>
                      <a:r>
                        <a:rPr kumimoji="1" lang="ja-JP" altLang="en-US" sz="1500" dirty="0">
                          <a:latin typeface="メイリオ" panose="020B0604030504040204" pitchFamily="50" charset="-128"/>
                          <a:ea typeface="メイリオ" panose="020B0604030504040204" pitchFamily="50" charset="-128"/>
                        </a:rPr>
                        <a:t>こどもカレッジ」</a:t>
                      </a:r>
                    </a:p>
                  </a:txBody>
                  <a:tcPr/>
                </a:tc>
                <a:tc>
                  <a:txBody>
                    <a:bodyPr/>
                    <a:lstStyle/>
                    <a:p>
                      <a:r>
                        <a:rPr kumimoji="1" lang="ja-JP" altLang="en-US" sz="1400" dirty="0">
                          <a:latin typeface="+mn-ea"/>
                          <a:ea typeface="+mn-ea"/>
                        </a:rPr>
                        <a:t>令和</a:t>
                      </a:r>
                      <a:r>
                        <a:rPr kumimoji="1" lang="en-US" altLang="ja-JP" sz="1400" dirty="0">
                          <a:latin typeface="+mn-ea"/>
                          <a:ea typeface="+mn-ea"/>
                        </a:rPr>
                        <a:t>3</a:t>
                      </a:r>
                      <a:r>
                        <a:rPr kumimoji="1" lang="ja-JP" altLang="en-US" sz="1400" dirty="0">
                          <a:latin typeface="+mn-ea"/>
                          <a:ea typeface="+mn-ea"/>
                        </a:rPr>
                        <a:t>年</a:t>
                      </a:r>
                      <a:r>
                        <a:rPr kumimoji="1" lang="en-US" altLang="ja-JP" sz="1400" dirty="0">
                          <a:latin typeface="+mn-ea"/>
                          <a:ea typeface="+mn-ea"/>
                        </a:rPr>
                        <a:t>7</a:t>
                      </a:r>
                      <a:r>
                        <a:rPr kumimoji="1" lang="ja-JP" altLang="en-US" sz="1400" dirty="0">
                          <a:latin typeface="+mn-ea"/>
                          <a:ea typeface="+mn-ea"/>
                        </a:rPr>
                        <a:t>月</a:t>
                      </a:r>
                      <a:r>
                        <a:rPr kumimoji="1" lang="en-US" altLang="ja-JP" sz="1400" dirty="0">
                          <a:latin typeface="+mn-ea"/>
                          <a:ea typeface="+mn-ea"/>
                        </a:rPr>
                        <a:t>28</a:t>
                      </a:r>
                      <a:r>
                        <a:rPr kumimoji="1" lang="ja-JP" altLang="en-US" sz="1400" dirty="0">
                          <a:latin typeface="+mn-ea"/>
                          <a:ea typeface="+mn-ea"/>
                        </a:rPr>
                        <a:t>日（水曜日）～</a:t>
                      </a:r>
                      <a:r>
                        <a:rPr kumimoji="1" lang="en-US" altLang="ja-JP" sz="1400" dirty="0">
                          <a:latin typeface="+mn-ea"/>
                          <a:ea typeface="+mn-ea"/>
                        </a:rPr>
                        <a:t>8</a:t>
                      </a:r>
                      <a:r>
                        <a:rPr kumimoji="1" lang="ja-JP" altLang="en-US" sz="1400" dirty="0">
                          <a:latin typeface="+mn-ea"/>
                          <a:ea typeface="+mn-ea"/>
                        </a:rPr>
                        <a:t>月</a:t>
                      </a:r>
                      <a:r>
                        <a:rPr kumimoji="1" lang="en-US" altLang="ja-JP" sz="1400" dirty="0">
                          <a:latin typeface="+mn-ea"/>
                          <a:ea typeface="+mn-ea"/>
                        </a:rPr>
                        <a:t>3</a:t>
                      </a:r>
                      <a:r>
                        <a:rPr kumimoji="1" lang="ja-JP" altLang="en-US" sz="1400" dirty="0">
                          <a:latin typeface="+mn-ea"/>
                          <a:ea typeface="+mn-ea"/>
                        </a:rPr>
                        <a:t>日（火曜日）</a:t>
                      </a:r>
                    </a:p>
                  </a:txBody>
                  <a:tcPr/>
                </a:tc>
                <a:tc>
                  <a:txBody>
                    <a:bodyPr/>
                    <a:lstStyle/>
                    <a:p>
                      <a:r>
                        <a:rPr kumimoji="1" lang="ja-JP" altLang="en-US" sz="1400" dirty="0"/>
                        <a:t>海洋プラスチックごみに関するパネル展示や動画の放映、「大切な海のためにできること宣言」パネルの設置を行いました。</a:t>
                      </a:r>
                    </a:p>
                  </a:txBody>
                  <a:tcPr/>
                </a:tc>
                <a:extLst>
                  <a:ext uri="{0D108BD9-81ED-4DB2-BD59-A6C34878D82A}">
                    <a16:rowId xmlns:a16="http://schemas.microsoft.com/office/drawing/2014/main" val="4227880780"/>
                  </a:ext>
                </a:extLst>
              </a:tr>
              <a:tr h="719179">
                <a:tc>
                  <a:txBody>
                    <a:bodyPr/>
                    <a:lstStyle/>
                    <a:p>
                      <a:r>
                        <a:rPr kumimoji="1" lang="ja-JP" altLang="en-US" sz="1500" dirty="0">
                          <a:latin typeface="メイリオ" panose="020B0604030504040204" pitchFamily="50" charset="-128"/>
                          <a:ea typeface="メイリオ" panose="020B0604030504040204" pitchFamily="50" charset="-128"/>
                        </a:rPr>
                        <a:t>「ららぽーとでゾロリと楽しく学ぼう！かいけつ</a:t>
                      </a:r>
                      <a:r>
                        <a:rPr kumimoji="1" lang="en-US" altLang="ja-JP" sz="1500" dirty="0">
                          <a:latin typeface="メイリオ" panose="020B0604030504040204" pitchFamily="50" charset="-128"/>
                          <a:ea typeface="メイリオ" panose="020B0604030504040204" pitchFamily="50" charset="-128"/>
                        </a:rPr>
                        <a:t>SDGs</a:t>
                      </a:r>
                      <a:r>
                        <a:rPr kumimoji="1" lang="ja-JP" altLang="en-US" sz="1500" dirty="0">
                          <a:latin typeface="メイリオ" panose="020B0604030504040204" pitchFamily="50" charset="-128"/>
                          <a:ea typeface="メイリオ" panose="020B0604030504040204" pitchFamily="50" charset="-128"/>
                        </a:rPr>
                        <a:t>」</a:t>
                      </a:r>
                    </a:p>
                    <a:p>
                      <a:r>
                        <a:rPr kumimoji="1" lang="en-US" altLang="ja-JP" sz="1500" dirty="0">
                          <a:latin typeface="メイリオ" panose="020B0604030504040204" pitchFamily="50" charset="-128"/>
                          <a:ea typeface="メイリオ" panose="020B0604030504040204" pitchFamily="50" charset="-128"/>
                        </a:rPr>
                        <a:t>×</a:t>
                      </a:r>
                      <a:r>
                        <a:rPr kumimoji="1" lang="ja-JP" altLang="en-US" sz="1500" dirty="0">
                          <a:latin typeface="メイリオ" panose="020B0604030504040204" pitchFamily="50" charset="-128"/>
                          <a:ea typeface="メイリオ" panose="020B0604030504040204" pitchFamily="50" charset="-128"/>
                        </a:rPr>
                        <a:t>「私の</a:t>
                      </a:r>
                      <a:r>
                        <a:rPr kumimoji="1" lang="en-US" altLang="ja-JP" sz="1500" dirty="0">
                          <a:latin typeface="メイリオ" panose="020B0604030504040204" pitchFamily="50" charset="-128"/>
                          <a:ea typeface="メイリオ" panose="020B0604030504040204" pitchFamily="50" charset="-128"/>
                        </a:rPr>
                        <a:t>SDGs</a:t>
                      </a:r>
                      <a:r>
                        <a:rPr kumimoji="1" lang="ja-JP" altLang="en-US" sz="1500" dirty="0">
                          <a:latin typeface="メイリオ" panose="020B0604030504040204" pitchFamily="50" charset="-128"/>
                          <a:ea typeface="メイリオ" panose="020B0604030504040204" pitchFamily="50" charset="-128"/>
                        </a:rPr>
                        <a:t>宣言プロジェクト」</a:t>
                      </a:r>
                    </a:p>
                  </a:txBody>
                  <a:tcPr/>
                </a:tc>
                <a:tc>
                  <a:txBody>
                    <a:bodyPr/>
                    <a:lstStyle/>
                    <a:p>
                      <a:r>
                        <a:rPr kumimoji="1" lang="ja-JP" altLang="en-US" sz="1400" dirty="0">
                          <a:latin typeface="+mn-ea"/>
                          <a:ea typeface="+mn-ea"/>
                        </a:rPr>
                        <a:t>令和３年</a:t>
                      </a:r>
                      <a:r>
                        <a:rPr kumimoji="1" lang="en-US" altLang="ja-JP" sz="1400" dirty="0">
                          <a:latin typeface="+mn-ea"/>
                          <a:ea typeface="+mn-ea"/>
                        </a:rPr>
                        <a:t>10</a:t>
                      </a:r>
                      <a:r>
                        <a:rPr kumimoji="1" lang="ja-JP" altLang="en-US" sz="1400" dirty="0">
                          <a:latin typeface="+mn-ea"/>
                          <a:ea typeface="+mn-ea"/>
                        </a:rPr>
                        <a:t>月１日（金曜日）～</a:t>
                      </a:r>
                      <a:r>
                        <a:rPr kumimoji="1" lang="en-US" altLang="ja-JP" sz="1400" dirty="0">
                          <a:latin typeface="+mn-ea"/>
                          <a:ea typeface="+mn-ea"/>
                        </a:rPr>
                        <a:t>10</a:t>
                      </a:r>
                      <a:r>
                        <a:rPr kumimoji="1" lang="ja-JP" altLang="en-US" sz="1400" dirty="0">
                          <a:latin typeface="+mn-ea"/>
                          <a:ea typeface="+mn-ea"/>
                        </a:rPr>
                        <a:t>月</a:t>
                      </a:r>
                      <a:r>
                        <a:rPr kumimoji="1" lang="en-US" altLang="ja-JP" sz="1400" dirty="0">
                          <a:latin typeface="+mn-ea"/>
                          <a:ea typeface="+mn-ea"/>
                        </a:rPr>
                        <a:t>31</a:t>
                      </a:r>
                      <a:r>
                        <a:rPr kumimoji="1" lang="ja-JP" altLang="en-US" sz="1400" dirty="0">
                          <a:latin typeface="+mn-ea"/>
                          <a:ea typeface="+mn-ea"/>
                        </a:rPr>
                        <a:t>日（日曜日）</a:t>
                      </a:r>
                    </a:p>
                  </a:txBody>
                  <a:tcPr/>
                </a:tc>
                <a:tc>
                  <a:txBody>
                    <a:bodyPr/>
                    <a:lstStyle/>
                    <a:p>
                      <a:r>
                        <a:rPr kumimoji="1" lang="ja-JP" altLang="en-US" sz="1400" dirty="0"/>
                        <a:t>三井ショッピングパークららぽーとが開催するオンライン</a:t>
                      </a:r>
                      <a:r>
                        <a:rPr kumimoji="1" lang="en-US" altLang="ja-JP" sz="1400" dirty="0"/>
                        <a:t>SDGs</a:t>
                      </a:r>
                      <a:r>
                        <a:rPr kumimoji="1" lang="ja-JP" altLang="en-US" sz="1400" dirty="0"/>
                        <a:t>イベントで、</a:t>
                      </a:r>
                      <a:r>
                        <a:rPr kumimoji="1" lang="en-US" altLang="ja-JP" sz="1400" dirty="0"/>
                        <a:t>SDGs</a:t>
                      </a:r>
                      <a:r>
                        <a:rPr kumimoji="1" lang="ja-JP" altLang="en-US" sz="1400" dirty="0"/>
                        <a:t>クイズ等を行いました。</a:t>
                      </a:r>
                    </a:p>
                  </a:txBody>
                  <a:tcPr/>
                </a:tc>
                <a:extLst>
                  <a:ext uri="{0D108BD9-81ED-4DB2-BD59-A6C34878D82A}">
                    <a16:rowId xmlns:a16="http://schemas.microsoft.com/office/drawing/2014/main" val="301400986"/>
                  </a:ext>
                </a:extLst>
              </a:tr>
              <a:tr h="539384">
                <a:tc>
                  <a:txBody>
                    <a:bodyPr/>
                    <a:lstStyle/>
                    <a:p>
                      <a:r>
                        <a:rPr kumimoji="1" lang="ja-JP" altLang="en-US" sz="1500" dirty="0">
                          <a:latin typeface="メイリオ" panose="020B0604030504040204" pitchFamily="50" charset="-128"/>
                          <a:ea typeface="メイリオ" panose="020B0604030504040204" pitchFamily="50" charset="-128"/>
                        </a:rPr>
                        <a:t>イオンモールりんくう泉南　</a:t>
                      </a:r>
                      <a:r>
                        <a:rPr kumimoji="1" lang="en-US" altLang="ja-JP" sz="1500" dirty="0">
                          <a:latin typeface="メイリオ" panose="020B0604030504040204" pitchFamily="50" charset="-128"/>
                          <a:ea typeface="メイリオ" panose="020B0604030504040204" pitchFamily="50" charset="-128"/>
                        </a:rPr>
                        <a:t>SDGs DAY</a:t>
                      </a:r>
                    </a:p>
                    <a:p>
                      <a:r>
                        <a:rPr kumimoji="1" lang="en-US" altLang="ja-JP" sz="1500" dirty="0">
                          <a:latin typeface="メイリオ" panose="020B0604030504040204" pitchFamily="50" charset="-128"/>
                          <a:ea typeface="メイリオ" panose="020B0604030504040204" pitchFamily="50" charset="-128"/>
                        </a:rPr>
                        <a:t>【</a:t>
                      </a:r>
                      <a:r>
                        <a:rPr kumimoji="1" lang="ja-JP" altLang="en-US" sz="1500" dirty="0">
                          <a:latin typeface="メイリオ" panose="020B0604030504040204" pitchFamily="50" charset="-128"/>
                          <a:ea typeface="メイリオ" panose="020B0604030504040204" pitchFamily="50" charset="-128"/>
                        </a:rPr>
                        <a:t>小学生向け講座</a:t>
                      </a:r>
                      <a:r>
                        <a:rPr kumimoji="1" lang="en-US" altLang="ja-JP" sz="1500" dirty="0">
                          <a:latin typeface="メイリオ" panose="020B0604030504040204" pitchFamily="50" charset="-128"/>
                          <a:ea typeface="メイリオ" panose="020B0604030504040204" pitchFamily="50" charset="-128"/>
                        </a:rPr>
                        <a:t>】</a:t>
                      </a:r>
                      <a:r>
                        <a:rPr kumimoji="1" lang="ja-JP" altLang="en-US" sz="1500" dirty="0" err="1">
                          <a:latin typeface="メイリオ" panose="020B0604030504040204" pitchFamily="50" charset="-128"/>
                          <a:ea typeface="メイリオ" panose="020B0604030504040204" pitchFamily="50" charset="-128"/>
                        </a:rPr>
                        <a:t>もずやんと</a:t>
                      </a:r>
                      <a:r>
                        <a:rPr kumimoji="1" lang="ja-JP" altLang="en-US" sz="1500" dirty="0">
                          <a:latin typeface="メイリオ" panose="020B0604030504040204" pitchFamily="50" charset="-128"/>
                          <a:ea typeface="メイリオ" panose="020B0604030504040204" pitchFamily="50" charset="-128"/>
                        </a:rPr>
                        <a:t>一緒に</a:t>
                      </a:r>
                      <a:r>
                        <a:rPr kumimoji="1" lang="en-US" altLang="ja-JP" sz="1500" dirty="0">
                          <a:latin typeface="メイリオ" panose="020B0604030504040204" pitchFamily="50" charset="-128"/>
                          <a:ea typeface="メイリオ" panose="020B0604030504040204" pitchFamily="50" charset="-128"/>
                        </a:rPr>
                        <a:t>SDGs</a:t>
                      </a:r>
                      <a:r>
                        <a:rPr kumimoji="1" lang="ja-JP" altLang="en-US" sz="1500" dirty="0">
                          <a:latin typeface="メイリオ" panose="020B0604030504040204" pitchFamily="50" charset="-128"/>
                          <a:ea typeface="メイリオ" panose="020B0604030504040204" pitchFamily="50" charset="-128"/>
                        </a:rPr>
                        <a:t>を学ぼう</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rPr>
                        <a:t>令和３年</a:t>
                      </a:r>
                      <a:r>
                        <a:rPr kumimoji="1" lang="en-US" altLang="ja-JP" sz="1400" dirty="0">
                          <a:latin typeface="+mn-ea"/>
                          <a:ea typeface="+mn-ea"/>
                        </a:rPr>
                        <a:t>11</a:t>
                      </a:r>
                      <a:r>
                        <a:rPr kumimoji="1" lang="ja-JP" altLang="en-US" sz="1400" dirty="0">
                          <a:latin typeface="+mn-ea"/>
                          <a:ea typeface="+mn-ea"/>
                        </a:rPr>
                        <a:t>月３日（水曜日）</a:t>
                      </a:r>
                    </a:p>
                  </a:txBody>
                  <a:tcPr/>
                </a:tc>
                <a:tc>
                  <a:txBody>
                    <a:bodyPr/>
                    <a:lstStyle/>
                    <a:p>
                      <a:r>
                        <a:rPr kumimoji="1" lang="en-US" altLang="ja-JP" sz="1400" dirty="0"/>
                        <a:t>SDGs</a:t>
                      </a:r>
                      <a:r>
                        <a:rPr kumimoji="1" lang="ja-JP" altLang="en-US" sz="1400" dirty="0"/>
                        <a:t>クイズなどを行い、親子で</a:t>
                      </a:r>
                      <a:r>
                        <a:rPr kumimoji="1" lang="en-US" altLang="ja-JP" sz="1400" dirty="0"/>
                        <a:t>SDGs</a:t>
                      </a:r>
                      <a:r>
                        <a:rPr kumimoji="1" lang="ja-JP" altLang="en-US" sz="1400" dirty="0"/>
                        <a:t>を学ぶ講座を実施しました。</a:t>
                      </a:r>
                    </a:p>
                  </a:txBody>
                  <a:tcPr/>
                </a:tc>
                <a:extLst>
                  <a:ext uri="{0D108BD9-81ED-4DB2-BD59-A6C34878D82A}">
                    <a16:rowId xmlns:a16="http://schemas.microsoft.com/office/drawing/2014/main" val="2270039228"/>
                  </a:ext>
                </a:extLst>
              </a:tr>
              <a:tr h="719179">
                <a:tc>
                  <a:txBody>
                    <a:bodyPr/>
                    <a:lstStyle/>
                    <a:p>
                      <a:r>
                        <a:rPr kumimoji="1" lang="ja-JP" altLang="en-US" sz="1500" dirty="0" smtClean="0">
                          <a:latin typeface="メイリオ" panose="020B0604030504040204" pitchFamily="50" charset="-128"/>
                          <a:ea typeface="メイリオ" panose="020B0604030504040204" pitchFamily="50" charset="-128"/>
                        </a:rPr>
                        <a:t>阪神梅田本店店</a:t>
                      </a:r>
                      <a:endParaRPr kumimoji="1" lang="en-US" altLang="ja-JP" sz="1500" dirty="0" smtClean="0">
                        <a:latin typeface="メイリオ" panose="020B0604030504040204" pitchFamily="50" charset="-128"/>
                        <a:ea typeface="メイリオ" panose="020B0604030504040204" pitchFamily="50" charset="-128"/>
                      </a:endParaRPr>
                    </a:p>
                    <a:p>
                      <a:r>
                        <a:rPr kumimoji="1" lang="ja-JP" altLang="en-US" sz="1500" dirty="0" smtClean="0">
                          <a:latin typeface="メイリオ" panose="020B0604030504040204" pitchFamily="50" charset="-128"/>
                          <a:ea typeface="メイリオ" panose="020B0604030504040204" pitchFamily="50" charset="-128"/>
                        </a:rPr>
                        <a:t>「</a:t>
                      </a:r>
                      <a:r>
                        <a:rPr kumimoji="1" lang="en-US" altLang="ja-JP" sz="1500" dirty="0" smtClean="0">
                          <a:latin typeface="メイリオ" panose="020B0604030504040204" pitchFamily="50" charset="-128"/>
                          <a:ea typeface="メイリオ" panose="020B0604030504040204" pitchFamily="50" charset="-128"/>
                        </a:rPr>
                        <a:t>SDGs</a:t>
                      </a:r>
                      <a:r>
                        <a:rPr kumimoji="1" lang="ja-JP" altLang="en-US" sz="1500" dirty="0" smtClean="0">
                          <a:latin typeface="メイリオ" panose="020B0604030504040204" pitchFamily="50" charset="-128"/>
                          <a:ea typeface="メイリオ" panose="020B0604030504040204" pitchFamily="50" charset="-128"/>
                        </a:rPr>
                        <a:t>スタンプラリー」</a:t>
                      </a:r>
                      <a:endParaRPr kumimoji="1" lang="ja-JP" altLang="en-US" sz="1500" dirty="0">
                        <a:latin typeface="メイリオ" panose="020B0604030504040204" pitchFamily="50" charset="-128"/>
                        <a:ea typeface="メイリオ" panose="020B0604030504040204" pitchFamily="50" charset="-128"/>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smtClean="0">
                          <a:latin typeface="+mn-ea"/>
                          <a:ea typeface="+mn-ea"/>
                        </a:rPr>
                        <a:t>令和</a:t>
                      </a:r>
                      <a:r>
                        <a:rPr kumimoji="1" lang="en-US" altLang="ja-JP" sz="1400" dirty="0" smtClean="0">
                          <a:latin typeface="+mn-ea"/>
                          <a:ea typeface="+mn-ea"/>
                        </a:rPr>
                        <a:t>4</a:t>
                      </a:r>
                      <a:r>
                        <a:rPr kumimoji="1" lang="ja-JP" altLang="en-US" sz="1400" dirty="0" smtClean="0">
                          <a:latin typeface="+mn-ea"/>
                          <a:ea typeface="+mn-ea"/>
                        </a:rPr>
                        <a:t>年</a:t>
                      </a:r>
                      <a:r>
                        <a:rPr kumimoji="1" lang="en-US" altLang="ja-JP" sz="1400" dirty="0" smtClean="0">
                          <a:latin typeface="+mn-ea"/>
                          <a:ea typeface="+mn-ea"/>
                        </a:rPr>
                        <a:t>3</a:t>
                      </a:r>
                      <a:r>
                        <a:rPr kumimoji="1" lang="ja-JP" altLang="en-US" sz="1400" dirty="0" smtClean="0">
                          <a:latin typeface="+mn-ea"/>
                          <a:ea typeface="+mn-ea"/>
                        </a:rPr>
                        <a:t>月</a:t>
                      </a:r>
                      <a:r>
                        <a:rPr kumimoji="1" lang="en-US" altLang="ja-JP" sz="1400" dirty="0" smtClean="0">
                          <a:latin typeface="+mn-ea"/>
                          <a:ea typeface="+mn-ea"/>
                        </a:rPr>
                        <a:t>23</a:t>
                      </a:r>
                      <a:r>
                        <a:rPr kumimoji="1" lang="ja-JP" altLang="en-US" sz="1400" dirty="0" smtClean="0">
                          <a:latin typeface="+mn-ea"/>
                          <a:ea typeface="+mn-ea"/>
                        </a:rPr>
                        <a:t>日（水曜日）～</a:t>
                      </a:r>
                      <a:r>
                        <a:rPr kumimoji="1" lang="en-US" altLang="ja-JP" sz="1400" dirty="0" smtClean="0">
                          <a:latin typeface="+mn-ea"/>
                          <a:ea typeface="+mn-ea"/>
                        </a:rPr>
                        <a:t>3</a:t>
                      </a:r>
                      <a:r>
                        <a:rPr kumimoji="1" lang="ja-JP" altLang="en-US" sz="1400" dirty="0" smtClean="0">
                          <a:latin typeface="+mn-ea"/>
                          <a:ea typeface="+mn-ea"/>
                        </a:rPr>
                        <a:t>月</a:t>
                      </a:r>
                      <a:r>
                        <a:rPr kumimoji="1" lang="en-US" altLang="ja-JP" sz="1400" dirty="0" smtClean="0">
                          <a:latin typeface="+mn-ea"/>
                          <a:ea typeface="+mn-ea"/>
                        </a:rPr>
                        <a:t>29</a:t>
                      </a:r>
                      <a:r>
                        <a:rPr kumimoji="1" lang="ja-JP" altLang="en-US" sz="1400" dirty="0" smtClean="0">
                          <a:latin typeface="+mn-ea"/>
                          <a:ea typeface="+mn-ea"/>
                        </a:rPr>
                        <a:t>日（火曜日）</a:t>
                      </a:r>
                      <a:endParaRPr kumimoji="1" lang="ja-JP" altLang="en-US" sz="1400" dirty="0">
                        <a:latin typeface="+mn-ea"/>
                        <a:ea typeface="+mn-ea"/>
                      </a:endParaRPr>
                    </a:p>
                  </a:txBody>
                  <a:tcPr/>
                </a:tc>
                <a:tc>
                  <a:txBody>
                    <a:bodyPr/>
                    <a:lstStyle/>
                    <a:p>
                      <a:r>
                        <a:rPr kumimoji="1" lang="ja-JP" altLang="en-US" sz="1400" dirty="0" smtClean="0"/>
                        <a:t>「</a:t>
                      </a:r>
                      <a:r>
                        <a:rPr kumimoji="1" lang="en-US" altLang="ja-JP" sz="1400" dirty="0" smtClean="0"/>
                        <a:t>SDGs</a:t>
                      </a:r>
                      <a:r>
                        <a:rPr kumimoji="1" lang="ja-JP" altLang="en-US" sz="1400" dirty="0" smtClean="0"/>
                        <a:t>キッズポスター展」の会場にて、</a:t>
                      </a:r>
                      <a:r>
                        <a:rPr kumimoji="1" lang="en-US" altLang="ja-JP" sz="1400" dirty="0" smtClean="0"/>
                        <a:t>SDGs</a:t>
                      </a:r>
                      <a:r>
                        <a:rPr kumimoji="1" lang="ja-JP" altLang="en-US" sz="1400" dirty="0" smtClean="0"/>
                        <a:t>を楽しく学び・考えていただける、</a:t>
                      </a:r>
                      <a:r>
                        <a:rPr kumimoji="1" lang="en-US" altLang="ja-JP" sz="1400" dirty="0" smtClean="0"/>
                        <a:t>SDGs</a:t>
                      </a:r>
                      <a:r>
                        <a:rPr kumimoji="1" lang="ja-JP" altLang="en-US" sz="1400" dirty="0" smtClean="0"/>
                        <a:t>スタンプラリーを実施しました。</a:t>
                      </a:r>
                      <a:endParaRPr kumimoji="1" lang="ja-JP" altLang="en-US" sz="1400" dirty="0"/>
                    </a:p>
                  </a:txBody>
                  <a:tcPr/>
                </a:tc>
                <a:extLst>
                  <a:ext uri="{0D108BD9-81ED-4DB2-BD59-A6C34878D82A}">
                    <a16:rowId xmlns:a16="http://schemas.microsoft.com/office/drawing/2014/main" val="3303822507"/>
                  </a:ext>
                </a:extLst>
              </a:tr>
            </a:tbl>
          </a:graphicData>
        </a:graphic>
      </p:graphicFrame>
      <p:sp>
        <p:nvSpPr>
          <p:cNvPr id="9" name="テキスト ボックス 8">
            <a:extLst>
              <a:ext uri="{FF2B5EF4-FFF2-40B4-BE49-F238E27FC236}">
                <a16:creationId xmlns:a16="http://schemas.microsoft.com/office/drawing/2014/main" id="{0CE10330-992A-4F40-9B27-6DC7F6A03341}"/>
              </a:ext>
            </a:extLst>
          </p:cNvPr>
          <p:cNvSpPr txBox="1"/>
          <p:nvPr/>
        </p:nvSpPr>
        <p:spPr>
          <a:xfrm>
            <a:off x="738224" y="6690956"/>
            <a:ext cx="1394934" cy="230832"/>
          </a:xfrm>
          <a:prstGeom prst="rect">
            <a:avLst/>
          </a:prstGeom>
          <a:noFill/>
        </p:spPr>
        <p:txBody>
          <a:bodyPr wrap="none" rtlCol="0">
            <a:spAutoFit/>
          </a:bodyPr>
          <a:lstStyle/>
          <a:p>
            <a:r>
              <a:rPr kumimoji="1" lang="en-US" altLang="ja-JP" sz="900" dirty="0"/>
              <a:t>HANKYU</a:t>
            </a:r>
            <a:r>
              <a:rPr kumimoji="1" lang="ja-JP" altLang="en-US" sz="900" dirty="0"/>
              <a:t>こどもカレッジ</a:t>
            </a:r>
          </a:p>
        </p:txBody>
      </p:sp>
      <p:sp>
        <p:nvSpPr>
          <p:cNvPr id="10" name="テキスト ボックス 9">
            <a:extLst>
              <a:ext uri="{FF2B5EF4-FFF2-40B4-BE49-F238E27FC236}">
                <a16:creationId xmlns:a16="http://schemas.microsoft.com/office/drawing/2014/main" id="{9517588D-E665-4D1F-AD79-E694288C67A4}"/>
              </a:ext>
            </a:extLst>
          </p:cNvPr>
          <p:cNvSpPr txBox="1"/>
          <p:nvPr/>
        </p:nvSpPr>
        <p:spPr>
          <a:xfrm>
            <a:off x="3190916" y="6687376"/>
            <a:ext cx="2848857" cy="230832"/>
          </a:xfrm>
          <a:prstGeom prst="rect">
            <a:avLst/>
          </a:prstGeom>
          <a:noFill/>
        </p:spPr>
        <p:txBody>
          <a:bodyPr wrap="none" rtlCol="0">
            <a:spAutoFit/>
          </a:bodyPr>
          <a:lstStyle/>
          <a:p>
            <a:r>
              <a:rPr kumimoji="1" lang="ja-JP" altLang="en-US" sz="900" dirty="0"/>
              <a:t>ららぽーとでゾロリと楽しく学ぼう！かいけつ</a:t>
            </a:r>
            <a:r>
              <a:rPr kumimoji="1" lang="en-US" altLang="ja-JP" sz="900" dirty="0"/>
              <a:t>SDGs</a:t>
            </a:r>
            <a:endParaRPr kumimoji="1" lang="ja-JP" altLang="en-US" sz="900" dirty="0"/>
          </a:p>
        </p:txBody>
      </p:sp>
      <p:sp>
        <p:nvSpPr>
          <p:cNvPr id="12" name="テキスト ボックス 11">
            <a:extLst>
              <a:ext uri="{FF2B5EF4-FFF2-40B4-BE49-F238E27FC236}">
                <a16:creationId xmlns:a16="http://schemas.microsoft.com/office/drawing/2014/main" id="{72ED97DB-547F-4D63-829F-42C6C8ED26C5}"/>
              </a:ext>
            </a:extLst>
          </p:cNvPr>
          <p:cNvSpPr txBox="1"/>
          <p:nvPr/>
        </p:nvSpPr>
        <p:spPr>
          <a:xfrm>
            <a:off x="6601768" y="6687376"/>
            <a:ext cx="2145139" cy="230832"/>
          </a:xfrm>
          <a:prstGeom prst="rect">
            <a:avLst/>
          </a:prstGeom>
          <a:noFill/>
        </p:spPr>
        <p:txBody>
          <a:bodyPr wrap="none" rtlCol="0">
            <a:spAutoFit/>
          </a:bodyPr>
          <a:lstStyle/>
          <a:p>
            <a:r>
              <a:rPr kumimoji="1" lang="ja-JP" altLang="en-US" sz="900" dirty="0"/>
              <a:t>イオンモールりんくう泉南　</a:t>
            </a:r>
            <a:r>
              <a:rPr kumimoji="1" lang="en-US" altLang="ja-JP" sz="900" dirty="0"/>
              <a:t>SDGs DAY</a:t>
            </a:r>
          </a:p>
        </p:txBody>
      </p:sp>
      <p:pic>
        <p:nvPicPr>
          <p:cNvPr id="5" name="図 4"/>
          <p:cNvPicPr>
            <a:picLocks noChangeAspect="1"/>
          </p:cNvPicPr>
          <p:nvPr/>
        </p:nvPicPr>
        <p:blipFill>
          <a:blip r:embed="rId5"/>
          <a:stretch>
            <a:fillRect/>
          </a:stretch>
        </p:blipFill>
        <p:spPr>
          <a:xfrm>
            <a:off x="8862416" y="5072709"/>
            <a:ext cx="1279797" cy="1707808"/>
          </a:xfrm>
          <a:prstGeom prst="rect">
            <a:avLst/>
          </a:prstGeom>
        </p:spPr>
      </p:pic>
      <p:pic>
        <p:nvPicPr>
          <p:cNvPr id="6" name="図 5"/>
          <p:cNvPicPr>
            <a:picLocks noChangeAspect="1"/>
          </p:cNvPicPr>
          <p:nvPr/>
        </p:nvPicPr>
        <p:blipFill>
          <a:blip r:embed="rId6"/>
          <a:stretch>
            <a:fillRect/>
          </a:stretch>
        </p:blipFill>
        <p:spPr>
          <a:xfrm>
            <a:off x="10201241" y="5237022"/>
            <a:ext cx="1932200" cy="1450354"/>
          </a:xfrm>
          <a:prstGeom prst="rect">
            <a:avLst/>
          </a:prstGeom>
        </p:spPr>
      </p:pic>
      <p:sp>
        <p:nvSpPr>
          <p:cNvPr id="16" name="テキスト ボックス 15">
            <a:extLst>
              <a:ext uri="{FF2B5EF4-FFF2-40B4-BE49-F238E27FC236}">
                <a16:creationId xmlns:a16="http://schemas.microsoft.com/office/drawing/2014/main" id="{72ED97DB-547F-4D63-829F-42C6C8ED26C5}"/>
              </a:ext>
            </a:extLst>
          </p:cNvPr>
          <p:cNvSpPr txBox="1"/>
          <p:nvPr/>
        </p:nvSpPr>
        <p:spPr>
          <a:xfrm>
            <a:off x="10550826" y="6665101"/>
            <a:ext cx="1233030" cy="230832"/>
          </a:xfrm>
          <a:prstGeom prst="rect">
            <a:avLst/>
          </a:prstGeom>
          <a:noFill/>
        </p:spPr>
        <p:txBody>
          <a:bodyPr wrap="none" rtlCol="0">
            <a:spAutoFit/>
          </a:bodyPr>
          <a:lstStyle/>
          <a:p>
            <a:r>
              <a:rPr lang="en-US" altLang="ja-JP" sz="900" dirty="0" smtClean="0"/>
              <a:t>SDGs</a:t>
            </a:r>
            <a:r>
              <a:rPr lang="ja-JP" altLang="en-US" sz="900" dirty="0" smtClean="0"/>
              <a:t>スタンプラリー</a:t>
            </a:r>
            <a:endParaRPr kumimoji="1" lang="en-US" altLang="ja-JP" sz="900" dirty="0"/>
          </a:p>
        </p:txBody>
      </p:sp>
    </p:spTree>
    <p:extLst>
      <p:ext uri="{BB962C8B-B14F-4D97-AF65-F5344CB8AC3E}">
        <p14:creationId xmlns:p14="http://schemas.microsoft.com/office/powerpoint/2010/main" val="1267084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その他の活動</a:t>
            </a:r>
            <a:endParaRPr kumimoji="1" lang="ja-JP" altLang="en-US" sz="2800" dirty="0"/>
          </a:p>
        </p:txBody>
      </p:sp>
      <p:sp>
        <p:nvSpPr>
          <p:cNvPr id="8" name="テキスト ボックス 7"/>
          <p:cNvSpPr txBox="1"/>
          <p:nvPr/>
        </p:nvSpPr>
        <p:spPr>
          <a:xfrm>
            <a:off x="218945" y="2239305"/>
            <a:ext cx="11256974" cy="4555093"/>
          </a:xfrm>
          <a:prstGeom prst="rect">
            <a:avLst/>
          </a:prstGeom>
          <a:noFill/>
        </p:spPr>
        <p:txBody>
          <a:bodyPr wrap="square" rtlCol="0">
            <a:spAutoFit/>
          </a:bodyPr>
          <a:lstStyle/>
          <a:p>
            <a:r>
              <a:rPr lang="ja-JP" altLang="en-US" sz="1600" dirty="0"/>
              <a:t>〇大阪府住宅供給公社広報誌　「すまいる」</a:t>
            </a:r>
            <a:r>
              <a:rPr lang="en-US" altLang="ja-JP" sz="1600" dirty="0"/>
              <a:t>Vol.7</a:t>
            </a:r>
            <a:r>
              <a:rPr kumimoji="1" lang="ja-JP" altLang="en-US" sz="1600" dirty="0"/>
              <a:t>（</a:t>
            </a:r>
            <a:r>
              <a:rPr lang="ja-JP" altLang="en-US" sz="1600" dirty="0"/>
              <a:t>４</a:t>
            </a:r>
            <a:r>
              <a:rPr kumimoji="1" lang="ja-JP" altLang="en-US" sz="1600" dirty="0"/>
              <a:t>月号）</a:t>
            </a:r>
            <a:endParaRPr kumimoji="1" lang="en-US" altLang="ja-JP" sz="1600" dirty="0"/>
          </a:p>
          <a:p>
            <a:r>
              <a:rPr kumimoji="1" lang="ja-JP" altLang="en-US" sz="1600" dirty="0"/>
              <a:t>　</a:t>
            </a:r>
            <a:endParaRPr lang="en-US" altLang="ja-JP" sz="1600" dirty="0">
              <a:latin typeface="+mn-ea"/>
            </a:endParaRPr>
          </a:p>
          <a:p>
            <a:pPr lvl="0" defTabSz="914377">
              <a:defRPr/>
            </a:pPr>
            <a:r>
              <a:rPr lang="ja-JP" altLang="en-US" sz="1600" dirty="0">
                <a:latin typeface="+mn-ea"/>
              </a:rPr>
              <a:t>〇大阪府</a:t>
            </a:r>
            <a:r>
              <a:rPr lang="en-US" altLang="ja-JP" sz="1600" dirty="0">
                <a:latin typeface="+mn-ea"/>
              </a:rPr>
              <a:t>×</a:t>
            </a:r>
            <a:r>
              <a:rPr lang="ja-JP" altLang="en-US" sz="1600" dirty="0">
                <a:latin typeface="+mn-ea"/>
              </a:rPr>
              <a:t>ダイドードリンコ株式会社「私の</a:t>
            </a:r>
            <a:r>
              <a:rPr lang="en-US" altLang="ja-JP" sz="1600" dirty="0">
                <a:latin typeface="+mn-ea"/>
              </a:rPr>
              <a:t>SDGs</a:t>
            </a:r>
            <a:r>
              <a:rPr lang="ja-JP" altLang="en-US" sz="1600" dirty="0">
                <a:latin typeface="+mn-ea"/>
              </a:rPr>
              <a:t>宣言プロジェクト」ポスター発行</a:t>
            </a:r>
          </a:p>
          <a:p>
            <a:pPr lvl="0" defTabSz="914377">
              <a:defRPr/>
            </a:pPr>
            <a:endParaRPr lang="en-US" altLang="ja-JP" sz="1600" dirty="0">
              <a:latin typeface="+mn-ea"/>
            </a:endParaRPr>
          </a:p>
          <a:p>
            <a:pPr defTabSz="914377">
              <a:defRPr/>
            </a:pPr>
            <a:r>
              <a:rPr lang="ja-JP" altLang="en-US" sz="1600" dirty="0"/>
              <a:t>〇貝塚市「西校区福祉だより」（</a:t>
            </a:r>
            <a:r>
              <a:rPr lang="en-US" altLang="ja-JP" sz="1600" dirty="0"/>
              <a:t>6</a:t>
            </a:r>
            <a:r>
              <a:rPr lang="ja-JP" altLang="en-US" sz="1600" dirty="0"/>
              <a:t>月号）</a:t>
            </a:r>
          </a:p>
          <a:p>
            <a:pPr defTabSz="914377">
              <a:defRPr/>
            </a:pPr>
            <a:endParaRPr lang="en-US" altLang="ja-JP" sz="1600" dirty="0"/>
          </a:p>
          <a:p>
            <a:pPr lvl="0" defTabSz="914377">
              <a:defRPr/>
            </a:pPr>
            <a:r>
              <a:rPr lang="ja-JP" altLang="en-US" sz="1600" dirty="0"/>
              <a:t>〇大阪いずみ市民生活協同組合「機関誌いずみ」（</a:t>
            </a:r>
            <a:r>
              <a:rPr lang="en-US" altLang="ja-JP" sz="1600" dirty="0"/>
              <a:t>6</a:t>
            </a:r>
            <a:r>
              <a:rPr lang="ja-JP" altLang="en-US" sz="1600" dirty="0"/>
              <a:t>月号）</a:t>
            </a:r>
            <a:endParaRPr lang="en-US" altLang="ja-JP" sz="1600" dirty="0"/>
          </a:p>
          <a:p>
            <a:pPr lvl="0" defTabSz="914377">
              <a:defRPr/>
            </a:pPr>
            <a:endParaRPr lang="en-US" altLang="ja-JP" sz="1600" dirty="0"/>
          </a:p>
          <a:p>
            <a:pPr lvl="0" defTabSz="914377">
              <a:defRPr/>
            </a:pPr>
            <a:r>
              <a:rPr lang="ja-JP" altLang="en-US" sz="1600" dirty="0"/>
              <a:t>〇阪急阪神ホールディングス株式会社「</a:t>
            </a:r>
            <a:r>
              <a:rPr lang="en-US" altLang="ja-JP" sz="1600" dirty="0"/>
              <a:t>SDGs</a:t>
            </a:r>
            <a:r>
              <a:rPr lang="ja-JP" altLang="en-US" sz="1600" dirty="0"/>
              <a:t>トレイン　未来のゆめ・まち号」</a:t>
            </a:r>
            <a:endParaRPr lang="en-US" altLang="ja-JP" sz="1600" dirty="0"/>
          </a:p>
          <a:p>
            <a:pPr lvl="0" defTabSz="914377">
              <a:defRPr/>
            </a:pPr>
            <a:r>
              <a:rPr lang="ja-JP" altLang="en-US" sz="1600" dirty="0"/>
              <a:t>　ポスター掲出（</a:t>
            </a:r>
            <a:r>
              <a:rPr lang="en-US" altLang="ja-JP" sz="1600" dirty="0"/>
              <a:t>6</a:t>
            </a:r>
            <a:r>
              <a:rPr lang="ja-JP" altLang="en-US" sz="1600" dirty="0"/>
              <a:t>月～</a:t>
            </a:r>
            <a:r>
              <a:rPr lang="en-US" altLang="ja-JP" sz="1600" dirty="0"/>
              <a:t>9</a:t>
            </a:r>
            <a:r>
              <a:rPr lang="ja-JP" altLang="en-US" sz="1600" dirty="0"/>
              <a:t>月、</a:t>
            </a:r>
            <a:r>
              <a:rPr lang="en-US" altLang="ja-JP" sz="1600" dirty="0"/>
              <a:t>12</a:t>
            </a:r>
            <a:r>
              <a:rPr lang="ja-JP" altLang="en-US" sz="1600" dirty="0"/>
              <a:t>月～</a:t>
            </a:r>
            <a:r>
              <a:rPr lang="en-US" altLang="ja-JP" sz="1600" dirty="0"/>
              <a:t>3</a:t>
            </a:r>
            <a:r>
              <a:rPr lang="ja-JP" altLang="en-US" sz="1600" dirty="0"/>
              <a:t>月）</a:t>
            </a:r>
            <a:endParaRPr lang="en-US" altLang="ja-JP" sz="1600" dirty="0"/>
          </a:p>
          <a:p>
            <a:pPr lvl="0" indent="174625" defTabSz="914377">
              <a:defRPr/>
            </a:pPr>
            <a:r>
              <a:rPr lang="ja-JP" altLang="en-US" sz="1600" dirty="0">
                <a:hlinkClick r:id="rId3"/>
              </a:rPr>
              <a:t> </a:t>
            </a:r>
            <a:r>
              <a:rPr lang="en-US" altLang="ja-JP" sz="1100" dirty="0">
                <a:hlinkClick r:id="rId3"/>
              </a:rPr>
              <a:t>https://www.hankyu-hanshin.co.jp/yume-machi/sdgstrain/gallery.html</a:t>
            </a:r>
            <a:endParaRPr lang="ja-JP" altLang="en-US" sz="1100" dirty="0"/>
          </a:p>
          <a:p>
            <a:pPr lvl="0" defTabSz="914377">
              <a:defRPr/>
            </a:pPr>
            <a:endParaRPr lang="ja-JP" altLang="en-US" sz="1600" dirty="0"/>
          </a:p>
          <a:p>
            <a:pPr lvl="0" defTabSz="914377">
              <a:defRPr/>
            </a:pPr>
            <a:r>
              <a:rPr lang="ja-JP" altLang="en-US" sz="1600" dirty="0"/>
              <a:t>〇セルビスグループ「幸せ風船」</a:t>
            </a:r>
            <a:r>
              <a:rPr lang="en-US" altLang="ja-JP" sz="1600" dirty="0"/>
              <a:t>vol.128</a:t>
            </a:r>
            <a:r>
              <a:rPr lang="ja-JP" altLang="en-US" sz="1600" dirty="0"/>
              <a:t>（</a:t>
            </a:r>
            <a:r>
              <a:rPr lang="en-US" altLang="ja-JP" sz="1600" dirty="0"/>
              <a:t>2021</a:t>
            </a:r>
            <a:r>
              <a:rPr lang="ja-JP" altLang="en-US" sz="1600" dirty="0"/>
              <a:t>年秋号）</a:t>
            </a:r>
            <a:endParaRPr lang="en-US" altLang="ja-JP" sz="1600" dirty="0"/>
          </a:p>
          <a:p>
            <a:pPr lvl="0" defTabSz="914377">
              <a:defRPr/>
            </a:pPr>
            <a:endParaRPr lang="en-US" altLang="ja-JP" sz="1600" dirty="0"/>
          </a:p>
          <a:p>
            <a:pPr lvl="0" defTabSz="914377">
              <a:defRPr/>
            </a:pPr>
            <a:r>
              <a:rPr lang="ja-JP" altLang="en-US" sz="1600" dirty="0"/>
              <a:t>〇阪南</a:t>
            </a:r>
            <a:r>
              <a:rPr lang="en-US" altLang="ja-JP" sz="1600" dirty="0"/>
              <a:t>TV</a:t>
            </a:r>
            <a:r>
              <a:rPr lang="ja-JP" altLang="en-US" sz="1600" dirty="0"/>
              <a:t>（</a:t>
            </a:r>
            <a:r>
              <a:rPr lang="en-US" altLang="ja-JP" dirty="0"/>
              <a:t>2/15</a:t>
            </a:r>
            <a:r>
              <a:rPr lang="ja-JP" altLang="en-US" dirty="0"/>
              <a:t> </a:t>
            </a:r>
            <a:r>
              <a:rPr lang="ja-JP" altLang="en-US" sz="1600" dirty="0"/>
              <a:t>放送）</a:t>
            </a:r>
            <a:endParaRPr lang="en-US" altLang="ja-JP" sz="1600" dirty="0"/>
          </a:p>
          <a:p>
            <a:pPr lvl="0" defTabSz="914377">
              <a:defRPr/>
            </a:pPr>
            <a:endParaRPr lang="en-US" altLang="ja-JP" sz="1600" dirty="0"/>
          </a:p>
          <a:p>
            <a:pPr lvl="0" defTabSz="914377">
              <a:defRPr/>
            </a:pPr>
            <a:endParaRPr lang="en-US" altLang="ja-JP" sz="1400" dirty="0"/>
          </a:p>
          <a:p>
            <a:pPr lvl="0" defTabSz="914377">
              <a:defRPr/>
            </a:pPr>
            <a:endParaRPr lang="en-US" altLang="ja-JP" dirty="0"/>
          </a:p>
        </p:txBody>
      </p:sp>
      <p:sp>
        <p:nvSpPr>
          <p:cNvPr id="12" name="テキスト ボックス 11"/>
          <p:cNvSpPr txBox="1"/>
          <p:nvPr/>
        </p:nvSpPr>
        <p:spPr>
          <a:xfrm>
            <a:off x="218945" y="1761823"/>
            <a:ext cx="4903907" cy="338554"/>
          </a:xfrm>
          <a:prstGeom prst="rect">
            <a:avLst/>
          </a:prstGeom>
          <a:noFill/>
        </p:spPr>
        <p:txBody>
          <a:bodyPr wrap="none" rtlCol="0">
            <a:spAutoFit/>
          </a:bodyPr>
          <a:lstStyle/>
          <a:p>
            <a:r>
              <a:rPr kumimoji="1" lang="ja-JP" altLang="en-US" sz="1600" dirty="0"/>
              <a:t>様々な媒体を活用（出演）し大阪府の取組みを紹介</a:t>
            </a:r>
          </a:p>
        </p:txBody>
      </p:sp>
      <p:sp>
        <p:nvSpPr>
          <p:cNvPr id="7" name="テキスト ボックス 6"/>
          <p:cNvSpPr txBox="1"/>
          <p:nvPr/>
        </p:nvSpPr>
        <p:spPr>
          <a:xfrm>
            <a:off x="9471036" y="5936661"/>
            <a:ext cx="2271776" cy="230832"/>
          </a:xfrm>
          <a:prstGeom prst="rect">
            <a:avLst/>
          </a:prstGeom>
          <a:noFill/>
        </p:spPr>
        <p:txBody>
          <a:bodyPr wrap="none" rtlCol="0">
            <a:spAutoFit/>
          </a:bodyPr>
          <a:lstStyle/>
          <a:p>
            <a:r>
              <a:rPr kumimoji="1" lang="ja-JP" altLang="en-US" sz="900" dirty="0"/>
              <a:t>「私の</a:t>
            </a:r>
            <a:r>
              <a:rPr kumimoji="1" lang="en-US" altLang="ja-JP" sz="900" dirty="0"/>
              <a:t>SDGs</a:t>
            </a:r>
            <a:r>
              <a:rPr kumimoji="1" lang="ja-JP" altLang="en-US" sz="900" dirty="0"/>
              <a:t>宣言プロジェクト」ポスター</a:t>
            </a: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074786759"/>
              </p:ext>
            </p:extLst>
          </p:nvPr>
        </p:nvGraphicFramePr>
        <p:xfrm>
          <a:off x="9048486" y="1635912"/>
          <a:ext cx="3041901" cy="4300749"/>
        </p:xfrm>
        <a:graphic>
          <a:graphicData uri="http://schemas.openxmlformats.org/presentationml/2006/ole">
            <mc:AlternateContent xmlns:mc="http://schemas.openxmlformats.org/markup-compatibility/2006">
              <mc:Choice xmlns:v="urn:schemas-microsoft-com:vml" Requires="v">
                <p:oleObj spid="_x0000_s1041" name="Acrobat Document" r:id="rId4" imgW="11343907" imgH="16039997" progId="AcroExch.Document.DC">
                  <p:embed/>
                </p:oleObj>
              </mc:Choice>
              <mc:Fallback>
                <p:oleObj name="Acrobat Document" r:id="rId4" imgW="11343907" imgH="16039997" progId="AcroExch.Document.DC">
                  <p:embed/>
                  <p:pic>
                    <p:nvPicPr>
                      <p:cNvPr id="3" name="オブジェクト 2"/>
                      <p:cNvPicPr/>
                      <p:nvPr/>
                    </p:nvPicPr>
                    <p:blipFill>
                      <a:blip r:embed="rId5"/>
                      <a:stretch>
                        <a:fillRect/>
                      </a:stretch>
                    </p:blipFill>
                    <p:spPr>
                      <a:xfrm>
                        <a:off x="9048486" y="1635912"/>
                        <a:ext cx="3041901" cy="4300749"/>
                      </a:xfrm>
                      <a:prstGeom prst="rect">
                        <a:avLst/>
                      </a:prstGeom>
                    </p:spPr>
                  </p:pic>
                </p:oleObj>
              </mc:Fallback>
            </mc:AlternateContent>
          </a:graphicData>
        </a:graphic>
      </p:graphicFrame>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429" y="4544563"/>
            <a:ext cx="3207379" cy="2255856"/>
          </a:xfrm>
          <a:prstGeom prst="rect">
            <a:avLst/>
          </a:prstGeom>
        </p:spPr>
      </p:pic>
      <p:sp>
        <p:nvSpPr>
          <p:cNvPr id="10" name="テキスト ボックス 9"/>
          <p:cNvSpPr txBox="1"/>
          <p:nvPr/>
        </p:nvSpPr>
        <p:spPr>
          <a:xfrm>
            <a:off x="8479295" y="6627168"/>
            <a:ext cx="2874505" cy="230832"/>
          </a:xfrm>
          <a:prstGeom prst="rect">
            <a:avLst/>
          </a:prstGeom>
          <a:noFill/>
        </p:spPr>
        <p:txBody>
          <a:bodyPr wrap="none" rtlCol="0">
            <a:spAutoFit/>
          </a:bodyPr>
          <a:lstStyle/>
          <a:p>
            <a:r>
              <a:rPr kumimoji="1" lang="ja-JP" altLang="en-US" sz="900" dirty="0"/>
              <a:t>「</a:t>
            </a:r>
            <a:r>
              <a:rPr kumimoji="1" lang="en-US" altLang="ja-JP" sz="900" dirty="0"/>
              <a:t>SDGs</a:t>
            </a:r>
            <a:r>
              <a:rPr kumimoji="1" lang="ja-JP" altLang="en-US" sz="900" dirty="0"/>
              <a:t>トレイン 未来のゆめ・まち号」掲出ポスター</a:t>
            </a:r>
          </a:p>
        </p:txBody>
      </p:sp>
    </p:spTree>
    <p:extLst>
      <p:ext uri="{BB962C8B-B14F-4D97-AF65-F5344CB8AC3E}">
        <p14:creationId xmlns:p14="http://schemas.microsoft.com/office/powerpoint/2010/main" val="3661430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3200" u="none" dirty="0">
                <a:latin typeface="Meiryo UI" panose="020B0604030504040204" pitchFamily="50" charset="-128"/>
                <a:ea typeface="Meiryo UI" panose="020B0604030504040204" pitchFamily="50" charset="-128"/>
                <a:cs typeface="Meiryo UI" panose="020B0604030504040204" pitchFamily="50" charset="-128"/>
              </a:rPr>
              <a:t>様々なステークホルダーの取組みを</a:t>
            </a: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3200" u="none" dirty="0">
                <a:latin typeface="Meiryo UI" panose="020B0604030504040204" pitchFamily="50" charset="-128"/>
                <a:ea typeface="Meiryo UI" panose="020B0604030504040204" pitchFamily="50" charset="-128"/>
                <a:cs typeface="Meiryo UI" panose="020B0604030504040204" pitchFamily="50" charset="-128"/>
              </a:rPr>
              <a:t>実現に向けて</a:t>
            </a: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u="none" dirty="0">
                <a:latin typeface="Meiryo UI" panose="020B0604030504040204" pitchFamily="50" charset="-128"/>
                <a:ea typeface="Meiryo UI" panose="020B0604030504040204" pitchFamily="50" charset="-128"/>
                <a:cs typeface="Meiryo UI" panose="020B0604030504040204" pitchFamily="50" charset="-128"/>
              </a:rPr>
            </a:b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u="none" dirty="0">
                <a:latin typeface="Meiryo UI" panose="020B0604030504040204" pitchFamily="50" charset="-128"/>
                <a:ea typeface="Meiryo UI" panose="020B0604030504040204" pitchFamily="50" charset="-128"/>
                <a:cs typeface="Meiryo UI" panose="020B0604030504040204" pitchFamily="50" charset="-128"/>
              </a:rPr>
            </a:br>
            <a:r>
              <a:rPr lang="ja-JP" altLang="en-US" sz="3600" b="1" u="none" dirty="0">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kumimoji="1" lang="ja-JP" altLang="en-US" sz="3600" u="none" dirty="0"/>
          </a:p>
        </p:txBody>
      </p:sp>
    </p:spTree>
    <p:extLst>
      <p:ext uri="{BB962C8B-B14F-4D97-AF65-F5344CB8AC3E}">
        <p14:creationId xmlns:p14="http://schemas.microsoft.com/office/powerpoint/2010/main" val="1003345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a:t>
            </a:r>
            <a:r>
              <a:rPr lang="en-US" altLang="ja-JP" dirty="0">
                <a:latin typeface="+mn-ea"/>
              </a:rPr>
              <a:t>SDGs</a:t>
            </a:r>
            <a:r>
              <a:rPr kumimoji="1" lang="ja-JP" altLang="en-US" dirty="0"/>
              <a:t>ネットワーク</a:t>
            </a:r>
          </a:p>
        </p:txBody>
      </p:sp>
      <p:sp>
        <p:nvSpPr>
          <p:cNvPr id="48" name="正方形/長方形 47"/>
          <p:cNvSpPr/>
          <p:nvPr/>
        </p:nvSpPr>
        <p:spPr>
          <a:xfrm>
            <a:off x="437424" y="1656944"/>
            <a:ext cx="11388686" cy="5109091"/>
          </a:xfrm>
          <a:prstGeom prst="rect">
            <a:avLst/>
          </a:prstGeom>
        </p:spPr>
        <p:txBody>
          <a:bodyPr wrap="square">
            <a:spAutoFit/>
          </a:bodyPr>
          <a:lstStyle/>
          <a:p>
            <a:pPr>
              <a:lnSpc>
                <a:spcPts val="2000"/>
              </a:lnSpc>
            </a:pPr>
            <a:r>
              <a:rPr lang="ja-JP" altLang="en-US" sz="1600" b="1" dirty="0"/>
              <a:t>〇設立趣旨・目的</a:t>
            </a:r>
            <a:endParaRPr lang="en-US" altLang="ja-JP" sz="1600" b="1" dirty="0"/>
          </a:p>
          <a:p>
            <a:pPr marL="174625">
              <a:lnSpc>
                <a:spcPts val="2000"/>
              </a:lnSpc>
              <a:spcBef>
                <a:spcPts val="400"/>
              </a:spcBef>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2025</a:t>
            </a:r>
            <a:r>
              <a:rPr lang="ja-JP" altLang="ja-JP" sz="1400" dirty="0"/>
              <a:t>年大阪・関西万博</a:t>
            </a:r>
            <a:r>
              <a:rPr lang="ja-JP" altLang="en-US" sz="1400" dirty="0"/>
              <a:t>が掲げる</a:t>
            </a:r>
            <a:r>
              <a:rPr lang="ja-JP" altLang="ja-JP" sz="1400" dirty="0"/>
              <a:t>「いのち輝く未来社会</a:t>
            </a:r>
            <a:r>
              <a:rPr lang="ja-JP" altLang="en-US" sz="1400" dirty="0"/>
              <a:t>」</a:t>
            </a:r>
            <a:r>
              <a:rPr lang="ja-JP" altLang="ja-JP" sz="1400" dirty="0"/>
              <a:t>は、まさに</a:t>
            </a:r>
            <a:r>
              <a:rPr lang="en-US" altLang="ja-JP" sz="1400" dirty="0">
                <a:latin typeface="+mn-ea"/>
              </a:rPr>
              <a:t>SDGs</a:t>
            </a:r>
            <a:r>
              <a:rPr lang="ja-JP" altLang="ja-JP" sz="1400" dirty="0"/>
              <a:t>が達成された社会</a:t>
            </a:r>
            <a:r>
              <a:rPr lang="ja-JP" altLang="en-US" sz="1400" dirty="0"/>
              <a:t>であり、</a:t>
            </a:r>
            <a:r>
              <a:rPr lang="ja-JP" altLang="ja-JP" sz="1400" dirty="0"/>
              <a:t>大阪が持続的に成長し、安全・安心に暮らせる「誰一人取り残さない」都市をめざすため、まさに</a:t>
            </a:r>
            <a:r>
              <a:rPr lang="en-US" altLang="ja-JP" sz="1400" dirty="0">
                <a:latin typeface="+mn-ea"/>
              </a:rPr>
              <a:t>SDGs</a:t>
            </a:r>
            <a:r>
              <a:rPr lang="ja-JP" altLang="ja-JP" sz="1400" dirty="0"/>
              <a:t>の取組みが必要となって</a:t>
            </a:r>
            <a:r>
              <a:rPr lang="ja-JP" altLang="en-US" sz="1400" dirty="0"/>
              <a:t>います</a:t>
            </a:r>
            <a:r>
              <a:rPr lang="ja-JP" altLang="ja-JP" sz="1400" dirty="0"/>
              <a:t>。</a:t>
            </a:r>
          </a:p>
          <a:p>
            <a:pPr marL="174625">
              <a:lnSpc>
                <a:spcPts val="2000"/>
              </a:lnSpc>
            </a:pPr>
            <a:r>
              <a:rPr lang="ja-JP" altLang="ja-JP" sz="1400" dirty="0"/>
              <a:t>こうした考えのもと、大阪府内において</a:t>
            </a:r>
            <a:r>
              <a:rPr lang="en-US" altLang="ja-JP" sz="1400" dirty="0">
                <a:latin typeface="+mn-ea"/>
              </a:rPr>
              <a:t>SDGs</a:t>
            </a:r>
            <a:r>
              <a:rPr lang="ja-JP" altLang="ja-JP" sz="1400" dirty="0"/>
              <a:t>の取組みを先導する自治体、経済</a:t>
            </a:r>
            <a:r>
              <a:rPr lang="ja-JP" altLang="en-US" sz="1400" dirty="0"/>
              <a:t>団体</a:t>
            </a:r>
            <a:r>
              <a:rPr lang="ja-JP" altLang="ja-JP" sz="1400" dirty="0"/>
              <a:t>、国の関係機関及び金融機関などの協力関係の強化を図ることにより、会員間の連携促進や地域の特性にあわせた取組みの推進につなげることを目的に</a:t>
            </a:r>
            <a:r>
              <a:rPr lang="ja-JP" altLang="en-US" sz="1400" dirty="0"/>
              <a:t>ネットワークを</a:t>
            </a:r>
            <a:r>
              <a:rPr lang="ja-JP" altLang="ja-JP" sz="1400" dirty="0" smtClean="0"/>
              <a:t>設置</a:t>
            </a:r>
            <a:r>
              <a:rPr lang="ja-JP" altLang="en-US" sz="1400" dirty="0" smtClean="0"/>
              <a:t>しています。</a:t>
            </a:r>
            <a:endParaRPr lang="en-US" altLang="ja-JP" sz="1400" dirty="0"/>
          </a:p>
          <a:p>
            <a:pPr marL="174625">
              <a:lnSpc>
                <a:spcPts val="2000"/>
              </a:lnSpc>
            </a:pPr>
            <a:r>
              <a:rPr lang="ja-JP" altLang="en-US" sz="1400" dirty="0"/>
              <a:t>設置日：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2020</a:t>
            </a:r>
            <a:r>
              <a:rPr lang="ja-JP" altLang="en-US" sz="1400" dirty="0"/>
              <a:t>年（令和２年）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t>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a:t>日</a:t>
            </a:r>
            <a:endParaRPr lang="en-US" altLang="ja-JP" sz="1400" dirty="0"/>
          </a:p>
          <a:p>
            <a:pPr marL="174625">
              <a:lnSpc>
                <a:spcPts val="2000"/>
              </a:lnSpc>
            </a:pPr>
            <a:endParaRPr lang="en-US" altLang="ja-JP" sz="1400" dirty="0"/>
          </a:p>
          <a:p>
            <a:pPr>
              <a:lnSpc>
                <a:spcPts val="2000"/>
              </a:lnSpc>
            </a:pPr>
            <a:r>
              <a:rPr lang="ja-JP" altLang="en-US" sz="1600" b="1" dirty="0"/>
              <a:t>〇参画するステークホルダー</a:t>
            </a:r>
            <a:r>
              <a:rPr lang="ja-JP" altLang="en-US" sz="1400" dirty="0">
                <a:latin typeface="+mn-ea"/>
              </a:rPr>
              <a:t>（令和</a:t>
            </a:r>
            <a:r>
              <a:rPr lang="en-US" altLang="ja-JP" sz="1400" dirty="0">
                <a:latin typeface="+mn-ea"/>
              </a:rPr>
              <a:t>4</a:t>
            </a:r>
            <a:r>
              <a:rPr lang="ja-JP" altLang="en-US" sz="1400" dirty="0">
                <a:latin typeface="+mn-ea"/>
              </a:rPr>
              <a:t>年</a:t>
            </a:r>
            <a:r>
              <a:rPr lang="en-US" altLang="ja-JP" sz="1400" dirty="0">
                <a:latin typeface="+mn-ea"/>
              </a:rPr>
              <a:t>1</a:t>
            </a:r>
            <a:r>
              <a:rPr lang="ja-JP" altLang="en-US" sz="1400" dirty="0">
                <a:latin typeface="+mn-ea"/>
              </a:rPr>
              <a:t>月末現在）</a:t>
            </a:r>
            <a:endParaRPr lang="en-US" altLang="ja-JP" sz="1400" dirty="0">
              <a:latin typeface="+mn-ea"/>
            </a:endParaRPr>
          </a:p>
          <a:p>
            <a:pPr indent="268288">
              <a:lnSpc>
                <a:spcPts val="2000"/>
              </a:lnSpc>
              <a:spcBef>
                <a:spcPts val="400"/>
              </a:spcBef>
            </a:pPr>
            <a:r>
              <a:rPr lang="ja-JP" altLang="en-US" sz="1400" dirty="0"/>
              <a:t>府内の自治体（</a:t>
            </a:r>
            <a:r>
              <a:rPr lang="en-US" altLang="ja-JP" sz="1400" dirty="0"/>
              <a:t>41</a:t>
            </a:r>
            <a:r>
              <a:rPr lang="ja-JP" altLang="en-US" sz="1400" dirty="0"/>
              <a:t>市町村）　経済団体（</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a:t>団体）</a:t>
            </a:r>
            <a:endParaRPr lang="en-US" altLang="ja-JP" sz="1400" dirty="0"/>
          </a:p>
          <a:p>
            <a:pPr indent="268288">
              <a:lnSpc>
                <a:spcPts val="2000"/>
              </a:lnSpc>
            </a:pPr>
            <a:r>
              <a:rPr lang="ja-JP" altLang="en-US" sz="1400" dirty="0"/>
              <a:t>国の関係機関（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a:t>機関）　金融機関（</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400" dirty="0"/>
              <a:t>社）</a:t>
            </a:r>
            <a:endParaRPr lang="en-US" altLang="ja-JP" sz="1400" dirty="0"/>
          </a:p>
          <a:p>
            <a:pPr indent="174625">
              <a:lnSpc>
                <a:spcPts val="2000"/>
              </a:lnSpc>
            </a:pPr>
            <a:endParaRPr lang="en-US" altLang="ja-JP" sz="1400" dirty="0">
              <a:solidFill>
                <a:srgbClr val="FF0000"/>
              </a:solidFill>
            </a:endParaRPr>
          </a:p>
          <a:p>
            <a:pPr>
              <a:lnSpc>
                <a:spcPts val="2000"/>
              </a:lnSpc>
            </a:pPr>
            <a:r>
              <a:rPr lang="ja-JP" altLang="en-US" sz="1600" b="1" dirty="0"/>
              <a:t>〇活動内容</a:t>
            </a:r>
            <a:endParaRPr lang="en-US" altLang="ja-JP" sz="1600" b="1" dirty="0"/>
          </a:p>
          <a:p>
            <a:pPr indent="268288">
              <a:lnSpc>
                <a:spcPts val="2000"/>
              </a:lnSpc>
              <a:spcBef>
                <a:spcPts val="400"/>
              </a:spcBef>
            </a:pPr>
            <a:r>
              <a:rPr lang="ja-JP" altLang="ja-JP" sz="1400" dirty="0"/>
              <a:t>会員間の連携強化</a:t>
            </a:r>
            <a:r>
              <a:rPr lang="ja-JP" altLang="en-US" sz="1400" dirty="0"/>
              <a:t>や</a:t>
            </a:r>
            <a:r>
              <a:rPr lang="ja-JP" altLang="ja-JP" sz="1400" dirty="0"/>
              <a:t>情報共有に資する活動</a:t>
            </a:r>
          </a:p>
          <a:p>
            <a:pPr indent="268288">
              <a:lnSpc>
                <a:spcPts val="2000"/>
              </a:lnSpc>
            </a:pPr>
            <a:r>
              <a:rPr lang="ja-JP" altLang="en-US" sz="1400" dirty="0"/>
              <a:t>　➤　担当者窓口の共有　➤　先導的取組みや好事例の収集共有　等</a:t>
            </a:r>
            <a:endParaRPr lang="en-US" altLang="ja-JP" sz="1400" dirty="0"/>
          </a:p>
          <a:p>
            <a:pPr indent="268288">
              <a:lnSpc>
                <a:spcPts val="2000"/>
              </a:lnSpc>
            </a:pPr>
            <a:r>
              <a:rPr lang="ja-JP" altLang="ja-JP" sz="1400" dirty="0"/>
              <a:t>会員が行う取組みの支援に関する活動</a:t>
            </a:r>
            <a:endParaRPr lang="en-US" altLang="ja-JP" sz="1400" dirty="0"/>
          </a:p>
          <a:p>
            <a:pPr indent="268288">
              <a:lnSpc>
                <a:spcPts val="2000"/>
              </a:lnSpc>
            </a:pPr>
            <a:r>
              <a:rPr lang="ja-JP" altLang="en-US" sz="1400" dirty="0"/>
              <a:t>　➤　各種イベント等の情報発信協力　等</a:t>
            </a:r>
            <a:endParaRPr lang="en-US" altLang="ja-JP" sz="1400" dirty="0"/>
          </a:p>
          <a:p>
            <a:pPr indent="268288">
              <a:lnSpc>
                <a:spcPts val="2000"/>
              </a:lnSpc>
            </a:pPr>
            <a:r>
              <a:rPr lang="en-US" altLang="ja-JP" sz="1400" dirty="0">
                <a:latin typeface="+mn-ea"/>
              </a:rPr>
              <a:t>SDGs</a:t>
            </a:r>
            <a:r>
              <a:rPr lang="ja-JP" altLang="ja-JP" sz="1400" dirty="0"/>
              <a:t>に関する会員の理解を深める活動</a:t>
            </a:r>
            <a:endParaRPr lang="en-US" altLang="ja-JP" sz="1400" dirty="0"/>
          </a:p>
          <a:p>
            <a:pPr indent="268288">
              <a:lnSpc>
                <a:spcPts val="2000"/>
              </a:lnSpc>
            </a:pPr>
            <a:r>
              <a:rPr lang="ja-JP" altLang="en-US" sz="1400" dirty="0"/>
              <a:t>　➤　</a:t>
            </a:r>
            <a:r>
              <a:rPr lang="en-US" altLang="ja-JP" sz="1400" dirty="0">
                <a:latin typeface="+mn-ea"/>
              </a:rPr>
              <a:t>SDGs</a:t>
            </a:r>
            <a:r>
              <a:rPr lang="ja-JP" altLang="en-US" sz="1400" dirty="0"/>
              <a:t>勉強会の開催　等</a:t>
            </a:r>
            <a:endParaRPr lang="ja-JP" altLang="ja-JP" sz="1400" dirty="0"/>
          </a:p>
          <a:p>
            <a:pPr indent="268288">
              <a:lnSpc>
                <a:spcPts val="2000"/>
              </a:lnSpc>
            </a:pPr>
            <a:r>
              <a:rPr lang="ja-JP" altLang="ja-JP" sz="1400" dirty="0"/>
              <a:t>その他本会の目的を達成するために必要な活動</a:t>
            </a:r>
          </a:p>
        </p:txBody>
      </p:sp>
      <p:sp>
        <p:nvSpPr>
          <p:cNvPr id="50" name="角丸四角形 49"/>
          <p:cNvSpPr/>
          <p:nvPr/>
        </p:nvSpPr>
        <p:spPr>
          <a:xfrm>
            <a:off x="7325165" y="3789408"/>
            <a:ext cx="1377503" cy="384039"/>
          </a:xfrm>
          <a:prstGeom prst="roundRect">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dirty="0"/>
              <a:t>関西</a:t>
            </a:r>
            <a:r>
              <a:rPr lang="en-US" altLang="ja-JP" sz="1050" dirty="0"/>
              <a:t>SDGs</a:t>
            </a:r>
          </a:p>
          <a:p>
            <a:pPr algn="ctr"/>
            <a:r>
              <a:rPr lang="ja-JP" altLang="en-US" sz="1050" dirty="0"/>
              <a:t>プラットフォーム</a:t>
            </a:r>
          </a:p>
        </p:txBody>
      </p:sp>
      <p:sp>
        <p:nvSpPr>
          <p:cNvPr id="51" name="角丸四角形 50"/>
          <p:cNvSpPr/>
          <p:nvPr/>
        </p:nvSpPr>
        <p:spPr>
          <a:xfrm>
            <a:off x="8759817" y="3785270"/>
            <a:ext cx="1588836" cy="384039"/>
          </a:xfrm>
          <a:prstGeom prst="roundRect">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dirty="0"/>
              <a:t>地方創生</a:t>
            </a:r>
            <a:r>
              <a:rPr lang="en-US" altLang="ja-JP" sz="1050" dirty="0"/>
              <a:t>SDGs</a:t>
            </a:r>
            <a:r>
              <a:rPr lang="ja-JP" altLang="en-US" sz="1050" dirty="0"/>
              <a:t>官民連携プラットフォーム</a:t>
            </a:r>
          </a:p>
        </p:txBody>
      </p:sp>
      <p:sp>
        <p:nvSpPr>
          <p:cNvPr id="52" name="角丸四角形 51"/>
          <p:cNvSpPr/>
          <p:nvPr/>
        </p:nvSpPr>
        <p:spPr>
          <a:xfrm>
            <a:off x="10405804" y="3801059"/>
            <a:ext cx="662686" cy="384039"/>
          </a:xfrm>
          <a:prstGeom prst="roundRect">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50" dirty="0"/>
              <a:t>・・・</a:t>
            </a:r>
            <a:endParaRPr lang="en-US" altLang="ja-JP" sz="1050" dirty="0"/>
          </a:p>
        </p:txBody>
      </p:sp>
      <p:sp>
        <p:nvSpPr>
          <p:cNvPr id="55" name="テキスト ボックス 54"/>
          <p:cNvSpPr txBox="1"/>
          <p:nvPr/>
        </p:nvSpPr>
        <p:spPr>
          <a:xfrm>
            <a:off x="10610829" y="4184705"/>
            <a:ext cx="1467104" cy="215444"/>
          </a:xfrm>
          <a:prstGeom prst="rect">
            <a:avLst/>
          </a:prstGeom>
          <a:noFill/>
        </p:spPr>
        <p:txBody>
          <a:bodyPr wrap="square" rtlCol="0">
            <a:spAutoFit/>
          </a:bodyPr>
          <a:lstStyle/>
          <a:p>
            <a:r>
              <a:rPr lang="ja-JP" altLang="en-US" sz="800" b="1" dirty="0"/>
              <a:t>他の類似の枠組みとも連携</a:t>
            </a:r>
          </a:p>
        </p:txBody>
      </p:sp>
      <p:sp>
        <p:nvSpPr>
          <p:cNvPr id="57" name="角丸四角形 56"/>
          <p:cNvSpPr/>
          <p:nvPr/>
        </p:nvSpPr>
        <p:spPr>
          <a:xfrm>
            <a:off x="9771328" y="5281166"/>
            <a:ext cx="1737988" cy="1541362"/>
          </a:xfrm>
          <a:prstGeom prst="roundRect">
            <a:avLst/>
          </a:prstGeom>
          <a:solidFill>
            <a:srgbClr val="F2F2F2">
              <a:alpha val="50196"/>
            </a:srgb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8" name="角丸四角形 57"/>
          <p:cNvSpPr/>
          <p:nvPr/>
        </p:nvSpPr>
        <p:spPr>
          <a:xfrm>
            <a:off x="7245691" y="5281166"/>
            <a:ext cx="1627447" cy="1541362"/>
          </a:xfrm>
          <a:prstGeom prst="roundRect">
            <a:avLst/>
          </a:prstGeom>
          <a:solidFill>
            <a:srgbClr val="F2F2F2">
              <a:alpha val="50196"/>
            </a:srgbClr>
          </a:solidFill>
          <a:ln w="28575">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9" name="ドーナツ 58"/>
          <p:cNvSpPr/>
          <p:nvPr/>
        </p:nvSpPr>
        <p:spPr>
          <a:xfrm>
            <a:off x="8387289" y="4813421"/>
            <a:ext cx="1835198" cy="1178534"/>
          </a:xfrm>
          <a:prstGeom prst="donut">
            <a:avLst>
              <a:gd name="adj" fmla="val 8829"/>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0" name="楕円 59"/>
          <p:cNvSpPr>
            <a:spLocks noChangeAspect="1"/>
          </p:cNvSpPr>
          <p:nvPr/>
        </p:nvSpPr>
        <p:spPr>
          <a:xfrm>
            <a:off x="8954769" y="4643544"/>
            <a:ext cx="720009" cy="525805"/>
          </a:xfrm>
          <a:prstGeom prst="ellipse">
            <a:avLst/>
          </a:prstGeom>
          <a:solidFill>
            <a:schemeClr val="accent6">
              <a:lumMod val="20000"/>
              <a:lumOff val="80000"/>
            </a:schemeClr>
          </a:solidFill>
          <a:ln w="38100"/>
        </p:spPr>
        <p:style>
          <a:lnRef idx="1">
            <a:schemeClr val="accent6"/>
          </a:lnRef>
          <a:fillRef idx="3">
            <a:schemeClr val="accent6"/>
          </a:fillRef>
          <a:effectRef idx="2">
            <a:schemeClr val="accent6"/>
          </a:effectRef>
          <a:fontRef idx="minor">
            <a:schemeClr val="lt1"/>
          </a:fontRef>
        </p:style>
        <p:txBody>
          <a:bodyPr wrap="none" rtlCol="0" anchor="ctr"/>
          <a:lstStyle/>
          <a:p>
            <a:pPr algn="ctr"/>
            <a:r>
              <a:rPr lang="ja-JP" altLang="en-US" sz="900" b="1" dirty="0">
                <a:solidFill>
                  <a:schemeClr val="tx1"/>
                </a:solidFill>
              </a:rPr>
              <a:t>大阪府</a:t>
            </a:r>
            <a:endParaRPr lang="en-US" altLang="ja-JP" sz="900" b="1" dirty="0">
              <a:solidFill>
                <a:schemeClr val="tx1"/>
              </a:solidFill>
            </a:endParaRPr>
          </a:p>
          <a:p>
            <a:pPr algn="ctr"/>
            <a:r>
              <a:rPr lang="ja-JP" altLang="en-US" sz="800" b="1" dirty="0">
                <a:solidFill>
                  <a:schemeClr val="tx1"/>
                </a:solidFill>
              </a:rPr>
              <a:t>事務局</a:t>
            </a:r>
          </a:p>
        </p:txBody>
      </p:sp>
      <p:sp>
        <p:nvSpPr>
          <p:cNvPr id="61" name="楕円 60"/>
          <p:cNvSpPr>
            <a:spLocks noChangeAspect="1"/>
          </p:cNvSpPr>
          <p:nvPr/>
        </p:nvSpPr>
        <p:spPr>
          <a:xfrm>
            <a:off x="8212041" y="5187784"/>
            <a:ext cx="595049" cy="525805"/>
          </a:xfrm>
          <a:prstGeom prst="ellipse">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t>自治体</a:t>
            </a:r>
            <a:endParaRPr lang="en-US" altLang="ja-JP" sz="900" b="1" dirty="0"/>
          </a:p>
          <a:p>
            <a:pPr algn="ctr"/>
            <a:r>
              <a:rPr lang="en-US" altLang="ja-JP" sz="900" b="1" dirty="0"/>
              <a:t>A</a:t>
            </a:r>
            <a:endParaRPr lang="ja-JP" altLang="en-US" sz="900" b="1" dirty="0"/>
          </a:p>
        </p:txBody>
      </p:sp>
      <p:sp>
        <p:nvSpPr>
          <p:cNvPr id="62" name="楕円 61"/>
          <p:cNvSpPr>
            <a:spLocks noChangeAspect="1"/>
          </p:cNvSpPr>
          <p:nvPr/>
        </p:nvSpPr>
        <p:spPr>
          <a:xfrm>
            <a:off x="9819507" y="5165016"/>
            <a:ext cx="595049" cy="511988"/>
          </a:xfrm>
          <a:prstGeom prst="ellipse">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t>自治体</a:t>
            </a:r>
            <a:endParaRPr lang="en-US" altLang="ja-JP" sz="900" b="1" dirty="0"/>
          </a:p>
          <a:p>
            <a:pPr algn="ctr"/>
            <a:r>
              <a:rPr lang="en-US" altLang="ja-JP" sz="900" b="1" dirty="0"/>
              <a:t>B</a:t>
            </a:r>
            <a:endParaRPr lang="ja-JP" altLang="en-US" sz="900" b="1" dirty="0"/>
          </a:p>
        </p:txBody>
      </p:sp>
      <p:sp>
        <p:nvSpPr>
          <p:cNvPr id="69" name="テキスト ボックス 68"/>
          <p:cNvSpPr txBox="1"/>
          <p:nvPr/>
        </p:nvSpPr>
        <p:spPr>
          <a:xfrm>
            <a:off x="8661386" y="5319881"/>
            <a:ext cx="1268802" cy="261610"/>
          </a:xfrm>
          <a:prstGeom prst="rect">
            <a:avLst/>
          </a:prstGeom>
          <a:noFill/>
        </p:spPr>
        <p:txBody>
          <a:bodyPr wrap="square" rtlCol="0">
            <a:spAutoFit/>
          </a:bodyPr>
          <a:lstStyle/>
          <a:p>
            <a:pPr algn="ctr"/>
            <a:r>
              <a:rPr lang="ja-JP" altLang="en-US" sz="1100" b="1" dirty="0"/>
              <a:t>連携・共有</a:t>
            </a:r>
            <a:endParaRPr lang="en-US" altLang="ja-JP" sz="1100" b="1" dirty="0"/>
          </a:p>
        </p:txBody>
      </p:sp>
      <p:sp>
        <p:nvSpPr>
          <p:cNvPr id="70" name="テキスト ボックス 69"/>
          <p:cNvSpPr txBox="1"/>
          <p:nvPr/>
        </p:nvSpPr>
        <p:spPr>
          <a:xfrm>
            <a:off x="6414106" y="4742217"/>
            <a:ext cx="1637711" cy="338554"/>
          </a:xfrm>
          <a:prstGeom prst="rect">
            <a:avLst/>
          </a:prstGeom>
          <a:noFill/>
        </p:spPr>
        <p:txBody>
          <a:bodyPr wrap="square" rtlCol="0">
            <a:spAutoFit/>
          </a:bodyPr>
          <a:lstStyle/>
          <a:p>
            <a:r>
              <a:rPr lang="ja-JP" altLang="en-US" sz="800" dirty="0"/>
              <a:t>地域の自治体や経済団体をハブとした自律的取組を拡大</a:t>
            </a:r>
          </a:p>
        </p:txBody>
      </p:sp>
      <p:sp>
        <p:nvSpPr>
          <p:cNvPr id="71" name="テキスト ボックス 70"/>
          <p:cNvSpPr txBox="1"/>
          <p:nvPr/>
        </p:nvSpPr>
        <p:spPr>
          <a:xfrm>
            <a:off x="7195670" y="6103783"/>
            <a:ext cx="369332" cy="582459"/>
          </a:xfrm>
          <a:prstGeom prst="rect">
            <a:avLst/>
          </a:prstGeom>
          <a:noFill/>
        </p:spPr>
        <p:txBody>
          <a:bodyPr vert="eaVert" wrap="none" rtlCol="0">
            <a:noAutofit/>
          </a:bodyPr>
          <a:lstStyle/>
          <a:p>
            <a:pPr algn="ctr"/>
            <a:r>
              <a:rPr lang="ja-JP" altLang="en-US" sz="1050" b="1" dirty="0"/>
              <a:t>地域Ａ</a:t>
            </a:r>
          </a:p>
        </p:txBody>
      </p:sp>
      <p:sp>
        <p:nvSpPr>
          <p:cNvPr id="72" name="テキスト ボックス 71"/>
          <p:cNvSpPr txBox="1"/>
          <p:nvPr/>
        </p:nvSpPr>
        <p:spPr>
          <a:xfrm>
            <a:off x="11167221" y="6139983"/>
            <a:ext cx="369332" cy="582459"/>
          </a:xfrm>
          <a:prstGeom prst="rect">
            <a:avLst/>
          </a:prstGeom>
          <a:noFill/>
        </p:spPr>
        <p:txBody>
          <a:bodyPr vert="eaVert" wrap="none" rtlCol="0">
            <a:noAutofit/>
          </a:bodyPr>
          <a:lstStyle/>
          <a:p>
            <a:pPr algn="ctr"/>
            <a:r>
              <a:rPr lang="ja-JP" altLang="en-US" sz="1050" b="1" dirty="0"/>
              <a:t>地域Ｂ</a:t>
            </a:r>
          </a:p>
        </p:txBody>
      </p:sp>
      <p:sp>
        <p:nvSpPr>
          <p:cNvPr id="73" name="楕円 72"/>
          <p:cNvSpPr>
            <a:spLocks noChangeAspect="1"/>
          </p:cNvSpPr>
          <p:nvPr/>
        </p:nvSpPr>
        <p:spPr>
          <a:xfrm>
            <a:off x="8582439" y="5690963"/>
            <a:ext cx="561148" cy="466529"/>
          </a:xfrm>
          <a:prstGeom prst="ellipse">
            <a:avLst/>
          </a:prstGeom>
          <a:ln w="28575"/>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solidFill>
                  <a:schemeClr val="tx1"/>
                </a:solidFill>
              </a:rPr>
              <a:t>経済団体</a:t>
            </a:r>
            <a:endParaRPr lang="en-US" altLang="ja-JP" sz="900" b="1" dirty="0">
              <a:solidFill>
                <a:schemeClr val="tx1"/>
              </a:solidFill>
            </a:endParaRPr>
          </a:p>
          <a:p>
            <a:pPr algn="ctr"/>
            <a:r>
              <a:rPr lang="en-US" altLang="ja-JP" sz="900" b="1" dirty="0">
                <a:solidFill>
                  <a:schemeClr val="tx1"/>
                </a:solidFill>
              </a:rPr>
              <a:t>A</a:t>
            </a:r>
          </a:p>
        </p:txBody>
      </p:sp>
      <p:sp>
        <p:nvSpPr>
          <p:cNvPr id="74" name="テキスト ボックス 73"/>
          <p:cNvSpPr txBox="1"/>
          <p:nvPr/>
        </p:nvSpPr>
        <p:spPr>
          <a:xfrm>
            <a:off x="10624439" y="4742217"/>
            <a:ext cx="1695342" cy="338554"/>
          </a:xfrm>
          <a:prstGeom prst="rect">
            <a:avLst/>
          </a:prstGeom>
          <a:noFill/>
        </p:spPr>
        <p:txBody>
          <a:bodyPr wrap="square" rtlCol="0">
            <a:spAutoFit/>
          </a:bodyPr>
          <a:lstStyle/>
          <a:p>
            <a:r>
              <a:rPr lang="ja-JP" altLang="en-US" sz="800" dirty="0"/>
              <a:t>地域の自治体や経済団体をハブとした自律的取組を拡大</a:t>
            </a:r>
          </a:p>
        </p:txBody>
      </p:sp>
      <p:sp>
        <p:nvSpPr>
          <p:cNvPr id="75" name="楕円 74"/>
          <p:cNvSpPr>
            <a:spLocks noChangeAspect="1"/>
          </p:cNvSpPr>
          <p:nvPr/>
        </p:nvSpPr>
        <p:spPr>
          <a:xfrm>
            <a:off x="9526170" y="5698676"/>
            <a:ext cx="561148" cy="466529"/>
          </a:xfrm>
          <a:prstGeom prst="ellipse">
            <a:avLst/>
          </a:prstGeom>
          <a:ln w="28575"/>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solidFill>
                  <a:schemeClr val="tx1"/>
                </a:solidFill>
              </a:rPr>
              <a:t>経済団体</a:t>
            </a:r>
            <a:endParaRPr lang="en-US" altLang="ja-JP" sz="900" b="1" dirty="0">
              <a:solidFill>
                <a:schemeClr val="tx1"/>
              </a:solidFill>
            </a:endParaRPr>
          </a:p>
          <a:p>
            <a:pPr algn="ctr"/>
            <a:r>
              <a:rPr lang="en-US" altLang="ja-JP" sz="900" b="1" dirty="0">
                <a:solidFill>
                  <a:schemeClr val="tx1"/>
                </a:solidFill>
              </a:rPr>
              <a:t>B</a:t>
            </a:r>
          </a:p>
        </p:txBody>
      </p:sp>
      <p:sp>
        <p:nvSpPr>
          <p:cNvPr id="76" name="角丸四角形 75"/>
          <p:cNvSpPr/>
          <p:nvPr/>
        </p:nvSpPr>
        <p:spPr>
          <a:xfrm>
            <a:off x="8058673" y="4307309"/>
            <a:ext cx="2552156" cy="1887225"/>
          </a:xfrm>
          <a:prstGeom prst="roundRect">
            <a:avLst>
              <a:gd name="adj" fmla="val 12550"/>
            </a:avLst>
          </a:prstGeom>
          <a:noFill/>
          <a:ln w="38100"/>
        </p:spPr>
        <p:style>
          <a:lnRef idx="2">
            <a:schemeClr val="accent6"/>
          </a:lnRef>
          <a:fillRef idx="1">
            <a:schemeClr val="lt1"/>
          </a:fillRef>
          <a:effectRef idx="0">
            <a:schemeClr val="accent6"/>
          </a:effectRef>
          <a:fontRef idx="minor">
            <a:schemeClr val="dk1"/>
          </a:fontRef>
        </p:style>
        <p:txBody>
          <a:bodyPr rtlCol="0" anchor="t"/>
          <a:lstStyle/>
          <a:p>
            <a:pPr algn="ctr"/>
            <a:r>
              <a:rPr lang="ja-JP" altLang="en-US" sz="1200" b="1" dirty="0"/>
              <a:t>「大阪</a:t>
            </a:r>
            <a:r>
              <a:rPr lang="en-US" altLang="ja-JP" sz="1200" b="1" dirty="0">
                <a:latin typeface="+mn-ea"/>
              </a:rPr>
              <a:t>SDGs</a:t>
            </a:r>
            <a:r>
              <a:rPr lang="ja-JP" altLang="en-US" sz="1200" b="1" dirty="0"/>
              <a:t>ネットワーク」</a:t>
            </a:r>
          </a:p>
        </p:txBody>
      </p:sp>
      <p:sp>
        <p:nvSpPr>
          <p:cNvPr id="77" name="楕円 76"/>
          <p:cNvSpPr>
            <a:spLocks noChangeAspect="1"/>
          </p:cNvSpPr>
          <p:nvPr/>
        </p:nvSpPr>
        <p:spPr>
          <a:xfrm>
            <a:off x="8504928" y="4834760"/>
            <a:ext cx="383272" cy="318645"/>
          </a:xfrm>
          <a:prstGeom prst="ellipse">
            <a:avLst/>
          </a:prstGeom>
          <a:ln w="28575"/>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t>国</a:t>
            </a:r>
            <a:endParaRPr lang="en-US" altLang="ja-JP" sz="900" b="1" dirty="0"/>
          </a:p>
        </p:txBody>
      </p:sp>
      <p:sp>
        <p:nvSpPr>
          <p:cNvPr id="78" name="楕円 77"/>
          <p:cNvSpPr>
            <a:spLocks noChangeAspect="1"/>
          </p:cNvSpPr>
          <p:nvPr/>
        </p:nvSpPr>
        <p:spPr>
          <a:xfrm>
            <a:off x="9712778" y="4867008"/>
            <a:ext cx="383272" cy="318645"/>
          </a:xfrm>
          <a:prstGeom prst="ellipse">
            <a:avLst/>
          </a:prstGeom>
          <a:ln w="28575"/>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b="1" dirty="0"/>
              <a:t>金融機関</a:t>
            </a:r>
            <a:endParaRPr lang="en-US" altLang="ja-JP" sz="900" b="1" dirty="0"/>
          </a:p>
        </p:txBody>
      </p:sp>
      <p:sp>
        <p:nvSpPr>
          <p:cNvPr id="79" name="上下矢印 78"/>
          <p:cNvSpPr/>
          <p:nvPr/>
        </p:nvSpPr>
        <p:spPr>
          <a:xfrm>
            <a:off x="9198602" y="4114154"/>
            <a:ext cx="193558" cy="285995"/>
          </a:xfrm>
          <a:prstGeom prst="upDown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050" b="1" dirty="0">
              <a:solidFill>
                <a:schemeClr val="tx1"/>
              </a:solidFill>
            </a:endParaRPr>
          </a:p>
        </p:txBody>
      </p:sp>
      <p:sp>
        <p:nvSpPr>
          <p:cNvPr id="53" name="右矢印 52"/>
          <p:cNvSpPr/>
          <p:nvPr/>
        </p:nvSpPr>
        <p:spPr>
          <a:xfrm rot="8446318">
            <a:off x="7847461" y="5039455"/>
            <a:ext cx="640483" cy="2012415"/>
          </a:xfrm>
          <a:prstGeom prst="rightArrow">
            <a:avLst>
              <a:gd name="adj1" fmla="val 68594"/>
              <a:gd name="adj2" fmla="val 100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正方形/長方形 79"/>
          <p:cNvSpPr/>
          <p:nvPr/>
        </p:nvSpPr>
        <p:spPr>
          <a:xfrm>
            <a:off x="6799953" y="3252338"/>
            <a:ext cx="4014273" cy="512961"/>
          </a:xfrm>
          <a:prstGeom prst="rect">
            <a:avLst/>
          </a:prstGeom>
        </p:spPr>
        <p:txBody>
          <a:bodyPr wrap="square">
            <a:spAutoFit/>
          </a:bodyPr>
          <a:lstStyle/>
          <a:p>
            <a:r>
              <a:rPr lang="en-US" altLang="ja-JP" sz="1200" b="1" dirty="0"/>
              <a:t>※</a:t>
            </a:r>
            <a:r>
              <a:rPr lang="ja-JP" altLang="en-US" sz="1200" b="1" dirty="0"/>
              <a:t>取組全体のイメージ</a:t>
            </a:r>
            <a:endParaRPr lang="en-US" altLang="ja-JP" sz="1200" b="1" dirty="0"/>
          </a:p>
          <a:p>
            <a:pPr marL="268288" indent="-268288">
              <a:spcBef>
                <a:spcPts val="400"/>
              </a:spcBef>
            </a:pPr>
            <a:r>
              <a:rPr lang="ja-JP" altLang="en-US" sz="1200" dirty="0"/>
              <a:t>　参画団体内で、担当者間の緩やかなつながりを形成</a:t>
            </a:r>
            <a:endParaRPr lang="en-US" altLang="ja-JP" sz="1200" dirty="0"/>
          </a:p>
        </p:txBody>
      </p:sp>
      <p:sp>
        <p:nvSpPr>
          <p:cNvPr id="63" name="楕円 62"/>
          <p:cNvSpPr/>
          <p:nvPr/>
        </p:nvSpPr>
        <p:spPr>
          <a:xfrm>
            <a:off x="7471205" y="5372927"/>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企業</a:t>
            </a:r>
            <a:endParaRPr lang="en-US" altLang="ja-JP" sz="900" dirty="0"/>
          </a:p>
          <a:p>
            <a:pPr algn="ctr"/>
            <a:r>
              <a:rPr lang="en-US" altLang="ja-JP" sz="900" dirty="0"/>
              <a:t>A</a:t>
            </a:r>
            <a:r>
              <a:rPr lang="ja-JP" altLang="en-US" sz="900" dirty="0"/>
              <a:t>１</a:t>
            </a:r>
          </a:p>
        </p:txBody>
      </p:sp>
      <p:sp>
        <p:nvSpPr>
          <p:cNvPr id="65" name="楕円 64"/>
          <p:cNvSpPr/>
          <p:nvPr/>
        </p:nvSpPr>
        <p:spPr>
          <a:xfrm>
            <a:off x="7552543" y="5960969"/>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企業</a:t>
            </a:r>
            <a:endParaRPr lang="en-US" altLang="ja-JP" sz="900" dirty="0"/>
          </a:p>
          <a:p>
            <a:pPr algn="ctr"/>
            <a:r>
              <a:rPr lang="en-US" altLang="ja-JP" sz="900" dirty="0"/>
              <a:t>A</a:t>
            </a:r>
            <a:r>
              <a:rPr lang="ja-JP" altLang="en-US" sz="900" dirty="0"/>
              <a:t>２</a:t>
            </a:r>
          </a:p>
        </p:txBody>
      </p:sp>
      <p:sp>
        <p:nvSpPr>
          <p:cNvPr id="64" name="楕円 63"/>
          <p:cNvSpPr/>
          <p:nvPr/>
        </p:nvSpPr>
        <p:spPr>
          <a:xfrm>
            <a:off x="8131172" y="6233824"/>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市民</a:t>
            </a:r>
            <a:endParaRPr lang="en-US" altLang="ja-JP" sz="900" dirty="0"/>
          </a:p>
          <a:p>
            <a:pPr algn="ctr"/>
            <a:r>
              <a:rPr lang="ja-JP" altLang="en-US" sz="900" dirty="0"/>
              <a:t>団体</a:t>
            </a:r>
            <a:r>
              <a:rPr lang="en-US" altLang="ja-JP" sz="900" dirty="0"/>
              <a:t>A</a:t>
            </a:r>
            <a:endParaRPr lang="ja-JP" altLang="en-US" sz="900" dirty="0"/>
          </a:p>
        </p:txBody>
      </p:sp>
      <p:sp>
        <p:nvSpPr>
          <p:cNvPr id="54" name="右矢印 53"/>
          <p:cNvSpPr/>
          <p:nvPr/>
        </p:nvSpPr>
        <p:spPr>
          <a:xfrm rot="2467781">
            <a:off x="10090963" y="5059819"/>
            <a:ext cx="640483" cy="2054063"/>
          </a:xfrm>
          <a:prstGeom prst="rightArrow">
            <a:avLst>
              <a:gd name="adj1" fmla="val 68594"/>
              <a:gd name="adj2" fmla="val 100000"/>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7" name="楕円 66"/>
          <p:cNvSpPr/>
          <p:nvPr/>
        </p:nvSpPr>
        <p:spPr>
          <a:xfrm>
            <a:off x="10040439" y="6246947"/>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市民</a:t>
            </a:r>
            <a:endParaRPr lang="en-US" altLang="ja-JP" sz="900" dirty="0"/>
          </a:p>
          <a:p>
            <a:pPr algn="ctr"/>
            <a:r>
              <a:rPr lang="ja-JP" altLang="en-US" sz="900" dirty="0"/>
              <a:t>団体</a:t>
            </a:r>
            <a:r>
              <a:rPr lang="en-US" altLang="ja-JP" sz="900" dirty="0"/>
              <a:t>B</a:t>
            </a:r>
            <a:endParaRPr lang="ja-JP" altLang="en-US" sz="900" dirty="0"/>
          </a:p>
        </p:txBody>
      </p:sp>
      <p:sp>
        <p:nvSpPr>
          <p:cNvPr id="68" name="楕円 67"/>
          <p:cNvSpPr/>
          <p:nvPr/>
        </p:nvSpPr>
        <p:spPr>
          <a:xfrm>
            <a:off x="10641974" y="5964294"/>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企業</a:t>
            </a:r>
            <a:endParaRPr lang="en-US" altLang="ja-JP" sz="900" dirty="0"/>
          </a:p>
          <a:p>
            <a:pPr algn="ctr"/>
            <a:r>
              <a:rPr lang="en-US" altLang="ja-JP" sz="900" dirty="0"/>
              <a:t>B</a:t>
            </a:r>
            <a:r>
              <a:rPr lang="ja-JP" altLang="en-US" sz="900" dirty="0"/>
              <a:t>２</a:t>
            </a:r>
          </a:p>
        </p:txBody>
      </p:sp>
      <p:sp>
        <p:nvSpPr>
          <p:cNvPr id="66" name="楕円 65"/>
          <p:cNvSpPr/>
          <p:nvPr/>
        </p:nvSpPr>
        <p:spPr>
          <a:xfrm>
            <a:off x="10709896" y="5360956"/>
            <a:ext cx="540954" cy="525805"/>
          </a:xfrm>
          <a:prstGeom prst="ellipse">
            <a:avLst/>
          </a:prstGeom>
        </p:spPr>
        <p:style>
          <a:lnRef idx="2">
            <a:schemeClr val="accent6"/>
          </a:lnRef>
          <a:fillRef idx="1">
            <a:schemeClr val="lt1"/>
          </a:fillRef>
          <a:effectRef idx="0">
            <a:schemeClr val="accent6"/>
          </a:effectRef>
          <a:fontRef idx="minor">
            <a:schemeClr val="dk1"/>
          </a:fontRef>
        </p:style>
        <p:txBody>
          <a:bodyPr wrap="none" rtlCol="0" anchor="ctr"/>
          <a:lstStyle/>
          <a:p>
            <a:pPr algn="ctr"/>
            <a:r>
              <a:rPr lang="ja-JP" altLang="en-US" sz="900" dirty="0"/>
              <a:t>企業</a:t>
            </a:r>
            <a:endParaRPr lang="en-US" altLang="ja-JP" sz="900" dirty="0"/>
          </a:p>
          <a:p>
            <a:pPr algn="ctr"/>
            <a:r>
              <a:rPr lang="en-US" altLang="ja-JP" sz="900" dirty="0"/>
              <a:t>B</a:t>
            </a:r>
            <a:r>
              <a:rPr lang="ja-JP" altLang="en-US" sz="900" dirty="0"/>
              <a:t>１</a:t>
            </a:r>
          </a:p>
        </p:txBody>
      </p:sp>
    </p:spTree>
    <p:extLst>
      <p:ext uri="{BB962C8B-B14F-4D97-AF65-F5344CB8AC3E}">
        <p14:creationId xmlns:p14="http://schemas.microsoft.com/office/powerpoint/2010/main" val="65143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371205"/>
            <a:ext cx="9869557" cy="1325563"/>
          </a:xfrm>
        </p:spPr>
        <p:txBody>
          <a:bodyPr>
            <a:normAutofit/>
          </a:bodyPr>
          <a:lstStyle/>
          <a:p>
            <a:r>
              <a:rPr lang="ja-JP" altLang="en-US" dirty="0">
                <a:latin typeface="+mn-ea"/>
                <a:ea typeface="+mn-ea"/>
              </a:rPr>
              <a:t>大阪</a:t>
            </a:r>
            <a:r>
              <a:rPr lang="en-US" altLang="ja-JP" dirty="0">
                <a:latin typeface="+mn-ea"/>
                <a:ea typeface="+mn-ea"/>
              </a:rPr>
              <a:t>SDGs</a:t>
            </a:r>
            <a:r>
              <a:rPr lang="ja-JP" altLang="en-US" dirty="0">
                <a:latin typeface="+mn-ea"/>
                <a:ea typeface="+mn-ea"/>
              </a:rPr>
              <a:t>ネットワーク勉強会</a:t>
            </a:r>
            <a:endParaRPr kumimoji="1" lang="ja-JP" altLang="en-US" dirty="0">
              <a:latin typeface="+mn-ea"/>
              <a:ea typeface="+mn-ea"/>
            </a:endParaRPr>
          </a:p>
        </p:txBody>
      </p:sp>
      <p:pic>
        <p:nvPicPr>
          <p:cNvPr id="7" name="図 6"/>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9458" t="18569" r="29608" b="19765"/>
          <a:stretch/>
        </p:blipFill>
        <p:spPr>
          <a:xfrm>
            <a:off x="8014880" y="5062025"/>
            <a:ext cx="3156563" cy="1795975"/>
          </a:xfrm>
          <a:prstGeom prst="rect">
            <a:avLst/>
          </a:prstGeom>
        </p:spPr>
      </p:pic>
      <p:pic>
        <p:nvPicPr>
          <p:cNvPr id="8" name="図 7"/>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532" t="14474" r="33801" b="15509"/>
          <a:stretch/>
        </p:blipFill>
        <p:spPr>
          <a:xfrm>
            <a:off x="8923462" y="2562353"/>
            <a:ext cx="3156563" cy="2359286"/>
          </a:xfrm>
          <a:prstGeom prst="rect">
            <a:avLst/>
          </a:prstGeom>
        </p:spPr>
      </p:pic>
      <p:sp>
        <p:nvSpPr>
          <p:cNvPr id="12" name="正方形/長方形 11"/>
          <p:cNvSpPr/>
          <p:nvPr/>
        </p:nvSpPr>
        <p:spPr>
          <a:xfrm>
            <a:off x="118507" y="1641427"/>
            <a:ext cx="11835684" cy="338554"/>
          </a:xfrm>
          <a:prstGeom prst="rect">
            <a:avLst/>
          </a:prstGeom>
          <a:ln>
            <a:solidFill>
              <a:schemeClr val="tx1"/>
            </a:solidFill>
            <a:prstDash val="sysDot"/>
          </a:ln>
        </p:spPr>
        <p:txBody>
          <a:bodyPr wrap="square">
            <a:spAutoFit/>
          </a:bodyPr>
          <a:lstStyle/>
          <a:p>
            <a:r>
              <a:rPr lang="ja-JP" altLang="en-US" sz="1600" dirty="0">
                <a:latin typeface="+mj-ea"/>
                <a:ea typeface="+mj-ea"/>
              </a:rPr>
              <a:t>大阪</a:t>
            </a:r>
            <a:r>
              <a:rPr lang="en-US" altLang="ja-JP" sz="1600" dirty="0">
                <a:latin typeface="+mj-ea"/>
                <a:ea typeface="+mj-ea"/>
              </a:rPr>
              <a:t>SDGs</a:t>
            </a:r>
            <a:r>
              <a:rPr lang="ja-JP" altLang="en-US" sz="1600" dirty="0">
                <a:latin typeface="+mj-ea"/>
                <a:ea typeface="+mj-ea"/>
              </a:rPr>
              <a:t>ネットワークメンバー及び大阪府職員を対象に勉強会を開催し、</a:t>
            </a:r>
            <a:r>
              <a:rPr lang="en-US" altLang="ja-JP" sz="1600" dirty="0">
                <a:latin typeface="+mj-ea"/>
                <a:ea typeface="+mj-ea"/>
              </a:rPr>
              <a:t>SDGs</a:t>
            </a:r>
            <a:r>
              <a:rPr lang="ja-JP" altLang="en-US" sz="1600" dirty="0">
                <a:latin typeface="+mj-ea"/>
                <a:ea typeface="+mj-ea"/>
              </a:rPr>
              <a:t>に対する理解促進や取組みの共有を行いました。</a:t>
            </a:r>
          </a:p>
        </p:txBody>
      </p:sp>
      <p:sp>
        <p:nvSpPr>
          <p:cNvPr id="13" name="テキスト ボックス 12"/>
          <p:cNvSpPr txBox="1"/>
          <p:nvPr/>
        </p:nvSpPr>
        <p:spPr>
          <a:xfrm>
            <a:off x="118507" y="2260754"/>
            <a:ext cx="9993681" cy="4124206"/>
          </a:xfrm>
          <a:prstGeom prst="rect">
            <a:avLst/>
          </a:prstGeom>
          <a:noFill/>
        </p:spPr>
        <p:txBody>
          <a:bodyPr wrap="square" rtlCol="0">
            <a:spAutoFit/>
          </a:bodyPr>
          <a:lstStyle/>
          <a:p>
            <a:r>
              <a:rPr kumimoji="1" lang="ja-JP" altLang="en-US" dirty="0"/>
              <a:t>日時：令和３年</a:t>
            </a:r>
            <a:r>
              <a:rPr lang="en-US" altLang="ja-JP" dirty="0">
                <a:latin typeface="メイリオ" panose="020B0604030504040204" pitchFamily="50" charset="-128"/>
                <a:ea typeface="メイリオ" panose="020B0604030504040204" pitchFamily="50" charset="-128"/>
              </a:rPr>
              <a:t>12</a:t>
            </a:r>
            <a:r>
              <a:rPr lang="zh-TW"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16</a:t>
            </a:r>
            <a:r>
              <a:rPr lang="zh-TW" altLang="en-US" dirty="0">
                <a:latin typeface="メイリオ" panose="020B0604030504040204" pitchFamily="50" charset="-128"/>
                <a:ea typeface="メイリオ" panose="020B0604030504040204" pitchFamily="50" charset="-128"/>
              </a:rPr>
              <a:t>日</a:t>
            </a:r>
            <a:r>
              <a:rPr lang="en-US" altLang="zh-TW" dirty="0">
                <a:latin typeface="メイリオ" panose="020B0604030504040204" pitchFamily="50" charset="-128"/>
                <a:ea typeface="メイリオ" panose="020B0604030504040204" pitchFamily="50" charset="-128"/>
              </a:rPr>
              <a:t>(</a:t>
            </a:r>
            <a:r>
              <a:rPr lang="zh-TW" altLang="en-US" dirty="0">
                <a:latin typeface="メイリオ" panose="020B0604030504040204" pitchFamily="50" charset="-128"/>
                <a:ea typeface="メイリオ" panose="020B0604030504040204" pitchFamily="50" charset="-128"/>
              </a:rPr>
              <a:t>木</a:t>
            </a:r>
            <a:r>
              <a:rPr lang="en-US" altLang="zh-TW"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15</a:t>
            </a:r>
            <a:r>
              <a:rPr lang="zh-TW" altLang="en-US" dirty="0">
                <a:latin typeface="メイリオ" panose="020B0604030504040204" pitchFamily="50" charset="-128"/>
                <a:ea typeface="メイリオ" panose="020B0604030504040204" pitchFamily="50" charset="-128"/>
              </a:rPr>
              <a:t>時～</a:t>
            </a:r>
            <a:r>
              <a:rPr lang="en-US" altLang="ja-JP" dirty="0">
                <a:latin typeface="メイリオ" panose="020B0604030504040204" pitchFamily="50" charset="-128"/>
                <a:ea typeface="メイリオ" panose="020B0604030504040204" pitchFamily="50" charset="-128"/>
              </a:rPr>
              <a:t>17</a:t>
            </a:r>
            <a:r>
              <a:rPr lang="zh-TW" altLang="en-US" dirty="0">
                <a:latin typeface="メイリオ" panose="020B0604030504040204" pitchFamily="50" charset="-128"/>
                <a:ea typeface="メイリオ" panose="020B0604030504040204" pitchFamily="50" charset="-128"/>
              </a:rPr>
              <a:t>時</a:t>
            </a:r>
            <a:endParaRPr kumimoji="1" lang="en-US" altLang="ja-JP" dirty="0">
              <a:latin typeface="メイリオ" panose="020B0604030504040204" pitchFamily="50" charset="-128"/>
              <a:ea typeface="メイリオ" panose="020B0604030504040204" pitchFamily="50" charset="-128"/>
            </a:endParaRPr>
          </a:p>
          <a:p>
            <a:endParaRPr lang="en-US" altLang="ja-JP" dirty="0"/>
          </a:p>
          <a:p>
            <a:r>
              <a:rPr lang="ja-JP" altLang="en-US" dirty="0"/>
              <a:t>内容：</a:t>
            </a:r>
            <a:endParaRPr lang="en-US" altLang="ja-JP" dirty="0"/>
          </a:p>
          <a:p>
            <a:pPr>
              <a:spcBef>
                <a:spcPts val="400"/>
              </a:spcBef>
            </a:pPr>
            <a:r>
              <a:rPr lang="ja-JP" altLang="en-US" dirty="0"/>
              <a:t>・講演	　</a:t>
            </a:r>
            <a:endParaRPr lang="en-US" altLang="ja-JP" dirty="0"/>
          </a:p>
          <a:p>
            <a:r>
              <a:rPr lang="ja-JP" altLang="en-US" dirty="0"/>
              <a:t>　　</a:t>
            </a:r>
            <a:r>
              <a:rPr lang="en-US" altLang="ja-JP" dirty="0" smtClean="0">
                <a:latin typeface="+mj-ea"/>
              </a:rPr>
              <a:t>SDGs</a:t>
            </a:r>
            <a:r>
              <a:rPr lang="ja-JP" altLang="en-US" dirty="0" smtClean="0"/>
              <a:t>ウォッシュ</a:t>
            </a:r>
            <a:r>
              <a:rPr lang="ja-JP" altLang="en-US" dirty="0"/>
              <a:t>を予防するために（</a:t>
            </a:r>
            <a:r>
              <a:rPr lang="zh-CN" altLang="en-US" dirty="0">
                <a:latin typeface="メイリオ" panose="020B0604030504040204" pitchFamily="50" charset="-128"/>
                <a:ea typeface="メイリオ" panose="020B0604030504040204" pitchFamily="50" charset="-128"/>
              </a:rPr>
              <a:t>株式会社日本総合研究所</a:t>
            </a:r>
            <a:r>
              <a:rPr lang="ja-JP" altLang="en-US" dirty="0"/>
              <a:t>）</a:t>
            </a:r>
          </a:p>
          <a:p>
            <a:pPr>
              <a:spcBef>
                <a:spcPts val="400"/>
              </a:spcBef>
            </a:pPr>
            <a:r>
              <a:rPr lang="ja-JP" altLang="en-US" dirty="0" smtClean="0"/>
              <a:t>・２０２１年度</a:t>
            </a:r>
            <a:r>
              <a:rPr lang="ja-JP" altLang="en-US" dirty="0"/>
              <a:t>「ＳＤＧｓ未来都市」選定自治体の取組み発表		</a:t>
            </a:r>
          </a:p>
          <a:p>
            <a:r>
              <a:rPr lang="ja-JP" altLang="en-US" dirty="0"/>
              <a:t>　　能勢の里山における地域資本循環型 ゼロカーボンタウンの構築（能勢町） </a:t>
            </a:r>
          </a:p>
          <a:p>
            <a:pPr>
              <a:spcBef>
                <a:spcPts val="400"/>
              </a:spcBef>
            </a:pPr>
            <a:r>
              <a:rPr lang="ja-JP" altLang="en-US" dirty="0" smtClean="0"/>
              <a:t>・</a:t>
            </a:r>
            <a:r>
              <a:rPr lang="en-US" altLang="ja-JP" dirty="0">
                <a:latin typeface="+mj-ea"/>
              </a:rPr>
              <a:t> SDGs</a:t>
            </a:r>
            <a:r>
              <a:rPr lang="ja-JP" altLang="en-US" dirty="0" smtClean="0"/>
              <a:t>に</a:t>
            </a:r>
            <a:r>
              <a:rPr lang="ja-JP" altLang="en-US" dirty="0"/>
              <a:t>係る事業紹介　　　　　　　　　　　　　　　　　　</a:t>
            </a:r>
          </a:p>
          <a:p>
            <a:r>
              <a:rPr lang="ja-JP" altLang="en-US" dirty="0"/>
              <a:t>　　堺市における</a:t>
            </a:r>
            <a:r>
              <a:rPr lang="en-US" altLang="ja-JP" dirty="0"/>
              <a:t>SDGs</a:t>
            </a:r>
            <a:r>
              <a:rPr lang="ja-JP" altLang="en-US" dirty="0"/>
              <a:t>共創の取組みについて（堺市）</a:t>
            </a:r>
          </a:p>
          <a:p>
            <a:r>
              <a:rPr lang="ja-JP" altLang="en-US" dirty="0"/>
              <a:t>　　「</a:t>
            </a:r>
            <a:r>
              <a:rPr lang="en-US" altLang="ja-JP" dirty="0"/>
              <a:t>SX(</a:t>
            </a:r>
            <a:r>
              <a:rPr lang="ja-JP" altLang="en-US" dirty="0"/>
              <a:t>サステナビリティ・トランスフォーメーション</a:t>
            </a:r>
            <a:r>
              <a:rPr lang="en-US" altLang="ja-JP" dirty="0"/>
              <a:t>)</a:t>
            </a:r>
            <a:r>
              <a:rPr lang="ja-JP" altLang="en-US" dirty="0"/>
              <a:t>」に向けた</a:t>
            </a:r>
            <a:r>
              <a:rPr lang="ja-JP" altLang="en-US" dirty="0" smtClean="0"/>
              <a:t>取組み</a:t>
            </a:r>
            <a:endParaRPr lang="en-US" altLang="ja-JP" dirty="0" smtClean="0"/>
          </a:p>
          <a:p>
            <a:r>
              <a:rPr lang="ja-JP" altLang="en-US" dirty="0"/>
              <a:t>　</a:t>
            </a:r>
            <a:r>
              <a:rPr lang="ja-JP" altLang="en-US" dirty="0" smtClean="0"/>
              <a:t>　（</a:t>
            </a:r>
            <a:r>
              <a:rPr lang="ja-JP" altLang="en-US" dirty="0"/>
              <a:t>りそなグループ）　　　　　　　</a:t>
            </a:r>
          </a:p>
          <a:p>
            <a:r>
              <a:rPr lang="ja-JP" altLang="en-US" dirty="0"/>
              <a:t>　　大阪・関西万博教育プログラム概要説明（</a:t>
            </a:r>
            <a:r>
              <a:rPr lang="en-US" altLang="ja-JP" dirty="0"/>
              <a:t>2025</a:t>
            </a:r>
            <a:r>
              <a:rPr lang="ja-JP" altLang="en-US" dirty="0"/>
              <a:t>年日本国際博覧会協会 ）</a:t>
            </a:r>
          </a:p>
          <a:p>
            <a:r>
              <a:rPr lang="ja-JP" altLang="en-US" dirty="0"/>
              <a:t>　　大阪府の</a:t>
            </a:r>
            <a:r>
              <a:rPr lang="en-US" altLang="ja-JP" dirty="0"/>
              <a:t>SDGs</a:t>
            </a:r>
            <a:r>
              <a:rPr lang="ja-JP" altLang="en-US" dirty="0"/>
              <a:t>の取組みと</a:t>
            </a:r>
            <a:r>
              <a:rPr lang="en-US" altLang="ja-JP" dirty="0"/>
              <a:t>SDGs</a:t>
            </a:r>
            <a:r>
              <a:rPr lang="ja-JP" altLang="en-US" dirty="0"/>
              <a:t>認知度調査結果について（大阪府）　</a:t>
            </a:r>
            <a:endParaRPr lang="en-US" altLang="ja-JP" dirty="0"/>
          </a:p>
          <a:p>
            <a:endParaRPr kumimoji="1" lang="ja-JP" altLang="en-US" dirty="0"/>
          </a:p>
        </p:txBody>
      </p:sp>
      <p:sp>
        <p:nvSpPr>
          <p:cNvPr id="15" name="テキスト ボックス 14"/>
          <p:cNvSpPr txBox="1"/>
          <p:nvPr/>
        </p:nvSpPr>
        <p:spPr>
          <a:xfrm>
            <a:off x="7891048" y="2064457"/>
            <a:ext cx="4339650" cy="276999"/>
          </a:xfrm>
          <a:prstGeom prst="rect">
            <a:avLst/>
          </a:prstGeom>
          <a:noFill/>
        </p:spPr>
        <p:txBody>
          <a:bodyPr wrap="none" rtlCol="0">
            <a:spAutoFit/>
          </a:bodyPr>
          <a:lstStyle/>
          <a:p>
            <a:r>
              <a:rPr kumimoji="1" lang="en-US" altLang="ja-JP" sz="1200" dirty="0"/>
              <a:t>※</a:t>
            </a:r>
            <a:r>
              <a:rPr kumimoji="1" lang="ja-JP" altLang="en-US" sz="1200" dirty="0"/>
              <a:t>新型コロナウイルス感染症対策としてオンラインで開催</a:t>
            </a:r>
          </a:p>
        </p:txBody>
      </p:sp>
    </p:spTree>
    <p:extLst>
      <p:ext uri="{BB962C8B-B14F-4D97-AF65-F5344CB8AC3E}">
        <p14:creationId xmlns:p14="http://schemas.microsoft.com/office/powerpoint/2010/main" val="980056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市町村との連携</a:t>
            </a:r>
          </a:p>
        </p:txBody>
      </p:sp>
      <p:sp>
        <p:nvSpPr>
          <p:cNvPr id="48" name="正方形/長方形 47"/>
          <p:cNvSpPr/>
          <p:nvPr/>
        </p:nvSpPr>
        <p:spPr>
          <a:xfrm>
            <a:off x="191503" y="1740494"/>
            <a:ext cx="11644180" cy="4093428"/>
          </a:xfrm>
          <a:prstGeom prst="rect">
            <a:avLst/>
          </a:prstGeom>
        </p:spPr>
        <p:txBody>
          <a:bodyPr wrap="square">
            <a:spAutoFit/>
          </a:bodyPr>
          <a:lstStyle/>
          <a:p>
            <a:pPr>
              <a:lnSpc>
                <a:spcPts val="2100"/>
              </a:lnSpc>
            </a:pPr>
            <a:r>
              <a:rPr lang="ja-JP" altLang="en-US" b="1" dirty="0" smtClean="0"/>
              <a:t>〇</a:t>
            </a:r>
            <a:r>
              <a:rPr lang="ja-JP" altLang="en-US" b="1" dirty="0"/>
              <a:t>市町村ブロック会議</a:t>
            </a:r>
            <a:r>
              <a:rPr lang="ja-JP" altLang="en-US" sz="1200" dirty="0"/>
              <a:t>（オンライン開催）</a:t>
            </a:r>
            <a:endParaRPr lang="en-US" altLang="ja-JP" sz="1200" dirty="0"/>
          </a:p>
          <a:p>
            <a:pPr indent="174625">
              <a:lnSpc>
                <a:spcPts val="2100"/>
              </a:lnSpc>
              <a:spcBef>
                <a:spcPts val="400"/>
              </a:spcBef>
            </a:pPr>
            <a:r>
              <a:rPr lang="ja-JP" altLang="en-US" sz="1400" dirty="0"/>
              <a:t>・第１回（５月）：「</a:t>
            </a:r>
            <a:r>
              <a:rPr lang="ja-JP" altLang="en-US" sz="1400" dirty="0">
                <a:latin typeface="+mn-ea"/>
              </a:rPr>
              <a:t>私の</a:t>
            </a:r>
            <a:r>
              <a:rPr lang="en-US" altLang="ja-JP" sz="1400" dirty="0">
                <a:latin typeface="+mn-ea"/>
              </a:rPr>
              <a:t>SDGs</a:t>
            </a:r>
            <a:r>
              <a:rPr lang="ja-JP" altLang="en-US" sz="1400" dirty="0">
                <a:latin typeface="+mn-ea"/>
              </a:rPr>
              <a:t>宣言プロジェクト</a:t>
            </a:r>
            <a:r>
              <a:rPr lang="ja-JP" altLang="en-US" sz="1400" dirty="0"/>
              <a:t>」及び令和</a:t>
            </a:r>
            <a:r>
              <a:rPr lang="ja-JP" altLang="en-US" sz="1400" dirty="0">
                <a:latin typeface="Meiryo UI" panose="020B0604030504040204" pitchFamily="50" charset="-128"/>
                <a:ea typeface="Meiryo UI" panose="020B0604030504040204" pitchFamily="50" charset="-128"/>
              </a:rPr>
              <a:t>３</a:t>
            </a:r>
            <a:r>
              <a:rPr lang="ja-JP" altLang="en-US" sz="1400" dirty="0"/>
              <a:t>年度の府の取組みについて説明</a:t>
            </a:r>
            <a:endParaRPr lang="en-US" altLang="ja-JP" sz="1400" dirty="0"/>
          </a:p>
          <a:p>
            <a:pPr indent="1789113">
              <a:lnSpc>
                <a:spcPts val="2100"/>
              </a:lnSpc>
            </a:pPr>
            <a:r>
              <a:rPr lang="en-US" altLang="ja-JP" sz="1400" dirty="0">
                <a:latin typeface="+mn-ea"/>
              </a:rPr>
              <a:t>SDGs</a:t>
            </a:r>
            <a:r>
              <a:rPr lang="ja-JP" altLang="en-US" sz="1400" dirty="0"/>
              <a:t>未来都市への提案応募を呼びかけ</a:t>
            </a:r>
            <a:endParaRPr lang="en-US" altLang="ja-JP" sz="1400" dirty="0"/>
          </a:p>
          <a:p>
            <a:pPr indent="174625">
              <a:lnSpc>
                <a:spcPts val="2100"/>
              </a:lnSpc>
            </a:pPr>
            <a:r>
              <a:rPr lang="ja-JP" altLang="en-US" sz="1400" dirty="0"/>
              <a:t>・第２回（１月）：令和</a:t>
            </a:r>
            <a:r>
              <a:rPr lang="en-US" altLang="ja-JP" sz="1400" dirty="0">
                <a:latin typeface="Meiryo UI" panose="020B0604030504040204" pitchFamily="50" charset="-128"/>
                <a:ea typeface="Meiryo UI" panose="020B0604030504040204" pitchFamily="50" charset="-128"/>
              </a:rPr>
              <a:t>3</a:t>
            </a:r>
            <a:r>
              <a:rPr lang="ja-JP" altLang="en-US" sz="1400" dirty="0"/>
              <a:t>年度の府の取組み状況や</a:t>
            </a:r>
            <a:r>
              <a:rPr lang="en-US" altLang="ja-JP" sz="1400" dirty="0"/>
              <a:t>SDGs</a:t>
            </a:r>
            <a:r>
              <a:rPr lang="ja-JP" altLang="en-US" sz="1400" dirty="0"/>
              <a:t>未来都市など国の施策について説明</a:t>
            </a:r>
            <a:endParaRPr lang="en-US" altLang="ja-JP" sz="1400" dirty="0"/>
          </a:p>
          <a:p>
            <a:pPr>
              <a:lnSpc>
                <a:spcPts val="2100"/>
              </a:lnSpc>
            </a:pPr>
            <a:endParaRPr lang="en-US" altLang="ja-JP" sz="1200" b="1" dirty="0" smtClean="0">
              <a:latin typeface="+mj-ea"/>
              <a:ea typeface="+mj-ea"/>
            </a:endParaRPr>
          </a:p>
          <a:p>
            <a:pPr>
              <a:lnSpc>
                <a:spcPts val="1400"/>
              </a:lnSpc>
            </a:pPr>
            <a:endParaRPr lang="en-US" altLang="ja-JP" b="1" dirty="0" smtClean="0">
              <a:latin typeface="+mj-ea"/>
              <a:ea typeface="+mj-ea"/>
            </a:endParaRPr>
          </a:p>
          <a:p>
            <a:pPr>
              <a:lnSpc>
                <a:spcPts val="1400"/>
              </a:lnSpc>
            </a:pPr>
            <a:r>
              <a:rPr lang="ja-JP" altLang="en-US" b="1" dirty="0" smtClean="0">
                <a:latin typeface="+mj-ea"/>
                <a:ea typeface="+mj-ea"/>
              </a:rPr>
              <a:t>〇</a:t>
            </a:r>
            <a:r>
              <a:rPr lang="en-US" altLang="ja-JP" b="1" dirty="0">
                <a:latin typeface="+mj-ea"/>
                <a:ea typeface="+mj-ea"/>
              </a:rPr>
              <a:t>TOYOTA SOCIAL FES</a:t>
            </a:r>
            <a:r>
              <a:rPr lang="ja-JP" altLang="en-US" b="1" dirty="0">
                <a:latin typeface="+mj-ea"/>
                <a:ea typeface="+mj-ea"/>
              </a:rPr>
              <a:t>！！</a:t>
            </a:r>
            <a:r>
              <a:rPr lang="en-US" altLang="ja-JP" b="1" dirty="0">
                <a:latin typeface="+mj-ea"/>
                <a:ea typeface="+mj-ea"/>
              </a:rPr>
              <a:t>2021</a:t>
            </a:r>
          </a:p>
          <a:p>
            <a:pPr indent="174625">
              <a:lnSpc>
                <a:spcPts val="1400"/>
              </a:lnSpc>
            </a:pPr>
            <a:endParaRPr lang="en-US" altLang="ja-JP" b="1" dirty="0">
              <a:latin typeface="+mj-ea"/>
              <a:ea typeface="+mj-ea"/>
            </a:endParaRPr>
          </a:p>
          <a:p>
            <a:pPr indent="174625">
              <a:lnSpc>
                <a:spcPts val="1400"/>
              </a:lnSpc>
            </a:pPr>
            <a:r>
              <a:rPr lang="ja-JP" altLang="en-US" sz="1600" b="1" dirty="0">
                <a:latin typeface="+mj-ea"/>
                <a:ea typeface="+mj-ea"/>
              </a:rPr>
              <a:t>柏原市役所の新庁舎で</a:t>
            </a:r>
            <a:r>
              <a:rPr lang="en-US" altLang="ja-JP" sz="1600" b="1" dirty="0">
                <a:latin typeface="+mj-ea"/>
                <a:ea typeface="+mj-ea"/>
              </a:rPr>
              <a:t>SDGs</a:t>
            </a:r>
            <a:r>
              <a:rPr lang="ja-JP" altLang="en-US" sz="1600" b="1" dirty="0">
                <a:latin typeface="+mj-ea"/>
                <a:ea typeface="+mj-ea"/>
              </a:rPr>
              <a:t>と大和川流域の取り組みを学ぼう！</a:t>
            </a:r>
            <a:r>
              <a:rPr lang="ja-JP" altLang="en-US" sz="1200" dirty="0"/>
              <a:t>（オンライン開催）</a:t>
            </a:r>
            <a:endParaRPr lang="en-US" altLang="ja-JP" sz="1200" dirty="0"/>
          </a:p>
          <a:p>
            <a:pPr indent="174625">
              <a:lnSpc>
                <a:spcPts val="2100"/>
              </a:lnSpc>
            </a:pPr>
            <a:r>
              <a:rPr lang="ja-JP" altLang="en-US" sz="1200" dirty="0"/>
              <a:t> ・</a:t>
            </a:r>
            <a:r>
              <a:rPr lang="zh-TW" altLang="en-US" sz="1400" dirty="0">
                <a:latin typeface="メイリオ" panose="020B0604030504040204" pitchFamily="50" charset="-128"/>
                <a:ea typeface="メイリオ" panose="020B0604030504040204" pitchFamily="50" charset="-128"/>
              </a:rPr>
              <a:t>令和３年</a:t>
            </a:r>
            <a:r>
              <a:rPr lang="en-US" altLang="zh-TW" sz="1400" dirty="0">
                <a:latin typeface="メイリオ" panose="020B0604030504040204" pitchFamily="50" charset="-128"/>
                <a:ea typeface="メイリオ" panose="020B0604030504040204" pitchFamily="50" charset="-128"/>
              </a:rPr>
              <a:t>11</a:t>
            </a:r>
            <a:r>
              <a:rPr lang="zh-TW" altLang="en-US" sz="1400" dirty="0">
                <a:latin typeface="メイリオ" panose="020B0604030504040204" pitchFamily="50" charset="-128"/>
                <a:ea typeface="メイリオ" panose="020B0604030504040204" pitchFamily="50" charset="-128"/>
              </a:rPr>
              <a:t>月</a:t>
            </a:r>
            <a:r>
              <a:rPr lang="en-US" altLang="zh-TW" sz="1400" dirty="0">
                <a:latin typeface="メイリオ" panose="020B0604030504040204" pitchFamily="50" charset="-128"/>
                <a:ea typeface="メイリオ" panose="020B0604030504040204" pitchFamily="50" charset="-128"/>
              </a:rPr>
              <a:t>13</a:t>
            </a:r>
            <a:r>
              <a:rPr lang="zh-TW" altLang="en-US" sz="1400" dirty="0">
                <a:latin typeface="メイリオ" panose="020B0604030504040204" pitchFamily="50" charset="-128"/>
                <a:ea typeface="メイリオ" panose="020B0604030504040204" pitchFamily="50" charset="-128"/>
              </a:rPr>
              <a:t>日（土曜日）</a:t>
            </a:r>
            <a:r>
              <a:rPr lang="en-US" altLang="zh-TW" sz="1400" dirty="0">
                <a:latin typeface="メイリオ" panose="020B0604030504040204" pitchFamily="50" charset="-128"/>
                <a:ea typeface="メイリオ" panose="020B0604030504040204" pitchFamily="50" charset="-128"/>
              </a:rPr>
              <a:t>10</a:t>
            </a:r>
            <a:r>
              <a:rPr lang="zh-TW" altLang="en-US" sz="1400" dirty="0">
                <a:latin typeface="メイリオ" panose="020B0604030504040204" pitchFamily="50" charset="-128"/>
                <a:ea typeface="メイリオ" panose="020B0604030504040204" pitchFamily="50" charset="-128"/>
              </a:rPr>
              <a:t>時</a:t>
            </a:r>
            <a:r>
              <a:rPr lang="en-US" altLang="zh-TW" sz="1400" dirty="0">
                <a:latin typeface="メイリオ" panose="020B0604030504040204" pitchFamily="50" charset="-128"/>
                <a:ea typeface="メイリオ" panose="020B0604030504040204" pitchFamily="50" charset="-128"/>
              </a:rPr>
              <a:t>00</a:t>
            </a:r>
            <a:r>
              <a:rPr lang="zh-TW" altLang="en-US" sz="1400" dirty="0">
                <a:latin typeface="メイリオ" panose="020B0604030504040204" pitchFamily="50" charset="-128"/>
                <a:ea typeface="メイリオ" panose="020B0604030504040204" pitchFamily="50" charset="-128"/>
              </a:rPr>
              <a:t>分～</a:t>
            </a:r>
            <a:r>
              <a:rPr lang="en-US" altLang="zh-TW" sz="1400" dirty="0">
                <a:latin typeface="メイリオ" panose="020B0604030504040204" pitchFamily="50" charset="-128"/>
                <a:ea typeface="メイリオ" panose="020B0604030504040204" pitchFamily="50" charset="-128"/>
              </a:rPr>
              <a:t>11</a:t>
            </a:r>
            <a:r>
              <a:rPr lang="zh-TW" altLang="en-US" sz="1400" dirty="0">
                <a:latin typeface="メイリオ" panose="020B0604030504040204" pitchFamily="50" charset="-128"/>
                <a:ea typeface="メイリオ" panose="020B0604030504040204" pitchFamily="50" charset="-128"/>
              </a:rPr>
              <a:t>時</a:t>
            </a:r>
            <a:r>
              <a:rPr lang="en-US" altLang="zh-TW" sz="1400" dirty="0">
                <a:latin typeface="メイリオ" panose="020B0604030504040204" pitchFamily="50" charset="-128"/>
                <a:ea typeface="メイリオ" panose="020B0604030504040204" pitchFamily="50" charset="-128"/>
              </a:rPr>
              <a:t>30</a:t>
            </a:r>
            <a:r>
              <a:rPr lang="zh-TW" altLang="en-US" sz="1400" dirty="0">
                <a:latin typeface="メイリオ" panose="020B0604030504040204" pitchFamily="50" charset="-128"/>
                <a:ea typeface="メイリオ" panose="020B0604030504040204" pitchFamily="50" charset="-128"/>
              </a:rPr>
              <a:t>分</a:t>
            </a:r>
            <a:endParaRPr lang="en-US" altLang="ja-JP" sz="1400" dirty="0">
              <a:latin typeface="メイリオ" panose="020B0604030504040204" pitchFamily="50" charset="-128"/>
              <a:ea typeface="メイリオ" panose="020B0604030504040204" pitchFamily="50" charset="-128"/>
            </a:endParaRPr>
          </a:p>
          <a:p>
            <a:pPr indent="174625">
              <a:lnSpc>
                <a:spcPts val="2100"/>
              </a:lnSpc>
            </a:pPr>
            <a:r>
              <a:rPr lang="ja-JP" altLang="en-US" sz="1200" dirty="0"/>
              <a:t> </a:t>
            </a:r>
            <a:r>
              <a:rPr lang="ja-JP" altLang="en-US" sz="1400" dirty="0"/>
              <a:t>・柏原市役所から大阪府の</a:t>
            </a:r>
            <a:r>
              <a:rPr lang="en-US" altLang="ja-JP" sz="1400" dirty="0"/>
              <a:t>SDGs</a:t>
            </a:r>
            <a:r>
              <a:rPr lang="ja-JP" altLang="en-US" sz="1400" dirty="0"/>
              <a:t>に関する取り組みや柏原市の大和川での活動を配信</a:t>
            </a:r>
            <a:endParaRPr lang="en-US" altLang="ja-JP" sz="1200" dirty="0"/>
          </a:p>
          <a:p>
            <a:pPr indent="174625">
              <a:lnSpc>
                <a:spcPts val="2100"/>
              </a:lnSpc>
            </a:pPr>
            <a:endParaRPr lang="en-US" altLang="ja-JP" sz="1200" dirty="0"/>
          </a:p>
          <a:p>
            <a:pPr>
              <a:lnSpc>
                <a:spcPts val="2100"/>
              </a:lnSpc>
            </a:pPr>
            <a:r>
              <a:rPr lang="ja-JP" altLang="en-US" b="1" dirty="0">
                <a:latin typeface="+mj-ea"/>
                <a:ea typeface="+mj-ea"/>
              </a:rPr>
              <a:t>〇阪南市立上荘小学校での</a:t>
            </a:r>
            <a:r>
              <a:rPr lang="en-US" altLang="ja-JP" b="1" dirty="0">
                <a:latin typeface="+mj-ea"/>
                <a:ea typeface="+mj-ea"/>
              </a:rPr>
              <a:t>SDGs</a:t>
            </a:r>
            <a:r>
              <a:rPr lang="ja-JP" altLang="en-US" b="1" dirty="0">
                <a:latin typeface="+mj-ea"/>
                <a:ea typeface="+mj-ea"/>
              </a:rPr>
              <a:t>出前講座</a:t>
            </a:r>
            <a:endParaRPr lang="en-US" altLang="ja-JP" b="1" dirty="0">
              <a:latin typeface="+mj-ea"/>
              <a:ea typeface="+mj-ea"/>
            </a:endParaRPr>
          </a:p>
          <a:p>
            <a:pPr indent="174625">
              <a:lnSpc>
                <a:spcPts val="2100"/>
              </a:lnSpc>
            </a:pPr>
            <a:r>
              <a:rPr lang="ja-JP" altLang="en-US" sz="1400" dirty="0">
                <a:latin typeface="+mj-ea"/>
                <a:ea typeface="+mj-ea"/>
              </a:rPr>
              <a:t>・令和</a:t>
            </a:r>
            <a:r>
              <a:rPr lang="en-US" altLang="ja-JP" sz="1400" dirty="0">
                <a:latin typeface="+mj-ea"/>
                <a:ea typeface="+mj-ea"/>
              </a:rPr>
              <a:t>3</a:t>
            </a:r>
            <a:r>
              <a:rPr lang="ja-JP" altLang="en-US" sz="1400" dirty="0">
                <a:latin typeface="+mj-ea"/>
                <a:ea typeface="+mj-ea"/>
              </a:rPr>
              <a:t>年</a:t>
            </a:r>
            <a:r>
              <a:rPr lang="en-US" altLang="ja-JP" sz="1400" dirty="0">
                <a:latin typeface="+mj-ea"/>
                <a:ea typeface="+mj-ea"/>
              </a:rPr>
              <a:t>10</a:t>
            </a:r>
            <a:r>
              <a:rPr lang="ja-JP" altLang="en-US" sz="1400" dirty="0">
                <a:latin typeface="+mj-ea"/>
                <a:ea typeface="+mj-ea"/>
              </a:rPr>
              <a:t>月～令和</a:t>
            </a:r>
            <a:r>
              <a:rPr lang="en-US" altLang="ja-JP" sz="1400" dirty="0">
                <a:latin typeface="+mj-ea"/>
                <a:ea typeface="+mj-ea"/>
              </a:rPr>
              <a:t>4</a:t>
            </a:r>
            <a:r>
              <a:rPr lang="ja-JP" altLang="en-US" sz="1400" dirty="0">
                <a:latin typeface="+mj-ea"/>
                <a:ea typeface="+mj-ea"/>
              </a:rPr>
              <a:t>年</a:t>
            </a:r>
            <a:r>
              <a:rPr lang="en-US" altLang="ja-JP" sz="1400" dirty="0">
                <a:latin typeface="+mj-ea"/>
                <a:ea typeface="+mj-ea"/>
              </a:rPr>
              <a:t>2</a:t>
            </a:r>
            <a:r>
              <a:rPr lang="ja-JP" altLang="en-US" sz="1400" dirty="0">
                <a:latin typeface="+mj-ea"/>
                <a:ea typeface="+mj-ea"/>
              </a:rPr>
              <a:t>月にかけて、</a:t>
            </a:r>
            <a:r>
              <a:rPr lang="ja-JP" altLang="en-US" sz="1400" dirty="0">
                <a:latin typeface="+mn-ea"/>
              </a:rPr>
              <a:t>小学</a:t>
            </a:r>
            <a:r>
              <a:rPr lang="en-US" altLang="ja-JP" sz="1400" dirty="0">
                <a:latin typeface="+mn-ea"/>
              </a:rPr>
              <a:t>1</a:t>
            </a:r>
            <a:r>
              <a:rPr lang="ja-JP" altLang="en-US" sz="1400" dirty="0">
                <a:latin typeface="+mn-ea"/>
              </a:rPr>
              <a:t>年生から</a:t>
            </a:r>
            <a:r>
              <a:rPr lang="en-US" altLang="ja-JP" sz="1400" dirty="0">
                <a:latin typeface="+mn-ea"/>
              </a:rPr>
              <a:t>6</a:t>
            </a:r>
            <a:r>
              <a:rPr lang="ja-JP" altLang="en-US" sz="1400" dirty="0">
                <a:latin typeface="+mn-ea"/>
              </a:rPr>
              <a:t>年生を</a:t>
            </a:r>
            <a:r>
              <a:rPr lang="ja-JP" altLang="en-US" sz="1400" dirty="0" smtClean="0">
                <a:latin typeface="+mn-ea"/>
              </a:rPr>
              <a:t>対象</a:t>
            </a:r>
            <a:endParaRPr lang="en-US" altLang="ja-JP" sz="1400" dirty="0" smtClean="0">
              <a:latin typeface="+mn-ea"/>
            </a:endParaRPr>
          </a:p>
          <a:p>
            <a:pPr indent="174625">
              <a:lnSpc>
                <a:spcPts val="2100"/>
              </a:lnSpc>
            </a:pPr>
            <a:r>
              <a:rPr lang="ja-JP" altLang="en-US" sz="1400" dirty="0">
                <a:latin typeface="+mn-ea"/>
              </a:rPr>
              <a:t>　</a:t>
            </a:r>
            <a:r>
              <a:rPr lang="ja-JP" altLang="en-US" sz="1400" dirty="0" smtClean="0">
                <a:latin typeface="+mn-ea"/>
              </a:rPr>
              <a:t>に</a:t>
            </a:r>
            <a:r>
              <a:rPr lang="ja-JP" altLang="en-US" sz="1400" dirty="0">
                <a:latin typeface="+mn-ea"/>
              </a:rPr>
              <a:t>クイズ</a:t>
            </a:r>
            <a:r>
              <a:rPr lang="ja-JP" altLang="en-US" sz="1400" dirty="0" smtClean="0">
                <a:latin typeface="+mn-ea"/>
              </a:rPr>
              <a:t>で</a:t>
            </a:r>
            <a:r>
              <a:rPr lang="ja-JP" altLang="en-US" sz="1400" dirty="0">
                <a:latin typeface="+mn-ea"/>
              </a:rPr>
              <a:t>　</a:t>
            </a:r>
            <a:r>
              <a:rPr lang="ja-JP" altLang="en-US" sz="1400" dirty="0" smtClean="0">
                <a:latin typeface="+mn-ea"/>
              </a:rPr>
              <a:t>学ぶ</a:t>
            </a:r>
            <a:r>
              <a:rPr lang="en-US" altLang="ja-JP" sz="1400" dirty="0">
                <a:latin typeface="+mn-ea"/>
              </a:rPr>
              <a:t>SDGs</a:t>
            </a:r>
            <a:r>
              <a:rPr lang="ja-JP" altLang="en-US" sz="1400" dirty="0">
                <a:latin typeface="+mn-ea"/>
              </a:rPr>
              <a:t>講座</a:t>
            </a:r>
            <a:r>
              <a:rPr lang="ja-JP" altLang="en-US" sz="1400" dirty="0" smtClean="0">
                <a:latin typeface="+mn-ea"/>
              </a:rPr>
              <a:t>や</a:t>
            </a:r>
            <a:r>
              <a:rPr lang="ja-JP" altLang="en-US" sz="1400" b="1" dirty="0">
                <a:latin typeface="+mj-ea"/>
                <a:ea typeface="+mj-ea"/>
              </a:rPr>
              <a:t>　</a:t>
            </a:r>
            <a:r>
              <a:rPr lang="ja-JP" altLang="en-US" sz="1400" dirty="0">
                <a:latin typeface="+mj-ea"/>
                <a:ea typeface="+mj-ea"/>
              </a:rPr>
              <a:t>海洋プラスチック問題や食ロス</a:t>
            </a:r>
            <a:r>
              <a:rPr lang="ja-JP" altLang="en-US" sz="1400" dirty="0" smtClean="0">
                <a:latin typeface="+mj-ea"/>
                <a:ea typeface="+mj-ea"/>
              </a:rPr>
              <a:t>、</a:t>
            </a:r>
            <a:endParaRPr lang="en-US" altLang="ja-JP" sz="1400" dirty="0" smtClean="0">
              <a:latin typeface="+mj-ea"/>
              <a:ea typeface="+mj-ea"/>
            </a:endParaRPr>
          </a:p>
          <a:p>
            <a:pPr indent="174625">
              <a:lnSpc>
                <a:spcPts val="2100"/>
              </a:lnSpc>
            </a:pPr>
            <a:r>
              <a:rPr lang="ja-JP" altLang="en-US" sz="1400" dirty="0">
                <a:latin typeface="+mj-ea"/>
                <a:ea typeface="+mj-ea"/>
              </a:rPr>
              <a:t>　</a:t>
            </a:r>
            <a:r>
              <a:rPr lang="ja-JP" altLang="en-US" sz="1400" dirty="0" smtClean="0">
                <a:latin typeface="+mj-ea"/>
                <a:ea typeface="+mj-ea"/>
              </a:rPr>
              <a:t>大阪</a:t>
            </a:r>
            <a:r>
              <a:rPr lang="ja-JP" altLang="en-US" sz="1400" dirty="0">
                <a:latin typeface="+mj-ea"/>
                <a:ea typeface="+mj-ea"/>
              </a:rPr>
              <a:t>の海について出前講座を</a:t>
            </a:r>
            <a:r>
              <a:rPr lang="ja-JP" altLang="en-US" sz="1400" dirty="0" smtClean="0">
                <a:latin typeface="+mj-ea"/>
                <a:ea typeface="+mj-ea"/>
              </a:rPr>
              <a:t>実施</a:t>
            </a:r>
            <a:endParaRPr lang="en-US" altLang="ja-JP" sz="1400" dirty="0"/>
          </a:p>
        </p:txBody>
      </p:sp>
      <p:pic>
        <p:nvPicPr>
          <p:cNvPr id="6" name="図 5">
            <a:extLst>
              <a:ext uri="{FF2B5EF4-FFF2-40B4-BE49-F238E27FC236}">
                <a16:creationId xmlns:a16="http://schemas.microsoft.com/office/drawing/2014/main" id="{41017DBB-5258-4B07-BE80-0CDEA51606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1273" y="2588935"/>
            <a:ext cx="2848234" cy="1646635"/>
          </a:xfrm>
          <a:prstGeom prst="rect">
            <a:avLst/>
          </a:prstGeom>
        </p:spPr>
      </p:pic>
      <p:pic>
        <p:nvPicPr>
          <p:cNvPr id="3074" name="Picture 2" descr="kamisyo">
            <a:extLst>
              <a:ext uri="{FF2B5EF4-FFF2-40B4-BE49-F238E27FC236}">
                <a16:creationId xmlns:a16="http://schemas.microsoft.com/office/drawing/2014/main" id="{A80893B7-A7FD-4222-9DFE-AAD8FB3D9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679" y="4714930"/>
            <a:ext cx="3151851" cy="176503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68CB477F-2262-409C-87DB-76877C5C01E3}"/>
              </a:ext>
            </a:extLst>
          </p:cNvPr>
          <p:cNvSpPr txBox="1"/>
          <p:nvPr/>
        </p:nvSpPr>
        <p:spPr>
          <a:xfrm>
            <a:off x="9853346" y="4278475"/>
            <a:ext cx="1584088" cy="230832"/>
          </a:xfrm>
          <a:prstGeom prst="rect">
            <a:avLst/>
          </a:prstGeom>
          <a:noFill/>
        </p:spPr>
        <p:txBody>
          <a:bodyPr wrap="none" rtlCol="0">
            <a:spAutoFit/>
          </a:bodyPr>
          <a:lstStyle/>
          <a:p>
            <a:r>
              <a:rPr lang="en-US" altLang="ja-JP" sz="900" dirty="0"/>
              <a:t>TOYOTA SOCIAL FES</a:t>
            </a:r>
            <a:r>
              <a:rPr lang="ja-JP" altLang="en-US" sz="900" dirty="0"/>
              <a:t>！！</a:t>
            </a:r>
            <a:r>
              <a:rPr lang="en-US" altLang="ja-JP" sz="900" dirty="0"/>
              <a:t>2021</a:t>
            </a:r>
          </a:p>
        </p:txBody>
      </p:sp>
      <p:pic>
        <p:nvPicPr>
          <p:cNvPr id="4" name="図 3"/>
          <p:cNvPicPr>
            <a:picLocks noChangeAspect="1"/>
          </p:cNvPicPr>
          <p:nvPr/>
        </p:nvPicPr>
        <p:blipFill>
          <a:blip r:embed="rId4"/>
          <a:stretch>
            <a:fillRect/>
          </a:stretch>
        </p:blipFill>
        <p:spPr>
          <a:xfrm>
            <a:off x="9710418" y="4692502"/>
            <a:ext cx="2391177" cy="1787464"/>
          </a:xfrm>
          <a:prstGeom prst="rect">
            <a:avLst/>
          </a:prstGeom>
        </p:spPr>
      </p:pic>
      <p:sp>
        <p:nvSpPr>
          <p:cNvPr id="14" name="テキスト ボックス 13">
            <a:extLst>
              <a:ext uri="{FF2B5EF4-FFF2-40B4-BE49-F238E27FC236}">
                <a16:creationId xmlns:a16="http://schemas.microsoft.com/office/drawing/2014/main" id="{68CB477F-2262-409C-87DB-76877C5C01E3}"/>
              </a:ext>
            </a:extLst>
          </p:cNvPr>
          <p:cNvSpPr txBox="1"/>
          <p:nvPr/>
        </p:nvSpPr>
        <p:spPr>
          <a:xfrm>
            <a:off x="8550810" y="6525794"/>
            <a:ext cx="1454244" cy="230832"/>
          </a:xfrm>
          <a:prstGeom prst="rect">
            <a:avLst/>
          </a:prstGeom>
          <a:noFill/>
        </p:spPr>
        <p:txBody>
          <a:bodyPr wrap="none" rtlCol="0">
            <a:spAutoFit/>
          </a:bodyPr>
          <a:lstStyle/>
          <a:p>
            <a:r>
              <a:rPr lang="ja-JP" altLang="en-US" sz="900" dirty="0"/>
              <a:t>上荘小学校での出前講座</a:t>
            </a:r>
            <a:endParaRPr kumimoji="1" lang="ja-JP" altLang="en-US" sz="900" dirty="0"/>
          </a:p>
        </p:txBody>
      </p:sp>
    </p:spTree>
    <p:extLst>
      <p:ext uri="{BB962C8B-B14F-4D97-AF65-F5344CB8AC3E}">
        <p14:creationId xmlns:p14="http://schemas.microsoft.com/office/powerpoint/2010/main" val="25563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ステークホルダー間のマッチング</a:t>
            </a:r>
            <a:endParaRPr kumimoji="1" lang="ja-JP" altLang="en-US" dirty="0"/>
          </a:p>
        </p:txBody>
      </p:sp>
      <p:sp>
        <p:nvSpPr>
          <p:cNvPr id="4" name="正方形/長方形 3"/>
          <p:cNvSpPr/>
          <p:nvPr/>
        </p:nvSpPr>
        <p:spPr>
          <a:xfrm>
            <a:off x="16051" y="1676602"/>
            <a:ext cx="12617003" cy="5080878"/>
          </a:xfrm>
          <a:prstGeom prst="rect">
            <a:avLst/>
          </a:prstGeom>
        </p:spPr>
        <p:txBody>
          <a:bodyPr wrap="square">
            <a:spAutoFit/>
          </a:bodyPr>
          <a:lstStyle/>
          <a:p>
            <a:pPr>
              <a:lnSpc>
                <a:spcPts val="2100"/>
              </a:lnSpc>
            </a:pPr>
            <a:r>
              <a:rPr lang="ja-JP" altLang="en-US" b="1" dirty="0" smtClean="0">
                <a:latin typeface="+mj-ea"/>
              </a:rPr>
              <a:t>〇一般社団法人ニミリ</a:t>
            </a:r>
            <a:r>
              <a:rPr lang="en-US" altLang="ja-JP" b="1" dirty="0" smtClean="0">
                <a:latin typeface="+mj-ea"/>
              </a:rPr>
              <a:t>×</a:t>
            </a:r>
            <a:r>
              <a:rPr lang="ja-JP" altLang="en-US" b="1" dirty="0">
                <a:latin typeface="+mj-ea"/>
              </a:rPr>
              <a:t>清原株式</a:t>
            </a:r>
            <a:r>
              <a:rPr lang="ja-JP" altLang="en-US" b="1" dirty="0" smtClean="0">
                <a:latin typeface="+mj-ea"/>
              </a:rPr>
              <a:t>会社</a:t>
            </a:r>
            <a:r>
              <a:rPr lang="en-US" altLang="ja-JP" b="1" dirty="0" smtClean="0">
                <a:latin typeface="+mj-ea"/>
              </a:rPr>
              <a:t>&amp;</a:t>
            </a:r>
            <a:r>
              <a:rPr lang="ja-JP" altLang="en-US" b="1" dirty="0" smtClean="0">
                <a:latin typeface="+mj-ea"/>
              </a:rPr>
              <a:t>増</a:t>
            </a:r>
            <a:r>
              <a:rPr lang="ja-JP" altLang="en-US" b="1" dirty="0">
                <a:latin typeface="+mj-ea"/>
              </a:rPr>
              <a:t>見哲株式</a:t>
            </a:r>
            <a:r>
              <a:rPr lang="ja-JP" altLang="en-US" b="1" dirty="0" smtClean="0">
                <a:latin typeface="+mj-ea"/>
              </a:rPr>
              <a:t>会社</a:t>
            </a:r>
            <a:endParaRPr lang="en-US" altLang="ja-JP" b="1" dirty="0" smtClean="0">
              <a:latin typeface="+mj-ea"/>
            </a:endParaRPr>
          </a:p>
          <a:p>
            <a:pPr indent="174625">
              <a:lnSpc>
                <a:spcPts val="2100"/>
              </a:lnSpc>
            </a:pPr>
            <a:r>
              <a:rPr lang="ja-JP" altLang="en-US" b="1" dirty="0">
                <a:latin typeface="+mj-ea"/>
              </a:rPr>
              <a:t>　</a:t>
            </a:r>
            <a:r>
              <a:rPr lang="ja-JP" altLang="en-US" sz="1400" dirty="0">
                <a:latin typeface="+mn-ea"/>
              </a:rPr>
              <a:t>一般社団法人二ミリが運営</a:t>
            </a:r>
            <a:r>
              <a:rPr lang="ja-JP" altLang="en-US" sz="1400" dirty="0" smtClean="0">
                <a:latin typeface="+mn-ea"/>
              </a:rPr>
              <a:t>する、元ボタン屋</a:t>
            </a:r>
            <a:r>
              <a:rPr lang="ja-JP" altLang="en-US" sz="1400" dirty="0">
                <a:latin typeface="+mn-ea"/>
              </a:rPr>
              <a:t>さんを改装したシェアキッチン・</a:t>
            </a:r>
            <a:r>
              <a:rPr lang="ja-JP" altLang="en-US" sz="1400" dirty="0" smtClean="0">
                <a:latin typeface="+mn-ea"/>
              </a:rPr>
              <a:t>シェアスペース</a:t>
            </a:r>
            <a:r>
              <a:rPr lang="en-US" altLang="ja-JP" sz="1400" dirty="0">
                <a:latin typeface="+mn-ea"/>
              </a:rPr>
              <a:t>”</a:t>
            </a:r>
            <a:r>
              <a:rPr lang="en-US" altLang="ja-JP" sz="1400" dirty="0" err="1">
                <a:latin typeface="+mn-ea"/>
              </a:rPr>
              <a:t>botan</a:t>
            </a:r>
            <a:r>
              <a:rPr lang="en-US" altLang="ja-JP" sz="1400" dirty="0">
                <a:latin typeface="+mn-ea"/>
              </a:rPr>
              <a:t>”</a:t>
            </a:r>
            <a:r>
              <a:rPr lang="ja-JP" altLang="en-US" sz="1400" dirty="0" smtClean="0">
                <a:latin typeface="+mn-ea"/>
              </a:rPr>
              <a:t>に、</a:t>
            </a:r>
            <a:endParaRPr lang="en-US" altLang="ja-JP" sz="1400" dirty="0" smtClean="0">
              <a:latin typeface="+mn-ea"/>
            </a:endParaRPr>
          </a:p>
          <a:p>
            <a:pPr indent="174625">
              <a:lnSpc>
                <a:spcPts val="2100"/>
              </a:lnSpc>
            </a:pPr>
            <a:r>
              <a:rPr lang="ja-JP" altLang="en-US" sz="1400" dirty="0">
                <a:latin typeface="+mn-ea"/>
              </a:rPr>
              <a:t>　</a:t>
            </a:r>
            <a:r>
              <a:rPr lang="ja-JP" altLang="en-US" sz="1400" dirty="0" smtClean="0">
                <a:latin typeface="+mn-ea"/>
              </a:rPr>
              <a:t> 清原</a:t>
            </a:r>
            <a:r>
              <a:rPr lang="ja-JP" altLang="en-US" sz="1400" dirty="0">
                <a:latin typeface="+mn-ea"/>
              </a:rPr>
              <a:t>株式会社と増見哲株式会社から使わなくなったボタン</a:t>
            </a:r>
            <a:r>
              <a:rPr lang="ja-JP" altLang="en-US" sz="1400" dirty="0" smtClean="0">
                <a:latin typeface="+mn-ea"/>
              </a:rPr>
              <a:t>を寄付していただきました</a:t>
            </a:r>
            <a:r>
              <a:rPr lang="ja-JP" altLang="en-US" sz="1400" dirty="0">
                <a:latin typeface="+mn-ea"/>
              </a:rPr>
              <a:t>。</a:t>
            </a:r>
          </a:p>
          <a:p>
            <a:pPr indent="174625">
              <a:lnSpc>
                <a:spcPts val="2100"/>
              </a:lnSpc>
            </a:pPr>
            <a:r>
              <a:rPr lang="ja-JP" altLang="en-US" sz="1400" dirty="0">
                <a:latin typeface="+mn-ea"/>
              </a:rPr>
              <a:t>　</a:t>
            </a:r>
            <a:r>
              <a:rPr lang="ja-JP" altLang="en-US" sz="1400" dirty="0" smtClean="0">
                <a:latin typeface="+mn-ea"/>
              </a:rPr>
              <a:t> 今後</a:t>
            </a:r>
            <a:r>
              <a:rPr lang="ja-JP" altLang="en-US" sz="1400" dirty="0">
                <a:latin typeface="+mn-ea"/>
              </a:rPr>
              <a:t>、ボタンを使った店内装飾やワークショップに有効活用していきます</a:t>
            </a:r>
            <a:r>
              <a:rPr lang="ja-JP" altLang="en-US" sz="1400" dirty="0" smtClean="0">
                <a:latin typeface="+mn-ea"/>
              </a:rPr>
              <a:t>。</a:t>
            </a:r>
            <a:endParaRPr lang="en-US" altLang="ja-JP" sz="1400" dirty="0" smtClean="0">
              <a:latin typeface="+mn-ea"/>
            </a:endParaRPr>
          </a:p>
          <a:p>
            <a:pPr indent="174625">
              <a:lnSpc>
                <a:spcPts val="1000"/>
              </a:lnSpc>
            </a:pPr>
            <a:endParaRPr lang="ja-JP" altLang="en-US" sz="1400" dirty="0">
              <a:latin typeface="+mn-ea"/>
            </a:endParaRPr>
          </a:p>
          <a:p>
            <a:pPr>
              <a:lnSpc>
                <a:spcPts val="2100"/>
              </a:lnSpc>
            </a:pPr>
            <a:r>
              <a:rPr lang="ja-JP" altLang="en-US" b="1" dirty="0" smtClean="0">
                <a:latin typeface="+mj-ea"/>
              </a:rPr>
              <a:t>〇花王</a:t>
            </a:r>
            <a:r>
              <a:rPr lang="ja-JP" altLang="en-US" b="1" dirty="0">
                <a:latin typeface="+mj-ea"/>
              </a:rPr>
              <a:t>グループカスタマーマーケティング株式会社 </a:t>
            </a:r>
            <a:r>
              <a:rPr lang="en-US" altLang="ja-JP" b="1" dirty="0" smtClean="0">
                <a:latin typeface="+mj-ea"/>
              </a:rPr>
              <a:t>×</a:t>
            </a:r>
            <a:r>
              <a:rPr lang="ja-JP" altLang="en-US" b="1" dirty="0" smtClean="0">
                <a:latin typeface="+mj-ea"/>
              </a:rPr>
              <a:t>大阪府商工労働部雇用推進室就業促進課</a:t>
            </a:r>
            <a:endParaRPr lang="en-US" altLang="ja-JP" b="1" dirty="0" smtClean="0">
              <a:latin typeface="+mj-ea"/>
            </a:endParaRPr>
          </a:p>
          <a:p>
            <a:pPr indent="174625">
              <a:lnSpc>
                <a:spcPts val="2100"/>
              </a:lnSpc>
            </a:pPr>
            <a:r>
              <a:rPr lang="ja-JP" altLang="en-US" b="1" dirty="0" smtClean="0">
                <a:latin typeface="+mj-ea"/>
              </a:rPr>
              <a:t>　</a:t>
            </a:r>
            <a:r>
              <a:rPr lang="en-US" altLang="ja-JP" sz="1400" dirty="0">
                <a:latin typeface="+mn-ea"/>
              </a:rPr>
              <a:t>OSAKA</a:t>
            </a:r>
            <a:r>
              <a:rPr lang="ja-JP" altLang="en-US" sz="1400" dirty="0">
                <a:latin typeface="+mn-ea"/>
              </a:rPr>
              <a:t>しごと</a:t>
            </a:r>
            <a:r>
              <a:rPr lang="ja-JP" altLang="en-US" sz="1400" dirty="0" smtClean="0">
                <a:latin typeface="+mn-ea"/>
              </a:rPr>
              <a:t>フィールドで、</a:t>
            </a:r>
            <a:r>
              <a:rPr lang="ja-JP" altLang="en-US" sz="1400" dirty="0">
                <a:latin typeface="+mn-ea"/>
              </a:rPr>
              <a:t>花王</a:t>
            </a:r>
            <a:r>
              <a:rPr lang="ja-JP" altLang="en-US" sz="1400" dirty="0" smtClean="0">
                <a:latin typeface="+mn-ea"/>
              </a:rPr>
              <a:t>グループカスタマーマーケティング株式会社近畿</a:t>
            </a:r>
            <a:r>
              <a:rPr lang="ja-JP" altLang="en-US" sz="1400" dirty="0">
                <a:latin typeface="+mn-ea"/>
              </a:rPr>
              <a:t>支社のご協力により、就職活動</a:t>
            </a:r>
            <a:r>
              <a:rPr lang="ja-JP" altLang="en-US" sz="1400" dirty="0" smtClean="0">
                <a:latin typeface="+mn-ea"/>
              </a:rPr>
              <a:t>で　　</a:t>
            </a:r>
            <a:endParaRPr lang="en-US" altLang="ja-JP" sz="1400" dirty="0" smtClean="0">
              <a:latin typeface="+mn-ea"/>
            </a:endParaRPr>
          </a:p>
          <a:p>
            <a:pPr indent="174625">
              <a:lnSpc>
                <a:spcPts val="2100"/>
              </a:lnSpc>
            </a:pPr>
            <a:r>
              <a:rPr lang="ja-JP" altLang="en-US" sz="1400" dirty="0">
                <a:latin typeface="+mn-ea"/>
              </a:rPr>
              <a:t>　</a:t>
            </a:r>
            <a:r>
              <a:rPr lang="ja-JP" altLang="en-US" sz="1400" dirty="0" smtClean="0">
                <a:latin typeface="+mn-ea"/>
              </a:rPr>
              <a:t>印象</a:t>
            </a:r>
            <a:r>
              <a:rPr lang="ja-JP" altLang="en-US" sz="1400" dirty="0">
                <a:latin typeface="+mn-ea"/>
              </a:rPr>
              <a:t>アップするメイクセミナーを開催しました。</a:t>
            </a:r>
          </a:p>
          <a:p>
            <a:pPr indent="174625">
              <a:lnSpc>
                <a:spcPts val="800"/>
              </a:lnSpc>
            </a:pPr>
            <a:endParaRPr lang="en-US" altLang="ja-JP" b="1" dirty="0" smtClean="0">
              <a:latin typeface="+mj-ea"/>
            </a:endParaRPr>
          </a:p>
          <a:p>
            <a:pPr>
              <a:lnSpc>
                <a:spcPts val="2100"/>
              </a:lnSpc>
            </a:pPr>
            <a:r>
              <a:rPr lang="ja-JP" altLang="en-US" b="1" dirty="0" smtClean="0">
                <a:latin typeface="+mj-ea"/>
              </a:rPr>
              <a:t>〇</a:t>
            </a:r>
            <a:r>
              <a:rPr lang="ja-JP" altLang="en-US" b="1" dirty="0">
                <a:latin typeface="+mj-ea"/>
              </a:rPr>
              <a:t>花王グループカスタマーマーケティング株式会社 </a:t>
            </a:r>
            <a:r>
              <a:rPr lang="en-US" altLang="ja-JP" b="1" dirty="0" smtClean="0">
                <a:latin typeface="+mj-ea"/>
              </a:rPr>
              <a:t>×</a:t>
            </a:r>
            <a:r>
              <a:rPr lang="ja-JP" altLang="en-US" b="1" dirty="0" smtClean="0">
                <a:latin typeface="+mj-ea"/>
              </a:rPr>
              <a:t>大阪府</a:t>
            </a:r>
            <a:r>
              <a:rPr lang="ja-JP" altLang="en-US" b="1" dirty="0">
                <a:latin typeface="+mj-ea"/>
              </a:rPr>
              <a:t>府民文化部男女参画・府民協働課　</a:t>
            </a:r>
            <a:endParaRPr lang="en-US" altLang="ja-JP" b="1" dirty="0" smtClean="0">
              <a:latin typeface="+mj-ea"/>
            </a:endParaRPr>
          </a:p>
          <a:p>
            <a:pPr indent="174625">
              <a:lnSpc>
                <a:spcPts val="2100"/>
              </a:lnSpc>
            </a:pPr>
            <a:r>
              <a:rPr lang="ja-JP" altLang="en-US" b="1" dirty="0">
                <a:latin typeface="+mj-ea"/>
              </a:rPr>
              <a:t>　</a:t>
            </a:r>
            <a:r>
              <a:rPr lang="ja-JP" altLang="en-US" sz="1400" dirty="0">
                <a:latin typeface="+mj-ea"/>
              </a:rPr>
              <a:t>府立男女共同参画・青少年センター（ドーンセンター）</a:t>
            </a:r>
            <a:r>
              <a:rPr lang="ja-JP" altLang="en-US" sz="1400" dirty="0" smtClean="0">
                <a:latin typeface="+mj-ea"/>
              </a:rPr>
              <a:t>では、コロナ</a:t>
            </a:r>
            <a:r>
              <a:rPr lang="ja-JP" altLang="en-US" sz="1400" dirty="0">
                <a:latin typeface="+mj-ea"/>
              </a:rPr>
              <a:t>禍で不安や悩みを抱える女性のための</a:t>
            </a:r>
            <a:r>
              <a:rPr lang="ja-JP" altLang="en-US" sz="1400" dirty="0" smtClean="0">
                <a:latin typeface="+mj-ea"/>
              </a:rPr>
              <a:t>コミュニ</a:t>
            </a:r>
            <a:endParaRPr lang="en-US" altLang="ja-JP" sz="1400" dirty="0" smtClean="0">
              <a:latin typeface="+mj-ea"/>
            </a:endParaRPr>
          </a:p>
          <a:p>
            <a:pPr indent="174625">
              <a:lnSpc>
                <a:spcPts val="2100"/>
              </a:lnSpc>
            </a:pPr>
            <a:r>
              <a:rPr lang="ja-JP" altLang="en-US" sz="1400" dirty="0">
                <a:latin typeface="+mj-ea"/>
              </a:rPr>
              <a:t>　</a:t>
            </a:r>
            <a:r>
              <a:rPr lang="ja-JP" altLang="en-US" sz="1400" dirty="0" smtClean="0">
                <a:latin typeface="+mj-ea"/>
              </a:rPr>
              <a:t>ティスペース</a:t>
            </a:r>
            <a:r>
              <a:rPr lang="ja-JP" altLang="en-US" sz="1400" dirty="0">
                <a:latin typeface="+mj-ea"/>
              </a:rPr>
              <a:t>を開設し、同じ悩みを抱える女性同士の交流会を開催しています</a:t>
            </a:r>
            <a:r>
              <a:rPr lang="ja-JP" altLang="en-US" sz="1400" dirty="0" smtClean="0">
                <a:latin typeface="+mj-ea"/>
              </a:rPr>
              <a:t>。花王グループカスタマーマーケティン</a:t>
            </a:r>
            <a:endParaRPr lang="en-US" altLang="ja-JP" sz="1400" dirty="0" smtClean="0">
              <a:latin typeface="+mj-ea"/>
            </a:endParaRPr>
          </a:p>
          <a:p>
            <a:pPr indent="174625">
              <a:lnSpc>
                <a:spcPts val="2100"/>
              </a:lnSpc>
            </a:pPr>
            <a:r>
              <a:rPr lang="ja-JP" altLang="en-US" sz="1400" dirty="0">
                <a:latin typeface="+mj-ea"/>
              </a:rPr>
              <a:t>　</a:t>
            </a:r>
            <a:r>
              <a:rPr lang="ja-JP" altLang="en-US" sz="1400" dirty="0" smtClean="0">
                <a:latin typeface="+mj-ea"/>
              </a:rPr>
              <a:t>グ</a:t>
            </a:r>
            <a:r>
              <a:rPr lang="ja-JP" altLang="en-US" sz="1400" dirty="0">
                <a:latin typeface="+mj-ea"/>
              </a:rPr>
              <a:t>株式会社　近畿支社のご協力により、交流会で簡単メイクアッレッスンを開催しました。</a:t>
            </a:r>
          </a:p>
          <a:p>
            <a:pPr indent="174625">
              <a:lnSpc>
                <a:spcPts val="800"/>
              </a:lnSpc>
            </a:pPr>
            <a:r>
              <a:rPr lang="ja-JP" altLang="en-US" b="1" dirty="0">
                <a:latin typeface="+mj-ea"/>
              </a:rPr>
              <a:t>　</a:t>
            </a:r>
            <a:endParaRPr lang="en-US" altLang="ja-JP" b="1" dirty="0" smtClean="0">
              <a:latin typeface="+mj-ea"/>
            </a:endParaRPr>
          </a:p>
          <a:p>
            <a:pPr>
              <a:lnSpc>
                <a:spcPts val="2100"/>
              </a:lnSpc>
            </a:pPr>
            <a:r>
              <a:rPr lang="ja-JP" altLang="en-US" b="1" dirty="0" err="1" smtClean="0">
                <a:latin typeface="+mj-ea"/>
              </a:rPr>
              <a:t>〇くら</a:t>
            </a:r>
            <a:r>
              <a:rPr lang="ja-JP" altLang="en-US" b="1" dirty="0" smtClean="0">
                <a:latin typeface="+mj-ea"/>
              </a:rPr>
              <a:t>寿司株式</a:t>
            </a:r>
            <a:r>
              <a:rPr lang="ja-JP" altLang="en-US" b="1" dirty="0">
                <a:latin typeface="+mj-ea"/>
              </a:rPr>
              <a:t>会社</a:t>
            </a:r>
            <a:r>
              <a:rPr lang="en-US" altLang="ja-JP" b="1" dirty="0" smtClean="0">
                <a:latin typeface="+mj-ea"/>
              </a:rPr>
              <a:t>×</a:t>
            </a:r>
            <a:r>
              <a:rPr lang="ja-JP" altLang="en-US" b="1" dirty="0" smtClean="0">
                <a:latin typeface="+mj-ea"/>
              </a:rPr>
              <a:t>阪南市立小学校　</a:t>
            </a:r>
            <a:r>
              <a:rPr lang="ja-JP" altLang="en-US" b="1" dirty="0" err="1" smtClean="0">
                <a:latin typeface="+mj-ea"/>
              </a:rPr>
              <a:t>くら</a:t>
            </a:r>
            <a:r>
              <a:rPr lang="ja-JP" altLang="en-US" b="1" dirty="0">
                <a:latin typeface="+mj-ea"/>
              </a:rPr>
              <a:t>寿司出前講座</a:t>
            </a:r>
            <a:endParaRPr lang="en-US" altLang="ja-JP" b="1" dirty="0">
              <a:latin typeface="+mj-ea"/>
            </a:endParaRPr>
          </a:p>
          <a:p>
            <a:pPr indent="363538">
              <a:lnSpc>
                <a:spcPts val="2100"/>
              </a:lnSpc>
            </a:pPr>
            <a:r>
              <a:rPr lang="ja-JP" altLang="en-US" sz="1400" dirty="0" smtClean="0">
                <a:latin typeface="+mj-ea"/>
              </a:rPr>
              <a:t>阪南</a:t>
            </a:r>
            <a:r>
              <a:rPr lang="ja-JP" altLang="en-US" sz="1400" dirty="0">
                <a:latin typeface="+mj-ea"/>
              </a:rPr>
              <a:t>市立朝日小学校及び上荘小学校</a:t>
            </a:r>
            <a:r>
              <a:rPr lang="ja-JP" altLang="en-US" sz="1400" dirty="0" smtClean="0">
                <a:latin typeface="+mj-ea"/>
              </a:rPr>
              <a:t>で</a:t>
            </a:r>
            <a:r>
              <a:rPr lang="ja-JP" altLang="en-US" sz="1400" dirty="0" err="1" smtClean="0">
                <a:latin typeface="+mj-ea"/>
              </a:rPr>
              <a:t>くら</a:t>
            </a:r>
            <a:r>
              <a:rPr lang="ja-JP" altLang="en-US" sz="1400" dirty="0" smtClean="0">
                <a:latin typeface="+mj-ea"/>
              </a:rPr>
              <a:t>寿司株式会社から、小学生に対し食品ロスを中心</a:t>
            </a:r>
            <a:r>
              <a:rPr lang="ja-JP" altLang="en-US" sz="1400" dirty="0">
                <a:latin typeface="+mj-ea"/>
              </a:rPr>
              <a:t>とした</a:t>
            </a:r>
            <a:endParaRPr lang="en-US" altLang="ja-JP" sz="1400" dirty="0" smtClean="0">
              <a:latin typeface="+mj-ea"/>
            </a:endParaRPr>
          </a:p>
          <a:p>
            <a:pPr indent="363538">
              <a:lnSpc>
                <a:spcPts val="2100"/>
              </a:lnSpc>
            </a:pPr>
            <a:r>
              <a:rPr lang="ja-JP" altLang="en-US" sz="1400" dirty="0" smtClean="0">
                <a:latin typeface="+mj-ea"/>
              </a:rPr>
              <a:t>出前講座を実施していただきました。</a:t>
            </a:r>
            <a:endParaRPr lang="en-US" altLang="ja-JP" sz="1400" dirty="0" smtClean="0">
              <a:latin typeface="+mj-ea"/>
            </a:endParaRPr>
          </a:p>
          <a:p>
            <a:pPr>
              <a:lnSpc>
                <a:spcPts val="2100"/>
              </a:lnSpc>
              <a:spcBef>
                <a:spcPts val="600"/>
              </a:spcBef>
            </a:pPr>
            <a:r>
              <a:rPr lang="ja-JP" altLang="en-US" b="1" dirty="0" smtClean="0">
                <a:latin typeface="+mj-ea"/>
              </a:rPr>
              <a:t>〇オリックス野球クラブ株式会社</a:t>
            </a:r>
            <a:r>
              <a:rPr lang="en-US" altLang="ja-JP" b="1" dirty="0" smtClean="0">
                <a:latin typeface="+mj-ea"/>
              </a:rPr>
              <a:t>×</a:t>
            </a:r>
            <a:r>
              <a:rPr lang="ja-JP" altLang="en-US" b="1" dirty="0" smtClean="0">
                <a:latin typeface="+mj-ea"/>
              </a:rPr>
              <a:t>環境農林水産部エネルギー政策課</a:t>
            </a:r>
            <a:endParaRPr lang="en-US" altLang="ja-JP" b="1" dirty="0">
              <a:latin typeface="+mj-ea"/>
            </a:endParaRPr>
          </a:p>
          <a:p>
            <a:pPr indent="363538">
              <a:lnSpc>
                <a:spcPts val="2100"/>
              </a:lnSpc>
            </a:pPr>
            <a:r>
              <a:rPr lang="ja-JP" altLang="en-US" sz="1400" dirty="0" smtClean="0">
                <a:latin typeface="+mn-ea"/>
              </a:rPr>
              <a:t>オリックス野球クラブ株式</a:t>
            </a:r>
            <a:r>
              <a:rPr lang="ja-JP" altLang="en-US" sz="1400" dirty="0">
                <a:latin typeface="+mn-ea"/>
              </a:rPr>
              <a:t>会社から大阪の豊かな環境の保全や創造の</a:t>
            </a:r>
            <a:r>
              <a:rPr lang="ja-JP" altLang="en-US" sz="1400" dirty="0" smtClean="0">
                <a:latin typeface="+mn-ea"/>
              </a:rPr>
              <a:t>ため事業を行う</a:t>
            </a:r>
            <a:r>
              <a:rPr lang="zh-TW" altLang="en-US" sz="1400" dirty="0" smtClean="0">
                <a:latin typeface="メイリオ" panose="020B0604030504040204" pitchFamily="50" charset="-128"/>
                <a:ea typeface="メイリオ" panose="020B0604030504040204" pitchFamily="50" charset="-128"/>
              </a:rPr>
              <a:t>大阪府</a:t>
            </a:r>
            <a:r>
              <a:rPr lang="zh-TW" altLang="en-US" sz="1400" dirty="0">
                <a:latin typeface="メイリオ" panose="020B0604030504040204" pitchFamily="50" charset="-128"/>
                <a:ea typeface="メイリオ" panose="020B0604030504040204" pitchFamily="50" charset="-128"/>
              </a:rPr>
              <a:t>環境保全</a:t>
            </a:r>
            <a:r>
              <a:rPr lang="zh-TW" altLang="en-US" sz="1400" dirty="0" smtClean="0">
                <a:latin typeface="メイリオ" panose="020B0604030504040204" pitchFamily="50" charset="-128"/>
                <a:ea typeface="メイリオ" panose="020B0604030504040204" pitchFamily="50" charset="-128"/>
              </a:rPr>
              <a:t>基金</a:t>
            </a:r>
            <a:r>
              <a:rPr lang="ja-JP" altLang="en-US" sz="1400" dirty="0" smtClean="0">
                <a:latin typeface="メイリオ" panose="020B0604030504040204" pitchFamily="50" charset="-128"/>
                <a:ea typeface="メイリオ" panose="020B0604030504040204" pitchFamily="50" charset="-128"/>
              </a:rPr>
              <a:t>に</a:t>
            </a:r>
            <a:endParaRPr lang="en-US" altLang="ja-JP" sz="1400" dirty="0" smtClean="0">
              <a:latin typeface="メイリオ" panose="020B0604030504040204" pitchFamily="50" charset="-128"/>
              <a:ea typeface="メイリオ" panose="020B0604030504040204" pitchFamily="50" charset="-128"/>
            </a:endParaRPr>
          </a:p>
          <a:p>
            <a:pPr indent="363538">
              <a:lnSpc>
                <a:spcPts val="2100"/>
              </a:lnSpc>
            </a:pPr>
            <a:r>
              <a:rPr lang="ja-JP" altLang="en-US" sz="1400" dirty="0" smtClean="0">
                <a:latin typeface="メイリオ" panose="020B0604030504040204" pitchFamily="50" charset="-128"/>
                <a:ea typeface="メイリオ" panose="020B0604030504040204" pitchFamily="50" charset="-128"/>
              </a:rPr>
              <a:t>寄付をいただきました。</a:t>
            </a:r>
            <a:endParaRPr lang="en-US" altLang="ja-JP" sz="1400" dirty="0" smtClean="0">
              <a:latin typeface="メイリオ" panose="020B0604030504040204" pitchFamily="50" charset="-128"/>
              <a:ea typeface="メイリオ" panose="020B0604030504040204" pitchFamily="50" charset="-128"/>
            </a:endParaRPr>
          </a:p>
        </p:txBody>
      </p:sp>
      <p:pic>
        <p:nvPicPr>
          <p:cNvPr id="6" name="Picture 2" descr="ニミリ１">
            <a:extLst>
              <a:ext uri="{FF2B5EF4-FFF2-40B4-BE49-F238E27FC236}">
                <a16:creationId xmlns:a16="http://schemas.microsoft.com/office/drawing/2014/main" id="{3CAE49F6-3D3A-4827-BD3A-683422020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046" y="1678742"/>
            <a:ext cx="1275048" cy="1700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セミナーの様子１">
            <a:extLst>
              <a:ext uri="{FF2B5EF4-FFF2-40B4-BE49-F238E27FC236}">
                <a16:creationId xmlns:a16="http://schemas.microsoft.com/office/drawing/2014/main" id="{B661E8FF-2639-4108-B175-A6C7B4F6E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816" y="3560564"/>
            <a:ext cx="1661508" cy="1240592"/>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9129964" y="5071305"/>
            <a:ext cx="1856841" cy="1364377"/>
          </a:xfrm>
          <a:prstGeom prst="rect">
            <a:avLst/>
          </a:prstGeom>
        </p:spPr>
      </p:pic>
      <p:pic>
        <p:nvPicPr>
          <p:cNvPr id="9" name="図 8"/>
          <p:cNvPicPr>
            <a:picLocks noChangeAspect="1"/>
          </p:cNvPicPr>
          <p:nvPr/>
        </p:nvPicPr>
        <p:blipFill>
          <a:blip r:embed="rId5"/>
          <a:stretch>
            <a:fillRect/>
          </a:stretch>
        </p:blipFill>
        <p:spPr>
          <a:xfrm>
            <a:off x="10986805" y="5072444"/>
            <a:ext cx="1014818" cy="1363238"/>
          </a:xfrm>
          <a:prstGeom prst="rect">
            <a:avLst/>
          </a:prstGeom>
        </p:spPr>
      </p:pic>
      <p:sp>
        <p:nvSpPr>
          <p:cNvPr id="11" name="テキスト ボックス 10">
            <a:extLst>
              <a:ext uri="{FF2B5EF4-FFF2-40B4-BE49-F238E27FC236}">
                <a16:creationId xmlns:a16="http://schemas.microsoft.com/office/drawing/2014/main" id="{68CB477F-2262-409C-87DB-76877C5C01E3}"/>
              </a:ext>
            </a:extLst>
          </p:cNvPr>
          <p:cNvSpPr txBox="1"/>
          <p:nvPr/>
        </p:nvSpPr>
        <p:spPr>
          <a:xfrm>
            <a:off x="10135027" y="3348560"/>
            <a:ext cx="2056973" cy="230832"/>
          </a:xfrm>
          <a:prstGeom prst="rect">
            <a:avLst/>
          </a:prstGeom>
          <a:noFill/>
        </p:spPr>
        <p:txBody>
          <a:bodyPr wrap="none" rtlCol="0">
            <a:spAutoFit/>
          </a:bodyPr>
          <a:lstStyle/>
          <a:p>
            <a:r>
              <a:rPr lang="ja-JP" altLang="en-US" sz="900" dirty="0" smtClean="0"/>
              <a:t>ボタンを活用した</a:t>
            </a:r>
            <a:r>
              <a:rPr lang="en-US" altLang="ja-JP" sz="900" dirty="0" smtClean="0"/>
              <a:t>“</a:t>
            </a:r>
            <a:r>
              <a:rPr lang="en-US" altLang="ja-JP" sz="900" dirty="0" err="1" smtClean="0"/>
              <a:t>botan</a:t>
            </a:r>
            <a:r>
              <a:rPr lang="en-US" altLang="ja-JP" sz="900" dirty="0" smtClean="0"/>
              <a:t>”</a:t>
            </a:r>
            <a:r>
              <a:rPr lang="ja-JP" altLang="en-US" sz="900" dirty="0" smtClean="0"/>
              <a:t>の店内装飾</a:t>
            </a:r>
            <a:endParaRPr kumimoji="1" lang="ja-JP" altLang="en-US" sz="900" dirty="0"/>
          </a:p>
        </p:txBody>
      </p:sp>
      <p:sp>
        <p:nvSpPr>
          <p:cNvPr id="12" name="テキスト ボックス 11">
            <a:extLst>
              <a:ext uri="{FF2B5EF4-FFF2-40B4-BE49-F238E27FC236}">
                <a16:creationId xmlns:a16="http://schemas.microsoft.com/office/drawing/2014/main" id="{68CB477F-2262-409C-87DB-76877C5C01E3}"/>
              </a:ext>
            </a:extLst>
          </p:cNvPr>
          <p:cNvSpPr txBox="1"/>
          <p:nvPr/>
        </p:nvSpPr>
        <p:spPr>
          <a:xfrm>
            <a:off x="10805515" y="4825350"/>
            <a:ext cx="992579" cy="230832"/>
          </a:xfrm>
          <a:prstGeom prst="rect">
            <a:avLst/>
          </a:prstGeom>
          <a:noFill/>
        </p:spPr>
        <p:txBody>
          <a:bodyPr wrap="none" rtlCol="0">
            <a:spAutoFit/>
          </a:bodyPr>
          <a:lstStyle/>
          <a:p>
            <a:r>
              <a:rPr lang="ja-JP" altLang="en-US" sz="900" dirty="0"/>
              <a:t>メイクセミナー</a:t>
            </a:r>
            <a:endParaRPr kumimoji="1" lang="ja-JP" altLang="en-US" sz="900" dirty="0"/>
          </a:p>
        </p:txBody>
      </p:sp>
      <p:sp>
        <p:nvSpPr>
          <p:cNvPr id="13" name="テキスト ボックス 12">
            <a:extLst>
              <a:ext uri="{FF2B5EF4-FFF2-40B4-BE49-F238E27FC236}">
                <a16:creationId xmlns:a16="http://schemas.microsoft.com/office/drawing/2014/main" id="{68CB477F-2262-409C-87DB-76877C5C01E3}"/>
              </a:ext>
            </a:extLst>
          </p:cNvPr>
          <p:cNvSpPr txBox="1"/>
          <p:nvPr/>
        </p:nvSpPr>
        <p:spPr>
          <a:xfrm>
            <a:off x="10252296" y="6487111"/>
            <a:ext cx="1107996" cy="230832"/>
          </a:xfrm>
          <a:prstGeom prst="rect">
            <a:avLst/>
          </a:prstGeom>
          <a:noFill/>
        </p:spPr>
        <p:txBody>
          <a:bodyPr wrap="none" rtlCol="0">
            <a:spAutoFit/>
          </a:bodyPr>
          <a:lstStyle/>
          <a:p>
            <a:r>
              <a:rPr kumimoji="1" lang="ja-JP" altLang="en-US" sz="900" dirty="0" err="1" smtClean="0"/>
              <a:t>くら</a:t>
            </a:r>
            <a:r>
              <a:rPr kumimoji="1" lang="ja-JP" altLang="en-US" sz="900" dirty="0" smtClean="0"/>
              <a:t>寿司出前講座</a:t>
            </a:r>
            <a:endParaRPr kumimoji="1" lang="ja-JP" altLang="en-US" sz="900" dirty="0"/>
          </a:p>
        </p:txBody>
      </p:sp>
    </p:spTree>
    <p:extLst>
      <p:ext uri="{BB962C8B-B14F-4D97-AF65-F5344CB8AC3E}">
        <p14:creationId xmlns:p14="http://schemas.microsoft.com/office/powerpoint/2010/main" val="75877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3600" b="1" dirty="0">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3200"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dirty="0">
                <a:latin typeface="Meiryo UI" panose="020B0604030504040204" pitchFamily="50" charset="-128"/>
                <a:ea typeface="Meiryo UI" panose="020B0604030504040204" pitchFamily="50" charset="-128"/>
                <a:cs typeface="Meiryo UI" panose="020B0604030504040204" pitchFamily="50" charset="-128"/>
              </a:rPr>
            </a:br>
            <a:r>
              <a:rPr lang="en-US" altLang="ja-JP" sz="3200"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dirty="0">
                <a:latin typeface="Meiryo UI" panose="020B0604030504040204" pitchFamily="50" charset="-128"/>
                <a:ea typeface="Meiryo UI" panose="020B0604030504040204" pitchFamily="50" charset="-128"/>
                <a:cs typeface="Meiryo UI" panose="020B0604030504040204" pitchFamily="50" charset="-128"/>
              </a:rPr>
            </a:br>
            <a:r>
              <a:rPr lang="en-US" altLang="ja-JP" sz="36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に貢献</a:t>
            </a:r>
            <a:r>
              <a:rPr lang="ja-JP" altLang="en-US" sz="3200" dirty="0">
                <a:latin typeface="Meiryo UI" panose="020B0604030504040204" pitchFamily="50" charset="-128"/>
                <a:ea typeface="Meiryo UI" panose="020B0604030504040204" pitchFamily="50" charset="-128"/>
                <a:cs typeface="Meiryo UI" panose="020B0604030504040204" pitchFamily="50" charset="-128"/>
              </a:rPr>
              <a:t>する</a:t>
            </a:r>
            <a:endParaRPr kumimoji="1" lang="ja-JP" altLang="en-US" sz="3600" u="none" dirty="0"/>
          </a:p>
        </p:txBody>
      </p:sp>
    </p:spTree>
    <p:extLst>
      <p:ext uri="{BB962C8B-B14F-4D97-AF65-F5344CB8AC3E}">
        <p14:creationId xmlns:p14="http://schemas.microsoft.com/office/powerpoint/2010/main" val="1289128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243" y="171421"/>
            <a:ext cx="10235532" cy="1325563"/>
          </a:xfrm>
        </p:spPr>
        <p:txBody>
          <a:bodyPr>
            <a:normAutofit fontScale="90000"/>
          </a:bodyPr>
          <a:lstStyle/>
          <a:p>
            <a:r>
              <a:rPr lang="ja-JP" altLang="en-US" dirty="0"/>
              <a:t>総務省</a:t>
            </a:r>
            <a:r>
              <a:rPr lang="en-US" altLang="ja-JP" dirty="0"/>
              <a:t>Data </a:t>
            </a:r>
            <a:r>
              <a:rPr lang="en-US" altLang="ja-JP" dirty="0" err="1"/>
              <a:t>StaRt</a:t>
            </a:r>
            <a:r>
              <a:rPr lang="en-US" altLang="ja-JP" dirty="0"/>
              <a:t> Award </a:t>
            </a:r>
            <a:br>
              <a:rPr lang="en-US" altLang="ja-JP" dirty="0"/>
            </a:br>
            <a:r>
              <a:rPr lang="ja-JP" altLang="en-US" sz="3600" dirty="0"/>
              <a:t>～第</a:t>
            </a:r>
            <a:r>
              <a:rPr lang="en-US" altLang="ja-JP" sz="3600" dirty="0"/>
              <a:t>6</a:t>
            </a:r>
            <a:r>
              <a:rPr lang="ja-JP" altLang="en-US" sz="3600" dirty="0"/>
              <a:t>回地方公共団体における統計データ利活用表彰～</a:t>
            </a:r>
            <a:endParaRPr kumimoji="1" lang="ja-JP" altLang="en-US" sz="36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4375" y="3745383"/>
            <a:ext cx="3987736" cy="2990803"/>
          </a:xfrm>
          <a:prstGeom prst="rect">
            <a:avLst/>
          </a:prstGeom>
        </p:spPr>
      </p:pic>
      <p:sp>
        <p:nvSpPr>
          <p:cNvPr id="5" name="正方形/長方形 4"/>
          <p:cNvSpPr/>
          <p:nvPr/>
        </p:nvSpPr>
        <p:spPr>
          <a:xfrm>
            <a:off x="231820" y="1598388"/>
            <a:ext cx="11616743" cy="338554"/>
          </a:xfrm>
          <a:prstGeom prst="rect">
            <a:avLst/>
          </a:prstGeom>
          <a:ln>
            <a:solidFill>
              <a:schemeClr val="tx1"/>
            </a:solidFill>
            <a:prstDash val="sysDot"/>
          </a:ln>
        </p:spPr>
        <p:txBody>
          <a:bodyPr wrap="square">
            <a:spAutoFit/>
          </a:bodyPr>
          <a:lstStyle/>
          <a:p>
            <a:r>
              <a:rPr lang="ja-JP" altLang="en-US" sz="1600" dirty="0">
                <a:latin typeface="+mj-ea"/>
                <a:ea typeface="+mj-ea"/>
              </a:rPr>
              <a:t>大阪府の取組みが、「第６回　地方公共団体における統計データ利活用表彰」の特別賞を受賞しました。</a:t>
            </a:r>
          </a:p>
        </p:txBody>
      </p:sp>
      <p:sp>
        <p:nvSpPr>
          <p:cNvPr id="6" name="正方形/長方形 5"/>
          <p:cNvSpPr/>
          <p:nvPr/>
        </p:nvSpPr>
        <p:spPr>
          <a:xfrm>
            <a:off x="231820" y="2129485"/>
            <a:ext cx="12035687" cy="1692771"/>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rPr>
              <a:t>取組名称：「自治体</a:t>
            </a:r>
            <a:r>
              <a:rPr lang="en-US" altLang="ja-JP" sz="1600" dirty="0">
                <a:latin typeface="メイリオ" panose="020B0604030504040204" pitchFamily="50" charset="-128"/>
                <a:ea typeface="メイリオ" panose="020B0604030504040204" pitchFamily="50" charset="-128"/>
              </a:rPr>
              <a:t>SDGs</a:t>
            </a:r>
            <a:r>
              <a:rPr lang="ja-JP" altLang="en-US" sz="1600" dirty="0">
                <a:latin typeface="メイリオ" panose="020B0604030504040204" pitchFamily="50" charset="-128"/>
                <a:ea typeface="メイリオ" panose="020B0604030504040204" pitchFamily="50" charset="-128"/>
              </a:rPr>
              <a:t>の推進に向けた自己分析モデルの構築」</a:t>
            </a:r>
          </a:p>
          <a:p>
            <a:r>
              <a:rPr lang="ja-JP" altLang="en-US" sz="1600" dirty="0">
                <a:latin typeface="メイリオ" panose="020B0604030504040204" pitchFamily="50" charset="-128"/>
                <a:ea typeface="メイリオ" panose="020B0604030504040204" pitchFamily="50" charset="-128"/>
              </a:rPr>
              <a:t>取組概要：</a:t>
            </a:r>
            <a:r>
              <a:rPr lang="en-US" altLang="ja-JP" sz="1600" dirty="0">
                <a:latin typeface="メイリオ" panose="020B0604030504040204" pitchFamily="50" charset="-128"/>
                <a:ea typeface="メイリオ" panose="020B0604030504040204" pitchFamily="50" charset="-128"/>
              </a:rPr>
              <a:t>SDGs17</a:t>
            </a:r>
            <a:r>
              <a:rPr lang="ja-JP" altLang="en-US" sz="1600" dirty="0">
                <a:latin typeface="メイリオ" panose="020B0604030504040204" pitchFamily="50" charset="-128"/>
                <a:ea typeface="メイリオ" panose="020B0604030504040204" pitchFamily="50" charset="-128"/>
              </a:rPr>
              <a:t>ゴールの現在の到達点を統計データを使って客観的に分析し、「大阪がめざす</a:t>
            </a:r>
            <a:r>
              <a:rPr lang="en-US" altLang="ja-JP" sz="1600" dirty="0">
                <a:latin typeface="メイリオ" panose="020B0604030504040204" pitchFamily="50" charset="-128"/>
                <a:ea typeface="メイリオ" panose="020B0604030504040204" pitchFamily="50" charset="-128"/>
              </a:rPr>
              <a:t>SDGs</a:t>
            </a:r>
            <a:r>
              <a:rPr lang="ja-JP" altLang="en-US" sz="1600" dirty="0">
                <a:latin typeface="メイリオ" panose="020B0604030504040204" pitchFamily="50" charset="-128"/>
                <a:ea typeface="メイリオ" panose="020B0604030504040204" pitchFamily="50" charset="-128"/>
              </a:rPr>
              <a:t>先進都市の姿 </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めざす姿</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」を明確化</a:t>
            </a:r>
          </a:p>
          <a:p>
            <a:r>
              <a:rPr lang="en-US" altLang="ja-JP" sz="1400" dirty="0">
                <a:latin typeface="ＭＳ 明朝" panose="02020609040205080304" pitchFamily="17" charset="-128"/>
                <a:ea typeface="ＭＳ 明朝" panose="02020609040205080304" pitchFamily="17" charset="-128"/>
              </a:rPr>
              <a:t>※Data </a:t>
            </a:r>
            <a:r>
              <a:rPr lang="en-US" altLang="ja-JP" sz="1400" dirty="0" err="1">
                <a:latin typeface="ＭＳ 明朝" panose="02020609040205080304" pitchFamily="17" charset="-128"/>
                <a:ea typeface="ＭＳ 明朝" panose="02020609040205080304" pitchFamily="17" charset="-128"/>
              </a:rPr>
              <a:t>StaRt</a:t>
            </a:r>
            <a:r>
              <a:rPr lang="en-US" altLang="ja-JP" sz="1400" dirty="0">
                <a:latin typeface="ＭＳ 明朝" panose="02020609040205080304" pitchFamily="17" charset="-128"/>
                <a:ea typeface="ＭＳ 明朝" panose="02020609040205080304" pitchFamily="17" charset="-128"/>
              </a:rPr>
              <a:t> Award</a:t>
            </a:r>
            <a:r>
              <a:rPr lang="ja-JP" altLang="en-US" sz="1400" dirty="0">
                <a:latin typeface="ＭＳ 明朝" panose="02020609040205080304" pitchFamily="17" charset="-128"/>
                <a:ea typeface="ＭＳ 明朝" panose="02020609040205080304" pitchFamily="17" charset="-128"/>
              </a:rPr>
              <a:t>とは、総務省が、客観的な統計データに基づく的確かつ効率的な行政運営を促進する観点から、地方公共団体における統計データの利活用を推進することを目的として、統計データを利活用した優れた取組を進める地方公共団体に対して表彰を行うものです。</a:t>
            </a:r>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（参考）第６回 地方公共団体における統計データ利活用表彰　</a:t>
            </a:r>
            <a:r>
              <a:rPr lang="en-US" altLang="ja-JP" sz="1400" dirty="0">
                <a:latin typeface="ＭＳ 明朝" panose="02020609040205080304" pitchFamily="17" charset="-128"/>
                <a:ea typeface="ＭＳ 明朝" panose="02020609040205080304" pitchFamily="17" charset="-128"/>
                <a:hlinkClick r:id="rId3"/>
              </a:rPr>
              <a:t>https://www.stat.go.jp/guide/public/rikatsuyou/pdf/ho211018_ref.pdf</a:t>
            </a:r>
            <a:endParaRPr lang="en-US" altLang="ja-JP" sz="1400" dirty="0">
              <a:latin typeface="ＭＳ 明朝" panose="02020609040205080304" pitchFamily="17" charset="-128"/>
              <a:ea typeface="ＭＳ 明朝" panose="02020609040205080304" pitchFamily="17" charset="-128"/>
            </a:endParaRPr>
          </a:p>
          <a:p>
            <a:endParaRPr lang="ja-JP" altLang="en-US" sz="1400" dirty="0">
              <a:latin typeface="ＭＳ 明朝" panose="02020609040205080304" pitchFamily="17" charset="-128"/>
              <a:ea typeface="ＭＳ 明朝" panose="02020609040205080304" pitchFamily="17" charset="-128"/>
            </a:endParaRPr>
          </a:p>
        </p:txBody>
      </p:sp>
      <p:pic>
        <p:nvPicPr>
          <p:cNvPr id="10" name="図 9"/>
          <p:cNvPicPr>
            <a:picLocks noChangeAspect="1"/>
          </p:cNvPicPr>
          <p:nvPr/>
        </p:nvPicPr>
        <p:blipFill>
          <a:blip r:embed="rId4"/>
          <a:stretch>
            <a:fillRect/>
          </a:stretch>
        </p:blipFill>
        <p:spPr>
          <a:xfrm>
            <a:off x="19149" y="3745383"/>
            <a:ext cx="3917640" cy="2712212"/>
          </a:xfrm>
          <a:prstGeom prst="rect">
            <a:avLst/>
          </a:prstGeom>
        </p:spPr>
      </p:pic>
      <p:pic>
        <p:nvPicPr>
          <p:cNvPr id="12" name="図 11"/>
          <p:cNvPicPr>
            <a:picLocks noChangeAspect="1"/>
          </p:cNvPicPr>
          <p:nvPr/>
        </p:nvPicPr>
        <p:blipFill>
          <a:blip r:embed="rId5"/>
          <a:stretch>
            <a:fillRect/>
          </a:stretch>
        </p:blipFill>
        <p:spPr>
          <a:xfrm>
            <a:off x="3996735" y="4065474"/>
            <a:ext cx="3857694" cy="2670712"/>
          </a:xfrm>
          <a:prstGeom prst="rect">
            <a:avLst/>
          </a:prstGeom>
        </p:spPr>
      </p:pic>
    </p:spTree>
    <p:extLst>
      <p:ext uri="{BB962C8B-B14F-4D97-AF65-F5344CB8AC3E}">
        <p14:creationId xmlns:p14="http://schemas.microsoft.com/office/powerpoint/2010/main" val="3890374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7905385" y="3371526"/>
            <a:ext cx="4253857" cy="232143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p:txBody>
          <a:bodyPr>
            <a:normAutofit/>
          </a:bodyPr>
          <a:lstStyle/>
          <a:p>
            <a:r>
              <a:rPr lang="en-US" altLang="ja-JP" dirty="0">
                <a:latin typeface="+mn-ea"/>
              </a:rPr>
              <a:t>SDGs</a:t>
            </a:r>
            <a:r>
              <a:rPr kumimoji="1" lang="ja-JP" altLang="en-US" dirty="0"/>
              <a:t>未来都市</a:t>
            </a:r>
          </a:p>
        </p:txBody>
      </p:sp>
      <p:sp>
        <p:nvSpPr>
          <p:cNvPr id="4" name="正方形/長方形 3"/>
          <p:cNvSpPr/>
          <p:nvPr/>
        </p:nvSpPr>
        <p:spPr>
          <a:xfrm>
            <a:off x="245147" y="1579622"/>
            <a:ext cx="11914095" cy="1384995"/>
          </a:xfrm>
          <a:prstGeom prst="rect">
            <a:avLst/>
          </a:prstGeom>
          <a:ln>
            <a:solidFill>
              <a:schemeClr val="tx1"/>
            </a:solidFill>
            <a:prstDash val="sysDash"/>
          </a:ln>
        </p:spPr>
        <p:txBody>
          <a:bodyPr wrap="square">
            <a:spAutoFit/>
          </a:bodyPr>
          <a:lstStyle/>
          <a:p>
            <a:pPr marL="93663" indent="-93663">
              <a:lnSpc>
                <a:spcPct val="150000"/>
              </a:lnSpc>
            </a:pPr>
            <a:r>
              <a:rPr lang="ja-JP" altLang="en-US" sz="1400" dirty="0"/>
              <a:t>「</a:t>
            </a:r>
            <a:r>
              <a:rPr lang="en-US" altLang="ja-JP" sz="1400" dirty="0">
                <a:latin typeface="+mn-ea"/>
              </a:rPr>
              <a:t>SDGs</a:t>
            </a:r>
            <a:r>
              <a:rPr lang="ja-JP" altLang="en-US" sz="1400" dirty="0"/>
              <a:t>未来都市及び自治体</a:t>
            </a:r>
            <a:r>
              <a:rPr lang="en-US" altLang="ja-JP" sz="1400" dirty="0">
                <a:latin typeface="+mn-ea"/>
              </a:rPr>
              <a:t>SDGs</a:t>
            </a:r>
            <a:r>
              <a:rPr lang="ja-JP" altLang="en-US" sz="1400" dirty="0"/>
              <a:t>モデル事業」に大阪府・大阪市で共同提案を行い令和</a:t>
            </a:r>
            <a:r>
              <a:rPr lang="en-US" altLang="ja-JP" sz="1400" dirty="0"/>
              <a:t>2</a:t>
            </a:r>
            <a:r>
              <a:rPr lang="ja-JP" altLang="en-US" sz="1400" dirty="0"/>
              <a:t>年</a:t>
            </a:r>
            <a:r>
              <a:rPr lang="en-US" altLang="ja-JP" sz="1400" dirty="0"/>
              <a:t>7</a:t>
            </a:r>
            <a:r>
              <a:rPr lang="ja-JP" altLang="en-US" sz="1400" dirty="0"/>
              <a:t>月に選定</a:t>
            </a:r>
            <a:r>
              <a:rPr lang="ja-JP" altLang="en-US" sz="1400" dirty="0" smtClean="0"/>
              <a:t>され、府市が連携して取組みを進めています。</a:t>
            </a:r>
            <a:endParaRPr lang="en-US" altLang="ja-JP" sz="1400" dirty="0"/>
          </a:p>
          <a:p>
            <a:pPr marL="93663" indent="-93663">
              <a:lnSpc>
                <a:spcPct val="150000"/>
              </a:lnSpc>
            </a:pPr>
            <a:r>
              <a:rPr lang="en-US" altLang="ja-JP" sz="1400" dirty="0"/>
              <a:t>※</a:t>
            </a:r>
            <a:r>
              <a:rPr lang="ja-JP" altLang="en-US" sz="1400" dirty="0"/>
              <a:t>都道府県と市町村の共同提案の選定は全国初の事例です</a:t>
            </a:r>
            <a:r>
              <a:rPr lang="ja-JP" altLang="en-US" sz="1400" dirty="0" smtClean="0"/>
              <a:t>。</a:t>
            </a:r>
            <a:endParaRPr lang="en-US" altLang="ja-JP" sz="1400" dirty="0" smtClean="0"/>
          </a:p>
          <a:p>
            <a:pPr marL="93663" indent="-93663">
              <a:lnSpc>
                <a:spcPct val="150000"/>
              </a:lnSpc>
            </a:pPr>
            <a:r>
              <a:rPr lang="ja-JP" altLang="en-US" sz="1400" dirty="0" smtClean="0"/>
              <a:t>令和</a:t>
            </a:r>
            <a:r>
              <a:rPr lang="en-US" altLang="ja-JP" sz="1400" dirty="0"/>
              <a:t>3</a:t>
            </a:r>
            <a:r>
              <a:rPr lang="ja-JP" altLang="en-US" sz="1400" dirty="0" smtClean="0"/>
              <a:t>年度は、令和</a:t>
            </a:r>
            <a:r>
              <a:rPr lang="en-US" altLang="ja-JP" sz="1400" dirty="0" smtClean="0"/>
              <a:t>2</a:t>
            </a:r>
            <a:r>
              <a:rPr lang="ja-JP" altLang="en-US" sz="1400" dirty="0" smtClean="0"/>
              <a:t>年度に策定した</a:t>
            </a:r>
            <a:r>
              <a:rPr lang="en-US" altLang="ja-JP" sz="1400" dirty="0" smtClean="0"/>
              <a:t>SDGs</a:t>
            </a:r>
            <a:r>
              <a:rPr lang="ja-JP" altLang="en-US" sz="1400" dirty="0" smtClean="0"/>
              <a:t>未来都市計画を改定し、令和</a:t>
            </a:r>
            <a:r>
              <a:rPr lang="en-US" altLang="ja-JP" sz="1400" dirty="0" smtClean="0"/>
              <a:t>3</a:t>
            </a:r>
            <a:r>
              <a:rPr lang="ja-JP" altLang="en-US" sz="1400" dirty="0" smtClean="0"/>
              <a:t>年</a:t>
            </a:r>
            <a:r>
              <a:rPr lang="en-US" altLang="ja-JP" sz="1400" dirty="0" smtClean="0"/>
              <a:t>7</a:t>
            </a:r>
            <a:r>
              <a:rPr lang="ja-JP" altLang="en-US" sz="1400" dirty="0" smtClean="0"/>
              <a:t>月に第</a:t>
            </a:r>
            <a:r>
              <a:rPr lang="en-US" altLang="ja-JP" sz="1400" dirty="0" smtClean="0"/>
              <a:t>2</a:t>
            </a:r>
            <a:r>
              <a:rPr lang="ja-JP" altLang="en-US" sz="1400" dirty="0" smtClean="0"/>
              <a:t>版を発表しました。</a:t>
            </a:r>
            <a:endParaRPr lang="en-US" altLang="ja-JP" sz="1400" dirty="0" smtClean="0"/>
          </a:p>
          <a:p>
            <a:pPr marL="93663" indent="-93663">
              <a:lnSpc>
                <a:spcPct val="150000"/>
              </a:lnSpc>
            </a:pPr>
            <a:r>
              <a:rPr lang="ja-JP" altLang="en-US" sz="1400" dirty="0" smtClean="0"/>
              <a:t>また、令和</a:t>
            </a:r>
            <a:r>
              <a:rPr lang="en-US" altLang="ja-JP" sz="1400" dirty="0" smtClean="0"/>
              <a:t>3</a:t>
            </a:r>
            <a:r>
              <a:rPr lang="ja-JP" altLang="en-US" sz="1400" dirty="0" smtClean="0"/>
              <a:t>年</a:t>
            </a:r>
            <a:r>
              <a:rPr lang="en-US" altLang="ja-JP" sz="1400" dirty="0" smtClean="0"/>
              <a:t>10</a:t>
            </a:r>
            <a:r>
              <a:rPr lang="ja-JP" altLang="en-US" sz="1400" dirty="0" smtClean="0"/>
              <a:t>月に</a:t>
            </a:r>
            <a:r>
              <a:rPr lang="ja-JP" altLang="en-US" sz="1400" dirty="0"/>
              <a:t>内閣府による進捗</a:t>
            </a:r>
            <a:r>
              <a:rPr lang="ja-JP" altLang="en-US" sz="1400" dirty="0" smtClean="0"/>
              <a:t>評価が実施されました。</a:t>
            </a:r>
            <a:endParaRPr lang="ja-JP" altLang="en-US" sz="1400" dirty="0">
              <a:effectLst/>
            </a:endParaRPr>
          </a:p>
        </p:txBody>
      </p:sp>
      <p:sp>
        <p:nvSpPr>
          <p:cNvPr id="6" name="正方形/長方形 5"/>
          <p:cNvSpPr/>
          <p:nvPr/>
        </p:nvSpPr>
        <p:spPr>
          <a:xfrm>
            <a:off x="245147" y="3025734"/>
            <a:ext cx="11820716" cy="4919295"/>
          </a:xfrm>
          <a:prstGeom prst="rect">
            <a:avLst/>
          </a:prstGeom>
        </p:spPr>
        <p:txBody>
          <a:bodyPr wrap="square">
            <a:spAutoFit/>
          </a:bodyPr>
          <a:lstStyle/>
          <a:p>
            <a:r>
              <a:rPr lang="ja-JP" altLang="en-US" sz="1600" b="1" dirty="0" smtClean="0">
                <a:latin typeface="+mn-ea"/>
              </a:rPr>
              <a:t>〇</a:t>
            </a:r>
            <a:r>
              <a:rPr lang="en-US" altLang="ja-JP" sz="1600" b="1" dirty="0" smtClean="0">
                <a:latin typeface="+mn-ea"/>
              </a:rPr>
              <a:t>SDGs</a:t>
            </a:r>
            <a:r>
              <a:rPr lang="ja-JP" altLang="en-US" sz="1600" b="1" dirty="0"/>
              <a:t>未来都市計画の概要</a:t>
            </a:r>
            <a:endParaRPr lang="en-US" altLang="ja-JP" sz="1600" b="1" dirty="0"/>
          </a:p>
          <a:p>
            <a:endParaRPr lang="en-US" altLang="ja-JP" sz="1200" dirty="0"/>
          </a:p>
          <a:p>
            <a:pPr indent="93663"/>
            <a:r>
              <a:rPr lang="ja-JP" altLang="en-US" sz="1400" b="1" dirty="0"/>
              <a:t>タイトル</a:t>
            </a:r>
            <a:r>
              <a:rPr lang="ja-JP" altLang="en-US" sz="1400" dirty="0"/>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2025</a:t>
            </a:r>
            <a:r>
              <a:rPr lang="ja-JP" altLang="en-US" sz="1400" dirty="0"/>
              <a:t>年大阪・関西万博をインパクトとした「</a:t>
            </a:r>
            <a:r>
              <a:rPr lang="en-US" altLang="ja-JP" sz="1400" dirty="0">
                <a:latin typeface="+mn-ea"/>
              </a:rPr>
              <a:t> SDGs</a:t>
            </a:r>
            <a:r>
              <a:rPr lang="ja-JP" altLang="en-US" sz="1400" dirty="0"/>
              <a:t>先進都市」の実現に向けて</a:t>
            </a:r>
          </a:p>
          <a:p>
            <a:pPr indent="93663"/>
            <a:endParaRPr lang="en-US" altLang="ja-JP" sz="1400" dirty="0"/>
          </a:p>
          <a:p>
            <a:pPr indent="93663">
              <a:lnSpc>
                <a:spcPts val="2200"/>
              </a:lnSpc>
            </a:pPr>
            <a:r>
              <a:rPr lang="ja-JP" altLang="en-US" sz="1600" b="1" dirty="0">
                <a:latin typeface="Meiryo UI" panose="020B0604030504040204" pitchFamily="50" charset="-128"/>
                <a:ea typeface="Meiryo UI" panose="020B0604030504040204" pitchFamily="50" charset="-128"/>
              </a:rPr>
              <a:t>取組概要　</a:t>
            </a:r>
            <a:r>
              <a:rPr lang="ja-JP" altLang="en-US" sz="1400" dirty="0">
                <a:latin typeface="Meiryo UI" panose="020B0604030504040204" pitchFamily="50" charset="-128"/>
                <a:ea typeface="Meiryo UI" panose="020B0604030504040204" pitchFamily="50" charset="-128"/>
              </a:rPr>
              <a:t>「いのち輝く未来社会のデザイン」をテーマに掲げる大阪・関西万博の開催都市として</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indent="93663">
              <a:lnSpc>
                <a:spcPts val="22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いのち</a:t>
            </a:r>
            <a:r>
              <a:rPr lang="ja-JP" altLang="en-US" sz="1400" dirty="0">
                <a:latin typeface="Meiryo UI" panose="020B0604030504040204" pitchFamily="50" charset="-128"/>
                <a:ea typeface="Meiryo UI" panose="020B0604030504040204" pitchFamily="50" charset="-128"/>
              </a:rPr>
              <a:t>や暮らし、次世代に関わるゴールに</a:t>
            </a:r>
            <a:r>
              <a:rPr lang="ja-JP" altLang="en-US" sz="1400" dirty="0" smtClean="0">
                <a:latin typeface="Meiryo UI" panose="020B0604030504040204" pitchFamily="50" charset="-128"/>
                <a:ea typeface="Meiryo UI" panose="020B0604030504040204" pitchFamily="50" charset="-128"/>
              </a:rPr>
              <a:t>重点的</a:t>
            </a:r>
            <a:r>
              <a:rPr lang="ja-JP" altLang="en-US" sz="1400" dirty="0">
                <a:latin typeface="Meiryo UI" panose="020B0604030504040204" pitchFamily="50" charset="-128"/>
                <a:ea typeface="Meiryo UI" panose="020B0604030504040204" pitchFamily="50" charset="-128"/>
              </a:rPr>
              <a:t>に取り組みながら府民や企業、金融機関</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indent="93663">
              <a:lnSpc>
                <a:spcPts val="22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経済界</a:t>
            </a:r>
            <a:r>
              <a:rPr lang="ja-JP" altLang="en-US" sz="1400" dirty="0">
                <a:latin typeface="Meiryo UI" panose="020B0604030504040204" pitchFamily="50" charset="-128"/>
                <a:ea typeface="Meiryo UI" panose="020B0604030504040204" pitchFamily="50" charset="-128"/>
              </a:rPr>
              <a:t>などあらゆるステークホルダーとの連携を広げ、一人ひとりが</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を意識し、</a:t>
            </a:r>
            <a:r>
              <a:rPr lang="ja-JP" altLang="en-US" sz="1400" dirty="0" smtClean="0">
                <a:latin typeface="Meiryo UI" panose="020B0604030504040204" pitchFamily="50" charset="-128"/>
                <a:ea typeface="Meiryo UI" panose="020B0604030504040204" pitchFamily="50" charset="-128"/>
              </a:rPr>
              <a:t>自分なり</a:t>
            </a:r>
            <a:endParaRPr lang="en-US" altLang="ja-JP" sz="1400" dirty="0" smtClean="0">
              <a:latin typeface="Meiryo UI" panose="020B0604030504040204" pitchFamily="50" charset="-128"/>
              <a:ea typeface="Meiryo UI" panose="020B0604030504040204" pitchFamily="50" charset="-128"/>
            </a:endParaRPr>
          </a:p>
          <a:p>
            <a:pPr indent="93663">
              <a:lnSpc>
                <a:spcPts val="22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の</a:t>
            </a:r>
            <a:r>
              <a:rPr lang="ja-JP" altLang="en-US" sz="1400" dirty="0">
                <a:latin typeface="Meiryo UI" panose="020B0604030504040204" pitchFamily="50" charset="-128"/>
                <a:ea typeface="Meiryo UI" panose="020B0604030504040204" pitchFamily="50" charset="-128"/>
              </a:rPr>
              <a:t>強みや課題意識の中で、自律的に</a:t>
            </a:r>
            <a:r>
              <a:rPr lang="en-US" altLang="ja-JP" sz="1400" dirty="0">
                <a:latin typeface="Meiryo UI" panose="020B0604030504040204" pitchFamily="50" charset="-128"/>
                <a:ea typeface="Meiryo UI" panose="020B0604030504040204" pitchFamily="50" charset="-128"/>
              </a:rPr>
              <a:t>17</a:t>
            </a:r>
            <a:r>
              <a:rPr lang="ja-JP" altLang="en-US" sz="1400" dirty="0">
                <a:latin typeface="Meiryo UI" panose="020B0604030504040204" pitchFamily="50" charset="-128"/>
                <a:ea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全ての達成をめざす「</a:t>
            </a:r>
            <a:r>
              <a:rPr lang="en-US" altLang="ja-JP" sz="1400" dirty="0">
                <a:latin typeface="Meiryo UI" panose="020B0604030504040204" pitchFamily="50" charset="-128"/>
                <a:ea typeface="Meiryo UI" panose="020B0604030504040204" pitchFamily="50" charset="-128"/>
              </a:rPr>
              <a:t>SDGs</a:t>
            </a:r>
            <a:r>
              <a:rPr lang="ja-JP" altLang="en-US" sz="1400" dirty="0">
                <a:latin typeface="Meiryo UI" panose="020B0604030504040204" pitchFamily="50" charset="-128"/>
                <a:ea typeface="Meiryo UI" panose="020B0604030504040204" pitchFamily="50" charset="-128"/>
              </a:rPr>
              <a:t>先進都市」</a:t>
            </a:r>
            <a:r>
              <a:rPr lang="ja-JP" altLang="en-US" sz="1400" dirty="0" smtClean="0">
                <a:latin typeface="Meiryo UI" panose="020B0604030504040204" pitchFamily="50" charset="-128"/>
                <a:ea typeface="Meiryo UI" panose="020B0604030504040204" pitchFamily="50" charset="-128"/>
              </a:rPr>
              <a:t>を</a:t>
            </a:r>
            <a:endParaRPr lang="en-US" altLang="ja-JP" sz="1400" dirty="0" smtClean="0">
              <a:latin typeface="Meiryo UI" panose="020B0604030504040204" pitchFamily="50" charset="-128"/>
              <a:ea typeface="Meiryo UI" panose="020B0604030504040204" pitchFamily="50" charset="-128"/>
            </a:endParaRPr>
          </a:p>
          <a:p>
            <a:pPr indent="93663">
              <a:lnSpc>
                <a:spcPts val="22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実現</a:t>
            </a:r>
            <a:r>
              <a:rPr lang="ja-JP" altLang="en-US" sz="1400" dirty="0">
                <a:latin typeface="Meiryo UI" panose="020B0604030504040204" pitchFamily="50" charset="-128"/>
                <a:ea typeface="Meiryo UI" panose="020B0604030504040204" pitchFamily="50" charset="-128"/>
              </a:rPr>
              <a:t>する。</a:t>
            </a:r>
          </a:p>
          <a:p>
            <a:pPr indent="93663"/>
            <a:endParaRPr lang="en-US" altLang="ja-JP" sz="1400" dirty="0" smtClean="0">
              <a:latin typeface="Meiryo UI" panose="020B0604030504040204" pitchFamily="50" charset="-128"/>
              <a:ea typeface="Meiryo UI" panose="020B0604030504040204" pitchFamily="50" charset="-128"/>
            </a:endParaRPr>
          </a:p>
          <a:p>
            <a:pPr indent="93663"/>
            <a:endParaRPr lang="en-US" altLang="ja-JP" sz="1600" b="1" dirty="0" smtClean="0">
              <a:latin typeface="+mn-ea"/>
            </a:endParaRPr>
          </a:p>
          <a:p>
            <a:pPr indent="93663"/>
            <a:r>
              <a:rPr lang="ja-JP" altLang="en-US" sz="1600" b="1" dirty="0" smtClean="0">
                <a:latin typeface="+mn-ea"/>
              </a:rPr>
              <a:t>〇内閣府による進捗評価結果（有識者による主な評価コメント）</a:t>
            </a:r>
            <a:endParaRPr lang="en-US" altLang="ja-JP" sz="1600" b="1" dirty="0"/>
          </a:p>
          <a:p>
            <a:pPr indent="93663"/>
            <a:r>
              <a:rPr lang="ja-JP" altLang="en-US" sz="1400" dirty="0">
                <a:latin typeface="+mn-ea"/>
              </a:rPr>
              <a:t>・万博を掲げるなら、交通や食の取組もあると良かったと思料する</a:t>
            </a:r>
            <a:r>
              <a:rPr lang="ja-JP" altLang="en-US" sz="1400" dirty="0" smtClean="0">
                <a:latin typeface="+mn-ea"/>
              </a:rPr>
              <a:t>。</a:t>
            </a:r>
            <a:endParaRPr lang="en-US" altLang="ja-JP" sz="1400" dirty="0" smtClean="0">
              <a:latin typeface="+mn-ea"/>
            </a:endParaRPr>
          </a:p>
          <a:p>
            <a:pPr indent="93663"/>
            <a:r>
              <a:rPr lang="ja-JP" altLang="en-US" sz="1400" dirty="0" smtClean="0">
                <a:latin typeface="+mn-ea"/>
              </a:rPr>
              <a:t>・</a:t>
            </a:r>
            <a:r>
              <a:rPr lang="ja-JP" altLang="en-US" sz="1400" dirty="0">
                <a:latin typeface="+mn-ea"/>
              </a:rPr>
              <a:t>大阪ブルー・オーシャン・ビジョンとプラスチック再生利用、スマートシティ</a:t>
            </a:r>
            <a:r>
              <a:rPr lang="en-US" altLang="ja-JP" sz="1400" dirty="0">
                <a:latin typeface="+mn-ea"/>
              </a:rPr>
              <a:t>-</a:t>
            </a:r>
            <a:r>
              <a:rPr lang="ja-JP" altLang="en-US" sz="1400" dirty="0">
                <a:latin typeface="+mn-ea"/>
              </a:rPr>
              <a:t>ええまちプロジェクト、学力向上、カーボンニュートラル</a:t>
            </a:r>
            <a:r>
              <a:rPr lang="ja-JP" altLang="en-US" sz="1400" dirty="0" smtClean="0">
                <a:latin typeface="+mn-ea"/>
              </a:rPr>
              <a:t>など</a:t>
            </a:r>
            <a:endParaRPr lang="en-US" altLang="ja-JP" sz="1400" dirty="0" smtClean="0">
              <a:latin typeface="+mn-ea"/>
            </a:endParaRPr>
          </a:p>
          <a:p>
            <a:pPr indent="93663"/>
            <a:r>
              <a:rPr lang="ja-JP" altLang="en-US" sz="1400" dirty="0">
                <a:latin typeface="+mn-ea"/>
              </a:rPr>
              <a:t>　</a:t>
            </a:r>
            <a:r>
              <a:rPr lang="ja-JP" altLang="en-US" sz="1400" dirty="0" smtClean="0">
                <a:latin typeface="+mn-ea"/>
              </a:rPr>
              <a:t>幅広い</a:t>
            </a:r>
            <a:r>
              <a:rPr lang="ja-JP" altLang="en-US" sz="1400" dirty="0">
                <a:latin typeface="+mn-ea"/>
              </a:rPr>
              <a:t>目標を掲げており、それぞれの着実な進捗と</a:t>
            </a:r>
            <a:r>
              <a:rPr lang="en-US" altLang="ja-JP" sz="1400" dirty="0" smtClean="0">
                <a:latin typeface="+mn-ea"/>
              </a:rPr>
              <a:t>SDGs</a:t>
            </a:r>
            <a:r>
              <a:rPr lang="ja-JP" altLang="en-US" sz="1400" dirty="0" smtClean="0">
                <a:latin typeface="+mn-ea"/>
              </a:rPr>
              <a:t>的</a:t>
            </a:r>
            <a:r>
              <a:rPr lang="ja-JP" altLang="en-US" sz="1400" dirty="0">
                <a:latin typeface="+mn-ea"/>
              </a:rPr>
              <a:t>な横断効果、相乗効果、ドミノ効果を発現する取組とその効果の評価に期待する</a:t>
            </a:r>
            <a:r>
              <a:rPr lang="ja-JP" altLang="en-US" sz="1400" dirty="0" smtClean="0">
                <a:latin typeface="+mn-ea"/>
              </a:rPr>
              <a:t>。</a:t>
            </a:r>
            <a:endParaRPr lang="en-US" altLang="ja-JP" sz="1400" dirty="0" smtClean="0">
              <a:latin typeface="+mn-ea"/>
            </a:endParaRPr>
          </a:p>
          <a:p>
            <a:pPr indent="93663"/>
            <a:endParaRPr lang="en-US" altLang="ja-JP" sz="1400" dirty="0">
              <a:latin typeface="+mn-ea"/>
            </a:endParaRPr>
          </a:p>
          <a:p>
            <a:pPr indent="93663"/>
            <a:endParaRPr lang="en-US" altLang="ja-JP" sz="1600" b="1" dirty="0" smtClean="0"/>
          </a:p>
          <a:p>
            <a:pPr indent="93663"/>
            <a:endParaRPr lang="en-US" altLang="ja-JP" sz="1600" b="1" dirty="0" smtClean="0"/>
          </a:p>
          <a:p>
            <a:pPr indent="93663"/>
            <a:endParaRPr lang="ja-JP" altLang="en-US" sz="1600" b="1" dirty="0"/>
          </a:p>
          <a:p>
            <a:pPr indent="93663"/>
            <a:endParaRPr lang="en-US" altLang="ja-JP" sz="1600" b="1" dirty="0"/>
          </a:p>
        </p:txBody>
      </p:sp>
      <p:grpSp>
        <p:nvGrpSpPr>
          <p:cNvPr id="24" name="グループ化 23"/>
          <p:cNvGrpSpPr/>
          <p:nvPr/>
        </p:nvGrpSpPr>
        <p:grpSpPr>
          <a:xfrm>
            <a:off x="7962283" y="3550108"/>
            <a:ext cx="3875050" cy="2095755"/>
            <a:chOff x="4733669" y="2654211"/>
            <a:chExt cx="3925454" cy="2014278"/>
          </a:xfrm>
        </p:grpSpPr>
        <p:grpSp>
          <p:nvGrpSpPr>
            <p:cNvPr id="25" name="グループ化 24"/>
            <p:cNvGrpSpPr/>
            <p:nvPr/>
          </p:nvGrpSpPr>
          <p:grpSpPr>
            <a:xfrm>
              <a:off x="4804549" y="2703582"/>
              <a:ext cx="3854574" cy="1964907"/>
              <a:chOff x="5161527" y="2676831"/>
              <a:chExt cx="3854574" cy="1964907"/>
            </a:xfrm>
          </p:grpSpPr>
          <p:sp>
            <p:nvSpPr>
              <p:cNvPr id="40" name="楕円 39"/>
              <p:cNvSpPr/>
              <p:nvPr/>
            </p:nvSpPr>
            <p:spPr>
              <a:xfrm>
                <a:off x="7045562" y="3710368"/>
                <a:ext cx="245885" cy="27440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楕円 40"/>
              <p:cNvSpPr/>
              <p:nvPr/>
            </p:nvSpPr>
            <p:spPr>
              <a:xfrm>
                <a:off x="5994846" y="2821973"/>
                <a:ext cx="1985456" cy="980627"/>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楕円 41"/>
              <p:cNvSpPr/>
              <p:nvPr/>
            </p:nvSpPr>
            <p:spPr>
              <a:xfrm>
                <a:off x="5161527" y="3651563"/>
                <a:ext cx="2093993" cy="990174"/>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楕円 42"/>
              <p:cNvSpPr/>
              <p:nvPr/>
            </p:nvSpPr>
            <p:spPr>
              <a:xfrm>
                <a:off x="7048332" y="3581064"/>
                <a:ext cx="1967769" cy="1060674"/>
              </a:xfrm>
              <a:prstGeom prst="ellipse">
                <a:avLst/>
              </a:prstGeom>
              <a:noFill/>
              <a:ln>
                <a:solidFill>
                  <a:schemeClr val="tx1"/>
                </a:solidFill>
                <a:prstDash val="sys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6021485" y="2952586"/>
                <a:ext cx="1934380" cy="752839"/>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・都市の強みを活かしながら勤労世帯の家計所得を底上げ</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・社会</a:t>
                </a:r>
                <a:r>
                  <a:rPr kumimoji="0" lang="ja-JP" altLang="en-US" sz="10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eiryo UI" panose="020B0604030504040204" pitchFamily="50" charset="-128"/>
                  </a:rPr>
                  <a:t>課題の解決や生活の質の向</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上など、スマートシティ化</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5230520" y="3815886"/>
                <a:ext cx="1960152" cy="752839"/>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・生涯を通じ健康で、自らの意思に基づき活動できる社会</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・持続可能な社会の創り手としての子どもたちの学力向上</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7207013" y="3826146"/>
                <a:ext cx="1809088" cy="752839"/>
              </a:xfrm>
              <a:prstGeom prst="rect">
                <a:avLst/>
              </a:prstGeom>
              <a:noFill/>
            </p:spPr>
            <p:txBody>
              <a:bodyPr wrap="square" lIns="72000" tIns="64008" rIns="72000" bIns="64008" rtlCol="0">
                <a:spAutoFit/>
              </a:bodyPr>
              <a:lstStyle/>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2050</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a:t>
                </a:r>
                <a:r>
                  <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排出量実質ゼロをめざす</a:t>
                </a:r>
                <a:endParaRPr kumimoji="0"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・「大阪ブルー・オーシャン・ビジョン」の早期達成に貢献</a:t>
                </a:r>
                <a:endParaRPr kumimoji="0"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6798375" y="2676831"/>
                <a:ext cx="454602" cy="225178"/>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経済</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8" name="テキスト ボックス 47"/>
              <p:cNvSpPr txBox="1"/>
              <p:nvPr/>
            </p:nvSpPr>
            <p:spPr>
              <a:xfrm>
                <a:off x="5752961" y="3566974"/>
                <a:ext cx="435894" cy="225178"/>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社会</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49" name="テキスト ボックス 48"/>
              <p:cNvSpPr txBox="1"/>
              <p:nvPr/>
            </p:nvSpPr>
            <p:spPr>
              <a:xfrm>
                <a:off x="7796509" y="3507250"/>
                <a:ext cx="452317" cy="225178"/>
              </a:xfrm>
              <a:prstGeom prst="rect">
                <a:avLst/>
              </a:prstGeom>
              <a:solidFill>
                <a:schemeClr val="bg1"/>
              </a:solidFill>
              <a:ln>
                <a:solidFill>
                  <a:schemeClr val="tx1"/>
                </a:solidFill>
              </a:ln>
              <a:effectLst>
                <a:outerShdw blurRad="50800" dist="38100" dir="2700000" algn="tl" rotWithShape="0">
                  <a:prstClr val="black">
                    <a:alpha val="92000"/>
                  </a:prstClr>
                </a:outerShdw>
              </a:effectLst>
            </p:spPr>
            <p:txBody>
              <a:bodyPr wrap="square" lIns="72000" tIns="36000" rIns="72000" bIns="3600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環境</a:t>
                </a:r>
                <a:endParaRPr kumimoji="0" lang="en-US" altLang="ja-JP" sz="105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grpSp>
        <p:pic>
          <p:nvPicPr>
            <p:cNvPr id="26" name="図 25">
              <a:extLst>
                <a:ext uri="{FF2B5EF4-FFF2-40B4-BE49-F238E27FC236}">
                  <a16:creationId xmlns:a16="http://schemas.microsoft.com/office/drawing/2014/main" id="{A0DAFFEF-283F-418F-979B-47AFB2A3760B}"/>
                </a:ext>
              </a:extLst>
            </p:cNvPr>
            <p:cNvPicPr>
              <a:picLocks noChangeAspect="1"/>
            </p:cNvPicPr>
            <p:nvPr/>
          </p:nvPicPr>
          <p:blipFill>
            <a:blip r:embed="rId2"/>
            <a:stretch>
              <a:fillRect/>
            </a:stretch>
          </p:blipFill>
          <p:spPr>
            <a:xfrm>
              <a:off x="8283280" y="3472362"/>
              <a:ext cx="302139" cy="302139"/>
            </a:xfrm>
            <a:prstGeom prst="rect">
              <a:avLst/>
            </a:prstGeom>
          </p:spPr>
        </p:pic>
        <p:pic>
          <p:nvPicPr>
            <p:cNvPr id="27" name="図 26">
              <a:extLst>
                <a:ext uri="{FF2B5EF4-FFF2-40B4-BE49-F238E27FC236}">
                  <a16:creationId xmlns:a16="http://schemas.microsoft.com/office/drawing/2014/main" id="{35C6031D-1D1D-4641-ACA3-3F8DF2256512}"/>
                </a:ext>
              </a:extLst>
            </p:cNvPr>
            <p:cNvPicPr>
              <a:picLocks noChangeAspect="1"/>
            </p:cNvPicPr>
            <p:nvPr/>
          </p:nvPicPr>
          <p:blipFill>
            <a:blip r:embed="rId3"/>
            <a:stretch>
              <a:fillRect/>
            </a:stretch>
          </p:blipFill>
          <p:spPr>
            <a:xfrm>
              <a:off x="7966187" y="3476254"/>
              <a:ext cx="301503" cy="301503"/>
            </a:xfrm>
            <a:prstGeom prst="rect">
              <a:avLst/>
            </a:prstGeom>
          </p:spPr>
        </p:pic>
        <p:pic>
          <p:nvPicPr>
            <p:cNvPr id="28" name="図 27">
              <a:extLst>
                <a:ext uri="{FF2B5EF4-FFF2-40B4-BE49-F238E27FC236}">
                  <a16:creationId xmlns:a16="http://schemas.microsoft.com/office/drawing/2014/main" id="{10F190B6-0A22-4FAB-9439-C8B9CD5D3446}"/>
                </a:ext>
              </a:extLst>
            </p:cNvPr>
            <p:cNvPicPr>
              <a:picLocks noChangeAspect="1"/>
            </p:cNvPicPr>
            <p:nvPr/>
          </p:nvPicPr>
          <p:blipFill>
            <a:blip r:embed="rId4"/>
            <a:stretch>
              <a:fillRect/>
            </a:stretch>
          </p:blipFill>
          <p:spPr>
            <a:xfrm>
              <a:off x="7041630" y="2654211"/>
              <a:ext cx="302250" cy="306935"/>
            </a:xfrm>
            <a:prstGeom prst="rect">
              <a:avLst/>
            </a:prstGeom>
          </p:spPr>
        </p:pic>
        <p:pic>
          <p:nvPicPr>
            <p:cNvPr id="29" name="図 28">
              <a:extLst>
                <a:ext uri="{FF2B5EF4-FFF2-40B4-BE49-F238E27FC236}">
                  <a16:creationId xmlns:a16="http://schemas.microsoft.com/office/drawing/2014/main" id="{88C14638-9372-4506-98EA-C92770433685}"/>
                </a:ext>
              </a:extLst>
            </p:cNvPr>
            <p:cNvPicPr>
              <a:picLocks noChangeAspect="1"/>
            </p:cNvPicPr>
            <p:nvPr/>
          </p:nvPicPr>
          <p:blipFill>
            <a:blip r:embed="rId5"/>
            <a:stretch>
              <a:fillRect/>
            </a:stretch>
          </p:blipFill>
          <p:spPr>
            <a:xfrm>
              <a:off x="7349367" y="2661724"/>
              <a:ext cx="302410" cy="299991"/>
            </a:xfrm>
            <a:prstGeom prst="rect">
              <a:avLst/>
            </a:prstGeom>
          </p:spPr>
        </p:pic>
        <p:pic>
          <p:nvPicPr>
            <p:cNvPr id="30" name="図 29">
              <a:extLst>
                <a:ext uri="{FF2B5EF4-FFF2-40B4-BE49-F238E27FC236}">
                  <a16:creationId xmlns:a16="http://schemas.microsoft.com/office/drawing/2014/main" id="{A88DD228-48F8-48BA-8BA6-355A2E405B28}"/>
                </a:ext>
              </a:extLst>
            </p:cNvPr>
            <p:cNvPicPr>
              <a:picLocks noChangeAspect="1"/>
            </p:cNvPicPr>
            <p:nvPr/>
          </p:nvPicPr>
          <p:blipFill>
            <a:blip r:embed="rId6"/>
            <a:stretch>
              <a:fillRect/>
            </a:stretch>
          </p:blipFill>
          <p:spPr>
            <a:xfrm>
              <a:off x="7666989" y="2654211"/>
              <a:ext cx="299804" cy="299804"/>
            </a:xfrm>
            <a:prstGeom prst="rect">
              <a:avLst/>
            </a:prstGeom>
          </p:spPr>
        </p:pic>
        <p:pic>
          <p:nvPicPr>
            <p:cNvPr id="33" name="図 32">
              <a:extLst>
                <a:ext uri="{FF2B5EF4-FFF2-40B4-BE49-F238E27FC236}">
                  <a16:creationId xmlns:a16="http://schemas.microsoft.com/office/drawing/2014/main" id="{278C9180-2E15-4CD3-9F84-F469DF68D6F8}"/>
                </a:ext>
              </a:extLst>
            </p:cNvPr>
            <p:cNvPicPr>
              <a:picLocks noChangeAspect="1"/>
            </p:cNvPicPr>
            <p:nvPr/>
          </p:nvPicPr>
          <p:blipFill>
            <a:blip r:embed="rId7"/>
            <a:stretch>
              <a:fillRect/>
            </a:stretch>
          </p:blipFill>
          <p:spPr>
            <a:xfrm>
              <a:off x="7977440" y="2654211"/>
              <a:ext cx="300642" cy="298237"/>
            </a:xfrm>
            <a:prstGeom prst="rect">
              <a:avLst/>
            </a:prstGeom>
          </p:spPr>
        </p:pic>
        <p:pic>
          <p:nvPicPr>
            <p:cNvPr id="36" name="図 35">
              <a:extLst>
                <a:ext uri="{FF2B5EF4-FFF2-40B4-BE49-F238E27FC236}">
                  <a16:creationId xmlns:a16="http://schemas.microsoft.com/office/drawing/2014/main" id="{8BB83ED3-4675-4C73-91F6-AFD75223722E}"/>
                </a:ext>
              </a:extLst>
            </p:cNvPr>
            <p:cNvPicPr>
              <a:picLocks noChangeAspect="1"/>
            </p:cNvPicPr>
            <p:nvPr/>
          </p:nvPicPr>
          <p:blipFill>
            <a:blip r:embed="rId8"/>
            <a:stretch>
              <a:fillRect/>
            </a:stretch>
          </p:blipFill>
          <p:spPr>
            <a:xfrm>
              <a:off x="4733669" y="3511137"/>
              <a:ext cx="307929" cy="307929"/>
            </a:xfrm>
            <a:prstGeom prst="rect">
              <a:avLst/>
            </a:prstGeom>
          </p:spPr>
        </p:pic>
        <p:pic>
          <p:nvPicPr>
            <p:cNvPr id="37" name="図 36">
              <a:extLst>
                <a:ext uri="{FF2B5EF4-FFF2-40B4-BE49-F238E27FC236}">
                  <a16:creationId xmlns:a16="http://schemas.microsoft.com/office/drawing/2014/main" id="{5EBE6473-8300-4268-AB85-32686BF620A2}"/>
                </a:ext>
              </a:extLst>
            </p:cNvPr>
            <p:cNvPicPr>
              <a:picLocks noChangeAspect="1"/>
            </p:cNvPicPr>
            <p:nvPr/>
          </p:nvPicPr>
          <p:blipFill>
            <a:blip r:embed="rId9"/>
            <a:stretch>
              <a:fillRect/>
            </a:stretch>
          </p:blipFill>
          <p:spPr>
            <a:xfrm>
              <a:off x="5068120" y="3513322"/>
              <a:ext cx="301224" cy="303560"/>
            </a:xfrm>
            <a:prstGeom prst="rect">
              <a:avLst/>
            </a:prstGeom>
          </p:spPr>
        </p:pic>
      </p:grpSp>
      <p:pic>
        <p:nvPicPr>
          <p:cNvPr id="50" name="図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73707" y="4390741"/>
            <a:ext cx="324972" cy="324972"/>
          </a:xfrm>
          <a:prstGeom prst="rect">
            <a:avLst/>
          </a:prstGeom>
        </p:spPr>
      </p:pic>
      <p:sp>
        <p:nvSpPr>
          <p:cNvPr id="9" name="正方形/長方形 8"/>
          <p:cNvSpPr/>
          <p:nvPr/>
        </p:nvSpPr>
        <p:spPr>
          <a:xfrm>
            <a:off x="7803578" y="3159561"/>
            <a:ext cx="2524453" cy="346541"/>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j-ea"/>
                <a:ea typeface="+mj-ea"/>
              </a:rPr>
              <a:t>自治体</a:t>
            </a:r>
            <a:r>
              <a:rPr lang="en-US" altLang="ja-JP" sz="1200" b="1" dirty="0">
                <a:solidFill>
                  <a:schemeClr val="tx1"/>
                </a:solidFill>
                <a:latin typeface="+mj-ea"/>
                <a:ea typeface="+mj-ea"/>
              </a:rPr>
              <a:t>SDGs</a:t>
            </a:r>
            <a:r>
              <a:rPr lang="ja-JP" altLang="en-US" sz="1200" b="1" dirty="0">
                <a:solidFill>
                  <a:schemeClr val="tx1"/>
                </a:solidFill>
                <a:latin typeface="+mj-ea"/>
                <a:ea typeface="+mj-ea"/>
              </a:rPr>
              <a:t>推進等に向けた取組</a:t>
            </a:r>
          </a:p>
        </p:txBody>
      </p:sp>
    </p:spTree>
    <p:extLst>
      <p:ext uri="{BB962C8B-B14F-4D97-AF65-F5344CB8AC3E}">
        <p14:creationId xmlns:p14="http://schemas.microsoft.com/office/powerpoint/2010/main" val="251401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74059" y="505816"/>
            <a:ext cx="10582836" cy="2246769"/>
          </a:xfrm>
          <a:prstGeom prst="rect">
            <a:avLst/>
          </a:prstGeom>
          <a:noFill/>
        </p:spPr>
        <p:txBody>
          <a:bodyPr wrap="square" rtlCol="0">
            <a:spAutoFit/>
          </a:bodyPr>
          <a:lstStyle/>
          <a:p>
            <a:pPr>
              <a:lnSpc>
                <a:spcPct val="150000"/>
              </a:lnSpc>
            </a:pPr>
            <a:r>
              <a:rPr kumimoji="1" lang="ja-JP" altLang="en-US" dirty="0"/>
              <a:t>大阪府では、</a:t>
            </a:r>
            <a:r>
              <a:rPr lang="en-US" altLang="ja-JP" dirty="0">
                <a:latin typeface="+mn-ea"/>
                <a:cs typeface="Meiryo UI" panose="020B0604030504040204" pitchFamily="50" charset="-128"/>
              </a:rPr>
              <a:t> 2025</a:t>
            </a:r>
            <a:r>
              <a:rPr kumimoji="1" lang="ja-JP" altLang="en-US" dirty="0"/>
              <a:t>年大阪・関西万博の開催都市として、</a:t>
            </a:r>
            <a:r>
              <a:rPr kumimoji="1" lang="ja-JP" altLang="en-US" b="1" dirty="0"/>
              <a:t>世界の先頭に立って</a:t>
            </a:r>
            <a:r>
              <a:rPr lang="en-US" altLang="ja-JP" b="1" dirty="0">
                <a:latin typeface="+mn-ea"/>
              </a:rPr>
              <a:t>SDGs</a:t>
            </a:r>
            <a:r>
              <a:rPr kumimoji="1" lang="ja-JP" altLang="en-US" b="1" dirty="0"/>
              <a:t>の達成に貢献する「</a:t>
            </a:r>
            <a:r>
              <a:rPr lang="en-US" altLang="ja-JP" b="1" dirty="0">
                <a:latin typeface="+mn-ea"/>
              </a:rPr>
              <a:t> SDGs</a:t>
            </a:r>
            <a:r>
              <a:rPr kumimoji="1" lang="ja-JP" altLang="en-US" b="1" dirty="0"/>
              <a:t>先進都市」の実現</a:t>
            </a:r>
            <a:r>
              <a:rPr kumimoji="1" lang="ja-JP" altLang="en-US" dirty="0"/>
              <a:t>に向け、</a:t>
            </a:r>
            <a:r>
              <a:rPr lang="ja-JP" altLang="en-US" dirty="0"/>
              <a:t>様々なステークホルダーと連携しつつ、多くの取組みを進めてきました。</a:t>
            </a:r>
            <a:endParaRPr kumimoji="1" lang="en-US" altLang="ja-JP" dirty="0"/>
          </a:p>
          <a:p>
            <a:pPr>
              <a:lnSpc>
                <a:spcPct val="150000"/>
              </a:lnSpc>
              <a:spcBef>
                <a:spcPts val="600"/>
              </a:spcBef>
            </a:pPr>
            <a:r>
              <a:rPr lang="ja-JP" altLang="en-US" dirty="0"/>
              <a:t>本資料では、 </a:t>
            </a:r>
            <a:r>
              <a:rPr lang="en-US" altLang="ja-JP" dirty="0">
                <a:latin typeface="+mn-ea"/>
                <a:cs typeface="Meiryo UI" panose="020B0604030504040204" pitchFamily="50" charset="-128"/>
              </a:rPr>
              <a:t>2020</a:t>
            </a:r>
            <a:r>
              <a:rPr lang="ja-JP" altLang="en-US" dirty="0"/>
              <a:t>年（令和</a:t>
            </a:r>
            <a:r>
              <a:rPr lang="en-US" altLang="ja-JP" dirty="0">
                <a:latin typeface="+mn-ea"/>
                <a:cs typeface="Meiryo UI" panose="020B0604030504040204" pitchFamily="50" charset="-128"/>
              </a:rPr>
              <a:t>2</a:t>
            </a:r>
            <a:r>
              <a:rPr lang="ja-JP" altLang="en-US" dirty="0"/>
              <a:t>年）</a:t>
            </a:r>
            <a:r>
              <a:rPr lang="ja-JP" altLang="en-US" dirty="0">
                <a:latin typeface="+mn-ea"/>
                <a:cs typeface="Meiryo UI" panose="020B0604030504040204" pitchFamily="50" charset="-128"/>
              </a:rPr>
              <a:t>３</a:t>
            </a:r>
            <a:r>
              <a:rPr lang="ja-JP" altLang="en-US" dirty="0"/>
              <a:t>月に策定した</a:t>
            </a:r>
            <a:r>
              <a:rPr lang="en-US" altLang="ja-JP" b="1" dirty="0"/>
              <a:t>『</a:t>
            </a:r>
            <a:r>
              <a:rPr lang="en-US" altLang="ja-JP" b="1" dirty="0">
                <a:latin typeface="+mn-ea"/>
              </a:rPr>
              <a:t>Osaka</a:t>
            </a:r>
            <a:r>
              <a:rPr lang="ja-JP" altLang="en-US" b="1" dirty="0"/>
              <a:t> </a:t>
            </a:r>
            <a:r>
              <a:rPr lang="en-US" altLang="ja-JP" b="1" dirty="0">
                <a:latin typeface="+mn-ea"/>
              </a:rPr>
              <a:t>SDGs</a:t>
            </a:r>
            <a:r>
              <a:rPr lang="ja-JP" altLang="en-US" b="1" dirty="0"/>
              <a:t> ビジョン</a:t>
            </a:r>
            <a:r>
              <a:rPr lang="en-US" altLang="ja-JP" b="1" dirty="0"/>
              <a:t>』</a:t>
            </a:r>
            <a:r>
              <a:rPr lang="ja-JP" altLang="en-US" b="1" dirty="0"/>
              <a:t>に掲げる大阪府の役割に沿って、</a:t>
            </a:r>
            <a:r>
              <a:rPr lang="en-US" altLang="ja-JP" b="1" dirty="0">
                <a:latin typeface="+mn-ea"/>
                <a:cs typeface="Meiryo UI" panose="020B0604030504040204" pitchFamily="50" charset="-128"/>
              </a:rPr>
              <a:t> 2021</a:t>
            </a:r>
            <a:r>
              <a:rPr lang="ja-JP" altLang="en-US" b="1" dirty="0"/>
              <a:t>年度に取組んだ事業</a:t>
            </a:r>
            <a:r>
              <a:rPr lang="ja-JP" altLang="en-US" dirty="0"/>
              <a:t>について紹介します。</a:t>
            </a:r>
            <a:endParaRPr kumimoji="1" lang="ja-JP" altLang="en-US" dirty="0"/>
          </a:p>
        </p:txBody>
      </p:sp>
      <p:sp>
        <p:nvSpPr>
          <p:cNvPr id="3" name="テキスト ボックス 2"/>
          <p:cNvSpPr txBox="1"/>
          <p:nvPr/>
        </p:nvSpPr>
        <p:spPr>
          <a:xfrm>
            <a:off x="1061602" y="2999384"/>
            <a:ext cx="5352747" cy="369332"/>
          </a:xfrm>
          <a:prstGeom prst="rect">
            <a:avLst/>
          </a:prstGeom>
          <a:noFill/>
        </p:spPr>
        <p:txBody>
          <a:bodyPr wrap="none" rtlCol="0">
            <a:spAutoFit/>
          </a:bodyPr>
          <a:lstStyle/>
          <a:p>
            <a:r>
              <a:rPr lang="ja-JP" altLang="en-US" b="1" dirty="0"/>
              <a:t>◆</a:t>
            </a:r>
            <a:r>
              <a:rPr lang="en-US" altLang="ja-JP" b="1" dirty="0"/>
              <a:t>『</a:t>
            </a:r>
            <a:r>
              <a:rPr lang="en-US" altLang="ja-JP" b="1" dirty="0">
                <a:latin typeface="+mn-ea"/>
              </a:rPr>
              <a:t>Osaka</a:t>
            </a:r>
            <a:r>
              <a:rPr lang="ja-JP" altLang="en-US" b="1" dirty="0"/>
              <a:t> </a:t>
            </a:r>
            <a:r>
              <a:rPr lang="en-US" altLang="ja-JP" b="1" dirty="0">
                <a:latin typeface="+mn-ea"/>
              </a:rPr>
              <a:t>SDGs</a:t>
            </a:r>
            <a:r>
              <a:rPr lang="ja-JP" altLang="en-US" b="1" dirty="0"/>
              <a:t> ビジョン</a:t>
            </a:r>
            <a:r>
              <a:rPr kumimoji="1" lang="en-US" altLang="ja-JP" b="1" dirty="0"/>
              <a:t>』</a:t>
            </a:r>
            <a:r>
              <a:rPr kumimoji="1" lang="ja-JP" altLang="en-US" b="1" dirty="0"/>
              <a:t>掲げる大阪府の役割</a:t>
            </a:r>
          </a:p>
        </p:txBody>
      </p:sp>
      <p:sp>
        <p:nvSpPr>
          <p:cNvPr id="4" name="正方形/長方形 3"/>
          <p:cNvSpPr/>
          <p:nvPr/>
        </p:nvSpPr>
        <p:spPr>
          <a:xfrm>
            <a:off x="1169894" y="3368716"/>
            <a:ext cx="9816353" cy="327623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lIns="288000" tIns="216000" bIns="0" rtlCol="0" anchor="ctr" anchorCtr="0"/>
          <a:lstStyle/>
          <a:p>
            <a:pPr marL="185738" indent="-185738">
              <a:tabLst>
                <a:tab pos="185738"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　府民や企業、市町村など、様々なステークホルダーに</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を広く知っていただく</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更なる浸透</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を図り、これまでに</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になじみのなかった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新たなステークホルダーの掘り起こし</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や具体的な行動につなげる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　様々なステークホルダーの取組みを</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実現に向けて</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相互につなぎ合わせていく</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プラットフォームや国関連機関、経済界、金融機関などと連携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し、それぞれのネットワークを活かしながら、ステーク</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ホルダー間の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マッチング</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新たな取組みの創出</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　</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府自らも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ステークホルダーの一員として、</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に貢献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a:t>
            </a:r>
          </a:p>
          <a:p>
            <a:pPr marL="185738" indent="-185738">
              <a:tabLst>
                <a:tab pos="185738"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庁内各部局の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主体的な取組みの更なる充実・強化</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を図り、</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として取り組むからこそできる施策を幅広く展開していく</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④　ハード・ソフト両面から</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大阪の持続的成長や、府民の豊かさ、安全・安心の実現に向け、</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の理念に沿った</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社会システムや価値観の変革</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tabLst>
                <a:tab pos="185738" algn="l"/>
              </a:tabLst>
            </a:pP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3939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latin typeface="+mn-ea"/>
              </a:rPr>
              <a:t>SDGs</a:t>
            </a:r>
            <a:r>
              <a:rPr kumimoji="1" lang="ja-JP" altLang="en-US" dirty="0"/>
              <a:t>未来都市</a:t>
            </a:r>
            <a:r>
              <a:rPr kumimoji="1" lang="ja-JP" altLang="en-US" sz="3600" dirty="0"/>
              <a:t>（自治体</a:t>
            </a:r>
            <a:r>
              <a:rPr lang="en-US" altLang="ja-JP" sz="3600" dirty="0">
                <a:latin typeface="+mn-ea"/>
              </a:rPr>
              <a:t>SDGs</a:t>
            </a:r>
            <a:r>
              <a:rPr kumimoji="1" lang="ja-JP" altLang="en-US" sz="3600" dirty="0"/>
              <a:t>モデル事業）</a:t>
            </a:r>
          </a:p>
        </p:txBody>
      </p:sp>
      <p:sp>
        <p:nvSpPr>
          <p:cNvPr id="27" name="正方形/長方形 26"/>
          <p:cNvSpPr/>
          <p:nvPr/>
        </p:nvSpPr>
        <p:spPr>
          <a:xfrm>
            <a:off x="0" y="1451855"/>
            <a:ext cx="12192000" cy="1436291"/>
          </a:xfrm>
          <a:prstGeom prst="rect">
            <a:avLst/>
          </a:prstGeom>
        </p:spPr>
        <p:txBody>
          <a:bodyPr wrap="square">
            <a:spAutoFit/>
          </a:bodyPr>
          <a:lstStyle/>
          <a:p>
            <a:pPr>
              <a:lnSpc>
                <a:spcPct val="150000"/>
              </a:lnSpc>
            </a:pPr>
            <a:r>
              <a:rPr lang="ja-JP" altLang="en-US" sz="1600" b="1" dirty="0"/>
              <a:t>自治体</a:t>
            </a:r>
            <a:r>
              <a:rPr lang="en-US" altLang="ja-JP" sz="1600" b="1" dirty="0">
                <a:latin typeface="+mn-ea"/>
              </a:rPr>
              <a:t>SDGs</a:t>
            </a:r>
            <a:r>
              <a:rPr lang="ja-JP" altLang="en-US" sz="1600" b="1" dirty="0"/>
              <a:t>モデル事業（大阪発「大阪ブルー・オーシャン・ビジョン」推進プロジェクト）</a:t>
            </a:r>
          </a:p>
          <a:p>
            <a:pPr marL="93663" indent="80963">
              <a:lnSpc>
                <a:spcPts val="1800"/>
              </a:lnSpc>
              <a:spcBef>
                <a:spcPts val="400"/>
              </a:spcBef>
            </a:pPr>
            <a:r>
              <a:rPr lang="ja-JP" altLang="en-US" sz="1400" dirty="0"/>
              <a:t>プラスチックごみ問題解決に向けた世界を先導する取組みとして、経済、社会、環境の三側面から、３</a:t>
            </a:r>
            <a:r>
              <a:rPr lang="en-US" altLang="ja-JP" sz="1400" dirty="0"/>
              <a:t>R</a:t>
            </a:r>
            <a:r>
              <a:rPr lang="ja-JP" altLang="en-US" sz="1400" dirty="0"/>
              <a:t>（リデュース、リユース、リサイクル）などの普及啓発や、海岸漂着ごみの実態調査、海ごみの回収などを府域全体で幅広く実施する。</a:t>
            </a:r>
          </a:p>
          <a:p>
            <a:pPr marL="93663" indent="80963">
              <a:lnSpc>
                <a:spcPts val="1800"/>
              </a:lnSpc>
            </a:pPr>
            <a:r>
              <a:rPr lang="ja-JP" altLang="en-US" sz="1400" dirty="0"/>
              <a:t>特に、三側面をつなぐ統合的取組を、「大阪ブルー・オーシャン・ビジョン」推進事業と銘打ち、ビジョンの実現等に貢献するための計画を策定し、同計画に基づくプラスチックごみの資源循環を推進するとともに、大阪の取組みを国内外に情報発信する。</a:t>
            </a:r>
            <a:endParaRPr lang="ja-JP" altLang="en-US" sz="1400" dirty="0">
              <a:effectLst/>
            </a:endParaRPr>
          </a:p>
        </p:txBody>
      </p:sp>
      <p:grpSp>
        <p:nvGrpSpPr>
          <p:cNvPr id="7" name="グループ化 6"/>
          <p:cNvGrpSpPr/>
          <p:nvPr/>
        </p:nvGrpSpPr>
        <p:grpSpPr>
          <a:xfrm>
            <a:off x="5937182" y="2945647"/>
            <a:ext cx="6054886" cy="2218274"/>
            <a:chOff x="560612" y="2920621"/>
            <a:chExt cx="5994967" cy="2323731"/>
          </a:xfrm>
        </p:grpSpPr>
        <p:sp>
          <p:nvSpPr>
            <p:cNvPr id="14" name="二等辺三角形 13"/>
            <p:cNvSpPr/>
            <p:nvPr/>
          </p:nvSpPr>
          <p:spPr>
            <a:xfrm>
              <a:off x="3103018" y="4926872"/>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896569" y="5012498"/>
              <a:ext cx="1040153" cy="123111"/>
            </a:xfrm>
            <a:prstGeom prst="rect">
              <a:avLst/>
            </a:prstGeom>
            <a:noFill/>
          </p:spPr>
          <p:txBody>
            <a:bodyPr wrap="square" lIns="0" tIns="0" rIns="0" bIns="0" rtlCol="0" anchor="ctr" anchorCtr="0">
              <a:spAutoFit/>
            </a:bodyPr>
            <a:lstStyle/>
            <a:p>
              <a:pPr algn="ctr"/>
              <a:r>
                <a:rPr lang="ja-JP" altLang="en-US" sz="800" b="1" dirty="0">
                  <a:latin typeface="+mn-ea"/>
                  <a:cs typeface="Meiryo UI" panose="020B0604030504040204" pitchFamily="50" charset="-128"/>
                </a:rPr>
                <a:t>制度融資</a:t>
              </a:r>
              <a:endParaRPr lang="en-US" altLang="ja-JP" sz="800" b="1" dirty="0">
                <a:latin typeface="+mn-ea"/>
                <a:cs typeface="Meiryo UI" panose="020B0604030504040204" pitchFamily="50" charset="-128"/>
              </a:endParaRPr>
            </a:p>
          </p:txBody>
        </p:sp>
        <p:sp>
          <p:nvSpPr>
            <p:cNvPr id="17" name="テキスト ボックス 16"/>
            <p:cNvSpPr txBox="1"/>
            <p:nvPr/>
          </p:nvSpPr>
          <p:spPr>
            <a:xfrm>
              <a:off x="3785831" y="4983526"/>
              <a:ext cx="2769748" cy="123111"/>
            </a:xfrm>
            <a:prstGeom prst="rect">
              <a:avLst/>
            </a:prstGeom>
            <a:noFill/>
          </p:spPr>
          <p:txBody>
            <a:bodyPr wrap="square" lIns="0" tIns="0" rIns="0" bIns="0" rtlCol="0" anchor="ctr" anchorCtr="0">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地域の金融機関（設備投資支援</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ビジネス支援資金</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9" name="図 18"/>
            <p:cNvPicPr>
              <a:picLocks noChangeAspect="1"/>
            </p:cNvPicPr>
            <p:nvPr/>
          </p:nvPicPr>
          <p:blipFill>
            <a:blip r:embed="rId2"/>
            <a:stretch>
              <a:fillRect/>
            </a:stretch>
          </p:blipFill>
          <p:spPr>
            <a:xfrm>
              <a:off x="718962" y="3451080"/>
              <a:ext cx="5684127" cy="1424773"/>
            </a:xfrm>
            <a:prstGeom prst="rect">
              <a:avLst/>
            </a:prstGeom>
            <a:ln>
              <a:solidFill>
                <a:schemeClr val="accent1"/>
              </a:solidFill>
            </a:ln>
          </p:spPr>
        </p:pic>
        <p:sp>
          <p:nvSpPr>
            <p:cNvPr id="20" name="正方形/長方形 19"/>
            <p:cNvSpPr/>
            <p:nvPr/>
          </p:nvSpPr>
          <p:spPr>
            <a:xfrm>
              <a:off x="624833" y="2920621"/>
              <a:ext cx="5866525" cy="2323731"/>
            </a:xfrm>
            <a:prstGeom prst="rect">
              <a:avLst/>
            </a:prstGeom>
            <a:no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60612" y="2967910"/>
              <a:ext cx="4897495" cy="253916"/>
            </a:xfrm>
            <a:prstGeom prst="rect">
              <a:avLst/>
            </a:prstGeom>
          </p:spPr>
          <p:txBody>
            <a:bodyPr wrap="none">
              <a:spAutoFit/>
            </a:bodyPr>
            <a:lstStyle/>
            <a:p>
              <a:r>
                <a:rPr lang="ja-JP" altLang="en-US" sz="1050" b="1" dirty="0"/>
                <a:t>「地域・事業者の連携による新たなペットボトル回収・リサイクルシステム」</a:t>
              </a:r>
            </a:p>
          </p:txBody>
        </p:sp>
        <p:sp>
          <p:nvSpPr>
            <p:cNvPr id="30" name="テキスト ボックス 29"/>
            <p:cNvSpPr txBox="1"/>
            <p:nvPr/>
          </p:nvSpPr>
          <p:spPr>
            <a:xfrm>
              <a:off x="3730274" y="3254535"/>
              <a:ext cx="1734105" cy="123111"/>
            </a:xfrm>
            <a:prstGeom prst="rect">
              <a:avLst/>
            </a:prstGeom>
            <a:noFill/>
          </p:spPr>
          <p:txBody>
            <a:bodyPr wrap="square" lIns="0" tIns="0" rIns="0" bIns="0" rtlCol="0" anchor="ctr" anchorCtr="0">
              <a:spAutoFit/>
            </a:bodyPr>
            <a:lstStyle/>
            <a:p>
              <a:pPr algn="ctr"/>
              <a:r>
                <a:rPr lang="ja-JP" altLang="en-US" sz="800" b="1" dirty="0">
                  <a:latin typeface="Meiryo UI" panose="020B0604030504040204" pitchFamily="50" charset="-128"/>
                  <a:ea typeface="Meiryo UI" panose="020B0604030504040204" pitchFamily="50" charset="-128"/>
                  <a:cs typeface="Meiryo UI" panose="020B0604030504040204" pitchFamily="50" charset="-128"/>
                </a:rPr>
                <a:t>自治体（公募及び適否の判断）</a:t>
              </a:r>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二等辺三角形 32"/>
            <p:cNvSpPr/>
            <p:nvPr/>
          </p:nvSpPr>
          <p:spPr>
            <a:xfrm flipV="1">
              <a:off x="3103015" y="3235840"/>
              <a:ext cx="627259" cy="19690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103015" y="3277922"/>
              <a:ext cx="1040153" cy="123111"/>
            </a:xfrm>
            <a:prstGeom prst="rect">
              <a:avLst/>
            </a:prstGeom>
            <a:noFill/>
          </p:spPr>
          <p:txBody>
            <a:bodyPr wrap="square" lIns="0" tIns="0" rIns="0" bIns="0" rtlCol="0" anchor="ctr" anchorCtr="0">
              <a:spAutoFit/>
            </a:bodyPr>
            <a:lstStyle/>
            <a:p>
              <a:r>
                <a:rPr lang="ja-JP" altLang="en-US" sz="800" b="1" dirty="0">
                  <a:latin typeface="+mn-ea"/>
                  <a:cs typeface="Meiryo UI" panose="020B0604030504040204" pitchFamily="50" charset="-128"/>
                </a:rPr>
                <a:t>事業連携協定</a:t>
              </a:r>
              <a:endParaRPr lang="en-US" altLang="ja-JP" sz="800" b="1" dirty="0">
                <a:latin typeface="+mn-ea"/>
                <a:cs typeface="Meiryo UI" panose="020B0604030504040204" pitchFamily="50" charset="-128"/>
              </a:endParaRPr>
            </a:p>
          </p:txBody>
        </p:sp>
      </p:grpSp>
      <p:sp>
        <p:nvSpPr>
          <p:cNvPr id="8" name="テキスト ボックス 7"/>
          <p:cNvSpPr txBox="1"/>
          <p:nvPr/>
        </p:nvSpPr>
        <p:spPr>
          <a:xfrm>
            <a:off x="115630" y="2926270"/>
            <a:ext cx="5821552" cy="2257028"/>
          </a:xfrm>
          <a:prstGeom prst="rect">
            <a:avLst/>
          </a:prstGeom>
          <a:noFill/>
          <a:ln>
            <a:solidFill>
              <a:schemeClr val="tx1"/>
            </a:solidFill>
            <a:prstDash val="solid"/>
          </a:ln>
        </p:spPr>
        <p:txBody>
          <a:bodyPr wrap="square" rtlCol="0">
            <a:spAutoFit/>
          </a:bodyPr>
          <a:lstStyle/>
          <a:p>
            <a:pPr>
              <a:lnSpc>
                <a:spcPct val="150000"/>
              </a:lnSpc>
            </a:pPr>
            <a:r>
              <a:rPr lang="ja-JP" altLang="en-US" sz="1600" b="1" dirty="0"/>
              <a:t>〇３</a:t>
            </a:r>
            <a:r>
              <a:rPr kumimoji="1" lang="ja-JP" altLang="en-US" sz="1600" b="1" dirty="0"/>
              <a:t>側面をつなぐ統合的取組み</a:t>
            </a:r>
            <a:endParaRPr kumimoji="1" lang="en-US" altLang="ja-JP" sz="1600" b="1" dirty="0"/>
          </a:p>
          <a:p>
            <a:pPr>
              <a:lnSpc>
                <a:spcPts val="2000"/>
              </a:lnSpc>
            </a:pPr>
            <a:r>
              <a:rPr kumimoji="1" lang="ja-JP" altLang="en-US" sz="1400" dirty="0"/>
              <a:t>・「大阪ブルー・オーシャン・ビジョン」実行</a:t>
            </a:r>
            <a:r>
              <a:rPr kumimoji="1" lang="ja-JP" altLang="en-US" sz="1400" dirty="0" smtClean="0"/>
              <a:t>計画</a:t>
            </a:r>
            <a:endParaRPr lang="en-US" altLang="ja-JP" sz="1400" dirty="0"/>
          </a:p>
          <a:p>
            <a:pPr indent="268288">
              <a:lnSpc>
                <a:spcPts val="2000"/>
              </a:lnSpc>
            </a:pPr>
            <a:r>
              <a:rPr lang="ja-JP" altLang="en-US" sz="1400" dirty="0"/>
              <a:t>⇒</a:t>
            </a:r>
            <a:r>
              <a:rPr kumimoji="1" lang="ja-JP" altLang="en-US" sz="1400" dirty="0" smtClean="0"/>
              <a:t>令和</a:t>
            </a:r>
            <a:r>
              <a:rPr kumimoji="1" lang="ja-JP" altLang="en-US" sz="1400" dirty="0"/>
              <a:t>３年</a:t>
            </a:r>
            <a:r>
              <a:rPr kumimoji="1" lang="ja-JP" altLang="en-US" sz="1400" dirty="0" smtClean="0"/>
              <a:t>３月に</a:t>
            </a:r>
            <a:r>
              <a:rPr lang="ja-JP" altLang="en-US" sz="1400" dirty="0" smtClean="0"/>
              <a:t>策定</a:t>
            </a:r>
            <a:endParaRPr kumimoji="1" lang="en-US" altLang="ja-JP" sz="1400" dirty="0"/>
          </a:p>
          <a:p>
            <a:pPr marL="268288" indent="-268288">
              <a:lnSpc>
                <a:spcPts val="2000"/>
              </a:lnSpc>
            </a:pPr>
            <a:r>
              <a:rPr lang="ja-JP" altLang="en-US" sz="1400" dirty="0"/>
              <a:t>・「地域・事業者の連携による新たなペットボトル回収・リサイクルシステム」の</a:t>
            </a:r>
            <a:r>
              <a:rPr lang="ja-JP" altLang="en-US" sz="1400" dirty="0" smtClean="0"/>
              <a:t>確立</a:t>
            </a:r>
            <a:endParaRPr lang="en-US" altLang="ja-JP" sz="1400" dirty="0" smtClean="0"/>
          </a:p>
          <a:p>
            <a:pPr>
              <a:lnSpc>
                <a:spcPts val="2000"/>
              </a:lnSpc>
            </a:pPr>
            <a:r>
              <a:rPr lang="ja-JP" altLang="en-US" sz="1400" dirty="0" smtClean="0"/>
              <a:t>　  ⇒参加地域を</a:t>
            </a:r>
            <a:r>
              <a:rPr lang="en-US" altLang="ja-JP" sz="1400" dirty="0" smtClean="0"/>
              <a:t>49</a:t>
            </a:r>
            <a:r>
              <a:rPr lang="ja-JP" altLang="en-US" sz="1400" dirty="0" smtClean="0"/>
              <a:t>地域に増加（大阪市内）</a:t>
            </a:r>
            <a:endParaRPr lang="en-US" altLang="ja-JP" sz="1400" dirty="0"/>
          </a:p>
          <a:p>
            <a:pPr>
              <a:lnSpc>
                <a:spcPts val="2000"/>
              </a:lnSpc>
            </a:pPr>
            <a:r>
              <a:rPr lang="ja-JP" altLang="en-US" sz="1400" dirty="0" smtClean="0"/>
              <a:t>・</a:t>
            </a:r>
            <a:r>
              <a:rPr lang="ja-JP" altLang="en-US" sz="1400" dirty="0"/>
              <a:t>情報発信と国際強力の推進（</a:t>
            </a:r>
            <a:r>
              <a:rPr kumimoji="1" lang="ja-JP" altLang="en-US" sz="1400" dirty="0"/>
              <a:t>海外に向けＰＲ動画を作成</a:t>
            </a:r>
            <a:r>
              <a:rPr kumimoji="1" lang="ja-JP" altLang="en-US" sz="1400" dirty="0" smtClean="0"/>
              <a:t>）</a:t>
            </a:r>
            <a:endParaRPr kumimoji="1" lang="en-US" altLang="ja-JP" sz="1400" dirty="0" smtClean="0"/>
          </a:p>
          <a:p>
            <a:pPr>
              <a:lnSpc>
                <a:spcPts val="2000"/>
              </a:lnSpc>
            </a:pPr>
            <a:r>
              <a:rPr lang="en-US" altLang="ja-JP" sz="1400" dirty="0"/>
              <a:t> </a:t>
            </a:r>
            <a:r>
              <a:rPr lang="en-US" altLang="ja-JP" sz="1400" dirty="0" smtClean="0"/>
              <a:t>    </a:t>
            </a:r>
            <a:r>
              <a:rPr lang="ja-JP" altLang="en-US" sz="1400" dirty="0"/>
              <a:t> </a:t>
            </a:r>
            <a:r>
              <a:rPr lang="ja-JP" altLang="en-US" sz="1400" dirty="0" smtClean="0"/>
              <a:t> ⇒国際的な環境イベントや環境関連会議を</a:t>
            </a:r>
            <a:r>
              <a:rPr lang="en-US" altLang="ja-JP" sz="1400" dirty="0" smtClean="0"/>
              <a:t>13</a:t>
            </a:r>
            <a:r>
              <a:rPr lang="ja-JP" altLang="en-US" sz="1400" dirty="0" smtClean="0"/>
              <a:t>件実施</a:t>
            </a:r>
            <a:endParaRPr kumimoji="1" lang="ja-JP" altLang="en-US" sz="1400" dirty="0"/>
          </a:p>
        </p:txBody>
      </p:sp>
      <p:sp>
        <p:nvSpPr>
          <p:cNvPr id="3" name="正方形/長方形 2"/>
          <p:cNvSpPr/>
          <p:nvPr/>
        </p:nvSpPr>
        <p:spPr>
          <a:xfrm>
            <a:off x="115630" y="5340003"/>
            <a:ext cx="11927485" cy="1415772"/>
          </a:xfrm>
          <a:prstGeom prst="rect">
            <a:avLst/>
          </a:prstGeom>
        </p:spPr>
        <p:txBody>
          <a:bodyPr wrap="square">
            <a:spAutoFit/>
          </a:bodyPr>
          <a:lstStyle/>
          <a:p>
            <a:r>
              <a:rPr lang="ja-JP" altLang="en-US" sz="1600" b="1" dirty="0">
                <a:latin typeface="+mn-ea"/>
              </a:rPr>
              <a:t>〇内閣府による進捗評価結果（有識者に</a:t>
            </a:r>
            <a:r>
              <a:rPr lang="ja-JP" altLang="en-US" sz="1600" b="1" dirty="0" smtClean="0">
                <a:latin typeface="+mn-ea"/>
              </a:rPr>
              <a:t>よる主な評価</a:t>
            </a:r>
            <a:r>
              <a:rPr lang="ja-JP" altLang="en-US" sz="1600" b="1" dirty="0">
                <a:latin typeface="+mn-ea"/>
              </a:rPr>
              <a:t>コメント）</a:t>
            </a:r>
            <a:endParaRPr lang="en-US" altLang="ja-JP" sz="1600" b="1" dirty="0"/>
          </a:p>
          <a:p>
            <a:r>
              <a:rPr lang="ja-JP" altLang="en-US" sz="1400" dirty="0" smtClean="0">
                <a:latin typeface="+mn-ea"/>
              </a:rPr>
              <a:t>・具体的に「大阪ブルー・オーシャン・ビジョン」の実現に向けて、ペットボトルのリサイクルが進んでいる。府と市が連携した取組はＳＤＧｓ未　</a:t>
            </a:r>
            <a:endParaRPr lang="en-US" altLang="ja-JP" sz="1400" dirty="0" smtClean="0">
              <a:latin typeface="+mn-ea"/>
            </a:endParaRPr>
          </a:p>
          <a:p>
            <a:r>
              <a:rPr lang="ja-JP" altLang="en-US" sz="1400" dirty="0" smtClean="0">
                <a:latin typeface="+mn-ea"/>
              </a:rPr>
              <a:t>　来都市等の選定開始以来、初の試みであるため今後の展開に期待する。まずは大阪市から始めて、大阪府域に展開していく手法は、効果的である　</a:t>
            </a:r>
            <a:endParaRPr lang="en-US" altLang="ja-JP" sz="1400" dirty="0" smtClean="0">
              <a:latin typeface="+mn-ea"/>
            </a:endParaRPr>
          </a:p>
          <a:p>
            <a:r>
              <a:rPr lang="ja-JP" altLang="en-US" sz="1400" dirty="0" smtClean="0">
                <a:latin typeface="+mn-ea"/>
              </a:rPr>
              <a:t>　と評価できる。</a:t>
            </a:r>
            <a:endParaRPr lang="en-US" altLang="ja-JP" sz="1400" dirty="0" smtClean="0">
              <a:latin typeface="+mn-ea"/>
            </a:endParaRPr>
          </a:p>
          <a:p>
            <a:r>
              <a:rPr lang="ja-JP" altLang="en-US" sz="1400" dirty="0" smtClean="0">
                <a:latin typeface="+mn-ea"/>
              </a:rPr>
              <a:t>・プラスチックの再生利用は「大阪ブルー・オーシャン・ビジョン」の目標の中心的な課題となるが、漂着調査だけではなく、一般廃棄物、産業廃</a:t>
            </a:r>
            <a:endParaRPr lang="en-US" altLang="ja-JP" sz="1400" dirty="0" smtClean="0">
              <a:latin typeface="+mn-ea"/>
            </a:endParaRPr>
          </a:p>
          <a:p>
            <a:r>
              <a:rPr lang="ja-JP" altLang="en-US" sz="1400" dirty="0" smtClean="0">
                <a:latin typeface="+mn-ea"/>
              </a:rPr>
              <a:t>　棄物としての回収量、家庭用、事業用としての消費量、販売量の評価指標も検討いただき、大阪モデルとして発信を期待する。</a:t>
            </a:r>
            <a:endParaRPr lang="en-US" altLang="ja-JP" sz="1400" dirty="0" smtClean="0">
              <a:latin typeface="+mn-ea"/>
            </a:endParaRPr>
          </a:p>
        </p:txBody>
      </p:sp>
    </p:spTree>
    <p:extLst>
      <p:ext uri="{BB962C8B-B14F-4D97-AF65-F5344CB8AC3E}">
        <p14:creationId xmlns:p14="http://schemas.microsoft.com/office/powerpoint/2010/main" val="2726707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marL="185738" indent="-185738">
              <a:tabLst>
                <a:tab pos="185738" algn="l"/>
              </a:tabLst>
            </a:pPr>
            <a:r>
              <a:rPr lang="ja-JP" altLang="en-US" sz="3200" dirty="0">
                <a:latin typeface="Meiryo UI" panose="020B0604030504040204" pitchFamily="50" charset="-128"/>
                <a:ea typeface="Meiryo UI" panose="020B0604030504040204" pitchFamily="50" charset="-128"/>
                <a:cs typeface="Meiryo UI" panose="020B0604030504040204" pitchFamily="50" charset="-128"/>
              </a:rPr>
              <a:t>ハード・ソフト両面から</a:t>
            </a:r>
            <a:r>
              <a:rPr lang="en-US" altLang="ja-JP" sz="3200"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dirty="0">
                <a:latin typeface="Meiryo UI" panose="020B0604030504040204" pitchFamily="50" charset="-128"/>
                <a:ea typeface="Meiryo UI" panose="020B0604030504040204" pitchFamily="50" charset="-128"/>
                <a:cs typeface="Meiryo UI" panose="020B0604030504040204" pitchFamily="50" charset="-128"/>
              </a:rPr>
            </a:br>
            <a:r>
              <a:rPr lang="en-US" altLang="ja-JP" sz="4000" dirty="0">
                <a:latin typeface="Meiryo UI" panose="020B0604030504040204" pitchFamily="50" charset="-128"/>
                <a:ea typeface="Meiryo UI" panose="020B0604030504040204" pitchFamily="50" charset="-128"/>
                <a:cs typeface="Meiryo UI" panose="020B0604030504040204" pitchFamily="50" charset="-128"/>
              </a:rPr>
              <a:t/>
            </a:r>
            <a:br>
              <a:rPr lang="en-US" altLang="ja-JP" sz="4000" dirty="0">
                <a:latin typeface="Meiryo UI" panose="020B0604030504040204" pitchFamily="50" charset="-128"/>
                <a:ea typeface="Meiryo UI" panose="020B0604030504040204" pitchFamily="50" charset="-128"/>
                <a:cs typeface="Meiryo UI" panose="020B0604030504040204" pitchFamily="50" charset="-128"/>
              </a:rPr>
            </a:b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36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3600" b="1" dirty="0">
                <a:latin typeface="Meiryo UI" panose="020B0604030504040204" pitchFamily="50" charset="-128"/>
                <a:ea typeface="Meiryo UI" panose="020B0604030504040204" pitchFamily="50" charset="-128"/>
                <a:cs typeface="Meiryo UI" panose="020B0604030504040204" pitchFamily="50" charset="-128"/>
              </a:rPr>
              <a:t>を具現化した都市づくり」を進める</a:t>
            </a:r>
            <a:endParaRPr lang="en-US" altLang="ja-JP" sz="3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46546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a:t>
            </a:r>
            <a:r>
              <a:rPr lang="en-US" altLang="ja-JP" dirty="0">
                <a:latin typeface="+mn-ea"/>
              </a:rPr>
              <a:t>SDGs</a:t>
            </a:r>
            <a:r>
              <a:rPr kumimoji="1" lang="ja-JP" altLang="en-US" dirty="0"/>
              <a:t>行動憲章</a:t>
            </a:r>
          </a:p>
        </p:txBody>
      </p:sp>
      <p:sp>
        <p:nvSpPr>
          <p:cNvPr id="4" name="正方形/長方形 3"/>
          <p:cNvSpPr/>
          <p:nvPr/>
        </p:nvSpPr>
        <p:spPr>
          <a:xfrm>
            <a:off x="277557" y="1765158"/>
            <a:ext cx="11694049" cy="584775"/>
          </a:xfrm>
          <a:prstGeom prst="rect">
            <a:avLst/>
          </a:prstGeom>
        </p:spPr>
        <p:txBody>
          <a:bodyPr wrap="square">
            <a:spAutoFit/>
          </a:bodyPr>
          <a:lstStyle/>
          <a:p>
            <a:r>
              <a:rPr lang="ja-JP" altLang="en-US" sz="1600" dirty="0"/>
              <a:t>府民や府内企業・団体などあらゆるステークホルダーに</a:t>
            </a:r>
            <a:r>
              <a:rPr lang="en-US" altLang="ja-JP" sz="1600" dirty="0">
                <a:latin typeface="+mn-ea"/>
              </a:rPr>
              <a:t>SDGs</a:t>
            </a:r>
            <a:r>
              <a:rPr lang="ja-JP" altLang="en-US" sz="1600" dirty="0"/>
              <a:t>を知ってもらい、具体的な行動につなげていただくことを目的に「大阪</a:t>
            </a:r>
            <a:r>
              <a:rPr lang="en-US" altLang="ja-JP" sz="1600" dirty="0">
                <a:latin typeface="+mn-ea"/>
              </a:rPr>
              <a:t>SDGs</a:t>
            </a:r>
            <a:r>
              <a:rPr lang="ja-JP" altLang="en-US" sz="1600" dirty="0"/>
              <a:t>行動憲章」を策定しました。</a:t>
            </a:r>
            <a:r>
              <a:rPr lang="ja-JP" altLang="en-US" sz="1400" dirty="0">
                <a:latin typeface="+mn-ea"/>
              </a:rPr>
              <a:t>（</a:t>
            </a:r>
            <a:r>
              <a:rPr lang="en-US" altLang="ja-JP" sz="1400" dirty="0">
                <a:latin typeface="+mn-ea"/>
              </a:rPr>
              <a:t>2021</a:t>
            </a:r>
            <a:r>
              <a:rPr lang="ja-JP" altLang="en-US" sz="1400" dirty="0">
                <a:latin typeface="+mn-ea"/>
              </a:rPr>
              <a:t>年（令和</a:t>
            </a:r>
            <a:r>
              <a:rPr lang="en-US" altLang="ja-JP" sz="1400" dirty="0">
                <a:latin typeface="+mn-ea"/>
              </a:rPr>
              <a:t>3</a:t>
            </a:r>
            <a:r>
              <a:rPr lang="ja-JP" altLang="en-US" sz="1400" dirty="0">
                <a:latin typeface="+mn-ea"/>
              </a:rPr>
              <a:t>年）</a:t>
            </a:r>
            <a:r>
              <a:rPr lang="en-US" altLang="ja-JP" sz="1400" dirty="0">
                <a:latin typeface="+mn-ea"/>
              </a:rPr>
              <a:t>1</a:t>
            </a:r>
            <a:r>
              <a:rPr lang="ja-JP" altLang="en-US" sz="1400" dirty="0">
                <a:latin typeface="+mn-ea"/>
              </a:rPr>
              <a:t>月</a:t>
            </a:r>
            <a:r>
              <a:rPr lang="en-US" altLang="ja-JP" sz="1400" dirty="0">
                <a:latin typeface="+mn-ea"/>
              </a:rPr>
              <a:t>22</a:t>
            </a:r>
            <a:r>
              <a:rPr lang="ja-JP" altLang="en-US" sz="1400" dirty="0">
                <a:latin typeface="+mn-ea"/>
              </a:rPr>
              <a:t>日）</a:t>
            </a:r>
            <a:endParaRPr lang="en-US" altLang="ja-JP" sz="1400" dirty="0">
              <a:latin typeface="+mn-ea"/>
            </a:endParaRPr>
          </a:p>
        </p:txBody>
      </p:sp>
      <p:grpSp>
        <p:nvGrpSpPr>
          <p:cNvPr id="3" name="グループ化 2"/>
          <p:cNvGrpSpPr/>
          <p:nvPr/>
        </p:nvGrpSpPr>
        <p:grpSpPr>
          <a:xfrm>
            <a:off x="1" y="2881369"/>
            <a:ext cx="12192000" cy="3600113"/>
            <a:chOff x="1" y="2881369"/>
            <a:chExt cx="12192000" cy="3600113"/>
          </a:xfrm>
        </p:grpSpPr>
        <p:pic>
          <p:nvPicPr>
            <p:cNvPr id="28" name="図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920" y="3057281"/>
              <a:ext cx="531111" cy="531111"/>
            </a:xfrm>
            <a:prstGeom prst="rect">
              <a:avLst/>
            </a:prstGeom>
          </p:spPr>
        </p:pic>
        <p:sp>
          <p:nvSpPr>
            <p:cNvPr id="29" name="テキスト ボックス 28"/>
            <p:cNvSpPr txBox="1"/>
            <p:nvPr/>
          </p:nvSpPr>
          <p:spPr>
            <a:xfrm>
              <a:off x="1837583" y="4379327"/>
              <a:ext cx="8449693" cy="830997"/>
            </a:xfrm>
            <a:prstGeom prst="rect">
              <a:avLst/>
            </a:prstGeom>
            <a:noFill/>
          </p:spPr>
          <p:txBody>
            <a:bodyPr wrap="square" rtlCol="0">
              <a:spAutoFit/>
            </a:bodyPr>
            <a:lstStyle/>
            <a:p>
              <a:pPr algn="dist"/>
              <a:r>
                <a:rPr kumimoji="1" lang="ja-JP" altLang="en-US" sz="1600" dirty="0">
                  <a:latin typeface="Meiryo UI" panose="020B0604030504040204" pitchFamily="50" charset="-128"/>
                  <a:ea typeface="Meiryo UI" panose="020B0604030504040204" pitchFamily="50" charset="-128"/>
                </a:rPr>
                <a:t>わたしたちは、「誰一人取り残さない、持続可能な社会の実現」をめざす“持続可能な開発のための</a:t>
              </a:r>
              <a:r>
                <a:rPr kumimoji="1" lang="en-US" altLang="ja-JP" sz="1600" dirty="0">
                  <a:latin typeface="Meiryo UI" panose="020B0604030504040204" pitchFamily="50" charset="-128"/>
                  <a:ea typeface="Meiryo UI" panose="020B0604030504040204" pitchFamily="50" charset="-128"/>
                </a:rPr>
                <a:t>2030</a:t>
              </a:r>
              <a:r>
                <a:rPr kumimoji="1" lang="ja-JP" altLang="en-US" sz="1600" dirty="0">
                  <a:latin typeface="Meiryo UI" panose="020B0604030504040204" pitchFamily="50" charset="-128"/>
                  <a:ea typeface="Meiryo UI" panose="020B0604030504040204" pitchFamily="50" charset="-128"/>
                </a:rPr>
                <a:t>アジェンダ”（</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）の理念に賛同し、</a:t>
              </a:r>
              <a:r>
                <a:rPr kumimoji="1" lang="en-US" altLang="ja-JP" sz="1600" dirty="0">
                  <a:latin typeface="Meiryo UI" panose="020B0604030504040204" pitchFamily="50" charset="-128"/>
                  <a:ea typeface="Meiryo UI" panose="020B0604030504040204" pitchFamily="50" charset="-128"/>
                </a:rPr>
                <a:t>2025</a:t>
              </a:r>
              <a:r>
                <a:rPr kumimoji="1" lang="ja-JP" altLang="en-US" sz="1600" dirty="0">
                  <a:latin typeface="Meiryo UI" panose="020B0604030504040204" pitchFamily="50" charset="-128"/>
                  <a:ea typeface="Meiryo UI" panose="020B0604030504040204" pitchFamily="50" charset="-128"/>
                </a:rPr>
                <a:t>年大阪・関西万博の地元都市として、</a:t>
              </a:r>
              <a:endParaRPr kumimoji="1" lang="en-US" altLang="ja-JP" sz="16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万博のテーマである「いのち輝く未来社会のデザイン」に向けて、</a:t>
              </a:r>
              <a:r>
                <a:rPr kumimoji="1" lang="en-US" altLang="ja-JP" sz="1600" dirty="0">
                  <a:latin typeface="Meiryo UI" panose="020B0604030504040204" pitchFamily="50" charset="-128"/>
                  <a:ea typeface="Meiryo UI" panose="020B0604030504040204" pitchFamily="50" charset="-128"/>
                </a:rPr>
                <a:t>SDGs</a:t>
              </a:r>
              <a:r>
                <a:rPr kumimoji="1" lang="ja-JP" altLang="en-US" sz="1600" dirty="0">
                  <a:latin typeface="Meiryo UI" panose="020B0604030504040204" pitchFamily="50" charset="-128"/>
                  <a:ea typeface="Meiryo UI" panose="020B0604030504040204" pitchFamily="50" charset="-128"/>
                </a:rPr>
                <a:t>の</a:t>
              </a:r>
              <a:r>
                <a:rPr kumimoji="1" lang="en-US" altLang="ja-JP" sz="1600" dirty="0">
                  <a:latin typeface="Meiryo UI" panose="020B0604030504040204" pitchFamily="50" charset="-128"/>
                  <a:ea typeface="Meiryo UI" panose="020B0604030504040204" pitchFamily="50" charset="-128"/>
                </a:rPr>
                <a:t>17</a:t>
              </a:r>
              <a:r>
                <a:rPr kumimoji="1" lang="ja-JP" altLang="en-US" sz="1600" dirty="0">
                  <a:latin typeface="Meiryo UI" panose="020B0604030504040204" pitchFamily="50" charset="-128"/>
                  <a:ea typeface="Meiryo UI" panose="020B0604030504040204" pitchFamily="50" charset="-128"/>
                </a:rPr>
                <a:t>ゴールの達成をめざします。</a:t>
              </a:r>
            </a:p>
          </p:txBody>
        </p:sp>
        <p:sp>
          <p:nvSpPr>
            <p:cNvPr id="30" name="テキスト ボックス 29"/>
            <p:cNvSpPr txBox="1"/>
            <p:nvPr/>
          </p:nvSpPr>
          <p:spPr>
            <a:xfrm>
              <a:off x="2654494" y="5210324"/>
              <a:ext cx="7098350" cy="1061829"/>
            </a:xfrm>
            <a:prstGeom prst="rect">
              <a:avLst/>
            </a:prstGeom>
            <a:noFill/>
          </p:spPr>
          <p:txBody>
            <a:bodyPr wrap="square" rtlCol="0">
              <a:spAutoFit/>
            </a:bodyPr>
            <a:lstStyle/>
            <a:p>
              <a:pPr>
                <a:lnSpc>
                  <a:spcPct val="150000"/>
                </a:lnSpc>
              </a:pPr>
              <a:r>
                <a:rPr kumimoji="1" lang="ja-JP" altLang="en-US" sz="1400" dirty="0">
                  <a:latin typeface="Meiryo UI" panose="020B0604030504040204" pitchFamily="50" charset="-128"/>
                  <a:ea typeface="Meiryo UI" panose="020B0604030504040204" pitchFamily="50" charset="-128"/>
                </a:rPr>
                <a:t>１．かけがえのない“いのち”を大切にし、地域社会や環境に配慮して行動します。</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２．</a:t>
              </a:r>
              <a:r>
                <a:rPr kumimoji="1" lang="en-US" altLang="ja-JP" sz="1400" dirty="0">
                  <a:latin typeface="Meiryo UI" panose="020B0604030504040204" pitchFamily="50" charset="-128"/>
                  <a:ea typeface="Meiryo UI" panose="020B0604030504040204" pitchFamily="50" charset="-128"/>
                </a:rPr>
                <a:t>2030</a:t>
              </a:r>
              <a:r>
                <a:rPr kumimoji="1" lang="ja-JP" altLang="en-US" sz="1400" dirty="0">
                  <a:latin typeface="Meiryo UI" panose="020B0604030504040204" pitchFamily="50" charset="-128"/>
                  <a:ea typeface="Meiryo UI" panose="020B0604030504040204" pitchFamily="50" charset="-128"/>
                </a:rPr>
                <a:t>年に住みたい魅力あふれる大阪をイメージし、できることから意識して行動します。</a:t>
              </a:r>
              <a:endParaRPr kumimoji="1" lang="en-US" altLang="ja-JP" sz="1400" dirty="0">
                <a:latin typeface="Meiryo UI" panose="020B0604030504040204" pitchFamily="50" charset="-128"/>
                <a:ea typeface="Meiryo UI" panose="020B0604030504040204" pitchFamily="50" charset="-128"/>
              </a:endParaRPr>
            </a:p>
            <a:p>
              <a:pPr>
                <a:lnSpc>
                  <a:spcPct val="150000"/>
                </a:lnSpc>
              </a:pPr>
              <a:r>
                <a:rPr kumimoji="1" lang="ja-JP" altLang="en-US" sz="1400" dirty="0">
                  <a:latin typeface="Meiryo UI" panose="020B0604030504040204" pitchFamily="50" charset="-128"/>
                  <a:ea typeface="Meiryo UI" panose="020B0604030504040204" pitchFamily="50" charset="-128"/>
                </a:rPr>
                <a:t>３．人と人との出会い、つながりを大事にしながら、互いに学びあい協力して行動します。</a:t>
              </a:r>
            </a:p>
          </p:txBody>
        </p:sp>
        <p:sp>
          <p:nvSpPr>
            <p:cNvPr id="31" name="正方形/長方形 30"/>
            <p:cNvSpPr/>
            <p:nvPr/>
          </p:nvSpPr>
          <p:spPr>
            <a:xfrm>
              <a:off x="1" y="3057281"/>
              <a:ext cx="12192000" cy="540001"/>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zh-TW" altLang="en-US" b="1" u="sng" spc="600" dirty="0">
                  <a:solidFill>
                    <a:schemeClr val="tx1"/>
                  </a:solidFill>
                  <a:latin typeface="Meiryo UI" panose="020B0604030504040204" pitchFamily="50" charset="-128"/>
                  <a:ea typeface="Meiryo UI" panose="020B0604030504040204" pitchFamily="50" charset="-128"/>
                </a:rPr>
                <a:t>大阪</a:t>
              </a:r>
              <a:r>
                <a:rPr kumimoji="1" lang="en-US" altLang="zh-TW" b="1" u="sng" spc="600" dirty="0">
                  <a:solidFill>
                    <a:schemeClr val="tx1"/>
                  </a:solidFill>
                  <a:latin typeface="Meiryo UI" panose="020B0604030504040204" pitchFamily="50" charset="-128"/>
                  <a:ea typeface="Meiryo UI" panose="020B0604030504040204" pitchFamily="50" charset="-128"/>
                </a:rPr>
                <a:t>SDGs</a:t>
              </a:r>
              <a:r>
                <a:rPr kumimoji="1" lang="zh-TW" altLang="en-US" b="1" u="sng" spc="600" dirty="0">
                  <a:solidFill>
                    <a:schemeClr val="tx1"/>
                  </a:solidFill>
                  <a:latin typeface="Meiryo UI" panose="020B0604030504040204" pitchFamily="50" charset="-128"/>
                  <a:ea typeface="Meiryo UI" panose="020B0604030504040204" pitchFamily="50" charset="-128"/>
                </a:rPr>
                <a:t>行動憲章</a:t>
              </a:r>
            </a:p>
          </p:txBody>
        </p:sp>
        <p:pic>
          <p:nvPicPr>
            <p:cNvPr id="32" name="図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890" y="3069798"/>
              <a:ext cx="531111" cy="531111"/>
            </a:xfrm>
            <a:prstGeom prst="rect">
              <a:avLst/>
            </a:prstGeom>
          </p:spPr>
        </p:pic>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978" y="3706034"/>
              <a:ext cx="463043" cy="463043"/>
            </a:xfrm>
            <a:prstGeom prst="rect">
              <a:avLst/>
            </a:prstGeom>
          </p:spPr>
        </p:pic>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2973" y="3706034"/>
              <a:ext cx="463043" cy="463043"/>
            </a:xfrm>
            <a:prstGeom prst="rect">
              <a:avLst/>
            </a:prstGeom>
          </p:spPr>
        </p:pic>
        <p:pic>
          <p:nvPicPr>
            <p:cNvPr id="35" name="図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7968" y="3706034"/>
              <a:ext cx="463043" cy="463043"/>
            </a:xfrm>
            <a:prstGeom prst="rect">
              <a:avLst/>
            </a:prstGeom>
          </p:spPr>
        </p:pic>
        <p:pic>
          <p:nvPicPr>
            <p:cNvPr id="36" name="図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7615" y="3710894"/>
              <a:ext cx="463043" cy="463043"/>
            </a:xfrm>
            <a:prstGeom prst="rect">
              <a:avLst/>
            </a:prstGeom>
          </p:spPr>
        </p:pic>
        <p:pic>
          <p:nvPicPr>
            <p:cNvPr id="37" name="図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4778" y="3702830"/>
              <a:ext cx="463043" cy="463043"/>
            </a:xfrm>
            <a:prstGeom prst="rect">
              <a:avLst/>
            </a:prstGeom>
          </p:spPr>
        </p:pic>
        <p:pic>
          <p:nvPicPr>
            <p:cNvPr id="38" name="図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4425" y="3710893"/>
              <a:ext cx="463043" cy="463043"/>
            </a:xfrm>
            <a:prstGeom prst="rect">
              <a:avLst/>
            </a:prstGeom>
          </p:spPr>
        </p:pic>
        <p:pic>
          <p:nvPicPr>
            <p:cNvPr id="39" name="図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2868" y="3710892"/>
              <a:ext cx="463043" cy="463043"/>
            </a:xfrm>
            <a:prstGeom prst="rect">
              <a:avLst/>
            </a:prstGeom>
          </p:spPr>
        </p:pic>
        <p:pic>
          <p:nvPicPr>
            <p:cNvPr id="40" name="図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2943" y="3706034"/>
              <a:ext cx="463043" cy="463043"/>
            </a:xfrm>
            <a:prstGeom prst="rect">
              <a:avLst/>
            </a:prstGeom>
          </p:spPr>
        </p:pic>
        <p:pic>
          <p:nvPicPr>
            <p:cNvPr id="41" name="図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7938" y="3706034"/>
              <a:ext cx="463043" cy="463043"/>
            </a:xfrm>
            <a:prstGeom prst="rect">
              <a:avLst/>
            </a:prstGeom>
          </p:spPr>
        </p:pic>
        <p:pic>
          <p:nvPicPr>
            <p:cNvPr id="42" name="図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2933" y="3706034"/>
              <a:ext cx="463043" cy="463043"/>
            </a:xfrm>
            <a:prstGeom prst="rect">
              <a:avLst/>
            </a:prstGeom>
          </p:spPr>
        </p:pic>
        <p:pic>
          <p:nvPicPr>
            <p:cNvPr id="43" name="図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4278" y="3706033"/>
              <a:ext cx="463043" cy="463043"/>
            </a:xfrm>
            <a:prstGeom prst="rect">
              <a:avLst/>
            </a:prstGeom>
          </p:spPr>
        </p:pic>
        <p:pic>
          <p:nvPicPr>
            <p:cNvPr id="44" name="図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65623" y="3702831"/>
              <a:ext cx="463043" cy="463043"/>
            </a:xfrm>
            <a:prstGeom prst="rect">
              <a:avLst/>
            </a:prstGeom>
          </p:spPr>
        </p:pic>
        <p:pic>
          <p:nvPicPr>
            <p:cNvPr id="45" name="図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8101" y="3706033"/>
              <a:ext cx="463043" cy="463043"/>
            </a:xfrm>
            <a:prstGeom prst="rect">
              <a:avLst/>
            </a:prstGeom>
          </p:spPr>
        </p:pic>
        <p:pic>
          <p:nvPicPr>
            <p:cNvPr id="46" name="図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35613" y="3707444"/>
              <a:ext cx="463043" cy="463043"/>
            </a:xfrm>
            <a:prstGeom prst="rect">
              <a:avLst/>
            </a:prstGeom>
          </p:spPr>
        </p:pic>
        <p:pic>
          <p:nvPicPr>
            <p:cNvPr id="47" name="図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727912" y="3706034"/>
              <a:ext cx="463043" cy="463043"/>
            </a:xfrm>
            <a:prstGeom prst="rect">
              <a:avLst/>
            </a:prstGeom>
          </p:spPr>
        </p:pic>
        <p:pic>
          <p:nvPicPr>
            <p:cNvPr id="48" name="図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12908" y="3706034"/>
              <a:ext cx="463043" cy="463043"/>
            </a:xfrm>
            <a:prstGeom prst="rect">
              <a:avLst/>
            </a:prstGeom>
          </p:spPr>
        </p:pic>
        <p:pic>
          <p:nvPicPr>
            <p:cNvPr id="49" name="図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97906" y="3706034"/>
              <a:ext cx="463043" cy="463043"/>
            </a:xfrm>
            <a:prstGeom prst="rect">
              <a:avLst/>
            </a:prstGeom>
          </p:spPr>
        </p:pic>
        <p:sp>
          <p:nvSpPr>
            <p:cNvPr id="50" name="正方形/長方形 49"/>
            <p:cNvSpPr/>
            <p:nvPr/>
          </p:nvSpPr>
          <p:spPr>
            <a:xfrm>
              <a:off x="1484243" y="2881369"/>
              <a:ext cx="9156375" cy="3600113"/>
            </a:xfrm>
            <a:prstGeom prst="rect">
              <a:avLst/>
            </a:prstGeom>
            <a:noFill/>
            <a:ln w="101600" cmpd="thickThi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730377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私の</a:t>
            </a:r>
            <a:r>
              <a:rPr lang="en-US" altLang="ja-JP" dirty="0">
                <a:latin typeface="+mn-ea"/>
              </a:rPr>
              <a:t>SDGs</a:t>
            </a:r>
            <a:r>
              <a:rPr kumimoji="1" lang="ja-JP" altLang="en-US" dirty="0"/>
              <a:t>宣言プロジェクト</a:t>
            </a:r>
          </a:p>
        </p:txBody>
      </p:sp>
      <p:sp>
        <p:nvSpPr>
          <p:cNvPr id="4" name="正方形/長方形 3"/>
          <p:cNvSpPr/>
          <p:nvPr/>
        </p:nvSpPr>
        <p:spPr>
          <a:xfrm>
            <a:off x="277557" y="1671029"/>
            <a:ext cx="11694049" cy="938719"/>
          </a:xfrm>
          <a:prstGeom prst="rect">
            <a:avLst/>
          </a:prstGeom>
        </p:spPr>
        <p:txBody>
          <a:bodyPr wrap="square">
            <a:spAutoFit/>
          </a:bodyPr>
          <a:lstStyle/>
          <a:p>
            <a:pPr marL="93663" indent="-93663">
              <a:lnSpc>
                <a:spcPts val="2200"/>
              </a:lnSpc>
            </a:pPr>
            <a:r>
              <a:rPr lang="ja-JP" altLang="en-US" sz="1600" dirty="0">
                <a:latin typeface="+mn-ea"/>
              </a:rPr>
              <a:t>「大阪</a:t>
            </a:r>
            <a:r>
              <a:rPr lang="en-US" altLang="ja-JP" sz="1600" dirty="0">
                <a:latin typeface="+mn-ea"/>
              </a:rPr>
              <a:t>SDGs</a:t>
            </a:r>
            <a:r>
              <a:rPr lang="ja-JP" altLang="en-US" sz="1600" dirty="0">
                <a:latin typeface="+mn-ea"/>
              </a:rPr>
              <a:t>行動憲章」の趣旨に沿って、各ステークホルダーの行動を促すため、</a:t>
            </a:r>
            <a:r>
              <a:rPr lang="en-US" altLang="ja-JP" sz="1600" dirty="0">
                <a:latin typeface="+mn-ea"/>
              </a:rPr>
              <a:t>SDGs</a:t>
            </a:r>
            <a:r>
              <a:rPr lang="ja-JP" altLang="en-US" sz="1600" dirty="0">
                <a:latin typeface="+mn-ea"/>
              </a:rPr>
              <a:t>を達成に向け自らが行う行動を宣言していただくプロジェクトを令和</a:t>
            </a:r>
            <a:r>
              <a:rPr lang="en-US" altLang="ja-JP" sz="1600" dirty="0">
                <a:latin typeface="+mn-ea"/>
              </a:rPr>
              <a:t>3</a:t>
            </a:r>
            <a:r>
              <a:rPr lang="ja-JP" altLang="en-US" sz="1600" dirty="0">
                <a:latin typeface="+mn-ea"/>
              </a:rPr>
              <a:t>年</a:t>
            </a:r>
            <a:r>
              <a:rPr lang="en-US" altLang="ja-JP" sz="1600" dirty="0">
                <a:latin typeface="+mn-ea"/>
              </a:rPr>
              <a:t>2</a:t>
            </a:r>
            <a:r>
              <a:rPr lang="ja-JP" altLang="en-US" sz="1600" dirty="0">
                <a:latin typeface="+mn-ea"/>
              </a:rPr>
              <a:t>月に開始し、府民や企業・団体の皆様から約</a:t>
            </a:r>
            <a:r>
              <a:rPr lang="en-US" altLang="ja-JP" sz="1600" dirty="0">
                <a:latin typeface="+mn-ea"/>
              </a:rPr>
              <a:t>1300</a:t>
            </a:r>
            <a:r>
              <a:rPr lang="ja-JP" altLang="en-US" sz="1600" dirty="0">
                <a:latin typeface="+mn-ea"/>
              </a:rPr>
              <a:t>件の宣言をいただきました。　</a:t>
            </a:r>
            <a:endParaRPr lang="en-US" altLang="ja-JP" sz="1400" dirty="0">
              <a:latin typeface="+mn-ea"/>
            </a:endParaRPr>
          </a:p>
          <a:p>
            <a:pPr indent="93663">
              <a:lnSpc>
                <a:spcPts val="2200"/>
              </a:lnSpc>
            </a:pPr>
            <a:r>
              <a:rPr lang="ja-JP" altLang="en-US" sz="1600" dirty="0">
                <a:latin typeface="+mn-ea"/>
              </a:rPr>
              <a:t>宣言いただいた内容は府ホームページ等で紹介することにより、オール大阪で</a:t>
            </a:r>
            <a:r>
              <a:rPr lang="en-US" altLang="ja-JP" sz="1600" dirty="0">
                <a:latin typeface="+mn-ea"/>
              </a:rPr>
              <a:t>SDGs</a:t>
            </a:r>
            <a:r>
              <a:rPr lang="ja-JP" altLang="en-US" sz="1600" dirty="0">
                <a:latin typeface="+mn-ea"/>
              </a:rPr>
              <a:t>の達成をめざす機運の醸成につなげます。</a:t>
            </a:r>
            <a:endParaRPr lang="en-US" altLang="ja-JP" sz="1600" dirty="0">
              <a:latin typeface="+mn-ea"/>
            </a:endParaRPr>
          </a:p>
        </p:txBody>
      </p:sp>
      <p:sp>
        <p:nvSpPr>
          <p:cNvPr id="17" name="テキスト ボックス 16"/>
          <p:cNvSpPr txBox="1"/>
          <p:nvPr/>
        </p:nvSpPr>
        <p:spPr>
          <a:xfrm>
            <a:off x="424325" y="2665832"/>
            <a:ext cx="7595477" cy="1849224"/>
          </a:xfrm>
          <a:prstGeom prst="rect">
            <a:avLst/>
          </a:prstGeom>
          <a:noFill/>
        </p:spPr>
        <p:txBody>
          <a:bodyPr wrap="none" rtlCol="0">
            <a:spAutoFit/>
          </a:bodyPr>
          <a:lstStyle/>
          <a:p>
            <a:pPr>
              <a:lnSpc>
                <a:spcPts val="1900"/>
              </a:lnSpc>
            </a:pPr>
            <a:r>
              <a:rPr kumimoji="1" lang="ja-JP" altLang="en-US" sz="1600" b="1" dirty="0"/>
              <a:t>プロジェクト概要</a:t>
            </a:r>
            <a:endParaRPr kumimoji="1" lang="en-US" altLang="ja-JP" sz="1600" b="1" dirty="0"/>
          </a:p>
          <a:p>
            <a:pPr>
              <a:lnSpc>
                <a:spcPts val="1900"/>
              </a:lnSpc>
              <a:spcBef>
                <a:spcPts val="400"/>
              </a:spcBef>
            </a:pPr>
            <a:r>
              <a:rPr lang="ja-JP" altLang="en-US" sz="1400" dirty="0"/>
              <a:t>＜参加対象＞　府民、府内企業・団体など</a:t>
            </a:r>
            <a:endParaRPr lang="en-US" altLang="ja-JP" sz="1400" dirty="0"/>
          </a:p>
          <a:p>
            <a:pPr>
              <a:lnSpc>
                <a:spcPts val="1900"/>
              </a:lnSpc>
            </a:pPr>
            <a:r>
              <a:rPr kumimoji="1" lang="ja-JP" altLang="en-US" sz="1400" dirty="0"/>
              <a:t>＜参加方法＞　① 大阪府インターネット申請・申込みサービスの利用</a:t>
            </a:r>
            <a:endParaRPr lang="en-US" altLang="ja-JP" sz="1400" dirty="0"/>
          </a:p>
          <a:p>
            <a:pPr indent="1250950">
              <a:lnSpc>
                <a:spcPts val="1900"/>
              </a:lnSpc>
            </a:pPr>
            <a:r>
              <a:rPr lang="ja-JP" altLang="en-US" sz="1400" dirty="0"/>
              <a:t>② </a:t>
            </a:r>
            <a:r>
              <a:rPr lang="en-US" altLang="ja-JP" sz="1400" dirty="0"/>
              <a:t>Twitter</a:t>
            </a:r>
            <a:r>
              <a:rPr lang="ja-JP" altLang="en-US" sz="1400" dirty="0"/>
              <a:t>「大阪府</a:t>
            </a:r>
            <a:r>
              <a:rPr lang="en-US" altLang="ja-JP" sz="1400" dirty="0"/>
              <a:t>SDGs【</a:t>
            </a:r>
            <a:r>
              <a:rPr lang="ja-JP" altLang="en-US" sz="1400" dirty="0"/>
              <a:t>公式</a:t>
            </a:r>
            <a:r>
              <a:rPr lang="en-US" altLang="ja-JP" sz="1400" dirty="0"/>
              <a:t>】</a:t>
            </a:r>
            <a:r>
              <a:rPr lang="ja-JP" altLang="en-US" sz="1400" dirty="0"/>
              <a:t>（</a:t>
            </a:r>
            <a:r>
              <a:rPr lang="en-US" altLang="ja-JP" sz="1400" dirty="0"/>
              <a:t>@</a:t>
            </a:r>
            <a:r>
              <a:rPr lang="en-US" altLang="ja-JP" sz="1400" dirty="0" err="1"/>
              <a:t>osakaprefSDGs</a:t>
            </a:r>
            <a:r>
              <a:rPr lang="ja-JP" altLang="en-US" sz="1400" dirty="0"/>
              <a:t>）」アカウントへの投稿</a:t>
            </a:r>
            <a:endParaRPr lang="en-US" altLang="ja-JP" sz="1400" dirty="0"/>
          </a:p>
          <a:p>
            <a:pPr indent="1250950">
              <a:lnSpc>
                <a:spcPts val="1900"/>
              </a:lnSpc>
            </a:pPr>
            <a:r>
              <a:rPr kumimoji="1" lang="ja-JP" altLang="en-US" sz="1400" dirty="0"/>
              <a:t>③ 事務局に参加用紙を提出</a:t>
            </a:r>
            <a:endParaRPr kumimoji="1" lang="en-US" altLang="ja-JP" sz="1400" dirty="0"/>
          </a:p>
          <a:p>
            <a:pPr>
              <a:lnSpc>
                <a:spcPts val="1900"/>
              </a:lnSpc>
            </a:pPr>
            <a:r>
              <a:rPr lang="ja-JP" altLang="en-US" sz="1400" dirty="0"/>
              <a:t>＜宣言内容＞　</a:t>
            </a:r>
            <a:r>
              <a:rPr lang="en-US" altLang="ja-JP" sz="1400" dirty="0">
                <a:latin typeface="+mn-ea"/>
              </a:rPr>
              <a:t> SDGs</a:t>
            </a:r>
            <a:r>
              <a:rPr lang="ja-JP" altLang="en-US" sz="1400" dirty="0">
                <a:latin typeface="+mn-ea"/>
              </a:rPr>
              <a:t>の達成に向けた取組み　＋　関連するゴール</a:t>
            </a:r>
            <a:endParaRPr lang="en-US" altLang="ja-JP" sz="1400" dirty="0">
              <a:latin typeface="+mn-ea"/>
            </a:endParaRPr>
          </a:p>
          <a:p>
            <a:pPr indent="1519238">
              <a:lnSpc>
                <a:spcPts val="1900"/>
              </a:lnSpc>
            </a:pPr>
            <a:r>
              <a:rPr kumimoji="1" lang="en-US" altLang="ja-JP" sz="1400" dirty="0">
                <a:latin typeface="+mn-ea"/>
              </a:rPr>
              <a:t>※Twitter</a:t>
            </a:r>
            <a:r>
              <a:rPr kumimoji="1" lang="ja-JP" altLang="en-US" sz="1400" dirty="0">
                <a:latin typeface="+mn-ea"/>
              </a:rPr>
              <a:t>の場合は「＃</a:t>
            </a:r>
            <a:r>
              <a:rPr lang="ja-JP" altLang="en-US" sz="1400" dirty="0">
                <a:latin typeface="+mn-ea"/>
              </a:rPr>
              <a:t>私の</a:t>
            </a:r>
            <a:r>
              <a:rPr lang="en-US" altLang="ja-JP" sz="1400" dirty="0">
                <a:latin typeface="+mn-ea"/>
              </a:rPr>
              <a:t>SDGs</a:t>
            </a:r>
            <a:r>
              <a:rPr lang="ja-JP" altLang="en-US" sz="1400" dirty="0">
                <a:latin typeface="+mn-ea"/>
              </a:rPr>
              <a:t>宣言プロジェクト」を付けて投稿</a:t>
            </a:r>
            <a:endParaRPr kumimoji="1" lang="en-US" altLang="ja-JP" sz="1400" dirty="0"/>
          </a:p>
        </p:txBody>
      </p:sp>
      <p:sp>
        <p:nvSpPr>
          <p:cNvPr id="18" name="正方形/長方形 17"/>
          <p:cNvSpPr/>
          <p:nvPr/>
        </p:nvSpPr>
        <p:spPr>
          <a:xfrm>
            <a:off x="101350" y="4770779"/>
            <a:ext cx="11990566" cy="2038245"/>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19" name="正方形/長方形 18"/>
          <p:cNvSpPr/>
          <p:nvPr/>
        </p:nvSpPr>
        <p:spPr>
          <a:xfrm>
            <a:off x="92946" y="4561769"/>
            <a:ext cx="2100771" cy="32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K-B" panose="02020700000000000000" pitchFamily="18" charset="-128"/>
                <a:ea typeface="UD デジタル 教科書体 NK-B" panose="02020700000000000000" pitchFamily="18" charset="-128"/>
              </a:rPr>
              <a:t>取り組み宣言の例</a:t>
            </a:r>
          </a:p>
        </p:txBody>
      </p:sp>
      <p:sp>
        <p:nvSpPr>
          <p:cNvPr id="20" name="角丸四角形 19"/>
          <p:cNvSpPr/>
          <p:nvPr/>
        </p:nvSpPr>
        <p:spPr>
          <a:xfrm>
            <a:off x="1035461" y="5076134"/>
            <a:ext cx="2880000" cy="545750"/>
          </a:xfrm>
          <a:prstGeom prst="roundRect">
            <a:avLst/>
          </a:prstGeom>
          <a:solidFill>
            <a:srgbClr val="FFCC66"/>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冷蔵庫の中を把握して、</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必要な分だけ買い足す</a:t>
            </a: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83" y="4991866"/>
            <a:ext cx="751876" cy="751876"/>
          </a:xfrm>
          <a:prstGeom prst="rect">
            <a:avLst/>
          </a:prstGeom>
        </p:spPr>
      </p:pic>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2777" y="5002321"/>
            <a:ext cx="747203" cy="747203"/>
          </a:xfrm>
          <a:prstGeom prst="rect">
            <a:avLst/>
          </a:prstGeom>
        </p:spPr>
      </p:pic>
      <p:sp>
        <p:nvSpPr>
          <p:cNvPr id="23" name="角丸四角形 22"/>
          <p:cNvSpPr/>
          <p:nvPr/>
        </p:nvSpPr>
        <p:spPr>
          <a:xfrm>
            <a:off x="9111842" y="5078130"/>
            <a:ext cx="2844000" cy="546255"/>
          </a:xfrm>
          <a:prstGeom prst="roundRect">
            <a:avLst/>
          </a:prstGeom>
          <a:solidFill>
            <a:schemeClr val="accent2">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誰もが働きやすい</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職場環境を作る</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p:txBody>
      </p:sp>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841" y="5014773"/>
            <a:ext cx="752400" cy="752400"/>
          </a:xfrm>
          <a:prstGeom prst="rect">
            <a:avLst/>
          </a:prstGeom>
        </p:spPr>
      </p:pic>
      <p:pic>
        <p:nvPicPr>
          <p:cNvPr id="25" name="Picture 6" descr="キラキラ飾りのイラスト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6794" y="5685634"/>
            <a:ext cx="636537" cy="6365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キラキラ飾りのイラスト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8414" y="5838394"/>
            <a:ext cx="636537" cy="636537"/>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690992" y="5576303"/>
            <a:ext cx="1829888" cy="1084234"/>
          </a:xfrm>
          <a:prstGeom prst="rect">
            <a:avLst/>
          </a:prstGeom>
        </p:spPr>
      </p:pic>
      <p:sp>
        <p:nvSpPr>
          <p:cNvPr id="28" name="正方形/長方形 27"/>
          <p:cNvSpPr/>
          <p:nvPr/>
        </p:nvSpPr>
        <p:spPr bwMode="white">
          <a:xfrm>
            <a:off x="5598698" y="5554649"/>
            <a:ext cx="649255" cy="342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5087339" y="5070021"/>
            <a:ext cx="2844000" cy="546255"/>
          </a:xfrm>
          <a:prstGeom prst="roundRect">
            <a:avLst/>
          </a:prstGeom>
          <a:solidFill>
            <a:schemeClr val="accent5">
              <a:lumMod val="60000"/>
              <a:lumOff val="40000"/>
            </a:schemeClr>
          </a:solidFill>
          <a:ln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エコバッグやマイボトル、</a:t>
            </a:r>
            <a:endParaRPr kumimoji="1" lang="en-US" altLang="ja-JP" b="1" dirty="0">
              <a:solidFill>
                <a:srgbClr val="0000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b="1" dirty="0">
                <a:solidFill>
                  <a:srgbClr val="000000"/>
                </a:solidFill>
                <a:latin typeface="UD デジタル 教科書体 NK-B" panose="02020700000000000000" pitchFamily="18" charset="-128"/>
                <a:ea typeface="UD デジタル 教科書体 NK-B" panose="02020700000000000000" pitchFamily="18" charset="-128"/>
              </a:rPr>
              <a:t>マイ容器を使う</a:t>
            </a:r>
          </a:p>
        </p:txBody>
      </p:sp>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8710" y="5654465"/>
            <a:ext cx="2240973" cy="1009856"/>
          </a:xfrm>
          <a:prstGeom prst="rect">
            <a:avLst/>
          </a:prstGeom>
        </p:spPr>
      </p:pic>
      <p:pic>
        <p:nvPicPr>
          <p:cNvPr id="31" name="図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0491" y="5655950"/>
            <a:ext cx="1388120" cy="1041090"/>
          </a:xfrm>
          <a:prstGeom prst="rect">
            <a:avLst/>
          </a:prstGeom>
        </p:spPr>
      </p:pic>
      <p:pic>
        <p:nvPicPr>
          <p:cNvPr id="32" name="Picture 16" descr="タッパーのイラスト"/>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70948" y="6012833"/>
            <a:ext cx="787278" cy="706582"/>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45201" y="3811116"/>
            <a:ext cx="884790" cy="884790"/>
          </a:xfrm>
          <a:prstGeom prst="rect">
            <a:avLst/>
          </a:prstGeom>
        </p:spPr>
      </p:pic>
      <p:pic>
        <p:nvPicPr>
          <p:cNvPr id="34" name="図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85062" y="3894980"/>
            <a:ext cx="717061" cy="717061"/>
          </a:xfrm>
          <a:prstGeom prst="rect">
            <a:avLst/>
          </a:prstGeom>
        </p:spPr>
      </p:pic>
      <p:pic>
        <p:nvPicPr>
          <p:cNvPr id="35" name="図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8981" y="3670526"/>
            <a:ext cx="1165970" cy="1165970"/>
          </a:xfrm>
          <a:prstGeom prst="rect">
            <a:avLst/>
          </a:prstGeom>
        </p:spPr>
      </p:pic>
    </p:spTree>
    <p:extLst>
      <p:ext uri="{BB962C8B-B14F-4D97-AF65-F5344CB8AC3E}">
        <p14:creationId xmlns:p14="http://schemas.microsoft.com/office/powerpoint/2010/main" val="1800231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a:t>
            </a:r>
            <a:r>
              <a:rPr lang="en-US" altLang="ja-JP" dirty="0">
                <a:latin typeface="+mn-ea"/>
              </a:rPr>
              <a:t>SDGs</a:t>
            </a:r>
            <a:r>
              <a:rPr kumimoji="1" lang="en-US" altLang="ja-JP" dirty="0"/>
              <a:t>【</a:t>
            </a:r>
            <a:r>
              <a:rPr kumimoji="1" lang="ja-JP" altLang="en-US" dirty="0"/>
              <a:t>公式</a:t>
            </a:r>
            <a:r>
              <a:rPr kumimoji="1" lang="en-US" altLang="ja-JP" dirty="0"/>
              <a:t>】Twitter</a:t>
            </a:r>
            <a:endParaRPr kumimoji="1" lang="ja-JP" altLang="en-US" dirty="0"/>
          </a:p>
        </p:txBody>
      </p:sp>
      <p:sp>
        <p:nvSpPr>
          <p:cNvPr id="7" name="正方形/長方形 6"/>
          <p:cNvSpPr/>
          <p:nvPr/>
        </p:nvSpPr>
        <p:spPr>
          <a:xfrm>
            <a:off x="277557" y="1697923"/>
            <a:ext cx="11694049" cy="338554"/>
          </a:xfrm>
          <a:prstGeom prst="rect">
            <a:avLst/>
          </a:prstGeom>
        </p:spPr>
        <p:txBody>
          <a:bodyPr wrap="square">
            <a:spAutoFit/>
          </a:bodyPr>
          <a:lstStyle/>
          <a:p>
            <a:r>
              <a:rPr lang="en-US" altLang="ja-JP" sz="1600" dirty="0">
                <a:latin typeface="+mn-ea"/>
              </a:rPr>
              <a:t>SDGs</a:t>
            </a:r>
            <a:r>
              <a:rPr lang="ja-JP" altLang="en-US" sz="1600" dirty="0">
                <a:latin typeface="+mn-ea"/>
              </a:rPr>
              <a:t>に関する情報発信や、私の</a:t>
            </a:r>
            <a:r>
              <a:rPr lang="en-US" altLang="ja-JP" sz="1600" dirty="0">
                <a:latin typeface="+mn-ea"/>
              </a:rPr>
              <a:t>SDGS</a:t>
            </a:r>
            <a:r>
              <a:rPr lang="ja-JP" altLang="en-US" sz="1600" dirty="0">
                <a:latin typeface="+mn-ea"/>
              </a:rPr>
              <a:t>宣言プロジェクトの拡散を図るため“大阪</a:t>
            </a:r>
            <a:r>
              <a:rPr lang="en-US" altLang="ja-JP" sz="1600" dirty="0">
                <a:latin typeface="+mn-ea"/>
              </a:rPr>
              <a:t>SDGs【</a:t>
            </a:r>
            <a:r>
              <a:rPr lang="ja-JP" altLang="en-US" sz="1600" dirty="0">
                <a:latin typeface="+mn-ea"/>
              </a:rPr>
              <a:t>公式</a:t>
            </a:r>
            <a:r>
              <a:rPr lang="en-US" altLang="ja-JP" sz="1600" dirty="0">
                <a:latin typeface="+mn-ea"/>
              </a:rPr>
              <a:t>】Twitter</a:t>
            </a:r>
            <a:r>
              <a:rPr lang="ja-JP" altLang="en-US" sz="1600" dirty="0">
                <a:latin typeface="+mn-ea"/>
              </a:rPr>
              <a:t>”を開設</a:t>
            </a:r>
            <a:endParaRPr lang="en-US" altLang="ja-JP" sz="1600" dirty="0">
              <a:latin typeface="+mn-ea"/>
            </a:endParaRPr>
          </a:p>
        </p:txBody>
      </p:sp>
      <p:sp>
        <p:nvSpPr>
          <p:cNvPr id="3" name="正方形/長方形 2"/>
          <p:cNvSpPr/>
          <p:nvPr/>
        </p:nvSpPr>
        <p:spPr>
          <a:xfrm>
            <a:off x="425823" y="2237416"/>
            <a:ext cx="6889377" cy="584775"/>
          </a:xfrm>
          <a:prstGeom prst="rect">
            <a:avLst/>
          </a:prstGeom>
        </p:spPr>
        <p:txBody>
          <a:bodyPr wrap="square">
            <a:spAutoFit/>
          </a:bodyPr>
          <a:lstStyle/>
          <a:p>
            <a:pPr>
              <a:spcAft>
                <a:spcPts val="0"/>
              </a:spcAft>
            </a:pPr>
            <a:r>
              <a:rPr lang="en-US" altLang="ja-JP" sz="1600" dirty="0">
                <a:latin typeface="+mn-ea"/>
                <a:cs typeface="ＭＳ Ｐゴシック" panose="020B0600070205080204" pitchFamily="50" charset="-128"/>
              </a:rPr>
              <a:t>Twitter</a:t>
            </a:r>
            <a:r>
              <a:rPr lang="ja-JP" altLang="en-US" sz="1600" dirty="0">
                <a:latin typeface="+mn-ea"/>
                <a:cs typeface="ＭＳ Ｐゴシック" panose="020B0600070205080204" pitchFamily="50" charset="-128"/>
              </a:rPr>
              <a:t>アカウント</a:t>
            </a:r>
            <a:r>
              <a:rPr lang="ja-JP" altLang="ja-JP" sz="1600" dirty="0">
                <a:latin typeface="+mn-ea"/>
                <a:cs typeface="ＭＳ Ｐゴシック" panose="020B0600070205080204" pitchFamily="50" charset="-128"/>
              </a:rPr>
              <a:t>「大阪府</a:t>
            </a:r>
            <a:r>
              <a:rPr lang="en-US" altLang="ja-JP" sz="1600" dirty="0">
                <a:latin typeface="+mn-ea"/>
                <a:cs typeface="ＭＳ Ｐゴシック" panose="020B0600070205080204" pitchFamily="50" charset="-128"/>
              </a:rPr>
              <a:t>SDGs</a:t>
            </a:r>
            <a:r>
              <a:rPr lang="ja-JP" altLang="ja-JP" sz="1600" dirty="0">
                <a:latin typeface="+mn-ea"/>
                <a:cs typeface="ＭＳ Ｐゴシック" panose="020B0600070205080204" pitchFamily="50" charset="-128"/>
              </a:rPr>
              <a:t>【公式】（＠</a:t>
            </a:r>
            <a:r>
              <a:rPr lang="en-US" altLang="ja-JP" sz="1600" dirty="0" err="1">
                <a:latin typeface="+mn-ea"/>
                <a:cs typeface="ＭＳ Ｐゴシック" panose="020B0600070205080204" pitchFamily="50" charset="-128"/>
              </a:rPr>
              <a:t>osakaprefSDGs</a:t>
            </a:r>
            <a:r>
              <a:rPr lang="ja-JP" altLang="ja-JP" sz="1600" dirty="0">
                <a:latin typeface="+mn-ea"/>
                <a:cs typeface="ＭＳ Ｐゴシック" panose="020B0600070205080204" pitchFamily="50" charset="-128"/>
              </a:rPr>
              <a:t>）」</a:t>
            </a:r>
            <a:r>
              <a:rPr lang="en-US" altLang="ja-JP" sz="1600" dirty="0">
                <a:latin typeface="+mn-ea"/>
                <a:cs typeface="ＭＳ Ｐゴシック" panose="020B0600070205080204" pitchFamily="50" charset="-128"/>
              </a:rPr>
              <a:t/>
            </a:r>
            <a:br>
              <a:rPr lang="en-US" altLang="ja-JP" sz="1600" dirty="0">
                <a:latin typeface="+mn-ea"/>
                <a:cs typeface="ＭＳ Ｐゴシック" panose="020B0600070205080204" pitchFamily="50" charset="-128"/>
              </a:rPr>
            </a:br>
            <a:r>
              <a:rPr lang="en-US" altLang="ja-JP" sz="1600" u="sng" dirty="0">
                <a:solidFill>
                  <a:srgbClr val="0000FF"/>
                </a:solidFill>
                <a:latin typeface="+mn-ea"/>
                <a:cs typeface="ＭＳ Ｐゴシック" panose="020B0600070205080204" pitchFamily="50" charset="-128"/>
                <a:hlinkClick r:id="rId2"/>
              </a:rPr>
              <a:t>https://twitter.com/osakaprefSDGs</a:t>
            </a:r>
            <a:endParaRPr lang="ja-JP" altLang="ja-JP" sz="1600" dirty="0">
              <a:effectLst/>
              <a:latin typeface="+mn-ea"/>
              <a:cs typeface="ＭＳ Ｐゴシック" panose="020B0600070205080204" pitchFamily="50" charset="-128"/>
            </a:endParaRPr>
          </a:p>
        </p:txBody>
      </p:sp>
      <p:pic>
        <p:nvPicPr>
          <p:cNvPr id="4" name="図 3"/>
          <p:cNvPicPr>
            <a:picLocks noChangeAspect="1"/>
          </p:cNvPicPr>
          <p:nvPr/>
        </p:nvPicPr>
        <p:blipFill rotWithShape="1">
          <a:blip r:embed="rId3"/>
          <a:srcRect l="22151" t="9614" r="2703" b="23641"/>
          <a:stretch/>
        </p:blipFill>
        <p:spPr>
          <a:xfrm>
            <a:off x="277557" y="3023130"/>
            <a:ext cx="7530666" cy="3760670"/>
          </a:xfrm>
          <a:prstGeom prst="rect">
            <a:avLst/>
          </a:prstGeom>
        </p:spPr>
      </p:pic>
      <p:sp>
        <p:nvSpPr>
          <p:cNvPr id="6" name="正方形/長方形 5">
            <a:extLst>
              <a:ext uri="{FF2B5EF4-FFF2-40B4-BE49-F238E27FC236}">
                <a16:creationId xmlns:a16="http://schemas.microsoft.com/office/drawing/2014/main" id="{EC36FCEC-40ED-41C5-9C2E-6B826FAF8953}"/>
              </a:ext>
            </a:extLst>
          </p:cNvPr>
          <p:cNvSpPr/>
          <p:nvPr/>
        </p:nvSpPr>
        <p:spPr>
          <a:xfrm>
            <a:off x="8037095" y="5662549"/>
            <a:ext cx="3538724" cy="830997"/>
          </a:xfrm>
          <a:prstGeom prst="rect">
            <a:avLst/>
          </a:prstGeom>
          <a:ln>
            <a:solidFill>
              <a:schemeClr val="tx1"/>
            </a:solidFill>
            <a:prstDash val="sysDot"/>
          </a:ln>
        </p:spPr>
        <p:txBody>
          <a:bodyPr wrap="square">
            <a:spAutoFit/>
          </a:bodyPr>
          <a:lstStyle/>
          <a:p>
            <a:pPr fontAlgn="t"/>
            <a:r>
              <a:rPr lang="ja-JP" altLang="en-US" sz="1600" dirty="0"/>
              <a:t>〇フォロワー数（令和</a:t>
            </a:r>
            <a:r>
              <a:rPr lang="en-US" altLang="ja-JP" sz="1600" dirty="0"/>
              <a:t>4</a:t>
            </a:r>
            <a:r>
              <a:rPr lang="ja-JP" altLang="en-US" sz="1600" dirty="0"/>
              <a:t>年</a:t>
            </a:r>
            <a:r>
              <a:rPr lang="en-US" altLang="ja-JP" sz="1600" dirty="0"/>
              <a:t>3</a:t>
            </a:r>
            <a:r>
              <a:rPr lang="ja-JP" altLang="en-US" sz="1600" dirty="0"/>
              <a:t>月時点）</a:t>
            </a:r>
            <a:endParaRPr lang="en-US" altLang="ja-JP" sz="1600" dirty="0"/>
          </a:p>
          <a:p>
            <a:pPr fontAlgn="t"/>
            <a:r>
              <a:rPr lang="en-US" altLang="ja-JP" sz="1600" dirty="0"/>
              <a:t>328</a:t>
            </a:r>
            <a:r>
              <a:rPr lang="ja-JP" altLang="en-US" sz="1600" dirty="0"/>
              <a:t>フォロワー</a:t>
            </a:r>
            <a:endParaRPr lang="en-US" altLang="ja-JP" sz="1600" dirty="0"/>
          </a:p>
          <a:p>
            <a:pPr fontAlgn="t"/>
            <a:endParaRPr lang="en-US" altLang="ja-JP" sz="1600" dirty="0"/>
          </a:p>
        </p:txBody>
      </p:sp>
    </p:spTree>
    <p:extLst>
      <p:ext uri="{BB962C8B-B14F-4D97-AF65-F5344CB8AC3E}">
        <p14:creationId xmlns:p14="http://schemas.microsoft.com/office/powerpoint/2010/main" val="138849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大阪府</a:t>
            </a:r>
            <a:r>
              <a:rPr lang="en-US" altLang="ja-JP" dirty="0">
                <a:latin typeface="+mn-ea"/>
              </a:rPr>
              <a:t>SDGs</a:t>
            </a:r>
            <a:r>
              <a:rPr kumimoji="1" lang="ja-JP" altLang="en-US" dirty="0"/>
              <a:t>有識者会議</a:t>
            </a:r>
          </a:p>
        </p:txBody>
      </p:sp>
      <p:sp>
        <p:nvSpPr>
          <p:cNvPr id="4" name="正方形/長方形 3"/>
          <p:cNvSpPr/>
          <p:nvPr/>
        </p:nvSpPr>
        <p:spPr>
          <a:xfrm>
            <a:off x="277557" y="1765158"/>
            <a:ext cx="11694049" cy="584775"/>
          </a:xfrm>
          <a:prstGeom prst="rect">
            <a:avLst/>
          </a:prstGeom>
          <a:ln>
            <a:solidFill>
              <a:schemeClr val="tx1"/>
            </a:solidFill>
            <a:prstDash val="sysDash"/>
          </a:ln>
        </p:spPr>
        <p:txBody>
          <a:bodyPr wrap="square">
            <a:spAutoFit/>
          </a:bodyPr>
          <a:lstStyle/>
          <a:p>
            <a:r>
              <a:rPr lang="ja-JP" altLang="en-US" sz="1600" dirty="0"/>
              <a:t>持続可能な開発目標（</a:t>
            </a:r>
            <a:r>
              <a:rPr lang="en-US" altLang="ja-JP" sz="1600" dirty="0">
                <a:latin typeface="+mn-ea"/>
              </a:rPr>
              <a:t>SDGs</a:t>
            </a:r>
            <a:r>
              <a:rPr lang="ja-JP" altLang="en-US" sz="1600" dirty="0"/>
              <a:t>）の達成に向けた大阪府の取組みの促進について、専門的見地からの意見を幅広く聴取するため、「大阪府</a:t>
            </a:r>
            <a:r>
              <a:rPr lang="en-US" altLang="ja-JP" sz="1600" dirty="0">
                <a:latin typeface="+mn-ea"/>
              </a:rPr>
              <a:t>SDGs</a:t>
            </a:r>
            <a:r>
              <a:rPr lang="ja-JP" altLang="en-US" sz="1600" dirty="0"/>
              <a:t>有識者会議」を設置しました。</a:t>
            </a:r>
          </a:p>
        </p:txBody>
      </p:sp>
      <p:sp>
        <p:nvSpPr>
          <p:cNvPr id="3" name="正方形/長方形 2"/>
          <p:cNvSpPr/>
          <p:nvPr/>
        </p:nvSpPr>
        <p:spPr>
          <a:xfrm>
            <a:off x="7059705" y="4886848"/>
            <a:ext cx="5016940" cy="1467068"/>
          </a:xfrm>
          <a:prstGeom prst="rect">
            <a:avLst/>
          </a:prstGeom>
          <a:ln>
            <a:solidFill>
              <a:schemeClr val="tx1"/>
            </a:solidFill>
            <a:prstDash val="sysDot"/>
          </a:ln>
        </p:spPr>
        <p:txBody>
          <a:bodyPr wrap="square">
            <a:spAutoFit/>
          </a:bodyPr>
          <a:lstStyle/>
          <a:p>
            <a:pPr fontAlgn="t"/>
            <a:r>
              <a:rPr lang="ja-JP" altLang="en-US" sz="1600" b="1" dirty="0"/>
              <a:t>有識者会議 委員</a:t>
            </a:r>
            <a:endParaRPr lang="en-US" altLang="ja-JP" sz="1600" b="1" dirty="0"/>
          </a:p>
          <a:p>
            <a:pPr fontAlgn="t">
              <a:spcBef>
                <a:spcPts val="400"/>
              </a:spcBef>
            </a:pPr>
            <a:r>
              <a:rPr lang="ja-JP" altLang="en-US" sz="1400" dirty="0"/>
              <a:t>川久保　俊　氏（法政大学）</a:t>
            </a:r>
          </a:p>
          <a:p>
            <a:pPr fontAlgn="t"/>
            <a:r>
              <a:rPr lang="ja-JP" altLang="en-US" sz="1400" dirty="0"/>
              <a:t>草郷　孝好　氏（関西大学）  </a:t>
            </a:r>
          </a:p>
          <a:p>
            <a:pPr fontAlgn="t"/>
            <a:r>
              <a:rPr lang="ja-JP" altLang="en-US" sz="1400" dirty="0"/>
              <a:t>田和　正裕　氏（国際協力機構（</a:t>
            </a:r>
            <a:r>
              <a:rPr lang="en-US" altLang="ja-JP" sz="1400" dirty="0"/>
              <a:t>JICA</a:t>
            </a:r>
            <a:r>
              <a:rPr lang="ja-JP" altLang="en-US" sz="1400" dirty="0"/>
              <a:t>）関西センター）</a:t>
            </a:r>
          </a:p>
          <a:p>
            <a:pPr fontAlgn="t"/>
            <a:r>
              <a:rPr lang="ja-JP" altLang="en-US" sz="1400" dirty="0"/>
              <a:t>羽根田　みやび　氏（吉本興業ホールディングス株式会社）　</a:t>
            </a:r>
          </a:p>
          <a:p>
            <a:pPr fontAlgn="t"/>
            <a:r>
              <a:rPr lang="ja-JP" altLang="en-US" sz="1400" dirty="0"/>
              <a:t> 村上　芽　氏（株式会社日本総合研究所）</a:t>
            </a:r>
            <a:endParaRPr lang="ja-JP" altLang="en-US" sz="1400" dirty="0">
              <a:effectLst/>
            </a:endParaRPr>
          </a:p>
        </p:txBody>
      </p:sp>
      <p:sp>
        <p:nvSpPr>
          <p:cNvPr id="5" name="正方形/長方形 4"/>
          <p:cNvSpPr/>
          <p:nvPr/>
        </p:nvSpPr>
        <p:spPr>
          <a:xfrm>
            <a:off x="376517" y="2449183"/>
            <a:ext cx="6563545" cy="1138773"/>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第一回有識者会議</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indent="268288">
              <a:spcBef>
                <a:spcPts val="400"/>
              </a:spcBef>
            </a:pPr>
            <a:r>
              <a:rPr lang="ja-JP" altLang="en-US" sz="1400" dirty="0">
                <a:latin typeface="+mn-ea"/>
                <a:cs typeface="Meiryo UI" panose="020B0604030504040204" pitchFamily="50" charset="-128"/>
              </a:rPr>
              <a:t>日　時　 </a:t>
            </a:r>
            <a:r>
              <a:rPr lang="en-US" altLang="ja-JP" sz="1400" dirty="0">
                <a:latin typeface="+mn-ea"/>
                <a:cs typeface="Meiryo UI" panose="020B0604030504040204" pitchFamily="50" charset="-128"/>
              </a:rPr>
              <a:t>2021</a:t>
            </a:r>
            <a:r>
              <a:rPr lang="ja-JP" altLang="en-US" sz="1400" dirty="0">
                <a:latin typeface="+mn-ea"/>
                <a:cs typeface="Meiryo UI" panose="020B0604030504040204" pitchFamily="50" charset="-128"/>
              </a:rPr>
              <a:t>年（令和３年）</a:t>
            </a:r>
            <a:r>
              <a:rPr lang="en-US" altLang="ja-JP" sz="1400" dirty="0">
                <a:latin typeface="+mn-ea"/>
                <a:cs typeface="Meiryo UI" panose="020B0604030504040204" pitchFamily="50" charset="-128"/>
              </a:rPr>
              <a:t>10</a:t>
            </a:r>
            <a:r>
              <a:rPr lang="ja-JP" altLang="en-US" sz="1400" dirty="0">
                <a:latin typeface="+mn-ea"/>
                <a:cs typeface="Meiryo UI" panose="020B0604030504040204" pitchFamily="50" charset="-128"/>
              </a:rPr>
              <a:t>月～</a:t>
            </a:r>
            <a:r>
              <a:rPr lang="en-US" altLang="ja-JP" sz="1400" dirty="0">
                <a:latin typeface="+mn-ea"/>
                <a:cs typeface="Meiryo UI" panose="020B0604030504040204" pitchFamily="50" charset="-128"/>
              </a:rPr>
              <a:t>11</a:t>
            </a:r>
            <a:r>
              <a:rPr lang="ja-JP" altLang="en-US" sz="1400" dirty="0">
                <a:latin typeface="+mn-ea"/>
                <a:cs typeface="Meiryo UI" panose="020B0604030504040204" pitchFamily="50" charset="-128"/>
              </a:rPr>
              <a:t>月　</a:t>
            </a:r>
            <a:r>
              <a:rPr lang="en-US" altLang="ja-JP" sz="1200" dirty="0">
                <a:latin typeface="+mn-ea"/>
                <a:cs typeface="Meiryo UI" panose="020B0604030504040204" pitchFamily="50" charset="-128"/>
              </a:rPr>
              <a:t>※</a:t>
            </a:r>
            <a:r>
              <a:rPr lang="ja-JP" altLang="en-US" sz="1200" dirty="0">
                <a:latin typeface="+mn-ea"/>
                <a:cs typeface="Meiryo UI" panose="020B0604030504040204" pitchFamily="50" charset="-128"/>
              </a:rPr>
              <a:t>持ち回り開催</a:t>
            </a:r>
            <a:endParaRPr lang="en-US" altLang="ja-JP" sz="1200" dirty="0">
              <a:latin typeface="+mn-ea"/>
              <a:cs typeface="Meiryo UI" panose="020B0604030504040204" pitchFamily="50" charset="-128"/>
            </a:endParaRPr>
          </a:p>
          <a:p>
            <a:pPr indent="268288">
              <a:spcBef>
                <a:spcPts val="400"/>
              </a:spcBef>
            </a:pPr>
            <a:r>
              <a:rPr lang="ja-JP" altLang="en-US" sz="1400" dirty="0">
                <a:latin typeface="+mn-ea"/>
                <a:cs typeface="Meiryo UI" panose="020B0604030504040204" pitchFamily="50" charset="-128"/>
              </a:rPr>
              <a:t>内　容　１</a:t>
            </a:r>
            <a:r>
              <a:rPr lang="en-US" altLang="ja-JP" sz="1400" dirty="0">
                <a:latin typeface="+mn-ea"/>
                <a:cs typeface="Meiryo UI" panose="020B0604030504040204" pitchFamily="50" charset="-128"/>
              </a:rPr>
              <a:t>.SDGs</a:t>
            </a:r>
            <a:r>
              <a:rPr lang="ja-JP" altLang="en-US" sz="1400" dirty="0">
                <a:latin typeface="+mn-ea"/>
                <a:cs typeface="Meiryo UI" panose="020B0604030504040204" pitchFamily="50" charset="-128"/>
              </a:rPr>
              <a:t>認知度調査（</a:t>
            </a:r>
            <a:r>
              <a:rPr lang="en-US" altLang="ja-JP" sz="1400" dirty="0">
                <a:latin typeface="+mn-ea"/>
                <a:cs typeface="Meiryo UI" panose="020B0604030504040204" pitchFamily="50" charset="-128"/>
              </a:rPr>
              <a:t>Q</a:t>
            </a:r>
            <a:r>
              <a:rPr lang="ja-JP" altLang="en-US" sz="1400" dirty="0">
                <a:latin typeface="+mn-ea"/>
                <a:cs typeface="Meiryo UI" panose="020B0604030504040204" pitchFamily="50" charset="-128"/>
              </a:rPr>
              <a:t>ネット・</a:t>
            </a:r>
            <a:r>
              <a:rPr lang="en-US" altLang="ja-JP" sz="1400" dirty="0">
                <a:latin typeface="+mn-ea"/>
                <a:cs typeface="Meiryo UI" panose="020B0604030504040204" pitchFamily="50" charset="-128"/>
              </a:rPr>
              <a:t>2021</a:t>
            </a:r>
            <a:r>
              <a:rPr lang="ja-JP" altLang="en-US" sz="1400" dirty="0">
                <a:latin typeface="+mn-ea"/>
                <a:cs typeface="Meiryo UI" panose="020B0604030504040204" pitchFamily="50" charset="-128"/>
              </a:rPr>
              <a:t>年</a:t>
            </a:r>
            <a:r>
              <a:rPr lang="en-US" altLang="ja-JP" sz="1400" dirty="0">
                <a:latin typeface="+mn-ea"/>
                <a:cs typeface="Meiryo UI" panose="020B0604030504040204" pitchFamily="50" charset="-128"/>
              </a:rPr>
              <a:t>9</a:t>
            </a:r>
            <a:r>
              <a:rPr lang="ja-JP" altLang="en-US" sz="1400" dirty="0">
                <a:latin typeface="+mn-ea"/>
                <a:cs typeface="Meiryo UI" panose="020B0604030504040204" pitchFamily="50" charset="-128"/>
              </a:rPr>
              <a:t>月実施分）の結果報告</a:t>
            </a:r>
            <a:r>
              <a:rPr lang="ja-JP" altLang="en-US" sz="1400" dirty="0">
                <a:latin typeface="+mn-ea"/>
              </a:rPr>
              <a:t> 　</a:t>
            </a:r>
            <a:endParaRPr lang="en-US" altLang="ja-JP" sz="1400" dirty="0">
              <a:latin typeface="+mn-ea"/>
            </a:endParaRPr>
          </a:p>
          <a:p>
            <a:pPr indent="268288">
              <a:spcBef>
                <a:spcPts val="400"/>
              </a:spcBef>
            </a:pPr>
            <a:r>
              <a:rPr lang="ja-JP" altLang="en-US" sz="1400" dirty="0">
                <a:latin typeface="+mn-ea"/>
              </a:rPr>
              <a:t>　　　　２</a:t>
            </a:r>
            <a:r>
              <a:rPr lang="en-US" altLang="ja-JP" sz="1400" dirty="0">
                <a:latin typeface="+mn-ea"/>
              </a:rPr>
              <a:t>.2022</a:t>
            </a:r>
            <a:r>
              <a:rPr lang="ja-JP" altLang="en-US" sz="1400" dirty="0">
                <a:latin typeface="+mn-ea"/>
              </a:rPr>
              <a:t>年度の大阪府の取組の方向性</a:t>
            </a:r>
            <a:endParaRPr lang="en-US" altLang="ja-JP" sz="1400" dirty="0">
              <a:latin typeface="+mn-ea"/>
            </a:endParaRPr>
          </a:p>
        </p:txBody>
      </p:sp>
      <p:sp>
        <p:nvSpPr>
          <p:cNvPr id="6" name="正方形/長方形 5"/>
          <p:cNvSpPr/>
          <p:nvPr/>
        </p:nvSpPr>
        <p:spPr>
          <a:xfrm>
            <a:off x="316694" y="4019944"/>
            <a:ext cx="6683189" cy="1405513"/>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第二回有識者会議</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indent="268288">
              <a:spcBef>
                <a:spcPts val="400"/>
              </a:spcBef>
            </a:pPr>
            <a:r>
              <a:rPr lang="ja-JP" altLang="en-US" sz="1400" dirty="0">
                <a:latin typeface="+mn-ea"/>
                <a:cs typeface="Meiryo UI" panose="020B0604030504040204" pitchFamily="50" charset="-128"/>
              </a:rPr>
              <a:t>日　時　 </a:t>
            </a:r>
            <a:r>
              <a:rPr lang="en-US" altLang="ja-JP" sz="1400" dirty="0">
                <a:latin typeface="+mn-ea"/>
                <a:cs typeface="Meiryo UI" panose="020B0604030504040204" pitchFamily="50" charset="-128"/>
              </a:rPr>
              <a:t>2022</a:t>
            </a:r>
            <a:r>
              <a:rPr lang="ja-JP" altLang="en-US" sz="1400" dirty="0">
                <a:latin typeface="+mn-ea"/>
                <a:cs typeface="Meiryo UI" panose="020B0604030504040204" pitchFamily="50" charset="-128"/>
              </a:rPr>
              <a:t>年（令和４年）</a:t>
            </a:r>
            <a:r>
              <a:rPr lang="en-US" altLang="ja-JP" sz="1400" dirty="0">
                <a:latin typeface="+mn-ea"/>
                <a:cs typeface="Meiryo UI" panose="020B0604030504040204" pitchFamily="50" charset="-128"/>
              </a:rPr>
              <a:t>3</a:t>
            </a:r>
            <a:r>
              <a:rPr lang="ja-JP" altLang="en-US" sz="1400" dirty="0">
                <a:latin typeface="+mn-ea"/>
                <a:cs typeface="Meiryo UI" panose="020B0604030504040204" pitchFamily="50" charset="-128"/>
              </a:rPr>
              <a:t>月</a:t>
            </a:r>
            <a:r>
              <a:rPr lang="en-US" altLang="ja-JP" sz="1400" dirty="0">
                <a:latin typeface="+mn-ea"/>
                <a:cs typeface="Meiryo UI" panose="020B0604030504040204" pitchFamily="50" charset="-128"/>
              </a:rPr>
              <a:t>30</a:t>
            </a:r>
            <a:r>
              <a:rPr lang="ja-JP" altLang="en-US" sz="1400" dirty="0">
                <a:latin typeface="+mn-ea"/>
                <a:cs typeface="Meiryo UI" panose="020B0604030504040204" pitchFamily="50" charset="-128"/>
              </a:rPr>
              <a:t>日（水曜日</a:t>
            </a:r>
            <a:r>
              <a:rPr lang="ja-JP" altLang="en-US" sz="1400" dirty="0" smtClean="0">
                <a:latin typeface="+mn-ea"/>
                <a:cs typeface="Meiryo UI" panose="020B0604030504040204" pitchFamily="50" charset="-128"/>
              </a:rPr>
              <a:t>）</a:t>
            </a:r>
            <a:endParaRPr lang="en-US" altLang="ja-JP" sz="1400" dirty="0" smtClean="0">
              <a:latin typeface="+mn-ea"/>
              <a:cs typeface="Meiryo UI" panose="020B0604030504040204" pitchFamily="50" charset="-128"/>
            </a:endParaRPr>
          </a:p>
          <a:p>
            <a:pPr indent="268288">
              <a:spcBef>
                <a:spcPts val="400"/>
              </a:spcBef>
            </a:pPr>
            <a:endParaRPr lang="en-US" altLang="ja-JP" sz="1400" dirty="0">
              <a:latin typeface="+mn-ea"/>
              <a:cs typeface="Meiryo UI" panose="020B0604030504040204" pitchFamily="50" charset="-128"/>
            </a:endParaRPr>
          </a:p>
          <a:p>
            <a:pPr indent="268288">
              <a:spcBef>
                <a:spcPts val="400"/>
              </a:spcBef>
            </a:pPr>
            <a:r>
              <a:rPr lang="ja-JP" altLang="en-US" sz="1400" dirty="0">
                <a:latin typeface="+mn-ea"/>
                <a:cs typeface="Meiryo UI" panose="020B0604030504040204" pitchFamily="50" charset="-128"/>
              </a:rPr>
              <a:t>内　容　１</a:t>
            </a:r>
            <a:r>
              <a:rPr lang="en-US" altLang="ja-JP" sz="1400" dirty="0" smtClean="0">
                <a:latin typeface="+mn-ea"/>
                <a:cs typeface="Meiryo UI" panose="020B0604030504040204" pitchFamily="50" charset="-128"/>
              </a:rPr>
              <a:t>.2021</a:t>
            </a:r>
            <a:r>
              <a:rPr lang="ja-JP" altLang="en-US" sz="1400" dirty="0">
                <a:latin typeface="+mn-ea"/>
              </a:rPr>
              <a:t>年度の取組</a:t>
            </a:r>
            <a:r>
              <a:rPr lang="ja-JP" altLang="en-US" sz="1400" dirty="0" smtClean="0">
                <a:latin typeface="+mn-ea"/>
              </a:rPr>
              <a:t>結果</a:t>
            </a:r>
            <a:endParaRPr lang="en-US" altLang="ja-JP" sz="1400" dirty="0">
              <a:latin typeface="+mn-ea"/>
            </a:endParaRPr>
          </a:p>
          <a:p>
            <a:pPr indent="268288">
              <a:spcBef>
                <a:spcPts val="400"/>
              </a:spcBef>
            </a:pPr>
            <a:r>
              <a:rPr lang="ja-JP" altLang="en-US" sz="1400" dirty="0" smtClean="0">
                <a:latin typeface="+mn-ea"/>
              </a:rPr>
              <a:t>　　　　２</a:t>
            </a:r>
            <a:r>
              <a:rPr lang="en-US" altLang="ja-JP" sz="1400" dirty="0" smtClean="0">
                <a:latin typeface="+mn-ea"/>
              </a:rPr>
              <a:t>.</a:t>
            </a:r>
            <a:r>
              <a:rPr lang="en-US" altLang="ja-JP" sz="1400" dirty="0" smtClean="0">
                <a:latin typeface="+mn-ea"/>
                <a:cs typeface="Meiryo UI" panose="020B0604030504040204" pitchFamily="50" charset="-128"/>
              </a:rPr>
              <a:t>2022</a:t>
            </a:r>
            <a:r>
              <a:rPr lang="ja-JP" altLang="en-US" sz="1400" dirty="0">
                <a:latin typeface="+mn-ea"/>
              </a:rPr>
              <a:t>年度の取組計画</a:t>
            </a:r>
            <a:endParaRPr lang="en-US" altLang="ja-JP" sz="1400" dirty="0">
              <a:latin typeface="+mn-ea"/>
            </a:endParaRPr>
          </a:p>
        </p:txBody>
      </p:sp>
      <p:sp>
        <p:nvSpPr>
          <p:cNvPr id="7" name="テキスト ボックス 6"/>
          <p:cNvSpPr txBox="1"/>
          <p:nvPr/>
        </p:nvSpPr>
        <p:spPr>
          <a:xfrm>
            <a:off x="1369607" y="4584200"/>
            <a:ext cx="4339650" cy="276999"/>
          </a:xfrm>
          <a:prstGeom prst="rect">
            <a:avLst/>
          </a:prstGeom>
          <a:noFill/>
        </p:spPr>
        <p:txBody>
          <a:bodyPr wrap="none" rtlCol="0">
            <a:spAutoFit/>
          </a:bodyPr>
          <a:lstStyle/>
          <a:p>
            <a:r>
              <a:rPr kumimoji="1" lang="en-US" altLang="ja-JP" sz="1200" dirty="0"/>
              <a:t>※</a:t>
            </a:r>
            <a:r>
              <a:rPr kumimoji="1" lang="ja-JP" altLang="en-US" sz="1200" dirty="0"/>
              <a:t>新型コロナウイルス感染症対策としてオンラインで開催</a:t>
            </a:r>
          </a:p>
        </p:txBody>
      </p:sp>
    </p:spTree>
    <p:extLst>
      <p:ext uri="{BB962C8B-B14F-4D97-AF65-F5344CB8AC3E}">
        <p14:creationId xmlns:p14="http://schemas.microsoft.com/office/powerpoint/2010/main" val="1477007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lang="ja-JP" altLang="en-US" sz="3200" u="none" dirty="0">
                <a:latin typeface="Meiryo UI" panose="020B0604030504040204" pitchFamily="50" charset="-128"/>
                <a:ea typeface="Meiryo UI" panose="020B0604030504040204" pitchFamily="50" charset="-128"/>
                <a:cs typeface="Meiryo UI" panose="020B0604030504040204" pitchFamily="50" charset="-128"/>
              </a:rPr>
              <a:t>府民や企業、市町村など、様々なステークホルダーに</a:t>
            </a: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u="none" dirty="0">
                <a:latin typeface="Meiryo UI" panose="020B0604030504040204" pitchFamily="50" charset="-128"/>
                <a:ea typeface="Meiryo UI" panose="020B0604030504040204" pitchFamily="50" charset="-128"/>
                <a:cs typeface="Meiryo UI" panose="020B0604030504040204" pitchFamily="50" charset="-128"/>
              </a:rPr>
            </a:br>
            <a:r>
              <a:rPr lang="en-US" altLang="ja-JP" sz="3200" u="none" dirty="0">
                <a:latin typeface="Meiryo UI" panose="020B0604030504040204" pitchFamily="50" charset="-128"/>
                <a:ea typeface="Meiryo UI" panose="020B0604030504040204" pitchFamily="50" charset="-128"/>
                <a:cs typeface="Meiryo UI" panose="020B0604030504040204" pitchFamily="50" charset="-128"/>
              </a:rPr>
              <a:t/>
            </a:r>
            <a:br>
              <a:rPr lang="en-US" altLang="ja-JP" sz="3200" u="none" dirty="0">
                <a:latin typeface="Meiryo UI" panose="020B0604030504040204" pitchFamily="50" charset="-128"/>
                <a:ea typeface="Meiryo UI" panose="020B0604030504040204" pitchFamily="50" charset="-128"/>
                <a:cs typeface="Meiryo UI" panose="020B0604030504040204" pitchFamily="50" charset="-128"/>
              </a:rPr>
            </a:br>
            <a:r>
              <a:rPr lang="en-US" altLang="ja-JP" sz="3600" b="1" u="none"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3600" b="1" u="none" dirty="0">
                <a:latin typeface="Meiryo UI" panose="020B0604030504040204" pitchFamily="50" charset="-128"/>
                <a:ea typeface="Meiryo UI" panose="020B0604030504040204" pitchFamily="50" charset="-128"/>
                <a:cs typeface="Meiryo UI" panose="020B0604030504040204" pitchFamily="50" charset="-128"/>
              </a:rPr>
              <a:t>を広く知っていただく</a:t>
            </a:r>
            <a:endParaRPr kumimoji="1" lang="ja-JP" altLang="en-US" sz="3600" u="none" dirty="0"/>
          </a:p>
        </p:txBody>
      </p:sp>
    </p:spTree>
    <p:extLst>
      <p:ext uri="{BB962C8B-B14F-4D97-AF65-F5344CB8AC3E}">
        <p14:creationId xmlns:p14="http://schemas.microsoft.com/office/powerpoint/2010/main" val="1851514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ＳＤＧｓワークショップ</a:t>
            </a:r>
            <a:endParaRPr kumimoji="1" lang="ja-JP" altLang="en-US" dirty="0"/>
          </a:p>
        </p:txBody>
      </p:sp>
      <p:sp>
        <p:nvSpPr>
          <p:cNvPr id="5" name="テキスト ボックス 4"/>
          <p:cNvSpPr txBox="1"/>
          <p:nvPr/>
        </p:nvSpPr>
        <p:spPr>
          <a:xfrm>
            <a:off x="497541" y="1775012"/>
            <a:ext cx="11459997" cy="769441"/>
          </a:xfrm>
          <a:prstGeom prst="rect">
            <a:avLst/>
          </a:prstGeom>
          <a:noFill/>
          <a:ln>
            <a:solidFill>
              <a:schemeClr val="tx1"/>
            </a:solidFill>
            <a:prstDash val="sysDash"/>
          </a:ln>
        </p:spPr>
        <p:txBody>
          <a:bodyPr wrap="square" rtlCol="0">
            <a:spAutoFit/>
          </a:bodyPr>
          <a:lstStyle/>
          <a:p>
            <a:r>
              <a:rPr lang="en-US" altLang="ja-JP" sz="1600" dirty="0">
                <a:latin typeface="Meiryo UI" panose="020B0604030504040204" pitchFamily="50" charset="-128"/>
                <a:ea typeface="Meiryo UI" panose="020B0604030504040204" pitchFamily="50" charset="-128"/>
                <a:cs typeface="Meiryo UI" panose="020B0604030504040204" pitchFamily="50" charset="-128"/>
              </a:rPr>
              <a:t>SDGs</a:t>
            </a:r>
            <a:r>
              <a:rPr kumimoji="1" lang="ja-JP" altLang="en-US" sz="1600" dirty="0"/>
              <a:t>の達成に向け</a:t>
            </a:r>
            <a:r>
              <a:rPr lang="ja-JP" altLang="en-US" sz="1600" dirty="0"/>
              <a:t>た大阪府の取組みに、</a:t>
            </a:r>
            <a:r>
              <a:rPr kumimoji="1" lang="ja-JP" altLang="en-US" sz="1600" dirty="0"/>
              <a:t>様々なステークホルダーの考えを取り入れるため、府民参加型のワークショップを開催しました。</a:t>
            </a:r>
            <a:endParaRPr kumimoji="1" lang="en-US" altLang="ja-JP" sz="1600" dirty="0"/>
          </a:p>
          <a:p>
            <a:r>
              <a:rPr lang="en-US" altLang="ja-JP" sz="1200" dirty="0"/>
              <a:t>※</a:t>
            </a:r>
            <a:r>
              <a:rPr lang="ja-JP" altLang="en-US" sz="1200" dirty="0"/>
              <a:t>本イベントは、関係ガイドラインに沿って新型コロナウイルス感染症</a:t>
            </a:r>
            <a:r>
              <a:rPr lang="ja-JP" altLang="en-US" sz="1200" dirty="0" smtClean="0"/>
              <a:t>対策を講じた上、実施しました。</a:t>
            </a:r>
            <a:endParaRPr lang="ja-JP" altLang="en-US" sz="1200" dirty="0"/>
          </a:p>
        </p:txBody>
      </p:sp>
      <p:sp>
        <p:nvSpPr>
          <p:cNvPr id="6" name="正方形/長方形 5"/>
          <p:cNvSpPr/>
          <p:nvPr/>
        </p:nvSpPr>
        <p:spPr>
          <a:xfrm>
            <a:off x="497541" y="2725465"/>
            <a:ext cx="11255188" cy="3272691"/>
          </a:xfrm>
          <a:prstGeom prst="rect">
            <a:avLst/>
          </a:prstGeom>
        </p:spPr>
        <p:txBody>
          <a:bodyPr wrap="square">
            <a:spAutoFit/>
          </a:bodyPr>
          <a:lstStyle/>
          <a:p>
            <a:pPr>
              <a:lnSpc>
                <a:spcPts val="2200"/>
              </a:lnSpc>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ワークショップ</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indent="268288">
              <a:lnSpc>
                <a:spcPts val="2200"/>
              </a:lnSpc>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　 時　 令和４年１月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日（水曜日）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indent="268288">
              <a:lnSpc>
                <a:spcPts val="22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場　 所　　マイドームおおさか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indent="268288">
              <a:lnSpc>
                <a:spcPts val="22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参加者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名（大阪府に在住又は通勤・通学されている方）</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indent="268288">
              <a:lnSpc>
                <a:spcPts val="2200"/>
              </a:lnSpc>
            </a:pPr>
            <a:r>
              <a:rPr lang="ja-JP" altLang="en-US" sz="1400" dirty="0"/>
              <a:t>次　第　</a:t>
            </a:r>
            <a:r>
              <a:rPr lang="ja-JP" altLang="en-US" sz="1400" dirty="0" smtClean="0"/>
              <a:t>講演</a:t>
            </a:r>
            <a:r>
              <a:rPr lang="ja-JP" altLang="en-US" sz="1400" dirty="0"/>
              <a:t>１：</a:t>
            </a:r>
            <a:r>
              <a:rPr lang="en-US" altLang="ja-JP" sz="1400" dirty="0"/>
              <a:t>SDGs</a:t>
            </a:r>
            <a:r>
              <a:rPr lang="ja-JP" altLang="en-US" sz="1400" dirty="0"/>
              <a:t>について（大阪府政策企画部企画室推進課）</a:t>
            </a:r>
          </a:p>
          <a:p>
            <a:pPr indent="268288">
              <a:lnSpc>
                <a:spcPts val="2200"/>
              </a:lnSpc>
            </a:pPr>
            <a:r>
              <a:rPr lang="ja-JP" altLang="en-US" sz="1400" dirty="0"/>
              <a:t>　　　　</a:t>
            </a:r>
            <a:r>
              <a:rPr lang="ja-JP" altLang="en-US" sz="1400" dirty="0" smtClean="0"/>
              <a:t>講演</a:t>
            </a:r>
            <a:r>
              <a:rPr lang="ja-JP" altLang="en-US" sz="1400" dirty="0"/>
              <a:t>２：若者・女性の就業について</a:t>
            </a:r>
            <a:r>
              <a:rPr lang="zh-TW" altLang="en-US" sz="1400" dirty="0">
                <a:latin typeface="Meiryo UI" panose="020B0604030504040204" pitchFamily="50" charset="-128"/>
                <a:ea typeface="Meiryo UI" panose="020B0604030504040204" pitchFamily="50" charset="-128"/>
              </a:rPr>
              <a:t>（大阪府商工労働部雇用推進室就業促進課）</a:t>
            </a:r>
            <a:endParaRPr lang="ja-JP" altLang="en-US" sz="1400" dirty="0">
              <a:latin typeface="Meiryo UI" panose="020B0604030504040204" pitchFamily="50" charset="-128"/>
              <a:ea typeface="Meiryo UI" panose="020B0604030504040204" pitchFamily="50" charset="-128"/>
            </a:endParaRPr>
          </a:p>
          <a:p>
            <a:pPr indent="268288">
              <a:lnSpc>
                <a:spcPts val="2200"/>
              </a:lnSpc>
            </a:pPr>
            <a:r>
              <a:rPr lang="ja-JP" altLang="en-US" sz="1400" dirty="0"/>
              <a:t>　　　　グループセッション１：女性が働くなかでの課題や、これから働くうえでのハードル等を共有する</a:t>
            </a:r>
          </a:p>
          <a:p>
            <a:pPr indent="268288">
              <a:lnSpc>
                <a:spcPts val="2200"/>
              </a:lnSpc>
            </a:pPr>
            <a:r>
              <a:rPr lang="ja-JP" altLang="en-US" sz="1400" dirty="0"/>
              <a:t>　　　　グループセッション２： 新たな解決策や私たちができることは何かについて考える</a:t>
            </a:r>
            <a:endParaRPr lang="en-US" altLang="ja-JP" sz="1400" dirty="0"/>
          </a:p>
          <a:p>
            <a:pPr indent="268288">
              <a:lnSpc>
                <a:spcPts val="2200"/>
              </a:lnSpc>
            </a:pPr>
            <a:r>
              <a:rPr lang="ja-JP" altLang="en-US" sz="1400" dirty="0"/>
              <a:t>概　要　ワークショップ前半は、</a:t>
            </a:r>
            <a:r>
              <a:rPr lang="en-US" altLang="ja-JP" sz="1400" dirty="0"/>
              <a:t>SDGs</a:t>
            </a:r>
            <a:r>
              <a:rPr lang="ja-JP" altLang="en-US" sz="1400" dirty="0"/>
              <a:t>や若者・女性の就業に関する講演を</a:t>
            </a:r>
            <a:r>
              <a:rPr lang="ja-JP" altLang="en-US" sz="1400" dirty="0" smtClean="0"/>
              <a:t>実施</a:t>
            </a:r>
            <a:endParaRPr lang="en-US" altLang="ja-JP" sz="1400" dirty="0"/>
          </a:p>
          <a:p>
            <a:pPr indent="268288">
              <a:lnSpc>
                <a:spcPts val="2200"/>
              </a:lnSpc>
            </a:pPr>
            <a:r>
              <a:rPr lang="ja-JP" altLang="en-US" sz="1400" dirty="0"/>
              <a:t>　　　　後半は</a:t>
            </a:r>
            <a:r>
              <a:rPr lang="ja-JP" altLang="en-US" sz="1400" dirty="0" smtClean="0"/>
              <a:t>、４人から５人のグループに分かれ、女性</a:t>
            </a:r>
            <a:r>
              <a:rPr lang="ja-JP" altLang="en-US" sz="1400" dirty="0"/>
              <a:t>が働くなかでの課題やその解決策などに</a:t>
            </a:r>
            <a:r>
              <a:rPr lang="ja-JP" altLang="en-US" sz="1400" dirty="0" smtClean="0"/>
              <a:t>ついて</a:t>
            </a:r>
            <a:endParaRPr lang="en-US" altLang="ja-JP" sz="1400" dirty="0" smtClean="0"/>
          </a:p>
          <a:p>
            <a:pPr marL="981075">
              <a:lnSpc>
                <a:spcPts val="2200"/>
              </a:lnSpc>
            </a:pPr>
            <a:r>
              <a:rPr lang="ja-JP" altLang="en-US" sz="1400" dirty="0" smtClean="0"/>
              <a:t>意見</a:t>
            </a:r>
            <a:r>
              <a:rPr lang="ja-JP" altLang="en-US" sz="1400" dirty="0"/>
              <a:t>交換を行った</a:t>
            </a:r>
            <a:r>
              <a:rPr lang="ja-JP" altLang="en-US" sz="1400" dirty="0" smtClean="0"/>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https://1.bp.blogspot.com/-XFzPKGQWM68/X4vXIbPxuMI/AAAAAAABb2w/SfwCplrPBuMSpm8Jn1qZtvXXsJl3KzihgCNcBGAsYHQ/s1164/kaigi_mask_peop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1986" y="3854782"/>
            <a:ext cx="2525552" cy="268715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986" y="2725465"/>
            <a:ext cx="752878" cy="752878"/>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1374" y="2725466"/>
            <a:ext cx="762942" cy="762942"/>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5542" y="2725466"/>
            <a:ext cx="752878" cy="752878"/>
          </a:xfrm>
          <a:prstGeom prst="rect">
            <a:avLst/>
          </a:prstGeom>
        </p:spPr>
      </p:pic>
    </p:spTree>
    <p:extLst>
      <p:ext uri="{BB962C8B-B14F-4D97-AF65-F5344CB8AC3E}">
        <p14:creationId xmlns:p14="http://schemas.microsoft.com/office/powerpoint/2010/main" val="2372664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小学生向け</a:t>
            </a:r>
            <a:r>
              <a:rPr lang="en-US" altLang="ja-JP" dirty="0"/>
              <a:t>SDGs</a:t>
            </a:r>
            <a:r>
              <a:rPr lang="ja-JP" altLang="en-US" dirty="0"/>
              <a:t>講座</a:t>
            </a:r>
            <a:r>
              <a:rPr lang="ja-JP" altLang="en-US" sz="2800" dirty="0"/>
              <a:t>～</a:t>
            </a:r>
            <a:r>
              <a:rPr lang="en-US" altLang="ja-JP" sz="2800" dirty="0"/>
              <a:t>SDGs</a:t>
            </a:r>
            <a:r>
              <a:rPr lang="ja-JP" altLang="en-US" sz="2800" dirty="0"/>
              <a:t>を楽しく学ぼう！～</a:t>
            </a:r>
            <a:endParaRPr kumimoji="1" lang="ja-JP" altLang="en-US" sz="2400" dirty="0"/>
          </a:p>
        </p:txBody>
      </p:sp>
      <p:sp>
        <p:nvSpPr>
          <p:cNvPr id="4" name="テキスト ボックス 3"/>
          <p:cNvSpPr txBox="1"/>
          <p:nvPr/>
        </p:nvSpPr>
        <p:spPr>
          <a:xfrm>
            <a:off x="161364" y="1694330"/>
            <a:ext cx="11833411" cy="584775"/>
          </a:xfrm>
          <a:prstGeom prst="rect">
            <a:avLst/>
          </a:prstGeom>
          <a:noFill/>
          <a:ln>
            <a:solidFill>
              <a:schemeClr val="tx1"/>
            </a:solidFill>
            <a:prstDash val="sysDash"/>
          </a:ln>
        </p:spPr>
        <p:txBody>
          <a:bodyPr wrap="square" rtlCol="0">
            <a:spAutoFit/>
          </a:bodyPr>
          <a:lstStyle/>
          <a:p>
            <a:r>
              <a:rPr lang="ja-JP" altLang="en-US" sz="1600" dirty="0" smtClean="0"/>
              <a:t>子どもたちが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smtClean="0"/>
              <a:t>を</a:t>
            </a:r>
            <a:r>
              <a:rPr lang="ja-JP" altLang="en-US" sz="1600" dirty="0"/>
              <a:t>楽しく学び</a:t>
            </a:r>
            <a:r>
              <a:rPr lang="ja-JP" altLang="en-US" sz="1600" dirty="0" smtClean="0"/>
              <a:t>、身近な問題として考えていただけるように民間企業等と連携した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SDGs</a:t>
            </a:r>
            <a:r>
              <a:rPr lang="ja-JP" altLang="en-US" sz="1600" dirty="0" smtClean="0"/>
              <a:t>講座を実施</a:t>
            </a:r>
            <a:endParaRPr lang="en-US" altLang="ja-JP" sz="1600" dirty="0" smtClean="0"/>
          </a:p>
          <a:p>
            <a:r>
              <a:rPr lang="ja-JP" altLang="en-US" sz="1600" dirty="0" smtClean="0"/>
              <a:t>本企画はコロナ禍でも参加できるようオンラインで開催しました。</a:t>
            </a:r>
            <a:endParaRPr lang="en-US" altLang="ja-JP" sz="1200" dirty="0" smtClean="0"/>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1532" y="2494919"/>
            <a:ext cx="2875076" cy="4082626"/>
          </a:xfrm>
          <a:prstGeom prst="rect">
            <a:avLst/>
          </a:prstGeom>
        </p:spPr>
      </p:pic>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3843" y="2494919"/>
            <a:ext cx="2816627" cy="4082626"/>
          </a:xfrm>
          <a:prstGeom prst="rect">
            <a:avLst/>
          </a:prstGeom>
        </p:spPr>
      </p:pic>
      <p:sp>
        <p:nvSpPr>
          <p:cNvPr id="19" name="テキスト ボックス 18"/>
          <p:cNvSpPr txBox="1"/>
          <p:nvPr/>
        </p:nvSpPr>
        <p:spPr>
          <a:xfrm>
            <a:off x="134469" y="4186699"/>
            <a:ext cx="6239437" cy="2636619"/>
          </a:xfrm>
          <a:prstGeom prst="rect">
            <a:avLst/>
          </a:prstGeom>
          <a:noFill/>
        </p:spPr>
        <p:txBody>
          <a:bodyPr wrap="square" rtlCol="0">
            <a:spAutoFit/>
          </a:bodyPr>
          <a:lstStyle/>
          <a:p>
            <a:r>
              <a:rPr lang="ja-JP" altLang="en-US" sz="1600" b="1" dirty="0">
                <a:latin typeface="+mn-ea"/>
              </a:rPr>
              <a:t>■</a:t>
            </a:r>
            <a:r>
              <a:rPr lang="en-US" altLang="ja-JP" sz="1600" b="1" dirty="0">
                <a:latin typeface="+mn-ea"/>
              </a:rPr>
              <a:t>SDGs</a:t>
            </a:r>
            <a:r>
              <a:rPr lang="ja-JP" altLang="en-US" sz="1600" b="1" dirty="0">
                <a:latin typeface="+mn-ea"/>
              </a:rPr>
              <a:t>を楽しく学ぼう！（冬）</a:t>
            </a:r>
            <a:endParaRPr lang="en-US" altLang="ja-JP" sz="1600" b="1" dirty="0">
              <a:latin typeface="+mn-ea"/>
            </a:endParaRPr>
          </a:p>
          <a:p>
            <a:pPr>
              <a:spcBef>
                <a:spcPts val="400"/>
              </a:spcBef>
            </a:pPr>
            <a:r>
              <a:rPr lang="zh-TW" altLang="en-US" sz="1400"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rPr>
              <a:t>時</a:t>
            </a:r>
            <a:r>
              <a:rPr lang="ja-JP" altLang="en-US" sz="1400" dirty="0">
                <a:latin typeface="Meiryo UI" panose="020B0604030504040204" pitchFamily="50" charset="-128"/>
                <a:ea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rPr>
              <a:t>令和３年</a:t>
            </a:r>
            <a:r>
              <a:rPr lang="en-US" altLang="ja-JP" sz="1400" dirty="0">
                <a:latin typeface="Meiryo UI" panose="020B0604030504040204" pitchFamily="50" charset="-128"/>
                <a:ea typeface="Meiryo UI" panose="020B0604030504040204" pitchFamily="50" charset="-128"/>
              </a:rPr>
              <a:t>12</a:t>
            </a:r>
            <a:r>
              <a:rPr lang="zh-TW"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11</a:t>
            </a:r>
            <a:r>
              <a:rPr lang="zh-TW" altLang="en-US" sz="1400"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土</a:t>
            </a:r>
            <a:r>
              <a:rPr lang="zh-TW" altLang="en-US" sz="1400" dirty="0">
                <a:latin typeface="Meiryo UI" panose="020B0604030504040204" pitchFamily="50" charset="-128"/>
                <a:ea typeface="Meiryo UI" panose="020B0604030504040204" pitchFamily="50" charset="-128"/>
              </a:rPr>
              <a:t>曜日）</a:t>
            </a:r>
            <a:endParaRPr lang="en-US" altLang="zh-TW" sz="1400" dirty="0">
              <a:latin typeface="Meiryo UI" panose="020B0604030504040204" pitchFamily="50" charset="-128"/>
              <a:ea typeface="Meiryo UI" panose="020B0604030504040204" pitchFamily="50" charset="-128"/>
            </a:endParaRPr>
          </a:p>
          <a:p>
            <a:r>
              <a:rPr lang="ja-JP" altLang="en-US" sz="1400" dirty="0">
                <a:latin typeface="+mn-ea"/>
              </a:rPr>
              <a:t>内   </a:t>
            </a:r>
            <a:r>
              <a:rPr lang="ja-JP" altLang="en-US" sz="1400" dirty="0" smtClean="0">
                <a:latin typeface="+mn-ea"/>
              </a:rPr>
              <a:t>容（</a:t>
            </a:r>
            <a:r>
              <a:rPr lang="ja-JP" altLang="en-US" sz="1400" dirty="0">
                <a:latin typeface="+mn-ea"/>
              </a:rPr>
              <a:t>１）楽しく学ぼう</a:t>
            </a:r>
            <a:r>
              <a:rPr lang="en-US" altLang="ja-JP" sz="1400" dirty="0">
                <a:latin typeface="+mn-ea"/>
              </a:rPr>
              <a:t>SDGs</a:t>
            </a:r>
            <a:r>
              <a:rPr lang="ja-JP" altLang="en-US" sz="1400" dirty="0">
                <a:latin typeface="+mn-ea"/>
              </a:rPr>
              <a:t>教室（大阪府）</a:t>
            </a:r>
          </a:p>
          <a:p>
            <a:r>
              <a:rPr lang="ja-JP" altLang="en-US" sz="1400" dirty="0" smtClean="0">
                <a:latin typeface="+mn-ea"/>
              </a:rPr>
              <a:t>　　　（</a:t>
            </a:r>
            <a:r>
              <a:rPr lang="ja-JP" altLang="en-US" sz="1400" dirty="0">
                <a:latin typeface="+mn-ea"/>
              </a:rPr>
              <a:t>２）海洋プラスチックごみ問題と大阪市の水環境に</a:t>
            </a:r>
            <a:r>
              <a:rPr lang="ja-JP" altLang="en-US" sz="1400" dirty="0" smtClean="0">
                <a:latin typeface="+mn-ea"/>
              </a:rPr>
              <a:t>ついて</a:t>
            </a:r>
            <a:endParaRPr lang="en-US" altLang="ja-JP" sz="1400" dirty="0">
              <a:latin typeface="+mn-ea"/>
            </a:endParaRPr>
          </a:p>
          <a:p>
            <a:r>
              <a:rPr lang="en-US" altLang="ja-JP" sz="1400" dirty="0" smtClean="0">
                <a:latin typeface="+mn-ea"/>
              </a:rPr>
              <a:t>                 </a:t>
            </a:r>
            <a:r>
              <a:rPr lang="ja-JP" altLang="en-US" sz="1400" dirty="0" smtClean="0">
                <a:latin typeface="+mn-ea"/>
              </a:rPr>
              <a:t>（</a:t>
            </a:r>
            <a:r>
              <a:rPr lang="ja-JP" altLang="en-US" sz="1400" dirty="0">
                <a:latin typeface="+mn-ea"/>
              </a:rPr>
              <a:t>大阪市</a:t>
            </a:r>
            <a:r>
              <a:rPr lang="ja-JP" altLang="en-US" sz="1400" dirty="0" smtClean="0">
                <a:latin typeface="+mn-ea"/>
              </a:rPr>
              <a:t>）</a:t>
            </a:r>
            <a:endParaRPr lang="ja-JP" altLang="en-US" sz="1400" dirty="0">
              <a:latin typeface="+mn-ea"/>
            </a:endParaRPr>
          </a:p>
          <a:p>
            <a:r>
              <a:rPr lang="ja-JP" altLang="en-US" sz="1400" dirty="0" smtClean="0">
                <a:latin typeface="+mn-ea"/>
              </a:rPr>
              <a:t>　　　（</a:t>
            </a:r>
            <a:r>
              <a:rPr lang="ja-JP" altLang="en-US" sz="1400" dirty="0">
                <a:latin typeface="+mn-ea"/>
              </a:rPr>
              <a:t>３）大阪市の漁業について（大阪市漁業協同組合）</a:t>
            </a:r>
            <a:endParaRPr lang="en-US" altLang="ja-JP" sz="1400" dirty="0">
              <a:latin typeface="+mn-ea"/>
            </a:endParaRPr>
          </a:p>
          <a:p>
            <a:pPr marL="1169988"/>
            <a:r>
              <a:rPr lang="ja-JP" altLang="en-US" sz="1200" dirty="0" smtClean="0">
                <a:latin typeface="+mn-ea"/>
              </a:rPr>
              <a:t>大阪市</a:t>
            </a:r>
            <a:r>
              <a:rPr lang="ja-JP" altLang="en-US" sz="1200" dirty="0">
                <a:latin typeface="+mn-ea"/>
              </a:rPr>
              <a:t>の川や</a:t>
            </a:r>
            <a:r>
              <a:rPr lang="ja-JP" altLang="en-US" sz="1200" dirty="0" smtClean="0">
                <a:latin typeface="+mn-ea"/>
              </a:rPr>
              <a:t>海</a:t>
            </a:r>
            <a:r>
              <a:rPr lang="ja-JP" altLang="en-US" sz="1200" dirty="0">
                <a:latin typeface="+mn-ea"/>
              </a:rPr>
              <a:t>には</a:t>
            </a:r>
            <a:r>
              <a:rPr lang="ja-JP" altLang="en-US" sz="1200" dirty="0" smtClean="0">
                <a:latin typeface="+mn-ea"/>
              </a:rPr>
              <a:t>どんな</a:t>
            </a:r>
            <a:r>
              <a:rPr lang="ja-JP" altLang="en-US" sz="1200" dirty="0">
                <a:latin typeface="+mn-ea"/>
              </a:rPr>
              <a:t>魚</a:t>
            </a:r>
            <a:r>
              <a:rPr lang="ja-JP" altLang="en-US" sz="1200" dirty="0" smtClean="0">
                <a:latin typeface="+mn-ea"/>
              </a:rPr>
              <a:t>がいるのか</a:t>
            </a:r>
            <a:r>
              <a:rPr lang="ja-JP" altLang="en-US" sz="1200" dirty="0">
                <a:latin typeface="+mn-ea"/>
              </a:rPr>
              <a:t>、どのように成長するのか</a:t>
            </a:r>
            <a:r>
              <a:rPr lang="ja-JP" altLang="en-US" sz="1200" dirty="0" smtClean="0">
                <a:latin typeface="+mn-ea"/>
              </a:rPr>
              <a:t>、魚が</a:t>
            </a:r>
            <a:r>
              <a:rPr lang="ja-JP" altLang="en-US" sz="1200" dirty="0">
                <a:latin typeface="+mn-ea"/>
              </a:rPr>
              <a:t>住み</a:t>
            </a:r>
            <a:r>
              <a:rPr lang="ja-JP" altLang="en-US" sz="1200" dirty="0" smtClean="0">
                <a:latin typeface="+mn-ea"/>
              </a:rPr>
              <a:t>やすい</a:t>
            </a:r>
            <a:r>
              <a:rPr lang="ja-JP" altLang="en-US" sz="1200" dirty="0">
                <a:latin typeface="+mn-ea"/>
              </a:rPr>
              <a:t>川や海にする</a:t>
            </a:r>
            <a:r>
              <a:rPr lang="ja-JP" altLang="en-US" sz="1200" dirty="0" smtClean="0">
                <a:latin typeface="+mn-ea"/>
              </a:rPr>
              <a:t>ためこれ</a:t>
            </a:r>
            <a:r>
              <a:rPr lang="ja-JP" altLang="en-US" sz="1200" dirty="0">
                <a:latin typeface="+mn-ea"/>
              </a:rPr>
              <a:t>まで行ってきた活動</a:t>
            </a:r>
            <a:r>
              <a:rPr lang="ja-JP" altLang="en-US" sz="1200" dirty="0" smtClean="0">
                <a:latin typeface="+mn-ea"/>
              </a:rPr>
              <a:t>を学びました。</a:t>
            </a:r>
            <a:endParaRPr lang="en-US" altLang="ja-JP" sz="1400" dirty="0">
              <a:latin typeface="+mn-ea"/>
            </a:endParaRPr>
          </a:p>
          <a:p>
            <a:r>
              <a:rPr lang="ja-JP" altLang="en-US" sz="1400" dirty="0" smtClean="0">
                <a:latin typeface="+mn-ea"/>
              </a:rPr>
              <a:t>　　　（</a:t>
            </a:r>
            <a:r>
              <a:rPr lang="ja-JP" altLang="en-US" sz="1400" dirty="0">
                <a:latin typeface="+mn-ea"/>
              </a:rPr>
              <a:t>４）</a:t>
            </a:r>
            <a:r>
              <a:rPr lang="en-US" altLang="ja-JP" sz="1400" dirty="0">
                <a:latin typeface="+mn-ea"/>
              </a:rPr>
              <a:t>SDGs</a:t>
            </a:r>
            <a:r>
              <a:rPr lang="ja-JP" altLang="en-US" sz="1400" dirty="0">
                <a:latin typeface="+mn-ea"/>
              </a:rPr>
              <a:t>オンライン見学</a:t>
            </a:r>
            <a:r>
              <a:rPr lang="en-US" altLang="ja-JP" sz="1400" dirty="0">
                <a:latin typeface="+mn-ea"/>
              </a:rPr>
              <a:t>【</a:t>
            </a:r>
            <a:r>
              <a:rPr lang="ja-JP" altLang="en-US" sz="1400" dirty="0" err="1">
                <a:latin typeface="+mn-ea"/>
              </a:rPr>
              <a:t>くら</a:t>
            </a:r>
            <a:r>
              <a:rPr lang="ja-JP" altLang="en-US" sz="1400" dirty="0">
                <a:latin typeface="+mn-ea"/>
              </a:rPr>
              <a:t>寿司のみんなと考える</a:t>
            </a:r>
            <a:r>
              <a:rPr lang="en-US" altLang="ja-JP" sz="1400" dirty="0">
                <a:latin typeface="+mn-ea"/>
              </a:rPr>
              <a:t>SDGs】</a:t>
            </a:r>
          </a:p>
          <a:p>
            <a:r>
              <a:rPr lang="ja-JP" altLang="en-US" sz="1400" dirty="0">
                <a:latin typeface="+mn-ea"/>
              </a:rPr>
              <a:t>　　</a:t>
            </a:r>
            <a:r>
              <a:rPr lang="ja-JP" altLang="en-US" sz="1400" dirty="0" smtClean="0">
                <a:latin typeface="+mn-ea"/>
              </a:rPr>
              <a:t>　　　　（</a:t>
            </a:r>
            <a:r>
              <a:rPr lang="ja-JP" altLang="en-US" sz="1400" dirty="0" err="1">
                <a:latin typeface="+mn-ea"/>
              </a:rPr>
              <a:t>くら</a:t>
            </a:r>
            <a:r>
              <a:rPr lang="ja-JP" altLang="en-US" sz="1400" dirty="0">
                <a:latin typeface="+mn-ea"/>
              </a:rPr>
              <a:t>寿司株式会社）</a:t>
            </a:r>
            <a:endParaRPr lang="en-US" altLang="ja-JP" sz="1400" dirty="0">
              <a:latin typeface="+mn-ea"/>
            </a:endParaRPr>
          </a:p>
          <a:p>
            <a:pPr marL="1169988"/>
            <a:r>
              <a:rPr lang="ja-JP" altLang="en-US" sz="1200" dirty="0" smtClean="0">
                <a:latin typeface="+mn-ea"/>
              </a:rPr>
              <a:t>身近な回転寿司を題材に、魚の確保から廃棄物のリサイクルまで、限りある自然を有効活用するための取組みについて学びました。</a:t>
            </a:r>
            <a:endParaRPr lang="ja-JP" altLang="en-US" sz="1400" dirty="0">
              <a:latin typeface="+mn-ea"/>
            </a:endParaRPr>
          </a:p>
        </p:txBody>
      </p:sp>
      <p:sp>
        <p:nvSpPr>
          <p:cNvPr id="20" name="テキスト ボックス 19"/>
          <p:cNvSpPr txBox="1"/>
          <p:nvPr/>
        </p:nvSpPr>
        <p:spPr>
          <a:xfrm>
            <a:off x="134469" y="2355428"/>
            <a:ext cx="6176381" cy="1831271"/>
          </a:xfrm>
          <a:prstGeom prst="rect">
            <a:avLst/>
          </a:prstGeom>
          <a:noFill/>
        </p:spPr>
        <p:txBody>
          <a:bodyPr wrap="square" rtlCol="0">
            <a:spAutoFit/>
          </a:bodyPr>
          <a:lstStyle/>
          <a:p>
            <a:r>
              <a:rPr lang="ja-JP" altLang="en-US" sz="1600" b="1" dirty="0">
                <a:latin typeface="+mn-ea"/>
              </a:rPr>
              <a:t>■</a:t>
            </a:r>
            <a:r>
              <a:rPr lang="en-US" altLang="ja-JP" sz="1600" b="1" dirty="0">
                <a:latin typeface="+mn-ea"/>
              </a:rPr>
              <a:t>SDGs</a:t>
            </a:r>
            <a:r>
              <a:rPr lang="ja-JP" altLang="en-US" sz="1600" b="1" dirty="0">
                <a:latin typeface="+mn-ea"/>
              </a:rPr>
              <a:t>を楽しく学ぼう！（夏）</a:t>
            </a:r>
            <a:endParaRPr lang="en-US" altLang="ja-JP" sz="1600" b="1" dirty="0">
              <a:latin typeface="+mn-ea"/>
            </a:endParaRPr>
          </a:p>
          <a:p>
            <a:pPr>
              <a:spcBef>
                <a:spcPts val="400"/>
              </a:spcBef>
            </a:pPr>
            <a:r>
              <a:rPr lang="zh-TW" altLang="en-US" sz="1400"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rPr>
              <a:t>時</a:t>
            </a:r>
            <a:r>
              <a:rPr lang="ja-JP" altLang="en-US" sz="1400" dirty="0">
                <a:latin typeface="Meiryo UI" panose="020B0604030504040204" pitchFamily="50" charset="-128"/>
                <a:ea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rPr>
              <a:t>令和３年</a:t>
            </a:r>
            <a:r>
              <a:rPr lang="en-US" altLang="ja-JP" sz="1400" dirty="0">
                <a:latin typeface="Meiryo UI" panose="020B0604030504040204" pitchFamily="50" charset="-128"/>
                <a:ea typeface="Meiryo UI" panose="020B0604030504040204" pitchFamily="50" charset="-128"/>
              </a:rPr>
              <a:t>8</a:t>
            </a:r>
            <a:r>
              <a:rPr lang="zh-TW"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17</a:t>
            </a:r>
            <a:r>
              <a:rPr lang="zh-TW" altLang="en-US" sz="1400" dirty="0">
                <a:latin typeface="Meiryo UI" panose="020B0604030504040204" pitchFamily="50" charset="-128"/>
                <a:ea typeface="Meiryo UI" panose="020B0604030504040204" pitchFamily="50" charset="-128"/>
              </a:rPr>
              <a:t>日（</a:t>
            </a:r>
            <a:r>
              <a:rPr lang="ja-JP" altLang="en-US" sz="1400" dirty="0">
                <a:latin typeface="Meiryo UI" panose="020B0604030504040204" pitchFamily="50" charset="-128"/>
                <a:ea typeface="Meiryo UI" panose="020B0604030504040204" pitchFamily="50" charset="-128"/>
              </a:rPr>
              <a:t>火</a:t>
            </a:r>
            <a:r>
              <a:rPr lang="zh-TW" altLang="en-US" sz="1400" dirty="0">
                <a:latin typeface="Meiryo UI" panose="020B0604030504040204" pitchFamily="50" charset="-128"/>
                <a:ea typeface="Meiryo UI" panose="020B0604030504040204" pitchFamily="50" charset="-128"/>
              </a:rPr>
              <a:t>曜日）</a:t>
            </a:r>
            <a:endParaRPr lang="en-US" altLang="zh-TW" sz="1400" dirty="0">
              <a:latin typeface="Meiryo UI" panose="020B0604030504040204" pitchFamily="50" charset="-128"/>
              <a:ea typeface="Meiryo UI" panose="020B0604030504040204" pitchFamily="50" charset="-128"/>
            </a:endParaRPr>
          </a:p>
          <a:p>
            <a:r>
              <a:rPr lang="ja-JP" altLang="en-US" sz="1400" dirty="0">
                <a:latin typeface="+mn-ea"/>
              </a:rPr>
              <a:t>内   </a:t>
            </a:r>
            <a:r>
              <a:rPr lang="ja-JP" altLang="en-US" sz="1400" dirty="0" smtClean="0">
                <a:latin typeface="+mn-ea"/>
              </a:rPr>
              <a:t>容（</a:t>
            </a:r>
            <a:r>
              <a:rPr lang="ja-JP" altLang="en-US" sz="1400" dirty="0">
                <a:latin typeface="+mn-ea"/>
              </a:rPr>
              <a:t>１）楽しく学ぼう</a:t>
            </a:r>
            <a:r>
              <a:rPr lang="en-US" altLang="ja-JP" sz="1400" dirty="0">
                <a:latin typeface="+mn-ea"/>
              </a:rPr>
              <a:t>SDGs</a:t>
            </a:r>
            <a:r>
              <a:rPr lang="ja-JP" altLang="en-US" sz="1400" dirty="0">
                <a:latin typeface="+mn-ea"/>
              </a:rPr>
              <a:t>教室（大阪府）</a:t>
            </a:r>
          </a:p>
          <a:p>
            <a:r>
              <a:rPr lang="ja-JP" altLang="en-US" sz="1400" dirty="0" smtClean="0">
                <a:latin typeface="+mn-ea"/>
              </a:rPr>
              <a:t>　　　（</a:t>
            </a:r>
            <a:r>
              <a:rPr lang="ja-JP" altLang="en-US" sz="1400" dirty="0">
                <a:latin typeface="+mn-ea"/>
              </a:rPr>
              <a:t>２）海ごみについて考えよう（大阪市）　</a:t>
            </a:r>
          </a:p>
          <a:p>
            <a:r>
              <a:rPr lang="ja-JP" altLang="en-US" sz="1400" dirty="0" smtClean="0">
                <a:latin typeface="+mn-ea"/>
              </a:rPr>
              <a:t>　　　（</a:t>
            </a:r>
            <a:r>
              <a:rPr lang="ja-JP" altLang="en-US" sz="1400" dirty="0">
                <a:latin typeface="+mn-ea"/>
              </a:rPr>
              <a:t>３）</a:t>
            </a:r>
            <a:r>
              <a:rPr lang="en-US" altLang="ja-JP" sz="1400" dirty="0">
                <a:latin typeface="+mn-ea"/>
              </a:rPr>
              <a:t>SDGs</a:t>
            </a:r>
            <a:r>
              <a:rPr lang="ja-JP" altLang="en-US" sz="1400" dirty="0">
                <a:latin typeface="+mn-ea"/>
              </a:rPr>
              <a:t>オンライン生物飼育室見学（アース製薬株式会社）</a:t>
            </a:r>
            <a:endParaRPr lang="en-US" altLang="ja-JP" sz="1400" dirty="0">
              <a:latin typeface="+mn-ea"/>
            </a:endParaRPr>
          </a:p>
          <a:p>
            <a:pPr marL="1169988"/>
            <a:r>
              <a:rPr lang="ja-JP" altLang="en-US" sz="1200" dirty="0" smtClean="0">
                <a:latin typeface="+mn-ea"/>
              </a:rPr>
              <a:t>アース</a:t>
            </a:r>
            <a:r>
              <a:rPr lang="ja-JP" altLang="en-US" sz="1200" dirty="0">
                <a:latin typeface="+mn-ea"/>
              </a:rPr>
              <a:t>製薬赤穂研究所をオンライン見学しながら</a:t>
            </a:r>
            <a:r>
              <a:rPr lang="ja-JP" altLang="en-US" sz="1200" dirty="0" smtClean="0">
                <a:latin typeface="+mn-ea"/>
              </a:rPr>
              <a:t>、夏に増えてくる害虫</a:t>
            </a:r>
            <a:r>
              <a:rPr lang="ja-JP" altLang="en-US" sz="1200" dirty="0">
                <a:latin typeface="+mn-ea"/>
              </a:rPr>
              <a:t>の生態を</a:t>
            </a:r>
            <a:r>
              <a:rPr lang="ja-JP" altLang="en-US" sz="1200" dirty="0" smtClean="0">
                <a:latin typeface="+mn-ea"/>
              </a:rPr>
              <a:t>知るとともに、毎日</a:t>
            </a:r>
            <a:r>
              <a:rPr lang="ja-JP" altLang="en-US" sz="1200" dirty="0">
                <a:latin typeface="+mn-ea"/>
              </a:rPr>
              <a:t>の</a:t>
            </a:r>
            <a:r>
              <a:rPr lang="ja-JP" altLang="en-US" sz="1200" dirty="0" smtClean="0">
                <a:latin typeface="+mn-ea"/>
              </a:rPr>
              <a:t>生活で健康</a:t>
            </a:r>
            <a:r>
              <a:rPr lang="ja-JP" altLang="en-US" sz="1200" dirty="0">
                <a:latin typeface="+mn-ea"/>
              </a:rPr>
              <a:t>を守るテクニックや、使用済み容器のリサイクル</a:t>
            </a:r>
            <a:r>
              <a:rPr lang="ja-JP" altLang="en-US" sz="1200" dirty="0" smtClean="0">
                <a:latin typeface="+mn-ea"/>
              </a:rPr>
              <a:t>手法などを学びました。</a:t>
            </a:r>
            <a:endParaRPr lang="en-US" altLang="ja-JP" sz="1200" dirty="0">
              <a:latin typeface="+mn-ea"/>
            </a:endParaRPr>
          </a:p>
        </p:txBody>
      </p:sp>
    </p:spTree>
    <p:extLst>
      <p:ext uri="{BB962C8B-B14F-4D97-AF65-F5344CB8AC3E}">
        <p14:creationId xmlns:p14="http://schemas.microsoft.com/office/powerpoint/2010/main" val="1910556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日経</a:t>
            </a:r>
            <a:r>
              <a:rPr lang="en-US" altLang="ja-JP" dirty="0">
                <a:latin typeface="+mn-ea"/>
              </a:rPr>
              <a:t>SDGs</a:t>
            </a:r>
            <a:r>
              <a:rPr kumimoji="1" lang="ja-JP" altLang="en-US" dirty="0"/>
              <a:t>フェス </a:t>
            </a:r>
            <a:r>
              <a:rPr kumimoji="1" lang="ja-JP" altLang="en-US" dirty="0" smtClean="0"/>
              <a:t>大阪関西</a:t>
            </a:r>
            <a:r>
              <a:rPr kumimoji="1" lang="en-US" altLang="ja-JP" sz="3200" dirty="0"/>
              <a:t/>
            </a:r>
            <a:br>
              <a:rPr kumimoji="1" lang="en-US" altLang="ja-JP" sz="3200" dirty="0"/>
            </a:br>
            <a:r>
              <a:rPr lang="ja-JP" altLang="en-US" sz="2800" dirty="0"/>
              <a:t>－ </a:t>
            </a:r>
            <a:r>
              <a:rPr kumimoji="1" lang="en-US" altLang="ja-JP" sz="2800" dirty="0"/>
              <a:t>2025</a:t>
            </a:r>
            <a:r>
              <a:rPr kumimoji="1" lang="ja-JP" altLang="en-US" sz="2800" dirty="0"/>
              <a:t>年大阪・関西万博に向けて </a:t>
            </a:r>
            <a:r>
              <a:rPr lang="ja-JP" altLang="en-US" sz="2800" dirty="0"/>
              <a:t>－</a:t>
            </a:r>
            <a:endParaRPr kumimoji="1" lang="ja-JP" altLang="en-US" sz="2800" dirty="0"/>
          </a:p>
        </p:txBody>
      </p:sp>
      <p:sp>
        <p:nvSpPr>
          <p:cNvPr id="4" name="テキスト ボックス 3"/>
          <p:cNvSpPr txBox="1"/>
          <p:nvPr/>
        </p:nvSpPr>
        <p:spPr>
          <a:xfrm>
            <a:off x="38637" y="1768017"/>
            <a:ext cx="8123728" cy="1077218"/>
          </a:xfrm>
          <a:prstGeom prst="rect">
            <a:avLst/>
          </a:prstGeom>
          <a:noFill/>
          <a:ln>
            <a:solidFill>
              <a:schemeClr val="tx1"/>
            </a:solidFill>
            <a:prstDash val="sysDash"/>
          </a:ln>
        </p:spPr>
        <p:txBody>
          <a:bodyPr wrap="square" rtlCol="0">
            <a:spAutoFit/>
          </a:bodyPr>
          <a:lstStyle/>
          <a:p>
            <a:r>
              <a:rPr lang="ja-JP" altLang="en-US" sz="1600" dirty="0" smtClean="0"/>
              <a:t>昨年に引き続き「日経</a:t>
            </a:r>
            <a:r>
              <a:rPr lang="en-US" altLang="ja-JP" sz="1600" dirty="0">
                <a:latin typeface="+mn-ea"/>
              </a:rPr>
              <a:t>SDGs</a:t>
            </a:r>
            <a:r>
              <a:rPr lang="ja-JP" altLang="en-US" sz="1600" dirty="0"/>
              <a:t>フェス」が</a:t>
            </a:r>
            <a:r>
              <a:rPr lang="ja-JP" altLang="en-US" sz="1600" dirty="0" smtClean="0"/>
              <a:t>大阪関西で</a:t>
            </a:r>
            <a:r>
              <a:rPr lang="ja-JP" altLang="en-US" sz="1600" dirty="0"/>
              <a:t>開催されるにあたり、３日間にわたるプログラムの初日に知事が出演（映像出演）</a:t>
            </a:r>
            <a:endParaRPr lang="en-US" altLang="ja-JP" sz="1600" dirty="0"/>
          </a:p>
          <a:p>
            <a:r>
              <a:rPr lang="en-US" altLang="ja-JP" sz="1600" dirty="0" smtClean="0">
                <a:latin typeface="+mn-ea"/>
              </a:rPr>
              <a:t>SDGs</a:t>
            </a:r>
            <a:r>
              <a:rPr lang="ja-JP" altLang="en-US" sz="1600" dirty="0" smtClean="0">
                <a:latin typeface="+mn-ea"/>
              </a:rPr>
              <a:t>の視点から脱炭素化を中心に、大阪府の取組みや万博に向け実現をめざす取組みについて</a:t>
            </a:r>
            <a:r>
              <a:rPr lang="ja-JP" altLang="en-US" sz="1600" dirty="0" smtClean="0"/>
              <a:t>講演</a:t>
            </a:r>
            <a:r>
              <a:rPr lang="ja-JP" altLang="en-US" sz="1600" dirty="0"/>
              <a:t>しました。</a:t>
            </a:r>
            <a:endParaRPr lang="en-US" altLang="ja-JP" sz="1600" dirty="0"/>
          </a:p>
        </p:txBody>
      </p:sp>
      <p:sp>
        <p:nvSpPr>
          <p:cNvPr id="5" name="テキスト ボックス 4"/>
          <p:cNvSpPr txBox="1"/>
          <p:nvPr/>
        </p:nvSpPr>
        <p:spPr>
          <a:xfrm>
            <a:off x="38636" y="2917878"/>
            <a:ext cx="7424481" cy="954107"/>
          </a:xfrm>
          <a:prstGeom prst="rect">
            <a:avLst/>
          </a:prstGeom>
          <a:noFill/>
        </p:spPr>
        <p:txBody>
          <a:bodyPr wrap="square" rtlCol="0">
            <a:spAutoFit/>
          </a:bodyPr>
          <a:lstStyle/>
          <a:p>
            <a:r>
              <a:rPr lang="ja-JP" altLang="en-US" sz="1400" dirty="0"/>
              <a:t>■プログラム</a:t>
            </a:r>
            <a:endParaRPr lang="en-US" altLang="ja-JP" sz="1400" dirty="0"/>
          </a:p>
          <a:p>
            <a:r>
              <a:rPr lang="ja-JP" altLang="en-US" sz="1400" dirty="0"/>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t>令和</a:t>
            </a:r>
            <a:r>
              <a:rPr lang="ja-JP" altLang="en-US" sz="1400" dirty="0" smtClean="0"/>
              <a:t>４年　</a:t>
            </a:r>
            <a:r>
              <a:rPr lang="en-US" altLang="ja-JP"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effectLst>
                  <a:outerShdw blurRad="38100" dist="38100" dir="2700000" algn="tl">
                    <a:srgbClr val="000000">
                      <a:alpha val="43137"/>
                    </a:srgbClr>
                  </a:outerShdw>
                </a:effectLst>
              </a:rPr>
              <a:t>月</a:t>
            </a:r>
            <a:r>
              <a:rPr lang="en-US" altLang="ja-JP" sz="1400" b="1" dirty="0">
                <a:effectLst>
                  <a:outerShdw blurRad="38100" dist="38100" dir="2700000" algn="tl">
                    <a:srgbClr val="000000">
                      <a:alpha val="43137"/>
                    </a:srgbClr>
                  </a:outerShdw>
                </a:effectLst>
              </a:rPr>
              <a:t>16</a:t>
            </a:r>
            <a:r>
              <a:rPr lang="ja-JP" altLang="en-US" sz="1400" b="1" dirty="0">
                <a:effectLst>
                  <a:outerShdw blurRad="38100" dist="38100" dir="2700000" algn="tl">
                    <a:srgbClr val="000000">
                      <a:alpha val="43137"/>
                    </a:srgbClr>
                  </a:outerShdw>
                </a:effectLst>
              </a:rPr>
              <a:t>日（水曜日）　</a:t>
            </a:r>
            <a:r>
              <a:rPr lang="en-US" altLang="ja-JP" sz="1400" b="1" dirty="0">
                <a:effectLst>
                  <a:outerShdw blurRad="38100" dist="38100" dir="2700000" algn="tl">
                    <a:srgbClr val="000000">
                      <a:alpha val="43137"/>
                    </a:srgbClr>
                  </a:outerShdw>
                </a:effectLst>
              </a:rPr>
              <a:t>SDGs</a:t>
            </a:r>
            <a:r>
              <a:rPr lang="ja-JP" altLang="en-US" sz="1400" b="1" dirty="0">
                <a:effectLst>
                  <a:outerShdw blurRad="38100" dist="38100" dir="2700000" algn="tl">
                    <a:srgbClr val="000000">
                      <a:alpha val="43137"/>
                    </a:srgbClr>
                  </a:outerShdw>
                </a:effectLst>
              </a:rPr>
              <a:t>の達成にビジネス</a:t>
            </a:r>
            <a:r>
              <a:rPr lang="ja-JP" altLang="en-US" sz="1400" b="1" dirty="0" smtClean="0">
                <a:effectLst>
                  <a:outerShdw blurRad="38100" dist="38100" dir="2700000" algn="tl">
                    <a:srgbClr val="000000">
                      <a:alpha val="43137"/>
                    </a:srgbClr>
                  </a:outerShdw>
                </a:effectLst>
              </a:rPr>
              <a:t>で貢献　</a:t>
            </a:r>
            <a:r>
              <a:rPr lang="en-US" altLang="ja-JP" sz="1400" b="1" dirty="0" smtClean="0">
                <a:effectLst>
                  <a:outerShdw blurRad="38100" dist="38100" dir="2700000" algn="tl">
                    <a:srgbClr val="000000">
                      <a:alpha val="43137"/>
                    </a:srgbClr>
                  </a:outerShdw>
                </a:effectLst>
              </a:rPr>
              <a:t>※</a:t>
            </a:r>
            <a:r>
              <a:rPr lang="ja-JP" altLang="en-US" sz="1400" b="1" dirty="0">
                <a:effectLst>
                  <a:outerShdw blurRad="38100" dist="38100" dir="2700000" algn="tl">
                    <a:srgbClr val="000000">
                      <a:alpha val="43137"/>
                    </a:srgbClr>
                  </a:outerShdw>
                </a:effectLst>
              </a:rPr>
              <a:t>知事出演</a:t>
            </a:r>
            <a:endParaRPr lang="en-US" altLang="ja-JP" sz="1400" b="1" dirty="0">
              <a:effectLst>
                <a:outerShdw blurRad="38100" dist="38100" dir="2700000" algn="tl">
                  <a:srgbClr val="000000">
                    <a:alpha val="43137"/>
                  </a:srgbClr>
                </a:outerShdw>
              </a:effectLst>
            </a:endParaRPr>
          </a:p>
          <a:p>
            <a:pPr indent="3635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t>月</a:t>
            </a:r>
            <a:r>
              <a:rPr lang="en-US" altLang="ja-JP" sz="1400" dirty="0">
                <a:latin typeface="Meiryo UI" panose="020B0604030504040204" pitchFamily="50" charset="-128"/>
                <a:ea typeface="Meiryo UI" panose="020B0604030504040204" pitchFamily="50" charset="-128"/>
              </a:rPr>
              <a:t>17</a:t>
            </a:r>
            <a:r>
              <a:rPr lang="ja-JP" altLang="en-US" sz="1400" dirty="0"/>
              <a:t>日（木曜日）　</a:t>
            </a:r>
            <a:r>
              <a:rPr lang="en-US" altLang="ja-JP" sz="1400" dirty="0"/>
              <a:t>SDGs </a:t>
            </a:r>
            <a:r>
              <a:rPr lang="ja-JP" altLang="en-US" sz="1400" dirty="0"/>
              <a:t>達成に向けた教育・働き方改革</a:t>
            </a:r>
            <a:endParaRPr lang="en-US" altLang="ja-JP" sz="1400" dirty="0"/>
          </a:p>
          <a:p>
            <a:pPr indent="363538"/>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t>月</a:t>
            </a:r>
            <a:r>
              <a:rPr lang="en-US" altLang="ja-JP" sz="1400" dirty="0">
                <a:latin typeface="Meiryo UI" panose="020B0604030504040204" pitchFamily="50" charset="-128"/>
                <a:ea typeface="Meiryo UI" panose="020B0604030504040204" pitchFamily="50" charset="-128"/>
              </a:rPr>
              <a:t>18</a:t>
            </a:r>
            <a:r>
              <a:rPr lang="ja-JP" altLang="en-US" sz="1400" dirty="0"/>
              <a:t>日（金曜日）　</a:t>
            </a:r>
            <a:r>
              <a:rPr lang="en-US" altLang="ja-JP" sz="1400" dirty="0"/>
              <a:t>SDGs</a:t>
            </a:r>
            <a:r>
              <a:rPr lang="ja-JP" altLang="en-US" sz="1400" dirty="0" err="1"/>
              <a:t>がま</a:t>
            </a:r>
            <a:r>
              <a:rPr lang="ja-JP" altLang="en-US" sz="1400" dirty="0"/>
              <a:t>ちと暮らしを進化させる</a:t>
            </a:r>
            <a:endParaRPr lang="en-US" altLang="ja-JP" sz="1400" dirty="0"/>
          </a:p>
        </p:txBody>
      </p:sp>
      <p:sp>
        <p:nvSpPr>
          <p:cNvPr id="9" name="テキスト ボックス 8"/>
          <p:cNvSpPr txBox="1"/>
          <p:nvPr/>
        </p:nvSpPr>
        <p:spPr>
          <a:xfrm>
            <a:off x="5412894" y="6656528"/>
            <a:ext cx="2749471" cy="215444"/>
          </a:xfrm>
          <a:prstGeom prst="rect">
            <a:avLst/>
          </a:prstGeom>
          <a:noFill/>
        </p:spPr>
        <p:txBody>
          <a:bodyPr wrap="none" rtlCol="0">
            <a:spAutoFit/>
          </a:bodyPr>
          <a:lstStyle/>
          <a:p>
            <a:r>
              <a:rPr kumimoji="1" lang="ja-JP" altLang="en-US" sz="800" dirty="0" smtClean="0"/>
              <a:t>脱炭素化や大阪・関西万博に</a:t>
            </a:r>
            <a:r>
              <a:rPr kumimoji="1" lang="ja-JP" altLang="en-US" sz="800" dirty="0"/>
              <a:t>向けた</a:t>
            </a:r>
            <a:r>
              <a:rPr kumimoji="1" lang="ja-JP" altLang="en-US" sz="800" dirty="0" smtClean="0"/>
              <a:t>取組みを中心に講演</a:t>
            </a:r>
            <a:endParaRPr kumimoji="1" lang="ja-JP" altLang="en-US" sz="800" dirty="0"/>
          </a:p>
        </p:txBody>
      </p:sp>
      <p:pic>
        <p:nvPicPr>
          <p:cNvPr id="3" name="図 2"/>
          <p:cNvPicPr>
            <a:picLocks noChangeAspect="1"/>
          </p:cNvPicPr>
          <p:nvPr/>
        </p:nvPicPr>
        <p:blipFill>
          <a:blip r:embed="rId2"/>
          <a:stretch>
            <a:fillRect/>
          </a:stretch>
        </p:blipFill>
        <p:spPr>
          <a:xfrm>
            <a:off x="8313550" y="1536862"/>
            <a:ext cx="3878450" cy="5227388"/>
          </a:xfrm>
          <a:prstGeom prst="rect">
            <a:avLst/>
          </a:prstGeom>
        </p:spPr>
      </p:pic>
      <p:pic>
        <p:nvPicPr>
          <p:cNvPr id="10" name="図 9"/>
          <p:cNvPicPr>
            <a:picLocks noChangeAspect="1"/>
          </p:cNvPicPr>
          <p:nvPr/>
        </p:nvPicPr>
        <p:blipFill rotWithShape="1">
          <a:blip r:embed="rId3"/>
          <a:srcRect l="4359" t="8146" r="3940" b="10153"/>
          <a:stretch/>
        </p:blipFill>
        <p:spPr>
          <a:xfrm>
            <a:off x="1948183" y="3849289"/>
            <a:ext cx="5577388" cy="2793792"/>
          </a:xfrm>
          <a:prstGeom prst="rect">
            <a:avLst/>
          </a:prstGeom>
        </p:spPr>
      </p:pic>
    </p:spTree>
    <p:extLst>
      <p:ext uri="{BB962C8B-B14F-4D97-AF65-F5344CB8AC3E}">
        <p14:creationId xmlns:p14="http://schemas.microsoft.com/office/powerpoint/2010/main" val="1416674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mn-ea"/>
              </a:rPr>
              <a:t>SDGs</a:t>
            </a:r>
            <a:r>
              <a:rPr kumimoji="1" lang="ja-JP" altLang="en-US" dirty="0"/>
              <a:t>に関する講演・講義</a:t>
            </a:r>
          </a:p>
        </p:txBody>
      </p:sp>
      <p:sp>
        <p:nvSpPr>
          <p:cNvPr id="4" name="テキスト ボックス 3"/>
          <p:cNvSpPr txBox="1"/>
          <p:nvPr/>
        </p:nvSpPr>
        <p:spPr>
          <a:xfrm>
            <a:off x="316906" y="1578117"/>
            <a:ext cx="9200581"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教育機関からの要請を受け、</a:t>
            </a:r>
            <a:r>
              <a:rPr lang="en-US" altLang="ja-JP" sz="1600" dirty="0">
                <a:latin typeface="+mn-ea"/>
              </a:rPr>
              <a:t> 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に関する大阪府の取組み等について講演を行いました。</a:t>
            </a:r>
            <a:endParaRPr kumimoji="1" lang="en-US" altLang="ja-JP" sz="1600" dirty="0"/>
          </a:p>
        </p:txBody>
      </p:sp>
      <p:graphicFrame>
        <p:nvGraphicFramePr>
          <p:cNvPr id="6" name="表 5"/>
          <p:cNvGraphicFramePr>
            <a:graphicFrameLocks noGrp="1"/>
          </p:cNvGraphicFramePr>
          <p:nvPr>
            <p:extLst>
              <p:ext uri="{D42A27DB-BD31-4B8C-83A1-F6EECF244321}">
                <p14:modId xmlns:p14="http://schemas.microsoft.com/office/powerpoint/2010/main" val="2558294814"/>
              </p:ext>
            </p:extLst>
          </p:nvPr>
        </p:nvGraphicFramePr>
        <p:xfrm>
          <a:off x="316906" y="1997804"/>
          <a:ext cx="10877176" cy="4014688"/>
        </p:xfrm>
        <a:graphic>
          <a:graphicData uri="http://schemas.openxmlformats.org/drawingml/2006/table">
            <a:tbl>
              <a:tblPr firstRow="1" bandRow="1">
                <a:tableStyleId>{5C22544A-7EE6-4342-B048-85BDC9FD1C3A}</a:tableStyleId>
              </a:tblPr>
              <a:tblGrid>
                <a:gridCol w="1491129">
                  <a:extLst>
                    <a:ext uri="{9D8B030D-6E8A-4147-A177-3AD203B41FA5}">
                      <a16:colId xmlns:a16="http://schemas.microsoft.com/office/drawing/2014/main" val="4115023976"/>
                    </a:ext>
                  </a:extLst>
                </a:gridCol>
                <a:gridCol w="4491318">
                  <a:extLst>
                    <a:ext uri="{9D8B030D-6E8A-4147-A177-3AD203B41FA5}">
                      <a16:colId xmlns:a16="http://schemas.microsoft.com/office/drawing/2014/main" val="1914955686"/>
                    </a:ext>
                  </a:extLst>
                </a:gridCol>
                <a:gridCol w="3550024">
                  <a:extLst>
                    <a:ext uri="{9D8B030D-6E8A-4147-A177-3AD203B41FA5}">
                      <a16:colId xmlns:a16="http://schemas.microsoft.com/office/drawing/2014/main" val="1243040170"/>
                    </a:ext>
                  </a:extLst>
                </a:gridCol>
                <a:gridCol w="1344705">
                  <a:extLst>
                    <a:ext uri="{9D8B030D-6E8A-4147-A177-3AD203B41FA5}">
                      <a16:colId xmlns:a16="http://schemas.microsoft.com/office/drawing/2014/main" val="176403981"/>
                    </a:ext>
                  </a:extLst>
                </a:gridCol>
              </a:tblGrid>
              <a:tr h="367515">
                <a:tc>
                  <a:txBody>
                    <a:bodyPr/>
                    <a:lstStyle/>
                    <a:p>
                      <a:pPr algn="ctr"/>
                      <a:r>
                        <a:rPr kumimoji="1" lang="ja-JP" altLang="en-US" sz="1200" dirty="0"/>
                        <a:t>実施日</a:t>
                      </a:r>
                    </a:p>
                  </a:txBody>
                  <a:tcPr anchor="ctr"/>
                </a:tc>
                <a:tc>
                  <a:txBody>
                    <a:bodyPr/>
                    <a:lstStyle/>
                    <a:p>
                      <a:pPr algn="ctr"/>
                      <a:r>
                        <a:rPr kumimoji="1" lang="ja-JP" altLang="en-US" sz="1200" dirty="0"/>
                        <a:t>講演・講義先</a:t>
                      </a:r>
                    </a:p>
                  </a:txBody>
                  <a:tcPr anchor="ctr"/>
                </a:tc>
                <a:tc>
                  <a:txBody>
                    <a:bodyPr/>
                    <a:lstStyle/>
                    <a:p>
                      <a:pPr algn="ctr"/>
                      <a:r>
                        <a:rPr kumimoji="1" lang="ja-JP" altLang="en-US" sz="1200" dirty="0"/>
                        <a:t>主な講演内容</a:t>
                      </a:r>
                    </a:p>
                  </a:txBody>
                  <a:tcPr anchor="ctr"/>
                </a:tc>
                <a:tc>
                  <a:txBody>
                    <a:bodyPr/>
                    <a:lstStyle/>
                    <a:p>
                      <a:pPr algn="ctr"/>
                      <a:r>
                        <a:rPr kumimoji="1" lang="ja-JP" altLang="en-US" sz="1200" dirty="0"/>
                        <a:t>備考</a:t>
                      </a:r>
                    </a:p>
                  </a:txBody>
                  <a:tcPr anchor="ctr"/>
                </a:tc>
                <a:extLst>
                  <a:ext uri="{0D108BD9-81ED-4DB2-BD59-A6C34878D82A}">
                    <a16:rowId xmlns:a16="http://schemas.microsoft.com/office/drawing/2014/main" val="3564688566"/>
                  </a:ext>
                </a:extLst>
              </a:tr>
              <a:tr h="453101">
                <a:tc>
                  <a:txBody>
                    <a:bodyPr/>
                    <a:lstStyle/>
                    <a:p>
                      <a:pPr algn="ctr"/>
                      <a:r>
                        <a:rPr kumimoji="1" lang="en-US" altLang="ja-JP" sz="1200" dirty="0"/>
                        <a:t>4/8</a:t>
                      </a:r>
                      <a:endParaRPr kumimoji="1" lang="ja-JP" altLang="en-US" sz="1200" dirty="0"/>
                    </a:p>
                  </a:txBody>
                  <a:tcPr anchor="ctr"/>
                </a:tc>
                <a:tc>
                  <a:txBody>
                    <a:bodyPr/>
                    <a:lstStyle/>
                    <a:p>
                      <a:r>
                        <a:rPr kumimoji="1" lang="ja-JP" altLang="en-US" sz="1200" dirty="0">
                          <a:latin typeface="+mn-ea"/>
                          <a:ea typeface="+mn-ea"/>
                        </a:rPr>
                        <a:t>近畿大学（「関西文化の情報発信」）</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200" dirty="0">
                          <a:latin typeface="+mn-ea"/>
                        </a:rPr>
                        <a:t>SDGs</a:t>
                      </a:r>
                      <a:r>
                        <a:rPr kumimoji="1" lang="ja-JP" altLang="en-US" sz="1200" dirty="0">
                          <a:latin typeface="+mn-lt"/>
                        </a:rPr>
                        <a:t>と大阪</a:t>
                      </a:r>
                      <a:endParaRPr kumimoji="1" lang="en-US" altLang="ja-JP" sz="1200" dirty="0"/>
                    </a:p>
                  </a:txBody>
                  <a:tcPr anchor="ctr"/>
                </a:tc>
                <a:tc>
                  <a:txBody>
                    <a:bodyPr/>
                    <a:lstStyle/>
                    <a:p>
                      <a:r>
                        <a:rPr kumimoji="1" lang="ja-JP" altLang="en-US" sz="1200" dirty="0"/>
                        <a:t>講義</a:t>
                      </a:r>
                    </a:p>
                  </a:txBody>
                  <a:tcPr anchor="ctr"/>
                </a:tc>
                <a:extLst>
                  <a:ext uri="{0D108BD9-81ED-4DB2-BD59-A6C34878D82A}">
                    <a16:rowId xmlns:a16="http://schemas.microsoft.com/office/drawing/2014/main" val="2136909753"/>
                  </a:ext>
                </a:extLst>
              </a:tr>
              <a:tr h="367515">
                <a:tc>
                  <a:txBody>
                    <a:bodyPr/>
                    <a:lstStyle/>
                    <a:p>
                      <a:pPr algn="ctr"/>
                      <a:r>
                        <a:rPr kumimoji="1" lang="en-US" altLang="ja-JP" sz="1200" dirty="0"/>
                        <a:t>4/20</a:t>
                      </a:r>
                      <a:endParaRPr kumimoji="1" lang="ja-JP" altLang="en-US" sz="1200" dirty="0"/>
                    </a:p>
                  </a:txBody>
                  <a:tcPr anchor="ctr"/>
                </a:tc>
                <a:tc>
                  <a:txBody>
                    <a:bodyPr/>
                    <a:lstStyle/>
                    <a:p>
                      <a:r>
                        <a:rPr kumimoji="1" lang="ja-JP" altLang="en-US" sz="1200" dirty="0"/>
                        <a:t>関西大学（社会学部）</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latin typeface="+mn-ea"/>
                        </a:rPr>
                        <a:t>SDGs</a:t>
                      </a:r>
                      <a:r>
                        <a:rPr kumimoji="1" lang="ja-JP" altLang="en-US" sz="1200" dirty="0">
                          <a:latin typeface="+mn-ea"/>
                        </a:rPr>
                        <a:t>先進都市の実現に向けて</a:t>
                      </a:r>
                      <a:endParaRPr kumimoji="1" lang="en-US" altLang="ja-JP"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2333307005"/>
                  </a:ext>
                </a:extLst>
              </a:tr>
              <a:tr h="453101">
                <a:tc>
                  <a:txBody>
                    <a:bodyPr/>
                    <a:lstStyle/>
                    <a:p>
                      <a:pPr algn="ctr"/>
                      <a:r>
                        <a:rPr kumimoji="1" lang="en-US" altLang="ja-JP" sz="1200" dirty="0"/>
                        <a:t>4/21</a:t>
                      </a:r>
                    </a:p>
                    <a:p>
                      <a:pPr algn="ctr"/>
                      <a:r>
                        <a:rPr kumimoji="1" lang="en-US" altLang="ja-JP" sz="1200" dirty="0"/>
                        <a:t>7/9</a:t>
                      </a:r>
                    </a:p>
                  </a:txBody>
                  <a:tcPr anchor="ctr"/>
                </a:tc>
                <a:tc>
                  <a:txBody>
                    <a:bodyPr/>
                    <a:lstStyle/>
                    <a:p>
                      <a:r>
                        <a:rPr kumimoji="1" lang="ja-JP" altLang="en-US" sz="1200" dirty="0"/>
                        <a:t>金光八尾中学校</a:t>
                      </a:r>
                      <a:endParaRPr kumimoji="1" lang="en-US" altLang="ja-JP" sz="1200" dirty="0"/>
                    </a:p>
                    <a:p>
                      <a:r>
                        <a:rPr kumimoji="1" lang="ja-JP" altLang="en-US" sz="1200" dirty="0"/>
                        <a:t>金光八尾高等学校</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latin typeface="+mn-ea"/>
                        </a:rPr>
                        <a:t>SDGs</a:t>
                      </a:r>
                      <a:r>
                        <a:rPr kumimoji="1" lang="ja-JP" altLang="en-US" sz="1200" dirty="0">
                          <a:latin typeface="+mn-ea"/>
                        </a:rPr>
                        <a:t>と大阪</a:t>
                      </a:r>
                      <a:endParaRPr kumimoji="1" lang="ja-JP" altLang="en-US"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532673031"/>
                  </a:ext>
                </a:extLst>
              </a:tr>
              <a:tr h="453101">
                <a:tc>
                  <a:txBody>
                    <a:bodyPr/>
                    <a:lstStyle/>
                    <a:p>
                      <a:pPr algn="ctr"/>
                      <a:r>
                        <a:rPr kumimoji="1" lang="en-US" altLang="ja-JP" sz="1200" dirty="0"/>
                        <a:t>6/14</a:t>
                      </a:r>
                      <a:endParaRPr kumimoji="1" lang="ja-JP" altLang="en-US" sz="1200" dirty="0"/>
                    </a:p>
                  </a:txBody>
                  <a:tcPr anchor="ctr"/>
                </a:tc>
                <a:tc>
                  <a:txBody>
                    <a:bodyPr/>
                    <a:lstStyle/>
                    <a:p>
                      <a:r>
                        <a:rPr lang="ja-JP" altLang="en-US" sz="1200" dirty="0">
                          <a:effectLst/>
                        </a:rPr>
                        <a:t>大阪市立大学（経済学部）</a:t>
                      </a:r>
                      <a:endParaRPr lang="en-US" altLang="ja-JP" sz="1200" dirty="0">
                        <a:effectLst/>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オンライン</a:t>
                      </a:r>
                    </a:p>
                  </a:txBody>
                  <a:tcPr anchor="ctr"/>
                </a:tc>
                <a:extLst>
                  <a:ext uri="{0D108BD9-81ED-4DB2-BD59-A6C34878D82A}">
                    <a16:rowId xmlns:a16="http://schemas.microsoft.com/office/drawing/2014/main" val="3397893061"/>
                  </a:ext>
                </a:extLst>
              </a:tr>
              <a:tr h="634341">
                <a:tc>
                  <a:txBody>
                    <a:bodyPr/>
                    <a:lstStyle/>
                    <a:p>
                      <a:pPr algn="ctr"/>
                      <a:r>
                        <a:rPr kumimoji="1" lang="en-US" altLang="ja-JP" sz="1200" dirty="0"/>
                        <a:t>6/18</a:t>
                      </a:r>
                      <a:endParaRPr kumimoji="1" lang="ja-JP" altLang="en-US" sz="1200" dirty="0"/>
                    </a:p>
                  </a:txBody>
                  <a:tcPr anchor="ctr"/>
                </a:tc>
                <a:tc>
                  <a:txBody>
                    <a:bodyPr/>
                    <a:lstStyle/>
                    <a:p>
                      <a:r>
                        <a:rPr lang="ja-JP" altLang="en-US" sz="1200" dirty="0">
                          <a:effectLst/>
                        </a:rPr>
                        <a:t>大阪成蹊大学</a:t>
                      </a:r>
                      <a:r>
                        <a:rPr lang="en-US" altLang="ja-JP" sz="1200" dirty="0">
                          <a:effectLst/>
                        </a:rPr>
                        <a:t/>
                      </a:r>
                      <a:br>
                        <a:rPr lang="en-US" altLang="ja-JP" sz="1200" dirty="0">
                          <a:effectLst/>
                        </a:rPr>
                      </a:br>
                      <a:r>
                        <a:rPr lang="ja-JP" altLang="en-US" sz="1200" dirty="0">
                          <a:effectLst/>
                        </a:rPr>
                        <a:t>「未来展望セミナー</a:t>
                      </a:r>
                      <a:r>
                        <a:rPr lang="en-US" altLang="ja-JP" sz="1200" dirty="0">
                          <a:effectLst/>
                        </a:rPr>
                        <a:t>2021</a:t>
                      </a:r>
                      <a:r>
                        <a:rPr lang="ja-JP" altLang="en-US" sz="1200" dirty="0">
                          <a:effectLst/>
                        </a:rPr>
                        <a:t>」</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大阪府の</a:t>
                      </a:r>
                      <a:r>
                        <a:rPr kumimoji="1" lang="en-US" altLang="ja-JP" sz="1200" dirty="0">
                          <a:latin typeface="+mn-ea"/>
                        </a:rPr>
                        <a:t>SDGs</a:t>
                      </a:r>
                      <a:r>
                        <a:rPr kumimoji="1" lang="ja-JP" altLang="en-US" sz="1200" dirty="0">
                          <a:latin typeface="+mn-ea"/>
                        </a:rPr>
                        <a:t>に関する取組み</a:t>
                      </a:r>
                      <a:endParaRPr kumimoji="1" lang="en-US" altLang="ja-JP" sz="1200" dirty="0">
                        <a:latin typeface="+mn-ea"/>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メイリオ" panose="020B0604030504040204" pitchFamily="50" charset="-128"/>
                          <a:cs typeface="+mn-cs"/>
                        </a:rPr>
                        <a:t>オンライン</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txBody>
                  <a:tcPr anchor="ctr"/>
                </a:tc>
                <a:extLst>
                  <a:ext uri="{0D108BD9-81ED-4DB2-BD59-A6C34878D82A}">
                    <a16:rowId xmlns:a16="http://schemas.microsoft.com/office/drawing/2014/main" val="1505603153"/>
                  </a:ext>
                </a:extLst>
              </a:tr>
              <a:tr h="367515">
                <a:tc>
                  <a:txBody>
                    <a:bodyPr/>
                    <a:lstStyle/>
                    <a:p>
                      <a:pPr algn="ctr"/>
                      <a:r>
                        <a:rPr kumimoji="1" lang="en-US" altLang="ja-JP" sz="1200" dirty="0"/>
                        <a:t>6/25</a:t>
                      </a:r>
                      <a:endParaRPr kumimoji="1" lang="ja-JP" altLang="en-US" sz="1200" dirty="0"/>
                    </a:p>
                  </a:txBody>
                  <a:tcPr anchor="ctr"/>
                </a:tc>
                <a:tc>
                  <a:txBody>
                    <a:bodyPr/>
                    <a:lstStyle/>
                    <a:p>
                      <a:r>
                        <a:rPr kumimoji="1" lang="ja-JP" altLang="en-US" sz="1200" dirty="0">
                          <a:effectLst/>
                        </a:rPr>
                        <a:t>大阪府立大学</a:t>
                      </a:r>
                      <a:endParaRPr kumimoji="1" lang="en-US" altLang="ja-JP" sz="1200" dirty="0">
                        <a:effectLst/>
                      </a:endParaRPr>
                    </a:p>
                    <a:p>
                      <a:r>
                        <a:rPr kumimoji="1" lang="ja-JP" altLang="en-US" sz="1200" dirty="0">
                          <a:effectLst/>
                        </a:rPr>
                        <a:t>「現代システム科学域</a:t>
                      </a:r>
                      <a:r>
                        <a:rPr kumimoji="1" lang="en-US" altLang="ja-JP" sz="1200" dirty="0">
                          <a:effectLst/>
                        </a:rPr>
                        <a:t>SDGs</a:t>
                      </a:r>
                      <a:r>
                        <a:rPr kumimoji="1" lang="ja-JP" altLang="en-US" sz="1200" dirty="0">
                          <a:effectLst/>
                        </a:rPr>
                        <a:t>講演会」</a:t>
                      </a:r>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200" dirty="0">
                          <a:latin typeface="+mn-ea"/>
                        </a:rPr>
                        <a:t>SDGs</a:t>
                      </a:r>
                      <a:r>
                        <a:rPr kumimoji="1" lang="ja-JP" altLang="en-US" sz="1200" dirty="0">
                          <a:latin typeface="+mn-lt"/>
                        </a:rPr>
                        <a:t>と大阪</a:t>
                      </a:r>
                      <a:endParaRPr kumimoji="1" lang="en-US" altLang="ja-JP"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1687565725"/>
                  </a:ext>
                </a:extLst>
              </a:tr>
              <a:tr h="367515">
                <a:tc>
                  <a:txBody>
                    <a:bodyPr/>
                    <a:lstStyle/>
                    <a:p>
                      <a:pPr algn="ctr"/>
                      <a:r>
                        <a:rPr kumimoji="1" lang="en-US" altLang="ja-JP" sz="1200" dirty="0"/>
                        <a:t>6/30</a:t>
                      </a:r>
                      <a:endParaRPr kumimoji="1" lang="ja-JP" altLang="en-US" sz="1200" dirty="0"/>
                    </a:p>
                  </a:txBody>
                  <a:tcPr anchor="ctr"/>
                </a:tc>
                <a:tc>
                  <a:txBody>
                    <a:bodyPr/>
                    <a:lstStyle/>
                    <a:p>
                      <a:r>
                        <a:rPr kumimoji="1" lang="ja-JP" altLang="en-US" sz="1200" dirty="0">
                          <a:effectLst/>
                        </a:rPr>
                        <a:t>関西大学</a:t>
                      </a:r>
                      <a:endParaRPr kumimoji="1" lang="en-US" altLang="ja-JP" sz="1200" dirty="0">
                        <a:effectLst/>
                      </a:endParaRPr>
                    </a:p>
                    <a:p>
                      <a:r>
                        <a:rPr kumimoji="1" lang="ja-JP" altLang="en-US" sz="1200" dirty="0">
                          <a:effectLst/>
                        </a:rPr>
                        <a:t>「</a:t>
                      </a:r>
                      <a:r>
                        <a:rPr kumimoji="1" lang="en-US" altLang="ja-JP" sz="1200" dirty="0">
                          <a:effectLst/>
                        </a:rPr>
                        <a:t>2021</a:t>
                      </a:r>
                      <a:r>
                        <a:rPr kumimoji="1" lang="ja-JP" altLang="en-US" sz="1200" dirty="0">
                          <a:effectLst/>
                        </a:rPr>
                        <a:t>年度国際協力セミナー」</a:t>
                      </a:r>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200" dirty="0">
                          <a:latin typeface="+mn-ea"/>
                        </a:rPr>
                        <a:t>SDGs</a:t>
                      </a:r>
                      <a:r>
                        <a:rPr kumimoji="1" lang="ja-JP" altLang="en-US" sz="1200" dirty="0">
                          <a:latin typeface="+mn-lt"/>
                        </a:rPr>
                        <a:t>先進都市の実現に向けて</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オンライン参加</a:t>
                      </a:r>
                    </a:p>
                  </a:txBody>
                  <a:tcPr anchor="ctr"/>
                </a:tc>
                <a:extLst>
                  <a:ext uri="{0D108BD9-81ED-4DB2-BD59-A6C34878D82A}">
                    <a16:rowId xmlns:a16="http://schemas.microsoft.com/office/drawing/2014/main" val="1577999119"/>
                  </a:ext>
                </a:extLst>
              </a:tr>
              <a:tr h="367515">
                <a:tc>
                  <a:txBody>
                    <a:bodyPr/>
                    <a:lstStyle/>
                    <a:p>
                      <a:pPr algn="ctr"/>
                      <a:r>
                        <a:rPr kumimoji="1" lang="en-US" altLang="ja-JP" sz="1200" dirty="0"/>
                        <a:t>10</a:t>
                      </a:r>
                      <a:r>
                        <a:rPr kumimoji="1" lang="ja-JP" altLang="en-US" sz="1200" dirty="0"/>
                        <a:t>月～</a:t>
                      </a:r>
                      <a:r>
                        <a:rPr kumimoji="1" lang="en-US" altLang="ja-JP" sz="1200" dirty="0"/>
                        <a:t>2</a:t>
                      </a:r>
                      <a:r>
                        <a:rPr kumimoji="1" lang="ja-JP" altLang="en-US" sz="1200" dirty="0"/>
                        <a:t>月</a:t>
                      </a:r>
                    </a:p>
                  </a:txBody>
                  <a:tcPr anchor="ctr"/>
                </a:tc>
                <a:tc>
                  <a:txBody>
                    <a:bodyPr/>
                    <a:lstStyle/>
                    <a:p>
                      <a:r>
                        <a:rPr kumimoji="1" lang="ja-JP" altLang="en-US" sz="1200" dirty="0"/>
                        <a:t>阪南市立上荘小学校（</a:t>
                      </a:r>
                      <a:r>
                        <a:rPr kumimoji="1" lang="en-US" altLang="ja-JP" sz="1200" dirty="0"/>
                        <a:t>1</a:t>
                      </a:r>
                      <a:r>
                        <a:rPr kumimoji="1" lang="ja-JP" altLang="en-US" sz="1200" dirty="0"/>
                        <a:t>年生～</a:t>
                      </a:r>
                      <a:r>
                        <a:rPr kumimoji="1" lang="en-US" altLang="ja-JP" sz="1200" dirty="0"/>
                        <a:t>6</a:t>
                      </a:r>
                      <a:r>
                        <a:rPr kumimoji="1" lang="ja-JP" altLang="en-US" sz="1200" dirty="0"/>
                        <a:t>年生）</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楽しく学ぼう！</a:t>
                      </a:r>
                      <a:r>
                        <a:rPr kumimoji="1" lang="en-US" altLang="ja-JP" sz="1200" dirty="0"/>
                        <a:t>SDGs</a:t>
                      </a:r>
                      <a:r>
                        <a:rPr kumimoji="1" lang="ja-JP" altLang="en-US" sz="1200" dirty="0"/>
                        <a:t>教室</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講義</a:t>
                      </a:r>
                    </a:p>
                  </a:txBody>
                  <a:tcPr anchor="ctr"/>
                </a:tc>
                <a:extLst>
                  <a:ext uri="{0D108BD9-81ED-4DB2-BD59-A6C34878D82A}">
                    <a16:rowId xmlns:a16="http://schemas.microsoft.com/office/drawing/2014/main" val="200530045"/>
                  </a:ext>
                </a:extLst>
              </a:tr>
            </a:tbl>
          </a:graphicData>
        </a:graphic>
      </p:graphicFrame>
      <p:pic>
        <p:nvPicPr>
          <p:cNvPr id="1030" name="Picture 6" descr="校門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8144" y="5567166"/>
            <a:ext cx="1411311" cy="1411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383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91148" y="1512981"/>
            <a:ext cx="11459997"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企業及び各種団体等からの要請を受け、</a:t>
            </a:r>
            <a:r>
              <a:rPr lang="en-US" altLang="ja-JP" sz="1600" dirty="0">
                <a:latin typeface="+mn-ea"/>
              </a:rPr>
              <a:t> SDGs</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に関する大阪府の取組み等について講演を行いました。</a:t>
            </a:r>
            <a:endParaRPr kumimoji="1" lang="en-US" altLang="ja-JP" sz="1600" dirty="0"/>
          </a:p>
        </p:txBody>
      </p:sp>
      <p:sp>
        <p:nvSpPr>
          <p:cNvPr id="5" name="タイトル 1"/>
          <p:cNvSpPr>
            <a:spLocks noGrp="1"/>
          </p:cNvSpPr>
          <p:nvPr>
            <p:ph type="title"/>
          </p:nvPr>
        </p:nvSpPr>
        <p:spPr>
          <a:xfrm>
            <a:off x="1441382" y="338132"/>
            <a:ext cx="9869557" cy="1325563"/>
          </a:xfrm>
        </p:spPr>
        <p:txBody>
          <a:bodyPr/>
          <a:lstStyle/>
          <a:p>
            <a:r>
              <a:rPr lang="en-US" altLang="ja-JP" dirty="0">
                <a:latin typeface="+mn-ea"/>
              </a:rPr>
              <a:t>SDGs</a:t>
            </a:r>
            <a:r>
              <a:rPr kumimoji="1" lang="ja-JP" altLang="en-US" dirty="0"/>
              <a:t>に関する講演・講義</a:t>
            </a:r>
          </a:p>
        </p:txBody>
      </p:sp>
      <p:graphicFrame>
        <p:nvGraphicFramePr>
          <p:cNvPr id="6" name="表 5"/>
          <p:cNvGraphicFramePr>
            <a:graphicFrameLocks noGrp="1"/>
          </p:cNvGraphicFramePr>
          <p:nvPr>
            <p:extLst>
              <p:ext uri="{D42A27DB-BD31-4B8C-83A1-F6EECF244321}">
                <p14:modId xmlns:p14="http://schemas.microsoft.com/office/powerpoint/2010/main" val="347710162"/>
              </p:ext>
            </p:extLst>
          </p:nvPr>
        </p:nvGraphicFramePr>
        <p:xfrm>
          <a:off x="291148" y="1814410"/>
          <a:ext cx="11019791" cy="5146153"/>
        </p:xfrm>
        <a:graphic>
          <a:graphicData uri="http://schemas.openxmlformats.org/drawingml/2006/table">
            <a:tbl>
              <a:tblPr firstRow="1" bandRow="1">
                <a:tableStyleId>{5C22544A-7EE6-4342-B048-85BDC9FD1C3A}</a:tableStyleId>
              </a:tblPr>
              <a:tblGrid>
                <a:gridCol w="1510680">
                  <a:extLst>
                    <a:ext uri="{9D8B030D-6E8A-4147-A177-3AD203B41FA5}">
                      <a16:colId xmlns:a16="http://schemas.microsoft.com/office/drawing/2014/main" val="4115023976"/>
                    </a:ext>
                  </a:extLst>
                </a:gridCol>
                <a:gridCol w="4096696">
                  <a:extLst>
                    <a:ext uri="{9D8B030D-6E8A-4147-A177-3AD203B41FA5}">
                      <a16:colId xmlns:a16="http://schemas.microsoft.com/office/drawing/2014/main" val="1914955686"/>
                    </a:ext>
                  </a:extLst>
                </a:gridCol>
                <a:gridCol w="3490175">
                  <a:extLst>
                    <a:ext uri="{9D8B030D-6E8A-4147-A177-3AD203B41FA5}">
                      <a16:colId xmlns:a16="http://schemas.microsoft.com/office/drawing/2014/main" val="1243040170"/>
                    </a:ext>
                  </a:extLst>
                </a:gridCol>
                <a:gridCol w="1922240">
                  <a:extLst>
                    <a:ext uri="{9D8B030D-6E8A-4147-A177-3AD203B41FA5}">
                      <a16:colId xmlns:a16="http://schemas.microsoft.com/office/drawing/2014/main" val="176403981"/>
                    </a:ext>
                  </a:extLst>
                </a:gridCol>
              </a:tblGrid>
              <a:tr h="296969">
                <a:tc>
                  <a:txBody>
                    <a:bodyPr/>
                    <a:lstStyle/>
                    <a:p>
                      <a:pPr algn="ctr"/>
                      <a:r>
                        <a:rPr kumimoji="1" lang="ja-JP" altLang="en-US" sz="1200" dirty="0"/>
                        <a:t>実施日</a:t>
                      </a:r>
                    </a:p>
                  </a:txBody>
                  <a:tcPr anchor="ctr"/>
                </a:tc>
                <a:tc>
                  <a:txBody>
                    <a:bodyPr/>
                    <a:lstStyle/>
                    <a:p>
                      <a:pPr algn="ctr"/>
                      <a:r>
                        <a:rPr kumimoji="1" lang="ja-JP" altLang="en-US" sz="1200" dirty="0"/>
                        <a:t>講演・講義先</a:t>
                      </a:r>
                    </a:p>
                  </a:txBody>
                  <a:tcPr anchor="ctr"/>
                </a:tc>
                <a:tc>
                  <a:txBody>
                    <a:bodyPr/>
                    <a:lstStyle/>
                    <a:p>
                      <a:pPr algn="ctr"/>
                      <a:r>
                        <a:rPr kumimoji="1" lang="ja-JP" altLang="en-US" sz="1200" dirty="0"/>
                        <a:t>主な講演内容</a:t>
                      </a:r>
                    </a:p>
                  </a:txBody>
                  <a:tcPr anchor="ctr"/>
                </a:tc>
                <a:tc>
                  <a:txBody>
                    <a:bodyPr/>
                    <a:lstStyle/>
                    <a:p>
                      <a:pPr algn="ctr"/>
                      <a:r>
                        <a:rPr kumimoji="1" lang="ja-JP" altLang="en-US" sz="1200" dirty="0"/>
                        <a:t>備考</a:t>
                      </a:r>
                    </a:p>
                  </a:txBody>
                  <a:tcPr anchor="ctr"/>
                </a:tc>
                <a:extLst>
                  <a:ext uri="{0D108BD9-81ED-4DB2-BD59-A6C34878D82A}">
                    <a16:rowId xmlns:a16="http://schemas.microsoft.com/office/drawing/2014/main" val="3564688566"/>
                  </a:ext>
                </a:extLst>
              </a:tr>
              <a:tr h="453101">
                <a:tc>
                  <a:txBody>
                    <a:bodyPr/>
                    <a:lstStyle/>
                    <a:p>
                      <a:pPr algn="ctr"/>
                      <a:r>
                        <a:rPr kumimoji="1" lang="en-US" altLang="ja-JP" sz="1200" dirty="0"/>
                        <a:t>6/25</a:t>
                      </a:r>
                    </a:p>
                    <a:p>
                      <a:pPr algn="ctr"/>
                      <a:r>
                        <a:rPr kumimoji="1" lang="en-US" altLang="ja-JP" sz="1200" dirty="0"/>
                        <a:t>11/9</a:t>
                      </a:r>
                    </a:p>
                  </a:txBody>
                  <a:tcPr anchor="ctr"/>
                </a:tc>
                <a:tc>
                  <a:txBody>
                    <a:bodyPr/>
                    <a:lstStyle/>
                    <a:p>
                      <a:r>
                        <a:rPr kumimoji="1" lang="ja-JP" altLang="en-US" sz="1200" dirty="0">
                          <a:latin typeface="+mn-ea"/>
                          <a:ea typeface="+mn-ea"/>
                        </a:rPr>
                        <a:t>八尾市上之島小学校区まちづくり協議会</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について</a:t>
                      </a:r>
                      <a:endParaRPr kumimoji="1" lang="en-US" altLang="ja-JP" sz="1200" dirty="0"/>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草の根</a:t>
                      </a:r>
                      <a:r>
                        <a:rPr kumimoji="1" lang="en-US" altLang="ja-JP" sz="1200" dirty="0"/>
                        <a:t>SDGs</a:t>
                      </a:r>
                      <a:r>
                        <a:rPr kumimoji="1" lang="ja-JP" altLang="en-US" sz="1200" dirty="0"/>
                        <a:t>講習</a:t>
                      </a:r>
                      <a:endParaRPr kumimoji="1" lang="en-US" altLang="ja-JP" sz="1200" dirty="0"/>
                    </a:p>
                  </a:txBody>
                  <a:tcPr anchor="ctr"/>
                </a:tc>
                <a:tc>
                  <a:txBody>
                    <a:bodyPr/>
                    <a:lstStyle/>
                    <a:p>
                      <a:r>
                        <a:rPr kumimoji="1" lang="ja-JP" altLang="en-US" sz="1200" dirty="0"/>
                        <a:t>講義</a:t>
                      </a:r>
                      <a:endParaRPr kumimoji="1" lang="en-US" altLang="ja-JP" sz="1200" dirty="0"/>
                    </a:p>
                    <a:p>
                      <a:r>
                        <a:rPr kumimoji="1" lang="ja-JP" altLang="en-US" sz="1200" dirty="0"/>
                        <a:t>ワークショップ</a:t>
                      </a:r>
                    </a:p>
                  </a:txBody>
                  <a:tcPr anchor="ctr"/>
                </a:tc>
                <a:extLst>
                  <a:ext uri="{0D108BD9-81ED-4DB2-BD59-A6C34878D82A}">
                    <a16:rowId xmlns:a16="http://schemas.microsoft.com/office/drawing/2014/main" val="2136909753"/>
                  </a:ext>
                </a:extLst>
              </a:tr>
              <a:tr h="335139">
                <a:tc>
                  <a:txBody>
                    <a:bodyPr/>
                    <a:lstStyle/>
                    <a:p>
                      <a:pPr algn="ctr"/>
                      <a:r>
                        <a:rPr kumimoji="1" lang="en-US" altLang="ja-JP" sz="1200" dirty="0"/>
                        <a:t>7/12</a:t>
                      </a:r>
                      <a:endParaRPr kumimoji="1" lang="ja-JP" altLang="en-US" sz="1200" dirty="0"/>
                    </a:p>
                  </a:txBody>
                  <a:tcPr anchor="ctr"/>
                </a:tc>
                <a:tc>
                  <a:txBody>
                    <a:bodyPr/>
                    <a:lstStyle/>
                    <a:p>
                      <a:r>
                        <a:rPr kumimoji="1" lang="ja-JP" altLang="en-US" sz="1200" dirty="0"/>
                        <a:t>第</a:t>
                      </a:r>
                      <a:r>
                        <a:rPr kumimoji="1" lang="en-US" altLang="ja-JP" sz="1200" dirty="0"/>
                        <a:t>61</a:t>
                      </a:r>
                      <a:r>
                        <a:rPr kumimoji="1" lang="ja-JP" altLang="en-US" sz="1200" dirty="0"/>
                        <a:t>回電気化学セミナー</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endParaRPr kumimoji="1" lang="en-US" altLang="ja-JP"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2333307005"/>
                  </a:ext>
                </a:extLst>
              </a:tr>
              <a:tr h="347730">
                <a:tc>
                  <a:txBody>
                    <a:bodyPr/>
                    <a:lstStyle/>
                    <a:p>
                      <a:pPr algn="ctr"/>
                      <a:r>
                        <a:rPr kumimoji="1" lang="en-US" altLang="ja-JP" sz="1200" dirty="0"/>
                        <a:t>7/14</a:t>
                      </a:r>
                    </a:p>
                  </a:txBody>
                  <a:tcPr anchor="ctr"/>
                </a:tc>
                <a:tc>
                  <a:txBody>
                    <a:bodyPr/>
                    <a:lstStyle/>
                    <a:p>
                      <a:r>
                        <a:rPr kumimoji="1" lang="ja-JP" altLang="en-US" sz="1200" dirty="0"/>
                        <a:t>イオンモール株式会社（東近畿エリア）　社員勉強会</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について</a:t>
                      </a:r>
                      <a:endParaRPr kumimoji="1" lang="en-US" altLang="ja-JP" sz="1200" dirty="0"/>
                    </a:p>
                  </a:txBody>
                  <a:tcPr anchor="ctr"/>
                </a:tc>
                <a:tc>
                  <a:txBody>
                    <a:bodyPr/>
                    <a:lstStyle/>
                    <a:p>
                      <a:r>
                        <a:rPr kumimoji="1" lang="ja-JP" altLang="en-US" sz="1200" dirty="0"/>
                        <a:t>オンライン</a:t>
                      </a:r>
                    </a:p>
                  </a:txBody>
                  <a:tcPr anchor="ctr"/>
                </a:tc>
                <a:extLst>
                  <a:ext uri="{0D108BD9-81ED-4DB2-BD59-A6C34878D82A}">
                    <a16:rowId xmlns:a16="http://schemas.microsoft.com/office/drawing/2014/main" val="532673031"/>
                  </a:ext>
                </a:extLst>
              </a:tr>
              <a:tr h="296214">
                <a:tc>
                  <a:txBody>
                    <a:bodyPr/>
                    <a:lstStyle/>
                    <a:p>
                      <a:pPr algn="ctr"/>
                      <a:r>
                        <a:rPr kumimoji="1" lang="en-US" altLang="ja-JP" sz="1200" dirty="0"/>
                        <a:t>8/12</a:t>
                      </a:r>
                    </a:p>
                  </a:txBody>
                  <a:tcPr anchor="ctr"/>
                </a:tc>
                <a:tc>
                  <a:txBody>
                    <a:bodyPr/>
                    <a:lstStyle/>
                    <a:p>
                      <a:r>
                        <a:rPr lang="ja-JP" altLang="en-US" sz="1200" dirty="0">
                          <a:effectLst/>
                        </a:rPr>
                        <a:t>ガンバ大阪　社員勉強会</a:t>
                      </a:r>
                      <a:endParaRPr lang="en-US" altLang="ja-JP" sz="1200" dirty="0">
                        <a:effectLst/>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オンライン</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txBody>
                  <a:tcPr anchor="ctr"/>
                </a:tc>
                <a:extLst>
                  <a:ext uri="{0D108BD9-81ED-4DB2-BD59-A6C34878D82A}">
                    <a16:rowId xmlns:a16="http://schemas.microsoft.com/office/drawing/2014/main" val="3397893061"/>
                  </a:ext>
                </a:extLst>
              </a:tr>
              <a:tr h="360609">
                <a:tc>
                  <a:txBody>
                    <a:bodyPr/>
                    <a:lstStyle/>
                    <a:p>
                      <a:pPr algn="ctr"/>
                      <a:r>
                        <a:rPr kumimoji="1" lang="en-US" altLang="ja-JP" sz="1200" dirty="0"/>
                        <a:t>8/20</a:t>
                      </a:r>
                      <a:endParaRPr kumimoji="1" lang="ja-JP" altLang="en-US" sz="1200" dirty="0"/>
                    </a:p>
                  </a:txBody>
                  <a:tcPr anchor="ctr"/>
                </a:tc>
                <a:tc>
                  <a:txBody>
                    <a:bodyPr/>
                    <a:lstStyle/>
                    <a:p>
                      <a:r>
                        <a:rPr kumimoji="1" lang="ja-JP" altLang="en-US" sz="1200" dirty="0"/>
                        <a:t>第</a:t>
                      </a:r>
                      <a:r>
                        <a:rPr kumimoji="1" lang="en-US" altLang="ja-JP" sz="1200" dirty="0"/>
                        <a:t>8</a:t>
                      </a:r>
                      <a:r>
                        <a:rPr kumimoji="1" lang="ja-JP" altLang="en-US" sz="1200" dirty="0"/>
                        <a:t>回震災対策技術展大阪</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latin typeface="+mn-ea"/>
                        </a:rPr>
                        <a:t>大阪府の</a:t>
                      </a:r>
                      <a:r>
                        <a:rPr kumimoji="1" lang="en-US" altLang="ja-JP" sz="1200" dirty="0">
                          <a:latin typeface="+mn-ea"/>
                        </a:rPr>
                        <a:t>SDGs</a:t>
                      </a:r>
                      <a:r>
                        <a:rPr kumimoji="1" lang="ja-JP" altLang="en-US" sz="1200" dirty="0">
                          <a:latin typeface="+mn-ea"/>
                        </a:rPr>
                        <a:t>の取組み</a:t>
                      </a:r>
                      <a:endParaRPr kumimoji="1" lang="en-US" altLang="ja-JP" sz="1200" dirty="0">
                        <a:latin typeface="+mn-ea"/>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講演</a:t>
                      </a:r>
                    </a:p>
                  </a:txBody>
                  <a:tcPr anchor="ctr"/>
                </a:tc>
                <a:extLst>
                  <a:ext uri="{0D108BD9-81ED-4DB2-BD59-A6C34878D82A}">
                    <a16:rowId xmlns:a16="http://schemas.microsoft.com/office/drawing/2014/main" val="1505603153"/>
                  </a:ext>
                </a:extLst>
              </a:tr>
              <a:tr h="360609">
                <a:tc>
                  <a:txBody>
                    <a:bodyPr/>
                    <a:lstStyle/>
                    <a:p>
                      <a:pPr algn="ctr"/>
                      <a:r>
                        <a:rPr kumimoji="1" lang="en-US" altLang="ja-JP" sz="1200" dirty="0"/>
                        <a:t>9/28</a:t>
                      </a:r>
                      <a:endParaRPr kumimoji="1" lang="ja-JP" altLang="en-US" sz="1200" dirty="0"/>
                    </a:p>
                  </a:txBody>
                  <a:tcPr anchor="ctr"/>
                </a:tc>
                <a:tc>
                  <a:txBody>
                    <a:bodyPr/>
                    <a:lstStyle/>
                    <a:p>
                      <a:r>
                        <a:rPr kumimoji="1" lang="ja-JP" altLang="en-US" sz="1200" dirty="0"/>
                        <a:t>読売</a:t>
                      </a:r>
                      <a:r>
                        <a:rPr kumimoji="1" lang="en-US" altLang="ja-JP" sz="1200" dirty="0"/>
                        <a:t>SDGs</a:t>
                      </a:r>
                      <a:r>
                        <a:rPr kumimoji="1" lang="ja-JP" altLang="en-US" sz="1200" dirty="0"/>
                        <a:t>フォーラム</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latin typeface="+mn-ea"/>
                        </a:rPr>
                        <a:t>2025</a:t>
                      </a:r>
                      <a:r>
                        <a:rPr kumimoji="1" lang="ja-JP" altLang="en-US" sz="1200" dirty="0">
                          <a:latin typeface="+mn-ea"/>
                        </a:rPr>
                        <a:t>年大阪・関西万博を機に産官学民の共創（知事のメッセージ紹介）</a:t>
                      </a:r>
                      <a:endParaRPr kumimoji="1" lang="en-US" altLang="ja-JP" sz="1200" dirty="0">
                        <a:latin typeface="+mn-ea"/>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挨拶</a:t>
                      </a:r>
                    </a:p>
                  </a:txBody>
                  <a:tcPr anchor="ctr"/>
                </a:tc>
                <a:extLst>
                  <a:ext uri="{0D108BD9-81ED-4DB2-BD59-A6C34878D82A}">
                    <a16:rowId xmlns:a16="http://schemas.microsoft.com/office/drawing/2014/main" val="2892048302"/>
                  </a:ext>
                </a:extLst>
              </a:tr>
              <a:tr h="296214">
                <a:tc>
                  <a:txBody>
                    <a:bodyPr/>
                    <a:lstStyle/>
                    <a:p>
                      <a:pPr algn="ctr"/>
                      <a:r>
                        <a:rPr kumimoji="1" lang="en-US" altLang="ja-JP" sz="1200" dirty="0"/>
                        <a:t>10/13</a:t>
                      </a:r>
                    </a:p>
                  </a:txBody>
                  <a:tcPr anchor="ctr"/>
                </a:tc>
                <a:tc>
                  <a:txBody>
                    <a:bodyPr/>
                    <a:lstStyle/>
                    <a:p>
                      <a:r>
                        <a:rPr kumimoji="1" lang="ja-JP" altLang="en-US" sz="1200" dirty="0"/>
                        <a:t>国際粉体工業大阪</a:t>
                      </a:r>
                      <a:r>
                        <a:rPr kumimoji="1" lang="en-US" altLang="ja-JP" sz="1200" dirty="0"/>
                        <a:t>2021</a:t>
                      </a:r>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大阪府の</a:t>
                      </a:r>
                      <a:r>
                        <a:rPr kumimoji="1" lang="en-US" altLang="ja-JP" sz="1200" dirty="0"/>
                        <a:t>SDGs</a:t>
                      </a:r>
                      <a:r>
                        <a:rPr kumimoji="1" lang="ja-JP" altLang="en-US" sz="1200" dirty="0"/>
                        <a:t>の取組み</a:t>
                      </a:r>
                      <a:endParaRPr kumimoji="1" lang="en-US" altLang="ja-JP" sz="1200" dirty="0"/>
                    </a:p>
                  </a:txBody>
                  <a:tcPr anchor="ctr"/>
                </a:tc>
                <a:tc>
                  <a:txBody>
                    <a:bodyPr/>
                    <a:lstStyle/>
                    <a:p>
                      <a:r>
                        <a:rPr kumimoji="1" lang="ja-JP" altLang="en-US" sz="1200" dirty="0"/>
                        <a:t>講演</a:t>
                      </a:r>
                    </a:p>
                  </a:txBody>
                  <a:tcPr anchor="ctr"/>
                </a:tc>
                <a:extLst>
                  <a:ext uri="{0D108BD9-81ED-4DB2-BD59-A6C34878D82A}">
                    <a16:rowId xmlns:a16="http://schemas.microsoft.com/office/drawing/2014/main" val="1687565725"/>
                  </a:ext>
                </a:extLst>
              </a:tr>
              <a:tr h="334850">
                <a:tc>
                  <a:txBody>
                    <a:bodyPr/>
                    <a:lstStyle/>
                    <a:p>
                      <a:pPr algn="ctr"/>
                      <a:r>
                        <a:rPr kumimoji="1" lang="en-US" altLang="ja-JP" sz="1200" dirty="0"/>
                        <a:t>10/14</a:t>
                      </a:r>
                      <a:endParaRPr kumimoji="1" lang="ja-JP" altLang="en-US" sz="1200" dirty="0"/>
                    </a:p>
                  </a:txBody>
                  <a:tcPr anchor="ctr"/>
                </a:tc>
                <a:tc>
                  <a:txBody>
                    <a:bodyPr/>
                    <a:lstStyle/>
                    <a:p>
                      <a:r>
                        <a:rPr kumimoji="1" lang="ja-JP" altLang="en-US" sz="1200" dirty="0"/>
                        <a:t>ベルファ都島ショッピングセンター　社員勉強会</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について</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講義</a:t>
                      </a:r>
                    </a:p>
                  </a:txBody>
                  <a:tcPr anchor="ctr"/>
                </a:tc>
                <a:extLst>
                  <a:ext uri="{0D108BD9-81ED-4DB2-BD59-A6C34878D82A}">
                    <a16:rowId xmlns:a16="http://schemas.microsoft.com/office/drawing/2014/main" val="1577999119"/>
                  </a:ext>
                </a:extLst>
              </a:tr>
              <a:tr h="283336">
                <a:tc>
                  <a:txBody>
                    <a:bodyPr/>
                    <a:lstStyle/>
                    <a:p>
                      <a:pPr algn="ctr"/>
                      <a:r>
                        <a:rPr kumimoji="1" lang="en-US" altLang="ja-JP" sz="1200" dirty="0"/>
                        <a:t>10/20</a:t>
                      </a:r>
                      <a:endParaRPr kumimoji="1" lang="ja-JP" altLang="en-US" sz="1200" dirty="0"/>
                    </a:p>
                  </a:txBody>
                  <a:tcPr anchor="ctr"/>
                </a:tc>
                <a:tc>
                  <a:txBody>
                    <a:bodyPr/>
                    <a:lstStyle/>
                    <a:p>
                      <a:r>
                        <a:rPr kumimoji="1" lang="ja-JP" altLang="en-US" sz="1200" dirty="0"/>
                        <a:t>ひらかた地域未来シンポジウム</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大阪府の</a:t>
                      </a:r>
                      <a:r>
                        <a:rPr kumimoji="1" lang="en-US" altLang="ja-JP" sz="1200" dirty="0"/>
                        <a:t>SDGs</a:t>
                      </a:r>
                      <a:r>
                        <a:rPr kumimoji="1" lang="ja-JP" altLang="en-US" sz="1200" dirty="0"/>
                        <a:t>の取組み</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panose="020F0502020204030204"/>
                          <a:ea typeface="メイリオ" panose="020B0604030504040204" pitchFamily="50" charset="-128"/>
                          <a:cs typeface="+mn-cs"/>
                        </a:rPr>
                        <a:t>講演（オンライン併用）</a:t>
                      </a:r>
                    </a:p>
                  </a:txBody>
                  <a:tcPr anchor="ctr"/>
                </a:tc>
                <a:extLst>
                  <a:ext uri="{0D108BD9-81ED-4DB2-BD59-A6C34878D82A}">
                    <a16:rowId xmlns:a16="http://schemas.microsoft.com/office/drawing/2014/main" val="200530045"/>
                  </a:ext>
                </a:extLst>
              </a:tr>
              <a:tr h="437881">
                <a:tc>
                  <a:txBody>
                    <a:bodyPr/>
                    <a:lstStyle/>
                    <a:p>
                      <a:pPr algn="ctr"/>
                      <a:r>
                        <a:rPr kumimoji="1" lang="en-US" altLang="ja-JP" sz="1200" dirty="0"/>
                        <a:t>12/8</a:t>
                      </a:r>
                      <a:endParaRPr kumimoji="1" lang="ja-JP" altLang="en-US" sz="1200" dirty="0"/>
                    </a:p>
                  </a:txBody>
                  <a:tcPr anchor="ctr"/>
                </a:tc>
                <a:tc>
                  <a:txBody>
                    <a:bodyPr/>
                    <a:lstStyle/>
                    <a:p>
                      <a:r>
                        <a:rPr kumimoji="1" lang="ja-JP" altLang="en-US" sz="1200" dirty="0"/>
                        <a:t>エイチ・ツー・オー リテイリング</a:t>
                      </a:r>
                      <a:endParaRPr kumimoji="1" lang="en-US" altLang="ja-JP" sz="1200" dirty="0"/>
                    </a:p>
                    <a:p>
                      <a:r>
                        <a:rPr kumimoji="1" lang="ja-JP" altLang="en-US" sz="1200" dirty="0"/>
                        <a:t>　サスティナビリティスクール（社員勉強会）</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endParaRPr kumimoji="1" lang="en-US" altLang="ja-JP"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panose="020F0502020204030204"/>
                          <a:ea typeface="メイリオ" panose="020B0604030504040204" pitchFamily="50" charset="-128"/>
                          <a:cs typeface="+mn-cs"/>
                        </a:rPr>
                        <a:t>事前収録</a:t>
                      </a:r>
                    </a:p>
                  </a:txBody>
                  <a:tcPr anchor="ctr"/>
                </a:tc>
                <a:extLst>
                  <a:ext uri="{0D108BD9-81ED-4DB2-BD59-A6C34878D82A}">
                    <a16:rowId xmlns:a16="http://schemas.microsoft.com/office/drawing/2014/main" val="1861779676"/>
                  </a:ext>
                </a:extLst>
              </a:tr>
              <a:tr h="43144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12/16</a:t>
                      </a:r>
                      <a:endParaRPr kumimoji="1" lang="ja-JP" altLang="en-US" sz="1200" dirty="0">
                        <a:solidFill>
                          <a:schemeClr val="tx1"/>
                        </a:solidFill>
                      </a:endParaRPr>
                    </a:p>
                  </a:txBody>
                  <a:tcPr anchor="ctr"/>
                </a:tc>
                <a:tc>
                  <a:txBody>
                    <a:bodyPr/>
                    <a:lstStyle/>
                    <a:p>
                      <a:r>
                        <a:rPr kumimoji="1" lang="ja-JP" altLang="en-US" sz="1200" dirty="0">
                          <a:solidFill>
                            <a:schemeClr val="tx1"/>
                          </a:solidFill>
                        </a:rPr>
                        <a:t>食品ロス削減ネットワーク懇話会（小売分野）学生ワークショップ</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rPr>
                        <a:t>SDGs</a:t>
                      </a:r>
                      <a:r>
                        <a:rPr kumimoji="1" lang="ja-JP" altLang="en-US" sz="1200" dirty="0">
                          <a:solidFill>
                            <a:schemeClr val="tx1"/>
                          </a:solidFill>
                        </a:rPr>
                        <a:t>と大阪</a:t>
                      </a:r>
                      <a:endParaRPr kumimoji="1" lang="en-US" altLang="ja-JP" sz="1200" dirty="0">
                        <a:solidFill>
                          <a:schemeClr val="tx1"/>
                        </a:solidFill>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panose="020F0502020204030204"/>
                          <a:ea typeface="メイリオ" panose="020B0604030504040204" pitchFamily="50" charset="-128"/>
                          <a:cs typeface="+mn-cs"/>
                        </a:rPr>
                        <a:t>事前収録</a:t>
                      </a:r>
                    </a:p>
                  </a:txBody>
                  <a:tcPr anchor="ctr"/>
                </a:tc>
                <a:extLst>
                  <a:ext uri="{0D108BD9-81ED-4DB2-BD59-A6C34878D82A}">
                    <a16:rowId xmlns:a16="http://schemas.microsoft.com/office/drawing/2014/main" val="2793441394"/>
                  </a:ext>
                </a:extLst>
              </a:tr>
              <a:tr h="30909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dirty="0"/>
                        <a:t>1/13</a:t>
                      </a:r>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食品ロス削減事業者向けセミナー</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200" dirty="0"/>
                        <a:t>SDGs</a:t>
                      </a:r>
                      <a:r>
                        <a:rPr kumimoji="1" lang="ja-JP" altLang="en-US" sz="1200" dirty="0"/>
                        <a:t>と大阪</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lt"/>
                          <a:ea typeface="+mn-ea"/>
                          <a:cs typeface="+mn-cs"/>
                        </a:rPr>
                        <a:t>講演</a:t>
                      </a:r>
                    </a:p>
                  </a:txBody>
                  <a:tcPr anchor="ctr"/>
                </a:tc>
                <a:extLst>
                  <a:ext uri="{0D108BD9-81ED-4DB2-BD59-A6C34878D82A}">
                    <a16:rowId xmlns:a16="http://schemas.microsoft.com/office/drawing/2014/main" val="3349341149"/>
                  </a:ext>
                </a:extLst>
              </a:tr>
              <a:tr h="367515">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200" dirty="0"/>
                        <a:t>1/17</a:t>
                      </a:r>
                      <a:endParaRPr kumimoji="1" lang="ja-JP" altLang="en-US" sz="1200" dirty="0"/>
                    </a:p>
                    <a:p>
                      <a:pPr algn="ctr"/>
                      <a:endParaRPr kumimoji="1" lang="ja-JP" altLang="en-US" sz="1200" dirty="0"/>
                    </a:p>
                  </a:txBody>
                  <a:tcPr anchor="ctr"/>
                </a:tc>
                <a:tc>
                  <a:txBody>
                    <a:bodyPr/>
                    <a:lstStyle/>
                    <a:p>
                      <a:r>
                        <a:rPr kumimoji="1" lang="zh-CN" altLang="en-US" sz="1200" dirty="0">
                          <a:latin typeface="メイリオ" panose="020B0604030504040204" pitchFamily="50" charset="-128"/>
                          <a:ea typeface="メイリオ" panose="020B0604030504040204" pitchFamily="50" charset="-128"/>
                        </a:rPr>
                        <a:t>福島区女性会勉強会</a:t>
                      </a:r>
                    </a:p>
                    <a:p>
                      <a:endParaRPr kumimoji="1" lang="ja-JP" altLang="en-US" sz="1200" dirty="0"/>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a:t>
                      </a:r>
                      <a:r>
                        <a:rPr kumimoji="1" lang="en-US" altLang="ja-JP" sz="1200" dirty="0"/>
                        <a:t>SDGs</a:t>
                      </a:r>
                      <a:r>
                        <a:rPr kumimoji="1" lang="ja-JP" altLang="en-US" sz="1200" dirty="0"/>
                        <a:t>と大阪」</a:t>
                      </a: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dirty="0"/>
                        <a:t>～未来へつなぐ命を守るためにできること～</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Calibri" panose="020F0502020204030204"/>
                          <a:ea typeface="メイリオ" panose="020B0604030504040204" pitchFamily="50" charset="-128"/>
                          <a:cs typeface="+mn-cs"/>
                        </a:rPr>
                        <a:t>講演</a:t>
                      </a:r>
                    </a:p>
                  </a:txBody>
                  <a:tcPr anchor="ctr"/>
                </a:tc>
                <a:extLst>
                  <a:ext uri="{0D108BD9-81ED-4DB2-BD59-A6C34878D82A}">
                    <a16:rowId xmlns:a16="http://schemas.microsoft.com/office/drawing/2014/main" val="1841619525"/>
                  </a:ext>
                </a:extLst>
              </a:tr>
            </a:tbl>
          </a:graphicData>
        </a:graphic>
      </p:graphicFrame>
      <p:pic>
        <p:nvPicPr>
          <p:cNvPr id="2050" name="Picture 2" descr="普通のビル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9740" y="5615190"/>
            <a:ext cx="1242810" cy="12428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インテックス大阪のイラスト"/>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4961" y="5921970"/>
            <a:ext cx="1315978" cy="1111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775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2025</a:t>
            </a:r>
            <a:r>
              <a:rPr kumimoji="1" lang="ja-JP" altLang="en-US" dirty="0"/>
              <a:t>年大阪・関西万博関連</a:t>
            </a:r>
          </a:p>
        </p:txBody>
      </p:sp>
      <p:sp>
        <p:nvSpPr>
          <p:cNvPr id="5" name="テキスト ボックス 4">
            <a:extLst>
              <a:ext uri="{FF2B5EF4-FFF2-40B4-BE49-F238E27FC236}">
                <a16:creationId xmlns:a16="http://schemas.microsoft.com/office/drawing/2014/main" id="{1B6ADE93-3674-4992-9952-4C078C875E20}"/>
              </a:ext>
            </a:extLst>
          </p:cNvPr>
          <p:cNvSpPr txBox="1"/>
          <p:nvPr/>
        </p:nvSpPr>
        <p:spPr>
          <a:xfrm>
            <a:off x="156923" y="2469774"/>
            <a:ext cx="6548675" cy="1374735"/>
          </a:xfrm>
          <a:prstGeom prst="rect">
            <a:avLst/>
          </a:prstGeom>
          <a:noFill/>
        </p:spPr>
        <p:txBody>
          <a:bodyPr wrap="square" rtlCol="0">
            <a:spAutoFit/>
          </a:bodyPr>
          <a:lstStyle/>
          <a:p>
            <a:r>
              <a:rPr kumimoji="1" lang="ja-JP" altLang="en-US" sz="1600" b="1" dirty="0">
                <a:latin typeface="+mn-ea"/>
              </a:rPr>
              <a:t>〇シギノ産官学万博企画会議</a:t>
            </a:r>
            <a:r>
              <a:rPr kumimoji="1" lang="en-US" altLang="ja-JP" sz="1600" b="1" dirty="0">
                <a:latin typeface="+mn-ea"/>
              </a:rPr>
              <a:t>(EXPO PLL Talks)</a:t>
            </a:r>
          </a:p>
          <a:p>
            <a:pPr>
              <a:spcBef>
                <a:spcPts val="400"/>
              </a:spcBef>
            </a:pPr>
            <a:r>
              <a:rPr kumimoji="1" lang="en-US" altLang="ja-JP" sz="1600" dirty="0">
                <a:latin typeface="+mn-ea"/>
              </a:rPr>
              <a:t>2025</a:t>
            </a:r>
            <a:r>
              <a:rPr kumimoji="1" lang="ja-JP" altLang="en-US" sz="1600" dirty="0">
                <a:latin typeface="+mn-ea"/>
              </a:rPr>
              <a:t>年に開催される大阪・関西万博に向けて</a:t>
            </a:r>
            <a:r>
              <a:rPr kumimoji="1" lang="en-US" altLang="ja-JP" sz="1600" dirty="0">
                <a:latin typeface="+mn-ea"/>
              </a:rPr>
              <a:t>2025</a:t>
            </a:r>
            <a:r>
              <a:rPr kumimoji="1" lang="ja-JP" altLang="en-US" sz="1600" dirty="0">
                <a:latin typeface="+mn-ea"/>
              </a:rPr>
              <a:t>年日本国際博覧会協会が実施する「</a:t>
            </a:r>
            <a:r>
              <a:rPr kumimoji="1" lang="en-US" altLang="ja-JP" sz="1600" dirty="0">
                <a:latin typeface="+mn-ea"/>
              </a:rPr>
              <a:t>TEAM EXPO 2025</a:t>
            </a:r>
            <a:r>
              <a:rPr kumimoji="1" lang="ja-JP" altLang="en-US" sz="1600" dirty="0">
                <a:latin typeface="+mn-ea"/>
              </a:rPr>
              <a:t>プログラム」の</a:t>
            </a:r>
            <a:r>
              <a:rPr kumimoji="1" lang="en-US" altLang="ja-JP" sz="1600" dirty="0">
                <a:latin typeface="+mn-ea"/>
              </a:rPr>
              <a:t>1</a:t>
            </a:r>
            <a:r>
              <a:rPr kumimoji="1" lang="ja-JP" altLang="en-US" sz="1600" dirty="0">
                <a:latin typeface="+mn-ea"/>
              </a:rPr>
              <a:t>つであるシギノ産官学万博企画会議の第</a:t>
            </a:r>
            <a:r>
              <a:rPr kumimoji="1" lang="en-US" altLang="ja-JP" sz="1600" dirty="0">
                <a:latin typeface="+mn-ea"/>
              </a:rPr>
              <a:t>2</a:t>
            </a:r>
            <a:r>
              <a:rPr kumimoji="1" lang="ja-JP" altLang="en-US" sz="1600" dirty="0">
                <a:latin typeface="+mn-ea"/>
              </a:rPr>
              <a:t>回会議（</a:t>
            </a:r>
            <a:r>
              <a:rPr kumimoji="1" lang="en-US" altLang="ja-JP" sz="1600" dirty="0">
                <a:latin typeface="+mn-ea"/>
              </a:rPr>
              <a:t>2021</a:t>
            </a:r>
            <a:r>
              <a:rPr kumimoji="1" lang="ja-JP" altLang="en-US" sz="1600" dirty="0">
                <a:latin typeface="+mn-ea"/>
              </a:rPr>
              <a:t>年</a:t>
            </a:r>
            <a:r>
              <a:rPr lang="ja-JP" altLang="en-US" sz="1600" dirty="0">
                <a:latin typeface="+mn-ea"/>
              </a:rPr>
              <a:t>（</a:t>
            </a:r>
            <a:r>
              <a:rPr kumimoji="1" lang="ja-JP" altLang="en-US" sz="1600" dirty="0">
                <a:latin typeface="+mn-ea"/>
              </a:rPr>
              <a:t>令和</a:t>
            </a:r>
            <a:r>
              <a:rPr kumimoji="1" lang="en-US" altLang="ja-JP" sz="1600" dirty="0">
                <a:latin typeface="+mn-ea"/>
              </a:rPr>
              <a:t>3</a:t>
            </a:r>
            <a:r>
              <a:rPr kumimoji="1" lang="ja-JP" altLang="en-US" sz="1600" dirty="0">
                <a:latin typeface="+mn-ea"/>
              </a:rPr>
              <a:t>年）</a:t>
            </a:r>
            <a:r>
              <a:rPr kumimoji="1" lang="en-US" altLang="ja-JP" sz="1600" dirty="0">
                <a:latin typeface="+mn-ea"/>
              </a:rPr>
              <a:t>9</a:t>
            </a:r>
            <a:r>
              <a:rPr kumimoji="1" lang="ja-JP" altLang="en-US" sz="1600" dirty="0">
                <a:latin typeface="+mn-ea"/>
              </a:rPr>
              <a:t>月</a:t>
            </a:r>
            <a:r>
              <a:rPr kumimoji="1" lang="en-US" altLang="ja-JP" sz="1600" dirty="0">
                <a:latin typeface="+mn-ea"/>
              </a:rPr>
              <a:t>26</a:t>
            </a:r>
            <a:r>
              <a:rPr kumimoji="1" lang="ja-JP" altLang="en-US" sz="1600" dirty="0">
                <a:latin typeface="+mn-ea"/>
              </a:rPr>
              <a:t>日）に出演し、大阪府の取組みを紹介しました</a:t>
            </a:r>
            <a:r>
              <a:rPr kumimoji="1" lang="ja-JP" altLang="en-US" sz="1600" dirty="0" smtClean="0">
                <a:latin typeface="+mn-ea"/>
              </a:rPr>
              <a:t>。</a:t>
            </a:r>
            <a:endParaRPr kumimoji="1" lang="en-US" altLang="ja-JP" sz="1600" dirty="0">
              <a:latin typeface="+mn-ea"/>
            </a:endParaRPr>
          </a:p>
        </p:txBody>
      </p:sp>
      <p:pic>
        <p:nvPicPr>
          <p:cNvPr id="7" name="図 6">
            <a:extLst>
              <a:ext uri="{FF2B5EF4-FFF2-40B4-BE49-F238E27FC236}">
                <a16:creationId xmlns:a16="http://schemas.microsoft.com/office/drawing/2014/main" id="{5CBA75D4-8E5A-406E-9FE7-8E82C7218F8D}"/>
              </a:ext>
            </a:extLst>
          </p:cNvPr>
          <p:cNvPicPr>
            <a:picLocks noChangeAspect="1"/>
          </p:cNvPicPr>
          <p:nvPr/>
        </p:nvPicPr>
        <p:blipFill>
          <a:blip r:embed="rId2"/>
          <a:stretch>
            <a:fillRect/>
          </a:stretch>
        </p:blipFill>
        <p:spPr>
          <a:xfrm>
            <a:off x="8895920" y="2508005"/>
            <a:ext cx="3274647" cy="1841989"/>
          </a:xfrm>
          <a:prstGeom prst="rect">
            <a:avLst/>
          </a:prstGeom>
        </p:spPr>
      </p:pic>
      <p:sp>
        <p:nvSpPr>
          <p:cNvPr id="9" name="テキスト ボックス 8">
            <a:extLst>
              <a:ext uri="{FF2B5EF4-FFF2-40B4-BE49-F238E27FC236}">
                <a16:creationId xmlns:a16="http://schemas.microsoft.com/office/drawing/2014/main" id="{8C856335-7286-4AE5-A6E5-4735E7CDB8A3}"/>
              </a:ext>
            </a:extLst>
          </p:cNvPr>
          <p:cNvSpPr txBox="1"/>
          <p:nvPr/>
        </p:nvSpPr>
        <p:spPr>
          <a:xfrm>
            <a:off x="156923" y="4514077"/>
            <a:ext cx="6408616" cy="2113399"/>
          </a:xfrm>
          <a:prstGeom prst="rect">
            <a:avLst/>
          </a:prstGeom>
          <a:noFill/>
        </p:spPr>
        <p:txBody>
          <a:bodyPr wrap="square" rtlCol="0">
            <a:spAutoFit/>
          </a:bodyPr>
          <a:lstStyle/>
          <a:p>
            <a:r>
              <a:rPr kumimoji="1" lang="ja-JP" altLang="en-US" sz="1600" b="1" dirty="0">
                <a:latin typeface="+mn-ea"/>
              </a:rPr>
              <a:t>〇バーチャル大阪</a:t>
            </a:r>
            <a:endParaRPr kumimoji="1" lang="en-US" altLang="ja-JP" sz="1600" b="1" dirty="0">
              <a:latin typeface="+mn-ea"/>
            </a:endParaRPr>
          </a:p>
          <a:p>
            <a:pPr>
              <a:spcBef>
                <a:spcPts val="400"/>
              </a:spcBef>
            </a:pPr>
            <a:r>
              <a:rPr lang="ja-JP" altLang="en-US" sz="1600" dirty="0">
                <a:latin typeface="+mn-ea"/>
              </a:rPr>
              <a:t>万博推進局（大阪府・大阪市）がインターネット上で公開する専用サイト「バーチャル大阪」にて、「もずやんと学ぶ</a:t>
            </a:r>
            <a:r>
              <a:rPr lang="en-US" altLang="ja-JP" sz="1600" dirty="0">
                <a:latin typeface="+mn-ea"/>
              </a:rPr>
              <a:t>SDGs</a:t>
            </a:r>
            <a:r>
              <a:rPr lang="ja-JP" altLang="en-US" sz="1600" dirty="0">
                <a:latin typeface="+mn-ea"/>
              </a:rPr>
              <a:t>動画」など</a:t>
            </a:r>
            <a:endParaRPr lang="en-US" altLang="ja-JP" sz="1600" dirty="0">
              <a:latin typeface="+mn-ea"/>
            </a:endParaRPr>
          </a:p>
          <a:p>
            <a:r>
              <a:rPr lang="en-US" altLang="ja-JP" sz="1600" dirty="0">
                <a:latin typeface="+mn-ea"/>
              </a:rPr>
              <a:t>SDGs</a:t>
            </a:r>
            <a:r>
              <a:rPr lang="ja-JP" altLang="en-US" sz="1600" dirty="0">
                <a:latin typeface="+mn-ea"/>
              </a:rPr>
              <a:t>の啓発動画を公開。</a:t>
            </a:r>
            <a:endParaRPr lang="en-US" altLang="ja-JP" sz="1600" dirty="0">
              <a:latin typeface="+mn-ea"/>
            </a:endParaRPr>
          </a:p>
          <a:p>
            <a:endParaRPr lang="en-US" altLang="ja-JP" sz="1600" dirty="0">
              <a:latin typeface="+mn-ea"/>
            </a:endParaRPr>
          </a:p>
          <a:p>
            <a:r>
              <a:rPr kumimoji="1" lang="en-US" altLang="ja-JP" sz="1600" dirty="0">
                <a:latin typeface="+mn-ea"/>
              </a:rPr>
              <a:t>【</a:t>
            </a:r>
            <a:r>
              <a:rPr kumimoji="1" lang="ja-JP" altLang="en-US" sz="1600" dirty="0">
                <a:latin typeface="+mn-ea"/>
              </a:rPr>
              <a:t>バーチャル大阪公式サイト</a:t>
            </a:r>
            <a:r>
              <a:rPr kumimoji="1" lang="en-US" altLang="ja-JP" sz="1600" dirty="0">
                <a:latin typeface="+mn-ea"/>
              </a:rPr>
              <a:t>】</a:t>
            </a:r>
          </a:p>
          <a:p>
            <a:r>
              <a:rPr kumimoji="1" lang="en-US" altLang="ja-JP" sz="1600" dirty="0">
                <a:latin typeface="+mn-ea"/>
              </a:rPr>
              <a:t>https://www.virtualosaka.jp/movie/</a:t>
            </a:r>
          </a:p>
          <a:p>
            <a:endParaRPr kumimoji="1" lang="ja-JP" altLang="en-US" sz="1600" dirty="0">
              <a:latin typeface="+mn-ea"/>
            </a:endParaRPr>
          </a:p>
        </p:txBody>
      </p:sp>
      <p:pic>
        <p:nvPicPr>
          <p:cNvPr id="10" name="Picture 2" descr="第2回シギノ産官学万博企画会議【EXPO PLL Talks】水谷祐子 ...">
            <a:extLst>
              <a:ext uri="{FF2B5EF4-FFF2-40B4-BE49-F238E27FC236}">
                <a16:creationId xmlns:a16="http://schemas.microsoft.com/office/drawing/2014/main" id="{A94090B5-08F7-4F51-9758-DFAAA82CC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8" y="2544544"/>
            <a:ext cx="2151246" cy="11951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ありえる未来・あるべき未来">
            <a:extLst>
              <a:ext uri="{FF2B5EF4-FFF2-40B4-BE49-F238E27FC236}">
                <a16:creationId xmlns:a16="http://schemas.microsoft.com/office/drawing/2014/main" id="{8B6F71A0-9C22-42E3-83E0-4EC92878E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2618" y="4960018"/>
            <a:ext cx="2381250" cy="13335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D9461817-FB33-4938-845C-94E6F8202E1D}"/>
              </a:ext>
            </a:extLst>
          </p:cNvPr>
          <p:cNvSpPr txBox="1"/>
          <p:nvPr/>
        </p:nvSpPr>
        <p:spPr>
          <a:xfrm>
            <a:off x="9342617" y="6464622"/>
            <a:ext cx="5065197" cy="230832"/>
          </a:xfrm>
          <a:prstGeom prst="rect">
            <a:avLst/>
          </a:prstGeom>
          <a:noFill/>
        </p:spPr>
        <p:txBody>
          <a:bodyPr wrap="square">
            <a:spAutoFit/>
          </a:bodyPr>
          <a:lstStyle/>
          <a:p>
            <a:r>
              <a:rPr lang="ja-JP" altLang="en-US" sz="900" i="0" dirty="0">
                <a:effectLst/>
                <a:latin typeface="Meiryo" panose="020B0604030504040204" pitchFamily="50" charset="-128"/>
                <a:ea typeface="Meiryo" panose="020B0604030504040204" pitchFamily="50" charset="-128"/>
                <a:hlinkClick r:id="rId5">
                  <a:extLst>
                    <a:ext uri="{A12FA001-AC4F-418D-AE19-62706E023703}">
                      <ahyp:hlinkClr xmlns:ahyp="http://schemas.microsoft.com/office/drawing/2018/hyperlinkcolor" xmlns="" val="tx"/>
                    </a:ext>
                  </a:extLst>
                </a:hlinkClick>
              </a:rPr>
              <a:t>ありえる未来・あるべき未来</a:t>
            </a:r>
            <a:r>
              <a:rPr lang="ja-JP" altLang="en-US" sz="900" i="0" dirty="0">
                <a:effectLst/>
                <a:latin typeface="Meiryo" panose="020B0604030504040204" pitchFamily="50" charset="-128"/>
                <a:ea typeface="Meiryo" panose="020B0604030504040204" pitchFamily="50" charset="-128"/>
              </a:rPr>
              <a:t>（</a:t>
            </a:r>
            <a:r>
              <a:rPr lang="en-US" altLang="ja-JP" sz="900" i="0" dirty="0">
                <a:effectLst/>
                <a:latin typeface="Meiryo" panose="020B0604030504040204" pitchFamily="50" charset="-128"/>
                <a:ea typeface="Meiryo" panose="020B0604030504040204" pitchFamily="50" charset="-128"/>
              </a:rPr>
              <a:t>90</a:t>
            </a:r>
            <a:r>
              <a:rPr lang="ja-JP" altLang="en-US" sz="900" dirty="0">
                <a:latin typeface="Meiryo" panose="020B0604030504040204" pitchFamily="50" charset="-128"/>
                <a:ea typeface="Meiryo" panose="020B0604030504040204" pitchFamily="50" charset="-128"/>
              </a:rPr>
              <a:t>秒動画</a:t>
            </a:r>
            <a:r>
              <a:rPr lang="ja-JP" altLang="en-US" sz="900" i="0" dirty="0">
                <a:effectLst/>
                <a:latin typeface="Meiryo" panose="020B0604030504040204" pitchFamily="50" charset="-128"/>
                <a:ea typeface="Meiryo" panose="020B0604030504040204" pitchFamily="50" charset="-128"/>
              </a:rPr>
              <a:t>）</a:t>
            </a:r>
            <a:endParaRPr lang="ja-JP" altLang="en-US" sz="900" dirty="0"/>
          </a:p>
        </p:txBody>
      </p:sp>
      <p:pic>
        <p:nvPicPr>
          <p:cNvPr id="12" name="図 11">
            <a:extLst>
              <a:ext uri="{FF2B5EF4-FFF2-40B4-BE49-F238E27FC236}">
                <a16:creationId xmlns:a16="http://schemas.microsoft.com/office/drawing/2014/main" id="{F85B7D2E-ED31-4975-9546-EE5741D7AC2E}"/>
              </a:ext>
            </a:extLst>
          </p:cNvPr>
          <p:cNvPicPr>
            <a:picLocks noChangeAspect="1"/>
          </p:cNvPicPr>
          <p:nvPr/>
        </p:nvPicPr>
        <p:blipFill>
          <a:blip r:embed="rId6"/>
          <a:stretch>
            <a:fillRect/>
          </a:stretch>
        </p:blipFill>
        <p:spPr>
          <a:xfrm>
            <a:off x="6768745" y="4960018"/>
            <a:ext cx="2510517" cy="1412166"/>
          </a:xfrm>
          <a:prstGeom prst="rect">
            <a:avLst/>
          </a:prstGeom>
        </p:spPr>
      </p:pic>
      <p:sp>
        <p:nvSpPr>
          <p:cNvPr id="16" name="テキスト ボックス 15">
            <a:extLst>
              <a:ext uri="{FF2B5EF4-FFF2-40B4-BE49-F238E27FC236}">
                <a16:creationId xmlns:a16="http://schemas.microsoft.com/office/drawing/2014/main" id="{E9DCD455-CFC1-4A99-8E28-06CB37DB29CB}"/>
              </a:ext>
            </a:extLst>
          </p:cNvPr>
          <p:cNvSpPr txBox="1"/>
          <p:nvPr/>
        </p:nvSpPr>
        <p:spPr>
          <a:xfrm>
            <a:off x="6896195" y="6464622"/>
            <a:ext cx="5065197" cy="230832"/>
          </a:xfrm>
          <a:prstGeom prst="rect">
            <a:avLst/>
          </a:prstGeom>
          <a:noFill/>
        </p:spPr>
        <p:txBody>
          <a:bodyPr wrap="square">
            <a:spAutoFit/>
          </a:bodyPr>
          <a:lstStyle/>
          <a:p>
            <a:r>
              <a:rPr lang="ja-JP" altLang="en-US" sz="900" dirty="0">
                <a:latin typeface="Meiryo" panose="020B0604030504040204" pitchFamily="50" charset="-128"/>
                <a:ea typeface="Meiryo" panose="020B0604030504040204" pitchFamily="50" charset="-128"/>
              </a:rPr>
              <a:t>もずやんと学ぶ</a:t>
            </a:r>
            <a:r>
              <a:rPr lang="en-US" altLang="ja-JP" sz="900" dirty="0">
                <a:latin typeface="Meiryo" panose="020B0604030504040204" pitchFamily="50" charset="-128"/>
                <a:ea typeface="Meiryo" panose="020B0604030504040204" pitchFamily="50" charset="-128"/>
              </a:rPr>
              <a:t>SDGs</a:t>
            </a:r>
            <a:r>
              <a:rPr lang="ja-JP" altLang="en-US" sz="900" dirty="0">
                <a:latin typeface="Meiryo" panose="020B0604030504040204" pitchFamily="50" charset="-128"/>
                <a:ea typeface="Meiryo" panose="020B0604030504040204" pitchFamily="50" charset="-128"/>
              </a:rPr>
              <a:t>動画</a:t>
            </a:r>
            <a:endParaRPr lang="ja-JP" altLang="en-US" sz="900" dirty="0"/>
          </a:p>
        </p:txBody>
      </p:sp>
      <p:sp>
        <p:nvSpPr>
          <p:cNvPr id="17" name="テキスト ボックス 16">
            <a:extLst>
              <a:ext uri="{FF2B5EF4-FFF2-40B4-BE49-F238E27FC236}">
                <a16:creationId xmlns:a16="http://schemas.microsoft.com/office/drawing/2014/main" id="{E77B7C30-A984-4B26-B15E-D0A0FD55F932}"/>
              </a:ext>
            </a:extLst>
          </p:cNvPr>
          <p:cNvSpPr txBox="1"/>
          <p:nvPr/>
        </p:nvSpPr>
        <p:spPr>
          <a:xfrm>
            <a:off x="6896195" y="3870157"/>
            <a:ext cx="5400173" cy="230832"/>
          </a:xfrm>
          <a:prstGeom prst="rect">
            <a:avLst/>
          </a:prstGeom>
          <a:noFill/>
        </p:spPr>
        <p:txBody>
          <a:bodyPr wrap="square">
            <a:spAutoFit/>
          </a:bodyPr>
          <a:lstStyle/>
          <a:p>
            <a:r>
              <a:rPr lang="ja-JP" altLang="en-US" sz="900" dirty="0">
                <a:latin typeface="Meiryo" panose="020B0604030504040204" pitchFamily="50" charset="-128"/>
                <a:ea typeface="Meiryo" panose="020B0604030504040204" pitchFamily="50" charset="-128"/>
              </a:rPr>
              <a:t>第</a:t>
            </a:r>
            <a:r>
              <a:rPr lang="en-US" altLang="ja-JP" sz="900" dirty="0">
                <a:latin typeface="Meiryo" panose="020B0604030504040204" pitchFamily="50" charset="-128"/>
                <a:ea typeface="Meiryo" panose="020B0604030504040204" pitchFamily="50" charset="-128"/>
              </a:rPr>
              <a:t>2</a:t>
            </a:r>
            <a:r>
              <a:rPr lang="ja-JP" altLang="en-US" sz="900" dirty="0">
                <a:latin typeface="Meiryo" panose="020B0604030504040204" pitchFamily="50" charset="-128"/>
                <a:ea typeface="Meiryo" panose="020B0604030504040204" pitchFamily="50" charset="-128"/>
              </a:rPr>
              <a:t>回シギノ産官学万博企画会議</a:t>
            </a:r>
            <a:endParaRPr lang="ja-JP" altLang="en-US" sz="900" dirty="0"/>
          </a:p>
        </p:txBody>
      </p:sp>
      <p:sp>
        <p:nvSpPr>
          <p:cNvPr id="18" name="テキスト ボックス 17">
            <a:extLst>
              <a:ext uri="{FF2B5EF4-FFF2-40B4-BE49-F238E27FC236}">
                <a16:creationId xmlns:a16="http://schemas.microsoft.com/office/drawing/2014/main" id="{831B674C-C466-42AC-B7FB-E241B592051C}"/>
              </a:ext>
            </a:extLst>
          </p:cNvPr>
          <p:cNvSpPr txBox="1"/>
          <p:nvPr/>
        </p:nvSpPr>
        <p:spPr>
          <a:xfrm>
            <a:off x="156923" y="1701706"/>
            <a:ext cx="11804469" cy="338554"/>
          </a:xfrm>
          <a:prstGeom prst="rect">
            <a:avLst/>
          </a:prstGeom>
          <a:noFill/>
          <a:ln>
            <a:solidFill>
              <a:schemeClr val="tx1"/>
            </a:solidFill>
            <a:prstDash val="sysDash"/>
          </a:ln>
        </p:spPr>
        <p:txBody>
          <a:bodyPr wrap="square" rtlCol="0">
            <a:spAutoFit/>
          </a:bodyPr>
          <a:lstStyle/>
          <a:p>
            <a:r>
              <a:rPr lang="en-US" altLang="ja-JP" sz="1600" dirty="0"/>
              <a:t>2025</a:t>
            </a:r>
            <a:r>
              <a:rPr lang="ja-JP" altLang="en-US" sz="1600" dirty="0"/>
              <a:t>年大阪・関西万博開催に向けた様々な</a:t>
            </a:r>
            <a:r>
              <a:rPr lang="ja-JP" altLang="en-US" sz="1600" dirty="0" smtClean="0"/>
              <a:t>取組みの中で、</a:t>
            </a:r>
            <a:r>
              <a:rPr lang="en-US" altLang="ja-JP" sz="1600" dirty="0">
                <a:latin typeface="+mn-ea"/>
              </a:rPr>
              <a:t> SDGs</a:t>
            </a:r>
            <a:r>
              <a:rPr lang="ja-JP" altLang="en-US" sz="1600" dirty="0" smtClean="0"/>
              <a:t>に</a:t>
            </a:r>
            <a:r>
              <a:rPr lang="ja-JP" altLang="en-US" sz="1600" dirty="0"/>
              <a:t>関する普及啓発活動を行いました。</a:t>
            </a:r>
            <a:endParaRPr lang="en-US" altLang="ja-JP" sz="1600" dirty="0"/>
          </a:p>
        </p:txBody>
      </p:sp>
    </p:spTree>
    <p:extLst>
      <p:ext uri="{BB962C8B-B14F-4D97-AF65-F5344CB8AC3E}">
        <p14:creationId xmlns:p14="http://schemas.microsoft.com/office/powerpoint/2010/main" val="2962261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5069</Words>
  <Application>Microsoft Office PowerPoint</Application>
  <PresentationFormat>ワイド画面</PresentationFormat>
  <Paragraphs>460</Paragraphs>
  <Slides>25</Slides>
  <Notes>0</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25</vt:i4>
      </vt:variant>
    </vt:vector>
  </HeadingPairs>
  <TitlesOfParts>
    <vt:vector size="36" baseType="lpstr">
      <vt:lpstr>Meiryo UI</vt:lpstr>
      <vt:lpstr>ＭＳ Ｐゴシック</vt:lpstr>
      <vt:lpstr>ＭＳ 明朝</vt:lpstr>
      <vt:lpstr>UD デジタル 教科書体 NK-B</vt:lpstr>
      <vt:lpstr>メイリオ</vt:lpstr>
      <vt:lpstr>メイリオ</vt:lpstr>
      <vt:lpstr>游ゴシック</vt:lpstr>
      <vt:lpstr>Arial</vt:lpstr>
      <vt:lpstr>Calibri</vt:lpstr>
      <vt:lpstr>Office テーマ</vt:lpstr>
      <vt:lpstr>Acrobat Document</vt:lpstr>
      <vt:lpstr>2021年度（令和３年度）  大阪府のSDGsに関する取組み</vt:lpstr>
      <vt:lpstr>PowerPoint プレゼンテーション</vt:lpstr>
      <vt:lpstr>府民や企業、市町村など、様々なステークホルダーに  SDGsを広く知っていただく</vt:lpstr>
      <vt:lpstr>ＳＤＧｓワークショップ</vt:lpstr>
      <vt:lpstr>小学生向けSDGs講座～SDGsを楽しく学ぼう！～</vt:lpstr>
      <vt:lpstr>日経SDGsフェス 大阪関西 － 2025年大阪・関西万博に向けて －</vt:lpstr>
      <vt:lpstr>SDGsに関する講演・講義</vt:lpstr>
      <vt:lpstr>SDGsに関する講演・講義</vt:lpstr>
      <vt:lpstr>2025年大阪・関西万博関連</vt:lpstr>
      <vt:lpstr>各種イベントを通じたＰＲ活動</vt:lpstr>
      <vt:lpstr>その他の活動</vt:lpstr>
      <vt:lpstr>様々なステークホルダーの取組みをSDGs実現に向けて  相互につなぎ合わせていく</vt:lpstr>
      <vt:lpstr>大阪SDGsネットワーク</vt:lpstr>
      <vt:lpstr>大阪SDGsネットワーク勉強会</vt:lpstr>
      <vt:lpstr>市町村との連携</vt:lpstr>
      <vt:lpstr>ステークホルダー間のマッチング</vt:lpstr>
      <vt:lpstr>府自らもステークホルダーの一員として、  SDGsに貢献する</vt:lpstr>
      <vt:lpstr>総務省Data StaRt Award  ～第6回地方公共団体における統計データ利活用表彰～</vt:lpstr>
      <vt:lpstr>SDGs未来都市</vt:lpstr>
      <vt:lpstr>SDGs未来都市（自治体SDGsモデル事業）</vt:lpstr>
      <vt:lpstr>ハード・ソフト両面から  「SDGsを具現化した都市づくり」を進める</vt:lpstr>
      <vt:lpstr>大阪SDGs行動憲章</vt:lpstr>
      <vt:lpstr>私のSDGs宣言プロジェクト</vt:lpstr>
      <vt:lpstr>大阪SDGs【公式】Twitter</vt:lpstr>
      <vt:lpstr>大阪府SDGs有識者会議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2022-06-02T00:16:51Z</dcterms:created>
  <dcterms:modified xsi:type="dcterms:W3CDTF">2022-06-02T00:16:56Z</dcterms:modified>
</cp:coreProperties>
</file>