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697" r:id="rId2"/>
  </p:sldMasterIdLst>
  <p:notesMasterIdLst>
    <p:notesMasterId r:id="rId24"/>
  </p:notesMasterIdLst>
  <p:sldIdLst>
    <p:sldId id="260" r:id="rId3"/>
    <p:sldId id="314" r:id="rId4"/>
    <p:sldId id="283" r:id="rId5"/>
    <p:sldId id="288" r:id="rId6"/>
    <p:sldId id="289" r:id="rId7"/>
    <p:sldId id="290" r:id="rId8"/>
    <p:sldId id="291" r:id="rId9"/>
    <p:sldId id="311" r:id="rId10"/>
    <p:sldId id="306" r:id="rId11"/>
    <p:sldId id="266" r:id="rId12"/>
    <p:sldId id="308" r:id="rId13"/>
    <p:sldId id="287" r:id="rId14"/>
    <p:sldId id="310" r:id="rId15"/>
    <p:sldId id="316" r:id="rId16"/>
    <p:sldId id="309" r:id="rId17"/>
    <p:sldId id="317" r:id="rId18"/>
    <p:sldId id="318" r:id="rId19"/>
    <p:sldId id="313" r:id="rId20"/>
    <p:sldId id="295" r:id="rId21"/>
    <p:sldId id="284" r:id="rId22"/>
    <p:sldId id="297" r:id="rId23"/>
  </p:sldIdLst>
  <p:sldSz cx="9906000" cy="719931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F0D9"/>
    <a:srgbClr val="FF8B8B"/>
    <a:srgbClr val="FF7171"/>
    <a:srgbClr val="FF5656"/>
    <a:srgbClr val="FFBFBF"/>
    <a:srgbClr val="EFF6EA"/>
    <a:srgbClr val="EAF4E4"/>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149" autoAdjust="0"/>
  </p:normalViewPr>
  <p:slideViewPr>
    <p:cSldViewPr snapToGrid="0" showGuides="1">
      <p:cViewPr varScale="1">
        <p:scale>
          <a:sx n="67" d="100"/>
          <a:sy n="67" d="100"/>
        </p:scale>
        <p:origin x="11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lang="en-US" sz="1400" b="0" i="0" u="none" strike="noStrike" kern="1200" spc="0" baseline="0">
                <a:solidFill>
                  <a:prstClr val="black">
                    <a:lumMod val="65000"/>
                    <a:lumOff val="35000"/>
                  </a:prstClr>
                </a:solidFill>
                <a:latin typeface="+mn-lt"/>
                <a:ea typeface="+mn-ea"/>
                <a:cs typeface="+mn-cs"/>
              </a:defRPr>
            </a:pPr>
            <a:r>
              <a:rPr lang="ja-JP" altLang="en-US" sz="1400" b="1" i="0" u="none" strike="noStrike" kern="1200" spc="0" baseline="0" dirty="0">
                <a:solidFill>
                  <a:prstClr val="black">
                    <a:lumMod val="65000"/>
                    <a:lumOff val="35000"/>
                  </a:prstClr>
                </a:solidFill>
                <a:latin typeface="+mn-lt"/>
                <a:ea typeface="+mn-ea"/>
                <a:cs typeface="+mn-cs"/>
              </a:rPr>
              <a:t>興味関心が</a:t>
            </a:r>
            <a:r>
              <a:rPr lang="ja-JP" altLang="en-US" sz="1400" b="1" i="0" u="none" strike="noStrike" kern="1200" spc="0" baseline="0" dirty="0">
                <a:solidFill>
                  <a:srgbClr val="666666"/>
                </a:solidFill>
                <a:latin typeface="+mn-lt"/>
                <a:ea typeface="+mn-ea"/>
                <a:cs typeface="+mn-cs"/>
              </a:rPr>
              <a:t>高まったもの</a:t>
            </a:r>
            <a:r>
              <a:rPr lang="ja-JP" altLang="en-US" sz="1400" b="1" i="0" u="none" strike="noStrike" kern="1200" spc="0" baseline="0" dirty="0">
                <a:solidFill>
                  <a:prstClr val="black">
                    <a:lumMod val="65000"/>
                    <a:lumOff val="35000"/>
                  </a:prstClr>
                </a:solidFill>
                <a:latin typeface="+mn-lt"/>
                <a:ea typeface="+mn-ea"/>
                <a:cs typeface="+mn-cs"/>
              </a:rPr>
              <a:t>や不安を感じていること</a:t>
            </a:r>
            <a:endParaRPr lang="ja-JP" sz="1400" b="1" i="0" u="none" strike="noStrike" kern="1200" spc="0" baseline="0" dirty="0">
              <a:solidFill>
                <a:prstClr val="black">
                  <a:lumMod val="65000"/>
                  <a:lumOff val="35000"/>
                </a:prstClr>
              </a:solidFill>
              <a:latin typeface="+mn-lt"/>
              <a:ea typeface="+mn-ea"/>
              <a:cs typeface="+mn-cs"/>
            </a:endParaRPr>
          </a:p>
        </c:rich>
      </c:tx>
      <c:layout>
        <c:manualLayout>
          <c:xMode val="edge"/>
          <c:yMode val="edge"/>
          <c:x val="0.24112990124797778"/>
          <c:y val="1.3686673059674841E-2"/>
        </c:manualLayout>
      </c:layout>
      <c:overlay val="0"/>
    </c:title>
    <c:autoTitleDeleted val="0"/>
    <c:plotArea>
      <c:layout>
        <c:manualLayout>
          <c:layoutTarget val="inner"/>
          <c:xMode val="edge"/>
          <c:yMode val="edge"/>
          <c:x val="0.24037592070051136"/>
          <c:y val="0.11080598396274846"/>
          <c:w val="0.75962407929948861"/>
          <c:h val="0.8626982784176771"/>
        </c:manualLayout>
      </c:layout>
      <c:barChart>
        <c:barDir val="bar"/>
        <c:grouping val="clustered"/>
        <c:varyColors val="0"/>
        <c:ser>
          <c:idx val="0"/>
          <c:order val="0"/>
          <c:tx>
            <c:v>感染拡大前</c:v>
          </c:tx>
          <c:spPr>
            <a:solidFill>
              <a:schemeClr val="accent6">
                <a:lumMod val="40000"/>
                <a:lumOff val="60000"/>
              </a:schemeClr>
            </a:solidFill>
            <a:ln>
              <a:noFill/>
            </a:ln>
          </c:spPr>
          <c:invertIfNegative val="0"/>
          <c:dLbls>
            <c:spPr>
              <a:noFill/>
              <a:ln>
                <a:noFill/>
              </a:ln>
              <a:effectLst/>
            </c:spPr>
            <c:txPr>
              <a:bodyPr/>
              <a:lstStyle/>
              <a:p>
                <a:pPr>
                  <a:defRPr sz="8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'n%表'!$B$412:$B$428</c:f>
              <c:strCache>
                <c:ptCount val="17"/>
                <c:pt idx="0">
                  <c:v>健康について</c:v>
                </c:pt>
                <c:pt idx="1">
                  <c:v>今後の収入の見通しについて</c:v>
                </c:pt>
                <c:pt idx="2">
                  <c:v>現在の収入について</c:v>
                </c:pt>
                <c:pt idx="3">
                  <c:v>老後の生活設計について</c:v>
                </c:pt>
                <c:pt idx="4">
                  <c:v>自分の将来について（進学、就職、結婚など）</c:v>
                </c:pt>
                <c:pt idx="5">
                  <c:v>家族の将来について（進学、就職、結婚など）</c:v>
                </c:pt>
                <c:pt idx="6">
                  <c:v>家庭の生活について（子育て、介護など）</c:v>
                </c:pt>
                <c:pt idx="7">
                  <c:v>副業や兼業について</c:v>
                </c:pt>
                <c:pt idx="8">
                  <c:v>家族、親族間の人間関係について</c:v>
                </c:pt>
                <c:pt idx="9">
                  <c:v>勤務先や通学先での人間関係について</c:v>
                </c:pt>
                <c:pt idx="10">
                  <c:v>環境問題</c:v>
                </c:pt>
                <c:pt idx="11">
                  <c:v>近隣・地域との関係について</c:v>
                </c:pt>
                <c:pt idx="12">
                  <c:v>事業や家賃等の経営上の問題について</c:v>
                </c:pt>
                <c:pt idx="13">
                  <c:v>引っ越し（田舎くらし）</c:v>
                </c:pt>
                <c:pt idx="14">
                  <c:v>社会貢献活動（ボランティア等）</c:v>
                </c:pt>
                <c:pt idx="15">
                  <c:v>その他：</c:v>
                </c:pt>
                <c:pt idx="16">
                  <c:v>特にない</c:v>
                </c:pt>
              </c:strCache>
            </c:strRef>
          </c:cat>
          <c:val>
            <c:numRef>
              <c:f>'n%表'!$D$412:$D$428</c:f>
              <c:numCache>
                <c:formatCode>0.0</c:formatCode>
                <c:ptCount val="17"/>
                <c:pt idx="0">
                  <c:v>43.4</c:v>
                </c:pt>
                <c:pt idx="1">
                  <c:v>22.68</c:v>
                </c:pt>
                <c:pt idx="2">
                  <c:v>25.28</c:v>
                </c:pt>
                <c:pt idx="3">
                  <c:v>19.559999999999999</c:v>
                </c:pt>
                <c:pt idx="4">
                  <c:v>16.48</c:v>
                </c:pt>
                <c:pt idx="5">
                  <c:v>11.24</c:v>
                </c:pt>
                <c:pt idx="6">
                  <c:v>10.36</c:v>
                </c:pt>
                <c:pt idx="7">
                  <c:v>9.16</c:v>
                </c:pt>
                <c:pt idx="8">
                  <c:v>8.52</c:v>
                </c:pt>
                <c:pt idx="9">
                  <c:v>9.32</c:v>
                </c:pt>
                <c:pt idx="10">
                  <c:v>6.32</c:v>
                </c:pt>
                <c:pt idx="11">
                  <c:v>4.8</c:v>
                </c:pt>
                <c:pt idx="12">
                  <c:v>3.44</c:v>
                </c:pt>
                <c:pt idx="13">
                  <c:v>3.6</c:v>
                </c:pt>
                <c:pt idx="14">
                  <c:v>3</c:v>
                </c:pt>
                <c:pt idx="15">
                  <c:v>0.28000000000000003</c:v>
                </c:pt>
                <c:pt idx="16">
                  <c:v>30.76</c:v>
                </c:pt>
              </c:numCache>
            </c:numRef>
          </c:val>
          <c:extLst>
            <c:ext xmlns:c16="http://schemas.microsoft.com/office/drawing/2014/chart" uri="{C3380CC4-5D6E-409C-BE32-E72D297353CC}">
              <c16:uniqueId val="{00000000-708A-4EFE-9927-9DEAC758F913}"/>
            </c:ext>
          </c:extLst>
        </c:ser>
        <c:ser>
          <c:idx val="1"/>
          <c:order val="1"/>
          <c:tx>
            <c:v>感染拡大後</c:v>
          </c:tx>
          <c:spPr>
            <a:solidFill>
              <a:schemeClr val="accent6"/>
            </a:solidFill>
            <a:ln>
              <a:noFill/>
            </a:ln>
          </c:spPr>
          <c:invertIfNegative val="0"/>
          <c:dLbls>
            <c:spPr>
              <a:noFill/>
              <a:ln>
                <a:noFill/>
              </a:ln>
              <a:effectLst/>
            </c:spPr>
            <c:txPr>
              <a:bodyPr/>
              <a:lstStyle/>
              <a:p>
                <a:pPr>
                  <a:defRPr sz="8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'n%表'!$B$412:$B$428</c:f>
              <c:strCache>
                <c:ptCount val="17"/>
                <c:pt idx="0">
                  <c:v>健康について</c:v>
                </c:pt>
                <c:pt idx="1">
                  <c:v>今後の収入の見通しについて</c:v>
                </c:pt>
                <c:pt idx="2">
                  <c:v>現在の収入について</c:v>
                </c:pt>
                <c:pt idx="3">
                  <c:v>老後の生活設計について</c:v>
                </c:pt>
                <c:pt idx="4">
                  <c:v>自分の将来について（進学、就職、結婚など）</c:v>
                </c:pt>
                <c:pt idx="5">
                  <c:v>家族の将来について（進学、就職、結婚など）</c:v>
                </c:pt>
                <c:pt idx="6">
                  <c:v>家庭の生活について（子育て、介護など）</c:v>
                </c:pt>
                <c:pt idx="7">
                  <c:v>副業や兼業について</c:v>
                </c:pt>
                <c:pt idx="8">
                  <c:v>家族、親族間の人間関係について</c:v>
                </c:pt>
                <c:pt idx="9">
                  <c:v>勤務先や通学先での人間関係について</c:v>
                </c:pt>
                <c:pt idx="10">
                  <c:v>環境問題</c:v>
                </c:pt>
                <c:pt idx="11">
                  <c:v>近隣・地域との関係について</c:v>
                </c:pt>
                <c:pt idx="12">
                  <c:v>事業や家賃等の経営上の問題について</c:v>
                </c:pt>
                <c:pt idx="13">
                  <c:v>引っ越し（田舎くらし）</c:v>
                </c:pt>
                <c:pt idx="14">
                  <c:v>社会貢献活動（ボランティア等）</c:v>
                </c:pt>
                <c:pt idx="15">
                  <c:v>その他：</c:v>
                </c:pt>
                <c:pt idx="16">
                  <c:v>特にない</c:v>
                </c:pt>
              </c:strCache>
            </c:strRef>
          </c:cat>
          <c:val>
            <c:numRef>
              <c:f>'n%表'!$F$412:$F$428</c:f>
              <c:numCache>
                <c:formatCode>0.0</c:formatCode>
                <c:ptCount val="17"/>
                <c:pt idx="0">
                  <c:v>53.76</c:v>
                </c:pt>
                <c:pt idx="1">
                  <c:v>36.119999999999997</c:v>
                </c:pt>
                <c:pt idx="2">
                  <c:v>33.36</c:v>
                </c:pt>
                <c:pt idx="3">
                  <c:v>23.92</c:v>
                </c:pt>
                <c:pt idx="4">
                  <c:v>20.56</c:v>
                </c:pt>
                <c:pt idx="5">
                  <c:v>15.64</c:v>
                </c:pt>
                <c:pt idx="6">
                  <c:v>15.28</c:v>
                </c:pt>
                <c:pt idx="7">
                  <c:v>14.32</c:v>
                </c:pt>
                <c:pt idx="8">
                  <c:v>12</c:v>
                </c:pt>
                <c:pt idx="9">
                  <c:v>11.04</c:v>
                </c:pt>
                <c:pt idx="10">
                  <c:v>7.92</c:v>
                </c:pt>
                <c:pt idx="11">
                  <c:v>7</c:v>
                </c:pt>
                <c:pt idx="12">
                  <c:v>5.44</c:v>
                </c:pt>
                <c:pt idx="13">
                  <c:v>5.44</c:v>
                </c:pt>
                <c:pt idx="14">
                  <c:v>3</c:v>
                </c:pt>
                <c:pt idx="15">
                  <c:v>0.36</c:v>
                </c:pt>
                <c:pt idx="16">
                  <c:v>23.72</c:v>
                </c:pt>
              </c:numCache>
            </c:numRef>
          </c:val>
          <c:extLst>
            <c:ext xmlns:c16="http://schemas.microsoft.com/office/drawing/2014/chart" uri="{C3380CC4-5D6E-409C-BE32-E72D297353CC}">
              <c16:uniqueId val="{00000001-708A-4EFE-9927-9DEAC758F913}"/>
            </c:ext>
          </c:extLst>
        </c:ser>
        <c:dLbls>
          <c:showLegendKey val="0"/>
          <c:showVal val="0"/>
          <c:showCatName val="0"/>
          <c:showSerName val="0"/>
          <c:showPercent val="0"/>
          <c:showBubbleSize val="0"/>
        </c:dLbls>
        <c:gapWidth val="40"/>
        <c:axId val="357653585"/>
        <c:axId val="916958177"/>
      </c:barChart>
      <c:catAx>
        <c:axId val="357653585"/>
        <c:scaling>
          <c:orientation val="maxMin"/>
        </c:scaling>
        <c:delete val="0"/>
        <c:axPos val="l"/>
        <c:numFmt formatCode="General" sourceLinked="1"/>
        <c:majorTickMark val="out"/>
        <c:minorTickMark val="none"/>
        <c:tickLblPos val="nextTo"/>
        <c:txPr>
          <a:bodyPr/>
          <a:lstStyle/>
          <a:p>
            <a:pPr>
              <a:defRPr sz="1200"/>
            </a:pPr>
            <a:endParaRPr lang="ja-JP"/>
          </a:p>
        </c:txPr>
        <c:crossAx val="916958177"/>
        <c:crosses val="autoZero"/>
        <c:auto val="0"/>
        <c:lblAlgn val="ctr"/>
        <c:lblOffset val="100"/>
        <c:noMultiLvlLbl val="0"/>
      </c:catAx>
      <c:valAx>
        <c:axId val="916958177"/>
        <c:scaling>
          <c:orientation val="minMax"/>
          <c:max val="100"/>
          <c:min val="0"/>
        </c:scaling>
        <c:delete val="1"/>
        <c:axPos val="t"/>
        <c:numFmt formatCode="0&quot;%&quot;" sourceLinked="0"/>
        <c:majorTickMark val="in"/>
        <c:minorTickMark val="none"/>
        <c:tickLblPos val="nextTo"/>
        <c:crossAx val="357653585"/>
        <c:crosses val="autoZero"/>
        <c:crossBetween val="between"/>
        <c:majorUnit val="20"/>
      </c:valAx>
      <c:spPr>
        <a:noFill/>
        <a:ln w="12700">
          <a:noFill/>
        </a:ln>
      </c:spPr>
    </c:plotArea>
    <c:legend>
      <c:legendPos val="b"/>
      <c:layout>
        <c:manualLayout>
          <c:xMode val="edge"/>
          <c:yMode val="edge"/>
          <c:x val="0.43192242326473168"/>
          <c:y val="0.52688514571754408"/>
          <c:w val="0.25304121133256319"/>
          <c:h val="0.19310557254723326"/>
        </c:manualLayout>
      </c:layout>
      <c:overlay val="0"/>
      <c:txPr>
        <a:bodyPr/>
        <a:lstStyle/>
        <a:p>
          <a:pPr>
            <a:defRPr sz="1400"/>
          </a:pPr>
          <a:endParaRPr lang="ja-JP"/>
        </a:p>
      </c:txPr>
    </c:legend>
    <c:plotVisOnly val="0"/>
    <c:dispBlanksAs val="gap"/>
    <c:showDLblsOverMax val="0"/>
  </c:chart>
  <c:spPr>
    <a:noFill/>
    <a:ln>
      <a:noFill/>
    </a:ln>
  </c:spPr>
  <c:txPr>
    <a:bodyPr rot="0" vert="horz"/>
    <a:lstStyle/>
    <a:p>
      <a:pPr>
        <a:defRPr lang="en-US" sz="1000" u="none" baseline="0">
          <a:latin typeface="Meiryo UI" panose="020B0604030504040204" pitchFamily="50" charset="-128"/>
          <a:ea typeface="Meiryo UI" panose="020B0604030504040204" pitchFamily="50" charset="-128"/>
          <a:cs typeface="Meiryo UI"/>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ja-JP" altLang="en-US" b="1"/>
              <a:t>生活保護開始世帯数の推移（前年比）</a:t>
            </a:r>
          </a:p>
        </c:rich>
      </c:tx>
      <c:layout>
        <c:manualLayout>
          <c:xMode val="edge"/>
          <c:yMode val="edge"/>
          <c:x val="0.18767876866687611"/>
          <c:y val="0"/>
        </c:manualLayout>
      </c:layout>
      <c:overlay val="0"/>
      <c:spPr>
        <a:noFill/>
        <a:ln w="25400">
          <a:noFill/>
        </a:ln>
      </c:spPr>
    </c:title>
    <c:autoTitleDeleted val="0"/>
    <c:plotArea>
      <c:layout/>
      <c:barChart>
        <c:barDir val="col"/>
        <c:grouping val="clustered"/>
        <c:varyColors val="0"/>
        <c:ser>
          <c:idx val="0"/>
          <c:order val="0"/>
          <c:tx>
            <c:strRef>
              <c:f>グラフ!$N$26</c:f>
              <c:strCache>
                <c:ptCount val="1"/>
                <c:pt idx="0">
                  <c:v>2020年1月</c:v>
                </c:pt>
              </c:strCache>
            </c:strRef>
          </c:tx>
          <c:spPr>
            <a:solidFill>
              <a:schemeClr val="tx2">
                <a:lumMod val="20000"/>
                <a:lumOff val="80000"/>
              </a:schemeClr>
            </a:solidFill>
            <a:ln>
              <a:noFill/>
            </a:ln>
            <a:effectLst/>
          </c:spPr>
          <c:invertIfNegative val="0"/>
          <c:dLbls>
            <c:dLbl>
              <c:idx val="3"/>
              <c:layout>
                <c:manualLayout>
                  <c:x val="-8.0479565266710473E-3"/>
                  <c:y val="-9.06611410168610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14E-4A10-BF8D-B86BB6001BCD}"/>
                </c:ext>
              </c:extLst>
            </c:dLbl>
            <c:dLbl>
              <c:idx val="4"/>
              <c:layout>
                <c:manualLayout>
                  <c:x val="1.6095913053341897E-2"/>
                  <c:y val="3.0220380338953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14E-4A10-BF8D-B86BB6001BCD}"/>
                </c:ext>
              </c:extLst>
            </c:dLbl>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(グラフ!$M$31,グラフ!$M$37:$M$39,グラフ!$M$45)</c:f>
              <c:strCache>
                <c:ptCount val="5"/>
                <c:pt idx="0">
                  <c:v>横浜市</c:v>
                </c:pt>
                <c:pt idx="1">
                  <c:v>名古屋市</c:v>
                </c:pt>
                <c:pt idx="2">
                  <c:v>京都市</c:v>
                </c:pt>
                <c:pt idx="3">
                  <c:v>大阪市</c:v>
                </c:pt>
                <c:pt idx="4">
                  <c:v>福岡市</c:v>
                </c:pt>
              </c:strCache>
            </c:strRef>
          </c:cat>
          <c:val>
            <c:numRef>
              <c:f>(グラフ!$N$31,グラフ!$N$37:$N$39,グラフ!$N$45)</c:f>
              <c:numCache>
                <c:formatCode>0.0%</c:formatCode>
                <c:ptCount val="5"/>
                <c:pt idx="0">
                  <c:v>6.7199999999999926E-2</c:v>
                </c:pt>
                <c:pt idx="1">
                  <c:v>0.21830985915492951</c:v>
                </c:pt>
                <c:pt idx="2">
                  <c:v>-0.13114754098360659</c:v>
                </c:pt>
                <c:pt idx="3">
                  <c:v>-4.2365401588702611E-2</c:v>
                </c:pt>
                <c:pt idx="4">
                  <c:v>0.13879003558718872</c:v>
                </c:pt>
              </c:numCache>
            </c:numRef>
          </c:val>
          <c:extLst>
            <c:ext xmlns:c16="http://schemas.microsoft.com/office/drawing/2014/chart" uri="{C3380CC4-5D6E-409C-BE32-E72D297353CC}">
              <c16:uniqueId val="{00000002-E14E-4A10-BF8D-B86BB6001BCD}"/>
            </c:ext>
          </c:extLst>
        </c:ser>
        <c:ser>
          <c:idx val="1"/>
          <c:order val="1"/>
          <c:tx>
            <c:strRef>
              <c:f>グラフ!$O$26</c:f>
              <c:strCache>
                <c:ptCount val="1"/>
                <c:pt idx="0">
                  <c:v>2020年2月</c:v>
                </c:pt>
              </c:strCache>
            </c:strRef>
          </c:tx>
          <c:spPr>
            <a:solidFill>
              <a:schemeClr val="tx2">
                <a:lumMod val="60000"/>
                <a:lumOff val="40000"/>
              </a:schemeClr>
            </a:solidFill>
            <a:ln>
              <a:noFill/>
            </a:ln>
            <a:effectLst/>
          </c:spPr>
          <c:invertIfNegative val="0"/>
          <c:dLbls>
            <c:dLbl>
              <c:idx val="2"/>
              <c:layout>
                <c:manualLayout>
                  <c:x val="-5.3653043511139665E-3"/>
                  <c:y val="1.20881521355814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14E-4A10-BF8D-B86BB6001BCD}"/>
                </c:ext>
              </c:extLst>
            </c:dLbl>
            <c:dLbl>
              <c:idx val="3"/>
              <c:layout>
                <c:manualLayout>
                  <c:x val="-9.8362776808564726E-17"/>
                  <c:y val="9.06611410168610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14E-4A10-BF8D-B86BB6001BCD}"/>
                </c:ext>
              </c:extLst>
            </c:dLbl>
            <c:dLbl>
              <c:idx val="4"/>
              <c:layout>
                <c:manualLayout>
                  <c:x val="2.682652175556983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14E-4A10-BF8D-B86BB6001BCD}"/>
                </c:ext>
              </c:extLst>
            </c:dLbl>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(グラフ!$M$31,グラフ!$M$37:$M$39,グラフ!$M$45)</c:f>
              <c:strCache>
                <c:ptCount val="5"/>
                <c:pt idx="0">
                  <c:v>横浜市</c:v>
                </c:pt>
                <c:pt idx="1">
                  <c:v>名古屋市</c:v>
                </c:pt>
                <c:pt idx="2">
                  <c:v>京都市</c:v>
                </c:pt>
                <c:pt idx="3">
                  <c:v>大阪市</c:v>
                </c:pt>
                <c:pt idx="4">
                  <c:v>福岡市</c:v>
                </c:pt>
              </c:strCache>
            </c:strRef>
          </c:cat>
          <c:val>
            <c:numRef>
              <c:f>(グラフ!$O$31,グラフ!$O$37:$O$39,グラフ!$O$45)</c:f>
              <c:numCache>
                <c:formatCode>0.0%</c:formatCode>
                <c:ptCount val="5"/>
                <c:pt idx="0">
                  <c:v>4.3844856661045428E-2</c:v>
                </c:pt>
                <c:pt idx="1">
                  <c:v>1.2526096033402823E-2</c:v>
                </c:pt>
                <c:pt idx="2">
                  <c:v>4.6762589928057485E-2</c:v>
                </c:pt>
                <c:pt idx="3">
                  <c:v>-3.3094812164579657E-2</c:v>
                </c:pt>
                <c:pt idx="4">
                  <c:v>9.4117647058823639E-2</c:v>
                </c:pt>
              </c:numCache>
            </c:numRef>
          </c:val>
          <c:extLst>
            <c:ext xmlns:c16="http://schemas.microsoft.com/office/drawing/2014/chart" uri="{C3380CC4-5D6E-409C-BE32-E72D297353CC}">
              <c16:uniqueId val="{00000006-E14E-4A10-BF8D-B86BB6001BCD}"/>
            </c:ext>
          </c:extLst>
        </c:ser>
        <c:ser>
          <c:idx val="2"/>
          <c:order val="2"/>
          <c:tx>
            <c:strRef>
              <c:f>グラフ!$P$26</c:f>
              <c:strCache>
                <c:ptCount val="1"/>
                <c:pt idx="0">
                  <c:v>2020年3月</c:v>
                </c:pt>
              </c:strCache>
            </c:strRef>
          </c:tx>
          <c:spPr>
            <a:solidFill>
              <a:srgbClr val="0070C0"/>
            </a:solidFill>
            <a:ln w="25400">
              <a:noFill/>
            </a:ln>
          </c:spPr>
          <c:invertIfNegative val="0"/>
          <c:dLbls>
            <c:dLbl>
              <c:idx val="2"/>
              <c:layout>
                <c:manualLayout>
                  <c:x val="-5.3653043511139665E-3"/>
                  <c:y val="-5.540339059671916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14E-4A10-BF8D-B86BB6001BCD}"/>
                </c:ext>
              </c:extLst>
            </c:dLbl>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(グラフ!$M$31,グラフ!$M$37:$M$39,グラフ!$M$45)</c:f>
              <c:strCache>
                <c:ptCount val="5"/>
                <c:pt idx="0">
                  <c:v>横浜市</c:v>
                </c:pt>
                <c:pt idx="1">
                  <c:v>名古屋市</c:v>
                </c:pt>
                <c:pt idx="2">
                  <c:v>京都市</c:v>
                </c:pt>
                <c:pt idx="3">
                  <c:v>大阪市</c:v>
                </c:pt>
                <c:pt idx="4">
                  <c:v>福岡市</c:v>
                </c:pt>
              </c:strCache>
            </c:strRef>
          </c:cat>
          <c:val>
            <c:numRef>
              <c:f>(グラフ!$P$31,グラフ!$P$37:$P$39,グラフ!$P$45)</c:f>
              <c:numCache>
                <c:formatCode>0.0%</c:formatCode>
                <c:ptCount val="5"/>
                <c:pt idx="0">
                  <c:v>0.16156462585034004</c:v>
                </c:pt>
                <c:pt idx="1">
                  <c:v>0.12567324955116699</c:v>
                </c:pt>
                <c:pt idx="2">
                  <c:v>9.5709570957095647E-2</c:v>
                </c:pt>
                <c:pt idx="3">
                  <c:v>8.8502894954507916E-2</c:v>
                </c:pt>
                <c:pt idx="4">
                  <c:v>7.0063694267515908E-2</c:v>
                </c:pt>
              </c:numCache>
            </c:numRef>
          </c:val>
          <c:extLst>
            <c:ext xmlns:c16="http://schemas.microsoft.com/office/drawing/2014/chart" uri="{C3380CC4-5D6E-409C-BE32-E72D297353CC}">
              <c16:uniqueId val="{00000008-E14E-4A10-BF8D-B86BB6001BCD}"/>
            </c:ext>
          </c:extLst>
        </c:ser>
        <c:ser>
          <c:idx val="3"/>
          <c:order val="3"/>
          <c:tx>
            <c:strRef>
              <c:f>グラフ!$Q$26</c:f>
              <c:strCache>
                <c:ptCount val="1"/>
                <c:pt idx="0">
                  <c:v>2020年4月</c:v>
                </c:pt>
              </c:strCache>
            </c:strRef>
          </c:tx>
          <c:spPr>
            <a:solidFill>
              <a:srgbClr val="002060"/>
            </a:solidFill>
            <a:ln w="25400">
              <a:noFill/>
            </a:ln>
          </c:spPr>
          <c:invertIfNegative val="0"/>
          <c:dLbls>
            <c:dLbl>
              <c:idx val="3"/>
              <c:spPr>
                <a:noFill/>
                <a:ln w="25400">
                  <a:noFill/>
                </a:ln>
              </c:spPr>
              <c:txPr>
                <a:bodyPr rot="0" spcFirstLastPara="1" vertOverflow="ellipsis" vert="horz" wrap="square" lIns="38100" tIns="19050" rIns="38100" bIns="19050" anchor="ctr" anchorCtr="1">
                  <a:spAutoFit/>
                </a:bodyPr>
                <a:lstStyle/>
                <a:p>
                  <a:pPr>
                    <a:defRPr sz="1100" b="1" i="0" u="sng"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9-E14E-4A10-BF8D-B86BB6001BCD}"/>
                </c:ext>
              </c:extLst>
            </c:dLbl>
            <c:spPr>
              <a:noFill/>
              <a:ln w="25400">
                <a:noFill/>
              </a:ln>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(グラフ!$M$31,グラフ!$M$37:$M$39,グラフ!$M$45)</c:f>
              <c:strCache>
                <c:ptCount val="5"/>
                <c:pt idx="0">
                  <c:v>横浜市</c:v>
                </c:pt>
                <c:pt idx="1">
                  <c:v>名古屋市</c:v>
                </c:pt>
                <c:pt idx="2">
                  <c:v>京都市</c:v>
                </c:pt>
                <c:pt idx="3">
                  <c:v>大阪市</c:v>
                </c:pt>
                <c:pt idx="4">
                  <c:v>福岡市</c:v>
                </c:pt>
              </c:strCache>
            </c:strRef>
          </c:cat>
          <c:val>
            <c:numRef>
              <c:f>(グラフ!$Q$31,グラフ!$Q$37:$Q$39,グラフ!$Q$45)</c:f>
              <c:numCache>
                <c:formatCode>0.0%</c:formatCode>
                <c:ptCount val="5"/>
                <c:pt idx="0">
                  <c:v>0.22007042253521125</c:v>
                </c:pt>
                <c:pt idx="1">
                  <c:v>0.34347826086956523</c:v>
                </c:pt>
                <c:pt idx="2">
                  <c:v>0.35627530364372473</c:v>
                </c:pt>
                <c:pt idx="3">
                  <c:v>0.26747967479674806</c:v>
                </c:pt>
                <c:pt idx="4">
                  <c:v>0.18858560794044665</c:v>
                </c:pt>
              </c:numCache>
            </c:numRef>
          </c:val>
          <c:extLst>
            <c:ext xmlns:c16="http://schemas.microsoft.com/office/drawing/2014/chart" uri="{C3380CC4-5D6E-409C-BE32-E72D297353CC}">
              <c16:uniqueId val="{0000000A-E14E-4A10-BF8D-B86BB6001BCD}"/>
            </c:ext>
          </c:extLst>
        </c:ser>
        <c:dLbls>
          <c:showLegendKey val="0"/>
          <c:showVal val="0"/>
          <c:showCatName val="0"/>
          <c:showSerName val="0"/>
          <c:showPercent val="0"/>
          <c:showBubbleSize val="0"/>
        </c:dLbls>
        <c:gapWidth val="219"/>
        <c:overlap val="-27"/>
        <c:axId val="1954450672"/>
        <c:axId val="1"/>
      </c:barChart>
      <c:catAx>
        <c:axId val="19544506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ja-JP"/>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54450672"/>
        <c:crosses val="autoZero"/>
        <c:crossBetween val="between"/>
      </c:valAx>
      <c:spPr>
        <a:noFill/>
        <a:ln w="25400">
          <a:noFill/>
        </a:ln>
      </c:spPr>
    </c:plotArea>
    <c:legend>
      <c:legendPos val="b"/>
      <c:layout>
        <c:manualLayout>
          <c:xMode val="edge"/>
          <c:yMode val="edge"/>
          <c:x val="0.12749230532975392"/>
          <c:y val="0.93030204675259409"/>
          <c:w val="0.80939883032140492"/>
          <c:h val="5.1565725044033714E-2"/>
        </c:manualLayout>
      </c:layout>
      <c:overlay val="0"/>
      <c:spPr>
        <a:noFill/>
        <a:ln w="25400">
          <a:noFill/>
        </a:ln>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400" b="1" kern="1200" dirty="0" smtClean="0">
                <a:solidFill>
                  <a:srgbClr val="595959"/>
                </a:solidFill>
                <a:effectLst/>
                <a:latin typeface="Arial" panose="020B0604020202020204" pitchFamily="34" charset="0"/>
                <a:ea typeface="Meiryo UI" panose="020B0604030504040204" pitchFamily="50" charset="-128"/>
                <a:cs typeface="+mn-cs"/>
              </a:rPr>
              <a:t>雇用形態別</a:t>
            </a:r>
            <a:r>
              <a:rPr lang="ja-JP" altLang="ja-JP" sz="1400" b="1" kern="1200" dirty="0" smtClean="0">
                <a:solidFill>
                  <a:srgbClr val="595959"/>
                </a:solidFill>
                <a:effectLst/>
                <a:latin typeface="Arial" panose="020B0604020202020204" pitchFamily="34" charset="0"/>
                <a:ea typeface="Meiryo UI" panose="020B0604030504040204" pitchFamily="50" charset="-128"/>
                <a:cs typeface="+mn-cs"/>
              </a:rPr>
              <a:t>収入</a:t>
            </a:r>
            <a:r>
              <a:rPr lang="ja-JP" altLang="en-US" sz="1400" b="1" kern="1200" dirty="0" smtClean="0">
                <a:solidFill>
                  <a:srgbClr val="595959"/>
                </a:solidFill>
                <a:effectLst/>
                <a:latin typeface="Arial" panose="020B0604020202020204" pitchFamily="34" charset="0"/>
                <a:ea typeface="Meiryo UI" panose="020B0604030504040204" pitchFamily="50" charset="-128"/>
                <a:cs typeface="+mn-cs"/>
              </a:rPr>
              <a:t>が減った人の割合</a:t>
            </a:r>
            <a:r>
              <a:rPr lang="ja-JP" altLang="ja-JP" sz="1400" b="1" kern="1200" dirty="0" smtClean="0">
                <a:solidFill>
                  <a:srgbClr val="595959"/>
                </a:solidFill>
                <a:effectLst/>
                <a:latin typeface="Arial" panose="020B0604020202020204" pitchFamily="34" charset="0"/>
                <a:ea typeface="Meiryo UI" panose="020B0604030504040204" pitchFamily="50" charset="-128"/>
                <a:cs typeface="+mn-cs"/>
              </a:rPr>
              <a:t>（</a:t>
            </a:r>
            <a:r>
              <a:rPr lang="ja-JP" altLang="ja-JP" sz="1400" b="1" kern="1200" dirty="0">
                <a:solidFill>
                  <a:srgbClr val="595959"/>
                </a:solidFill>
                <a:effectLst/>
                <a:latin typeface="Arial" panose="020B0604020202020204" pitchFamily="34" charset="0"/>
                <a:ea typeface="Meiryo UI" panose="020B0604030504040204" pitchFamily="50" charset="-128"/>
                <a:cs typeface="+mn-cs"/>
              </a:rPr>
              <a:t>大阪府）</a:t>
            </a:r>
            <a:endParaRPr lang="ja-JP" altLang="ja-JP" dirty="0">
              <a:effectLst/>
            </a:endParaRPr>
          </a:p>
        </c:rich>
      </c:tx>
      <c:layout>
        <c:manualLayout>
          <c:xMode val="edge"/>
          <c:yMode val="edge"/>
          <c:x val="0.1584758446201483"/>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9.572462817147856E-2"/>
          <c:y val="0.15856549427959174"/>
          <c:w val="0.89612489063867018"/>
          <c:h val="0.75786670172986492"/>
        </c:manualLayout>
      </c:layout>
      <c:lineChart>
        <c:grouping val="standard"/>
        <c:varyColors val="0"/>
        <c:ser>
          <c:idx val="0"/>
          <c:order val="0"/>
          <c:tx>
            <c:strRef>
              <c:f>'%表'!$I$8</c:f>
              <c:strCache>
                <c:ptCount val="1"/>
                <c:pt idx="0">
                  <c:v>全体</c:v>
                </c:pt>
              </c:strCache>
            </c:strRef>
          </c:tx>
          <c:spPr>
            <a:ln w="38100" cap="rnd">
              <a:solidFill>
                <a:schemeClr val="accent1"/>
              </a:solidFill>
              <a:round/>
            </a:ln>
            <a:effectLst/>
          </c:spPr>
          <c:marker>
            <c:symbol val="circle"/>
            <c:size val="5"/>
            <c:spPr>
              <a:solidFill>
                <a:schemeClr val="accent1"/>
              </a:solidFill>
              <a:ln w="19050">
                <a:solidFill>
                  <a:schemeClr val="accent1"/>
                </a:solidFill>
              </a:ln>
              <a:effectLst/>
            </c:spPr>
          </c:marker>
          <c:dLbls>
            <c:dLbl>
              <c:idx val="0"/>
              <c:layout>
                <c:manualLayout>
                  <c:x val="-8.6975038697438403E-2"/>
                  <c:y val="-9.9325940642455701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19-4A62-9997-15E1BC4C2517}"/>
                </c:ext>
              </c:extLst>
            </c:dLbl>
            <c:dLbl>
              <c:idx val="2"/>
              <c:layout>
                <c:manualLayout>
                  <c:x val="9.3417580275362826E-3"/>
                  <c:y val="-2.1934007602438004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7.1386044772645277E-2"/>
                      <c:h val="5.2724276686344926E-2"/>
                    </c:manualLayout>
                  </c15:layout>
                </c:ext>
                <c:ext xmlns:c16="http://schemas.microsoft.com/office/drawing/2014/chart" uri="{C3380CC4-5D6E-409C-BE32-E72D297353CC}">
                  <c16:uniqueId val="{00000001-6D19-4A62-9997-15E1BC4C2517}"/>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'%表'!$J$7:$L$7</c:f>
              <c:strCache>
                <c:ptCount val="3"/>
                <c:pt idx="0">
                  <c:v>感染拡大前（～2月）</c:v>
                </c:pt>
                <c:pt idx="1">
                  <c:v>感染拡大後（3月～6月）</c:v>
                </c:pt>
                <c:pt idx="2">
                  <c:v>今後半年間（見込み）</c:v>
                </c:pt>
              </c:strCache>
            </c:strRef>
          </c:cat>
          <c:val>
            <c:numRef>
              <c:f>'%表'!$J$8:$L$8</c:f>
              <c:numCache>
                <c:formatCode>0.0</c:formatCode>
                <c:ptCount val="3"/>
                <c:pt idx="0">
                  <c:v>7.2136563876651998</c:v>
                </c:pt>
                <c:pt idx="1">
                  <c:v>30.066079295154001</c:v>
                </c:pt>
                <c:pt idx="2">
                  <c:v>29.074889867841001</c:v>
                </c:pt>
              </c:numCache>
            </c:numRef>
          </c:val>
          <c:smooth val="0"/>
          <c:extLst>
            <c:ext xmlns:c16="http://schemas.microsoft.com/office/drawing/2014/chart" uri="{C3380CC4-5D6E-409C-BE32-E72D297353CC}">
              <c16:uniqueId val="{00000002-6D19-4A62-9997-15E1BC4C2517}"/>
            </c:ext>
          </c:extLst>
        </c:ser>
        <c:ser>
          <c:idx val="1"/>
          <c:order val="1"/>
          <c:tx>
            <c:strRef>
              <c:f>'%表'!$I$9</c:f>
              <c:strCache>
                <c:ptCount val="1"/>
                <c:pt idx="0">
                  <c:v>正規雇用</c:v>
                </c:pt>
              </c:strCache>
            </c:strRef>
          </c:tx>
          <c:spPr>
            <a:ln w="28575" cap="rnd">
              <a:solidFill>
                <a:schemeClr val="accent2"/>
              </a:solidFill>
              <a:prstDash val="sysDash"/>
              <a:round/>
            </a:ln>
            <a:effectLst/>
          </c:spPr>
          <c:marker>
            <c:symbol val="square"/>
            <c:size val="7"/>
            <c:spPr>
              <a:solidFill>
                <a:schemeClr val="accent2"/>
              </a:solidFill>
              <a:ln w="9525">
                <a:noFill/>
              </a:ln>
              <a:effectLst/>
            </c:spPr>
          </c:marker>
          <c:dLbls>
            <c:dLbl>
              <c:idx val="0"/>
              <c:layout>
                <c:manualLayout>
                  <c:x val="-8.6975038697438403E-2"/>
                  <c:y val="9.207783146042853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19-4A62-9997-15E1BC4C2517}"/>
                </c:ext>
              </c:extLst>
            </c:dLbl>
            <c:dLbl>
              <c:idx val="2"/>
              <c:layout>
                <c:manualLayout>
                  <c:x val="-5.1859477380910818E-2"/>
                  <c:y val="7.21194893307618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19-4A62-9997-15E1BC4C2517}"/>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'%表'!$J$7:$L$7</c:f>
              <c:strCache>
                <c:ptCount val="3"/>
                <c:pt idx="0">
                  <c:v>感染拡大前（～2月）</c:v>
                </c:pt>
                <c:pt idx="1">
                  <c:v>感染拡大後（3月～6月）</c:v>
                </c:pt>
                <c:pt idx="2">
                  <c:v>今後半年間（見込み）</c:v>
                </c:pt>
              </c:strCache>
            </c:strRef>
          </c:cat>
          <c:val>
            <c:numRef>
              <c:f>'%表'!$J$9:$L$9</c:f>
              <c:numCache>
                <c:formatCode>0.0</c:formatCode>
                <c:ptCount val="3"/>
                <c:pt idx="0">
                  <c:v>5.6782334384858002</c:v>
                </c:pt>
                <c:pt idx="1">
                  <c:v>22.818086225026001</c:v>
                </c:pt>
                <c:pt idx="2">
                  <c:v>27.444794952681001</c:v>
                </c:pt>
              </c:numCache>
            </c:numRef>
          </c:val>
          <c:smooth val="0"/>
          <c:extLst>
            <c:ext xmlns:c16="http://schemas.microsoft.com/office/drawing/2014/chart" uri="{C3380CC4-5D6E-409C-BE32-E72D297353CC}">
              <c16:uniqueId val="{00000005-6D19-4A62-9997-15E1BC4C2517}"/>
            </c:ext>
          </c:extLst>
        </c:ser>
        <c:ser>
          <c:idx val="2"/>
          <c:order val="2"/>
          <c:tx>
            <c:strRef>
              <c:f>'%表'!$I$10</c:f>
              <c:strCache>
                <c:ptCount val="1"/>
                <c:pt idx="0">
                  <c:v>非正規雇用（派遣社員）</c:v>
                </c:pt>
              </c:strCache>
            </c:strRef>
          </c:tx>
          <c:spPr>
            <a:ln w="28575" cap="rnd" cmpd="dbl">
              <a:solidFill>
                <a:schemeClr val="accent3"/>
              </a:solidFill>
              <a:round/>
            </a:ln>
            <a:effectLst/>
          </c:spPr>
          <c:marker>
            <c:symbol val="circle"/>
            <c:size val="7"/>
            <c:spPr>
              <a:solidFill>
                <a:schemeClr val="accent3"/>
              </a:solidFill>
              <a:ln w="9525">
                <a:solidFill>
                  <a:schemeClr val="accent3"/>
                </a:solidFill>
              </a:ln>
              <a:effectLst/>
            </c:spPr>
          </c:marker>
          <c:dLbls>
            <c:dLbl>
              <c:idx val="0"/>
              <c:layout>
                <c:manualLayout>
                  <c:x val="-8.6975038697438403E-2"/>
                  <c:y val="-1.60213017046055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D19-4A62-9997-15E1BC4C2517}"/>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'%表'!$J$7:$L$7</c:f>
              <c:strCache>
                <c:ptCount val="3"/>
                <c:pt idx="0">
                  <c:v>感染拡大前（～2月）</c:v>
                </c:pt>
                <c:pt idx="1">
                  <c:v>感染拡大後（3月～6月）</c:v>
                </c:pt>
                <c:pt idx="2">
                  <c:v>今後半年間（見込み）</c:v>
                </c:pt>
              </c:strCache>
            </c:strRef>
          </c:cat>
          <c:val>
            <c:numRef>
              <c:f>'%表'!$J$10:$L$10</c:f>
              <c:numCache>
                <c:formatCode>0.0</c:formatCode>
                <c:ptCount val="3"/>
                <c:pt idx="0">
                  <c:v>8.8495575221239005</c:v>
                </c:pt>
                <c:pt idx="1">
                  <c:v>47.787610619469</c:v>
                </c:pt>
                <c:pt idx="2">
                  <c:v>36.283185840708001</c:v>
                </c:pt>
              </c:numCache>
            </c:numRef>
          </c:val>
          <c:smooth val="0"/>
          <c:extLst>
            <c:ext xmlns:c16="http://schemas.microsoft.com/office/drawing/2014/chart" uri="{C3380CC4-5D6E-409C-BE32-E72D297353CC}">
              <c16:uniqueId val="{00000007-6D19-4A62-9997-15E1BC4C2517}"/>
            </c:ext>
          </c:extLst>
        </c:ser>
        <c:ser>
          <c:idx val="3"/>
          <c:order val="3"/>
          <c:tx>
            <c:strRef>
              <c:f>'%表'!$I$11</c:f>
              <c:strCache>
                <c:ptCount val="1"/>
                <c:pt idx="0">
                  <c:v>非正規雇用（契約社員）</c:v>
                </c:pt>
              </c:strCache>
            </c:strRef>
          </c:tx>
          <c:spPr>
            <a:ln w="28575" cap="rnd">
              <a:solidFill>
                <a:schemeClr val="accent4"/>
              </a:solidFill>
              <a:prstDash val="dash"/>
              <a:round/>
            </a:ln>
            <a:effectLst/>
          </c:spPr>
          <c:marker>
            <c:symbol val="triangle"/>
            <c:size val="7"/>
            <c:spPr>
              <a:solidFill>
                <a:schemeClr val="accent4"/>
              </a:solidFill>
              <a:ln w="9525">
                <a:solidFill>
                  <a:schemeClr val="accent4"/>
                </a:solidFill>
              </a:ln>
              <a:effectLst/>
            </c:spPr>
          </c:marker>
          <c:dLbls>
            <c:dLbl>
              <c:idx val="0"/>
              <c:layout>
                <c:manualLayout>
                  <c:x val="-3.8475946486970891E-2"/>
                  <c:y val="4.26070026162100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D19-4A62-9997-15E1BC4C2517}"/>
                </c:ext>
              </c:extLst>
            </c:dLbl>
            <c:dLbl>
              <c:idx val="2"/>
              <c:layout>
                <c:manualLayout>
                  <c:x val="5.8775371553600316E-3"/>
                  <c:y val="1.89819204419482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D19-4A62-9997-15E1BC4C2517}"/>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'%表'!$J$7:$L$7</c:f>
              <c:strCache>
                <c:ptCount val="3"/>
                <c:pt idx="0">
                  <c:v>感染拡大前（～2月）</c:v>
                </c:pt>
                <c:pt idx="1">
                  <c:v>感染拡大後（3月～6月）</c:v>
                </c:pt>
                <c:pt idx="2">
                  <c:v>今後半年間（見込み）</c:v>
                </c:pt>
              </c:strCache>
            </c:strRef>
          </c:cat>
          <c:val>
            <c:numRef>
              <c:f>'%表'!$J$11:$L$11</c:f>
              <c:numCache>
                <c:formatCode>0.0</c:formatCode>
                <c:ptCount val="3"/>
                <c:pt idx="0">
                  <c:v>5.0458715596330004</c:v>
                </c:pt>
                <c:pt idx="1">
                  <c:v>29.357798165138</c:v>
                </c:pt>
                <c:pt idx="2">
                  <c:v>27.522935779817001</c:v>
                </c:pt>
              </c:numCache>
            </c:numRef>
          </c:val>
          <c:smooth val="0"/>
          <c:extLst>
            <c:ext xmlns:c16="http://schemas.microsoft.com/office/drawing/2014/chart" uri="{C3380CC4-5D6E-409C-BE32-E72D297353CC}">
              <c16:uniqueId val="{0000000A-6D19-4A62-9997-15E1BC4C2517}"/>
            </c:ext>
          </c:extLst>
        </c:ser>
        <c:ser>
          <c:idx val="4"/>
          <c:order val="4"/>
          <c:tx>
            <c:strRef>
              <c:f>'%表'!$I$12</c:f>
              <c:strCache>
                <c:ptCount val="1"/>
                <c:pt idx="0">
                  <c:v>非正規雇用（パート・アルバイト）</c:v>
                </c:pt>
              </c:strCache>
            </c:strRef>
          </c:tx>
          <c:spPr>
            <a:ln w="28575" cap="rnd">
              <a:solidFill>
                <a:schemeClr val="accent5"/>
              </a:solidFill>
              <a:prstDash val="sysDot"/>
              <a:round/>
            </a:ln>
            <a:effectLst/>
          </c:spPr>
          <c:marker>
            <c:symbol val="diamond"/>
            <c:size val="7"/>
            <c:spPr>
              <a:solidFill>
                <a:schemeClr val="accent5"/>
              </a:solidFill>
              <a:ln w="9525">
                <a:solidFill>
                  <a:schemeClr val="accent5"/>
                </a:solidFill>
                <a:prstDash val="solid"/>
              </a:ln>
              <a:effectLst/>
            </c:spPr>
          </c:marker>
          <c:dLbls>
            <c:dLbl>
              <c:idx val="2"/>
              <c:layout>
                <c:manualLayout>
                  <c:x val="1.2585759924583638E-3"/>
                  <c:y val="-4.55507048863551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D19-4A62-9997-15E1BC4C2517}"/>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'%表'!$J$7:$L$7</c:f>
              <c:strCache>
                <c:ptCount val="3"/>
                <c:pt idx="0">
                  <c:v>感染拡大前（～2月）</c:v>
                </c:pt>
                <c:pt idx="1">
                  <c:v>感染拡大後（3月～6月）</c:v>
                </c:pt>
                <c:pt idx="2">
                  <c:v>今後半年間（見込み）</c:v>
                </c:pt>
              </c:strCache>
            </c:strRef>
          </c:cat>
          <c:val>
            <c:numRef>
              <c:f>'%表'!$J$12:$L$12</c:f>
              <c:numCache>
                <c:formatCode>0.0</c:formatCode>
                <c:ptCount val="3"/>
                <c:pt idx="0">
                  <c:v>10.486891385768001</c:v>
                </c:pt>
                <c:pt idx="1">
                  <c:v>39.513108614232003</c:v>
                </c:pt>
                <c:pt idx="2">
                  <c:v>31.086142322097</c:v>
                </c:pt>
              </c:numCache>
            </c:numRef>
          </c:val>
          <c:smooth val="0"/>
          <c:extLst>
            <c:ext xmlns:c16="http://schemas.microsoft.com/office/drawing/2014/chart" uri="{C3380CC4-5D6E-409C-BE32-E72D297353CC}">
              <c16:uniqueId val="{0000000C-6D19-4A62-9997-15E1BC4C2517}"/>
            </c:ext>
          </c:extLst>
        </c:ser>
        <c:dLbls>
          <c:showLegendKey val="0"/>
          <c:showVal val="0"/>
          <c:showCatName val="0"/>
          <c:showSerName val="0"/>
          <c:showPercent val="0"/>
          <c:showBubbleSize val="0"/>
        </c:dLbls>
        <c:marker val="1"/>
        <c:smooth val="0"/>
        <c:axId val="814521327"/>
        <c:axId val="814523407"/>
      </c:lineChart>
      <c:catAx>
        <c:axId val="814521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814523407"/>
        <c:crosses val="autoZero"/>
        <c:auto val="1"/>
        <c:lblAlgn val="ctr"/>
        <c:lblOffset val="100"/>
        <c:noMultiLvlLbl val="0"/>
      </c:catAx>
      <c:valAx>
        <c:axId val="81452340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814521327"/>
        <c:crosses val="autoZero"/>
        <c:crossBetween val="between"/>
      </c:valAx>
      <c:spPr>
        <a:noFill/>
        <a:ln>
          <a:noFill/>
        </a:ln>
        <a:effectLst/>
      </c:spPr>
    </c:plotArea>
    <c:legend>
      <c:legendPos val="l"/>
      <c:layout>
        <c:manualLayout>
          <c:xMode val="edge"/>
          <c:yMode val="edge"/>
          <c:x val="8.8486805639627228E-2"/>
          <c:y val="9.9968536736683489E-2"/>
          <c:w val="0.44901533542373251"/>
          <c:h val="0.3442973943100239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143" cy="513284"/>
          </a:xfrm>
          <a:prstGeom prst="rect">
            <a:avLst/>
          </a:prstGeom>
        </p:spPr>
        <p:txBody>
          <a:bodyPr vert="horz" lIns="94640" tIns="47320" rIns="94640" bIns="473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4021503" y="0"/>
            <a:ext cx="3076143" cy="513284"/>
          </a:xfrm>
          <a:prstGeom prst="rect">
            <a:avLst/>
          </a:prstGeom>
        </p:spPr>
        <p:txBody>
          <a:bodyPr vert="horz" lIns="94640" tIns="47320" rIns="94640" bIns="47320" rtlCol="0"/>
          <a:lstStyle>
            <a:lvl1pPr algn="r">
              <a:defRPr sz="1200"/>
            </a:lvl1pPr>
          </a:lstStyle>
          <a:p>
            <a:fld id="{0F0C5879-C207-4D73-ADAE-F41AE4015053}" type="datetimeFigureOut">
              <a:rPr kumimoji="1" lang="ja-JP" altLang="en-US" smtClean="0"/>
              <a:t>2020/8/18</a:t>
            </a:fld>
            <a:endParaRPr kumimoji="1" lang="ja-JP" altLang="en-US" dirty="0"/>
          </a:p>
        </p:txBody>
      </p:sp>
      <p:sp>
        <p:nvSpPr>
          <p:cNvPr id="4" name="スライド イメージ プレースホルダー 3"/>
          <p:cNvSpPr>
            <a:spLocks noGrp="1" noRot="1" noChangeAspect="1"/>
          </p:cNvSpPr>
          <p:nvPr>
            <p:ph type="sldImg" idx="2"/>
          </p:nvPr>
        </p:nvSpPr>
        <p:spPr>
          <a:xfrm>
            <a:off x="1173163" y="1279525"/>
            <a:ext cx="4752975" cy="3454400"/>
          </a:xfrm>
          <a:prstGeom prst="rect">
            <a:avLst/>
          </a:prstGeom>
          <a:noFill/>
          <a:ln w="12700">
            <a:solidFill>
              <a:prstClr val="black"/>
            </a:solidFill>
          </a:ln>
        </p:spPr>
        <p:txBody>
          <a:bodyPr vert="horz" lIns="94640" tIns="47320" rIns="94640" bIns="47320" rtlCol="0" anchor="ctr"/>
          <a:lstStyle/>
          <a:p>
            <a:endParaRPr lang="ja-JP" altLang="en-US" dirty="0"/>
          </a:p>
        </p:txBody>
      </p:sp>
      <p:sp>
        <p:nvSpPr>
          <p:cNvPr id="5" name="ノート プレースホルダー 4"/>
          <p:cNvSpPr>
            <a:spLocks noGrp="1"/>
          </p:cNvSpPr>
          <p:nvPr>
            <p:ph type="body" sz="quarter" idx="3"/>
          </p:nvPr>
        </p:nvSpPr>
        <p:spPr>
          <a:xfrm>
            <a:off x="710262" y="4925235"/>
            <a:ext cx="5678778" cy="4029439"/>
          </a:xfrm>
          <a:prstGeom prst="rect">
            <a:avLst/>
          </a:prstGeom>
        </p:spPr>
        <p:txBody>
          <a:bodyPr vert="horz" lIns="94640" tIns="47320" rIns="94640" bIns="473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721330"/>
            <a:ext cx="3076143" cy="513284"/>
          </a:xfrm>
          <a:prstGeom prst="rect">
            <a:avLst/>
          </a:prstGeom>
        </p:spPr>
        <p:txBody>
          <a:bodyPr vert="horz" lIns="94640" tIns="47320" rIns="94640" bIns="473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4021503" y="9721330"/>
            <a:ext cx="3076143" cy="513284"/>
          </a:xfrm>
          <a:prstGeom prst="rect">
            <a:avLst/>
          </a:prstGeom>
        </p:spPr>
        <p:txBody>
          <a:bodyPr vert="horz" lIns="94640" tIns="47320" rIns="94640" bIns="47320" rtlCol="0" anchor="b"/>
          <a:lstStyle>
            <a:lvl1pPr algn="r">
              <a:defRPr sz="1200"/>
            </a:lvl1pPr>
          </a:lstStyle>
          <a:p>
            <a:fld id="{F6265758-DF64-4FEF-BF39-5B494A79E479}" type="slidenum">
              <a:rPr kumimoji="1" lang="ja-JP" altLang="en-US" smtClean="0"/>
              <a:t>‹#›</a:t>
            </a:fld>
            <a:endParaRPr kumimoji="1" lang="ja-JP" altLang="en-US" dirty="0"/>
          </a:p>
        </p:txBody>
      </p:sp>
    </p:spTree>
    <p:extLst>
      <p:ext uri="{BB962C8B-B14F-4D97-AF65-F5344CB8AC3E}">
        <p14:creationId xmlns:p14="http://schemas.microsoft.com/office/powerpoint/2010/main" val="38403261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3B777CC-B489-4C28-A286-E1F2CF2B55DD}" type="datetime1">
              <a:rPr kumimoji="1" lang="ja-JP" altLang="en-US" smtClean="0"/>
              <a:t>2020/8/18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8" name="正方形/長方形 7"/>
          <p:cNvSpPr/>
          <p:nvPr userDrawn="1"/>
        </p:nvSpPr>
        <p:spPr>
          <a:xfrm>
            <a:off x="0" y="0"/>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a:t>
            </a:r>
            <a:endParaRPr kumimoji="1" lang="en-US" altLang="ja-JP" sz="2400" b="1" dirty="0">
              <a:solidFill>
                <a:prstClr val="white"/>
              </a:solidFill>
              <a:latin typeface="Meiryo UI" panose="020B0604030504040204" pitchFamily="50" charset="-128"/>
              <a:ea typeface="Meiryo UI" panose="020B0604030504040204" pitchFamily="50" charset="-128"/>
            </a:endParaRPr>
          </a:p>
        </p:txBody>
      </p:sp>
      <p:sp>
        <p:nvSpPr>
          <p:cNvPr id="9" name="スライド番号プレースホルダー 1"/>
          <p:cNvSpPr txBox="1">
            <a:spLocks/>
          </p:cNvSpPr>
          <p:nvPr userDrawn="1"/>
        </p:nvSpPr>
        <p:spPr>
          <a:xfrm>
            <a:off x="9093200" y="68341"/>
            <a:ext cx="682898" cy="377917"/>
          </a:xfrm>
          <a:prstGeom prst="rect">
            <a:avLst/>
          </a:prstGeom>
          <a:solidFill>
            <a:sysClr val="window" lastClr="FFFFFF"/>
          </a:solidFill>
          <a:ln>
            <a:solidFill>
              <a:srgbClr val="70AD47"/>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7B20388F-A125-4D2E-BBF0-E240911E1C91}" type="slidenum">
              <a:rPr kumimoji="1" lang="ja-JP" altLang="en-US" sz="14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42607126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916113"/>
            <a:ext cx="4195762" cy="4568825"/>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29200" y="1916113"/>
            <a:ext cx="4195763" cy="4568825"/>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7531D01-C64B-433D-B1D1-7D9FC643AC59}" type="datetimeFigureOut">
              <a:rPr kumimoji="1" lang="ja-JP" altLang="en-US" smtClean="0"/>
              <a:t>2020/8/18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EEA8291-F4DF-4C63-9139-55F3B289D712}" type="slidenum">
              <a:rPr kumimoji="1" lang="ja-JP" altLang="en-US" smtClean="0"/>
              <a:t>‹#›</a:t>
            </a:fld>
            <a:endParaRPr kumimoji="1" lang="ja-JP" altLang="en-US"/>
          </a:p>
        </p:txBody>
      </p:sp>
    </p:spTree>
    <p:extLst>
      <p:ext uri="{BB962C8B-B14F-4D97-AF65-F5344CB8AC3E}">
        <p14:creationId xmlns:p14="http://schemas.microsoft.com/office/powerpoint/2010/main" val="1427506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382588"/>
            <a:ext cx="8543925" cy="1392237"/>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625" y="1765300"/>
            <a:ext cx="4191000" cy="8651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625" y="2630488"/>
            <a:ext cx="4191000" cy="3867150"/>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765300"/>
            <a:ext cx="4211637" cy="8651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630488"/>
            <a:ext cx="4211637" cy="3867150"/>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7531D01-C64B-433D-B1D1-7D9FC643AC59}" type="datetimeFigureOut">
              <a:rPr kumimoji="1" lang="ja-JP" altLang="en-US" smtClean="0"/>
              <a:t>2020/8/18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EEA8291-F4DF-4C63-9139-55F3B289D712}" type="slidenum">
              <a:rPr kumimoji="1" lang="ja-JP" altLang="en-US" smtClean="0"/>
              <a:t>‹#›</a:t>
            </a:fld>
            <a:endParaRPr kumimoji="1" lang="ja-JP" altLang="en-US"/>
          </a:p>
        </p:txBody>
      </p:sp>
    </p:spTree>
    <p:extLst>
      <p:ext uri="{BB962C8B-B14F-4D97-AF65-F5344CB8AC3E}">
        <p14:creationId xmlns:p14="http://schemas.microsoft.com/office/powerpoint/2010/main" val="3595450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7531D01-C64B-433D-B1D1-7D9FC643AC59}" type="datetimeFigureOut">
              <a:rPr kumimoji="1" lang="ja-JP" altLang="en-US" smtClean="0"/>
              <a:t>2020/8/18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EEA8291-F4DF-4C63-9139-55F3B289D712}" type="slidenum">
              <a:rPr kumimoji="1" lang="ja-JP" altLang="en-US" smtClean="0"/>
              <a:t>‹#›</a:t>
            </a:fld>
            <a:endParaRPr kumimoji="1" lang="ja-JP" altLang="en-US"/>
          </a:p>
        </p:txBody>
      </p:sp>
    </p:spTree>
    <p:extLst>
      <p:ext uri="{BB962C8B-B14F-4D97-AF65-F5344CB8AC3E}">
        <p14:creationId xmlns:p14="http://schemas.microsoft.com/office/powerpoint/2010/main" val="641482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7531D01-C64B-433D-B1D1-7D9FC643AC59}" type="datetimeFigureOut">
              <a:rPr kumimoji="1" lang="ja-JP" altLang="en-US" smtClean="0"/>
              <a:t>2020/8/18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EEA8291-F4DF-4C63-9139-55F3B289D712}" type="slidenum">
              <a:rPr kumimoji="1" lang="ja-JP" altLang="en-US" smtClean="0"/>
              <a:t>‹#›</a:t>
            </a:fld>
            <a:endParaRPr kumimoji="1" lang="ja-JP" altLang="en-US"/>
          </a:p>
        </p:txBody>
      </p:sp>
    </p:spTree>
    <p:extLst>
      <p:ext uri="{BB962C8B-B14F-4D97-AF65-F5344CB8AC3E}">
        <p14:creationId xmlns:p14="http://schemas.microsoft.com/office/powerpoint/2010/main" val="322268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79425"/>
            <a:ext cx="3194050" cy="1681163"/>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638" y="1036638"/>
            <a:ext cx="5014912" cy="5116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625" y="2160588"/>
            <a:ext cx="3194050" cy="40005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7531D01-C64B-433D-B1D1-7D9FC643AC59}" type="datetimeFigureOut">
              <a:rPr kumimoji="1" lang="ja-JP" altLang="en-US" smtClean="0"/>
              <a:t>2020/8/18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EEA8291-F4DF-4C63-9139-55F3B289D712}" type="slidenum">
              <a:rPr kumimoji="1" lang="ja-JP" altLang="en-US" smtClean="0"/>
              <a:t>‹#›</a:t>
            </a:fld>
            <a:endParaRPr kumimoji="1" lang="ja-JP" altLang="en-US"/>
          </a:p>
        </p:txBody>
      </p:sp>
    </p:spTree>
    <p:extLst>
      <p:ext uri="{BB962C8B-B14F-4D97-AF65-F5344CB8AC3E}">
        <p14:creationId xmlns:p14="http://schemas.microsoft.com/office/powerpoint/2010/main" val="120404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79425"/>
            <a:ext cx="3194050" cy="1681163"/>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638" y="1036638"/>
            <a:ext cx="5014912" cy="51165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160588"/>
            <a:ext cx="3194050" cy="40005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7531D01-C64B-433D-B1D1-7D9FC643AC59}" type="datetimeFigureOut">
              <a:rPr kumimoji="1" lang="ja-JP" altLang="en-US" smtClean="0"/>
              <a:t>2020/8/18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EEA8291-F4DF-4C63-9139-55F3B289D712}" type="slidenum">
              <a:rPr kumimoji="1" lang="ja-JP" altLang="en-US" smtClean="0"/>
              <a:t>‹#›</a:t>
            </a:fld>
            <a:endParaRPr kumimoji="1" lang="ja-JP" altLang="en-US"/>
          </a:p>
        </p:txBody>
      </p:sp>
    </p:spTree>
    <p:extLst>
      <p:ext uri="{BB962C8B-B14F-4D97-AF65-F5344CB8AC3E}">
        <p14:creationId xmlns:p14="http://schemas.microsoft.com/office/powerpoint/2010/main" val="2149630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7531D01-C64B-433D-B1D1-7D9FC643AC59}" type="datetimeFigureOut">
              <a:rPr kumimoji="1" lang="ja-JP" altLang="en-US" smtClean="0"/>
              <a:t>2020/8/18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EEA8291-F4DF-4C63-9139-55F3B289D712}" type="slidenum">
              <a:rPr kumimoji="1" lang="ja-JP" altLang="en-US" smtClean="0"/>
              <a:t>‹#›</a:t>
            </a:fld>
            <a:endParaRPr kumimoji="1" lang="ja-JP" altLang="en-US"/>
          </a:p>
        </p:txBody>
      </p:sp>
    </p:spTree>
    <p:extLst>
      <p:ext uri="{BB962C8B-B14F-4D97-AF65-F5344CB8AC3E}">
        <p14:creationId xmlns:p14="http://schemas.microsoft.com/office/powerpoint/2010/main" val="1735786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82588"/>
            <a:ext cx="2135188" cy="6102350"/>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8" y="382588"/>
            <a:ext cx="6256337" cy="6102350"/>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7531D01-C64B-433D-B1D1-7D9FC643AC59}" type="datetimeFigureOut">
              <a:rPr kumimoji="1" lang="ja-JP" altLang="en-US" smtClean="0"/>
              <a:t>2020/8/18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EEA8291-F4DF-4C63-9139-55F3B289D712}" type="slidenum">
              <a:rPr kumimoji="1" lang="ja-JP" altLang="en-US" smtClean="0"/>
              <a:t>‹#›</a:t>
            </a:fld>
            <a:endParaRPr kumimoji="1" lang="ja-JP" altLang="en-US"/>
          </a:p>
        </p:txBody>
      </p:sp>
    </p:spTree>
    <p:extLst>
      <p:ext uri="{BB962C8B-B14F-4D97-AF65-F5344CB8AC3E}">
        <p14:creationId xmlns:p14="http://schemas.microsoft.com/office/powerpoint/2010/main" val="348024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0" y="1794832"/>
            <a:ext cx="8543925" cy="2994714"/>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80" y="4817877"/>
            <a:ext cx="8543925" cy="157484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02D1D0E-04E4-44B5-9C97-2C260AE41241}" type="datetime1">
              <a:rPr kumimoji="1" lang="ja-JP" altLang="en-US" smtClean="0"/>
              <a:t>2020/8/18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Tree>
    <p:extLst>
      <p:ext uri="{BB962C8B-B14F-4D97-AF65-F5344CB8AC3E}">
        <p14:creationId xmlns:p14="http://schemas.microsoft.com/office/powerpoint/2010/main" val="3142257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8" name="正方形/長方形 7"/>
          <p:cNvSpPr/>
          <p:nvPr userDrawn="1"/>
        </p:nvSpPr>
        <p:spPr>
          <a:xfrm>
            <a:off x="0" y="0"/>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a:t>
            </a:r>
            <a:endParaRPr kumimoji="1" lang="en-US" altLang="ja-JP" sz="2400" b="1" dirty="0">
              <a:solidFill>
                <a:prstClr val="white"/>
              </a:solidFill>
              <a:latin typeface="Meiryo UI" panose="020B0604030504040204" pitchFamily="50" charset="-128"/>
              <a:ea typeface="Meiryo UI" panose="020B0604030504040204" pitchFamily="50" charset="-128"/>
            </a:endParaRPr>
          </a:p>
        </p:txBody>
      </p:sp>
      <p:sp>
        <p:nvSpPr>
          <p:cNvPr id="2" name="Date Placeholder 1"/>
          <p:cNvSpPr>
            <a:spLocks noGrp="1"/>
          </p:cNvSpPr>
          <p:nvPr>
            <p:ph type="dt" sz="half" idx="10"/>
          </p:nvPr>
        </p:nvSpPr>
        <p:spPr/>
        <p:txBody>
          <a:bodyPr/>
          <a:lstStyle/>
          <a:p>
            <a:fld id="{984B2A5D-1070-4985-BB3E-10A9FC6D4507}" type="datetime1">
              <a:rPr kumimoji="1" lang="ja-JP" altLang="en-US" smtClean="0"/>
              <a:t>2020/8/18</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7" name="スライド番号プレースホルダー 1"/>
          <p:cNvSpPr txBox="1">
            <a:spLocks/>
          </p:cNvSpPr>
          <p:nvPr userDrawn="1"/>
        </p:nvSpPr>
        <p:spPr>
          <a:xfrm>
            <a:off x="9093200" y="68341"/>
            <a:ext cx="682898" cy="377917"/>
          </a:xfrm>
          <a:prstGeom prst="rect">
            <a:avLst/>
          </a:prstGeom>
          <a:solidFill>
            <a:sysClr val="window" lastClr="FFFFFF"/>
          </a:solidFill>
          <a:ln>
            <a:solidFill>
              <a:srgbClr val="70AD47"/>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7B20388F-A125-4D2E-BBF0-E240911E1C91}" type="slidenum">
              <a:rPr kumimoji="1" lang="ja-JP" altLang="en-US" sz="14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359533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E40889D2-C05A-4D6F-8B6E-8DCC05FAD8B5}" type="datetime1">
              <a:rPr kumimoji="1" lang="ja-JP" altLang="en-US" smtClean="0"/>
              <a:t>2020/8/18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9" name="正方形/長方形 8"/>
          <p:cNvSpPr/>
          <p:nvPr userDrawn="1"/>
        </p:nvSpPr>
        <p:spPr>
          <a:xfrm>
            <a:off x="0" y="0"/>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a:t>
            </a:r>
            <a:endParaRPr kumimoji="1" lang="en-US" altLang="ja-JP" sz="2400" b="1" dirty="0">
              <a:solidFill>
                <a:prstClr val="white"/>
              </a:solidFill>
              <a:latin typeface="Meiryo UI" panose="020B0604030504040204" pitchFamily="50" charset="-128"/>
              <a:ea typeface="Meiryo UI" panose="020B0604030504040204" pitchFamily="50" charset="-128"/>
            </a:endParaRPr>
          </a:p>
        </p:txBody>
      </p:sp>
      <p:sp>
        <p:nvSpPr>
          <p:cNvPr id="10" name="スライド番号プレースホルダー 1"/>
          <p:cNvSpPr txBox="1">
            <a:spLocks/>
          </p:cNvSpPr>
          <p:nvPr userDrawn="1"/>
        </p:nvSpPr>
        <p:spPr>
          <a:xfrm>
            <a:off x="9093200" y="68341"/>
            <a:ext cx="682898" cy="377917"/>
          </a:xfrm>
          <a:prstGeom prst="rect">
            <a:avLst/>
          </a:prstGeom>
          <a:solidFill>
            <a:sysClr val="window" lastClr="FFFFFF"/>
          </a:solidFill>
          <a:ln>
            <a:solidFill>
              <a:srgbClr val="70AD47"/>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7B20388F-A125-4D2E-BBF0-E240911E1C91}" type="slidenum">
              <a:rPr kumimoji="1" lang="ja-JP" altLang="en-US" sz="14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48387222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728800A-7486-4A83-9334-9BA5A48CFC45}" type="datetime1">
              <a:rPr kumimoji="1" lang="ja-JP" altLang="en-US" smtClean="0"/>
              <a:t>2020/8/18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
        <p:nvSpPr>
          <p:cNvPr id="6" name="正方形/長方形 5"/>
          <p:cNvSpPr/>
          <p:nvPr userDrawn="1"/>
        </p:nvSpPr>
        <p:spPr>
          <a:xfrm>
            <a:off x="0" y="0"/>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a:t>
            </a:r>
            <a:endParaRPr kumimoji="1" lang="en-US" altLang="ja-JP" sz="2400" b="1" dirty="0">
              <a:solidFill>
                <a:prstClr val="white"/>
              </a:solidFill>
              <a:latin typeface="Meiryo UI" panose="020B0604030504040204" pitchFamily="50" charset="-128"/>
              <a:ea typeface="Meiryo UI" panose="020B0604030504040204" pitchFamily="50" charset="-128"/>
            </a:endParaRPr>
          </a:p>
        </p:txBody>
      </p:sp>
      <p:sp>
        <p:nvSpPr>
          <p:cNvPr id="7" name="スライド番号プレースホルダー 1"/>
          <p:cNvSpPr txBox="1">
            <a:spLocks/>
          </p:cNvSpPr>
          <p:nvPr userDrawn="1"/>
        </p:nvSpPr>
        <p:spPr>
          <a:xfrm>
            <a:off x="9093200" y="68341"/>
            <a:ext cx="682898" cy="377917"/>
          </a:xfrm>
          <a:prstGeom prst="rect">
            <a:avLst/>
          </a:prstGeom>
          <a:solidFill>
            <a:sysClr val="window" lastClr="FFFFFF"/>
          </a:solidFill>
          <a:ln>
            <a:solidFill>
              <a:srgbClr val="70AD47"/>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7B20388F-A125-4D2E-BBF0-E240911E1C91}" type="slidenum">
              <a:rPr kumimoji="1" lang="ja-JP" altLang="en-US" sz="14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5984723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78221"/>
            <a:ext cx="7429500" cy="2506428"/>
          </a:xfrm>
        </p:spPr>
        <p:txBody>
          <a:bodyPr anchor="b"/>
          <a:lstStyle>
            <a:lvl1pPr algn="ctr">
              <a:defRPr sz="4875"/>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781307"/>
            <a:ext cx="7429500" cy="1738167"/>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8CB0008-80E9-4D7C-9B79-4D2F6F1BD083}" type="datetime1">
              <a:rPr kumimoji="1" lang="ja-JP" altLang="en-US" smtClean="0"/>
              <a:t>2020/8/18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
        <p:nvSpPr>
          <p:cNvPr id="7" name="正方形/長方形 6"/>
          <p:cNvSpPr/>
          <p:nvPr userDrawn="1"/>
        </p:nvSpPr>
        <p:spPr>
          <a:xfrm>
            <a:off x="0" y="0"/>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a:t>
            </a:r>
            <a:endParaRPr kumimoji="1" lang="en-US" altLang="ja-JP" sz="2400" b="1" dirty="0">
              <a:solidFill>
                <a:prstClr val="white"/>
              </a:solidFill>
              <a:latin typeface="Meiryo UI" panose="020B0604030504040204" pitchFamily="50" charset="-128"/>
              <a:ea typeface="Meiryo UI" panose="020B0604030504040204" pitchFamily="50" charset="-128"/>
            </a:endParaRPr>
          </a:p>
        </p:txBody>
      </p:sp>
      <p:sp>
        <p:nvSpPr>
          <p:cNvPr id="8" name="スライド番号プレースホルダー 1"/>
          <p:cNvSpPr txBox="1">
            <a:spLocks/>
          </p:cNvSpPr>
          <p:nvPr userDrawn="1"/>
        </p:nvSpPr>
        <p:spPr>
          <a:xfrm>
            <a:off x="9093200" y="68341"/>
            <a:ext cx="682898" cy="377917"/>
          </a:xfrm>
          <a:prstGeom prst="rect">
            <a:avLst/>
          </a:prstGeom>
          <a:solidFill>
            <a:sysClr val="window" lastClr="FFFFFF"/>
          </a:solidFill>
          <a:ln>
            <a:solidFill>
              <a:srgbClr val="70AD47"/>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7B20388F-A125-4D2E-BBF0-E240911E1C91}" type="slidenum">
              <a:rPr kumimoji="1" lang="ja-JP" altLang="en-US" sz="14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1247565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77925"/>
            <a:ext cx="7429500" cy="2506663"/>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781425"/>
            <a:ext cx="7429500" cy="17383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7531D01-C64B-433D-B1D1-7D9FC643AC59}" type="datetimeFigureOut">
              <a:rPr kumimoji="1" lang="ja-JP" altLang="en-US" smtClean="0"/>
              <a:t>2020/8/18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EEA8291-F4DF-4C63-9139-55F3B289D712}" type="slidenum">
              <a:rPr kumimoji="1" lang="ja-JP" altLang="en-US" smtClean="0"/>
              <a:t>‹#›</a:t>
            </a:fld>
            <a:endParaRPr kumimoji="1" lang="ja-JP" altLang="en-US"/>
          </a:p>
        </p:txBody>
      </p:sp>
    </p:spTree>
    <p:extLst>
      <p:ext uri="{BB962C8B-B14F-4D97-AF65-F5344CB8AC3E}">
        <p14:creationId xmlns:p14="http://schemas.microsoft.com/office/powerpoint/2010/main" val="793210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7531D01-C64B-433D-B1D1-7D9FC643AC59}" type="datetimeFigureOut">
              <a:rPr kumimoji="1" lang="ja-JP" altLang="en-US" smtClean="0"/>
              <a:t>2020/8/18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EEA8291-F4DF-4C63-9139-55F3B289D712}" type="slidenum">
              <a:rPr kumimoji="1" lang="ja-JP" altLang="en-US" smtClean="0"/>
              <a:t>‹#›</a:t>
            </a:fld>
            <a:endParaRPr kumimoji="1" lang="ja-JP" altLang="en-US"/>
          </a:p>
        </p:txBody>
      </p:sp>
    </p:spTree>
    <p:extLst>
      <p:ext uri="{BB962C8B-B14F-4D97-AF65-F5344CB8AC3E}">
        <p14:creationId xmlns:p14="http://schemas.microsoft.com/office/powerpoint/2010/main" val="3405250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5" y="1795463"/>
            <a:ext cx="8543925" cy="2994025"/>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6275" y="4818063"/>
            <a:ext cx="8543925" cy="157480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7531D01-C64B-433D-B1D1-7D9FC643AC59}" type="datetimeFigureOut">
              <a:rPr kumimoji="1" lang="ja-JP" altLang="en-US" smtClean="0"/>
              <a:t>2020/8/18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EEA8291-F4DF-4C63-9139-55F3B289D712}" type="slidenum">
              <a:rPr kumimoji="1" lang="ja-JP" altLang="en-US" smtClean="0"/>
              <a:t>‹#›</a:t>
            </a:fld>
            <a:endParaRPr kumimoji="1" lang="ja-JP" altLang="en-US"/>
          </a:p>
        </p:txBody>
      </p:sp>
    </p:spTree>
    <p:extLst>
      <p:ext uri="{BB962C8B-B14F-4D97-AF65-F5344CB8AC3E}">
        <p14:creationId xmlns:p14="http://schemas.microsoft.com/office/powerpoint/2010/main" val="1461385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9" y="383300"/>
            <a:ext cx="8543925" cy="1391534"/>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9" y="1916484"/>
            <a:ext cx="8543925" cy="456789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672699"/>
            <a:ext cx="2228850" cy="383297"/>
          </a:xfrm>
          <a:prstGeom prst="rect">
            <a:avLst/>
          </a:prstGeom>
        </p:spPr>
        <p:txBody>
          <a:bodyPr vert="horz" lIns="91440" tIns="45720" rIns="91440" bIns="45720" rtlCol="0" anchor="ctr"/>
          <a:lstStyle>
            <a:lvl1pPr algn="l">
              <a:defRPr sz="1200">
                <a:solidFill>
                  <a:schemeClr val="tx1">
                    <a:tint val="75000"/>
                  </a:schemeClr>
                </a:solidFill>
              </a:defRPr>
            </a:lvl1pPr>
          </a:lstStyle>
          <a:p>
            <a:fld id="{31DDF8A9-5178-434A-87B5-6A444874AE77}" type="datetime1">
              <a:rPr kumimoji="1" lang="ja-JP" altLang="en-US" smtClean="0"/>
              <a:t>2020/8/18</a:t>
            </a:fld>
            <a:endParaRPr kumimoji="1" lang="ja-JP" altLang="en-US"/>
          </a:p>
        </p:txBody>
      </p:sp>
      <p:sp>
        <p:nvSpPr>
          <p:cNvPr id="5" name="Footer Placeholder 4"/>
          <p:cNvSpPr>
            <a:spLocks noGrp="1"/>
          </p:cNvSpPr>
          <p:nvPr>
            <p:ph type="ftr" sz="quarter" idx="3"/>
          </p:nvPr>
        </p:nvSpPr>
        <p:spPr>
          <a:xfrm>
            <a:off x="3281364" y="6672699"/>
            <a:ext cx="3343275" cy="3832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672699"/>
            <a:ext cx="2228850" cy="383297"/>
          </a:xfrm>
          <a:prstGeom prst="rect">
            <a:avLst/>
          </a:prstGeom>
        </p:spPr>
        <p:txBody>
          <a:bodyPr vert="horz" lIns="91440" tIns="45720" rIns="91440" bIns="45720" rtlCol="0" anchor="ctr"/>
          <a:lstStyle>
            <a:lvl1pPr algn="r">
              <a:defRPr sz="1200">
                <a:solidFill>
                  <a:schemeClr val="tx1">
                    <a:tint val="75000"/>
                  </a:schemeClr>
                </a:solidFill>
              </a:defRPr>
            </a:lvl1p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32147080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91" r:id="rId3"/>
    <p:sldLayoutId id="2147483696" r:id="rId4"/>
    <p:sldLayoutId id="2147483709" r:id="rId5"/>
    <p:sldLayoutId id="2147483710" r:id="rId6"/>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82588"/>
            <a:ext cx="8543925" cy="1392237"/>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8" y="1916113"/>
            <a:ext cx="8543925" cy="4568825"/>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672263"/>
            <a:ext cx="2228850"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57531D01-C64B-433D-B1D1-7D9FC643AC59}" type="datetimeFigureOut">
              <a:rPr kumimoji="1" lang="ja-JP" altLang="en-US" smtClean="0"/>
              <a:t>2020/8/18</a:t>
            </a:fld>
            <a:endParaRPr kumimoji="1" lang="ja-JP" altLang="en-US"/>
          </a:p>
        </p:txBody>
      </p:sp>
      <p:sp>
        <p:nvSpPr>
          <p:cNvPr id="5" name="フッター プレースホルダー 4"/>
          <p:cNvSpPr>
            <a:spLocks noGrp="1"/>
          </p:cNvSpPr>
          <p:nvPr>
            <p:ph type="ftr" sz="quarter" idx="3"/>
          </p:nvPr>
        </p:nvSpPr>
        <p:spPr>
          <a:xfrm>
            <a:off x="3281363" y="6672263"/>
            <a:ext cx="334327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672263"/>
            <a:ext cx="2228850"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FEEA8291-F4DF-4C63-9139-55F3B289D712}" type="slidenum">
              <a:rPr kumimoji="1" lang="ja-JP" altLang="en-US" smtClean="0"/>
              <a:t>‹#›</a:t>
            </a:fld>
            <a:endParaRPr kumimoji="1" lang="ja-JP" altLang="en-US"/>
          </a:p>
        </p:txBody>
      </p:sp>
      <p:sp>
        <p:nvSpPr>
          <p:cNvPr id="7" name="スライド番号プレースホルダー 1"/>
          <p:cNvSpPr txBox="1">
            <a:spLocks/>
          </p:cNvSpPr>
          <p:nvPr userDrawn="1"/>
        </p:nvSpPr>
        <p:spPr>
          <a:xfrm>
            <a:off x="9093200" y="68341"/>
            <a:ext cx="682898" cy="377917"/>
          </a:xfrm>
          <a:prstGeom prst="rect">
            <a:avLst/>
          </a:prstGeom>
          <a:solidFill>
            <a:sysClr val="window" lastClr="FFFFFF"/>
          </a:solidFill>
          <a:ln>
            <a:solidFill>
              <a:srgbClr val="70AD47"/>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7B20388F-A125-4D2E-BBF0-E240911E1C91}" type="slidenum">
              <a:rPr kumimoji="1" lang="ja-JP" altLang="en-US" sz="14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77822598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578325"/>
            <a:ext cx="9906000" cy="157930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lnSpc>
                <a:spcPct val="150000"/>
              </a:lnSpc>
            </a:pPr>
            <a:r>
              <a:rPr kumimoji="1" lang="ja-JP" altLang="en-US" sz="2800" b="1" dirty="0" smtClean="0">
                <a:solidFill>
                  <a:schemeClr val="bg1"/>
                </a:solidFill>
                <a:latin typeface="Meiryo UI" panose="020B0604030504040204" pitchFamily="50" charset="-128"/>
                <a:ea typeface="Meiryo UI" panose="020B0604030504040204" pitchFamily="50" charset="-128"/>
              </a:rPr>
              <a:t>令和２年度 大阪府</a:t>
            </a:r>
            <a:r>
              <a:rPr kumimoji="1" lang="en-US" altLang="ja-JP" sz="2800" b="1" dirty="0" smtClean="0">
                <a:latin typeface="Meiryo UI" panose="020B0604030504040204" pitchFamily="50" charset="-128"/>
                <a:ea typeface="Meiryo UI" panose="020B0604030504040204" pitchFamily="50" charset="-128"/>
              </a:rPr>
              <a:t>SDGs</a:t>
            </a:r>
            <a:r>
              <a:rPr kumimoji="1" lang="ja-JP" altLang="en-US" sz="2800" b="1" dirty="0" smtClean="0">
                <a:latin typeface="Meiryo UI" panose="020B0604030504040204" pitchFamily="50" charset="-128"/>
                <a:ea typeface="Meiryo UI" panose="020B0604030504040204" pitchFamily="50" charset="-128"/>
              </a:rPr>
              <a:t>有識者会議</a:t>
            </a:r>
            <a:r>
              <a:rPr kumimoji="1" lang="ja-JP" altLang="en-US" sz="2800" b="1" dirty="0">
                <a:latin typeface="Meiryo UI" panose="020B0604030504040204" pitchFamily="50" charset="-128"/>
                <a:ea typeface="Meiryo UI" panose="020B0604030504040204" pitchFamily="50" charset="-128"/>
              </a:rPr>
              <a:t>（</a:t>
            </a:r>
            <a:r>
              <a:rPr kumimoji="1" lang="ja-JP" altLang="en-US" sz="2800" b="1" dirty="0" smtClean="0">
                <a:solidFill>
                  <a:schemeClr val="bg1"/>
                </a:solidFill>
                <a:latin typeface="Meiryo UI" panose="020B0604030504040204" pitchFamily="50" charset="-128"/>
                <a:ea typeface="Meiryo UI" panose="020B0604030504040204" pitchFamily="50" charset="-128"/>
              </a:rPr>
              <a:t>第１回</a:t>
            </a:r>
            <a:r>
              <a:rPr kumimoji="1" lang="ja-JP" altLang="en-US" sz="2800" b="1" dirty="0">
                <a:solidFill>
                  <a:schemeClr val="bg1"/>
                </a:solidFill>
                <a:latin typeface="Meiryo UI" panose="020B0604030504040204" pitchFamily="50" charset="-128"/>
                <a:ea typeface="Meiryo UI" panose="020B0604030504040204" pitchFamily="50" charset="-128"/>
              </a:rPr>
              <a:t>）</a:t>
            </a:r>
            <a:endParaRPr kumimoji="1" lang="en-US" altLang="ja-JP" sz="2800" b="1" dirty="0" smtClean="0">
              <a:solidFill>
                <a:schemeClr val="bg1"/>
              </a:solidFill>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3017520" y="4774642"/>
            <a:ext cx="3870960" cy="1015663"/>
          </a:xfrm>
          <a:prstGeom prst="rect">
            <a:avLst/>
          </a:prstGeom>
          <a:noFill/>
        </p:spPr>
        <p:txBody>
          <a:bodyPr wrap="square" rtlCol="0">
            <a:spAutoFit/>
          </a:bodyPr>
          <a:lstStyle/>
          <a:p>
            <a:pPr algn="ctr"/>
            <a:r>
              <a:rPr kumimoji="1" lang="en-US" altLang="ja-JP" sz="2000" b="1" dirty="0" smtClean="0">
                <a:latin typeface="Meiryo UI" panose="020B0604030504040204" pitchFamily="50" charset="-128"/>
                <a:ea typeface="Meiryo UI" panose="020B0604030504040204" pitchFamily="50" charset="-128"/>
              </a:rPr>
              <a:t>2020</a:t>
            </a:r>
            <a:r>
              <a:rPr kumimoji="1" lang="ja-JP" altLang="en-US" sz="2000" b="1" dirty="0" smtClean="0">
                <a:latin typeface="Meiryo UI" panose="020B0604030504040204" pitchFamily="50" charset="-128"/>
                <a:ea typeface="Meiryo UI" panose="020B0604030504040204" pitchFamily="50" charset="-128"/>
              </a:rPr>
              <a:t>年８月</a:t>
            </a:r>
            <a:r>
              <a:rPr kumimoji="1" lang="en-US" altLang="ja-JP" sz="2000" b="1" smtClean="0">
                <a:latin typeface="Meiryo UI" panose="020B0604030504040204" pitchFamily="50" charset="-128"/>
                <a:ea typeface="Meiryo UI" panose="020B0604030504040204" pitchFamily="50" charset="-128"/>
              </a:rPr>
              <a:t>18</a:t>
            </a:r>
            <a:r>
              <a:rPr kumimoji="1" lang="ja-JP" altLang="en-US" sz="2000" b="1" smtClean="0">
                <a:latin typeface="Meiryo UI" panose="020B0604030504040204" pitchFamily="50" charset="-128"/>
                <a:ea typeface="Meiryo UI" panose="020B0604030504040204" pitchFamily="50" charset="-128"/>
              </a:rPr>
              <a:t>日</a:t>
            </a:r>
            <a:endParaRPr kumimoji="1" lang="en-US" altLang="ja-JP" sz="2000" b="1" dirty="0" smtClean="0">
              <a:latin typeface="Meiryo UI" panose="020B0604030504040204" pitchFamily="50" charset="-128"/>
              <a:ea typeface="Meiryo UI" panose="020B0604030504040204" pitchFamily="50" charset="-128"/>
            </a:endParaRPr>
          </a:p>
          <a:p>
            <a:pPr algn="ctr"/>
            <a:endParaRPr kumimoji="1" lang="en-US" altLang="ja-JP" sz="2000" b="1" dirty="0" smtClean="0">
              <a:latin typeface="Meiryo UI" panose="020B0604030504040204" pitchFamily="50" charset="-128"/>
              <a:ea typeface="Meiryo UI" panose="020B0604030504040204" pitchFamily="50" charset="-128"/>
            </a:endParaRPr>
          </a:p>
          <a:p>
            <a:pPr algn="ctr"/>
            <a:r>
              <a:rPr kumimoji="1" lang="ja-JP" altLang="en-US" sz="2000" b="1" dirty="0" smtClean="0">
                <a:latin typeface="Meiryo UI" panose="020B0604030504040204" pitchFamily="50" charset="-128"/>
                <a:ea typeface="Meiryo UI" panose="020B0604030504040204" pitchFamily="50" charset="-128"/>
              </a:rPr>
              <a:t>企画室　推進課</a:t>
            </a:r>
            <a:endParaRPr kumimoji="1"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209968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93496" y="1698294"/>
            <a:ext cx="9319008" cy="5247590"/>
          </a:xfrm>
          <a:prstGeom prst="rect">
            <a:avLst/>
          </a:prstGeom>
          <a:ln>
            <a:solidFill>
              <a:schemeClr val="tx1"/>
            </a:solidFill>
            <a:prstDash val="sysDash"/>
          </a:ln>
        </p:spPr>
        <p:txBody>
          <a:bodyPr wrap="square">
            <a:spAutoFit/>
          </a:bodyPr>
          <a:lstStyle/>
          <a:p>
            <a:endParaRPr lang="en-US" altLang="ja-JP" sz="2000" b="1" dirty="0"/>
          </a:p>
          <a:p>
            <a:pPr marL="274638" indent="-92075">
              <a:lnSpc>
                <a:spcPts val="3000"/>
              </a:lnSpc>
              <a:spcBef>
                <a:spcPts val="600"/>
              </a:spcBef>
            </a:pPr>
            <a:r>
              <a:rPr lang="ja-JP" altLang="en-US" sz="2400" b="1" dirty="0" smtClean="0"/>
              <a:t>府政運営の基本方針</a:t>
            </a:r>
            <a:r>
              <a:rPr lang="en-US" altLang="ja-JP" sz="2400" b="1" dirty="0" smtClean="0"/>
              <a:t>2020【</a:t>
            </a:r>
            <a:r>
              <a:rPr lang="ja-JP" altLang="en-US" sz="2400" b="1" dirty="0" smtClean="0"/>
              <a:t>改定版</a:t>
            </a:r>
            <a:r>
              <a:rPr lang="en-US" altLang="ja-JP" sz="2400" b="1" dirty="0" smtClean="0"/>
              <a:t>】</a:t>
            </a:r>
            <a:r>
              <a:rPr lang="ja-JP" altLang="en-US" sz="2400" b="1" dirty="0" smtClean="0"/>
              <a:t>（案）</a:t>
            </a:r>
            <a:r>
              <a:rPr lang="ja-JP" altLang="en-US" sz="2400" dirty="0" smtClean="0"/>
              <a:t>　</a:t>
            </a:r>
            <a:endParaRPr lang="en-US" altLang="ja-JP" sz="2400" dirty="0"/>
          </a:p>
          <a:p>
            <a:pPr marL="274638" indent="-92075">
              <a:lnSpc>
                <a:spcPts val="3000"/>
              </a:lnSpc>
              <a:spcBef>
                <a:spcPts val="600"/>
              </a:spcBef>
            </a:pPr>
            <a:endParaRPr lang="en-US" altLang="ja-JP" sz="2000" b="1" dirty="0" smtClean="0"/>
          </a:p>
          <a:p>
            <a:pPr marL="274638">
              <a:lnSpc>
                <a:spcPts val="3000"/>
              </a:lnSpc>
              <a:spcBef>
                <a:spcPts val="600"/>
              </a:spcBef>
            </a:pPr>
            <a:r>
              <a:rPr lang="ja-JP" altLang="en-US" sz="2000" b="1" u="sng" dirty="0" smtClean="0">
                <a:latin typeface="+mn-ea"/>
              </a:rPr>
              <a:t>基本的な考え方（抜粋）</a:t>
            </a:r>
            <a:endParaRPr lang="en-US" altLang="ja-JP" sz="2000" b="1" u="sng" dirty="0" smtClean="0">
              <a:latin typeface="+mn-ea"/>
            </a:endParaRPr>
          </a:p>
          <a:p>
            <a:pPr marL="274638">
              <a:lnSpc>
                <a:spcPts val="3000"/>
              </a:lnSpc>
              <a:spcBef>
                <a:spcPts val="600"/>
              </a:spcBef>
            </a:pPr>
            <a:endParaRPr lang="en-US" altLang="ja-JP" sz="400" b="1" dirty="0" smtClean="0">
              <a:latin typeface="+mn-ea"/>
            </a:endParaRPr>
          </a:p>
          <a:p>
            <a:pPr marL="274638" indent="92075">
              <a:lnSpc>
                <a:spcPts val="3000"/>
              </a:lnSpc>
            </a:pPr>
            <a:r>
              <a:rPr lang="ja-JP" altLang="en-US" dirty="0" smtClean="0">
                <a:latin typeface="+mn-ea"/>
              </a:rPr>
              <a:t>一旦</a:t>
            </a:r>
            <a:r>
              <a:rPr lang="ja-JP" altLang="en-US" dirty="0">
                <a:latin typeface="+mn-ea"/>
              </a:rPr>
              <a:t>は落ち着いたかに見えた感染者数の状況が日々変化するなど、コロナとの厳しい闘いは長期戦となる。</a:t>
            </a:r>
            <a:r>
              <a:rPr lang="ja-JP" altLang="en-US" b="1" u="sng" dirty="0">
                <a:latin typeface="+mn-ea"/>
              </a:rPr>
              <a:t>「コロナとの共存」を前提に、「誰一人取り残さない」という</a:t>
            </a:r>
            <a:r>
              <a:rPr lang="en-US" altLang="ja-JP" b="1" u="sng" dirty="0">
                <a:latin typeface="+mn-ea"/>
              </a:rPr>
              <a:t>SDGs</a:t>
            </a:r>
            <a:r>
              <a:rPr lang="ja-JP" altLang="en-US" b="1" u="sng" dirty="0">
                <a:latin typeface="+mn-ea"/>
              </a:rPr>
              <a:t>の理念も踏まえ、真に支援が必要な府民や事業者をしっかり支えながら、未曾有の危機を乗り越えていく</a:t>
            </a:r>
            <a:r>
              <a:rPr lang="ja-JP" altLang="en-US" b="1" dirty="0">
                <a:latin typeface="+mn-ea"/>
              </a:rPr>
              <a:t>。</a:t>
            </a:r>
            <a:r>
              <a:rPr lang="ja-JP" altLang="en-US" b="1" u="sng" dirty="0">
                <a:latin typeface="+mn-ea"/>
              </a:rPr>
              <a:t>そして、</a:t>
            </a:r>
            <a:r>
              <a:rPr lang="en-US" altLang="ja-JP" b="1" u="sng" dirty="0">
                <a:latin typeface="+mn-ea"/>
              </a:rPr>
              <a:t>2025</a:t>
            </a:r>
            <a:r>
              <a:rPr lang="ja-JP" altLang="en-US" b="1" u="sng" dirty="0">
                <a:latin typeface="+mn-ea"/>
              </a:rPr>
              <a:t>年大阪・関西万博も見据え、コロナを克服した先にある、「世界の中で躍動し、成長し続ける大阪」の未来をつくっていく。 </a:t>
            </a:r>
          </a:p>
          <a:p>
            <a:pPr marL="274638" indent="92075">
              <a:lnSpc>
                <a:spcPts val="3000"/>
              </a:lnSpc>
            </a:pPr>
            <a:r>
              <a:rPr lang="ja-JP" altLang="en-US" dirty="0">
                <a:latin typeface="+mn-ea"/>
              </a:rPr>
              <a:t>そのために、医療・経済の両面から府民の命を守るため、感染拡大の抑制と社会経済活動の維持との両立を図る。 </a:t>
            </a:r>
            <a:endParaRPr lang="en-US" altLang="ja-JP" dirty="0" smtClean="0">
              <a:latin typeface="+mn-ea"/>
            </a:endParaRPr>
          </a:p>
          <a:p>
            <a:pPr marL="274638" indent="92075"/>
            <a:endParaRPr lang="ja-JP" altLang="en-US" sz="2000" dirty="0"/>
          </a:p>
        </p:txBody>
      </p:sp>
      <p:sp>
        <p:nvSpPr>
          <p:cNvPr id="3" name="テキスト ボックス 2"/>
          <p:cNvSpPr txBox="1"/>
          <p:nvPr/>
        </p:nvSpPr>
        <p:spPr>
          <a:xfrm>
            <a:off x="293496" y="934481"/>
            <a:ext cx="3348994" cy="400110"/>
          </a:xfrm>
          <a:prstGeom prst="rect">
            <a:avLst/>
          </a:prstGeom>
          <a:noFill/>
        </p:spPr>
        <p:txBody>
          <a:bodyPr wrap="none" rtlCol="0">
            <a:spAutoFit/>
          </a:bodyPr>
          <a:lstStyle/>
          <a:p>
            <a:r>
              <a:rPr kumimoji="1" lang="ja-JP" altLang="en-US" sz="2000" b="1" u="sng" dirty="0" smtClean="0"/>
              <a:t>コロナ禍における大阪府の動き</a:t>
            </a:r>
            <a:endParaRPr kumimoji="1" lang="ja-JP" altLang="en-US" sz="2000" b="1" u="sng" dirty="0"/>
          </a:p>
        </p:txBody>
      </p:sp>
      <p:sp>
        <p:nvSpPr>
          <p:cNvPr id="5" name="正方形/長方形 4"/>
          <p:cNvSpPr/>
          <p:nvPr/>
        </p:nvSpPr>
        <p:spPr>
          <a:xfrm>
            <a:off x="0" y="0"/>
            <a:ext cx="9906000" cy="540000"/>
          </a:xfrm>
          <a:prstGeom prst="rect">
            <a:avLst/>
          </a:prstGeom>
          <a:no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a:t>
            </a:r>
            <a:r>
              <a:rPr kumimoji="1" lang="ja-JP" altLang="en-US" sz="2000" b="1" dirty="0" smtClean="0">
                <a:solidFill>
                  <a:prstClr val="white"/>
                </a:solidFill>
                <a:latin typeface="Meiryo UI" panose="020B0604030504040204" pitchFamily="50" charset="-128"/>
                <a:ea typeface="Meiryo UI" panose="020B0604030504040204" pitchFamily="50" charset="-128"/>
              </a:rPr>
              <a:t>意見交換①：コロナ禍における大阪府の</a:t>
            </a:r>
            <a:r>
              <a:rPr kumimoji="1" lang="en-US" altLang="ja-JP" sz="2000" b="1" dirty="0" smtClean="0">
                <a:solidFill>
                  <a:prstClr val="white"/>
                </a:solidFill>
                <a:latin typeface="Meiryo UI" panose="020B0604030504040204" pitchFamily="50" charset="-128"/>
                <a:ea typeface="Meiryo UI" panose="020B0604030504040204" pitchFamily="50" charset="-128"/>
              </a:rPr>
              <a:t>SDGs</a:t>
            </a:r>
            <a:r>
              <a:rPr kumimoji="1" lang="ja-JP" altLang="en-US" sz="2000" b="1" dirty="0" smtClean="0">
                <a:solidFill>
                  <a:prstClr val="white"/>
                </a:solidFill>
                <a:latin typeface="Meiryo UI" panose="020B0604030504040204" pitchFamily="50" charset="-128"/>
                <a:ea typeface="Meiryo UI" panose="020B0604030504040204" pitchFamily="50" charset="-128"/>
              </a:rPr>
              <a:t>の取組みについて</a:t>
            </a:r>
            <a:endParaRPr kumimoji="1" lang="ja-JP" altLang="en-US" sz="2000" b="1" dirty="0">
              <a:solidFill>
                <a:prstClr val="black"/>
              </a:solidFill>
            </a:endParaRPr>
          </a:p>
        </p:txBody>
      </p:sp>
    </p:spTree>
    <p:extLst>
      <p:ext uri="{BB962C8B-B14F-4D97-AF65-F5344CB8AC3E}">
        <p14:creationId xmlns:p14="http://schemas.microsoft.com/office/powerpoint/2010/main" val="19447516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906000" cy="540000"/>
          </a:xfrm>
          <a:prstGeom prst="rect">
            <a:avLst/>
          </a:prstGeom>
          <a:no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a:t>
            </a:r>
            <a:r>
              <a:rPr kumimoji="1" lang="ja-JP" altLang="en-US" sz="2000" b="1" dirty="0" smtClean="0">
                <a:solidFill>
                  <a:prstClr val="white"/>
                </a:solidFill>
                <a:latin typeface="Meiryo UI" panose="020B0604030504040204" pitchFamily="50" charset="-128"/>
                <a:ea typeface="Meiryo UI" panose="020B0604030504040204" pitchFamily="50" charset="-128"/>
              </a:rPr>
              <a:t>意見交換①</a:t>
            </a:r>
            <a:r>
              <a:rPr kumimoji="1" lang="ja-JP" altLang="en-US" sz="2000" b="1" dirty="0">
                <a:solidFill>
                  <a:prstClr val="white"/>
                </a:solidFill>
                <a:latin typeface="Meiryo UI" panose="020B0604030504040204" pitchFamily="50" charset="-128"/>
                <a:ea typeface="Meiryo UI" panose="020B0604030504040204" pitchFamily="50" charset="-128"/>
              </a:rPr>
              <a:t>：コロナ禍における大阪府の</a:t>
            </a:r>
            <a:r>
              <a:rPr kumimoji="1" lang="en-US" altLang="ja-JP" sz="2000" b="1" dirty="0">
                <a:solidFill>
                  <a:prstClr val="white"/>
                </a:solidFill>
                <a:latin typeface="Meiryo UI" panose="020B0604030504040204" pitchFamily="50" charset="-128"/>
                <a:ea typeface="Meiryo UI" panose="020B0604030504040204" pitchFamily="50" charset="-128"/>
              </a:rPr>
              <a:t>SDGs</a:t>
            </a:r>
            <a:r>
              <a:rPr kumimoji="1" lang="ja-JP" altLang="en-US" sz="2000" b="1" dirty="0">
                <a:solidFill>
                  <a:prstClr val="white"/>
                </a:solidFill>
                <a:latin typeface="Meiryo UI" panose="020B0604030504040204" pitchFamily="50" charset="-128"/>
                <a:ea typeface="Meiryo UI" panose="020B0604030504040204" pitchFamily="50" charset="-128"/>
              </a:rPr>
              <a:t>の取組みに</a:t>
            </a:r>
            <a:r>
              <a:rPr kumimoji="1" lang="ja-JP" altLang="en-US" sz="2000" b="1" dirty="0" smtClean="0">
                <a:solidFill>
                  <a:prstClr val="white"/>
                </a:solidFill>
                <a:latin typeface="Meiryo UI" panose="020B0604030504040204" pitchFamily="50" charset="-128"/>
                <a:ea typeface="Meiryo UI" panose="020B0604030504040204" pitchFamily="50" charset="-128"/>
              </a:rPr>
              <a:t>ついて</a:t>
            </a:r>
            <a:endParaRPr kumimoji="1" lang="ja-JP" altLang="en-US" sz="2000" b="1" dirty="0">
              <a:solidFill>
                <a:prstClr val="black"/>
              </a:solidFill>
            </a:endParaRPr>
          </a:p>
        </p:txBody>
      </p:sp>
      <p:sp>
        <p:nvSpPr>
          <p:cNvPr id="3" name="正方形/長方形 2"/>
          <p:cNvSpPr/>
          <p:nvPr/>
        </p:nvSpPr>
        <p:spPr>
          <a:xfrm>
            <a:off x="126811" y="622113"/>
            <a:ext cx="4584909" cy="369332"/>
          </a:xfrm>
          <a:prstGeom prst="rect">
            <a:avLst/>
          </a:prstGeom>
        </p:spPr>
        <p:txBody>
          <a:bodyPr wrap="none">
            <a:spAutoFit/>
          </a:bodyPr>
          <a:lstStyle/>
          <a:p>
            <a:r>
              <a:rPr kumimoji="1" lang="ja-JP" altLang="en-US" b="1" dirty="0" smtClean="0">
                <a:latin typeface="Meiryo UI" panose="020B0604030504040204" pitchFamily="50" charset="-128"/>
                <a:ea typeface="Meiryo UI" panose="020B0604030504040204" pitchFamily="50" charset="-128"/>
              </a:rPr>
              <a:t>＜コロナ禍における大阪府の</a:t>
            </a:r>
            <a:r>
              <a:rPr lang="en-US" altLang="ja-JP" b="1" dirty="0" smtClean="0"/>
              <a:t>SDGs</a:t>
            </a:r>
            <a:r>
              <a:rPr lang="ja-JP" altLang="en-US" b="1" dirty="0" smtClean="0"/>
              <a:t>の進め方＞</a:t>
            </a:r>
            <a:endParaRPr kumimoji="1" lang="ja-JP" altLang="en-US" b="1" dirty="0"/>
          </a:p>
        </p:txBody>
      </p:sp>
      <p:grpSp>
        <p:nvGrpSpPr>
          <p:cNvPr id="4" name="グループ化 3"/>
          <p:cNvGrpSpPr/>
          <p:nvPr/>
        </p:nvGrpSpPr>
        <p:grpSpPr>
          <a:xfrm>
            <a:off x="1544903" y="4225849"/>
            <a:ext cx="6966340" cy="2957479"/>
            <a:chOff x="431737" y="4129266"/>
            <a:chExt cx="6966340" cy="2957479"/>
          </a:xfrm>
        </p:grpSpPr>
        <p:grpSp>
          <p:nvGrpSpPr>
            <p:cNvPr id="5" name="グループ化 4"/>
            <p:cNvGrpSpPr/>
            <p:nvPr/>
          </p:nvGrpSpPr>
          <p:grpSpPr>
            <a:xfrm>
              <a:off x="568764" y="4419298"/>
              <a:ext cx="6829313" cy="2667447"/>
              <a:chOff x="659142" y="4424868"/>
              <a:chExt cx="6829313" cy="2667447"/>
            </a:xfrm>
          </p:grpSpPr>
          <p:grpSp>
            <p:nvGrpSpPr>
              <p:cNvPr id="6" name="グループ化 5"/>
              <p:cNvGrpSpPr/>
              <p:nvPr/>
            </p:nvGrpSpPr>
            <p:grpSpPr>
              <a:xfrm>
                <a:off x="659142" y="4424868"/>
                <a:ext cx="6829313" cy="2667447"/>
                <a:chOff x="1343285" y="3084614"/>
                <a:chExt cx="8256417" cy="3900475"/>
              </a:xfrm>
            </p:grpSpPr>
            <p:sp>
              <p:nvSpPr>
                <p:cNvPr id="12" name="楕円 11"/>
                <p:cNvSpPr>
                  <a:spLocks noChangeAspect="1"/>
                </p:cNvSpPr>
                <p:nvPr/>
              </p:nvSpPr>
              <p:spPr>
                <a:xfrm>
                  <a:off x="1738308" y="3620818"/>
                  <a:ext cx="6086464" cy="2786546"/>
                </a:xfrm>
                <a:prstGeom prst="ellipse">
                  <a:avLst/>
                </a:prstGeom>
                <a:solidFill>
                  <a:schemeClr val="bg1"/>
                </a:solid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a:p>
              </p:txBody>
            </p:sp>
            <p:sp>
              <p:nvSpPr>
                <p:cNvPr id="13" name="台形 12"/>
                <p:cNvSpPr>
                  <a:spLocks/>
                </p:cNvSpPr>
                <p:nvPr/>
              </p:nvSpPr>
              <p:spPr>
                <a:xfrm rot="10800000">
                  <a:off x="1982478" y="4120438"/>
                  <a:ext cx="5583469" cy="1503652"/>
                </a:xfrm>
                <a:prstGeom prst="trapezoid">
                  <a:avLst>
                    <a:gd name="adj" fmla="val 0"/>
                  </a:avLst>
                </a:prstGeom>
                <a:solidFill>
                  <a:schemeClr val="bg1">
                    <a:lumMod val="85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a:p>
              </p:txBody>
            </p:sp>
            <p:sp>
              <p:nvSpPr>
                <p:cNvPr id="14" name="正方形/長方形 13"/>
                <p:cNvSpPr>
                  <a:spLocks/>
                </p:cNvSpPr>
                <p:nvPr/>
              </p:nvSpPr>
              <p:spPr>
                <a:xfrm>
                  <a:off x="2722632" y="3503592"/>
                  <a:ext cx="4086780" cy="1043544"/>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a:p>
              </p:txBody>
            </p:sp>
            <p:sp>
              <p:nvSpPr>
                <p:cNvPr id="15" name="正方形/長方形 14"/>
                <p:cNvSpPr>
                  <a:spLocks noChangeAspect="1"/>
                </p:cNvSpPr>
                <p:nvPr/>
              </p:nvSpPr>
              <p:spPr>
                <a:xfrm>
                  <a:off x="3472608" y="3663918"/>
                  <a:ext cx="947543" cy="39103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100" b="1" dirty="0">
                      <a:latin typeface="Meiryo UI" panose="020B0604030504040204" pitchFamily="50" charset="-128"/>
                      <a:ea typeface="Meiryo UI" panose="020B0604030504040204" pitchFamily="50" charset="-128"/>
                    </a:rPr>
                    <a:t>ゴール３</a:t>
                  </a:r>
                  <a:endParaRPr lang="ja-JP" altLang="en-US" sz="1100" dirty="0">
                    <a:latin typeface="Meiryo UI" panose="020B0604030504040204" pitchFamily="50" charset="-128"/>
                    <a:ea typeface="Meiryo UI" panose="020B0604030504040204" pitchFamily="50" charset="-128"/>
                  </a:endParaRPr>
                </a:p>
              </p:txBody>
            </p:sp>
            <p:sp>
              <p:nvSpPr>
                <p:cNvPr id="16" name="正方形/長方形 15"/>
                <p:cNvSpPr>
                  <a:spLocks noChangeAspect="1"/>
                </p:cNvSpPr>
                <p:nvPr/>
              </p:nvSpPr>
              <p:spPr>
                <a:xfrm>
                  <a:off x="2178025" y="4663856"/>
                  <a:ext cx="949415" cy="3910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100" b="1" dirty="0">
                      <a:latin typeface="Meiryo UI" panose="020B0604030504040204" pitchFamily="50" charset="-128"/>
                      <a:ea typeface="Meiryo UI" panose="020B0604030504040204" pitchFamily="50" charset="-128"/>
                    </a:rPr>
                    <a:t>ゴール１</a:t>
                  </a:r>
                  <a:endParaRPr lang="ja-JP" altLang="en-US" sz="1100" dirty="0">
                    <a:latin typeface="Meiryo UI" panose="020B0604030504040204" pitchFamily="50" charset="-128"/>
                    <a:ea typeface="Meiryo UI" panose="020B0604030504040204" pitchFamily="50" charset="-128"/>
                  </a:endParaRPr>
                </a:p>
              </p:txBody>
            </p:sp>
            <p:sp>
              <p:nvSpPr>
                <p:cNvPr id="17" name="正方形/長方形 16"/>
                <p:cNvSpPr>
                  <a:spLocks noChangeAspect="1"/>
                </p:cNvSpPr>
                <p:nvPr/>
              </p:nvSpPr>
              <p:spPr>
                <a:xfrm>
                  <a:off x="3873330" y="4695992"/>
                  <a:ext cx="831265" cy="3910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100" b="1" dirty="0">
                      <a:latin typeface="Meiryo UI" panose="020B0604030504040204" pitchFamily="50" charset="-128"/>
                      <a:ea typeface="Meiryo UI" panose="020B0604030504040204" pitchFamily="50" charset="-128"/>
                    </a:rPr>
                    <a:t>ゴール４</a:t>
                  </a:r>
                  <a:endParaRPr lang="ja-JP" altLang="en-US" sz="1100" dirty="0">
                    <a:latin typeface="Meiryo UI" panose="020B0604030504040204" pitchFamily="50" charset="-128"/>
                    <a:ea typeface="Meiryo UI" panose="020B0604030504040204" pitchFamily="50" charset="-128"/>
                  </a:endParaRPr>
                </a:p>
              </p:txBody>
            </p:sp>
            <p:sp>
              <p:nvSpPr>
                <p:cNvPr id="18" name="正方形/長方形 17"/>
                <p:cNvSpPr>
                  <a:spLocks noChangeAspect="1"/>
                </p:cNvSpPr>
                <p:nvPr/>
              </p:nvSpPr>
              <p:spPr>
                <a:xfrm>
                  <a:off x="5519032" y="4690263"/>
                  <a:ext cx="885391" cy="3910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100" b="1" dirty="0">
                      <a:latin typeface="Meiryo UI" panose="020B0604030504040204" pitchFamily="50" charset="-128"/>
                      <a:ea typeface="Meiryo UI" panose="020B0604030504040204" pitchFamily="50" charset="-128"/>
                    </a:rPr>
                    <a:t>ゴール</a:t>
                  </a:r>
                  <a:r>
                    <a:rPr lang="en-US" altLang="ja-JP" sz="1100" b="1" dirty="0">
                      <a:latin typeface="Meiryo UI" panose="020B0604030504040204" pitchFamily="50" charset="-128"/>
                      <a:ea typeface="Meiryo UI" panose="020B0604030504040204" pitchFamily="50" charset="-128"/>
                    </a:rPr>
                    <a:t>12</a:t>
                  </a:r>
                  <a:endParaRPr lang="ja-JP" altLang="en-US" sz="1100" dirty="0">
                    <a:latin typeface="Meiryo UI" panose="020B0604030504040204" pitchFamily="50" charset="-128"/>
                    <a:ea typeface="Meiryo UI" panose="020B0604030504040204" pitchFamily="50" charset="-128"/>
                  </a:endParaRPr>
                </a:p>
              </p:txBody>
            </p:sp>
            <p:sp>
              <p:nvSpPr>
                <p:cNvPr id="19" name="テキスト ボックス 64"/>
                <p:cNvSpPr txBox="1">
                  <a:spLocks noChangeAspect="1"/>
                </p:cNvSpPr>
                <p:nvPr/>
              </p:nvSpPr>
              <p:spPr>
                <a:xfrm>
                  <a:off x="2215647" y="4925757"/>
                  <a:ext cx="735767" cy="32253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貧困</a:t>
                  </a:r>
                  <a:r>
                    <a:rPr lang="ja-JP" altLang="en-US"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20" name="テキスト ボックス 65"/>
                <p:cNvSpPr txBox="1">
                  <a:spLocks noChangeAspect="1"/>
                </p:cNvSpPr>
                <p:nvPr/>
              </p:nvSpPr>
              <p:spPr>
                <a:xfrm>
                  <a:off x="3324463" y="3921457"/>
                  <a:ext cx="1243830" cy="35029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健康と福祉」</a:t>
                  </a:r>
                </a:p>
              </p:txBody>
            </p:sp>
            <p:sp>
              <p:nvSpPr>
                <p:cNvPr id="21" name="正方形/長方形 20"/>
                <p:cNvSpPr>
                  <a:spLocks noChangeAspect="1"/>
                </p:cNvSpPr>
                <p:nvPr/>
              </p:nvSpPr>
              <p:spPr>
                <a:xfrm>
                  <a:off x="3441112" y="5706422"/>
                  <a:ext cx="1050831" cy="3910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100" b="1" dirty="0">
                      <a:latin typeface="Meiryo UI" panose="020B0604030504040204" pitchFamily="50" charset="-128"/>
                      <a:ea typeface="Meiryo UI" panose="020B0604030504040204" pitchFamily="50" charset="-128"/>
                    </a:rPr>
                    <a:t>ゴール</a:t>
                  </a:r>
                  <a:r>
                    <a:rPr kumimoji="1" lang="en-US" altLang="ja-JP" sz="1100" b="1" dirty="0">
                      <a:latin typeface="Meiryo UI" panose="020B0604030504040204" pitchFamily="50" charset="-128"/>
                      <a:ea typeface="Meiryo UI" panose="020B0604030504040204" pitchFamily="50" charset="-128"/>
                    </a:rPr>
                    <a:t>11</a:t>
                  </a:r>
                  <a:endParaRPr lang="ja-JP" altLang="en-US" sz="1100" dirty="0">
                    <a:latin typeface="Meiryo UI" panose="020B0604030504040204" pitchFamily="50" charset="-128"/>
                    <a:ea typeface="Meiryo UI" panose="020B0604030504040204" pitchFamily="50" charset="-128"/>
                  </a:endParaRPr>
                </a:p>
              </p:txBody>
            </p:sp>
            <p:sp>
              <p:nvSpPr>
                <p:cNvPr id="22" name="正方形/長方形 21"/>
                <p:cNvSpPr>
                  <a:spLocks noChangeAspect="1"/>
                </p:cNvSpPr>
                <p:nvPr/>
              </p:nvSpPr>
              <p:spPr>
                <a:xfrm>
                  <a:off x="2902524" y="5296205"/>
                  <a:ext cx="4392895" cy="3597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pPr>
                  <a:r>
                    <a:rPr lang="ja-JP" altLang="en-US" sz="9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（「ゴール３」と関連する横断的な課題としての取組み）</a:t>
                  </a:r>
                  <a:endParaRPr lang="en-US" altLang="ja-JP" sz="9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23" name="楕円 22"/>
                <p:cNvSpPr>
                  <a:spLocks noChangeAspect="1"/>
                </p:cNvSpPr>
                <p:nvPr/>
              </p:nvSpPr>
              <p:spPr>
                <a:xfrm>
                  <a:off x="5207726" y="3677281"/>
                  <a:ext cx="1117172"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000" b="1" dirty="0">
                      <a:latin typeface="Meiryo UI" panose="020B0604030504040204" pitchFamily="50" charset="-128"/>
                      <a:ea typeface="Meiryo UI" panose="020B0604030504040204" pitchFamily="50" charset="-128"/>
                    </a:rPr>
                    <a:t>重点</a:t>
                  </a:r>
                  <a:endParaRPr kumimoji="1" lang="en-US" altLang="ja-JP" sz="1000" b="1" dirty="0">
                    <a:latin typeface="Meiryo UI" panose="020B0604030504040204" pitchFamily="50" charset="-128"/>
                    <a:ea typeface="Meiryo UI" panose="020B0604030504040204" pitchFamily="50" charset="-128"/>
                  </a:endParaRPr>
                </a:p>
                <a:p>
                  <a:pPr algn="ctr">
                    <a:lnSpc>
                      <a:spcPts val="1300"/>
                    </a:lnSpc>
                  </a:pPr>
                  <a:r>
                    <a:rPr kumimoji="1" lang="ja-JP" altLang="en-US" sz="1000" b="1" dirty="0">
                      <a:latin typeface="Meiryo UI" panose="020B0604030504040204" pitchFamily="50" charset="-128"/>
                      <a:ea typeface="Meiryo UI" panose="020B0604030504040204" pitchFamily="50" charset="-128"/>
                    </a:rPr>
                    <a:t>ゴール</a:t>
                  </a:r>
                  <a:r>
                    <a:rPr kumimoji="1" lang="en-US" altLang="ja-JP" sz="1000" b="1" dirty="0">
                      <a:latin typeface="Meiryo UI" panose="020B0604030504040204" pitchFamily="50" charset="-128"/>
                      <a:ea typeface="Meiryo UI" panose="020B0604030504040204" pitchFamily="50" charset="-128"/>
                    </a:rPr>
                    <a:t>Ⅰ</a:t>
                  </a:r>
                  <a:endParaRPr kumimoji="1" lang="ja-JP" altLang="en-US" sz="1000" b="1" dirty="0">
                    <a:latin typeface="Meiryo UI" panose="020B0604030504040204" pitchFamily="50" charset="-128"/>
                    <a:ea typeface="Meiryo UI" panose="020B0604030504040204" pitchFamily="50" charset="-128"/>
                  </a:endParaRPr>
                </a:p>
              </p:txBody>
            </p:sp>
            <p:sp>
              <p:nvSpPr>
                <p:cNvPr id="24" name="テキスト ボックス 70"/>
                <p:cNvSpPr txBox="1">
                  <a:spLocks noChangeAspect="1"/>
                </p:cNvSpPr>
                <p:nvPr/>
              </p:nvSpPr>
              <p:spPr>
                <a:xfrm>
                  <a:off x="3923070" y="4925757"/>
                  <a:ext cx="829453" cy="32253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教育」</a:t>
                  </a:r>
                </a:p>
              </p:txBody>
            </p:sp>
            <p:sp>
              <p:nvSpPr>
                <p:cNvPr id="25" name="大かっこ 24"/>
                <p:cNvSpPr>
                  <a:spLocks noChangeAspect="1"/>
                </p:cNvSpPr>
                <p:nvPr/>
              </p:nvSpPr>
              <p:spPr>
                <a:xfrm>
                  <a:off x="5544680" y="5000976"/>
                  <a:ext cx="948598" cy="338643"/>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000"/>
                    </a:lnSpc>
                  </a:pPr>
                  <a:r>
                    <a:rPr lang="ja-JP" altLang="en-US" sz="1000" dirty="0">
                      <a:latin typeface="Meiryo UI" panose="020B0604030504040204" pitchFamily="50" charset="-128"/>
                      <a:ea typeface="Meiryo UI" panose="020B0604030504040204" pitchFamily="50" charset="-128"/>
                    </a:rPr>
                    <a:t>「持続可能な生産と消費」</a:t>
                  </a:r>
                  <a:endParaRPr kumimoji="1" lang="ja-JP" altLang="en-US" sz="1000" dirty="0">
                    <a:latin typeface="Meiryo UI" panose="020B0604030504040204" pitchFamily="50" charset="-128"/>
                    <a:ea typeface="Meiryo UI" panose="020B0604030504040204" pitchFamily="50" charset="-128"/>
                  </a:endParaRPr>
                </a:p>
              </p:txBody>
            </p:sp>
            <p:sp>
              <p:nvSpPr>
                <p:cNvPr id="26" name="大かっこ 25"/>
                <p:cNvSpPr>
                  <a:spLocks noChangeAspect="1"/>
                </p:cNvSpPr>
                <p:nvPr/>
              </p:nvSpPr>
              <p:spPr>
                <a:xfrm>
                  <a:off x="3237500" y="5960860"/>
                  <a:ext cx="1315011" cy="265015"/>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000" dirty="0">
                      <a:latin typeface="Meiryo UI" panose="020B0604030504040204" pitchFamily="50" charset="-128"/>
                      <a:ea typeface="Meiryo UI" panose="020B0604030504040204" pitchFamily="50" charset="-128"/>
                    </a:rPr>
                    <a:t>「持続可能都市」</a:t>
                  </a:r>
                  <a:endParaRPr kumimoji="1" lang="ja-JP" altLang="en-US" sz="1000" dirty="0">
                    <a:latin typeface="Meiryo UI" panose="020B0604030504040204" pitchFamily="50" charset="-128"/>
                    <a:ea typeface="Meiryo UI" panose="020B0604030504040204" pitchFamily="50" charset="-128"/>
                  </a:endParaRPr>
                </a:p>
              </p:txBody>
            </p:sp>
            <p:sp>
              <p:nvSpPr>
                <p:cNvPr id="27" name="楕円 26"/>
                <p:cNvSpPr>
                  <a:spLocks noChangeAspect="1"/>
                </p:cNvSpPr>
                <p:nvPr/>
              </p:nvSpPr>
              <p:spPr>
                <a:xfrm>
                  <a:off x="5205352" y="5708860"/>
                  <a:ext cx="1119546"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000" b="1" dirty="0">
                      <a:latin typeface="Meiryo UI" panose="020B0604030504040204" pitchFamily="50" charset="-128"/>
                      <a:ea typeface="Meiryo UI" panose="020B0604030504040204" pitchFamily="50" charset="-128"/>
                    </a:rPr>
                    <a:t>重点</a:t>
                  </a:r>
                  <a:endParaRPr kumimoji="1" lang="en-US" altLang="ja-JP" sz="1000" b="1" dirty="0">
                    <a:latin typeface="Meiryo UI" panose="020B0604030504040204" pitchFamily="50" charset="-128"/>
                    <a:ea typeface="Meiryo UI" panose="020B0604030504040204" pitchFamily="50" charset="-128"/>
                  </a:endParaRPr>
                </a:p>
                <a:p>
                  <a:pPr algn="ctr">
                    <a:lnSpc>
                      <a:spcPts val="1300"/>
                    </a:lnSpc>
                  </a:pPr>
                  <a:r>
                    <a:rPr kumimoji="1" lang="ja-JP" altLang="en-US" sz="1000" b="1" dirty="0">
                      <a:latin typeface="Meiryo UI" panose="020B0604030504040204" pitchFamily="50" charset="-128"/>
                      <a:ea typeface="Meiryo UI" panose="020B0604030504040204" pitchFamily="50" charset="-128"/>
                    </a:rPr>
                    <a:t>ゴール</a:t>
                  </a:r>
                  <a:r>
                    <a:rPr kumimoji="1" lang="en-US" altLang="ja-JP" sz="1000" b="1" dirty="0">
                      <a:latin typeface="Meiryo UI" panose="020B0604030504040204" pitchFamily="50" charset="-128"/>
                      <a:ea typeface="Meiryo UI" panose="020B0604030504040204" pitchFamily="50" charset="-128"/>
                    </a:rPr>
                    <a:t>Ⅱ</a:t>
                  </a:r>
                  <a:endParaRPr kumimoji="1" lang="ja-JP" altLang="en-US" sz="1000" b="1" dirty="0">
                    <a:latin typeface="Meiryo UI" panose="020B0604030504040204" pitchFamily="50" charset="-128"/>
                    <a:ea typeface="Meiryo UI" panose="020B0604030504040204" pitchFamily="50" charset="-128"/>
                  </a:endParaRPr>
                </a:p>
              </p:txBody>
            </p:sp>
            <p:sp>
              <p:nvSpPr>
                <p:cNvPr id="28" name="正方形/長方形 27"/>
                <p:cNvSpPr>
                  <a:spLocks noChangeAspect="1"/>
                </p:cNvSpPr>
                <p:nvPr/>
              </p:nvSpPr>
              <p:spPr>
                <a:xfrm>
                  <a:off x="3013669" y="4233348"/>
                  <a:ext cx="3370822" cy="37001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pPr>
                  <a:r>
                    <a:rPr lang="ja-JP" altLang="en-US" sz="9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（“いのち”や暮らし、次世代の課題としての取組み）</a:t>
                  </a:r>
                  <a:endParaRPr lang="en-US" altLang="ja-JP" sz="9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29" name="正方形/長方形 28"/>
                <p:cNvSpPr/>
                <p:nvPr/>
              </p:nvSpPr>
              <p:spPr>
                <a:xfrm>
                  <a:off x="2240642" y="6486618"/>
                  <a:ext cx="5081795" cy="17773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ja-JP" altLang="en-US" sz="11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（他のゴールを集約しながら、様々な課題解決にバランスよく貢献）</a:t>
                  </a:r>
                  <a:endParaRPr lang="en-US" altLang="ja-JP" sz="11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1631966" y="3372615"/>
                  <a:ext cx="6284490" cy="3389072"/>
                </a:xfrm>
                <a:prstGeom prst="roundRect">
                  <a:avLst>
                    <a:gd name="adj" fmla="val 0"/>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bIns="36000" rtlCol="0" anchor="b"/>
                <a:lstStyle/>
                <a:p>
                  <a:pPr algn="ctr"/>
                  <a:endParaRPr kumimoji="1" lang="en-US" altLang="ja-JP" sz="11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1" name="正方形/長方形 30"/>
                <p:cNvSpPr>
                  <a:spLocks/>
                </p:cNvSpPr>
                <p:nvPr/>
              </p:nvSpPr>
              <p:spPr>
                <a:xfrm>
                  <a:off x="1343285" y="3084614"/>
                  <a:ext cx="6984000" cy="288000"/>
                </a:xfrm>
                <a:prstGeom prst="rect">
                  <a:avLst/>
                </a:prstGeom>
                <a:noFill/>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国際社会全体の課題であるジェンダーや人権、気候変動への取組み</a:t>
                  </a:r>
                  <a:endParaRPr kumimoji="1" lang="en-US" altLang="ja-JP" sz="1100" b="1" dirty="0">
                    <a:solidFill>
                      <a:schemeClr val="tx1"/>
                    </a:solidFill>
                    <a:latin typeface="Meiryo UI" panose="020B0604030504040204" pitchFamily="50" charset="-128"/>
                    <a:ea typeface="Meiryo UI" panose="020B0604030504040204" pitchFamily="50" charset="-128"/>
                  </a:endParaRPr>
                </a:p>
              </p:txBody>
            </p:sp>
            <p:sp>
              <p:nvSpPr>
                <p:cNvPr id="32" name="正方形/長方形 31"/>
                <p:cNvSpPr>
                  <a:spLocks/>
                </p:cNvSpPr>
                <p:nvPr/>
              </p:nvSpPr>
              <p:spPr>
                <a:xfrm>
                  <a:off x="2450252" y="6733089"/>
                  <a:ext cx="4896000" cy="25200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100" b="1" dirty="0">
                      <a:solidFill>
                        <a:schemeClr val="tx1"/>
                      </a:solidFill>
                      <a:latin typeface="UD デジタル 教科書体 NK-B" panose="02020700000000000000" pitchFamily="18" charset="-128"/>
                      <a:ea typeface="UD デジタル 教科書体 NK-B" panose="02020700000000000000" pitchFamily="18" charset="-128"/>
                    </a:rPr>
                    <a:t>産業や雇用、イノベーションといった都市としての強みを活かす</a:t>
                  </a:r>
                  <a:endParaRPr kumimoji="1" lang="en-US" altLang="ja-JP" sz="1100" b="1" dirty="0">
                    <a:solidFill>
                      <a:schemeClr val="tx1"/>
                    </a:solidFill>
                    <a:latin typeface="Meiryo UI" panose="020B0604030504040204" pitchFamily="50" charset="-128"/>
                    <a:ea typeface="Meiryo UI" panose="020B0604030504040204" pitchFamily="50" charset="-128"/>
                  </a:endParaRPr>
                </a:p>
              </p:txBody>
            </p:sp>
            <p:sp>
              <p:nvSpPr>
                <p:cNvPr id="33" name="角丸四角形 32"/>
                <p:cNvSpPr/>
                <p:nvPr/>
              </p:nvSpPr>
              <p:spPr>
                <a:xfrm>
                  <a:off x="8255095" y="4383125"/>
                  <a:ext cx="1344607"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100" b="1" dirty="0">
                      <a:latin typeface="Meiryo UI" panose="020B0604030504040204" pitchFamily="50" charset="-128"/>
                      <a:ea typeface="Meiryo UI" panose="020B0604030504040204" pitchFamily="50" charset="-128"/>
                    </a:rPr>
                    <a:t>府民の</a:t>
                  </a:r>
                  <a:endParaRPr kumimoji="1" lang="en-US" altLang="ja-JP" sz="1100" b="1" dirty="0">
                    <a:latin typeface="Meiryo UI" panose="020B0604030504040204" pitchFamily="50" charset="-128"/>
                    <a:ea typeface="Meiryo UI" panose="020B0604030504040204" pitchFamily="50" charset="-128"/>
                  </a:endParaRPr>
                </a:p>
                <a:p>
                  <a:pPr algn="ctr"/>
                  <a:r>
                    <a:rPr kumimoji="1" lang="en-US" altLang="ja-JP" sz="1100" b="1" dirty="0">
                      <a:latin typeface="Meiryo UI" panose="020B0604030504040204" pitchFamily="50" charset="-128"/>
                      <a:ea typeface="Meiryo UI" panose="020B0604030504040204" pitchFamily="50" charset="-128"/>
                    </a:rPr>
                    <a:t>well-being</a:t>
                  </a:r>
                  <a:endParaRPr lang="ja-JP" altLang="en-US" sz="1100" dirty="0"/>
                </a:p>
              </p:txBody>
            </p:sp>
            <p:sp>
              <p:nvSpPr>
                <p:cNvPr id="35" name="角丸四角形 34"/>
                <p:cNvSpPr/>
                <p:nvPr/>
              </p:nvSpPr>
              <p:spPr>
                <a:xfrm>
                  <a:off x="8255095" y="5819658"/>
                  <a:ext cx="1344607"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100" b="1" dirty="0">
                      <a:latin typeface="Meiryo UI" panose="020B0604030504040204" pitchFamily="50" charset="-128"/>
                      <a:ea typeface="Meiryo UI" panose="020B0604030504040204" pitchFamily="50" charset="-128"/>
                    </a:rPr>
                    <a:t>地域（大阪）の</a:t>
                  </a:r>
                  <a:endParaRPr kumimoji="1" lang="en-US" altLang="ja-JP" sz="1100" b="1" dirty="0">
                    <a:latin typeface="Meiryo UI" panose="020B0604030504040204" pitchFamily="50" charset="-128"/>
                    <a:ea typeface="Meiryo UI" panose="020B0604030504040204" pitchFamily="50" charset="-128"/>
                  </a:endParaRPr>
                </a:p>
                <a:p>
                  <a:pPr algn="ctr"/>
                  <a:r>
                    <a:rPr kumimoji="1" lang="en-US" altLang="ja-JP" sz="1100" b="1" dirty="0">
                      <a:latin typeface="Meiryo UI" panose="020B0604030504040204" pitchFamily="50" charset="-128"/>
                      <a:ea typeface="Meiryo UI" panose="020B0604030504040204" pitchFamily="50" charset="-128"/>
                    </a:rPr>
                    <a:t>well-being</a:t>
                  </a:r>
                  <a:endParaRPr lang="ja-JP" altLang="en-US" sz="1100" dirty="0"/>
                </a:p>
              </p:txBody>
            </p:sp>
            <p:sp>
              <p:nvSpPr>
                <p:cNvPr id="36" name="右中かっこ 35"/>
                <p:cNvSpPr/>
                <p:nvPr/>
              </p:nvSpPr>
              <p:spPr>
                <a:xfrm>
                  <a:off x="7877292" y="3670246"/>
                  <a:ext cx="253239" cy="2008394"/>
                </a:xfrm>
                <a:prstGeom prst="rightBrace">
                  <a:avLst>
                    <a:gd name="adj1" fmla="val 83970"/>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100"/>
                </a:p>
              </p:txBody>
            </p:sp>
            <p:sp>
              <p:nvSpPr>
                <p:cNvPr id="37" name="右中かっこ 36"/>
                <p:cNvSpPr/>
                <p:nvPr/>
              </p:nvSpPr>
              <p:spPr>
                <a:xfrm>
                  <a:off x="7888722" y="5689000"/>
                  <a:ext cx="237577" cy="742658"/>
                </a:xfrm>
                <a:prstGeom prst="rightBrace">
                  <a:avLst>
                    <a:gd name="adj1" fmla="val 45959"/>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100"/>
                </a:p>
              </p:txBody>
            </p:sp>
          </p:grpSp>
          <p:pic>
            <p:nvPicPr>
              <p:cNvPr id="7" name="図 6"/>
              <p:cNvPicPr preferRelativeResize="0">
                <a:picLocks/>
              </p:cNvPicPr>
              <p:nvPr/>
            </p:nvPicPr>
            <p:blipFill>
              <a:blip r:embed="rId2"/>
              <a:stretch>
                <a:fillRect/>
              </a:stretch>
            </p:blipFill>
            <p:spPr>
              <a:xfrm>
                <a:off x="3242177" y="4742250"/>
                <a:ext cx="490909" cy="490909"/>
              </a:xfrm>
              <a:prstGeom prst="rect">
                <a:avLst/>
              </a:prstGeom>
            </p:spPr>
          </p:pic>
          <p:pic>
            <p:nvPicPr>
              <p:cNvPr id="8" name="図 7"/>
              <p:cNvPicPr preferRelativeResize="0">
                <a:picLocks/>
              </p:cNvPicPr>
              <p:nvPr/>
            </p:nvPicPr>
            <p:blipFill>
              <a:blip r:embed="rId3" cstate="email">
                <a:extLst>
                  <a:ext uri="{28A0092B-C50C-407E-A947-70E740481C1C}">
                    <a14:useLocalDpi xmlns:a14="http://schemas.microsoft.com/office/drawing/2010/main"/>
                  </a:ext>
                </a:extLst>
              </a:blip>
              <a:stretch>
                <a:fillRect/>
              </a:stretch>
            </p:blipFill>
            <p:spPr>
              <a:xfrm>
                <a:off x="3242177" y="6213506"/>
                <a:ext cx="490909" cy="490909"/>
              </a:xfrm>
              <a:prstGeom prst="rect">
                <a:avLst/>
              </a:prstGeom>
            </p:spPr>
          </p:pic>
          <p:pic>
            <p:nvPicPr>
              <p:cNvPr id="9" name="図 8"/>
              <p:cNvPicPr preferRelativeResize="0">
                <a:picLocks/>
              </p:cNvPicPr>
              <p:nvPr/>
            </p:nvPicPr>
            <p:blipFill>
              <a:blip r:embed="rId4"/>
              <a:stretch>
                <a:fillRect/>
              </a:stretch>
            </p:blipFill>
            <p:spPr>
              <a:xfrm>
                <a:off x="4923132" y="5467870"/>
                <a:ext cx="490909" cy="490909"/>
              </a:xfrm>
              <a:prstGeom prst="rect">
                <a:avLst/>
              </a:prstGeom>
            </p:spPr>
          </p:pic>
          <p:pic>
            <p:nvPicPr>
              <p:cNvPr id="10" name="図 9"/>
              <p:cNvPicPr preferRelativeResize="0">
                <a:picLocks/>
              </p:cNvPicPr>
              <p:nvPr/>
            </p:nvPicPr>
            <p:blipFill>
              <a:blip r:embed="rId5" cstate="email">
                <a:extLst>
                  <a:ext uri="{28A0092B-C50C-407E-A947-70E740481C1C}">
                    <a14:useLocalDpi xmlns:a14="http://schemas.microsoft.com/office/drawing/2010/main"/>
                  </a:ext>
                </a:extLst>
              </a:blip>
              <a:stretch>
                <a:fillRect/>
              </a:stretch>
            </p:blipFill>
            <p:spPr>
              <a:xfrm>
                <a:off x="3393809" y="5457718"/>
                <a:ext cx="490909" cy="490909"/>
              </a:xfrm>
              <a:prstGeom prst="rect">
                <a:avLst/>
              </a:prstGeom>
            </p:spPr>
          </p:pic>
          <p:pic>
            <p:nvPicPr>
              <p:cNvPr id="11" name="図 10"/>
              <p:cNvPicPr preferRelativeResize="0">
                <a:picLocks/>
              </p:cNvPicPr>
              <p:nvPr/>
            </p:nvPicPr>
            <p:blipFill>
              <a:blip r:embed="rId6"/>
              <a:stretch>
                <a:fillRect/>
              </a:stretch>
            </p:blipFill>
            <p:spPr>
              <a:xfrm>
                <a:off x="1961738" y="5464249"/>
                <a:ext cx="490909" cy="490909"/>
              </a:xfrm>
              <a:prstGeom prst="rect">
                <a:avLst/>
              </a:prstGeom>
            </p:spPr>
          </p:pic>
        </p:grpSp>
        <p:sp>
          <p:nvSpPr>
            <p:cNvPr id="39" name="テキスト ボックス 38"/>
            <p:cNvSpPr txBox="1"/>
            <p:nvPr/>
          </p:nvSpPr>
          <p:spPr>
            <a:xfrm>
              <a:off x="431737" y="4129266"/>
              <a:ext cx="1685077" cy="276999"/>
            </a:xfrm>
            <a:prstGeom prst="rect">
              <a:avLst/>
            </a:prstGeom>
            <a:noFill/>
          </p:spPr>
          <p:txBody>
            <a:bodyPr wrap="none" rtlCol="0">
              <a:spAutoFit/>
            </a:bodyPr>
            <a:lstStyle/>
            <a:p>
              <a:r>
                <a:rPr kumimoji="1" lang="ja-JP" altLang="en-US" sz="1200" b="1" dirty="0" smtClean="0"/>
                <a:t>重点ゴールと関連ゴール</a:t>
              </a:r>
              <a:endParaRPr kumimoji="1" lang="ja-JP" altLang="en-US" sz="1200" b="1" dirty="0"/>
            </a:p>
          </p:txBody>
        </p:sp>
      </p:grpSp>
      <p:sp>
        <p:nvSpPr>
          <p:cNvPr id="41" name="正方形/長方形 40"/>
          <p:cNvSpPr/>
          <p:nvPr/>
        </p:nvSpPr>
        <p:spPr>
          <a:xfrm>
            <a:off x="86637" y="978032"/>
            <a:ext cx="9732726" cy="3137529"/>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185738" indent="-185738">
              <a:lnSpc>
                <a:spcPts val="2100"/>
              </a:lnSpc>
              <a:spcBef>
                <a:spcPts val="600"/>
              </a:spcBef>
              <a:tabLst>
                <a:tab pos="185738" algn="l"/>
              </a:tabLst>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〇</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コロナ禍により、</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感染症などの健康</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リスクは全世界にとって大きな</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課題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であることが再認識された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2100"/>
              </a:lnSpc>
              <a:spcBef>
                <a:spcPts val="600"/>
              </a:spcBef>
              <a:tabLst>
                <a:tab pos="185738" algn="l"/>
              </a:tabLs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〇　また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、感染拡大防止と経済社会活動の両立に向けた行動変容が進んで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おり、コロナという災害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に負けない</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持続</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可能な</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社会（</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コロナとの共存社会）づくりへの</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注目は高まって</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いる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2100"/>
              </a:lnSpc>
              <a:spcBef>
                <a:spcPts val="600"/>
              </a:spcBef>
              <a:tabLst>
                <a:tab pos="185738" algn="l"/>
              </a:tabLs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重点</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ゴール「ゴール３：健康と福祉」や「ゴール</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：持続可能都市」の重要性がさらに</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向上。）</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2100"/>
              </a:lnSpc>
              <a:spcBef>
                <a:spcPts val="600"/>
              </a:spcBef>
              <a:tabLst>
                <a:tab pos="185738" algn="l"/>
              </a:tabLs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〇　あわせて、雇用対策や教育環境の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維持と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いった</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関連ゴール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（ゴール１「貧困」、ゴール４「教育」）</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の必要性も増している。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2100"/>
              </a:lnSpc>
              <a:spcBef>
                <a:spcPts val="600"/>
              </a:spcBef>
              <a:tabLst>
                <a:tab pos="185738" algn="l"/>
              </a:tabLst>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2100"/>
              </a:lnSpc>
              <a:spcBef>
                <a:spcPts val="600"/>
              </a:spcBef>
              <a:tabLst>
                <a:tab pos="185738" algn="l"/>
              </a:tabLs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〇　コロナ禍を機に、</a:t>
            </a:r>
            <a:r>
              <a:rPr kumimoji="1" lang="ja-JP" altLang="en-US" sz="1600" dirty="0">
                <a:solidFill>
                  <a:prstClr val="black"/>
                </a:solidFill>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積極的に社会変革を図りながら、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コロナとの共存社会に向け</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重点ゴール及び関連ゴールに沿った取組みを進めつつ、</a:t>
            </a:r>
            <a:r>
              <a:rPr kumimoji="1" lang="ja-JP" altLang="en-US" sz="1600" b="1" dirty="0">
                <a:solidFill>
                  <a:prstClr val="black"/>
                </a:solidFill>
              </a:rPr>
              <a:t>「誰一人取り残さない」という</a:t>
            </a:r>
            <a:r>
              <a:rPr kumimoji="1" lang="en-US" altLang="ja-JP" sz="1600" b="1" dirty="0">
                <a:solidFill>
                  <a:prstClr val="black"/>
                </a:solidFill>
              </a:rPr>
              <a:t>SDGs</a:t>
            </a:r>
            <a:r>
              <a:rPr kumimoji="1" lang="ja-JP" altLang="en-US" sz="1600" b="1" dirty="0">
                <a:solidFill>
                  <a:prstClr val="black"/>
                </a:solidFill>
              </a:rPr>
              <a:t>の理念の具体化や、</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「府民の豊かさ</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〔well-being〕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」、「大阪の豊かさ</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〔well-being〕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」を追求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下矢印 1"/>
          <p:cNvSpPr/>
          <p:nvPr/>
        </p:nvSpPr>
        <p:spPr>
          <a:xfrm>
            <a:off x="3692472" y="2774189"/>
            <a:ext cx="1939158" cy="343711"/>
          </a:xfrm>
          <a:prstGeom prst="downArrow">
            <a:avLst/>
          </a:prstGeom>
          <a:solidFill>
            <a:schemeClr val="accent6"/>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064471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164305" y="694555"/>
            <a:ext cx="9593844" cy="477019"/>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0975" indent="-180975">
              <a:lnSpc>
                <a:spcPct val="150000"/>
              </a:lnSpc>
            </a:pPr>
            <a:r>
              <a:rPr kumimoji="1" lang="ja-JP" altLang="en-US" sz="1600" b="1" dirty="0">
                <a:solidFill>
                  <a:schemeClr val="tx1"/>
                </a:solidFill>
                <a:latin typeface="Meiryo UI" panose="020B0604030504040204" pitchFamily="50" charset="-128"/>
                <a:ea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rPr>
              <a:t>●　</a:t>
            </a:r>
            <a:r>
              <a:rPr kumimoji="1" lang="ja-JP" altLang="en-US" sz="1600" b="1" dirty="0" smtClean="0">
                <a:solidFill>
                  <a:schemeClr val="tx1"/>
                </a:solidFill>
                <a:latin typeface="Meiryo UI" panose="020B0604030504040204" pitchFamily="50" charset="-128"/>
                <a:ea typeface="Meiryo UI" panose="020B0604030504040204" pitchFamily="50" charset="-128"/>
              </a:rPr>
              <a:t>健康</a:t>
            </a:r>
            <a:r>
              <a:rPr kumimoji="1" lang="ja-JP" altLang="en-US" sz="1600" dirty="0" smtClean="0">
                <a:solidFill>
                  <a:schemeClr val="tx1"/>
                </a:solidFill>
                <a:latin typeface="Meiryo UI" panose="020B0604030504040204" pitchFamily="50" charset="-128"/>
                <a:ea typeface="Meiryo UI" panose="020B0604030504040204" pitchFamily="50" charset="-128"/>
              </a:rPr>
              <a:t>は、これまでから関心が高い項目であったが、</a:t>
            </a:r>
            <a:r>
              <a:rPr kumimoji="1" lang="ja-JP" altLang="en-US" sz="1600" b="1" dirty="0" smtClean="0">
                <a:solidFill>
                  <a:schemeClr val="tx1"/>
                </a:solidFill>
                <a:latin typeface="Meiryo UI" panose="020B0604030504040204" pitchFamily="50" charset="-128"/>
                <a:ea typeface="Meiryo UI" panose="020B0604030504040204" pitchFamily="50" charset="-128"/>
              </a:rPr>
              <a:t>コロナ禍を経てさらに高まっている。</a:t>
            </a:r>
            <a:endParaRPr kumimoji="1" lang="en-US" altLang="ja-JP" sz="1600" dirty="0" smtClean="0">
              <a:solidFill>
                <a:schemeClr val="tx1"/>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34CF59F8-A367-4EC1-83BF-5D400B8A4CCC}"/>
              </a:ext>
            </a:extLst>
          </p:cNvPr>
          <p:cNvSpPr txBox="1"/>
          <p:nvPr/>
        </p:nvSpPr>
        <p:spPr>
          <a:xfrm>
            <a:off x="4161336" y="6569575"/>
            <a:ext cx="5432508" cy="276999"/>
          </a:xfrm>
          <a:prstGeom prst="rect">
            <a:avLst/>
          </a:prstGeom>
          <a:noFill/>
          <a:ln>
            <a:noFill/>
          </a:ln>
        </p:spPr>
        <p:txBody>
          <a:bodyPr wrap="square" rtlCol="0">
            <a:spAutoFit/>
          </a:bodyPr>
          <a:lstStyle/>
          <a:p>
            <a:pPr marL="217984" indent="-217984"/>
            <a:r>
              <a:rPr lang="ja-JP" altLang="en-US" sz="1200" dirty="0">
                <a:latin typeface="+mn-ea"/>
              </a:rPr>
              <a:t>出典：大阪府</a:t>
            </a:r>
            <a:r>
              <a:rPr lang="en-US" altLang="ja-JP" sz="1200" dirty="0">
                <a:latin typeface="+mn-ea"/>
              </a:rPr>
              <a:t>『</a:t>
            </a:r>
            <a:r>
              <a:rPr lang="ja-JP" altLang="en-US" sz="1200" dirty="0">
                <a:latin typeface="+mn-ea"/>
              </a:rPr>
              <a:t>新型コロナウイルス感染症の影響に関する府民アンケート</a:t>
            </a:r>
            <a:r>
              <a:rPr lang="en-US" altLang="ja-JP" sz="1200" dirty="0">
                <a:latin typeface="+mn-ea"/>
              </a:rPr>
              <a:t>』</a:t>
            </a:r>
            <a:r>
              <a:rPr lang="ja-JP" altLang="en-US" sz="1200" dirty="0">
                <a:latin typeface="+mn-ea"/>
              </a:rPr>
              <a:t>より作成</a:t>
            </a:r>
            <a:endParaRPr lang="en-US" altLang="ja-JP" sz="1200" dirty="0">
              <a:latin typeface="+mn-ea"/>
            </a:endParaRPr>
          </a:p>
        </p:txBody>
      </p:sp>
      <p:graphicFrame>
        <p:nvGraphicFramePr>
          <p:cNvPr id="10" name="Chart 38"/>
          <p:cNvGraphicFramePr>
            <a:graphicFrameLocks/>
          </p:cNvGraphicFramePr>
          <p:nvPr>
            <p:extLst>
              <p:ext uri="{D42A27DB-BD31-4B8C-83A1-F6EECF244321}">
                <p14:modId xmlns:p14="http://schemas.microsoft.com/office/powerpoint/2010/main" val="2701137021"/>
              </p:ext>
            </p:extLst>
          </p:nvPr>
        </p:nvGraphicFramePr>
        <p:xfrm>
          <a:off x="0" y="1411857"/>
          <a:ext cx="13994608" cy="5157718"/>
        </p:xfrm>
        <a:graphic>
          <a:graphicData uri="http://schemas.openxmlformats.org/drawingml/2006/chart">
            <c:chart xmlns:c="http://schemas.openxmlformats.org/drawingml/2006/chart" xmlns:r="http://schemas.openxmlformats.org/officeDocument/2006/relationships" r:id="rId2"/>
          </a:graphicData>
        </a:graphic>
      </p:graphicFrame>
      <p:sp>
        <p:nvSpPr>
          <p:cNvPr id="12" name="正方形/長方形 11"/>
          <p:cNvSpPr/>
          <p:nvPr/>
        </p:nvSpPr>
        <p:spPr>
          <a:xfrm>
            <a:off x="0" y="0"/>
            <a:ext cx="9906000" cy="540000"/>
          </a:xfrm>
          <a:prstGeom prst="rect">
            <a:avLst/>
          </a:prstGeom>
          <a:no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solidFill>
                  <a:prstClr val="white"/>
                </a:solidFill>
                <a:latin typeface="Meiryo UI" panose="020B0604030504040204" pitchFamily="50" charset="-128"/>
                <a:ea typeface="Meiryo UI" panose="020B0604030504040204" pitchFamily="50" charset="-128"/>
              </a:rPr>
              <a:t>　</a:t>
            </a:r>
            <a:r>
              <a:rPr kumimoji="1" lang="ja-JP" altLang="en-US" sz="2000" b="1" dirty="0" smtClean="0">
                <a:solidFill>
                  <a:prstClr val="white"/>
                </a:solidFill>
                <a:latin typeface="Meiryo UI" panose="020B0604030504040204" pitchFamily="50" charset="-128"/>
                <a:ea typeface="Meiryo UI" panose="020B0604030504040204" pitchFamily="50" charset="-128"/>
              </a:rPr>
              <a:t>参考資料</a:t>
            </a:r>
            <a:endParaRPr kumimoji="1" lang="en-US" altLang="ja-JP" sz="2000" b="1" dirty="0">
              <a:solidFill>
                <a:prstClr val="white"/>
              </a:solidFill>
              <a:latin typeface="Meiryo UI" panose="020B0604030504040204" pitchFamily="50" charset="-128"/>
              <a:ea typeface="Meiryo UI" panose="020B0604030504040204" pitchFamily="50" charset="-128"/>
            </a:endParaRPr>
          </a:p>
        </p:txBody>
      </p:sp>
      <p:sp>
        <p:nvSpPr>
          <p:cNvPr id="2" name="角丸四角形 1"/>
          <p:cNvSpPr/>
          <p:nvPr/>
        </p:nvSpPr>
        <p:spPr>
          <a:xfrm>
            <a:off x="2278857" y="1889409"/>
            <a:ext cx="1009485" cy="367580"/>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462319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2"/>
          <a:stretch>
            <a:fillRect/>
          </a:stretch>
        </p:blipFill>
        <p:spPr>
          <a:xfrm>
            <a:off x="154983" y="1974499"/>
            <a:ext cx="5889356" cy="3821375"/>
          </a:xfrm>
          <a:prstGeom prst="rect">
            <a:avLst/>
          </a:prstGeom>
        </p:spPr>
      </p:pic>
      <p:sp>
        <p:nvSpPr>
          <p:cNvPr id="29" name="正方形/長方形 28"/>
          <p:cNvSpPr/>
          <p:nvPr/>
        </p:nvSpPr>
        <p:spPr>
          <a:xfrm>
            <a:off x="154983" y="685349"/>
            <a:ext cx="9593451" cy="838943"/>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0975" indent="-180975">
              <a:lnSpc>
                <a:spcPct val="150000"/>
              </a:lnSpc>
            </a:pPr>
            <a:r>
              <a:rPr kumimoji="1" lang="ja-JP" altLang="en-US" sz="1600" b="1" dirty="0">
                <a:solidFill>
                  <a:schemeClr val="tx1"/>
                </a:solidFill>
                <a:latin typeface="Meiryo UI" panose="020B0604030504040204" pitchFamily="50" charset="-128"/>
                <a:ea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rPr>
              <a:t>●　</a:t>
            </a:r>
            <a:r>
              <a:rPr kumimoji="1" lang="ja-JP" altLang="en-US" sz="1600" dirty="0">
                <a:solidFill>
                  <a:schemeClr val="tx1"/>
                </a:solidFill>
                <a:latin typeface="Meiryo UI" panose="020B0604030504040204" pitchFamily="50" charset="-128"/>
                <a:ea typeface="Meiryo UI" panose="020B0604030504040204" pitchFamily="50" charset="-128"/>
              </a:rPr>
              <a:t>コロナによる外出自粛の中</a:t>
            </a:r>
            <a:r>
              <a:rPr kumimoji="1" lang="ja-JP" altLang="en-US" sz="1600" dirty="0" smtClean="0">
                <a:solidFill>
                  <a:schemeClr val="tx1"/>
                </a:solidFill>
                <a:latin typeface="Meiryo UI" panose="020B0604030504040204" pitchFamily="50" charset="-128"/>
                <a:ea typeface="Meiryo UI" panose="020B0604030504040204" pitchFamily="50" charset="-128"/>
              </a:rPr>
              <a:t>でも、巣ごもり消費や</a:t>
            </a:r>
            <a:r>
              <a:rPr kumimoji="1" lang="en-US" altLang="ja-JP" sz="1600" dirty="0" smtClean="0">
                <a:solidFill>
                  <a:schemeClr val="tx1"/>
                </a:solidFill>
                <a:latin typeface="Meiryo UI" panose="020B0604030504040204" pitchFamily="50" charset="-128"/>
                <a:ea typeface="Meiryo UI" panose="020B0604030504040204" pitchFamily="50" charset="-128"/>
              </a:rPr>
              <a:t>EC</a:t>
            </a:r>
            <a:r>
              <a:rPr kumimoji="1" lang="ja-JP" altLang="en-US" sz="1600" dirty="0" smtClean="0">
                <a:solidFill>
                  <a:schemeClr val="tx1"/>
                </a:solidFill>
                <a:latin typeface="Meiryo UI" panose="020B0604030504040204" pitchFamily="50" charset="-128"/>
                <a:ea typeface="Meiryo UI" panose="020B0604030504040204" pitchFamily="50" charset="-128"/>
              </a:rPr>
              <a:t>取引（ネットショッピング）、キャッシュレス決済といった</a:t>
            </a:r>
            <a:r>
              <a:rPr kumimoji="1" lang="ja-JP" altLang="en-US" sz="1600" b="1" dirty="0" smtClean="0">
                <a:solidFill>
                  <a:schemeClr val="tx1"/>
                </a:solidFill>
                <a:latin typeface="Meiryo UI" panose="020B0604030504040204" pitchFamily="50" charset="-128"/>
                <a:ea typeface="Meiryo UI" panose="020B0604030504040204" pitchFamily="50" charset="-128"/>
              </a:rPr>
              <a:t>非接触型</a:t>
            </a:r>
            <a:endParaRPr kumimoji="1" lang="en-US" altLang="ja-JP" sz="1600" b="1" dirty="0" smtClean="0">
              <a:solidFill>
                <a:schemeClr val="tx1"/>
              </a:solidFill>
              <a:latin typeface="Meiryo UI" panose="020B0604030504040204" pitchFamily="50" charset="-128"/>
              <a:ea typeface="Meiryo UI" panose="020B0604030504040204" pitchFamily="50" charset="-128"/>
            </a:endParaRPr>
          </a:p>
          <a:p>
            <a:pPr marL="180975" indent="-180975">
              <a:lnSpc>
                <a:spcPct val="150000"/>
              </a:lnSpc>
            </a:pPr>
            <a:r>
              <a:rPr kumimoji="1" lang="ja-JP" altLang="en-US" sz="1600" b="1" dirty="0">
                <a:solidFill>
                  <a:schemeClr val="tx1"/>
                </a:solidFill>
                <a:latin typeface="Meiryo UI" panose="020B0604030504040204" pitchFamily="50" charset="-128"/>
                <a:ea typeface="Meiryo UI" panose="020B0604030504040204" pitchFamily="50" charset="-128"/>
              </a:rPr>
              <a:t>　</a:t>
            </a:r>
            <a:r>
              <a:rPr kumimoji="1" lang="ja-JP" altLang="en-US" sz="1600" b="1" dirty="0" smtClean="0">
                <a:solidFill>
                  <a:schemeClr val="tx1"/>
                </a:solidFill>
                <a:latin typeface="Meiryo UI" panose="020B0604030504040204" pitchFamily="50" charset="-128"/>
                <a:ea typeface="Meiryo UI" panose="020B0604030504040204" pitchFamily="50" charset="-128"/>
              </a:rPr>
              <a:t>　サービスが増加するなどの行動変容</a:t>
            </a:r>
            <a:r>
              <a:rPr kumimoji="1" lang="ja-JP" altLang="en-US" sz="1600" dirty="0" smtClean="0">
                <a:solidFill>
                  <a:schemeClr val="tx1"/>
                </a:solidFill>
                <a:latin typeface="Meiryo UI" panose="020B0604030504040204" pitchFamily="50" charset="-128"/>
                <a:ea typeface="Meiryo UI" panose="020B0604030504040204" pitchFamily="50" charset="-128"/>
              </a:rPr>
              <a:t>が起こり、</a:t>
            </a:r>
            <a:r>
              <a:rPr kumimoji="1" lang="ja-JP" altLang="en-US" sz="1600" b="1" dirty="0" smtClean="0">
                <a:solidFill>
                  <a:schemeClr val="tx1"/>
                </a:solidFill>
                <a:latin typeface="Meiryo UI" panose="020B0604030504040204" pitchFamily="50" charset="-128"/>
                <a:ea typeface="Meiryo UI" panose="020B0604030504040204" pitchFamily="50" charset="-128"/>
              </a:rPr>
              <a:t>持続可能な経済活動</a:t>
            </a:r>
            <a:r>
              <a:rPr kumimoji="1" lang="ja-JP" altLang="en-US" sz="1600" dirty="0" smtClean="0">
                <a:solidFill>
                  <a:schemeClr val="tx1"/>
                </a:solidFill>
                <a:latin typeface="Meiryo UI" panose="020B0604030504040204" pitchFamily="50" charset="-128"/>
                <a:ea typeface="Meiryo UI" panose="020B0604030504040204" pitchFamily="50" charset="-128"/>
              </a:rPr>
              <a:t>を行うようになってきている。</a:t>
            </a:r>
            <a:endParaRPr kumimoji="1" lang="en-US" altLang="ja-JP" sz="1600" dirty="0" smtClean="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0" y="0"/>
            <a:ext cx="9906000" cy="540000"/>
          </a:xfrm>
          <a:prstGeom prst="rect">
            <a:avLst/>
          </a:prstGeom>
          <a:no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solidFill>
                  <a:prstClr val="white"/>
                </a:solidFill>
                <a:latin typeface="Meiryo UI" panose="020B0604030504040204" pitchFamily="50" charset="-128"/>
                <a:ea typeface="Meiryo UI" panose="020B0604030504040204" pitchFamily="50" charset="-128"/>
              </a:rPr>
              <a:t>　</a:t>
            </a:r>
            <a:r>
              <a:rPr kumimoji="1" lang="ja-JP" altLang="en-US" sz="2000" b="1" dirty="0" smtClean="0">
                <a:solidFill>
                  <a:prstClr val="white"/>
                </a:solidFill>
                <a:latin typeface="Meiryo UI" panose="020B0604030504040204" pitchFamily="50" charset="-128"/>
                <a:ea typeface="Meiryo UI" panose="020B0604030504040204" pitchFamily="50" charset="-128"/>
              </a:rPr>
              <a:t>参考資料</a:t>
            </a:r>
            <a:endParaRPr kumimoji="1" lang="en-US" altLang="ja-JP" sz="2000" b="1" dirty="0">
              <a:solidFill>
                <a:prstClr val="white"/>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34CF59F8-A367-4EC1-83BF-5D400B8A4CCC}"/>
              </a:ext>
            </a:extLst>
          </p:cNvPr>
          <p:cNvSpPr txBox="1"/>
          <p:nvPr/>
        </p:nvSpPr>
        <p:spPr>
          <a:xfrm>
            <a:off x="3518356" y="6518977"/>
            <a:ext cx="5269688" cy="400110"/>
          </a:xfrm>
          <a:prstGeom prst="rect">
            <a:avLst/>
          </a:prstGeom>
          <a:noFill/>
          <a:ln>
            <a:noFill/>
          </a:ln>
        </p:spPr>
        <p:txBody>
          <a:bodyPr wrap="square" rtlCol="0">
            <a:spAutoFit/>
          </a:bodyPr>
          <a:lstStyle/>
          <a:p>
            <a:pPr marL="217984" indent="-217984"/>
            <a:r>
              <a:rPr lang="ja-JP" altLang="en-US" sz="1000" dirty="0"/>
              <a:t>出典</a:t>
            </a:r>
            <a:r>
              <a:rPr lang="ja-JP" altLang="en-US" sz="1000" dirty="0" smtClean="0"/>
              <a:t>：野村総研 </a:t>
            </a:r>
            <a:r>
              <a:rPr lang="en-US" altLang="ja-JP" sz="1000" dirty="0" smtClean="0"/>
              <a:t>『</a:t>
            </a:r>
            <a:r>
              <a:rPr lang="ja-JP" altLang="en-US" sz="1000" dirty="0" smtClean="0"/>
              <a:t>新型コロナウイルス拡大による</a:t>
            </a:r>
            <a:endParaRPr lang="en-US" altLang="ja-JP" sz="1000" dirty="0" smtClean="0"/>
          </a:p>
          <a:p>
            <a:pPr marL="217984" indent="-217984"/>
            <a:r>
              <a:rPr lang="ja-JP" altLang="en-US" sz="1000" dirty="0" smtClean="0"/>
              <a:t>生活の変化に関するアンケート</a:t>
            </a:r>
            <a:r>
              <a:rPr lang="en-US" altLang="ja-JP" sz="1000" dirty="0" smtClean="0"/>
              <a:t>』</a:t>
            </a:r>
            <a:endParaRPr lang="en-US" altLang="ja-JP" sz="1050" dirty="0"/>
          </a:p>
        </p:txBody>
      </p:sp>
      <p:pic>
        <p:nvPicPr>
          <p:cNvPr id="10" name="図 9"/>
          <p:cNvPicPr>
            <a:picLocks noChangeAspect="1"/>
          </p:cNvPicPr>
          <p:nvPr/>
        </p:nvPicPr>
        <p:blipFill>
          <a:blip r:embed="rId3"/>
          <a:stretch>
            <a:fillRect/>
          </a:stretch>
        </p:blipFill>
        <p:spPr>
          <a:xfrm>
            <a:off x="6280340" y="2031167"/>
            <a:ext cx="3344107" cy="2271287"/>
          </a:xfrm>
          <a:prstGeom prst="rect">
            <a:avLst/>
          </a:prstGeom>
        </p:spPr>
      </p:pic>
      <p:pic>
        <p:nvPicPr>
          <p:cNvPr id="11" name="図 10"/>
          <p:cNvPicPr>
            <a:picLocks noChangeAspect="1"/>
          </p:cNvPicPr>
          <p:nvPr/>
        </p:nvPicPr>
        <p:blipFill>
          <a:blip r:embed="rId4"/>
          <a:stretch>
            <a:fillRect/>
          </a:stretch>
        </p:blipFill>
        <p:spPr>
          <a:xfrm>
            <a:off x="6280340" y="4815551"/>
            <a:ext cx="3344107" cy="2303981"/>
          </a:xfrm>
          <a:prstGeom prst="rect">
            <a:avLst/>
          </a:prstGeom>
        </p:spPr>
      </p:pic>
      <p:sp>
        <p:nvSpPr>
          <p:cNvPr id="14" name="テキスト ボックス 13"/>
          <p:cNvSpPr txBox="1"/>
          <p:nvPr/>
        </p:nvSpPr>
        <p:spPr>
          <a:xfrm>
            <a:off x="6389983" y="4379944"/>
            <a:ext cx="4576835" cy="477054"/>
          </a:xfrm>
          <a:prstGeom prst="rect">
            <a:avLst/>
          </a:prstGeom>
          <a:noFill/>
        </p:spPr>
        <p:txBody>
          <a:bodyPr wrap="square" rtlCol="0">
            <a:spAutoFit/>
          </a:bodyPr>
          <a:lstStyle/>
          <a:p>
            <a:r>
              <a:rPr kumimoji="1" lang="ja-JP" altLang="en-US" sz="1250" b="1" dirty="0" smtClean="0"/>
              <a:t>■ 支払い方法の変化</a:t>
            </a:r>
            <a:endParaRPr kumimoji="1" lang="en-US" altLang="ja-JP" sz="1250" b="1" dirty="0" smtClean="0"/>
          </a:p>
          <a:p>
            <a:r>
              <a:rPr kumimoji="1" lang="ja-JP" altLang="en-US" sz="1250" b="1" dirty="0" smtClean="0"/>
              <a:t> </a:t>
            </a:r>
            <a:r>
              <a:rPr kumimoji="1" lang="en-US" altLang="ja-JP" sz="1250" b="1" dirty="0" smtClean="0"/>
              <a:t>【Q</a:t>
            </a:r>
            <a:r>
              <a:rPr kumimoji="1" lang="ja-JP" altLang="en-US" sz="1250" b="1" dirty="0" smtClean="0"/>
              <a:t>：キャッシュレスでの支払いが増えたか？</a:t>
            </a:r>
            <a:r>
              <a:rPr kumimoji="1" lang="en-US" altLang="ja-JP" sz="1250" b="1" dirty="0" smtClean="0"/>
              <a:t>】</a:t>
            </a:r>
            <a:endParaRPr kumimoji="1" lang="ja-JP" altLang="en-US" sz="1250" b="1" dirty="0"/>
          </a:p>
        </p:txBody>
      </p:sp>
      <p:sp>
        <p:nvSpPr>
          <p:cNvPr id="15" name="テキスト ボックス 14"/>
          <p:cNvSpPr txBox="1"/>
          <p:nvPr/>
        </p:nvSpPr>
        <p:spPr>
          <a:xfrm>
            <a:off x="6389983" y="1558750"/>
            <a:ext cx="5149515" cy="477054"/>
          </a:xfrm>
          <a:prstGeom prst="rect">
            <a:avLst/>
          </a:prstGeom>
          <a:noFill/>
        </p:spPr>
        <p:txBody>
          <a:bodyPr wrap="square" rtlCol="0">
            <a:spAutoFit/>
          </a:bodyPr>
          <a:lstStyle/>
          <a:p>
            <a:r>
              <a:rPr kumimoji="1" lang="ja-JP" altLang="en-US" sz="1250" b="1" dirty="0" smtClean="0"/>
              <a:t>■ サービス利用の変化 </a:t>
            </a:r>
            <a:endParaRPr kumimoji="1" lang="en-US" altLang="ja-JP" sz="1250" b="1" dirty="0" smtClean="0"/>
          </a:p>
          <a:p>
            <a:r>
              <a:rPr kumimoji="1" lang="en-US" altLang="ja-JP" sz="1250" b="1" dirty="0" smtClean="0"/>
              <a:t>【Q</a:t>
            </a:r>
            <a:r>
              <a:rPr kumimoji="1" lang="ja-JP" altLang="en-US" sz="1250" b="1" dirty="0" smtClean="0"/>
              <a:t>：</a:t>
            </a:r>
            <a:r>
              <a:rPr kumimoji="1" lang="en-US" altLang="ja-JP" sz="1250" b="1" dirty="0" smtClean="0"/>
              <a:t>EC</a:t>
            </a:r>
            <a:r>
              <a:rPr kumimoji="1" lang="ja-JP" altLang="en-US" sz="1250" b="1" dirty="0" smtClean="0"/>
              <a:t>（ネットショッピング）の利用が増えたか？</a:t>
            </a:r>
            <a:r>
              <a:rPr kumimoji="1" lang="en-US" altLang="ja-JP" sz="1250" b="1" dirty="0" smtClean="0"/>
              <a:t>】</a:t>
            </a:r>
            <a:endParaRPr kumimoji="1" lang="ja-JP" altLang="en-US" sz="1250" b="1" dirty="0"/>
          </a:p>
        </p:txBody>
      </p:sp>
    </p:spTree>
    <p:extLst>
      <p:ext uri="{BB962C8B-B14F-4D97-AF65-F5344CB8AC3E}">
        <p14:creationId xmlns:p14="http://schemas.microsoft.com/office/powerpoint/2010/main" val="41455234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058" y="1593826"/>
            <a:ext cx="9041883" cy="5262079"/>
          </a:xfrm>
          <a:prstGeom prst="rect">
            <a:avLst/>
          </a:prstGeom>
        </p:spPr>
      </p:pic>
      <p:sp>
        <p:nvSpPr>
          <p:cNvPr id="29" name="正方形/長方形 28"/>
          <p:cNvSpPr/>
          <p:nvPr/>
        </p:nvSpPr>
        <p:spPr>
          <a:xfrm>
            <a:off x="154983" y="679057"/>
            <a:ext cx="9603166" cy="811162"/>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0975" lvl="0" indent="-180975">
              <a:lnSpc>
                <a:spcPct val="150000"/>
              </a:lnSpc>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dirty="0">
                <a:solidFill>
                  <a:prstClr val="black"/>
                </a:solidFill>
                <a:latin typeface="Meiryo UI" panose="020B0604030504040204" pitchFamily="50" charset="-128"/>
                <a:ea typeface="Meiryo UI" panose="020B0604030504040204" pitchFamily="50" charset="-128"/>
              </a:rPr>
              <a:t>　企業</a:t>
            </a:r>
            <a:r>
              <a:rPr kumimoji="1" lang="ja-JP" altLang="en-US" sz="1600" dirty="0" smtClean="0">
                <a:solidFill>
                  <a:prstClr val="black"/>
                </a:solidFill>
                <a:latin typeface="Meiryo UI" panose="020B0604030504040204" pitchFamily="50" charset="-128"/>
                <a:ea typeface="Meiryo UI" panose="020B0604030504040204" pitchFamily="50" charset="-128"/>
              </a:rPr>
              <a:t>も感染拡大防止のためのステークホルダー</a:t>
            </a:r>
            <a:r>
              <a:rPr kumimoji="1" lang="ja-JP" altLang="en-US" sz="1600" dirty="0">
                <a:solidFill>
                  <a:prstClr val="black"/>
                </a:solidFill>
                <a:latin typeface="Meiryo UI" panose="020B0604030504040204" pitchFamily="50" charset="-128"/>
                <a:ea typeface="Meiryo UI" panose="020B0604030504040204" pitchFamily="50" charset="-128"/>
              </a:rPr>
              <a:t>として、テレワークや時差出勤の推奨、対面でのコミュニケーションを　</a:t>
            </a:r>
          </a:p>
          <a:p>
            <a:pPr marL="180975" lvl="0" indent="-180975">
              <a:lnSpc>
                <a:spcPct val="150000"/>
              </a:lnSpc>
            </a:pPr>
            <a:r>
              <a:rPr kumimoji="1" lang="ja-JP" altLang="en-US" sz="1600" dirty="0">
                <a:solidFill>
                  <a:prstClr val="black"/>
                </a:solidFill>
                <a:latin typeface="Meiryo UI" panose="020B0604030504040204" pitchFamily="50" charset="-128"/>
                <a:ea typeface="Meiryo UI" panose="020B0604030504040204" pitchFamily="50" charset="-128"/>
              </a:rPr>
              <a:t>　　避けるなど、</a:t>
            </a:r>
            <a:r>
              <a:rPr kumimoji="1" lang="ja-JP" altLang="en-US" sz="1600" b="1" dirty="0">
                <a:solidFill>
                  <a:prstClr val="black"/>
                </a:solidFill>
                <a:latin typeface="Meiryo UI" panose="020B0604030504040204" pitchFamily="50" charset="-128"/>
                <a:ea typeface="Meiryo UI" panose="020B0604030504040204" pitchFamily="50" charset="-128"/>
              </a:rPr>
              <a:t>持続可能な</a:t>
            </a:r>
            <a:r>
              <a:rPr kumimoji="1" lang="ja-JP" altLang="en-US" sz="1600" b="1" dirty="0" smtClean="0">
                <a:solidFill>
                  <a:prstClr val="black"/>
                </a:solidFill>
                <a:latin typeface="Meiryo UI" panose="020B0604030504040204" pitchFamily="50" charset="-128"/>
                <a:ea typeface="Meiryo UI" panose="020B0604030504040204" pitchFamily="50" charset="-128"/>
              </a:rPr>
              <a:t>社会づくりに向けた行動</a:t>
            </a:r>
            <a:r>
              <a:rPr kumimoji="1" lang="ja-JP" altLang="en-US" sz="1600" b="1" dirty="0">
                <a:solidFill>
                  <a:prstClr val="black"/>
                </a:solidFill>
                <a:latin typeface="Meiryo UI" panose="020B0604030504040204" pitchFamily="50" charset="-128"/>
                <a:ea typeface="Meiryo UI" panose="020B0604030504040204" pitchFamily="50" charset="-128"/>
              </a:rPr>
              <a:t>変容を積極的に推進</a:t>
            </a:r>
            <a:r>
              <a:rPr kumimoji="1" lang="ja-JP" altLang="en-US" sz="1600" dirty="0">
                <a:solidFill>
                  <a:prstClr val="black"/>
                </a:solidFill>
                <a:latin typeface="Meiryo UI" panose="020B0604030504040204" pitchFamily="50" charset="-128"/>
                <a:ea typeface="Meiryo UI" panose="020B0604030504040204" pitchFamily="50" charset="-128"/>
              </a:rPr>
              <a:t>している</a:t>
            </a:r>
            <a:r>
              <a:rPr kumimoji="1" lang="ja-JP" altLang="en-US" sz="1600" dirty="0" smtClean="0">
                <a:solidFill>
                  <a:prstClr val="black"/>
                </a:solidFill>
                <a:latin typeface="Meiryo UI" panose="020B0604030504040204" pitchFamily="50" charset="-128"/>
                <a:ea typeface="Meiryo UI" panose="020B0604030504040204" pitchFamily="50" charset="-128"/>
              </a:rPr>
              <a:t>。</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ja-JP" altLang="en-US" sz="1600" b="0" i="0" u="none" strike="noStrike" kern="1200" cap="none" spc="0" normalizeH="0" baseline="0" noProof="0" dirty="0">
              <a:ln>
                <a:noFill/>
              </a:ln>
              <a:solidFill>
                <a:prstClr val="black"/>
              </a:solidFill>
              <a:effectLst/>
              <a:uLnTx/>
              <a:uFillTx/>
              <a:latin typeface="Arial"/>
              <a:ea typeface="Meiryo UI"/>
              <a:cs typeface="+mn-cs"/>
            </a:endParaRPr>
          </a:p>
        </p:txBody>
      </p:sp>
      <p:sp>
        <p:nvSpPr>
          <p:cNvPr id="13" name="テキスト ボックス 12">
            <a:extLst>
              <a:ext uri="{FF2B5EF4-FFF2-40B4-BE49-F238E27FC236}">
                <a16:creationId xmlns:a16="http://schemas.microsoft.com/office/drawing/2014/main" id="{34CF59F8-A367-4EC1-83BF-5D400B8A4CCC}"/>
              </a:ext>
            </a:extLst>
          </p:cNvPr>
          <p:cNvSpPr txBox="1"/>
          <p:nvPr/>
        </p:nvSpPr>
        <p:spPr>
          <a:xfrm>
            <a:off x="4473492" y="6810660"/>
            <a:ext cx="5432508" cy="276999"/>
          </a:xfrm>
          <a:prstGeom prst="rect">
            <a:avLst/>
          </a:prstGeom>
          <a:noFill/>
          <a:ln>
            <a:noFill/>
          </a:ln>
        </p:spPr>
        <p:txBody>
          <a:bodyPr wrap="square" rtlCol="0">
            <a:spAutoFit/>
          </a:bodyPr>
          <a:lstStyle/>
          <a:p>
            <a:pPr marL="217984" marR="0" lvl="0" indent="-217984"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a:ea typeface="Meiryo UI"/>
                <a:cs typeface="+mn-cs"/>
              </a:rPr>
              <a:t>出典：大阪府</a:t>
            </a:r>
            <a:r>
              <a:rPr kumimoji="0" lang="en-US" altLang="ja-JP" sz="1200" b="0" i="0" u="none" strike="noStrike" kern="1200" cap="none" spc="0" normalizeH="0" baseline="0" noProof="0" dirty="0">
                <a:ln>
                  <a:noFill/>
                </a:ln>
                <a:solidFill>
                  <a:prstClr val="black"/>
                </a:solidFill>
                <a:effectLst/>
                <a:uLnTx/>
                <a:uFillTx/>
                <a:latin typeface="Meiryo UI"/>
                <a:ea typeface="Meiryo UI"/>
                <a:cs typeface="+mn-cs"/>
              </a:rPr>
              <a:t>『</a:t>
            </a:r>
            <a:r>
              <a:rPr kumimoji="0" lang="ja-JP" altLang="en-US" sz="1200" b="0" i="0" u="none" strike="noStrike" kern="1200" cap="none" spc="0" normalizeH="0" baseline="0" noProof="0" dirty="0">
                <a:ln>
                  <a:noFill/>
                </a:ln>
                <a:solidFill>
                  <a:prstClr val="black"/>
                </a:solidFill>
                <a:effectLst/>
                <a:uLnTx/>
                <a:uFillTx/>
                <a:latin typeface="Meiryo UI"/>
                <a:ea typeface="Meiryo UI"/>
                <a:cs typeface="+mn-cs"/>
              </a:rPr>
              <a:t>新型コロナウイルス感染症の影響に関する府民アンケート</a:t>
            </a:r>
            <a:r>
              <a:rPr kumimoji="0" lang="en-US" altLang="ja-JP" sz="1200" b="0" i="0" u="none" strike="noStrike" kern="1200" cap="none" spc="0" normalizeH="0" baseline="0" noProof="0" dirty="0">
                <a:ln>
                  <a:noFill/>
                </a:ln>
                <a:solidFill>
                  <a:prstClr val="black"/>
                </a:solidFill>
                <a:effectLst/>
                <a:uLnTx/>
                <a:uFillTx/>
                <a:latin typeface="Meiryo UI"/>
                <a:ea typeface="Meiryo UI"/>
                <a:cs typeface="+mn-cs"/>
              </a:rPr>
              <a:t>』</a:t>
            </a:r>
            <a:r>
              <a:rPr kumimoji="0" lang="ja-JP" altLang="en-US" sz="1200" b="0" i="0" u="none" strike="noStrike" kern="1200" cap="none" spc="0" normalizeH="0" baseline="0" noProof="0" dirty="0">
                <a:ln>
                  <a:noFill/>
                </a:ln>
                <a:solidFill>
                  <a:prstClr val="black"/>
                </a:solidFill>
                <a:effectLst/>
                <a:uLnTx/>
                <a:uFillTx/>
                <a:latin typeface="Meiryo UI"/>
                <a:ea typeface="Meiryo UI"/>
                <a:cs typeface="+mn-cs"/>
              </a:rPr>
              <a:t>より作成</a:t>
            </a:r>
            <a:endParaRPr kumimoji="0" lang="en-US" altLang="ja-JP" sz="12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2" name="正方形/長方形 11"/>
          <p:cNvSpPr/>
          <p:nvPr/>
        </p:nvSpPr>
        <p:spPr>
          <a:xfrm>
            <a:off x="0" y="0"/>
            <a:ext cx="9906000" cy="540000"/>
          </a:xfrm>
          <a:prstGeom prst="rect">
            <a:avLst/>
          </a:prstGeom>
          <a:noFill/>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a:t>
            </a:r>
            <a:r>
              <a:rPr kumimoji="1" lang="ja-JP" altLang="en-US" sz="20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参考資料</a:t>
            </a:r>
            <a:endPar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 name="角丸四角形 5"/>
          <p:cNvSpPr/>
          <p:nvPr/>
        </p:nvSpPr>
        <p:spPr>
          <a:xfrm>
            <a:off x="631767" y="3520398"/>
            <a:ext cx="8842173" cy="360000"/>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Meiryo UI"/>
              <a:cs typeface="+mn-cs"/>
            </a:endParaRPr>
          </a:p>
        </p:txBody>
      </p:sp>
      <p:sp>
        <p:nvSpPr>
          <p:cNvPr id="7" name="角丸四角形 6"/>
          <p:cNvSpPr/>
          <p:nvPr/>
        </p:nvSpPr>
        <p:spPr>
          <a:xfrm>
            <a:off x="631767" y="4097242"/>
            <a:ext cx="8842173" cy="360000"/>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Meiryo UI"/>
              <a:cs typeface="+mn-cs"/>
            </a:endParaRPr>
          </a:p>
        </p:txBody>
      </p:sp>
      <p:sp>
        <p:nvSpPr>
          <p:cNvPr id="8" name="角丸四角形 7"/>
          <p:cNvSpPr/>
          <p:nvPr/>
        </p:nvSpPr>
        <p:spPr>
          <a:xfrm>
            <a:off x="631767" y="4719729"/>
            <a:ext cx="8842173" cy="360000"/>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Meiryo UI"/>
              <a:cs typeface="+mn-cs"/>
            </a:endParaRPr>
          </a:p>
        </p:txBody>
      </p:sp>
    </p:spTree>
    <p:extLst>
      <p:ext uri="{BB962C8B-B14F-4D97-AF65-F5344CB8AC3E}">
        <p14:creationId xmlns:p14="http://schemas.microsoft.com/office/powerpoint/2010/main" val="13948492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0"/>
            <a:ext cx="9906000" cy="540000"/>
          </a:xfrm>
          <a:prstGeom prst="rect">
            <a:avLst/>
          </a:prstGeom>
          <a:no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solidFill>
                  <a:prstClr val="white"/>
                </a:solidFill>
                <a:latin typeface="Meiryo UI" panose="020B0604030504040204" pitchFamily="50" charset="-128"/>
                <a:ea typeface="Meiryo UI" panose="020B0604030504040204" pitchFamily="50" charset="-128"/>
              </a:rPr>
              <a:t>　</a:t>
            </a:r>
            <a:r>
              <a:rPr kumimoji="1" lang="ja-JP" altLang="en-US" sz="2000" b="1" dirty="0" smtClean="0">
                <a:solidFill>
                  <a:prstClr val="white"/>
                </a:solidFill>
                <a:latin typeface="Meiryo UI" panose="020B0604030504040204" pitchFamily="50" charset="-128"/>
                <a:ea typeface="Meiryo UI" panose="020B0604030504040204" pitchFamily="50" charset="-128"/>
              </a:rPr>
              <a:t>参考資料</a:t>
            </a:r>
            <a:endParaRPr kumimoji="1" lang="en-US" altLang="ja-JP" sz="2000" b="1" dirty="0">
              <a:solidFill>
                <a:prstClr val="white"/>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159113" y="685469"/>
            <a:ext cx="9593844" cy="779146"/>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0975" indent="-180975">
              <a:lnSpc>
                <a:spcPct val="150000"/>
              </a:lnSpc>
            </a:pPr>
            <a:r>
              <a:rPr kumimoji="1" lang="ja-JP" altLang="en-US" sz="1600" b="1" dirty="0">
                <a:solidFill>
                  <a:schemeClr val="tx1"/>
                </a:solidFill>
                <a:latin typeface="Meiryo UI" panose="020B0604030504040204" pitchFamily="50" charset="-128"/>
                <a:ea typeface="Meiryo UI" panose="020B0604030504040204" pitchFamily="50" charset="-128"/>
              </a:rPr>
              <a:t> </a:t>
            </a:r>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rPr>
              <a:t>今回のコロナ禍では特に</a:t>
            </a:r>
            <a:r>
              <a:rPr kumimoji="1" lang="ja-JP" altLang="en-US" sz="1600" b="1" dirty="0" smtClean="0">
                <a:solidFill>
                  <a:schemeClr val="tx1"/>
                </a:solidFill>
                <a:latin typeface="Meiryo UI" panose="020B0604030504040204" pitchFamily="50" charset="-128"/>
                <a:ea typeface="Meiryo UI" panose="020B0604030504040204" pitchFamily="50" charset="-128"/>
              </a:rPr>
              <a:t>非正規雇用者の収入減が顕著</a:t>
            </a:r>
            <a:r>
              <a:rPr kumimoji="1" lang="ja-JP" altLang="en-US" sz="1600" dirty="0" smtClean="0">
                <a:solidFill>
                  <a:schemeClr val="tx1"/>
                </a:solidFill>
                <a:latin typeface="Meiryo UI" panose="020B0604030504040204" pitchFamily="50" charset="-128"/>
                <a:ea typeface="Meiryo UI" panose="020B0604030504040204" pitchFamily="50" charset="-128"/>
              </a:rPr>
              <a:t>であり、生活保護の利用を始めた世帯も大幅に増加する　</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180975" indent="-180975">
              <a:lnSpc>
                <a:spcPct val="150000"/>
              </a:lnSpc>
            </a:pPr>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rPr>
              <a:t>　など、</a:t>
            </a:r>
            <a:r>
              <a:rPr kumimoji="1" lang="ja-JP" altLang="en-US" sz="1600" b="1" dirty="0" smtClean="0">
                <a:solidFill>
                  <a:schemeClr val="tx1"/>
                </a:solidFill>
                <a:latin typeface="Meiryo UI" panose="020B0604030504040204" pitchFamily="50" charset="-128"/>
                <a:ea typeface="Meiryo UI" panose="020B0604030504040204" pitchFamily="50" charset="-128"/>
              </a:rPr>
              <a:t>貧困につながる課題の顕在化</a:t>
            </a:r>
            <a:r>
              <a:rPr kumimoji="1" lang="ja-JP" altLang="en-US" sz="1600" dirty="0">
                <a:solidFill>
                  <a:schemeClr val="tx1"/>
                </a:solidFill>
                <a:latin typeface="Meiryo UI" panose="020B0604030504040204" pitchFamily="50" charset="-128"/>
                <a:ea typeface="Meiryo UI" panose="020B0604030504040204" pitchFamily="50" charset="-128"/>
              </a:rPr>
              <a:t>が</a:t>
            </a:r>
            <a:r>
              <a:rPr kumimoji="1" lang="ja-JP" altLang="en-US" sz="1600" dirty="0" smtClean="0">
                <a:solidFill>
                  <a:schemeClr val="tx1"/>
                </a:solidFill>
                <a:latin typeface="Meiryo UI" panose="020B0604030504040204" pitchFamily="50" charset="-128"/>
                <a:ea typeface="Meiryo UI" panose="020B0604030504040204" pitchFamily="50" charset="-128"/>
              </a:rPr>
              <a:t>見られる。</a:t>
            </a:r>
            <a:endParaRPr kumimoji="1" lang="ja-JP" altLang="en-US" sz="1600" dirty="0">
              <a:solidFill>
                <a:schemeClr val="tx1"/>
              </a:solidFill>
            </a:endParaRPr>
          </a:p>
        </p:txBody>
      </p:sp>
      <p:sp>
        <p:nvSpPr>
          <p:cNvPr id="13" name="テキスト ボックス 12">
            <a:extLst>
              <a:ext uri="{FF2B5EF4-FFF2-40B4-BE49-F238E27FC236}">
                <a16:creationId xmlns:a16="http://schemas.microsoft.com/office/drawing/2014/main" id="{34CF59F8-A367-4EC1-83BF-5D400B8A4CCC}"/>
              </a:ext>
            </a:extLst>
          </p:cNvPr>
          <p:cNvSpPr txBox="1"/>
          <p:nvPr/>
        </p:nvSpPr>
        <p:spPr>
          <a:xfrm>
            <a:off x="2971800" y="6810660"/>
            <a:ext cx="6934200" cy="276999"/>
          </a:xfrm>
          <a:prstGeom prst="rect">
            <a:avLst/>
          </a:prstGeom>
          <a:noFill/>
          <a:ln>
            <a:noFill/>
          </a:ln>
        </p:spPr>
        <p:txBody>
          <a:bodyPr wrap="square" rtlCol="0">
            <a:spAutoFit/>
          </a:bodyPr>
          <a:lstStyle/>
          <a:p>
            <a:pPr marL="217984" indent="-217984"/>
            <a:r>
              <a:rPr lang="zh-TW" altLang="en-US" sz="1200" dirty="0">
                <a:latin typeface="+mn-ea"/>
              </a:rPr>
              <a:t>出典</a:t>
            </a:r>
            <a:r>
              <a:rPr lang="zh-TW" altLang="en-US" sz="1200" dirty="0" smtClean="0">
                <a:latin typeface="+mn-ea"/>
              </a:rPr>
              <a:t>：</a:t>
            </a:r>
            <a:r>
              <a:rPr lang="ja-JP" altLang="en-US" sz="1200" dirty="0">
                <a:latin typeface="+mn-ea"/>
              </a:rPr>
              <a:t>大阪府</a:t>
            </a:r>
            <a:r>
              <a:rPr lang="en-US" altLang="ja-JP" sz="1200" dirty="0">
                <a:latin typeface="+mn-ea"/>
              </a:rPr>
              <a:t>『</a:t>
            </a:r>
            <a:r>
              <a:rPr lang="ja-JP" altLang="en-US" sz="1200" dirty="0">
                <a:latin typeface="+mn-ea"/>
              </a:rPr>
              <a:t>新型コロナウイルス感染症の影響に関する府民アンケート</a:t>
            </a:r>
            <a:r>
              <a:rPr lang="en-US" altLang="ja-JP" sz="1200" dirty="0" smtClean="0">
                <a:latin typeface="+mn-ea"/>
              </a:rPr>
              <a:t>』</a:t>
            </a:r>
            <a:r>
              <a:rPr lang="ja-JP" altLang="en-US" sz="1200" dirty="0" err="1" smtClean="0">
                <a:latin typeface="+mn-ea"/>
              </a:rPr>
              <a:t>、</a:t>
            </a:r>
            <a:r>
              <a:rPr lang="zh-TW" altLang="en-US" sz="1200" dirty="0" smtClean="0">
                <a:latin typeface="+mn-ea"/>
              </a:rPr>
              <a:t>厚生</a:t>
            </a:r>
            <a:r>
              <a:rPr lang="zh-TW" altLang="en-US" sz="1200" dirty="0">
                <a:latin typeface="+mn-ea"/>
              </a:rPr>
              <a:t>労働省 </a:t>
            </a:r>
            <a:r>
              <a:rPr lang="en-US" altLang="zh-TW" sz="1200" dirty="0">
                <a:latin typeface="+mn-ea"/>
              </a:rPr>
              <a:t>『</a:t>
            </a:r>
            <a:r>
              <a:rPr lang="zh-TW" altLang="en-US" sz="1200" dirty="0">
                <a:latin typeface="+mn-ea"/>
              </a:rPr>
              <a:t>被保護者調査</a:t>
            </a:r>
            <a:r>
              <a:rPr lang="en-US" altLang="zh-TW" sz="1200" dirty="0">
                <a:latin typeface="+mn-ea"/>
              </a:rPr>
              <a:t>』</a:t>
            </a:r>
          </a:p>
        </p:txBody>
      </p:sp>
      <p:graphicFrame>
        <p:nvGraphicFramePr>
          <p:cNvPr id="16" name="グラフ 15"/>
          <p:cNvGraphicFramePr>
            <a:graphicFrameLocks/>
          </p:cNvGraphicFramePr>
          <p:nvPr>
            <p:extLst>
              <p:ext uri="{D42A27DB-BD31-4B8C-83A1-F6EECF244321}">
                <p14:modId xmlns:p14="http://schemas.microsoft.com/office/powerpoint/2010/main" val="3593859030"/>
              </p:ext>
            </p:extLst>
          </p:nvPr>
        </p:nvGraphicFramePr>
        <p:xfrm>
          <a:off x="5018836" y="1687575"/>
          <a:ext cx="4734121" cy="4847367"/>
        </p:xfrm>
        <a:graphic>
          <a:graphicData uri="http://schemas.openxmlformats.org/drawingml/2006/chart">
            <c:chart xmlns:c="http://schemas.openxmlformats.org/drawingml/2006/chart" xmlns:r="http://schemas.openxmlformats.org/officeDocument/2006/relationships" r:id="rId2"/>
          </a:graphicData>
        </a:graphic>
      </p:graphicFrame>
      <p:sp>
        <p:nvSpPr>
          <p:cNvPr id="17" name="角丸四角形 16"/>
          <p:cNvSpPr/>
          <p:nvPr/>
        </p:nvSpPr>
        <p:spPr>
          <a:xfrm>
            <a:off x="8001000" y="2686050"/>
            <a:ext cx="842963" cy="3514725"/>
          </a:xfrm>
          <a:prstGeom prst="roundRect">
            <a:avLst>
              <a:gd name="adj" fmla="val 8192"/>
            </a:avLst>
          </a:prstGeom>
          <a:noFill/>
          <a:ln w="317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Meiryo UI"/>
              <a:cs typeface="+mn-cs"/>
            </a:endParaRPr>
          </a:p>
        </p:txBody>
      </p:sp>
      <p:graphicFrame>
        <p:nvGraphicFramePr>
          <p:cNvPr id="18" name="グラフ 17"/>
          <p:cNvGraphicFramePr>
            <a:graphicFrameLocks/>
          </p:cNvGraphicFramePr>
          <p:nvPr>
            <p:extLst>
              <p:ext uri="{D42A27DB-BD31-4B8C-83A1-F6EECF244321}">
                <p14:modId xmlns:p14="http://schemas.microsoft.com/office/powerpoint/2010/main" val="2814160592"/>
              </p:ext>
            </p:extLst>
          </p:nvPr>
        </p:nvGraphicFramePr>
        <p:xfrm>
          <a:off x="54733" y="1687575"/>
          <a:ext cx="4898267" cy="4513200"/>
        </p:xfrm>
        <a:graphic>
          <a:graphicData uri="http://schemas.openxmlformats.org/drawingml/2006/chart">
            <c:chart xmlns:c="http://schemas.openxmlformats.org/drawingml/2006/chart" xmlns:r="http://schemas.openxmlformats.org/officeDocument/2006/relationships" r:id="rId3"/>
          </a:graphicData>
        </a:graphic>
      </p:graphicFrame>
      <p:sp>
        <p:nvSpPr>
          <p:cNvPr id="19" name="テキスト ボックス 18"/>
          <p:cNvSpPr txBox="1"/>
          <p:nvPr/>
        </p:nvSpPr>
        <p:spPr>
          <a:xfrm>
            <a:off x="8427962" y="2097967"/>
            <a:ext cx="1324995" cy="507831"/>
          </a:xfrm>
          <a:prstGeom prst="rect">
            <a:avLst/>
          </a:prstGeom>
          <a:ln w="3175"/>
        </p:spPr>
        <p:style>
          <a:lnRef idx="2">
            <a:schemeClr val="dk1"/>
          </a:lnRef>
          <a:fillRef idx="1">
            <a:schemeClr val="lt1"/>
          </a:fillRef>
          <a:effectRef idx="0">
            <a:schemeClr val="dk1"/>
          </a:effectRef>
          <a:fontRef idx="minor">
            <a:schemeClr val="dk1"/>
          </a:fontRef>
        </p:style>
        <p:txBody>
          <a:bodyPr wrap="square" rtlCol="0">
            <a:spAutoFit/>
          </a:bodyPr>
          <a:lstStyle/>
          <a:p>
            <a:pPr marL="266700" indent="-266700"/>
            <a:r>
              <a:rPr kumimoji="1" lang="en-US" altLang="ja-JP" sz="900" dirty="0" smtClean="0"/>
              <a:t>※</a:t>
            </a:r>
            <a:r>
              <a:rPr kumimoji="1" lang="ja-JP" altLang="en-US" sz="900" dirty="0" smtClean="0"/>
              <a:t>大阪府全体の</a:t>
            </a:r>
            <a:endParaRPr kumimoji="1" lang="en-US" altLang="ja-JP" sz="900" dirty="0" smtClean="0"/>
          </a:p>
          <a:p>
            <a:pPr marL="266700" indent="-266700"/>
            <a:r>
              <a:rPr kumimoji="1" lang="ja-JP" altLang="en-US" sz="900" dirty="0" smtClean="0"/>
              <a:t>　</a:t>
            </a:r>
            <a:r>
              <a:rPr kumimoji="1" lang="en-US" altLang="ja-JP" sz="900" dirty="0" smtClean="0"/>
              <a:t>2020</a:t>
            </a:r>
            <a:r>
              <a:rPr kumimoji="1" lang="ja-JP" altLang="en-US" sz="900" dirty="0" smtClean="0"/>
              <a:t>年４月は</a:t>
            </a:r>
            <a:endParaRPr kumimoji="1" lang="en-US" altLang="ja-JP" sz="900" dirty="0" smtClean="0"/>
          </a:p>
          <a:p>
            <a:pPr marL="266700" indent="-266700"/>
            <a:r>
              <a:rPr kumimoji="1" lang="ja-JP" altLang="en-US" sz="900" dirty="0" smtClean="0"/>
              <a:t>　前年同月比＋</a:t>
            </a:r>
            <a:r>
              <a:rPr kumimoji="1" lang="en-US" altLang="ja-JP" sz="900" dirty="0" smtClean="0"/>
              <a:t>16.3</a:t>
            </a:r>
            <a:r>
              <a:rPr kumimoji="1" lang="ja-JP" altLang="en-US" sz="900" dirty="0" smtClean="0"/>
              <a:t>％</a:t>
            </a:r>
            <a:endParaRPr kumimoji="1" lang="ja-JP" altLang="en-US" sz="900" dirty="0"/>
          </a:p>
        </p:txBody>
      </p:sp>
    </p:spTree>
    <p:extLst>
      <p:ext uri="{BB962C8B-B14F-4D97-AF65-F5344CB8AC3E}">
        <p14:creationId xmlns:p14="http://schemas.microsoft.com/office/powerpoint/2010/main" val="3072512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512" y="1776025"/>
            <a:ext cx="8448975" cy="4419464"/>
          </a:xfrm>
          <a:prstGeom prst="rect">
            <a:avLst/>
          </a:prstGeom>
        </p:spPr>
      </p:pic>
      <p:sp>
        <p:nvSpPr>
          <p:cNvPr id="8" name="正方形/長方形 7"/>
          <p:cNvSpPr/>
          <p:nvPr/>
        </p:nvSpPr>
        <p:spPr>
          <a:xfrm>
            <a:off x="159113" y="685469"/>
            <a:ext cx="9593844" cy="779146"/>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0975" indent="-180975">
              <a:lnSpc>
                <a:spcPct val="150000"/>
              </a:lnSpc>
            </a:pPr>
            <a:r>
              <a:rPr kumimoji="1" lang="ja-JP" altLang="en-US" sz="1600" b="1" dirty="0">
                <a:solidFill>
                  <a:schemeClr val="tx1"/>
                </a:solidFill>
                <a:latin typeface="Meiryo UI" panose="020B0604030504040204" pitchFamily="50" charset="-128"/>
                <a:ea typeface="Meiryo UI" panose="020B0604030504040204" pitchFamily="50" charset="-128"/>
              </a:rPr>
              <a:t> </a:t>
            </a:r>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ja-JP" altLang="en-US" sz="1600" b="1" dirty="0" smtClean="0">
                <a:solidFill>
                  <a:schemeClr val="tx1"/>
                </a:solidFill>
                <a:latin typeface="Meiryo UI" panose="020B0604030504040204" pitchFamily="50" charset="-128"/>
                <a:ea typeface="Meiryo UI" panose="020B0604030504040204" pitchFamily="50" charset="-128"/>
              </a:rPr>
              <a:t>教育</a:t>
            </a:r>
            <a:r>
              <a:rPr kumimoji="1" lang="ja-JP" altLang="en-US" sz="1600" dirty="0">
                <a:solidFill>
                  <a:schemeClr val="tx1"/>
                </a:solidFill>
                <a:latin typeface="Meiryo UI" panose="020B0604030504040204" pitchFamily="50" charset="-128"/>
                <a:ea typeface="Meiryo UI" panose="020B0604030504040204" pitchFamily="50" charset="-128"/>
              </a:rPr>
              <a:t>分野</a:t>
            </a:r>
            <a:r>
              <a:rPr kumimoji="1" lang="ja-JP" altLang="en-US" sz="1600" dirty="0" smtClean="0">
                <a:solidFill>
                  <a:schemeClr val="tx1"/>
                </a:solidFill>
                <a:latin typeface="Meiryo UI" panose="020B0604030504040204" pitchFamily="50" charset="-128"/>
                <a:ea typeface="Meiryo UI" panose="020B0604030504040204" pitchFamily="50" charset="-128"/>
              </a:rPr>
              <a:t>においても授業のオンライン化などの取組みが進んだ一方、コロナの感染が広がる中で</a:t>
            </a:r>
            <a:r>
              <a:rPr kumimoji="1" lang="ja-JP" altLang="en-US" sz="1600" b="1" dirty="0" smtClean="0">
                <a:solidFill>
                  <a:schemeClr val="tx1"/>
                </a:solidFill>
                <a:latin typeface="Meiryo UI" panose="020B0604030504040204" pitchFamily="50" charset="-128"/>
                <a:ea typeface="Meiryo UI" panose="020B0604030504040204" pitchFamily="50" charset="-128"/>
              </a:rPr>
              <a:t>休校や</a:t>
            </a:r>
            <a:r>
              <a:rPr kumimoji="1" lang="ja-JP" altLang="en-US" sz="1600" b="1" dirty="0">
                <a:solidFill>
                  <a:schemeClr val="tx1"/>
                </a:solidFill>
                <a:latin typeface="Meiryo UI" panose="020B0604030504040204" pitchFamily="50" charset="-128"/>
                <a:ea typeface="Meiryo UI" panose="020B0604030504040204" pitchFamily="50" charset="-128"/>
              </a:rPr>
              <a:t>行事</a:t>
            </a:r>
            <a:r>
              <a:rPr kumimoji="1" lang="ja-JP" altLang="en-US" sz="1600" b="1" dirty="0" smtClean="0">
                <a:solidFill>
                  <a:schemeClr val="tx1"/>
                </a:solidFill>
                <a:latin typeface="Meiryo UI" panose="020B0604030504040204" pitchFamily="50" charset="-128"/>
                <a:ea typeface="Meiryo UI" panose="020B0604030504040204" pitchFamily="50" charset="-128"/>
              </a:rPr>
              <a:t>・イベ</a:t>
            </a:r>
            <a:endParaRPr kumimoji="1" lang="en-US" altLang="ja-JP" sz="1600" b="1" dirty="0" smtClean="0">
              <a:solidFill>
                <a:schemeClr val="tx1"/>
              </a:solidFill>
              <a:latin typeface="Meiryo UI" panose="020B0604030504040204" pitchFamily="50" charset="-128"/>
              <a:ea typeface="Meiryo UI" panose="020B0604030504040204" pitchFamily="50" charset="-128"/>
            </a:endParaRPr>
          </a:p>
          <a:p>
            <a:pPr marL="180975" indent="-180975">
              <a:lnSpc>
                <a:spcPct val="150000"/>
              </a:lnSpc>
            </a:pPr>
            <a:r>
              <a:rPr kumimoji="1" lang="ja-JP" altLang="en-US" sz="1600" b="1" dirty="0">
                <a:solidFill>
                  <a:schemeClr val="tx1"/>
                </a:solidFill>
                <a:latin typeface="Meiryo UI" panose="020B0604030504040204" pitchFamily="50" charset="-128"/>
                <a:ea typeface="Meiryo UI" panose="020B0604030504040204" pitchFamily="50" charset="-128"/>
              </a:rPr>
              <a:t>　</a:t>
            </a:r>
            <a:r>
              <a:rPr kumimoji="1" lang="ja-JP" altLang="en-US" sz="1600" b="1" dirty="0" smtClean="0">
                <a:solidFill>
                  <a:schemeClr val="tx1"/>
                </a:solidFill>
                <a:latin typeface="Meiryo UI" panose="020B0604030504040204" pitchFamily="50" charset="-128"/>
                <a:ea typeface="Meiryo UI" panose="020B0604030504040204" pitchFamily="50" charset="-128"/>
              </a:rPr>
              <a:t>　ントの中止、オンライン化に伴う新たなストレス</a:t>
            </a:r>
            <a:r>
              <a:rPr kumimoji="1" lang="ja-JP" altLang="en-US" sz="1600" dirty="0" smtClean="0">
                <a:solidFill>
                  <a:schemeClr val="tx1"/>
                </a:solidFill>
                <a:latin typeface="Meiryo UI" panose="020B0604030504040204" pitchFamily="50" charset="-128"/>
                <a:ea typeface="Meiryo UI" panose="020B0604030504040204" pitchFamily="50" charset="-128"/>
              </a:rPr>
              <a:t>が生じており</a:t>
            </a:r>
            <a:r>
              <a:rPr kumimoji="1" lang="ja-JP" altLang="en-US" sz="1600" smtClean="0">
                <a:solidFill>
                  <a:schemeClr val="tx1"/>
                </a:solidFill>
                <a:latin typeface="Meiryo UI" panose="020B0604030504040204" pitchFamily="50" charset="-128"/>
                <a:ea typeface="Meiryo UI" panose="020B0604030504040204" pitchFamily="50" charset="-128"/>
              </a:rPr>
              <a:t>、引き続き教育環境維持の取組みが</a:t>
            </a:r>
            <a:r>
              <a:rPr kumimoji="1" lang="ja-JP" altLang="en-US" sz="1600" dirty="0" smtClean="0">
                <a:solidFill>
                  <a:schemeClr val="tx1"/>
                </a:solidFill>
                <a:latin typeface="Meiryo UI" panose="020B0604030504040204" pitchFamily="50" charset="-128"/>
                <a:ea typeface="Meiryo UI" panose="020B0604030504040204" pitchFamily="50" charset="-128"/>
              </a:rPr>
              <a:t>必要。</a:t>
            </a:r>
            <a:endParaRPr kumimoji="1" lang="ja-JP" altLang="en-US" sz="1600" dirty="0">
              <a:solidFill>
                <a:schemeClr val="tx1"/>
              </a:solidFill>
            </a:endParaRPr>
          </a:p>
        </p:txBody>
      </p:sp>
      <p:sp>
        <p:nvSpPr>
          <p:cNvPr id="16" name="テキスト ボックス 15"/>
          <p:cNvSpPr txBox="1"/>
          <p:nvPr/>
        </p:nvSpPr>
        <p:spPr>
          <a:xfrm>
            <a:off x="6040912" y="6506900"/>
            <a:ext cx="3583458" cy="276999"/>
          </a:xfrm>
          <a:prstGeom prst="rect">
            <a:avLst/>
          </a:prstGeom>
          <a:noFill/>
        </p:spPr>
        <p:txBody>
          <a:bodyPr wrap="square" rtlCol="0">
            <a:spAutoFit/>
          </a:bodyPr>
          <a:lstStyle/>
          <a:p>
            <a:r>
              <a:rPr kumimoji="1" lang="ja-JP" altLang="en-US" sz="1200" dirty="0">
                <a:latin typeface="+mn-ea"/>
              </a:rPr>
              <a:t>出典：</a:t>
            </a:r>
            <a:r>
              <a:rPr lang="ja-JP" altLang="en-US" sz="1200" dirty="0">
                <a:latin typeface="+mn-ea"/>
              </a:rPr>
              <a:t>⼦どもとお出かけ情報サイト </a:t>
            </a:r>
            <a:r>
              <a:rPr lang="en-US" altLang="ja-JP" sz="1200" dirty="0">
                <a:latin typeface="+mn-ea"/>
              </a:rPr>
              <a:t>『</a:t>
            </a:r>
            <a:r>
              <a:rPr lang="ja-JP" altLang="en-US" sz="1200" dirty="0" err="1">
                <a:latin typeface="+mn-ea"/>
              </a:rPr>
              <a:t>いこ</a:t>
            </a:r>
            <a:r>
              <a:rPr lang="ja-JP" altLang="en-US" sz="1200" dirty="0">
                <a:latin typeface="+mn-ea"/>
              </a:rPr>
              <a:t>ーよ</a:t>
            </a:r>
            <a:r>
              <a:rPr lang="en-US" altLang="ja-JP" sz="1200" dirty="0">
                <a:latin typeface="+mn-ea"/>
              </a:rPr>
              <a:t>』 </a:t>
            </a:r>
            <a:r>
              <a:rPr lang="ja-JP" altLang="en-US" sz="1200" dirty="0">
                <a:latin typeface="+mn-ea"/>
              </a:rPr>
              <a:t>調べ</a:t>
            </a:r>
            <a:endParaRPr kumimoji="1" lang="en-US" altLang="ja-JP" sz="1200" dirty="0">
              <a:latin typeface="+mn-ea"/>
            </a:endParaRPr>
          </a:p>
        </p:txBody>
      </p:sp>
      <p:sp>
        <p:nvSpPr>
          <p:cNvPr id="13" name="正方形/長方形 12"/>
          <p:cNvSpPr/>
          <p:nvPr/>
        </p:nvSpPr>
        <p:spPr>
          <a:xfrm>
            <a:off x="0" y="0"/>
            <a:ext cx="9906000" cy="540000"/>
          </a:xfrm>
          <a:prstGeom prst="rect">
            <a:avLst/>
          </a:prstGeom>
          <a:no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solidFill>
                  <a:prstClr val="white"/>
                </a:solidFill>
                <a:latin typeface="Meiryo UI" panose="020B0604030504040204" pitchFamily="50" charset="-128"/>
                <a:ea typeface="Meiryo UI" panose="020B0604030504040204" pitchFamily="50" charset="-128"/>
              </a:rPr>
              <a:t>　</a:t>
            </a:r>
            <a:r>
              <a:rPr kumimoji="1" lang="ja-JP" altLang="en-US" sz="2000" b="1" dirty="0" smtClean="0">
                <a:solidFill>
                  <a:prstClr val="white"/>
                </a:solidFill>
                <a:latin typeface="Meiryo UI" panose="020B0604030504040204" pitchFamily="50" charset="-128"/>
                <a:ea typeface="Meiryo UI" panose="020B0604030504040204" pitchFamily="50" charset="-128"/>
              </a:rPr>
              <a:t>参考資料</a:t>
            </a:r>
            <a:endParaRPr kumimoji="1" lang="en-US" altLang="ja-JP" sz="2000" b="1" dirty="0">
              <a:solidFill>
                <a:prstClr val="white"/>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93073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300413" y="6766080"/>
            <a:ext cx="6320095" cy="276999"/>
          </a:xfrm>
          <a:prstGeom prst="rect">
            <a:avLst/>
          </a:prstGeom>
          <a:noFill/>
        </p:spPr>
        <p:txBody>
          <a:bodyPr wrap="square" rtlCol="0">
            <a:spAutoFit/>
          </a:bodyPr>
          <a:lstStyle/>
          <a:p>
            <a:r>
              <a:rPr lang="ja-JP" altLang="en-US" sz="1200" dirty="0">
                <a:latin typeface="+mn-ea"/>
              </a:rPr>
              <a:t>出典：内閣府 </a:t>
            </a:r>
            <a:r>
              <a:rPr lang="en-US" altLang="ja-JP" sz="1200" dirty="0">
                <a:latin typeface="+mn-ea"/>
              </a:rPr>
              <a:t>『</a:t>
            </a:r>
            <a:r>
              <a:rPr lang="ja-JP" altLang="en-US" sz="1200" dirty="0">
                <a:latin typeface="+mn-ea"/>
              </a:rPr>
              <a:t>新型コロナウイルス感染症の影響下</a:t>
            </a:r>
            <a:r>
              <a:rPr lang="ja-JP" altLang="en-US" sz="1200" dirty="0" smtClean="0">
                <a:latin typeface="+mn-ea"/>
              </a:rPr>
              <a:t>における生活</a:t>
            </a:r>
            <a:r>
              <a:rPr lang="ja-JP" altLang="en-US" sz="1200" dirty="0">
                <a:latin typeface="+mn-ea"/>
              </a:rPr>
              <a:t>意識・行動の変化に関する調査</a:t>
            </a:r>
            <a:r>
              <a:rPr lang="en-US" altLang="ja-JP" sz="1200" dirty="0">
                <a:latin typeface="+mn-ea"/>
              </a:rPr>
              <a:t>』</a:t>
            </a:r>
            <a:endParaRPr kumimoji="1" lang="ja-JP" altLang="en-US" sz="1200" dirty="0">
              <a:latin typeface="+mn-ea"/>
            </a:endParaRPr>
          </a:p>
        </p:txBody>
      </p:sp>
      <p:pic>
        <p:nvPicPr>
          <p:cNvPr id="3" name="図 2"/>
          <p:cNvPicPr>
            <a:picLocks noChangeAspect="1"/>
          </p:cNvPicPr>
          <p:nvPr/>
        </p:nvPicPr>
        <p:blipFill>
          <a:blip r:embed="rId2"/>
          <a:stretch>
            <a:fillRect/>
          </a:stretch>
        </p:blipFill>
        <p:spPr>
          <a:xfrm>
            <a:off x="1685925" y="2017873"/>
            <a:ext cx="6586537" cy="4669994"/>
          </a:xfrm>
          <a:prstGeom prst="rect">
            <a:avLst/>
          </a:prstGeom>
        </p:spPr>
      </p:pic>
      <p:sp>
        <p:nvSpPr>
          <p:cNvPr id="10" name="正方形/長方形 9"/>
          <p:cNvSpPr/>
          <p:nvPr/>
        </p:nvSpPr>
        <p:spPr>
          <a:xfrm>
            <a:off x="182271" y="685469"/>
            <a:ext cx="9593844" cy="1143274"/>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0975" indent="-180975">
              <a:lnSpc>
                <a:spcPct val="150000"/>
              </a:lnSpc>
            </a:pPr>
            <a:r>
              <a:rPr kumimoji="1" lang="ja-JP" altLang="en-US" sz="1600" b="1" dirty="0">
                <a:solidFill>
                  <a:schemeClr val="tx1"/>
                </a:solidFill>
                <a:latin typeface="Meiryo UI" panose="020B0604030504040204" pitchFamily="50" charset="-128"/>
                <a:ea typeface="Meiryo UI" panose="020B0604030504040204" pitchFamily="50" charset="-128"/>
              </a:rPr>
              <a:t> </a:t>
            </a:r>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rPr>
              <a:t>家族やコミュニティに</a:t>
            </a:r>
            <a:r>
              <a:rPr kumimoji="1" lang="ja-JP" altLang="en-US" sz="1600" dirty="0">
                <a:solidFill>
                  <a:schemeClr val="tx1"/>
                </a:solidFill>
                <a:latin typeface="Meiryo UI" panose="020B0604030504040204" pitchFamily="50" charset="-128"/>
                <a:ea typeface="Meiryo UI" panose="020B0604030504040204" pitchFamily="50" charset="-128"/>
              </a:rPr>
              <a:t>対する意識の変化を見ると、感染拡大前に比べ、“家族の重要性”、“仕事以外の重要性”</a:t>
            </a:r>
            <a:r>
              <a:rPr kumimoji="1" lang="ja-JP" altLang="en-US" sz="1600" dirty="0" smtClean="0">
                <a:solidFill>
                  <a:schemeClr val="tx1"/>
                </a:solidFill>
                <a:latin typeface="Meiryo UI" panose="020B0604030504040204" pitchFamily="50" charset="-128"/>
                <a:ea typeface="Meiryo UI" panose="020B0604030504040204" pitchFamily="50" charset="-128"/>
              </a:rPr>
              <a:t>、</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180975" indent="-180975">
              <a:lnSpc>
                <a:spcPct val="150000"/>
              </a:lnSpc>
            </a:pPr>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rPr>
              <a:t>　“</a:t>
            </a:r>
            <a:r>
              <a:rPr kumimoji="1" lang="ja-JP" altLang="en-US" sz="1600" dirty="0">
                <a:solidFill>
                  <a:schemeClr val="tx1"/>
                </a:solidFill>
                <a:latin typeface="Meiryo UI" panose="020B0604030504040204" pitchFamily="50" charset="-128"/>
                <a:ea typeface="Meiryo UI" panose="020B0604030504040204" pitchFamily="50" charset="-128"/>
              </a:rPr>
              <a:t>社会とのつながりの重要性”をより意識するよう</a:t>
            </a:r>
            <a:r>
              <a:rPr kumimoji="1" lang="ja-JP" altLang="en-US" sz="1600" dirty="0" smtClean="0">
                <a:solidFill>
                  <a:schemeClr val="tx1"/>
                </a:solidFill>
                <a:latin typeface="Meiryo UI" panose="020B0604030504040204" pitchFamily="50" charset="-128"/>
                <a:ea typeface="Meiryo UI" panose="020B0604030504040204" pitchFamily="50" charset="-128"/>
              </a:rPr>
              <a:t>になっており、</a:t>
            </a:r>
            <a:r>
              <a:rPr kumimoji="1" lang="ja-JP" altLang="en-US" sz="1600" b="1" dirty="0">
                <a:solidFill>
                  <a:prstClr val="black"/>
                </a:solidFill>
              </a:rPr>
              <a:t> </a:t>
            </a:r>
            <a:r>
              <a:rPr kumimoji="1" lang="ja-JP" altLang="en-US" sz="1600" b="1" dirty="0" smtClean="0">
                <a:solidFill>
                  <a:prstClr val="black"/>
                </a:solidFill>
              </a:rPr>
              <a:t>地域社会の中で支えあい、つながりの必要性が高</a:t>
            </a:r>
            <a:r>
              <a:rPr kumimoji="1" lang="ja-JP" altLang="en-US" sz="1600" b="1" dirty="0" err="1" smtClean="0">
                <a:solidFill>
                  <a:prstClr val="black"/>
                </a:solidFill>
              </a:rPr>
              <a:t>ま</a:t>
            </a:r>
            <a:endParaRPr kumimoji="1" lang="en-US" altLang="ja-JP" sz="1600" b="1" dirty="0" smtClean="0">
              <a:solidFill>
                <a:prstClr val="black"/>
              </a:solidFill>
            </a:endParaRPr>
          </a:p>
          <a:p>
            <a:pPr marL="180975" indent="-180975">
              <a:lnSpc>
                <a:spcPct val="150000"/>
              </a:lnSpc>
            </a:pPr>
            <a:r>
              <a:rPr kumimoji="1" lang="ja-JP" altLang="en-US" sz="1600" b="1" dirty="0">
                <a:solidFill>
                  <a:prstClr val="black"/>
                </a:solidFill>
              </a:rPr>
              <a:t>　</a:t>
            </a:r>
            <a:r>
              <a:rPr kumimoji="1" lang="ja-JP" altLang="en-US" sz="1600" b="1" dirty="0" smtClean="0">
                <a:solidFill>
                  <a:prstClr val="black"/>
                </a:solidFill>
              </a:rPr>
              <a:t>　っている</a:t>
            </a:r>
            <a:r>
              <a:rPr kumimoji="1" lang="ja-JP" altLang="en-US" sz="1600" dirty="0" smtClean="0">
                <a:solidFill>
                  <a:schemeClr val="tx1"/>
                </a:solidFill>
                <a:latin typeface="Meiryo UI" panose="020B0604030504040204" pitchFamily="50" charset="-128"/>
                <a:ea typeface="Meiryo UI" panose="020B0604030504040204" pitchFamily="50" charset="-128"/>
              </a:rPr>
              <a:t>。</a:t>
            </a:r>
            <a:endParaRPr kumimoji="1" lang="ja-JP" altLang="en-US" sz="1600" dirty="0">
              <a:solidFill>
                <a:schemeClr val="tx1"/>
              </a:solidFill>
            </a:endParaRPr>
          </a:p>
        </p:txBody>
      </p:sp>
      <p:sp>
        <p:nvSpPr>
          <p:cNvPr id="11" name="正方形/長方形 10"/>
          <p:cNvSpPr/>
          <p:nvPr/>
        </p:nvSpPr>
        <p:spPr>
          <a:xfrm>
            <a:off x="0" y="0"/>
            <a:ext cx="9906000" cy="540000"/>
          </a:xfrm>
          <a:prstGeom prst="rect">
            <a:avLst/>
          </a:prstGeom>
          <a:no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solidFill>
                  <a:prstClr val="white"/>
                </a:solidFill>
                <a:latin typeface="Meiryo UI" panose="020B0604030504040204" pitchFamily="50" charset="-128"/>
                <a:ea typeface="Meiryo UI" panose="020B0604030504040204" pitchFamily="50" charset="-128"/>
              </a:rPr>
              <a:t>　</a:t>
            </a:r>
            <a:r>
              <a:rPr kumimoji="1" lang="ja-JP" altLang="en-US" sz="2000" b="1" dirty="0" smtClean="0">
                <a:solidFill>
                  <a:prstClr val="white"/>
                </a:solidFill>
                <a:latin typeface="Meiryo UI" panose="020B0604030504040204" pitchFamily="50" charset="-128"/>
                <a:ea typeface="Meiryo UI" panose="020B0604030504040204" pitchFamily="50" charset="-128"/>
              </a:rPr>
              <a:t>参考資料</a:t>
            </a:r>
            <a:endParaRPr kumimoji="1" lang="en-US" altLang="ja-JP" sz="2000" b="1" dirty="0">
              <a:solidFill>
                <a:prstClr val="white"/>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699160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8221" y="3231756"/>
            <a:ext cx="5617779" cy="3967557"/>
          </a:xfrm>
          <a:prstGeom prst="rect">
            <a:avLst/>
          </a:prstGeom>
        </p:spPr>
      </p:pic>
      <p:sp>
        <p:nvSpPr>
          <p:cNvPr id="2" name="タイトル 1"/>
          <p:cNvSpPr>
            <a:spLocks noGrp="1"/>
          </p:cNvSpPr>
          <p:nvPr>
            <p:ph type="title"/>
          </p:nvPr>
        </p:nvSpPr>
        <p:spPr>
          <a:xfrm>
            <a:off x="628583" y="943494"/>
            <a:ext cx="8909555" cy="2994714"/>
          </a:xfrm>
        </p:spPr>
        <p:txBody>
          <a:bodyPr anchor="ctr">
            <a:normAutofit fontScale="90000"/>
          </a:bodyPr>
          <a:lstStyle/>
          <a:p>
            <a:pPr>
              <a:lnSpc>
                <a:spcPct val="150000"/>
              </a:lnSpc>
              <a:spcBef>
                <a:spcPts val="0"/>
              </a:spcBef>
            </a:pPr>
            <a:r>
              <a:rPr lang="ja-JP" altLang="en-US" dirty="0"/>
              <a:t>意見</a:t>
            </a:r>
            <a:r>
              <a:rPr lang="ja-JP" altLang="en-US" dirty="0" smtClean="0"/>
              <a:t>交換②</a:t>
            </a:r>
            <a:r>
              <a:rPr lang="en-US" altLang="ja-JP" dirty="0" smtClean="0"/>
              <a:t/>
            </a:r>
            <a:br>
              <a:rPr lang="en-US" altLang="ja-JP" dirty="0" smtClean="0"/>
            </a:br>
            <a:r>
              <a:rPr lang="ja-JP" altLang="en-US" sz="4000" dirty="0"/>
              <a:t>ステークホルダーによる自発的な行動に向けて</a:t>
            </a:r>
            <a:endParaRPr kumimoji="1" lang="ja-JP" altLang="en-US" sz="4000" dirty="0"/>
          </a:p>
        </p:txBody>
      </p:sp>
      <p:sp>
        <p:nvSpPr>
          <p:cNvPr id="5" name="スライド番号プレースホルダー 1"/>
          <p:cNvSpPr txBox="1">
            <a:spLocks/>
          </p:cNvSpPr>
          <p:nvPr/>
        </p:nvSpPr>
        <p:spPr>
          <a:xfrm>
            <a:off x="9093200" y="68341"/>
            <a:ext cx="682898" cy="377917"/>
          </a:xfrm>
          <a:prstGeom prst="rect">
            <a:avLst/>
          </a:prstGeom>
          <a:solidFill>
            <a:sysClr val="window" lastClr="FFFFFF"/>
          </a:solidFill>
          <a:ln>
            <a:solidFill>
              <a:srgbClr val="70AD47"/>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7B20388F-A125-4D2E-BBF0-E240911E1C91}" type="slidenum">
              <a:rPr kumimoji="1" lang="ja-JP" altLang="en-US" sz="14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9208240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40000"/>
          </a:xfrm>
          <a:prstGeom prst="rect">
            <a:avLst/>
          </a:prstGeom>
          <a:no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a:t>
            </a:r>
            <a:r>
              <a:rPr kumimoji="1" lang="ja-JP" altLang="en-US" sz="2000" b="1" dirty="0" smtClean="0">
                <a:solidFill>
                  <a:prstClr val="white"/>
                </a:solidFill>
                <a:latin typeface="Meiryo UI" panose="020B0604030504040204" pitchFamily="50" charset="-128"/>
                <a:ea typeface="Meiryo UI" panose="020B0604030504040204" pitchFamily="50" charset="-128"/>
              </a:rPr>
              <a:t>意見</a:t>
            </a:r>
            <a:r>
              <a:rPr kumimoji="1" lang="ja-JP" altLang="en-US" sz="2000" b="1" dirty="0">
                <a:solidFill>
                  <a:prstClr val="white"/>
                </a:solidFill>
                <a:latin typeface="Meiryo UI" panose="020B0604030504040204" pitchFamily="50" charset="-128"/>
                <a:ea typeface="Meiryo UI" panose="020B0604030504040204" pitchFamily="50" charset="-128"/>
              </a:rPr>
              <a:t>交換</a:t>
            </a:r>
            <a:r>
              <a:rPr kumimoji="1" lang="ja-JP" altLang="en-US" sz="2000" b="1" dirty="0" smtClean="0">
                <a:solidFill>
                  <a:prstClr val="white"/>
                </a:solidFill>
                <a:latin typeface="Meiryo UI" panose="020B0604030504040204" pitchFamily="50" charset="-128"/>
                <a:ea typeface="Meiryo UI" panose="020B0604030504040204" pitchFamily="50" charset="-128"/>
              </a:rPr>
              <a:t>②</a:t>
            </a:r>
            <a:r>
              <a:rPr kumimoji="1" lang="ja-JP" altLang="en-US" sz="2000" b="1" dirty="0">
                <a:solidFill>
                  <a:prstClr val="white"/>
                </a:solidFill>
                <a:latin typeface="Meiryo UI" panose="020B0604030504040204" pitchFamily="50" charset="-128"/>
                <a:ea typeface="Meiryo UI" panose="020B0604030504040204" pitchFamily="50" charset="-128"/>
              </a:rPr>
              <a:t>：ステークホルダーによる自発的な行動に向けて</a:t>
            </a:r>
            <a:endParaRPr kumimoji="1" lang="en-US" altLang="ja-JP" sz="2000" b="1" dirty="0">
              <a:solidFill>
                <a:prstClr val="white"/>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42874" y="1035527"/>
            <a:ext cx="3773805" cy="400110"/>
          </a:xfrm>
          <a:prstGeom prst="rect">
            <a:avLst/>
          </a:prstGeom>
          <a:noFill/>
        </p:spPr>
        <p:txBody>
          <a:bodyPr wrap="square" rtlCol="0">
            <a:spAutoFit/>
          </a:bodyPr>
          <a:lstStyle/>
          <a:p>
            <a:r>
              <a:rPr kumimoji="1" lang="ja-JP" altLang="en-US" sz="2000" b="1" dirty="0" smtClean="0">
                <a:solidFill>
                  <a:prstClr val="black"/>
                </a:solidFill>
                <a:latin typeface="Arial"/>
                <a:ea typeface="Meiryo UI"/>
              </a:rPr>
              <a:t>＜基本的な考え方＞</a:t>
            </a:r>
            <a:endParaRPr kumimoji="1" lang="ja-JP" altLang="en-US" sz="2000" b="1" dirty="0">
              <a:solidFill>
                <a:prstClr val="black"/>
              </a:solidFill>
              <a:latin typeface="Arial"/>
              <a:ea typeface="Meiryo UI"/>
            </a:endParaRPr>
          </a:p>
        </p:txBody>
      </p:sp>
      <p:sp>
        <p:nvSpPr>
          <p:cNvPr id="3" name="正方形/長方形 2"/>
          <p:cNvSpPr/>
          <p:nvPr/>
        </p:nvSpPr>
        <p:spPr>
          <a:xfrm>
            <a:off x="304963" y="1700211"/>
            <a:ext cx="9230359" cy="473773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271463" indent="-271463"/>
            <a:endParaRPr kumimoji="1" lang="en-US" altLang="ja-JP" dirty="0" smtClean="0">
              <a:solidFill>
                <a:prstClr val="black"/>
              </a:solidFill>
              <a:latin typeface="Arial"/>
              <a:ea typeface="Meiryo UI"/>
            </a:endParaRPr>
          </a:p>
          <a:p>
            <a:pPr marL="271463" indent="-271463"/>
            <a:r>
              <a:rPr kumimoji="1" lang="ja-JP" altLang="en-US" dirty="0" smtClean="0">
                <a:solidFill>
                  <a:prstClr val="black"/>
                </a:solidFill>
                <a:latin typeface="Arial"/>
                <a:ea typeface="Meiryo UI"/>
              </a:rPr>
              <a:t>〇　 </a:t>
            </a:r>
            <a:r>
              <a:rPr kumimoji="1" lang="en-US" altLang="ja-JP" dirty="0" smtClean="0">
                <a:solidFill>
                  <a:prstClr val="black"/>
                </a:solidFill>
                <a:latin typeface="Arial"/>
                <a:ea typeface="Meiryo UI"/>
              </a:rPr>
              <a:t>SDGs</a:t>
            </a:r>
            <a:r>
              <a:rPr kumimoji="1" lang="ja-JP" altLang="en-US" dirty="0" smtClean="0">
                <a:solidFill>
                  <a:prstClr val="black"/>
                </a:solidFill>
                <a:latin typeface="Arial"/>
                <a:ea typeface="Meiryo UI"/>
              </a:rPr>
              <a:t>は</a:t>
            </a:r>
            <a:r>
              <a:rPr kumimoji="1" lang="en-US" altLang="ja-JP" dirty="0" smtClean="0">
                <a:solidFill>
                  <a:prstClr val="black"/>
                </a:solidFill>
                <a:latin typeface="Arial"/>
                <a:ea typeface="Meiryo UI"/>
              </a:rPr>
              <a:t>2015</a:t>
            </a:r>
            <a:r>
              <a:rPr kumimoji="1" lang="ja-JP" altLang="en-US" dirty="0" smtClean="0">
                <a:solidFill>
                  <a:prstClr val="black"/>
                </a:solidFill>
                <a:latin typeface="Arial"/>
                <a:ea typeface="Meiryo UI"/>
              </a:rPr>
              <a:t>年に国連総会で採択された「持続可能な開発のための</a:t>
            </a:r>
            <a:r>
              <a:rPr kumimoji="1" lang="en-US" altLang="ja-JP" dirty="0" smtClean="0">
                <a:solidFill>
                  <a:prstClr val="black"/>
                </a:solidFill>
                <a:latin typeface="Arial"/>
                <a:ea typeface="Meiryo UI"/>
              </a:rPr>
              <a:t>2030</a:t>
            </a:r>
            <a:r>
              <a:rPr kumimoji="1" lang="ja-JP" altLang="en-US" dirty="0" smtClean="0">
                <a:solidFill>
                  <a:prstClr val="black"/>
                </a:solidFill>
                <a:latin typeface="Arial"/>
                <a:ea typeface="Meiryo UI"/>
              </a:rPr>
              <a:t>アジェンダ」（以下「アジェンダ」という。）のもと、“誰一人取り残さない”という共通理念に沿って、大胆かつ変革的な手段により持続可能な社会の実現をめざすもの。</a:t>
            </a:r>
            <a:endParaRPr kumimoji="1" lang="en-US" altLang="ja-JP" dirty="0">
              <a:solidFill>
                <a:prstClr val="black"/>
              </a:solidFill>
              <a:latin typeface="Arial"/>
              <a:ea typeface="Meiryo UI"/>
            </a:endParaRPr>
          </a:p>
          <a:p>
            <a:pPr marL="271463" indent="-271463"/>
            <a:endParaRPr kumimoji="1" lang="en-US" altLang="ja-JP" dirty="0">
              <a:solidFill>
                <a:prstClr val="black"/>
              </a:solidFill>
              <a:latin typeface="Arial"/>
              <a:ea typeface="Meiryo UI"/>
            </a:endParaRPr>
          </a:p>
          <a:p>
            <a:pPr marL="271463" indent="-271463"/>
            <a:r>
              <a:rPr kumimoji="1" lang="ja-JP" altLang="en-US" dirty="0" smtClean="0">
                <a:solidFill>
                  <a:prstClr val="black"/>
                </a:solidFill>
                <a:latin typeface="Arial"/>
                <a:ea typeface="Meiryo UI"/>
              </a:rPr>
              <a:t>〇　 アジェンダでは、すべての国及びすべてのステークホルダーは、協同的なパートナーシップの下、この計画を実行するとしており、</a:t>
            </a:r>
            <a:r>
              <a:rPr kumimoji="1" lang="en-US" altLang="ja-JP" b="1" dirty="0" smtClean="0">
                <a:solidFill>
                  <a:prstClr val="black"/>
                </a:solidFill>
                <a:latin typeface="Arial"/>
                <a:ea typeface="Meiryo UI"/>
              </a:rPr>
              <a:t>SDGs</a:t>
            </a:r>
            <a:r>
              <a:rPr kumimoji="1" lang="ja-JP" altLang="en-US" b="1" dirty="0" smtClean="0">
                <a:solidFill>
                  <a:prstClr val="black"/>
                </a:solidFill>
                <a:latin typeface="Arial"/>
                <a:ea typeface="Meiryo UI"/>
              </a:rPr>
              <a:t>は行政や企業だけでなく、個人を含めたあらゆるステークホルダーが理解し、行動していくことが重要</a:t>
            </a:r>
            <a:r>
              <a:rPr kumimoji="1" lang="ja-JP" altLang="en-US" dirty="0" smtClean="0">
                <a:solidFill>
                  <a:prstClr val="black"/>
                </a:solidFill>
                <a:latin typeface="Arial"/>
                <a:ea typeface="Meiryo UI"/>
              </a:rPr>
              <a:t>となっている。</a:t>
            </a:r>
            <a:endParaRPr kumimoji="1" lang="en-US" altLang="ja-JP" dirty="0">
              <a:solidFill>
                <a:prstClr val="black"/>
              </a:solidFill>
              <a:latin typeface="Arial"/>
              <a:ea typeface="Meiryo UI"/>
            </a:endParaRPr>
          </a:p>
          <a:p>
            <a:pPr marL="271463" indent="-271463"/>
            <a:endParaRPr kumimoji="1" lang="en-US" altLang="ja-JP" dirty="0" smtClean="0">
              <a:solidFill>
                <a:prstClr val="black"/>
              </a:solidFill>
              <a:latin typeface="Arial"/>
              <a:ea typeface="Meiryo UI"/>
            </a:endParaRPr>
          </a:p>
          <a:p>
            <a:pPr marL="271463" indent="-271463"/>
            <a:r>
              <a:rPr kumimoji="1" lang="ja-JP" altLang="en-US" dirty="0">
                <a:solidFill>
                  <a:prstClr val="black"/>
                </a:solidFill>
              </a:rPr>
              <a:t>〇　 </a:t>
            </a:r>
            <a:r>
              <a:rPr kumimoji="1" lang="ja-JP" altLang="en-US" dirty="0" smtClean="0">
                <a:solidFill>
                  <a:prstClr val="black"/>
                </a:solidFill>
              </a:rPr>
              <a:t>特に、</a:t>
            </a:r>
            <a:r>
              <a:rPr kumimoji="1" lang="en-US" altLang="ja-JP" dirty="0">
                <a:solidFill>
                  <a:prstClr val="black"/>
                </a:solidFill>
              </a:rPr>
              <a:t>2025</a:t>
            </a:r>
            <a:r>
              <a:rPr kumimoji="1" lang="ja-JP" altLang="en-US" dirty="0">
                <a:solidFill>
                  <a:prstClr val="black"/>
                </a:solidFill>
              </a:rPr>
              <a:t>年に開催される大阪・関西万博は、その</a:t>
            </a:r>
            <a:r>
              <a:rPr kumimoji="1" lang="ja-JP" altLang="en-US" dirty="0" smtClean="0">
                <a:solidFill>
                  <a:prstClr val="black"/>
                </a:solidFill>
              </a:rPr>
              <a:t>メインテーマとして「</a:t>
            </a:r>
            <a:r>
              <a:rPr kumimoji="1" lang="ja-JP" altLang="en-US" dirty="0">
                <a:solidFill>
                  <a:prstClr val="black"/>
                </a:solidFill>
              </a:rPr>
              <a:t>いのち輝く未来社会のデザイン」を</a:t>
            </a:r>
            <a:r>
              <a:rPr kumimoji="1" lang="ja-JP" altLang="en-US" dirty="0" smtClean="0">
                <a:solidFill>
                  <a:prstClr val="black"/>
                </a:solidFill>
              </a:rPr>
              <a:t>掲げている。これ</a:t>
            </a:r>
            <a:r>
              <a:rPr kumimoji="1" lang="ja-JP" altLang="en-US" dirty="0">
                <a:solidFill>
                  <a:prstClr val="black"/>
                </a:solidFill>
              </a:rPr>
              <a:t>はまさに</a:t>
            </a:r>
            <a:r>
              <a:rPr kumimoji="1" lang="en-US" altLang="ja-JP" dirty="0">
                <a:solidFill>
                  <a:prstClr val="black"/>
                </a:solidFill>
              </a:rPr>
              <a:t>SDGs</a:t>
            </a:r>
            <a:r>
              <a:rPr kumimoji="1" lang="ja-JP" altLang="en-US" dirty="0">
                <a:solidFill>
                  <a:prstClr val="black"/>
                </a:solidFill>
              </a:rPr>
              <a:t>が達成された社会を</a:t>
            </a:r>
            <a:r>
              <a:rPr kumimoji="1" lang="ja-JP" altLang="en-US">
                <a:solidFill>
                  <a:prstClr val="black"/>
                </a:solidFill>
              </a:rPr>
              <a:t>めざす</a:t>
            </a:r>
            <a:r>
              <a:rPr kumimoji="1" lang="ja-JP" altLang="en-US" smtClean="0">
                <a:solidFill>
                  <a:prstClr val="black"/>
                </a:solidFill>
              </a:rPr>
              <a:t>ものであり</a:t>
            </a:r>
            <a:r>
              <a:rPr kumimoji="1" lang="ja-JP" altLang="en-US" dirty="0" smtClean="0">
                <a:solidFill>
                  <a:prstClr val="black"/>
                </a:solidFill>
              </a:rPr>
              <a:t>、</a:t>
            </a:r>
            <a:r>
              <a:rPr kumimoji="1" lang="ja-JP" altLang="en-US" b="1" dirty="0" smtClean="0">
                <a:solidFill>
                  <a:prstClr val="black"/>
                </a:solidFill>
              </a:rPr>
              <a:t>大阪は万博の地元都市</a:t>
            </a:r>
            <a:r>
              <a:rPr kumimoji="1" lang="ja-JP" altLang="en-US" b="1" dirty="0">
                <a:solidFill>
                  <a:prstClr val="black"/>
                </a:solidFill>
              </a:rPr>
              <a:t>として、世界の先頭に</a:t>
            </a:r>
            <a:r>
              <a:rPr kumimoji="1" lang="ja-JP" altLang="en-US" b="1" dirty="0" smtClean="0">
                <a:solidFill>
                  <a:prstClr val="black"/>
                </a:solidFill>
              </a:rPr>
              <a:t>立って「</a:t>
            </a:r>
            <a:r>
              <a:rPr kumimoji="1" lang="en-US" altLang="ja-JP" b="1" dirty="0" smtClean="0">
                <a:solidFill>
                  <a:prstClr val="black"/>
                </a:solidFill>
              </a:rPr>
              <a:t>SDGs</a:t>
            </a:r>
            <a:r>
              <a:rPr kumimoji="1" lang="ja-JP" altLang="en-US" b="1" dirty="0" smtClean="0">
                <a:solidFill>
                  <a:prstClr val="black"/>
                </a:solidFill>
              </a:rPr>
              <a:t>先進都市」の</a:t>
            </a:r>
            <a:r>
              <a:rPr kumimoji="1" lang="ja-JP" altLang="en-US" b="1" dirty="0">
                <a:solidFill>
                  <a:prstClr val="black"/>
                </a:solidFill>
              </a:rPr>
              <a:t>達成に</a:t>
            </a:r>
            <a:r>
              <a:rPr kumimoji="1" lang="ja-JP" altLang="en-US" b="1" dirty="0" smtClean="0">
                <a:solidFill>
                  <a:prstClr val="black"/>
                </a:solidFill>
              </a:rPr>
              <a:t>貢献していく必要</a:t>
            </a:r>
            <a:r>
              <a:rPr kumimoji="1" lang="ja-JP" altLang="en-US" dirty="0" smtClean="0">
                <a:solidFill>
                  <a:prstClr val="black"/>
                </a:solidFill>
              </a:rPr>
              <a:t>がある。</a:t>
            </a:r>
            <a:endParaRPr kumimoji="1" lang="en-US" altLang="ja-JP" dirty="0" smtClean="0">
              <a:solidFill>
                <a:prstClr val="black"/>
              </a:solidFill>
            </a:endParaRPr>
          </a:p>
          <a:p>
            <a:pPr marL="271463" indent="-271463"/>
            <a:endParaRPr kumimoji="1" lang="en-US" altLang="ja-JP" dirty="0">
              <a:solidFill>
                <a:prstClr val="black"/>
              </a:solidFill>
            </a:endParaRPr>
          </a:p>
          <a:p>
            <a:pPr marL="271463" indent="-271463"/>
            <a:r>
              <a:rPr kumimoji="1" lang="ja-JP" altLang="en-US" dirty="0" smtClean="0">
                <a:solidFill>
                  <a:prstClr val="black"/>
                </a:solidFill>
              </a:rPr>
              <a:t>〇　 以上を踏まえ、</a:t>
            </a:r>
            <a:r>
              <a:rPr kumimoji="1" lang="en-US" altLang="ja-JP" dirty="0" smtClean="0">
                <a:solidFill>
                  <a:prstClr val="black"/>
                </a:solidFill>
              </a:rPr>
              <a:t>2030</a:t>
            </a:r>
            <a:r>
              <a:rPr kumimoji="1" lang="ja-JP" altLang="en-US" dirty="0" smtClean="0">
                <a:solidFill>
                  <a:prstClr val="black"/>
                </a:solidFill>
              </a:rPr>
              <a:t>年の目標年次に向け、</a:t>
            </a:r>
            <a:r>
              <a:rPr kumimoji="1" lang="ja-JP" altLang="en-US" b="1" dirty="0" smtClean="0">
                <a:solidFill>
                  <a:prstClr val="black"/>
                </a:solidFill>
              </a:rPr>
              <a:t>大阪にゆかりのあるあらゆるステークホルダーの自発的な行動を促すために有効と思われる取組みについて議論する。</a:t>
            </a:r>
            <a:endParaRPr kumimoji="1" lang="en-US" altLang="ja-JP" dirty="0">
              <a:solidFill>
                <a:prstClr val="black"/>
              </a:solidFill>
              <a:latin typeface="Arial"/>
              <a:ea typeface="Meiryo UI"/>
            </a:endParaRPr>
          </a:p>
        </p:txBody>
      </p:sp>
    </p:spTree>
    <p:extLst>
      <p:ext uri="{BB962C8B-B14F-4D97-AF65-F5344CB8AC3E}">
        <p14:creationId xmlns:p14="http://schemas.microsoft.com/office/powerpoint/2010/main" val="1376834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8221" y="3231756"/>
            <a:ext cx="5617779" cy="3967557"/>
          </a:xfrm>
          <a:prstGeom prst="rect">
            <a:avLst/>
          </a:prstGeom>
        </p:spPr>
      </p:pic>
      <p:sp>
        <p:nvSpPr>
          <p:cNvPr id="2" name="タイトル 1"/>
          <p:cNvSpPr>
            <a:spLocks noGrp="1"/>
          </p:cNvSpPr>
          <p:nvPr>
            <p:ph type="title"/>
          </p:nvPr>
        </p:nvSpPr>
        <p:spPr>
          <a:xfrm>
            <a:off x="570773" y="833137"/>
            <a:ext cx="8543925" cy="2994714"/>
          </a:xfrm>
        </p:spPr>
        <p:txBody>
          <a:bodyPr anchor="ctr"/>
          <a:lstStyle/>
          <a:p>
            <a:pPr>
              <a:lnSpc>
                <a:spcPct val="100000"/>
              </a:lnSpc>
              <a:spcBef>
                <a:spcPts val="1200"/>
              </a:spcBef>
            </a:pPr>
            <a:r>
              <a:rPr kumimoji="1" lang="en-US" altLang="ja-JP" sz="5400" dirty="0" smtClean="0"/>
              <a:t/>
            </a:r>
            <a:br>
              <a:rPr kumimoji="1" lang="en-US" altLang="ja-JP" sz="5400" dirty="0" smtClean="0"/>
            </a:br>
            <a:r>
              <a:rPr kumimoji="1" lang="ja-JP" altLang="en-US" sz="5400" dirty="0" smtClean="0"/>
              <a:t>　</a:t>
            </a:r>
            <a:r>
              <a:rPr kumimoji="1" lang="en-US" altLang="ja-JP" sz="3600" dirty="0" smtClean="0"/>
              <a:t>2020</a:t>
            </a:r>
            <a:r>
              <a:rPr kumimoji="1" lang="ja-JP" altLang="en-US" sz="3600" dirty="0" smtClean="0"/>
              <a:t>年度の大阪府の取組み</a:t>
            </a:r>
            <a:r>
              <a:rPr kumimoji="1" lang="en-US" altLang="ja-JP" sz="3600" dirty="0" smtClean="0"/>
              <a:t/>
            </a:r>
            <a:br>
              <a:rPr kumimoji="1" lang="en-US" altLang="ja-JP" sz="3600" dirty="0" smtClean="0"/>
            </a:br>
            <a:r>
              <a:rPr lang="ja-JP" altLang="en-US" sz="3600" dirty="0"/>
              <a:t>　</a:t>
            </a:r>
            <a:r>
              <a:rPr lang="ja-JP" altLang="en-US" sz="3600" dirty="0" smtClean="0"/>
              <a:t> </a:t>
            </a:r>
            <a:r>
              <a:rPr lang="en-US" altLang="ja-JP" sz="3600" dirty="0" smtClean="0"/>
              <a:t>2020</a:t>
            </a:r>
            <a:r>
              <a:rPr lang="ja-JP" altLang="en-US" sz="3600" dirty="0" smtClean="0"/>
              <a:t>年度</a:t>
            </a:r>
            <a:r>
              <a:rPr lang="en-US" altLang="ja-JP" sz="3600" dirty="0" smtClean="0"/>
              <a:t>SDGs</a:t>
            </a:r>
            <a:r>
              <a:rPr lang="ja-JP" altLang="en-US" sz="3600" dirty="0" smtClean="0"/>
              <a:t>未来都市への選定</a:t>
            </a:r>
            <a:endParaRPr kumimoji="1" lang="ja-JP" altLang="en-US" sz="3600" dirty="0"/>
          </a:p>
        </p:txBody>
      </p:sp>
      <p:sp>
        <p:nvSpPr>
          <p:cNvPr id="4" name="スライド番号プレースホルダー 1"/>
          <p:cNvSpPr txBox="1">
            <a:spLocks/>
          </p:cNvSpPr>
          <p:nvPr/>
        </p:nvSpPr>
        <p:spPr>
          <a:xfrm>
            <a:off x="9093200" y="68341"/>
            <a:ext cx="682898" cy="377917"/>
          </a:xfrm>
          <a:prstGeom prst="rect">
            <a:avLst/>
          </a:prstGeom>
          <a:solidFill>
            <a:sysClr val="window" lastClr="FFFFFF"/>
          </a:solidFill>
          <a:ln>
            <a:solidFill>
              <a:srgbClr val="70AD47"/>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7B20388F-A125-4D2E-BBF0-E240911E1C91}" type="slidenum">
              <a:rPr kumimoji="1" lang="ja-JP" altLang="en-US" sz="14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a:t>
            </a:fld>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932937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42875" y="1128711"/>
            <a:ext cx="9483216" cy="4046351"/>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t"/>
          <a:lstStyle/>
          <a:p>
            <a:pPr marL="441325" indent="-441325"/>
            <a:r>
              <a:rPr kumimoji="1" lang="ja-JP" altLang="en-US" sz="1600" b="1" dirty="0">
                <a:latin typeface="+mn-ea"/>
              </a:rPr>
              <a:t>◆ </a:t>
            </a:r>
            <a:r>
              <a:rPr kumimoji="1" lang="ja-JP" altLang="en-US" sz="1600" b="1" dirty="0" smtClean="0">
                <a:latin typeface="+mn-ea"/>
              </a:rPr>
              <a:t>若者</a:t>
            </a:r>
            <a:r>
              <a:rPr kumimoji="1" lang="ja-JP" altLang="en-US" sz="1600" b="1" dirty="0">
                <a:latin typeface="+mn-ea"/>
              </a:rPr>
              <a:t>ワークショップ（</a:t>
            </a:r>
            <a:r>
              <a:rPr kumimoji="1" lang="en-US" altLang="ja-JP" sz="1600" b="1" dirty="0">
                <a:latin typeface="+mn-ea"/>
              </a:rPr>
              <a:t>8/7(</a:t>
            </a:r>
            <a:r>
              <a:rPr kumimoji="1" lang="ja-JP" altLang="en-US" sz="1600" b="1" dirty="0">
                <a:latin typeface="+mn-ea"/>
              </a:rPr>
              <a:t>金</a:t>
            </a:r>
            <a:r>
              <a:rPr kumimoji="1" lang="en-US" altLang="ja-JP" sz="1600" b="1" dirty="0">
                <a:latin typeface="+mn-ea"/>
              </a:rPr>
              <a:t>)</a:t>
            </a:r>
            <a:r>
              <a:rPr kumimoji="1" lang="ja-JP" altLang="en-US" sz="1600" b="1" dirty="0" smtClean="0">
                <a:latin typeface="+mn-ea"/>
              </a:rPr>
              <a:t>実施、学生や若手社会人など</a:t>
            </a:r>
            <a:r>
              <a:rPr kumimoji="1" lang="en-US" altLang="ja-JP" sz="1600" b="1" dirty="0" smtClean="0">
                <a:latin typeface="+mn-ea"/>
              </a:rPr>
              <a:t>20</a:t>
            </a:r>
            <a:r>
              <a:rPr kumimoji="1" lang="ja-JP" altLang="en-US" sz="1600" b="1" dirty="0" smtClean="0">
                <a:latin typeface="+mn-ea"/>
              </a:rPr>
              <a:t>名が参加）</a:t>
            </a:r>
            <a:r>
              <a:rPr kumimoji="1" lang="ja-JP" altLang="en-US" sz="1600" b="1" dirty="0">
                <a:latin typeface="+mn-ea"/>
              </a:rPr>
              <a:t>での</a:t>
            </a:r>
            <a:r>
              <a:rPr kumimoji="1" lang="ja-JP" altLang="en-US" sz="1600" b="1" dirty="0" smtClean="0">
                <a:latin typeface="+mn-ea"/>
              </a:rPr>
              <a:t>意見</a:t>
            </a:r>
            <a:endParaRPr kumimoji="1" lang="en-US" altLang="ja-JP" sz="1600" b="1" dirty="0">
              <a:latin typeface="+mn-ea"/>
            </a:endParaRPr>
          </a:p>
          <a:p>
            <a:pPr marL="441325" indent="-441325"/>
            <a:endParaRPr kumimoji="1" lang="en-US" altLang="ja-JP" sz="1400" dirty="0" smtClean="0">
              <a:latin typeface="+mn-ea"/>
            </a:endParaRPr>
          </a:p>
          <a:p>
            <a:pPr marL="441325" indent="-441325"/>
            <a:r>
              <a:rPr kumimoji="1" lang="ja-JP" altLang="en-US" sz="1400" dirty="0" smtClean="0">
                <a:latin typeface="+mn-ea"/>
              </a:rPr>
              <a:t>〇 </a:t>
            </a:r>
            <a:r>
              <a:rPr kumimoji="1" lang="en-US" altLang="ja-JP" sz="1400" dirty="0" smtClean="0">
                <a:latin typeface="+mn-ea"/>
              </a:rPr>
              <a:t>SDGs</a:t>
            </a:r>
            <a:r>
              <a:rPr kumimoji="1" lang="ja-JP" altLang="en-US" sz="1400" dirty="0" smtClean="0">
                <a:latin typeface="+mn-ea"/>
              </a:rPr>
              <a:t>を自分事化するために</a:t>
            </a:r>
            <a:endParaRPr kumimoji="1" lang="en-US" altLang="ja-JP" sz="1400" dirty="0">
              <a:latin typeface="+mn-ea"/>
            </a:endParaRPr>
          </a:p>
          <a:p>
            <a:pPr marL="441325" indent="-263525"/>
            <a:r>
              <a:rPr kumimoji="1" lang="ja-JP" altLang="en-US" sz="1400" dirty="0" smtClean="0">
                <a:latin typeface="+mn-ea"/>
              </a:rPr>
              <a:t>・ </a:t>
            </a:r>
            <a:r>
              <a:rPr kumimoji="1" lang="en-US" altLang="ja-JP" sz="1400" dirty="0" smtClean="0">
                <a:latin typeface="+mn-ea"/>
              </a:rPr>
              <a:t>SDGs</a:t>
            </a:r>
            <a:r>
              <a:rPr kumimoji="1" lang="ja-JP" altLang="en-US" sz="1400" dirty="0">
                <a:latin typeface="+mn-ea"/>
              </a:rPr>
              <a:t>という言葉自体を難しいと感じる人もいる。</a:t>
            </a:r>
            <a:r>
              <a:rPr kumimoji="1" lang="ja-JP" altLang="en-US" sz="1400" b="1" dirty="0">
                <a:latin typeface="+mn-ea"/>
              </a:rPr>
              <a:t>「</a:t>
            </a:r>
            <a:r>
              <a:rPr kumimoji="1" lang="en-US" altLang="ja-JP" sz="1400" b="1" dirty="0">
                <a:latin typeface="+mn-ea"/>
              </a:rPr>
              <a:t>SDGs</a:t>
            </a:r>
            <a:r>
              <a:rPr kumimoji="1" lang="ja-JP" altLang="en-US" sz="1400" b="1" dirty="0">
                <a:latin typeface="+mn-ea"/>
              </a:rPr>
              <a:t>＝面白いもの」として、ハードルを下げる</a:t>
            </a:r>
            <a:r>
              <a:rPr kumimoji="1" lang="ja-JP" altLang="en-US" sz="1400" dirty="0">
                <a:latin typeface="+mn-ea"/>
              </a:rPr>
              <a:t>必要</a:t>
            </a:r>
            <a:r>
              <a:rPr kumimoji="1" lang="ja-JP" altLang="en-US" sz="1400" dirty="0" smtClean="0">
                <a:latin typeface="+mn-ea"/>
              </a:rPr>
              <a:t>。</a:t>
            </a:r>
            <a:endParaRPr kumimoji="1" lang="en-US" altLang="ja-JP" sz="1400" dirty="0" smtClean="0">
              <a:latin typeface="+mn-ea"/>
            </a:endParaRPr>
          </a:p>
          <a:p>
            <a:pPr marL="441325" indent="-263525"/>
            <a:r>
              <a:rPr kumimoji="1" lang="ja-JP" altLang="en-US" sz="1400" dirty="0" smtClean="0">
                <a:latin typeface="+mn-ea"/>
              </a:rPr>
              <a:t>・ </a:t>
            </a:r>
            <a:r>
              <a:rPr kumimoji="1" lang="en-US" altLang="ja-JP" sz="1400" b="1" dirty="0" smtClean="0">
                <a:latin typeface="+mn-ea"/>
              </a:rPr>
              <a:t>SDGs</a:t>
            </a:r>
            <a:r>
              <a:rPr kumimoji="1" lang="ja-JP" altLang="en-US" sz="1400" b="1" dirty="0" smtClean="0">
                <a:latin typeface="+mn-ea"/>
              </a:rPr>
              <a:t>を身近に感じられるメッセージが必要</a:t>
            </a:r>
            <a:r>
              <a:rPr kumimoji="1" lang="ja-JP" altLang="en-US" sz="1400" dirty="0" smtClean="0">
                <a:latin typeface="+mn-ea"/>
              </a:rPr>
              <a:t>。</a:t>
            </a:r>
            <a:endParaRPr kumimoji="1" lang="en-US" altLang="ja-JP" sz="1400" dirty="0" smtClean="0">
              <a:latin typeface="+mn-ea"/>
            </a:endParaRPr>
          </a:p>
          <a:p>
            <a:pPr marL="441325" indent="-263525"/>
            <a:r>
              <a:rPr kumimoji="1" lang="ja-JP" altLang="en-US" sz="1400" dirty="0">
                <a:latin typeface="+mn-ea"/>
              </a:rPr>
              <a:t>　</a:t>
            </a:r>
            <a:r>
              <a:rPr kumimoji="1" lang="ja-JP" altLang="en-US" sz="1400" dirty="0" smtClean="0">
                <a:latin typeface="+mn-ea"/>
              </a:rPr>
              <a:t>（</a:t>
            </a:r>
            <a:r>
              <a:rPr kumimoji="1" lang="en-US" altLang="ja-JP" sz="1400" dirty="0" smtClean="0">
                <a:latin typeface="+mn-ea"/>
              </a:rPr>
              <a:t>SDGs</a:t>
            </a:r>
            <a:r>
              <a:rPr kumimoji="1" lang="ja-JP" altLang="en-US" sz="1400" dirty="0" smtClean="0">
                <a:latin typeface="+mn-ea"/>
              </a:rPr>
              <a:t>は途上</a:t>
            </a:r>
            <a:r>
              <a:rPr kumimoji="1" lang="ja-JP" altLang="en-US" sz="1400" dirty="0">
                <a:latin typeface="+mn-ea"/>
              </a:rPr>
              <a:t>国だけの問題と</a:t>
            </a:r>
            <a:r>
              <a:rPr kumimoji="1" lang="ja-JP" altLang="en-US" sz="1400" dirty="0" smtClean="0">
                <a:latin typeface="+mn-ea"/>
              </a:rPr>
              <a:t>思われがち。コロナ禍はもちろん日常の些細な問題困りごとにも</a:t>
            </a:r>
            <a:r>
              <a:rPr kumimoji="1" lang="en-US" altLang="ja-JP" sz="1400" dirty="0" smtClean="0">
                <a:latin typeface="+mn-ea"/>
              </a:rPr>
              <a:t>SDGs</a:t>
            </a:r>
            <a:r>
              <a:rPr kumimoji="1" lang="ja-JP" altLang="en-US" sz="1400" dirty="0" smtClean="0">
                <a:latin typeface="+mn-ea"/>
              </a:rPr>
              <a:t>が密接にかかわっている。）</a:t>
            </a:r>
            <a:endParaRPr kumimoji="1" lang="en-US" altLang="ja-JP" sz="1400" dirty="0" smtClean="0">
              <a:latin typeface="+mn-ea"/>
            </a:endParaRPr>
          </a:p>
          <a:p>
            <a:pPr marL="441325" indent="-263525"/>
            <a:r>
              <a:rPr kumimoji="1" lang="ja-JP" altLang="en-US" sz="1400" dirty="0" smtClean="0">
                <a:latin typeface="+mn-ea"/>
              </a:rPr>
              <a:t>・ また</a:t>
            </a:r>
            <a:r>
              <a:rPr kumimoji="1" lang="ja-JP" altLang="en-US" sz="1400" dirty="0">
                <a:latin typeface="+mn-ea"/>
              </a:rPr>
              <a:t>、記憶に残るよう、</a:t>
            </a:r>
            <a:r>
              <a:rPr kumimoji="1" lang="ja-JP" altLang="en-US" sz="1400" b="1" dirty="0">
                <a:latin typeface="+mn-ea"/>
              </a:rPr>
              <a:t>簡潔でわかりやすくまとまっている方が良い</a:t>
            </a:r>
            <a:r>
              <a:rPr kumimoji="1" lang="ja-JP" altLang="en-US" sz="1400" dirty="0">
                <a:latin typeface="+mn-ea"/>
              </a:rPr>
              <a:t>。</a:t>
            </a:r>
          </a:p>
          <a:p>
            <a:pPr marL="441325" indent="-263525"/>
            <a:r>
              <a:rPr kumimoji="1" lang="ja-JP" altLang="en-US" sz="1400" dirty="0" smtClean="0">
                <a:latin typeface="+mn-ea"/>
              </a:rPr>
              <a:t>・ 日常生活の中で</a:t>
            </a:r>
            <a:r>
              <a:rPr kumimoji="1" lang="ja-JP" altLang="en-US" sz="1400" b="1" dirty="0" smtClean="0">
                <a:latin typeface="+mn-ea"/>
              </a:rPr>
              <a:t>自然と行動できるようになれば自分事化</a:t>
            </a:r>
            <a:r>
              <a:rPr kumimoji="1" lang="ja-JP" altLang="en-US" sz="1400" dirty="0" smtClean="0">
                <a:latin typeface="+mn-ea"/>
              </a:rPr>
              <a:t>したことになると思う。</a:t>
            </a:r>
            <a:endParaRPr kumimoji="1" lang="en-US" altLang="ja-JP" sz="1400" dirty="0" smtClean="0">
              <a:latin typeface="+mn-ea"/>
            </a:endParaRPr>
          </a:p>
          <a:p>
            <a:pPr marL="441325" indent="-263525"/>
            <a:r>
              <a:rPr kumimoji="1" lang="ja-JP" altLang="en-US" sz="1400" dirty="0" smtClean="0">
                <a:latin typeface="+mn-ea"/>
              </a:rPr>
              <a:t>・ </a:t>
            </a:r>
            <a:r>
              <a:rPr kumimoji="1" lang="en-US" altLang="ja-JP" sz="1400" b="1" dirty="0" smtClean="0">
                <a:latin typeface="+mn-ea"/>
              </a:rPr>
              <a:t>SDGs</a:t>
            </a:r>
            <a:r>
              <a:rPr kumimoji="1" lang="ja-JP" altLang="en-US" sz="1400" b="1" dirty="0" smtClean="0">
                <a:latin typeface="+mn-ea"/>
              </a:rPr>
              <a:t>のワードを使わない</a:t>
            </a:r>
            <a:r>
              <a:rPr kumimoji="1" lang="ja-JP" altLang="en-US" sz="1400" dirty="0" smtClean="0">
                <a:latin typeface="+mn-ea"/>
              </a:rPr>
              <a:t>（海をきれいにしようなど具体的な動きで伝える。ロゴなどで伝える。）</a:t>
            </a:r>
            <a:endParaRPr kumimoji="1" lang="en-US" altLang="ja-JP" sz="1400" dirty="0">
              <a:latin typeface="+mn-ea"/>
            </a:endParaRPr>
          </a:p>
          <a:p>
            <a:pPr marL="441325" indent="-441325"/>
            <a:endParaRPr kumimoji="1" lang="en-US" altLang="ja-JP" sz="1400" dirty="0" smtClean="0">
              <a:latin typeface="+mn-ea"/>
            </a:endParaRPr>
          </a:p>
          <a:p>
            <a:pPr marL="441325" indent="-441325"/>
            <a:r>
              <a:rPr kumimoji="1" lang="ja-JP" altLang="en-US" sz="1400" dirty="0" smtClean="0">
                <a:latin typeface="+mn-ea"/>
              </a:rPr>
              <a:t>〇 広く知ってもらうために</a:t>
            </a:r>
            <a:endParaRPr kumimoji="1" lang="en-US" altLang="ja-JP" sz="1400" dirty="0" smtClean="0">
              <a:latin typeface="+mn-ea"/>
            </a:endParaRPr>
          </a:p>
          <a:p>
            <a:pPr marL="441325" indent="-263525"/>
            <a:r>
              <a:rPr kumimoji="1" lang="ja-JP" altLang="en-US" sz="1400" dirty="0" smtClean="0">
                <a:latin typeface="+mn-ea"/>
              </a:rPr>
              <a:t>・ </a:t>
            </a:r>
            <a:r>
              <a:rPr kumimoji="1" lang="ja-JP" altLang="en-US" sz="1400" b="1" dirty="0" smtClean="0">
                <a:latin typeface="+mn-ea"/>
              </a:rPr>
              <a:t>拡散</a:t>
            </a:r>
            <a:r>
              <a:rPr kumimoji="1" lang="ja-JP" altLang="en-US" sz="1400" b="1" dirty="0">
                <a:latin typeface="+mn-ea"/>
              </a:rPr>
              <a:t>に向けては</a:t>
            </a:r>
            <a:r>
              <a:rPr kumimoji="1" lang="ja-JP" altLang="en-US" sz="1400" b="1" dirty="0" smtClean="0">
                <a:latin typeface="+mn-ea"/>
              </a:rPr>
              <a:t>、</a:t>
            </a:r>
            <a:r>
              <a:rPr kumimoji="1" lang="en-US" altLang="ja-JP" sz="1400" b="1" dirty="0" smtClean="0">
                <a:latin typeface="+mn-ea"/>
              </a:rPr>
              <a:t>SNS</a:t>
            </a:r>
            <a:r>
              <a:rPr kumimoji="1" lang="ja-JP" altLang="en-US" sz="1400" b="1" dirty="0">
                <a:latin typeface="+mn-ea"/>
              </a:rPr>
              <a:t>や</a:t>
            </a:r>
            <a:r>
              <a:rPr kumimoji="1" lang="en-US" altLang="ja-JP" sz="1400" b="1" dirty="0" smtClean="0">
                <a:latin typeface="+mn-ea"/>
              </a:rPr>
              <a:t>YouTube</a:t>
            </a:r>
            <a:r>
              <a:rPr kumimoji="1" lang="ja-JP" altLang="en-US" sz="1400" b="1" dirty="0" smtClean="0">
                <a:latin typeface="+mn-ea"/>
              </a:rPr>
              <a:t>等</a:t>
            </a:r>
            <a:r>
              <a:rPr kumimoji="1" lang="ja-JP" altLang="en-US" sz="1400" b="1" dirty="0">
                <a:latin typeface="+mn-ea"/>
              </a:rPr>
              <a:t>の媒体を活用</a:t>
            </a:r>
            <a:r>
              <a:rPr kumimoji="1" lang="ja-JP" altLang="en-US" sz="1400" b="1" dirty="0" smtClean="0">
                <a:latin typeface="+mn-ea"/>
              </a:rPr>
              <a:t>してはどうか</a:t>
            </a:r>
            <a:r>
              <a:rPr kumimoji="1" lang="ja-JP" altLang="en-US" sz="1400" dirty="0" smtClean="0">
                <a:latin typeface="+mn-ea"/>
              </a:rPr>
              <a:t>。</a:t>
            </a:r>
            <a:endParaRPr kumimoji="1" lang="en-US" altLang="ja-JP" sz="1400" dirty="0" smtClean="0">
              <a:latin typeface="+mn-ea"/>
            </a:endParaRPr>
          </a:p>
          <a:p>
            <a:pPr marL="441325" indent="-263525"/>
            <a:r>
              <a:rPr kumimoji="1" lang="ja-JP" altLang="en-US" sz="1400" dirty="0" smtClean="0">
                <a:latin typeface="+mn-ea"/>
              </a:rPr>
              <a:t>・ 高齢者など</a:t>
            </a:r>
            <a:r>
              <a:rPr kumimoji="1" lang="en-US" altLang="ja-JP" sz="1400" dirty="0" smtClean="0">
                <a:latin typeface="+mn-ea"/>
              </a:rPr>
              <a:t>SNS</a:t>
            </a:r>
            <a:r>
              <a:rPr kumimoji="1" lang="ja-JP" altLang="en-US" sz="1400" dirty="0" smtClean="0">
                <a:latin typeface="+mn-ea"/>
              </a:rPr>
              <a:t>の</a:t>
            </a:r>
            <a:r>
              <a:rPr kumimoji="1" lang="ja-JP" altLang="en-US" sz="1400" dirty="0">
                <a:latin typeface="+mn-ea"/>
              </a:rPr>
              <a:t>認知</a:t>
            </a:r>
            <a:r>
              <a:rPr kumimoji="1" lang="ja-JP" altLang="en-US" sz="1400" dirty="0" smtClean="0">
                <a:latin typeface="+mn-ea"/>
              </a:rPr>
              <a:t>度が低い世代に対しては、</a:t>
            </a:r>
            <a:r>
              <a:rPr kumimoji="1" lang="en-US" altLang="ja-JP" sz="1400" b="1" dirty="0" smtClean="0">
                <a:latin typeface="+mn-ea"/>
              </a:rPr>
              <a:t>SNS</a:t>
            </a:r>
            <a:r>
              <a:rPr kumimoji="1" lang="ja-JP" altLang="en-US" sz="1400" b="1" dirty="0" smtClean="0">
                <a:latin typeface="+mn-ea"/>
              </a:rPr>
              <a:t>以外（テレビ、新聞、ポスターなど）での周知も必要</a:t>
            </a:r>
            <a:r>
              <a:rPr kumimoji="1" lang="ja-JP" altLang="en-US" sz="1400" dirty="0" smtClean="0">
                <a:latin typeface="+mn-ea"/>
              </a:rPr>
              <a:t>ではないか</a:t>
            </a:r>
            <a:r>
              <a:rPr kumimoji="1" lang="ja-JP" altLang="en-US" sz="1400" dirty="0">
                <a:latin typeface="+mn-ea"/>
              </a:rPr>
              <a:t>。</a:t>
            </a:r>
            <a:endParaRPr kumimoji="1" lang="en-US" altLang="ja-JP" sz="1400" dirty="0" smtClean="0">
              <a:latin typeface="+mn-ea"/>
            </a:endParaRPr>
          </a:p>
          <a:p>
            <a:pPr marL="441325" indent="-263525"/>
            <a:r>
              <a:rPr kumimoji="1" lang="ja-JP" altLang="en-US" sz="1400" dirty="0" smtClean="0">
                <a:latin typeface="+mn-ea"/>
              </a:rPr>
              <a:t>・ 若い世代から上の世代に積極的に伝えていくことも重要。</a:t>
            </a:r>
            <a:endParaRPr kumimoji="1" lang="en-US" altLang="ja-JP" sz="1400" dirty="0" smtClean="0">
              <a:latin typeface="+mn-ea"/>
            </a:endParaRPr>
          </a:p>
          <a:p>
            <a:pPr marL="441325" indent="-441325"/>
            <a:endParaRPr kumimoji="1" lang="en-US" altLang="ja-JP" sz="1400" dirty="0">
              <a:latin typeface="+mn-ea"/>
            </a:endParaRPr>
          </a:p>
          <a:p>
            <a:pPr marL="441325" indent="-441325"/>
            <a:r>
              <a:rPr kumimoji="1" lang="ja-JP" altLang="en-US" sz="1400" dirty="0" smtClean="0">
                <a:latin typeface="+mn-ea"/>
              </a:rPr>
              <a:t>〇 大阪らしさや大阪ならではの取組み</a:t>
            </a:r>
            <a:endParaRPr kumimoji="1" lang="en-US" altLang="ja-JP" sz="1400" dirty="0" smtClean="0">
              <a:latin typeface="+mn-ea"/>
            </a:endParaRPr>
          </a:p>
          <a:p>
            <a:pPr marL="441325" indent="-263525"/>
            <a:r>
              <a:rPr kumimoji="1" lang="ja-JP" altLang="en-US" sz="1400" dirty="0" smtClean="0">
                <a:latin typeface="+mn-ea"/>
              </a:rPr>
              <a:t>・ 大阪弁やお笑いと連動した発信（キャッチコピーを大阪弁にした発信）。</a:t>
            </a:r>
            <a:endParaRPr kumimoji="1" lang="en-US" altLang="ja-JP" sz="1400" dirty="0" smtClean="0">
              <a:latin typeface="+mn-ea"/>
            </a:endParaRPr>
          </a:p>
          <a:p>
            <a:pPr marL="441325" indent="-263525"/>
            <a:r>
              <a:rPr kumimoji="1" lang="ja-JP" altLang="en-US" sz="1400" dirty="0" smtClean="0">
                <a:latin typeface="+mn-ea"/>
              </a:rPr>
              <a:t>・ 通天閣やたこ焼きなど大阪ならではのものに着目して親しみ感をだしてはどうか。</a:t>
            </a:r>
            <a:endParaRPr kumimoji="1" lang="ja-JP" altLang="en-US" sz="1400" dirty="0">
              <a:latin typeface="+mn-ea"/>
            </a:endParaRPr>
          </a:p>
          <a:p>
            <a:pPr marL="271463" indent="-271463"/>
            <a:endParaRPr kumimoji="1" lang="en-US" altLang="ja-JP" sz="2000" dirty="0" smtClean="0">
              <a:solidFill>
                <a:prstClr val="black"/>
              </a:solidFill>
              <a:latin typeface="Arial"/>
              <a:ea typeface="Meiryo UI"/>
            </a:endParaRPr>
          </a:p>
        </p:txBody>
      </p:sp>
      <p:sp>
        <p:nvSpPr>
          <p:cNvPr id="14" name="正方形/長方形 13"/>
          <p:cNvSpPr/>
          <p:nvPr/>
        </p:nvSpPr>
        <p:spPr>
          <a:xfrm>
            <a:off x="142875" y="5335151"/>
            <a:ext cx="9483216" cy="1718541"/>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t"/>
          <a:lstStyle/>
          <a:p>
            <a:pPr marL="92075" indent="-92075"/>
            <a:r>
              <a:rPr kumimoji="1" lang="ja-JP" altLang="en-US" sz="1400" dirty="0"/>
              <a:t> </a:t>
            </a:r>
            <a:r>
              <a:rPr kumimoji="1" lang="ja-JP" altLang="en-US" sz="1600" b="1" dirty="0"/>
              <a:t>◆ </a:t>
            </a:r>
            <a:r>
              <a:rPr kumimoji="1" lang="ja-JP" altLang="en-US" sz="1600" b="1" dirty="0" smtClean="0"/>
              <a:t>企業ヒアリングのなかで出た意見</a:t>
            </a:r>
            <a:endParaRPr kumimoji="1" lang="en-US" altLang="ja-JP" sz="1600" b="1" dirty="0"/>
          </a:p>
          <a:p>
            <a:pPr marL="92075" indent="-92075"/>
            <a:endParaRPr kumimoji="1" lang="en-US" altLang="ja-JP" sz="1400" dirty="0"/>
          </a:p>
          <a:p>
            <a:pPr marL="95250" indent="-95250"/>
            <a:r>
              <a:rPr kumimoji="1" lang="ja-JP" altLang="en-US" sz="1400" dirty="0" smtClean="0"/>
              <a:t>〇 企業</a:t>
            </a:r>
            <a:r>
              <a:rPr kumimoji="1" lang="ja-JP" altLang="en-US" sz="1400" dirty="0"/>
              <a:t>による</a:t>
            </a:r>
            <a:r>
              <a:rPr kumimoji="1" lang="en-US" altLang="ja-JP" sz="1400" dirty="0"/>
              <a:t>SDGs</a:t>
            </a:r>
            <a:r>
              <a:rPr kumimoji="1" lang="ja-JP" altLang="en-US" sz="1400" dirty="0"/>
              <a:t>の取組みは、現状バラバラに行動しているためインパクトが不足している。</a:t>
            </a:r>
            <a:r>
              <a:rPr kumimoji="1" lang="ja-JP" altLang="en-US" sz="1400" b="1" dirty="0"/>
              <a:t>統一した考えのもと一緒にやって</a:t>
            </a:r>
            <a:r>
              <a:rPr kumimoji="1" lang="ja-JP" altLang="en-US" sz="1400" b="1" dirty="0" smtClean="0"/>
              <a:t>いる感</a:t>
            </a:r>
            <a:endParaRPr kumimoji="1" lang="en-US" altLang="ja-JP" sz="1400" b="1" dirty="0" smtClean="0"/>
          </a:p>
          <a:p>
            <a:pPr marL="95250" indent="-95250"/>
            <a:r>
              <a:rPr kumimoji="1" lang="ja-JP" altLang="en-US" sz="1400" b="1" dirty="0"/>
              <a:t>　</a:t>
            </a:r>
            <a:r>
              <a:rPr kumimoji="1" lang="ja-JP" altLang="en-US" sz="1400" b="1" dirty="0" smtClean="0"/>
              <a:t> が</a:t>
            </a:r>
            <a:r>
              <a:rPr kumimoji="1" lang="ja-JP" altLang="en-US" sz="1400" b="1" dirty="0"/>
              <a:t>でれば、広がりが生まれる</a:t>
            </a:r>
            <a:r>
              <a:rPr kumimoji="1" lang="ja-JP" altLang="en-US" sz="1400" dirty="0"/>
              <a:t>と思う。</a:t>
            </a:r>
            <a:endParaRPr kumimoji="1" lang="en-US" altLang="ja-JP" sz="1400" dirty="0"/>
          </a:p>
          <a:p>
            <a:pPr marL="95250" indent="-95250"/>
            <a:r>
              <a:rPr kumimoji="1" lang="en-US" altLang="ja-JP" sz="1400" dirty="0"/>
              <a:t>    </a:t>
            </a:r>
          </a:p>
          <a:p>
            <a:pPr marL="95250" indent="-95250"/>
            <a:r>
              <a:rPr kumimoji="1" lang="ja-JP" altLang="en-US" sz="1400" dirty="0" smtClean="0"/>
              <a:t>〇 </a:t>
            </a:r>
            <a:r>
              <a:rPr kumimoji="1" lang="ja-JP" altLang="en-US" sz="1400" b="1" dirty="0" smtClean="0"/>
              <a:t>難解</a:t>
            </a:r>
            <a:r>
              <a:rPr kumimoji="1" lang="ja-JP" altLang="en-US" sz="1400" b="1" dirty="0"/>
              <a:t>でなく、楽しいものと思ってもらうことが大切</a:t>
            </a:r>
            <a:r>
              <a:rPr kumimoji="1" lang="ja-JP" altLang="en-US" sz="1400" dirty="0"/>
              <a:t>。また、</a:t>
            </a:r>
            <a:r>
              <a:rPr kumimoji="1" lang="ja-JP" altLang="en-US" sz="1400" b="1" dirty="0"/>
              <a:t>企業として、特に大阪においては、「</a:t>
            </a:r>
            <a:r>
              <a:rPr kumimoji="1" lang="en-US" altLang="ja-JP" sz="1400" b="1" dirty="0"/>
              <a:t>SDGs</a:t>
            </a:r>
            <a:r>
              <a:rPr kumimoji="1" lang="ja-JP" altLang="en-US" sz="1400" b="1" dirty="0"/>
              <a:t>をやると何の得になるのか」</a:t>
            </a:r>
            <a:r>
              <a:rPr kumimoji="1" lang="ja-JP" altLang="en-US" sz="1400" b="1" dirty="0" smtClean="0"/>
              <a:t>を</a:t>
            </a:r>
            <a:endParaRPr kumimoji="1" lang="en-US" altLang="ja-JP" sz="1400" b="1" dirty="0" smtClean="0"/>
          </a:p>
          <a:p>
            <a:pPr marL="95250" indent="-95250"/>
            <a:r>
              <a:rPr kumimoji="1" lang="en-US" altLang="ja-JP" sz="1400" b="1" dirty="0"/>
              <a:t> </a:t>
            </a:r>
            <a:r>
              <a:rPr kumimoji="1" lang="en-US" altLang="ja-JP" sz="1400" b="1" dirty="0" smtClean="0"/>
              <a:t>  </a:t>
            </a:r>
            <a:r>
              <a:rPr kumimoji="1" lang="ja-JP" altLang="en-US" sz="1400" b="1" dirty="0" smtClean="0"/>
              <a:t>意識</a:t>
            </a:r>
            <a:r>
              <a:rPr kumimoji="1" lang="ja-JP" altLang="en-US" sz="1400" dirty="0"/>
              <a:t>させることで、さらに</a:t>
            </a:r>
            <a:r>
              <a:rPr kumimoji="1" lang="en-US" altLang="ja-JP" sz="1400" dirty="0"/>
              <a:t>SDGs</a:t>
            </a:r>
            <a:r>
              <a:rPr kumimoji="1" lang="ja-JP" altLang="en-US" sz="1400" dirty="0"/>
              <a:t>に取組むモチベーションにつながるのではないか。</a:t>
            </a:r>
          </a:p>
          <a:p>
            <a:pPr marL="271463" indent="-271463"/>
            <a:endParaRPr kumimoji="1" lang="en-US" altLang="ja-JP" sz="1400" dirty="0" smtClean="0">
              <a:solidFill>
                <a:prstClr val="black"/>
              </a:solidFill>
              <a:latin typeface="Arial"/>
              <a:ea typeface="Meiryo UI"/>
            </a:endParaRPr>
          </a:p>
        </p:txBody>
      </p:sp>
      <p:sp>
        <p:nvSpPr>
          <p:cNvPr id="5" name="正方形/長方形 4"/>
          <p:cNvSpPr/>
          <p:nvPr/>
        </p:nvSpPr>
        <p:spPr>
          <a:xfrm>
            <a:off x="-2377" y="0"/>
            <a:ext cx="9906000" cy="540000"/>
          </a:xfrm>
          <a:prstGeom prst="rect">
            <a:avLst/>
          </a:prstGeom>
          <a:no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a:t>
            </a:r>
            <a:endParaRPr kumimoji="1" lang="en-US" altLang="ja-JP" sz="2400" b="1" dirty="0">
              <a:solidFill>
                <a:prstClr val="white"/>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0" y="0"/>
            <a:ext cx="9906000" cy="540000"/>
          </a:xfrm>
          <a:prstGeom prst="rect">
            <a:avLst/>
          </a:prstGeom>
          <a:no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solidFill>
                  <a:prstClr val="white"/>
                </a:solidFill>
                <a:latin typeface="Meiryo UI" panose="020B0604030504040204" pitchFamily="50" charset="-128"/>
                <a:ea typeface="Meiryo UI" panose="020B0604030504040204" pitchFamily="50" charset="-128"/>
              </a:rPr>
              <a:t>　</a:t>
            </a:r>
            <a:r>
              <a:rPr kumimoji="1" lang="ja-JP" altLang="en-US" sz="2000" b="1" dirty="0">
                <a:latin typeface="Meiryo UI" panose="020B0604030504040204" pitchFamily="50" charset="-128"/>
                <a:ea typeface="Meiryo UI" panose="020B0604030504040204" pitchFamily="50" charset="-128"/>
              </a:rPr>
              <a:t>意見交換②：ステークホルダーによる自発的な行動に向けて</a:t>
            </a:r>
          </a:p>
        </p:txBody>
      </p:sp>
      <p:sp>
        <p:nvSpPr>
          <p:cNvPr id="6" name="テキスト ボックス 5"/>
          <p:cNvSpPr txBox="1"/>
          <p:nvPr/>
        </p:nvSpPr>
        <p:spPr>
          <a:xfrm>
            <a:off x="142875" y="671513"/>
            <a:ext cx="3773805" cy="369332"/>
          </a:xfrm>
          <a:prstGeom prst="rect">
            <a:avLst/>
          </a:prstGeom>
          <a:noFill/>
        </p:spPr>
        <p:txBody>
          <a:bodyPr wrap="square" rtlCol="0">
            <a:spAutoFit/>
          </a:bodyPr>
          <a:lstStyle/>
          <a:p>
            <a:r>
              <a:rPr kumimoji="1" lang="ja-JP" altLang="en-US" b="1" dirty="0" smtClean="0">
                <a:solidFill>
                  <a:prstClr val="black"/>
                </a:solidFill>
              </a:rPr>
              <a:t>＜ステークホルダー</a:t>
            </a:r>
            <a:r>
              <a:rPr kumimoji="1" lang="ja-JP" altLang="en-US" b="1" dirty="0">
                <a:solidFill>
                  <a:prstClr val="black"/>
                </a:solidFill>
              </a:rPr>
              <a:t>の</a:t>
            </a:r>
            <a:r>
              <a:rPr kumimoji="1" lang="ja-JP" altLang="en-US" b="1" dirty="0" smtClean="0">
                <a:solidFill>
                  <a:prstClr val="black"/>
                </a:solidFill>
              </a:rPr>
              <a:t>声＞</a:t>
            </a:r>
            <a:endParaRPr kumimoji="1" lang="ja-JP" altLang="en-US" b="1" dirty="0">
              <a:solidFill>
                <a:prstClr val="black"/>
              </a:solidFill>
              <a:latin typeface="Arial"/>
              <a:ea typeface="Meiryo UI"/>
            </a:endParaRPr>
          </a:p>
        </p:txBody>
      </p:sp>
    </p:spTree>
    <p:extLst>
      <p:ext uri="{BB962C8B-B14F-4D97-AF65-F5344CB8AC3E}">
        <p14:creationId xmlns:p14="http://schemas.microsoft.com/office/powerpoint/2010/main" val="5615284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302420" y="1565572"/>
            <a:ext cx="8063658" cy="400110"/>
          </a:xfrm>
          <a:prstGeom prst="rect">
            <a:avLst/>
          </a:prstGeom>
          <a:noFill/>
        </p:spPr>
        <p:txBody>
          <a:bodyPr wrap="square" rtlCol="0">
            <a:spAutoFit/>
          </a:bodyPr>
          <a:lstStyle/>
          <a:p>
            <a:r>
              <a:rPr kumimoji="1" lang="ja-JP" altLang="en-US" sz="2000" b="1" u="sng" dirty="0" smtClean="0">
                <a:solidFill>
                  <a:prstClr val="black"/>
                </a:solidFill>
                <a:latin typeface="Arial"/>
                <a:ea typeface="Meiryo UI"/>
              </a:rPr>
              <a:t>大阪</a:t>
            </a:r>
            <a:r>
              <a:rPr kumimoji="1" lang="en-US" altLang="ja-JP" sz="2000" b="1" u="sng" dirty="0" smtClean="0">
                <a:solidFill>
                  <a:prstClr val="black"/>
                </a:solidFill>
                <a:latin typeface="Arial"/>
                <a:ea typeface="Meiryo UI"/>
              </a:rPr>
              <a:t>SDGs</a:t>
            </a:r>
            <a:r>
              <a:rPr kumimoji="1" lang="ja-JP" altLang="en-US" sz="2000" b="1" u="sng" dirty="0" smtClean="0">
                <a:solidFill>
                  <a:prstClr val="black"/>
                </a:solidFill>
                <a:latin typeface="Arial"/>
                <a:ea typeface="Meiryo UI"/>
              </a:rPr>
              <a:t>行動憲章（案）</a:t>
            </a:r>
            <a:endParaRPr kumimoji="1" lang="ja-JP" altLang="en-US" sz="2000" b="1" u="sng" dirty="0">
              <a:solidFill>
                <a:prstClr val="black"/>
              </a:solidFill>
              <a:latin typeface="Arial"/>
              <a:ea typeface="Meiryo UI"/>
            </a:endParaRPr>
          </a:p>
        </p:txBody>
      </p:sp>
      <p:sp>
        <p:nvSpPr>
          <p:cNvPr id="6" name="正方形/長方形 5"/>
          <p:cNvSpPr/>
          <p:nvPr/>
        </p:nvSpPr>
        <p:spPr>
          <a:xfrm>
            <a:off x="0" y="-486"/>
            <a:ext cx="9906000" cy="540000"/>
          </a:xfrm>
          <a:prstGeom prst="rect">
            <a:avLst/>
          </a:prstGeom>
          <a:no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a:t>
            </a:r>
            <a:endParaRPr kumimoji="1" lang="en-US" altLang="ja-JP" sz="2400" b="1" dirty="0">
              <a:solidFill>
                <a:prstClr val="white"/>
              </a:solidFill>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302420" y="2137626"/>
            <a:ext cx="9386888" cy="2092881"/>
          </a:xfrm>
          <a:prstGeom prst="rect">
            <a:avLst/>
          </a:prstGeom>
          <a:noFill/>
        </p:spPr>
        <p:txBody>
          <a:bodyPr wrap="square" rtlCol="0">
            <a:spAutoFit/>
          </a:bodyPr>
          <a:lstStyle/>
          <a:p>
            <a:pPr>
              <a:lnSpc>
                <a:spcPts val="2600"/>
              </a:lnSpc>
            </a:pPr>
            <a:r>
              <a:rPr kumimoji="1" lang="ja-JP" altLang="en-US" dirty="0" smtClean="0"/>
              <a:t>≪前文≫</a:t>
            </a:r>
            <a:endParaRPr kumimoji="1" lang="en-US" altLang="ja-JP" dirty="0" smtClean="0"/>
          </a:p>
          <a:p>
            <a:pPr>
              <a:lnSpc>
                <a:spcPts val="2600"/>
              </a:lnSpc>
            </a:pPr>
            <a:r>
              <a:rPr kumimoji="1" lang="ja-JP" altLang="en-US" dirty="0" smtClean="0"/>
              <a:t>わたしたちは</a:t>
            </a:r>
            <a:r>
              <a:rPr kumimoji="1" lang="ja-JP" altLang="en-US" dirty="0"/>
              <a:t>、</a:t>
            </a:r>
            <a:r>
              <a:rPr kumimoji="1" lang="en-US" altLang="ja-JP" dirty="0"/>
              <a:t>2025</a:t>
            </a:r>
            <a:r>
              <a:rPr kumimoji="1" lang="ja-JP" altLang="en-US" dirty="0"/>
              <a:t>年大阪・関西万博の地元都市として、「誰一人取り残さない、持続可能な社会の実現」を目指す“持続可能な開発のための</a:t>
            </a:r>
            <a:r>
              <a:rPr kumimoji="1" lang="en-US" altLang="ja-JP" dirty="0"/>
              <a:t>2030</a:t>
            </a:r>
            <a:r>
              <a:rPr kumimoji="1" lang="ja-JP" altLang="en-US" dirty="0"/>
              <a:t>アジェンダ”（</a:t>
            </a:r>
            <a:r>
              <a:rPr kumimoji="1" lang="en-US" altLang="ja-JP" dirty="0"/>
              <a:t>SDGs</a:t>
            </a:r>
            <a:r>
              <a:rPr kumimoji="1" lang="ja-JP" altLang="en-US" dirty="0"/>
              <a:t>）の理念に賛同し、あらゆるステークホルダーとの連携・協調のもと、未来に向けた大阪の持続的な成長に寄与するとともに、誰もが</a:t>
            </a:r>
            <a:r>
              <a:rPr kumimoji="1" lang="en-US" altLang="ja-JP" dirty="0"/>
              <a:t>SDGs</a:t>
            </a:r>
            <a:r>
              <a:rPr kumimoji="1" lang="ja-JP" altLang="en-US" dirty="0"/>
              <a:t>を意識し、自律的に</a:t>
            </a:r>
            <a:r>
              <a:rPr kumimoji="1" lang="en-US" altLang="ja-JP" dirty="0"/>
              <a:t>17</a:t>
            </a:r>
            <a:r>
              <a:rPr kumimoji="1" lang="ja-JP" altLang="en-US" dirty="0"/>
              <a:t>のゴールの達成を目指す「</a:t>
            </a:r>
            <a:r>
              <a:rPr kumimoji="1" lang="en-US" altLang="ja-JP" dirty="0"/>
              <a:t>SDGs</a:t>
            </a:r>
            <a:r>
              <a:rPr kumimoji="1" lang="ja-JP" altLang="en-US" dirty="0"/>
              <a:t>先進都市」を実現します。</a:t>
            </a:r>
          </a:p>
          <a:p>
            <a:pPr>
              <a:lnSpc>
                <a:spcPts val="2600"/>
              </a:lnSpc>
            </a:pPr>
            <a:endParaRPr kumimoji="1" lang="en-US" altLang="ja-JP" dirty="0" smtClean="0"/>
          </a:p>
        </p:txBody>
      </p:sp>
      <p:sp>
        <p:nvSpPr>
          <p:cNvPr id="12" name="テキスト ボックス 11"/>
          <p:cNvSpPr txBox="1"/>
          <p:nvPr/>
        </p:nvSpPr>
        <p:spPr>
          <a:xfrm>
            <a:off x="535875" y="4173355"/>
            <a:ext cx="8493825" cy="2092881"/>
          </a:xfrm>
          <a:prstGeom prst="rect">
            <a:avLst/>
          </a:prstGeom>
          <a:noFill/>
        </p:spPr>
        <p:txBody>
          <a:bodyPr wrap="square" rtlCol="0">
            <a:spAutoFit/>
          </a:bodyPr>
          <a:lstStyle/>
          <a:p>
            <a:pPr>
              <a:lnSpc>
                <a:spcPts val="2600"/>
              </a:lnSpc>
            </a:pPr>
            <a:r>
              <a:rPr kumimoji="1" lang="ja-JP" altLang="en-US" dirty="0"/>
              <a:t>（一人ひとりの自由な発想で行動）</a:t>
            </a:r>
          </a:p>
          <a:p>
            <a:pPr>
              <a:lnSpc>
                <a:spcPts val="2600"/>
              </a:lnSpc>
            </a:pPr>
            <a:r>
              <a:rPr kumimoji="1" lang="ja-JP" altLang="en-US" dirty="0"/>
              <a:t>１．</a:t>
            </a:r>
            <a:r>
              <a:rPr kumimoji="1" lang="en-US" altLang="ja-JP" dirty="0"/>
              <a:t>SDGs</a:t>
            </a:r>
            <a:r>
              <a:rPr kumimoji="1" lang="ja-JP" altLang="en-US" dirty="0"/>
              <a:t>の達成に向け、大胆な社会の変革を恐れず自由な発想で</a:t>
            </a:r>
            <a:r>
              <a:rPr kumimoji="1" lang="ja-JP" altLang="en-US" dirty="0" smtClean="0"/>
              <a:t>行動します。</a:t>
            </a:r>
            <a:endParaRPr kumimoji="1" lang="ja-JP" altLang="en-US" dirty="0"/>
          </a:p>
          <a:p>
            <a:pPr>
              <a:lnSpc>
                <a:spcPts val="2600"/>
              </a:lnSpc>
            </a:pPr>
            <a:r>
              <a:rPr kumimoji="1" lang="ja-JP" altLang="en-US" dirty="0"/>
              <a:t>（目標を意識した行動）</a:t>
            </a:r>
          </a:p>
          <a:p>
            <a:pPr>
              <a:lnSpc>
                <a:spcPts val="2600"/>
              </a:lnSpc>
            </a:pPr>
            <a:r>
              <a:rPr kumimoji="1" lang="ja-JP" altLang="en-US" dirty="0"/>
              <a:t>２．</a:t>
            </a:r>
            <a:r>
              <a:rPr kumimoji="1" lang="en-US" altLang="ja-JP" dirty="0"/>
              <a:t>2030</a:t>
            </a:r>
            <a:r>
              <a:rPr kumimoji="1" lang="ja-JP" altLang="en-US" dirty="0"/>
              <a:t>年に住みたい大阪を自分なりにイメージ</a:t>
            </a:r>
            <a:r>
              <a:rPr kumimoji="1" lang="ja-JP" altLang="en-US" dirty="0" smtClean="0"/>
              <a:t>して行動します。</a:t>
            </a:r>
            <a:endParaRPr kumimoji="1" lang="ja-JP" altLang="en-US" dirty="0"/>
          </a:p>
          <a:p>
            <a:pPr>
              <a:lnSpc>
                <a:spcPts val="2600"/>
              </a:lnSpc>
            </a:pPr>
            <a:r>
              <a:rPr kumimoji="1" lang="ja-JP" altLang="en-US" dirty="0"/>
              <a:t>（周囲との連携による行動）</a:t>
            </a:r>
          </a:p>
          <a:p>
            <a:pPr>
              <a:lnSpc>
                <a:spcPts val="2600"/>
              </a:lnSpc>
            </a:pPr>
            <a:r>
              <a:rPr kumimoji="1" lang="ja-JP" altLang="en-US" dirty="0"/>
              <a:t>３．国内外の誰とでもコミュニケーションをとりながら、お互いの良いところを</a:t>
            </a:r>
            <a:r>
              <a:rPr kumimoji="1" lang="ja-JP" altLang="en-US" dirty="0" smtClean="0"/>
              <a:t>学び合います。</a:t>
            </a:r>
            <a:endParaRPr kumimoji="1" lang="ja-JP" altLang="en-US" dirty="0"/>
          </a:p>
        </p:txBody>
      </p:sp>
      <p:sp>
        <p:nvSpPr>
          <p:cNvPr id="9" name="テキスト ボックス 8"/>
          <p:cNvSpPr txBox="1"/>
          <p:nvPr/>
        </p:nvSpPr>
        <p:spPr>
          <a:xfrm>
            <a:off x="302419" y="6507555"/>
            <a:ext cx="9741693" cy="584775"/>
          </a:xfrm>
          <a:prstGeom prst="rect">
            <a:avLst/>
          </a:prstGeom>
          <a:noFill/>
        </p:spPr>
        <p:txBody>
          <a:bodyPr wrap="square" rtlCol="0">
            <a:spAutoFit/>
          </a:bodyPr>
          <a:lstStyle/>
          <a:p>
            <a:r>
              <a:rPr kumimoji="1" lang="en-US" altLang="ja-JP" sz="1600" dirty="0" smtClean="0"/>
              <a:t>※</a:t>
            </a:r>
            <a:r>
              <a:rPr kumimoji="1" lang="ja-JP" altLang="en-US" sz="1600" dirty="0" smtClean="0"/>
              <a:t>視点</a:t>
            </a:r>
            <a:endParaRPr kumimoji="1" lang="en-US" altLang="ja-JP" sz="1600" dirty="0" smtClean="0"/>
          </a:p>
          <a:p>
            <a:r>
              <a:rPr kumimoji="1" lang="ja-JP" altLang="en-US" sz="1600" dirty="0" smtClean="0"/>
              <a:t>① 分かりやすい表現</a:t>
            </a:r>
            <a:r>
              <a:rPr kumimoji="1" lang="en-US" altLang="ja-JP" sz="1600" dirty="0"/>
              <a:t> </a:t>
            </a:r>
            <a:r>
              <a:rPr kumimoji="1" lang="ja-JP" altLang="en-US" sz="1600" dirty="0" smtClean="0"/>
              <a:t>②印刷物などでの見やすさ、使いやすさ（あまり長くしない）③ 大阪らしさ、大阪ならでは</a:t>
            </a:r>
            <a:endParaRPr kumimoji="1" lang="en-US" altLang="ja-JP" sz="1600" dirty="0" smtClean="0"/>
          </a:p>
        </p:txBody>
      </p:sp>
      <p:sp>
        <p:nvSpPr>
          <p:cNvPr id="10" name="正方形/長方形 9"/>
          <p:cNvSpPr/>
          <p:nvPr/>
        </p:nvSpPr>
        <p:spPr>
          <a:xfrm>
            <a:off x="0" y="0"/>
            <a:ext cx="9906000" cy="540000"/>
          </a:xfrm>
          <a:prstGeom prst="rect">
            <a:avLst/>
          </a:prstGeom>
          <a:no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smtClean="0">
                <a:solidFill>
                  <a:prstClr val="white"/>
                </a:solidFill>
                <a:latin typeface="Meiryo UI" panose="020B0604030504040204" pitchFamily="50" charset="-128"/>
                <a:ea typeface="Meiryo UI" panose="020B0604030504040204" pitchFamily="50" charset="-128"/>
              </a:rPr>
              <a:t>　</a:t>
            </a:r>
            <a:r>
              <a:rPr kumimoji="1" lang="ja-JP" altLang="en-US" sz="2000" b="1" dirty="0" smtClean="0">
                <a:solidFill>
                  <a:prstClr val="white"/>
                </a:solidFill>
                <a:latin typeface="Meiryo UI" panose="020B0604030504040204" pitchFamily="50" charset="-128"/>
                <a:ea typeface="Meiryo UI" panose="020B0604030504040204" pitchFamily="50" charset="-128"/>
              </a:rPr>
              <a:t>意見交換②</a:t>
            </a:r>
            <a:r>
              <a:rPr kumimoji="1" lang="ja-JP" altLang="en-US" sz="2000" b="1" dirty="0">
                <a:solidFill>
                  <a:prstClr val="white"/>
                </a:solidFill>
                <a:latin typeface="Meiryo UI" panose="020B0604030504040204" pitchFamily="50" charset="-128"/>
                <a:ea typeface="Meiryo UI" panose="020B0604030504040204" pitchFamily="50" charset="-128"/>
              </a:rPr>
              <a:t>：ステークホルダーによる自発的な行動に向けて</a:t>
            </a:r>
            <a:endParaRPr kumimoji="1" lang="en-US" altLang="ja-JP" sz="2000" b="1" dirty="0">
              <a:solidFill>
                <a:prstClr val="white"/>
              </a:solidFill>
              <a:latin typeface="Meiryo UI" panose="020B0604030504040204" pitchFamily="50" charset="-128"/>
              <a:ea typeface="Meiryo UI" panose="020B0604030504040204" pitchFamily="50" charset="-128"/>
            </a:endParaRPr>
          </a:p>
        </p:txBody>
      </p:sp>
      <p:sp>
        <p:nvSpPr>
          <p:cNvPr id="2" name="正方形/長方形 1"/>
          <p:cNvSpPr/>
          <p:nvPr/>
        </p:nvSpPr>
        <p:spPr>
          <a:xfrm>
            <a:off x="157163" y="2051411"/>
            <a:ext cx="9586912" cy="43704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64305" y="708843"/>
            <a:ext cx="9593844" cy="742424"/>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0975" indent="-180975">
              <a:lnSpc>
                <a:spcPct val="150000"/>
              </a:lnSpc>
            </a:pPr>
            <a:r>
              <a:rPr kumimoji="1" lang="ja-JP" altLang="en-US" sz="1600" b="1" dirty="0">
                <a:solidFill>
                  <a:schemeClr val="tx1"/>
                </a:solidFill>
                <a:latin typeface="Meiryo UI" panose="020B0604030504040204" pitchFamily="50" charset="-128"/>
                <a:ea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rPr>
              <a:t>●　これらの</a:t>
            </a:r>
            <a:r>
              <a:rPr kumimoji="1" lang="ja-JP" altLang="en-US" sz="1600" dirty="0">
                <a:solidFill>
                  <a:schemeClr val="tx1"/>
                </a:solidFill>
                <a:latin typeface="Meiryo UI" panose="020B0604030504040204" pitchFamily="50" charset="-128"/>
                <a:ea typeface="Meiryo UI" panose="020B0604030504040204" pitchFamily="50" charset="-128"/>
              </a:rPr>
              <a:t>声</a:t>
            </a:r>
            <a:r>
              <a:rPr kumimoji="1" lang="ja-JP" altLang="en-US" sz="1600" dirty="0" smtClean="0">
                <a:solidFill>
                  <a:schemeClr val="tx1"/>
                </a:solidFill>
                <a:latin typeface="Meiryo UI" panose="020B0604030504040204" pitchFamily="50" charset="-128"/>
                <a:ea typeface="Meiryo UI" panose="020B0604030504040204" pitchFamily="50" charset="-128"/>
              </a:rPr>
              <a:t>を</a:t>
            </a:r>
            <a:r>
              <a:rPr kumimoji="1" lang="ja-JP" altLang="en-US" sz="1600" dirty="0">
                <a:solidFill>
                  <a:schemeClr val="tx1"/>
                </a:solidFill>
                <a:latin typeface="Meiryo UI" panose="020B0604030504040204" pitchFamily="50" charset="-128"/>
                <a:ea typeface="Meiryo UI" panose="020B0604030504040204" pitchFamily="50" charset="-128"/>
              </a:rPr>
              <a:t>受</a:t>
            </a:r>
            <a:r>
              <a:rPr kumimoji="1" lang="ja-JP" altLang="en-US" sz="1600" dirty="0" smtClean="0">
                <a:solidFill>
                  <a:schemeClr val="tx1"/>
                </a:solidFill>
                <a:latin typeface="Meiryo UI" panose="020B0604030504040204" pitchFamily="50" charset="-128"/>
                <a:ea typeface="Meiryo UI" panose="020B0604030504040204" pitchFamily="50" charset="-128"/>
              </a:rPr>
              <a:t>け、</a:t>
            </a:r>
            <a:r>
              <a:rPr kumimoji="1" lang="en-US" altLang="ja-JP" sz="1600" b="1" dirty="0" smtClean="0">
                <a:solidFill>
                  <a:schemeClr val="tx1"/>
                </a:solidFill>
                <a:latin typeface="Meiryo UI" panose="020B0604030504040204" pitchFamily="50" charset="-128"/>
                <a:ea typeface="Meiryo UI" panose="020B0604030504040204" pitchFamily="50" charset="-128"/>
              </a:rPr>
              <a:t>SDGs</a:t>
            </a:r>
            <a:r>
              <a:rPr kumimoji="1" lang="ja-JP" altLang="en-US" sz="1600" b="1" dirty="0" smtClean="0">
                <a:solidFill>
                  <a:schemeClr val="tx1"/>
                </a:solidFill>
                <a:latin typeface="Meiryo UI" panose="020B0604030504040204" pitchFamily="50" charset="-128"/>
                <a:ea typeface="Meiryo UI" panose="020B0604030504040204" pitchFamily="50" charset="-128"/>
              </a:rPr>
              <a:t>の理念をわかりやすく表した共通メッセージ</a:t>
            </a:r>
            <a:r>
              <a:rPr kumimoji="1" lang="ja-JP" altLang="en-US" sz="1600" dirty="0" smtClean="0">
                <a:solidFill>
                  <a:schemeClr val="tx1"/>
                </a:solidFill>
                <a:latin typeface="Meiryo UI" panose="020B0604030504040204" pitchFamily="50" charset="-128"/>
                <a:ea typeface="Meiryo UI" panose="020B0604030504040204" pitchFamily="50" charset="-128"/>
              </a:rPr>
              <a:t>として、</a:t>
            </a:r>
            <a:r>
              <a:rPr kumimoji="1" lang="ja-JP" altLang="en-US" sz="1600" b="1" dirty="0" smtClean="0">
                <a:solidFill>
                  <a:schemeClr val="tx1"/>
                </a:solidFill>
                <a:latin typeface="Meiryo UI" panose="020B0604030504040204" pitchFamily="50" charset="-128"/>
                <a:ea typeface="Meiryo UI" panose="020B0604030504040204" pitchFamily="50" charset="-128"/>
              </a:rPr>
              <a:t>（仮称）「大阪</a:t>
            </a:r>
            <a:r>
              <a:rPr kumimoji="1" lang="en-US" altLang="ja-JP" sz="1600" b="1" dirty="0" smtClean="0">
                <a:solidFill>
                  <a:schemeClr val="tx1"/>
                </a:solidFill>
                <a:latin typeface="Meiryo UI" panose="020B0604030504040204" pitchFamily="50" charset="-128"/>
                <a:ea typeface="Meiryo UI" panose="020B0604030504040204" pitchFamily="50" charset="-128"/>
              </a:rPr>
              <a:t>SDGs</a:t>
            </a:r>
            <a:r>
              <a:rPr kumimoji="1" lang="ja-JP" altLang="en-US" sz="1600" b="1" dirty="0" smtClean="0">
                <a:solidFill>
                  <a:schemeClr val="tx1"/>
                </a:solidFill>
                <a:latin typeface="Meiryo UI" panose="020B0604030504040204" pitchFamily="50" charset="-128"/>
                <a:ea typeface="Meiryo UI" panose="020B0604030504040204" pitchFamily="50" charset="-128"/>
              </a:rPr>
              <a:t>行動憲章」</a:t>
            </a:r>
            <a:r>
              <a:rPr kumimoji="1" lang="ja-JP" altLang="en-US" sz="1600" dirty="0" smtClean="0">
                <a:solidFill>
                  <a:schemeClr val="tx1"/>
                </a:solidFill>
                <a:latin typeface="Meiryo UI" panose="020B0604030504040204" pitchFamily="50" charset="-128"/>
                <a:ea typeface="Meiryo UI" panose="020B0604030504040204" pitchFamily="50" charset="-128"/>
              </a:rPr>
              <a:t>を</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180975" indent="-180975">
              <a:lnSpc>
                <a:spcPct val="150000"/>
              </a:lnSpc>
            </a:pPr>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rPr>
              <a:t>　策定し、大阪にゆかりのあるあらゆるステークホルダーの自発的な行動を促していくことを検討。</a:t>
            </a:r>
            <a:endParaRPr kumimoji="1" lang="en-US" altLang="ja-JP" sz="1600" dirty="0" smtClean="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5093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40000"/>
          </a:xfrm>
          <a:prstGeom prst="rect">
            <a:avLst/>
          </a:prstGeom>
          <a:no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a:t>
            </a:r>
            <a:r>
              <a:rPr kumimoji="1" lang="en-US" altLang="ja-JP" sz="2400" b="1" dirty="0">
                <a:solidFill>
                  <a:prstClr val="white"/>
                </a:solidFill>
                <a:latin typeface="Meiryo UI" panose="020B0604030504040204" pitchFamily="50" charset="-128"/>
                <a:ea typeface="Meiryo UI" panose="020B0604030504040204" pitchFamily="50" charset="-128"/>
              </a:rPr>
              <a:t>2020</a:t>
            </a:r>
            <a:r>
              <a:rPr kumimoji="1" lang="ja-JP" altLang="en-US" sz="2400" b="1" dirty="0" smtClean="0">
                <a:solidFill>
                  <a:prstClr val="white"/>
                </a:solidFill>
                <a:latin typeface="Meiryo UI" panose="020B0604030504040204" pitchFamily="50" charset="-128"/>
                <a:ea typeface="Meiryo UI" panose="020B0604030504040204" pitchFamily="50" charset="-128"/>
              </a:rPr>
              <a:t>年度</a:t>
            </a:r>
            <a:r>
              <a:rPr kumimoji="1" lang="ja-JP" altLang="en-US" sz="2400" b="1" dirty="0">
                <a:solidFill>
                  <a:prstClr val="white"/>
                </a:solidFill>
                <a:latin typeface="Meiryo UI" panose="020B0604030504040204" pitchFamily="50" charset="-128"/>
                <a:ea typeface="Meiryo UI" panose="020B0604030504040204" pitchFamily="50" charset="-128"/>
              </a:rPr>
              <a:t>の</a:t>
            </a:r>
            <a:r>
              <a:rPr lang="ja-JP" altLang="en-US" sz="2400" b="1" dirty="0" smtClean="0"/>
              <a:t>大阪府</a:t>
            </a:r>
            <a:r>
              <a:rPr lang="ja-JP" altLang="en-US" sz="2400" b="1" dirty="0"/>
              <a:t>の</a:t>
            </a:r>
            <a:r>
              <a:rPr lang="ja-JP" altLang="en-US" sz="2400" b="1" dirty="0" smtClean="0"/>
              <a:t>取組み</a:t>
            </a:r>
            <a:endParaRPr lang="en-US" altLang="ja-JP" sz="2400" b="1" dirty="0"/>
          </a:p>
        </p:txBody>
      </p:sp>
      <p:sp>
        <p:nvSpPr>
          <p:cNvPr id="4" name="テキスト ボックス 3"/>
          <p:cNvSpPr txBox="1"/>
          <p:nvPr/>
        </p:nvSpPr>
        <p:spPr>
          <a:xfrm>
            <a:off x="223881" y="748058"/>
            <a:ext cx="9682119" cy="646331"/>
          </a:xfrm>
          <a:prstGeom prst="rect">
            <a:avLst/>
          </a:prstGeom>
          <a:noFill/>
        </p:spPr>
        <p:txBody>
          <a:bodyPr wrap="square" rtlCol="0">
            <a:spAutoFit/>
          </a:bodyPr>
          <a:lstStyle/>
          <a:p>
            <a:r>
              <a:rPr kumimoji="1" lang="en-US" altLang="ja-JP" sz="2000" b="1" dirty="0" smtClean="0"/>
              <a:t>Osaka</a:t>
            </a:r>
            <a:r>
              <a:rPr kumimoji="1" lang="ja-JP" altLang="en-US" sz="2000" b="1" dirty="0" smtClean="0"/>
              <a:t> </a:t>
            </a:r>
            <a:r>
              <a:rPr kumimoji="1" lang="en-US" altLang="ja-JP" sz="2000" b="1" dirty="0" smtClean="0"/>
              <a:t>SDGs</a:t>
            </a:r>
            <a:r>
              <a:rPr kumimoji="1" lang="ja-JP" altLang="en-US" sz="2000" b="1" dirty="0" smtClean="0"/>
              <a:t> ビジョンに沿った</a:t>
            </a:r>
            <a:r>
              <a:rPr kumimoji="1" lang="en-US" altLang="ja-JP" sz="2000" b="1" dirty="0" smtClean="0"/>
              <a:t>2020</a:t>
            </a:r>
            <a:r>
              <a:rPr kumimoji="1" lang="ja-JP" altLang="en-US" sz="2000" b="1" dirty="0" smtClean="0"/>
              <a:t>年度の大阪府の取組み</a:t>
            </a:r>
            <a:endParaRPr kumimoji="1" lang="en-US" altLang="ja-JP" sz="2000" b="1" dirty="0" smtClean="0"/>
          </a:p>
          <a:p>
            <a:pPr indent="92075"/>
            <a:r>
              <a:rPr kumimoji="1" lang="ja-JP" altLang="en-US" sz="1600" b="1" dirty="0" smtClean="0"/>
              <a:t>　</a:t>
            </a:r>
            <a:r>
              <a:rPr kumimoji="1" lang="en-US" altLang="ja-JP" sz="1600" dirty="0" smtClean="0"/>
              <a:t>※</a:t>
            </a:r>
            <a:r>
              <a:rPr kumimoji="1" lang="ja-JP" altLang="en-US" sz="1600" dirty="0" smtClean="0"/>
              <a:t>新型コロナウイルス感染症の影響等により見直しの可能性があります。</a:t>
            </a:r>
            <a:endParaRPr lang="en-US" altLang="ja-JP" sz="1600" dirty="0"/>
          </a:p>
        </p:txBody>
      </p:sp>
      <p:graphicFrame>
        <p:nvGraphicFramePr>
          <p:cNvPr id="2" name="表 1"/>
          <p:cNvGraphicFramePr>
            <a:graphicFrameLocks noGrp="1"/>
          </p:cNvGraphicFramePr>
          <p:nvPr>
            <p:extLst>
              <p:ext uri="{D42A27DB-BD31-4B8C-83A1-F6EECF244321}">
                <p14:modId xmlns:p14="http://schemas.microsoft.com/office/powerpoint/2010/main" val="87701205"/>
              </p:ext>
            </p:extLst>
          </p:nvPr>
        </p:nvGraphicFramePr>
        <p:xfrm>
          <a:off x="269613" y="1596811"/>
          <a:ext cx="9366774" cy="5141253"/>
        </p:xfrm>
        <a:graphic>
          <a:graphicData uri="http://schemas.openxmlformats.org/drawingml/2006/table">
            <a:tbl>
              <a:tblPr firstRow="1" bandRow="1">
                <a:tableStyleId>{93296810-A885-4BE3-A3E7-6D5BEEA58F35}</a:tableStyleId>
              </a:tblPr>
              <a:tblGrid>
                <a:gridCol w="3561408">
                  <a:extLst>
                    <a:ext uri="{9D8B030D-6E8A-4147-A177-3AD203B41FA5}">
                      <a16:colId xmlns:a16="http://schemas.microsoft.com/office/drawing/2014/main" val="3928356278"/>
                    </a:ext>
                  </a:extLst>
                </a:gridCol>
                <a:gridCol w="5805366">
                  <a:extLst>
                    <a:ext uri="{9D8B030D-6E8A-4147-A177-3AD203B41FA5}">
                      <a16:colId xmlns:a16="http://schemas.microsoft.com/office/drawing/2014/main" val="2637824212"/>
                    </a:ext>
                  </a:extLst>
                </a:gridCol>
              </a:tblGrid>
              <a:tr h="448588">
                <a:tc>
                  <a:txBody>
                    <a:bodyPr/>
                    <a:lstStyle/>
                    <a:p>
                      <a:pPr algn="ctr"/>
                      <a:r>
                        <a:rPr kumimoji="1" lang="ja-JP" altLang="en-US" sz="1800" dirty="0" smtClean="0"/>
                        <a:t>ビジョンにおける府の役割</a:t>
                      </a:r>
                      <a:endParaRPr kumimoji="1" lang="ja-JP" altLang="en-US" sz="1800" dirty="0"/>
                    </a:p>
                  </a:txBody>
                  <a:tcPr anchor="ctr"/>
                </a:tc>
                <a:tc>
                  <a:txBody>
                    <a:bodyPr/>
                    <a:lstStyle/>
                    <a:p>
                      <a:pPr algn="ctr"/>
                      <a:r>
                        <a:rPr kumimoji="1" lang="ja-JP" altLang="en-US" sz="1800" dirty="0" smtClean="0"/>
                        <a:t>主な取組</a:t>
                      </a:r>
                      <a:endParaRPr kumimoji="1" lang="ja-JP" altLang="en-US" sz="1800" dirty="0"/>
                    </a:p>
                  </a:txBody>
                  <a:tcPr anchor="ctr"/>
                </a:tc>
                <a:extLst>
                  <a:ext uri="{0D108BD9-81ED-4DB2-BD59-A6C34878D82A}">
                    <a16:rowId xmlns:a16="http://schemas.microsoft.com/office/drawing/2014/main" val="2239407908"/>
                  </a:ext>
                </a:extLst>
              </a:tr>
              <a:tr h="1851329">
                <a:tc>
                  <a:txBody>
                    <a:bodyP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府民や企業、市町村など、様々なステークホルダーに</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を広く知っていただく</a:t>
                      </a:r>
                      <a:endParaRPr kumimoji="1" lang="ja-JP" altLang="en-US"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Meiryo UI" panose="020B0604030504040204" pitchFamily="50" charset="-128"/>
                          <a:ea typeface="Meiryo UI" panose="020B0604030504040204" pitchFamily="50" charset="-128"/>
                        </a:rPr>
                        <a:t> 大学や各種団体等との連携した普及啓発活動</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Meiryo UI" panose="020B0604030504040204" pitchFamily="50" charset="-128"/>
                          <a:ea typeface="Meiryo UI" panose="020B0604030504040204" pitchFamily="50" charset="-128"/>
                        </a:rPr>
                        <a:t>　・ 大学、企業、団体向けの</a:t>
                      </a:r>
                      <a:r>
                        <a:rPr kumimoji="1" lang="en-US" altLang="ja-JP" sz="1600" dirty="0" smtClean="0">
                          <a:solidFill>
                            <a:schemeClr val="tx1"/>
                          </a:solidFill>
                          <a:latin typeface="Meiryo UI" panose="020B0604030504040204" pitchFamily="50" charset="-128"/>
                          <a:ea typeface="Meiryo UI" panose="020B0604030504040204" pitchFamily="50" charset="-128"/>
                        </a:rPr>
                        <a:t>SDGs</a:t>
                      </a:r>
                      <a:r>
                        <a:rPr kumimoji="1" lang="ja-JP" altLang="en-US" sz="1600" dirty="0" smtClean="0">
                          <a:solidFill>
                            <a:schemeClr val="tx1"/>
                          </a:solidFill>
                          <a:latin typeface="Meiryo UI" panose="020B0604030504040204" pitchFamily="50" charset="-128"/>
                          <a:ea typeface="Meiryo UI" panose="020B0604030504040204" pitchFamily="50" charset="-128"/>
                        </a:rPr>
                        <a:t>講義</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Meiryo UI" panose="020B0604030504040204" pitchFamily="50" charset="-128"/>
                          <a:ea typeface="Meiryo UI" panose="020B0604030504040204" pitchFamily="50" charset="-128"/>
                        </a:rPr>
                        <a:t>　・ 学生・若者向けワークショップ</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Meiryo UI" panose="020B0604030504040204" pitchFamily="50" charset="-128"/>
                          <a:ea typeface="Meiryo UI" panose="020B0604030504040204" pitchFamily="50" charset="-128"/>
                        </a:rPr>
                        <a:t> 企業等他のステークホルダーと連携した普及活動</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Meiryo UI" panose="020B0604030504040204" pitchFamily="50" charset="-128"/>
                          <a:ea typeface="Meiryo UI" panose="020B0604030504040204" pitchFamily="50" charset="-128"/>
                        </a:rPr>
                        <a:t>　・ 大阪商工会議所と連携した中小企業向け普及活動</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48653479"/>
                  </a:ext>
                </a:extLst>
              </a:tr>
              <a:tr h="10503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様々なステークホルダーの取組みを</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実現に向けて</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相互につなぎ合わせていく</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ステークホルダー間の連携強化</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府内市町村や経済界等で構成するネットワークの構築</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3527669708"/>
                  </a:ext>
                </a:extLst>
              </a:tr>
              <a:tr h="995496">
                <a:tc>
                  <a:txBody>
                    <a:bodyPr/>
                    <a:lstStyle/>
                    <a:p>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府自らも</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ステークホルダーの一員として、</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に貢献</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endParaRPr kumimoji="1" lang="ja-JP" altLang="en-US" sz="1600" dirty="0"/>
                    </a:p>
                  </a:txBody>
                  <a:tcPr anchor="ctr"/>
                </a:tc>
                <a:tc>
                  <a:txBody>
                    <a:bodyPr/>
                    <a:lstStyle/>
                    <a:p>
                      <a:r>
                        <a:rPr kumimoji="1" lang="en-US" altLang="ja-JP" sz="1600" dirty="0" smtClean="0"/>
                        <a:t> SDGs</a:t>
                      </a:r>
                      <a:r>
                        <a:rPr kumimoji="1" lang="ja-JP" altLang="en-US" sz="1600" dirty="0" smtClean="0"/>
                        <a:t>未来都市としての取組み</a:t>
                      </a:r>
                      <a:endParaRPr kumimoji="1" lang="en-US" altLang="ja-JP" sz="1600" dirty="0" smtClean="0"/>
                    </a:p>
                    <a:p>
                      <a:r>
                        <a:rPr kumimoji="1" lang="ja-JP" altLang="en-US" sz="1600" dirty="0" smtClean="0"/>
                        <a:t>　・ 大阪府、大阪市共同提案の実現</a:t>
                      </a:r>
                      <a:endParaRPr kumimoji="1" lang="en-US" altLang="ja-JP" sz="1600" dirty="0" smtClean="0"/>
                    </a:p>
                    <a:p>
                      <a:r>
                        <a:rPr kumimoji="1" lang="ja-JP" altLang="en-US" sz="1600" dirty="0" smtClean="0"/>
                        <a:t>　・ </a:t>
                      </a:r>
                      <a:r>
                        <a:rPr kumimoji="1" lang="en-US" altLang="ja-JP" sz="1600" dirty="0" smtClean="0"/>
                        <a:t>SDGs</a:t>
                      </a:r>
                      <a:r>
                        <a:rPr kumimoji="1" lang="ja-JP" altLang="en-US" sz="1600" dirty="0" smtClean="0"/>
                        <a:t>未来都市の拡充に向けた府下市町村への提案支援　</a:t>
                      </a:r>
                      <a:endParaRPr kumimoji="1" lang="ja-JP" altLang="en-US" sz="1600" dirty="0"/>
                    </a:p>
                  </a:txBody>
                  <a:tcPr anchor="ctr"/>
                </a:tc>
                <a:extLst>
                  <a:ext uri="{0D108BD9-81ED-4DB2-BD59-A6C34878D82A}">
                    <a16:rowId xmlns:a16="http://schemas.microsoft.com/office/drawing/2014/main" val="1828217575"/>
                  </a:ext>
                </a:extLst>
              </a:tr>
              <a:tr h="795470">
                <a:tc>
                  <a:txBody>
                    <a:bodyP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ハード・ソフト両面から</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を具現化した都市づくり」を進め</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600" dirty="0" smtClean="0"/>
                        <a:t>大阪府</a:t>
                      </a:r>
                      <a:r>
                        <a:rPr kumimoji="1" lang="en-US" altLang="ja-JP" sz="1600" dirty="0" smtClean="0"/>
                        <a:t>SDGs</a:t>
                      </a:r>
                      <a:r>
                        <a:rPr kumimoji="1" lang="ja-JP" altLang="en-US" sz="1600" dirty="0" smtClean="0"/>
                        <a:t>有識者会議の設置</a:t>
                      </a:r>
                      <a:endParaRPr kumimoji="1" lang="en-US" altLang="ja-JP" sz="1600" dirty="0" smtClean="0"/>
                    </a:p>
                    <a:p>
                      <a:r>
                        <a:rPr kumimoji="1" lang="ja-JP" altLang="en-US" sz="1600" dirty="0" smtClean="0"/>
                        <a:t>　・効果的な</a:t>
                      </a:r>
                      <a:r>
                        <a:rPr kumimoji="1" lang="en-US" altLang="ja-JP" sz="1600" dirty="0" smtClean="0"/>
                        <a:t>SDGs</a:t>
                      </a:r>
                      <a:r>
                        <a:rPr kumimoji="1" lang="ja-JP" altLang="en-US" sz="1600" dirty="0" smtClean="0"/>
                        <a:t>の推進に向けた検討</a:t>
                      </a:r>
                      <a:endParaRPr kumimoji="1" lang="en-US" altLang="ja-JP" sz="1600" dirty="0" smtClean="0"/>
                    </a:p>
                  </a:txBody>
                  <a:tcPr anchor="ctr"/>
                </a:tc>
                <a:extLst>
                  <a:ext uri="{0D108BD9-81ED-4DB2-BD59-A6C34878D82A}">
                    <a16:rowId xmlns:a16="http://schemas.microsoft.com/office/drawing/2014/main" val="3314804045"/>
                  </a:ext>
                </a:extLst>
              </a:tr>
            </a:tbl>
          </a:graphicData>
        </a:graphic>
      </p:graphicFrame>
    </p:spTree>
    <p:extLst>
      <p:ext uri="{BB962C8B-B14F-4D97-AF65-F5344CB8AC3E}">
        <p14:creationId xmlns:p14="http://schemas.microsoft.com/office/powerpoint/2010/main" val="2178308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17998" y="548104"/>
            <a:ext cx="9923998" cy="6858000"/>
          </a:xfrm>
          <a:prstGeom prst="rect">
            <a:avLst/>
          </a:prstGeom>
        </p:spPr>
      </p:pic>
      <p:sp>
        <p:nvSpPr>
          <p:cNvPr id="6" name="正方形/長方形 5"/>
          <p:cNvSpPr/>
          <p:nvPr/>
        </p:nvSpPr>
        <p:spPr>
          <a:xfrm>
            <a:off x="0" y="5210481"/>
            <a:ext cx="9906000" cy="194534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ctr"/>
          <a:lstStyle/>
          <a:p>
            <a:pPr>
              <a:lnSpc>
                <a:spcPts val="3700"/>
              </a:lnSpc>
            </a:pPr>
            <a:r>
              <a:rPr kumimoji="1" lang="ja-JP" altLang="en-US" sz="2600" b="1" dirty="0">
                <a:solidFill>
                  <a:schemeClr val="bg1"/>
                </a:solidFill>
              </a:rPr>
              <a:t>大阪発「大阪ブルー・オーシャン・ビジョン」推進プロジェクト</a:t>
            </a:r>
            <a:r>
              <a:rPr kumimoji="1" lang="ja-JP" altLang="en-US" b="1" dirty="0"/>
              <a:t>　～</a:t>
            </a:r>
            <a:r>
              <a:rPr kumimoji="1" lang="en-US" altLang="ja-JP" b="1" dirty="0"/>
              <a:t>2025</a:t>
            </a:r>
            <a:r>
              <a:rPr kumimoji="1" lang="ja-JP" altLang="en-US" b="1" dirty="0"/>
              <a:t>年大阪・関西万博をインパクトとした「</a:t>
            </a:r>
            <a:r>
              <a:rPr kumimoji="1" lang="en-US" altLang="ja-JP" b="1" dirty="0"/>
              <a:t>SDGs</a:t>
            </a:r>
            <a:r>
              <a:rPr kumimoji="1" lang="ja-JP" altLang="en-US" b="1" dirty="0"/>
              <a:t>先進都市」の実現に向けて～</a:t>
            </a:r>
            <a:endParaRPr kumimoji="1" lang="en-US" altLang="ja-JP" sz="2800" b="1" dirty="0"/>
          </a:p>
          <a:p>
            <a:endParaRPr kumimoji="1" lang="en-US" altLang="ja-JP" dirty="0"/>
          </a:p>
          <a:p>
            <a:pPr algn="r"/>
            <a:r>
              <a:rPr kumimoji="1" lang="ja-JP" altLang="en-US" sz="2400" b="1" dirty="0"/>
              <a:t>大阪府・大阪市</a:t>
            </a:r>
          </a:p>
        </p:txBody>
      </p:sp>
      <p:pic>
        <p:nvPicPr>
          <p:cNvPr id="3" name="図 2"/>
          <p:cNvPicPr>
            <a:picLocks noChangeAspect="1"/>
          </p:cNvPicPr>
          <p:nvPr/>
        </p:nvPicPr>
        <p:blipFill rotWithShape="1">
          <a:blip r:embed="rId3"/>
          <a:srcRect l="2425" t="11359" r="85690" b="73529"/>
          <a:stretch/>
        </p:blipFill>
        <p:spPr>
          <a:xfrm>
            <a:off x="1438513" y="2797958"/>
            <a:ext cx="3085153" cy="2119371"/>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1844" y="2797957"/>
            <a:ext cx="3179057" cy="2119371"/>
          </a:xfrm>
          <a:prstGeom prst="rect">
            <a:avLst/>
          </a:prstGeom>
        </p:spPr>
      </p:pic>
      <p:sp>
        <p:nvSpPr>
          <p:cNvPr id="14" name="正方形/長方形 13"/>
          <p:cNvSpPr/>
          <p:nvPr/>
        </p:nvSpPr>
        <p:spPr>
          <a:xfrm>
            <a:off x="0" y="0"/>
            <a:ext cx="9906000" cy="540000"/>
          </a:xfrm>
          <a:prstGeom prst="rect">
            <a:avLst/>
          </a:prstGeom>
          <a:no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a:t>
            </a:r>
            <a:r>
              <a:rPr kumimoji="1" lang="en-US" altLang="ja-JP" sz="2400" b="1" dirty="0" smtClean="0">
                <a:solidFill>
                  <a:prstClr val="white"/>
                </a:solidFill>
                <a:latin typeface="Meiryo UI" panose="020B0604030504040204" pitchFamily="50" charset="-128"/>
                <a:ea typeface="Meiryo UI" panose="020B0604030504040204" pitchFamily="50" charset="-128"/>
              </a:rPr>
              <a:t>2020</a:t>
            </a:r>
            <a:r>
              <a:rPr kumimoji="1" lang="ja-JP" altLang="en-US" sz="2400" b="1" dirty="0" smtClean="0">
                <a:solidFill>
                  <a:prstClr val="white"/>
                </a:solidFill>
                <a:latin typeface="Meiryo UI" panose="020B0604030504040204" pitchFamily="50" charset="-128"/>
                <a:ea typeface="Meiryo UI" panose="020B0604030504040204" pitchFamily="50" charset="-128"/>
              </a:rPr>
              <a:t>年度</a:t>
            </a:r>
            <a:r>
              <a:rPr kumimoji="1" lang="en-US" altLang="ja-JP" sz="2400" b="1" dirty="0" smtClean="0">
                <a:solidFill>
                  <a:prstClr val="white"/>
                </a:solidFill>
                <a:latin typeface="Meiryo UI" panose="020B0604030504040204" pitchFamily="50" charset="-128"/>
                <a:ea typeface="Meiryo UI" panose="020B0604030504040204" pitchFamily="50" charset="-128"/>
              </a:rPr>
              <a:t>SDGs</a:t>
            </a:r>
            <a:r>
              <a:rPr kumimoji="1" lang="ja-JP" altLang="en-US" sz="2400" b="1" dirty="0" smtClean="0">
                <a:solidFill>
                  <a:prstClr val="white"/>
                </a:solidFill>
                <a:latin typeface="Meiryo UI" panose="020B0604030504040204" pitchFamily="50" charset="-128"/>
                <a:ea typeface="Meiryo UI" panose="020B0604030504040204" pitchFamily="50" charset="-128"/>
              </a:rPr>
              <a:t>未来都市について</a:t>
            </a:r>
            <a:endParaRPr kumimoji="1" lang="en-US" altLang="ja-JP" sz="2400" b="1" dirty="0">
              <a:solidFill>
                <a:prstClr val="white"/>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74771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図形 62"/>
          <p:cNvSpPr/>
          <p:nvPr/>
        </p:nvSpPr>
        <p:spPr>
          <a:xfrm rot="17027953" flipV="1">
            <a:off x="1808515" y="2459954"/>
            <a:ext cx="4385138" cy="2103751"/>
          </a:xfrm>
          <a:prstGeom prst="swooshArrow">
            <a:avLst>
              <a:gd name="adj1" fmla="val 12046"/>
              <a:gd name="adj2" fmla="val 22332"/>
            </a:avLst>
          </a:prstGeom>
        </p:spPr>
        <p:style>
          <a:lnRef idx="1">
            <a:schemeClr val="accent1"/>
          </a:lnRef>
          <a:fillRef idx="2">
            <a:schemeClr val="accent1"/>
          </a:fillRef>
          <a:effectRef idx="1">
            <a:schemeClr val="accent1"/>
          </a:effectRef>
          <a:fontRef idx="minor">
            <a:schemeClr val="dk1"/>
          </a:fontRef>
        </p:style>
      </p:sp>
      <p:sp>
        <p:nvSpPr>
          <p:cNvPr id="4" name="角丸四角形 3"/>
          <p:cNvSpPr/>
          <p:nvPr/>
        </p:nvSpPr>
        <p:spPr>
          <a:xfrm>
            <a:off x="5209771" y="947322"/>
            <a:ext cx="4644000" cy="4896000"/>
          </a:xfrm>
          <a:prstGeom prst="roundRect">
            <a:avLst>
              <a:gd name="adj" fmla="val 4125"/>
            </a:avLst>
          </a:prstGeom>
          <a:no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dirty="0">
              <a:solidFill>
                <a:prstClr val="white"/>
              </a:solidFill>
              <a:latin typeface="Calibri" panose="020F0502020204030204"/>
              <a:ea typeface="游ゴシック" panose="020B0400000000000000" pitchFamily="50" charset="-128"/>
            </a:endParaRPr>
          </a:p>
        </p:txBody>
      </p:sp>
      <p:sp>
        <p:nvSpPr>
          <p:cNvPr id="3" name="楕円 2"/>
          <p:cNvSpPr/>
          <p:nvPr/>
        </p:nvSpPr>
        <p:spPr>
          <a:xfrm>
            <a:off x="2308859" y="5146887"/>
            <a:ext cx="360000" cy="360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defRPr/>
            </a:pPr>
            <a:endParaRPr kumimoji="1" lang="ja-JP" altLang="en-US" dirty="0">
              <a:solidFill>
                <a:prstClr val="black"/>
              </a:solidFill>
              <a:latin typeface="Calibri" panose="020F0502020204030204"/>
              <a:ea typeface="游ゴシック" panose="020B0400000000000000" pitchFamily="50" charset="-128"/>
            </a:endParaRPr>
          </a:p>
        </p:txBody>
      </p:sp>
      <p:sp>
        <p:nvSpPr>
          <p:cNvPr id="61" name="正方形/長方形 60"/>
          <p:cNvSpPr/>
          <p:nvPr/>
        </p:nvSpPr>
        <p:spPr>
          <a:xfrm>
            <a:off x="182638" y="3041231"/>
            <a:ext cx="4764045" cy="3924000"/>
          </a:xfrm>
          <a:prstGeom prst="rect">
            <a:avLst/>
          </a:prstGeom>
          <a:no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dirty="0">
              <a:solidFill>
                <a:prstClr val="white"/>
              </a:solidFill>
              <a:latin typeface="Calibri" panose="020F0502020204030204"/>
              <a:ea typeface="游ゴシック" panose="020B0400000000000000" pitchFamily="50" charset="-128"/>
            </a:endParaRPr>
          </a:p>
        </p:txBody>
      </p:sp>
      <p:sp>
        <p:nvSpPr>
          <p:cNvPr id="60" name="正方形/長方形 59"/>
          <p:cNvSpPr/>
          <p:nvPr/>
        </p:nvSpPr>
        <p:spPr>
          <a:xfrm>
            <a:off x="198301" y="1945406"/>
            <a:ext cx="4748700" cy="720000"/>
          </a:xfrm>
          <a:prstGeom prst="rect">
            <a:avLst/>
          </a:prstGeom>
          <a:no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dirty="0">
              <a:solidFill>
                <a:prstClr val="white"/>
              </a:solidFill>
              <a:latin typeface="Calibri" panose="020F0502020204030204"/>
              <a:ea typeface="游ゴシック" panose="020B0400000000000000" pitchFamily="50" charset="-128"/>
            </a:endParaRPr>
          </a:p>
        </p:txBody>
      </p:sp>
      <p:sp>
        <p:nvSpPr>
          <p:cNvPr id="2" name="正方形/長方形 1"/>
          <p:cNvSpPr/>
          <p:nvPr/>
        </p:nvSpPr>
        <p:spPr>
          <a:xfrm>
            <a:off x="198301" y="976350"/>
            <a:ext cx="4748700" cy="604403"/>
          </a:xfrm>
          <a:prstGeom prst="rect">
            <a:avLst/>
          </a:prstGeom>
          <a:no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dirty="0">
              <a:solidFill>
                <a:prstClr val="white"/>
              </a:solidFill>
              <a:latin typeface="Calibri" panose="020F0502020204030204"/>
              <a:ea typeface="游ゴシック" panose="020B0400000000000000" pitchFamily="50" charset="-128"/>
            </a:endParaRPr>
          </a:p>
        </p:txBody>
      </p:sp>
      <p:sp>
        <p:nvSpPr>
          <p:cNvPr id="27" name="楕円 26"/>
          <p:cNvSpPr/>
          <p:nvPr/>
        </p:nvSpPr>
        <p:spPr>
          <a:xfrm>
            <a:off x="1302028" y="3768186"/>
            <a:ext cx="2262307" cy="1570100"/>
          </a:xfrm>
          <a:prstGeom prst="ellipse">
            <a:avLst/>
          </a:prstGeom>
          <a:noFill/>
          <a:ln>
            <a:solidFill>
              <a:schemeClr val="tx1"/>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defRPr/>
            </a:pPr>
            <a:endParaRPr kumimoji="1" lang="ja-JP" altLang="en-US" dirty="0">
              <a:solidFill>
                <a:prstClr val="black"/>
              </a:solidFill>
              <a:latin typeface="Calibri" panose="020F0502020204030204"/>
              <a:ea typeface="游ゴシック" panose="020B0400000000000000" pitchFamily="50" charset="-128"/>
            </a:endParaRPr>
          </a:p>
        </p:txBody>
      </p:sp>
      <p:sp>
        <p:nvSpPr>
          <p:cNvPr id="28" name="楕円 27"/>
          <p:cNvSpPr/>
          <p:nvPr/>
        </p:nvSpPr>
        <p:spPr>
          <a:xfrm>
            <a:off x="358763" y="4876613"/>
            <a:ext cx="2233687" cy="1501042"/>
          </a:xfrm>
          <a:prstGeom prst="ellipse">
            <a:avLst/>
          </a:prstGeom>
          <a:noFill/>
          <a:ln>
            <a:solidFill>
              <a:schemeClr val="tx1"/>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defRPr/>
            </a:pPr>
            <a:endParaRPr kumimoji="1" lang="ja-JP" altLang="en-US" dirty="0">
              <a:solidFill>
                <a:prstClr val="black"/>
              </a:solidFill>
              <a:latin typeface="Calibri" panose="020F0502020204030204"/>
              <a:ea typeface="游ゴシック" panose="020B0400000000000000" pitchFamily="50" charset="-128"/>
            </a:endParaRPr>
          </a:p>
        </p:txBody>
      </p:sp>
      <p:sp>
        <p:nvSpPr>
          <p:cNvPr id="29" name="楕円 28"/>
          <p:cNvSpPr/>
          <p:nvPr/>
        </p:nvSpPr>
        <p:spPr>
          <a:xfrm>
            <a:off x="2383124" y="4908290"/>
            <a:ext cx="2275837" cy="1433122"/>
          </a:xfrm>
          <a:prstGeom prst="ellipse">
            <a:avLst/>
          </a:prstGeom>
          <a:noFill/>
          <a:ln>
            <a:solidFill>
              <a:schemeClr val="tx1"/>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defRPr/>
            </a:pPr>
            <a:endParaRPr kumimoji="1" lang="ja-JP" altLang="en-US" dirty="0">
              <a:solidFill>
                <a:prstClr val="black"/>
              </a:solidFill>
              <a:latin typeface="Calibri" panose="020F0502020204030204"/>
              <a:ea typeface="游ゴシック" panose="020B0400000000000000" pitchFamily="50" charset="-128"/>
            </a:endParaRPr>
          </a:p>
        </p:txBody>
      </p:sp>
      <p:sp>
        <p:nvSpPr>
          <p:cNvPr id="9" name="テキスト ボックス 8"/>
          <p:cNvSpPr txBox="1"/>
          <p:nvPr/>
        </p:nvSpPr>
        <p:spPr>
          <a:xfrm>
            <a:off x="300305" y="1082154"/>
            <a:ext cx="4646697" cy="498598"/>
          </a:xfrm>
          <a:prstGeom prst="rect">
            <a:avLst/>
          </a:prstGeom>
          <a:noFill/>
        </p:spPr>
        <p:txBody>
          <a:bodyPr wrap="square" lIns="72000" tIns="64008" rIns="72000" bIns="64008" rtlCol="0">
            <a:spAutoFit/>
          </a:bodyPr>
          <a:lstStyle/>
          <a:p>
            <a:pPr>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万博開催都市として、一人ひとりが</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を意識し、自律的に</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全ての達成をめざす「</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先進都市」の実現に向け、</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進めていく</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138935" y="884016"/>
            <a:ext cx="1188000" cy="184666"/>
          </a:xfrm>
          <a:prstGeom prst="rect">
            <a:avLst/>
          </a:prstGeom>
          <a:solidFill>
            <a:schemeClr val="bg1"/>
          </a:solidFill>
        </p:spPr>
        <p:txBody>
          <a:bodyPr wrap="square" lIns="0" tIns="0" rIns="0" bIns="0" rtlCol="0" anchor="ctr" anchorCtr="0">
            <a:spAutoFit/>
          </a:bodyPr>
          <a:lstStyle/>
          <a:p>
            <a:pPr algn="ctr">
              <a:defRPr/>
            </a:pPr>
            <a:r>
              <a:rPr lang="ja-JP" altLang="en-US" sz="120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 </a:t>
            </a:r>
            <a:r>
              <a:rPr lang="ja-JP" altLang="en-US" sz="1200" b="1" u="sng"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将来ビジョン</a:t>
            </a:r>
            <a:endParaRPr lang="en-US" altLang="ja-JP" sz="1200" b="1" u="sng"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1" name="テキスト ボックス 10"/>
          <p:cNvSpPr txBox="1"/>
          <p:nvPr/>
        </p:nvSpPr>
        <p:spPr>
          <a:xfrm>
            <a:off x="141427" y="1847653"/>
            <a:ext cx="1692000" cy="184666"/>
          </a:xfrm>
          <a:prstGeom prst="rect">
            <a:avLst/>
          </a:prstGeom>
          <a:solidFill>
            <a:schemeClr val="bg1"/>
          </a:solidFill>
        </p:spPr>
        <p:txBody>
          <a:bodyPr wrap="square" lIns="0" tIns="0" rIns="0" bIns="0" rtlCol="0" anchor="ctr" anchorCtr="0">
            <a:spAutoFit/>
          </a:bodyPr>
          <a:lstStyle/>
          <a:p>
            <a:pPr algn="ctr">
              <a:defRPr/>
            </a:pPr>
            <a:r>
              <a:rPr lang="ja-JP" altLang="en-US" sz="120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r>
              <a:rPr lang="en-US" altLang="ja-JP" sz="120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 </a:t>
            </a:r>
            <a:r>
              <a:rPr lang="en-US" altLang="ja-JP" sz="1200" b="1" u="sng"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2030</a:t>
            </a:r>
            <a:r>
              <a:rPr lang="ja-JP" altLang="en-US" sz="1200" b="1" u="sng"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年のあるべき姿</a:t>
            </a:r>
            <a:endParaRPr lang="en-US" altLang="ja-JP" sz="1200" b="1" u="sng"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2" name="テキスト ボックス 11"/>
          <p:cNvSpPr txBox="1"/>
          <p:nvPr/>
        </p:nvSpPr>
        <p:spPr>
          <a:xfrm>
            <a:off x="712217" y="2098243"/>
            <a:ext cx="1017438" cy="498598"/>
          </a:xfrm>
          <a:prstGeom prst="rect">
            <a:avLst/>
          </a:prstGeom>
          <a:noFill/>
        </p:spPr>
        <p:txBody>
          <a:bodyPr wrap="square" lIns="72000" tIns="64008" rIns="72000" bIns="64008" rtlCol="0">
            <a:spAutoFit/>
          </a:bodyPr>
          <a:lstStyle/>
          <a:p>
            <a:pPr>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いのち輝く</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幸せな暮らし</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2089903" y="2098243"/>
            <a:ext cx="1259347" cy="498598"/>
          </a:xfrm>
          <a:prstGeom prst="rect">
            <a:avLst/>
          </a:prstGeom>
          <a:noFill/>
        </p:spPr>
        <p:txBody>
          <a:bodyPr wrap="square" lIns="72000" tIns="64008" rIns="72000" bIns="64008" rtlCol="0">
            <a:spAutoFit/>
          </a:bodyPr>
          <a:lstStyle/>
          <a:p>
            <a:pPr>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多様なチャレンジによる成長</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3540759" y="2108965"/>
            <a:ext cx="1048001" cy="498598"/>
          </a:xfrm>
          <a:prstGeom prst="rect">
            <a:avLst/>
          </a:prstGeom>
          <a:noFill/>
        </p:spPr>
        <p:txBody>
          <a:bodyPr wrap="square" lIns="72000" tIns="64008" rIns="72000" bIns="64008" rtlCol="0">
            <a:spAutoFit/>
          </a:bodyPr>
          <a:lstStyle/>
          <a:p>
            <a:pPr>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世界の未来を</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ともにつくる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楕円 14"/>
          <p:cNvSpPr/>
          <p:nvPr/>
        </p:nvSpPr>
        <p:spPr>
          <a:xfrm>
            <a:off x="421238" y="2099349"/>
            <a:ext cx="1548000" cy="468000"/>
          </a:xfrm>
          <a:prstGeom prst="ellipse">
            <a:avLst/>
          </a:prstGeom>
          <a:noFill/>
          <a:ln>
            <a:solidFill>
              <a:schemeClr val="tx1"/>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defRPr/>
            </a:pPr>
            <a:endParaRPr kumimoji="1" lang="ja-JP" altLang="en-US" dirty="0">
              <a:solidFill>
                <a:prstClr val="black"/>
              </a:solidFill>
              <a:latin typeface="Calibri" panose="020F0502020204030204"/>
              <a:ea typeface="游ゴシック" panose="020B0400000000000000" pitchFamily="50" charset="-128"/>
            </a:endParaRPr>
          </a:p>
        </p:txBody>
      </p:sp>
      <p:sp>
        <p:nvSpPr>
          <p:cNvPr id="16" name="楕円 15"/>
          <p:cNvSpPr/>
          <p:nvPr/>
        </p:nvSpPr>
        <p:spPr>
          <a:xfrm>
            <a:off x="1833623" y="2099349"/>
            <a:ext cx="1548000" cy="468000"/>
          </a:xfrm>
          <a:prstGeom prst="ellipse">
            <a:avLst/>
          </a:prstGeom>
          <a:noFill/>
          <a:ln>
            <a:solidFill>
              <a:schemeClr val="tx1"/>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defRPr/>
            </a:pPr>
            <a:endParaRPr kumimoji="1" lang="ja-JP" altLang="en-US" dirty="0">
              <a:solidFill>
                <a:prstClr val="black"/>
              </a:solidFill>
              <a:latin typeface="Calibri" panose="020F0502020204030204"/>
              <a:ea typeface="游ゴシック" panose="020B0400000000000000" pitchFamily="50" charset="-128"/>
            </a:endParaRPr>
          </a:p>
        </p:txBody>
      </p:sp>
      <p:sp>
        <p:nvSpPr>
          <p:cNvPr id="17" name="楕円 16"/>
          <p:cNvSpPr/>
          <p:nvPr/>
        </p:nvSpPr>
        <p:spPr>
          <a:xfrm>
            <a:off x="3231494" y="2114983"/>
            <a:ext cx="1548000" cy="468000"/>
          </a:xfrm>
          <a:prstGeom prst="ellipse">
            <a:avLst/>
          </a:prstGeom>
          <a:noFill/>
          <a:ln>
            <a:solidFill>
              <a:schemeClr val="tx1"/>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defRPr/>
            </a:pPr>
            <a:endParaRPr kumimoji="1" lang="ja-JP" altLang="en-US" dirty="0">
              <a:solidFill>
                <a:prstClr val="black"/>
              </a:solidFill>
              <a:latin typeface="Calibri" panose="020F0502020204030204"/>
              <a:ea typeface="游ゴシック" panose="020B0400000000000000" pitchFamily="50" charset="-128"/>
            </a:endParaRPr>
          </a:p>
        </p:txBody>
      </p:sp>
      <p:sp>
        <p:nvSpPr>
          <p:cNvPr id="22" name="テキスト ボックス 21"/>
          <p:cNvSpPr txBox="1"/>
          <p:nvPr/>
        </p:nvSpPr>
        <p:spPr>
          <a:xfrm>
            <a:off x="127217" y="2968370"/>
            <a:ext cx="4032000" cy="184666"/>
          </a:xfrm>
          <a:prstGeom prst="rect">
            <a:avLst/>
          </a:prstGeom>
          <a:solidFill>
            <a:schemeClr val="bg1"/>
          </a:solidFill>
        </p:spPr>
        <p:txBody>
          <a:bodyPr wrap="square" lIns="0" tIns="0" rIns="0" bIns="0" rtlCol="0" anchor="ctr" anchorCtr="0">
            <a:spAutoFit/>
          </a:bodyPr>
          <a:lstStyle/>
          <a:p>
            <a:pPr algn="ctr">
              <a:defRPr/>
            </a:pPr>
            <a:r>
              <a:rPr lang="ja-JP" altLang="en-US" sz="120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 </a:t>
            </a:r>
            <a:r>
              <a:rPr lang="ja-JP" altLang="en-US" sz="1200" b="1" u="sng"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あるべき姿の実現に向けた優先的なゴール、ターゲット</a:t>
            </a:r>
            <a:endParaRPr lang="en-US" altLang="ja-JP" sz="1200" b="1" u="sng"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23" name="テキスト ボックス 22"/>
          <p:cNvSpPr txBox="1"/>
          <p:nvPr/>
        </p:nvSpPr>
        <p:spPr>
          <a:xfrm>
            <a:off x="1558740" y="4141612"/>
            <a:ext cx="1880900" cy="814069"/>
          </a:xfrm>
          <a:prstGeom prst="rect">
            <a:avLst/>
          </a:prstGeom>
          <a:noFill/>
        </p:spPr>
        <p:txBody>
          <a:bodyPr wrap="square" lIns="72000" tIns="64008" rIns="72000" bIns="64008" rtlCol="0">
            <a:spAutoFit/>
          </a:bodyPr>
          <a:lstStyle/>
          <a:p>
            <a:pPr marL="87313" indent="-87313">
              <a:spcBef>
                <a:spcPts val="300"/>
              </a:spcBef>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・都市の強みを活かしながら勤労世帯の家計所得を底上げ</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a:spcBef>
                <a:spcPts val="300"/>
              </a:spcBef>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・社会改題の解決や生活の質の向上など、スマートシティ化</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431402" y="5363810"/>
            <a:ext cx="1941050" cy="814069"/>
          </a:xfrm>
          <a:prstGeom prst="rect">
            <a:avLst/>
          </a:prstGeom>
          <a:noFill/>
        </p:spPr>
        <p:txBody>
          <a:bodyPr wrap="square" lIns="72000" tIns="64008" rIns="72000" bIns="64008" rtlCol="0">
            <a:spAutoFit/>
          </a:bodyPr>
          <a:lstStyle/>
          <a:p>
            <a:pPr marL="87313" indent="-87313">
              <a:spcBef>
                <a:spcPts val="300"/>
              </a:spcBef>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・生涯を通じ健康で、自らの意思に基づき活動できる社会</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a:spcBef>
                <a:spcPts val="300"/>
              </a:spcBef>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・持続可能な社会の創り手としての子どもたちの学力向上</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2746861" y="5310190"/>
            <a:ext cx="1694687" cy="814069"/>
          </a:xfrm>
          <a:prstGeom prst="rect">
            <a:avLst/>
          </a:prstGeom>
          <a:noFill/>
        </p:spPr>
        <p:txBody>
          <a:bodyPr wrap="square" lIns="72000" tIns="64008" rIns="72000" bIns="64008" rtlCol="0">
            <a:spAutoFit/>
          </a:bodyPr>
          <a:lstStyle/>
          <a:p>
            <a:pPr marL="87313" indent="-87313">
              <a:spcBef>
                <a:spcPts val="300"/>
              </a:spcBef>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2050</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CO2</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排出量実質ゼロをめざす</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a:spcBef>
                <a:spcPts val="300"/>
              </a:spcBef>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・「大阪ブルー・オーシャン・ビジョン」の早期達成に貢献</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226662" y="3117766"/>
            <a:ext cx="4550775" cy="498598"/>
          </a:xfrm>
          <a:prstGeom prst="rect">
            <a:avLst/>
          </a:prstGeom>
          <a:noFill/>
        </p:spPr>
        <p:txBody>
          <a:bodyPr wrap="square" lIns="72000" tIns="64008" rIns="72000" bIns="64008" rtlCol="0">
            <a:spAutoFit/>
          </a:bodyPr>
          <a:lstStyle/>
          <a:p>
            <a:pPr>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全ての達成をめざす中で、とりわけ、課題を克服すべき</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ゴールや世界に貢献できるゴール（重点ゴール）に注力</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945792" y="4346426"/>
            <a:ext cx="489185" cy="257369"/>
          </a:xfrm>
          <a:prstGeom prst="rect">
            <a:avLst/>
          </a:prstGeom>
          <a:solidFill>
            <a:schemeClr val="bg1"/>
          </a:solidFill>
          <a:ln>
            <a:solidFill>
              <a:schemeClr val="tx1"/>
            </a:solidFill>
          </a:ln>
          <a:effectLst>
            <a:outerShdw blurRad="50800" dist="38100" dir="2700000" algn="tl" rotWithShape="0">
              <a:prstClr val="black">
                <a:alpha val="92000"/>
              </a:prstClr>
            </a:outerShdw>
          </a:effectLst>
        </p:spPr>
        <p:txBody>
          <a:bodyPr wrap="square" lIns="72000" tIns="36000" rIns="72000" bIns="36000" rtlCol="0" anchor="ctr" anchorCtr="0">
            <a:spAutoFit/>
          </a:bodyPr>
          <a:lstStyle/>
          <a:p>
            <a:pPr algn="ctr">
              <a:defRPr/>
            </a:pPr>
            <a:r>
              <a:rPr lang="ja-JP" altLang="en-US" sz="120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経済</a:t>
            </a:r>
            <a:endParaRPr lang="en-US" altLang="ja-JP" sz="1200" b="1" u="sng"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31" name="テキスト ボックス 30"/>
          <p:cNvSpPr txBox="1"/>
          <p:nvPr/>
        </p:nvSpPr>
        <p:spPr>
          <a:xfrm>
            <a:off x="1146423" y="6206199"/>
            <a:ext cx="489185" cy="257369"/>
          </a:xfrm>
          <a:prstGeom prst="rect">
            <a:avLst/>
          </a:prstGeom>
          <a:solidFill>
            <a:schemeClr val="bg1"/>
          </a:solidFill>
          <a:ln>
            <a:solidFill>
              <a:schemeClr val="tx1"/>
            </a:solidFill>
          </a:ln>
          <a:effectLst>
            <a:outerShdw blurRad="50800" dist="38100" dir="2700000" algn="tl" rotWithShape="0">
              <a:prstClr val="black">
                <a:alpha val="92000"/>
              </a:prstClr>
            </a:outerShdw>
          </a:effectLst>
        </p:spPr>
        <p:txBody>
          <a:bodyPr wrap="square" lIns="72000" tIns="36000" rIns="72000" bIns="36000" rtlCol="0" anchor="ctr" anchorCtr="0">
            <a:spAutoFit/>
          </a:bodyPr>
          <a:lstStyle/>
          <a:p>
            <a:pPr algn="ctr">
              <a:defRPr/>
            </a:pPr>
            <a:r>
              <a:rPr lang="ja-JP" altLang="en-US" sz="120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社会</a:t>
            </a:r>
            <a:endParaRPr lang="en-US" altLang="ja-JP" sz="1200" b="1" u="sng"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32" name="テキスト ボックス 31"/>
          <p:cNvSpPr txBox="1"/>
          <p:nvPr/>
        </p:nvSpPr>
        <p:spPr>
          <a:xfrm>
            <a:off x="3276449" y="6173816"/>
            <a:ext cx="489185" cy="257369"/>
          </a:xfrm>
          <a:prstGeom prst="rect">
            <a:avLst/>
          </a:prstGeom>
          <a:solidFill>
            <a:schemeClr val="bg1"/>
          </a:solidFill>
          <a:ln>
            <a:solidFill>
              <a:schemeClr val="tx1"/>
            </a:solidFill>
          </a:ln>
          <a:effectLst>
            <a:outerShdw blurRad="50800" dist="38100" dir="2700000" algn="tl" rotWithShape="0">
              <a:prstClr val="black">
                <a:alpha val="92000"/>
              </a:prstClr>
            </a:outerShdw>
          </a:effectLst>
        </p:spPr>
        <p:txBody>
          <a:bodyPr wrap="square" lIns="72000" tIns="36000" rIns="72000" bIns="36000" rtlCol="0" anchor="ctr" anchorCtr="0">
            <a:spAutoFit/>
          </a:bodyPr>
          <a:lstStyle/>
          <a:p>
            <a:pPr algn="ctr">
              <a:defRPr/>
            </a:pPr>
            <a:r>
              <a:rPr lang="ja-JP" altLang="en-US" sz="120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環境</a:t>
            </a:r>
            <a:endParaRPr lang="en-US" altLang="ja-JP" sz="1200" b="1" u="sng"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33" name="図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0738" y="3699155"/>
            <a:ext cx="360000" cy="360000"/>
          </a:xfrm>
          <a:prstGeom prst="rect">
            <a:avLst/>
          </a:prstGeom>
        </p:spPr>
      </p:pic>
      <p:pic>
        <p:nvPicPr>
          <p:cNvPr id="35" name="図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477" y="5008216"/>
            <a:ext cx="360000" cy="360000"/>
          </a:xfrm>
          <a:prstGeom prst="rect">
            <a:avLst/>
          </a:prstGeom>
        </p:spPr>
      </p:pic>
      <p:pic>
        <p:nvPicPr>
          <p:cNvPr id="36" name="図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0154" y="5004582"/>
            <a:ext cx="360000" cy="360000"/>
          </a:xfrm>
          <a:prstGeom prst="rect">
            <a:avLst/>
          </a:prstGeom>
        </p:spPr>
      </p:pic>
      <p:pic>
        <p:nvPicPr>
          <p:cNvPr id="41" name="図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21765" y="3698247"/>
            <a:ext cx="360000" cy="360000"/>
          </a:xfrm>
          <a:prstGeom prst="rect">
            <a:avLst/>
          </a:prstGeom>
        </p:spPr>
      </p:pic>
      <p:pic>
        <p:nvPicPr>
          <p:cNvPr id="43" name="図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58948" y="1983422"/>
            <a:ext cx="360000" cy="360000"/>
          </a:xfrm>
          <a:prstGeom prst="rect">
            <a:avLst/>
          </a:prstGeom>
        </p:spPr>
      </p:pic>
      <p:pic>
        <p:nvPicPr>
          <p:cNvPr id="44" name="図 4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66732" y="4963379"/>
            <a:ext cx="360000" cy="360000"/>
          </a:xfrm>
          <a:prstGeom prst="rect">
            <a:avLst/>
          </a:prstGeom>
        </p:spPr>
      </p:pic>
      <p:pic>
        <p:nvPicPr>
          <p:cNvPr id="45" name="図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68878" y="4943781"/>
            <a:ext cx="360000" cy="360000"/>
          </a:xfrm>
          <a:prstGeom prst="rect">
            <a:avLst/>
          </a:prstGeom>
        </p:spPr>
      </p:pic>
      <p:sp>
        <p:nvSpPr>
          <p:cNvPr id="50" name="テキスト ボックス 49"/>
          <p:cNvSpPr txBox="1"/>
          <p:nvPr/>
        </p:nvSpPr>
        <p:spPr>
          <a:xfrm>
            <a:off x="1381123" y="3832171"/>
            <a:ext cx="468000" cy="161583"/>
          </a:xfrm>
          <a:prstGeom prst="rect">
            <a:avLst/>
          </a:prstGeom>
          <a:noFill/>
        </p:spPr>
        <p:txBody>
          <a:bodyPr wrap="square" lIns="0" tIns="0" rIns="0" bIns="0" rtlCol="0">
            <a:spAutoFit/>
          </a:bodyPr>
          <a:lstStyle/>
          <a:p>
            <a:pPr>
              <a:defRPr/>
            </a:pPr>
            <a:r>
              <a:rPr lang="ja-JP" altLang="en-US"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r>
              <a:rPr lang="en-US" altLang="ja-JP"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1,2</a:t>
            </a:r>
            <a:r>
              <a:rPr lang="ja-JP" altLang="en-US"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endParaRPr lang="en-US" altLang="ja-JP" sz="1050" b="1" u="sng"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51" name="図 5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37570" y="3681261"/>
            <a:ext cx="360000" cy="360000"/>
          </a:xfrm>
          <a:prstGeom prst="rect">
            <a:avLst/>
          </a:prstGeom>
        </p:spPr>
      </p:pic>
      <p:sp>
        <p:nvSpPr>
          <p:cNvPr id="52" name="テキスト ボックス 51"/>
          <p:cNvSpPr txBox="1"/>
          <p:nvPr/>
        </p:nvSpPr>
        <p:spPr>
          <a:xfrm>
            <a:off x="2040915" y="3816306"/>
            <a:ext cx="468000" cy="161583"/>
          </a:xfrm>
          <a:prstGeom prst="rect">
            <a:avLst/>
          </a:prstGeom>
          <a:noFill/>
        </p:spPr>
        <p:txBody>
          <a:bodyPr wrap="square" lIns="0" tIns="0" rIns="0" bIns="0" rtlCol="0">
            <a:spAutoFit/>
          </a:bodyPr>
          <a:lstStyle/>
          <a:p>
            <a:pPr>
              <a:defRPr/>
            </a:pPr>
            <a:r>
              <a:rPr lang="ja-JP" altLang="en-US"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r>
              <a:rPr lang="en-US" altLang="ja-JP"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8,5</a:t>
            </a:r>
            <a:r>
              <a:rPr lang="ja-JP" altLang="en-US"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endParaRPr lang="en-US" altLang="ja-JP" sz="1050" b="1" u="sng"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53" name="テキスト ボックス 52"/>
          <p:cNvSpPr txBox="1"/>
          <p:nvPr/>
        </p:nvSpPr>
        <p:spPr>
          <a:xfrm>
            <a:off x="2716603" y="3816620"/>
            <a:ext cx="468000" cy="161583"/>
          </a:xfrm>
          <a:prstGeom prst="rect">
            <a:avLst/>
          </a:prstGeom>
          <a:noFill/>
        </p:spPr>
        <p:txBody>
          <a:bodyPr wrap="square" lIns="0" tIns="0" rIns="0" bIns="0" rtlCol="0">
            <a:spAutoFit/>
          </a:bodyPr>
          <a:lstStyle/>
          <a:p>
            <a:pPr>
              <a:defRPr/>
            </a:pPr>
            <a:r>
              <a:rPr lang="ja-JP" altLang="en-US"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r>
              <a:rPr lang="en-US" altLang="ja-JP"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9,2</a:t>
            </a:r>
            <a:r>
              <a:rPr lang="ja-JP" altLang="en-US"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endParaRPr lang="en-US" altLang="ja-JP" sz="1050" b="1" u="sng"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54" name="テキスト ボックス 53"/>
          <p:cNvSpPr txBox="1"/>
          <p:nvPr/>
        </p:nvSpPr>
        <p:spPr>
          <a:xfrm>
            <a:off x="9349350" y="2114031"/>
            <a:ext cx="603757" cy="161583"/>
          </a:xfrm>
          <a:prstGeom prst="rect">
            <a:avLst/>
          </a:prstGeom>
          <a:noFill/>
        </p:spPr>
        <p:txBody>
          <a:bodyPr wrap="square" lIns="0" tIns="0" rIns="0" bIns="0" rtlCol="0">
            <a:spAutoFit/>
          </a:bodyPr>
          <a:lstStyle/>
          <a:p>
            <a:pPr>
              <a:defRPr/>
            </a:pPr>
            <a:r>
              <a:rPr lang="ja-JP" altLang="en-US"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r>
              <a:rPr lang="en-US" altLang="ja-JP"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11,3</a:t>
            </a:r>
            <a:r>
              <a:rPr lang="ja-JP" altLang="en-US"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endParaRPr lang="en-US" altLang="ja-JP" sz="1050" b="1" u="sng"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55" name="テキスト ボックス 54"/>
          <p:cNvSpPr txBox="1"/>
          <p:nvPr/>
        </p:nvSpPr>
        <p:spPr>
          <a:xfrm>
            <a:off x="601633" y="5107426"/>
            <a:ext cx="468000" cy="161583"/>
          </a:xfrm>
          <a:prstGeom prst="rect">
            <a:avLst/>
          </a:prstGeom>
          <a:noFill/>
        </p:spPr>
        <p:txBody>
          <a:bodyPr wrap="square" lIns="0" tIns="0" rIns="0" bIns="0" rtlCol="0">
            <a:spAutoFit/>
          </a:bodyPr>
          <a:lstStyle/>
          <a:p>
            <a:pPr>
              <a:defRPr/>
            </a:pPr>
            <a:r>
              <a:rPr lang="ja-JP" altLang="en-US"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r>
              <a:rPr lang="en-US" altLang="ja-JP"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3,8</a:t>
            </a:r>
            <a:r>
              <a:rPr lang="ja-JP" altLang="en-US"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endParaRPr lang="en-US" altLang="ja-JP" sz="1050" b="1" u="sng"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56" name="テキスト ボックス 55"/>
          <p:cNvSpPr txBox="1"/>
          <p:nvPr/>
        </p:nvSpPr>
        <p:spPr>
          <a:xfrm>
            <a:off x="1285424" y="5107426"/>
            <a:ext cx="468000" cy="161583"/>
          </a:xfrm>
          <a:prstGeom prst="rect">
            <a:avLst/>
          </a:prstGeom>
          <a:noFill/>
        </p:spPr>
        <p:txBody>
          <a:bodyPr wrap="square" lIns="0" tIns="0" rIns="0" bIns="0" rtlCol="0">
            <a:spAutoFit/>
          </a:bodyPr>
          <a:lstStyle/>
          <a:p>
            <a:pPr>
              <a:defRPr/>
            </a:pPr>
            <a:r>
              <a:rPr lang="ja-JP" altLang="en-US"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r>
              <a:rPr lang="en-US" altLang="ja-JP"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4,3</a:t>
            </a:r>
            <a:r>
              <a:rPr lang="ja-JP" altLang="en-US"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endParaRPr lang="en-US" altLang="ja-JP" sz="1050" b="1" u="sng"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57" name="テキスト ボックス 56"/>
          <p:cNvSpPr txBox="1"/>
          <p:nvPr/>
        </p:nvSpPr>
        <p:spPr>
          <a:xfrm>
            <a:off x="4460459" y="4954581"/>
            <a:ext cx="603757" cy="425437"/>
          </a:xfrm>
          <a:prstGeom prst="rect">
            <a:avLst/>
          </a:prstGeom>
          <a:noFill/>
        </p:spPr>
        <p:txBody>
          <a:bodyPr wrap="square" lIns="0" tIns="0" rIns="0" bIns="0" rtlCol="0">
            <a:spAutoFit/>
          </a:bodyPr>
          <a:lstStyle/>
          <a:p>
            <a:pPr>
              <a:lnSpc>
                <a:spcPts val="1100"/>
              </a:lnSpc>
              <a:defRPr/>
            </a:pPr>
            <a:r>
              <a:rPr lang="ja-JP" altLang="en-US"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r>
              <a:rPr lang="en-US" altLang="ja-JP"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13,1</a:t>
            </a:r>
            <a:r>
              <a:rPr lang="ja-JP" altLang="en-US"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endParaRPr lang="en-US" altLang="ja-JP"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a:p>
            <a:pPr>
              <a:lnSpc>
                <a:spcPts val="1100"/>
              </a:lnSpc>
              <a:defRPr/>
            </a:pPr>
            <a:r>
              <a:rPr lang="ja-JP" altLang="en-US"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r>
              <a:rPr lang="en-US" altLang="ja-JP"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13,2</a:t>
            </a:r>
            <a:r>
              <a:rPr lang="ja-JP" altLang="en-US"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endParaRPr lang="en-US" altLang="ja-JP"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a:p>
            <a:pPr>
              <a:lnSpc>
                <a:spcPts val="1100"/>
              </a:lnSpc>
              <a:defRPr/>
            </a:pPr>
            <a:r>
              <a:rPr lang="ja-JP" altLang="en-US"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r>
              <a:rPr lang="en-US" altLang="ja-JP"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13,3</a:t>
            </a:r>
            <a:r>
              <a:rPr lang="ja-JP" altLang="en-US"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endParaRPr lang="en-US" altLang="ja-JP" sz="1050" b="1" u="sng"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58" name="テキスト ボックス 57"/>
          <p:cNvSpPr txBox="1"/>
          <p:nvPr/>
        </p:nvSpPr>
        <p:spPr>
          <a:xfrm>
            <a:off x="3672035" y="4950593"/>
            <a:ext cx="603757" cy="425437"/>
          </a:xfrm>
          <a:prstGeom prst="rect">
            <a:avLst/>
          </a:prstGeom>
          <a:noFill/>
        </p:spPr>
        <p:txBody>
          <a:bodyPr wrap="square" lIns="0" tIns="0" rIns="0" bIns="0" rtlCol="0">
            <a:spAutoFit/>
          </a:bodyPr>
          <a:lstStyle/>
          <a:p>
            <a:pPr>
              <a:lnSpc>
                <a:spcPts val="1100"/>
              </a:lnSpc>
              <a:defRPr/>
            </a:pPr>
            <a:r>
              <a:rPr lang="ja-JP" altLang="en-US"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r>
              <a:rPr lang="en-US" altLang="ja-JP"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12,2</a:t>
            </a:r>
            <a:r>
              <a:rPr lang="ja-JP" altLang="en-US"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endParaRPr lang="en-US" altLang="ja-JP"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a:p>
            <a:pPr>
              <a:lnSpc>
                <a:spcPts val="1100"/>
              </a:lnSpc>
              <a:defRPr/>
            </a:pPr>
            <a:r>
              <a:rPr lang="ja-JP" altLang="en-US"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r>
              <a:rPr lang="en-US" altLang="ja-JP"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12,4</a:t>
            </a:r>
            <a:r>
              <a:rPr lang="ja-JP" altLang="en-US"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endParaRPr lang="en-US" altLang="ja-JP"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a:p>
            <a:pPr>
              <a:lnSpc>
                <a:spcPts val="1100"/>
              </a:lnSpc>
              <a:defRPr/>
            </a:pPr>
            <a:r>
              <a:rPr lang="ja-JP" altLang="en-US"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r>
              <a:rPr lang="en-US" altLang="ja-JP"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12,5</a:t>
            </a:r>
            <a:r>
              <a:rPr lang="ja-JP" altLang="en-US"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endParaRPr lang="en-US" altLang="ja-JP" sz="1050" b="1" u="sng"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59" name="テキスト ボックス 58"/>
          <p:cNvSpPr txBox="1"/>
          <p:nvPr/>
        </p:nvSpPr>
        <p:spPr>
          <a:xfrm>
            <a:off x="327935" y="6695164"/>
            <a:ext cx="4500000" cy="184666"/>
          </a:xfrm>
          <a:prstGeom prst="rect">
            <a:avLst/>
          </a:prstGeom>
        </p:spPr>
        <p:style>
          <a:lnRef idx="0">
            <a:schemeClr val="accent1"/>
          </a:lnRef>
          <a:fillRef idx="3">
            <a:schemeClr val="accent1"/>
          </a:fillRef>
          <a:effectRef idx="3">
            <a:schemeClr val="accent1"/>
          </a:effectRef>
          <a:fontRef idx="minor">
            <a:schemeClr val="lt1"/>
          </a:fontRef>
        </p:style>
        <p:txBody>
          <a:bodyPr wrap="square" lIns="36000" tIns="0" rIns="36000" bIns="0" rtlCol="0" anchor="ctr">
            <a:spAutoFit/>
          </a:bodyPr>
          <a:lstStyle/>
          <a:p>
            <a:pPr algn="ctr">
              <a:spcBef>
                <a:spcPts val="600"/>
              </a:spcBef>
              <a:defRPr/>
            </a:pPr>
            <a:r>
              <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重点ゴールの分析手法が「第</a:t>
            </a:r>
            <a:r>
              <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回ジャパン</a:t>
            </a:r>
            <a:r>
              <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アワード」受賞</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正方形/長方形 61"/>
          <p:cNvSpPr/>
          <p:nvPr/>
        </p:nvSpPr>
        <p:spPr>
          <a:xfrm>
            <a:off x="111216" y="25738"/>
            <a:ext cx="9906000" cy="497013"/>
          </a:xfrm>
          <a:prstGeom prst="rect">
            <a:avLst/>
          </a:prstGeom>
          <a:noFill/>
        </p:spPr>
        <p:style>
          <a:lnRef idx="0">
            <a:schemeClr val="accent5"/>
          </a:lnRef>
          <a:fillRef idx="3">
            <a:schemeClr val="accent5"/>
          </a:fillRef>
          <a:effectRef idx="3">
            <a:schemeClr val="accent5"/>
          </a:effectRef>
          <a:fontRef idx="minor">
            <a:schemeClr val="lt1"/>
          </a:fontRef>
        </p:style>
        <p:txBody>
          <a:bodyPr rtlCol="0" anchor="ctr"/>
          <a:lstStyle/>
          <a:p>
            <a:pPr>
              <a:defRPr/>
            </a:pPr>
            <a:endParaRPr kumimoji="1" lang="en-US" altLang="ja-JP" b="1" dirty="0">
              <a:solidFill>
                <a:prstClr val="white"/>
              </a:solidFill>
              <a:latin typeface="Meiryo UI" panose="020B0604030504040204" pitchFamily="50" charset="-128"/>
              <a:ea typeface="Meiryo UI" panose="020B0604030504040204" pitchFamily="50" charset="-128"/>
            </a:endParaRPr>
          </a:p>
        </p:txBody>
      </p:sp>
      <p:sp>
        <p:nvSpPr>
          <p:cNvPr id="64" name="テキスト ボックス 63"/>
          <p:cNvSpPr txBox="1"/>
          <p:nvPr/>
        </p:nvSpPr>
        <p:spPr>
          <a:xfrm>
            <a:off x="5133277" y="874348"/>
            <a:ext cx="2700000" cy="184666"/>
          </a:xfrm>
          <a:prstGeom prst="rect">
            <a:avLst/>
          </a:prstGeom>
          <a:solidFill>
            <a:schemeClr val="bg1"/>
          </a:solidFill>
        </p:spPr>
        <p:txBody>
          <a:bodyPr wrap="square" lIns="0" tIns="0" rIns="0" bIns="0" rtlCol="0" anchor="ctr" anchorCtr="0">
            <a:spAutoFit/>
          </a:bodyPr>
          <a:lstStyle/>
          <a:p>
            <a:pPr algn="ctr">
              <a:defRPr/>
            </a:pPr>
            <a:r>
              <a:rPr lang="ja-JP" altLang="en-US" sz="120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 </a:t>
            </a:r>
            <a:r>
              <a:rPr lang="ja-JP" altLang="en-US" sz="1200" b="1" u="sng"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自治体</a:t>
            </a:r>
            <a:r>
              <a:rPr lang="en-US" altLang="ja-JP" sz="1200" b="1" u="sng"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SDGs</a:t>
            </a:r>
            <a:r>
              <a:rPr lang="ja-JP" altLang="en-US" sz="1200" b="1" u="sng"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の推進に関する取組</a:t>
            </a:r>
            <a:endParaRPr lang="en-US" altLang="ja-JP" sz="1200" b="1" u="sng"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46" name="テキスト ボックス 45"/>
          <p:cNvSpPr txBox="1"/>
          <p:nvPr/>
        </p:nvSpPr>
        <p:spPr>
          <a:xfrm>
            <a:off x="5209772" y="1044214"/>
            <a:ext cx="4397687" cy="683264"/>
          </a:xfrm>
          <a:prstGeom prst="rect">
            <a:avLst/>
          </a:prstGeom>
          <a:noFill/>
        </p:spPr>
        <p:txBody>
          <a:bodyPr wrap="square" lIns="72000" tIns="64008" rIns="72000" bIns="64008" rtlCol="0">
            <a:spAutoFit/>
          </a:bodyPr>
          <a:lstStyle/>
          <a:p>
            <a:pPr>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あるべき姿の実現に向けた優先的なゴールやターゲットを踏まえ、次の先導的な</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取組みを実</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施。様々なステークホルダーとの連携を広げていく。</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5309466" y="1579745"/>
            <a:ext cx="2700000" cy="184666"/>
          </a:xfrm>
          <a:prstGeom prst="rect">
            <a:avLst/>
          </a:prstGeom>
          <a:noFill/>
        </p:spPr>
        <p:txBody>
          <a:bodyPr wrap="square" lIns="0" tIns="0" rIns="0" bIns="0" rtlCol="0" anchor="ctr" anchorCtr="0">
            <a:spAutoFit/>
          </a:bodyPr>
          <a:lstStyle/>
          <a:p>
            <a:pPr>
              <a:defRPr/>
            </a:pPr>
            <a:r>
              <a:rPr lang="ja-JP" altLang="en-US" sz="120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１ おおさかええまちプロジェクト</a:t>
            </a:r>
            <a:endParaRPr lang="en-US" altLang="ja-JP" sz="120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48" name="テキスト ボックス 47"/>
          <p:cNvSpPr txBox="1"/>
          <p:nvPr/>
        </p:nvSpPr>
        <p:spPr>
          <a:xfrm>
            <a:off x="5309466" y="2382819"/>
            <a:ext cx="2700000" cy="184666"/>
          </a:xfrm>
          <a:prstGeom prst="rect">
            <a:avLst/>
          </a:prstGeom>
          <a:solidFill>
            <a:schemeClr val="bg1"/>
          </a:solidFill>
        </p:spPr>
        <p:txBody>
          <a:bodyPr wrap="square" lIns="0" tIns="0" rIns="0" bIns="0" rtlCol="0" anchor="ctr" anchorCtr="0">
            <a:spAutoFit/>
          </a:bodyPr>
          <a:lstStyle/>
          <a:p>
            <a:pPr>
              <a:defRPr/>
            </a:pPr>
            <a:r>
              <a:rPr lang="ja-JP" altLang="en-US" sz="120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２ 健康寿命の延伸</a:t>
            </a:r>
            <a:endParaRPr lang="en-US" altLang="ja-JP" sz="120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49" name="テキスト ボックス 48"/>
          <p:cNvSpPr txBox="1"/>
          <p:nvPr/>
        </p:nvSpPr>
        <p:spPr>
          <a:xfrm>
            <a:off x="5304484" y="3199853"/>
            <a:ext cx="2700000" cy="184666"/>
          </a:xfrm>
          <a:prstGeom prst="rect">
            <a:avLst/>
          </a:prstGeom>
          <a:solidFill>
            <a:schemeClr val="bg1"/>
          </a:solidFill>
        </p:spPr>
        <p:txBody>
          <a:bodyPr wrap="square" lIns="0" tIns="0" rIns="0" bIns="0" rtlCol="0" anchor="ctr" anchorCtr="0">
            <a:spAutoFit/>
          </a:bodyPr>
          <a:lstStyle/>
          <a:p>
            <a:pPr>
              <a:defRPr/>
            </a:pPr>
            <a:r>
              <a:rPr lang="ja-JP" altLang="en-US" sz="120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３ 子どもの貧困対策</a:t>
            </a:r>
            <a:endParaRPr lang="en-US" altLang="ja-JP" sz="120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65" name="テキスト ボックス 64"/>
          <p:cNvSpPr txBox="1"/>
          <p:nvPr/>
        </p:nvSpPr>
        <p:spPr>
          <a:xfrm>
            <a:off x="5319527" y="4028385"/>
            <a:ext cx="3825451" cy="184666"/>
          </a:xfrm>
          <a:prstGeom prst="rect">
            <a:avLst/>
          </a:prstGeom>
          <a:solidFill>
            <a:schemeClr val="bg1"/>
          </a:solidFill>
        </p:spPr>
        <p:txBody>
          <a:bodyPr wrap="square" lIns="0" tIns="0" rIns="0" bIns="0" rtlCol="0" anchor="ctr" anchorCtr="0">
            <a:spAutoFit/>
          </a:bodyPr>
          <a:lstStyle/>
          <a:p>
            <a:pPr>
              <a:defRPr/>
            </a:pPr>
            <a:r>
              <a:rPr lang="ja-JP" altLang="en-US" sz="120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４ 府立学校等のスマートスクール化に向けた取組</a:t>
            </a:r>
            <a:endParaRPr lang="en-US" altLang="ja-JP" sz="120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66" name="テキスト ボックス 65"/>
          <p:cNvSpPr txBox="1"/>
          <p:nvPr/>
        </p:nvSpPr>
        <p:spPr>
          <a:xfrm>
            <a:off x="5347582" y="4813071"/>
            <a:ext cx="3595073" cy="501291"/>
          </a:xfrm>
          <a:prstGeom prst="rect">
            <a:avLst/>
          </a:prstGeom>
          <a:solidFill>
            <a:schemeClr val="bg1"/>
          </a:solidFill>
        </p:spPr>
        <p:txBody>
          <a:bodyPr wrap="square" lIns="0" tIns="0" rIns="0" bIns="0" rtlCol="0" anchor="ctr" anchorCtr="0">
            <a:spAutoFit/>
          </a:bodyPr>
          <a:lstStyle/>
          <a:p>
            <a:pPr marL="174625" indent="-174625">
              <a:lnSpc>
                <a:spcPts val="1300"/>
              </a:lnSpc>
              <a:defRPr/>
            </a:pPr>
            <a:r>
              <a:rPr lang="ja-JP" altLang="en-US" sz="120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５ 海洋プラスチックや気候変動の問題解決に向けた環境技術イノベーションの戦略的な促進と普及に向けた取組</a:t>
            </a:r>
            <a:endParaRPr lang="en-US" altLang="ja-JP" sz="120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68" name="テキスト ボックス 67"/>
          <p:cNvSpPr txBox="1"/>
          <p:nvPr/>
        </p:nvSpPr>
        <p:spPr>
          <a:xfrm>
            <a:off x="5428460" y="1685847"/>
            <a:ext cx="3631560" cy="590931"/>
          </a:xfrm>
          <a:prstGeom prst="rect">
            <a:avLst/>
          </a:prstGeom>
          <a:noFill/>
        </p:spPr>
        <p:txBody>
          <a:bodyPr wrap="square" lIns="72000" tIns="64008" rIns="72000" bIns="64008" rtlCol="0">
            <a:spAutoFit/>
          </a:bodyPr>
          <a:lstStyle/>
          <a:p>
            <a:pPr marL="87313" indent="-87313">
              <a:lnSpc>
                <a:spcPts val="1200"/>
              </a:lnSpc>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高齢者の介護予防にもつながる活躍の場を、プロボノによる直接的支援等を通じた住民主体の支え合いにより構築し、生涯を通じ健康でいきいきと暮らし続けることのできる社会の実現をめざす</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68"/>
          <p:cNvSpPr txBox="1"/>
          <p:nvPr/>
        </p:nvSpPr>
        <p:spPr>
          <a:xfrm>
            <a:off x="5412670" y="2497419"/>
            <a:ext cx="3732308" cy="590931"/>
          </a:xfrm>
          <a:prstGeom prst="rect">
            <a:avLst/>
          </a:prstGeom>
          <a:noFill/>
        </p:spPr>
        <p:txBody>
          <a:bodyPr wrap="square" lIns="72000" tIns="64008" rIns="72000" bIns="64008" rtlCol="0">
            <a:spAutoFit/>
          </a:bodyPr>
          <a:lstStyle/>
          <a:p>
            <a:pPr marL="87313" indent="-87313">
              <a:lnSpc>
                <a:spcPts val="1200"/>
              </a:lnSpc>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の健康づくり活動「健活</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」を活用した健康づくりや、電子マネーが当たる「おおさか健活マイレージ“アスマイル”」の展開などオール大阪での健康づくりの機運醸成と社会環境整備を推進していく</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テキスト ボックス 69"/>
          <p:cNvSpPr txBox="1"/>
          <p:nvPr/>
        </p:nvSpPr>
        <p:spPr>
          <a:xfrm>
            <a:off x="5428460" y="3323432"/>
            <a:ext cx="3626579" cy="590931"/>
          </a:xfrm>
          <a:prstGeom prst="rect">
            <a:avLst/>
          </a:prstGeom>
          <a:noFill/>
        </p:spPr>
        <p:txBody>
          <a:bodyPr wrap="square" lIns="72000" tIns="64008" rIns="72000" bIns="64008" rtlCol="0">
            <a:spAutoFit/>
          </a:bodyPr>
          <a:lstStyle/>
          <a:p>
            <a:pPr marL="87313" indent="-87313">
              <a:lnSpc>
                <a:spcPts val="1200"/>
              </a:lnSpc>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子どもの将来が生まれ育った環境で左右されることのないよう、子どもの居場所や企業、社会福祉施設等のネットワークの運営で、企業等から物資提供の支援を受ける仕組みづくり等に取り組む</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5457281" y="4150996"/>
            <a:ext cx="3597758" cy="590931"/>
          </a:xfrm>
          <a:prstGeom prst="rect">
            <a:avLst/>
          </a:prstGeom>
          <a:noFill/>
        </p:spPr>
        <p:txBody>
          <a:bodyPr wrap="square" lIns="72000" tIns="64008" rIns="72000" bIns="64008" rtlCol="0">
            <a:spAutoFit/>
          </a:bodyPr>
          <a:lstStyle/>
          <a:p>
            <a:pPr marL="87313" indent="-87313">
              <a:lnSpc>
                <a:spcPts val="1200"/>
              </a:lnSpc>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教育の質の向上を図るため、知的</a:t>
            </a:r>
            <a:r>
              <a:rPr lang="ja-JP" altLang="en-US" sz="105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者支援学校における</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VR</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を活用したソーシャルスキルトレーニングや、学習履歴や出欠・生活指導状況の可視化など、スマートスクールモデルを確立</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テキスト ボックス 71"/>
          <p:cNvSpPr txBox="1"/>
          <p:nvPr/>
        </p:nvSpPr>
        <p:spPr>
          <a:xfrm>
            <a:off x="5460446" y="5255062"/>
            <a:ext cx="3570970" cy="590931"/>
          </a:xfrm>
          <a:prstGeom prst="rect">
            <a:avLst/>
          </a:prstGeom>
          <a:noFill/>
        </p:spPr>
        <p:txBody>
          <a:bodyPr wrap="square" lIns="72000" tIns="64008" rIns="72000" bIns="64008" rtlCol="0">
            <a:spAutoFit/>
          </a:bodyPr>
          <a:lstStyle/>
          <a:p>
            <a:pPr marL="87313" indent="-87313">
              <a:lnSpc>
                <a:spcPts val="1200"/>
              </a:lnSpc>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化石燃料に依存しないプラスチック等の循環利用技術など、環境先進技術</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シーズ調査</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や、効率的な空調システム実用化など、環境技術のイノベーションの戦略的促進と普及を図る</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二等辺三角形 4"/>
          <p:cNvSpPr/>
          <p:nvPr/>
        </p:nvSpPr>
        <p:spPr>
          <a:xfrm rot="10800000">
            <a:off x="6822519" y="5922241"/>
            <a:ext cx="1350000" cy="144000"/>
          </a:xfrm>
          <a:prstGeom prst="triangl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defRPr/>
            </a:pPr>
            <a:endParaRPr kumimoji="1" lang="ja-JP" altLang="en-US">
              <a:solidFill>
                <a:prstClr val="black"/>
              </a:solidFill>
              <a:latin typeface="Calibri" panose="020F0502020204030204"/>
              <a:ea typeface="游ゴシック" panose="020B0400000000000000" pitchFamily="50" charset="-128"/>
            </a:endParaRPr>
          </a:p>
        </p:txBody>
      </p:sp>
      <p:sp>
        <p:nvSpPr>
          <p:cNvPr id="73" name="テキスト ボックス 72"/>
          <p:cNvSpPr txBox="1"/>
          <p:nvPr/>
        </p:nvSpPr>
        <p:spPr>
          <a:xfrm>
            <a:off x="5229754" y="6130813"/>
            <a:ext cx="4572000" cy="864000"/>
          </a:xfrm>
          <a:prstGeom prst="rect">
            <a:avLst/>
          </a:prstGeom>
          <a:ln>
            <a:noFill/>
          </a:ln>
        </p:spPr>
        <p:style>
          <a:lnRef idx="1">
            <a:schemeClr val="accent2"/>
          </a:lnRef>
          <a:fillRef idx="3">
            <a:schemeClr val="accent2"/>
          </a:fillRef>
          <a:effectRef idx="2">
            <a:schemeClr val="accent2"/>
          </a:effectRef>
          <a:fontRef idx="minor">
            <a:schemeClr val="lt1"/>
          </a:fontRef>
        </p:style>
        <p:txBody>
          <a:bodyPr wrap="square" lIns="108000" tIns="64008" rIns="108000" bIns="64008" rtlCol="0">
            <a:spAutoFit/>
          </a:bodyPr>
          <a:lstStyle/>
          <a:p>
            <a:pPr>
              <a:defRPr/>
            </a:pPr>
            <a:r>
              <a:rPr lang="ja-JP" altLang="en-US"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これら、重点ゴールを中心に</a:t>
            </a:r>
            <a:r>
              <a:rPr lang="en-US" altLang="ja-JP"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の取組みを進める中で、最も広く様々なステークホルダーに関りがあり、他の自治体等への波及も見込まれ、三側面の統合効果が創出される</a:t>
            </a:r>
            <a:r>
              <a:rPr lang="en-US" altLang="ja-JP"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の特性をわかりやすく体現できる事業を、「自治体</a:t>
            </a:r>
            <a:r>
              <a:rPr lang="en-US" altLang="ja-JP"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モデル事業」として取り組んでいく</a:t>
            </a:r>
            <a:endParaRPr lang="en-US" altLang="ja-JP"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4" name="図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0680" y="1612353"/>
            <a:ext cx="360000" cy="360000"/>
          </a:xfrm>
          <a:prstGeom prst="rect">
            <a:avLst/>
          </a:prstGeom>
        </p:spPr>
      </p:pic>
      <p:sp>
        <p:nvSpPr>
          <p:cNvPr id="75" name="テキスト ボックス 74"/>
          <p:cNvSpPr txBox="1"/>
          <p:nvPr/>
        </p:nvSpPr>
        <p:spPr>
          <a:xfrm>
            <a:off x="9367950" y="1740755"/>
            <a:ext cx="468000" cy="161583"/>
          </a:xfrm>
          <a:prstGeom prst="rect">
            <a:avLst/>
          </a:prstGeom>
          <a:noFill/>
        </p:spPr>
        <p:txBody>
          <a:bodyPr wrap="square" lIns="0" tIns="0" rIns="0" bIns="0" rtlCol="0">
            <a:spAutoFit/>
          </a:bodyPr>
          <a:lstStyle/>
          <a:p>
            <a:pPr>
              <a:defRPr/>
            </a:pPr>
            <a:r>
              <a:rPr lang="ja-JP" altLang="en-US"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r>
              <a:rPr lang="en-US" altLang="ja-JP"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3,8</a:t>
            </a:r>
            <a:r>
              <a:rPr lang="ja-JP" altLang="en-US"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endParaRPr lang="en-US" altLang="ja-JP" sz="1050" b="1" u="sng"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76" name="図 7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07950" y="4895478"/>
            <a:ext cx="360000" cy="360000"/>
          </a:xfrm>
          <a:prstGeom prst="rect">
            <a:avLst/>
          </a:prstGeom>
        </p:spPr>
      </p:pic>
      <p:pic>
        <p:nvPicPr>
          <p:cNvPr id="77" name="図 7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11099" y="5354572"/>
            <a:ext cx="360000" cy="360000"/>
          </a:xfrm>
          <a:prstGeom prst="rect">
            <a:avLst/>
          </a:prstGeom>
        </p:spPr>
      </p:pic>
      <p:sp>
        <p:nvSpPr>
          <p:cNvPr id="78" name="テキスト ボックス 77"/>
          <p:cNvSpPr txBox="1"/>
          <p:nvPr/>
        </p:nvSpPr>
        <p:spPr>
          <a:xfrm>
            <a:off x="9302680" y="5379886"/>
            <a:ext cx="603757" cy="425437"/>
          </a:xfrm>
          <a:prstGeom prst="rect">
            <a:avLst/>
          </a:prstGeom>
          <a:noFill/>
        </p:spPr>
        <p:txBody>
          <a:bodyPr wrap="square" lIns="0" tIns="0" rIns="0" bIns="0" rtlCol="0">
            <a:spAutoFit/>
          </a:bodyPr>
          <a:lstStyle/>
          <a:p>
            <a:pPr>
              <a:lnSpc>
                <a:spcPts val="1100"/>
              </a:lnSpc>
              <a:defRPr/>
            </a:pPr>
            <a:r>
              <a:rPr lang="ja-JP" altLang="en-US"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r>
              <a:rPr lang="en-US" altLang="ja-JP"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13,1</a:t>
            </a:r>
            <a:r>
              <a:rPr lang="ja-JP" altLang="en-US"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endParaRPr lang="en-US" altLang="ja-JP"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a:p>
            <a:pPr>
              <a:lnSpc>
                <a:spcPts val="1100"/>
              </a:lnSpc>
              <a:defRPr/>
            </a:pPr>
            <a:r>
              <a:rPr lang="ja-JP" altLang="en-US"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r>
              <a:rPr lang="en-US" altLang="ja-JP"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13,2</a:t>
            </a:r>
            <a:r>
              <a:rPr lang="ja-JP" altLang="en-US"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endParaRPr lang="en-US" altLang="ja-JP"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a:p>
            <a:pPr>
              <a:lnSpc>
                <a:spcPts val="1100"/>
              </a:lnSpc>
              <a:defRPr/>
            </a:pPr>
            <a:r>
              <a:rPr lang="ja-JP" altLang="en-US"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r>
              <a:rPr lang="en-US" altLang="ja-JP"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13,3</a:t>
            </a:r>
            <a:r>
              <a:rPr lang="ja-JP" altLang="en-US"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endParaRPr lang="en-US" altLang="ja-JP" sz="1050" b="1" u="sng"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79" name="テキスト ボックス 78"/>
          <p:cNvSpPr txBox="1"/>
          <p:nvPr/>
        </p:nvSpPr>
        <p:spPr>
          <a:xfrm>
            <a:off x="9313253" y="4911720"/>
            <a:ext cx="603757" cy="423193"/>
          </a:xfrm>
          <a:prstGeom prst="rect">
            <a:avLst/>
          </a:prstGeom>
          <a:noFill/>
        </p:spPr>
        <p:txBody>
          <a:bodyPr wrap="square" lIns="0" tIns="0" rIns="0" bIns="0" rtlCol="0">
            <a:spAutoFit/>
          </a:bodyPr>
          <a:lstStyle/>
          <a:p>
            <a:pPr>
              <a:lnSpc>
                <a:spcPts val="1100"/>
              </a:lnSpc>
              <a:defRPr/>
            </a:pPr>
            <a:r>
              <a:rPr lang="ja-JP" altLang="en-US"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r>
              <a:rPr lang="en-US" altLang="ja-JP"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12,2</a:t>
            </a:r>
            <a:r>
              <a:rPr lang="ja-JP" altLang="en-US"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endParaRPr lang="en-US" altLang="ja-JP"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a:p>
            <a:pPr>
              <a:lnSpc>
                <a:spcPts val="1100"/>
              </a:lnSpc>
              <a:defRPr/>
            </a:pPr>
            <a:r>
              <a:rPr lang="ja-JP" altLang="en-US"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r>
              <a:rPr lang="en-US" altLang="ja-JP"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12,4</a:t>
            </a:r>
            <a:r>
              <a:rPr lang="ja-JP" altLang="en-US"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endParaRPr lang="en-US" altLang="ja-JP"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a:p>
            <a:pPr>
              <a:lnSpc>
                <a:spcPts val="1100"/>
              </a:lnSpc>
              <a:defRPr/>
            </a:pPr>
            <a:r>
              <a:rPr lang="ja-JP" altLang="en-US"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r>
              <a:rPr lang="en-US" altLang="ja-JP"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12,5</a:t>
            </a:r>
            <a:r>
              <a:rPr lang="ja-JP" altLang="en-US"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endParaRPr lang="en-US" altLang="ja-JP" sz="1050" b="1" u="sng"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80" name="図 7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58948" y="2870724"/>
            <a:ext cx="360000" cy="360000"/>
          </a:xfrm>
          <a:prstGeom prst="rect">
            <a:avLst/>
          </a:prstGeom>
        </p:spPr>
      </p:pic>
      <p:sp>
        <p:nvSpPr>
          <p:cNvPr id="81" name="テキスト ボックス 80"/>
          <p:cNvSpPr txBox="1"/>
          <p:nvPr/>
        </p:nvSpPr>
        <p:spPr>
          <a:xfrm>
            <a:off x="9349350" y="3001333"/>
            <a:ext cx="603757" cy="161583"/>
          </a:xfrm>
          <a:prstGeom prst="rect">
            <a:avLst/>
          </a:prstGeom>
          <a:noFill/>
        </p:spPr>
        <p:txBody>
          <a:bodyPr wrap="square" lIns="0" tIns="0" rIns="0" bIns="0" rtlCol="0">
            <a:spAutoFit/>
          </a:bodyPr>
          <a:lstStyle/>
          <a:p>
            <a:pPr>
              <a:defRPr/>
            </a:pPr>
            <a:r>
              <a:rPr lang="ja-JP" altLang="en-US"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r>
              <a:rPr lang="en-US" altLang="ja-JP"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11,3</a:t>
            </a:r>
            <a:r>
              <a:rPr lang="ja-JP" altLang="en-US"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endParaRPr lang="en-US" altLang="ja-JP" sz="1050" b="1" u="sng"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82" name="図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0680" y="2499655"/>
            <a:ext cx="360000" cy="360000"/>
          </a:xfrm>
          <a:prstGeom prst="rect">
            <a:avLst/>
          </a:prstGeom>
        </p:spPr>
      </p:pic>
      <p:sp>
        <p:nvSpPr>
          <p:cNvPr id="83" name="テキスト ボックス 82"/>
          <p:cNvSpPr txBox="1"/>
          <p:nvPr/>
        </p:nvSpPr>
        <p:spPr>
          <a:xfrm>
            <a:off x="9367950" y="2628057"/>
            <a:ext cx="468000" cy="161583"/>
          </a:xfrm>
          <a:prstGeom prst="rect">
            <a:avLst/>
          </a:prstGeom>
          <a:noFill/>
        </p:spPr>
        <p:txBody>
          <a:bodyPr wrap="square" lIns="0" tIns="0" rIns="0" bIns="0" rtlCol="0">
            <a:spAutoFit/>
          </a:bodyPr>
          <a:lstStyle/>
          <a:p>
            <a:pPr>
              <a:defRPr/>
            </a:pPr>
            <a:r>
              <a:rPr lang="ja-JP" altLang="en-US"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r>
              <a:rPr lang="en-US" altLang="ja-JP"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3,8</a:t>
            </a:r>
            <a:r>
              <a:rPr lang="ja-JP" altLang="en-US"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endParaRPr lang="en-US" altLang="ja-JP" sz="1050" b="1" u="sng"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84" name="図 8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906" y="3482304"/>
            <a:ext cx="360000" cy="360000"/>
          </a:xfrm>
          <a:prstGeom prst="rect">
            <a:avLst/>
          </a:prstGeom>
        </p:spPr>
      </p:pic>
      <p:sp>
        <p:nvSpPr>
          <p:cNvPr id="85" name="テキスト ボックス 84"/>
          <p:cNvSpPr txBox="1"/>
          <p:nvPr/>
        </p:nvSpPr>
        <p:spPr>
          <a:xfrm>
            <a:off x="9347291" y="3615320"/>
            <a:ext cx="468000" cy="161583"/>
          </a:xfrm>
          <a:prstGeom prst="rect">
            <a:avLst/>
          </a:prstGeom>
          <a:noFill/>
        </p:spPr>
        <p:txBody>
          <a:bodyPr wrap="square" lIns="0" tIns="0" rIns="0" bIns="0" rtlCol="0">
            <a:spAutoFit/>
          </a:bodyPr>
          <a:lstStyle/>
          <a:p>
            <a:pPr>
              <a:defRPr/>
            </a:pPr>
            <a:r>
              <a:rPr lang="ja-JP" altLang="en-US"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r>
              <a:rPr lang="en-US" altLang="ja-JP"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1,2</a:t>
            </a:r>
            <a:r>
              <a:rPr lang="ja-JP" altLang="en-US"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endParaRPr lang="en-US" altLang="ja-JP" sz="1050" b="1" u="sng"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86" name="図 8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1448" y="4221744"/>
            <a:ext cx="360000" cy="360000"/>
          </a:xfrm>
          <a:prstGeom prst="rect">
            <a:avLst/>
          </a:prstGeom>
        </p:spPr>
      </p:pic>
      <p:sp>
        <p:nvSpPr>
          <p:cNvPr id="88" name="テキスト ボックス 87"/>
          <p:cNvSpPr txBox="1"/>
          <p:nvPr/>
        </p:nvSpPr>
        <p:spPr>
          <a:xfrm>
            <a:off x="9347292" y="4269740"/>
            <a:ext cx="603757" cy="282129"/>
          </a:xfrm>
          <a:prstGeom prst="rect">
            <a:avLst/>
          </a:prstGeom>
          <a:noFill/>
        </p:spPr>
        <p:txBody>
          <a:bodyPr wrap="square" lIns="0" tIns="0" rIns="0" bIns="0" rtlCol="0">
            <a:spAutoFit/>
          </a:bodyPr>
          <a:lstStyle/>
          <a:p>
            <a:pPr>
              <a:lnSpc>
                <a:spcPts val="1100"/>
              </a:lnSpc>
              <a:defRPr/>
            </a:pPr>
            <a:r>
              <a:rPr lang="ja-JP" altLang="en-US"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r>
              <a:rPr lang="en-US" altLang="ja-JP"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4,1</a:t>
            </a:r>
            <a:r>
              <a:rPr lang="ja-JP" altLang="en-US"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endParaRPr lang="en-US" altLang="ja-JP"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a:p>
            <a:pPr>
              <a:lnSpc>
                <a:spcPts val="1100"/>
              </a:lnSpc>
              <a:defRPr/>
            </a:pPr>
            <a:r>
              <a:rPr lang="ja-JP" altLang="en-US"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r>
              <a:rPr lang="en-US" altLang="ja-JP"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4,3</a:t>
            </a:r>
            <a:r>
              <a:rPr lang="ja-JP" altLang="en-US"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endParaRPr lang="en-US" altLang="ja-JP" sz="1050" b="1" u="sng"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89" name="フリーフォーム 88"/>
          <p:cNvSpPr/>
          <p:nvPr/>
        </p:nvSpPr>
        <p:spPr>
          <a:xfrm>
            <a:off x="5113540" y="4871521"/>
            <a:ext cx="458692" cy="1206569"/>
          </a:xfrm>
          <a:custGeom>
            <a:avLst/>
            <a:gdLst>
              <a:gd name="connsiteX0" fmla="*/ 243951 w 243951"/>
              <a:gd name="connsiteY0" fmla="*/ 0 h 621323"/>
              <a:gd name="connsiteX1" fmla="*/ 9489 w 243951"/>
              <a:gd name="connsiteY1" fmla="*/ 293077 h 621323"/>
              <a:gd name="connsiteX2" fmla="*/ 68104 w 243951"/>
              <a:gd name="connsiteY2" fmla="*/ 621323 h 621323"/>
            </a:gdLst>
            <a:ahLst/>
            <a:cxnLst>
              <a:cxn ang="0">
                <a:pos x="connsiteX0" y="connsiteY0"/>
              </a:cxn>
              <a:cxn ang="0">
                <a:pos x="connsiteX1" y="connsiteY1"/>
              </a:cxn>
              <a:cxn ang="0">
                <a:pos x="connsiteX2" y="connsiteY2"/>
              </a:cxn>
            </a:cxnLst>
            <a:rect l="l" t="t" r="r" b="b"/>
            <a:pathLst>
              <a:path w="243951" h="621323">
                <a:moveTo>
                  <a:pt x="243951" y="0"/>
                </a:moveTo>
                <a:cubicBezTo>
                  <a:pt x="141374" y="94761"/>
                  <a:pt x="38797" y="189523"/>
                  <a:pt x="9489" y="293077"/>
                </a:cubicBezTo>
                <a:cubicBezTo>
                  <a:pt x="-19819" y="396631"/>
                  <a:pt x="24142" y="508977"/>
                  <a:pt x="68104" y="621323"/>
                </a:cubicBezTo>
              </a:path>
            </a:pathLst>
          </a:custGeom>
          <a:ln>
            <a:solidFill>
              <a:srgbClr val="FF0000"/>
            </a:solidFill>
            <a:prstDash val="sysDash"/>
            <a:tailEnd type="arrow"/>
          </a:ln>
        </p:spPr>
        <p:style>
          <a:lnRef idx="1">
            <a:schemeClr val="dk1"/>
          </a:lnRef>
          <a:fillRef idx="0">
            <a:schemeClr val="dk1"/>
          </a:fillRef>
          <a:effectRef idx="0">
            <a:schemeClr val="dk1"/>
          </a:effectRef>
          <a:fontRef idx="minor">
            <a:schemeClr val="tx1"/>
          </a:fontRef>
        </p:style>
        <p:txBody>
          <a:bodyPr rtlCol="0" anchor="ctr"/>
          <a:lstStyle/>
          <a:p>
            <a:pPr algn="ctr">
              <a:defRPr/>
            </a:pPr>
            <a:endParaRPr kumimoji="1" lang="ja-JP" altLang="en-US">
              <a:solidFill>
                <a:prstClr val="black"/>
              </a:solidFill>
              <a:latin typeface="Calibri" panose="020F0502020204030204"/>
              <a:ea typeface="游ゴシック" panose="020B0400000000000000" pitchFamily="50" charset="-128"/>
            </a:endParaRPr>
          </a:p>
        </p:txBody>
      </p:sp>
      <p:pic>
        <p:nvPicPr>
          <p:cNvPr id="87" name="図 8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44365" y="3703974"/>
            <a:ext cx="360000" cy="360000"/>
          </a:xfrm>
          <a:prstGeom prst="rect">
            <a:avLst/>
          </a:prstGeom>
        </p:spPr>
      </p:pic>
      <p:sp>
        <p:nvSpPr>
          <p:cNvPr id="90" name="テキスト ボックス 89"/>
          <p:cNvSpPr txBox="1"/>
          <p:nvPr/>
        </p:nvSpPr>
        <p:spPr>
          <a:xfrm>
            <a:off x="3461002" y="3809871"/>
            <a:ext cx="603757" cy="161583"/>
          </a:xfrm>
          <a:prstGeom prst="rect">
            <a:avLst/>
          </a:prstGeom>
          <a:noFill/>
        </p:spPr>
        <p:txBody>
          <a:bodyPr wrap="square" lIns="0" tIns="0" rIns="0" bIns="0" rtlCol="0">
            <a:spAutoFit/>
          </a:bodyPr>
          <a:lstStyle/>
          <a:p>
            <a:pPr>
              <a:defRPr/>
            </a:pPr>
            <a:r>
              <a:rPr lang="ja-JP" altLang="en-US"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r>
              <a:rPr lang="en-US" altLang="ja-JP"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11,3</a:t>
            </a:r>
            <a:r>
              <a:rPr lang="ja-JP" altLang="en-US" sz="105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endParaRPr lang="en-US" altLang="ja-JP" sz="1050" b="1" u="sng"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6" name="正方形/長方形 5"/>
          <p:cNvSpPr/>
          <p:nvPr/>
        </p:nvSpPr>
        <p:spPr>
          <a:xfrm>
            <a:off x="3053745" y="3599586"/>
            <a:ext cx="894624" cy="516503"/>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2" name="正方形/長方形 91"/>
          <p:cNvSpPr/>
          <p:nvPr/>
        </p:nvSpPr>
        <p:spPr>
          <a:xfrm>
            <a:off x="0" y="9555"/>
            <a:ext cx="8815388" cy="497013"/>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未来都市」全体計画の概要と「自治体</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モデル事業」の関係</a:t>
            </a:r>
          </a:p>
        </p:txBody>
      </p:sp>
    </p:spTree>
    <p:extLst>
      <p:ext uri="{BB962C8B-B14F-4D97-AF65-F5344CB8AC3E}">
        <p14:creationId xmlns:p14="http://schemas.microsoft.com/office/powerpoint/2010/main" val="27844445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正方形/長方形 41"/>
          <p:cNvSpPr/>
          <p:nvPr/>
        </p:nvSpPr>
        <p:spPr>
          <a:xfrm>
            <a:off x="266410" y="1016043"/>
            <a:ext cx="9438583" cy="297517"/>
          </a:xfrm>
          <a:prstGeom prst="rect">
            <a:avLst/>
          </a:prstGeom>
          <a:noFill/>
        </p:spPr>
        <p:txBody>
          <a:bodyPr wrap="square">
            <a:spAutoFit/>
          </a:bodyPr>
          <a:lstStyle/>
          <a:p>
            <a:pPr marL="174625" indent="-174625">
              <a:lnSpc>
                <a:spcPts val="1600"/>
              </a:lnSpc>
            </a:pPr>
            <a:r>
              <a:rPr lang="ja-JP" altLang="en-US" sz="1200" dirty="0">
                <a:latin typeface="Meiryo UI" panose="020B0604030504040204" pitchFamily="50" charset="-128"/>
                <a:ea typeface="Meiryo UI" panose="020B0604030504040204" pitchFamily="50" charset="-128"/>
              </a:rPr>
              <a:t>〇　日本で初めて大阪で開催された「</a:t>
            </a:r>
            <a:r>
              <a:rPr lang="en-US" altLang="ja-JP" sz="1200" dirty="0">
                <a:latin typeface="Meiryo UI" panose="020B0604030504040204" pitchFamily="50" charset="-128"/>
                <a:ea typeface="Meiryo UI" panose="020B0604030504040204" pitchFamily="50" charset="-128"/>
              </a:rPr>
              <a:t>G20</a:t>
            </a:r>
            <a:r>
              <a:rPr lang="ja-JP" altLang="en-US" sz="1200" dirty="0">
                <a:latin typeface="Meiryo UI" panose="020B0604030504040204" pitchFamily="50" charset="-128"/>
                <a:ea typeface="Meiryo UI" panose="020B0604030504040204" pitchFamily="50" charset="-128"/>
              </a:rPr>
              <a:t>大阪サミット」の象徴的レガシーである「大阪ブルー・オーシャン・ビジョン（</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）」を世界に先駆けて先導する</a:t>
            </a:r>
          </a:p>
        </p:txBody>
      </p:sp>
      <p:sp>
        <p:nvSpPr>
          <p:cNvPr id="45" name="正方形/長方形 44"/>
          <p:cNvSpPr/>
          <p:nvPr/>
        </p:nvSpPr>
        <p:spPr>
          <a:xfrm>
            <a:off x="107521" y="794103"/>
            <a:ext cx="3749591" cy="297517"/>
          </a:xfrm>
          <a:prstGeom prst="rect">
            <a:avLst/>
          </a:prstGeom>
          <a:noFill/>
        </p:spPr>
        <p:txBody>
          <a:bodyPr wrap="square">
            <a:spAutoFit/>
          </a:bodyPr>
          <a:lstStyle/>
          <a:p>
            <a:pPr marL="174625" indent="-174625">
              <a:lnSpc>
                <a:spcPts val="1600"/>
              </a:lnSpc>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目的</a:t>
            </a:r>
            <a:r>
              <a:rPr lang="en-US" altLang="ja-JP" sz="1400" dirty="0">
                <a:latin typeface="Meiryo UI" panose="020B0604030504040204" pitchFamily="50" charset="-128"/>
                <a:ea typeface="Meiryo UI" panose="020B0604030504040204" pitchFamily="50" charset="-128"/>
              </a:rPr>
              <a:t>】</a:t>
            </a:r>
          </a:p>
        </p:txBody>
      </p:sp>
      <p:sp>
        <p:nvSpPr>
          <p:cNvPr id="46" name="正方形/長方形 45"/>
          <p:cNvSpPr/>
          <p:nvPr/>
        </p:nvSpPr>
        <p:spPr>
          <a:xfrm>
            <a:off x="520596" y="1237983"/>
            <a:ext cx="7305834" cy="297517"/>
          </a:xfrm>
          <a:prstGeom prst="rect">
            <a:avLst/>
          </a:prstGeom>
          <a:noFill/>
          <a:ln>
            <a:noFill/>
            <a:prstDash val="sysDot"/>
          </a:ln>
        </p:spPr>
        <p:txBody>
          <a:bodyPr wrap="square">
            <a:spAutoFit/>
          </a:bodyPr>
          <a:lstStyle/>
          <a:p>
            <a:pPr marL="174625" indent="-174625">
              <a:lnSpc>
                <a:spcPts val="1600"/>
              </a:lnSpc>
            </a:pPr>
            <a:r>
              <a:rPr lang="en-US" altLang="ja-JP" sz="1050" dirty="0">
                <a:latin typeface="Meiryo UI" panose="020B0604030504040204" pitchFamily="50" charset="-128"/>
                <a:ea typeface="Meiryo UI" panose="020B0604030504040204" pitchFamily="50" charset="-128"/>
              </a:rPr>
              <a:t>※ 2050</a:t>
            </a:r>
            <a:r>
              <a:rPr lang="ja-JP" altLang="en-US" sz="1050" dirty="0">
                <a:latin typeface="Meiryo UI" panose="020B0604030504040204" pitchFamily="50" charset="-128"/>
                <a:ea typeface="Meiryo UI" panose="020B0604030504040204" pitchFamily="50" charset="-128"/>
              </a:rPr>
              <a:t>年までに海洋プラスチックごみによる新たな汚染をゼロにすることをめざす世界共通のビジョン</a:t>
            </a:r>
          </a:p>
        </p:txBody>
      </p:sp>
      <p:sp>
        <p:nvSpPr>
          <p:cNvPr id="47" name="正方形/長方形 46"/>
          <p:cNvSpPr/>
          <p:nvPr/>
        </p:nvSpPr>
        <p:spPr>
          <a:xfrm>
            <a:off x="93007" y="1458043"/>
            <a:ext cx="3749591" cy="297517"/>
          </a:xfrm>
          <a:prstGeom prst="rect">
            <a:avLst/>
          </a:prstGeom>
          <a:noFill/>
        </p:spPr>
        <p:txBody>
          <a:bodyPr wrap="square">
            <a:spAutoFit/>
          </a:bodyPr>
          <a:lstStyle/>
          <a:p>
            <a:pPr marL="174625" indent="-174625">
              <a:lnSpc>
                <a:spcPts val="1600"/>
              </a:lnSpc>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概要</a:t>
            </a:r>
            <a:r>
              <a:rPr lang="en-US" altLang="ja-JP" sz="1400" dirty="0">
                <a:latin typeface="Meiryo UI" panose="020B0604030504040204" pitchFamily="50" charset="-128"/>
                <a:ea typeface="Meiryo UI" panose="020B0604030504040204" pitchFamily="50" charset="-128"/>
              </a:rPr>
              <a:t>】</a:t>
            </a:r>
          </a:p>
        </p:txBody>
      </p:sp>
      <p:sp>
        <p:nvSpPr>
          <p:cNvPr id="48" name="正方形/長方形 47"/>
          <p:cNvSpPr/>
          <p:nvPr/>
        </p:nvSpPr>
        <p:spPr>
          <a:xfrm>
            <a:off x="208351" y="1689473"/>
            <a:ext cx="9258194" cy="707886"/>
          </a:xfrm>
          <a:prstGeom prst="rect">
            <a:avLst/>
          </a:prstGeom>
          <a:noFill/>
        </p:spPr>
        <p:txBody>
          <a:bodyPr wrap="square">
            <a:spAutoFit/>
          </a:bodyPr>
          <a:lstStyle/>
          <a:p>
            <a:pPr marL="174625" indent="-174625">
              <a:lnSpc>
                <a:spcPts val="1600"/>
              </a:lnSpc>
            </a:pPr>
            <a:r>
              <a:rPr lang="ja-JP" altLang="en-US" sz="1200" dirty="0">
                <a:latin typeface="Meiryo UI" panose="020B0604030504040204" pitchFamily="50" charset="-128"/>
                <a:ea typeface="Meiryo UI" panose="020B0604030504040204" pitchFamily="50" charset="-128"/>
              </a:rPr>
              <a:t>〇　経済、社会、環境という三側面から、３Ｒ（リデュース、リユース、リサイクル）などの普及啓発や、環境先進技術シーズ調査、海ごみの回収などに府域全体で幅広く取り組み、それらの成果が集約された具体的な行動の一つとして、「地域</a:t>
            </a:r>
            <a:r>
              <a:rPr lang="ja-JP" altLang="en-US" sz="1200" dirty="0">
                <a:solidFill>
                  <a:srgbClr val="FF0000"/>
                </a:solidFill>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事業者の連携による新たなペットボトル回収・リサイクルシステム」を確立していく</a:t>
            </a:r>
          </a:p>
        </p:txBody>
      </p:sp>
      <p:sp>
        <p:nvSpPr>
          <p:cNvPr id="69" name="角丸四角形 68"/>
          <p:cNvSpPr/>
          <p:nvPr/>
        </p:nvSpPr>
        <p:spPr>
          <a:xfrm>
            <a:off x="219946" y="2707230"/>
            <a:ext cx="3099432" cy="3293028"/>
          </a:xfrm>
          <a:prstGeom prst="roundRect">
            <a:avLst>
              <a:gd name="adj" fmla="val 3978"/>
            </a:avLst>
          </a:prstGeom>
          <a:solidFill>
            <a:srgbClr val="FFD9FF"/>
          </a:solidFill>
          <a:ln w="38100" cmpd="sng">
            <a:solidFill>
              <a:srgbClr val="FF0000"/>
            </a:solidFill>
          </a:ln>
        </p:spPr>
        <p:style>
          <a:lnRef idx="2">
            <a:schemeClr val="accent2"/>
          </a:lnRef>
          <a:fillRef idx="1">
            <a:schemeClr val="lt1"/>
          </a:fillRef>
          <a:effectRef idx="0">
            <a:schemeClr val="accent2"/>
          </a:effectRef>
          <a:fontRef idx="minor">
            <a:schemeClr val="dk1"/>
          </a:fontRef>
        </p:style>
        <p:txBody>
          <a:bodyPr wrap="square" lIns="108000" tIns="0" rIns="0" bIns="0" rtlCol="0" anchor="t" anchorCtr="0">
            <a:noAutofit/>
          </a:bodyPr>
          <a:lstStyle/>
          <a:p>
            <a:pPr>
              <a:lnSpc>
                <a:spcPts val="1400"/>
              </a:lnSpc>
              <a:spcAft>
                <a:spcPts val="600"/>
              </a:spcAft>
            </a:pPr>
            <a:endParaRPr lang="en-US" altLang="ja-JP" sz="1200" dirty="0">
              <a:latin typeface="Meiryo UI" panose="020B0604030504040204" pitchFamily="50" charset="-128"/>
              <a:ea typeface="Meiryo UI" panose="020B0604030504040204" pitchFamily="50" charset="-128"/>
              <a:cs typeface="ＭＳ Ｐゴシック" panose="020B0600070205080204" pitchFamily="50" charset="-128"/>
            </a:endParaRPr>
          </a:p>
          <a:p>
            <a:pPr marL="268288" indent="-268288">
              <a:lnSpc>
                <a:spcPts val="1400"/>
              </a:lnSpc>
              <a:spcAft>
                <a:spcPts val="600"/>
              </a:spcAft>
            </a:pPr>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①－</a:t>
            </a:r>
            <a:r>
              <a:rPr lang="en-US" altLang="ja-JP" sz="1200" dirty="0">
                <a:latin typeface="Meiryo UI" panose="020B0604030504040204" pitchFamily="50" charset="-128"/>
                <a:ea typeface="Meiryo UI" panose="020B0604030504040204" pitchFamily="50" charset="-128"/>
                <a:cs typeface="ＭＳ Ｐゴシック" panose="020B0600070205080204" pitchFamily="50" charset="-128"/>
              </a:rPr>
              <a:t>1</a:t>
            </a:r>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　海洋プラスチック問題等の解決に向けた環境先進技術シーズ調査普及啓発事業</a:t>
            </a:r>
            <a:endParaRPr lang="en-US" altLang="ja-JP" sz="1200" dirty="0">
              <a:latin typeface="Meiryo UI" panose="020B0604030504040204" pitchFamily="50" charset="-128"/>
              <a:ea typeface="Meiryo UI" panose="020B0604030504040204" pitchFamily="50" charset="-128"/>
              <a:cs typeface="ＭＳ Ｐゴシック" panose="020B0600070205080204" pitchFamily="50" charset="-128"/>
            </a:endParaRPr>
          </a:p>
          <a:p>
            <a:pPr marL="268288" indent="-268288">
              <a:lnSpc>
                <a:spcPts val="1400"/>
              </a:lnSpc>
              <a:spcAft>
                <a:spcPts val="600"/>
              </a:spcAft>
            </a:pPr>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①－</a:t>
            </a:r>
            <a:r>
              <a:rPr lang="en-US" altLang="ja-JP" sz="1200" dirty="0">
                <a:latin typeface="Meiryo UI" panose="020B0604030504040204" pitchFamily="50" charset="-128"/>
                <a:ea typeface="Meiryo UI" panose="020B0604030504040204" pitchFamily="50" charset="-128"/>
                <a:cs typeface="ＭＳ Ｐゴシック" panose="020B0600070205080204" pitchFamily="50" charset="-128"/>
              </a:rPr>
              <a:t>2</a:t>
            </a:r>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　バイオプラスチックビジネス等推進事業</a:t>
            </a:r>
            <a:endParaRPr lang="en-US" altLang="ja-JP" sz="1200" dirty="0">
              <a:latin typeface="Meiryo UI" panose="020B0604030504040204" pitchFamily="50" charset="-128"/>
              <a:ea typeface="Meiryo UI" panose="020B0604030504040204" pitchFamily="50" charset="-128"/>
              <a:cs typeface="ＭＳ Ｐゴシック" panose="020B0600070205080204" pitchFamily="50" charset="-128"/>
            </a:endParaRPr>
          </a:p>
          <a:p>
            <a:pPr marL="268288" indent="-268288">
              <a:lnSpc>
                <a:spcPts val="1400"/>
              </a:lnSpc>
              <a:spcAft>
                <a:spcPts val="600"/>
              </a:spcAft>
            </a:pPr>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①－</a:t>
            </a:r>
            <a:r>
              <a:rPr lang="en-US" altLang="ja-JP" sz="1200" dirty="0">
                <a:latin typeface="Meiryo UI" panose="020B0604030504040204" pitchFamily="50" charset="-128"/>
                <a:ea typeface="Meiryo UI" panose="020B0604030504040204" pitchFamily="50" charset="-128"/>
                <a:cs typeface="ＭＳ Ｐゴシック" panose="020B0600070205080204" pitchFamily="50" charset="-128"/>
              </a:rPr>
              <a:t>3</a:t>
            </a:r>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　国連環境計画国際環境技術センター（</a:t>
            </a:r>
            <a:r>
              <a:rPr lang="en-US" altLang="ja-JP" sz="1200" dirty="0">
                <a:latin typeface="Meiryo UI" panose="020B0604030504040204" pitchFamily="50" charset="-128"/>
                <a:ea typeface="Meiryo UI" panose="020B0604030504040204" pitchFamily="50" charset="-128"/>
                <a:cs typeface="ＭＳ Ｐゴシック" panose="020B0600070205080204" pitchFamily="50" charset="-128"/>
              </a:rPr>
              <a:t>UNEP</a:t>
            </a:r>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1200" dirty="0">
                <a:latin typeface="Meiryo UI" panose="020B0604030504040204" pitchFamily="50" charset="-128"/>
                <a:ea typeface="Meiryo UI" panose="020B0604030504040204" pitchFamily="50" charset="-128"/>
                <a:cs typeface="ＭＳ Ｐゴシック" panose="020B0600070205080204" pitchFamily="50" charset="-128"/>
              </a:rPr>
              <a:t>IETC</a:t>
            </a:r>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）との連携事業</a:t>
            </a:r>
            <a:endParaRPr lang="en-US" altLang="ja-JP" sz="1200" dirty="0">
              <a:latin typeface="Meiryo UI" panose="020B0604030504040204" pitchFamily="50" charset="-128"/>
              <a:ea typeface="Meiryo UI" panose="020B0604030504040204" pitchFamily="50" charset="-128"/>
              <a:cs typeface="ＭＳ Ｐゴシック" panose="020B0600070205080204" pitchFamily="50" charset="-128"/>
            </a:endParaRPr>
          </a:p>
          <a:p>
            <a:pPr marL="268288" indent="-268288">
              <a:lnSpc>
                <a:spcPts val="1400"/>
              </a:lnSpc>
              <a:spcAft>
                <a:spcPts val="600"/>
              </a:spcAft>
            </a:pPr>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①－</a:t>
            </a:r>
            <a:r>
              <a:rPr lang="en-US" altLang="ja-JP" sz="1200" dirty="0">
                <a:latin typeface="Meiryo UI" panose="020B0604030504040204" pitchFamily="50" charset="-128"/>
                <a:ea typeface="Meiryo UI" panose="020B0604030504040204" pitchFamily="50" charset="-128"/>
                <a:cs typeface="ＭＳ Ｐゴシック" panose="020B0600070205080204" pitchFamily="50" charset="-128"/>
              </a:rPr>
              <a:t>4</a:t>
            </a:r>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　水・環境技術の海外プロモーション事業　　　　　</a:t>
            </a:r>
            <a:endParaRPr lang="ja-JP" altLang="en-US" sz="1050" dirty="0">
              <a:latin typeface="Meiryo UI" panose="020B0604030504040204" pitchFamily="50" charset="-128"/>
              <a:ea typeface="Meiryo UI" panose="020B0604030504040204" pitchFamily="50" charset="-128"/>
              <a:cs typeface="ＭＳ Ｐゴシック" panose="020B0600070205080204" pitchFamily="50" charset="-128"/>
            </a:endParaRPr>
          </a:p>
        </p:txBody>
      </p:sp>
      <p:grpSp>
        <p:nvGrpSpPr>
          <p:cNvPr id="2056" name="グループ化 48"/>
          <p:cNvGrpSpPr>
            <a:grpSpLocks/>
          </p:cNvGrpSpPr>
          <p:nvPr/>
        </p:nvGrpSpPr>
        <p:grpSpPr bwMode="auto">
          <a:xfrm>
            <a:off x="3118318" y="1726502"/>
            <a:ext cx="3492500" cy="269875"/>
            <a:chOff x="25301" y="4965"/>
            <a:chExt cx="54570" cy="3434"/>
          </a:xfrm>
        </p:grpSpPr>
      </p:grpSp>
      <p:grpSp>
        <p:nvGrpSpPr>
          <p:cNvPr id="2063" name="グループ化 52"/>
          <p:cNvGrpSpPr>
            <a:grpSpLocks/>
          </p:cNvGrpSpPr>
          <p:nvPr/>
        </p:nvGrpSpPr>
        <p:grpSpPr bwMode="auto">
          <a:xfrm flipH="1">
            <a:off x="2730968" y="1045464"/>
            <a:ext cx="4037012" cy="346075"/>
            <a:chOff x="24356" y="2530"/>
            <a:chExt cx="55244" cy="3305"/>
          </a:xfrm>
        </p:grpSpPr>
      </p:grpSp>
      <p:grpSp>
        <p:nvGrpSpPr>
          <p:cNvPr id="2067" name="グループ化 82"/>
          <p:cNvGrpSpPr>
            <a:grpSpLocks/>
          </p:cNvGrpSpPr>
          <p:nvPr/>
        </p:nvGrpSpPr>
        <p:grpSpPr bwMode="auto">
          <a:xfrm rot="5400000" flipH="1">
            <a:off x="1488096" y="2606024"/>
            <a:ext cx="1082675" cy="2303462"/>
            <a:chOff x="21581" y="23273"/>
            <a:chExt cx="7157" cy="26876"/>
          </a:xfrm>
        </p:grpSpPr>
      </p:grpSp>
      <p:sp>
        <p:nvSpPr>
          <p:cNvPr id="50" name="角丸四角形 49"/>
          <p:cNvSpPr/>
          <p:nvPr/>
        </p:nvSpPr>
        <p:spPr>
          <a:xfrm>
            <a:off x="777732" y="2503720"/>
            <a:ext cx="1872228" cy="376541"/>
          </a:xfrm>
          <a:prstGeom prst="roundRect">
            <a:avLst>
              <a:gd name="adj" fmla="val 32274"/>
            </a:avLst>
          </a:prstGeom>
          <a:solidFill>
            <a:schemeClr val="bg1"/>
          </a:solidFill>
          <a:ln w="38100" cmpd="sng">
            <a:solidFill>
              <a:srgbClr val="FF0000"/>
            </a:solidFill>
          </a:ln>
        </p:spPr>
        <p:style>
          <a:lnRef idx="2">
            <a:schemeClr val="accent2"/>
          </a:lnRef>
          <a:fillRef idx="1">
            <a:schemeClr val="lt1"/>
          </a:fillRef>
          <a:effectRef idx="0">
            <a:schemeClr val="accent2"/>
          </a:effectRef>
          <a:fontRef idx="minor">
            <a:schemeClr val="dk1"/>
          </a:fontRef>
        </p:style>
        <p:txBody>
          <a:bodyPr wrap="square" lIns="108000" tIns="0" rIns="0" bIns="0" rtlCol="0" anchor="ctr" anchorCtr="0">
            <a:noAutofit/>
          </a:bodyPr>
          <a:lstStyle/>
          <a:p>
            <a:pPr algn="ctr">
              <a:lnSpc>
                <a:spcPts val="1400"/>
              </a:lnSpc>
            </a:pPr>
            <a:r>
              <a:rPr lang="ja-JP" altLang="en-US" sz="1600" b="1" dirty="0">
                <a:latin typeface="Meiryo UI" panose="020B0604030504040204" pitchFamily="50" charset="-128"/>
                <a:ea typeface="Meiryo UI" panose="020B0604030504040204" pitchFamily="50" charset="-128"/>
                <a:cs typeface="ＭＳ Ｐゴシック" panose="020B0600070205080204" pitchFamily="50" charset="-128"/>
              </a:rPr>
              <a:t>①経済面の取組</a:t>
            </a:r>
          </a:p>
        </p:txBody>
      </p:sp>
      <p:sp>
        <p:nvSpPr>
          <p:cNvPr id="51" name="角丸四角形 50"/>
          <p:cNvSpPr/>
          <p:nvPr/>
        </p:nvSpPr>
        <p:spPr>
          <a:xfrm>
            <a:off x="3384516" y="2707230"/>
            <a:ext cx="3130585" cy="3293029"/>
          </a:xfrm>
          <a:prstGeom prst="roundRect">
            <a:avLst>
              <a:gd name="adj" fmla="val 2953"/>
            </a:avLst>
          </a:prstGeom>
          <a:solidFill>
            <a:schemeClr val="accent4">
              <a:lumMod val="20000"/>
              <a:lumOff val="80000"/>
            </a:schemeClr>
          </a:solidFill>
          <a:ln w="38100" cmpd="sng">
            <a:solidFill>
              <a:schemeClr val="accent4"/>
            </a:solidFill>
          </a:ln>
        </p:spPr>
        <p:style>
          <a:lnRef idx="2">
            <a:schemeClr val="accent2"/>
          </a:lnRef>
          <a:fillRef idx="1">
            <a:schemeClr val="lt1"/>
          </a:fillRef>
          <a:effectRef idx="0">
            <a:schemeClr val="accent2"/>
          </a:effectRef>
          <a:fontRef idx="minor">
            <a:schemeClr val="dk1"/>
          </a:fontRef>
        </p:style>
        <p:txBody>
          <a:bodyPr wrap="square" lIns="108000" tIns="0" rIns="0" bIns="0" rtlCol="0" anchor="t" anchorCtr="0">
            <a:noAutofit/>
          </a:bodyPr>
          <a:lstStyle/>
          <a:p>
            <a:pPr>
              <a:lnSpc>
                <a:spcPts val="1400"/>
              </a:lnSpc>
              <a:spcAft>
                <a:spcPts val="600"/>
              </a:spcAft>
            </a:pPr>
            <a:endParaRPr lang="en-US" altLang="ja-JP" sz="1200" dirty="0">
              <a:latin typeface="Meiryo UI" panose="020B0604030504040204" pitchFamily="50" charset="-128"/>
              <a:ea typeface="Meiryo UI" panose="020B0604030504040204" pitchFamily="50" charset="-128"/>
              <a:cs typeface="ＭＳ Ｐゴシック" panose="020B0600070205080204" pitchFamily="50" charset="-128"/>
            </a:endParaRPr>
          </a:p>
          <a:p>
            <a:pPr marL="361950" indent="-361950">
              <a:lnSpc>
                <a:spcPts val="1400"/>
              </a:lnSpc>
              <a:spcAft>
                <a:spcPts val="600"/>
              </a:spcAft>
            </a:pPr>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②－</a:t>
            </a:r>
            <a:r>
              <a:rPr lang="en-US" altLang="ja-JP" sz="1200" dirty="0">
                <a:latin typeface="Meiryo UI" panose="020B0604030504040204" pitchFamily="50" charset="-128"/>
                <a:ea typeface="Meiryo UI" panose="020B0604030504040204" pitchFamily="50" charset="-128"/>
                <a:cs typeface="ＭＳ Ｐゴシック" panose="020B0600070205080204" pitchFamily="50" charset="-128"/>
              </a:rPr>
              <a:t>1</a:t>
            </a:r>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　マイボトル・マイバッグの普及促進　　</a:t>
            </a:r>
            <a:endParaRPr lang="en-US" altLang="ja-JP" sz="1200" dirty="0">
              <a:latin typeface="Meiryo UI" panose="020B0604030504040204" pitchFamily="50" charset="-128"/>
              <a:ea typeface="Meiryo UI" panose="020B0604030504040204" pitchFamily="50" charset="-128"/>
              <a:cs typeface="ＭＳ Ｐゴシック" panose="020B0600070205080204" pitchFamily="50" charset="-128"/>
            </a:endParaRPr>
          </a:p>
          <a:p>
            <a:pPr marL="361950" indent="-361950">
              <a:lnSpc>
                <a:spcPts val="1400"/>
              </a:lnSpc>
              <a:spcAft>
                <a:spcPts val="600"/>
              </a:spcAft>
            </a:pPr>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②－</a:t>
            </a:r>
            <a:r>
              <a:rPr lang="en-US" altLang="ja-JP" sz="1200" dirty="0">
                <a:latin typeface="Meiryo UI" panose="020B0604030504040204" pitchFamily="50" charset="-128"/>
                <a:ea typeface="Meiryo UI" panose="020B0604030504040204" pitchFamily="50" charset="-128"/>
                <a:cs typeface="ＭＳ Ｐゴシック" panose="020B0600070205080204" pitchFamily="50" charset="-128"/>
              </a:rPr>
              <a:t>2</a:t>
            </a:r>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　公共空間における給水スポット設置事業</a:t>
            </a:r>
            <a:endParaRPr lang="en-US" altLang="ja-JP" sz="1200" dirty="0">
              <a:latin typeface="Meiryo UI" panose="020B0604030504040204" pitchFamily="50" charset="-128"/>
              <a:ea typeface="Meiryo UI" panose="020B0604030504040204" pitchFamily="50" charset="-128"/>
              <a:cs typeface="ＭＳ Ｐゴシック" panose="020B0600070205080204" pitchFamily="50" charset="-128"/>
            </a:endParaRPr>
          </a:p>
          <a:p>
            <a:pPr marL="361950" indent="-361950">
              <a:lnSpc>
                <a:spcPts val="1400"/>
              </a:lnSpc>
              <a:spcAft>
                <a:spcPts val="600"/>
              </a:spcAft>
            </a:pPr>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②－</a:t>
            </a:r>
            <a:r>
              <a:rPr lang="en-US" altLang="ja-JP" sz="1200" dirty="0">
                <a:latin typeface="Meiryo UI" panose="020B0604030504040204" pitchFamily="50" charset="-128"/>
                <a:ea typeface="Meiryo UI" panose="020B0604030504040204" pitchFamily="50" charset="-128"/>
                <a:cs typeface="ＭＳ Ｐゴシック" panose="020B0600070205080204" pitchFamily="50" charset="-128"/>
              </a:rPr>
              <a:t>3</a:t>
            </a:r>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　大阪湾の環境改善と府民の環境意識向上</a:t>
            </a:r>
            <a:endParaRPr lang="en-US" altLang="ja-JP" sz="1200" dirty="0">
              <a:latin typeface="Meiryo UI" panose="020B0604030504040204" pitchFamily="50" charset="-128"/>
              <a:ea typeface="Meiryo UI" panose="020B0604030504040204" pitchFamily="50" charset="-128"/>
              <a:cs typeface="ＭＳ Ｐゴシック" panose="020B0600070205080204" pitchFamily="50" charset="-128"/>
            </a:endParaRPr>
          </a:p>
          <a:p>
            <a:pPr marL="361950" indent="-361950">
              <a:lnSpc>
                <a:spcPts val="1400"/>
              </a:lnSpc>
              <a:spcAft>
                <a:spcPts val="600"/>
              </a:spcAft>
            </a:pPr>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②－</a:t>
            </a:r>
            <a:r>
              <a:rPr lang="en-US" altLang="ja-JP" sz="1200" dirty="0">
                <a:latin typeface="Meiryo UI" panose="020B0604030504040204" pitchFamily="50" charset="-128"/>
                <a:ea typeface="Meiryo UI" panose="020B0604030504040204" pitchFamily="50" charset="-128"/>
                <a:cs typeface="ＭＳ Ｐゴシック" panose="020B0600070205080204" pitchFamily="50" charset="-128"/>
              </a:rPr>
              <a:t>4</a:t>
            </a:r>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　環境問題に取り組む若者の育成</a:t>
            </a:r>
            <a:endParaRPr lang="en-US" altLang="ja-JP" sz="1200" dirty="0">
              <a:latin typeface="Meiryo UI" panose="020B0604030504040204" pitchFamily="50" charset="-128"/>
              <a:ea typeface="Meiryo UI" panose="020B0604030504040204" pitchFamily="50" charset="-128"/>
              <a:cs typeface="ＭＳ Ｐゴシック" panose="020B0600070205080204" pitchFamily="50" charset="-128"/>
            </a:endParaRPr>
          </a:p>
          <a:p>
            <a:pPr marL="361950" indent="-361950">
              <a:lnSpc>
                <a:spcPts val="1400"/>
              </a:lnSpc>
              <a:spcAft>
                <a:spcPts val="600"/>
              </a:spcAft>
            </a:pPr>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②－</a:t>
            </a:r>
            <a:r>
              <a:rPr lang="en-US" altLang="ja-JP" sz="1200" dirty="0">
                <a:latin typeface="Meiryo UI" panose="020B0604030504040204" pitchFamily="50" charset="-128"/>
                <a:ea typeface="Meiryo UI" panose="020B0604030504040204" pitchFamily="50" charset="-128"/>
                <a:cs typeface="ＭＳ Ｐゴシック" panose="020B0600070205080204" pitchFamily="50" charset="-128"/>
              </a:rPr>
              <a:t>5</a:t>
            </a:r>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　資源集団回収活動によるコミュニティビジネスの振興</a:t>
            </a:r>
            <a:endParaRPr lang="en-US" altLang="ja-JP" sz="1200" dirty="0">
              <a:latin typeface="Meiryo UI" panose="020B0604030504040204" pitchFamily="50" charset="-128"/>
              <a:ea typeface="Meiryo UI" panose="020B0604030504040204" pitchFamily="50" charset="-128"/>
              <a:cs typeface="ＭＳ Ｐゴシック" panose="020B0600070205080204" pitchFamily="50" charset="-128"/>
            </a:endParaRPr>
          </a:p>
          <a:p>
            <a:pPr>
              <a:lnSpc>
                <a:spcPts val="1400"/>
              </a:lnSpc>
              <a:spcAft>
                <a:spcPts val="600"/>
              </a:spcAft>
            </a:pPr>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　　　</a:t>
            </a:r>
            <a:endParaRPr lang="en-US" altLang="ja-JP" sz="1200" dirty="0">
              <a:latin typeface="Meiryo UI" panose="020B0604030504040204" pitchFamily="50" charset="-128"/>
              <a:ea typeface="Meiryo UI" panose="020B0604030504040204" pitchFamily="50" charset="-128"/>
              <a:cs typeface="ＭＳ Ｐゴシック" panose="020B0600070205080204" pitchFamily="50" charset="-128"/>
            </a:endParaRPr>
          </a:p>
          <a:p>
            <a:pPr>
              <a:lnSpc>
                <a:spcPts val="1400"/>
              </a:lnSpc>
              <a:spcAft>
                <a:spcPts val="600"/>
              </a:spcAft>
            </a:pPr>
            <a:endParaRPr lang="en-US" altLang="ja-JP" sz="1200" dirty="0">
              <a:latin typeface="Meiryo UI" panose="020B0604030504040204" pitchFamily="50" charset="-128"/>
              <a:ea typeface="Meiryo UI" panose="020B0604030504040204" pitchFamily="50" charset="-128"/>
              <a:cs typeface="ＭＳ Ｐゴシック" panose="020B0600070205080204" pitchFamily="50" charset="-128"/>
            </a:endParaRPr>
          </a:p>
          <a:p>
            <a:pPr>
              <a:lnSpc>
                <a:spcPts val="1400"/>
              </a:lnSpc>
              <a:spcAft>
                <a:spcPts val="600"/>
              </a:spcAft>
            </a:pPr>
            <a:endParaRPr lang="ja-JP" altLang="en-US" sz="1200" dirty="0">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54" name="角丸四角形 53"/>
          <p:cNvSpPr/>
          <p:nvPr/>
        </p:nvSpPr>
        <p:spPr>
          <a:xfrm>
            <a:off x="6565219" y="2707230"/>
            <a:ext cx="3099433" cy="3293029"/>
          </a:xfrm>
          <a:prstGeom prst="roundRect">
            <a:avLst>
              <a:gd name="adj" fmla="val 2681"/>
            </a:avLst>
          </a:prstGeom>
          <a:solidFill>
            <a:schemeClr val="accent5">
              <a:lumMod val="20000"/>
              <a:lumOff val="80000"/>
            </a:schemeClr>
          </a:solidFill>
          <a:ln w="38100" cmpd="sng">
            <a:solidFill>
              <a:srgbClr val="0066FF"/>
            </a:solidFill>
          </a:ln>
        </p:spPr>
        <p:style>
          <a:lnRef idx="2">
            <a:schemeClr val="accent2"/>
          </a:lnRef>
          <a:fillRef idx="1">
            <a:schemeClr val="lt1"/>
          </a:fillRef>
          <a:effectRef idx="0">
            <a:schemeClr val="accent2"/>
          </a:effectRef>
          <a:fontRef idx="minor">
            <a:schemeClr val="dk1"/>
          </a:fontRef>
        </p:style>
        <p:txBody>
          <a:bodyPr wrap="square" lIns="108000" tIns="0" rIns="0" bIns="0" rtlCol="0" anchor="t" anchorCtr="0">
            <a:noAutofit/>
          </a:bodyPr>
          <a:lstStyle/>
          <a:p>
            <a:pPr marL="363538" indent="-363538">
              <a:lnSpc>
                <a:spcPts val="1400"/>
              </a:lnSpc>
              <a:spcAft>
                <a:spcPts val="600"/>
              </a:spcAft>
            </a:pPr>
            <a:endParaRPr lang="en-US" altLang="ja-JP" sz="1200" dirty="0">
              <a:latin typeface="Meiryo UI" panose="020B0604030504040204" pitchFamily="50" charset="-128"/>
              <a:ea typeface="Meiryo UI" panose="020B0604030504040204" pitchFamily="50" charset="-128"/>
              <a:cs typeface="ＭＳ Ｐゴシック" panose="020B0600070205080204" pitchFamily="50" charset="-128"/>
            </a:endParaRPr>
          </a:p>
          <a:p>
            <a:pPr marL="363538" indent="-363538">
              <a:lnSpc>
                <a:spcPts val="1400"/>
              </a:lnSpc>
              <a:spcAft>
                <a:spcPts val="600"/>
              </a:spcAft>
            </a:pPr>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③－</a:t>
            </a:r>
            <a:r>
              <a:rPr lang="en-US" altLang="ja-JP" sz="1200" dirty="0">
                <a:latin typeface="Meiryo UI" panose="020B0604030504040204" pitchFamily="50" charset="-128"/>
                <a:ea typeface="Meiryo UI" panose="020B0604030504040204" pitchFamily="50" charset="-128"/>
                <a:cs typeface="ＭＳ Ｐゴシック" panose="020B0600070205080204" pitchFamily="50" charset="-128"/>
              </a:rPr>
              <a:t>1</a:t>
            </a:r>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　海洋プラスチック問題等の解決に向けた　　環境先進技術シーズ調査普及啓発事業</a:t>
            </a:r>
            <a:endParaRPr lang="en-US" altLang="ja-JP" sz="1200" dirty="0">
              <a:latin typeface="Meiryo UI" panose="020B0604030504040204" pitchFamily="50" charset="-128"/>
              <a:ea typeface="Meiryo UI" panose="020B0604030504040204" pitchFamily="50" charset="-128"/>
              <a:cs typeface="ＭＳ Ｐゴシック" panose="020B0600070205080204" pitchFamily="50" charset="-128"/>
            </a:endParaRPr>
          </a:p>
          <a:p>
            <a:pPr marL="363538" indent="-363538">
              <a:lnSpc>
                <a:spcPts val="1400"/>
              </a:lnSpc>
              <a:spcAft>
                <a:spcPts val="600"/>
              </a:spcAft>
            </a:pPr>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③－</a:t>
            </a:r>
            <a:r>
              <a:rPr lang="en-US" altLang="ja-JP" sz="1200" dirty="0">
                <a:latin typeface="Meiryo UI" panose="020B0604030504040204" pitchFamily="50" charset="-128"/>
                <a:ea typeface="Meiryo UI" panose="020B0604030504040204" pitchFamily="50" charset="-128"/>
                <a:cs typeface="ＭＳ Ｐゴシック" panose="020B0600070205080204" pitchFamily="50" charset="-128"/>
              </a:rPr>
              <a:t>2</a:t>
            </a:r>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　大阪湾におけるマイクロプラスチック、　　　　　　　　海洋漂着ごみの実態調査</a:t>
            </a:r>
            <a:endParaRPr lang="en-US" altLang="ja-JP" sz="1200" dirty="0">
              <a:latin typeface="Meiryo UI" panose="020B0604030504040204" pitchFamily="50" charset="-128"/>
              <a:ea typeface="Meiryo UI" panose="020B0604030504040204" pitchFamily="50" charset="-128"/>
              <a:cs typeface="ＭＳ Ｐゴシック" panose="020B0600070205080204" pitchFamily="50" charset="-128"/>
            </a:endParaRPr>
          </a:p>
          <a:p>
            <a:pPr marL="363538" indent="-363538">
              <a:lnSpc>
                <a:spcPts val="1400"/>
              </a:lnSpc>
              <a:spcAft>
                <a:spcPts val="600"/>
              </a:spcAft>
            </a:pPr>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③－</a:t>
            </a:r>
            <a:r>
              <a:rPr lang="en-US" altLang="ja-JP" sz="1200" dirty="0">
                <a:latin typeface="Meiryo UI" panose="020B0604030504040204" pitchFamily="50" charset="-128"/>
                <a:ea typeface="Meiryo UI" panose="020B0604030504040204" pitchFamily="50" charset="-128"/>
                <a:cs typeface="ＭＳ Ｐゴシック" panose="020B0600070205080204" pitchFamily="50" charset="-128"/>
              </a:rPr>
              <a:t>3</a:t>
            </a:r>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　大阪湾の海ごみの回収事業</a:t>
            </a:r>
            <a:endParaRPr lang="en-US" altLang="ja-JP" sz="1200" dirty="0">
              <a:latin typeface="Meiryo UI" panose="020B0604030504040204" pitchFamily="50" charset="-128"/>
              <a:ea typeface="Meiryo UI" panose="020B0604030504040204" pitchFamily="50" charset="-128"/>
              <a:cs typeface="ＭＳ Ｐゴシック" panose="020B0600070205080204" pitchFamily="50" charset="-128"/>
            </a:endParaRPr>
          </a:p>
          <a:p>
            <a:pPr marL="363538" indent="-363538">
              <a:lnSpc>
                <a:spcPts val="1400"/>
              </a:lnSpc>
              <a:spcAft>
                <a:spcPts val="600"/>
              </a:spcAft>
            </a:pPr>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③－</a:t>
            </a:r>
            <a:r>
              <a:rPr lang="en-US" altLang="ja-JP" sz="1200" dirty="0">
                <a:latin typeface="Meiryo UI" panose="020B0604030504040204" pitchFamily="50" charset="-128"/>
                <a:ea typeface="Meiryo UI" panose="020B0604030504040204" pitchFamily="50" charset="-128"/>
                <a:cs typeface="ＭＳ Ｐゴシック" panose="020B0600070205080204" pitchFamily="50" charset="-128"/>
              </a:rPr>
              <a:t>4</a:t>
            </a:r>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　ごみの減量と</a:t>
            </a:r>
            <a:r>
              <a:rPr lang="en-US" altLang="ja-JP" sz="1200" dirty="0">
                <a:latin typeface="Meiryo UI" panose="020B0604030504040204" pitchFamily="50" charset="-128"/>
                <a:ea typeface="Meiryo UI" panose="020B0604030504040204" pitchFamily="50" charset="-128"/>
                <a:cs typeface="ＭＳ Ｐゴシック" panose="020B0600070205080204" pitchFamily="50" charset="-128"/>
              </a:rPr>
              <a:t>3R</a:t>
            </a:r>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の啓発推進事業</a:t>
            </a:r>
            <a:endParaRPr lang="en-US" altLang="ja-JP" sz="1200" dirty="0">
              <a:latin typeface="Meiryo UI" panose="020B0604030504040204" pitchFamily="50" charset="-128"/>
              <a:ea typeface="Meiryo UI" panose="020B0604030504040204" pitchFamily="50" charset="-128"/>
              <a:cs typeface="ＭＳ Ｐゴシック" panose="020B0600070205080204" pitchFamily="50" charset="-128"/>
            </a:endParaRPr>
          </a:p>
          <a:p>
            <a:pPr marL="363538" indent="-363538">
              <a:lnSpc>
                <a:spcPts val="1400"/>
              </a:lnSpc>
              <a:spcAft>
                <a:spcPts val="600"/>
              </a:spcAft>
            </a:pPr>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③－</a:t>
            </a:r>
            <a:r>
              <a:rPr lang="en-US" altLang="ja-JP" sz="1200" dirty="0">
                <a:latin typeface="Meiryo UI" panose="020B0604030504040204" pitchFamily="50" charset="-128"/>
                <a:ea typeface="Meiryo UI" panose="020B0604030504040204" pitchFamily="50" charset="-128"/>
                <a:cs typeface="ＭＳ Ｐゴシック" panose="020B0600070205080204" pitchFamily="50" charset="-128"/>
              </a:rPr>
              <a:t>5</a:t>
            </a:r>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　小・中学校での「おおさか環境科」の　　実施</a:t>
            </a:r>
            <a:endParaRPr lang="en-US" altLang="ja-JP" sz="1200" dirty="0">
              <a:latin typeface="Meiryo UI" panose="020B0604030504040204" pitchFamily="50" charset="-128"/>
              <a:ea typeface="Meiryo UI" panose="020B0604030504040204" pitchFamily="50" charset="-128"/>
              <a:cs typeface="ＭＳ Ｐゴシック" panose="020B0600070205080204" pitchFamily="50" charset="-128"/>
            </a:endParaRPr>
          </a:p>
          <a:p>
            <a:pPr>
              <a:lnSpc>
                <a:spcPts val="1400"/>
              </a:lnSpc>
              <a:spcAft>
                <a:spcPts val="600"/>
              </a:spcAft>
            </a:pPr>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　　　　　</a:t>
            </a:r>
            <a:endParaRPr lang="en-US" altLang="ja-JP" sz="1050" dirty="0">
              <a:latin typeface="Meiryo UI" panose="020B0604030504040204" pitchFamily="50" charset="-128"/>
              <a:ea typeface="Meiryo UI" panose="020B0604030504040204" pitchFamily="50" charset="-128"/>
              <a:cs typeface="ＭＳ Ｐゴシック" panose="020B0600070205080204" pitchFamily="50" charset="-128"/>
            </a:endParaRPr>
          </a:p>
          <a:p>
            <a:pPr>
              <a:lnSpc>
                <a:spcPts val="1400"/>
              </a:lnSpc>
              <a:spcAft>
                <a:spcPts val="600"/>
              </a:spcAft>
            </a:pPr>
            <a:endParaRPr lang="en-US" altLang="ja-JP" sz="1200" dirty="0">
              <a:latin typeface="Meiryo UI" panose="020B0604030504040204" pitchFamily="50" charset="-128"/>
              <a:ea typeface="Meiryo UI" panose="020B0604030504040204" pitchFamily="50" charset="-128"/>
              <a:cs typeface="ＭＳ Ｐゴシック" panose="020B0600070205080204" pitchFamily="50" charset="-128"/>
            </a:endParaRPr>
          </a:p>
          <a:p>
            <a:pPr>
              <a:lnSpc>
                <a:spcPts val="1400"/>
              </a:lnSpc>
              <a:spcAft>
                <a:spcPts val="600"/>
              </a:spcAft>
            </a:pPr>
            <a:endParaRPr lang="ja-JP" altLang="en-US" sz="1200" dirty="0">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55" name="角丸四角形 54"/>
          <p:cNvSpPr/>
          <p:nvPr/>
        </p:nvSpPr>
        <p:spPr>
          <a:xfrm>
            <a:off x="3984670" y="2503720"/>
            <a:ext cx="1872228" cy="376541"/>
          </a:xfrm>
          <a:prstGeom prst="roundRect">
            <a:avLst>
              <a:gd name="adj" fmla="val 32274"/>
            </a:avLst>
          </a:prstGeom>
          <a:solidFill>
            <a:schemeClr val="bg1"/>
          </a:solidFill>
          <a:ln w="38100" cmpd="sng">
            <a:solidFill>
              <a:schemeClr val="accent4"/>
            </a:solidFill>
          </a:ln>
        </p:spPr>
        <p:style>
          <a:lnRef idx="2">
            <a:schemeClr val="accent2"/>
          </a:lnRef>
          <a:fillRef idx="1">
            <a:schemeClr val="lt1"/>
          </a:fillRef>
          <a:effectRef idx="0">
            <a:schemeClr val="accent2"/>
          </a:effectRef>
          <a:fontRef idx="minor">
            <a:schemeClr val="dk1"/>
          </a:fontRef>
        </p:style>
        <p:txBody>
          <a:bodyPr wrap="square" lIns="108000" tIns="0" rIns="0" bIns="0" rtlCol="0" anchor="ctr" anchorCtr="0">
            <a:noAutofit/>
          </a:bodyPr>
          <a:lstStyle/>
          <a:p>
            <a:pPr algn="ctr">
              <a:lnSpc>
                <a:spcPts val="1400"/>
              </a:lnSpc>
            </a:pPr>
            <a:r>
              <a:rPr lang="ja-JP" altLang="en-US" sz="1600" b="1" dirty="0">
                <a:latin typeface="Meiryo UI" panose="020B0604030504040204" pitchFamily="50" charset="-128"/>
                <a:ea typeface="Meiryo UI" panose="020B0604030504040204" pitchFamily="50" charset="-128"/>
                <a:cs typeface="ＭＳ Ｐゴシック" panose="020B0600070205080204" pitchFamily="50" charset="-128"/>
              </a:rPr>
              <a:t>②社会面の取組</a:t>
            </a:r>
          </a:p>
        </p:txBody>
      </p:sp>
      <p:sp>
        <p:nvSpPr>
          <p:cNvPr id="56" name="角丸四角形 55"/>
          <p:cNvSpPr/>
          <p:nvPr/>
        </p:nvSpPr>
        <p:spPr>
          <a:xfrm>
            <a:off x="7191608" y="2498953"/>
            <a:ext cx="1872228" cy="381532"/>
          </a:xfrm>
          <a:prstGeom prst="roundRect">
            <a:avLst>
              <a:gd name="adj" fmla="val 32274"/>
            </a:avLst>
          </a:prstGeom>
          <a:solidFill>
            <a:schemeClr val="bg1"/>
          </a:solidFill>
          <a:ln w="38100" cmpd="sng">
            <a:solidFill>
              <a:srgbClr val="0070C0"/>
            </a:solidFill>
          </a:ln>
        </p:spPr>
        <p:style>
          <a:lnRef idx="2">
            <a:schemeClr val="accent2"/>
          </a:lnRef>
          <a:fillRef idx="1">
            <a:schemeClr val="lt1"/>
          </a:fillRef>
          <a:effectRef idx="0">
            <a:schemeClr val="accent2"/>
          </a:effectRef>
          <a:fontRef idx="minor">
            <a:schemeClr val="dk1"/>
          </a:fontRef>
        </p:style>
        <p:txBody>
          <a:bodyPr wrap="square" lIns="108000" tIns="0" rIns="0" bIns="0" rtlCol="0" anchor="ctr" anchorCtr="0">
            <a:noAutofit/>
          </a:bodyPr>
          <a:lstStyle/>
          <a:p>
            <a:pPr algn="ctr">
              <a:lnSpc>
                <a:spcPts val="1400"/>
              </a:lnSpc>
            </a:pPr>
            <a:r>
              <a:rPr lang="ja-JP" altLang="en-US" sz="1600" b="1" dirty="0">
                <a:latin typeface="Meiryo UI" panose="020B0604030504040204" pitchFamily="50" charset="-128"/>
                <a:ea typeface="Meiryo UI" panose="020B0604030504040204" pitchFamily="50" charset="-128"/>
                <a:cs typeface="ＭＳ Ｐゴシック" panose="020B0600070205080204" pitchFamily="50" charset="-128"/>
              </a:rPr>
              <a:t>③環境面の取組</a:t>
            </a:r>
          </a:p>
        </p:txBody>
      </p:sp>
      <p:sp>
        <p:nvSpPr>
          <p:cNvPr id="27" name="テキスト ボックス 26"/>
          <p:cNvSpPr txBox="1"/>
          <p:nvPr/>
        </p:nvSpPr>
        <p:spPr>
          <a:xfrm>
            <a:off x="3508620" y="4717256"/>
            <a:ext cx="2806269" cy="1262816"/>
          </a:xfrm>
          <a:prstGeom prst="rect">
            <a:avLst/>
          </a:prstGeom>
          <a:solidFill>
            <a:schemeClr val="bg1"/>
          </a:solidFill>
        </p:spPr>
        <p:txBody>
          <a:bodyPr wrap="square" rtlCol="0" anchor="b">
            <a:noAutofit/>
          </a:bodyPr>
          <a:lstStyle/>
          <a:p>
            <a:pPr algn="ctr"/>
            <a:r>
              <a:rPr kumimoji="1" lang="ja-JP" altLang="en-US" sz="1000" dirty="0">
                <a:latin typeface="Meiryo UI" panose="020B0604030504040204" pitchFamily="50" charset="-128"/>
                <a:ea typeface="Meiryo UI" panose="020B0604030504040204" pitchFamily="50" charset="-128"/>
              </a:rPr>
              <a:t>無料給水機の設置　　　　　マイバッグ協定</a:t>
            </a:r>
          </a:p>
        </p:txBody>
      </p:sp>
      <p:pic>
        <p:nvPicPr>
          <p:cNvPr id="23" name="図 22"/>
          <p:cNvPicPr>
            <a:picLocks noChangeAspect="1"/>
          </p:cNvPicPr>
          <p:nvPr/>
        </p:nvPicPr>
        <p:blipFill rotWithShape="1">
          <a:blip r:embed="rId2">
            <a:extLst>
              <a:ext uri="{28A0092B-C50C-407E-A947-70E740481C1C}">
                <a14:useLocalDpi xmlns:a14="http://schemas.microsoft.com/office/drawing/2010/main" val="0"/>
              </a:ext>
            </a:extLst>
          </a:blip>
          <a:srcRect t="-1" b="27537"/>
          <a:stretch/>
        </p:blipFill>
        <p:spPr>
          <a:xfrm>
            <a:off x="3644822" y="4798056"/>
            <a:ext cx="1117905" cy="871102"/>
          </a:xfrm>
          <a:prstGeom prst="rect">
            <a:avLst/>
          </a:prstGeom>
        </p:spPr>
      </p:pic>
      <p:sp>
        <p:nvSpPr>
          <p:cNvPr id="28" name="テキスト ボックス 27"/>
          <p:cNvSpPr txBox="1"/>
          <p:nvPr/>
        </p:nvSpPr>
        <p:spPr>
          <a:xfrm>
            <a:off x="6711800" y="4935620"/>
            <a:ext cx="2806269" cy="1051938"/>
          </a:xfrm>
          <a:prstGeom prst="rect">
            <a:avLst/>
          </a:prstGeom>
          <a:solidFill>
            <a:schemeClr val="bg1"/>
          </a:solidFill>
        </p:spPr>
        <p:txBody>
          <a:bodyPr wrap="square" rtlCol="0" anchor="b">
            <a:noAutofit/>
          </a:bodyPr>
          <a:lstStyle/>
          <a:p>
            <a:pPr algn="ctr"/>
            <a:r>
              <a:rPr lang="ja-JP" altLang="en-US" sz="1000" dirty="0">
                <a:latin typeface="Meiryo UI" panose="020B0604030504040204" pitchFamily="50" charset="-128"/>
                <a:ea typeface="Meiryo UI" panose="020B0604030504040204" pitchFamily="50" charset="-128"/>
              </a:rPr>
              <a:t>大阪湾のマイクロプラスチック調査の様子</a:t>
            </a:r>
            <a:endParaRPr kumimoji="1" lang="ja-JP" altLang="en-US" sz="10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385661" y="4389579"/>
            <a:ext cx="2806269" cy="1512000"/>
          </a:xfrm>
          <a:prstGeom prst="rect">
            <a:avLst/>
          </a:prstGeom>
          <a:solidFill>
            <a:schemeClr val="bg1"/>
          </a:solidFill>
        </p:spPr>
        <p:txBody>
          <a:bodyPr wrap="square" rtlCol="0">
            <a:noAutofit/>
          </a:bodyPr>
          <a:lstStyle/>
          <a:p>
            <a:endParaRPr kumimoji="1" lang="ja-JP" altLang="en-US" sz="1050" b="1"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7315" y="5053390"/>
            <a:ext cx="1075323" cy="698959"/>
          </a:xfrm>
          <a:prstGeom prst="rect">
            <a:avLst/>
          </a:prstGeom>
        </p:spPr>
      </p:pic>
      <p:pic>
        <p:nvPicPr>
          <p:cNvPr id="4" name="図 3"/>
          <p:cNvPicPr>
            <a:picLocks noChangeAspect="1"/>
          </p:cNvPicPr>
          <p:nvPr/>
        </p:nvPicPr>
        <p:blipFill rotWithShape="1">
          <a:blip r:embed="rId4">
            <a:extLst>
              <a:ext uri="{28A0092B-C50C-407E-A947-70E740481C1C}">
                <a14:useLocalDpi xmlns:a14="http://schemas.microsoft.com/office/drawing/2010/main" val="0"/>
              </a:ext>
            </a:extLst>
          </a:blip>
          <a:srcRect r="17666"/>
          <a:stretch/>
        </p:blipFill>
        <p:spPr>
          <a:xfrm>
            <a:off x="6949455" y="5038551"/>
            <a:ext cx="1071279" cy="728639"/>
          </a:xfrm>
          <a:prstGeom prst="rect">
            <a:avLst/>
          </a:prstGeom>
        </p:spPr>
      </p:pic>
      <p:sp>
        <p:nvSpPr>
          <p:cNvPr id="2" name="角丸四角形 1"/>
          <p:cNvSpPr/>
          <p:nvPr/>
        </p:nvSpPr>
        <p:spPr>
          <a:xfrm>
            <a:off x="219946" y="6118062"/>
            <a:ext cx="9444706" cy="697855"/>
          </a:xfrm>
          <a:prstGeom prst="roundRect">
            <a:avLst/>
          </a:prstGeom>
          <a:ln w="38100">
            <a:solidFill>
              <a:schemeClr val="accent1">
                <a:lumMod val="75000"/>
              </a:schemeClr>
            </a:solidFill>
            <a:prstDash val="dash"/>
          </a:ln>
        </p:spPr>
        <p:style>
          <a:lnRef idx="1">
            <a:schemeClr val="accent1"/>
          </a:lnRef>
          <a:fillRef idx="2">
            <a:schemeClr val="accent1"/>
          </a:fillRef>
          <a:effectRef idx="1">
            <a:schemeClr val="accent1"/>
          </a:effectRef>
          <a:fontRef idx="minor">
            <a:schemeClr val="dk1"/>
          </a:fontRef>
        </p:style>
        <p:txBody>
          <a:bodyPr rtlCol="0" anchor="b"/>
          <a:lstStyle/>
          <a:p>
            <a:r>
              <a:rPr kumimoji="1" lang="ja-JP" altLang="en-US" sz="1600" b="1" dirty="0">
                <a:latin typeface="Meiryo UI" panose="020B0604030504040204" pitchFamily="50" charset="-128"/>
                <a:ea typeface="Meiryo UI" panose="020B0604030504040204" pitchFamily="50" charset="-128"/>
              </a:rPr>
              <a:t>「大阪ブルー・オーシャン・ビジョン」推進事業</a:t>
            </a:r>
          </a:p>
        </p:txBody>
      </p:sp>
      <p:sp>
        <p:nvSpPr>
          <p:cNvPr id="30" name="角丸四角形 29"/>
          <p:cNvSpPr/>
          <p:nvPr/>
        </p:nvSpPr>
        <p:spPr>
          <a:xfrm>
            <a:off x="219945" y="6118062"/>
            <a:ext cx="3908302" cy="288271"/>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三</a:t>
            </a:r>
            <a:r>
              <a:rPr kumimoji="1" lang="ja-JP" altLang="en-US" sz="1400" b="1" dirty="0">
                <a:latin typeface="Meiryo UI" panose="020B0604030504040204" pitchFamily="50" charset="-128"/>
                <a:ea typeface="Meiryo UI" panose="020B0604030504040204" pitchFamily="50" charset="-128"/>
              </a:rPr>
              <a:t>側面をつなぐ統合的取組</a:t>
            </a:r>
          </a:p>
        </p:txBody>
      </p:sp>
      <p:sp>
        <p:nvSpPr>
          <p:cNvPr id="5" name="テキスト ボックス 4"/>
          <p:cNvSpPr txBox="1"/>
          <p:nvPr/>
        </p:nvSpPr>
        <p:spPr>
          <a:xfrm>
            <a:off x="4327279" y="6144956"/>
            <a:ext cx="5244353" cy="646331"/>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①「大阪ブルー・オーシャン・ビジョン」実行計画の取りまとめと推進体制の構築</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②「地域・事業者の連携による新たなペットボトル回収・リサイクルシステム」の確立</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③モデル事業をはじめとする</a:t>
            </a:r>
            <a:r>
              <a:rPr kumimoji="1" lang="en-US" altLang="ja-JP" sz="1200" dirty="0">
                <a:latin typeface="Meiryo UI" panose="020B0604030504040204" pitchFamily="50" charset="-128"/>
                <a:ea typeface="Meiryo UI" panose="020B0604030504040204" pitchFamily="50" charset="-128"/>
              </a:rPr>
              <a:t>SDGs</a:t>
            </a:r>
            <a:r>
              <a:rPr kumimoji="1" lang="ja-JP" altLang="en-US" sz="1200" dirty="0">
                <a:latin typeface="Meiryo UI" panose="020B0604030504040204" pitchFamily="50" charset="-128"/>
                <a:ea typeface="Meiryo UI" panose="020B0604030504040204" pitchFamily="50" charset="-128"/>
              </a:rPr>
              <a:t>の取組みに関する情報発信と国際協力の推進</a:t>
            </a:r>
          </a:p>
        </p:txBody>
      </p:sp>
      <p:pic>
        <p:nvPicPr>
          <p:cNvPr id="31" name="図 30"/>
          <p:cNvPicPr>
            <a:picLocks noChangeAspect="1"/>
          </p:cNvPicPr>
          <p:nvPr/>
        </p:nvPicPr>
        <p:blipFill>
          <a:blip r:embed="rId5"/>
          <a:stretch>
            <a:fillRect/>
          </a:stretch>
        </p:blipFill>
        <p:spPr>
          <a:xfrm>
            <a:off x="587604" y="4425244"/>
            <a:ext cx="2384578" cy="1465168"/>
          </a:xfrm>
          <a:prstGeom prst="rect">
            <a:avLst/>
          </a:prstGeom>
        </p:spPr>
      </p:pic>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7864" y="4798057"/>
            <a:ext cx="1497385" cy="900095"/>
          </a:xfrm>
          <a:prstGeom prst="rect">
            <a:avLst/>
          </a:prstGeom>
        </p:spPr>
      </p:pic>
      <p:sp>
        <p:nvSpPr>
          <p:cNvPr id="33" name="正方形/長方形 32"/>
          <p:cNvSpPr/>
          <p:nvPr/>
        </p:nvSpPr>
        <p:spPr>
          <a:xfrm>
            <a:off x="385661" y="685645"/>
            <a:ext cx="9906000" cy="497013"/>
          </a:xfrm>
          <a:prstGeom prst="rect">
            <a:avLst/>
          </a:prstGeom>
          <a:noFill/>
        </p:spPr>
        <p:style>
          <a:lnRef idx="0">
            <a:schemeClr val="accent5"/>
          </a:lnRef>
          <a:fillRef idx="3">
            <a:schemeClr val="accent5"/>
          </a:fillRef>
          <a:effectRef idx="3">
            <a:schemeClr val="accent5"/>
          </a:effectRef>
          <a:fontRef idx="minor">
            <a:schemeClr val="lt1"/>
          </a:fontRef>
        </p:style>
        <p:txBody>
          <a:bodyPr rtlCol="0" anchor="ctr"/>
          <a:lstStyle/>
          <a:p>
            <a:pPr>
              <a:defRPr/>
            </a:pPr>
            <a:endParaRPr kumimoji="1" lang="ja-JP" altLang="en-US" b="1" dirty="0">
              <a:solidFill>
                <a:prstClr val="white"/>
              </a:solidFill>
              <a:latin typeface="Meiryo UI" panose="020B0604030504040204" pitchFamily="50" charset="-128"/>
              <a:ea typeface="Meiryo UI" panose="020B0604030504040204" pitchFamily="50" charset="-128"/>
            </a:endParaRPr>
          </a:p>
        </p:txBody>
      </p:sp>
      <p:sp>
        <p:nvSpPr>
          <p:cNvPr id="35" name="正方形/長方形 34"/>
          <p:cNvSpPr/>
          <p:nvPr/>
        </p:nvSpPr>
        <p:spPr>
          <a:xfrm>
            <a:off x="0" y="9555"/>
            <a:ext cx="9906000" cy="497013"/>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「自治体</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モデル事業」の</a:t>
            </a:r>
            <a:r>
              <a:rPr kumimoji="1" lang="ja-JP" altLang="en-US" sz="2000" b="1" dirty="0" smtClean="0">
                <a:latin typeface="Meiryo UI" panose="020B0604030504040204" pitchFamily="50" charset="-128"/>
                <a:ea typeface="Meiryo UI" panose="020B0604030504040204" pitchFamily="50" charset="-128"/>
              </a:rPr>
              <a:t>概要</a:t>
            </a:r>
            <a:endParaRPr kumimoji="1"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13056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6701975" y="3575598"/>
            <a:ext cx="3222793" cy="1535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600" dirty="0">
                <a:solidFill>
                  <a:schemeClr val="tx1"/>
                </a:solidFill>
                <a:latin typeface="Meiryo UI" panose="020B0604030504040204" pitchFamily="50" charset="-128"/>
                <a:ea typeface="Meiryo UI" panose="020B0604030504040204" pitchFamily="50" charset="-128"/>
              </a:rPr>
              <a:t>・自治体</a:t>
            </a:r>
            <a:r>
              <a:rPr kumimoji="1" lang="en-US" altLang="ja-JP" sz="1600" dirty="0">
                <a:solidFill>
                  <a:schemeClr val="tx1"/>
                </a:solidFill>
                <a:latin typeface="Meiryo UI" panose="020B0604030504040204" pitchFamily="50" charset="-128"/>
                <a:ea typeface="Meiryo UI" panose="020B0604030504040204" pitchFamily="50" charset="-128"/>
              </a:rPr>
              <a:t>SDGs</a:t>
            </a:r>
            <a:r>
              <a:rPr kumimoji="1" lang="ja-JP" altLang="en-US" sz="1600" dirty="0">
                <a:solidFill>
                  <a:schemeClr val="tx1"/>
                </a:solidFill>
                <a:latin typeface="Meiryo UI" panose="020B0604030504040204" pitchFamily="50" charset="-128"/>
                <a:ea typeface="Meiryo UI" panose="020B0604030504040204" pitchFamily="50" charset="-128"/>
              </a:rPr>
              <a:t>モデル事業の成果等</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を国内外に情報発信</a:t>
            </a:r>
          </a:p>
          <a:p>
            <a:endParaRPr kumimoji="1" lang="en-US" altLang="ja-JP" sz="1600" dirty="0">
              <a:solidFill>
                <a:schemeClr val="tx1"/>
              </a:solidFill>
              <a:latin typeface="Meiryo UI" panose="020B0604030504040204" pitchFamily="50" charset="-128"/>
              <a:ea typeface="Meiryo UI" panose="020B0604030504040204" pitchFamily="50" charset="-128"/>
            </a:endParaRPr>
          </a:p>
          <a:p>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・好事例の他地域への広がりと、</a:t>
            </a:r>
          </a:p>
          <a:p>
            <a:r>
              <a:rPr kumimoji="1" lang="ja-JP" altLang="en-US" sz="1600" dirty="0">
                <a:solidFill>
                  <a:schemeClr val="tx1"/>
                </a:solidFill>
                <a:latin typeface="Meiryo UI" panose="020B0604030504040204" pitchFamily="50" charset="-128"/>
                <a:ea typeface="Meiryo UI" panose="020B0604030504040204" pitchFamily="50" charset="-128"/>
              </a:rPr>
              <a:t>　途上国の環境問題解決に貢献</a:t>
            </a:r>
          </a:p>
          <a:p>
            <a:endParaRPr kumimoji="1" lang="en-US" altLang="ja-JP" sz="1600" dirty="0">
              <a:solidFill>
                <a:schemeClr val="tx1"/>
              </a:solidFill>
              <a:latin typeface="Meiryo UI" panose="020B0604030504040204" pitchFamily="50" charset="-128"/>
              <a:ea typeface="Meiryo UI" panose="020B0604030504040204" pitchFamily="50" charset="-128"/>
            </a:endParaRPr>
          </a:p>
          <a:p>
            <a:endParaRPr kumimoji="1" lang="en-US" altLang="ja-JP" sz="1600" dirty="0">
              <a:solidFill>
                <a:schemeClr val="tx1"/>
              </a:solidFill>
              <a:latin typeface="Meiryo UI" panose="020B0604030504040204" pitchFamily="50" charset="-128"/>
              <a:ea typeface="Meiryo UI" panose="020B0604030504040204" pitchFamily="50" charset="-128"/>
            </a:endParaRPr>
          </a:p>
          <a:p>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25" name="正方形/長方形 24"/>
          <p:cNvSpPr/>
          <p:nvPr/>
        </p:nvSpPr>
        <p:spPr>
          <a:xfrm>
            <a:off x="3434676" y="3605076"/>
            <a:ext cx="3222793" cy="1696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600" dirty="0">
                <a:solidFill>
                  <a:schemeClr val="tx1"/>
                </a:solidFill>
                <a:latin typeface="Meiryo UI" panose="020B0604030504040204" pitchFamily="50" charset="-128"/>
                <a:ea typeface="Meiryo UI" panose="020B0604030504040204" pitchFamily="50" charset="-128"/>
              </a:rPr>
              <a:t>・ペットボトルを「有価物」として</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回収・運搬・再資源化</a:t>
            </a:r>
          </a:p>
          <a:p>
            <a:endParaRPr kumimoji="1" lang="en-US" altLang="ja-JP" sz="1600" dirty="0">
              <a:solidFill>
                <a:schemeClr val="tx1"/>
              </a:solidFill>
              <a:latin typeface="Meiryo UI" panose="020B0604030504040204" pitchFamily="50" charset="-128"/>
              <a:ea typeface="Meiryo UI" panose="020B0604030504040204" pitchFamily="50" charset="-128"/>
            </a:endParaRPr>
          </a:p>
          <a:p>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・売却益の地域還元、活性化</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環境省とのモデル事業で効果検証済</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69001" y="3635332"/>
            <a:ext cx="3243075" cy="1696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600" dirty="0">
                <a:solidFill>
                  <a:schemeClr val="tx1"/>
                </a:solidFill>
                <a:latin typeface="Meiryo UI" panose="020B0604030504040204" pitchFamily="50" charset="-128"/>
                <a:ea typeface="Meiryo UI" panose="020B0604030504040204" pitchFamily="50" charset="-128"/>
              </a:rPr>
              <a:t>・実行計画の取りまとめ、推進体制の</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構築</a:t>
            </a:r>
            <a:endParaRPr kumimoji="1" lang="en-US" altLang="ja-JP" sz="1600" dirty="0">
              <a:solidFill>
                <a:schemeClr val="tx1"/>
              </a:solidFill>
              <a:latin typeface="Meiryo UI" panose="020B0604030504040204" pitchFamily="50" charset="-128"/>
              <a:ea typeface="Meiryo UI" panose="020B0604030504040204" pitchFamily="50" charset="-128"/>
            </a:endParaRPr>
          </a:p>
          <a:p>
            <a:endParaRPr kumimoji="1" lang="en-US" altLang="ja-JP" sz="1600" dirty="0">
              <a:solidFill>
                <a:schemeClr val="tx1"/>
              </a:solidFill>
              <a:latin typeface="Meiryo UI" panose="020B0604030504040204" pitchFamily="50" charset="-128"/>
              <a:ea typeface="Meiryo UI" panose="020B0604030504040204" pitchFamily="50" charset="-128"/>
            </a:endParaRPr>
          </a:p>
          <a:p>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・三側面の統合的マネジメント、</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全体最適化</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149" name="テキスト ボックス 148"/>
          <p:cNvSpPr txBox="1"/>
          <p:nvPr/>
        </p:nvSpPr>
        <p:spPr>
          <a:xfrm>
            <a:off x="85020" y="869333"/>
            <a:ext cx="8260080" cy="246221"/>
          </a:xfrm>
          <a:prstGeom prst="rect">
            <a:avLst/>
          </a:prstGeom>
          <a:solidFill>
            <a:schemeClr val="bg1"/>
          </a:solidFill>
        </p:spPr>
        <p:txBody>
          <a:bodyPr wrap="square" lIns="0" tIns="0" rIns="0" bIns="0" rtlCol="0" anchor="ctr" anchorCtr="0">
            <a:spAutoFit/>
          </a:bodyPr>
          <a:lstStyle/>
          <a:p>
            <a:r>
              <a:rPr lang="en-US" altLang="ja-JP" sz="1600" b="1" u="sng"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「大阪ブルー・オーシャン・ビジョン」推進事業</a:t>
            </a:r>
            <a:r>
              <a:rPr lang="en-US" altLang="ja-JP" sz="1600" b="1" u="sng"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の構成</a:t>
            </a:r>
            <a:endParaRPr lang="en-US" altLang="ja-JP" sz="1600" b="1" u="sng"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081" name="グループ化 48"/>
          <p:cNvGrpSpPr>
            <a:grpSpLocks/>
          </p:cNvGrpSpPr>
          <p:nvPr/>
        </p:nvGrpSpPr>
        <p:grpSpPr bwMode="auto">
          <a:xfrm>
            <a:off x="3252788" y="1981995"/>
            <a:ext cx="3492500" cy="269875"/>
            <a:chOff x="25301" y="4965"/>
            <a:chExt cx="54570" cy="3434"/>
          </a:xfrm>
        </p:grpSpPr>
      </p:grpSp>
      <p:grpSp>
        <p:nvGrpSpPr>
          <p:cNvPr id="3084" name="グループ化 52"/>
          <p:cNvGrpSpPr>
            <a:grpSpLocks/>
          </p:cNvGrpSpPr>
          <p:nvPr/>
        </p:nvGrpSpPr>
        <p:grpSpPr bwMode="auto">
          <a:xfrm flipH="1">
            <a:off x="2865438" y="1300957"/>
            <a:ext cx="4037012" cy="346075"/>
            <a:chOff x="24356" y="2530"/>
            <a:chExt cx="55244" cy="3305"/>
          </a:xfrm>
        </p:grpSpPr>
      </p:grpSp>
      <p:grpSp>
        <p:nvGrpSpPr>
          <p:cNvPr id="3087" name="グループ化 82"/>
          <p:cNvGrpSpPr>
            <a:grpSpLocks/>
          </p:cNvGrpSpPr>
          <p:nvPr/>
        </p:nvGrpSpPr>
        <p:grpSpPr bwMode="auto">
          <a:xfrm rot="5400000" flipH="1">
            <a:off x="1662907" y="2913063"/>
            <a:ext cx="1082675" cy="2303462"/>
            <a:chOff x="21581" y="23273"/>
            <a:chExt cx="7157" cy="26876"/>
          </a:xfrm>
        </p:grpSpPr>
      </p:grpSp>
      <p:sp>
        <p:nvSpPr>
          <p:cNvPr id="8" name="コンテンツ プレースホルダー 2"/>
          <p:cNvSpPr txBox="1">
            <a:spLocks/>
          </p:cNvSpPr>
          <p:nvPr/>
        </p:nvSpPr>
        <p:spPr>
          <a:xfrm>
            <a:off x="271463" y="1408274"/>
            <a:ext cx="9437803" cy="736373"/>
          </a:xfrm>
          <a:prstGeom prst="rect">
            <a:avLst/>
          </a:prstGeom>
          <a:ln w="63500" cmpd="dbl">
            <a:solidFill>
              <a:schemeClr val="accent1"/>
            </a:solidFill>
            <a:prstDash val="solid"/>
          </a:ln>
        </p:spPr>
        <p:txBody>
          <a:bodyPr vert="horz" wrap="square" lIns="68580" tIns="34290" rIns="68580" bIns="3429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kumimoji="1"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9pPr>
          </a:lstStyle>
          <a:p>
            <a:pPr>
              <a:lnSpc>
                <a:spcPct val="100000"/>
              </a:lnSpc>
              <a:spcBef>
                <a:spcPts val="0"/>
              </a:spcBef>
              <a:spcAft>
                <a:spcPts val="600"/>
              </a:spcAft>
            </a:pPr>
            <a:r>
              <a:rPr lang="ja-JP" altLang="en-US" sz="1600" dirty="0">
                <a:latin typeface="Meiryo UI" panose="020B0604030504040204" pitchFamily="50" charset="-128"/>
                <a:ea typeface="Meiryo UI" panose="020B0604030504040204" pitchFamily="50" charset="-128"/>
              </a:rPr>
              <a:t>「大阪ブルー・オーシャン・ビジョン」の実現等に貢献するための計画を取りまとめ、推進体制の構築を図り、</a:t>
            </a:r>
            <a:endParaRPr lang="en-US" altLang="ja-JP" sz="1600" dirty="0">
              <a:latin typeface="Meiryo UI" panose="020B0604030504040204" pitchFamily="50" charset="-128"/>
              <a:ea typeface="Meiryo UI" panose="020B0604030504040204" pitchFamily="50" charset="-128"/>
            </a:endParaRPr>
          </a:p>
          <a:p>
            <a:pPr>
              <a:lnSpc>
                <a:spcPct val="100000"/>
              </a:lnSpc>
              <a:spcBef>
                <a:spcPts val="0"/>
              </a:spcBef>
              <a:spcAft>
                <a:spcPts val="600"/>
              </a:spcAft>
            </a:pPr>
            <a:r>
              <a:rPr lang="ja-JP" altLang="en-US" sz="1600" dirty="0">
                <a:latin typeface="Meiryo UI" panose="020B0604030504040204" pitchFamily="50" charset="-128"/>
                <a:ea typeface="Meiryo UI" panose="020B0604030504040204" pitchFamily="50" charset="-128"/>
              </a:rPr>
              <a:t>同計画に基づきプラスチックごみの資源循環を推進するとともに、大阪の取組みを国内外に発信する事業を実施。</a:t>
            </a:r>
            <a:endParaRPr lang="en-US" altLang="ja-JP" sz="1600" dirty="0">
              <a:latin typeface="Meiryo UI" panose="020B0604030504040204" pitchFamily="50" charset="-128"/>
              <a:ea typeface="Meiryo UI" panose="020B0604030504040204" pitchFamily="50" charset="-128"/>
            </a:endParaRPr>
          </a:p>
        </p:txBody>
      </p:sp>
      <p:sp>
        <p:nvSpPr>
          <p:cNvPr id="10" name="Rectangle 5"/>
          <p:cNvSpPr>
            <a:spLocks noChangeArrowheads="1"/>
          </p:cNvSpPr>
          <p:nvPr/>
        </p:nvSpPr>
        <p:spPr bwMode="auto">
          <a:xfrm>
            <a:off x="3675444" y="2406071"/>
            <a:ext cx="2835487" cy="914401"/>
          </a:xfrm>
          <a:prstGeom prst="rect">
            <a:avLst/>
          </a:prstGeom>
          <a:noFill/>
          <a:ln w="19050">
            <a:noFill/>
            <a:miter lim="800000"/>
            <a:headEnd/>
            <a:tailEnd/>
          </a:ln>
        </p:spPr>
        <p:txBody>
          <a:bodyPr lIns="77929" tIns="38964" rIns="77929" bIns="38964" anchor="ctr" anchorCtr="0"/>
          <a:lstStyle/>
          <a:p>
            <a:pPr marL="214763">
              <a:lnSpc>
                <a:spcPts val="2000"/>
              </a:lnSpc>
              <a:spcBef>
                <a:spcPts val="170"/>
              </a:spcBef>
              <a:spcAft>
                <a:spcPts val="170"/>
              </a:spcAft>
              <a:defRPr/>
            </a:pPr>
            <a:r>
              <a:rPr lang="ja-JP" altLang="en-US" sz="1600" b="1" dirty="0">
                <a:latin typeface="Meiryo UI" panose="020B0604030504040204" pitchFamily="50" charset="-128"/>
                <a:ea typeface="Meiryo UI" panose="020B0604030504040204" pitchFamily="50" charset="-128"/>
              </a:rPr>
              <a:t>「地域・事業者の連携による新たなペットボトル回収・リサイクルシステム」の確立</a:t>
            </a:r>
          </a:p>
        </p:txBody>
      </p:sp>
      <p:sp>
        <p:nvSpPr>
          <p:cNvPr id="17" name="Rectangle 5"/>
          <p:cNvSpPr>
            <a:spLocks noChangeArrowheads="1"/>
          </p:cNvSpPr>
          <p:nvPr/>
        </p:nvSpPr>
        <p:spPr bwMode="auto">
          <a:xfrm>
            <a:off x="262963" y="2416849"/>
            <a:ext cx="3170429" cy="914402"/>
          </a:xfrm>
          <a:prstGeom prst="rect">
            <a:avLst/>
          </a:prstGeom>
          <a:noFill/>
          <a:ln w="19050">
            <a:noFill/>
            <a:miter lim="800000"/>
            <a:headEnd/>
            <a:tailEnd/>
          </a:ln>
        </p:spPr>
        <p:txBody>
          <a:bodyPr lIns="77929" tIns="38964" rIns="77929" bIns="38964" anchor="ctr" anchorCtr="0"/>
          <a:lstStyle/>
          <a:p>
            <a:pPr marL="214763">
              <a:lnSpc>
                <a:spcPts val="2000"/>
              </a:lnSpc>
              <a:spcBef>
                <a:spcPts val="170"/>
              </a:spcBef>
              <a:spcAft>
                <a:spcPts val="170"/>
              </a:spcAft>
              <a:defRPr/>
            </a:pPr>
            <a:r>
              <a:rPr lang="ja-JP" altLang="en-US" sz="1600" b="1" dirty="0">
                <a:latin typeface="Meiryo UI" panose="020B0604030504040204" pitchFamily="50" charset="-128"/>
                <a:ea typeface="Meiryo UI" panose="020B0604030504040204" pitchFamily="50" charset="-128"/>
              </a:rPr>
              <a:t>「大阪ブルー・オーシャン・ビジョン」</a:t>
            </a:r>
            <a:endParaRPr lang="en-US" altLang="ja-JP" sz="1600" b="1" dirty="0">
              <a:latin typeface="Meiryo UI" panose="020B0604030504040204" pitchFamily="50" charset="-128"/>
              <a:ea typeface="Meiryo UI" panose="020B0604030504040204" pitchFamily="50" charset="-128"/>
            </a:endParaRPr>
          </a:p>
          <a:p>
            <a:pPr marL="214763">
              <a:lnSpc>
                <a:spcPts val="2000"/>
              </a:lnSpc>
              <a:spcBef>
                <a:spcPts val="170"/>
              </a:spcBef>
              <a:spcAft>
                <a:spcPts val="170"/>
              </a:spcAft>
              <a:defRPr/>
            </a:pPr>
            <a:r>
              <a:rPr lang="ja-JP" altLang="en-US" sz="1600" b="1" dirty="0">
                <a:latin typeface="Meiryo UI" panose="020B0604030504040204" pitchFamily="50" charset="-128"/>
                <a:ea typeface="Meiryo UI" panose="020B0604030504040204" pitchFamily="50" charset="-128"/>
              </a:rPr>
              <a:t>実行計画の取りまとめと推進体制の構築</a:t>
            </a:r>
            <a:endParaRPr lang="en-US" altLang="ja-JP" sz="1600" dirty="0">
              <a:latin typeface="Meiryo UI" panose="020B0604030504040204" pitchFamily="50" charset="-128"/>
              <a:ea typeface="Meiryo UI" panose="020B0604030504040204" pitchFamily="50" charset="-128"/>
            </a:endParaRPr>
          </a:p>
        </p:txBody>
      </p:sp>
      <p:sp>
        <p:nvSpPr>
          <p:cNvPr id="21" name="Rectangle 5"/>
          <p:cNvSpPr>
            <a:spLocks noChangeArrowheads="1"/>
          </p:cNvSpPr>
          <p:nvPr/>
        </p:nvSpPr>
        <p:spPr bwMode="auto">
          <a:xfrm>
            <a:off x="6887833" y="2425334"/>
            <a:ext cx="2821433" cy="914400"/>
          </a:xfrm>
          <a:prstGeom prst="rect">
            <a:avLst/>
          </a:prstGeom>
          <a:noFill/>
          <a:ln w="19050">
            <a:noFill/>
            <a:miter lim="800000"/>
            <a:headEnd/>
            <a:tailEnd/>
          </a:ln>
        </p:spPr>
        <p:txBody>
          <a:bodyPr lIns="77929" tIns="38964" rIns="77929" bIns="38964" anchor="ctr" anchorCtr="0"/>
          <a:lstStyle/>
          <a:p>
            <a:pPr marL="214763">
              <a:lnSpc>
                <a:spcPts val="2000"/>
              </a:lnSpc>
              <a:spcBef>
                <a:spcPts val="170"/>
              </a:spcBef>
              <a:spcAft>
                <a:spcPts val="170"/>
              </a:spcAft>
              <a:defRPr/>
            </a:pPr>
            <a:r>
              <a:rPr lang="ja-JP" altLang="en-US" sz="1600" b="1" dirty="0">
                <a:latin typeface="Meiryo UI" panose="020B0604030504040204" pitchFamily="50" charset="-128"/>
                <a:ea typeface="Meiryo UI" panose="020B0604030504040204" pitchFamily="50" charset="-128"/>
              </a:rPr>
              <a:t>モデル事業をはじめとする</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の取組みに関する情報発信と国際協力の推進</a:t>
            </a:r>
          </a:p>
        </p:txBody>
      </p:sp>
      <p:cxnSp>
        <p:nvCxnSpPr>
          <p:cNvPr id="13" name="直線コネクタ 12"/>
          <p:cNvCxnSpPr/>
          <p:nvPr/>
        </p:nvCxnSpPr>
        <p:spPr>
          <a:xfrm flipH="1">
            <a:off x="3419840" y="2308352"/>
            <a:ext cx="1" cy="4596788"/>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H="1">
            <a:off x="6672304" y="2305715"/>
            <a:ext cx="1" cy="4596788"/>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22" name="二等辺三角形 21"/>
          <p:cNvSpPr/>
          <p:nvPr/>
        </p:nvSpPr>
        <p:spPr>
          <a:xfrm rot="10800000">
            <a:off x="1160185" y="4211095"/>
            <a:ext cx="1060704" cy="2557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二等辺三角形 30"/>
          <p:cNvSpPr/>
          <p:nvPr/>
        </p:nvSpPr>
        <p:spPr>
          <a:xfrm rot="10800000">
            <a:off x="7762093" y="4211095"/>
            <a:ext cx="1060704" cy="2557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二等辺三角形 31"/>
          <p:cNvSpPr/>
          <p:nvPr/>
        </p:nvSpPr>
        <p:spPr>
          <a:xfrm rot="10800000">
            <a:off x="4562834" y="4211095"/>
            <a:ext cx="1060704" cy="2557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角丸四角形 22"/>
          <p:cNvSpPr/>
          <p:nvPr/>
        </p:nvSpPr>
        <p:spPr>
          <a:xfrm>
            <a:off x="69000" y="2287530"/>
            <a:ext cx="9690408" cy="1204919"/>
          </a:xfrm>
          <a:prstGeom prst="roundRect">
            <a:avLst>
              <a:gd name="adj" fmla="val 1017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249516" y="2404263"/>
            <a:ext cx="25289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①</a:t>
            </a:r>
          </a:p>
        </p:txBody>
      </p:sp>
      <p:sp>
        <p:nvSpPr>
          <p:cNvPr id="35" name="正方形/長方形 34"/>
          <p:cNvSpPr/>
          <p:nvPr/>
        </p:nvSpPr>
        <p:spPr>
          <a:xfrm>
            <a:off x="3601152" y="2403647"/>
            <a:ext cx="25289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②</a:t>
            </a:r>
          </a:p>
        </p:txBody>
      </p:sp>
      <p:sp>
        <p:nvSpPr>
          <p:cNvPr id="36" name="正方形/長方形 35"/>
          <p:cNvSpPr/>
          <p:nvPr/>
        </p:nvSpPr>
        <p:spPr>
          <a:xfrm>
            <a:off x="6840157" y="2403647"/>
            <a:ext cx="25289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③</a:t>
            </a:r>
          </a:p>
        </p:txBody>
      </p:sp>
      <p:pic>
        <p:nvPicPr>
          <p:cNvPr id="40" name="図 39" descr="置き時計 が含まれている画像&#10;&#10;自動的に生成された説明">
            <a:extLst>
              <a:ext uri="{FF2B5EF4-FFF2-40B4-BE49-F238E27FC236}">
                <a16:creationId xmlns:a16="http://schemas.microsoft.com/office/drawing/2014/main" id="{05C5A318-D437-4A2E-89D1-80CB34E0FC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4198" y="5142940"/>
            <a:ext cx="2001728" cy="1806613"/>
          </a:xfrm>
          <a:prstGeom prst="rect">
            <a:avLst/>
          </a:prstGeom>
        </p:spPr>
      </p:pic>
      <p:pic>
        <p:nvPicPr>
          <p:cNvPr id="41" name="図 40">
            <a:extLst>
              <a:ext uri="{FF2B5EF4-FFF2-40B4-BE49-F238E27FC236}">
                <a16:creationId xmlns:a16="http://schemas.microsoft.com/office/drawing/2014/main" id="{53705305-21BB-4C61-8622-1FDFE7B600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8779" y="5664366"/>
            <a:ext cx="649247" cy="649247"/>
          </a:xfrm>
          <a:prstGeom prst="rect">
            <a:avLst/>
          </a:prstGeom>
        </p:spPr>
      </p:pic>
      <p:pic>
        <p:nvPicPr>
          <p:cNvPr id="42" name="図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120" y="5194805"/>
            <a:ext cx="2233013" cy="1674760"/>
          </a:xfrm>
          <a:prstGeom prst="rect">
            <a:avLst/>
          </a:prstGeom>
        </p:spPr>
      </p:pic>
      <p:pic>
        <p:nvPicPr>
          <p:cNvPr id="43" name="図 42"/>
          <p:cNvPicPr>
            <a:picLocks noChangeAspect="1"/>
          </p:cNvPicPr>
          <p:nvPr/>
        </p:nvPicPr>
        <p:blipFill rotWithShape="1">
          <a:blip r:embed="rId5" cstate="print">
            <a:extLst>
              <a:ext uri="{28A0092B-C50C-407E-A947-70E740481C1C}">
                <a14:useLocalDpi xmlns:a14="http://schemas.microsoft.com/office/drawing/2010/main" val="0"/>
              </a:ext>
            </a:extLst>
          </a:blip>
          <a:srcRect t="17519" b="2935"/>
          <a:stretch/>
        </p:blipFill>
        <p:spPr>
          <a:xfrm>
            <a:off x="6849510" y="5268841"/>
            <a:ext cx="2859755" cy="1516537"/>
          </a:xfrm>
          <a:prstGeom prst="rect">
            <a:avLst/>
          </a:prstGeom>
        </p:spPr>
      </p:pic>
      <p:sp>
        <p:nvSpPr>
          <p:cNvPr id="30" name="正方形/長方形 29"/>
          <p:cNvSpPr/>
          <p:nvPr/>
        </p:nvSpPr>
        <p:spPr>
          <a:xfrm>
            <a:off x="0" y="9555"/>
            <a:ext cx="9906000" cy="497013"/>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rPr>
              <a:t>　三</a:t>
            </a:r>
            <a:r>
              <a:rPr kumimoji="1" lang="ja-JP" altLang="en-US" sz="2000" b="1" dirty="0">
                <a:latin typeface="Meiryo UI" panose="020B0604030504040204" pitchFamily="50" charset="-128"/>
                <a:ea typeface="Meiryo UI" panose="020B0604030504040204" pitchFamily="50" charset="-128"/>
              </a:rPr>
              <a:t>側面をつなぐ統合的取組（「大阪ブルー・オーシャン・ビジョン」推進事業）の概要</a:t>
            </a:r>
          </a:p>
        </p:txBody>
      </p:sp>
    </p:spTree>
    <p:extLst>
      <p:ext uri="{BB962C8B-B14F-4D97-AF65-F5344CB8AC3E}">
        <p14:creationId xmlns:p14="http://schemas.microsoft.com/office/powerpoint/2010/main" val="40390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8221" y="3231756"/>
            <a:ext cx="5617779" cy="3967557"/>
          </a:xfrm>
          <a:prstGeom prst="rect">
            <a:avLst/>
          </a:prstGeom>
        </p:spPr>
      </p:pic>
      <p:sp>
        <p:nvSpPr>
          <p:cNvPr id="4" name="スライド番号プレースホルダー 1"/>
          <p:cNvSpPr txBox="1">
            <a:spLocks/>
          </p:cNvSpPr>
          <p:nvPr/>
        </p:nvSpPr>
        <p:spPr>
          <a:xfrm>
            <a:off x="9093200" y="68341"/>
            <a:ext cx="682898" cy="377917"/>
          </a:xfrm>
          <a:prstGeom prst="rect">
            <a:avLst/>
          </a:prstGeom>
          <a:solidFill>
            <a:sysClr val="window" lastClr="FFFFFF"/>
          </a:solidFill>
          <a:ln>
            <a:solidFill>
              <a:srgbClr val="70AD47"/>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7B20388F-A125-4D2E-BBF0-E240911E1C91}" type="slidenum">
              <a:rPr kumimoji="1" lang="ja-JP" altLang="en-US" sz="14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タイトル 1"/>
          <p:cNvSpPr txBox="1">
            <a:spLocks/>
          </p:cNvSpPr>
          <p:nvPr/>
        </p:nvSpPr>
        <p:spPr>
          <a:xfrm>
            <a:off x="628583" y="943494"/>
            <a:ext cx="8909555" cy="299471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spcBef>
                <a:spcPts val="0"/>
              </a:spcBef>
            </a:pPr>
            <a:r>
              <a:rPr lang="ja-JP" altLang="en-US" dirty="0" smtClean="0"/>
              <a:t>意見交換</a:t>
            </a:r>
            <a:r>
              <a:rPr lang="ja-JP" altLang="en-US" dirty="0"/>
              <a:t>①</a:t>
            </a:r>
            <a:r>
              <a:rPr lang="en-US" altLang="ja-JP" dirty="0" smtClean="0"/>
              <a:t/>
            </a:r>
            <a:br>
              <a:rPr lang="en-US" altLang="ja-JP" dirty="0" smtClean="0"/>
            </a:br>
            <a:r>
              <a:rPr lang="ja-JP" altLang="en-US" sz="4000" dirty="0"/>
              <a:t>コロナ禍における大阪府の</a:t>
            </a:r>
            <a:r>
              <a:rPr lang="en-US" altLang="ja-JP" sz="4000" dirty="0"/>
              <a:t>SDGs</a:t>
            </a:r>
            <a:r>
              <a:rPr lang="ja-JP" altLang="en-US" sz="4000" dirty="0"/>
              <a:t>の</a:t>
            </a:r>
            <a:r>
              <a:rPr lang="ja-JP" altLang="en-US" sz="4000" dirty="0" smtClean="0"/>
              <a:t>取組み</a:t>
            </a:r>
            <a:endParaRPr lang="ja-JP" altLang="en-US" sz="4000" dirty="0"/>
          </a:p>
        </p:txBody>
      </p:sp>
    </p:spTree>
    <p:extLst>
      <p:ext uri="{BB962C8B-B14F-4D97-AF65-F5344CB8AC3E}">
        <p14:creationId xmlns:p14="http://schemas.microsoft.com/office/powerpoint/2010/main" val="989654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906000" cy="540000"/>
          </a:xfrm>
          <a:prstGeom prst="rect">
            <a:avLst/>
          </a:prstGeom>
          <a:no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a:t>
            </a:r>
            <a:r>
              <a:rPr kumimoji="1" lang="ja-JP" altLang="en-US" sz="2000" b="1" dirty="0" smtClean="0">
                <a:solidFill>
                  <a:prstClr val="white"/>
                </a:solidFill>
                <a:latin typeface="Meiryo UI" panose="020B0604030504040204" pitchFamily="50" charset="-128"/>
                <a:ea typeface="Meiryo UI" panose="020B0604030504040204" pitchFamily="50" charset="-128"/>
              </a:rPr>
              <a:t>意見交換①：コロナ禍における大阪府の</a:t>
            </a:r>
            <a:r>
              <a:rPr kumimoji="1" lang="en-US" altLang="ja-JP" sz="2000" b="1" dirty="0" smtClean="0">
                <a:solidFill>
                  <a:prstClr val="white"/>
                </a:solidFill>
                <a:latin typeface="Meiryo UI" panose="020B0604030504040204" pitchFamily="50" charset="-128"/>
                <a:ea typeface="Meiryo UI" panose="020B0604030504040204" pitchFamily="50" charset="-128"/>
              </a:rPr>
              <a:t>SDGs</a:t>
            </a:r>
            <a:r>
              <a:rPr kumimoji="1" lang="ja-JP" altLang="en-US" sz="2000" b="1" dirty="0" smtClean="0">
                <a:solidFill>
                  <a:prstClr val="white"/>
                </a:solidFill>
                <a:latin typeface="Meiryo UI" panose="020B0604030504040204" pitchFamily="50" charset="-128"/>
                <a:ea typeface="Meiryo UI" panose="020B0604030504040204" pitchFamily="50" charset="-128"/>
              </a:rPr>
              <a:t>の取組みについて</a:t>
            </a:r>
            <a:endParaRPr kumimoji="1" lang="ja-JP" altLang="en-US" sz="2000" b="1" dirty="0">
              <a:solidFill>
                <a:prstClr val="black"/>
              </a:solidFill>
            </a:endParaRPr>
          </a:p>
        </p:txBody>
      </p:sp>
      <p:sp>
        <p:nvSpPr>
          <p:cNvPr id="4" name="正方形/長方形 3"/>
          <p:cNvSpPr/>
          <p:nvPr/>
        </p:nvSpPr>
        <p:spPr>
          <a:xfrm>
            <a:off x="609284" y="1957388"/>
            <a:ext cx="8420418" cy="3986212"/>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271463" indent="-271463"/>
            <a:r>
              <a:rPr kumimoji="1" lang="ja-JP" altLang="en-US" dirty="0" smtClean="0">
                <a:solidFill>
                  <a:prstClr val="black"/>
                </a:solidFill>
                <a:latin typeface="Arial"/>
                <a:ea typeface="Meiryo UI"/>
              </a:rPr>
              <a:t>〇　</a:t>
            </a:r>
            <a:r>
              <a:rPr kumimoji="1" lang="ja-JP" altLang="en-US" dirty="0" smtClean="0">
                <a:solidFill>
                  <a:prstClr val="black"/>
                </a:solidFill>
              </a:rPr>
              <a:t> </a:t>
            </a:r>
            <a:r>
              <a:rPr kumimoji="1" lang="ja-JP" altLang="en-US" dirty="0">
                <a:solidFill>
                  <a:prstClr val="black"/>
                </a:solidFill>
              </a:rPr>
              <a:t>昨年度、“</a:t>
            </a:r>
            <a:r>
              <a:rPr kumimoji="1" lang="en-US" altLang="ja-JP" dirty="0">
                <a:solidFill>
                  <a:prstClr val="black"/>
                </a:solidFill>
              </a:rPr>
              <a:t>Osaka SDGs </a:t>
            </a:r>
            <a:r>
              <a:rPr kumimoji="1" lang="ja-JP" altLang="en-US" dirty="0">
                <a:solidFill>
                  <a:prstClr val="black"/>
                </a:solidFill>
              </a:rPr>
              <a:t>ビジョン”（以下「ビジョン」という。）を策定。</a:t>
            </a:r>
            <a:r>
              <a:rPr kumimoji="1" lang="en-US" altLang="ja-JP" dirty="0">
                <a:solidFill>
                  <a:prstClr val="black"/>
                </a:solidFill>
              </a:rPr>
              <a:t>SDGs</a:t>
            </a:r>
            <a:r>
              <a:rPr kumimoji="1" lang="ja-JP" altLang="en-US" dirty="0">
                <a:solidFill>
                  <a:prstClr val="black"/>
                </a:solidFill>
              </a:rPr>
              <a:t>先進都市の実現に向け、</a:t>
            </a:r>
            <a:r>
              <a:rPr kumimoji="1" lang="en-US" altLang="ja-JP" dirty="0">
                <a:solidFill>
                  <a:prstClr val="black"/>
                </a:solidFill>
              </a:rPr>
              <a:t>17</a:t>
            </a:r>
            <a:r>
              <a:rPr kumimoji="1" lang="ja-JP" altLang="en-US" dirty="0">
                <a:solidFill>
                  <a:prstClr val="black"/>
                </a:solidFill>
              </a:rPr>
              <a:t>ゴールのうち、重点的に取組むゴールや、関連するゴールを整理をおこなった。</a:t>
            </a:r>
          </a:p>
          <a:p>
            <a:pPr marL="271463" indent="-271463"/>
            <a:endParaRPr kumimoji="1" lang="ja-JP" altLang="en-US" dirty="0">
              <a:solidFill>
                <a:prstClr val="black"/>
              </a:solidFill>
            </a:endParaRPr>
          </a:p>
          <a:p>
            <a:pPr marL="271463" indent="-271463"/>
            <a:r>
              <a:rPr kumimoji="1" lang="ja-JP" altLang="en-US" dirty="0" smtClean="0">
                <a:solidFill>
                  <a:prstClr val="black"/>
                </a:solidFill>
              </a:rPr>
              <a:t>〇　 </a:t>
            </a:r>
            <a:r>
              <a:rPr kumimoji="1" lang="ja-JP" altLang="en-US" dirty="0">
                <a:solidFill>
                  <a:prstClr val="black"/>
                </a:solidFill>
              </a:rPr>
              <a:t>一方、今回の</a:t>
            </a:r>
            <a:r>
              <a:rPr kumimoji="1" lang="ja-JP" altLang="en-US" dirty="0" smtClean="0">
                <a:solidFill>
                  <a:prstClr val="black"/>
                </a:solidFill>
              </a:rPr>
              <a:t>コロナ禍に</a:t>
            </a:r>
            <a:r>
              <a:rPr kumimoji="1" lang="ja-JP" altLang="en-US" dirty="0">
                <a:solidFill>
                  <a:prstClr val="black"/>
                </a:solidFill>
              </a:rPr>
              <a:t>より、様々な社会問題や課題が顕在化し、社会経済の持続可能性そのものが脅かされ、人々の分断・孤立化・不安が高まる中、人と人とのつながりや支え合う心を取り戻すとともに、「誰一人取り残さない」という</a:t>
            </a:r>
            <a:r>
              <a:rPr kumimoji="1" lang="en-US" altLang="ja-JP" dirty="0">
                <a:solidFill>
                  <a:prstClr val="black"/>
                </a:solidFill>
              </a:rPr>
              <a:t>SDGs</a:t>
            </a:r>
            <a:r>
              <a:rPr kumimoji="1" lang="ja-JP" altLang="en-US" dirty="0">
                <a:solidFill>
                  <a:prstClr val="black"/>
                </a:solidFill>
              </a:rPr>
              <a:t>の理念の具体化がまさに</a:t>
            </a:r>
            <a:r>
              <a:rPr kumimoji="1" lang="ja-JP" altLang="en-US" dirty="0" smtClean="0">
                <a:solidFill>
                  <a:prstClr val="black"/>
                </a:solidFill>
              </a:rPr>
              <a:t>求められていると考える。</a:t>
            </a:r>
            <a:endParaRPr kumimoji="1" lang="ja-JP" altLang="en-US" dirty="0">
              <a:solidFill>
                <a:prstClr val="black"/>
              </a:solidFill>
            </a:endParaRPr>
          </a:p>
          <a:p>
            <a:pPr marL="271463" indent="-271463"/>
            <a:endParaRPr kumimoji="1" lang="ja-JP" altLang="en-US" dirty="0">
              <a:solidFill>
                <a:prstClr val="black"/>
              </a:solidFill>
            </a:endParaRPr>
          </a:p>
          <a:p>
            <a:pPr marL="271463" indent="-271463"/>
            <a:r>
              <a:rPr kumimoji="1" lang="ja-JP" altLang="en-US" dirty="0">
                <a:solidFill>
                  <a:prstClr val="black"/>
                </a:solidFill>
              </a:rPr>
              <a:t>〇 </a:t>
            </a:r>
            <a:r>
              <a:rPr kumimoji="1" lang="ja-JP" altLang="en-US" dirty="0" smtClean="0">
                <a:solidFill>
                  <a:prstClr val="black"/>
                </a:solidFill>
              </a:rPr>
              <a:t>　以上</a:t>
            </a:r>
            <a:r>
              <a:rPr kumimoji="1" lang="ja-JP" altLang="en-US" dirty="0">
                <a:solidFill>
                  <a:prstClr val="black"/>
                </a:solidFill>
              </a:rPr>
              <a:t>を踏まえ、コロナ禍における大阪府の</a:t>
            </a:r>
            <a:r>
              <a:rPr kumimoji="1" lang="en-US" altLang="ja-JP" dirty="0">
                <a:solidFill>
                  <a:prstClr val="black"/>
                </a:solidFill>
              </a:rPr>
              <a:t>SDGs</a:t>
            </a:r>
            <a:r>
              <a:rPr kumimoji="1" lang="ja-JP" altLang="en-US" dirty="0">
                <a:solidFill>
                  <a:prstClr val="black"/>
                </a:solidFill>
              </a:rPr>
              <a:t>の取組みの方向性について議論する。</a:t>
            </a:r>
          </a:p>
        </p:txBody>
      </p:sp>
      <p:sp>
        <p:nvSpPr>
          <p:cNvPr id="5" name="テキスト ボックス 4"/>
          <p:cNvSpPr txBox="1"/>
          <p:nvPr/>
        </p:nvSpPr>
        <p:spPr>
          <a:xfrm>
            <a:off x="385761" y="1249840"/>
            <a:ext cx="3773805" cy="400110"/>
          </a:xfrm>
          <a:prstGeom prst="rect">
            <a:avLst/>
          </a:prstGeom>
          <a:noFill/>
        </p:spPr>
        <p:txBody>
          <a:bodyPr wrap="square" rtlCol="0">
            <a:spAutoFit/>
          </a:bodyPr>
          <a:lstStyle/>
          <a:p>
            <a:r>
              <a:rPr kumimoji="1" lang="ja-JP" altLang="en-US" sz="2000" b="1" dirty="0" smtClean="0">
                <a:solidFill>
                  <a:prstClr val="black"/>
                </a:solidFill>
                <a:latin typeface="Arial"/>
                <a:ea typeface="Meiryo UI"/>
              </a:rPr>
              <a:t>＜経緯について＞</a:t>
            </a:r>
            <a:endParaRPr kumimoji="1" lang="ja-JP" altLang="en-US" sz="2000" b="1" dirty="0">
              <a:solidFill>
                <a:prstClr val="black"/>
              </a:solidFill>
              <a:latin typeface="Arial"/>
              <a:ea typeface="Meiryo UI"/>
            </a:endParaRPr>
          </a:p>
        </p:txBody>
      </p:sp>
    </p:spTree>
    <p:extLst>
      <p:ext uri="{BB962C8B-B14F-4D97-AF65-F5344CB8AC3E}">
        <p14:creationId xmlns:p14="http://schemas.microsoft.com/office/powerpoint/2010/main" val="395960847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3">
      <a:majorFont>
        <a:latin typeface="Arial"/>
        <a:ea typeface="Meiryo UI"/>
        <a:cs typeface=""/>
      </a:majorFont>
      <a:minorFont>
        <a:latin typeface="Arial"/>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2287</TotalTime>
  <Words>3877</Words>
  <Application>Microsoft Office PowerPoint</Application>
  <PresentationFormat>ユーザー設定</PresentationFormat>
  <Paragraphs>297</Paragraphs>
  <Slides>21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21</vt:i4>
      </vt:variant>
    </vt:vector>
  </HeadingPairs>
  <TitlesOfParts>
    <vt:vector size="30" baseType="lpstr">
      <vt:lpstr>Meiryo UI</vt:lpstr>
      <vt:lpstr>ＭＳ Ｐゴシック</vt:lpstr>
      <vt:lpstr>UD デジタル 教科書体 NK-B</vt:lpstr>
      <vt:lpstr>游ゴシック</vt:lpstr>
      <vt:lpstr>游ゴシック Light</vt:lpstr>
      <vt:lpstr>Arial</vt:lpstr>
      <vt:lpstr>Calibri</vt:lpstr>
      <vt:lpstr>1_Office テーマ</vt:lpstr>
      <vt:lpstr>デザインの設定</vt:lpstr>
      <vt:lpstr>PowerPoint プレゼンテーション</vt:lpstr>
      <vt:lpstr> 　2020年度の大阪府の取組み 　 2020年度SDGs未来都市への選定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意見交換② ステークホルダーによる自発的な行動に向けて</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dc:creator>
  <cp:lastModifiedBy>成田　旭宏</cp:lastModifiedBy>
  <cp:revision>257</cp:revision>
  <cp:lastPrinted>2020-08-17T05:51:23Z</cp:lastPrinted>
  <dcterms:created xsi:type="dcterms:W3CDTF">2020-03-04T04:39:12Z</dcterms:created>
  <dcterms:modified xsi:type="dcterms:W3CDTF">2020-08-18T09:35:47Z</dcterms:modified>
</cp:coreProperties>
</file>