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 id="2147483684" r:id="rId2"/>
  </p:sldMasterIdLst>
  <p:notesMasterIdLst>
    <p:notesMasterId r:id="rId12"/>
  </p:notesMasterIdLst>
  <p:sldIdLst>
    <p:sldId id="260" r:id="rId3"/>
    <p:sldId id="282" r:id="rId4"/>
    <p:sldId id="288" r:id="rId5"/>
    <p:sldId id="289" r:id="rId6"/>
    <p:sldId id="301" r:id="rId7"/>
    <p:sldId id="298" r:id="rId8"/>
    <p:sldId id="292" r:id="rId9"/>
    <p:sldId id="300" r:id="rId10"/>
    <p:sldId id="295" r:id="rId11"/>
  </p:sldIdLst>
  <p:sldSz cx="9906000" cy="71993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1" autoAdjust="0"/>
    <p:restoredTop sz="94434" autoAdjust="0"/>
  </p:normalViewPr>
  <p:slideViewPr>
    <p:cSldViewPr snapToGrid="0" showGuides="1">
      <p:cViewPr varScale="1">
        <p:scale>
          <a:sx n="71" d="100"/>
          <a:sy n="71" d="100"/>
        </p:scale>
        <p:origin x="143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0F0C5879-C207-4D73-ADAE-F41AE4015053}" type="datetimeFigureOut">
              <a:rPr kumimoji="1" lang="ja-JP" altLang="en-US" smtClean="0"/>
              <a:t>2021/12/14</a:t>
            </a:fld>
            <a:endParaRPr kumimoji="1" lang="ja-JP" altLang="en-US"/>
          </a:p>
        </p:txBody>
      </p:sp>
      <p:sp>
        <p:nvSpPr>
          <p:cNvPr id="4" name="スライド イメージ プレースホルダー 3"/>
          <p:cNvSpPr>
            <a:spLocks noGrp="1" noRot="1" noChangeAspect="1"/>
          </p:cNvSpPr>
          <p:nvPr>
            <p:ph type="sldImg" idx="2"/>
          </p:nvPr>
        </p:nvSpPr>
        <p:spPr>
          <a:xfrm>
            <a:off x="1095375" y="1243013"/>
            <a:ext cx="46164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6265758-DF64-4FEF-BF39-5B494A79E479}" type="slidenum">
              <a:rPr kumimoji="1" lang="ja-JP" altLang="en-US" smtClean="0"/>
              <a:t>‹#›</a:t>
            </a:fld>
            <a:endParaRPr kumimoji="1" lang="ja-JP" altLang="en-US"/>
          </a:p>
        </p:txBody>
      </p:sp>
    </p:spTree>
    <p:extLst>
      <p:ext uri="{BB962C8B-B14F-4D97-AF65-F5344CB8AC3E}">
        <p14:creationId xmlns:p14="http://schemas.microsoft.com/office/powerpoint/2010/main" val="38403261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265758-DF64-4FEF-BF39-5B494A79E479}" type="slidenum">
              <a:rPr kumimoji="1" lang="ja-JP" altLang="en-US" smtClean="0"/>
              <a:t>4</a:t>
            </a:fld>
            <a:endParaRPr kumimoji="1" lang="ja-JP" altLang="en-US"/>
          </a:p>
        </p:txBody>
      </p:sp>
    </p:spTree>
    <p:extLst>
      <p:ext uri="{BB962C8B-B14F-4D97-AF65-F5344CB8AC3E}">
        <p14:creationId xmlns:p14="http://schemas.microsoft.com/office/powerpoint/2010/main" val="1791183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78222"/>
            <a:ext cx="8420100" cy="2506427"/>
          </a:xfrm>
        </p:spPr>
        <p:txBody>
          <a:bodyPr anchor="b"/>
          <a:lstStyle>
            <a:lvl1pPr algn="ctr">
              <a:defRPr sz="6299"/>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781306"/>
            <a:ext cx="742950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2E3C50B-D8C0-44AF-8E5C-89B6DCD4CAEE}"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6278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3587735-3CE1-45D2-9C92-D867D9216D27}"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15527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83297"/>
            <a:ext cx="2135981" cy="610108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83297"/>
            <a:ext cx="6284119" cy="610108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AE9B8DA-56B5-4158-B70A-2C37A5F4D6CE}"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28317556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78222"/>
            <a:ext cx="8420100" cy="2506427"/>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781306"/>
            <a:ext cx="7429500" cy="173816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27FF42D-F74A-42BE-8D06-C930012C13DD}"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61500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B777CC-B489-4C28-A286-E1F2CF2B55DD}"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4260712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80" y="1794832"/>
            <a:ext cx="8543925" cy="2994714"/>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80" y="4817877"/>
            <a:ext cx="8543925" cy="1574849"/>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02D1D0E-04E4-44B5-9C97-2C260AE41241}"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142257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1D2FEF4-F996-4925-990D-10D8305610D6}"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33359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9" y="383300"/>
            <a:ext cx="8543925" cy="1391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764832"/>
            <a:ext cx="4190702"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629749"/>
            <a:ext cx="4190702"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764832"/>
            <a:ext cx="4211340" cy="8649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629749"/>
            <a:ext cx="4211340"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7A4F168-2FE4-4DB6-B7F5-4E333715E1F5}" type="datetime1">
              <a:rPr kumimoji="1" lang="ja-JP" altLang="en-US" smtClean="0"/>
              <a:t>2021/12/14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1460895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D0CA839-F110-40EA-BBD2-2D14D396702C}" type="datetime1">
              <a:rPr kumimoji="1" lang="ja-JP" altLang="en-US" smtClean="0"/>
              <a:t>2021/12/14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0420847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4B2A5D-1070-4985-BB3E-10A9FC6D4507}" type="datetime1">
              <a:rPr kumimoji="1" lang="ja-JP" altLang="en-US" smtClean="0"/>
              <a:t>2021/12/14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1359533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79954"/>
            <a:ext cx="3194943" cy="167984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1036571"/>
            <a:ext cx="5014913" cy="511617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9" y="2159794"/>
            <a:ext cx="3194943"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73AD25C-54C3-4478-8F29-69E0612A9371}"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67620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1235CAC-6FFF-49B7-AC71-BD905E4738A3}"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2902023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79954"/>
            <a:ext cx="3194943" cy="167984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1036571"/>
            <a:ext cx="5014913" cy="511617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9" y="2159794"/>
            <a:ext cx="3194943" cy="40012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A7C8CF6-39F4-4AA6-99F9-A7EA700326B3}"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2951155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AAF079-9333-4938-BEC4-B6AB0F987CBD}"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695799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83297"/>
            <a:ext cx="2135981" cy="610108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83297"/>
            <a:ext cx="6284119" cy="610108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E3DF368-F80A-45E5-A0FC-B7931D351735}"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9912760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上">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E40889D2-C05A-4D6F-8B6E-8DCC05FAD8B5}" type="datetime1">
              <a:rPr kumimoji="1" lang="ja-JP" altLang="en-US" smtClean="0"/>
              <a:t>2021/12/14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9105900" y="120943"/>
            <a:ext cx="682898" cy="377917"/>
          </a:xfrm>
          <a:solidFill>
            <a:schemeClr val="bg1"/>
          </a:solidFill>
          <a:ln>
            <a:solidFill>
              <a:schemeClr val="accent6"/>
            </a:solidFill>
          </a:ln>
        </p:spPr>
        <p:txBody>
          <a:bodyPr/>
          <a:lstStyle>
            <a:lvl1pPr algn="ctr">
              <a:defRPr sz="1400">
                <a:solidFill>
                  <a:schemeClr val="tx1"/>
                </a:solidFill>
                <a:latin typeface="Meiryo UI" panose="020B0604030504040204" pitchFamily="50" charset="-128"/>
                <a:ea typeface="Meiryo UI" panose="020B0604030504040204" pitchFamily="50" charset="-128"/>
              </a:defRPr>
            </a:lvl1pPr>
          </a:lstStyle>
          <a:p>
            <a:fld id="{7B20388F-A125-4D2E-BBF0-E240911E1C91}" type="slidenum">
              <a:rPr kumimoji="1" lang="ja-JP" altLang="en-US" smtClean="0"/>
              <a:pPr/>
              <a:t>‹#›</a:t>
            </a:fld>
            <a:endParaRPr kumimoji="1" lang="ja-JP" altLang="en-US"/>
          </a:p>
        </p:txBody>
      </p:sp>
    </p:spTree>
    <p:extLst>
      <p:ext uri="{BB962C8B-B14F-4D97-AF65-F5344CB8AC3E}">
        <p14:creationId xmlns:p14="http://schemas.microsoft.com/office/powerpoint/2010/main" val="24838722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94831"/>
            <a:ext cx="8543925" cy="2994714"/>
          </a:xfrm>
        </p:spPr>
        <p:txBody>
          <a:bodyPr anchor="b"/>
          <a:lstStyle>
            <a:lvl1pPr>
              <a:defRPr sz="6299"/>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817876"/>
            <a:ext cx="8543925"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B2C9F2D-816D-4C9C-8E93-9775826336D4}" type="datetime1">
              <a:rPr kumimoji="1" lang="ja-JP" altLang="en-US" smtClean="0"/>
              <a:t>2021/12/14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681288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916484"/>
            <a:ext cx="4210050" cy="456789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633E976-3691-4ADD-B9B6-C575BCFC738C}"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60785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83299"/>
            <a:ext cx="8543925" cy="139153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764832"/>
            <a:ext cx="4190702"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629749"/>
            <a:ext cx="4190702"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764832"/>
            <a:ext cx="4211340"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629749"/>
            <a:ext cx="4211340" cy="386796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BC80A88-7CD2-4BAC-A01D-911E4ACD2C9E}" type="datetime1">
              <a:rPr kumimoji="1" lang="ja-JP" altLang="en-US" smtClean="0"/>
              <a:t>2021/12/14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596631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144D7B8-86D4-40D6-A027-E17EBAA6FDE3}" type="datetime1">
              <a:rPr kumimoji="1" lang="ja-JP" altLang="en-US" smtClean="0"/>
              <a:t>2021/12/14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350196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98571B-9E1F-44B7-97CF-7F0AF1699C33}" type="datetime1">
              <a:rPr kumimoji="1" lang="ja-JP" altLang="en-US" smtClean="0"/>
              <a:t>2021/12/14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27440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79954"/>
            <a:ext cx="3194943" cy="1679840"/>
          </a:xfrm>
        </p:spPr>
        <p:txBody>
          <a:bodyPr anchor="b"/>
          <a:lstStyle>
            <a:lvl1pPr>
              <a:defRPr sz="335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1036570"/>
            <a:ext cx="5014913"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159794"/>
            <a:ext cx="3194943"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D014FB-4BE6-40E0-B7EF-F039431F8D3C}"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4225290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79954"/>
            <a:ext cx="3194943" cy="1679840"/>
          </a:xfrm>
        </p:spPr>
        <p:txBody>
          <a:bodyPr anchor="b"/>
          <a:lstStyle>
            <a:lvl1pPr>
              <a:defRPr sz="335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1036570"/>
            <a:ext cx="5014913"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smtClean="0"/>
              <a:t>図を追加</a:t>
            </a:r>
            <a:endParaRPr lang="en-US" dirty="0"/>
          </a:p>
        </p:txBody>
      </p:sp>
      <p:sp>
        <p:nvSpPr>
          <p:cNvPr id="4" name="Text Placeholder 3"/>
          <p:cNvSpPr>
            <a:spLocks noGrp="1"/>
          </p:cNvSpPr>
          <p:nvPr>
            <p:ph type="body" sz="half" idx="2"/>
          </p:nvPr>
        </p:nvSpPr>
        <p:spPr>
          <a:xfrm>
            <a:off x="682328" y="2159794"/>
            <a:ext cx="3194943"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188EB7D-7546-49BB-9DAB-84AAB1E186DA}" type="datetime1">
              <a:rPr kumimoji="1" lang="ja-JP" altLang="en-US" smtClean="0"/>
              <a:t>2021/12/14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1514313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83299"/>
            <a:ext cx="8543925" cy="139153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916484"/>
            <a:ext cx="8543925" cy="45678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672698"/>
            <a:ext cx="2228850"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909227D1-5AFF-45D3-8CBD-92BFA66D22B5}" type="datetime1">
              <a:rPr kumimoji="1" lang="ja-JP" altLang="en-US" smtClean="0"/>
              <a:t>2021/12/14</a:t>
            </a:fld>
            <a:endParaRPr kumimoji="1" lang="ja-JP" altLang="en-US"/>
          </a:p>
        </p:txBody>
      </p:sp>
      <p:sp>
        <p:nvSpPr>
          <p:cNvPr id="5" name="Footer Placeholder 4"/>
          <p:cNvSpPr>
            <a:spLocks noGrp="1"/>
          </p:cNvSpPr>
          <p:nvPr>
            <p:ph type="ftr" sz="quarter" idx="3"/>
          </p:nvPr>
        </p:nvSpPr>
        <p:spPr>
          <a:xfrm>
            <a:off x="3281363" y="6672698"/>
            <a:ext cx="3343275"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672698"/>
            <a:ext cx="2228850"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E58CFD95-FA7C-4346-993D-6BEE85C09632}" type="slidenum">
              <a:rPr kumimoji="1" lang="ja-JP" altLang="en-US" smtClean="0"/>
              <a:t>‹#›</a:t>
            </a:fld>
            <a:endParaRPr kumimoji="1" lang="ja-JP" altLang="en-US"/>
          </a:p>
        </p:txBody>
      </p:sp>
    </p:spTree>
    <p:extLst>
      <p:ext uri="{BB962C8B-B14F-4D97-AF65-F5344CB8AC3E}">
        <p14:creationId xmlns:p14="http://schemas.microsoft.com/office/powerpoint/2010/main" val="40907679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9" y="383300"/>
            <a:ext cx="8543925" cy="139153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9" y="1916484"/>
            <a:ext cx="8543925" cy="456789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672699"/>
            <a:ext cx="2228850" cy="383297"/>
          </a:xfrm>
          <a:prstGeom prst="rect">
            <a:avLst/>
          </a:prstGeom>
        </p:spPr>
        <p:txBody>
          <a:bodyPr vert="horz" lIns="91440" tIns="45720" rIns="91440" bIns="45720" rtlCol="0" anchor="ctr"/>
          <a:lstStyle>
            <a:lvl1pPr algn="l">
              <a:defRPr sz="1200">
                <a:solidFill>
                  <a:schemeClr val="tx1">
                    <a:tint val="75000"/>
                  </a:schemeClr>
                </a:solidFill>
              </a:defRPr>
            </a:lvl1pPr>
          </a:lstStyle>
          <a:p>
            <a:fld id="{31DDF8A9-5178-434A-87B5-6A444874AE77}" type="datetime1">
              <a:rPr kumimoji="1" lang="ja-JP" altLang="en-US" smtClean="0"/>
              <a:t>2021/12/14</a:t>
            </a:fld>
            <a:endParaRPr kumimoji="1" lang="ja-JP" altLang="en-US"/>
          </a:p>
        </p:txBody>
      </p:sp>
      <p:sp>
        <p:nvSpPr>
          <p:cNvPr id="5" name="Footer Placeholder 4"/>
          <p:cNvSpPr>
            <a:spLocks noGrp="1"/>
          </p:cNvSpPr>
          <p:nvPr>
            <p:ph type="ftr" sz="quarter" idx="3"/>
          </p:nvPr>
        </p:nvSpPr>
        <p:spPr>
          <a:xfrm>
            <a:off x="3281364" y="6672699"/>
            <a:ext cx="3343275" cy="38329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672699"/>
            <a:ext cx="2228850" cy="383297"/>
          </a:xfrm>
          <a:prstGeom prst="rect">
            <a:avLst/>
          </a:prstGeom>
        </p:spPr>
        <p:txBody>
          <a:bodyPr vert="horz" lIns="91440" tIns="45720" rIns="91440" bIns="45720" rtlCol="0" anchor="ctr"/>
          <a:lstStyle>
            <a:lvl1pPr algn="r">
              <a:defRPr sz="1200">
                <a:solidFill>
                  <a:schemeClr val="tx1">
                    <a:tint val="75000"/>
                  </a:schemeClr>
                </a:solidFill>
              </a:defRPr>
            </a:lvl1pPr>
          </a:lstStyle>
          <a:p>
            <a:fld id="{B357E563-2009-4710-851A-B3BABD306212}" type="slidenum">
              <a:rPr kumimoji="1" lang="ja-JP" altLang="en-US" smtClean="0"/>
              <a:t>‹#›</a:t>
            </a:fld>
            <a:endParaRPr kumimoji="1" lang="ja-JP" altLang="en-US"/>
          </a:p>
        </p:txBody>
      </p:sp>
    </p:spTree>
    <p:extLst>
      <p:ext uri="{BB962C8B-B14F-4D97-AF65-F5344CB8AC3E}">
        <p14:creationId xmlns:p14="http://schemas.microsoft.com/office/powerpoint/2010/main" val="3214708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3.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3.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578325"/>
            <a:ext cx="9906000" cy="1579309"/>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lnSpc>
                <a:spcPct val="150000"/>
              </a:lnSpc>
            </a:pPr>
            <a:r>
              <a:rPr kumimoji="1" lang="en-US" altLang="ja-JP" sz="2800" b="1" dirty="0" smtClean="0">
                <a:latin typeface="Meiryo UI" panose="020B0604030504040204" pitchFamily="50" charset="-128"/>
                <a:ea typeface="Meiryo UI" panose="020B0604030504040204" pitchFamily="50" charset="-128"/>
              </a:rPr>
              <a:t>SDGs</a:t>
            </a:r>
            <a:r>
              <a:rPr kumimoji="1" lang="ja-JP" altLang="en-US" sz="2800" b="1" dirty="0" smtClean="0">
                <a:latin typeface="Meiryo UI" panose="020B0604030504040204" pitchFamily="50" charset="-128"/>
                <a:ea typeface="Meiryo UI" panose="020B0604030504040204" pitchFamily="50" charset="-128"/>
              </a:rPr>
              <a:t>認知度調査（</a:t>
            </a:r>
            <a:r>
              <a:rPr kumimoji="1" lang="en-US" altLang="ja-JP" sz="2800" b="1" dirty="0" smtClean="0">
                <a:latin typeface="Meiryo UI" panose="020B0604030504040204" pitchFamily="50" charset="-128"/>
                <a:ea typeface="Meiryo UI" panose="020B0604030504040204" pitchFamily="50" charset="-128"/>
              </a:rPr>
              <a:t>Q</a:t>
            </a:r>
            <a:r>
              <a:rPr kumimoji="1" lang="ja-JP" altLang="en-US" sz="2800" b="1" dirty="0" smtClean="0">
                <a:latin typeface="Meiryo UI" panose="020B0604030504040204" pitchFamily="50" charset="-128"/>
                <a:ea typeface="Meiryo UI" panose="020B0604030504040204" pitchFamily="50" charset="-128"/>
              </a:rPr>
              <a:t>ネット）</a:t>
            </a:r>
            <a:endParaRPr kumimoji="1" lang="en-US" altLang="ja-JP" sz="2800" b="1" dirty="0" smtClean="0">
              <a:latin typeface="Meiryo UI" panose="020B0604030504040204" pitchFamily="50" charset="-128"/>
              <a:ea typeface="Meiryo UI" panose="020B0604030504040204" pitchFamily="50" charset="-128"/>
            </a:endParaRPr>
          </a:p>
          <a:p>
            <a:pPr algn="ctr">
              <a:lnSpc>
                <a:spcPct val="150000"/>
              </a:lnSpc>
            </a:pPr>
            <a:r>
              <a:rPr kumimoji="1" lang="en-US" altLang="ja-JP" sz="2800" b="1" dirty="0" smtClean="0">
                <a:latin typeface="Meiryo UI" panose="020B0604030504040204" pitchFamily="50" charset="-128"/>
                <a:ea typeface="Meiryo UI" panose="020B0604030504040204" pitchFamily="50" charset="-128"/>
              </a:rPr>
              <a:t>2021</a:t>
            </a:r>
            <a:r>
              <a:rPr kumimoji="1" lang="ja-JP" altLang="en-US" sz="2800" b="1" dirty="0" smtClean="0">
                <a:latin typeface="Meiryo UI" panose="020B0604030504040204" pitchFamily="50" charset="-128"/>
                <a:ea typeface="Meiryo UI" panose="020B0604030504040204" pitchFamily="50" charset="-128"/>
              </a:rPr>
              <a:t>年</a:t>
            </a:r>
            <a:r>
              <a:rPr kumimoji="1" lang="ja-JP" altLang="en-US" sz="2800" b="1" dirty="0">
                <a:latin typeface="Meiryo UI" panose="020B0604030504040204" pitchFamily="50" charset="-128"/>
                <a:ea typeface="Meiryo UI" panose="020B0604030504040204" pitchFamily="50" charset="-128"/>
              </a:rPr>
              <a:t>９</a:t>
            </a:r>
            <a:r>
              <a:rPr kumimoji="1" lang="ja-JP" altLang="en-US" sz="2800" b="1" dirty="0" smtClean="0">
                <a:latin typeface="Meiryo UI" panose="020B0604030504040204" pitchFamily="50" charset="-128"/>
                <a:ea typeface="Meiryo UI" panose="020B0604030504040204" pitchFamily="50" charset="-128"/>
              </a:rPr>
              <a:t>月調査</a:t>
            </a:r>
            <a:endParaRPr kumimoji="1" lang="en-US" altLang="ja-JP" sz="2800" b="1"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09968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smtClean="0">
                <a:solidFill>
                  <a:prstClr val="white"/>
                </a:solidFill>
                <a:latin typeface="Meiryo UI" panose="020B0604030504040204" pitchFamily="50" charset="-128"/>
                <a:ea typeface="Meiryo UI" panose="020B0604030504040204" pitchFamily="50" charset="-128"/>
              </a:rPr>
              <a:t>SDGs</a:t>
            </a:r>
            <a:r>
              <a:rPr kumimoji="1" lang="ja-JP" altLang="en-US" sz="2000" b="1" dirty="0" smtClean="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1</a:t>
            </a:fld>
            <a:endParaRPr kumimoji="1" lang="ja-JP" altLang="en-US">
              <a:solidFill>
                <a:prstClr val="black"/>
              </a:solidFill>
            </a:endParaRPr>
          </a:p>
        </p:txBody>
      </p:sp>
      <p:sp>
        <p:nvSpPr>
          <p:cNvPr id="11" name="テキスト ボックス 10"/>
          <p:cNvSpPr txBox="1"/>
          <p:nvPr/>
        </p:nvSpPr>
        <p:spPr>
          <a:xfrm>
            <a:off x="168791" y="867553"/>
            <a:ext cx="3039471" cy="400110"/>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認知度（大阪）</a:t>
            </a:r>
          </a:p>
        </p:txBody>
      </p:sp>
      <p:sp>
        <p:nvSpPr>
          <p:cNvPr id="13" name="正方形/長方形 12"/>
          <p:cNvSpPr/>
          <p:nvPr/>
        </p:nvSpPr>
        <p:spPr>
          <a:xfrm>
            <a:off x="1567503" y="6471537"/>
            <a:ext cx="7295146" cy="496834"/>
          </a:xfrm>
          <a:prstGeom prst="rect">
            <a:avLst/>
          </a:prstGeom>
          <a:ln w="12700">
            <a:noFill/>
          </a:ln>
        </p:spPr>
        <p:txBody>
          <a:bodyPr wrap="square" anchor="ctr">
            <a:noAutofit/>
          </a:bodyPr>
          <a:lstStyle/>
          <a:p>
            <a:pPr>
              <a:lnSpc>
                <a:spcPts val="2096"/>
              </a:lnSpc>
            </a:pPr>
            <a:r>
              <a:rPr lang="ja-JP" altLang="en-US" sz="1400" dirty="0" smtClean="0">
                <a:latin typeface="+mn-ea"/>
              </a:rPr>
              <a:t>大阪府</a:t>
            </a:r>
            <a:r>
              <a:rPr lang="ja-JP" altLang="en-US" sz="1400" dirty="0">
                <a:latin typeface="+mn-ea"/>
              </a:rPr>
              <a:t>のネット調査（大阪</a:t>
            </a:r>
            <a:r>
              <a:rPr lang="en-US" altLang="ja-JP" sz="1400" dirty="0">
                <a:latin typeface="+mn-ea"/>
              </a:rPr>
              <a:t>Q</a:t>
            </a:r>
            <a:r>
              <a:rPr lang="ja-JP" altLang="en-US" sz="1400" dirty="0">
                <a:latin typeface="+mn-ea"/>
              </a:rPr>
              <a:t>ネット）を活用して、府民を対象に</a:t>
            </a:r>
            <a:r>
              <a:rPr lang="en-US" altLang="ja-JP" sz="1400" dirty="0">
                <a:latin typeface="+mn-ea"/>
              </a:rPr>
              <a:t>SDGs</a:t>
            </a:r>
            <a:r>
              <a:rPr lang="ja-JP" altLang="en-US" sz="1400" dirty="0">
                <a:latin typeface="+mn-ea"/>
              </a:rPr>
              <a:t>の認知度を</a:t>
            </a:r>
            <a:r>
              <a:rPr lang="ja-JP" altLang="en-US" sz="1400" dirty="0" smtClean="0">
                <a:latin typeface="+mn-ea"/>
              </a:rPr>
              <a:t>調査</a:t>
            </a:r>
            <a:endParaRPr lang="en-US" altLang="ja-JP" sz="1400" dirty="0">
              <a:latin typeface="+mn-ea"/>
            </a:endParaRPr>
          </a:p>
          <a:p>
            <a:pPr>
              <a:lnSpc>
                <a:spcPts val="2096"/>
              </a:lnSpc>
            </a:pPr>
            <a:r>
              <a:rPr lang="ja-JP" altLang="en-US" sz="1400" dirty="0" smtClean="0">
                <a:latin typeface="+mj-ea"/>
                <a:ea typeface="+mj-ea"/>
              </a:rPr>
              <a:t>（</a:t>
            </a:r>
            <a:r>
              <a:rPr lang="ja-JP" altLang="en-US" sz="1400" dirty="0">
                <a:latin typeface="+mj-ea"/>
                <a:ea typeface="+mj-ea"/>
              </a:rPr>
              <a:t>対象者条件：</a:t>
            </a:r>
            <a:r>
              <a:rPr lang="en-US" altLang="ja-JP" sz="1400" dirty="0">
                <a:latin typeface="+mj-ea"/>
                <a:ea typeface="+mj-ea"/>
              </a:rPr>
              <a:t>18</a:t>
            </a:r>
            <a:r>
              <a:rPr lang="ja-JP" altLang="ja-JP" sz="1400" dirty="0">
                <a:latin typeface="+mj-ea"/>
                <a:ea typeface="+mj-ea"/>
              </a:rPr>
              <a:t>歳以上の男女</a:t>
            </a:r>
            <a:r>
              <a:rPr lang="ja-JP" altLang="en-US" sz="1400" dirty="0">
                <a:latin typeface="+mj-ea"/>
                <a:ea typeface="+mj-ea"/>
              </a:rPr>
              <a:t>、サンプル数</a:t>
            </a:r>
            <a:r>
              <a:rPr lang="ja-JP" altLang="en-US" sz="1400" dirty="0" smtClean="0">
                <a:latin typeface="+mj-ea"/>
                <a:ea typeface="+mj-ea"/>
              </a:rPr>
              <a:t>：１</a:t>
            </a:r>
            <a:r>
              <a:rPr lang="en-US" altLang="ja-JP" sz="1400" dirty="0" smtClean="0">
                <a:latin typeface="+mj-ea"/>
                <a:ea typeface="+mj-ea"/>
              </a:rPr>
              <a:t>,000</a:t>
            </a:r>
            <a:r>
              <a:rPr lang="ja-JP" altLang="ja-JP" sz="1400" dirty="0">
                <a:latin typeface="+mj-ea"/>
                <a:ea typeface="+mj-ea"/>
              </a:rPr>
              <a:t>名</a:t>
            </a:r>
            <a:r>
              <a:rPr lang="ja-JP" altLang="en-US" sz="1400" dirty="0">
                <a:latin typeface="+mj-ea"/>
                <a:ea typeface="+mj-ea"/>
              </a:rPr>
              <a:t>）</a:t>
            </a:r>
            <a:endParaRPr lang="en-US" altLang="ja-JP" sz="1400" dirty="0">
              <a:latin typeface="+mj-ea"/>
              <a:ea typeface="+mj-ea"/>
            </a:endParaRPr>
          </a:p>
        </p:txBody>
      </p:sp>
      <p:sp>
        <p:nvSpPr>
          <p:cNvPr id="16" name="正方形/長方形 15"/>
          <p:cNvSpPr/>
          <p:nvPr/>
        </p:nvSpPr>
        <p:spPr>
          <a:xfrm>
            <a:off x="3971362" y="1267663"/>
            <a:ext cx="5889754" cy="461665"/>
          </a:xfrm>
          <a:prstGeom prst="rect">
            <a:avLst/>
          </a:prstGeom>
        </p:spPr>
        <p:txBody>
          <a:bodyPr wrap="none">
            <a:spAutoFit/>
          </a:bodyPr>
          <a:lstStyle/>
          <a:p>
            <a:r>
              <a:rPr lang="ja-JP" altLang="en-US" sz="2400" b="1" u="sng" dirty="0">
                <a:latin typeface="Meiryo UI" panose="020B0604030504040204" pitchFamily="50" charset="-128"/>
                <a:ea typeface="Meiryo UI" panose="020B0604030504040204" pitchFamily="50" charset="-128"/>
              </a:rPr>
              <a:t>府民全体の認知度は</a:t>
            </a:r>
            <a:r>
              <a:rPr lang="ja-JP" altLang="en-US" sz="2400" b="1" u="sng" dirty="0" smtClean="0">
                <a:latin typeface="Meiryo UI" panose="020B0604030504040204" pitchFamily="50" charset="-128"/>
                <a:ea typeface="Meiryo UI" panose="020B0604030504040204" pitchFamily="50" charset="-128"/>
              </a:rPr>
              <a:t>、</a:t>
            </a:r>
            <a:r>
              <a:rPr lang="en-US" altLang="ja-JP" sz="2400" b="1" u="sng" dirty="0" smtClean="0">
                <a:latin typeface="Meiryo UI" panose="020B0604030504040204" pitchFamily="50" charset="-128"/>
                <a:ea typeface="Meiryo UI" panose="020B0604030504040204" pitchFamily="50" charset="-128"/>
              </a:rPr>
              <a:t>72.3%</a:t>
            </a:r>
            <a:r>
              <a:rPr lang="ja-JP" altLang="en-US" sz="1400" dirty="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2021</a:t>
            </a:r>
            <a:r>
              <a:rPr lang="ja-JP" altLang="en-US" sz="1400" dirty="0" smtClean="0">
                <a:latin typeface="Meiryo UI" panose="020B0604030504040204" pitchFamily="50" charset="-128"/>
                <a:ea typeface="Meiryo UI" panose="020B0604030504040204" pitchFamily="50" charset="-128"/>
              </a:rPr>
              <a:t>年</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rPr>
              <a:t>時点）</a:t>
            </a:r>
            <a:endParaRPr lang="en-US" altLang="ja-JP" sz="14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2"/>
          <a:stretch>
            <a:fillRect/>
          </a:stretch>
        </p:blipFill>
        <p:spPr>
          <a:xfrm>
            <a:off x="231239" y="1890619"/>
            <a:ext cx="9443522" cy="4224894"/>
          </a:xfrm>
          <a:prstGeom prst="rect">
            <a:avLst/>
          </a:prstGeom>
        </p:spPr>
      </p:pic>
    </p:spTree>
    <p:extLst>
      <p:ext uri="{BB962C8B-B14F-4D97-AF65-F5344CB8AC3E}">
        <p14:creationId xmlns:p14="http://schemas.microsoft.com/office/powerpoint/2010/main" val="2366645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2</a:t>
            </a:fld>
            <a:endParaRPr kumimoji="1" lang="ja-JP" altLang="en-US">
              <a:solidFill>
                <a:prstClr val="black"/>
              </a:solidFill>
            </a:endParaRPr>
          </a:p>
        </p:txBody>
      </p:sp>
      <p:sp>
        <p:nvSpPr>
          <p:cNvPr id="13" name="正方形/長方形 12"/>
          <p:cNvSpPr/>
          <p:nvPr/>
        </p:nvSpPr>
        <p:spPr>
          <a:xfrm>
            <a:off x="290524" y="719055"/>
            <a:ext cx="9498274" cy="918134"/>
          </a:xfrm>
          <a:prstGeom prst="rect">
            <a:avLst/>
          </a:prstGeom>
          <a:ln w="12700">
            <a:noFill/>
          </a:ln>
        </p:spPr>
        <p:txBody>
          <a:bodyPr wrap="square" anchor="ctr">
            <a:noAutofit/>
          </a:bodyPr>
          <a:lstStyle/>
          <a:p>
            <a:pPr>
              <a:lnSpc>
                <a:spcPts val="2096"/>
              </a:lnSpc>
            </a:pPr>
            <a:r>
              <a:rPr lang="ja-JP" altLang="en-US" sz="1400" dirty="0" smtClean="0">
                <a:latin typeface="+mn-ea"/>
              </a:rPr>
              <a:t>〇府民全体の認知度は直近調査で</a:t>
            </a:r>
            <a:r>
              <a:rPr lang="en-US" altLang="ja-JP" sz="1400" dirty="0" smtClean="0">
                <a:latin typeface="+mn-ea"/>
              </a:rPr>
              <a:t>72.3</a:t>
            </a:r>
            <a:r>
              <a:rPr lang="ja-JP" altLang="en-US" sz="1400" dirty="0" smtClean="0">
                <a:latin typeface="+mn-ea"/>
              </a:rPr>
              <a:t>％</a:t>
            </a:r>
            <a:endParaRPr lang="en-US" altLang="ja-JP" sz="1400" dirty="0" smtClean="0">
              <a:latin typeface="+mn-ea"/>
            </a:endParaRPr>
          </a:p>
          <a:p>
            <a:pPr>
              <a:lnSpc>
                <a:spcPts val="2096"/>
              </a:lnSpc>
            </a:pPr>
            <a:r>
              <a:rPr lang="ja-JP" altLang="en-US" sz="1400" dirty="0" smtClean="0">
                <a:latin typeface="+mn-ea"/>
              </a:rPr>
              <a:t>〇男女別では、男性の認知度が高い傾向にあるが、前回調査に比べその差は減少している。</a:t>
            </a:r>
            <a:endParaRPr lang="en-US" altLang="ja-JP" sz="1400" dirty="0" smtClean="0">
              <a:latin typeface="+mn-ea"/>
            </a:endParaRPr>
          </a:p>
          <a:p>
            <a:pPr>
              <a:lnSpc>
                <a:spcPts val="2096"/>
              </a:lnSpc>
            </a:pPr>
            <a:r>
              <a:rPr lang="ja-JP" altLang="en-US" sz="1400" dirty="0">
                <a:latin typeface="+mn-ea"/>
              </a:rPr>
              <a:t>　</a:t>
            </a:r>
            <a:r>
              <a:rPr lang="ja-JP" altLang="en-US" sz="1400" dirty="0" smtClean="0">
                <a:latin typeface="+mn-ea"/>
              </a:rPr>
              <a:t>（男女別認知度の差　　今回調査：</a:t>
            </a:r>
            <a:r>
              <a:rPr lang="en-US" altLang="ja-JP" sz="1400" dirty="0" smtClean="0">
                <a:latin typeface="+mn-ea"/>
              </a:rPr>
              <a:t>4.7</a:t>
            </a:r>
            <a:r>
              <a:rPr lang="ja-JP" altLang="en-US" sz="1400" dirty="0" smtClean="0">
                <a:latin typeface="+mn-ea"/>
              </a:rPr>
              <a:t>ポイント　前回調査：</a:t>
            </a:r>
            <a:r>
              <a:rPr lang="en-US" altLang="ja-JP" sz="1400" dirty="0" smtClean="0">
                <a:latin typeface="+mn-ea"/>
              </a:rPr>
              <a:t>16.6</a:t>
            </a:r>
            <a:r>
              <a:rPr lang="ja-JP" altLang="en-US" sz="1400" dirty="0" smtClean="0">
                <a:latin typeface="+mn-ea"/>
              </a:rPr>
              <a:t>ポイント）</a:t>
            </a:r>
            <a:endParaRPr lang="en-US" altLang="ja-JP" sz="1400" dirty="0">
              <a:latin typeface="+mn-ea"/>
            </a:endParaRPr>
          </a:p>
        </p:txBody>
      </p:sp>
      <p:sp>
        <p:nvSpPr>
          <p:cNvPr id="2" name="テキスト ボックス 1"/>
          <p:cNvSpPr txBox="1"/>
          <p:nvPr/>
        </p:nvSpPr>
        <p:spPr>
          <a:xfrm>
            <a:off x="4948231" y="2985216"/>
            <a:ext cx="323165" cy="1058146"/>
          </a:xfrm>
          <a:prstGeom prst="rect">
            <a:avLst/>
          </a:prstGeom>
          <a:noFill/>
          <a:ln>
            <a:solidFill>
              <a:schemeClr val="tx1"/>
            </a:solidFill>
          </a:ln>
        </p:spPr>
        <p:txBody>
          <a:bodyPr vert="eaVert" wrap="square" rtlCol="0" anchor="ctr">
            <a:spAutoFit/>
          </a:bodyPr>
          <a:lstStyle/>
          <a:p>
            <a:pPr algn="ctr"/>
            <a:r>
              <a:rPr kumimoji="1" lang="ja-JP" altLang="en-US" sz="900" dirty="0" smtClean="0"/>
              <a:t>男性（</a:t>
            </a:r>
            <a:r>
              <a:rPr kumimoji="1" lang="ja-JP" altLang="en-US" sz="900" dirty="0"/>
              <a:t>４</a:t>
            </a:r>
            <a:r>
              <a:rPr kumimoji="1" lang="ja-JP" altLang="en-US" sz="900" dirty="0" smtClean="0"/>
              <a:t>７５人）</a:t>
            </a:r>
            <a:endParaRPr kumimoji="1" lang="ja-JP" altLang="en-US" sz="900" dirty="0"/>
          </a:p>
        </p:txBody>
      </p:sp>
      <p:sp>
        <p:nvSpPr>
          <p:cNvPr id="12" name="テキスト ボックス 11"/>
          <p:cNvSpPr txBox="1"/>
          <p:nvPr/>
        </p:nvSpPr>
        <p:spPr>
          <a:xfrm>
            <a:off x="4950614" y="5488477"/>
            <a:ext cx="323165" cy="1040911"/>
          </a:xfrm>
          <a:prstGeom prst="rect">
            <a:avLst/>
          </a:prstGeom>
          <a:noFill/>
          <a:ln>
            <a:solidFill>
              <a:schemeClr val="tx1"/>
            </a:solidFill>
          </a:ln>
        </p:spPr>
        <p:txBody>
          <a:bodyPr vert="eaVert" wrap="square" rtlCol="0" anchor="ctr">
            <a:spAutoFit/>
          </a:bodyPr>
          <a:lstStyle/>
          <a:p>
            <a:pPr algn="ctr"/>
            <a:r>
              <a:rPr kumimoji="1" lang="ja-JP" altLang="en-US" sz="900" dirty="0"/>
              <a:t>女</a:t>
            </a:r>
            <a:r>
              <a:rPr kumimoji="1" lang="ja-JP" altLang="en-US" sz="900" dirty="0" smtClean="0"/>
              <a:t>性（５２５人）</a:t>
            </a:r>
            <a:endParaRPr kumimoji="1" lang="ja-JP" altLang="en-US" sz="900" dirty="0"/>
          </a:p>
        </p:txBody>
      </p:sp>
      <p:pic>
        <p:nvPicPr>
          <p:cNvPr id="5" name="図 4"/>
          <p:cNvPicPr>
            <a:picLocks noChangeAspect="1"/>
          </p:cNvPicPr>
          <p:nvPr/>
        </p:nvPicPr>
        <p:blipFill>
          <a:blip r:embed="rId2"/>
          <a:stretch>
            <a:fillRect/>
          </a:stretch>
        </p:blipFill>
        <p:spPr>
          <a:xfrm>
            <a:off x="249767" y="1742920"/>
            <a:ext cx="4517528" cy="5456393"/>
          </a:xfrm>
          <a:prstGeom prst="rect">
            <a:avLst/>
          </a:prstGeom>
        </p:spPr>
      </p:pic>
      <p:pic>
        <p:nvPicPr>
          <p:cNvPr id="6" name="図 5"/>
          <p:cNvPicPr>
            <a:picLocks noChangeAspect="1"/>
          </p:cNvPicPr>
          <p:nvPr/>
        </p:nvPicPr>
        <p:blipFill>
          <a:blip r:embed="rId3"/>
          <a:stretch>
            <a:fillRect/>
          </a:stretch>
        </p:blipFill>
        <p:spPr>
          <a:xfrm>
            <a:off x="5431952" y="1632180"/>
            <a:ext cx="4371211" cy="2956816"/>
          </a:xfrm>
          <a:prstGeom prst="rect">
            <a:avLst/>
          </a:prstGeom>
        </p:spPr>
      </p:pic>
      <p:pic>
        <p:nvPicPr>
          <p:cNvPr id="14" name="図 13"/>
          <p:cNvPicPr>
            <a:picLocks noChangeAspect="1"/>
          </p:cNvPicPr>
          <p:nvPr/>
        </p:nvPicPr>
        <p:blipFill>
          <a:blip r:embed="rId4"/>
          <a:stretch>
            <a:fillRect/>
          </a:stretch>
        </p:blipFill>
        <p:spPr>
          <a:xfrm>
            <a:off x="5423684" y="4636029"/>
            <a:ext cx="4365114" cy="2456901"/>
          </a:xfrm>
          <a:prstGeom prst="rect">
            <a:avLst/>
          </a:prstGeom>
        </p:spPr>
      </p:pic>
    </p:spTree>
    <p:extLst>
      <p:ext uri="{BB962C8B-B14F-4D97-AF65-F5344CB8AC3E}">
        <p14:creationId xmlns:p14="http://schemas.microsoft.com/office/powerpoint/2010/main" val="13374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3</a:t>
            </a:fld>
            <a:endParaRPr kumimoji="1" lang="ja-JP" altLang="en-US">
              <a:solidFill>
                <a:prstClr val="black"/>
              </a:solidFill>
            </a:endParaRPr>
          </a:p>
        </p:txBody>
      </p:sp>
      <p:sp>
        <p:nvSpPr>
          <p:cNvPr id="13" name="正方形/長方形 12"/>
          <p:cNvSpPr/>
          <p:nvPr/>
        </p:nvSpPr>
        <p:spPr>
          <a:xfrm>
            <a:off x="186460" y="722180"/>
            <a:ext cx="9602338" cy="708100"/>
          </a:xfrm>
          <a:prstGeom prst="rect">
            <a:avLst/>
          </a:prstGeom>
          <a:ln w="12700">
            <a:noFill/>
          </a:ln>
        </p:spPr>
        <p:txBody>
          <a:bodyPr wrap="square" anchor="ctr">
            <a:noAutofit/>
          </a:bodyPr>
          <a:lstStyle/>
          <a:p>
            <a:pPr>
              <a:lnSpc>
                <a:spcPts val="2096"/>
              </a:lnSpc>
            </a:pPr>
            <a:r>
              <a:rPr lang="ja-JP" altLang="en-US" sz="1400" dirty="0" smtClean="0">
                <a:latin typeface="+mn-ea"/>
              </a:rPr>
              <a:t>〇年齢別での認知度の差は少なく、</a:t>
            </a:r>
            <a:r>
              <a:rPr lang="en-US" altLang="ja-JP" sz="1400" dirty="0" smtClean="0">
                <a:latin typeface="+mn-ea"/>
              </a:rPr>
              <a:t>18</a:t>
            </a:r>
            <a:r>
              <a:rPr lang="ja-JP" altLang="en-US" sz="1400" dirty="0" smtClean="0">
                <a:latin typeface="+mn-ea"/>
              </a:rPr>
              <a:t>歳～</a:t>
            </a:r>
            <a:r>
              <a:rPr lang="en-US" altLang="ja-JP" sz="1400" dirty="0" smtClean="0">
                <a:latin typeface="+mn-ea"/>
              </a:rPr>
              <a:t>20</a:t>
            </a:r>
            <a:r>
              <a:rPr lang="ja-JP" altLang="en-US" sz="1400" dirty="0" smtClean="0">
                <a:latin typeface="+mn-ea"/>
              </a:rPr>
              <a:t>歳を除くすべての年代で認知度が大幅に高くなっている。</a:t>
            </a:r>
            <a:endParaRPr lang="en-US" altLang="ja-JP" sz="1400" dirty="0" smtClean="0">
              <a:latin typeface="+mn-ea"/>
            </a:endParaRPr>
          </a:p>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を知るきっかけは</a:t>
            </a:r>
            <a:r>
              <a:rPr lang="ja-JP" altLang="en-US" sz="1400" dirty="0">
                <a:latin typeface="+mn-ea"/>
              </a:rPr>
              <a:t>、 「テレビ・ラジオ</a:t>
            </a:r>
            <a:r>
              <a:rPr lang="ja-JP" altLang="en-US" sz="1400" dirty="0" smtClean="0">
                <a:latin typeface="+mn-ea"/>
              </a:rPr>
              <a:t>」が大幅に増加し、「</a:t>
            </a:r>
            <a:r>
              <a:rPr lang="ja-JP" altLang="en-US" sz="1400" dirty="0">
                <a:latin typeface="+mn-ea"/>
              </a:rPr>
              <a:t>職場・学校</a:t>
            </a:r>
            <a:r>
              <a:rPr lang="ja-JP" altLang="en-US" sz="1400" dirty="0" smtClean="0">
                <a:latin typeface="+mn-ea"/>
              </a:rPr>
              <a:t>」が減少</a:t>
            </a:r>
            <a:endParaRPr lang="en-US" altLang="ja-JP" sz="1400" dirty="0" smtClean="0">
              <a:latin typeface="+mn-ea"/>
            </a:endParaRPr>
          </a:p>
        </p:txBody>
      </p:sp>
      <p:sp>
        <p:nvSpPr>
          <p:cNvPr id="2" name="テキスト ボックス 1"/>
          <p:cNvSpPr txBox="1"/>
          <p:nvPr/>
        </p:nvSpPr>
        <p:spPr>
          <a:xfrm>
            <a:off x="171156" y="1840986"/>
            <a:ext cx="210215" cy="907004"/>
          </a:xfrm>
          <a:prstGeom prst="rect">
            <a:avLst/>
          </a:prstGeom>
          <a:noFill/>
          <a:ln>
            <a:solidFill>
              <a:schemeClr val="tx1"/>
            </a:solidFill>
          </a:ln>
        </p:spPr>
        <p:txBody>
          <a:bodyPr vert="eaVert" wrap="square" rtlCol="0" anchor="ctr">
            <a:spAutoFit/>
          </a:bodyPr>
          <a:lstStyle/>
          <a:p>
            <a:pPr algn="ctr"/>
            <a:r>
              <a:rPr kumimoji="1" lang="en-US" altLang="ja-JP" sz="800" dirty="0" smtClean="0"/>
              <a:t>18</a:t>
            </a:r>
            <a:r>
              <a:rPr kumimoji="1" lang="ja-JP" altLang="en-US" sz="800" dirty="0" smtClean="0"/>
              <a:t>歳～</a:t>
            </a:r>
            <a:r>
              <a:rPr kumimoji="1" lang="en-US" altLang="ja-JP" sz="800" dirty="0" smtClean="0"/>
              <a:t>20</a:t>
            </a:r>
            <a:r>
              <a:rPr kumimoji="1" lang="ja-JP" altLang="en-US" sz="800" dirty="0" smtClean="0"/>
              <a:t>歳代</a:t>
            </a:r>
            <a:endParaRPr kumimoji="1" lang="ja-JP" altLang="en-US" sz="800" dirty="0"/>
          </a:p>
        </p:txBody>
      </p:sp>
      <p:sp>
        <p:nvSpPr>
          <p:cNvPr id="20" name="テキスト ボックス 19"/>
          <p:cNvSpPr txBox="1"/>
          <p:nvPr/>
        </p:nvSpPr>
        <p:spPr>
          <a:xfrm>
            <a:off x="171156" y="2987598"/>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30</a:t>
            </a:r>
            <a:r>
              <a:rPr kumimoji="1" lang="ja-JP" altLang="en-US" sz="800" dirty="0" smtClean="0"/>
              <a:t>歳代</a:t>
            </a:r>
            <a:endParaRPr kumimoji="1" lang="ja-JP" altLang="en-US" sz="800" dirty="0"/>
          </a:p>
        </p:txBody>
      </p:sp>
      <p:sp>
        <p:nvSpPr>
          <p:cNvPr id="22" name="テキスト ボックス 21"/>
          <p:cNvSpPr txBox="1"/>
          <p:nvPr/>
        </p:nvSpPr>
        <p:spPr>
          <a:xfrm>
            <a:off x="171156" y="4012816"/>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40</a:t>
            </a:r>
            <a:r>
              <a:rPr kumimoji="1" lang="ja-JP" altLang="en-US" sz="800" dirty="0" smtClean="0"/>
              <a:t>歳代</a:t>
            </a:r>
            <a:endParaRPr kumimoji="1" lang="ja-JP" altLang="en-US" sz="800" dirty="0"/>
          </a:p>
        </p:txBody>
      </p:sp>
      <p:sp>
        <p:nvSpPr>
          <p:cNvPr id="23" name="テキスト ボックス 22"/>
          <p:cNvSpPr txBox="1"/>
          <p:nvPr/>
        </p:nvSpPr>
        <p:spPr>
          <a:xfrm>
            <a:off x="171156" y="5001650"/>
            <a:ext cx="210215" cy="653946"/>
          </a:xfrm>
          <a:prstGeom prst="rect">
            <a:avLst/>
          </a:prstGeom>
          <a:noFill/>
          <a:ln>
            <a:solidFill>
              <a:schemeClr val="tx1"/>
            </a:solidFill>
          </a:ln>
        </p:spPr>
        <p:txBody>
          <a:bodyPr vert="eaVert" wrap="square" rtlCol="0" anchor="ctr">
            <a:spAutoFit/>
          </a:bodyPr>
          <a:lstStyle/>
          <a:p>
            <a:pPr algn="ctr"/>
            <a:r>
              <a:rPr kumimoji="1" lang="en-US" altLang="ja-JP" sz="800" dirty="0"/>
              <a:t>50</a:t>
            </a:r>
            <a:r>
              <a:rPr kumimoji="1" lang="ja-JP" altLang="en-US" sz="800" dirty="0" smtClean="0"/>
              <a:t>歳代</a:t>
            </a:r>
            <a:endParaRPr kumimoji="1" lang="ja-JP" altLang="en-US" sz="800" dirty="0"/>
          </a:p>
        </p:txBody>
      </p:sp>
      <p:sp>
        <p:nvSpPr>
          <p:cNvPr id="24" name="テキスト ボックス 23"/>
          <p:cNvSpPr txBox="1"/>
          <p:nvPr/>
        </p:nvSpPr>
        <p:spPr>
          <a:xfrm>
            <a:off x="171156" y="5956988"/>
            <a:ext cx="210215" cy="843250"/>
          </a:xfrm>
          <a:prstGeom prst="rect">
            <a:avLst/>
          </a:prstGeom>
          <a:noFill/>
          <a:ln>
            <a:solidFill>
              <a:schemeClr val="tx1"/>
            </a:solidFill>
          </a:ln>
        </p:spPr>
        <p:txBody>
          <a:bodyPr vert="eaVert" wrap="square" rtlCol="0" anchor="ctr">
            <a:spAutoFit/>
          </a:bodyPr>
          <a:lstStyle/>
          <a:p>
            <a:pPr algn="ctr"/>
            <a:r>
              <a:rPr kumimoji="1" lang="en-US" altLang="ja-JP" sz="800" dirty="0" smtClean="0"/>
              <a:t>60</a:t>
            </a:r>
            <a:r>
              <a:rPr kumimoji="1" lang="ja-JP" altLang="en-US" sz="800" dirty="0" smtClean="0"/>
              <a:t>歳代以上</a:t>
            </a:r>
            <a:endParaRPr kumimoji="1" lang="ja-JP" altLang="en-US" sz="800" dirty="0"/>
          </a:p>
        </p:txBody>
      </p:sp>
      <p:pic>
        <p:nvPicPr>
          <p:cNvPr id="3" name="図 2"/>
          <p:cNvPicPr>
            <a:picLocks noChangeAspect="1"/>
          </p:cNvPicPr>
          <p:nvPr/>
        </p:nvPicPr>
        <p:blipFill>
          <a:blip r:embed="rId2"/>
          <a:stretch>
            <a:fillRect/>
          </a:stretch>
        </p:blipFill>
        <p:spPr>
          <a:xfrm>
            <a:off x="405733" y="1437175"/>
            <a:ext cx="4230991" cy="5657578"/>
          </a:xfrm>
          <a:prstGeom prst="rect">
            <a:avLst/>
          </a:prstGeom>
        </p:spPr>
      </p:pic>
      <p:pic>
        <p:nvPicPr>
          <p:cNvPr id="4" name="図 3"/>
          <p:cNvPicPr>
            <a:picLocks noChangeAspect="1"/>
          </p:cNvPicPr>
          <p:nvPr/>
        </p:nvPicPr>
        <p:blipFill>
          <a:blip r:embed="rId3"/>
          <a:stretch>
            <a:fillRect/>
          </a:stretch>
        </p:blipFill>
        <p:spPr>
          <a:xfrm>
            <a:off x="4710390" y="1443271"/>
            <a:ext cx="5078408" cy="5651482"/>
          </a:xfrm>
          <a:prstGeom prst="rect">
            <a:avLst/>
          </a:prstGeom>
        </p:spPr>
      </p:pic>
    </p:spTree>
    <p:extLst>
      <p:ext uri="{BB962C8B-B14F-4D97-AF65-F5344CB8AC3E}">
        <p14:creationId xmlns:p14="http://schemas.microsoft.com/office/powerpoint/2010/main" val="2249669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4</a:t>
            </a:fld>
            <a:endParaRPr kumimoji="1" lang="ja-JP" altLang="en-US">
              <a:solidFill>
                <a:prstClr val="black"/>
              </a:solidFill>
            </a:endParaRPr>
          </a:p>
        </p:txBody>
      </p:sp>
      <p:sp>
        <p:nvSpPr>
          <p:cNvPr id="13" name="正方形/長方形 12"/>
          <p:cNvSpPr/>
          <p:nvPr/>
        </p:nvSpPr>
        <p:spPr>
          <a:xfrm>
            <a:off x="412948" y="798065"/>
            <a:ext cx="9189552" cy="708100"/>
          </a:xfrm>
          <a:prstGeom prst="rect">
            <a:avLst/>
          </a:prstGeom>
          <a:ln w="12700">
            <a:noFill/>
          </a:ln>
        </p:spPr>
        <p:txBody>
          <a:bodyPr wrap="square" anchor="ctr">
            <a:noAutofit/>
          </a:bodyPr>
          <a:lstStyle/>
          <a:p>
            <a:pPr>
              <a:lnSpc>
                <a:spcPts val="2096"/>
              </a:lnSpc>
            </a:pPr>
            <a:r>
              <a:rPr lang="ja-JP" altLang="en-US" sz="1400" dirty="0" smtClean="0">
                <a:latin typeface="+mn-ea"/>
              </a:rPr>
              <a:t>〇重要だと思う高い</a:t>
            </a:r>
            <a:r>
              <a:rPr lang="ja-JP" altLang="en-US" sz="1400" dirty="0">
                <a:latin typeface="+mn-ea"/>
              </a:rPr>
              <a:t>ゴールの順位は</a:t>
            </a:r>
            <a:r>
              <a:rPr lang="ja-JP" altLang="en-US" sz="1400" dirty="0" smtClean="0">
                <a:latin typeface="+mn-ea"/>
              </a:rPr>
              <a:t>、昨年度と大きな変化は</a:t>
            </a:r>
            <a:r>
              <a:rPr lang="ja-JP" altLang="en-US" sz="1400" dirty="0">
                <a:latin typeface="+mn-ea"/>
              </a:rPr>
              <a:t>見られない。（重点ゴールへの関心は以前高い傾向にある。</a:t>
            </a:r>
            <a:r>
              <a:rPr lang="ja-JP" altLang="en-US" sz="1400" dirty="0" smtClean="0">
                <a:latin typeface="+mn-ea"/>
              </a:rPr>
              <a:t>）</a:t>
            </a:r>
            <a:endParaRPr lang="en-US" altLang="ja-JP" sz="1400" dirty="0" smtClean="0">
              <a:latin typeface="+mn-ea"/>
            </a:endParaRPr>
          </a:p>
        </p:txBody>
      </p:sp>
      <p:sp>
        <p:nvSpPr>
          <p:cNvPr id="7" name="テキスト ボックス 6"/>
          <p:cNvSpPr txBox="1"/>
          <p:nvPr/>
        </p:nvSpPr>
        <p:spPr>
          <a:xfrm>
            <a:off x="312119" y="1534531"/>
            <a:ext cx="4845669"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■大阪で重要と思うゴール（複数選択可）</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flipH="1">
            <a:off x="2068569" y="2460354"/>
            <a:ext cx="518160" cy="369332"/>
          </a:xfrm>
          <a:prstGeom prst="rect">
            <a:avLst/>
          </a:prstGeom>
          <a:noFill/>
        </p:spPr>
        <p:txBody>
          <a:bodyPr wrap="square" rtlCol="0">
            <a:spAutoFit/>
          </a:bodyPr>
          <a:lstStyle/>
          <a:p>
            <a:r>
              <a:rPr kumimoji="1" lang="ja-JP" altLang="en-US" dirty="0"/>
              <a:t>❶</a:t>
            </a:r>
          </a:p>
        </p:txBody>
      </p:sp>
      <p:sp>
        <p:nvSpPr>
          <p:cNvPr id="11" name="テキスト ボックス 10"/>
          <p:cNvSpPr txBox="1"/>
          <p:nvPr/>
        </p:nvSpPr>
        <p:spPr>
          <a:xfrm>
            <a:off x="1012801" y="2629780"/>
            <a:ext cx="624838" cy="369332"/>
          </a:xfrm>
          <a:prstGeom prst="rect">
            <a:avLst/>
          </a:prstGeom>
          <a:noFill/>
        </p:spPr>
        <p:txBody>
          <a:bodyPr wrap="square" rtlCol="0">
            <a:spAutoFit/>
          </a:bodyPr>
          <a:lstStyle/>
          <a:p>
            <a:r>
              <a:rPr kumimoji="1" lang="ja-JP" altLang="en-US" dirty="0"/>
              <a:t>❷</a:t>
            </a:r>
          </a:p>
        </p:txBody>
      </p:sp>
      <p:sp>
        <p:nvSpPr>
          <p:cNvPr id="12" name="テキスト ボックス 11"/>
          <p:cNvSpPr txBox="1"/>
          <p:nvPr/>
        </p:nvSpPr>
        <p:spPr>
          <a:xfrm>
            <a:off x="6203467" y="2629780"/>
            <a:ext cx="548640" cy="369332"/>
          </a:xfrm>
          <a:prstGeom prst="rect">
            <a:avLst/>
          </a:prstGeom>
          <a:noFill/>
        </p:spPr>
        <p:txBody>
          <a:bodyPr wrap="square" rtlCol="0">
            <a:spAutoFit/>
          </a:bodyPr>
          <a:lstStyle/>
          <a:p>
            <a:r>
              <a:rPr kumimoji="1" lang="ja-JP" altLang="en-US" dirty="0"/>
              <a:t>❸</a:t>
            </a:r>
          </a:p>
        </p:txBody>
      </p:sp>
      <p:sp>
        <p:nvSpPr>
          <p:cNvPr id="14" name="テキスト ボックス 13"/>
          <p:cNvSpPr txBox="1"/>
          <p:nvPr/>
        </p:nvSpPr>
        <p:spPr>
          <a:xfrm>
            <a:off x="4636987" y="3014352"/>
            <a:ext cx="731518" cy="369332"/>
          </a:xfrm>
          <a:prstGeom prst="rect">
            <a:avLst/>
          </a:prstGeom>
          <a:noFill/>
        </p:spPr>
        <p:txBody>
          <a:bodyPr wrap="square" rtlCol="0">
            <a:spAutoFit/>
          </a:bodyPr>
          <a:lstStyle/>
          <a:p>
            <a:r>
              <a:rPr kumimoji="1" lang="ja-JP" altLang="en-US" dirty="0"/>
              <a:t>❹</a:t>
            </a:r>
          </a:p>
        </p:txBody>
      </p:sp>
      <p:sp>
        <p:nvSpPr>
          <p:cNvPr id="15" name="テキスト ボックス 14"/>
          <p:cNvSpPr txBox="1"/>
          <p:nvPr/>
        </p:nvSpPr>
        <p:spPr>
          <a:xfrm>
            <a:off x="2556249" y="3064777"/>
            <a:ext cx="609600" cy="369332"/>
          </a:xfrm>
          <a:prstGeom prst="rect">
            <a:avLst/>
          </a:prstGeom>
          <a:noFill/>
        </p:spPr>
        <p:txBody>
          <a:bodyPr wrap="square" rtlCol="0">
            <a:spAutoFit/>
          </a:bodyPr>
          <a:lstStyle/>
          <a:p>
            <a:r>
              <a:rPr kumimoji="1" lang="ja-JP" altLang="en-US" dirty="0"/>
              <a:t>❺</a:t>
            </a:r>
          </a:p>
        </p:txBody>
      </p:sp>
      <p:sp>
        <p:nvSpPr>
          <p:cNvPr id="16" name="テキスト ボックス 15"/>
          <p:cNvSpPr txBox="1"/>
          <p:nvPr/>
        </p:nvSpPr>
        <p:spPr>
          <a:xfrm flipH="1">
            <a:off x="1885689" y="1866065"/>
            <a:ext cx="518160"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17" name="テキスト ボックス 16"/>
          <p:cNvSpPr txBox="1"/>
          <p:nvPr/>
        </p:nvSpPr>
        <p:spPr>
          <a:xfrm>
            <a:off x="6028208" y="2038825"/>
            <a:ext cx="624838" cy="369332"/>
          </a:xfrm>
          <a:prstGeom prst="rect">
            <a:avLst/>
          </a:prstGeom>
          <a:noFill/>
        </p:spPr>
        <p:txBody>
          <a:bodyPr wrap="square" rtlCol="0">
            <a:spAutoFit/>
          </a:bodyPr>
          <a:lstStyle/>
          <a:p>
            <a:r>
              <a:rPr kumimoji="1" lang="ja-JP" altLang="en-US" dirty="0" smtClean="0"/>
              <a:t>②</a:t>
            </a:r>
            <a:endParaRPr kumimoji="1" lang="ja-JP" altLang="en-US" dirty="0"/>
          </a:p>
        </p:txBody>
      </p:sp>
      <p:sp>
        <p:nvSpPr>
          <p:cNvPr id="18" name="テキスト ボックス 17"/>
          <p:cNvSpPr txBox="1"/>
          <p:nvPr/>
        </p:nvSpPr>
        <p:spPr>
          <a:xfrm>
            <a:off x="859600" y="2125505"/>
            <a:ext cx="548640" cy="369332"/>
          </a:xfrm>
          <a:prstGeom prst="rect">
            <a:avLst/>
          </a:prstGeom>
          <a:noFill/>
        </p:spPr>
        <p:txBody>
          <a:bodyPr wrap="square" rtlCol="0">
            <a:spAutoFit/>
          </a:bodyPr>
          <a:lstStyle/>
          <a:p>
            <a:r>
              <a:rPr kumimoji="1" lang="ja-JP" altLang="en-US" dirty="0" smtClean="0"/>
              <a:t>③</a:t>
            </a:r>
            <a:endParaRPr kumimoji="1" lang="ja-JP" altLang="en-US" dirty="0"/>
          </a:p>
        </p:txBody>
      </p:sp>
      <p:sp>
        <p:nvSpPr>
          <p:cNvPr id="19" name="テキスト ボックス 18"/>
          <p:cNvSpPr txBox="1"/>
          <p:nvPr/>
        </p:nvSpPr>
        <p:spPr>
          <a:xfrm>
            <a:off x="4483336" y="2205600"/>
            <a:ext cx="604560" cy="369332"/>
          </a:xfrm>
          <a:prstGeom prst="rect">
            <a:avLst/>
          </a:prstGeom>
          <a:noFill/>
        </p:spPr>
        <p:txBody>
          <a:bodyPr wrap="square" rtlCol="0">
            <a:spAutoFit/>
          </a:bodyPr>
          <a:lstStyle/>
          <a:p>
            <a:r>
              <a:rPr kumimoji="1" lang="ja-JP" altLang="en-US" dirty="0" smtClean="0"/>
              <a:t>④</a:t>
            </a:r>
            <a:endParaRPr kumimoji="1" lang="ja-JP" altLang="en-US" dirty="0"/>
          </a:p>
        </p:txBody>
      </p:sp>
      <p:sp>
        <p:nvSpPr>
          <p:cNvPr id="20" name="テキスト ボックス 19"/>
          <p:cNvSpPr txBox="1"/>
          <p:nvPr/>
        </p:nvSpPr>
        <p:spPr>
          <a:xfrm>
            <a:off x="2408059" y="2398903"/>
            <a:ext cx="609600" cy="369332"/>
          </a:xfrm>
          <a:prstGeom prst="rect">
            <a:avLst/>
          </a:prstGeom>
          <a:noFill/>
        </p:spPr>
        <p:txBody>
          <a:bodyPr wrap="square" rtlCol="0">
            <a:spAutoFit/>
          </a:bodyPr>
          <a:lstStyle/>
          <a:p>
            <a:r>
              <a:rPr kumimoji="1" lang="ja-JP" altLang="en-US" dirty="0" smtClean="0"/>
              <a:t>⑤</a:t>
            </a:r>
            <a:endParaRPr kumimoji="1" lang="ja-JP" altLang="en-US" dirty="0"/>
          </a:p>
        </p:txBody>
      </p:sp>
      <p:sp>
        <p:nvSpPr>
          <p:cNvPr id="2" name="角丸四角形 1"/>
          <p:cNvSpPr/>
          <p:nvPr/>
        </p:nvSpPr>
        <p:spPr>
          <a:xfrm rot="18893057">
            <a:off x="3529" y="5381321"/>
            <a:ext cx="1336381" cy="24600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角丸四角形 20"/>
          <p:cNvSpPr/>
          <p:nvPr/>
        </p:nvSpPr>
        <p:spPr>
          <a:xfrm rot="18893057">
            <a:off x="662926" y="5550382"/>
            <a:ext cx="1767702" cy="2732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rot="18893057">
            <a:off x="1177588" y="5555902"/>
            <a:ext cx="1767702" cy="27324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rot="18893057">
            <a:off x="3383349" y="5512945"/>
            <a:ext cx="1639255" cy="253391"/>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rot="18893057">
            <a:off x="4735816" y="5596220"/>
            <a:ext cx="1867313" cy="24979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3"/>
          <a:stretch>
            <a:fillRect/>
          </a:stretch>
        </p:blipFill>
        <p:spPr>
          <a:xfrm>
            <a:off x="144669" y="1876969"/>
            <a:ext cx="9681287" cy="5206435"/>
          </a:xfrm>
          <a:prstGeom prst="rect">
            <a:avLst/>
          </a:prstGeom>
        </p:spPr>
      </p:pic>
    </p:spTree>
    <p:extLst>
      <p:ext uri="{BB962C8B-B14F-4D97-AF65-F5344CB8AC3E}">
        <p14:creationId xmlns:p14="http://schemas.microsoft.com/office/powerpoint/2010/main" val="2786615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5</a:t>
            </a:fld>
            <a:endParaRPr kumimoji="1" lang="ja-JP" altLang="en-US">
              <a:solidFill>
                <a:prstClr val="black"/>
              </a:solidFill>
            </a:endParaRPr>
          </a:p>
        </p:txBody>
      </p:sp>
      <p:sp>
        <p:nvSpPr>
          <p:cNvPr id="5" name="テキスト ボックス 4"/>
          <p:cNvSpPr txBox="1"/>
          <p:nvPr/>
        </p:nvSpPr>
        <p:spPr>
          <a:xfrm>
            <a:off x="168791" y="1561945"/>
            <a:ext cx="4503222"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行動憲章の認知度</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96317" y="4380764"/>
            <a:ext cx="5903397"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行動憲章の趣旨への賛同率</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90524" y="853516"/>
            <a:ext cx="8610589" cy="496834"/>
          </a:xfrm>
          <a:prstGeom prst="rect">
            <a:avLst/>
          </a:prstGeom>
          <a:ln w="12700">
            <a:noFill/>
          </a:ln>
        </p:spPr>
        <p:txBody>
          <a:bodyPr wrap="square" anchor="ctr">
            <a:noAutofit/>
          </a:bodyPr>
          <a:lstStyle/>
          <a:p>
            <a:pPr>
              <a:lnSpc>
                <a:spcPts val="2096"/>
              </a:lnSpc>
            </a:pPr>
            <a:r>
              <a:rPr lang="ja-JP" altLang="en-US" sz="1400" dirty="0" smtClean="0">
                <a:latin typeface="+mn-ea"/>
              </a:rPr>
              <a:t>〇大阪</a:t>
            </a:r>
            <a:r>
              <a:rPr lang="en-US" altLang="ja-JP" sz="1400" dirty="0" smtClean="0">
                <a:latin typeface="+mn-ea"/>
              </a:rPr>
              <a:t>SDGs</a:t>
            </a:r>
            <a:r>
              <a:rPr lang="ja-JP" altLang="en-US" sz="1400" dirty="0" smtClean="0">
                <a:latin typeface="+mn-ea"/>
              </a:rPr>
              <a:t>行動憲章の認知度は、</a:t>
            </a:r>
            <a:r>
              <a:rPr lang="en-US" altLang="ja-JP" sz="1400" dirty="0" smtClean="0">
                <a:latin typeface="+mn-ea"/>
              </a:rPr>
              <a:t>28.7%</a:t>
            </a:r>
            <a:r>
              <a:rPr lang="ja-JP" altLang="en-US" sz="1400" dirty="0" err="1" smtClean="0">
                <a:latin typeface="+mn-ea"/>
              </a:rPr>
              <a:t>。</a:t>
            </a:r>
            <a:endParaRPr lang="en-US" altLang="ja-JP" sz="1400" dirty="0" smtClean="0">
              <a:latin typeface="+mn-ea"/>
            </a:endParaRPr>
          </a:p>
          <a:p>
            <a:pPr>
              <a:lnSpc>
                <a:spcPts val="2096"/>
              </a:lnSpc>
            </a:pPr>
            <a:r>
              <a:rPr lang="ja-JP" altLang="en-US" sz="1400" dirty="0" smtClean="0">
                <a:latin typeface="+mn-ea"/>
              </a:rPr>
              <a:t>〇行動憲章の趣旨に賛同していただける方は、</a:t>
            </a:r>
            <a:r>
              <a:rPr lang="en-US" altLang="ja-JP" sz="1400" dirty="0" smtClean="0">
                <a:latin typeface="+mn-ea"/>
              </a:rPr>
              <a:t>53.4</a:t>
            </a:r>
            <a:r>
              <a:rPr lang="ja-JP" altLang="en-US" sz="1400" dirty="0" smtClean="0">
                <a:latin typeface="+mn-ea"/>
              </a:rPr>
              <a:t>％。</a:t>
            </a:r>
            <a:endParaRPr lang="en-US" altLang="ja-JP" sz="1400" dirty="0">
              <a:latin typeface="+mj-ea"/>
              <a:ea typeface="+mj-ea"/>
            </a:endParaRPr>
          </a:p>
        </p:txBody>
      </p:sp>
      <p:sp>
        <p:nvSpPr>
          <p:cNvPr id="15" name="テキスト ボックス 14"/>
          <p:cNvSpPr txBox="1"/>
          <p:nvPr/>
        </p:nvSpPr>
        <p:spPr>
          <a:xfrm>
            <a:off x="8198366" y="4787016"/>
            <a:ext cx="907534" cy="276999"/>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n=1,000</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2"/>
          <a:stretch>
            <a:fillRect/>
          </a:stretch>
        </p:blipFill>
        <p:spPr>
          <a:xfrm>
            <a:off x="204513" y="2274220"/>
            <a:ext cx="9065538" cy="1877731"/>
          </a:xfrm>
          <a:prstGeom prst="rect">
            <a:avLst/>
          </a:prstGeom>
        </p:spPr>
      </p:pic>
      <p:pic>
        <p:nvPicPr>
          <p:cNvPr id="6" name="図 5"/>
          <p:cNvPicPr>
            <a:picLocks noChangeAspect="1"/>
          </p:cNvPicPr>
          <p:nvPr/>
        </p:nvPicPr>
        <p:blipFill>
          <a:blip r:embed="rId3"/>
          <a:stretch>
            <a:fillRect/>
          </a:stretch>
        </p:blipFill>
        <p:spPr>
          <a:xfrm>
            <a:off x="326443" y="4978909"/>
            <a:ext cx="8821677" cy="1877731"/>
          </a:xfrm>
          <a:prstGeom prst="rect">
            <a:avLst/>
          </a:prstGeom>
        </p:spPr>
      </p:pic>
    </p:spTree>
    <p:extLst>
      <p:ext uri="{BB962C8B-B14F-4D97-AF65-F5344CB8AC3E}">
        <p14:creationId xmlns:p14="http://schemas.microsoft.com/office/powerpoint/2010/main" val="4212818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6</a:t>
            </a:fld>
            <a:endParaRPr kumimoji="1" lang="ja-JP" altLang="en-US">
              <a:solidFill>
                <a:prstClr val="black"/>
              </a:solidFill>
            </a:endParaRPr>
          </a:p>
        </p:txBody>
      </p:sp>
      <p:sp>
        <p:nvSpPr>
          <p:cNvPr id="5" name="テキスト ボックス 4"/>
          <p:cNvSpPr txBox="1"/>
          <p:nvPr/>
        </p:nvSpPr>
        <p:spPr>
          <a:xfrm>
            <a:off x="168791" y="1196813"/>
            <a:ext cx="3039471"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意識度（全体）</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68791" y="3004556"/>
            <a:ext cx="3039471" cy="338554"/>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意識度（性別）</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290524" y="853516"/>
            <a:ext cx="8439139" cy="496834"/>
          </a:xfrm>
          <a:prstGeom prst="rect">
            <a:avLst/>
          </a:prstGeom>
          <a:ln w="12700">
            <a:noFill/>
          </a:ln>
        </p:spPr>
        <p:txBody>
          <a:bodyPr wrap="square" anchor="t">
            <a:noAutofit/>
          </a:bodyPr>
          <a:lstStyle/>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を知っていた人の中で、</a:t>
            </a:r>
            <a:r>
              <a:rPr lang="en-US" altLang="ja-JP" sz="1400" dirty="0" smtClean="0">
                <a:latin typeface="+mn-ea"/>
              </a:rPr>
              <a:t>SDGs</a:t>
            </a:r>
            <a:r>
              <a:rPr lang="ja-JP" altLang="en-US" sz="1400" dirty="0" smtClean="0">
                <a:latin typeface="+mn-ea"/>
              </a:rPr>
              <a:t>を意識して行動している割合は、</a:t>
            </a:r>
            <a:r>
              <a:rPr lang="en-US" altLang="ja-JP" sz="1400" smtClean="0">
                <a:latin typeface="+mn-ea"/>
              </a:rPr>
              <a:t>77.3%</a:t>
            </a:r>
            <a:r>
              <a:rPr lang="ja-JP" altLang="en-US" sz="1400" dirty="0" err="1" smtClean="0">
                <a:latin typeface="+mn-ea"/>
              </a:rPr>
              <a:t>。</a:t>
            </a:r>
            <a:endParaRPr lang="en-US" altLang="ja-JP" sz="1400" dirty="0" smtClean="0">
              <a:latin typeface="+mn-ea"/>
            </a:endParaRPr>
          </a:p>
        </p:txBody>
      </p:sp>
      <p:sp>
        <p:nvSpPr>
          <p:cNvPr id="9" name="テキスト ボックス 8"/>
          <p:cNvSpPr txBox="1"/>
          <p:nvPr/>
        </p:nvSpPr>
        <p:spPr>
          <a:xfrm>
            <a:off x="4824409" y="3004556"/>
            <a:ext cx="3039471" cy="338554"/>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意識度（年代別）</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134147" y="3659088"/>
            <a:ext cx="323165" cy="1200247"/>
          </a:xfrm>
          <a:prstGeom prst="rect">
            <a:avLst/>
          </a:prstGeom>
          <a:noFill/>
          <a:ln>
            <a:solidFill>
              <a:schemeClr val="tx1"/>
            </a:solidFill>
          </a:ln>
        </p:spPr>
        <p:txBody>
          <a:bodyPr vert="eaVert" wrap="square" rtlCol="0" anchor="ctr">
            <a:spAutoFit/>
          </a:bodyPr>
          <a:lstStyle/>
          <a:p>
            <a:pPr algn="ctr"/>
            <a:r>
              <a:rPr kumimoji="1" lang="ja-JP" altLang="en-US" sz="900" dirty="0" smtClean="0"/>
              <a:t>男　　性</a:t>
            </a:r>
            <a:endParaRPr kumimoji="1" lang="ja-JP" altLang="en-US" sz="900" dirty="0"/>
          </a:p>
        </p:txBody>
      </p:sp>
      <p:sp>
        <p:nvSpPr>
          <p:cNvPr id="18" name="テキスト ボックス 17"/>
          <p:cNvSpPr txBox="1"/>
          <p:nvPr/>
        </p:nvSpPr>
        <p:spPr>
          <a:xfrm>
            <a:off x="134147" y="5330267"/>
            <a:ext cx="323165" cy="1200478"/>
          </a:xfrm>
          <a:prstGeom prst="rect">
            <a:avLst/>
          </a:prstGeom>
          <a:noFill/>
          <a:ln>
            <a:solidFill>
              <a:schemeClr val="tx1"/>
            </a:solidFill>
          </a:ln>
        </p:spPr>
        <p:txBody>
          <a:bodyPr vert="eaVert" wrap="square" rtlCol="0" anchor="ctr">
            <a:spAutoFit/>
          </a:bodyPr>
          <a:lstStyle/>
          <a:p>
            <a:pPr algn="ctr"/>
            <a:r>
              <a:rPr kumimoji="1" lang="ja-JP" altLang="en-US" sz="900" dirty="0" smtClean="0"/>
              <a:t>女　　性</a:t>
            </a:r>
            <a:endParaRPr kumimoji="1" lang="ja-JP" altLang="en-US" sz="900" dirty="0"/>
          </a:p>
        </p:txBody>
      </p:sp>
      <p:sp>
        <p:nvSpPr>
          <p:cNvPr id="19" name="テキスト ボックス 18"/>
          <p:cNvSpPr txBox="1"/>
          <p:nvPr/>
        </p:nvSpPr>
        <p:spPr>
          <a:xfrm>
            <a:off x="4642000" y="3420382"/>
            <a:ext cx="252000" cy="576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smtClean="0"/>
              <a:t>18</a:t>
            </a:r>
            <a:r>
              <a:rPr kumimoji="1" lang="ja-JP" altLang="en-US" sz="800" dirty="0" smtClean="0"/>
              <a:t>～</a:t>
            </a:r>
            <a:r>
              <a:rPr kumimoji="1" lang="en-US" altLang="ja-JP" sz="800" dirty="0" smtClean="0"/>
              <a:t>20</a:t>
            </a:r>
            <a:r>
              <a:rPr kumimoji="1" lang="ja-JP" altLang="en-US" sz="800" dirty="0" smtClean="0"/>
              <a:t>歳代</a:t>
            </a:r>
            <a:endParaRPr kumimoji="1" lang="ja-JP" altLang="en-US" sz="800" dirty="0"/>
          </a:p>
        </p:txBody>
      </p:sp>
      <p:sp>
        <p:nvSpPr>
          <p:cNvPr id="20" name="テキスト ボックス 19"/>
          <p:cNvSpPr txBox="1"/>
          <p:nvPr/>
        </p:nvSpPr>
        <p:spPr>
          <a:xfrm>
            <a:off x="4642000" y="4147081"/>
            <a:ext cx="252000" cy="540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30</a:t>
            </a:r>
            <a:r>
              <a:rPr kumimoji="1" lang="ja-JP" altLang="en-US" sz="800" dirty="0" smtClean="0"/>
              <a:t>歳代</a:t>
            </a:r>
            <a:endParaRPr kumimoji="1" lang="ja-JP" altLang="en-US" sz="800" dirty="0"/>
          </a:p>
        </p:txBody>
      </p:sp>
      <p:sp>
        <p:nvSpPr>
          <p:cNvPr id="21" name="テキスト ボックス 20"/>
          <p:cNvSpPr txBox="1"/>
          <p:nvPr/>
        </p:nvSpPr>
        <p:spPr>
          <a:xfrm>
            <a:off x="4642000" y="4876038"/>
            <a:ext cx="252000" cy="540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40</a:t>
            </a:r>
            <a:r>
              <a:rPr kumimoji="1" lang="ja-JP" altLang="en-US" sz="800" dirty="0" smtClean="0"/>
              <a:t>歳代</a:t>
            </a:r>
            <a:endParaRPr kumimoji="1" lang="ja-JP" altLang="en-US" sz="800" dirty="0"/>
          </a:p>
        </p:txBody>
      </p:sp>
      <p:sp>
        <p:nvSpPr>
          <p:cNvPr id="22" name="テキスト ボックス 21"/>
          <p:cNvSpPr txBox="1"/>
          <p:nvPr/>
        </p:nvSpPr>
        <p:spPr>
          <a:xfrm>
            <a:off x="4642000" y="5596338"/>
            <a:ext cx="252000" cy="540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a:t>50</a:t>
            </a:r>
            <a:r>
              <a:rPr kumimoji="1" lang="ja-JP" altLang="en-US" sz="800" dirty="0" smtClean="0"/>
              <a:t>歳代</a:t>
            </a:r>
            <a:endParaRPr kumimoji="1" lang="ja-JP" altLang="en-US" sz="800" dirty="0"/>
          </a:p>
        </p:txBody>
      </p:sp>
      <p:sp>
        <p:nvSpPr>
          <p:cNvPr id="23" name="テキスト ボックス 22"/>
          <p:cNvSpPr txBox="1"/>
          <p:nvPr/>
        </p:nvSpPr>
        <p:spPr>
          <a:xfrm>
            <a:off x="4642000" y="6315500"/>
            <a:ext cx="252000" cy="576000"/>
          </a:xfrm>
          <a:prstGeom prst="rect">
            <a:avLst/>
          </a:prstGeom>
          <a:noFill/>
          <a:ln>
            <a:solidFill>
              <a:schemeClr val="tx1"/>
            </a:solidFill>
          </a:ln>
        </p:spPr>
        <p:txBody>
          <a:bodyPr vert="eaVert" wrap="square" lIns="0" tIns="0" rIns="0" bIns="0" rtlCol="0" anchor="ctr">
            <a:spAutoFit/>
          </a:bodyPr>
          <a:lstStyle/>
          <a:p>
            <a:pPr algn="ctr"/>
            <a:r>
              <a:rPr kumimoji="1" lang="en-US" altLang="ja-JP" sz="800" dirty="0" smtClean="0"/>
              <a:t>60</a:t>
            </a:r>
            <a:r>
              <a:rPr kumimoji="1" lang="ja-JP" altLang="en-US" sz="800" dirty="0" smtClean="0"/>
              <a:t>歳代以上</a:t>
            </a:r>
            <a:endParaRPr kumimoji="1" lang="ja-JP" altLang="en-US" sz="800" dirty="0"/>
          </a:p>
        </p:txBody>
      </p:sp>
      <p:pic>
        <p:nvPicPr>
          <p:cNvPr id="2" name="図 1"/>
          <p:cNvPicPr>
            <a:picLocks noChangeAspect="1"/>
          </p:cNvPicPr>
          <p:nvPr/>
        </p:nvPicPr>
        <p:blipFill>
          <a:blip r:embed="rId2"/>
          <a:stretch>
            <a:fillRect/>
          </a:stretch>
        </p:blipFill>
        <p:spPr>
          <a:xfrm>
            <a:off x="394762" y="1488581"/>
            <a:ext cx="8998476" cy="1396105"/>
          </a:xfrm>
          <a:prstGeom prst="rect">
            <a:avLst/>
          </a:prstGeom>
        </p:spPr>
      </p:pic>
      <p:pic>
        <p:nvPicPr>
          <p:cNvPr id="6" name="図 5"/>
          <p:cNvPicPr>
            <a:picLocks noChangeAspect="1"/>
          </p:cNvPicPr>
          <p:nvPr/>
        </p:nvPicPr>
        <p:blipFill>
          <a:blip r:embed="rId3"/>
          <a:stretch>
            <a:fillRect/>
          </a:stretch>
        </p:blipFill>
        <p:spPr>
          <a:xfrm>
            <a:off x="491359" y="3414797"/>
            <a:ext cx="4151736" cy="3596952"/>
          </a:xfrm>
          <a:prstGeom prst="rect">
            <a:avLst/>
          </a:prstGeom>
        </p:spPr>
      </p:pic>
      <p:pic>
        <p:nvPicPr>
          <p:cNvPr id="7" name="図 6"/>
          <p:cNvPicPr>
            <a:picLocks noChangeAspect="1"/>
          </p:cNvPicPr>
          <p:nvPr/>
        </p:nvPicPr>
        <p:blipFill>
          <a:blip r:embed="rId4"/>
          <a:stretch>
            <a:fillRect/>
          </a:stretch>
        </p:blipFill>
        <p:spPr>
          <a:xfrm>
            <a:off x="4837277" y="3273149"/>
            <a:ext cx="5041829" cy="3926164"/>
          </a:xfrm>
          <a:prstGeom prst="rect">
            <a:avLst/>
          </a:prstGeom>
        </p:spPr>
      </p:pic>
    </p:spTree>
    <p:extLst>
      <p:ext uri="{BB962C8B-B14F-4D97-AF65-F5344CB8AC3E}">
        <p14:creationId xmlns:p14="http://schemas.microsoft.com/office/powerpoint/2010/main" val="3943569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8"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7</a:t>
            </a:fld>
            <a:endParaRPr kumimoji="1" lang="ja-JP" altLang="en-US">
              <a:solidFill>
                <a:prstClr val="black"/>
              </a:solidFill>
            </a:endParaRPr>
          </a:p>
        </p:txBody>
      </p:sp>
      <p:sp>
        <p:nvSpPr>
          <p:cNvPr id="13" name="正方形/長方形 12"/>
          <p:cNvSpPr/>
          <p:nvPr/>
        </p:nvSpPr>
        <p:spPr>
          <a:xfrm>
            <a:off x="186460" y="802862"/>
            <a:ext cx="9602338" cy="708100"/>
          </a:xfrm>
          <a:prstGeom prst="rect">
            <a:avLst/>
          </a:prstGeom>
          <a:ln w="12700">
            <a:noFill/>
          </a:ln>
        </p:spPr>
        <p:txBody>
          <a:bodyPr wrap="square" anchor="ctr">
            <a:noAutofit/>
          </a:bodyPr>
          <a:lstStyle/>
          <a:p>
            <a:pPr>
              <a:lnSpc>
                <a:spcPts val="2096"/>
              </a:lnSpc>
            </a:pPr>
            <a:r>
              <a:rPr lang="ja-JP" altLang="en-US" sz="1400" dirty="0" smtClean="0">
                <a:latin typeface="+mn-ea"/>
              </a:rPr>
              <a:t>〇どういった団体等が行う取組みについて興味があるかについては、「大阪府庁」、「国」、「市町村」の割合が高い。</a:t>
            </a:r>
            <a:endParaRPr lang="en-US" altLang="ja-JP" sz="1400" dirty="0">
              <a:latin typeface="+mn-ea"/>
            </a:endParaRPr>
          </a:p>
          <a:p>
            <a:pPr>
              <a:lnSpc>
                <a:spcPts val="2096"/>
              </a:lnSpc>
            </a:pPr>
            <a:r>
              <a:rPr lang="ja-JP" altLang="en-US" sz="1400" dirty="0" smtClean="0">
                <a:latin typeface="+mn-ea"/>
              </a:rPr>
              <a:t>〇</a:t>
            </a:r>
            <a:r>
              <a:rPr lang="en-US" altLang="ja-JP" sz="1400" dirty="0" smtClean="0">
                <a:latin typeface="+mn-ea"/>
              </a:rPr>
              <a:t>SDGs</a:t>
            </a:r>
            <a:r>
              <a:rPr lang="ja-JP" altLang="en-US" sz="1400" dirty="0" smtClean="0">
                <a:latin typeface="+mn-ea"/>
              </a:rPr>
              <a:t>を広めるため大阪府に期待する取組みは、「情報提供」、「具体的な行動を考えるためのヒントの掲示」の割合が高い。</a:t>
            </a:r>
            <a:endParaRPr lang="en-US" altLang="ja-JP" sz="1400" dirty="0" smtClean="0">
              <a:latin typeface="+mn-ea"/>
            </a:endParaRPr>
          </a:p>
        </p:txBody>
      </p:sp>
      <p:sp>
        <p:nvSpPr>
          <p:cNvPr id="2" name="テキスト ボックス 1"/>
          <p:cNvSpPr txBox="1"/>
          <p:nvPr/>
        </p:nvSpPr>
        <p:spPr>
          <a:xfrm>
            <a:off x="107441" y="1638880"/>
            <a:ext cx="4732386" cy="338554"/>
          </a:xfrm>
          <a:prstGeom prst="rect">
            <a:avLst/>
          </a:prstGeom>
          <a:noFill/>
        </p:spPr>
        <p:txBody>
          <a:bodyPr wrap="none" rtlCol="0">
            <a:spAutoFit/>
          </a:bodyPr>
          <a:lstStyle/>
          <a:p>
            <a:r>
              <a:rPr kumimoji="1" lang="ja-JP" altLang="en-US" sz="1600" b="1" dirty="0" smtClean="0">
                <a:solidFill>
                  <a:schemeClr val="accent3">
                    <a:lumMod val="50000"/>
                  </a:schemeClr>
                </a:solidFill>
              </a:rPr>
              <a:t>■どういった団体等が行う取組みについて興味があるか</a:t>
            </a:r>
            <a:endParaRPr kumimoji="1" lang="ja-JP" altLang="en-US" sz="1600" b="1" dirty="0">
              <a:solidFill>
                <a:schemeClr val="accent3">
                  <a:lumMod val="50000"/>
                </a:schemeClr>
              </a:solidFill>
            </a:endParaRPr>
          </a:p>
        </p:txBody>
      </p:sp>
      <p:pic>
        <p:nvPicPr>
          <p:cNvPr id="3" name="図 2"/>
          <p:cNvPicPr>
            <a:picLocks noChangeAspect="1"/>
          </p:cNvPicPr>
          <p:nvPr/>
        </p:nvPicPr>
        <p:blipFill>
          <a:blip r:embed="rId2"/>
          <a:stretch>
            <a:fillRect/>
          </a:stretch>
        </p:blipFill>
        <p:spPr>
          <a:xfrm>
            <a:off x="186460" y="1553928"/>
            <a:ext cx="4633362" cy="5645385"/>
          </a:xfrm>
          <a:prstGeom prst="rect">
            <a:avLst/>
          </a:prstGeom>
        </p:spPr>
      </p:pic>
      <p:pic>
        <p:nvPicPr>
          <p:cNvPr id="4" name="図 3"/>
          <p:cNvPicPr>
            <a:picLocks noChangeAspect="1"/>
          </p:cNvPicPr>
          <p:nvPr/>
        </p:nvPicPr>
        <p:blipFill>
          <a:blip r:embed="rId3"/>
          <a:stretch>
            <a:fillRect/>
          </a:stretch>
        </p:blipFill>
        <p:spPr>
          <a:xfrm>
            <a:off x="5122099" y="1510962"/>
            <a:ext cx="4779678" cy="5645385"/>
          </a:xfrm>
          <a:prstGeom prst="rect">
            <a:avLst/>
          </a:prstGeom>
        </p:spPr>
      </p:pic>
    </p:spTree>
    <p:extLst>
      <p:ext uri="{BB962C8B-B14F-4D97-AF65-F5344CB8AC3E}">
        <p14:creationId xmlns:p14="http://schemas.microsoft.com/office/powerpoint/2010/main" val="364011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95693" y="1265809"/>
            <a:ext cx="9693105" cy="5815475"/>
          </a:xfrm>
          <a:prstGeom prst="roundRect">
            <a:avLst>
              <a:gd name="adj" fmla="val 5593"/>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2" y="175285"/>
            <a:ext cx="9906000" cy="540000"/>
          </a:xfrm>
          <a:prstGeom prst="rect">
            <a:avLst/>
          </a:prstGeom>
          <a:solidFill>
            <a:schemeClr val="accent6"/>
          </a:solidFill>
        </p:spPr>
        <p:style>
          <a:lnRef idx="1">
            <a:schemeClr val="accent6"/>
          </a:lnRef>
          <a:fillRef idx="3">
            <a:schemeClr val="accent6"/>
          </a:fillRef>
          <a:effectRef idx="2">
            <a:schemeClr val="accent6"/>
          </a:effectRef>
          <a:fontRef idx="minor">
            <a:schemeClr val="lt1"/>
          </a:fontRef>
        </p:style>
        <p:txBody>
          <a:bodyPr rtlCol="0" anchor="ctr"/>
          <a:lstStyle/>
          <a:p>
            <a:r>
              <a:rPr kumimoji="1" lang="ja-JP" altLang="en-US" sz="2400" b="1" dirty="0" smtClean="0">
                <a:solidFill>
                  <a:prstClr val="white"/>
                </a:solidFill>
                <a:latin typeface="Meiryo UI" panose="020B0604030504040204" pitchFamily="50" charset="-128"/>
                <a:ea typeface="Meiryo UI" panose="020B0604030504040204" pitchFamily="50" charset="-128"/>
              </a:rPr>
              <a:t>　</a:t>
            </a:r>
            <a:r>
              <a:rPr kumimoji="1" lang="en-US" altLang="ja-JP" sz="2000" b="1" dirty="0">
                <a:solidFill>
                  <a:prstClr val="white"/>
                </a:solidFill>
                <a:latin typeface="Meiryo UI" panose="020B0604030504040204" pitchFamily="50" charset="-128"/>
                <a:ea typeface="Meiryo UI" panose="020B0604030504040204" pitchFamily="50" charset="-128"/>
              </a:rPr>
              <a:t> SDGs</a:t>
            </a:r>
            <a:r>
              <a:rPr kumimoji="1" lang="ja-JP" altLang="en-US" sz="2000" b="1" dirty="0">
                <a:solidFill>
                  <a:prstClr val="white"/>
                </a:solidFill>
                <a:latin typeface="Meiryo UI" panose="020B0604030504040204" pitchFamily="50" charset="-128"/>
                <a:ea typeface="Meiryo UI" panose="020B0604030504040204" pitchFamily="50" charset="-128"/>
              </a:rPr>
              <a:t>認知度調査</a:t>
            </a:r>
            <a:endParaRPr kumimoji="1" lang="zh-TW" altLang="en-US" sz="2000" b="1" dirty="0">
              <a:solidFill>
                <a:prstClr val="white"/>
              </a:solidFill>
              <a:latin typeface="Meiryo UI" panose="020B0604030504040204" pitchFamily="50" charset="-128"/>
              <a:ea typeface="Meiryo UI" panose="020B0604030504040204" pitchFamily="50" charset="-128"/>
            </a:endParaRPr>
          </a:p>
        </p:txBody>
      </p:sp>
      <p:sp>
        <p:nvSpPr>
          <p:cNvPr id="4" name="スライド番号プレースホルダー 5"/>
          <p:cNvSpPr>
            <a:spLocks noGrp="1"/>
          </p:cNvSpPr>
          <p:nvPr>
            <p:ph type="sldNum" sz="quarter" idx="12"/>
          </p:nvPr>
        </p:nvSpPr>
        <p:spPr>
          <a:xfrm>
            <a:off x="9105900" y="258065"/>
            <a:ext cx="682898" cy="377917"/>
          </a:xfrm>
        </p:spPr>
        <p:txBody>
          <a:bodyPr/>
          <a:lstStyle/>
          <a:p>
            <a:fld id="{7B20388F-A125-4D2E-BBF0-E240911E1C91}" type="slidenum">
              <a:rPr kumimoji="1" lang="ja-JP" altLang="en-US">
                <a:solidFill>
                  <a:prstClr val="black"/>
                </a:solidFill>
              </a:rPr>
              <a:pPr/>
              <a:t>8</a:t>
            </a:fld>
            <a:endParaRPr kumimoji="1" lang="ja-JP" altLang="en-US">
              <a:solidFill>
                <a:prstClr val="black"/>
              </a:solidFill>
            </a:endParaRPr>
          </a:p>
        </p:txBody>
      </p:sp>
      <p:sp>
        <p:nvSpPr>
          <p:cNvPr id="5" name="テキスト ボックス 4"/>
          <p:cNvSpPr txBox="1"/>
          <p:nvPr/>
        </p:nvSpPr>
        <p:spPr>
          <a:xfrm>
            <a:off x="260179" y="875711"/>
            <a:ext cx="7532851" cy="369332"/>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a:tabLst>
                <a:tab pos="6239554"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を意識し</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行動していること（主な意見）</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50858" y="1267240"/>
            <a:ext cx="4714879" cy="5909310"/>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のために自分でできることはやろうと常に意識しています。リサイクルや省エネ等</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のために出来る事や募金に協力すること、</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の為に協力的な企業の商品</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購入</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するなど、自分にできることをチェックして行動しています。</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を心がけ、ごみの分別や再生品利用など身近でできることから実行している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用量を抑えるように意識している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・クリーン</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なエネルギーを選び、環境に配慮する行動を実践する。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の削減や</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CO2</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削減でエアコン温度設定</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の分別、電気をこまめに消す、使えるものは使えなくなるまで使う</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の分別とマナーを守る。あらゆる人を差別しないようフラットな心で接する。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・ゴミ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を最小限を抑え、要らないものはゴミを出すのではなく、リユースショップに売る習慣</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作る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・スーパーマーケット</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やコンビニエンスストアで買い物する際には、賞味期限＆消費期限</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近い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物を優先して購入します。また、飲食店で食事する際にも、食べきれる料理だけ</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限定</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して注文しています。いずれも</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で掲げられている目標の１つでもある、</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ロス</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をゼロにする</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というのを意識して行動しています。</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・すぐ</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に身の回りのことでできるのはごみ問題や節電などだと思うので、できる限りゴミ</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出ない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ものを買ったり水筒を持ち歩いたり、電気もこまめに消したりするなどしている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・プラスチック</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の使捨て品をなるべく使わない。余分な包装品を買わない。</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・ボランティアで音訳をしている目の不自由な方がえが</a:t>
            </a:r>
            <a:r>
              <a:rPr lang="ja-JP" altLang="en-US" sz="105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おで</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暮らせるように</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・リサイクルできる容器等を使用しているか確認し、</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に当てはまるような商品を</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購入している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に取り組む企業の商品を買ったり、サービスを</a:t>
            </a:r>
            <a:r>
              <a:rPr lang="ja-JP" altLang="en-US" sz="105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利用すとか</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、環境にいい洗剤を</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使用したり、プラスチック製品をなるべく使わない様にするとかですね。</a:t>
            </a: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・恵まれない国への寄付、ユニセフ</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5075406" y="1245043"/>
            <a:ext cx="4714879" cy="5909310"/>
          </a:xfrm>
          <a:prstGeom prst="rect">
            <a:avLst/>
          </a:prstGeom>
          <a:noFill/>
          <a:ln>
            <a:noFill/>
          </a:ln>
          <a:effectLst/>
        </p:spPr>
        <p:style>
          <a:lnRef idx="1">
            <a:schemeClr val="accent4"/>
          </a:lnRef>
          <a:fillRef idx="2">
            <a:schemeClr val="accent4"/>
          </a:fillRef>
          <a:effectRef idx="1">
            <a:schemeClr val="accent4"/>
          </a:effectRef>
          <a:fontRef idx="minor">
            <a:schemeClr val="dk1"/>
          </a:fontRef>
        </p:style>
        <p:txBody>
          <a:bodyPr wrap="square" rIns="0" rtlCol="0">
            <a:spAutoFit/>
          </a:bodyPr>
          <a:lstStyle/>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・リサイクル</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を行う。省エネを心がける。ジェンダー問題や貧困の問題に興味を持つ</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・以前</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まではコーヒーの出涸らしを</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ごみで捨てて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いたが、出がらしや卵のかすをゴミ</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出さず</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土に返すようにして</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・家</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庭内では食品ロスを出さない、使用していない電気は消したりコードを</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OFF</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習慣にしている。自宅近くでは徒歩で用事を済ます、等々。</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・過剰</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な包装や、使わないのにサービスとして付属しているプラスティックの備品などを</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断る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・賛同</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できる企業の製品を購入</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・資源</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ごみの分別。必要ないものは買わない、電気も可能な限り節電を心がける。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・自分</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で取り組めるところから、水節減、光熱費節約、食べ物廃棄ロスゼロを意識</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取り組んで</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・車</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は使わずに自転車を使うサスティナブル素材の服などを買う</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・食べ物</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を無駄にしないよう使い切る。またフードバンクなどに参加する機会があるとき</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積極的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にかかわる。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、日用品等を購入する際、それが何からどのようにして作られたか、パッケージ</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過剰</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包装ではないか、環境に配慮されているか等に意識を向けて買うものを選ぶよう</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・新聞</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、雑誌などで新しい情報をできるだけ知るように意識しています</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・水</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や電気はこまめに消す、止める。エコバッグを携帯している。全ての電球を</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いる。ハイブリッド車を使っている。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・節水</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・節電・ゴミを減らす買い物等、資源の無駄遣いをしないように心がけている。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の活動に協力している。</a:t>
            </a: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・廃棄</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する家庭ごみ等　不要物を極力少なくし選別を徹底する。住まい周辺</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不要</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放置物の撤去と清掃</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tabLst>
                <a:tab pos="6239554" algn="l"/>
              </a:tabLst>
            </a:pP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・偏見</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をなくすこと</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10090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20000"/>
            <a:lumOff val="8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2346</TotalTime>
  <Words>1284</Words>
  <Application>Microsoft Office PowerPoint</Application>
  <PresentationFormat>ユーザー設定</PresentationFormat>
  <Paragraphs>115</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Meiryo UI</vt:lpstr>
      <vt:lpstr>游ゴシック</vt:lpstr>
      <vt:lpstr>游ゴシック Light</vt:lpstr>
      <vt:lpstr>Arial</vt:lpstr>
      <vt:lpstr>Calibri</vt:lpstr>
      <vt:lpstr>Calibri Light</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大阪府</cp:lastModifiedBy>
  <cp:revision>324</cp:revision>
  <cp:lastPrinted>2021-10-25T08:12:29Z</cp:lastPrinted>
  <dcterms:created xsi:type="dcterms:W3CDTF">2020-03-04T04:39:12Z</dcterms:created>
  <dcterms:modified xsi:type="dcterms:W3CDTF">2021-12-14T00:39:41Z</dcterms:modified>
</cp:coreProperties>
</file>