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0" r:id="rId2"/>
    <p:sldId id="259" r:id="rId3"/>
    <p:sldId id="257" r:id="rId4"/>
    <p:sldId id="262" r:id="rId5"/>
    <p:sldId id="263" r:id="rId6"/>
    <p:sldId id="264" r:id="rId7"/>
    <p:sldId id="266" r:id="rId8"/>
    <p:sldId id="281" r:id="rId9"/>
    <p:sldId id="267" r:id="rId10"/>
    <p:sldId id="268" r:id="rId11"/>
    <p:sldId id="269" r:id="rId12"/>
    <p:sldId id="270" r:id="rId13"/>
    <p:sldId id="271" r:id="rId14"/>
    <p:sldId id="282" r:id="rId15"/>
    <p:sldId id="272" r:id="rId16"/>
    <p:sldId id="273" r:id="rId17"/>
    <p:sldId id="274" r:id="rId18"/>
    <p:sldId id="283" r:id="rId19"/>
    <p:sldId id="275" r:id="rId20"/>
    <p:sldId id="276" r:id="rId21"/>
    <p:sldId id="277" r:id="rId22"/>
    <p:sldId id="278" r:id="rId23"/>
    <p:sldId id="279" r:id="rId24"/>
    <p:sldId id="284" r:id="rId25"/>
    <p:sldId id="280" r:id="rId26"/>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2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全国平均スコアとの比較</a:t>
            </a:r>
          </a:p>
        </c:rich>
      </c:tx>
      <c:layout>
        <c:manualLayout>
          <c:xMode val="edge"/>
          <c:yMode val="edge"/>
          <c:x val="0.25596551427625763"/>
          <c:y val="4.268501338002916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457772186121453"/>
          <c:y val="0.24425805695382352"/>
          <c:w val="0.70771225836142371"/>
          <c:h val="0.61894340727657637"/>
        </c:manualLayout>
      </c:layout>
      <c:radarChart>
        <c:radarStyle val="marker"/>
        <c:varyColors val="0"/>
        <c:ser>
          <c:idx val="0"/>
          <c:order val="0"/>
          <c:tx>
            <c:strRef>
              <c:f>全国平均との比較!$B$2</c:f>
              <c:strCache>
                <c:ptCount val="1"/>
                <c:pt idx="0">
                  <c:v>大阪府</c:v>
                </c:pt>
              </c:strCache>
            </c:strRef>
          </c:tx>
          <c:spPr>
            <a:ln w="28575" cap="rnd">
              <a:solidFill>
                <a:srgbClr val="FF0000"/>
              </a:solidFill>
              <a:round/>
            </a:ln>
            <a:effectLst/>
          </c:spPr>
          <c:marker>
            <c:symbol val="circle"/>
            <c:size val="5"/>
            <c:spPr>
              <a:solidFill>
                <a:schemeClr val="accent1"/>
              </a:solidFill>
              <a:ln w="9525">
                <a:solidFill>
                  <a:srgbClr val="FF0000"/>
                </a:solidFill>
              </a:ln>
              <a:effectLst/>
            </c:spPr>
          </c:marker>
          <c:cat>
            <c:strRef>
              <c:f>全国平均との比較!$A$3:$A$19</c:f>
              <c:strCache>
                <c:ptCount val="17"/>
                <c:pt idx="0">
                  <c:v>ゴール１</c:v>
                </c:pt>
                <c:pt idx="1">
                  <c:v>ゴール2</c:v>
                </c:pt>
                <c:pt idx="2">
                  <c:v>ゴール3</c:v>
                </c:pt>
                <c:pt idx="3">
                  <c:v>ゴール4</c:v>
                </c:pt>
                <c:pt idx="4">
                  <c:v>ゴール5</c:v>
                </c:pt>
                <c:pt idx="5">
                  <c:v>ゴール6</c:v>
                </c:pt>
                <c:pt idx="6">
                  <c:v>ゴール7</c:v>
                </c:pt>
                <c:pt idx="7">
                  <c:v>ゴール8</c:v>
                </c:pt>
                <c:pt idx="8">
                  <c:v>ゴール9</c:v>
                </c:pt>
                <c:pt idx="9">
                  <c:v>ゴール10</c:v>
                </c:pt>
                <c:pt idx="10">
                  <c:v>ゴール11</c:v>
                </c:pt>
                <c:pt idx="11">
                  <c:v>ゴール12</c:v>
                </c:pt>
                <c:pt idx="12">
                  <c:v>ゴール13</c:v>
                </c:pt>
                <c:pt idx="13">
                  <c:v>ゴール14</c:v>
                </c:pt>
                <c:pt idx="14">
                  <c:v>ゴール15</c:v>
                </c:pt>
                <c:pt idx="15">
                  <c:v>ゴール16</c:v>
                </c:pt>
                <c:pt idx="16">
                  <c:v>ゴール17</c:v>
                </c:pt>
              </c:strCache>
            </c:strRef>
          </c:cat>
          <c:val>
            <c:numRef>
              <c:f>全国平均との比較!$B$3:$B$19</c:f>
              <c:numCache>
                <c:formatCode>#,##0.0;[Red]\-#,##0.0</c:formatCode>
                <c:ptCount val="17"/>
                <c:pt idx="0">
                  <c:v>46.716389918177072</c:v>
                </c:pt>
                <c:pt idx="1">
                  <c:v>62.560518600557685</c:v>
                </c:pt>
                <c:pt idx="2">
                  <c:v>60.466986984053761</c:v>
                </c:pt>
                <c:pt idx="3">
                  <c:v>39.727915323620536</c:v>
                </c:pt>
                <c:pt idx="4">
                  <c:v>53.823220339054835</c:v>
                </c:pt>
                <c:pt idx="5">
                  <c:v>70.713930450391658</c:v>
                </c:pt>
                <c:pt idx="6">
                  <c:v>55.415992518828055</c:v>
                </c:pt>
                <c:pt idx="7">
                  <c:v>43.836766453979699</c:v>
                </c:pt>
                <c:pt idx="8">
                  <c:v>61.300831062330722</c:v>
                </c:pt>
                <c:pt idx="9">
                  <c:v>48.856307987122932</c:v>
                </c:pt>
                <c:pt idx="10">
                  <c:v>63.790154587093376</c:v>
                </c:pt>
                <c:pt idx="11">
                  <c:v>76.742900851512317</c:v>
                </c:pt>
                <c:pt idx="12">
                  <c:v>80.994937996993642</c:v>
                </c:pt>
                <c:pt idx="13">
                  <c:v>81.123595505617971</c:v>
                </c:pt>
                <c:pt idx="14">
                  <c:v>63.673361087073474</c:v>
                </c:pt>
                <c:pt idx="15">
                  <c:v>38.866062933831209</c:v>
                </c:pt>
                <c:pt idx="16">
                  <c:v>59.321560827843541</c:v>
                </c:pt>
              </c:numCache>
            </c:numRef>
          </c:val>
          <c:extLst>
            <c:ext xmlns:c16="http://schemas.microsoft.com/office/drawing/2014/chart" uri="{C3380CC4-5D6E-409C-BE32-E72D297353CC}">
              <c16:uniqueId val="{00000000-09A0-487B-AFC6-7608E0588AC0}"/>
            </c:ext>
          </c:extLst>
        </c:ser>
        <c:ser>
          <c:idx val="1"/>
          <c:order val="1"/>
          <c:tx>
            <c:strRef>
              <c:f>全国平均との比較!$C$2</c:f>
              <c:strCache>
                <c:ptCount val="1"/>
                <c:pt idx="0">
                  <c:v>全国平均</c:v>
                </c:pt>
              </c:strCache>
            </c:strRef>
          </c:tx>
          <c:spPr>
            <a:ln w="19050" cap="rnd">
              <a:solidFill>
                <a:srgbClr val="FFC000"/>
              </a:solidFill>
              <a:prstDash val="sysDash"/>
              <a:round/>
            </a:ln>
            <a:effectLst/>
          </c:spPr>
          <c:marker>
            <c:symbol val="circle"/>
            <c:size val="5"/>
            <c:spPr>
              <a:solidFill>
                <a:schemeClr val="accent2"/>
              </a:solidFill>
              <a:ln w="19050">
                <a:solidFill>
                  <a:srgbClr val="FFC000"/>
                </a:solidFill>
                <a:prstDash val="sysDash"/>
              </a:ln>
              <a:effectLst/>
            </c:spPr>
          </c:marker>
          <c:cat>
            <c:strRef>
              <c:f>全国平均との比較!$A$3:$A$19</c:f>
              <c:strCache>
                <c:ptCount val="17"/>
                <c:pt idx="0">
                  <c:v>ゴール１</c:v>
                </c:pt>
                <c:pt idx="1">
                  <c:v>ゴール2</c:v>
                </c:pt>
                <c:pt idx="2">
                  <c:v>ゴール3</c:v>
                </c:pt>
                <c:pt idx="3">
                  <c:v>ゴール4</c:v>
                </c:pt>
                <c:pt idx="4">
                  <c:v>ゴール5</c:v>
                </c:pt>
                <c:pt idx="5">
                  <c:v>ゴール6</c:v>
                </c:pt>
                <c:pt idx="6">
                  <c:v>ゴール7</c:v>
                </c:pt>
                <c:pt idx="7">
                  <c:v>ゴール8</c:v>
                </c:pt>
                <c:pt idx="8">
                  <c:v>ゴール9</c:v>
                </c:pt>
                <c:pt idx="9">
                  <c:v>ゴール10</c:v>
                </c:pt>
                <c:pt idx="10">
                  <c:v>ゴール11</c:v>
                </c:pt>
                <c:pt idx="11">
                  <c:v>ゴール12</c:v>
                </c:pt>
                <c:pt idx="12">
                  <c:v>ゴール13</c:v>
                </c:pt>
                <c:pt idx="13">
                  <c:v>ゴール14</c:v>
                </c:pt>
                <c:pt idx="14">
                  <c:v>ゴール15</c:v>
                </c:pt>
                <c:pt idx="15">
                  <c:v>ゴール16</c:v>
                </c:pt>
                <c:pt idx="16">
                  <c:v>ゴール17</c:v>
                </c:pt>
              </c:strCache>
            </c:strRef>
          </c:cat>
          <c:val>
            <c:numRef>
              <c:f>全国平均との比較!$C$3:$C$19</c:f>
              <c:numCache>
                <c:formatCode>#,##0.0;[Red]\-#,##0.0</c:formatCode>
                <c:ptCount val="17"/>
                <c:pt idx="0">
                  <c:v>51.166056626935905</c:v>
                </c:pt>
                <c:pt idx="1">
                  <c:v>58.1427525860869</c:v>
                </c:pt>
                <c:pt idx="2">
                  <c:v>60.142428347448103</c:v>
                </c:pt>
                <c:pt idx="3">
                  <c:v>46.633467649387235</c:v>
                </c:pt>
                <c:pt idx="4">
                  <c:v>53.250603629267729</c:v>
                </c:pt>
                <c:pt idx="5">
                  <c:v>63.40156836726711</c:v>
                </c:pt>
                <c:pt idx="6">
                  <c:v>57.020225471745213</c:v>
                </c:pt>
                <c:pt idx="7">
                  <c:v>49.83280878510584</c:v>
                </c:pt>
                <c:pt idx="8">
                  <c:v>36.580438027913416</c:v>
                </c:pt>
                <c:pt idx="9">
                  <c:v>54.327905956301876</c:v>
                </c:pt>
                <c:pt idx="10">
                  <c:v>53.281877855283248</c:v>
                </c:pt>
                <c:pt idx="11">
                  <c:v>68.352421912322811</c:v>
                </c:pt>
                <c:pt idx="12">
                  <c:v>67.063056790849117</c:v>
                </c:pt>
                <c:pt idx="13">
                  <c:v>73.779039493499923</c:v>
                </c:pt>
                <c:pt idx="14">
                  <c:v>68.181895467976531</c:v>
                </c:pt>
                <c:pt idx="15">
                  <c:v>52.091377922148567</c:v>
                </c:pt>
                <c:pt idx="16">
                  <c:v>48.866326942422191</c:v>
                </c:pt>
              </c:numCache>
            </c:numRef>
          </c:val>
          <c:extLst>
            <c:ext xmlns:c16="http://schemas.microsoft.com/office/drawing/2014/chart" uri="{C3380CC4-5D6E-409C-BE32-E72D297353CC}">
              <c16:uniqueId val="{00000001-09A0-487B-AFC6-7608E0588AC0}"/>
            </c:ext>
          </c:extLst>
        </c:ser>
        <c:dLbls>
          <c:showLegendKey val="0"/>
          <c:showVal val="0"/>
          <c:showCatName val="0"/>
          <c:showSerName val="0"/>
          <c:showPercent val="0"/>
          <c:showBubbleSize val="0"/>
        </c:dLbls>
        <c:axId val="455596000"/>
        <c:axId val="455597176"/>
      </c:radarChart>
      <c:catAx>
        <c:axId val="45559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55597176"/>
        <c:crosses val="autoZero"/>
        <c:auto val="1"/>
        <c:lblAlgn val="ctr"/>
        <c:lblOffset val="100"/>
        <c:noMultiLvlLbl val="0"/>
      </c:catAx>
      <c:valAx>
        <c:axId val="455597176"/>
        <c:scaling>
          <c:orientation val="minMax"/>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55596000"/>
        <c:crosses val="autoZero"/>
        <c:crossBetween val="between"/>
      </c:valAx>
      <c:spPr>
        <a:noFill/>
        <a:ln>
          <a:noFill/>
        </a:ln>
        <a:effectLst/>
      </c:spPr>
    </c:plotArea>
    <c:legend>
      <c:legendPos val="t"/>
      <c:layout>
        <c:manualLayout>
          <c:xMode val="edge"/>
          <c:yMode val="edge"/>
          <c:x val="0.43802436790024174"/>
          <c:y val="0.93968065768285236"/>
          <c:w val="0.5583917358778252"/>
          <c:h val="5.855439383358415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ビジョン策定時との比較</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803557981687589"/>
          <c:y val="0.18471896896053264"/>
          <c:w val="0.72392884036624827"/>
          <c:h val="0.63392814713213619"/>
        </c:manualLayout>
      </c:layout>
      <c:radarChart>
        <c:radarStyle val="marker"/>
        <c:varyColors val="0"/>
        <c:ser>
          <c:idx val="0"/>
          <c:order val="0"/>
          <c:tx>
            <c:strRef>
              <c:f>'前回スコアとの比較 (前回スコア指標除外バージョン)'!$B$2</c:f>
              <c:strCache>
                <c:ptCount val="1"/>
                <c:pt idx="0">
                  <c:v>今回</c:v>
                </c:pt>
              </c:strCache>
            </c:strRef>
          </c:tx>
          <c:spPr>
            <a:ln w="28575" cap="rnd">
              <a:solidFill>
                <a:srgbClr val="FF0000"/>
              </a:solidFill>
              <a:round/>
            </a:ln>
            <a:effectLst/>
          </c:spPr>
          <c:marker>
            <c:symbol val="circle"/>
            <c:size val="5"/>
            <c:spPr>
              <a:solidFill>
                <a:schemeClr val="accent1"/>
              </a:solidFill>
              <a:ln w="9525">
                <a:solidFill>
                  <a:srgbClr val="FF0000"/>
                </a:solidFill>
              </a:ln>
              <a:effectLst/>
            </c:spPr>
          </c:marker>
          <c:cat>
            <c:strRef>
              <c:f>'前回スコアとの比較 (前回スコア指標除外バージョン)'!$A$3:$A$19</c:f>
              <c:strCache>
                <c:ptCount val="17"/>
                <c:pt idx="0">
                  <c:v>ゴール1</c:v>
                </c:pt>
                <c:pt idx="1">
                  <c:v>ゴール2</c:v>
                </c:pt>
                <c:pt idx="2">
                  <c:v>ゴール3</c:v>
                </c:pt>
                <c:pt idx="3">
                  <c:v>ゴール4</c:v>
                </c:pt>
                <c:pt idx="4">
                  <c:v>ゴール5</c:v>
                </c:pt>
                <c:pt idx="5">
                  <c:v>ゴール6</c:v>
                </c:pt>
                <c:pt idx="6">
                  <c:v>ゴール7</c:v>
                </c:pt>
                <c:pt idx="7">
                  <c:v>ゴール8</c:v>
                </c:pt>
                <c:pt idx="8">
                  <c:v>ゴール9</c:v>
                </c:pt>
                <c:pt idx="9">
                  <c:v>ゴール10</c:v>
                </c:pt>
                <c:pt idx="10">
                  <c:v>ゴール11</c:v>
                </c:pt>
                <c:pt idx="11">
                  <c:v>ゴール12</c:v>
                </c:pt>
                <c:pt idx="12">
                  <c:v>ゴール13</c:v>
                </c:pt>
                <c:pt idx="13">
                  <c:v>ゴール14</c:v>
                </c:pt>
                <c:pt idx="14">
                  <c:v>ゴール15</c:v>
                </c:pt>
                <c:pt idx="15">
                  <c:v>ゴール16</c:v>
                </c:pt>
                <c:pt idx="16">
                  <c:v>ゴール17</c:v>
                </c:pt>
              </c:strCache>
            </c:strRef>
          </c:cat>
          <c:val>
            <c:numRef>
              <c:f>'前回スコアとの比較 (前回スコア指標除外バージョン)'!$B$3:$B$19</c:f>
              <c:numCache>
                <c:formatCode>#,##0.0;[Red]\-#,##0.0</c:formatCode>
                <c:ptCount val="17"/>
                <c:pt idx="0">
                  <c:v>46.716389918177072</c:v>
                </c:pt>
                <c:pt idx="1">
                  <c:v>62.560518600557685</c:v>
                </c:pt>
                <c:pt idx="2">
                  <c:v>60.466986984053761</c:v>
                </c:pt>
                <c:pt idx="3">
                  <c:v>39.727915323620536</c:v>
                </c:pt>
                <c:pt idx="4">
                  <c:v>53.823220339054835</c:v>
                </c:pt>
                <c:pt idx="5">
                  <c:v>70.713930450391658</c:v>
                </c:pt>
                <c:pt idx="6">
                  <c:v>55.415992518828055</c:v>
                </c:pt>
                <c:pt idx="7">
                  <c:v>43.836766453979699</c:v>
                </c:pt>
                <c:pt idx="8">
                  <c:v>61.300831062330722</c:v>
                </c:pt>
                <c:pt idx="9">
                  <c:v>48.856307987122932</c:v>
                </c:pt>
                <c:pt idx="10">
                  <c:v>63.790154587093376</c:v>
                </c:pt>
                <c:pt idx="11">
                  <c:v>76.742900851512317</c:v>
                </c:pt>
                <c:pt idx="12">
                  <c:v>80.994937996993642</c:v>
                </c:pt>
                <c:pt idx="13">
                  <c:v>81.123595505617971</c:v>
                </c:pt>
                <c:pt idx="14">
                  <c:v>63.673361087073474</c:v>
                </c:pt>
                <c:pt idx="15">
                  <c:v>38.866062933831209</c:v>
                </c:pt>
                <c:pt idx="16">
                  <c:v>59.321560827843541</c:v>
                </c:pt>
              </c:numCache>
            </c:numRef>
          </c:val>
          <c:extLst>
            <c:ext xmlns:c16="http://schemas.microsoft.com/office/drawing/2014/chart" uri="{C3380CC4-5D6E-409C-BE32-E72D297353CC}">
              <c16:uniqueId val="{00000000-99FA-41B9-B004-B26E17DC2FB6}"/>
            </c:ext>
          </c:extLst>
        </c:ser>
        <c:ser>
          <c:idx val="1"/>
          <c:order val="1"/>
          <c:tx>
            <c:strRef>
              <c:f>'前回スコアとの比較 (前回スコア指標除外バージョン)'!$C$2</c:f>
              <c:strCache>
                <c:ptCount val="1"/>
                <c:pt idx="0">
                  <c:v>前回</c:v>
                </c:pt>
              </c:strCache>
            </c:strRef>
          </c:tx>
          <c:spPr>
            <a:ln w="19050" cap="rnd">
              <a:solidFill>
                <a:srgbClr val="FFC000"/>
              </a:solidFill>
              <a:prstDash val="sysDash"/>
              <a:round/>
            </a:ln>
            <a:effectLst/>
          </c:spPr>
          <c:marker>
            <c:symbol val="circle"/>
            <c:size val="5"/>
            <c:spPr>
              <a:solidFill>
                <a:schemeClr val="accent2"/>
              </a:solidFill>
              <a:ln w="19050">
                <a:solidFill>
                  <a:srgbClr val="FFC000"/>
                </a:solidFill>
              </a:ln>
              <a:effectLst/>
            </c:spPr>
          </c:marker>
          <c:cat>
            <c:strRef>
              <c:f>'前回スコアとの比較 (前回スコア指標除外バージョン)'!$A$3:$A$19</c:f>
              <c:strCache>
                <c:ptCount val="17"/>
                <c:pt idx="0">
                  <c:v>ゴール1</c:v>
                </c:pt>
                <c:pt idx="1">
                  <c:v>ゴール2</c:v>
                </c:pt>
                <c:pt idx="2">
                  <c:v>ゴール3</c:v>
                </c:pt>
                <c:pt idx="3">
                  <c:v>ゴール4</c:v>
                </c:pt>
                <c:pt idx="4">
                  <c:v>ゴール5</c:v>
                </c:pt>
                <c:pt idx="5">
                  <c:v>ゴール6</c:v>
                </c:pt>
                <c:pt idx="6">
                  <c:v>ゴール7</c:v>
                </c:pt>
                <c:pt idx="7">
                  <c:v>ゴール8</c:v>
                </c:pt>
                <c:pt idx="8">
                  <c:v>ゴール9</c:v>
                </c:pt>
                <c:pt idx="9">
                  <c:v>ゴール10</c:v>
                </c:pt>
                <c:pt idx="10">
                  <c:v>ゴール11</c:v>
                </c:pt>
                <c:pt idx="11">
                  <c:v>ゴール12</c:v>
                </c:pt>
                <c:pt idx="12">
                  <c:v>ゴール13</c:v>
                </c:pt>
                <c:pt idx="13">
                  <c:v>ゴール14</c:v>
                </c:pt>
                <c:pt idx="14">
                  <c:v>ゴール15</c:v>
                </c:pt>
                <c:pt idx="15">
                  <c:v>ゴール16</c:v>
                </c:pt>
                <c:pt idx="16">
                  <c:v>ゴール17</c:v>
                </c:pt>
              </c:strCache>
            </c:strRef>
          </c:cat>
          <c:val>
            <c:numRef>
              <c:f>'前回スコアとの比較 (前回スコア指標除外バージョン)'!$C$3:$C$19</c:f>
              <c:numCache>
                <c:formatCode>#,##0.0;[Red]\-#,##0.0</c:formatCode>
                <c:ptCount val="17"/>
                <c:pt idx="0">
                  <c:v>50.320000000000007</c:v>
                </c:pt>
                <c:pt idx="1">
                  <c:v>100</c:v>
                </c:pt>
                <c:pt idx="2">
                  <c:v>46.873076923076923</c:v>
                </c:pt>
                <c:pt idx="3">
                  <c:v>44.293636363636367</c:v>
                </c:pt>
                <c:pt idx="4">
                  <c:v>51.862500000000004</c:v>
                </c:pt>
                <c:pt idx="5">
                  <c:v>98.58</c:v>
                </c:pt>
                <c:pt idx="6">
                  <c:v>53.19</c:v>
                </c:pt>
                <c:pt idx="7">
                  <c:v>56.837142857142858</c:v>
                </c:pt>
                <c:pt idx="8">
                  <c:v>54.254999999999995</c:v>
                </c:pt>
                <c:pt idx="9">
                  <c:v>70.92</c:v>
                </c:pt>
                <c:pt idx="10">
                  <c:v>56.125624999999999</c:v>
                </c:pt>
                <c:pt idx="11">
                  <c:v>38.300000000000004</c:v>
                </c:pt>
                <c:pt idx="12">
                  <c:v>86.905000000000015</c:v>
                </c:pt>
                <c:pt idx="13">
                  <c:v>0</c:v>
                </c:pt>
                <c:pt idx="14">
                  <c:v>74.47</c:v>
                </c:pt>
                <c:pt idx="15">
                  <c:v>18.568181818181817</c:v>
                </c:pt>
                <c:pt idx="16">
                  <c:v>96.805000000000007</c:v>
                </c:pt>
              </c:numCache>
            </c:numRef>
          </c:val>
          <c:extLst>
            <c:ext xmlns:c16="http://schemas.microsoft.com/office/drawing/2014/chart" uri="{C3380CC4-5D6E-409C-BE32-E72D297353CC}">
              <c16:uniqueId val="{00000001-99FA-41B9-B004-B26E17DC2FB6}"/>
            </c:ext>
          </c:extLst>
        </c:ser>
        <c:dLbls>
          <c:showLegendKey val="0"/>
          <c:showVal val="0"/>
          <c:showCatName val="0"/>
          <c:showSerName val="0"/>
          <c:showPercent val="0"/>
          <c:showBubbleSize val="0"/>
        </c:dLbls>
        <c:axId val="707674664"/>
        <c:axId val="707663296"/>
      </c:radarChart>
      <c:catAx>
        <c:axId val="707674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07663296"/>
        <c:crosses val="autoZero"/>
        <c:auto val="1"/>
        <c:lblAlgn val="ctr"/>
        <c:lblOffset val="100"/>
        <c:noMultiLvlLbl val="0"/>
      </c:catAx>
      <c:valAx>
        <c:axId val="707663296"/>
        <c:scaling>
          <c:orientation val="minMax"/>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07674664"/>
        <c:crosses val="autoZero"/>
        <c:crossBetween val="between"/>
      </c:valAx>
      <c:spPr>
        <a:noFill/>
        <a:ln>
          <a:noFill/>
        </a:ln>
        <a:effectLst/>
      </c:spPr>
    </c:plotArea>
    <c:legend>
      <c:legendPos val="t"/>
      <c:layout>
        <c:manualLayout>
          <c:xMode val="edge"/>
          <c:yMode val="edge"/>
          <c:x val="0.6278783164604137"/>
          <c:y val="0.91673026519673173"/>
          <c:w val="0.33428812420583864"/>
          <c:h val="4.65161909396373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0.75562</cdr:x>
      <cdr:y>0.28973</cdr:y>
    </cdr:from>
    <cdr:to>
      <cdr:x>0.87936</cdr:x>
      <cdr:y>0.34384</cdr:y>
    </cdr:to>
    <cdr:sp macro="" textlink="">
      <cdr:nvSpPr>
        <cdr:cNvPr id="2" name="正方形/長方形 1"/>
        <cdr:cNvSpPr/>
      </cdr:nvSpPr>
      <cdr:spPr>
        <a:xfrm xmlns:a="http://schemas.openxmlformats.org/drawingml/2006/main">
          <a:off x="3145915" y="1379258"/>
          <a:ext cx="515155" cy="257578"/>
        </a:xfrm>
        <a:prstGeom xmlns:a="http://schemas.openxmlformats.org/drawingml/2006/main" prst="rect">
          <a:avLst/>
        </a:prstGeom>
        <a:noFill xmlns:a="http://schemas.openxmlformats.org/drawingml/2006/main"/>
        <a:ln xmlns:a="http://schemas.openxmlformats.org/drawingml/2006/main" w="22225">
          <a:solidFill>
            <a:srgbClr val="00B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0.87626</cdr:x>
      <cdr:y>0.5</cdr:y>
    </cdr:from>
    <cdr:to>
      <cdr:x>1</cdr:x>
      <cdr:y>0.55411</cdr:y>
    </cdr:to>
    <cdr:sp macro="" textlink="">
      <cdr:nvSpPr>
        <cdr:cNvPr id="4" name="正方形/長方形 3"/>
        <cdr:cNvSpPr/>
      </cdr:nvSpPr>
      <cdr:spPr>
        <a:xfrm xmlns:a="http://schemas.openxmlformats.org/drawingml/2006/main">
          <a:off x="3648191" y="2380226"/>
          <a:ext cx="515155" cy="257578"/>
        </a:xfrm>
        <a:prstGeom xmlns:a="http://schemas.openxmlformats.org/drawingml/2006/main" prst="rect">
          <a:avLst/>
        </a:prstGeom>
        <a:noFill xmlns:a="http://schemas.openxmlformats.org/drawingml/2006/main"/>
        <a:ln xmlns:a="http://schemas.openxmlformats.org/drawingml/2006/main" w="22225">
          <a:solidFill>
            <a:srgbClr val="00B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0.1122</cdr:x>
      <cdr:y>0.72184</cdr:y>
    </cdr:from>
    <cdr:to>
      <cdr:x>0.23593</cdr:x>
      <cdr:y>0.77595</cdr:y>
    </cdr:to>
    <cdr:sp macro="" textlink="">
      <cdr:nvSpPr>
        <cdr:cNvPr id="5" name="正方形/長方形 4"/>
        <cdr:cNvSpPr/>
      </cdr:nvSpPr>
      <cdr:spPr>
        <a:xfrm xmlns:a="http://schemas.openxmlformats.org/drawingml/2006/main">
          <a:off x="467109" y="3436293"/>
          <a:ext cx="515155" cy="257578"/>
        </a:xfrm>
        <a:prstGeom xmlns:a="http://schemas.openxmlformats.org/drawingml/2006/main" prst="rect">
          <a:avLst/>
        </a:prstGeom>
        <a:noFill xmlns:a="http://schemas.openxmlformats.org/drawingml/2006/main"/>
        <a:ln xmlns:a="http://schemas.openxmlformats.org/drawingml/2006/main" w="22225">
          <a:solidFill>
            <a:srgbClr val="00B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0.70922</cdr:x>
      <cdr:y>0.78948</cdr:y>
    </cdr:from>
    <cdr:to>
      <cdr:x>0.83296</cdr:x>
      <cdr:y>0.84358</cdr:y>
    </cdr:to>
    <cdr:sp macro="" textlink="">
      <cdr:nvSpPr>
        <cdr:cNvPr id="6" name="正方形/長方形 5"/>
        <cdr:cNvSpPr/>
      </cdr:nvSpPr>
      <cdr:spPr>
        <a:xfrm xmlns:a="http://schemas.openxmlformats.org/drawingml/2006/main">
          <a:off x="2952732" y="3758265"/>
          <a:ext cx="515155" cy="257578"/>
        </a:xfrm>
        <a:prstGeom xmlns:a="http://schemas.openxmlformats.org/drawingml/2006/main" prst="rect">
          <a:avLst/>
        </a:prstGeom>
        <a:noFill xmlns:a="http://schemas.openxmlformats.org/drawingml/2006/main"/>
        <a:ln xmlns:a="http://schemas.openxmlformats.org/drawingml/2006/main" w="22225">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0.33775</cdr:x>
      <cdr:y>0.84088</cdr:y>
    </cdr:from>
    <cdr:to>
      <cdr:x>0.46149</cdr:x>
      <cdr:y>0.89499</cdr:y>
    </cdr:to>
    <cdr:sp macro="" textlink="">
      <cdr:nvSpPr>
        <cdr:cNvPr id="7" name="正方形/長方形 6"/>
        <cdr:cNvSpPr/>
      </cdr:nvSpPr>
      <cdr:spPr>
        <a:xfrm xmlns:a="http://schemas.openxmlformats.org/drawingml/2006/main">
          <a:off x="1406176" y="4002963"/>
          <a:ext cx="515155" cy="257578"/>
        </a:xfrm>
        <a:prstGeom xmlns:a="http://schemas.openxmlformats.org/drawingml/2006/main" prst="rect">
          <a:avLst/>
        </a:prstGeom>
        <a:noFill xmlns:a="http://schemas.openxmlformats.org/drawingml/2006/main"/>
        <a:ln xmlns:a="http://schemas.openxmlformats.org/drawingml/2006/main" w="22225">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369491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4154679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523485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141947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67390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2493466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287633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228451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3462008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141481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D6CAD98-A7B3-4A4C-A3E5-6ED2250DA247}" type="datetimeFigureOut">
              <a:rPr kumimoji="1" lang="ja-JP" altLang="en-US" smtClean="0"/>
              <a:t>2023/6/2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18456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CAD98-A7B3-4A4C-A3E5-6ED2250DA247}" type="datetimeFigureOut">
              <a:rPr kumimoji="1" lang="ja-JP" altLang="en-US" smtClean="0"/>
              <a:t>2023/6/2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DB636-40E0-4FE6-98F9-BB25BD7268DF}" type="slidenum">
              <a:rPr kumimoji="1" lang="ja-JP" altLang="en-US" smtClean="0"/>
              <a:t>‹#›</a:t>
            </a:fld>
            <a:endParaRPr kumimoji="1" lang="ja-JP" altLang="en-US"/>
          </a:p>
        </p:txBody>
      </p:sp>
    </p:spTree>
    <p:extLst>
      <p:ext uri="{BB962C8B-B14F-4D97-AF65-F5344CB8AC3E}">
        <p14:creationId xmlns:p14="http://schemas.microsoft.com/office/powerpoint/2010/main" val="341295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12124" y="926454"/>
            <a:ext cx="8567646" cy="1938992"/>
          </a:xfrm>
          <a:prstGeom prst="rect">
            <a:avLst/>
          </a:prstGeom>
          <a:noFill/>
        </p:spPr>
        <p:txBody>
          <a:bodyPr wrap="square" rtlCol="0">
            <a:spAutoFit/>
          </a:bodyPr>
          <a:lstStyle/>
          <a:p>
            <a:pPr algn="ctr"/>
            <a:r>
              <a:rPr kumimoji="1" lang="en-US" altLang="ja-JP" sz="6000" b="1" dirty="0" smtClean="0">
                <a:latin typeface="Meiryo UI" panose="020B0604030504040204" pitchFamily="50" charset="-128"/>
                <a:ea typeface="Meiryo UI" panose="020B0604030504040204" pitchFamily="50" charset="-128"/>
              </a:rPr>
              <a:t>OSAKA SDGs</a:t>
            </a:r>
            <a:r>
              <a:rPr kumimoji="1" lang="ja-JP" altLang="en-US" sz="6000" b="1" dirty="0">
                <a:latin typeface="Meiryo UI" panose="020B0604030504040204" pitchFamily="50" charset="-128"/>
                <a:ea typeface="Meiryo UI" panose="020B0604030504040204" pitchFamily="50" charset="-128"/>
              </a:rPr>
              <a:t> </a:t>
            </a:r>
            <a:r>
              <a:rPr kumimoji="1" lang="ja-JP" altLang="en-US" sz="6000" b="1" dirty="0" smtClean="0">
                <a:latin typeface="Meiryo UI" panose="020B0604030504040204" pitchFamily="50" charset="-128"/>
                <a:ea typeface="Meiryo UI" panose="020B0604030504040204" pitchFamily="50" charset="-128"/>
              </a:rPr>
              <a:t>ビジョン</a:t>
            </a:r>
            <a:endParaRPr kumimoji="1" lang="en-US" altLang="ja-JP" sz="6000" b="1" dirty="0" smtClean="0">
              <a:latin typeface="Meiryo UI" panose="020B0604030504040204" pitchFamily="50" charset="-128"/>
              <a:ea typeface="Meiryo UI" panose="020B0604030504040204" pitchFamily="50" charset="-128"/>
            </a:endParaRPr>
          </a:p>
          <a:p>
            <a:pPr algn="ctr"/>
            <a:r>
              <a:rPr kumimoji="1" lang="ja-JP" altLang="en-US" sz="6000" b="1" dirty="0" smtClean="0">
                <a:latin typeface="Meiryo UI" panose="020B0604030504040204" pitchFamily="50" charset="-128"/>
                <a:ea typeface="Meiryo UI" panose="020B0604030504040204" pitchFamily="50" charset="-128"/>
              </a:rPr>
              <a:t>中間点検（案）</a:t>
            </a:r>
            <a:endParaRPr kumimoji="1" lang="ja-JP" altLang="en-US" sz="6000" b="1" dirty="0">
              <a:latin typeface="Meiryo UI" panose="020B0604030504040204" pitchFamily="50" charset="-128"/>
              <a:ea typeface="Meiryo UI" panose="020B0604030504040204" pitchFamily="50" charset="-128"/>
            </a:endParaRPr>
          </a:p>
        </p:txBody>
      </p:sp>
      <p:sp>
        <p:nvSpPr>
          <p:cNvPr id="8" name="正方形/長方形 7"/>
          <p:cNvSpPr/>
          <p:nvPr/>
        </p:nvSpPr>
        <p:spPr>
          <a:xfrm>
            <a:off x="4162690" y="5546709"/>
            <a:ext cx="1569660" cy="923330"/>
          </a:xfrm>
          <a:prstGeom prst="rect">
            <a:avLst/>
          </a:prstGeom>
        </p:spPr>
        <p:txBody>
          <a:bodyPr wrap="none">
            <a:spAutoFit/>
          </a:bodyPr>
          <a:lstStyle/>
          <a:p>
            <a:pPr algn="ctr">
              <a:lnSpc>
                <a:spcPct val="150000"/>
              </a:lnSpc>
            </a:pPr>
            <a:r>
              <a:rPr kumimoji="1" lang="ja-JP" altLang="en-US" dirty="0" smtClean="0">
                <a:latin typeface="Meiryo UI" panose="020B0604030504040204" pitchFamily="50" charset="-128"/>
                <a:ea typeface="Meiryo UI" panose="020B0604030504040204" pitchFamily="50" charset="-128"/>
              </a:rPr>
              <a:t>令和</a:t>
            </a:r>
            <a:r>
              <a:rPr kumimoji="1" lang="en-US" altLang="ja-JP" dirty="0">
                <a:latin typeface="Meiryo UI" panose="020B0604030504040204" pitchFamily="50" charset="-128"/>
                <a:ea typeface="Meiryo UI" panose="020B0604030504040204" pitchFamily="50" charset="-128"/>
              </a:rPr>
              <a:t>5</a:t>
            </a:r>
            <a:r>
              <a:rPr kumimoji="1" lang="ja-JP" altLang="en-US" dirty="0" smtClean="0">
                <a:latin typeface="Meiryo UI" panose="020B0604030504040204" pitchFamily="50" charset="-128"/>
                <a:ea typeface="Meiryo UI" panose="020B0604030504040204" pitchFamily="50" charset="-128"/>
              </a:rPr>
              <a:t>年</a:t>
            </a:r>
            <a:r>
              <a:rPr kumimoji="1" lang="ja-JP" altLang="en-US" dirty="0">
                <a:latin typeface="Meiryo UI" panose="020B0604030504040204" pitchFamily="50" charset="-128"/>
                <a:ea typeface="Meiryo UI" panose="020B0604030504040204" pitchFamily="50" charset="-128"/>
              </a:rPr>
              <a:t>３</a:t>
            </a:r>
            <a:r>
              <a:rPr kumimoji="1" lang="ja-JP" altLang="en-US" dirty="0" smtClean="0">
                <a:latin typeface="Meiryo UI" panose="020B0604030504040204" pitchFamily="50" charset="-128"/>
                <a:ea typeface="Meiryo UI" panose="020B0604030504040204" pitchFamily="50" charset="-128"/>
              </a:rPr>
              <a:t>月</a:t>
            </a:r>
            <a:endParaRPr kumimoji="1" lang="en-US" altLang="ja-JP" dirty="0" smtClean="0">
              <a:latin typeface="Meiryo UI" panose="020B0604030504040204" pitchFamily="50" charset="-128"/>
              <a:ea typeface="Meiryo UI" panose="020B0604030504040204" pitchFamily="50" charset="-128"/>
            </a:endParaRPr>
          </a:p>
          <a:p>
            <a:pPr algn="ctr">
              <a:lnSpc>
                <a:spcPct val="150000"/>
              </a:lnSpc>
            </a:pPr>
            <a:r>
              <a:rPr kumimoji="1" lang="ja-JP" altLang="en-US" dirty="0" smtClean="0">
                <a:latin typeface="Meiryo UI" panose="020B0604030504040204" pitchFamily="50" charset="-128"/>
                <a:ea typeface="Meiryo UI" panose="020B0604030504040204" pitchFamily="50" charset="-128"/>
              </a:rPr>
              <a:t>企画室</a:t>
            </a:r>
            <a:r>
              <a:rPr kumimoji="1" lang="ja-JP" altLang="en-US" dirty="0">
                <a:latin typeface="Meiryo UI" panose="020B0604030504040204" pitchFamily="50" charset="-128"/>
                <a:ea typeface="Meiryo UI" panose="020B0604030504040204" pitchFamily="50" charset="-128"/>
              </a:rPr>
              <a:t>推進課</a:t>
            </a:r>
            <a:endParaRPr kumimoji="1" lang="en-US" altLang="ja-JP" dirty="0">
              <a:latin typeface="Meiryo UI" panose="020B0604030504040204" pitchFamily="50" charset="-128"/>
              <a:ea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3064086796"/>
              </p:ext>
            </p:extLst>
          </p:nvPr>
        </p:nvGraphicFramePr>
        <p:xfrm>
          <a:off x="6574434" y="190692"/>
          <a:ext cx="2405336" cy="458571"/>
        </p:xfrm>
        <a:graphic>
          <a:graphicData uri="http://schemas.openxmlformats.org/drawingml/2006/table">
            <a:tbl>
              <a:tblPr firstRow="1" bandRow="1">
                <a:tableStyleId>{5C22544A-7EE6-4342-B048-85BDC9FD1C3A}</a:tableStyleId>
              </a:tblPr>
              <a:tblGrid>
                <a:gridCol w="1202668">
                  <a:extLst>
                    <a:ext uri="{9D8B030D-6E8A-4147-A177-3AD203B41FA5}">
                      <a16:colId xmlns:a16="http://schemas.microsoft.com/office/drawing/2014/main" val="526443587"/>
                    </a:ext>
                  </a:extLst>
                </a:gridCol>
                <a:gridCol w="1202668">
                  <a:extLst>
                    <a:ext uri="{9D8B030D-6E8A-4147-A177-3AD203B41FA5}">
                      <a16:colId xmlns:a16="http://schemas.microsoft.com/office/drawing/2014/main" val="3631240380"/>
                    </a:ext>
                  </a:extLst>
                </a:gridCol>
              </a:tblGrid>
              <a:tr h="243418">
                <a:tc gridSpan="2">
                  <a:txBody>
                    <a:bodyPr/>
                    <a:lstStyle/>
                    <a:p>
                      <a:pPr algn="ctr"/>
                      <a:r>
                        <a:rPr kumimoji="1" lang="zh-TW" altLang="en-US" sz="800" b="0" dirty="0" smtClean="0">
                          <a:solidFill>
                            <a:schemeClr val="tx1"/>
                          </a:solidFill>
                          <a:latin typeface="Meiryo UI" panose="020B0604030504040204" pitchFamily="50" charset="-128"/>
                          <a:ea typeface="Meiryo UI" panose="020B0604030504040204" pitchFamily="50" charset="-128"/>
                        </a:rPr>
                        <a:t>令和</a:t>
                      </a:r>
                      <a:r>
                        <a:rPr kumimoji="1" lang="en-US" altLang="zh-TW" sz="800" b="0" dirty="0" smtClean="0">
                          <a:solidFill>
                            <a:schemeClr val="tx1"/>
                          </a:solidFill>
                          <a:latin typeface="Meiryo UI" panose="020B0604030504040204" pitchFamily="50" charset="-128"/>
                          <a:ea typeface="Meiryo UI" panose="020B0604030504040204" pitchFamily="50" charset="-128"/>
                        </a:rPr>
                        <a:t>4</a:t>
                      </a:r>
                      <a:r>
                        <a:rPr kumimoji="1" lang="zh-TW" altLang="en-US" sz="800" b="0" dirty="0" smtClean="0">
                          <a:solidFill>
                            <a:schemeClr val="tx1"/>
                          </a:solidFill>
                          <a:latin typeface="Meiryo UI" panose="020B0604030504040204" pitchFamily="50" charset="-128"/>
                          <a:ea typeface="Meiryo UI" panose="020B0604030504040204" pitchFamily="50" charset="-128"/>
                        </a:rPr>
                        <a:t>年度 大阪府</a:t>
                      </a:r>
                      <a:r>
                        <a:rPr kumimoji="1" lang="en-US" altLang="zh-TW" sz="800" b="0" dirty="0" smtClean="0">
                          <a:solidFill>
                            <a:schemeClr val="tx1"/>
                          </a:solidFill>
                          <a:latin typeface="Meiryo UI" panose="020B0604030504040204" pitchFamily="50" charset="-128"/>
                          <a:ea typeface="Meiryo UI" panose="020B0604030504040204" pitchFamily="50" charset="-128"/>
                        </a:rPr>
                        <a:t>SDGs</a:t>
                      </a:r>
                      <a:r>
                        <a:rPr kumimoji="1" lang="zh-TW" altLang="en-US" sz="800" b="0" dirty="0" smtClean="0">
                          <a:solidFill>
                            <a:schemeClr val="tx1"/>
                          </a:solidFill>
                          <a:latin typeface="Meiryo UI" panose="020B0604030504040204" pitchFamily="50" charset="-128"/>
                          <a:ea typeface="Meiryo UI" panose="020B0604030504040204" pitchFamily="50" charset="-128"/>
                        </a:rPr>
                        <a:t>有識者会議（第２回）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a:tc>
                <a:extLst>
                  <a:ext uri="{0D108BD9-81ED-4DB2-BD59-A6C34878D82A}">
                    <a16:rowId xmlns:a16="http://schemas.microsoft.com/office/drawing/2014/main" val="935248060"/>
                  </a:ext>
                </a:extLst>
              </a:tr>
              <a:tr h="215153">
                <a:tc>
                  <a:txBody>
                    <a:bodyPr/>
                    <a:lstStyle/>
                    <a:p>
                      <a:pPr algn="ctr"/>
                      <a:r>
                        <a:rPr kumimoji="1" lang="ja-JP" altLang="en-US" sz="800" b="0" dirty="0" smtClean="0">
                          <a:latin typeface="Meiryo UI" panose="020B0604030504040204" pitchFamily="50" charset="-128"/>
                          <a:ea typeface="Meiryo UI" panose="020B0604030504040204" pitchFamily="50" charset="-128"/>
                        </a:rPr>
                        <a:t>令和</a:t>
                      </a:r>
                      <a:r>
                        <a:rPr kumimoji="1" lang="en-US" altLang="ja-JP" sz="800" b="0" dirty="0" smtClean="0">
                          <a:latin typeface="Meiryo UI" panose="020B0604030504040204" pitchFamily="50" charset="-128"/>
                          <a:ea typeface="Meiryo UI" panose="020B0604030504040204" pitchFamily="50" charset="-128"/>
                        </a:rPr>
                        <a:t>5</a:t>
                      </a:r>
                      <a:r>
                        <a:rPr kumimoji="1" lang="ja-JP" altLang="en-US" sz="800" b="0" dirty="0" smtClean="0">
                          <a:latin typeface="Meiryo UI" panose="020B0604030504040204" pitchFamily="50" charset="-128"/>
                          <a:ea typeface="Meiryo UI" panose="020B0604030504040204" pitchFamily="50" charset="-128"/>
                        </a:rPr>
                        <a:t>年</a:t>
                      </a:r>
                      <a:r>
                        <a:rPr kumimoji="1" lang="en-US" altLang="ja-JP" sz="800" b="0" dirty="0" smtClean="0">
                          <a:latin typeface="Meiryo UI" panose="020B0604030504040204" pitchFamily="50" charset="-128"/>
                          <a:ea typeface="Meiryo UI" panose="020B0604030504040204" pitchFamily="50" charset="-128"/>
                        </a:rPr>
                        <a:t>3</a:t>
                      </a:r>
                      <a:r>
                        <a:rPr kumimoji="1" lang="ja-JP" altLang="en-US" sz="800" b="0" dirty="0" smtClean="0">
                          <a:latin typeface="Meiryo UI" panose="020B0604030504040204" pitchFamily="50" charset="-128"/>
                          <a:ea typeface="Meiryo UI" panose="020B0604030504040204" pitchFamily="50" charset="-128"/>
                        </a:rPr>
                        <a:t>月</a:t>
                      </a:r>
                      <a:r>
                        <a:rPr kumimoji="1" lang="en-US" altLang="ja-JP" sz="800" b="0" dirty="0" smtClean="0">
                          <a:latin typeface="Meiryo UI" panose="020B0604030504040204" pitchFamily="50" charset="-128"/>
                          <a:ea typeface="Meiryo UI" panose="020B0604030504040204" pitchFamily="50" charset="-128"/>
                        </a:rPr>
                        <a:t>29</a:t>
                      </a:r>
                      <a:r>
                        <a:rPr kumimoji="1" lang="ja-JP" altLang="en-US" sz="800" b="0" dirty="0" smtClean="0">
                          <a:latin typeface="Meiryo UI" panose="020B0604030504040204" pitchFamily="50" charset="-128"/>
                          <a:ea typeface="Meiryo UI" panose="020B0604030504040204" pitchFamily="50" charset="-128"/>
                        </a:rPr>
                        <a:t>日</a:t>
                      </a:r>
                      <a:endParaRPr kumimoji="1" lang="ja-JP" altLang="en-US" sz="8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800" b="0" dirty="0" smtClean="0">
                          <a:latin typeface="Meiryo UI" panose="020B0604030504040204" pitchFamily="50" charset="-128"/>
                          <a:ea typeface="Meiryo UI" panose="020B0604030504040204" pitchFamily="50" charset="-128"/>
                        </a:rPr>
                        <a:t>資料２</a:t>
                      </a:r>
                      <a:endParaRPr kumimoji="1" lang="ja-JP" altLang="en-US" sz="8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7896554"/>
                  </a:ext>
                </a:extLst>
              </a:tr>
            </a:tbl>
          </a:graphicData>
        </a:graphic>
      </p:graphicFrame>
      <p:sp>
        <p:nvSpPr>
          <p:cNvPr id="2" name="テキスト ボックス 1"/>
          <p:cNvSpPr txBox="1"/>
          <p:nvPr/>
        </p:nvSpPr>
        <p:spPr>
          <a:xfrm>
            <a:off x="561662" y="4485662"/>
            <a:ext cx="8268570" cy="954107"/>
          </a:xfrm>
          <a:prstGeom prst="rect">
            <a:avLst/>
          </a:prstGeom>
          <a:noFill/>
          <a:ln>
            <a:solidFill>
              <a:schemeClr val="tx1">
                <a:lumMod val="50000"/>
                <a:lumOff val="50000"/>
              </a:schemeClr>
            </a:solidFill>
          </a:ln>
        </p:spPr>
        <p:txBody>
          <a:bodyPr wrap="square" rtlCol="0">
            <a:spAutoFit/>
          </a:bodyPr>
          <a:lstStyle/>
          <a:p>
            <a:r>
              <a:rPr kumimoji="1" lang="ja-JP" altLang="en-US" sz="800" dirty="0" smtClean="0"/>
              <a:t>本資料</a:t>
            </a:r>
            <a:r>
              <a:rPr kumimoji="1" lang="ja-JP" altLang="en-US" sz="800" dirty="0"/>
              <a:t>の</a:t>
            </a:r>
            <a:r>
              <a:rPr kumimoji="1" lang="ja-JP" altLang="en-US" sz="800" dirty="0" smtClean="0"/>
              <a:t>出典</a:t>
            </a:r>
            <a:r>
              <a:rPr kumimoji="1" lang="ja-JP" altLang="en-US" sz="800" dirty="0"/>
              <a:t>元</a:t>
            </a:r>
            <a:r>
              <a:rPr kumimoji="1" lang="ja-JP" altLang="en-US" sz="800" dirty="0" smtClean="0"/>
              <a:t>は</a:t>
            </a:r>
            <a:r>
              <a:rPr kumimoji="1" lang="ja-JP" altLang="en-US" sz="800" dirty="0"/>
              <a:t>以下の</a:t>
            </a:r>
            <a:r>
              <a:rPr kumimoji="1" lang="ja-JP" altLang="en-US" sz="800" dirty="0" smtClean="0"/>
              <a:t>通り。</a:t>
            </a:r>
            <a:endParaRPr kumimoji="1" lang="en-US" altLang="ja-JP" sz="800" dirty="0"/>
          </a:p>
          <a:p>
            <a:r>
              <a:rPr kumimoji="1" lang="ja-JP" altLang="en-US" sz="800" dirty="0" smtClean="0"/>
              <a:t>○「自治体</a:t>
            </a:r>
            <a:r>
              <a:rPr kumimoji="1" lang="ja-JP" altLang="en-US" sz="800" dirty="0"/>
              <a:t>ＳＤＧｓ指標からみた大阪の</a:t>
            </a:r>
            <a:r>
              <a:rPr kumimoji="1" lang="ja-JP" altLang="en-US" sz="800" dirty="0" smtClean="0"/>
              <a:t>評価」の指標</a:t>
            </a:r>
            <a:endParaRPr kumimoji="1" lang="en-US" altLang="ja-JP" sz="800" dirty="0" smtClean="0"/>
          </a:p>
          <a:p>
            <a:r>
              <a:rPr kumimoji="1" lang="ja-JP" altLang="en-US" sz="800" dirty="0">
                <a:sym typeface="Wingdings" panose="05000000000000000000" pitchFamily="2" charset="2"/>
              </a:rPr>
              <a:t>　</a:t>
            </a:r>
            <a:r>
              <a:rPr kumimoji="1" lang="ja-JP" altLang="en-US" sz="800" dirty="0" smtClean="0">
                <a:sym typeface="Wingdings" panose="05000000000000000000" pitchFamily="2" charset="2"/>
              </a:rPr>
              <a:t>ビジョン</a:t>
            </a:r>
            <a:r>
              <a:rPr kumimoji="1" lang="ja-JP" altLang="en-US" sz="800" dirty="0">
                <a:sym typeface="Wingdings" panose="05000000000000000000" pitchFamily="2" charset="2"/>
              </a:rPr>
              <a:t>策</a:t>
            </a:r>
            <a:r>
              <a:rPr kumimoji="1" lang="ja-JP" altLang="en-US" sz="800" dirty="0" smtClean="0">
                <a:sym typeface="Wingdings" panose="05000000000000000000" pitchFamily="2" charset="2"/>
              </a:rPr>
              <a:t>定時：</a:t>
            </a:r>
            <a:r>
              <a:rPr kumimoji="1" lang="ja-JP" altLang="en-US" sz="800" dirty="0"/>
              <a:t>一般財団</a:t>
            </a:r>
            <a:r>
              <a:rPr kumimoji="1" lang="ja-JP" altLang="en-US" sz="800" dirty="0" smtClean="0"/>
              <a:t>法人建築</a:t>
            </a:r>
            <a:r>
              <a:rPr kumimoji="1" lang="ja-JP" altLang="en-US" sz="800" dirty="0"/>
              <a:t>環境・省エネルギー</a:t>
            </a:r>
            <a:r>
              <a:rPr kumimoji="1" lang="ja-JP" altLang="en-US" sz="800" dirty="0" smtClean="0"/>
              <a:t>機構「私たちのまちにとっての</a:t>
            </a:r>
            <a:r>
              <a:rPr kumimoji="1" lang="en-US" altLang="ja-JP" sz="800" dirty="0" smtClean="0"/>
              <a:t>SDGs</a:t>
            </a:r>
            <a:r>
              <a:rPr kumimoji="1" lang="ja-JP" altLang="en-US" sz="800" dirty="0" smtClean="0"/>
              <a:t>（持続可能な開発目標）</a:t>
            </a:r>
            <a:r>
              <a:rPr kumimoji="1" lang="ja-JP" altLang="en-US" sz="800" dirty="0"/>
              <a:t>ー</a:t>
            </a:r>
            <a:r>
              <a:rPr kumimoji="1" lang="ja-JP" altLang="en-US" sz="800" dirty="0" smtClean="0"/>
              <a:t>進捗管理のための</a:t>
            </a:r>
            <a:r>
              <a:rPr kumimoji="1" lang="ja-JP" altLang="en-US" sz="800" dirty="0"/>
              <a:t>指標</a:t>
            </a:r>
            <a:r>
              <a:rPr kumimoji="1" lang="ja-JP" altLang="en-US" sz="800" dirty="0" smtClean="0"/>
              <a:t>リストー</a:t>
            </a:r>
            <a:r>
              <a:rPr kumimoji="1" lang="ja-JP" altLang="en-US" sz="800" dirty="0"/>
              <a:t>（</a:t>
            </a:r>
            <a:r>
              <a:rPr kumimoji="1" lang="en-US" altLang="ja-JP" sz="800" dirty="0"/>
              <a:t>2018</a:t>
            </a:r>
            <a:r>
              <a:rPr kumimoji="1" lang="ja-JP" altLang="en-US" sz="800" dirty="0"/>
              <a:t>年</a:t>
            </a:r>
            <a:r>
              <a:rPr kumimoji="1" lang="en-US" altLang="ja-JP" sz="800" dirty="0"/>
              <a:t>3</a:t>
            </a:r>
            <a:r>
              <a:rPr kumimoji="1" lang="ja-JP" altLang="en-US" sz="800" dirty="0" smtClean="0"/>
              <a:t>月版）」</a:t>
            </a:r>
            <a:endParaRPr kumimoji="1" lang="en-US" altLang="ja-JP" sz="800" dirty="0" smtClean="0"/>
          </a:p>
          <a:p>
            <a:r>
              <a:rPr kumimoji="1" lang="ja-JP" altLang="en-US" sz="800" dirty="0"/>
              <a:t>　中間点検時：自治体ＳＤＧｓ推進評価・調査</a:t>
            </a:r>
            <a:r>
              <a:rPr kumimoji="1" lang="ja-JP" altLang="en-US" sz="800" dirty="0" smtClean="0"/>
              <a:t>検討会「地方創生</a:t>
            </a:r>
            <a:r>
              <a:rPr kumimoji="1" lang="en-US" altLang="ja-JP" sz="800" dirty="0" smtClean="0"/>
              <a:t>SDGs</a:t>
            </a:r>
            <a:r>
              <a:rPr kumimoji="1" lang="ja-JP" altLang="en-US" sz="800" dirty="0" smtClean="0"/>
              <a:t>ローカル指標リスト</a:t>
            </a:r>
            <a:r>
              <a:rPr kumimoji="1" lang="ja-JP" altLang="en-US" sz="800" dirty="0"/>
              <a:t>（</a:t>
            </a:r>
            <a:r>
              <a:rPr kumimoji="1" lang="en-US" altLang="ja-JP" sz="800" dirty="0"/>
              <a:t>2022</a:t>
            </a:r>
            <a:r>
              <a:rPr kumimoji="1" lang="ja-JP" altLang="en-US" sz="800" dirty="0"/>
              <a:t>年</a:t>
            </a:r>
            <a:r>
              <a:rPr kumimoji="1" lang="en-US" altLang="ja-JP" sz="800" dirty="0"/>
              <a:t>9</a:t>
            </a:r>
            <a:r>
              <a:rPr kumimoji="1" lang="ja-JP" altLang="en-US" sz="800" dirty="0"/>
              <a:t>月</a:t>
            </a:r>
            <a:r>
              <a:rPr kumimoji="1" lang="ja-JP" altLang="en-US" sz="800" dirty="0" smtClean="0"/>
              <a:t>改定版）」</a:t>
            </a:r>
            <a:endParaRPr kumimoji="1" lang="en-US" altLang="ja-JP" sz="800" dirty="0" smtClean="0"/>
          </a:p>
          <a:p>
            <a:r>
              <a:rPr kumimoji="1" lang="ja-JP" altLang="en-US" sz="800" dirty="0" smtClean="0"/>
              <a:t>○「国際的</a:t>
            </a:r>
            <a:r>
              <a:rPr kumimoji="1" lang="ja-JP" altLang="en-US" sz="800" dirty="0"/>
              <a:t>な日本の評価（</a:t>
            </a:r>
            <a:r>
              <a:rPr kumimoji="1" lang="en-US" altLang="ja-JP" sz="800" dirty="0"/>
              <a:t>SDSN</a:t>
            </a:r>
            <a:r>
              <a:rPr kumimoji="1" lang="ja-JP" altLang="en-US" sz="800" dirty="0"/>
              <a:t>）」からみた日本の評価 </a:t>
            </a:r>
            <a:endParaRPr kumimoji="1" lang="en-US" altLang="ja-JP" sz="800" dirty="0" smtClean="0"/>
          </a:p>
          <a:p>
            <a:r>
              <a:rPr kumimoji="1" lang="ja-JP" altLang="en-US" sz="800" dirty="0" smtClean="0">
                <a:sym typeface="Wingdings" panose="05000000000000000000" pitchFamily="2" charset="2"/>
              </a:rPr>
              <a:t>　ビジョン</a:t>
            </a:r>
            <a:r>
              <a:rPr kumimoji="1" lang="ja-JP" altLang="en-US" sz="800" dirty="0">
                <a:sym typeface="Wingdings" panose="05000000000000000000" pitchFamily="2" charset="2"/>
              </a:rPr>
              <a:t>策</a:t>
            </a:r>
            <a:r>
              <a:rPr kumimoji="1" lang="ja-JP" altLang="en-US" sz="800" dirty="0" smtClean="0">
                <a:sym typeface="Wingdings" panose="05000000000000000000" pitchFamily="2" charset="2"/>
              </a:rPr>
              <a:t>定時：</a:t>
            </a:r>
            <a:r>
              <a:rPr lang="en-US" altLang="ja-JP" sz="800" dirty="0"/>
              <a:t> Bertelsmann</a:t>
            </a:r>
            <a:r>
              <a:rPr lang="ja-JP" altLang="en-US" sz="800" dirty="0" err="1"/>
              <a:t>、</a:t>
            </a:r>
            <a:r>
              <a:rPr lang="en-US" altLang="ja-JP" sz="800" dirty="0"/>
              <a:t>Sustainable Development Solutions Network </a:t>
            </a:r>
            <a:r>
              <a:rPr lang="ja-JP" altLang="en-US" sz="800" dirty="0" smtClean="0"/>
              <a:t>「</a:t>
            </a:r>
            <a:r>
              <a:rPr kumimoji="1" lang="en-US" altLang="ja-JP" sz="800" dirty="0" smtClean="0"/>
              <a:t>SUSTAINABLE DEVELOPMENT REPORT 2019</a:t>
            </a:r>
            <a:r>
              <a:rPr kumimoji="1" lang="ja-JP" altLang="en-US" sz="800" dirty="0" smtClean="0"/>
              <a:t>」</a:t>
            </a:r>
            <a:endParaRPr kumimoji="1" lang="en-US" altLang="ja-JP" sz="800" dirty="0" smtClean="0"/>
          </a:p>
          <a:p>
            <a:r>
              <a:rPr kumimoji="1" lang="ja-JP" altLang="en-US" sz="800" dirty="0"/>
              <a:t>　</a:t>
            </a:r>
            <a:r>
              <a:rPr kumimoji="1" lang="ja-JP" altLang="en-US" sz="800" dirty="0" smtClean="0"/>
              <a:t>中間点検時：</a:t>
            </a:r>
            <a:r>
              <a:rPr lang="en-US" altLang="ja-JP" sz="800" dirty="0"/>
              <a:t> Bertelsmann</a:t>
            </a:r>
            <a:r>
              <a:rPr lang="ja-JP" altLang="en-US" sz="800" dirty="0" err="1"/>
              <a:t>、</a:t>
            </a:r>
            <a:r>
              <a:rPr lang="en-US" altLang="ja-JP" sz="800" dirty="0"/>
              <a:t>Sustainable Development Solutions </a:t>
            </a:r>
            <a:r>
              <a:rPr lang="en-US" altLang="ja-JP" sz="800" dirty="0" smtClean="0"/>
              <a:t>Network</a:t>
            </a:r>
            <a:r>
              <a:rPr lang="ja-JP" altLang="en-US" sz="800" dirty="0" smtClean="0"/>
              <a:t>「</a:t>
            </a:r>
            <a:r>
              <a:rPr kumimoji="1" lang="en-US" altLang="ja-JP" sz="800" dirty="0" smtClean="0"/>
              <a:t>SUSTAINABLE </a:t>
            </a:r>
            <a:r>
              <a:rPr kumimoji="1" lang="en-US" altLang="ja-JP" sz="800" dirty="0"/>
              <a:t>DEVELOPMENT REPORT </a:t>
            </a:r>
            <a:r>
              <a:rPr kumimoji="1" lang="en-US" altLang="ja-JP" sz="800" dirty="0" smtClean="0"/>
              <a:t>2022</a:t>
            </a:r>
            <a:r>
              <a:rPr kumimoji="1" lang="ja-JP" altLang="en-US" sz="800" dirty="0" smtClean="0"/>
              <a:t>」</a:t>
            </a:r>
            <a:endParaRPr kumimoji="1" lang="en-US" altLang="ja-JP" sz="800" dirty="0"/>
          </a:p>
        </p:txBody>
      </p:sp>
    </p:spTree>
    <p:extLst>
      <p:ext uri="{BB962C8B-B14F-4D97-AF65-F5344CB8AC3E}">
        <p14:creationId xmlns:p14="http://schemas.microsoft.com/office/powerpoint/2010/main" val="3312353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５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32092343"/>
              </p:ext>
            </p:extLst>
          </p:nvPr>
        </p:nvGraphicFramePr>
        <p:xfrm>
          <a:off x="274364" y="576372"/>
          <a:ext cx="8599179" cy="5242386"/>
        </p:xfrm>
        <a:graphic>
          <a:graphicData uri="http://schemas.openxmlformats.org/drawingml/2006/table">
            <a:tbl>
              <a:tblPr/>
              <a:tblGrid>
                <a:gridCol w="859917">
                  <a:extLst>
                    <a:ext uri="{9D8B030D-6E8A-4147-A177-3AD203B41FA5}">
                      <a16:colId xmlns:a16="http://schemas.microsoft.com/office/drawing/2014/main" val="3002191345"/>
                    </a:ext>
                  </a:extLst>
                </a:gridCol>
                <a:gridCol w="5146608">
                  <a:extLst>
                    <a:ext uri="{9D8B030D-6E8A-4147-A177-3AD203B41FA5}">
                      <a16:colId xmlns:a16="http://schemas.microsoft.com/office/drawing/2014/main" val="2545416457"/>
                    </a:ext>
                  </a:extLst>
                </a:gridCol>
                <a:gridCol w="709432">
                  <a:extLst>
                    <a:ext uri="{9D8B030D-6E8A-4147-A177-3AD203B41FA5}">
                      <a16:colId xmlns:a16="http://schemas.microsoft.com/office/drawing/2014/main" val="1149078807"/>
                    </a:ext>
                  </a:extLst>
                </a:gridCol>
                <a:gridCol w="309571">
                  <a:extLst>
                    <a:ext uri="{9D8B030D-6E8A-4147-A177-3AD203B41FA5}">
                      <a16:colId xmlns:a16="http://schemas.microsoft.com/office/drawing/2014/main" val="3840134843"/>
                    </a:ext>
                  </a:extLst>
                </a:gridCol>
                <a:gridCol w="709432">
                  <a:extLst>
                    <a:ext uri="{9D8B030D-6E8A-4147-A177-3AD203B41FA5}">
                      <a16:colId xmlns:a16="http://schemas.microsoft.com/office/drawing/2014/main" val="2977351546"/>
                    </a:ext>
                  </a:extLst>
                </a:gridCol>
                <a:gridCol w="309571">
                  <a:extLst>
                    <a:ext uri="{9D8B030D-6E8A-4147-A177-3AD203B41FA5}">
                      <a16:colId xmlns:a16="http://schemas.microsoft.com/office/drawing/2014/main" val="870246434"/>
                    </a:ext>
                  </a:extLst>
                </a:gridCol>
                <a:gridCol w="554648">
                  <a:extLst>
                    <a:ext uri="{9D8B030D-6E8A-4147-A177-3AD203B41FA5}">
                      <a16:colId xmlns:a16="http://schemas.microsoft.com/office/drawing/2014/main" val="1281799969"/>
                    </a:ext>
                  </a:extLst>
                </a:gridCol>
              </a:tblGrid>
              <a:tr h="189483">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指標番号</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指標名</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25329644"/>
                  </a:ext>
                </a:extLst>
              </a:tr>
              <a:tr h="189483">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全国平均</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83159949"/>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5.1.1</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女性活躍推進計画の策定有無</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100.00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100.00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57819783"/>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5.2.1</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人当たりの配偶者からの暴力相談</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配偶者からの暴力相談件数／総人口）</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73.87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66.31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55231152"/>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5.2.2</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人当たりの強制わいせつ・強制性交等罪の認知件数</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（（強制わいせつの認知件数＋強制性交等罪の認知件数）／総人口）</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7.40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62.00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19602186"/>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5.3.1</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歳未満で結婚した女性の</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歳未満で結婚した女性／女性人口）</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92.10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71.21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40374675"/>
                  </a:ext>
                </a:extLst>
              </a:tr>
              <a:tr h="442128">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5.4.1.1</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家事従事者に関するジェンダーパリティ指数</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（（家事に従事する女性の人数／女性の労働力人口）／（家事に従事する男性の人数／男性の労働力人口））</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18.09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47.44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15753826"/>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5.4.1.2</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待機児童数</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待機児童数／</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歳以下人口）</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N.A.(</a:t>
                      </a:r>
                      <a:r>
                        <a:rPr lang="ja-JP" altLang="en-US" sz="9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#DIV/0!</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60628425"/>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5.4.1.3</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出生数当たりの育児休業等制度利用者数（男性</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育児休業等制度利用者数（男性）／出生数）</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25.95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39.95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73730602"/>
                  </a:ext>
                </a:extLst>
              </a:tr>
              <a:tr h="442128">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5.4.1.4</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家事関連に費やす時間の男女差</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－（女性の「家事」「買い物」「介護・看護」「育児」時間の合計／男性の「家事」「買い物」「介護・看護」「育児」時間の合計）｜）</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34.87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35.65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99334561"/>
                  </a:ext>
                </a:extLst>
              </a:tr>
              <a:tr h="442128">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5.5.1</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地方公共団体の議会議員の女性の割合</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（（女性の都道府県県議会議員数＋女性の市区町村議会議員数）／（都道府県県議会議員数＋市区町村議会議員数））</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64.04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23.41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95945571"/>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5.5.2</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役員の女性の</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女性の役員数／役員数）</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42.56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50.76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31744617"/>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5.a.1</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女性の農業経営者</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女性農業経営者数／全農業経営者数）</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N.A.(</a:t>
                      </a:r>
                      <a:r>
                        <a:rPr lang="ja-JP" altLang="en-US" sz="9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#DIV/0!</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91182779"/>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5.a.2</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持ち家を持っている世帯のうち家計を主に女性が支えている世帯の割合</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（持ち家を持っている世帯のうち家計を主に女性が支えている世帯／全世帯数）</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34.54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48.64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97710991"/>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5.c.1</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女性活躍推進法に基づく「えるぼし」認定企業</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「えるぼし」認定企業数／企業数）</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16.80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11.56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7972866"/>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5.x.1</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一般労働者の賃金額の</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男女比（</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－（女性の所定内給与額／男性の所定内給与額）｜）</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33.17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43.02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73179792"/>
                  </a:ext>
                </a:extLst>
              </a:tr>
              <a:tr h="294753">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5.x.2</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パートナーシップ制度人口カバー率</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100.00 </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8738" marR="8738" marT="873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46.00 </a:t>
                      </a:r>
                    </a:p>
                  </a:txBody>
                  <a:tcPr marL="8738" marR="8738" marT="873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8738" marR="8738" marT="87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738" marR="8738" marT="873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87243929"/>
                  </a:ext>
                </a:extLst>
              </a:tr>
            </a:tbl>
          </a:graphicData>
        </a:graphic>
      </p:graphicFrame>
      <p:sp>
        <p:nvSpPr>
          <p:cNvPr id="11" name="テキスト ボックス 10"/>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23572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６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29253562"/>
              </p:ext>
            </p:extLst>
          </p:nvPr>
        </p:nvGraphicFramePr>
        <p:xfrm>
          <a:off x="257130" y="653864"/>
          <a:ext cx="8526262" cy="5141628"/>
        </p:xfrm>
        <a:graphic>
          <a:graphicData uri="http://schemas.openxmlformats.org/drawingml/2006/table">
            <a:tbl>
              <a:tblPr/>
              <a:tblGrid>
                <a:gridCol w="852626">
                  <a:extLst>
                    <a:ext uri="{9D8B030D-6E8A-4147-A177-3AD203B41FA5}">
                      <a16:colId xmlns:a16="http://schemas.microsoft.com/office/drawing/2014/main" val="1796659698"/>
                    </a:ext>
                  </a:extLst>
                </a:gridCol>
                <a:gridCol w="5102968">
                  <a:extLst>
                    <a:ext uri="{9D8B030D-6E8A-4147-A177-3AD203B41FA5}">
                      <a16:colId xmlns:a16="http://schemas.microsoft.com/office/drawing/2014/main" val="2674172313"/>
                    </a:ext>
                  </a:extLst>
                </a:gridCol>
                <a:gridCol w="703416">
                  <a:extLst>
                    <a:ext uri="{9D8B030D-6E8A-4147-A177-3AD203B41FA5}">
                      <a16:colId xmlns:a16="http://schemas.microsoft.com/office/drawing/2014/main" val="2513369207"/>
                    </a:ext>
                  </a:extLst>
                </a:gridCol>
                <a:gridCol w="306946">
                  <a:extLst>
                    <a:ext uri="{9D8B030D-6E8A-4147-A177-3AD203B41FA5}">
                      <a16:colId xmlns:a16="http://schemas.microsoft.com/office/drawing/2014/main" val="189260784"/>
                    </a:ext>
                  </a:extLst>
                </a:gridCol>
                <a:gridCol w="703416">
                  <a:extLst>
                    <a:ext uri="{9D8B030D-6E8A-4147-A177-3AD203B41FA5}">
                      <a16:colId xmlns:a16="http://schemas.microsoft.com/office/drawing/2014/main" val="657763484"/>
                    </a:ext>
                  </a:extLst>
                </a:gridCol>
                <a:gridCol w="306946">
                  <a:extLst>
                    <a:ext uri="{9D8B030D-6E8A-4147-A177-3AD203B41FA5}">
                      <a16:colId xmlns:a16="http://schemas.microsoft.com/office/drawing/2014/main" val="2930997786"/>
                    </a:ext>
                  </a:extLst>
                </a:gridCol>
                <a:gridCol w="549944">
                  <a:extLst>
                    <a:ext uri="{9D8B030D-6E8A-4147-A177-3AD203B41FA5}">
                      <a16:colId xmlns:a16="http://schemas.microsoft.com/office/drawing/2014/main" val="1689310516"/>
                    </a:ext>
                  </a:extLst>
                </a:gridCol>
              </a:tblGrid>
              <a:tr h="231373">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5376894"/>
                  </a:ext>
                </a:extLst>
              </a:tr>
              <a:tr h="231373">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3478447"/>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上水道</a:t>
                      </a: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普及率（</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上水道給水人口／総人口）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85.28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67.60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69260777"/>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人当たりの公衆</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衛生費（</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公衆衛生費／総人口）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53.64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41.70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65510243"/>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下水道処理人口普及率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96.17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64.09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88179328"/>
                  </a:ext>
                </a:extLst>
              </a:tr>
              <a:tr h="53987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6.3.2.1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水質の健康項目達成状況</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（健康項目（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項目）の達成地点数（河川、湖沼、海域）／健康項目（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項目）の調査地点数（河川、湖沼、海域））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39068795"/>
                  </a:ext>
                </a:extLst>
              </a:tr>
              <a:tr h="53987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6.3.2.2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水質の生活環境項目達成状況</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（（河川の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BOD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達成水域数＋湖沼及び海域の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COD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達成水域数）／（河川の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BOD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の類型指定水域数＋湖沼及び海域の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COD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の類型指定水域数））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80.57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69.61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0558077"/>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給水人口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人あたりの平均水使</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用量（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生活用水使用量／給水人口）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64.87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65.19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76936248"/>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6.4.1.2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製造業出荷額当たりの工業用水使</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用量（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工業用水使用量／製造業出荷額）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97.40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77.74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3548136"/>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水資源</a:t>
                      </a: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利用率（</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水使用量／水資源賦存量）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82.97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31938080"/>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水循環基本計画に基づく「流域水循環計画」に該当する計画の策定有無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36.17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62597514"/>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自然的土地利用</a:t>
                      </a: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（総面積－可住地面積）／総面積）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61.09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9437141"/>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6.a.1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人当たりの下水</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道費（</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下水道費／総人口）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13.44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8.68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46609219"/>
                  </a:ext>
                </a:extLst>
              </a:tr>
              <a:tr h="35991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6.x.1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湧水保全活動の実施有無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46.81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22046088"/>
                  </a:ext>
                </a:extLst>
              </a:tr>
            </a:tbl>
          </a:graphicData>
        </a:graphic>
      </p:graphicFrame>
      <p:sp>
        <p:nvSpPr>
          <p:cNvPr id="11" name="テキスト ボックス 10"/>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33379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７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18270911"/>
              </p:ext>
            </p:extLst>
          </p:nvPr>
        </p:nvGraphicFramePr>
        <p:xfrm>
          <a:off x="282888" y="672105"/>
          <a:ext cx="8539140" cy="5123387"/>
        </p:xfrm>
        <a:graphic>
          <a:graphicData uri="http://schemas.openxmlformats.org/drawingml/2006/table">
            <a:tbl>
              <a:tblPr/>
              <a:tblGrid>
                <a:gridCol w="853914">
                  <a:extLst>
                    <a:ext uri="{9D8B030D-6E8A-4147-A177-3AD203B41FA5}">
                      <a16:colId xmlns:a16="http://schemas.microsoft.com/office/drawing/2014/main" val="1098912955"/>
                    </a:ext>
                  </a:extLst>
                </a:gridCol>
                <a:gridCol w="5110675">
                  <a:extLst>
                    <a:ext uri="{9D8B030D-6E8A-4147-A177-3AD203B41FA5}">
                      <a16:colId xmlns:a16="http://schemas.microsoft.com/office/drawing/2014/main" val="467739847"/>
                    </a:ext>
                  </a:extLst>
                </a:gridCol>
                <a:gridCol w="704479">
                  <a:extLst>
                    <a:ext uri="{9D8B030D-6E8A-4147-A177-3AD203B41FA5}">
                      <a16:colId xmlns:a16="http://schemas.microsoft.com/office/drawing/2014/main" val="3404298388"/>
                    </a:ext>
                  </a:extLst>
                </a:gridCol>
                <a:gridCol w="307409">
                  <a:extLst>
                    <a:ext uri="{9D8B030D-6E8A-4147-A177-3AD203B41FA5}">
                      <a16:colId xmlns:a16="http://schemas.microsoft.com/office/drawing/2014/main" val="3768739797"/>
                    </a:ext>
                  </a:extLst>
                </a:gridCol>
                <a:gridCol w="704479">
                  <a:extLst>
                    <a:ext uri="{9D8B030D-6E8A-4147-A177-3AD203B41FA5}">
                      <a16:colId xmlns:a16="http://schemas.microsoft.com/office/drawing/2014/main" val="1971373942"/>
                    </a:ext>
                  </a:extLst>
                </a:gridCol>
                <a:gridCol w="307409">
                  <a:extLst>
                    <a:ext uri="{9D8B030D-6E8A-4147-A177-3AD203B41FA5}">
                      <a16:colId xmlns:a16="http://schemas.microsoft.com/office/drawing/2014/main" val="3477800133"/>
                    </a:ext>
                  </a:extLst>
                </a:gridCol>
                <a:gridCol w="550775">
                  <a:extLst>
                    <a:ext uri="{9D8B030D-6E8A-4147-A177-3AD203B41FA5}">
                      <a16:colId xmlns:a16="http://schemas.microsoft.com/office/drawing/2014/main" val="4022443875"/>
                    </a:ext>
                  </a:extLst>
                </a:gridCol>
              </a:tblGrid>
              <a:tr h="320212">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09309901"/>
                  </a:ext>
                </a:extLst>
              </a:tr>
              <a:tr h="320212">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56414291"/>
                  </a:ext>
                </a:extLst>
              </a:tr>
              <a:tr h="49810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7.2.1.1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新エネルギー発電</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新エネルギー発電量／全てのエネルギー発電量）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4.33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23.35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4757816"/>
                  </a:ext>
                </a:extLst>
              </a:tr>
              <a:tr h="49810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7.2.1.2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世帯当たりの太陽光発電設置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10kW</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未満の太陽光発電設備導入件数／世帯数）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13.85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47.25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86548843"/>
                  </a:ext>
                </a:extLst>
              </a:tr>
              <a:tr h="49810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7.2.1.3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太陽熱を利用した温水機器等がある住宅の割合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市区町村の結果については、市、区及び人口１万５千人以上の町村を表章の対象としている。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5.03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29.35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57444985"/>
                  </a:ext>
                </a:extLst>
              </a:tr>
              <a:tr h="49810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7.2.1.4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太陽光を利用した発電機器がある住宅の割合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市区町村の結果については、市、区及び人口１万５千人以上の町村を表章の対象としている。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12.35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46.65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76147211"/>
                  </a:ext>
                </a:extLst>
              </a:tr>
              <a:tr h="49810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7.3.1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県内総生産あたりのエネルギー</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消費量（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エネルギー消費量／県内総生産）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87.92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70.05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10914378"/>
                  </a:ext>
                </a:extLst>
              </a:tr>
              <a:tr h="49810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7.x.1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二重以上のサッシ又は複層ガラスの窓が設置されている住宅の割合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市区町村の結果については、市、区及び人口１万５千人以上の町村を表章の対象としている。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14.72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33.67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88112293"/>
                  </a:ext>
                </a:extLst>
              </a:tr>
              <a:tr h="49810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7.x.2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自家発電割合（固有単位）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41.62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48161770"/>
                  </a:ext>
                </a:extLst>
              </a:tr>
              <a:tr h="49810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7.x.3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人当たりの電力エネルギー</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消費量（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電力エネルギー消費量／総人口）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77.64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60.82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70031483"/>
                  </a:ext>
                </a:extLst>
              </a:tr>
              <a:tr h="49810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7.x.4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人当たりの化石燃料使</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用量（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化石燃料使用量／総人口）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93.34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83.64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17078315"/>
                  </a:ext>
                </a:extLst>
              </a:tr>
            </a:tbl>
          </a:graphicData>
        </a:graphic>
      </p:graphicFrame>
      <p:sp>
        <p:nvSpPr>
          <p:cNvPr id="9" name="テキスト ボックス 8"/>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4818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国内比較の個別指標の分析（ゴール８①</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532633475"/>
              </p:ext>
            </p:extLst>
          </p:nvPr>
        </p:nvGraphicFramePr>
        <p:xfrm>
          <a:off x="246795" y="615014"/>
          <a:ext cx="8650409" cy="5025931"/>
        </p:xfrm>
        <a:graphic>
          <a:graphicData uri="http://schemas.openxmlformats.org/drawingml/2006/table">
            <a:tbl>
              <a:tblPr/>
              <a:tblGrid>
                <a:gridCol w="865041">
                  <a:extLst>
                    <a:ext uri="{9D8B030D-6E8A-4147-A177-3AD203B41FA5}">
                      <a16:colId xmlns:a16="http://schemas.microsoft.com/office/drawing/2014/main" val="4060358205"/>
                    </a:ext>
                  </a:extLst>
                </a:gridCol>
                <a:gridCol w="5177269">
                  <a:extLst>
                    <a:ext uri="{9D8B030D-6E8A-4147-A177-3AD203B41FA5}">
                      <a16:colId xmlns:a16="http://schemas.microsoft.com/office/drawing/2014/main" val="3967950512"/>
                    </a:ext>
                  </a:extLst>
                </a:gridCol>
                <a:gridCol w="713658">
                  <a:extLst>
                    <a:ext uri="{9D8B030D-6E8A-4147-A177-3AD203B41FA5}">
                      <a16:colId xmlns:a16="http://schemas.microsoft.com/office/drawing/2014/main" val="3332800550"/>
                    </a:ext>
                  </a:extLst>
                </a:gridCol>
                <a:gridCol w="311416">
                  <a:extLst>
                    <a:ext uri="{9D8B030D-6E8A-4147-A177-3AD203B41FA5}">
                      <a16:colId xmlns:a16="http://schemas.microsoft.com/office/drawing/2014/main" val="2745537256"/>
                    </a:ext>
                  </a:extLst>
                </a:gridCol>
                <a:gridCol w="713658">
                  <a:extLst>
                    <a:ext uri="{9D8B030D-6E8A-4147-A177-3AD203B41FA5}">
                      <a16:colId xmlns:a16="http://schemas.microsoft.com/office/drawing/2014/main" val="2733817264"/>
                    </a:ext>
                  </a:extLst>
                </a:gridCol>
                <a:gridCol w="311416">
                  <a:extLst>
                    <a:ext uri="{9D8B030D-6E8A-4147-A177-3AD203B41FA5}">
                      <a16:colId xmlns:a16="http://schemas.microsoft.com/office/drawing/2014/main" val="1216207646"/>
                    </a:ext>
                  </a:extLst>
                </a:gridCol>
                <a:gridCol w="557951">
                  <a:extLst>
                    <a:ext uri="{9D8B030D-6E8A-4147-A177-3AD203B41FA5}">
                      <a16:colId xmlns:a16="http://schemas.microsoft.com/office/drawing/2014/main" val="453531945"/>
                    </a:ext>
                  </a:extLst>
                </a:gridCol>
              </a:tblGrid>
              <a:tr h="182978">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91788648"/>
                  </a:ext>
                </a:extLst>
              </a:tr>
              <a:tr h="182978">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36855521"/>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8.1.1.1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人当たりの県内総生産</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（県内総生産／総人口）</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32.11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23.71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26328279"/>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8.1.1.2</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人当たりの県内総生産　対前年増加率</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59.01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63.67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16546242"/>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8.2.1.1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就業者当たりの県内総生産</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（県内総生産／就業者数）</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35.72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17.03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76479350"/>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8.2.1.2</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就業者当たりの県内総生産　対前年増加率</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59.01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63.64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77321988"/>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8.3.1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産業競争力強化法に基づく「創業支援等事業計画」が認定を受けた市区町村割合</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（産業競争力強化法に基づく「創業支援等事業計画」が認定を受けた市区町村数／市区町村数）</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77.23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16255569"/>
                  </a:ext>
                </a:extLst>
              </a:tr>
              <a:tr h="7110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8.4.1</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8.4.2</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日当たりのごみ排出量（家庭部門）</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82.73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47.46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43179911"/>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8.5.1.1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待機児童数割合</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（待機児童数／</a:t>
                      </a:r>
                      <a:r>
                        <a:rPr lang="en-US" altLang="ja-JP" sz="1000" b="0" i="0" u="none" strike="noStrike">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歳以下人口）</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75396470"/>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8.5.1.2</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障害者の法定雇用率達成企業の割合</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（障害者の法定雇用率達成企業数／企業数）</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30.88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64.90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59501907"/>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8.5.1.3</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次世代育成支援対策推進法に基づく特定事業主行動計画の市町村策定割合</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19.06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30.17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82739407"/>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8.5.2</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失業率</a:t>
                      </a:r>
                      <a:br>
                        <a:rPr lang="zh-TW" altLang="en-US" sz="1000" b="0" i="0" u="none" strike="noStrike">
                          <a:solidFill>
                            <a:srgbClr val="000000"/>
                          </a:solidFill>
                          <a:effectLst/>
                          <a:latin typeface="Meiryo UI" panose="020B0604030504040204" pitchFamily="50" charset="-128"/>
                          <a:ea typeface="Meiryo UI" panose="020B0604030504040204" pitchFamily="50" charset="-128"/>
                        </a:rPr>
                      </a:br>
                      <a:r>
                        <a:rPr lang="zh-TW" altLang="en-US" sz="1000" b="0" i="0" u="none" strike="noStrike">
                          <a:solidFill>
                            <a:srgbClr val="000000"/>
                          </a:solidFill>
                          <a:effectLst/>
                          <a:latin typeface="Meiryo UI" panose="020B0604030504040204" pitchFamily="50" charset="-128"/>
                          <a:ea typeface="Meiryo UI" panose="020B0604030504040204" pitchFamily="50" charset="-128"/>
                        </a:rPr>
                        <a:t>（完全失業者数／労働力人口）</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34.75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60.98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76717814"/>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8.6.1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a:solidFill>
                            <a:srgbClr val="000000"/>
                          </a:solidFill>
                          <a:effectLst/>
                          <a:latin typeface="Meiryo UI" panose="020B0604030504040204" pitchFamily="50" charset="-128"/>
                          <a:ea typeface="Meiryo UI" panose="020B0604030504040204" pitchFamily="50" charset="-128"/>
                        </a:rPr>
                        <a:t>34</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歳に占める若年無業者の割合</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49.22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39.54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88328591"/>
                  </a:ext>
                </a:extLst>
              </a:tr>
              <a:tr h="3589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8.7.1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17</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歳の就業者割合</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17</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歳の主に仕事をしている人口／</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17</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歳の人口）</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33.53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68.34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04454697"/>
                  </a:ext>
                </a:extLst>
              </a:tr>
            </a:tbl>
          </a:graphicData>
        </a:graphic>
      </p:graphicFrame>
      <p:sp>
        <p:nvSpPr>
          <p:cNvPr id="9" name="テキスト ボックス 8"/>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90807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国内比較の個別指標の分析（ゴール８②</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817573823"/>
              </p:ext>
            </p:extLst>
          </p:nvPr>
        </p:nvGraphicFramePr>
        <p:xfrm>
          <a:off x="223134" y="627890"/>
          <a:ext cx="8650409" cy="5000182"/>
        </p:xfrm>
        <a:graphic>
          <a:graphicData uri="http://schemas.openxmlformats.org/drawingml/2006/table">
            <a:tbl>
              <a:tblPr/>
              <a:tblGrid>
                <a:gridCol w="865041">
                  <a:extLst>
                    <a:ext uri="{9D8B030D-6E8A-4147-A177-3AD203B41FA5}">
                      <a16:colId xmlns:a16="http://schemas.microsoft.com/office/drawing/2014/main" val="4060358205"/>
                    </a:ext>
                  </a:extLst>
                </a:gridCol>
                <a:gridCol w="5177269">
                  <a:extLst>
                    <a:ext uri="{9D8B030D-6E8A-4147-A177-3AD203B41FA5}">
                      <a16:colId xmlns:a16="http://schemas.microsoft.com/office/drawing/2014/main" val="3967950512"/>
                    </a:ext>
                  </a:extLst>
                </a:gridCol>
                <a:gridCol w="713658">
                  <a:extLst>
                    <a:ext uri="{9D8B030D-6E8A-4147-A177-3AD203B41FA5}">
                      <a16:colId xmlns:a16="http://schemas.microsoft.com/office/drawing/2014/main" val="3332800550"/>
                    </a:ext>
                  </a:extLst>
                </a:gridCol>
                <a:gridCol w="311416">
                  <a:extLst>
                    <a:ext uri="{9D8B030D-6E8A-4147-A177-3AD203B41FA5}">
                      <a16:colId xmlns:a16="http://schemas.microsoft.com/office/drawing/2014/main" val="2745537256"/>
                    </a:ext>
                  </a:extLst>
                </a:gridCol>
                <a:gridCol w="713658">
                  <a:extLst>
                    <a:ext uri="{9D8B030D-6E8A-4147-A177-3AD203B41FA5}">
                      <a16:colId xmlns:a16="http://schemas.microsoft.com/office/drawing/2014/main" val="2733817264"/>
                    </a:ext>
                  </a:extLst>
                </a:gridCol>
                <a:gridCol w="311416">
                  <a:extLst>
                    <a:ext uri="{9D8B030D-6E8A-4147-A177-3AD203B41FA5}">
                      <a16:colId xmlns:a16="http://schemas.microsoft.com/office/drawing/2014/main" val="1216207646"/>
                    </a:ext>
                  </a:extLst>
                </a:gridCol>
                <a:gridCol w="557951">
                  <a:extLst>
                    <a:ext uri="{9D8B030D-6E8A-4147-A177-3AD203B41FA5}">
                      <a16:colId xmlns:a16="http://schemas.microsoft.com/office/drawing/2014/main" val="453531945"/>
                    </a:ext>
                  </a:extLst>
                </a:gridCol>
              </a:tblGrid>
              <a:tr h="203554">
                <a:tc row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指標番号</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指標名</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91788648"/>
                  </a:ext>
                </a:extLst>
              </a:tr>
              <a:tr h="203554">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大阪府</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全国平均</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36855521"/>
                  </a:ext>
                </a:extLst>
              </a:tr>
              <a:tr h="399719">
                <a:tc>
                  <a:txBody>
                    <a:bodyPr/>
                    <a:lstStyle/>
                    <a:p>
                      <a:pPr algn="l" fontAlgn="ctr"/>
                      <a:r>
                        <a:rPr lang="en-US" sz="1050" b="0" i="0" u="none" strike="noStrike" dirty="0">
                          <a:solidFill>
                            <a:srgbClr val="000000"/>
                          </a:solidFill>
                          <a:effectLst/>
                          <a:latin typeface="Meiryo UI" panose="020B0604030504040204" pitchFamily="50" charset="-128"/>
                          <a:ea typeface="Meiryo UI" panose="020B0604030504040204" pitchFamily="50" charset="-128"/>
                        </a:rPr>
                        <a:t>LI</a:t>
                      </a:r>
                      <a:br>
                        <a:rPr lang="en-US" sz="1050" b="0" i="0" u="none" strike="noStrike" dirty="0">
                          <a:solidFill>
                            <a:srgbClr val="000000"/>
                          </a:solidFill>
                          <a:effectLst/>
                          <a:latin typeface="Meiryo UI" panose="020B0604030504040204" pitchFamily="50" charset="-128"/>
                          <a:ea typeface="Meiryo UI" panose="020B0604030504040204" pitchFamily="50" charset="-128"/>
                        </a:rPr>
                      </a:br>
                      <a:r>
                        <a:rPr lang="en-US" sz="1050" b="0" i="0" u="none" strike="noStrike" dirty="0">
                          <a:solidFill>
                            <a:srgbClr val="000000"/>
                          </a:solidFill>
                          <a:effectLst/>
                          <a:latin typeface="Meiryo UI" panose="020B0604030504040204" pitchFamily="50" charset="-128"/>
                          <a:ea typeface="Meiryo UI" panose="020B0604030504040204" pitchFamily="50" charset="-128"/>
                        </a:rPr>
                        <a:t>8.8.1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労災</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受給率（</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新規労災受給者数／就業者数）</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36.68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65.40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80039372"/>
                  </a:ext>
                </a:extLst>
              </a:tr>
              <a:tr h="399719">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8.8.2.1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平均超過労働</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時間（</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超過実労働時間数（企業規模計</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10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人以上））</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71.43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57.14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80055074"/>
                  </a:ext>
                </a:extLst>
              </a:tr>
              <a:tr h="399719">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8.8.2.2</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離職率（</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離職者数／（継続就業者数＋転職者数＋離職者数</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30.99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43.92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42775913"/>
                  </a:ext>
                </a:extLst>
              </a:tr>
              <a:tr h="399719">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8.9.1.1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県内総生産当たりの観光消費</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観光消費額／県内総生産）</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#DIV/0!</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23282518"/>
                  </a:ext>
                </a:extLst>
              </a:tr>
              <a:tr h="399719">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8.9.1.2</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観光消費額単価</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#DIV/0!</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21310737"/>
                  </a:ext>
                </a:extLst>
              </a:tr>
              <a:tr h="399719">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8.10.1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人当たりの</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銀行数（</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銀行数／総人口）</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26.89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38.43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26306686"/>
                  </a:ext>
                </a:extLst>
              </a:tr>
              <a:tr h="399719">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8.x.1</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「くるみん」認定企業</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「くるみん」認定企業数／企業数）</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14.78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D</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22.85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D</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21005963"/>
                  </a:ext>
                </a:extLst>
              </a:tr>
              <a:tr h="399719">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8.x.2</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女性活躍推進法に基づく「えるぼし」認定企業</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「えるぼし」認定企業数／企業数）</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16.80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D</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11.56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D</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75057200"/>
                  </a:ext>
                </a:extLst>
              </a:tr>
              <a:tr h="399719">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8.x.3</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66</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歳以上で働ける制度がある企業の割合</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12.79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D</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51.99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78322735"/>
                  </a:ext>
                </a:extLst>
              </a:tr>
              <a:tr h="399719">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8.x.4</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健康経営優良法人の認定</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（大規模＋中小規模健康経営優良法人）／企業数）</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75.20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A</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34.37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05334271"/>
                  </a:ext>
                </a:extLst>
              </a:tr>
              <a:tr h="595884">
                <a:tc>
                  <a:txBody>
                    <a:bodyPr/>
                    <a:lstStyle/>
                    <a:p>
                      <a:pPr algn="l" fontAlgn="ctr"/>
                      <a:r>
                        <a:rPr lang="en-US" sz="1050" b="0" i="0" u="none" strike="noStrike">
                          <a:solidFill>
                            <a:srgbClr val="000000"/>
                          </a:solidFill>
                          <a:effectLst/>
                          <a:latin typeface="Meiryo UI" panose="020B0604030504040204" pitchFamily="50" charset="-128"/>
                          <a:ea typeface="Meiryo UI" panose="020B0604030504040204" pitchFamily="50" charset="-128"/>
                        </a:rPr>
                        <a:t>LI</a:t>
                      </a:r>
                      <a:br>
                        <a:rPr lang="en-US" sz="1050" b="0" i="0" u="none" strike="noStrike">
                          <a:solidFill>
                            <a:srgbClr val="000000"/>
                          </a:solidFill>
                          <a:effectLst/>
                          <a:latin typeface="Meiryo UI" panose="020B0604030504040204" pitchFamily="50" charset="-128"/>
                          <a:ea typeface="Meiryo UI" panose="020B0604030504040204" pitchFamily="50" charset="-128"/>
                        </a:rPr>
                      </a:br>
                      <a:r>
                        <a:rPr lang="en-US" sz="1050" b="0" i="0" u="none" strike="noStrike">
                          <a:solidFill>
                            <a:srgbClr val="000000"/>
                          </a:solidFill>
                          <a:effectLst/>
                          <a:latin typeface="Meiryo UI" panose="020B0604030504040204" pitchFamily="50" charset="-128"/>
                          <a:ea typeface="Meiryo UI" panose="020B0604030504040204" pitchFamily="50" charset="-128"/>
                        </a:rPr>
                        <a:t>8.x.5</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労働</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生産性（</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付加価値額／従業員数</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一部の県：データなし）</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74.96 </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B</a:t>
                      </a:r>
                    </a:p>
                  </a:txBody>
                  <a:tcPr marL="6027" marR="6027" marT="602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43.23 </a:t>
                      </a:r>
                    </a:p>
                  </a:txBody>
                  <a:tcPr marL="6027" marR="6027" marT="602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a:solidFill>
                            <a:srgbClr val="000000"/>
                          </a:solidFill>
                          <a:effectLst/>
                          <a:latin typeface="Meiryo UI" panose="020B0604030504040204" pitchFamily="50" charset="-128"/>
                          <a:ea typeface="Meiryo UI" panose="020B0604030504040204" pitchFamily="50" charset="-128"/>
                        </a:rPr>
                        <a:t>C</a:t>
                      </a:r>
                    </a:p>
                  </a:txBody>
                  <a:tcPr marL="6027" marR="6027" marT="60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027" marR="6027" marT="6027"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16898745"/>
                  </a:ext>
                </a:extLst>
              </a:tr>
            </a:tbl>
          </a:graphicData>
        </a:graphic>
      </p:graphicFrame>
      <p:sp>
        <p:nvSpPr>
          <p:cNvPr id="9" name="テキスト ボックス 8"/>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21301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９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540434929"/>
              </p:ext>
            </p:extLst>
          </p:nvPr>
        </p:nvGraphicFramePr>
        <p:xfrm>
          <a:off x="205614" y="658422"/>
          <a:ext cx="8590655" cy="5008276"/>
        </p:xfrm>
        <a:graphic>
          <a:graphicData uri="http://schemas.openxmlformats.org/drawingml/2006/table">
            <a:tbl>
              <a:tblPr/>
              <a:tblGrid>
                <a:gridCol w="859065">
                  <a:extLst>
                    <a:ext uri="{9D8B030D-6E8A-4147-A177-3AD203B41FA5}">
                      <a16:colId xmlns:a16="http://schemas.microsoft.com/office/drawing/2014/main" val="849404579"/>
                    </a:ext>
                  </a:extLst>
                </a:gridCol>
                <a:gridCol w="5141507">
                  <a:extLst>
                    <a:ext uri="{9D8B030D-6E8A-4147-A177-3AD203B41FA5}">
                      <a16:colId xmlns:a16="http://schemas.microsoft.com/office/drawing/2014/main" val="1337171959"/>
                    </a:ext>
                  </a:extLst>
                </a:gridCol>
                <a:gridCol w="708729">
                  <a:extLst>
                    <a:ext uri="{9D8B030D-6E8A-4147-A177-3AD203B41FA5}">
                      <a16:colId xmlns:a16="http://schemas.microsoft.com/office/drawing/2014/main" val="3445646229"/>
                    </a:ext>
                  </a:extLst>
                </a:gridCol>
                <a:gridCol w="309264">
                  <a:extLst>
                    <a:ext uri="{9D8B030D-6E8A-4147-A177-3AD203B41FA5}">
                      <a16:colId xmlns:a16="http://schemas.microsoft.com/office/drawing/2014/main" val="3577630375"/>
                    </a:ext>
                  </a:extLst>
                </a:gridCol>
                <a:gridCol w="708729">
                  <a:extLst>
                    <a:ext uri="{9D8B030D-6E8A-4147-A177-3AD203B41FA5}">
                      <a16:colId xmlns:a16="http://schemas.microsoft.com/office/drawing/2014/main" val="172510226"/>
                    </a:ext>
                  </a:extLst>
                </a:gridCol>
                <a:gridCol w="309264">
                  <a:extLst>
                    <a:ext uri="{9D8B030D-6E8A-4147-A177-3AD203B41FA5}">
                      <a16:colId xmlns:a16="http://schemas.microsoft.com/office/drawing/2014/main" val="1073020373"/>
                    </a:ext>
                  </a:extLst>
                </a:gridCol>
                <a:gridCol w="554097">
                  <a:extLst>
                    <a:ext uri="{9D8B030D-6E8A-4147-A177-3AD203B41FA5}">
                      <a16:colId xmlns:a16="http://schemas.microsoft.com/office/drawing/2014/main" val="1690890760"/>
                    </a:ext>
                  </a:extLst>
                </a:gridCol>
              </a:tblGrid>
              <a:tr h="242336">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08341512"/>
                  </a:ext>
                </a:extLst>
              </a:tr>
              <a:tr h="242336">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98456608"/>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舗装道路</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舗装道路実延長／道路実延長）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30.00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94130903"/>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最寄りの交通機関までの距離が</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2000m</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以下となる普通世帯割合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（駅まで</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2000</a:t>
                      </a:r>
                      <a:r>
                        <a:rPr lang="ja-JP" altLang="en-US" sz="1000" b="0" i="0" u="none" strike="noStrike" dirty="0" err="1">
                          <a:solidFill>
                            <a:srgbClr val="000000"/>
                          </a:solidFill>
                          <a:effectLst/>
                          <a:latin typeface="Meiryo UI" panose="020B0604030504040204" pitchFamily="50" charset="-128"/>
                          <a:ea typeface="Meiryo UI" panose="020B0604030504040204" pitchFamily="50" charset="-128"/>
                        </a:rPr>
                        <a:t>ｍ</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未満の世帯数／総世帯数）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91.28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46.98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59962211"/>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人当たりの製造業粗付加価値</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製造業粗付加価値額／総人口）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25.16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39.33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37527703"/>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県内総生産当たりの製造業粗付加価値</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製造業粗付加価値額／県内総生産）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26.71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45.67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47100672"/>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製造業労働者</a:t>
                      </a: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製造業労働者数／全労働者数）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26.71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45.67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61793973"/>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県内総生産当たりの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CO2</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排出量（</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CO2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排出量／県内総生産）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96428025"/>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人当たりの大学教</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員数（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大学教員数／総人口）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28.12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21.46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19597733"/>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9.a.1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土木費（</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土木費／総人口）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25.41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32.72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8168119"/>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9.b.1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全粗付加価値額に占める粗付加価値額（電気機械器具製造業）</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（粗付加価値額（電気機械器具製造業）／製造業粗付加価値額）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46.61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30.30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98065455"/>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9.c.1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インターネット普及率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42.86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87317668"/>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9.x.1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オープンデータ取組済の市区町村</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オープンデータ取組済市区町村／市区町村数）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58.68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58.29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81566801"/>
                  </a:ext>
                </a:extLst>
              </a:tr>
              <a:tr h="376967">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9.x.2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研究者</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論文数（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論文数／研究者数）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71745499"/>
                  </a:ext>
                </a:extLst>
              </a:tr>
            </a:tbl>
          </a:graphicData>
        </a:graphic>
      </p:graphicFrame>
      <p:sp>
        <p:nvSpPr>
          <p:cNvPr id="9" name="テキスト ボックス 8"/>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30263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554363653"/>
              </p:ext>
            </p:extLst>
          </p:nvPr>
        </p:nvGraphicFramePr>
        <p:xfrm>
          <a:off x="244250" y="709264"/>
          <a:ext cx="8513383" cy="2665000"/>
        </p:xfrm>
        <a:graphic>
          <a:graphicData uri="http://schemas.openxmlformats.org/drawingml/2006/table">
            <a:tbl>
              <a:tblPr/>
              <a:tblGrid>
                <a:gridCol w="851338">
                  <a:extLst>
                    <a:ext uri="{9D8B030D-6E8A-4147-A177-3AD203B41FA5}">
                      <a16:colId xmlns:a16="http://schemas.microsoft.com/office/drawing/2014/main" val="3966897108"/>
                    </a:ext>
                  </a:extLst>
                </a:gridCol>
                <a:gridCol w="5095260">
                  <a:extLst>
                    <a:ext uri="{9D8B030D-6E8A-4147-A177-3AD203B41FA5}">
                      <a16:colId xmlns:a16="http://schemas.microsoft.com/office/drawing/2014/main" val="3371079488"/>
                    </a:ext>
                  </a:extLst>
                </a:gridCol>
                <a:gridCol w="702354">
                  <a:extLst>
                    <a:ext uri="{9D8B030D-6E8A-4147-A177-3AD203B41FA5}">
                      <a16:colId xmlns:a16="http://schemas.microsoft.com/office/drawing/2014/main" val="3209630410"/>
                    </a:ext>
                  </a:extLst>
                </a:gridCol>
                <a:gridCol w="306482">
                  <a:extLst>
                    <a:ext uri="{9D8B030D-6E8A-4147-A177-3AD203B41FA5}">
                      <a16:colId xmlns:a16="http://schemas.microsoft.com/office/drawing/2014/main" val="4094652671"/>
                    </a:ext>
                  </a:extLst>
                </a:gridCol>
                <a:gridCol w="702354">
                  <a:extLst>
                    <a:ext uri="{9D8B030D-6E8A-4147-A177-3AD203B41FA5}">
                      <a16:colId xmlns:a16="http://schemas.microsoft.com/office/drawing/2014/main" val="3948140703"/>
                    </a:ext>
                  </a:extLst>
                </a:gridCol>
                <a:gridCol w="306482">
                  <a:extLst>
                    <a:ext uri="{9D8B030D-6E8A-4147-A177-3AD203B41FA5}">
                      <a16:colId xmlns:a16="http://schemas.microsoft.com/office/drawing/2014/main" val="3329361684"/>
                    </a:ext>
                  </a:extLst>
                </a:gridCol>
                <a:gridCol w="549113">
                  <a:extLst>
                    <a:ext uri="{9D8B030D-6E8A-4147-A177-3AD203B41FA5}">
                      <a16:colId xmlns:a16="http://schemas.microsoft.com/office/drawing/2014/main" val="2600369537"/>
                    </a:ext>
                  </a:extLst>
                </a:gridCol>
              </a:tblGrid>
              <a:tr h="191880">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8253789"/>
                  </a:ext>
                </a:extLst>
              </a:tr>
              <a:tr h="191880">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97369814"/>
                  </a:ext>
                </a:extLst>
              </a:tr>
              <a:tr h="52234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年間収入</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万円未満の世帯</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年間収入</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万円未満の世帯数／総世帯数）</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市区町村の結果については、市、区及び人口１万５千人以上の町村を表章の対象としている。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57.56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57.05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54740171"/>
                  </a:ext>
                </a:extLst>
              </a:tr>
              <a:tr h="35178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10.3.1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障害者差別解消に関する条例策定の有無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82.98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92210383"/>
                  </a:ext>
                </a:extLst>
              </a:tr>
              <a:tr h="35178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県内総生産労働</a:t>
                      </a:r>
                      <a:r>
                        <a:rPr lang="zh-CN" altLang="en-US" sz="1000" b="0" i="0" u="none" strike="noStrike" dirty="0" smtClean="0">
                          <a:solidFill>
                            <a:srgbClr val="000000"/>
                          </a:solidFill>
                          <a:effectLst/>
                          <a:latin typeface="Meiryo UI" panose="020B0604030504040204" pitchFamily="50" charset="-128"/>
                          <a:ea typeface="Meiryo UI" panose="020B0604030504040204" pitchFamily="50" charset="-128"/>
                        </a:rPr>
                        <a:t>分配率（</a:t>
                      </a: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県民雇用者報酬／県内総生産）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40.45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33849471"/>
                  </a:ext>
                </a:extLst>
              </a:tr>
              <a:tr h="35178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ジニ係数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63.46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61405777"/>
                  </a:ext>
                </a:extLst>
              </a:tr>
              <a:tr h="35178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10.x.1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歳以上が居住する世帯においてバリアフリー化がされている世帯数の割合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市区町村の結果については、市、区及び人口１万５千人以上の町村を表章の対象としている。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34.21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60431475"/>
                  </a:ext>
                </a:extLst>
              </a:tr>
              <a:tr h="35178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10.x.2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生産年齢人口当たりの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高齢者数（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歳以上人口／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53.29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47.83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37229217"/>
                  </a:ext>
                </a:extLst>
              </a:tr>
            </a:tbl>
          </a:graphicData>
        </a:graphic>
      </p:graphicFrame>
      <p:sp>
        <p:nvSpPr>
          <p:cNvPr id="9" name="テキスト ボックス 8"/>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6601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321709490"/>
              </p:ext>
            </p:extLst>
          </p:nvPr>
        </p:nvGraphicFramePr>
        <p:xfrm>
          <a:off x="306280" y="588621"/>
          <a:ext cx="8531440" cy="5346053"/>
        </p:xfrm>
        <a:graphic>
          <a:graphicData uri="http://schemas.openxmlformats.org/drawingml/2006/table">
            <a:tbl>
              <a:tblPr/>
              <a:tblGrid>
                <a:gridCol w="853143">
                  <a:extLst>
                    <a:ext uri="{9D8B030D-6E8A-4147-A177-3AD203B41FA5}">
                      <a16:colId xmlns:a16="http://schemas.microsoft.com/office/drawing/2014/main" val="3052443279"/>
                    </a:ext>
                  </a:extLst>
                </a:gridCol>
                <a:gridCol w="5106066">
                  <a:extLst>
                    <a:ext uri="{9D8B030D-6E8A-4147-A177-3AD203B41FA5}">
                      <a16:colId xmlns:a16="http://schemas.microsoft.com/office/drawing/2014/main" val="1928451084"/>
                    </a:ext>
                  </a:extLst>
                </a:gridCol>
                <a:gridCol w="703845">
                  <a:extLst>
                    <a:ext uri="{9D8B030D-6E8A-4147-A177-3AD203B41FA5}">
                      <a16:colId xmlns:a16="http://schemas.microsoft.com/office/drawing/2014/main" val="3646112248"/>
                    </a:ext>
                  </a:extLst>
                </a:gridCol>
                <a:gridCol w="307132">
                  <a:extLst>
                    <a:ext uri="{9D8B030D-6E8A-4147-A177-3AD203B41FA5}">
                      <a16:colId xmlns:a16="http://schemas.microsoft.com/office/drawing/2014/main" val="2161905420"/>
                    </a:ext>
                  </a:extLst>
                </a:gridCol>
                <a:gridCol w="703845">
                  <a:extLst>
                    <a:ext uri="{9D8B030D-6E8A-4147-A177-3AD203B41FA5}">
                      <a16:colId xmlns:a16="http://schemas.microsoft.com/office/drawing/2014/main" val="685122839"/>
                    </a:ext>
                  </a:extLst>
                </a:gridCol>
                <a:gridCol w="307132">
                  <a:extLst>
                    <a:ext uri="{9D8B030D-6E8A-4147-A177-3AD203B41FA5}">
                      <a16:colId xmlns:a16="http://schemas.microsoft.com/office/drawing/2014/main" val="1363227187"/>
                    </a:ext>
                  </a:extLst>
                </a:gridCol>
                <a:gridCol w="550277">
                  <a:extLst>
                    <a:ext uri="{9D8B030D-6E8A-4147-A177-3AD203B41FA5}">
                      <a16:colId xmlns:a16="http://schemas.microsoft.com/office/drawing/2014/main" val="558423589"/>
                    </a:ext>
                  </a:extLst>
                </a:gridCol>
              </a:tblGrid>
              <a:tr h="164406">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70496622"/>
                  </a:ext>
                </a:extLst>
              </a:tr>
              <a:tr h="164406">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85550852"/>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11.1.1.1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ホームレス</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ホームレスの数／総人口）</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88.82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66850818"/>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11.1.1.2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最低居住面積水準以下世帯</a:t>
                      </a: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最低居住面積水準以下世帯数／主世帯数）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28.77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71.72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75887229"/>
                  </a:ext>
                </a:extLst>
              </a:tr>
              <a:tr h="483299">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11.2.1.1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鉄道・電車・バスの利用割合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歳以上自宅外通勤・通学者で鉄道・電車・バスを利用している人数／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歳以上自宅外通勤・通学者数）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4.19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40.85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77318986"/>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11.2.1.2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最寄りの交通機関までの距離が</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2000m</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以下となる普通世帯の割合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（駅まで</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2000m</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未満の距離にある世帯数／総世帯数）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91.28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46.98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50248554"/>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11.3.1.1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人口自然</a:t>
                      </a:r>
                      <a:r>
                        <a:rPr lang="zh-CN" altLang="en-US" sz="1000" b="0" i="0" u="none" strike="noStrike" dirty="0" smtClean="0">
                          <a:solidFill>
                            <a:srgbClr val="000000"/>
                          </a:solidFill>
                          <a:effectLst/>
                          <a:latin typeface="Meiryo UI" panose="020B0604030504040204" pitchFamily="50" charset="-128"/>
                          <a:ea typeface="Meiryo UI" panose="020B0604030504040204" pitchFamily="50" charset="-128"/>
                        </a:rPr>
                        <a:t>増減</a:t>
                      </a:r>
                      <a:r>
                        <a:rPr lang="en-US" altLang="zh-CN"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（出生数</a:t>
                      </a:r>
                      <a:r>
                        <a:rPr lang="en-US" altLang="zh-CN" sz="1000" b="0" i="0" u="none" strike="noStrike" dirty="0">
                          <a:solidFill>
                            <a:srgbClr val="000000"/>
                          </a:solidFill>
                          <a:effectLst/>
                          <a:latin typeface="Meiryo UI" panose="020B0604030504040204" pitchFamily="50" charset="-128"/>
                          <a:ea typeface="Meiryo UI" panose="020B0604030504040204" pitchFamily="50" charset="-128"/>
                        </a:rPr>
                        <a:t>-</a:t>
                      </a: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死亡数）／総人口</a:t>
                      </a:r>
                      <a:r>
                        <a:rPr lang="en-US" altLang="zh-CN" sz="1000" b="0" i="0" u="none" strike="noStrike" dirty="0">
                          <a:solidFill>
                            <a:srgbClr val="000000"/>
                          </a:solidFill>
                          <a:effectLst/>
                          <a:latin typeface="Meiryo UI" panose="020B0604030504040204" pitchFamily="50" charset="-128"/>
                          <a:ea typeface="Meiryo UI" panose="020B0604030504040204" pitchFamily="50" charset="-128"/>
                        </a:rPr>
                        <a:t>)</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61.04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46.90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58845892"/>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11.3.1.2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人口社会</a:t>
                      </a:r>
                      <a:r>
                        <a:rPr lang="zh-CN" altLang="en-US" sz="1000" b="0" i="0" u="none" strike="noStrike" dirty="0" smtClean="0">
                          <a:solidFill>
                            <a:srgbClr val="000000"/>
                          </a:solidFill>
                          <a:effectLst/>
                          <a:latin typeface="Meiryo UI" panose="020B0604030504040204" pitchFamily="50" charset="-128"/>
                          <a:ea typeface="Meiryo UI" panose="020B0604030504040204" pitchFamily="50" charset="-128"/>
                        </a:rPr>
                        <a:t>増減</a:t>
                      </a:r>
                      <a:r>
                        <a:rPr lang="en-US" altLang="zh-CN"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（転入数</a:t>
                      </a:r>
                      <a:r>
                        <a:rPr lang="en-US" altLang="zh-CN" sz="1000" b="0" i="0" u="none" strike="noStrike" dirty="0">
                          <a:solidFill>
                            <a:srgbClr val="000000"/>
                          </a:solidFill>
                          <a:effectLst/>
                          <a:latin typeface="Meiryo UI" panose="020B0604030504040204" pitchFamily="50" charset="-128"/>
                          <a:ea typeface="Meiryo UI" panose="020B0604030504040204" pitchFamily="50" charset="-128"/>
                        </a:rPr>
                        <a:t>-</a:t>
                      </a: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転出数）／総人口</a:t>
                      </a:r>
                      <a:r>
                        <a:rPr lang="en-US" altLang="zh-CN" sz="1000" b="0" i="0" u="none" strike="noStrike" dirty="0">
                          <a:solidFill>
                            <a:srgbClr val="000000"/>
                          </a:solidFill>
                          <a:effectLst/>
                          <a:latin typeface="Meiryo UI" panose="020B0604030504040204" pitchFamily="50" charset="-128"/>
                          <a:ea typeface="Meiryo UI" panose="020B0604030504040204" pitchFamily="50" charset="-128"/>
                        </a:rPr>
                        <a:t>)</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63.28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41.43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17912388"/>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11.3.1.3</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市街化調整区域面積</a:t>
                      </a: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市街化調整区域面積／総面積）</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27.82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09228250"/>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11.4.1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平均文化財保存事業費（補助金の交付額</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補助金額／補助金交付件数）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35.98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18.24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12788759"/>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11.5.1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人当たりの自然災害による死者・行方不明者数（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か年平均）</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（自然災害による死者・行方不明者数／総人口）</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98.92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94.03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9954430"/>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11.5.2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県内総生産当たりの自然災害による被害額（</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か年平均</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自然災害による被害額／県内総生産）</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99.93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93.51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10374068"/>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11.6.1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廃棄物の最終処分</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最終処分量／ごみの総排出量）</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65.02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43.94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74649475"/>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11.6.2.1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PM2.5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濃度に対する環境基準達成率</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91260750"/>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11.6.2.2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SPM</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濃度に対する環境基準達成率</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97.87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88067019"/>
                  </a:ext>
                </a:extLst>
              </a:tr>
              <a:tr h="32385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11.7.1.1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可住地面積当たりの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図書館数（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図書館数／可住地面積）</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38.92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10.83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98218515"/>
                  </a:ext>
                </a:extLst>
              </a:tr>
              <a:tr h="323853">
                <a:tc>
                  <a:txBody>
                    <a:bodyPr/>
                    <a:lstStyle/>
                    <a:p>
                      <a:pPr algn="l" fontAlgn="ctr"/>
                      <a:r>
                        <a:rPr lang="en-US" sz="1000" b="0" i="0" u="none" strike="noStrike" dirty="0" smtClean="0">
                          <a:solidFill>
                            <a:srgbClr val="000000"/>
                          </a:solidFill>
                          <a:effectLst/>
                          <a:latin typeface="Meiryo UI" panose="020B0604030504040204" pitchFamily="50" charset="-128"/>
                          <a:ea typeface="Meiryo UI" panose="020B0604030504040204" pitchFamily="50" charset="-128"/>
                        </a:rPr>
                        <a:t>LI</a:t>
                      </a:r>
                    </a:p>
                    <a:p>
                      <a:pPr algn="l" fontAlgn="ctr"/>
                      <a:r>
                        <a:rPr lang="en-US" sz="1000" b="0" i="0" u="none" strike="noStrike" dirty="0" smtClean="0">
                          <a:solidFill>
                            <a:srgbClr val="000000"/>
                          </a:solidFill>
                          <a:effectLst/>
                          <a:latin typeface="Meiryo UI" panose="020B0604030504040204" pitchFamily="50" charset="-128"/>
                          <a:ea typeface="Meiryo UI" panose="020B0604030504040204" pitchFamily="50" charset="-128"/>
                        </a:rPr>
                        <a:t>11.7.1.2</a:t>
                      </a:r>
                      <a:endParaRPr 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可住地面積当たりの公民館数</a:t>
                      </a: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（公民館数／可住地面積）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36.27</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C</a:t>
                      </a:r>
                      <a:endParaRPr 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25.98</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C</a:t>
                      </a:r>
                      <a:endParaRPr 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83779387"/>
                  </a:ext>
                </a:extLst>
              </a:tr>
            </a:tbl>
          </a:graphicData>
        </a:graphic>
      </p:graphicFrame>
      <p:sp>
        <p:nvSpPr>
          <p:cNvPr id="11" name="テキスト ボックス 10"/>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4302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②</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689378104"/>
              </p:ext>
            </p:extLst>
          </p:nvPr>
        </p:nvGraphicFramePr>
        <p:xfrm>
          <a:off x="200438" y="553275"/>
          <a:ext cx="8531440" cy="5255096"/>
        </p:xfrm>
        <a:graphic>
          <a:graphicData uri="http://schemas.openxmlformats.org/drawingml/2006/table">
            <a:tbl>
              <a:tblPr/>
              <a:tblGrid>
                <a:gridCol w="853143">
                  <a:extLst>
                    <a:ext uri="{9D8B030D-6E8A-4147-A177-3AD203B41FA5}">
                      <a16:colId xmlns:a16="http://schemas.microsoft.com/office/drawing/2014/main" val="3052443279"/>
                    </a:ext>
                  </a:extLst>
                </a:gridCol>
                <a:gridCol w="5106066">
                  <a:extLst>
                    <a:ext uri="{9D8B030D-6E8A-4147-A177-3AD203B41FA5}">
                      <a16:colId xmlns:a16="http://schemas.microsoft.com/office/drawing/2014/main" val="1928451084"/>
                    </a:ext>
                  </a:extLst>
                </a:gridCol>
                <a:gridCol w="703845">
                  <a:extLst>
                    <a:ext uri="{9D8B030D-6E8A-4147-A177-3AD203B41FA5}">
                      <a16:colId xmlns:a16="http://schemas.microsoft.com/office/drawing/2014/main" val="3646112248"/>
                    </a:ext>
                  </a:extLst>
                </a:gridCol>
                <a:gridCol w="307132">
                  <a:extLst>
                    <a:ext uri="{9D8B030D-6E8A-4147-A177-3AD203B41FA5}">
                      <a16:colId xmlns:a16="http://schemas.microsoft.com/office/drawing/2014/main" val="2161905420"/>
                    </a:ext>
                  </a:extLst>
                </a:gridCol>
                <a:gridCol w="703845">
                  <a:extLst>
                    <a:ext uri="{9D8B030D-6E8A-4147-A177-3AD203B41FA5}">
                      <a16:colId xmlns:a16="http://schemas.microsoft.com/office/drawing/2014/main" val="685122839"/>
                    </a:ext>
                  </a:extLst>
                </a:gridCol>
                <a:gridCol w="307132">
                  <a:extLst>
                    <a:ext uri="{9D8B030D-6E8A-4147-A177-3AD203B41FA5}">
                      <a16:colId xmlns:a16="http://schemas.microsoft.com/office/drawing/2014/main" val="1363227187"/>
                    </a:ext>
                  </a:extLst>
                </a:gridCol>
                <a:gridCol w="550277">
                  <a:extLst>
                    <a:ext uri="{9D8B030D-6E8A-4147-A177-3AD203B41FA5}">
                      <a16:colId xmlns:a16="http://schemas.microsoft.com/office/drawing/2014/main" val="558423589"/>
                    </a:ext>
                  </a:extLst>
                </a:gridCol>
              </a:tblGrid>
              <a:tr h="161609">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70496622"/>
                  </a:ext>
                </a:extLst>
              </a:tr>
              <a:tr h="161609">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85550852"/>
                  </a:ext>
                </a:extLst>
              </a:tr>
              <a:tr h="318343">
                <a:tc>
                  <a:txBody>
                    <a:bodyPr/>
                    <a:lstStyle/>
                    <a:p>
                      <a:pPr algn="l"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LI</a:t>
                      </a:r>
                      <a:br>
                        <a:rPr lang="en-US" sz="1000" b="0" i="0" u="none" strike="noStrike" dirty="0">
                          <a:solidFill>
                            <a:srgbClr val="000000"/>
                          </a:solidFill>
                          <a:effectLst/>
                          <a:latin typeface="Meiryo UI" panose="020B0604030504040204" pitchFamily="50" charset="-128"/>
                          <a:ea typeface="Meiryo UI" panose="020B0604030504040204" pitchFamily="50" charset="-128"/>
                        </a:rPr>
                      </a:br>
                      <a:r>
                        <a:rPr lang="en-US" sz="1000" b="0" i="0" u="none" strike="noStrike" dirty="0">
                          <a:solidFill>
                            <a:srgbClr val="000000"/>
                          </a:solidFill>
                          <a:effectLst/>
                          <a:latin typeface="Meiryo UI" panose="020B0604030504040204" pitchFamily="50" charset="-128"/>
                          <a:ea typeface="Meiryo UI" panose="020B0604030504040204" pitchFamily="50" charset="-128"/>
                        </a:rPr>
                        <a:t>11.7.1.3</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可住地面積当たりの公園</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面積（</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公園面積／可住地面積）</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78.68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18.17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61539870"/>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11.7.2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人当たりの性犯罪認知</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性犯罪認知件数／総人口）</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99.61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92.61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61954818"/>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11.a.1.1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市街化調整区域内人口</a:t>
                      </a:r>
                      <a:r>
                        <a:rPr lang="zh-CN"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市街化調整区域内人口／総人口）</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92.78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68.04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78828071"/>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11.a.1.2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地域サポーターを設置している市区町村の割合</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20.67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19.01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04406874"/>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11.b.1.1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防災訓練実施回数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4.70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9.54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71694671"/>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11.b.1.2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防災カルテを作成している市区町村の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防災カルテ作成市区町村数／市区町村数）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96.32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34.83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33632370"/>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11.b.2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自主防災組織活動カバー率</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89.00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81.51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47064560"/>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11.x.1</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空き家率（</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空き家数／総住宅数）</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市区町村の結果については、市、区及び人口１万５千人以上の町村を表章の対象としている。</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55.59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56.81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06486878"/>
                  </a:ext>
                </a:extLst>
              </a:tr>
              <a:tr h="47507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11.x.2</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最寄りの緊急避難場所までの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2000m</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以内の世帯割合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（最寄りの緊急避難場所までの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2000m</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以内の世帯数／総世帯数）</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市区町村の結果については、市、区及び人口１万５千人以上の町村を表章の対象としている。</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42.81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36.89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46392134"/>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11.x.3</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最寄りの老人デイサービスセンターまでの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2000m</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以内の、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歳以上の世帯員のいる主世帯数の割合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市区町村の結果については、市、区及び人口１万５千人以上の町村を表章の対象としている。</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57.89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49.63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92421333"/>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11.x.4</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万人当たりの火災出火件数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86.14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45.82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28369560"/>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11.x.5</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人当たりの悪臭による苦情件数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69.30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61.45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15250766"/>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11.x.6</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人当たりの騒音による苦情件数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21.79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69.24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06589117"/>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11.x.7</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騒音に係る環境基準達成率</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92.39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78.74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46102846"/>
                  </a:ext>
                </a:extLst>
              </a:tr>
              <a:tr h="31834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11.x.8</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人当たりの振動による苦情件数</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31.29 </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4740" marR="4740" marT="474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79.19 </a:t>
                      </a:r>
                    </a:p>
                  </a:txBody>
                  <a:tcPr marL="4740" marR="4740" marT="474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4740" marR="4740" marT="47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40" marR="4740" marT="474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90951549"/>
                  </a:ext>
                </a:extLst>
              </a:tr>
            </a:tbl>
          </a:graphicData>
        </a:graphic>
      </p:graphicFrame>
      <p:sp>
        <p:nvSpPr>
          <p:cNvPr id="11" name="テキスト ボックス 10"/>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2032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635542947"/>
              </p:ext>
            </p:extLst>
          </p:nvPr>
        </p:nvGraphicFramePr>
        <p:xfrm>
          <a:off x="244251" y="736500"/>
          <a:ext cx="8526262" cy="3371858"/>
        </p:xfrm>
        <a:graphic>
          <a:graphicData uri="http://schemas.openxmlformats.org/drawingml/2006/table">
            <a:tbl>
              <a:tblPr/>
              <a:tblGrid>
                <a:gridCol w="852626">
                  <a:extLst>
                    <a:ext uri="{9D8B030D-6E8A-4147-A177-3AD203B41FA5}">
                      <a16:colId xmlns:a16="http://schemas.microsoft.com/office/drawing/2014/main" val="762017676"/>
                    </a:ext>
                  </a:extLst>
                </a:gridCol>
                <a:gridCol w="5102968">
                  <a:extLst>
                    <a:ext uri="{9D8B030D-6E8A-4147-A177-3AD203B41FA5}">
                      <a16:colId xmlns:a16="http://schemas.microsoft.com/office/drawing/2014/main" val="2642289651"/>
                    </a:ext>
                  </a:extLst>
                </a:gridCol>
                <a:gridCol w="703416">
                  <a:extLst>
                    <a:ext uri="{9D8B030D-6E8A-4147-A177-3AD203B41FA5}">
                      <a16:colId xmlns:a16="http://schemas.microsoft.com/office/drawing/2014/main" val="3479171056"/>
                    </a:ext>
                  </a:extLst>
                </a:gridCol>
                <a:gridCol w="306946">
                  <a:extLst>
                    <a:ext uri="{9D8B030D-6E8A-4147-A177-3AD203B41FA5}">
                      <a16:colId xmlns:a16="http://schemas.microsoft.com/office/drawing/2014/main" val="405317618"/>
                    </a:ext>
                  </a:extLst>
                </a:gridCol>
                <a:gridCol w="703416">
                  <a:extLst>
                    <a:ext uri="{9D8B030D-6E8A-4147-A177-3AD203B41FA5}">
                      <a16:colId xmlns:a16="http://schemas.microsoft.com/office/drawing/2014/main" val="629889666"/>
                    </a:ext>
                  </a:extLst>
                </a:gridCol>
                <a:gridCol w="306946">
                  <a:extLst>
                    <a:ext uri="{9D8B030D-6E8A-4147-A177-3AD203B41FA5}">
                      <a16:colId xmlns:a16="http://schemas.microsoft.com/office/drawing/2014/main" val="1374881298"/>
                    </a:ext>
                  </a:extLst>
                </a:gridCol>
                <a:gridCol w="549944">
                  <a:extLst>
                    <a:ext uri="{9D8B030D-6E8A-4147-A177-3AD203B41FA5}">
                      <a16:colId xmlns:a16="http://schemas.microsoft.com/office/drawing/2014/main" val="828083025"/>
                    </a:ext>
                  </a:extLst>
                </a:gridCol>
              </a:tblGrid>
              <a:tr h="182263">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06744169"/>
                  </a:ext>
                </a:extLst>
              </a:tr>
              <a:tr h="182263">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95513979"/>
                  </a:ext>
                </a:extLst>
              </a:tr>
              <a:tr h="334148">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日当たりのごみ排出量（家庭部門）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49.04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45.92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23108204"/>
                  </a:ext>
                </a:extLst>
              </a:tr>
              <a:tr h="334148">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人当たりの食品廃棄物等の年間</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発生量（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食品廃棄物等の年間発生量／総人口）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37523088"/>
                  </a:ext>
                </a:extLst>
              </a:tr>
              <a:tr h="334148">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有害廃棄物</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その他の廃棄物／廃棄物の総搬入量）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95.08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82.06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36034319"/>
                  </a:ext>
                </a:extLst>
              </a:tr>
              <a:tr h="334148">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ごみのリサイクル率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28.58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42092264"/>
                  </a:ext>
                </a:extLst>
              </a:tr>
              <a:tr h="334148">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グリーン購入の取り組み度の評価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51.67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43123644"/>
                  </a:ext>
                </a:extLst>
              </a:tr>
              <a:tr h="334148">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12.a.1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人当たりの新エネルギー</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発電量（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新エネルギー発電量／総人口）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1.47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26.70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75864506"/>
                  </a:ext>
                </a:extLst>
              </a:tr>
              <a:tr h="334148">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12.c.1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県内総生産当たりの化石燃料使</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用量（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化石燃料使用量／県内総生産）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92.79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82.45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88024647"/>
                  </a:ext>
                </a:extLst>
              </a:tr>
              <a:tr h="334148">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12.x.1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人当たりの産業廃棄物の不適正</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処理量（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不適正処理量／総人口）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99.14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92.39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96988074"/>
                  </a:ext>
                </a:extLst>
              </a:tr>
              <a:tr h="334148">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12.x.2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人当たりの産業廃棄物の不法</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投棄（</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不法投棄量／総人口）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95.40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32274561"/>
                  </a:ext>
                </a:extLst>
              </a:tr>
            </a:tbl>
          </a:graphicData>
        </a:graphic>
      </p:graphicFrame>
      <p:sp>
        <p:nvSpPr>
          <p:cNvPr id="9" name="テキスト ボックス 8"/>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45498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294607" y="5851878"/>
            <a:ext cx="3090930" cy="923330"/>
          </a:xfrm>
          <a:prstGeom prst="rect">
            <a:avLst/>
          </a:prstGeom>
          <a:noFill/>
        </p:spPr>
        <p:txBody>
          <a:bodyPr wrap="square" rtlCol="0">
            <a:spAutoFit/>
          </a:bodyPr>
          <a:lstStyle/>
          <a:p>
            <a:r>
              <a:rPr lang="ja-JP" altLang="en-US" sz="1350" b="1" u="sng" dirty="0">
                <a:solidFill>
                  <a:schemeClr val="accent5"/>
                </a:solidFill>
                <a:latin typeface="Meiryo UI" panose="020B0604030504040204" pitchFamily="50" charset="-128"/>
                <a:ea typeface="Meiryo UI" panose="020B0604030504040204" pitchFamily="50" charset="-128"/>
              </a:rPr>
              <a:t>国際</a:t>
            </a:r>
            <a:r>
              <a:rPr lang="ja-JP" altLang="en-US" sz="1350" b="1" u="sng" dirty="0" smtClean="0">
                <a:solidFill>
                  <a:schemeClr val="accent5"/>
                </a:solidFill>
                <a:latin typeface="Meiryo UI" panose="020B0604030504040204" pitchFamily="50" charset="-128"/>
                <a:ea typeface="Meiryo UI" panose="020B0604030504040204" pitchFamily="50" charset="-128"/>
              </a:rPr>
              <a:t>評価があがった</a:t>
            </a:r>
            <a:r>
              <a:rPr lang="ja-JP" altLang="en-US" sz="1350" b="1" u="sng" dirty="0">
                <a:solidFill>
                  <a:schemeClr val="accent5"/>
                </a:solidFill>
                <a:latin typeface="Meiryo UI" panose="020B0604030504040204" pitchFamily="50" charset="-128"/>
                <a:ea typeface="Meiryo UI" panose="020B0604030504040204" pitchFamily="50" charset="-128"/>
              </a:rPr>
              <a:t>もの</a:t>
            </a:r>
            <a:endParaRPr lang="en-US" altLang="ja-JP" sz="1350" b="1" u="sng" dirty="0">
              <a:solidFill>
                <a:schemeClr val="accent5"/>
              </a:solidFill>
              <a:latin typeface="Meiryo UI" panose="020B0604030504040204" pitchFamily="50" charset="-128"/>
              <a:ea typeface="Meiryo UI" panose="020B0604030504040204" pitchFamily="50" charset="-128"/>
            </a:endParaRPr>
          </a:p>
          <a:p>
            <a:r>
              <a:rPr lang="ja-JP" altLang="en-US" sz="1350" dirty="0">
                <a:latin typeface="Meiryo UI" panose="020B0604030504040204" pitchFamily="50" charset="-128"/>
                <a:ea typeface="Meiryo UI" panose="020B0604030504040204" pitchFamily="50" charset="-128"/>
              </a:rPr>
              <a:t>ゴール１１</a:t>
            </a:r>
            <a:endParaRPr lang="en-US" altLang="ja-JP" sz="1350" dirty="0">
              <a:latin typeface="Meiryo UI" panose="020B0604030504040204" pitchFamily="50" charset="-128"/>
              <a:ea typeface="Meiryo UI" panose="020B0604030504040204" pitchFamily="50" charset="-128"/>
            </a:endParaRPr>
          </a:p>
          <a:p>
            <a:r>
              <a:rPr lang="ja-JP" altLang="en-US" sz="1350" u="sng" dirty="0">
                <a:solidFill>
                  <a:srgbClr val="FF0000"/>
                </a:solidFill>
                <a:latin typeface="Meiryo UI" panose="020B0604030504040204" pitchFamily="50" charset="-128"/>
                <a:ea typeface="Meiryo UI" panose="020B0604030504040204" pitchFamily="50" charset="-128"/>
              </a:rPr>
              <a:t>国際</a:t>
            </a:r>
            <a:r>
              <a:rPr lang="ja-JP" altLang="en-US" sz="1350" u="sng" dirty="0" smtClean="0">
                <a:solidFill>
                  <a:srgbClr val="FF0000"/>
                </a:solidFill>
                <a:latin typeface="Meiryo UI" panose="020B0604030504040204" pitchFamily="50" charset="-128"/>
                <a:ea typeface="Meiryo UI" panose="020B0604030504040204" pitchFamily="50" charset="-128"/>
              </a:rPr>
              <a:t>評価が下がった</a:t>
            </a:r>
            <a:r>
              <a:rPr lang="ja-JP" altLang="en-US" sz="1350" u="sng" dirty="0">
                <a:solidFill>
                  <a:srgbClr val="FF0000"/>
                </a:solidFill>
                <a:latin typeface="Meiryo UI" panose="020B0604030504040204" pitchFamily="50" charset="-128"/>
                <a:ea typeface="Meiryo UI" panose="020B0604030504040204" pitchFamily="50" charset="-128"/>
              </a:rPr>
              <a:t>もの</a:t>
            </a:r>
            <a:endParaRPr lang="en-US" altLang="ja-JP" sz="1350" u="sng" dirty="0">
              <a:solidFill>
                <a:srgbClr val="FF0000"/>
              </a:solidFill>
              <a:latin typeface="Meiryo UI" panose="020B0604030504040204" pitchFamily="50" charset="-128"/>
              <a:ea typeface="Meiryo UI" panose="020B0604030504040204" pitchFamily="50" charset="-128"/>
            </a:endParaRPr>
          </a:p>
          <a:p>
            <a:r>
              <a:rPr lang="ja-JP" altLang="en-US" sz="1350" dirty="0" smtClean="0">
                <a:latin typeface="Meiryo UI" panose="020B0604030504040204" pitchFamily="50" charset="-128"/>
                <a:ea typeface="Meiryo UI" panose="020B0604030504040204" pitchFamily="50" charset="-128"/>
              </a:rPr>
              <a:t>なし</a:t>
            </a:r>
            <a:endParaRPr lang="ja-JP" altLang="en-US" sz="135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4970463" y="5820318"/>
            <a:ext cx="3090930" cy="923330"/>
          </a:xfrm>
          <a:prstGeom prst="rect">
            <a:avLst/>
          </a:prstGeom>
          <a:noFill/>
        </p:spPr>
        <p:txBody>
          <a:bodyPr wrap="square" rtlCol="0">
            <a:spAutoFit/>
          </a:bodyPr>
          <a:lstStyle/>
          <a:p>
            <a:r>
              <a:rPr lang="ja-JP" altLang="en-US" sz="1350" b="1" u="sng" dirty="0">
                <a:solidFill>
                  <a:srgbClr val="00B050"/>
                </a:solidFill>
                <a:latin typeface="Meiryo UI" panose="020B0604030504040204" pitchFamily="50" charset="-128"/>
                <a:ea typeface="Meiryo UI" panose="020B0604030504040204" pitchFamily="50" charset="-128"/>
              </a:rPr>
              <a:t>国内</a:t>
            </a:r>
            <a:r>
              <a:rPr lang="ja-JP" altLang="en-US" sz="1350" b="1" u="sng" dirty="0" smtClean="0">
                <a:solidFill>
                  <a:srgbClr val="00B050"/>
                </a:solidFill>
                <a:latin typeface="Meiryo UI" panose="020B0604030504040204" pitchFamily="50" charset="-128"/>
                <a:ea typeface="Meiryo UI" panose="020B0604030504040204" pitchFamily="50" charset="-128"/>
              </a:rPr>
              <a:t>評価があがったもの</a:t>
            </a:r>
            <a:endParaRPr lang="en-US" altLang="ja-JP" sz="1350" b="1" u="sng" dirty="0" smtClean="0">
              <a:solidFill>
                <a:srgbClr val="00B050"/>
              </a:solidFill>
              <a:latin typeface="Meiryo UI" panose="020B0604030504040204" pitchFamily="50" charset="-128"/>
              <a:ea typeface="Meiryo UI" panose="020B0604030504040204" pitchFamily="50" charset="-128"/>
            </a:endParaRPr>
          </a:p>
          <a:p>
            <a:r>
              <a:rPr lang="ja-JP" altLang="en-US" sz="1350" dirty="0" smtClean="0">
                <a:latin typeface="Meiryo UI" panose="020B0604030504040204" pitchFamily="50" charset="-128"/>
                <a:ea typeface="Meiryo UI" panose="020B0604030504040204" pitchFamily="50" charset="-128"/>
              </a:rPr>
              <a:t>ゴール３、５、</a:t>
            </a:r>
            <a:r>
              <a:rPr lang="en-US" altLang="ja-JP" sz="1350" dirty="0" smtClean="0">
                <a:latin typeface="Meiryo UI" panose="020B0604030504040204" pitchFamily="50" charset="-128"/>
                <a:ea typeface="Meiryo UI" panose="020B0604030504040204" pitchFamily="50" charset="-128"/>
              </a:rPr>
              <a:t>12</a:t>
            </a:r>
            <a:endParaRPr lang="en-US" altLang="ja-JP" sz="1350" dirty="0">
              <a:latin typeface="Meiryo UI" panose="020B0604030504040204" pitchFamily="50" charset="-128"/>
              <a:ea typeface="Meiryo UI" panose="020B0604030504040204" pitchFamily="50" charset="-128"/>
            </a:endParaRPr>
          </a:p>
          <a:p>
            <a:r>
              <a:rPr lang="ja-JP" altLang="en-US" sz="1350" b="1" u="sng" dirty="0">
                <a:solidFill>
                  <a:srgbClr val="FFC000"/>
                </a:solidFill>
                <a:latin typeface="Meiryo UI" panose="020B0604030504040204" pitchFamily="50" charset="-128"/>
                <a:ea typeface="Meiryo UI" panose="020B0604030504040204" pitchFamily="50" charset="-128"/>
              </a:rPr>
              <a:t>国内</a:t>
            </a:r>
            <a:r>
              <a:rPr lang="ja-JP" altLang="en-US" sz="1350" b="1" u="sng" dirty="0" smtClean="0">
                <a:solidFill>
                  <a:srgbClr val="FFC000"/>
                </a:solidFill>
                <a:latin typeface="Meiryo UI" panose="020B0604030504040204" pitchFamily="50" charset="-128"/>
                <a:ea typeface="Meiryo UI" panose="020B0604030504040204" pitchFamily="50" charset="-128"/>
              </a:rPr>
              <a:t>評価が下がった</a:t>
            </a:r>
            <a:r>
              <a:rPr lang="ja-JP" altLang="en-US" sz="1350" b="1" u="sng" dirty="0">
                <a:solidFill>
                  <a:srgbClr val="FFC000"/>
                </a:solidFill>
                <a:latin typeface="Meiryo UI" panose="020B0604030504040204" pitchFamily="50" charset="-128"/>
                <a:ea typeface="Meiryo UI" panose="020B0604030504040204" pitchFamily="50" charset="-128"/>
              </a:rPr>
              <a:t>もの</a:t>
            </a:r>
            <a:endParaRPr lang="en-US" altLang="ja-JP" sz="1350" b="1" u="sng" dirty="0">
              <a:solidFill>
                <a:srgbClr val="FFC000"/>
              </a:solidFill>
              <a:latin typeface="Meiryo UI" panose="020B0604030504040204" pitchFamily="50" charset="-128"/>
              <a:ea typeface="Meiryo UI" panose="020B0604030504040204" pitchFamily="50" charset="-128"/>
            </a:endParaRPr>
          </a:p>
          <a:p>
            <a:r>
              <a:rPr lang="ja-JP" altLang="en-US" sz="1350" dirty="0" smtClean="0">
                <a:latin typeface="Meiryo UI" panose="020B0604030504040204" pitchFamily="50" charset="-128"/>
                <a:ea typeface="Meiryo UI" panose="020B0604030504040204" pitchFamily="50" charset="-128"/>
              </a:rPr>
              <a:t>ゴール８、</a:t>
            </a:r>
            <a:r>
              <a:rPr lang="en-US" altLang="ja-JP" sz="1350" dirty="0" smtClean="0">
                <a:latin typeface="Meiryo UI" panose="020B0604030504040204" pitchFamily="50" charset="-128"/>
                <a:ea typeface="Meiryo UI" panose="020B0604030504040204" pitchFamily="50" charset="-128"/>
              </a:rPr>
              <a:t>10</a:t>
            </a:r>
            <a:endParaRPr lang="ja-JP" altLang="en-US" sz="1350" dirty="0">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294607" y="996410"/>
            <a:ext cx="3979951" cy="4245899"/>
            <a:chOff x="110771" y="1028150"/>
            <a:chExt cx="4783065" cy="4500550"/>
          </a:xfrm>
        </p:grpSpPr>
        <p:grpSp>
          <p:nvGrpSpPr>
            <p:cNvPr id="16" name="グループ化 15"/>
            <p:cNvGrpSpPr/>
            <p:nvPr/>
          </p:nvGrpSpPr>
          <p:grpSpPr>
            <a:xfrm>
              <a:off x="110771" y="1028150"/>
              <a:ext cx="4783065" cy="4500550"/>
              <a:chOff x="638261" y="1281661"/>
              <a:chExt cx="8293083" cy="5227094"/>
            </a:xfrm>
          </p:grpSpPr>
          <p:sp>
            <p:nvSpPr>
              <p:cNvPr id="20" name="テキスト ボックス 19"/>
              <p:cNvSpPr txBox="1"/>
              <p:nvPr/>
            </p:nvSpPr>
            <p:spPr>
              <a:xfrm>
                <a:off x="2294843" y="5922405"/>
                <a:ext cx="6636499" cy="308116"/>
              </a:xfrm>
              <a:prstGeom prst="rect">
                <a:avLst/>
              </a:prstGeom>
              <a:solidFill>
                <a:schemeClr val="bg1">
                  <a:lumMod val="75000"/>
                </a:schemeClr>
              </a:solidFill>
              <a:ln>
                <a:solidFill>
                  <a:schemeClr val="tx1"/>
                </a:solidFill>
              </a:ln>
            </p:spPr>
            <p:txBody>
              <a:bodyPr vert="horz" wrap="square" rtlCol="0">
                <a:spAutoFit/>
              </a:bodyPr>
              <a:lstStyle/>
              <a:p>
                <a:pPr algn="ctr"/>
                <a:endParaRPr lang="ja-JP" altLang="en-US" sz="1000" b="1" dirty="0">
                  <a:solidFill>
                    <a:srgbClr val="000000"/>
                  </a:solidFill>
                  <a:latin typeface="ＭＳ Ｐゴシック" panose="020B0600070205080204" pitchFamily="50" charset="-128"/>
                  <a:ea typeface="ＭＳ Ｐゴシック" panose="020B0600070205080204" pitchFamily="50" charset="-128"/>
                </a:endParaRPr>
              </a:p>
            </p:txBody>
          </p:sp>
          <p:sp>
            <p:nvSpPr>
              <p:cNvPr id="21" name="テキスト ボックス 20"/>
              <p:cNvSpPr txBox="1"/>
              <p:nvPr/>
            </p:nvSpPr>
            <p:spPr>
              <a:xfrm>
                <a:off x="1203574" y="1281661"/>
                <a:ext cx="674700" cy="4554955"/>
              </a:xfrm>
              <a:prstGeom prst="rect">
                <a:avLst/>
              </a:prstGeom>
              <a:solidFill>
                <a:schemeClr val="bg1">
                  <a:lumMod val="75000"/>
                </a:schemeClr>
              </a:solidFill>
              <a:ln>
                <a:solidFill>
                  <a:schemeClr val="tx1"/>
                </a:solidFill>
              </a:ln>
            </p:spPr>
            <p:txBody>
              <a:bodyPr vert="eaVert" wrap="square" rtlCol="0">
                <a:spAutoFit/>
              </a:bodyPr>
              <a:lstStyle/>
              <a:p>
                <a:pPr algn="ctr"/>
                <a:endParaRPr lang="en-US" altLang="ja-JP" sz="1000" dirty="0">
                  <a:latin typeface="HGS創英角ｺﾞｼｯｸUB" panose="020B0900000000000000" pitchFamily="50" charset="-128"/>
                  <a:ea typeface="HGS創英角ｺﾞｼｯｸUB" panose="020B0900000000000000" pitchFamily="50" charset="-128"/>
                </a:endParaRPr>
              </a:p>
            </p:txBody>
          </p:sp>
          <p:cxnSp>
            <p:nvCxnSpPr>
              <p:cNvPr id="22" name="直線矢印コネクタ 21"/>
              <p:cNvCxnSpPr/>
              <p:nvPr/>
            </p:nvCxnSpPr>
            <p:spPr>
              <a:xfrm>
                <a:off x="1571632" y="1940185"/>
                <a:ext cx="0" cy="313200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1408158" y="1374241"/>
                <a:ext cx="403145" cy="360484"/>
              </a:xfrm>
              <a:prstGeom prst="rect">
                <a:avLst/>
              </a:prstGeom>
            </p:spPr>
            <p:txBody>
              <a:bodyPr wrap="square">
                <a:spAutoFit/>
              </a:bodyPr>
              <a:lstStyle/>
              <a:p>
                <a:pPr>
                  <a:lnSpc>
                    <a:spcPts val="1600"/>
                  </a:lnSpc>
                </a:pPr>
                <a:r>
                  <a:rPr kumimoji="1" lang="ja-JP" altLang="en-US" sz="900" dirty="0" smtClean="0">
                    <a:latin typeface="ＭＳ Ｐゴシック" panose="020B0600070205080204" pitchFamily="50" charset="-128"/>
                    <a:ea typeface="ＭＳ Ｐゴシック" panose="020B0600070205080204" pitchFamily="50" charset="-128"/>
                  </a:rPr>
                  <a:t>高</a:t>
                </a:r>
                <a:endParaRPr kumimoji="1" lang="en-US" altLang="ja-JP" sz="900" dirty="0" smtClean="0">
                  <a:latin typeface="ＭＳ Ｐゴシック" panose="020B0600070205080204" pitchFamily="50" charset="-128"/>
                  <a:ea typeface="ＭＳ Ｐゴシック" panose="020B0600070205080204" pitchFamily="50" charset="-128"/>
                </a:endParaRPr>
              </a:p>
            </p:txBody>
          </p:sp>
          <p:sp>
            <p:nvSpPr>
              <p:cNvPr id="24" name="正方形/長方形 23"/>
              <p:cNvSpPr/>
              <p:nvPr/>
            </p:nvSpPr>
            <p:spPr>
              <a:xfrm>
                <a:off x="1408158" y="5531394"/>
                <a:ext cx="403145" cy="360484"/>
              </a:xfrm>
              <a:prstGeom prst="rect">
                <a:avLst/>
              </a:prstGeom>
            </p:spPr>
            <p:txBody>
              <a:bodyPr wrap="square">
                <a:spAutoFit/>
              </a:bodyPr>
              <a:lstStyle/>
              <a:p>
                <a:pPr>
                  <a:lnSpc>
                    <a:spcPts val="1600"/>
                  </a:lnSpc>
                </a:pPr>
                <a:r>
                  <a:rPr lang="ja-JP" altLang="en-US" sz="900" dirty="0">
                    <a:latin typeface="ＭＳ Ｐゴシック" panose="020B0600070205080204" pitchFamily="50" charset="-128"/>
                    <a:ea typeface="ＭＳ Ｐゴシック" panose="020B0600070205080204" pitchFamily="50" charset="-128"/>
                  </a:rPr>
                  <a:t>低</a:t>
                </a:r>
                <a:endParaRPr kumimoji="1" lang="en-US" altLang="ja-JP" sz="900" dirty="0" smtClean="0">
                  <a:latin typeface="ＭＳ Ｐゴシック" panose="020B0600070205080204" pitchFamily="50" charset="-128"/>
                  <a:ea typeface="ＭＳ Ｐゴシック" panose="020B0600070205080204" pitchFamily="50" charset="-128"/>
                </a:endParaRPr>
              </a:p>
            </p:txBody>
          </p:sp>
          <p:cxnSp>
            <p:nvCxnSpPr>
              <p:cNvPr id="25" name="直線矢印コネクタ 24"/>
              <p:cNvCxnSpPr/>
              <p:nvPr/>
            </p:nvCxnSpPr>
            <p:spPr>
              <a:xfrm flipH="1">
                <a:off x="2909335" y="6134204"/>
                <a:ext cx="5256000" cy="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2294845" y="5973007"/>
                <a:ext cx="403145" cy="360484"/>
              </a:xfrm>
              <a:prstGeom prst="rect">
                <a:avLst/>
              </a:prstGeom>
            </p:spPr>
            <p:txBody>
              <a:bodyPr wrap="square">
                <a:spAutoFit/>
              </a:bodyPr>
              <a:lstStyle/>
              <a:p>
                <a:pPr>
                  <a:lnSpc>
                    <a:spcPts val="1600"/>
                  </a:lnSpc>
                </a:pPr>
                <a:r>
                  <a:rPr lang="ja-JP" altLang="en-US" sz="900" dirty="0">
                    <a:latin typeface="ＭＳ Ｐゴシック" panose="020B0600070205080204" pitchFamily="50" charset="-128"/>
                    <a:ea typeface="ＭＳ Ｐゴシック" panose="020B0600070205080204" pitchFamily="50" charset="-128"/>
                  </a:rPr>
                  <a:t>低</a:t>
                </a:r>
                <a:endParaRPr kumimoji="1" lang="en-US" altLang="ja-JP" sz="900" dirty="0" smtClean="0">
                  <a:latin typeface="ＭＳ Ｐゴシック" panose="020B0600070205080204" pitchFamily="50" charset="-128"/>
                  <a:ea typeface="ＭＳ Ｐゴシック" panose="020B0600070205080204" pitchFamily="50" charset="-128"/>
                </a:endParaRPr>
              </a:p>
            </p:txBody>
          </p:sp>
          <p:sp>
            <p:nvSpPr>
              <p:cNvPr id="27" name="正方形/長方形 26"/>
              <p:cNvSpPr/>
              <p:nvPr/>
            </p:nvSpPr>
            <p:spPr>
              <a:xfrm>
                <a:off x="8316855" y="5973007"/>
                <a:ext cx="403145" cy="360484"/>
              </a:xfrm>
              <a:prstGeom prst="rect">
                <a:avLst/>
              </a:prstGeom>
            </p:spPr>
            <p:txBody>
              <a:bodyPr wrap="square">
                <a:spAutoFit/>
              </a:bodyPr>
              <a:lstStyle/>
              <a:p>
                <a:pPr>
                  <a:lnSpc>
                    <a:spcPts val="1600"/>
                  </a:lnSpc>
                </a:pPr>
                <a:r>
                  <a:rPr kumimoji="1" lang="ja-JP" altLang="en-US" sz="900" dirty="0" smtClean="0">
                    <a:latin typeface="ＭＳ Ｐゴシック" panose="020B0600070205080204" pitchFamily="50" charset="-128"/>
                    <a:ea typeface="ＭＳ Ｐゴシック" panose="020B0600070205080204" pitchFamily="50" charset="-128"/>
                  </a:rPr>
                  <a:t>高</a:t>
                </a:r>
                <a:endParaRPr kumimoji="1" lang="en-US" altLang="ja-JP" sz="900" dirty="0" smtClean="0">
                  <a:latin typeface="ＭＳ Ｐゴシック" panose="020B0600070205080204" pitchFamily="50" charset="-128"/>
                  <a:ea typeface="ＭＳ Ｐゴシック" panose="020B0600070205080204" pitchFamily="50" charset="-128"/>
                </a:endParaRPr>
              </a:p>
            </p:txBody>
          </p:sp>
          <p:sp>
            <p:nvSpPr>
              <p:cNvPr id="28" name="テキスト ボックス 27"/>
              <p:cNvSpPr txBox="1"/>
              <p:nvPr/>
            </p:nvSpPr>
            <p:spPr>
              <a:xfrm>
                <a:off x="2048343" y="1292678"/>
                <a:ext cx="3281444" cy="360001"/>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低く</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29" name="テキスト ボックス 28"/>
              <p:cNvSpPr txBox="1"/>
              <p:nvPr/>
            </p:nvSpPr>
            <p:spPr>
              <a:xfrm>
                <a:off x="5403009" y="1305848"/>
                <a:ext cx="3281444" cy="348474"/>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指標</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30" name="テキスト ボックス 29"/>
              <p:cNvSpPr txBox="1"/>
              <p:nvPr/>
            </p:nvSpPr>
            <p:spPr>
              <a:xfrm>
                <a:off x="2090064" y="3813890"/>
                <a:ext cx="3281444"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31" name="テキスト ボックス 30"/>
              <p:cNvSpPr txBox="1"/>
              <p:nvPr/>
            </p:nvSpPr>
            <p:spPr>
              <a:xfrm>
                <a:off x="5426711" y="3813890"/>
                <a:ext cx="3426684" cy="36342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高く</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指標</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32" name="テキスト ボックス 31"/>
              <p:cNvSpPr txBox="1"/>
              <p:nvPr/>
            </p:nvSpPr>
            <p:spPr>
              <a:xfrm>
                <a:off x="2374077" y="1730587"/>
                <a:ext cx="2988001" cy="1951263"/>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2357203" y="4459476"/>
                <a:ext cx="2988000" cy="539180"/>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537335" y="1633814"/>
                <a:ext cx="2981093" cy="1259468"/>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t" anchorCtr="0">
                <a:noAutofit/>
              </a:bodyPr>
              <a:lstStyle/>
              <a:p>
                <a:pPr>
                  <a:lnSpc>
                    <a:spcPts val="1800"/>
                  </a:lnSpc>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　水</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・衛生</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  経済成長と雇用</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９  インフラ、産業化、イノベーション</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638261" y="1281661"/>
                <a:ext cx="674700" cy="4554955"/>
              </a:xfrm>
              <a:prstGeom prst="rect">
                <a:avLst/>
              </a:prstGeom>
              <a:solidFill>
                <a:schemeClr val="bg1">
                  <a:lumMod val="75000"/>
                </a:schemeClr>
              </a:solidFill>
              <a:ln>
                <a:solidFill>
                  <a:schemeClr val="tx1"/>
                </a:solidFill>
              </a:ln>
            </p:spPr>
            <p:txBody>
              <a:bodyPr vert="eaVert" wrap="square" rtlCol="0">
                <a:spAutoFit/>
              </a:bodyPr>
              <a:lstStyle/>
              <a:p>
                <a:pPr algn="ctr"/>
                <a:r>
                  <a:rPr lang="ja-JP" altLang="en-US" sz="1000" dirty="0">
                    <a:latin typeface="HGS創英角ｺﾞｼｯｸUB" panose="020B0900000000000000" pitchFamily="50" charset="-128"/>
                    <a:ea typeface="HGS創英角ｺﾞｼｯｸUB" panose="020B0900000000000000" pitchFamily="50" charset="-128"/>
                  </a:rPr>
                  <a:t>自治体ＳＤＧｓ指標からみた大阪の</a:t>
                </a:r>
                <a:r>
                  <a:rPr lang="ja-JP" altLang="en-US" sz="1000" dirty="0" smtClean="0">
                    <a:latin typeface="HGS創英角ｺﾞｼｯｸUB" panose="020B0900000000000000" pitchFamily="50" charset="-128"/>
                    <a:ea typeface="HGS創英角ｺﾞｼｯｸUB" panose="020B0900000000000000" pitchFamily="50" charset="-128"/>
                  </a:rPr>
                  <a:t>評価</a:t>
                </a:r>
                <a:endParaRPr lang="en-US" altLang="ja-JP" sz="1000" dirty="0">
                  <a:latin typeface="HGS創英角ｺﾞｼｯｸUB" panose="020B0900000000000000" pitchFamily="50" charset="-128"/>
                  <a:ea typeface="HGS創英角ｺﾞｼｯｸUB" panose="020B0900000000000000" pitchFamily="50" charset="-128"/>
                </a:endParaRPr>
              </a:p>
            </p:txBody>
          </p:sp>
          <p:sp>
            <p:nvSpPr>
              <p:cNvPr id="36" name="テキスト ボックス 35"/>
              <p:cNvSpPr txBox="1"/>
              <p:nvPr/>
            </p:nvSpPr>
            <p:spPr>
              <a:xfrm>
                <a:off x="2282345" y="6224579"/>
                <a:ext cx="6648999" cy="284176"/>
              </a:xfrm>
              <a:prstGeom prst="rect">
                <a:avLst/>
              </a:prstGeom>
              <a:solidFill>
                <a:schemeClr val="bg1">
                  <a:lumMod val="75000"/>
                </a:schemeClr>
              </a:solidFill>
              <a:ln>
                <a:solidFill>
                  <a:schemeClr val="tx1"/>
                </a:solidFill>
              </a:ln>
            </p:spPr>
            <p:txBody>
              <a:bodyPr vert="horz" wrap="square" rtlCol="0">
                <a:spAutoFit/>
              </a:bodyPr>
              <a:lstStyle/>
              <a:p>
                <a:pPr algn="ctr"/>
                <a:r>
                  <a:rPr lang="ja-JP" altLang="en-US" sz="900" dirty="0">
                    <a:latin typeface="HGS創英角ｺﾞｼｯｸUB" panose="020B0900000000000000" pitchFamily="50" charset="-128"/>
                    <a:ea typeface="HGS創英角ｺﾞｼｯｸUB" panose="020B0900000000000000" pitchFamily="50" charset="-128"/>
                  </a:rPr>
                  <a:t>「国際的な日本の評価（</a:t>
                </a:r>
                <a:r>
                  <a:rPr lang="en-US" altLang="ja-JP" sz="900" dirty="0">
                    <a:latin typeface="HGS創英角ｺﾞｼｯｸUB" panose="020B0900000000000000" pitchFamily="50" charset="-128"/>
                    <a:ea typeface="HGS創英角ｺﾞｼｯｸUB" panose="020B0900000000000000" pitchFamily="50" charset="-128"/>
                  </a:rPr>
                  <a:t>SDSN</a:t>
                </a:r>
                <a:r>
                  <a:rPr lang="ja-JP" altLang="en-US" sz="900" dirty="0">
                    <a:latin typeface="HGS創英角ｺﾞｼｯｸUB" panose="020B0900000000000000" pitchFamily="50" charset="-128"/>
                    <a:ea typeface="HGS創英角ｺﾞｼｯｸUB" panose="020B0900000000000000" pitchFamily="50" charset="-128"/>
                  </a:rPr>
                  <a:t>）」からみた日本の評価</a:t>
                </a:r>
                <a:r>
                  <a:rPr lang="ja-JP" altLang="en-US" sz="900" b="1" dirty="0">
                    <a:latin typeface="ＭＳ Ｐゴシック" panose="020B0600070205080204" pitchFamily="50" charset="-128"/>
                    <a:ea typeface="ＭＳ Ｐゴシック" panose="020B0600070205080204" pitchFamily="50" charset="-128"/>
                  </a:rPr>
                  <a:t> </a:t>
                </a:r>
                <a:endParaRPr lang="ja-JP" altLang="en-US" sz="900" b="1" dirty="0">
                  <a:solidFill>
                    <a:srgbClr val="000000"/>
                  </a:solidFill>
                  <a:latin typeface="ＭＳ Ｐゴシック" panose="020B0600070205080204" pitchFamily="50" charset="-128"/>
                  <a:ea typeface="ＭＳ Ｐゴシック" panose="020B0600070205080204" pitchFamily="50" charset="-128"/>
                </a:endParaRPr>
              </a:p>
            </p:txBody>
          </p:sp>
        </p:grpSp>
        <p:sp>
          <p:nvSpPr>
            <p:cNvPr id="17" name="正方形/長方形 16"/>
            <p:cNvSpPr/>
            <p:nvPr/>
          </p:nvSpPr>
          <p:spPr>
            <a:xfrm>
              <a:off x="1016154" y="1258374"/>
              <a:ext cx="1721947" cy="2022810"/>
            </a:xfrm>
            <a:prstGeom prst="rect">
              <a:avLst/>
            </a:prstGeom>
          </p:spPr>
          <p:txBody>
            <a:bodyPr wrap="square">
              <a:spAutoFit/>
            </a:bodyPr>
            <a:lstStyle/>
            <a:p>
              <a:pPr>
                <a:lnSpc>
                  <a:spcPts val="18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２   飢餓</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７   エネルギー</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不平等</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11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持続可能都市</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13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気候変動</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海洋資源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15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陸上資源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パートナーシップ</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059003" y="3590595"/>
              <a:ext cx="1713790" cy="539180"/>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   ジェンダー</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持続可能な生産と消費</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977112" y="3522346"/>
              <a:ext cx="1708707" cy="997084"/>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t" anchorCtr="0">
              <a:noAutofit/>
            </a:bodyPr>
            <a:lstStyle/>
            <a:p>
              <a:pPr>
                <a:lnSpc>
                  <a:spcPts val="18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貧困</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　 健康と福祉</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　 教育</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平和</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7" name="正方形/長方形 36"/>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SDGs17</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ゴールの現在の到達点の分析　</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個別</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ゴールの</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分類整理</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38" name="グループ化 37"/>
          <p:cNvGrpSpPr/>
          <p:nvPr/>
        </p:nvGrpSpPr>
        <p:grpSpPr>
          <a:xfrm>
            <a:off x="4917323" y="1009267"/>
            <a:ext cx="4107590" cy="4268766"/>
            <a:chOff x="661022" y="1275040"/>
            <a:chExt cx="8270322" cy="5238765"/>
          </a:xfrm>
        </p:grpSpPr>
        <p:sp>
          <p:nvSpPr>
            <p:cNvPr id="39" name="テキスト ボックス 38"/>
            <p:cNvSpPr txBox="1"/>
            <p:nvPr/>
          </p:nvSpPr>
          <p:spPr>
            <a:xfrm>
              <a:off x="2294843" y="5922405"/>
              <a:ext cx="6636499" cy="308116"/>
            </a:xfrm>
            <a:prstGeom prst="rect">
              <a:avLst/>
            </a:prstGeom>
            <a:solidFill>
              <a:schemeClr val="bg1">
                <a:lumMod val="75000"/>
              </a:schemeClr>
            </a:solidFill>
            <a:ln>
              <a:solidFill>
                <a:schemeClr val="tx1"/>
              </a:solidFill>
            </a:ln>
          </p:spPr>
          <p:txBody>
            <a:bodyPr vert="horz" wrap="square" rtlCol="0">
              <a:spAutoFit/>
            </a:bodyPr>
            <a:lstStyle/>
            <a:p>
              <a:pPr algn="ctr"/>
              <a:endParaRPr lang="ja-JP" altLang="en-US" sz="1000" b="1" dirty="0">
                <a:solidFill>
                  <a:srgbClr val="000000"/>
                </a:solidFill>
                <a:latin typeface="ＭＳ Ｐゴシック" panose="020B0600070205080204" pitchFamily="50" charset="-128"/>
                <a:ea typeface="ＭＳ Ｐゴシック" panose="020B0600070205080204" pitchFamily="50" charset="-128"/>
              </a:endParaRPr>
            </a:p>
          </p:txBody>
        </p:sp>
        <p:sp>
          <p:nvSpPr>
            <p:cNvPr id="40" name="テキスト ボックス 39"/>
            <p:cNvSpPr txBox="1"/>
            <p:nvPr/>
          </p:nvSpPr>
          <p:spPr>
            <a:xfrm>
              <a:off x="1226335" y="1281661"/>
              <a:ext cx="651940" cy="4554955"/>
            </a:xfrm>
            <a:prstGeom prst="rect">
              <a:avLst/>
            </a:prstGeom>
            <a:solidFill>
              <a:schemeClr val="bg1">
                <a:lumMod val="75000"/>
              </a:schemeClr>
            </a:solidFill>
            <a:ln>
              <a:solidFill>
                <a:schemeClr val="tx1"/>
              </a:solidFill>
            </a:ln>
          </p:spPr>
          <p:txBody>
            <a:bodyPr vert="eaVert" wrap="square" rtlCol="0">
              <a:spAutoFit/>
            </a:bodyPr>
            <a:lstStyle/>
            <a:p>
              <a:pPr algn="ctr"/>
              <a:endParaRPr lang="en-US" altLang="ja-JP" sz="1000" dirty="0">
                <a:latin typeface="HGS創英角ｺﾞｼｯｸUB" panose="020B0900000000000000" pitchFamily="50" charset="-128"/>
                <a:ea typeface="HGS創英角ｺﾞｼｯｸUB" panose="020B0900000000000000" pitchFamily="50" charset="-128"/>
              </a:endParaRPr>
            </a:p>
          </p:txBody>
        </p:sp>
        <p:cxnSp>
          <p:nvCxnSpPr>
            <p:cNvPr id="41" name="直線矢印コネクタ 40"/>
            <p:cNvCxnSpPr/>
            <p:nvPr/>
          </p:nvCxnSpPr>
          <p:spPr>
            <a:xfrm>
              <a:off x="1571632" y="1940185"/>
              <a:ext cx="0" cy="313200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1408158" y="1374241"/>
              <a:ext cx="403147" cy="359353"/>
            </a:xfrm>
            <a:prstGeom prst="rect">
              <a:avLst/>
            </a:prstGeom>
          </p:spPr>
          <p:txBody>
            <a:bodyPr wrap="square">
              <a:spAutoFit/>
            </a:bodyPr>
            <a:lstStyle/>
            <a:p>
              <a:pPr>
                <a:lnSpc>
                  <a:spcPts val="1600"/>
                </a:lnSpc>
              </a:pPr>
              <a:r>
                <a:rPr kumimoji="1" lang="ja-JP" altLang="en-US" sz="900" dirty="0" smtClean="0">
                  <a:latin typeface="ＭＳ Ｐゴシック" panose="020B0600070205080204" pitchFamily="50" charset="-128"/>
                  <a:ea typeface="ＭＳ Ｐゴシック" panose="020B0600070205080204" pitchFamily="50" charset="-128"/>
                </a:rPr>
                <a:t>高</a:t>
              </a:r>
              <a:endParaRPr kumimoji="1" lang="en-US" altLang="ja-JP" sz="900" dirty="0" smtClean="0">
                <a:latin typeface="ＭＳ Ｐゴシック" panose="020B0600070205080204" pitchFamily="50" charset="-128"/>
                <a:ea typeface="ＭＳ Ｐゴシック" panose="020B0600070205080204" pitchFamily="50" charset="-128"/>
              </a:endParaRPr>
            </a:p>
          </p:txBody>
        </p:sp>
        <p:sp>
          <p:nvSpPr>
            <p:cNvPr id="43" name="正方形/長方形 42"/>
            <p:cNvSpPr/>
            <p:nvPr/>
          </p:nvSpPr>
          <p:spPr>
            <a:xfrm>
              <a:off x="1408158" y="5531394"/>
              <a:ext cx="403147" cy="359353"/>
            </a:xfrm>
            <a:prstGeom prst="rect">
              <a:avLst/>
            </a:prstGeom>
          </p:spPr>
          <p:txBody>
            <a:bodyPr wrap="square">
              <a:spAutoFit/>
            </a:bodyPr>
            <a:lstStyle/>
            <a:p>
              <a:pPr>
                <a:lnSpc>
                  <a:spcPts val="1600"/>
                </a:lnSpc>
              </a:pPr>
              <a:r>
                <a:rPr lang="ja-JP" altLang="en-US" sz="900" dirty="0">
                  <a:latin typeface="ＭＳ Ｐゴシック" panose="020B0600070205080204" pitchFamily="50" charset="-128"/>
                  <a:ea typeface="ＭＳ Ｐゴシック" panose="020B0600070205080204" pitchFamily="50" charset="-128"/>
                </a:rPr>
                <a:t>低</a:t>
              </a:r>
              <a:endParaRPr kumimoji="1" lang="en-US" altLang="ja-JP" sz="900" dirty="0" smtClean="0">
                <a:latin typeface="ＭＳ Ｐゴシック" panose="020B0600070205080204" pitchFamily="50" charset="-128"/>
                <a:ea typeface="ＭＳ Ｐゴシック" panose="020B0600070205080204" pitchFamily="50" charset="-128"/>
              </a:endParaRPr>
            </a:p>
          </p:txBody>
        </p:sp>
        <p:cxnSp>
          <p:nvCxnSpPr>
            <p:cNvPr id="44" name="直線矢印コネクタ 43"/>
            <p:cNvCxnSpPr/>
            <p:nvPr/>
          </p:nvCxnSpPr>
          <p:spPr>
            <a:xfrm flipH="1">
              <a:off x="2909335" y="6134204"/>
              <a:ext cx="5256000" cy="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2294844" y="5973007"/>
              <a:ext cx="403147" cy="359353"/>
            </a:xfrm>
            <a:prstGeom prst="rect">
              <a:avLst/>
            </a:prstGeom>
          </p:spPr>
          <p:txBody>
            <a:bodyPr wrap="square">
              <a:spAutoFit/>
            </a:bodyPr>
            <a:lstStyle/>
            <a:p>
              <a:pPr>
                <a:lnSpc>
                  <a:spcPts val="1600"/>
                </a:lnSpc>
              </a:pPr>
              <a:r>
                <a:rPr lang="ja-JP" altLang="en-US" sz="900" dirty="0">
                  <a:latin typeface="ＭＳ Ｐゴシック" panose="020B0600070205080204" pitchFamily="50" charset="-128"/>
                  <a:ea typeface="ＭＳ Ｐゴシック" panose="020B0600070205080204" pitchFamily="50" charset="-128"/>
                </a:rPr>
                <a:t>低</a:t>
              </a:r>
              <a:endParaRPr kumimoji="1" lang="en-US" altLang="ja-JP" sz="900" dirty="0" smtClean="0">
                <a:latin typeface="ＭＳ Ｐゴシック" panose="020B0600070205080204" pitchFamily="50" charset="-128"/>
                <a:ea typeface="ＭＳ Ｐゴシック" panose="020B0600070205080204" pitchFamily="50" charset="-128"/>
              </a:endParaRPr>
            </a:p>
          </p:txBody>
        </p:sp>
        <p:sp>
          <p:nvSpPr>
            <p:cNvPr id="46" name="正方形/長方形 45"/>
            <p:cNvSpPr/>
            <p:nvPr/>
          </p:nvSpPr>
          <p:spPr>
            <a:xfrm>
              <a:off x="8316854" y="5973007"/>
              <a:ext cx="403147" cy="359353"/>
            </a:xfrm>
            <a:prstGeom prst="rect">
              <a:avLst/>
            </a:prstGeom>
          </p:spPr>
          <p:txBody>
            <a:bodyPr wrap="square">
              <a:spAutoFit/>
            </a:bodyPr>
            <a:lstStyle/>
            <a:p>
              <a:pPr>
                <a:lnSpc>
                  <a:spcPts val="1600"/>
                </a:lnSpc>
              </a:pPr>
              <a:r>
                <a:rPr kumimoji="1" lang="ja-JP" altLang="en-US" sz="900" dirty="0" smtClean="0">
                  <a:latin typeface="ＭＳ Ｐゴシック" panose="020B0600070205080204" pitchFamily="50" charset="-128"/>
                  <a:ea typeface="ＭＳ Ｐゴシック" panose="020B0600070205080204" pitchFamily="50" charset="-128"/>
                </a:rPr>
                <a:t>高</a:t>
              </a:r>
              <a:endParaRPr kumimoji="1" lang="en-US" altLang="ja-JP" sz="900" dirty="0" smtClean="0">
                <a:latin typeface="ＭＳ Ｐゴシック" panose="020B0600070205080204" pitchFamily="50" charset="-128"/>
                <a:ea typeface="ＭＳ Ｐゴシック" panose="020B0600070205080204" pitchFamily="50" charset="-128"/>
              </a:endParaRPr>
            </a:p>
          </p:txBody>
        </p:sp>
        <p:sp>
          <p:nvSpPr>
            <p:cNvPr id="47" name="テキスト ボックス 46"/>
            <p:cNvSpPr txBox="1"/>
            <p:nvPr/>
          </p:nvSpPr>
          <p:spPr>
            <a:xfrm>
              <a:off x="2011922" y="1275040"/>
              <a:ext cx="3297825" cy="360001"/>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低く</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48" name="テキスト ボックス 47"/>
            <p:cNvSpPr txBox="1"/>
            <p:nvPr/>
          </p:nvSpPr>
          <p:spPr>
            <a:xfrm>
              <a:off x="5371510" y="1291587"/>
              <a:ext cx="3297825" cy="348474"/>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指標</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49" name="テキスト ボックス 48"/>
            <p:cNvSpPr txBox="1"/>
            <p:nvPr/>
          </p:nvSpPr>
          <p:spPr>
            <a:xfrm>
              <a:off x="2073687" y="3813890"/>
              <a:ext cx="3264297" cy="359999"/>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50" name="テキスト ボックス 49"/>
            <p:cNvSpPr txBox="1"/>
            <p:nvPr/>
          </p:nvSpPr>
          <p:spPr>
            <a:xfrm>
              <a:off x="5410331" y="3813890"/>
              <a:ext cx="3297825" cy="359999"/>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高く</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指標</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sz="9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sz="9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51" name="テキスト ボックス 50"/>
            <p:cNvSpPr txBox="1"/>
            <p:nvPr/>
          </p:nvSpPr>
          <p:spPr>
            <a:xfrm>
              <a:off x="2200845" y="2102450"/>
              <a:ext cx="3170665" cy="1188721"/>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marL="228600" indent="-228600">
                <a:lnSpc>
                  <a:spcPts val="1800"/>
                </a:lnSpc>
                <a:buAutoNum type="arabicDbPlain" startAt="2"/>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飢餓</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b="1" u="sng"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５　 ジェンダー</a:t>
              </a:r>
              <a:endParaRPr lang="en-US" altLang="ja-JP" sz="900" b="1" u="sng"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b="1" u="sng"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12 </a:t>
              </a:r>
              <a:r>
                <a:rPr lang="ja-JP" altLang="en-US" sz="900" b="1" u="sng"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　持続可能な生産と</a:t>
              </a:r>
              <a:r>
                <a:rPr lang="ja-JP" altLang="en-US" sz="900" b="1" u="sng"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消費</a:t>
              </a:r>
              <a:endParaRPr lang="en-US" altLang="ja-JP" sz="900" b="1" u="sng"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a:p>
              <a:pPr marL="228600" indent="-228600">
                <a:lnSpc>
                  <a:spcPts val="1800"/>
                </a:lnSpc>
                <a:buAutoNum type="arabicPlain" startAt="13"/>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気候変動</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28600" indent="-228600">
                <a:lnSpc>
                  <a:spcPts val="1800"/>
                </a:lnSpc>
                <a:buAutoNum type="arabicPlain" startAt="14"/>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海洋資源</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陸上</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資源</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パートナーシップ</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5661147" y="1687768"/>
              <a:ext cx="2981094" cy="1612950"/>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t" anchorCtr="0">
              <a:noAutofit/>
            </a:bodyPr>
            <a:lstStyle/>
            <a:p>
              <a:pPr>
                <a:lnSpc>
                  <a:spcPts val="1800"/>
                </a:lnSpc>
              </a:pPr>
              <a:r>
                <a:rPr lang="ja-JP" altLang="en-US" sz="900" b="1" u="sng"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３　 健康と福祉</a:t>
              </a:r>
              <a:endParaRPr lang="en-US" altLang="ja-JP" sz="900" b="1" u="sng"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 </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衛生</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９　 インフラ</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、産業化、</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900" b="1" u="sng" dirty="0">
                  <a:solidFill>
                    <a:schemeClr val="accent5"/>
                  </a:solidFill>
                  <a:latin typeface="Meiryo UI" panose="020B0604030504040204" pitchFamily="50" charset="-128"/>
                  <a:ea typeface="Meiryo UI" panose="020B0604030504040204" pitchFamily="50" charset="-128"/>
                  <a:cs typeface="Meiryo UI" panose="020B0604030504040204" pitchFamily="50" charset="-128"/>
                </a:rPr>
                <a:t>11  </a:t>
              </a:r>
              <a:r>
                <a:rPr lang="ja-JP" altLang="en-US" sz="900" b="1" u="sng" dirty="0">
                  <a:solidFill>
                    <a:schemeClr val="accent5"/>
                  </a:solidFill>
                  <a:latin typeface="Meiryo UI" panose="020B0604030504040204" pitchFamily="50" charset="-128"/>
                  <a:ea typeface="Meiryo UI" panose="020B0604030504040204" pitchFamily="50" charset="-128"/>
                  <a:cs typeface="Meiryo UI" panose="020B0604030504040204" pitchFamily="50" charset="-128"/>
                </a:rPr>
                <a:t>持続可能</a:t>
              </a:r>
              <a:r>
                <a:rPr lang="ja-JP" altLang="en-US" sz="900" b="1" u="sng" dirty="0" smtClean="0">
                  <a:solidFill>
                    <a:schemeClr val="accent5"/>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900" b="1" u="sng" dirty="0" smtClean="0">
                <a:solidFill>
                  <a:schemeClr val="accent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2239510" y="4186124"/>
              <a:ext cx="2861986" cy="479088"/>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en-US" altLang="ja-JP" sz="900" b="1" u="sng" dirty="0">
                  <a:solidFill>
                    <a:srgbClr val="FFC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900" b="1" u="sng" dirty="0">
                  <a:solidFill>
                    <a:srgbClr val="FFC000"/>
                  </a:solidFill>
                  <a:latin typeface="Meiryo UI" panose="020B0604030504040204" pitchFamily="50" charset="-128"/>
                  <a:ea typeface="Meiryo UI" panose="020B0604030504040204" pitchFamily="50" charset="-128"/>
                  <a:cs typeface="Meiryo UI" panose="020B0604030504040204" pitchFamily="50" charset="-128"/>
                </a:rPr>
                <a:t>  不平</a:t>
              </a:r>
              <a:r>
                <a:rPr lang="ja-JP" altLang="en-US" sz="900" b="1" u="sng" dirty="0" smtClean="0">
                  <a:solidFill>
                    <a:srgbClr val="FFC000"/>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900" b="1" u="sng" dirty="0">
                <a:solidFill>
                  <a:srgbClr val="FFC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5593753" y="4249641"/>
              <a:ext cx="2981094" cy="1018652"/>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t" anchorCtr="0">
              <a:noAutofit/>
            </a:bodyPr>
            <a:lstStyle/>
            <a:p>
              <a:pPr marL="228600" indent="-228600">
                <a:lnSpc>
                  <a:spcPts val="1800"/>
                </a:lnSpc>
                <a:buAutoNum type="arabicDbPlain"/>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貧困</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　 教育</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900" b="1" u="sng" dirty="0" smtClean="0">
                  <a:solidFill>
                    <a:srgbClr val="FFC000"/>
                  </a:solidFill>
                  <a:latin typeface="Meiryo UI" panose="020B0604030504040204" pitchFamily="50" charset="-128"/>
                  <a:ea typeface="Meiryo UI" panose="020B0604030504040204" pitchFamily="50" charset="-128"/>
                  <a:cs typeface="Meiryo UI" panose="020B0604030504040204" pitchFamily="50" charset="-128"/>
                </a:rPr>
                <a:t>８　 経済</a:t>
              </a:r>
              <a:r>
                <a:rPr lang="ja-JP" altLang="en-US" sz="900" b="1" u="sng" dirty="0">
                  <a:solidFill>
                    <a:srgbClr val="FFC000"/>
                  </a:solidFill>
                  <a:latin typeface="Meiryo UI" panose="020B0604030504040204" pitchFamily="50" charset="-128"/>
                  <a:ea typeface="Meiryo UI" panose="020B0604030504040204" pitchFamily="50" charset="-128"/>
                  <a:cs typeface="Meiryo UI" panose="020B0604030504040204" pitchFamily="50" charset="-128"/>
                </a:rPr>
                <a:t>成長と</a:t>
              </a:r>
              <a:r>
                <a:rPr lang="ja-JP" altLang="en-US" sz="900" b="1" u="sng" dirty="0" smtClean="0">
                  <a:solidFill>
                    <a:srgbClr val="FFC000"/>
                  </a:solidFill>
                  <a:latin typeface="Meiryo UI" panose="020B0604030504040204" pitchFamily="50" charset="-128"/>
                  <a:ea typeface="Meiryo UI" panose="020B0604030504040204" pitchFamily="50" charset="-128"/>
                  <a:cs typeface="Meiryo UI" panose="020B0604030504040204" pitchFamily="50" charset="-128"/>
                </a:rPr>
                <a:t>雇用</a:t>
              </a:r>
              <a:endParaRPr lang="en-US" altLang="ja-JP" sz="900" b="1" u="sng" dirty="0" smtClean="0">
                <a:solidFill>
                  <a:srgbClr val="FFC000"/>
                </a:solidFill>
                <a:latin typeface="Meiryo UI" panose="020B0604030504040204" pitchFamily="50" charset="-128"/>
                <a:ea typeface="Meiryo UI" panose="020B0604030504040204" pitchFamily="50" charset="-128"/>
                <a:cs typeface="Meiryo UI" panose="020B0604030504040204" pitchFamily="50" charset="-128"/>
              </a:endParaRPr>
            </a:p>
            <a:p>
              <a:pPr marL="228600" indent="-228600">
                <a:lnSpc>
                  <a:spcPts val="1800"/>
                </a:lnSpc>
                <a:buAutoNum type="arabicPlain" startAt="16"/>
              </a:pP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平和</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661022" y="1281661"/>
              <a:ext cx="651940" cy="4554955"/>
            </a:xfrm>
            <a:prstGeom prst="rect">
              <a:avLst/>
            </a:prstGeom>
            <a:solidFill>
              <a:schemeClr val="bg1">
                <a:lumMod val="75000"/>
              </a:schemeClr>
            </a:solidFill>
            <a:ln>
              <a:solidFill>
                <a:schemeClr val="tx1"/>
              </a:solidFill>
            </a:ln>
          </p:spPr>
          <p:txBody>
            <a:bodyPr vert="eaVert" wrap="square" rtlCol="0">
              <a:spAutoFit/>
            </a:bodyPr>
            <a:lstStyle/>
            <a:p>
              <a:pPr algn="ctr"/>
              <a:r>
                <a:rPr lang="ja-JP" altLang="en-US" sz="1000" dirty="0">
                  <a:latin typeface="HGS創英角ｺﾞｼｯｸUB" panose="020B0900000000000000" pitchFamily="50" charset="-128"/>
                  <a:ea typeface="HGS創英角ｺﾞｼｯｸUB" panose="020B0900000000000000" pitchFamily="50" charset="-128"/>
                </a:rPr>
                <a:t>自治体ＳＤＧｓ指標からみた大阪の</a:t>
              </a:r>
              <a:r>
                <a:rPr lang="ja-JP" altLang="en-US" sz="1000" dirty="0" smtClean="0">
                  <a:latin typeface="HGS創英角ｺﾞｼｯｸUB" panose="020B0900000000000000" pitchFamily="50" charset="-128"/>
                  <a:ea typeface="HGS創英角ｺﾞｼｯｸUB" panose="020B0900000000000000" pitchFamily="50" charset="-128"/>
                </a:rPr>
                <a:t>評価</a:t>
              </a:r>
              <a:endParaRPr lang="en-US" altLang="ja-JP" sz="1000" dirty="0">
                <a:latin typeface="HGS創英角ｺﾞｼｯｸUB" panose="020B0900000000000000" pitchFamily="50" charset="-128"/>
                <a:ea typeface="HGS創英角ｺﾞｼｯｸUB" panose="020B0900000000000000" pitchFamily="50" charset="-128"/>
              </a:endParaRPr>
            </a:p>
          </p:txBody>
        </p:sp>
        <p:sp>
          <p:nvSpPr>
            <p:cNvPr id="57" name="テキスト ボックス 56"/>
            <p:cNvSpPr txBox="1"/>
            <p:nvPr/>
          </p:nvSpPr>
          <p:spPr>
            <a:xfrm>
              <a:off x="2294843" y="6230521"/>
              <a:ext cx="6636501" cy="283284"/>
            </a:xfrm>
            <a:prstGeom prst="rect">
              <a:avLst/>
            </a:prstGeom>
            <a:solidFill>
              <a:schemeClr val="bg1">
                <a:lumMod val="75000"/>
              </a:schemeClr>
            </a:solidFill>
            <a:ln>
              <a:solidFill>
                <a:schemeClr val="tx1"/>
              </a:solidFill>
            </a:ln>
          </p:spPr>
          <p:txBody>
            <a:bodyPr vert="horz" wrap="square" rtlCol="0">
              <a:spAutoFit/>
            </a:bodyPr>
            <a:lstStyle/>
            <a:p>
              <a:pPr algn="ctr"/>
              <a:r>
                <a:rPr lang="ja-JP" altLang="en-US" sz="900" dirty="0">
                  <a:latin typeface="HGS創英角ｺﾞｼｯｸUB" panose="020B0900000000000000" pitchFamily="50" charset="-128"/>
                  <a:ea typeface="HGS創英角ｺﾞｼｯｸUB" panose="020B0900000000000000" pitchFamily="50" charset="-128"/>
                </a:rPr>
                <a:t>「国際的な日本の評価（</a:t>
              </a:r>
              <a:r>
                <a:rPr lang="en-US" altLang="ja-JP" sz="900" dirty="0">
                  <a:latin typeface="HGS創英角ｺﾞｼｯｸUB" panose="020B0900000000000000" pitchFamily="50" charset="-128"/>
                  <a:ea typeface="HGS創英角ｺﾞｼｯｸUB" panose="020B0900000000000000" pitchFamily="50" charset="-128"/>
                </a:rPr>
                <a:t>SDSN</a:t>
              </a:r>
              <a:r>
                <a:rPr lang="ja-JP" altLang="en-US" sz="900" dirty="0">
                  <a:latin typeface="HGS創英角ｺﾞｼｯｸUB" panose="020B0900000000000000" pitchFamily="50" charset="-128"/>
                  <a:ea typeface="HGS創英角ｺﾞｼｯｸUB" panose="020B0900000000000000" pitchFamily="50" charset="-128"/>
                </a:rPr>
                <a:t>）」からみた日本の評価</a:t>
              </a:r>
              <a:r>
                <a:rPr lang="ja-JP" altLang="en-US" sz="900" b="1" dirty="0">
                  <a:latin typeface="ＭＳ Ｐゴシック" panose="020B0600070205080204" pitchFamily="50" charset="-128"/>
                  <a:ea typeface="ＭＳ Ｐゴシック" panose="020B0600070205080204" pitchFamily="50" charset="-128"/>
                </a:rPr>
                <a:t> </a:t>
              </a:r>
              <a:endParaRPr lang="ja-JP" altLang="en-US" sz="900" b="1" dirty="0">
                <a:solidFill>
                  <a:srgbClr val="000000"/>
                </a:solidFill>
                <a:latin typeface="ＭＳ Ｐゴシック" panose="020B0600070205080204" pitchFamily="50" charset="-128"/>
                <a:ea typeface="ＭＳ Ｐゴシック" panose="020B0600070205080204" pitchFamily="50" charset="-128"/>
              </a:endParaRPr>
            </a:p>
          </p:txBody>
        </p:sp>
      </p:grpSp>
      <p:sp>
        <p:nvSpPr>
          <p:cNvPr id="58" name="テキスト ボックス 57"/>
          <p:cNvSpPr txBox="1"/>
          <p:nvPr/>
        </p:nvSpPr>
        <p:spPr>
          <a:xfrm>
            <a:off x="294607" y="544369"/>
            <a:ext cx="2668850" cy="321290"/>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ビジョン策定時</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4917323" y="557014"/>
            <a:ext cx="2668850" cy="321290"/>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中間</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点検時</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4166639" y="5383826"/>
            <a:ext cx="3572961" cy="299607"/>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指標（スコア）を</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段階</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分類し</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以下「</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以下「</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以下「</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以下「</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は高評価、</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を低評価としている。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227868" y="5722031"/>
            <a:ext cx="87438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4676895" y="5851878"/>
            <a:ext cx="0" cy="891770"/>
          </a:xfrm>
          <a:prstGeom prst="line">
            <a:avLst/>
          </a:prstGeom>
        </p:spPr>
        <p:style>
          <a:lnRef idx="1">
            <a:schemeClr val="accent1"/>
          </a:lnRef>
          <a:fillRef idx="0">
            <a:schemeClr val="accent1"/>
          </a:fillRef>
          <a:effectRef idx="0">
            <a:schemeClr val="accent1"/>
          </a:effectRef>
          <a:fontRef idx="minor">
            <a:schemeClr val="tx1"/>
          </a:fontRef>
        </p:style>
      </p:cxnSp>
      <p:sp>
        <p:nvSpPr>
          <p:cNvPr id="2" name="右矢印 1"/>
          <p:cNvSpPr/>
          <p:nvPr/>
        </p:nvSpPr>
        <p:spPr>
          <a:xfrm>
            <a:off x="4462227" y="1428079"/>
            <a:ext cx="272029" cy="3063572"/>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3326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439545269"/>
              </p:ext>
            </p:extLst>
          </p:nvPr>
        </p:nvGraphicFramePr>
        <p:xfrm>
          <a:off x="257130" y="641787"/>
          <a:ext cx="8552018" cy="3724150"/>
        </p:xfrm>
        <a:graphic>
          <a:graphicData uri="http://schemas.openxmlformats.org/drawingml/2006/table">
            <a:tbl>
              <a:tblPr/>
              <a:tblGrid>
                <a:gridCol w="855202">
                  <a:extLst>
                    <a:ext uri="{9D8B030D-6E8A-4147-A177-3AD203B41FA5}">
                      <a16:colId xmlns:a16="http://schemas.microsoft.com/office/drawing/2014/main" val="1268045730"/>
                    </a:ext>
                  </a:extLst>
                </a:gridCol>
                <a:gridCol w="5118383">
                  <a:extLst>
                    <a:ext uri="{9D8B030D-6E8A-4147-A177-3AD203B41FA5}">
                      <a16:colId xmlns:a16="http://schemas.microsoft.com/office/drawing/2014/main" val="345002393"/>
                    </a:ext>
                  </a:extLst>
                </a:gridCol>
                <a:gridCol w="705541">
                  <a:extLst>
                    <a:ext uri="{9D8B030D-6E8A-4147-A177-3AD203B41FA5}">
                      <a16:colId xmlns:a16="http://schemas.microsoft.com/office/drawing/2014/main" val="2995180933"/>
                    </a:ext>
                  </a:extLst>
                </a:gridCol>
                <a:gridCol w="307873">
                  <a:extLst>
                    <a:ext uri="{9D8B030D-6E8A-4147-A177-3AD203B41FA5}">
                      <a16:colId xmlns:a16="http://schemas.microsoft.com/office/drawing/2014/main" val="4073277679"/>
                    </a:ext>
                  </a:extLst>
                </a:gridCol>
                <a:gridCol w="705541">
                  <a:extLst>
                    <a:ext uri="{9D8B030D-6E8A-4147-A177-3AD203B41FA5}">
                      <a16:colId xmlns:a16="http://schemas.microsoft.com/office/drawing/2014/main" val="1454370278"/>
                    </a:ext>
                  </a:extLst>
                </a:gridCol>
                <a:gridCol w="307873">
                  <a:extLst>
                    <a:ext uri="{9D8B030D-6E8A-4147-A177-3AD203B41FA5}">
                      <a16:colId xmlns:a16="http://schemas.microsoft.com/office/drawing/2014/main" val="2622614926"/>
                    </a:ext>
                  </a:extLst>
                </a:gridCol>
                <a:gridCol w="551605">
                  <a:extLst>
                    <a:ext uri="{9D8B030D-6E8A-4147-A177-3AD203B41FA5}">
                      <a16:colId xmlns:a16="http://schemas.microsoft.com/office/drawing/2014/main" val="2596736589"/>
                    </a:ext>
                  </a:extLst>
                </a:gridCol>
              </a:tblGrid>
              <a:tr h="183155">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90300554"/>
                  </a:ext>
                </a:extLst>
              </a:tr>
              <a:tr h="183155">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26511929"/>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人当たりの自然災害による死者・行方不明者数（</a:t>
                      </a:r>
                      <a:r>
                        <a:rPr lang="en-US" altLang="ja-JP" sz="1000" b="0" i="0" u="none" strike="noStrike">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か年平均）</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（自然災害による死者・行方不明者数／総人口）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98.92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94.03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8701198"/>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防災訓練実施回数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9.54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77728840"/>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防災カルテを作成している市区町村の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防災カルテを作成する市区町村数／市区町村数）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96.32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34.83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52943133"/>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自主防災組織活動カバー率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89.00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81.51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78685999"/>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地球温暖化対策推進法に基づく地方公共団体実行計画（区域施策編）の策定有無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16440403"/>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温暖化対策地方実行計画における気候変動適応計画の策定有無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97.87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93732571"/>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CO2</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排出量（</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CO2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排出量／総人口）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71.65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66090222"/>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13.x.1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ゼロカーボンシティの表明有無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95.74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07073913"/>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13.x.2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グリーンボンドの発行有無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23.40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86015109"/>
                  </a:ext>
                </a:extLst>
              </a:tr>
              <a:tr h="33578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13.x.3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水害区域面積割合（</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か年平均</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水害区域面積計／面積）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99.89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89.02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32816025"/>
                  </a:ext>
                </a:extLst>
              </a:tr>
            </a:tbl>
          </a:graphicData>
        </a:graphic>
      </p:graphicFrame>
      <p:sp>
        <p:nvSpPr>
          <p:cNvPr id="9" name="テキスト ボックス 8"/>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67018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472298467"/>
              </p:ext>
            </p:extLst>
          </p:nvPr>
        </p:nvGraphicFramePr>
        <p:xfrm>
          <a:off x="244251" y="618306"/>
          <a:ext cx="8474745" cy="3567327"/>
        </p:xfrm>
        <a:graphic>
          <a:graphicData uri="http://schemas.openxmlformats.org/drawingml/2006/table">
            <a:tbl>
              <a:tblPr/>
              <a:tblGrid>
                <a:gridCol w="847475">
                  <a:extLst>
                    <a:ext uri="{9D8B030D-6E8A-4147-A177-3AD203B41FA5}">
                      <a16:colId xmlns:a16="http://schemas.microsoft.com/office/drawing/2014/main" val="110635289"/>
                    </a:ext>
                  </a:extLst>
                </a:gridCol>
                <a:gridCol w="5072135">
                  <a:extLst>
                    <a:ext uri="{9D8B030D-6E8A-4147-A177-3AD203B41FA5}">
                      <a16:colId xmlns:a16="http://schemas.microsoft.com/office/drawing/2014/main" val="1633285418"/>
                    </a:ext>
                  </a:extLst>
                </a:gridCol>
                <a:gridCol w="699166">
                  <a:extLst>
                    <a:ext uri="{9D8B030D-6E8A-4147-A177-3AD203B41FA5}">
                      <a16:colId xmlns:a16="http://schemas.microsoft.com/office/drawing/2014/main" val="3556564672"/>
                    </a:ext>
                  </a:extLst>
                </a:gridCol>
                <a:gridCol w="305091">
                  <a:extLst>
                    <a:ext uri="{9D8B030D-6E8A-4147-A177-3AD203B41FA5}">
                      <a16:colId xmlns:a16="http://schemas.microsoft.com/office/drawing/2014/main" val="2701896382"/>
                    </a:ext>
                  </a:extLst>
                </a:gridCol>
                <a:gridCol w="699166">
                  <a:extLst>
                    <a:ext uri="{9D8B030D-6E8A-4147-A177-3AD203B41FA5}">
                      <a16:colId xmlns:a16="http://schemas.microsoft.com/office/drawing/2014/main" val="2612702479"/>
                    </a:ext>
                  </a:extLst>
                </a:gridCol>
                <a:gridCol w="305091">
                  <a:extLst>
                    <a:ext uri="{9D8B030D-6E8A-4147-A177-3AD203B41FA5}">
                      <a16:colId xmlns:a16="http://schemas.microsoft.com/office/drawing/2014/main" val="22798566"/>
                    </a:ext>
                  </a:extLst>
                </a:gridCol>
                <a:gridCol w="546621">
                  <a:extLst>
                    <a:ext uri="{9D8B030D-6E8A-4147-A177-3AD203B41FA5}">
                      <a16:colId xmlns:a16="http://schemas.microsoft.com/office/drawing/2014/main" val="2457749386"/>
                    </a:ext>
                  </a:extLst>
                </a:gridCol>
              </a:tblGrid>
              <a:tr h="184517">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75132644"/>
                  </a:ext>
                </a:extLst>
              </a:tr>
              <a:tr h="184517">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10592461"/>
                  </a:ext>
                </a:extLst>
              </a:tr>
              <a:tr h="50229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14.1.1.1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清掃延べ距離当たりの人工物</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回収量（</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人工物回収量（容積）／清掃延べ距離）</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（一部の県：データなし）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6.86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83770363"/>
                  </a:ext>
                </a:extLst>
              </a:tr>
              <a:tr h="33828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14.1.1.2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海域</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COD</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（環境基準達成の割合</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一部の県：データなし）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73.11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92684313"/>
                  </a:ext>
                </a:extLst>
              </a:tr>
              <a:tr h="33828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14.4.1.1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漁獲量及び養殖収獲量（</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か年平均</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一部の県：データなし）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1.69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11.77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72086728"/>
                  </a:ext>
                </a:extLst>
              </a:tr>
              <a:tr h="33828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14.4.1.2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国際水準の水産エコラベルに関する国内の生産段階認証件数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20701103"/>
                  </a:ext>
                </a:extLst>
              </a:tr>
              <a:tr h="33828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14.a.1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研究費当たりの水産技術関連の研究費割合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（水産関連研究所の研究費／水産関連研究所を含むその他県内の研究所の総研究費）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48444894"/>
                  </a:ext>
                </a:extLst>
              </a:tr>
              <a:tr h="50229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14.x.1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水質の健康項目達成状況</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（健康項目（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項目）の達成地点数（河川、湖沼、海域）／健康項目（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項目）の調査地点数（河川、湖沼、海域））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91723341"/>
                  </a:ext>
                </a:extLst>
              </a:tr>
              <a:tr h="50229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14.x.2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水質の生活環境項目達成状況</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（（河川の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BOD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達成水域数＋湖沼及び海域の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COD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達成水域数）／（河川の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BOD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の類型指定水域数＋湖沼及び海域の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COD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の類型指定水域数））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81.12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73.78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0359787"/>
                  </a:ext>
                </a:extLst>
              </a:tr>
              <a:tr h="33828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14.x.3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水浴場（開設前）の水質</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状況（</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「適」評価の水浴場数／水浴場数）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73.01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61464814"/>
                  </a:ext>
                </a:extLst>
              </a:tr>
            </a:tbl>
          </a:graphicData>
        </a:graphic>
      </p:graphicFrame>
      <p:sp>
        <p:nvSpPr>
          <p:cNvPr id="11" name="テキスト ボックス 10"/>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39813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668399443"/>
              </p:ext>
            </p:extLst>
          </p:nvPr>
        </p:nvGraphicFramePr>
        <p:xfrm>
          <a:off x="257128" y="715301"/>
          <a:ext cx="8564899" cy="3212754"/>
        </p:xfrm>
        <a:graphic>
          <a:graphicData uri="http://schemas.openxmlformats.org/drawingml/2006/table">
            <a:tbl>
              <a:tblPr/>
              <a:tblGrid>
                <a:gridCol w="856490">
                  <a:extLst>
                    <a:ext uri="{9D8B030D-6E8A-4147-A177-3AD203B41FA5}">
                      <a16:colId xmlns:a16="http://schemas.microsoft.com/office/drawing/2014/main" val="3425682226"/>
                    </a:ext>
                  </a:extLst>
                </a:gridCol>
                <a:gridCol w="5126091">
                  <a:extLst>
                    <a:ext uri="{9D8B030D-6E8A-4147-A177-3AD203B41FA5}">
                      <a16:colId xmlns:a16="http://schemas.microsoft.com/office/drawing/2014/main" val="637260683"/>
                    </a:ext>
                  </a:extLst>
                </a:gridCol>
                <a:gridCol w="706604">
                  <a:extLst>
                    <a:ext uri="{9D8B030D-6E8A-4147-A177-3AD203B41FA5}">
                      <a16:colId xmlns:a16="http://schemas.microsoft.com/office/drawing/2014/main" val="24086313"/>
                    </a:ext>
                  </a:extLst>
                </a:gridCol>
                <a:gridCol w="308337">
                  <a:extLst>
                    <a:ext uri="{9D8B030D-6E8A-4147-A177-3AD203B41FA5}">
                      <a16:colId xmlns:a16="http://schemas.microsoft.com/office/drawing/2014/main" val="2890958197"/>
                    </a:ext>
                  </a:extLst>
                </a:gridCol>
                <a:gridCol w="706604">
                  <a:extLst>
                    <a:ext uri="{9D8B030D-6E8A-4147-A177-3AD203B41FA5}">
                      <a16:colId xmlns:a16="http://schemas.microsoft.com/office/drawing/2014/main" val="1049704620"/>
                    </a:ext>
                  </a:extLst>
                </a:gridCol>
                <a:gridCol w="308337">
                  <a:extLst>
                    <a:ext uri="{9D8B030D-6E8A-4147-A177-3AD203B41FA5}">
                      <a16:colId xmlns:a16="http://schemas.microsoft.com/office/drawing/2014/main" val="1057529360"/>
                    </a:ext>
                  </a:extLst>
                </a:gridCol>
                <a:gridCol w="552436">
                  <a:extLst>
                    <a:ext uri="{9D8B030D-6E8A-4147-A177-3AD203B41FA5}">
                      <a16:colId xmlns:a16="http://schemas.microsoft.com/office/drawing/2014/main" val="2202213241"/>
                    </a:ext>
                  </a:extLst>
                </a:gridCol>
              </a:tblGrid>
              <a:tr h="192765">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48924976"/>
                  </a:ext>
                </a:extLst>
              </a:tr>
              <a:tr h="192765">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58470668"/>
                  </a:ext>
                </a:extLst>
              </a:tr>
              <a:tr h="35340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森林面積割合</a:t>
                      </a:r>
                      <a:br>
                        <a:rPr lang="zh-TW" altLang="en-US" sz="1000" b="0" i="0" u="none" strike="noStrike">
                          <a:solidFill>
                            <a:srgbClr val="000000"/>
                          </a:solidFill>
                          <a:effectLst/>
                          <a:latin typeface="Meiryo UI" panose="020B0604030504040204" pitchFamily="50" charset="-128"/>
                          <a:ea typeface="Meiryo UI" panose="020B0604030504040204" pitchFamily="50" charset="-128"/>
                        </a:rPr>
                      </a:br>
                      <a:r>
                        <a:rPr lang="zh-TW" altLang="en-US" sz="1000" b="0" i="0" u="none" strike="noStrike">
                          <a:solidFill>
                            <a:srgbClr val="000000"/>
                          </a:solidFill>
                          <a:effectLst/>
                          <a:latin typeface="Meiryo UI" panose="020B0604030504040204" pitchFamily="50" charset="-128"/>
                          <a:ea typeface="Meiryo UI" panose="020B0604030504040204" pitchFamily="50" charset="-128"/>
                        </a:rPr>
                        <a:t>（森林面積／総面積）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46.21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78866296"/>
                  </a:ext>
                </a:extLst>
              </a:tr>
              <a:tr h="35340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（自然環境保全地域面積＋自然公園面積）の割合</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（（自然環境保全地域面積＋自然公園面積）／総面積）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17.87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38.75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72695623"/>
                  </a:ext>
                </a:extLst>
              </a:tr>
              <a:tr h="35340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林業試験指導機関</a:t>
                      </a: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人員率（</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林業試験指導機関人員／総人口）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32.64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72686807"/>
                  </a:ext>
                </a:extLst>
              </a:tr>
              <a:tr h="35340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森林認証制度で認証された森林面積割合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FSC</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認証または</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SGEC/PEFC</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認証を取得した森林面積／森林面積）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22.14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13.05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93354255"/>
                  </a:ext>
                </a:extLst>
              </a:tr>
              <a:tr h="35340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鳥獣保護区</a:t>
                      </a: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鳥獣保護区面積／総面積）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16.76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27.06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14089133"/>
                  </a:ext>
                </a:extLst>
              </a:tr>
              <a:tr h="35340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面積当たりの絶滅危惧</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種数（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絶滅危惧種数／総面積）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9.33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68.42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32409549"/>
                  </a:ext>
                </a:extLst>
              </a:tr>
              <a:tr h="35340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生物多様性地域戦略の策定有無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93.62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43709388"/>
                  </a:ext>
                </a:extLst>
              </a:tr>
              <a:tr h="35340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15.x.1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保安林面積の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保安林面積／森林面積）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27.35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42.75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57339519"/>
                  </a:ext>
                </a:extLst>
              </a:tr>
            </a:tbl>
          </a:graphicData>
        </a:graphic>
      </p:graphicFrame>
      <p:sp>
        <p:nvSpPr>
          <p:cNvPr id="9" name="テキスト ボックス 8"/>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69874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659780466"/>
              </p:ext>
            </p:extLst>
          </p:nvPr>
        </p:nvGraphicFramePr>
        <p:xfrm>
          <a:off x="183998" y="679410"/>
          <a:ext cx="8728182" cy="4356229"/>
        </p:xfrm>
        <a:graphic>
          <a:graphicData uri="http://schemas.openxmlformats.org/drawingml/2006/table">
            <a:tbl>
              <a:tblPr/>
              <a:tblGrid>
                <a:gridCol w="872819">
                  <a:extLst>
                    <a:ext uri="{9D8B030D-6E8A-4147-A177-3AD203B41FA5}">
                      <a16:colId xmlns:a16="http://schemas.microsoft.com/office/drawing/2014/main" val="1252018445"/>
                    </a:ext>
                  </a:extLst>
                </a:gridCol>
                <a:gridCol w="5223816">
                  <a:extLst>
                    <a:ext uri="{9D8B030D-6E8A-4147-A177-3AD203B41FA5}">
                      <a16:colId xmlns:a16="http://schemas.microsoft.com/office/drawing/2014/main" val="1923327748"/>
                    </a:ext>
                  </a:extLst>
                </a:gridCol>
                <a:gridCol w="720074">
                  <a:extLst>
                    <a:ext uri="{9D8B030D-6E8A-4147-A177-3AD203B41FA5}">
                      <a16:colId xmlns:a16="http://schemas.microsoft.com/office/drawing/2014/main" val="3058819870"/>
                    </a:ext>
                  </a:extLst>
                </a:gridCol>
                <a:gridCol w="314215">
                  <a:extLst>
                    <a:ext uri="{9D8B030D-6E8A-4147-A177-3AD203B41FA5}">
                      <a16:colId xmlns:a16="http://schemas.microsoft.com/office/drawing/2014/main" val="1284558228"/>
                    </a:ext>
                  </a:extLst>
                </a:gridCol>
                <a:gridCol w="720074">
                  <a:extLst>
                    <a:ext uri="{9D8B030D-6E8A-4147-A177-3AD203B41FA5}">
                      <a16:colId xmlns:a16="http://schemas.microsoft.com/office/drawing/2014/main" val="3031211624"/>
                    </a:ext>
                  </a:extLst>
                </a:gridCol>
                <a:gridCol w="314215">
                  <a:extLst>
                    <a:ext uri="{9D8B030D-6E8A-4147-A177-3AD203B41FA5}">
                      <a16:colId xmlns:a16="http://schemas.microsoft.com/office/drawing/2014/main" val="3015554130"/>
                    </a:ext>
                  </a:extLst>
                </a:gridCol>
                <a:gridCol w="562969">
                  <a:extLst>
                    <a:ext uri="{9D8B030D-6E8A-4147-A177-3AD203B41FA5}">
                      <a16:colId xmlns:a16="http://schemas.microsoft.com/office/drawing/2014/main" val="716265808"/>
                    </a:ext>
                  </a:extLst>
                </a:gridCol>
              </a:tblGrid>
              <a:tr h="164528">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52484842"/>
                  </a:ext>
                </a:extLst>
              </a:tr>
              <a:tr h="164528">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79901338"/>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16.1.1</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人当たりの殺人認知</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殺人の認知件数／総人口）</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60.04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49888598"/>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16.1.3.1</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人当たりの（強制わいせつ・強制性交等罪）の認知件数</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（（強制わいせつの認知件数＋強制性交等罪の認知件数）／総人口）</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7.40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62.00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61661660"/>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16.1.3.2</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学校での暴力行為発生件数（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37.40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57.90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50496670"/>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16.1.4</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人当たりの刑法犯認知</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刑法犯認知件数／総人口）</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64.80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97081608"/>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16.2.1</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歳未満人口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人当たりの児童虐待相談対応件数</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（児童相談所での児童虐待相談対応件数／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歳未満人口）</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8.05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50.01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47818730"/>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16.2.2</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人口１人当たりの略取誘拐罪・人身売買の認知件数</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（略取誘拐罪・人身売買の認知件数／総人口）</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45.32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68.95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39078596"/>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16.3.1.1</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人当たりの粗暴犯の認知</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粗暴犯の認知件数／総人口）</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38.52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55.17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51372433"/>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16.3.1.2</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刑法犯検挙率</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50.63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5261818"/>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16.4.1</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人当たりの賭博認知</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賭博認知件数／総人口）</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82.95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88.71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08772800"/>
                  </a:ext>
                </a:extLst>
              </a:tr>
              <a:tr h="322911">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16.4.2</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人当たりの組織的な犯罪の処罰及び犯罪収益の規制に関する法律の認知件数</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（組織的な犯罪の処罰及び犯罪収益の規制に関する法律の認知件数／総人口）</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64.77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68.29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25340398"/>
                  </a:ext>
                </a:extLst>
              </a:tr>
              <a:tr h="79806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16.5.1</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16.5.2</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人当たりの賄賂罪の認知</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賄賂罪の認知件数／総人口）</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98.48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91.13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34222957"/>
                  </a:ext>
                </a:extLst>
              </a:tr>
            </a:tbl>
          </a:graphicData>
        </a:graphic>
      </p:graphicFrame>
      <p:sp>
        <p:nvSpPr>
          <p:cNvPr id="11" name="テキスト ボックス 10"/>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030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②</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833213387"/>
              </p:ext>
            </p:extLst>
          </p:nvPr>
        </p:nvGraphicFramePr>
        <p:xfrm>
          <a:off x="252985" y="678776"/>
          <a:ext cx="8638030" cy="4537171"/>
        </p:xfrm>
        <a:graphic>
          <a:graphicData uri="http://schemas.openxmlformats.org/drawingml/2006/table">
            <a:tbl>
              <a:tblPr/>
              <a:tblGrid>
                <a:gridCol w="863804">
                  <a:extLst>
                    <a:ext uri="{9D8B030D-6E8A-4147-A177-3AD203B41FA5}">
                      <a16:colId xmlns:a16="http://schemas.microsoft.com/office/drawing/2014/main" val="1252018445"/>
                    </a:ext>
                  </a:extLst>
                </a:gridCol>
                <a:gridCol w="5169860">
                  <a:extLst>
                    <a:ext uri="{9D8B030D-6E8A-4147-A177-3AD203B41FA5}">
                      <a16:colId xmlns:a16="http://schemas.microsoft.com/office/drawing/2014/main" val="1923327748"/>
                    </a:ext>
                  </a:extLst>
                </a:gridCol>
                <a:gridCol w="712636">
                  <a:extLst>
                    <a:ext uri="{9D8B030D-6E8A-4147-A177-3AD203B41FA5}">
                      <a16:colId xmlns:a16="http://schemas.microsoft.com/office/drawing/2014/main" val="3058819870"/>
                    </a:ext>
                  </a:extLst>
                </a:gridCol>
                <a:gridCol w="310970">
                  <a:extLst>
                    <a:ext uri="{9D8B030D-6E8A-4147-A177-3AD203B41FA5}">
                      <a16:colId xmlns:a16="http://schemas.microsoft.com/office/drawing/2014/main" val="1284558228"/>
                    </a:ext>
                  </a:extLst>
                </a:gridCol>
                <a:gridCol w="712636">
                  <a:extLst>
                    <a:ext uri="{9D8B030D-6E8A-4147-A177-3AD203B41FA5}">
                      <a16:colId xmlns:a16="http://schemas.microsoft.com/office/drawing/2014/main" val="3031211624"/>
                    </a:ext>
                  </a:extLst>
                </a:gridCol>
                <a:gridCol w="310970">
                  <a:extLst>
                    <a:ext uri="{9D8B030D-6E8A-4147-A177-3AD203B41FA5}">
                      <a16:colId xmlns:a16="http://schemas.microsoft.com/office/drawing/2014/main" val="3015554130"/>
                    </a:ext>
                  </a:extLst>
                </a:gridCol>
                <a:gridCol w="557154">
                  <a:extLst>
                    <a:ext uri="{9D8B030D-6E8A-4147-A177-3AD203B41FA5}">
                      <a16:colId xmlns:a16="http://schemas.microsoft.com/office/drawing/2014/main" val="716265808"/>
                    </a:ext>
                  </a:extLst>
                </a:gridCol>
              </a:tblGrid>
              <a:tr h="171603">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52484842"/>
                  </a:ext>
                </a:extLst>
              </a:tr>
              <a:tr h="171603">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79901338"/>
                  </a:ext>
                </a:extLst>
              </a:tr>
              <a:tr h="501994">
                <a:tc>
                  <a:txBody>
                    <a:bodyPr/>
                    <a:lstStyle/>
                    <a:p>
                      <a:pPr algn="l"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LI</a:t>
                      </a:r>
                      <a:br>
                        <a:rPr lang="en-US" sz="1000" b="0" i="0" u="none" strike="noStrike" dirty="0">
                          <a:solidFill>
                            <a:srgbClr val="000000"/>
                          </a:solidFill>
                          <a:effectLst/>
                          <a:latin typeface="Meiryo UI" panose="020B0604030504040204" pitchFamily="50" charset="-128"/>
                          <a:ea typeface="Meiryo UI" panose="020B0604030504040204" pitchFamily="50" charset="-128"/>
                        </a:rPr>
                      </a:br>
                      <a:r>
                        <a:rPr lang="en-US" sz="1000" b="0" i="0" u="none" strike="noStrike" dirty="0">
                          <a:solidFill>
                            <a:srgbClr val="000000"/>
                          </a:solidFill>
                          <a:effectLst/>
                          <a:latin typeface="Meiryo UI" panose="020B0604030504040204" pitchFamily="50" charset="-128"/>
                          <a:ea typeface="Meiryo UI" panose="020B0604030504040204" pitchFamily="50" charset="-128"/>
                        </a:rPr>
                        <a:t>16.7.1.1</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地方公共団体の議会議員の女性の割合</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（（女性の都道府県県議会議員数＋女性の市区町村議会議員数）／（都道府県県議会議員数＋市区町村議会議員数））</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64.04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23.41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20545595"/>
                  </a:ext>
                </a:extLst>
              </a:tr>
              <a:tr h="336799">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16.7.1.2</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地方公務員の職員（一般行政職）数における</a:t>
                      </a:r>
                      <a:r>
                        <a:rPr lang="en-US" altLang="ja-JP" sz="1000" b="0" i="0" u="none" strike="noStrike">
                          <a:solidFill>
                            <a:srgbClr val="000000"/>
                          </a:solidFill>
                          <a:effectLst/>
                          <a:latin typeface="Meiryo UI" panose="020B0604030504040204" pitchFamily="50" charset="-128"/>
                          <a:ea typeface="Meiryo UI" panose="020B0604030504040204" pitchFamily="50" charset="-128"/>
                        </a:rPr>
                        <a:t>35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歳以下の職員の割合</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a:solidFill>
                            <a:srgbClr val="000000"/>
                          </a:solidFill>
                          <a:effectLst/>
                          <a:latin typeface="Meiryo UI" panose="020B0604030504040204" pitchFamily="50" charset="-128"/>
                          <a:ea typeface="Meiryo UI" panose="020B0604030504040204" pitchFamily="50" charset="-128"/>
                        </a:rPr>
                        <a:t>35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歳以下職員数／職員総数）</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00783301"/>
                  </a:ext>
                </a:extLst>
              </a:tr>
              <a:tr h="50199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16.7.1.3</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地方公共団体の管理職等に占める女性の割合</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（管理職等（部局長・次長相当職＋課長相当職＋課長補佐相当職＋係長相当職）の女性の人数／管理職等（部局長・次長相当職＋課長相当職＋課長補佐相当職＋係長相当職）の人数）</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37.48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41.81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33808685"/>
                  </a:ext>
                </a:extLst>
              </a:tr>
              <a:tr h="667189">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16.7.1.4</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都道府県の公的機関における障害者雇用率</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（障害者の数（都道府県知事部局＋その他の都道府県機関＋都道府県教育委員会）／法定雇用障害者数の算定の基礎となる労働者数（都道府県知事部局＋その他の都道府県機関＋都道府県教育委員会））</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0.17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2.35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20358638"/>
                  </a:ext>
                </a:extLst>
              </a:tr>
              <a:tr h="336799">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16.7.2</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国政選挙の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投票率（</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直近の衆議院選もしくは参議院選の選挙区の値を用いる）</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41.67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35.68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2834921"/>
                  </a:ext>
                </a:extLst>
              </a:tr>
              <a:tr h="336799">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16.10.2</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オープンデータ取組済の市区町村</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オープンデータ取組済市区町村／市区町村数）</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43.45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44.14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08552564"/>
                  </a:ext>
                </a:extLst>
              </a:tr>
              <a:tr h="336799">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16.x.1</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行政機関における内部の職員等からの通報・相談窓口設置率</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70.88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49.04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46865324"/>
                  </a:ext>
                </a:extLst>
              </a:tr>
              <a:tr h="336799">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16.x.2</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行政機関における外部の労働者等からの通報・相談窓口設置率</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53.34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32.50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23997410"/>
                  </a:ext>
                </a:extLst>
              </a:tr>
              <a:tr h="336799">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16.x.3</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マイナンバーカード普及率</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44.53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43.17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40350808"/>
                  </a:ext>
                </a:extLst>
              </a:tr>
              <a:tr h="501994">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16.x.4</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都道府県別の一票の格差</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（（有権者数／衆議院議員定数）／（（有権者数／衆議院議員定数）が最小である都道府県の値））</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8.36 </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5912" marR="5912" marT="5912"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31.14 </a:t>
                      </a:r>
                    </a:p>
                  </a:txBody>
                  <a:tcPr marL="5912" marR="5912" marT="591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5912" marR="5912" marT="5912"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71504676"/>
                  </a:ext>
                </a:extLst>
              </a:tr>
            </a:tbl>
          </a:graphicData>
        </a:graphic>
      </p:graphicFrame>
      <p:sp>
        <p:nvSpPr>
          <p:cNvPr id="11" name="テキスト ボックス 10"/>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87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026997844"/>
              </p:ext>
            </p:extLst>
          </p:nvPr>
        </p:nvGraphicFramePr>
        <p:xfrm>
          <a:off x="211053" y="590376"/>
          <a:ext cx="8721894" cy="5344294"/>
        </p:xfrm>
        <a:graphic>
          <a:graphicData uri="http://schemas.openxmlformats.org/drawingml/2006/table">
            <a:tbl>
              <a:tblPr/>
              <a:tblGrid>
                <a:gridCol w="872189">
                  <a:extLst>
                    <a:ext uri="{9D8B030D-6E8A-4147-A177-3AD203B41FA5}">
                      <a16:colId xmlns:a16="http://schemas.microsoft.com/office/drawing/2014/main" val="214884877"/>
                    </a:ext>
                  </a:extLst>
                </a:gridCol>
                <a:gridCol w="5220054">
                  <a:extLst>
                    <a:ext uri="{9D8B030D-6E8A-4147-A177-3AD203B41FA5}">
                      <a16:colId xmlns:a16="http://schemas.microsoft.com/office/drawing/2014/main" val="3518562691"/>
                    </a:ext>
                  </a:extLst>
                </a:gridCol>
                <a:gridCol w="719556">
                  <a:extLst>
                    <a:ext uri="{9D8B030D-6E8A-4147-A177-3AD203B41FA5}">
                      <a16:colId xmlns:a16="http://schemas.microsoft.com/office/drawing/2014/main" val="3480893462"/>
                    </a:ext>
                  </a:extLst>
                </a:gridCol>
                <a:gridCol w="313988">
                  <a:extLst>
                    <a:ext uri="{9D8B030D-6E8A-4147-A177-3AD203B41FA5}">
                      <a16:colId xmlns:a16="http://schemas.microsoft.com/office/drawing/2014/main" val="932668763"/>
                    </a:ext>
                  </a:extLst>
                </a:gridCol>
                <a:gridCol w="719556">
                  <a:extLst>
                    <a:ext uri="{9D8B030D-6E8A-4147-A177-3AD203B41FA5}">
                      <a16:colId xmlns:a16="http://schemas.microsoft.com/office/drawing/2014/main" val="3731998473"/>
                    </a:ext>
                  </a:extLst>
                </a:gridCol>
                <a:gridCol w="313988">
                  <a:extLst>
                    <a:ext uri="{9D8B030D-6E8A-4147-A177-3AD203B41FA5}">
                      <a16:colId xmlns:a16="http://schemas.microsoft.com/office/drawing/2014/main" val="1738895365"/>
                    </a:ext>
                  </a:extLst>
                </a:gridCol>
                <a:gridCol w="562563">
                  <a:extLst>
                    <a:ext uri="{9D8B030D-6E8A-4147-A177-3AD203B41FA5}">
                      <a16:colId xmlns:a16="http://schemas.microsoft.com/office/drawing/2014/main" val="152166153"/>
                    </a:ext>
                  </a:extLst>
                </a:gridCol>
              </a:tblGrid>
              <a:tr h="161827">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2016771"/>
                  </a:ext>
                </a:extLst>
              </a:tr>
              <a:tr h="161827">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22229951"/>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県内総生産に占める歳入の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歳入／県内総生産）</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17.19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45.20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51483693"/>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17.1.2.1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財政力指数</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59.45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29.11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50695191"/>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17.1.2.2</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地方税</a:t>
                      </a: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対歳入決算総額）</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43.43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27.11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97376519"/>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17.1.2.3</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自主財源の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対歳出決算総額）</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99056394"/>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17.4.1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実質公債費比率</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60.80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52.41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85096881"/>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17.6.1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世帯当たりのブロードバンド契約数</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92547618"/>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17.8.1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インターネット普及率</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73.10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42.86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1041184"/>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17.13.1.1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地方銀行の不良債権</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比率　</a:t>
                      </a: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地方銀行が複数ある場合、大きい方の値を採用</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93.45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85.91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3241303"/>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17.13.1.2</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地方銀行の自己資本</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比率　</a:t>
                      </a: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地方銀行が複数ある場合、小さい方の値を採用</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28.81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30.28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82000439"/>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17.14.1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SDGs</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の各種計画への反映有無</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97.87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41761747"/>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17.17.1.1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地域サポーターを設置している市区町村の割合</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20.67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19.01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89514694"/>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17.17.1.2</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都道府県別姉妹提携自治体数</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75.00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30.67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99122474"/>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17.18.1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ローカル指標（自治体独自の評価指標）の設定の有無</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80.85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55492009"/>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17.x.1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SDGs</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未来都市選定都市への選定有無</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34.04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08621944"/>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17.x.2</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大学における留学生</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留学生／大学生数）</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35.88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26.86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16263955"/>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17.x.3</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1,000,000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JICA</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海外協力隊の隊員数</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JICA</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海外協力隊の隊員数／総人口）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×1,000,000)</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8.44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43.98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39137502"/>
                  </a:ext>
                </a:extLst>
              </a:tr>
            </a:tbl>
          </a:graphicData>
        </a:graphic>
      </p:graphicFrame>
      <p:sp>
        <p:nvSpPr>
          <p:cNvPr id="9" name="テキスト ボックス 8"/>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82698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ext uri="{D42A27DB-BD31-4B8C-83A1-F6EECF244321}">
                <p14:modId xmlns:p14="http://schemas.microsoft.com/office/powerpoint/2010/main" val="1578006694"/>
              </p:ext>
            </p:extLst>
          </p:nvPr>
        </p:nvGraphicFramePr>
        <p:xfrm>
          <a:off x="4980654" y="848787"/>
          <a:ext cx="4163346" cy="4760453"/>
        </p:xfrm>
        <a:graphic>
          <a:graphicData uri="http://schemas.openxmlformats.org/drawingml/2006/chart">
            <c:chart xmlns:c="http://schemas.openxmlformats.org/drawingml/2006/chart" xmlns:r="http://schemas.openxmlformats.org/officeDocument/2006/relationships" r:id="rId2"/>
          </a:graphicData>
        </a:graphic>
      </p:graphicFrame>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kumimoji="0"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全国平均との比較</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980654" y="5609243"/>
            <a:ext cx="4357817" cy="830997"/>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統計データを国内</a:t>
            </a:r>
            <a:r>
              <a:rPr kumimoji="1" lang="ja-JP" altLang="en-US" sz="800" dirty="0" smtClean="0">
                <a:latin typeface="Meiryo UI" panose="020B0604030504040204" pitchFamily="50" charset="-128"/>
                <a:ea typeface="Meiryo UI" panose="020B0604030504040204" pitchFamily="50" charset="-128"/>
              </a:rPr>
              <a:t>全都道府県に</a:t>
            </a:r>
            <a:r>
              <a:rPr kumimoji="1" lang="ja-JP" altLang="en-US" sz="800" dirty="0">
                <a:latin typeface="Meiryo UI" panose="020B0604030504040204" pitchFamily="50" charset="-128"/>
                <a:ea typeface="Meiryo UI" panose="020B0604030504040204" pitchFamily="50" charset="-128"/>
              </a:rPr>
              <a:t>集計し、最大値を</a:t>
            </a:r>
            <a:r>
              <a:rPr kumimoji="1" lang="en-US" altLang="ja-JP" sz="800" dirty="0">
                <a:latin typeface="Meiryo UI" panose="020B0604030504040204" pitchFamily="50" charset="-128"/>
                <a:ea typeface="Meiryo UI" panose="020B0604030504040204" pitchFamily="50" charset="-128"/>
              </a:rPr>
              <a:t>100</a:t>
            </a:r>
            <a:r>
              <a:rPr kumimoji="1" lang="ja-JP" altLang="en-US" sz="800" dirty="0" err="1">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最小値を</a:t>
            </a:r>
            <a:r>
              <a:rPr kumimoji="1" lang="en-US" altLang="ja-JP" sz="800" dirty="0">
                <a:latin typeface="Meiryo UI" panose="020B0604030504040204" pitchFamily="50" charset="-128"/>
                <a:ea typeface="Meiryo UI" panose="020B0604030504040204" pitchFamily="50" charset="-128"/>
              </a:rPr>
              <a:t>0</a:t>
            </a:r>
            <a:r>
              <a:rPr kumimoji="1" lang="ja-JP" altLang="en-US" sz="800" dirty="0">
                <a:latin typeface="Meiryo UI" panose="020B0604030504040204" pitchFamily="50" charset="-128"/>
                <a:ea typeface="Meiryo UI" panose="020B0604030504040204" pitchFamily="50" charset="-128"/>
              </a:rPr>
              <a:t>とする</a:t>
            </a:r>
            <a:r>
              <a:rPr kumimoji="1" lang="ja-JP" altLang="en-US" sz="800" dirty="0" smtClean="0">
                <a:latin typeface="Meiryo UI" panose="020B0604030504040204" pitchFamily="50" charset="-128"/>
                <a:ea typeface="Meiryo UI" panose="020B0604030504040204" pitchFamily="50" charset="-128"/>
              </a:rPr>
              <a:t>指数に換算</a:t>
            </a:r>
            <a:endParaRPr kumimoji="1" lang="en-US" altLang="ja-JP" sz="800" dirty="0" smtClean="0">
              <a:latin typeface="Meiryo UI" panose="020B0604030504040204" pitchFamily="50" charset="-128"/>
              <a:ea typeface="Meiryo UI" panose="020B0604030504040204" pitchFamily="50" charset="-128"/>
            </a:endParaRPr>
          </a:p>
          <a:p>
            <a:endParaRPr kumimoji="1" lang="en-US" altLang="ja-JP" sz="800" dirty="0" smtClean="0">
              <a:latin typeface="Meiryo UI" panose="020B0604030504040204" pitchFamily="50" charset="-128"/>
              <a:ea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分類</a:t>
            </a:r>
            <a:r>
              <a:rPr kumimoji="1" lang="ja-JP" altLang="en-US" sz="800" dirty="0" smtClean="0">
                <a:latin typeface="Meiryo UI" panose="020B0604030504040204" pitchFamily="50" charset="-128"/>
                <a:ea typeface="Meiryo UI" panose="020B0604030504040204" pitchFamily="50" charset="-128"/>
              </a:rPr>
              <a:t>整理の</a:t>
            </a:r>
            <a:r>
              <a:rPr kumimoji="1" lang="ja-JP" altLang="en-US" sz="800" dirty="0">
                <a:latin typeface="Meiryo UI" panose="020B0604030504040204" pitchFamily="50" charset="-128"/>
                <a:ea typeface="Meiryo UI" panose="020B0604030504040204" pitchFamily="50" charset="-128"/>
              </a:rPr>
              <a:t>うち、国内評価が</a:t>
            </a:r>
            <a:r>
              <a:rPr kumimoji="1" lang="ja-JP" altLang="en-US" sz="800" dirty="0" smtClean="0">
                <a:latin typeface="Meiryo UI" panose="020B0604030504040204" pitchFamily="50" charset="-128"/>
                <a:ea typeface="Meiryo UI" panose="020B0604030504040204" pitchFamily="50" charset="-128"/>
              </a:rPr>
              <a:t>あがったもの（ゴール３、５</a:t>
            </a:r>
            <a:r>
              <a:rPr kumimoji="1" lang="ja-JP" altLang="en-US" sz="800" dirty="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12</a:t>
            </a:r>
            <a:r>
              <a:rPr kumimoji="1" lang="ja-JP" altLang="en-US" sz="800" dirty="0" smtClean="0">
                <a:latin typeface="Meiryo UI" panose="020B0604030504040204" pitchFamily="50" charset="-128"/>
                <a:ea typeface="Meiryo UI" panose="020B0604030504040204" pitchFamily="50" charset="-128"/>
              </a:rPr>
              <a:t>）及び、</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　　　　　　　　　　　国内評価が下がったもの（</a:t>
            </a:r>
            <a:r>
              <a:rPr kumimoji="1" lang="ja-JP" altLang="en-US" sz="800" dirty="0">
                <a:latin typeface="Meiryo UI" panose="020B0604030504040204" pitchFamily="50" charset="-128"/>
                <a:ea typeface="Meiryo UI" panose="020B0604030504040204" pitchFamily="50" charset="-128"/>
              </a:rPr>
              <a:t>ゴール８、</a:t>
            </a:r>
            <a:r>
              <a:rPr kumimoji="1" lang="en-US" altLang="ja-JP" sz="800" dirty="0">
                <a:latin typeface="Meiryo UI" panose="020B0604030504040204" pitchFamily="50" charset="-128"/>
                <a:ea typeface="Meiryo UI" panose="020B0604030504040204" pitchFamily="50" charset="-128"/>
              </a:rPr>
              <a:t>10 </a:t>
            </a:r>
            <a:r>
              <a:rPr kumimoji="1" lang="ja-JP" altLang="en-US" sz="800" dirty="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に色付けをしている。</a:t>
            </a:r>
            <a:endParaRPr kumimoji="1" lang="en-US" altLang="ja-JP" sz="800" dirty="0" smtClean="0">
              <a:latin typeface="Meiryo UI" panose="020B0604030504040204" pitchFamily="50" charset="-128"/>
              <a:ea typeface="Meiryo UI" panose="020B0604030504040204" pitchFamily="50" charset="-128"/>
            </a:endParaRPr>
          </a:p>
          <a:p>
            <a:endParaRPr kumimoji="1" lang="en-US" altLang="ja-JP" sz="800" dirty="0" smtClean="0">
              <a:latin typeface="Meiryo UI" panose="020B0604030504040204" pitchFamily="50" charset="-128"/>
              <a:ea typeface="Meiryo UI" panose="020B0604030504040204" pitchFamily="50" charset="-128"/>
            </a:endParaRPr>
          </a:p>
          <a:p>
            <a:endParaRPr kumimoji="1" lang="en-US" altLang="ja-JP" sz="800" dirty="0" smtClean="0">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604826702"/>
              </p:ext>
            </p:extLst>
          </p:nvPr>
        </p:nvGraphicFramePr>
        <p:xfrm>
          <a:off x="112422" y="848788"/>
          <a:ext cx="4868232" cy="5591454"/>
        </p:xfrm>
        <a:graphic>
          <a:graphicData uri="http://schemas.openxmlformats.org/drawingml/2006/table">
            <a:tbl>
              <a:tblPr/>
              <a:tblGrid>
                <a:gridCol w="3172203">
                  <a:extLst>
                    <a:ext uri="{9D8B030D-6E8A-4147-A177-3AD203B41FA5}">
                      <a16:colId xmlns:a16="http://schemas.microsoft.com/office/drawing/2014/main" val="491748789"/>
                    </a:ext>
                  </a:extLst>
                </a:gridCol>
                <a:gridCol w="565343">
                  <a:extLst>
                    <a:ext uri="{9D8B030D-6E8A-4147-A177-3AD203B41FA5}">
                      <a16:colId xmlns:a16="http://schemas.microsoft.com/office/drawing/2014/main" val="851435781"/>
                    </a:ext>
                  </a:extLst>
                </a:gridCol>
                <a:gridCol w="565343">
                  <a:extLst>
                    <a:ext uri="{9D8B030D-6E8A-4147-A177-3AD203B41FA5}">
                      <a16:colId xmlns:a16="http://schemas.microsoft.com/office/drawing/2014/main" val="1652985100"/>
                    </a:ext>
                  </a:extLst>
                </a:gridCol>
                <a:gridCol w="565343">
                  <a:extLst>
                    <a:ext uri="{9D8B030D-6E8A-4147-A177-3AD203B41FA5}">
                      <a16:colId xmlns:a16="http://schemas.microsoft.com/office/drawing/2014/main" val="1324371794"/>
                    </a:ext>
                  </a:extLst>
                </a:gridCol>
              </a:tblGrid>
              <a:tr h="514778">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全国</a:t>
                      </a:r>
                      <a:endPar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b"/>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平均</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差</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4175913"/>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ゴール１：貧困をなくそう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46.72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51.17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-4.45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264216"/>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ゴール２：飢餓をゼロに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62.56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58.14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4.42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034163"/>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ゴール３：すべての人に健康と福祉を</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60.47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60.14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0.32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503871"/>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ゴール４：質の高い教育をみんなに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39.73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46.63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-6.91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2292494"/>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ゴール５：ジェンダー平等を実現しよう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53.82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53.25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0.57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88824"/>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ゴール６：安全な水とトイレを世界中に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70.71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63.40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7.31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775558"/>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ゴール７：エネルギーをみんなに　そしてクリーンに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55.42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57.02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-1.60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64279"/>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ゴール８：働きがいも経済成長も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43.84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49.83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316606"/>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ゴール９：産業と技術革新の基盤をつくろう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61.30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36.58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24.72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195606"/>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10</a:t>
                      </a:r>
                      <a:r>
                        <a:rPr lang="ja-JP" altLang="en-US" sz="1100" b="0" i="0" u="none" strike="noStrike">
                          <a:solidFill>
                            <a:srgbClr val="000000"/>
                          </a:solidFill>
                          <a:effectLst/>
                          <a:latin typeface="Meiryo UI" panose="020B0604030504040204" pitchFamily="50" charset="-128"/>
                          <a:ea typeface="Meiryo UI" panose="020B0604030504040204" pitchFamily="50" charset="-128"/>
                        </a:rPr>
                        <a:t>：人や国の不平等をなくそう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48.86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54.33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-5.47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936887"/>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a:t>
                      </a:r>
                      <a:r>
                        <a:rPr lang="ja-JP" altLang="en-US" sz="1100" b="0" i="0" u="none" strike="noStrike">
                          <a:solidFill>
                            <a:srgbClr val="000000"/>
                          </a:solidFill>
                          <a:effectLst/>
                          <a:latin typeface="Meiryo UI" panose="020B0604030504040204" pitchFamily="50" charset="-128"/>
                          <a:ea typeface="Meiryo UI" panose="020B0604030504040204" pitchFamily="50" charset="-128"/>
                        </a:rPr>
                        <a:t>：住み続けられるまちづくりを</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63.79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53.28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3161349"/>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12</a:t>
                      </a:r>
                      <a:r>
                        <a:rPr lang="ja-JP" altLang="en-US" sz="1100" b="0" i="0" u="none" strike="noStrike">
                          <a:solidFill>
                            <a:srgbClr val="000000"/>
                          </a:solidFill>
                          <a:effectLst/>
                          <a:latin typeface="Meiryo UI" panose="020B0604030504040204" pitchFamily="50" charset="-128"/>
                          <a:ea typeface="Meiryo UI" panose="020B0604030504040204" pitchFamily="50" charset="-128"/>
                        </a:rPr>
                        <a:t>：つくる責任 つかう責任</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76.74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68.35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8.39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903016"/>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13</a:t>
                      </a:r>
                      <a:r>
                        <a:rPr lang="ja-JP" altLang="en-US" sz="1100" b="0" i="0" u="none" strike="noStrike">
                          <a:solidFill>
                            <a:srgbClr val="000000"/>
                          </a:solidFill>
                          <a:effectLst/>
                          <a:latin typeface="Meiryo UI" panose="020B0604030504040204" pitchFamily="50" charset="-128"/>
                          <a:ea typeface="Meiryo UI" panose="020B0604030504040204" pitchFamily="50" charset="-128"/>
                        </a:rPr>
                        <a:t>：気候変動に具体的な対策を</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80.99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67.06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13.93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815568"/>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14</a:t>
                      </a:r>
                      <a:r>
                        <a:rPr lang="ja-JP" altLang="en-US" sz="1100" b="0" i="0" u="none" strike="noStrike">
                          <a:solidFill>
                            <a:srgbClr val="000000"/>
                          </a:solidFill>
                          <a:effectLst/>
                          <a:latin typeface="Meiryo UI" panose="020B0604030504040204" pitchFamily="50" charset="-128"/>
                          <a:ea typeface="Meiryo UI" panose="020B0604030504040204" pitchFamily="50" charset="-128"/>
                        </a:rPr>
                        <a:t>：海の豊かさを守ろう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81.12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73.78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7.34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458406"/>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15</a:t>
                      </a:r>
                      <a:r>
                        <a:rPr lang="ja-JP" altLang="en-US" sz="1100" b="0" i="0" u="none" strike="noStrike">
                          <a:solidFill>
                            <a:srgbClr val="000000"/>
                          </a:solidFill>
                          <a:effectLst/>
                          <a:latin typeface="Meiryo UI" panose="020B0604030504040204" pitchFamily="50" charset="-128"/>
                          <a:ea typeface="Meiryo UI" panose="020B0604030504040204" pitchFamily="50" charset="-128"/>
                        </a:rPr>
                        <a:t>：陸の豊かさも守ろう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63.67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68.18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-4.51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9174702"/>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16</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：平和と公正をすべての人に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38.87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52.09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-13.23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9981047"/>
                  </a:ext>
                </a:extLst>
              </a:tr>
              <a:tr h="298628">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17</a:t>
                      </a:r>
                      <a:r>
                        <a:rPr lang="ja-JP" altLang="en-US" sz="1100" b="0" i="0" u="none" strike="noStrike">
                          <a:solidFill>
                            <a:srgbClr val="000000"/>
                          </a:solidFill>
                          <a:effectLst/>
                          <a:latin typeface="Meiryo UI" panose="020B0604030504040204" pitchFamily="50" charset="-128"/>
                          <a:ea typeface="Meiryo UI" panose="020B0604030504040204" pitchFamily="50" charset="-128"/>
                        </a:rPr>
                        <a:t>：パートナーシップで目標を達成しよう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59.32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48.87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10.46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909659"/>
                  </a:ext>
                </a:extLst>
              </a:tr>
            </a:tbl>
          </a:graphicData>
        </a:graphic>
      </p:graphicFrame>
    </p:spTree>
    <p:extLst>
      <p:ext uri="{BB962C8B-B14F-4D97-AF65-F5344CB8AC3E}">
        <p14:creationId xmlns:p14="http://schemas.microsoft.com/office/powerpoint/2010/main" val="1002956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参考：ビジョン策定時</a:t>
            </a:r>
            <a:r>
              <a:rPr kumimoji="0"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との比較</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074276" y="5562821"/>
            <a:ext cx="4357817" cy="461665"/>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統計データを国内</a:t>
            </a:r>
            <a:r>
              <a:rPr kumimoji="1" lang="ja-JP" altLang="en-US" sz="800" dirty="0" smtClean="0">
                <a:latin typeface="Meiryo UI" panose="020B0604030504040204" pitchFamily="50" charset="-128"/>
                <a:ea typeface="Meiryo UI" panose="020B0604030504040204" pitchFamily="50" charset="-128"/>
              </a:rPr>
              <a:t>全都道府県に</a:t>
            </a:r>
            <a:r>
              <a:rPr kumimoji="1" lang="ja-JP" altLang="en-US" sz="800" dirty="0">
                <a:latin typeface="Meiryo UI" panose="020B0604030504040204" pitchFamily="50" charset="-128"/>
                <a:ea typeface="Meiryo UI" panose="020B0604030504040204" pitchFamily="50" charset="-128"/>
              </a:rPr>
              <a:t>集計し、最大値を</a:t>
            </a:r>
            <a:r>
              <a:rPr kumimoji="1" lang="en-US" altLang="ja-JP" sz="800" dirty="0">
                <a:latin typeface="Meiryo UI" panose="020B0604030504040204" pitchFamily="50" charset="-128"/>
                <a:ea typeface="Meiryo UI" panose="020B0604030504040204" pitchFamily="50" charset="-128"/>
              </a:rPr>
              <a:t>100</a:t>
            </a:r>
            <a:r>
              <a:rPr kumimoji="1" lang="ja-JP" altLang="en-US" sz="800" dirty="0" err="1">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最小値を</a:t>
            </a:r>
            <a:r>
              <a:rPr kumimoji="1" lang="en-US" altLang="ja-JP" sz="800" dirty="0">
                <a:latin typeface="Meiryo UI" panose="020B0604030504040204" pitchFamily="50" charset="-128"/>
                <a:ea typeface="Meiryo UI" panose="020B0604030504040204" pitchFamily="50" charset="-128"/>
              </a:rPr>
              <a:t>0</a:t>
            </a:r>
            <a:r>
              <a:rPr kumimoji="1" lang="ja-JP" altLang="en-US" sz="800" dirty="0">
                <a:latin typeface="Meiryo UI" panose="020B0604030504040204" pitchFamily="50" charset="-128"/>
                <a:ea typeface="Meiryo UI" panose="020B0604030504040204" pitchFamily="50" charset="-128"/>
              </a:rPr>
              <a:t>とする</a:t>
            </a:r>
            <a:r>
              <a:rPr kumimoji="1" lang="ja-JP" altLang="en-US" sz="800" dirty="0" smtClean="0">
                <a:latin typeface="Meiryo UI" panose="020B0604030504040204" pitchFamily="50" charset="-128"/>
                <a:ea typeface="Meiryo UI" panose="020B0604030504040204" pitchFamily="50" charset="-128"/>
              </a:rPr>
              <a:t>指数に換算</a:t>
            </a:r>
            <a:endParaRPr kumimoji="1" lang="en-US" altLang="ja-JP" sz="800" dirty="0" smtClean="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ゴール</a:t>
            </a:r>
            <a:r>
              <a:rPr kumimoji="1" lang="en-US" altLang="ja-JP" sz="800" dirty="0">
                <a:latin typeface="Meiryo UI" panose="020B0604030504040204" pitchFamily="50" charset="-128"/>
                <a:ea typeface="Meiryo UI" panose="020B0604030504040204" pitchFamily="50" charset="-128"/>
              </a:rPr>
              <a:t>14</a:t>
            </a:r>
            <a:r>
              <a:rPr kumimoji="1" lang="ja-JP" altLang="en-US" sz="800" dirty="0">
                <a:latin typeface="Meiryo UI" panose="020B0604030504040204" pitchFamily="50" charset="-128"/>
                <a:ea typeface="Meiryo UI" panose="020B0604030504040204" pitchFamily="50" charset="-128"/>
              </a:rPr>
              <a:t>の指標は、前回、評価指標がなかったため、スコアは</a:t>
            </a:r>
            <a:r>
              <a:rPr kumimoji="1" lang="en-US" altLang="ja-JP" sz="800" dirty="0">
                <a:latin typeface="Meiryo UI" panose="020B0604030504040204" pitchFamily="50" charset="-128"/>
                <a:ea typeface="Meiryo UI" panose="020B0604030504040204" pitchFamily="50" charset="-128"/>
              </a:rPr>
              <a:t>0</a:t>
            </a:r>
            <a:r>
              <a:rPr kumimoji="1" lang="ja-JP" altLang="en-US" sz="800" dirty="0">
                <a:latin typeface="Meiryo UI" panose="020B0604030504040204" pitchFamily="50" charset="-128"/>
                <a:ea typeface="Meiryo UI" panose="020B0604030504040204" pitchFamily="50" charset="-128"/>
              </a:rPr>
              <a:t>としている</a:t>
            </a:r>
            <a:r>
              <a:rPr kumimoji="1" lang="ja-JP" altLang="en-US"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119816434"/>
              </p:ext>
            </p:extLst>
          </p:nvPr>
        </p:nvGraphicFramePr>
        <p:xfrm>
          <a:off x="145066" y="810151"/>
          <a:ext cx="4686995" cy="5848218"/>
        </p:xfrm>
        <a:graphic>
          <a:graphicData uri="http://schemas.openxmlformats.org/drawingml/2006/table">
            <a:tbl>
              <a:tblPr/>
              <a:tblGrid>
                <a:gridCol w="3020010">
                  <a:extLst>
                    <a:ext uri="{9D8B030D-6E8A-4147-A177-3AD203B41FA5}">
                      <a16:colId xmlns:a16="http://schemas.microsoft.com/office/drawing/2014/main" val="3563014015"/>
                    </a:ext>
                  </a:extLst>
                </a:gridCol>
                <a:gridCol w="538219">
                  <a:extLst>
                    <a:ext uri="{9D8B030D-6E8A-4147-A177-3AD203B41FA5}">
                      <a16:colId xmlns:a16="http://schemas.microsoft.com/office/drawing/2014/main" val="2038446548"/>
                    </a:ext>
                  </a:extLst>
                </a:gridCol>
                <a:gridCol w="538219">
                  <a:extLst>
                    <a:ext uri="{9D8B030D-6E8A-4147-A177-3AD203B41FA5}">
                      <a16:colId xmlns:a16="http://schemas.microsoft.com/office/drawing/2014/main" val="1441992503"/>
                    </a:ext>
                  </a:extLst>
                </a:gridCol>
                <a:gridCol w="590547">
                  <a:extLst>
                    <a:ext uri="{9D8B030D-6E8A-4147-A177-3AD203B41FA5}">
                      <a16:colId xmlns:a16="http://schemas.microsoft.com/office/drawing/2014/main" val="1893543474"/>
                    </a:ext>
                  </a:extLst>
                </a:gridCol>
              </a:tblGrid>
              <a:tr h="324901">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今回</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前回</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差</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998791"/>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ゴール１：貧困をなくそう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46.72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50.32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-3.60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765239"/>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ゴール２：飢餓をゼロに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62.56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-37.44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829336"/>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ゴール３：すべての人に健康と福祉を</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60.47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46.87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13.59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216315"/>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ゴール４：質の高い教育をみんなに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39.73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44.29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-4.57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395727"/>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ゴール５：ジェンダー平等を実現しよう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53.82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51.86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1.96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2936014"/>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ゴール６：安全な水とトイレを世界中に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70.71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98.58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-27.87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122732"/>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ゴール７：エネルギーをみんなに　そしてクリーンに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55.42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53.19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2.23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6271133"/>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ゴール８：働きがいも経済成長も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43.84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56.84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-13.00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5360596"/>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ゴール９：産業と技術革新の基盤をつくろう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61.30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54.26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7.05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024883"/>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10</a:t>
                      </a:r>
                      <a:r>
                        <a:rPr lang="ja-JP" altLang="en-US" sz="1100" b="0" i="0" u="none" strike="noStrike">
                          <a:solidFill>
                            <a:srgbClr val="000000"/>
                          </a:solidFill>
                          <a:effectLst/>
                          <a:latin typeface="Meiryo UI" panose="020B0604030504040204" pitchFamily="50" charset="-128"/>
                          <a:ea typeface="Meiryo UI" panose="020B0604030504040204" pitchFamily="50" charset="-128"/>
                        </a:rPr>
                        <a:t>：人や国の不平等をなくそう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48.86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70.92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-22.06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03987"/>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11</a:t>
                      </a:r>
                      <a:r>
                        <a:rPr lang="ja-JP" altLang="en-US" sz="1100" b="0" i="0" u="none" strike="noStrike">
                          <a:solidFill>
                            <a:srgbClr val="000000"/>
                          </a:solidFill>
                          <a:effectLst/>
                          <a:latin typeface="Meiryo UI" panose="020B0604030504040204" pitchFamily="50" charset="-128"/>
                          <a:ea typeface="Meiryo UI" panose="020B0604030504040204" pitchFamily="50" charset="-128"/>
                        </a:rPr>
                        <a:t>：住み続けられるまちづくりを</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63.79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56.13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560423"/>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12</a:t>
                      </a:r>
                      <a:r>
                        <a:rPr lang="ja-JP" altLang="en-US" sz="1100" b="0" i="0" u="none" strike="noStrike">
                          <a:solidFill>
                            <a:srgbClr val="000000"/>
                          </a:solidFill>
                          <a:effectLst/>
                          <a:latin typeface="Meiryo UI" panose="020B0604030504040204" pitchFamily="50" charset="-128"/>
                          <a:ea typeface="Meiryo UI" panose="020B0604030504040204" pitchFamily="50" charset="-128"/>
                        </a:rPr>
                        <a:t>：つくる責任 つかう責任</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76.74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38.30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823990"/>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13</a:t>
                      </a:r>
                      <a:r>
                        <a:rPr lang="ja-JP" altLang="en-US" sz="1100" b="0" i="0" u="none" strike="noStrike">
                          <a:solidFill>
                            <a:srgbClr val="000000"/>
                          </a:solidFill>
                          <a:effectLst/>
                          <a:latin typeface="Meiryo UI" panose="020B0604030504040204" pitchFamily="50" charset="-128"/>
                          <a:ea typeface="Meiryo UI" panose="020B0604030504040204" pitchFamily="50" charset="-128"/>
                        </a:rPr>
                        <a:t>：気候変動に具体的な対策を</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80.99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86.91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-5.91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507559"/>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14</a:t>
                      </a:r>
                      <a:r>
                        <a:rPr lang="ja-JP" altLang="en-US" sz="1100" b="0" i="0" u="none" strike="noStrike">
                          <a:solidFill>
                            <a:srgbClr val="000000"/>
                          </a:solidFill>
                          <a:effectLst/>
                          <a:latin typeface="Meiryo UI" panose="020B0604030504040204" pitchFamily="50" charset="-128"/>
                          <a:ea typeface="Meiryo UI" panose="020B0604030504040204" pitchFamily="50" charset="-128"/>
                        </a:rPr>
                        <a:t>：海の豊かさを守ろう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81.12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81.12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1613512"/>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15</a:t>
                      </a:r>
                      <a:r>
                        <a:rPr lang="ja-JP" altLang="en-US" sz="1100" b="0" i="0" u="none" strike="noStrike">
                          <a:solidFill>
                            <a:srgbClr val="000000"/>
                          </a:solidFill>
                          <a:effectLst/>
                          <a:latin typeface="Meiryo UI" panose="020B0604030504040204" pitchFamily="50" charset="-128"/>
                          <a:ea typeface="Meiryo UI" panose="020B0604030504040204" pitchFamily="50" charset="-128"/>
                        </a:rPr>
                        <a:t>：陸の豊かさも守ろう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63.67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-10.80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3152275"/>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16</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：平和と公正をすべての人に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38.87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18.57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20.30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4725252"/>
                  </a:ext>
                </a:extLst>
              </a:tr>
              <a:tr h="324901">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ゴール</a:t>
                      </a:r>
                      <a:r>
                        <a:rPr lang="en-US" altLang="ja-JP" sz="1100" b="0" i="0" u="none" strike="noStrike">
                          <a:solidFill>
                            <a:srgbClr val="000000"/>
                          </a:solidFill>
                          <a:effectLst/>
                          <a:latin typeface="Meiryo UI" panose="020B0604030504040204" pitchFamily="50" charset="-128"/>
                          <a:ea typeface="Meiryo UI" panose="020B0604030504040204" pitchFamily="50" charset="-128"/>
                        </a:rPr>
                        <a:t>17</a:t>
                      </a:r>
                      <a:r>
                        <a:rPr lang="ja-JP" altLang="en-US" sz="1100" b="0" i="0" u="none" strike="noStrike">
                          <a:solidFill>
                            <a:srgbClr val="000000"/>
                          </a:solidFill>
                          <a:effectLst/>
                          <a:latin typeface="Meiryo UI" panose="020B0604030504040204" pitchFamily="50" charset="-128"/>
                          <a:ea typeface="Meiryo UI" panose="020B0604030504040204" pitchFamily="50" charset="-128"/>
                        </a:rPr>
                        <a:t>：パートナーシップで目標を達成しよう</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59.32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96.81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FF0000"/>
                          </a:solidFill>
                          <a:effectLst/>
                          <a:latin typeface="Meiryo UI" panose="020B0604030504040204" pitchFamily="50" charset="-128"/>
                          <a:ea typeface="Meiryo UI" panose="020B0604030504040204" pitchFamily="50" charset="-128"/>
                        </a:rPr>
                        <a:t>-37.48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621668"/>
                  </a:ext>
                </a:extLst>
              </a:tr>
            </a:tbl>
          </a:graphicData>
        </a:graphic>
      </p:graphicFrame>
      <p:graphicFrame>
        <p:nvGraphicFramePr>
          <p:cNvPr id="8" name="グラフ 7"/>
          <p:cNvGraphicFramePr>
            <a:graphicFrameLocks/>
          </p:cNvGraphicFramePr>
          <p:nvPr>
            <p:extLst>
              <p:ext uri="{D42A27DB-BD31-4B8C-83A1-F6EECF244321}">
                <p14:modId xmlns:p14="http://schemas.microsoft.com/office/powerpoint/2010/main" val="305090737"/>
              </p:ext>
            </p:extLst>
          </p:nvPr>
        </p:nvGraphicFramePr>
        <p:xfrm>
          <a:off x="4832061" y="783175"/>
          <a:ext cx="4311939" cy="49241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8191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国内比較の個別指標の分析（ゴール１　</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772876522"/>
              </p:ext>
            </p:extLst>
          </p:nvPr>
        </p:nvGraphicFramePr>
        <p:xfrm>
          <a:off x="244249" y="555707"/>
          <a:ext cx="8693688" cy="5349665"/>
        </p:xfrm>
        <a:graphic>
          <a:graphicData uri="http://schemas.openxmlformats.org/drawingml/2006/table">
            <a:tbl>
              <a:tblPr/>
              <a:tblGrid>
                <a:gridCol w="869369">
                  <a:extLst>
                    <a:ext uri="{9D8B030D-6E8A-4147-A177-3AD203B41FA5}">
                      <a16:colId xmlns:a16="http://schemas.microsoft.com/office/drawing/2014/main" val="3531073625"/>
                    </a:ext>
                  </a:extLst>
                </a:gridCol>
                <a:gridCol w="5203172">
                  <a:extLst>
                    <a:ext uri="{9D8B030D-6E8A-4147-A177-3AD203B41FA5}">
                      <a16:colId xmlns:a16="http://schemas.microsoft.com/office/drawing/2014/main" val="3477311478"/>
                    </a:ext>
                  </a:extLst>
                </a:gridCol>
                <a:gridCol w="717229">
                  <a:extLst>
                    <a:ext uri="{9D8B030D-6E8A-4147-A177-3AD203B41FA5}">
                      <a16:colId xmlns:a16="http://schemas.microsoft.com/office/drawing/2014/main" val="2605631074"/>
                    </a:ext>
                  </a:extLst>
                </a:gridCol>
                <a:gridCol w="312973">
                  <a:extLst>
                    <a:ext uri="{9D8B030D-6E8A-4147-A177-3AD203B41FA5}">
                      <a16:colId xmlns:a16="http://schemas.microsoft.com/office/drawing/2014/main" val="1051965248"/>
                    </a:ext>
                  </a:extLst>
                </a:gridCol>
                <a:gridCol w="717229">
                  <a:extLst>
                    <a:ext uri="{9D8B030D-6E8A-4147-A177-3AD203B41FA5}">
                      <a16:colId xmlns:a16="http://schemas.microsoft.com/office/drawing/2014/main" val="2486284023"/>
                    </a:ext>
                  </a:extLst>
                </a:gridCol>
                <a:gridCol w="312973">
                  <a:extLst>
                    <a:ext uri="{9D8B030D-6E8A-4147-A177-3AD203B41FA5}">
                      <a16:colId xmlns:a16="http://schemas.microsoft.com/office/drawing/2014/main" val="3901389564"/>
                    </a:ext>
                  </a:extLst>
                </a:gridCol>
                <a:gridCol w="560743">
                  <a:extLst>
                    <a:ext uri="{9D8B030D-6E8A-4147-A177-3AD203B41FA5}">
                      <a16:colId xmlns:a16="http://schemas.microsoft.com/office/drawing/2014/main" val="2484160494"/>
                    </a:ext>
                  </a:extLst>
                </a:gridCol>
              </a:tblGrid>
              <a:tr h="232595">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19907325"/>
                  </a:ext>
                </a:extLst>
              </a:tr>
              <a:tr h="232595">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17537891"/>
                  </a:ext>
                </a:extLst>
              </a:tr>
              <a:tr h="542719">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年間収入</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100</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万円未満の世帯割合</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（年間収入</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100</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万円未満の世帯数／総世帯数）</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市区町村の結果については、市、区及び人口１万５千人以上の町村を表章の対象としている。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57.56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57.05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88126522"/>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第１号介護保険の被保険者</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第１号被保険者数／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歳以上人口）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57.35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55779495"/>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1.3.1.2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20-59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歳における公的年金</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加入率（</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歳の加入者／</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27.90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54.44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71338899"/>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 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人当たりの自然災害による死者・行方不明者数（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か年平均）</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（自然災害による死者・行方不明者数／総人口）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98.92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94.03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82504660"/>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 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県内総生産当たりの自然災害による被害額（</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か年平均</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自然災害による被害額／県内総生産）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99.93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93.51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18573911"/>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 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防災訓練実施回数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9.54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00300045"/>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 1.5.3.2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防災カルテを作成している市区町村の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防災カルテ作成市区町村数／市区町村数）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96.32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34.83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683704"/>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自主防災組織活動カバー率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89.00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81.51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54488366"/>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1.a.2.1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衛生費（</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衛生費／総人口）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14.32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35.42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27766960"/>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1.a.2.2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教育費（</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教育費／総人口）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49.74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38.27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15397292"/>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1.b.1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人当たりの生活</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保護費（</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生活保護費／総人口）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69.65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71589288"/>
                  </a:ext>
                </a:extLst>
              </a:tr>
              <a:tr h="36181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1.ｘ.1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世帯当たりの預貯金残高</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66.22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61.76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77604171"/>
                  </a:ext>
                </a:extLst>
              </a:tr>
              <a:tr h="361813">
                <a:tc>
                  <a:txBody>
                    <a:bodyPr/>
                    <a:lstStyle/>
                    <a:p>
                      <a:pPr algn="l"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LI</a:t>
                      </a:r>
                      <a:br>
                        <a:rPr lang="en-US" sz="1000" b="0" i="0" u="none" strike="noStrike" dirty="0">
                          <a:solidFill>
                            <a:srgbClr val="000000"/>
                          </a:solidFill>
                          <a:effectLst/>
                          <a:latin typeface="Meiryo UI" panose="020B0604030504040204" pitchFamily="50" charset="-128"/>
                          <a:ea typeface="Meiryo UI" panose="020B0604030504040204" pitchFamily="50" charset="-128"/>
                        </a:rPr>
                      </a:br>
                      <a:r>
                        <a:rPr lang="en-US" sz="1000" b="0" i="0" u="none" strike="noStrike" dirty="0">
                          <a:solidFill>
                            <a:srgbClr val="000000"/>
                          </a:solidFill>
                          <a:effectLst/>
                          <a:latin typeface="Meiryo UI" panose="020B0604030504040204" pitchFamily="50" charset="-128"/>
                          <a:ea typeface="Meiryo UI" panose="020B0604030504040204" pitchFamily="50" charset="-128"/>
                        </a:rPr>
                        <a:t>1.ｘ.2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エンゲル</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係数（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食料への支出／消費支出）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32.04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52.85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5529438"/>
                  </a:ext>
                </a:extLst>
              </a:tr>
            </a:tbl>
          </a:graphicData>
        </a:graphic>
      </p:graphicFrame>
    </p:spTree>
    <p:extLst>
      <p:ext uri="{BB962C8B-B14F-4D97-AF65-F5344CB8AC3E}">
        <p14:creationId xmlns:p14="http://schemas.microsoft.com/office/powerpoint/2010/main" val="1243994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２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526408022"/>
              </p:ext>
            </p:extLst>
          </p:nvPr>
        </p:nvGraphicFramePr>
        <p:xfrm>
          <a:off x="373038" y="725458"/>
          <a:ext cx="8487626" cy="5232655"/>
        </p:xfrm>
        <a:graphic>
          <a:graphicData uri="http://schemas.openxmlformats.org/drawingml/2006/table">
            <a:tbl>
              <a:tblPr/>
              <a:tblGrid>
                <a:gridCol w="848763">
                  <a:extLst>
                    <a:ext uri="{9D8B030D-6E8A-4147-A177-3AD203B41FA5}">
                      <a16:colId xmlns:a16="http://schemas.microsoft.com/office/drawing/2014/main" val="1932726744"/>
                    </a:ext>
                  </a:extLst>
                </a:gridCol>
                <a:gridCol w="5079843">
                  <a:extLst>
                    <a:ext uri="{9D8B030D-6E8A-4147-A177-3AD203B41FA5}">
                      <a16:colId xmlns:a16="http://schemas.microsoft.com/office/drawing/2014/main" val="1117109340"/>
                    </a:ext>
                  </a:extLst>
                </a:gridCol>
                <a:gridCol w="700229">
                  <a:extLst>
                    <a:ext uri="{9D8B030D-6E8A-4147-A177-3AD203B41FA5}">
                      <a16:colId xmlns:a16="http://schemas.microsoft.com/office/drawing/2014/main" val="1311666817"/>
                    </a:ext>
                  </a:extLst>
                </a:gridCol>
                <a:gridCol w="305555">
                  <a:extLst>
                    <a:ext uri="{9D8B030D-6E8A-4147-A177-3AD203B41FA5}">
                      <a16:colId xmlns:a16="http://schemas.microsoft.com/office/drawing/2014/main" val="1815562394"/>
                    </a:ext>
                  </a:extLst>
                </a:gridCol>
                <a:gridCol w="700229">
                  <a:extLst>
                    <a:ext uri="{9D8B030D-6E8A-4147-A177-3AD203B41FA5}">
                      <a16:colId xmlns:a16="http://schemas.microsoft.com/office/drawing/2014/main" val="1369400556"/>
                    </a:ext>
                  </a:extLst>
                </a:gridCol>
                <a:gridCol w="305555">
                  <a:extLst>
                    <a:ext uri="{9D8B030D-6E8A-4147-A177-3AD203B41FA5}">
                      <a16:colId xmlns:a16="http://schemas.microsoft.com/office/drawing/2014/main" val="2956033961"/>
                    </a:ext>
                  </a:extLst>
                </a:gridCol>
                <a:gridCol w="547452">
                  <a:extLst>
                    <a:ext uri="{9D8B030D-6E8A-4147-A177-3AD203B41FA5}">
                      <a16:colId xmlns:a16="http://schemas.microsoft.com/office/drawing/2014/main" val="3299405179"/>
                    </a:ext>
                  </a:extLst>
                </a:gridCol>
              </a:tblGrid>
              <a:tr h="230609">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13401067"/>
                  </a:ext>
                </a:extLst>
              </a:tr>
              <a:tr h="230609">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04294302"/>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内分泌，栄養及び代謝疾患における患者割合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（内分泌，栄養及び代謝疾患における総患者数／総人口）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97.96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74.97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17454855"/>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給食施設における栄養士の有無</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（（総施設数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管理栄養士・栄養士がどちらもいない施設数）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総施設数）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56.13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28790230"/>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歳児童における痩身傾向児の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出現率（</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一部の県：データなし）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93.46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92.35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24432115"/>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栄養状態が不良な</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歳児の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一部の県：データなし）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76.47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77.03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81867143"/>
                  </a:ext>
                </a:extLst>
              </a:tr>
              <a:tr h="443283">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歳の女性人口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万人当たりの貧血の受療率</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歳の女性における鉄欠乏性貧血の推計患者数／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歳の女性総人口）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12521081"/>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農業従事者</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人当たりの農業産出</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農業産出額／農業従事者数）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23910184"/>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2.3.1.2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林業就業人口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人当たりの林業産出</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額</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林業産出額（栽培きのこ類生産を除く）／林業就業人口）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40.65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49665644"/>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農業従事者</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人当たりの経営耕地</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面積（</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販売農家の経営耕地面積／農業従事者数）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23490946"/>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2.4.1.2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有機</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JAS</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ほ場の面積</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国内における有機</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JAS</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ほ場の面積／耕地面積）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26.98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31900560"/>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2.a.1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投資額に対する農業産出</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農業産出額／農業基盤整備に対する投資額）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20.94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36.13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08878550"/>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2.x.1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農業従事者（自営農業に従事した世帯員数）の平均年齢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43.32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1158425"/>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2.x.2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食料自給率（カロリーベース）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0.46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24.21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42278605"/>
                  </a:ext>
                </a:extLst>
              </a:tr>
              <a:tr h="358726">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2.x.3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食料自給率（生産額ベース）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34.01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62990830"/>
                  </a:ext>
                </a:extLst>
              </a:tr>
            </a:tbl>
          </a:graphicData>
        </a:graphic>
      </p:graphicFrame>
      <p:sp>
        <p:nvSpPr>
          <p:cNvPr id="13" name="テキスト ボックス 12"/>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65896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国内比較の個別指標の分析（ゴール３①</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796336261"/>
              </p:ext>
            </p:extLst>
          </p:nvPr>
        </p:nvGraphicFramePr>
        <p:xfrm>
          <a:off x="330601" y="536653"/>
          <a:ext cx="8813399" cy="5295440"/>
        </p:xfrm>
        <a:graphic>
          <a:graphicData uri="http://schemas.openxmlformats.org/drawingml/2006/table">
            <a:tbl>
              <a:tblPr/>
              <a:tblGrid>
                <a:gridCol w="881338">
                  <a:extLst>
                    <a:ext uri="{9D8B030D-6E8A-4147-A177-3AD203B41FA5}">
                      <a16:colId xmlns:a16="http://schemas.microsoft.com/office/drawing/2014/main" val="3778103669"/>
                    </a:ext>
                  </a:extLst>
                </a:gridCol>
                <a:gridCol w="5274816">
                  <a:extLst>
                    <a:ext uri="{9D8B030D-6E8A-4147-A177-3AD203B41FA5}">
                      <a16:colId xmlns:a16="http://schemas.microsoft.com/office/drawing/2014/main" val="724232299"/>
                    </a:ext>
                  </a:extLst>
                </a:gridCol>
                <a:gridCol w="727107">
                  <a:extLst>
                    <a:ext uri="{9D8B030D-6E8A-4147-A177-3AD203B41FA5}">
                      <a16:colId xmlns:a16="http://schemas.microsoft.com/office/drawing/2014/main" val="2730612258"/>
                    </a:ext>
                  </a:extLst>
                </a:gridCol>
                <a:gridCol w="317284">
                  <a:extLst>
                    <a:ext uri="{9D8B030D-6E8A-4147-A177-3AD203B41FA5}">
                      <a16:colId xmlns:a16="http://schemas.microsoft.com/office/drawing/2014/main" val="2716358777"/>
                    </a:ext>
                  </a:extLst>
                </a:gridCol>
                <a:gridCol w="727107">
                  <a:extLst>
                    <a:ext uri="{9D8B030D-6E8A-4147-A177-3AD203B41FA5}">
                      <a16:colId xmlns:a16="http://schemas.microsoft.com/office/drawing/2014/main" val="1044060833"/>
                    </a:ext>
                  </a:extLst>
                </a:gridCol>
                <a:gridCol w="317284">
                  <a:extLst>
                    <a:ext uri="{9D8B030D-6E8A-4147-A177-3AD203B41FA5}">
                      <a16:colId xmlns:a16="http://schemas.microsoft.com/office/drawing/2014/main" val="3353977158"/>
                    </a:ext>
                  </a:extLst>
                </a:gridCol>
                <a:gridCol w="568463">
                  <a:extLst>
                    <a:ext uri="{9D8B030D-6E8A-4147-A177-3AD203B41FA5}">
                      <a16:colId xmlns:a16="http://schemas.microsoft.com/office/drawing/2014/main" val="2609338300"/>
                    </a:ext>
                  </a:extLst>
                </a:gridCol>
              </a:tblGrid>
              <a:tr h="73062">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指標番号</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指標名</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62653326"/>
                  </a:ext>
                </a:extLst>
              </a:tr>
              <a:tr h="73062">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全国平均</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25020023"/>
                  </a:ext>
                </a:extLst>
              </a:tr>
              <a:tr h="143710">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3.1.1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出生数</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万人当たりの妊産婦</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死亡数（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（妊産婦死亡数／出生数）</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100.00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89.34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02016826"/>
                  </a:ext>
                </a:extLst>
              </a:tr>
              <a:tr h="143710">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3.1.2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医師、助産師の立会いの下で生まれた子供の</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医師、助産師の立会いの下で生まれた子供の数／出生数）</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85.64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71.14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72378299"/>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3.2.1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900" b="0" i="0" u="none" strike="noStrike" dirty="0">
                          <a:solidFill>
                            <a:srgbClr val="000000"/>
                          </a:solidFill>
                          <a:effectLst/>
                          <a:latin typeface="Meiryo UI" panose="020B0604030504040204" pitchFamily="50" charset="-128"/>
                          <a:ea typeface="Meiryo UI" panose="020B0604030504040204" pitchFamily="50" charset="-128"/>
                        </a:rPr>
                        <a:t>5</a:t>
                      </a:r>
                      <a:r>
                        <a:rPr lang="zh-CN" altLang="en-US" sz="900" b="0" i="0" u="none" strike="noStrike" dirty="0">
                          <a:solidFill>
                            <a:srgbClr val="000000"/>
                          </a:solidFill>
                          <a:effectLst/>
                          <a:latin typeface="Meiryo UI" panose="020B0604030504040204" pitchFamily="50" charset="-128"/>
                          <a:ea typeface="Meiryo UI" panose="020B0604030504040204" pitchFamily="50" charset="-128"/>
                        </a:rPr>
                        <a:t>歳未満児</a:t>
                      </a:r>
                      <a:r>
                        <a:rPr lang="zh-CN" altLang="en-US" sz="900" b="0" i="0" u="none" strike="noStrike" dirty="0" smtClean="0">
                          <a:solidFill>
                            <a:srgbClr val="000000"/>
                          </a:solidFill>
                          <a:effectLst/>
                          <a:latin typeface="Meiryo UI" panose="020B0604030504040204" pitchFamily="50" charset="-128"/>
                          <a:ea typeface="Meiryo UI" panose="020B0604030504040204" pitchFamily="50" charset="-128"/>
                        </a:rPr>
                        <a:t>死亡率（</a:t>
                      </a:r>
                      <a:r>
                        <a:rPr lang="en-US" altLang="zh-CN" sz="900" b="0" i="0" u="none" strike="noStrike" dirty="0">
                          <a:solidFill>
                            <a:srgbClr val="000000"/>
                          </a:solidFill>
                          <a:effectLst/>
                          <a:latin typeface="Meiryo UI" panose="020B0604030504040204" pitchFamily="50" charset="-128"/>
                          <a:ea typeface="Meiryo UI" panose="020B0604030504040204" pitchFamily="50" charset="-128"/>
                        </a:rPr>
                        <a:t>5</a:t>
                      </a:r>
                      <a:r>
                        <a:rPr lang="zh-CN" altLang="en-US" sz="900" b="0" i="0" u="none" strike="noStrike" dirty="0">
                          <a:solidFill>
                            <a:srgbClr val="000000"/>
                          </a:solidFill>
                          <a:effectLst/>
                          <a:latin typeface="Meiryo UI" panose="020B0604030504040204" pitchFamily="50" charset="-128"/>
                          <a:ea typeface="Meiryo UI" panose="020B0604030504040204" pitchFamily="50" charset="-128"/>
                        </a:rPr>
                        <a:t>歳未満児死亡数／</a:t>
                      </a:r>
                      <a:r>
                        <a:rPr lang="en-US" altLang="zh-CN" sz="900" b="0" i="0" u="none" strike="noStrike" dirty="0">
                          <a:solidFill>
                            <a:srgbClr val="000000"/>
                          </a:solidFill>
                          <a:effectLst/>
                          <a:latin typeface="Meiryo UI" panose="020B0604030504040204" pitchFamily="50" charset="-128"/>
                          <a:ea typeface="Meiryo UI" panose="020B0604030504040204" pitchFamily="50" charset="-128"/>
                        </a:rPr>
                        <a:t>5</a:t>
                      </a:r>
                      <a:r>
                        <a:rPr lang="zh-CN" altLang="en-US" sz="900" b="0" i="0" u="none" strike="noStrike" dirty="0">
                          <a:solidFill>
                            <a:srgbClr val="000000"/>
                          </a:solidFill>
                          <a:effectLst/>
                          <a:latin typeface="Meiryo UI" panose="020B0604030504040204" pitchFamily="50" charset="-128"/>
                          <a:ea typeface="Meiryo UI" panose="020B0604030504040204" pitchFamily="50" charset="-128"/>
                        </a:rPr>
                        <a:t>歳未満人口）</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69.53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56.74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17279799"/>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3.2.2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900" b="0" i="0" u="none" strike="noStrike" dirty="0">
                          <a:solidFill>
                            <a:srgbClr val="000000"/>
                          </a:solidFill>
                          <a:effectLst/>
                          <a:latin typeface="Meiryo UI" panose="020B0604030504040204" pitchFamily="50" charset="-128"/>
                          <a:ea typeface="Meiryo UI" panose="020B0604030504040204" pitchFamily="50" charset="-128"/>
                        </a:rPr>
                        <a:t>新生児</a:t>
                      </a:r>
                      <a:r>
                        <a:rPr lang="zh-CN" altLang="en-US" sz="900" b="0" i="0" u="none" strike="noStrike" dirty="0" smtClean="0">
                          <a:solidFill>
                            <a:srgbClr val="000000"/>
                          </a:solidFill>
                          <a:effectLst/>
                          <a:latin typeface="Meiryo UI" panose="020B0604030504040204" pitchFamily="50" charset="-128"/>
                          <a:ea typeface="Meiryo UI" panose="020B0604030504040204" pitchFamily="50" charset="-128"/>
                        </a:rPr>
                        <a:t>死亡率（</a:t>
                      </a:r>
                      <a:r>
                        <a:rPr lang="zh-CN" altLang="en-US" sz="900" b="0" i="0" u="none" strike="noStrike" dirty="0">
                          <a:solidFill>
                            <a:srgbClr val="000000"/>
                          </a:solidFill>
                          <a:effectLst/>
                          <a:latin typeface="Meiryo UI" panose="020B0604030504040204" pitchFamily="50" charset="-128"/>
                          <a:ea typeface="Meiryo UI" panose="020B0604030504040204" pitchFamily="50" charset="-128"/>
                        </a:rPr>
                        <a:t>新生児死亡数／出生数）</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71.97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61.27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97361672"/>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3.3.1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HIV</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感染者数（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HIV</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感染者数／総人口）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34.35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81.26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49756876"/>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3.3.2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万人当たりの結核</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感染者数（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（結核感染者数／総人口）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2.15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54.11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53540742"/>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3.3.3</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人当たりのマラリアによる</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死亡者数（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（マラリアによる死亡者数／日本人人口）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100.00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100.00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28858129"/>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3.3.4</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型肝炎による</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死亡者数（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B</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型肝炎による死亡者数／日本人人口）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76.64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59.17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34283686"/>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3.4.1.1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万人当たりの心血管疾患による</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死亡者数（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（心疾患による死亡者数／日本人人口）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56.67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46.73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29376957"/>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3.4.1.2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万人当たりの癌による</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死亡者数（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（癌による死亡者数／日本人人口）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66.51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55.03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07270976"/>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3.4.1.3</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万人当たりの糖尿病による</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死亡者数（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（糖尿病による死亡者数／日本人人口）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66.94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53.29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73190754"/>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3.4.1.4</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万人当たりの呼吸器系疾患による</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死亡者数</a:t>
                      </a:r>
                      <a:endPar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endParaRPr>
                    </a:p>
                    <a:p>
                      <a:pPr algn="l" fontAlgn="ct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（呼吸器系疾患による死亡者数／日本人人口）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57.04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55.46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23544191"/>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3.4.2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自殺者数（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（自殺者数／日本人人口）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77.74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59.02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29096926"/>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3.6.1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万人当たりの交通事故死</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亡者数（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（交通事故死者数／総人口）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82.19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55.58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128590"/>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3.7.2.1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合計特殊出生率</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26.39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44.41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21577805"/>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3.7.2.2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歳以下の女性の</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出生率（</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歳以下の女性の出生数／</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歳の女性人口）</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73.73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74.42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08209845"/>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3.8.1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１人当たり年齢調整後医療費</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46.80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55.85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32294629"/>
                  </a:ext>
                </a:extLst>
              </a:tr>
              <a:tr h="143710">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3.8.2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世帯当たり</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か月間の健康関連支出</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（（医薬品＋保健医療サービス＋健康保持用摂取品＋健康医療用品・器具）への支出／支出）</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68.90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67.08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96210376"/>
                  </a:ext>
                </a:extLst>
              </a:tr>
            </a:tbl>
          </a:graphicData>
        </a:graphic>
      </p:graphicFrame>
      <p:sp>
        <p:nvSpPr>
          <p:cNvPr id="14" name="テキスト ボックス 13"/>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38613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国内比較の個別指標の分析（ゴール３②</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431414600"/>
              </p:ext>
            </p:extLst>
          </p:nvPr>
        </p:nvGraphicFramePr>
        <p:xfrm>
          <a:off x="304843" y="466659"/>
          <a:ext cx="8839157" cy="5509130"/>
        </p:xfrm>
        <a:graphic>
          <a:graphicData uri="http://schemas.openxmlformats.org/drawingml/2006/table">
            <a:tbl>
              <a:tblPr/>
              <a:tblGrid>
                <a:gridCol w="883914">
                  <a:extLst>
                    <a:ext uri="{9D8B030D-6E8A-4147-A177-3AD203B41FA5}">
                      <a16:colId xmlns:a16="http://schemas.microsoft.com/office/drawing/2014/main" val="3778103669"/>
                    </a:ext>
                  </a:extLst>
                </a:gridCol>
                <a:gridCol w="5290232">
                  <a:extLst>
                    <a:ext uri="{9D8B030D-6E8A-4147-A177-3AD203B41FA5}">
                      <a16:colId xmlns:a16="http://schemas.microsoft.com/office/drawing/2014/main" val="724232299"/>
                    </a:ext>
                  </a:extLst>
                </a:gridCol>
                <a:gridCol w="729232">
                  <a:extLst>
                    <a:ext uri="{9D8B030D-6E8A-4147-A177-3AD203B41FA5}">
                      <a16:colId xmlns:a16="http://schemas.microsoft.com/office/drawing/2014/main" val="2730612258"/>
                    </a:ext>
                  </a:extLst>
                </a:gridCol>
                <a:gridCol w="318211">
                  <a:extLst>
                    <a:ext uri="{9D8B030D-6E8A-4147-A177-3AD203B41FA5}">
                      <a16:colId xmlns:a16="http://schemas.microsoft.com/office/drawing/2014/main" val="2716358777"/>
                    </a:ext>
                  </a:extLst>
                </a:gridCol>
                <a:gridCol w="729232">
                  <a:extLst>
                    <a:ext uri="{9D8B030D-6E8A-4147-A177-3AD203B41FA5}">
                      <a16:colId xmlns:a16="http://schemas.microsoft.com/office/drawing/2014/main" val="1044060833"/>
                    </a:ext>
                  </a:extLst>
                </a:gridCol>
                <a:gridCol w="318211">
                  <a:extLst>
                    <a:ext uri="{9D8B030D-6E8A-4147-A177-3AD203B41FA5}">
                      <a16:colId xmlns:a16="http://schemas.microsoft.com/office/drawing/2014/main" val="3353977158"/>
                    </a:ext>
                  </a:extLst>
                </a:gridCol>
                <a:gridCol w="570125">
                  <a:extLst>
                    <a:ext uri="{9D8B030D-6E8A-4147-A177-3AD203B41FA5}">
                      <a16:colId xmlns:a16="http://schemas.microsoft.com/office/drawing/2014/main" val="2609338300"/>
                    </a:ext>
                  </a:extLst>
                </a:gridCol>
              </a:tblGrid>
              <a:tr h="147031">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指標番号</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指標名</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62653326"/>
                  </a:ext>
                </a:extLst>
              </a:tr>
              <a:tr h="147031">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大阪府</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全国平均</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25020023"/>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3.9.1.1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人当たりの大気汚染による苦情</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大気汚染による苦情件数／人口）</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99.99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97.86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86340791"/>
                  </a:ext>
                </a:extLst>
              </a:tr>
              <a:tr h="289726">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3.9.1.2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人当たりの水質汚濁による苦情</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水質汚濁による苦情件数／人口）</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85.24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58.72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58099506"/>
                  </a:ext>
                </a:extLst>
              </a:tr>
              <a:tr h="289726">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3.9.1.3</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人当たりの土壌汚濁による苦情</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件数（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土壌汚濁による苦情件数／人口）</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97.91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90.48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57679042"/>
                  </a:ext>
                </a:extLst>
              </a:tr>
              <a:tr h="289726">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3.a.1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0" i="0" u="none" strike="noStrike" dirty="0" smtClean="0">
                          <a:solidFill>
                            <a:srgbClr val="000000"/>
                          </a:solidFill>
                          <a:effectLst/>
                          <a:latin typeface="Meiryo UI" panose="020B0604030504040204" pitchFamily="50" charset="-128"/>
                          <a:ea typeface="Meiryo UI" panose="020B0604030504040204" pitchFamily="50" charset="-128"/>
                        </a:rPr>
                        <a:t>喫煙率（</a:t>
                      </a: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喫煙者数／</a:t>
                      </a:r>
                      <a:r>
                        <a:rPr lang="en-US" altLang="zh-TW" sz="900" b="0" i="0" u="none" strike="noStrike" dirty="0">
                          <a:solidFill>
                            <a:srgbClr val="000000"/>
                          </a:solidFill>
                          <a:effectLst/>
                          <a:latin typeface="Meiryo UI" panose="020B0604030504040204" pitchFamily="50" charset="-128"/>
                          <a:ea typeface="Meiryo UI" panose="020B0604030504040204" pitchFamily="50" charset="-128"/>
                        </a:rPr>
                        <a:t>20</a:t>
                      </a: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歳以上人口）</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65.61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44.77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60520115"/>
                  </a:ext>
                </a:extLst>
              </a:tr>
              <a:tr h="289726">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3.b.1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万人当たりの薬剤師数</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74.97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46.95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41963487"/>
                  </a:ext>
                </a:extLst>
              </a:tr>
              <a:tr h="289726">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3.c.1.1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万人当たりの医師数</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67.19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52.08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78197272"/>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3.c.1.2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万人当たりの</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看護師数（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（（就業看護師数＋就業准看護師数）／総人口）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19.77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46.87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3072061"/>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3.c.1.3</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無医地区数</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100.00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83.48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A</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43617721"/>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3.x.1</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人当たりの災害拠点</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病院数（</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災害拠点病院数／総人口）</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0.00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39.15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01762222"/>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3.x.2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人当たりの国民医療費</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50.39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62.19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02177445"/>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3.x.3</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後期高齢者</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人当たりの医療費</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24.23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54.34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43936528"/>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3.x.4</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国民健康保険診療費（被保険者１</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人当たり）</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40.07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34.11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36942636"/>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3.x.5</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特定健康診査実施率</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29.87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44.41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07754685"/>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3.x.6</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介護予防に資する通いの場への参加率</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24.22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31.04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35341969"/>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3.x.7</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BMI</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の平均値（男性</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r>
                        <a:rPr lang="en-US" sz="900" b="0" i="0" u="none" strike="noStrike" dirty="0">
                          <a:solidFill>
                            <a:srgbClr val="000000"/>
                          </a:solidFill>
                          <a:effectLst/>
                          <a:latin typeface="Meiryo UI" panose="020B0604030504040204" pitchFamily="50" charset="-128"/>
                          <a:ea typeface="Meiryo UI" panose="020B0604030504040204" pitchFamily="50" charset="-128"/>
                        </a:rPr>
                        <a:t>BMI-22｜）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N.A.(</a:t>
                      </a:r>
                      <a:r>
                        <a:rPr lang="ja-JP" altLang="en-US" sz="9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#DIV/0!</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30932589"/>
                  </a:ext>
                </a:extLst>
              </a:tr>
              <a:tr h="289726">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LI</a:t>
                      </a:r>
                      <a:br>
                        <a:rPr lang="en-US" sz="900" b="0" i="0" u="none" strike="noStrike" dirty="0">
                          <a:solidFill>
                            <a:srgbClr val="000000"/>
                          </a:solidFill>
                          <a:effectLst/>
                          <a:latin typeface="Meiryo UI" panose="020B0604030504040204" pitchFamily="50" charset="-128"/>
                          <a:ea typeface="Meiryo UI" panose="020B0604030504040204" pitchFamily="50" charset="-128"/>
                        </a:rPr>
                      </a:br>
                      <a:r>
                        <a:rPr lang="en-US" sz="900" b="0" i="0" u="none" strike="noStrike" dirty="0">
                          <a:solidFill>
                            <a:srgbClr val="000000"/>
                          </a:solidFill>
                          <a:effectLst/>
                          <a:latin typeface="Meiryo UI" panose="020B0604030504040204" pitchFamily="50" charset="-128"/>
                          <a:ea typeface="Meiryo UI" panose="020B0604030504040204" pitchFamily="50" charset="-128"/>
                        </a:rPr>
                        <a:t>3.x.8</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Meiryo UI" panose="020B0604030504040204" pitchFamily="50" charset="-128"/>
                          <a:ea typeface="Meiryo UI" panose="020B0604030504040204" pitchFamily="50" charset="-128"/>
                        </a:rPr>
                        <a:t>BMI</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の平均値（女性</a:t>
                      </a: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r>
                        <a:rPr lang="en-US" sz="900" b="0" i="0" u="none" strike="noStrike" dirty="0">
                          <a:solidFill>
                            <a:srgbClr val="000000"/>
                          </a:solidFill>
                          <a:effectLst/>
                          <a:latin typeface="Meiryo UI" panose="020B0604030504040204" pitchFamily="50" charset="-128"/>
                          <a:ea typeface="Meiryo UI" panose="020B0604030504040204" pitchFamily="50" charset="-128"/>
                        </a:rPr>
                        <a:t>BMI-22｜）</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N.A.(</a:t>
                      </a:r>
                      <a:r>
                        <a:rPr lang="ja-JP" altLang="en-US" sz="9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#DIV/0!</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58362783"/>
                  </a:ext>
                </a:extLst>
              </a:tr>
              <a:tr h="289726">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3.x.9</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900" b="0" i="0" u="none" strike="noStrike" dirty="0">
                          <a:solidFill>
                            <a:srgbClr val="000000"/>
                          </a:solidFill>
                          <a:effectLst/>
                          <a:latin typeface="Meiryo UI" panose="020B0604030504040204" pitchFamily="50" charset="-128"/>
                          <a:ea typeface="Meiryo UI" panose="020B0604030504040204" pitchFamily="50" charset="-128"/>
                        </a:rPr>
                        <a:t>平均寿命（男性）</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50.16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63.73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97725308"/>
                  </a:ext>
                </a:extLst>
              </a:tr>
              <a:tr h="289726">
                <a:tc>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LI</a:t>
                      </a:r>
                      <a:br>
                        <a:rPr lang="en-US" sz="900" b="0" i="0" u="none" strike="noStrike">
                          <a:solidFill>
                            <a:srgbClr val="000000"/>
                          </a:solidFill>
                          <a:effectLst/>
                          <a:latin typeface="Meiryo UI" panose="020B0604030504040204" pitchFamily="50" charset="-128"/>
                          <a:ea typeface="Meiryo UI" panose="020B0604030504040204" pitchFamily="50" charset="-128"/>
                        </a:rPr>
                      </a:br>
                      <a:r>
                        <a:rPr lang="en-US" sz="900" b="0" i="0" u="none" strike="noStrike">
                          <a:solidFill>
                            <a:srgbClr val="000000"/>
                          </a:solidFill>
                          <a:effectLst/>
                          <a:latin typeface="Meiryo UI" panose="020B0604030504040204" pitchFamily="50" charset="-128"/>
                          <a:ea typeface="Meiryo UI" panose="020B0604030504040204" pitchFamily="50" charset="-128"/>
                        </a:rPr>
                        <a:t>3.x.10</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900" b="0" i="0" u="none" strike="noStrike">
                          <a:solidFill>
                            <a:srgbClr val="000000"/>
                          </a:solidFill>
                          <a:effectLst/>
                          <a:latin typeface="Meiryo UI" panose="020B0604030504040204" pitchFamily="50" charset="-128"/>
                          <a:ea typeface="Meiryo UI" panose="020B0604030504040204" pitchFamily="50" charset="-128"/>
                        </a:rPr>
                        <a:t>平均寿命（女性）</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45.98 </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C</a:t>
                      </a:r>
                    </a:p>
                  </a:txBody>
                  <a:tcPr marL="4168" marR="4168" marT="4168"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62.77 </a:t>
                      </a:r>
                    </a:p>
                  </a:txBody>
                  <a:tcPr marL="4168" marR="4168" marT="4168"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eiryo UI" panose="020B0604030504040204" pitchFamily="50" charset="-128"/>
                          <a:ea typeface="Meiryo UI" panose="020B0604030504040204" pitchFamily="50" charset="-128"/>
                        </a:rPr>
                        <a:t>B</a:t>
                      </a:r>
                    </a:p>
                  </a:txBody>
                  <a:tcPr marL="4168" marR="4168" marT="4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168" marR="4168" marT="4168"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02143442"/>
                  </a:ext>
                </a:extLst>
              </a:tr>
            </a:tbl>
          </a:graphicData>
        </a:graphic>
      </p:graphicFrame>
      <p:sp>
        <p:nvSpPr>
          <p:cNvPr id="14" name="テキスト ボックス 13"/>
          <p:cNvSpPr txBox="1"/>
          <p:nvPr/>
        </p:nvSpPr>
        <p:spPr>
          <a:xfrm>
            <a:off x="1" y="6073170"/>
            <a:ext cx="9143999" cy="7848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15368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5153"/>
            <a:ext cx="9143999" cy="428924"/>
          </a:xfrm>
          <a:prstGeom prst="rect">
            <a:avLst/>
          </a:prstGeom>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ln w="9525" cap="flat" cmpd="sng" algn="ctr">
            <a:solidFill>
              <a:srgbClr val="96969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59937">
              <a:defRPr/>
            </a:pP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国内比較の個別指標の分析（ゴール</a:t>
            </a:r>
            <a:r>
              <a:rPr lang="ja-JP" altLang="en-US"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４　分析結果</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145359912"/>
              </p:ext>
            </p:extLst>
          </p:nvPr>
        </p:nvGraphicFramePr>
        <p:xfrm>
          <a:off x="281887" y="599366"/>
          <a:ext cx="8580226" cy="5246709"/>
        </p:xfrm>
        <a:graphic>
          <a:graphicData uri="http://schemas.openxmlformats.org/drawingml/2006/table">
            <a:tbl>
              <a:tblPr/>
              <a:tblGrid>
                <a:gridCol w="858023">
                  <a:extLst>
                    <a:ext uri="{9D8B030D-6E8A-4147-A177-3AD203B41FA5}">
                      <a16:colId xmlns:a16="http://schemas.microsoft.com/office/drawing/2014/main" val="1306326188"/>
                    </a:ext>
                  </a:extLst>
                </a:gridCol>
                <a:gridCol w="5135266">
                  <a:extLst>
                    <a:ext uri="{9D8B030D-6E8A-4147-A177-3AD203B41FA5}">
                      <a16:colId xmlns:a16="http://schemas.microsoft.com/office/drawing/2014/main" val="2223327613"/>
                    </a:ext>
                  </a:extLst>
                </a:gridCol>
                <a:gridCol w="707868">
                  <a:extLst>
                    <a:ext uri="{9D8B030D-6E8A-4147-A177-3AD203B41FA5}">
                      <a16:colId xmlns:a16="http://schemas.microsoft.com/office/drawing/2014/main" val="608668434"/>
                    </a:ext>
                  </a:extLst>
                </a:gridCol>
                <a:gridCol w="308888">
                  <a:extLst>
                    <a:ext uri="{9D8B030D-6E8A-4147-A177-3AD203B41FA5}">
                      <a16:colId xmlns:a16="http://schemas.microsoft.com/office/drawing/2014/main" val="282809919"/>
                    </a:ext>
                  </a:extLst>
                </a:gridCol>
                <a:gridCol w="707868">
                  <a:extLst>
                    <a:ext uri="{9D8B030D-6E8A-4147-A177-3AD203B41FA5}">
                      <a16:colId xmlns:a16="http://schemas.microsoft.com/office/drawing/2014/main" val="1962620571"/>
                    </a:ext>
                  </a:extLst>
                </a:gridCol>
                <a:gridCol w="308888">
                  <a:extLst>
                    <a:ext uri="{9D8B030D-6E8A-4147-A177-3AD203B41FA5}">
                      <a16:colId xmlns:a16="http://schemas.microsoft.com/office/drawing/2014/main" val="4290412676"/>
                    </a:ext>
                  </a:extLst>
                </a:gridCol>
                <a:gridCol w="553425">
                  <a:extLst>
                    <a:ext uri="{9D8B030D-6E8A-4147-A177-3AD203B41FA5}">
                      <a16:colId xmlns:a16="http://schemas.microsoft.com/office/drawing/2014/main" val="819377998"/>
                    </a:ext>
                  </a:extLst>
                </a:gridCol>
              </a:tblGrid>
              <a:tr h="161827">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指標番号</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指標名</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個別指標値・評価</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59019735"/>
                  </a:ext>
                </a:extLst>
              </a:tr>
              <a:tr h="161827">
                <a:tc vMerge="1">
                  <a:txBody>
                    <a:bodyPr/>
                    <a:lstStyle/>
                    <a:p>
                      <a:endParaRPr kumimoji="1" lang="ja-JP" altLang="en-US"/>
                    </a:p>
                  </a:txBody>
                  <a:tcPr/>
                </a:tc>
                <a:tc v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全国平均</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41109656"/>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4.1.2</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中等教育</a:t>
                      </a:r>
                      <a:r>
                        <a:rPr lang="zh-CN" altLang="en-US" sz="1000" b="0" i="0" u="none" strike="noStrike" dirty="0" smtClean="0">
                          <a:solidFill>
                            <a:srgbClr val="000000"/>
                          </a:solidFill>
                          <a:effectLst/>
                          <a:latin typeface="Meiryo UI" panose="020B0604030504040204" pitchFamily="50" charset="-128"/>
                          <a:ea typeface="Meiryo UI" panose="020B0604030504040204" pitchFamily="50" charset="-128"/>
                        </a:rPr>
                        <a:t>修了者率（</a:t>
                      </a: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（高等学校卒業者数＋中等教育学校卒業者数）／</a:t>
                      </a:r>
                      <a:r>
                        <a:rPr lang="en-US" altLang="zh-CN" sz="1000" b="0" i="0" u="none" strike="noStrike" dirty="0">
                          <a:solidFill>
                            <a:srgbClr val="000000"/>
                          </a:solidFill>
                          <a:effectLst/>
                          <a:latin typeface="Meiryo UI" panose="020B0604030504040204" pitchFamily="50" charset="-128"/>
                          <a:ea typeface="Meiryo UI" panose="020B0604030504040204" pitchFamily="50" charset="-128"/>
                        </a:rPr>
                        <a:t>18</a:t>
                      </a:r>
                      <a:r>
                        <a:rPr lang="zh-CN" altLang="en-US" sz="1000" b="0" i="0" u="none" strike="noStrike" dirty="0">
                          <a:solidFill>
                            <a:srgbClr val="000000"/>
                          </a:solidFill>
                          <a:effectLst/>
                          <a:latin typeface="Meiryo UI" panose="020B0604030504040204" pitchFamily="50" charset="-128"/>
                          <a:ea typeface="Meiryo UI" panose="020B0604030504040204" pitchFamily="50" charset="-128"/>
                        </a:rPr>
                        <a:t>歳人口）</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73822376"/>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4.2.1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歳未満の入院者</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割合（</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歳未満の入院者数／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歳未満人口）</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37.46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34.70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64590048"/>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4.2.2</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（保育所・幼稚園・幼保連携型認定こども園の在学・在所者数／</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歳以下人口）</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2614364"/>
                  </a:ext>
                </a:extLst>
              </a:tr>
              <a:tr h="3775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4.3.1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求職者</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人当たりの職業</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訓練費（</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職業訓練費／求職者（就業希望者）人口</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1.01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40.05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34520012"/>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4.4.1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教育用コンピュータ</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台当たりの児童</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生徒数（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生徒数／コンピュータ数）</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18.69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45.16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97269911"/>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4.5.1.1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高校の男女比に関するパリティ</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指数（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－（高校の女子生徒数／男子生徒数）｜）</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84.79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65.71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45935899"/>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4.5.1.2</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大学の男女比に関するパリティ</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指数（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－（大学の女子学生数／男子学生数）｜）</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24.50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38.03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60728426"/>
                  </a:ext>
                </a:extLst>
              </a:tr>
              <a:tr h="377595">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4.7.1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人当たりの社会教育施設割合</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（（公民館、図書館、博物館、青少年教育施設、女性教育施設、体育施設、劇場、音楽堂等、生涯学習センターの合計）／総人口）</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0.00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29.64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98631940"/>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4.a.1.1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学校におけるインターネット接続率（光ファイバ回線）</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97.17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83.05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A</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1834112"/>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4.a.1.2</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人口</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人当たりの特別支援学</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校数（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特別支援学校数／総人口）</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3.33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38.13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54463349"/>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4.a.1.3</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小中学校学生</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トイレ数（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小中学校のトイレ数／小中学校児童生徒数）</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34.80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53.49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3468578"/>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4.c.1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都道府県別「教員の</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ICT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活用指導力」の状況</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（「わりにできる」若しくは「ややできる」と回答した教員の割合の大項目別平均）</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19.20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34.23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54536022"/>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4.x.1</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生徒</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人当たりの教員数（小中学校）</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26.00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40.48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62753078"/>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4.x.2</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CEFR A</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１レベル相当以上の英語力を有すると思われる生徒数の割合（中学生）</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51.34 </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B</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33.35 </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C</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44345089"/>
                  </a:ext>
                </a:extLst>
              </a:tr>
              <a:tr h="251730">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LI</a:t>
                      </a:r>
                      <a:br>
                        <a:rPr lang="en-US" sz="1000" b="0" i="0" u="none" strike="noStrike">
                          <a:solidFill>
                            <a:srgbClr val="000000"/>
                          </a:solidFill>
                          <a:effectLst/>
                          <a:latin typeface="Meiryo UI" panose="020B0604030504040204" pitchFamily="50" charset="-128"/>
                          <a:ea typeface="Meiryo UI" panose="020B0604030504040204" pitchFamily="50" charset="-128"/>
                        </a:rPr>
                      </a:br>
                      <a:r>
                        <a:rPr lang="en-US" sz="1000" b="0" i="0" u="none" strike="noStrike">
                          <a:solidFill>
                            <a:srgbClr val="000000"/>
                          </a:solidFill>
                          <a:effectLst/>
                          <a:latin typeface="Meiryo UI" panose="020B0604030504040204" pitchFamily="50" charset="-128"/>
                          <a:ea typeface="Meiryo UI" panose="020B0604030504040204" pitchFamily="50" charset="-128"/>
                        </a:rPr>
                        <a:t>4.x.3</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１日１０分以上読書する児童生徒の割合（小中学生）</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（（読書する児童数＋読書する生徒数）／（小学生数＋中学生数））</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Meiryo UI" panose="020B0604030504040204" pitchFamily="50" charset="-128"/>
                          <a:ea typeface="Meiryo UI" panose="020B0604030504040204" pitchFamily="50" charset="-128"/>
                        </a:rPr>
                        <a:t>N.A.(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欠損値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eiryo UI" panose="020B0604030504040204" pitchFamily="50" charset="-128"/>
                          <a:ea typeface="Meiryo UI" panose="020B0604030504040204" pitchFamily="50" charset="-128"/>
                        </a:rPr>
                        <a:t>#DIV/0!</a:t>
                      </a:r>
                    </a:p>
                  </a:txBody>
                  <a:tcPr marL="8990" marR="8990" marT="899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8990" marR="8990" marT="8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8990" marR="8990" marT="899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58268758"/>
                  </a:ext>
                </a:extLst>
              </a:tr>
            </a:tbl>
          </a:graphicData>
        </a:graphic>
      </p:graphicFrame>
      <p:sp>
        <p:nvSpPr>
          <p:cNvPr id="13" name="テキスト ボックス 12"/>
          <p:cNvSpPr txBox="1"/>
          <p:nvPr/>
        </p:nvSpPr>
        <p:spPr>
          <a:xfrm>
            <a:off x="1" y="5934670"/>
            <a:ext cx="9143999" cy="923330"/>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統計データを国内</a:t>
            </a:r>
            <a:r>
              <a:rPr kumimoji="1" lang="ja-JP" altLang="en-US" sz="900" dirty="0" smtClean="0">
                <a:latin typeface="Meiryo UI" panose="020B0604030504040204" pitchFamily="50" charset="-128"/>
                <a:ea typeface="Meiryo UI" panose="020B0604030504040204" pitchFamily="50" charset="-128"/>
              </a:rPr>
              <a:t>全都道府県</a:t>
            </a:r>
            <a:r>
              <a:rPr kumimoji="1" lang="ja-JP" altLang="en-US" sz="900" dirty="0">
                <a:latin typeface="Meiryo UI" panose="020B0604030504040204" pitchFamily="50" charset="-128"/>
                <a:ea typeface="Meiryo UI" panose="020B0604030504040204" pitchFamily="50" charset="-128"/>
              </a:rPr>
              <a:t>別</a:t>
            </a:r>
            <a:r>
              <a:rPr kumimoji="1" lang="ja-JP" altLang="en-US" sz="900" dirty="0" smtClean="0">
                <a:latin typeface="Meiryo UI" panose="020B0604030504040204" pitchFamily="50" charset="-128"/>
                <a:ea typeface="Meiryo UI" panose="020B0604030504040204" pitchFamily="50" charset="-128"/>
              </a:rPr>
              <a:t>に</a:t>
            </a:r>
            <a:r>
              <a:rPr kumimoji="1" lang="ja-JP" altLang="en-US" sz="900" dirty="0">
                <a:latin typeface="Meiryo UI" panose="020B0604030504040204" pitchFamily="50" charset="-128"/>
                <a:ea typeface="Meiryo UI" panose="020B0604030504040204" pitchFamily="50" charset="-128"/>
              </a:rPr>
              <a:t>集計し、最大値を</a:t>
            </a:r>
            <a:r>
              <a:rPr kumimoji="1" lang="en-US" altLang="ja-JP" sz="900" dirty="0">
                <a:latin typeface="Meiryo UI" panose="020B0604030504040204" pitchFamily="50" charset="-128"/>
                <a:ea typeface="Meiryo UI" panose="020B0604030504040204" pitchFamily="50" charset="-128"/>
              </a:rPr>
              <a:t>100</a:t>
            </a:r>
            <a:r>
              <a:rPr kumimoji="1" lang="ja-JP" altLang="en-US" sz="900" dirty="0" err="1">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最小値を</a:t>
            </a:r>
            <a:r>
              <a:rPr kumimoji="1" lang="en-US" altLang="ja-JP" sz="900" dirty="0">
                <a:latin typeface="Meiryo UI" panose="020B0604030504040204" pitchFamily="50" charset="-128"/>
                <a:ea typeface="Meiryo UI" panose="020B0604030504040204" pitchFamily="50" charset="-128"/>
              </a:rPr>
              <a:t>0</a:t>
            </a:r>
            <a:r>
              <a:rPr kumimoji="1" lang="ja-JP" altLang="en-US" sz="900" dirty="0">
                <a:latin typeface="Meiryo UI" panose="020B0604030504040204" pitchFamily="50" charset="-128"/>
                <a:ea typeface="Meiryo UI" panose="020B0604030504040204" pitchFamily="50" charset="-128"/>
              </a:rPr>
              <a:t>とする指数に換算</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指標（スコア）を</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段階で表示（</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A</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51</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B</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C</a:t>
            </a:r>
            <a:r>
              <a:rPr kumimoji="1" lang="ja-JP" altLang="en-US"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以下を「</a:t>
            </a:r>
            <a:r>
              <a:rPr kumimoji="1" lang="en-US" altLang="ja-JP" sz="900" dirty="0">
                <a:latin typeface="Meiryo UI" panose="020B0604030504040204" pitchFamily="50" charset="-128"/>
                <a:ea typeface="Meiryo UI" panose="020B0604030504040204" pitchFamily="50" charset="-128"/>
              </a:rPr>
              <a:t>D</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以下の理由により外的要因が大きいと考えられる指標については、国内比較の個別指標の分析から除外をして整理</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①地域差</a:t>
            </a:r>
            <a:r>
              <a:rPr kumimoji="1" lang="ja-JP" altLang="en-US" sz="900" dirty="0">
                <a:latin typeface="Meiryo UI" panose="020B0604030504040204" pitchFamily="50" charset="-128"/>
                <a:ea typeface="Meiryo UI" panose="020B0604030504040204" pitchFamily="50" charset="-128"/>
              </a:rPr>
              <a:t>による影響の</a:t>
            </a:r>
            <a:r>
              <a:rPr kumimoji="1" lang="ja-JP" altLang="en-US" sz="900" dirty="0" smtClean="0">
                <a:latin typeface="Meiryo UI" panose="020B0604030504040204" pitchFamily="50" charset="-128"/>
                <a:ea typeface="Meiryo UI" panose="020B0604030504040204" pitchFamily="50" charset="-128"/>
              </a:rPr>
              <a:t>大きいもの　②自然災害等の突発的な影響</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受けるもの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③各都道府県</a:t>
            </a:r>
            <a:r>
              <a:rPr kumimoji="1" lang="ja-JP" altLang="en-US" sz="900" dirty="0">
                <a:latin typeface="Meiryo UI" panose="020B0604030504040204" pitchFamily="50" charset="-128"/>
                <a:ea typeface="Meiryo UI" panose="020B0604030504040204" pitchFamily="50" charset="-128"/>
              </a:rPr>
              <a:t>の予算規模の影響を受ける</a:t>
            </a:r>
            <a:r>
              <a:rPr kumimoji="1" lang="ja-JP" altLang="en-US" sz="900" dirty="0" smtClean="0">
                <a:latin typeface="Meiryo UI" panose="020B0604030504040204" pitchFamily="50" charset="-128"/>
                <a:ea typeface="Meiryo UI" panose="020B0604030504040204" pitchFamily="50" charset="-128"/>
              </a:rPr>
              <a:t>もの　④全都道府県</a:t>
            </a:r>
            <a:r>
              <a:rPr kumimoji="1" lang="ja-JP" altLang="en-US" sz="900" dirty="0">
                <a:latin typeface="Meiryo UI" panose="020B0604030504040204" pitchFamily="50" charset="-128"/>
                <a:ea typeface="Meiryo UI" panose="020B0604030504040204" pitchFamily="50" charset="-128"/>
              </a:rPr>
              <a:t>のデータがそろっていない</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⑤途上</a:t>
            </a:r>
            <a:r>
              <a:rPr kumimoji="1" lang="ja-JP" altLang="en-US" sz="900" dirty="0">
                <a:latin typeface="Meiryo UI" panose="020B0604030504040204" pitchFamily="50" charset="-128"/>
                <a:ea typeface="Meiryo UI" panose="020B0604030504040204" pitchFamily="50" charset="-128"/>
              </a:rPr>
              <a:t>国向け</a:t>
            </a:r>
            <a:r>
              <a:rPr kumimoji="1" lang="ja-JP" altLang="en-US" sz="900" dirty="0" smtClean="0">
                <a:latin typeface="Meiryo UI" panose="020B0604030504040204" pitchFamily="50" charset="-128"/>
                <a:ea typeface="Meiryo UI" panose="020B0604030504040204" pitchFamily="50" charset="-128"/>
              </a:rPr>
              <a:t>の指標と考えられるもの⑥企業等による任意の申請を評価したもの</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⑦類似する複数の指標があり評価に偏りが生じると考えられるもの（代表的な指標で評価）</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18383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12242</Words>
  <Application>Microsoft Office PowerPoint</Application>
  <PresentationFormat>画面に合わせる (4:3)</PresentationFormat>
  <Paragraphs>2114</Paragraphs>
  <Slides>25</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25</vt:i4>
      </vt:variant>
    </vt:vector>
  </HeadingPairs>
  <TitlesOfParts>
    <vt:vector size="35" baseType="lpstr">
      <vt:lpstr>HGS創英角ｺﾞｼｯｸUB</vt:lpstr>
      <vt:lpstr>Meiryo UI</vt:lpstr>
      <vt:lpstr>ＭＳ Ｐゴシック</vt:lpstr>
      <vt:lpstr>游ゴシック</vt:lpstr>
      <vt:lpstr>游ゴシック Light</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2023-06-02T00:41:17Z</dcterms:created>
  <dcterms:modified xsi:type="dcterms:W3CDTF">2023-06-02T00:41:44Z</dcterms:modified>
</cp:coreProperties>
</file>