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97" r:id="rId1"/>
  </p:sldMasterIdLst>
  <p:notesMasterIdLst>
    <p:notesMasterId r:id="rId18"/>
  </p:notesMasterIdLst>
  <p:sldIdLst>
    <p:sldId id="289" r:id="rId2"/>
    <p:sldId id="310" r:id="rId3"/>
    <p:sldId id="1476" r:id="rId4"/>
    <p:sldId id="306" r:id="rId5"/>
    <p:sldId id="320" r:id="rId6"/>
    <p:sldId id="323" r:id="rId7"/>
    <p:sldId id="319" r:id="rId8"/>
    <p:sldId id="324" r:id="rId9"/>
    <p:sldId id="314" r:id="rId10"/>
    <p:sldId id="325" r:id="rId11"/>
    <p:sldId id="1481" r:id="rId12"/>
    <p:sldId id="1482" r:id="rId13"/>
    <p:sldId id="1484" r:id="rId14"/>
    <p:sldId id="1480" r:id="rId15"/>
    <p:sldId id="579" r:id="rId16"/>
    <p:sldId id="1487" r:id="rId17"/>
  </p:sldIdLst>
  <p:sldSz cx="12798425"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F0D9"/>
    <a:srgbClr val="FBE5D6"/>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785" autoAdjust="0"/>
    <p:restoredTop sz="95796" autoAdjust="0"/>
  </p:normalViewPr>
  <p:slideViewPr>
    <p:cSldViewPr snapToGrid="0" showGuides="1">
      <p:cViewPr varScale="1">
        <p:scale>
          <a:sx n="83" d="100"/>
          <a:sy n="83" d="100"/>
        </p:scale>
        <p:origin x="72" y="302"/>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G0000SV1NS701\d11494$\doc\&#36899;&#25658;&#35506;\&#36899;&#25658;&#35506;\330_&#65331;&#65316;&#65319;&#65363;\2025&#24180;&#24230;\00_SDGs&#20840;&#22269;&#12501;&#12457;&#12540;&#12521;&#12512;\18_&#23455;&#32318;\&#12450;&#12531;&#12465;&#12540;&#12488;&#20998;&#2651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0F0C5879-C207-4D73-ADAE-F41AE4015053}" type="datetimeFigureOut">
              <a:rPr kumimoji="1" lang="ja-JP" altLang="en-US" smtClean="0"/>
              <a:t>2026/2/5</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F6265758-DF64-4FEF-BF39-5B494A79E479}" type="slidenum">
              <a:rPr kumimoji="1" lang="ja-JP" altLang="en-US" smtClean="0"/>
              <a:t>‹#›</a:t>
            </a:fld>
            <a:endParaRPr kumimoji="1" lang="ja-JP" altLang="en-US"/>
          </a:p>
        </p:txBody>
      </p:sp>
    </p:spTree>
    <p:extLst>
      <p:ext uri="{BB962C8B-B14F-4D97-AF65-F5344CB8AC3E}">
        <p14:creationId xmlns:p14="http://schemas.microsoft.com/office/powerpoint/2010/main" val="38403261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0</a:t>
            </a:fld>
            <a:endParaRPr kumimoji="1" lang="ja-JP" altLang="en-US"/>
          </a:p>
        </p:txBody>
      </p:sp>
    </p:spTree>
    <p:extLst>
      <p:ext uri="{BB962C8B-B14F-4D97-AF65-F5344CB8AC3E}">
        <p14:creationId xmlns:p14="http://schemas.microsoft.com/office/powerpoint/2010/main" val="1194681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9</a:t>
            </a:fld>
            <a:endParaRPr kumimoji="1" lang="ja-JP" altLang="en-US"/>
          </a:p>
        </p:txBody>
      </p:sp>
    </p:spTree>
    <p:extLst>
      <p:ext uri="{BB962C8B-B14F-4D97-AF65-F5344CB8AC3E}">
        <p14:creationId xmlns:p14="http://schemas.microsoft.com/office/powerpoint/2010/main" val="3831846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10</a:t>
            </a:fld>
            <a:endParaRPr kumimoji="1" lang="ja-JP" altLang="en-US"/>
          </a:p>
        </p:txBody>
      </p:sp>
    </p:spTree>
    <p:extLst>
      <p:ext uri="{BB962C8B-B14F-4D97-AF65-F5344CB8AC3E}">
        <p14:creationId xmlns:p14="http://schemas.microsoft.com/office/powerpoint/2010/main" val="772463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11</a:t>
            </a:fld>
            <a:endParaRPr kumimoji="1" lang="ja-JP" altLang="en-US"/>
          </a:p>
        </p:txBody>
      </p:sp>
    </p:spTree>
    <p:extLst>
      <p:ext uri="{BB962C8B-B14F-4D97-AF65-F5344CB8AC3E}">
        <p14:creationId xmlns:p14="http://schemas.microsoft.com/office/powerpoint/2010/main" val="67434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12</a:t>
            </a:fld>
            <a:endParaRPr kumimoji="1" lang="ja-JP" altLang="en-US"/>
          </a:p>
        </p:txBody>
      </p:sp>
    </p:spTree>
    <p:extLst>
      <p:ext uri="{BB962C8B-B14F-4D97-AF65-F5344CB8AC3E}">
        <p14:creationId xmlns:p14="http://schemas.microsoft.com/office/powerpoint/2010/main" val="2058041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13</a:t>
            </a:fld>
            <a:endParaRPr kumimoji="1" lang="ja-JP" altLang="en-US"/>
          </a:p>
        </p:txBody>
      </p:sp>
    </p:spTree>
    <p:extLst>
      <p:ext uri="{BB962C8B-B14F-4D97-AF65-F5344CB8AC3E}">
        <p14:creationId xmlns:p14="http://schemas.microsoft.com/office/powerpoint/2010/main" val="1813413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14</a:t>
            </a:fld>
            <a:endParaRPr kumimoji="1" lang="ja-JP" altLang="en-US"/>
          </a:p>
        </p:txBody>
      </p:sp>
    </p:spTree>
    <p:extLst>
      <p:ext uri="{BB962C8B-B14F-4D97-AF65-F5344CB8AC3E}">
        <p14:creationId xmlns:p14="http://schemas.microsoft.com/office/powerpoint/2010/main" val="3028917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15</a:t>
            </a:fld>
            <a:endParaRPr kumimoji="1" lang="ja-JP" altLang="en-US"/>
          </a:p>
        </p:txBody>
      </p:sp>
    </p:spTree>
    <p:extLst>
      <p:ext uri="{BB962C8B-B14F-4D97-AF65-F5344CB8AC3E}">
        <p14:creationId xmlns:p14="http://schemas.microsoft.com/office/powerpoint/2010/main" val="1659567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1</a:t>
            </a:fld>
            <a:endParaRPr kumimoji="1" lang="ja-JP" altLang="en-US"/>
          </a:p>
        </p:txBody>
      </p:sp>
    </p:spTree>
    <p:extLst>
      <p:ext uri="{BB962C8B-B14F-4D97-AF65-F5344CB8AC3E}">
        <p14:creationId xmlns:p14="http://schemas.microsoft.com/office/powerpoint/2010/main" val="3141860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2</a:t>
            </a:fld>
            <a:endParaRPr kumimoji="1" lang="ja-JP" altLang="en-US"/>
          </a:p>
        </p:txBody>
      </p:sp>
    </p:spTree>
    <p:extLst>
      <p:ext uri="{BB962C8B-B14F-4D97-AF65-F5344CB8AC3E}">
        <p14:creationId xmlns:p14="http://schemas.microsoft.com/office/powerpoint/2010/main" val="2831476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3</a:t>
            </a:fld>
            <a:endParaRPr kumimoji="1" lang="ja-JP" altLang="en-US"/>
          </a:p>
        </p:txBody>
      </p:sp>
    </p:spTree>
    <p:extLst>
      <p:ext uri="{BB962C8B-B14F-4D97-AF65-F5344CB8AC3E}">
        <p14:creationId xmlns:p14="http://schemas.microsoft.com/office/powerpoint/2010/main" val="1368259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4</a:t>
            </a:fld>
            <a:endParaRPr kumimoji="1" lang="ja-JP" altLang="en-US"/>
          </a:p>
        </p:txBody>
      </p:sp>
    </p:spTree>
    <p:extLst>
      <p:ext uri="{BB962C8B-B14F-4D97-AF65-F5344CB8AC3E}">
        <p14:creationId xmlns:p14="http://schemas.microsoft.com/office/powerpoint/2010/main" val="3950837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5</a:t>
            </a:fld>
            <a:endParaRPr kumimoji="1" lang="ja-JP" altLang="en-US"/>
          </a:p>
        </p:txBody>
      </p:sp>
    </p:spTree>
    <p:extLst>
      <p:ext uri="{BB962C8B-B14F-4D97-AF65-F5344CB8AC3E}">
        <p14:creationId xmlns:p14="http://schemas.microsoft.com/office/powerpoint/2010/main" val="1605575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6</a:t>
            </a:fld>
            <a:endParaRPr kumimoji="1" lang="ja-JP" altLang="en-US"/>
          </a:p>
        </p:txBody>
      </p:sp>
    </p:spTree>
    <p:extLst>
      <p:ext uri="{BB962C8B-B14F-4D97-AF65-F5344CB8AC3E}">
        <p14:creationId xmlns:p14="http://schemas.microsoft.com/office/powerpoint/2010/main" val="467093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7</a:t>
            </a:fld>
            <a:endParaRPr kumimoji="1" lang="ja-JP" altLang="en-US"/>
          </a:p>
        </p:txBody>
      </p:sp>
    </p:spTree>
    <p:extLst>
      <p:ext uri="{BB962C8B-B14F-4D97-AF65-F5344CB8AC3E}">
        <p14:creationId xmlns:p14="http://schemas.microsoft.com/office/powerpoint/2010/main" val="2662293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8</a:t>
            </a:fld>
            <a:endParaRPr kumimoji="1" lang="ja-JP" altLang="en-US"/>
          </a:p>
        </p:txBody>
      </p:sp>
    </p:spTree>
    <p:extLst>
      <p:ext uri="{BB962C8B-B14F-4D97-AF65-F5344CB8AC3E}">
        <p14:creationId xmlns:p14="http://schemas.microsoft.com/office/powerpoint/2010/main" val="1337724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99803" y="1178222"/>
            <a:ext cx="9598819" cy="2506427"/>
          </a:xfrm>
        </p:spPr>
        <p:txBody>
          <a:bodyPr anchor="b"/>
          <a:lstStyle>
            <a:lvl1pPr algn="ctr">
              <a:defRPr sz="6298"/>
            </a:lvl1pPr>
          </a:lstStyle>
          <a:p>
            <a:r>
              <a:rPr lang="ja-JP" altLang="en-US"/>
              <a:t>マスター タイトルの書式設定</a:t>
            </a:r>
            <a:endParaRPr lang="en-US" dirty="0"/>
          </a:p>
        </p:txBody>
      </p:sp>
      <p:sp>
        <p:nvSpPr>
          <p:cNvPr id="3" name="Subtitle 2"/>
          <p:cNvSpPr>
            <a:spLocks noGrp="1"/>
          </p:cNvSpPr>
          <p:nvPr>
            <p:ph type="subTitle" idx="1"/>
          </p:nvPr>
        </p:nvSpPr>
        <p:spPr>
          <a:xfrm>
            <a:off x="1599803" y="3781306"/>
            <a:ext cx="9598819" cy="1738167"/>
          </a:xfrm>
        </p:spPr>
        <p:txBody>
          <a:bodyPr/>
          <a:lstStyle>
            <a:lvl1pPr marL="0" indent="0" algn="ctr">
              <a:buNone/>
              <a:defRPr sz="2519"/>
            </a:lvl1pPr>
            <a:lvl2pPr marL="479923" indent="0" algn="ctr">
              <a:buNone/>
              <a:defRPr sz="2099"/>
            </a:lvl2pPr>
            <a:lvl3pPr marL="959846" indent="0" algn="ctr">
              <a:buNone/>
              <a:defRPr sz="1889"/>
            </a:lvl3pPr>
            <a:lvl4pPr marL="1439769" indent="0" algn="ctr">
              <a:buNone/>
              <a:defRPr sz="1680"/>
            </a:lvl4pPr>
            <a:lvl5pPr marL="1919691" indent="0" algn="ctr">
              <a:buNone/>
              <a:defRPr sz="1680"/>
            </a:lvl5pPr>
            <a:lvl6pPr marL="2399614" indent="0" algn="ctr">
              <a:buNone/>
              <a:defRPr sz="1680"/>
            </a:lvl6pPr>
            <a:lvl7pPr marL="2879537" indent="0" algn="ctr">
              <a:buNone/>
              <a:defRPr sz="1680"/>
            </a:lvl7pPr>
            <a:lvl8pPr marL="3359460" indent="0" algn="ctr">
              <a:buNone/>
              <a:defRPr sz="1680"/>
            </a:lvl8pPr>
            <a:lvl9pPr marL="3839383" indent="0" algn="ctr">
              <a:buNone/>
              <a:defRPr sz="168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27FF42D-F74A-42BE-8D06-C930012C13DD}" type="datetime1">
              <a:rPr kumimoji="1" lang="ja-JP" altLang="en-US" smtClean="0"/>
              <a:t>2026/2/5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4186448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1DDF8A9-5178-434A-87B5-6A444874AE77}" type="datetime1">
              <a:rPr kumimoji="1" lang="ja-JP" altLang="en-US" smtClean="0"/>
              <a:t>2026/2/5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18497260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58873" y="383297"/>
            <a:ext cx="2759660"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79892" y="383297"/>
            <a:ext cx="8119001"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E3DF368-F80A-45E5-A0FC-B7931D351735}" type="datetime1">
              <a:rPr kumimoji="1" lang="ja-JP" altLang="en-US" smtClean="0"/>
              <a:t>2026/2/5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1266986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73193954-9A86-4D53-8BAD-69A12ED24828}" type="datetime1">
              <a:rPr kumimoji="1" lang="ja-JP" altLang="en-US" smtClean="0"/>
              <a:t>2026/2/5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1764706" y="120943"/>
            <a:ext cx="882295" cy="377917"/>
          </a:xfrm>
          <a:solidFill>
            <a:schemeClr val="bg1"/>
          </a:solidFill>
          <a:ln>
            <a:solidFill>
              <a:schemeClr val="accent6"/>
            </a:solidFill>
          </a:ln>
        </p:spPr>
        <p:txBody>
          <a:bodyPr/>
          <a:lstStyle>
            <a:lvl1pPr algn="ctr">
              <a:defRPr sz="147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255701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3B777CC-B489-4C28-A286-E1F2CF2B55DD}" type="datetime1">
              <a:rPr kumimoji="1" lang="ja-JP" altLang="en-US" smtClean="0"/>
              <a:t>2026/2/5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1486239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226" y="1794830"/>
            <a:ext cx="11038642" cy="2994714"/>
          </a:xfrm>
        </p:spPr>
        <p:txBody>
          <a:bodyPr anchor="b"/>
          <a:lstStyle>
            <a:lvl1pPr>
              <a:defRPr sz="6298"/>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226" y="4817875"/>
            <a:ext cx="11038642" cy="1574849"/>
          </a:xfrm>
        </p:spPr>
        <p:txBody>
          <a:bodyPr/>
          <a:lstStyle>
            <a:lvl1pPr marL="0" indent="0">
              <a:buNone/>
              <a:defRPr sz="2519">
                <a:solidFill>
                  <a:schemeClr val="tx1">
                    <a:tint val="75000"/>
                  </a:schemeClr>
                </a:solidFill>
              </a:defRPr>
            </a:lvl1pPr>
            <a:lvl2pPr marL="479923" indent="0">
              <a:buNone/>
              <a:defRPr sz="2099">
                <a:solidFill>
                  <a:schemeClr val="tx1">
                    <a:tint val="75000"/>
                  </a:schemeClr>
                </a:solidFill>
              </a:defRPr>
            </a:lvl2pPr>
            <a:lvl3pPr marL="959846" indent="0">
              <a:buNone/>
              <a:defRPr sz="1889">
                <a:solidFill>
                  <a:schemeClr val="tx1">
                    <a:tint val="75000"/>
                  </a:schemeClr>
                </a:solidFill>
              </a:defRPr>
            </a:lvl3pPr>
            <a:lvl4pPr marL="1439769" indent="0">
              <a:buNone/>
              <a:defRPr sz="1680">
                <a:solidFill>
                  <a:schemeClr val="tx1">
                    <a:tint val="75000"/>
                  </a:schemeClr>
                </a:solidFill>
              </a:defRPr>
            </a:lvl4pPr>
            <a:lvl5pPr marL="1919691" indent="0">
              <a:buNone/>
              <a:defRPr sz="1680">
                <a:solidFill>
                  <a:schemeClr val="tx1">
                    <a:tint val="75000"/>
                  </a:schemeClr>
                </a:solidFill>
              </a:defRPr>
            </a:lvl5pPr>
            <a:lvl6pPr marL="2399614" indent="0">
              <a:buNone/>
              <a:defRPr sz="1680">
                <a:solidFill>
                  <a:schemeClr val="tx1">
                    <a:tint val="75000"/>
                  </a:schemeClr>
                </a:solidFill>
              </a:defRPr>
            </a:lvl6pPr>
            <a:lvl7pPr marL="2879537" indent="0">
              <a:buNone/>
              <a:defRPr sz="1680">
                <a:solidFill>
                  <a:schemeClr val="tx1">
                    <a:tint val="75000"/>
                  </a:schemeClr>
                </a:solidFill>
              </a:defRPr>
            </a:lvl7pPr>
            <a:lvl8pPr marL="3359460" indent="0">
              <a:buNone/>
              <a:defRPr sz="1680">
                <a:solidFill>
                  <a:schemeClr val="tx1">
                    <a:tint val="75000"/>
                  </a:schemeClr>
                </a:solidFill>
              </a:defRPr>
            </a:lvl8pPr>
            <a:lvl9pPr marL="3839383" indent="0">
              <a:buNone/>
              <a:defRPr sz="168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02D1D0E-04E4-44B5-9C97-2C260AE41241}" type="datetime1">
              <a:rPr kumimoji="1" lang="ja-JP" altLang="en-US" smtClean="0"/>
              <a:t>2026/2/5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2361100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79892" y="1916484"/>
            <a:ext cx="5439331"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79202" y="1916484"/>
            <a:ext cx="5439331"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1D2FEF4-F996-4925-990D-10D8305610D6}" type="datetime1">
              <a:rPr kumimoji="1" lang="ja-JP" altLang="en-US" smtClean="0"/>
              <a:t>2026/2/5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960289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558" y="383297"/>
            <a:ext cx="11038642"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559" y="1764832"/>
            <a:ext cx="5414333" cy="864917"/>
          </a:xfrm>
        </p:spPr>
        <p:txBody>
          <a:bodyPr anchor="b"/>
          <a:lstStyle>
            <a:lvl1pPr marL="0" indent="0">
              <a:buNone/>
              <a:defRPr sz="2519" b="1"/>
            </a:lvl1pPr>
            <a:lvl2pPr marL="479923" indent="0">
              <a:buNone/>
              <a:defRPr sz="2099" b="1"/>
            </a:lvl2pPr>
            <a:lvl3pPr marL="959846" indent="0">
              <a:buNone/>
              <a:defRPr sz="1889" b="1"/>
            </a:lvl3pPr>
            <a:lvl4pPr marL="1439769" indent="0">
              <a:buNone/>
              <a:defRPr sz="1680" b="1"/>
            </a:lvl4pPr>
            <a:lvl5pPr marL="1919691" indent="0">
              <a:buNone/>
              <a:defRPr sz="1680" b="1"/>
            </a:lvl5pPr>
            <a:lvl6pPr marL="2399614" indent="0">
              <a:buNone/>
              <a:defRPr sz="1680" b="1"/>
            </a:lvl6pPr>
            <a:lvl7pPr marL="2879537" indent="0">
              <a:buNone/>
              <a:defRPr sz="1680" b="1"/>
            </a:lvl7pPr>
            <a:lvl8pPr marL="3359460" indent="0">
              <a:buNone/>
              <a:defRPr sz="1680" b="1"/>
            </a:lvl8pPr>
            <a:lvl9pPr marL="3839383" indent="0">
              <a:buNone/>
              <a:defRPr sz="1680" b="1"/>
            </a:lvl9pPr>
          </a:lstStyle>
          <a:p>
            <a:pPr lvl="0"/>
            <a:r>
              <a:rPr lang="ja-JP" altLang="en-US"/>
              <a:t>マスター テキストの書式設定</a:t>
            </a:r>
          </a:p>
        </p:txBody>
      </p:sp>
      <p:sp>
        <p:nvSpPr>
          <p:cNvPr id="4" name="Content Placeholder 3"/>
          <p:cNvSpPr>
            <a:spLocks noGrp="1"/>
          </p:cNvSpPr>
          <p:nvPr>
            <p:ph sz="half" idx="2"/>
          </p:nvPr>
        </p:nvSpPr>
        <p:spPr>
          <a:xfrm>
            <a:off x="881559" y="2629749"/>
            <a:ext cx="5414333"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79202" y="1764832"/>
            <a:ext cx="5440998" cy="864917"/>
          </a:xfrm>
        </p:spPr>
        <p:txBody>
          <a:bodyPr anchor="b"/>
          <a:lstStyle>
            <a:lvl1pPr marL="0" indent="0">
              <a:buNone/>
              <a:defRPr sz="2519" b="1"/>
            </a:lvl1pPr>
            <a:lvl2pPr marL="479923" indent="0">
              <a:buNone/>
              <a:defRPr sz="2099" b="1"/>
            </a:lvl2pPr>
            <a:lvl3pPr marL="959846" indent="0">
              <a:buNone/>
              <a:defRPr sz="1889" b="1"/>
            </a:lvl3pPr>
            <a:lvl4pPr marL="1439769" indent="0">
              <a:buNone/>
              <a:defRPr sz="1680" b="1"/>
            </a:lvl4pPr>
            <a:lvl5pPr marL="1919691" indent="0">
              <a:buNone/>
              <a:defRPr sz="1680" b="1"/>
            </a:lvl5pPr>
            <a:lvl6pPr marL="2399614" indent="0">
              <a:buNone/>
              <a:defRPr sz="1680" b="1"/>
            </a:lvl6pPr>
            <a:lvl7pPr marL="2879537" indent="0">
              <a:buNone/>
              <a:defRPr sz="1680" b="1"/>
            </a:lvl7pPr>
            <a:lvl8pPr marL="3359460" indent="0">
              <a:buNone/>
              <a:defRPr sz="1680" b="1"/>
            </a:lvl8pPr>
            <a:lvl9pPr marL="3839383" indent="0">
              <a:buNone/>
              <a:defRPr sz="1680" b="1"/>
            </a:lvl9pPr>
          </a:lstStyle>
          <a:p>
            <a:pPr lvl="0"/>
            <a:r>
              <a:rPr lang="ja-JP" altLang="en-US"/>
              <a:t>マスター テキストの書式設定</a:t>
            </a:r>
          </a:p>
        </p:txBody>
      </p:sp>
      <p:sp>
        <p:nvSpPr>
          <p:cNvPr id="6" name="Content Placeholder 5"/>
          <p:cNvSpPr>
            <a:spLocks noGrp="1"/>
          </p:cNvSpPr>
          <p:nvPr>
            <p:ph sz="quarter" idx="4"/>
          </p:nvPr>
        </p:nvSpPr>
        <p:spPr>
          <a:xfrm>
            <a:off x="6479202" y="2629749"/>
            <a:ext cx="5440998"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7A4F168-2FE4-4DB6-B7F5-4E333715E1F5}" type="datetime1">
              <a:rPr kumimoji="1" lang="ja-JP" altLang="en-US" smtClean="0"/>
              <a:t>2026/2/5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761010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D0CA839-F110-40EA-BBD2-2D14D396702C}" type="datetime1">
              <a:rPr kumimoji="1" lang="ja-JP" altLang="en-US" smtClean="0"/>
              <a:t>2026/2/5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1287122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B2A5D-1070-4985-BB3E-10A9FC6D4507}" type="datetime1">
              <a:rPr kumimoji="1" lang="ja-JP" altLang="en-US" smtClean="0"/>
              <a:t>2026/2/5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3102145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559" y="479954"/>
            <a:ext cx="4127825" cy="1679840"/>
          </a:xfrm>
        </p:spPr>
        <p:txBody>
          <a:bodyPr anchor="b"/>
          <a:lstStyle>
            <a:lvl1pPr>
              <a:defRPr sz="3359"/>
            </a:lvl1pPr>
          </a:lstStyle>
          <a:p>
            <a:r>
              <a:rPr lang="ja-JP" altLang="en-US"/>
              <a:t>マスター タイトルの書式設定</a:t>
            </a:r>
            <a:endParaRPr lang="en-US" dirty="0"/>
          </a:p>
        </p:txBody>
      </p:sp>
      <p:sp>
        <p:nvSpPr>
          <p:cNvPr id="3" name="Content Placeholder 2"/>
          <p:cNvSpPr>
            <a:spLocks noGrp="1"/>
          </p:cNvSpPr>
          <p:nvPr>
            <p:ph idx="1"/>
          </p:nvPr>
        </p:nvSpPr>
        <p:spPr>
          <a:xfrm>
            <a:off x="5440997" y="1036569"/>
            <a:ext cx="6479203" cy="5116178"/>
          </a:xfrm>
        </p:spPr>
        <p:txBody>
          <a:bodyPr/>
          <a:lstStyle>
            <a:lvl1pPr>
              <a:defRPr sz="3359"/>
            </a:lvl1pPr>
            <a:lvl2pPr>
              <a:defRPr sz="2939"/>
            </a:lvl2pPr>
            <a:lvl3pPr>
              <a:defRPr sz="2519"/>
            </a:lvl3pPr>
            <a:lvl4pPr>
              <a:defRPr sz="2099"/>
            </a:lvl4pPr>
            <a:lvl5pPr>
              <a:defRPr sz="2099"/>
            </a:lvl5pPr>
            <a:lvl6pPr>
              <a:defRPr sz="2099"/>
            </a:lvl6pPr>
            <a:lvl7pPr>
              <a:defRPr sz="2099"/>
            </a:lvl7pPr>
            <a:lvl8pPr>
              <a:defRPr sz="2099"/>
            </a:lvl8pPr>
            <a:lvl9pPr>
              <a:defRPr sz="209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559" y="2159794"/>
            <a:ext cx="4127825" cy="4001285"/>
          </a:xfrm>
        </p:spPr>
        <p:txBody>
          <a:bodyPr/>
          <a:lstStyle>
            <a:lvl1pPr marL="0" indent="0">
              <a:buNone/>
              <a:defRPr sz="1680"/>
            </a:lvl1pPr>
            <a:lvl2pPr marL="479923" indent="0">
              <a:buNone/>
              <a:defRPr sz="1470"/>
            </a:lvl2pPr>
            <a:lvl3pPr marL="959846" indent="0">
              <a:buNone/>
              <a:defRPr sz="1260"/>
            </a:lvl3pPr>
            <a:lvl4pPr marL="1439769" indent="0">
              <a:buNone/>
              <a:defRPr sz="1050"/>
            </a:lvl4pPr>
            <a:lvl5pPr marL="1919691" indent="0">
              <a:buNone/>
              <a:defRPr sz="1050"/>
            </a:lvl5pPr>
            <a:lvl6pPr marL="2399614" indent="0">
              <a:buNone/>
              <a:defRPr sz="1050"/>
            </a:lvl6pPr>
            <a:lvl7pPr marL="2879537" indent="0">
              <a:buNone/>
              <a:defRPr sz="1050"/>
            </a:lvl7pPr>
            <a:lvl8pPr marL="3359460" indent="0">
              <a:buNone/>
              <a:defRPr sz="1050"/>
            </a:lvl8pPr>
            <a:lvl9pPr marL="3839383"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1DDF8A9-5178-434A-87B5-6A444874AE77}" type="datetime1">
              <a:rPr kumimoji="1" lang="ja-JP" altLang="en-US" smtClean="0"/>
              <a:t>2026/2/5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11936236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559" y="479954"/>
            <a:ext cx="4127825" cy="1679840"/>
          </a:xfrm>
        </p:spPr>
        <p:txBody>
          <a:bodyPr anchor="b"/>
          <a:lstStyle>
            <a:lvl1pPr>
              <a:defRPr sz="335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0997" y="1036569"/>
            <a:ext cx="6479203" cy="5116178"/>
          </a:xfrm>
        </p:spPr>
        <p:txBody>
          <a:bodyPr anchor="t"/>
          <a:lstStyle>
            <a:lvl1pPr marL="0" indent="0">
              <a:buNone/>
              <a:defRPr sz="3359"/>
            </a:lvl1pPr>
            <a:lvl2pPr marL="479923" indent="0">
              <a:buNone/>
              <a:defRPr sz="2939"/>
            </a:lvl2pPr>
            <a:lvl3pPr marL="959846" indent="0">
              <a:buNone/>
              <a:defRPr sz="2519"/>
            </a:lvl3pPr>
            <a:lvl4pPr marL="1439769" indent="0">
              <a:buNone/>
              <a:defRPr sz="2099"/>
            </a:lvl4pPr>
            <a:lvl5pPr marL="1919691" indent="0">
              <a:buNone/>
              <a:defRPr sz="2099"/>
            </a:lvl5pPr>
            <a:lvl6pPr marL="2399614" indent="0">
              <a:buNone/>
              <a:defRPr sz="2099"/>
            </a:lvl6pPr>
            <a:lvl7pPr marL="2879537" indent="0">
              <a:buNone/>
              <a:defRPr sz="2099"/>
            </a:lvl7pPr>
            <a:lvl8pPr marL="3359460" indent="0">
              <a:buNone/>
              <a:defRPr sz="2099"/>
            </a:lvl8pPr>
            <a:lvl9pPr marL="3839383" indent="0">
              <a:buNone/>
              <a:defRPr sz="2099"/>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81559" y="2159794"/>
            <a:ext cx="4127825" cy="4001285"/>
          </a:xfrm>
        </p:spPr>
        <p:txBody>
          <a:bodyPr/>
          <a:lstStyle>
            <a:lvl1pPr marL="0" indent="0">
              <a:buNone/>
              <a:defRPr sz="1680"/>
            </a:lvl1pPr>
            <a:lvl2pPr marL="479923" indent="0">
              <a:buNone/>
              <a:defRPr sz="1470"/>
            </a:lvl2pPr>
            <a:lvl3pPr marL="959846" indent="0">
              <a:buNone/>
              <a:defRPr sz="1260"/>
            </a:lvl3pPr>
            <a:lvl4pPr marL="1439769" indent="0">
              <a:buNone/>
              <a:defRPr sz="1050"/>
            </a:lvl4pPr>
            <a:lvl5pPr marL="1919691" indent="0">
              <a:buNone/>
              <a:defRPr sz="1050"/>
            </a:lvl5pPr>
            <a:lvl6pPr marL="2399614" indent="0">
              <a:buNone/>
              <a:defRPr sz="1050"/>
            </a:lvl6pPr>
            <a:lvl7pPr marL="2879537" indent="0">
              <a:buNone/>
              <a:defRPr sz="1050"/>
            </a:lvl7pPr>
            <a:lvl8pPr marL="3359460" indent="0">
              <a:buNone/>
              <a:defRPr sz="1050"/>
            </a:lvl8pPr>
            <a:lvl9pPr marL="3839383"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A7C8CF6-39F4-4AA6-99F9-A7EA700326B3}" type="datetime1">
              <a:rPr kumimoji="1" lang="ja-JP" altLang="en-US" smtClean="0"/>
              <a:t>2026/2/5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1777482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9892" y="383297"/>
            <a:ext cx="11038642"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79892" y="1916484"/>
            <a:ext cx="11038642"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79892" y="6672697"/>
            <a:ext cx="2879646" cy="383297"/>
          </a:xfrm>
          <a:prstGeom prst="rect">
            <a:avLst/>
          </a:prstGeom>
        </p:spPr>
        <p:txBody>
          <a:bodyPr vert="horz" lIns="91440" tIns="45720" rIns="91440" bIns="45720" rtlCol="0" anchor="ctr"/>
          <a:lstStyle>
            <a:lvl1pPr algn="l">
              <a:defRPr sz="1260">
                <a:solidFill>
                  <a:schemeClr val="tx1">
                    <a:tint val="75000"/>
                  </a:schemeClr>
                </a:solidFill>
              </a:defRPr>
            </a:lvl1pPr>
          </a:lstStyle>
          <a:p>
            <a:fld id="{31DDF8A9-5178-434A-87B5-6A444874AE77}" type="datetime1">
              <a:rPr kumimoji="1" lang="ja-JP" altLang="en-US" smtClean="0"/>
              <a:t>2026/2/5</a:t>
            </a:fld>
            <a:endParaRPr kumimoji="1" lang="ja-JP" altLang="en-US"/>
          </a:p>
        </p:txBody>
      </p:sp>
      <p:sp>
        <p:nvSpPr>
          <p:cNvPr id="5" name="Footer Placeholder 4"/>
          <p:cNvSpPr>
            <a:spLocks noGrp="1"/>
          </p:cNvSpPr>
          <p:nvPr>
            <p:ph type="ftr" sz="quarter" idx="3"/>
          </p:nvPr>
        </p:nvSpPr>
        <p:spPr>
          <a:xfrm>
            <a:off x="4239479" y="6672697"/>
            <a:ext cx="4319468" cy="38329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38887" y="6672697"/>
            <a:ext cx="2879646" cy="383297"/>
          </a:xfrm>
          <a:prstGeom prst="rect">
            <a:avLst/>
          </a:prstGeom>
        </p:spPr>
        <p:txBody>
          <a:bodyPr vert="horz" lIns="91440" tIns="45720" rIns="91440" bIns="45720" rtlCol="0" anchor="ctr"/>
          <a:lstStyle>
            <a:lvl1pPr algn="r">
              <a:defRPr sz="1260">
                <a:solidFill>
                  <a:schemeClr val="tx1">
                    <a:tint val="75000"/>
                  </a:schemeClr>
                </a:solidFill>
              </a:defRPr>
            </a:lvl1p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158619673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hdr="0" ftr="0" dt="0"/>
  <p:txStyles>
    <p:titleStyle>
      <a:lvl1pPr algn="l" defTabSz="959846" rtl="0" eaLnBrk="1" latinLnBrk="0" hangingPunct="1">
        <a:lnSpc>
          <a:spcPct val="90000"/>
        </a:lnSpc>
        <a:spcBef>
          <a:spcPct val="0"/>
        </a:spcBef>
        <a:buNone/>
        <a:defRPr kumimoji="1" sz="4619" kern="1200">
          <a:solidFill>
            <a:schemeClr val="tx1"/>
          </a:solidFill>
          <a:latin typeface="+mj-lt"/>
          <a:ea typeface="+mj-ea"/>
          <a:cs typeface="+mj-cs"/>
        </a:defRPr>
      </a:lvl1pPr>
    </p:titleStyle>
    <p:bodyStyle>
      <a:lvl1pPr marL="239961" indent="-239961" algn="l" defTabSz="959846" rtl="0" eaLnBrk="1" latinLnBrk="0" hangingPunct="1">
        <a:lnSpc>
          <a:spcPct val="90000"/>
        </a:lnSpc>
        <a:spcBef>
          <a:spcPts val="1050"/>
        </a:spcBef>
        <a:buFont typeface="Arial" panose="020B0604020202020204" pitchFamily="34" charset="0"/>
        <a:buChar char="•"/>
        <a:defRPr kumimoji="1" sz="2939" kern="1200">
          <a:solidFill>
            <a:schemeClr val="tx1"/>
          </a:solidFill>
          <a:latin typeface="+mn-lt"/>
          <a:ea typeface="+mn-ea"/>
          <a:cs typeface="+mn-cs"/>
        </a:defRPr>
      </a:lvl1pPr>
      <a:lvl2pPr marL="719884" indent="-239961" algn="l" defTabSz="959846" rtl="0" eaLnBrk="1" latinLnBrk="0" hangingPunct="1">
        <a:lnSpc>
          <a:spcPct val="90000"/>
        </a:lnSpc>
        <a:spcBef>
          <a:spcPts val="525"/>
        </a:spcBef>
        <a:buFont typeface="Arial" panose="020B0604020202020204" pitchFamily="34" charset="0"/>
        <a:buChar char="•"/>
        <a:defRPr kumimoji="1" sz="2519" kern="1200">
          <a:solidFill>
            <a:schemeClr val="tx1"/>
          </a:solidFill>
          <a:latin typeface="+mn-lt"/>
          <a:ea typeface="+mn-ea"/>
          <a:cs typeface="+mn-cs"/>
        </a:defRPr>
      </a:lvl2pPr>
      <a:lvl3pPr marL="1199807" indent="-239961" algn="l" defTabSz="959846" rtl="0" eaLnBrk="1" latinLnBrk="0" hangingPunct="1">
        <a:lnSpc>
          <a:spcPct val="90000"/>
        </a:lnSpc>
        <a:spcBef>
          <a:spcPts val="525"/>
        </a:spcBef>
        <a:buFont typeface="Arial" panose="020B0604020202020204" pitchFamily="34" charset="0"/>
        <a:buChar char="•"/>
        <a:defRPr kumimoji="1" sz="2099" kern="1200">
          <a:solidFill>
            <a:schemeClr val="tx1"/>
          </a:solidFill>
          <a:latin typeface="+mn-lt"/>
          <a:ea typeface="+mn-ea"/>
          <a:cs typeface="+mn-cs"/>
        </a:defRPr>
      </a:lvl3pPr>
      <a:lvl4pPr marL="1679730" indent="-239961" algn="l" defTabSz="959846" rtl="0" eaLnBrk="1" latinLnBrk="0" hangingPunct="1">
        <a:lnSpc>
          <a:spcPct val="90000"/>
        </a:lnSpc>
        <a:spcBef>
          <a:spcPts val="525"/>
        </a:spcBef>
        <a:buFont typeface="Arial" panose="020B0604020202020204" pitchFamily="34" charset="0"/>
        <a:buChar char="•"/>
        <a:defRPr kumimoji="1" sz="1889" kern="1200">
          <a:solidFill>
            <a:schemeClr val="tx1"/>
          </a:solidFill>
          <a:latin typeface="+mn-lt"/>
          <a:ea typeface="+mn-ea"/>
          <a:cs typeface="+mn-cs"/>
        </a:defRPr>
      </a:lvl4pPr>
      <a:lvl5pPr marL="2159653" indent="-239961" algn="l" defTabSz="959846" rtl="0" eaLnBrk="1" latinLnBrk="0" hangingPunct="1">
        <a:lnSpc>
          <a:spcPct val="90000"/>
        </a:lnSpc>
        <a:spcBef>
          <a:spcPts val="525"/>
        </a:spcBef>
        <a:buFont typeface="Arial" panose="020B0604020202020204" pitchFamily="34" charset="0"/>
        <a:buChar char="•"/>
        <a:defRPr kumimoji="1" sz="1889" kern="1200">
          <a:solidFill>
            <a:schemeClr val="tx1"/>
          </a:solidFill>
          <a:latin typeface="+mn-lt"/>
          <a:ea typeface="+mn-ea"/>
          <a:cs typeface="+mn-cs"/>
        </a:defRPr>
      </a:lvl5pPr>
      <a:lvl6pPr marL="2639576" indent="-239961" algn="l" defTabSz="959846" rtl="0" eaLnBrk="1" latinLnBrk="0" hangingPunct="1">
        <a:lnSpc>
          <a:spcPct val="90000"/>
        </a:lnSpc>
        <a:spcBef>
          <a:spcPts val="525"/>
        </a:spcBef>
        <a:buFont typeface="Arial" panose="020B0604020202020204" pitchFamily="34" charset="0"/>
        <a:buChar char="•"/>
        <a:defRPr kumimoji="1" sz="1889" kern="1200">
          <a:solidFill>
            <a:schemeClr val="tx1"/>
          </a:solidFill>
          <a:latin typeface="+mn-lt"/>
          <a:ea typeface="+mn-ea"/>
          <a:cs typeface="+mn-cs"/>
        </a:defRPr>
      </a:lvl6pPr>
      <a:lvl7pPr marL="3119498" indent="-239961" algn="l" defTabSz="959846" rtl="0" eaLnBrk="1" latinLnBrk="0" hangingPunct="1">
        <a:lnSpc>
          <a:spcPct val="90000"/>
        </a:lnSpc>
        <a:spcBef>
          <a:spcPts val="525"/>
        </a:spcBef>
        <a:buFont typeface="Arial" panose="020B0604020202020204" pitchFamily="34" charset="0"/>
        <a:buChar char="•"/>
        <a:defRPr kumimoji="1" sz="1889" kern="1200">
          <a:solidFill>
            <a:schemeClr val="tx1"/>
          </a:solidFill>
          <a:latin typeface="+mn-lt"/>
          <a:ea typeface="+mn-ea"/>
          <a:cs typeface="+mn-cs"/>
        </a:defRPr>
      </a:lvl7pPr>
      <a:lvl8pPr marL="3599421" indent="-239961" algn="l" defTabSz="959846" rtl="0" eaLnBrk="1" latinLnBrk="0" hangingPunct="1">
        <a:lnSpc>
          <a:spcPct val="90000"/>
        </a:lnSpc>
        <a:spcBef>
          <a:spcPts val="525"/>
        </a:spcBef>
        <a:buFont typeface="Arial" panose="020B0604020202020204" pitchFamily="34" charset="0"/>
        <a:buChar char="•"/>
        <a:defRPr kumimoji="1" sz="1889" kern="1200">
          <a:solidFill>
            <a:schemeClr val="tx1"/>
          </a:solidFill>
          <a:latin typeface="+mn-lt"/>
          <a:ea typeface="+mn-ea"/>
          <a:cs typeface="+mn-cs"/>
        </a:defRPr>
      </a:lvl8pPr>
      <a:lvl9pPr marL="4079344" indent="-239961" algn="l" defTabSz="959846" rtl="0" eaLnBrk="1" latinLnBrk="0" hangingPunct="1">
        <a:lnSpc>
          <a:spcPct val="90000"/>
        </a:lnSpc>
        <a:spcBef>
          <a:spcPts val="525"/>
        </a:spcBef>
        <a:buFont typeface="Arial" panose="020B0604020202020204" pitchFamily="34" charset="0"/>
        <a:buChar char="•"/>
        <a:defRPr kumimoji="1" sz="1889" kern="1200">
          <a:solidFill>
            <a:schemeClr val="tx1"/>
          </a:solidFill>
          <a:latin typeface="+mn-lt"/>
          <a:ea typeface="+mn-ea"/>
          <a:cs typeface="+mn-cs"/>
        </a:defRPr>
      </a:lvl9pPr>
    </p:bodyStyle>
    <p:otherStyle>
      <a:defPPr>
        <a:defRPr lang="en-US"/>
      </a:defPPr>
      <a:lvl1pPr marL="0" algn="l" defTabSz="959846" rtl="0" eaLnBrk="1" latinLnBrk="0" hangingPunct="1">
        <a:defRPr kumimoji="1" sz="1889" kern="1200">
          <a:solidFill>
            <a:schemeClr val="tx1"/>
          </a:solidFill>
          <a:latin typeface="+mn-lt"/>
          <a:ea typeface="+mn-ea"/>
          <a:cs typeface="+mn-cs"/>
        </a:defRPr>
      </a:lvl1pPr>
      <a:lvl2pPr marL="479923" algn="l" defTabSz="959846" rtl="0" eaLnBrk="1" latinLnBrk="0" hangingPunct="1">
        <a:defRPr kumimoji="1" sz="1889" kern="1200">
          <a:solidFill>
            <a:schemeClr val="tx1"/>
          </a:solidFill>
          <a:latin typeface="+mn-lt"/>
          <a:ea typeface="+mn-ea"/>
          <a:cs typeface="+mn-cs"/>
        </a:defRPr>
      </a:lvl2pPr>
      <a:lvl3pPr marL="959846" algn="l" defTabSz="959846" rtl="0" eaLnBrk="1" latinLnBrk="0" hangingPunct="1">
        <a:defRPr kumimoji="1" sz="1889" kern="1200">
          <a:solidFill>
            <a:schemeClr val="tx1"/>
          </a:solidFill>
          <a:latin typeface="+mn-lt"/>
          <a:ea typeface="+mn-ea"/>
          <a:cs typeface="+mn-cs"/>
        </a:defRPr>
      </a:lvl3pPr>
      <a:lvl4pPr marL="1439769" algn="l" defTabSz="959846" rtl="0" eaLnBrk="1" latinLnBrk="0" hangingPunct="1">
        <a:defRPr kumimoji="1" sz="1889" kern="1200">
          <a:solidFill>
            <a:schemeClr val="tx1"/>
          </a:solidFill>
          <a:latin typeface="+mn-lt"/>
          <a:ea typeface="+mn-ea"/>
          <a:cs typeface="+mn-cs"/>
        </a:defRPr>
      </a:lvl4pPr>
      <a:lvl5pPr marL="1919691" algn="l" defTabSz="959846" rtl="0" eaLnBrk="1" latinLnBrk="0" hangingPunct="1">
        <a:defRPr kumimoji="1" sz="1889" kern="1200">
          <a:solidFill>
            <a:schemeClr val="tx1"/>
          </a:solidFill>
          <a:latin typeface="+mn-lt"/>
          <a:ea typeface="+mn-ea"/>
          <a:cs typeface="+mn-cs"/>
        </a:defRPr>
      </a:lvl5pPr>
      <a:lvl6pPr marL="2399614" algn="l" defTabSz="959846" rtl="0" eaLnBrk="1" latinLnBrk="0" hangingPunct="1">
        <a:defRPr kumimoji="1" sz="1889" kern="1200">
          <a:solidFill>
            <a:schemeClr val="tx1"/>
          </a:solidFill>
          <a:latin typeface="+mn-lt"/>
          <a:ea typeface="+mn-ea"/>
          <a:cs typeface="+mn-cs"/>
        </a:defRPr>
      </a:lvl6pPr>
      <a:lvl7pPr marL="2879537" algn="l" defTabSz="959846" rtl="0" eaLnBrk="1" latinLnBrk="0" hangingPunct="1">
        <a:defRPr kumimoji="1" sz="1889" kern="1200">
          <a:solidFill>
            <a:schemeClr val="tx1"/>
          </a:solidFill>
          <a:latin typeface="+mn-lt"/>
          <a:ea typeface="+mn-ea"/>
          <a:cs typeface="+mn-cs"/>
        </a:defRPr>
      </a:lvl7pPr>
      <a:lvl8pPr marL="3359460" algn="l" defTabSz="959846" rtl="0" eaLnBrk="1" latinLnBrk="0" hangingPunct="1">
        <a:defRPr kumimoji="1" sz="1889" kern="1200">
          <a:solidFill>
            <a:schemeClr val="tx1"/>
          </a:solidFill>
          <a:latin typeface="+mn-lt"/>
          <a:ea typeface="+mn-ea"/>
          <a:cs typeface="+mn-cs"/>
        </a:defRPr>
      </a:lvl8pPr>
      <a:lvl9pPr marL="3839383" algn="l" defTabSz="959846" rtl="0" eaLnBrk="1" latinLnBrk="0" hangingPunct="1">
        <a:defRPr kumimoji="1" sz="188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jpeg"/><Relationship Id="rId18" Type="http://schemas.openxmlformats.org/officeDocument/2006/relationships/image" Target="../media/image54.jpeg"/><Relationship Id="rId26" Type="http://schemas.openxmlformats.org/officeDocument/2006/relationships/image" Target="../media/image62.jpeg"/><Relationship Id="rId3" Type="http://schemas.openxmlformats.org/officeDocument/2006/relationships/image" Target="../media/image39.jpeg"/><Relationship Id="rId21" Type="http://schemas.openxmlformats.org/officeDocument/2006/relationships/image" Target="../media/image57.jpeg"/><Relationship Id="rId7" Type="http://schemas.openxmlformats.org/officeDocument/2006/relationships/image" Target="../media/image43.jpeg"/><Relationship Id="rId12" Type="http://schemas.openxmlformats.org/officeDocument/2006/relationships/image" Target="../media/image48.jpeg"/><Relationship Id="rId17" Type="http://schemas.openxmlformats.org/officeDocument/2006/relationships/image" Target="../media/image53.jpeg"/><Relationship Id="rId25" Type="http://schemas.openxmlformats.org/officeDocument/2006/relationships/image" Target="../media/image61.jpeg"/><Relationship Id="rId2" Type="http://schemas.openxmlformats.org/officeDocument/2006/relationships/notesSlide" Target="../notesSlides/notesSlide11.xml"/><Relationship Id="rId16" Type="http://schemas.openxmlformats.org/officeDocument/2006/relationships/image" Target="../media/image52.jpeg"/><Relationship Id="rId20"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jpeg"/><Relationship Id="rId24" Type="http://schemas.openxmlformats.org/officeDocument/2006/relationships/image" Target="../media/image60.jpeg"/><Relationship Id="rId5" Type="http://schemas.openxmlformats.org/officeDocument/2006/relationships/image" Target="../media/image41.png"/><Relationship Id="rId15" Type="http://schemas.openxmlformats.org/officeDocument/2006/relationships/image" Target="../media/image51.jpeg"/><Relationship Id="rId23" Type="http://schemas.openxmlformats.org/officeDocument/2006/relationships/image" Target="../media/image59.jpeg"/><Relationship Id="rId10" Type="http://schemas.openxmlformats.org/officeDocument/2006/relationships/image" Target="../media/image46.jpeg"/><Relationship Id="rId19" Type="http://schemas.openxmlformats.org/officeDocument/2006/relationships/image" Target="../media/image55.jpe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jpeg"/><Relationship Id="rId22" Type="http://schemas.openxmlformats.org/officeDocument/2006/relationships/image" Target="../media/image58.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13.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1.png"/><Relationship Id="rId7" Type="http://schemas.openxmlformats.org/officeDocument/2006/relationships/image" Target="../media/image7.png"/><Relationship Id="rId12"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6.png"/><Relationship Id="rId5" Type="http://schemas.openxmlformats.org/officeDocument/2006/relationships/image" Target="../media/image33.png"/><Relationship Id="rId10" Type="http://schemas.openxmlformats.org/officeDocument/2006/relationships/image" Target="../media/image13.png"/><Relationship Id="rId4" Type="http://schemas.openxmlformats.org/officeDocument/2006/relationships/image" Target="../media/image32.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446212" y="841996"/>
            <a:ext cx="9906000" cy="1579309"/>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sz="3800" b="1" dirty="0">
                <a:solidFill>
                  <a:schemeClr val="tx1"/>
                </a:solidFill>
                <a:latin typeface="Meiryo UI" panose="020B0604030504040204" pitchFamily="50" charset="-128"/>
                <a:ea typeface="Meiryo UI" panose="020B0604030504040204" pitchFamily="50" charset="-128"/>
              </a:rPr>
              <a:t>令和７年度の事業報告・予定及び</a:t>
            </a:r>
            <a:endParaRPr kumimoji="1" lang="en-US" altLang="ja-JP" sz="3800" b="1" dirty="0">
              <a:solidFill>
                <a:schemeClr val="tx1"/>
              </a:solidFill>
              <a:latin typeface="Meiryo UI" panose="020B0604030504040204" pitchFamily="50" charset="-128"/>
              <a:ea typeface="Meiryo UI" panose="020B0604030504040204" pitchFamily="50" charset="-128"/>
            </a:endParaRPr>
          </a:p>
          <a:p>
            <a:pPr algn="ctr"/>
            <a:r>
              <a:rPr kumimoji="1" lang="ja-JP" altLang="en-US" sz="3800" b="1" dirty="0">
                <a:solidFill>
                  <a:schemeClr val="tx1"/>
                </a:solidFill>
                <a:latin typeface="Meiryo UI" panose="020B0604030504040204" pitchFamily="50" charset="-128"/>
                <a:ea typeface="Meiryo UI" panose="020B0604030504040204" pitchFamily="50" charset="-128"/>
              </a:rPr>
              <a:t>令和８年度以降の事業予定について</a:t>
            </a:r>
            <a:endParaRPr kumimoji="1" lang="en-US" altLang="ja-JP" sz="3800" b="1" dirty="0">
              <a:solidFill>
                <a:schemeClr val="tx1"/>
              </a:solidFill>
              <a:latin typeface="Meiryo UI" panose="020B0604030504040204" pitchFamily="50" charset="-128"/>
              <a:ea typeface="Meiryo UI" panose="020B0604030504040204" pitchFamily="50" charset="-128"/>
            </a:endParaRPr>
          </a:p>
        </p:txBody>
      </p:sp>
      <p:sp>
        <p:nvSpPr>
          <p:cNvPr id="3" name="正方形/長方形 2"/>
          <p:cNvSpPr/>
          <p:nvPr/>
        </p:nvSpPr>
        <p:spPr>
          <a:xfrm>
            <a:off x="5581652" y="6237660"/>
            <a:ext cx="1624163" cy="865237"/>
          </a:xfrm>
          <a:prstGeom prst="rect">
            <a:avLst/>
          </a:prstGeom>
        </p:spPr>
        <p:txBody>
          <a:bodyPr wrap="none">
            <a:spAutoFit/>
          </a:bodyPr>
          <a:lstStyle/>
          <a:p>
            <a:pPr algn="ctr">
              <a:lnSpc>
                <a:spcPct val="150000"/>
              </a:lnSpc>
            </a:pPr>
            <a:r>
              <a:rPr kumimoji="1" lang="ja-JP" altLang="en-US" dirty="0">
                <a:latin typeface="Meiryo UI" panose="020B0604030504040204" pitchFamily="50" charset="-128"/>
                <a:ea typeface="Meiryo UI" panose="020B0604030504040204" pitchFamily="50" charset="-128"/>
              </a:rPr>
              <a:t>令和７年</a:t>
            </a:r>
            <a:r>
              <a:rPr kumimoji="1" lang="en-US" altLang="ja-JP" dirty="0">
                <a:latin typeface="Meiryo UI" panose="020B0604030504040204" pitchFamily="50" charset="-128"/>
                <a:ea typeface="Meiryo UI" panose="020B0604030504040204" pitchFamily="50" charset="-128"/>
              </a:rPr>
              <a:t>10</a:t>
            </a:r>
            <a:r>
              <a:rPr kumimoji="1" lang="ja-JP" altLang="en-US" dirty="0">
                <a:latin typeface="Meiryo UI" panose="020B0604030504040204" pitchFamily="50" charset="-128"/>
                <a:ea typeface="Meiryo UI" panose="020B0604030504040204" pitchFamily="50" charset="-128"/>
              </a:rPr>
              <a:t>月</a:t>
            </a:r>
            <a:endParaRPr kumimoji="1" lang="en-US" altLang="ja-JP" dirty="0">
              <a:latin typeface="Meiryo UI" panose="020B0604030504040204" pitchFamily="50" charset="-128"/>
              <a:ea typeface="Meiryo UI" panose="020B0604030504040204" pitchFamily="50" charset="-128"/>
            </a:endParaRPr>
          </a:p>
          <a:p>
            <a:pPr algn="ctr">
              <a:lnSpc>
                <a:spcPct val="150000"/>
              </a:lnSpc>
            </a:pPr>
            <a:r>
              <a:rPr kumimoji="1" lang="ja-JP" altLang="en-US" dirty="0">
                <a:latin typeface="Meiryo UI" panose="020B0604030504040204" pitchFamily="50" charset="-128"/>
                <a:ea typeface="Meiryo UI" panose="020B0604030504040204" pitchFamily="50" charset="-128"/>
              </a:rPr>
              <a:t>企画室連携課</a:t>
            </a:r>
            <a:endParaRPr kumimoji="1" lang="en-US" altLang="ja-JP" dirty="0">
              <a:latin typeface="Meiryo UI" panose="020B0604030504040204" pitchFamily="50" charset="-128"/>
              <a:ea typeface="Meiryo UI" panose="020B0604030504040204" pitchFamily="50" charset="-128"/>
            </a:endParaRPr>
          </a:p>
        </p:txBody>
      </p:sp>
      <p:grpSp>
        <p:nvGrpSpPr>
          <p:cNvPr id="4" name="グループ化 3"/>
          <p:cNvGrpSpPr/>
          <p:nvPr/>
        </p:nvGrpSpPr>
        <p:grpSpPr>
          <a:xfrm>
            <a:off x="1446212" y="2578552"/>
            <a:ext cx="9906000" cy="3516232"/>
            <a:chOff x="0" y="3470356"/>
            <a:chExt cx="9906000" cy="3516232"/>
          </a:xfrm>
        </p:grpSpPr>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68370" y="3699102"/>
              <a:ext cx="522149" cy="522149"/>
            </a:xfrm>
            <a:prstGeom prst="rect">
              <a:avLst/>
            </a:prstGeom>
          </p:spPr>
        </p:pic>
        <p:sp>
          <p:nvSpPr>
            <p:cNvPr id="6" name="テキスト ボックス 5"/>
            <p:cNvSpPr txBox="1"/>
            <p:nvPr/>
          </p:nvSpPr>
          <p:spPr>
            <a:xfrm>
              <a:off x="951066" y="5025821"/>
              <a:ext cx="8003873" cy="933974"/>
            </a:xfrm>
            <a:prstGeom prst="rect">
              <a:avLst/>
            </a:prstGeom>
            <a:noFill/>
          </p:spPr>
          <p:txBody>
            <a:bodyPr wrap="square" rtlCol="0">
              <a:spAutoFit/>
            </a:bodyPr>
            <a:lstStyle/>
            <a:p>
              <a:pPr>
                <a:lnSpc>
                  <a:spcPts val="2300"/>
                </a:lnSpc>
              </a:pPr>
              <a:r>
                <a:rPr kumimoji="1" lang="ja-JP" altLang="en-US" sz="1200" dirty="0">
                  <a:latin typeface="Meiryo UI" panose="020B0604030504040204" pitchFamily="50" charset="-128"/>
                  <a:ea typeface="Meiryo UI" panose="020B0604030504040204" pitchFamily="50" charset="-128"/>
                </a:rPr>
                <a:t>わたしたちは、「誰一人取り残さない、持続可能な社会の実現」をめざす“持続可能な開発のための</a:t>
              </a:r>
              <a:r>
                <a:rPr kumimoji="1" lang="en-US" altLang="ja-JP" sz="1200" dirty="0">
                  <a:latin typeface="Meiryo UI" panose="020B0604030504040204" pitchFamily="50" charset="-128"/>
                  <a:ea typeface="Meiryo UI" panose="020B0604030504040204" pitchFamily="50" charset="-128"/>
                </a:rPr>
                <a:t>2030</a:t>
              </a:r>
              <a:r>
                <a:rPr kumimoji="1" lang="ja-JP" altLang="en-US" sz="1200" dirty="0">
                  <a:latin typeface="Meiryo UI" panose="020B0604030504040204" pitchFamily="50" charset="-128"/>
                  <a:ea typeface="Meiryo UI" panose="020B0604030504040204" pitchFamily="50" charset="-128"/>
                </a:rPr>
                <a:t>アジェンダ”（</a:t>
              </a:r>
              <a:r>
                <a:rPr kumimoji="1" lang="en-US" altLang="ja-JP" sz="1200" dirty="0">
                  <a:latin typeface="Meiryo UI" panose="020B0604030504040204" pitchFamily="50" charset="-128"/>
                  <a:ea typeface="Meiryo UI" panose="020B0604030504040204" pitchFamily="50" charset="-128"/>
                </a:rPr>
                <a:t>SDGs</a:t>
              </a:r>
              <a:r>
                <a:rPr kumimoji="1" lang="ja-JP" altLang="en-US" sz="1200" dirty="0">
                  <a:latin typeface="Meiryo UI" panose="020B0604030504040204" pitchFamily="50" charset="-128"/>
                  <a:ea typeface="Meiryo UI" panose="020B0604030504040204" pitchFamily="50" charset="-128"/>
                </a:rPr>
                <a:t>）の理念に賛同し、</a:t>
              </a:r>
              <a:r>
                <a:rPr kumimoji="1" lang="en-US" altLang="ja-JP" sz="1200" dirty="0">
                  <a:latin typeface="Meiryo UI" panose="020B0604030504040204" pitchFamily="50" charset="-128"/>
                  <a:ea typeface="Meiryo UI" panose="020B0604030504040204" pitchFamily="50" charset="-128"/>
                </a:rPr>
                <a:t>2025</a:t>
              </a:r>
              <a:r>
                <a:rPr kumimoji="1" lang="ja-JP" altLang="en-US" sz="1200" dirty="0">
                  <a:latin typeface="Meiryo UI" panose="020B0604030504040204" pitchFamily="50" charset="-128"/>
                  <a:ea typeface="Meiryo UI" panose="020B0604030504040204" pitchFamily="50" charset="-128"/>
                </a:rPr>
                <a:t>年大阪・関西万博の地元都市として、</a:t>
              </a:r>
              <a:endParaRPr kumimoji="1" lang="en-US" altLang="ja-JP" sz="1200" dirty="0">
                <a:latin typeface="Meiryo UI" panose="020B0604030504040204" pitchFamily="50" charset="-128"/>
                <a:ea typeface="Meiryo UI" panose="020B0604030504040204" pitchFamily="50" charset="-128"/>
              </a:endParaRPr>
            </a:p>
            <a:p>
              <a:pPr>
                <a:lnSpc>
                  <a:spcPts val="2300"/>
                </a:lnSpc>
              </a:pPr>
              <a:r>
                <a:rPr kumimoji="1" lang="ja-JP" altLang="en-US" sz="1200" dirty="0">
                  <a:latin typeface="Meiryo UI" panose="020B0604030504040204" pitchFamily="50" charset="-128"/>
                  <a:ea typeface="Meiryo UI" panose="020B0604030504040204" pitchFamily="50" charset="-128"/>
                </a:rPr>
                <a:t>万博のテーマである「いのち輝く未来社会のデザイン」に向けて、</a:t>
              </a:r>
              <a:r>
                <a:rPr kumimoji="1" lang="en-US" altLang="ja-JP" sz="1200" dirty="0">
                  <a:latin typeface="Meiryo UI" panose="020B0604030504040204" pitchFamily="50" charset="-128"/>
                  <a:ea typeface="Meiryo UI" panose="020B0604030504040204" pitchFamily="50" charset="-128"/>
                </a:rPr>
                <a:t>SDGs</a:t>
              </a:r>
              <a:r>
                <a:rPr kumimoji="1" lang="ja-JP" altLang="en-US" sz="1200" dirty="0">
                  <a:latin typeface="Meiryo UI" panose="020B0604030504040204" pitchFamily="50" charset="-128"/>
                  <a:ea typeface="Meiryo UI" panose="020B0604030504040204" pitchFamily="50" charset="-128"/>
                </a:rPr>
                <a:t>の</a:t>
              </a:r>
              <a:r>
                <a:rPr kumimoji="1" lang="en-US" altLang="ja-JP" sz="1200" dirty="0">
                  <a:latin typeface="Meiryo UI" panose="020B0604030504040204" pitchFamily="50" charset="-128"/>
                  <a:ea typeface="Meiryo UI" panose="020B0604030504040204" pitchFamily="50" charset="-128"/>
                </a:rPr>
                <a:t>17</a:t>
              </a:r>
              <a:r>
                <a:rPr kumimoji="1" lang="ja-JP" altLang="en-US" sz="1200" dirty="0">
                  <a:latin typeface="Meiryo UI" panose="020B0604030504040204" pitchFamily="50" charset="-128"/>
                  <a:ea typeface="Meiryo UI" panose="020B0604030504040204" pitchFamily="50" charset="-128"/>
                </a:rPr>
                <a:t>ゴールの達成をめざします。</a:t>
              </a:r>
            </a:p>
          </p:txBody>
        </p:sp>
        <p:sp>
          <p:nvSpPr>
            <p:cNvPr id="7" name="テキスト ボックス 6"/>
            <p:cNvSpPr txBox="1"/>
            <p:nvPr/>
          </p:nvSpPr>
          <p:spPr>
            <a:xfrm>
              <a:off x="1729359" y="6020470"/>
              <a:ext cx="5503702" cy="818622"/>
            </a:xfrm>
            <a:prstGeom prst="rect">
              <a:avLst/>
            </a:prstGeom>
            <a:noFill/>
          </p:spPr>
          <p:txBody>
            <a:bodyPr wrap="square" rtlCol="0">
              <a:spAutoFit/>
            </a:bodyPr>
            <a:lstStyle/>
            <a:p>
              <a:pPr>
                <a:lnSpc>
                  <a:spcPct val="150000"/>
                </a:lnSpc>
              </a:pPr>
              <a:r>
                <a:rPr kumimoji="1" lang="ja-JP" altLang="en-US" sz="1100" dirty="0">
                  <a:latin typeface="Meiryo UI" panose="020B0604030504040204" pitchFamily="50" charset="-128"/>
                  <a:ea typeface="Meiryo UI" panose="020B0604030504040204" pitchFamily="50" charset="-128"/>
                </a:rPr>
                <a:t>１．かけがえのない“いのち”を大切にし、地域社会や環境に配慮して行動します。</a:t>
              </a:r>
              <a:endParaRPr kumimoji="1" lang="en-US" altLang="ja-JP" sz="1100" dirty="0">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２．</a:t>
              </a:r>
              <a:r>
                <a:rPr kumimoji="1" lang="en-US" altLang="ja-JP" sz="1100" dirty="0">
                  <a:latin typeface="Meiryo UI" panose="020B0604030504040204" pitchFamily="50" charset="-128"/>
                  <a:ea typeface="Meiryo UI" panose="020B0604030504040204" pitchFamily="50" charset="-128"/>
                </a:rPr>
                <a:t>2030</a:t>
              </a:r>
              <a:r>
                <a:rPr kumimoji="1" lang="ja-JP" altLang="en-US" sz="1100" dirty="0">
                  <a:latin typeface="Meiryo UI" panose="020B0604030504040204" pitchFamily="50" charset="-128"/>
                  <a:ea typeface="Meiryo UI" panose="020B0604030504040204" pitchFamily="50" charset="-128"/>
                </a:rPr>
                <a:t>年に住みたい魅力あふれる大阪をイメージし、できることから意識して行動します。</a:t>
              </a:r>
              <a:endParaRPr kumimoji="1" lang="en-US" altLang="ja-JP" sz="1100" dirty="0">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３．人と人との出会い、つながりを大事にしながら、互いに学びあい協力して行動します。</a:t>
              </a:r>
            </a:p>
          </p:txBody>
        </p:sp>
        <p:sp>
          <p:nvSpPr>
            <p:cNvPr id="8" name="正方形/長方形 7"/>
            <p:cNvSpPr/>
            <p:nvPr/>
          </p:nvSpPr>
          <p:spPr>
            <a:xfrm>
              <a:off x="0" y="3765974"/>
              <a:ext cx="9906000" cy="438751"/>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zh-TW" altLang="en-US" sz="1600" b="1" u="sng" spc="488" dirty="0">
                  <a:solidFill>
                    <a:schemeClr val="tx1"/>
                  </a:solidFill>
                  <a:latin typeface="Meiryo UI" panose="020B0604030504040204" pitchFamily="50" charset="-128"/>
                  <a:ea typeface="Meiryo UI" panose="020B0604030504040204" pitchFamily="50" charset="-128"/>
                </a:rPr>
                <a:t>大阪</a:t>
              </a:r>
              <a:r>
                <a:rPr kumimoji="1" lang="en-US" altLang="zh-TW" sz="1600" b="1" u="sng" spc="488" dirty="0">
                  <a:solidFill>
                    <a:schemeClr val="tx1"/>
                  </a:solidFill>
                  <a:latin typeface="Meiryo UI" panose="020B0604030504040204" pitchFamily="50" charset="-128"/>
                  <a:ea typeface="Meiryo UI" panose="020B0604030504040204" pitchFamily="50" charset="-128"/>
                </a:rPr>
                <a:t>SDGs</a:t>
              </a:r>
              <a:r>
                <a:rPr kumimoji="1" lang="zh-TW" altLang="en-US" sz="1600" b="1" u="sng" spc="488" dirty="0">
                  <a:solidFill>
                    <a:schemeClr val="tx1"/>
                  </a:solidFill>
                  <a:latin typeface="Meiryo UI" panose="020B0604030504040204" pitchFamily="50" charset="-128"/>
                  <a:ea typeface="Meiryo UI" panose="020B0604030504040204" pitchFamily="50" charset="-128"/>
                </a:rPr>
                <a:t>行動憲章</a:t>
              </a:r>
            </a:p>
          </p:txBody>
        </p:sp>
        <p:pic>
          <p:nvPicPr>
            <p:cNvPr id="9" name="図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83970" y="3755733"/>
              <a:ext cx="522149" cy="464362"/>
            </a:xfrm>
            <a:prstGeom prst="rect">
              <a:avLst/>
            </a:prstGeom>
          </p:spPr>
        </p:pic>
        <p:pic>
          <p:nvPicPr>
            <p:cNvPr id="10" name="図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1066" y="4346921"/>
              <a:ext cx="455228" cy="455228"/>
            </a:xfrm>
            <a:prstGeom prst="rect">
              <a:avLst/>
            </a:prstGeom>
          </p:spPr>
        </p:pic>
        <p:pic>
          <p:nvPicPr>
            <p:cNvPr id="11" name="図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22856" y="4346921"/>
              <a:ext cx="455228" cy="455228"/>
            </a:xfrm>
            <a:prstGeom prst="rect">
              <a:avLst/>
            </a:prstGeom>
          </p:spPr>
        </p:pic>
        <p:pic>
          <p:nvPicPr>
            <p:cNvPr id="12" name="図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94646" y="4346921"/>
              <a:ext cx="455228" cy="455228"/>
            </a:xfrm>
            <a:prstGeom prst="rect">
              <a:avLst/>
            </a:prstGeom>
          </p:spPr>
        </p:pic>
        <p:pic>
          <p:nvPicPr>
            <p:cNvPr id="13" name="図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838226" y="4346921"/>
              <a:ext cx="455228" cy="455228"/>
            </a:xfrm>
            <a:prstGeom prst="rect">
              <a:avLst/>
            </a:prstGeom>
          </p:spPr>
        </p:pic>
        <p:pic>
          <p:nvPicPr>
            <p:cNvPr id="14" name="図 1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781806" y="4346921"/>
              <a:ext cx="455228" cy="455228"/>
            </a:xfrm>
            <a:prstGeom prst="rect">
              <a:avLst/>
            </a:prstGeom>
          </p:spPr>
        </p:pic>
        <p:pic>
          <p:nvPicPr>
            <p:cNvPr id="15" name="図 1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366436" y="4346921"/>
              <a:ext cx="455228" cy="455228"/>
            </a:xfrm>
            <a:prstGeom prst="rect">
              <a:avLst/>
            </a:prstGeom>
          </p:spPr>
        </p:pic>
        <p:pic>
          <p:nvPicPr>
            <p:cNvPr id="16" name="図 1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310016" y="4346921"/>
              <a:ext cx="455228" cy="455228"/>
            </a:xfrm>
            <a:prstGeom prst="rect">
              <a:avLst/>
            </a:prstGeom>
          </p:spPr>
        </p:pic>
        <p:pic>
          <p:nvPicPr>
            <p:cNvPr id="17" name="図 1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253596" y="4346921"/>
              <a:ext cx="455228" cy="455228"/>
            </a:xfrm>
            <a:prstGeom prst="rect">
              <a:avLst/>
            </a:prstGeom>
          </p:spPr>
        </p:pic>
        <p:pic>
          <p:nvPicPr>
            <p:cNvPr id="18" name="図 1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725386" y="4346921"/>
              <a:ext cx="455228" cy="455228"/>
            </a:xfrm>
            <a:prstGeom prst="rect">
              <a:avLst/>
            </a:prstGeom>
          </p:spPr>
        </p:pic>
        <p:pic>
          <p:nvPicPr>
            <p:cNvPr id="19" name="図 18"/>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197176" y="4346921"/>
              <a:ext cx="455228" cy="455228"/>
            </a:xfrm>
            <a:prstGeom prst="rect">
              <a:avLst/>
            </a:prstGeom>
          </p:spPr>
        </p:pic>
        <p:pic>
          <p:nvPicPr>
            <p:cNvPr id="20" name="図 19"/>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140756" y="4346921"/>
              <a:ext cx="455228" cy="455228"/>
            </a:xfrm>
            <a:prstGeom prst="rect">
              <a:avLst/>
            </a:prstGeom>
          </p:spPr>
        </p:pic>
        <p:pic>
          <p:nvPicPr>
            <p:cNvPr id="21" name="図 20"/>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7084336" y="4346921"/>
              <a:ext cx="455228" cy="455228"/>
            </a:xfrm>
            <a:prstGeom prst="rect">
              <a:avLst/>
            </a:prstGeom>
          </p:spPr>
        </p:pic>
        <p:pic>
          <p:nvPicPr>
            <p:cNvPr id="22" name="図 21"/>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5668966" y="4346921"/>
              <a:ext cx="455228" cy="455228"/>
            </a:xfrm>
            <a:prstGeom prst="rect">
              <a:avLst/>
            </a:prstGeom>
          </p:spPr>
        </p:pic>
        <p:pic>
          <p:nvPicPr>
            <p:cNvPr id="23" name="図 22"/>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6612546" y="4346921"/>
              <a:ext cx="455228" cy="455228"/>
            </a:xfrm>
            <a:prstGeom prst="rect">
              <a:avLst/>
            </a:prstGeom>
          </p:spPr>
        </p:pic>
        <p:pic>
          <p:nvPicPr>
            <p:cNvPr id="24" name="図 23"/>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7556126" y="4346921"/>
              <a:ext cx="455228" cy="455228"/>
            </a:xfrm>
            <a:prstGeom prst="rect">
              <a:avLst/>
            </a:prstGeom>
          </p:spPr>
        </p:pic>
        <p:pic>
          <p:nvPicPr>
            <p:cNvPr id="25" name="図 24"/>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8027916" y="4346921"/>
              <a:ext cx="455228" cy="455228"/>
            </a:xfrm>
            <a:prstGeom prst="rect">
              <a:avLst/>
            </a:prstGeom>
          </p:spPr>
        </p:pic>
        <p:pic>
          <p:nvPicPr>
            <p:cNvPr id="26" name="図 25"/>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8499711" y="4346921"/>
              <a:ext cx="455228" cy="455228"/>
            </a:xfrm>
            <a:prstGeom prst="rect">
              <a:avLst/>
            </a:prstGeom>
          </p:spPr>
        </p:pic>
        <p:sp>
          <p:nvSpPr>
            <p:cNvPr id="27" name="正方形/長方形 26"/>
            <p:cNvSpPr/>
            <p:nvPr/>
          </p:nvSpPr>
          <p:spPr>
            <a:xfrm>
              <a:off x="657225" y="3470356"/>
              <a:ext cx="8580591" cy="3516232"/>
            </a:xfrm>
            <a:prstGeom prst="rect">
              <a:avLst/>
            </a:prstGeom>
            <a:noFill/>
            <a:ln w="10160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grpSp>
      <p:sp>
        <p:nvSpPr>
          <p:cNvPr id="28" name="正方形/長方形 27">
            <a:extLst>
              <a:ext uri="{FF2B5EF4-FFF2-40B4-BE49-F238E27FC236}">
                <a16:creationId xmlns:a16="http://schemas.microsoft.com/office/drawing/2014/main" id="{5C9DFC2F-892D-441D-B72B-2658157091AB}"/>
              </a:ext>
            </a:extLst>
          </p:cNvPr>
          <p:cNvSpPr/>
          <p:nvPr/>
        </p:nvSpPr>
        <p:spPr>
          <a:xfrm>
            <a:off x="8758163" y="6085744"/>
            <a:ext cx="1954381" cy="271036"/>
          </a:xfrm>
          <a:prstGeom prst="rect">
            <a:avLst/>
          </a:prstGeom>
        </p:spPr>
        <p:txBody>
          <a:bodyPr wrap="none">
            <a:spAutoFit/>
          </a:bodyPr>
          <a:lstStyle/>
          <a:p>
            <a:pPr>
              <a:lnSpc>
                <a:spcPct val="150000"/>
              </a:lnSpc>
            </a:pPr>
            <a:r>
              <a:rPr lang="en-US" altLang="ja-JP" sz="900" dirty="0">
                <a:latin typeface="+mn-ea"/>
              </a:rPr>
              <a:t>2021</a:t>
            </a:r>
            <a:r>
              <a:rPr lang="ja-JP" altLang="en-US" sz="900" dirty="0">
                <a:latin typeface="+mn-ea"/>
              </a:rPr>
              <a:t>年（令和</a:t>
            </a:r>
            <a:r>
              <a:rPr lang="en-US" altLang="ja-JP" sz="900" dirty="0">
                <a:latin typeface="+mn-ea"/>
              </a:rPr>
              <a:t>3</a:t>
            </a:r>
            <a:r>
              <a:rPr lang="ja-JP" altLang="en-US" sz="900" dirty="0">
                <a:latin typeface="+mn-ea"/>
              </a:rPr>
              <a:t>年）</a:t>
            </a:r>
            <a:r>
              <a:rPr lang="en-US" altLang="ja-JP" sz="900" dirty="0">
                <a:latin typeface="+mn-ea"/>
              </a:rPr>
              <a:t>1</a:t>
            </a:r>
            <a:r>
              <a:rPr lang="ja-JP" altLang="en-US" sz="900" dirty="0">
                <a:latin typeface="+mn-ea"/>
              </a:rPr>
              <a:t>月</a:t>
            </a:r>
            <a:r>
              <a:rPr lang="en-US" altLang="ja-JP" sz="900" dirty="0">
                <a:latin typeface="+mn-ea"/>
              </a:rPr>
              <a:t>22</a:t>
            </a:r>
            <a:r>
              <a:rPr lang="ja-JP" altLang="en-US" sz="900" dirty="0">
                <a:latin typeface="+mn-ea"/>
              </a:rPr>
              <a:t>日 策定</a:t>
            </a:r>
            <a:endParaRPr lang="en-US" altLang="ja-JP" sz="900" dirty="0">
              <a:latin typeface="+mn-ea"/>
            </a:endParaRPr>
          </a:p>
        </p:txBody>
      </p:sp>
      <p:graphicFrame>
        <p:nvGraphicFramePr>
          <p:cNvPr id="29" name="表 28">
            <a:extLst>
              <a:ext uri="{FF2B5EF4-FFF2-40B4-BE49-F238E27FC236}">
                <a16:creationId xmlns:a16="http://schemas.microsoft.com/office/drawing/2014/main" id="{1D3E4DC8-8187-46C6-BEEB-317FB681DB8B}"/>
              </a:ext>
            </a:extLst>
          </p:cNvPr>
          <p:cNvGraphicFramePr>
            <a:graphicFrameLocks noGrp="1"/>
          </p:cNvGraphicFramePr>
          <p:nvPr>
            <p:extLst>
              <p:ext uri="{D42A27DB-BD31-4B8C-83A1-F6EECF244321}">
                <p14:modId xmlns:p14="http://schemas.microsoft.com/office/powerpoint/2010/main" val="2100911869"/>
              </p:ext>
            </p:extLst>
          </p:nvPr>
        </p:nvGraphicFramePr>
        <p:xfrm>
          <a:off x="10106955" y="188890"/>
          <a:ext cx="2405336" cy="462178"/>
        </p:xfrm>
        <a:graphic>
          <a:graphicData uri="http://schemas.openxmlformats.org/drawingml/2006/table">
            <a:tbl>
              <a:tblPr firstRow="1" bandRow="1">
                <a:tableStyleId>{5C22544A-7EE6-4342-B048-85BDC9FD1C3A}</a:tableStyleId>
              </a:tblPr>
              <a:tblGrid>
                <a:gridCol w="1202668">
                  <a:extLst>
                    <a:ext uri="{9D8B030D-6E8A-4147-A177-3AD203B41FA5}">
                      <a16:colId xmlns:a16="http://schemas.microsoft.com/office/drawing/2014/main" val="526443587"/>
                    </a:ext>
                  </a:extLst>
                </a:gridCol>
                <a:gridCol w="1202668">
                  <a:extLst>
                    <a:ext uri="{9D8B030D-6E8A-4147-A177-3AD203B41FA5}">
                      <a16:colId xmlns:a16="http://schemas.microsoft.com/office/drawing/2014/main" val="3631240380"/>
                    </a:ext>
                  </a:extLst>
                </a:gridCol>
              </a:tblGrid>
              <a:tr h="243418">
                <a:tc gridSpan="2">
                  <a:txBody>
                    <a:bodyPr/>
                    <a:lstStyle/>
                    <a:p>
                      <a:pPr algn="ctr"/>
                      <a:r>
                        <a:rPr kumimoji="1" lang="zh-TW" altLang="en-US" sz="800" b="0" dirty="0">
                          <a:solidFill>
                            <a:schemeClr val="tx1"/>
                          </a:solidFill>
                          <a:latin typeface="Meiryo UI" panose="020B0604030504040204" pitchFamily="50" charset="-128"/>
                          <a:ea typeface="Meiryo UI" panose="020B0604030504040204" pitchFamily="50" charset="-128"/>
                        </a:rPr>
                        <a:t>令和</a:t>
                      </a:r>
                      <a:r>
                        <a:rPr kumimoji="1" lang="ja-JP" altLang="en-US" sz="800" b="0" dirty="0">
                          <a:solidFill>
                            <a:schemeClr val="tx1"/>
                          </a:solidFill>
                          <a:latin typeface="Meiryo UI" panose="020B0604030504040204" pitchFamily="50" charset="-128"/>
                          <a:ea typeface="Meiryo UI" panose="020B0604030504040204" pitchFamily="50" charset="-128"/>
                        </a:rPr>
                        <a:t>７</a:t>
                      </a:r>
                      <a:r>
                        <a:rPr kumimoji="1" lang="zh-TW" altLang="en-US" sz="800" b="0" dirty="0">
                          <a:solidFill>
                            <a:schemeClr val="tx1"/>
                          </a:solidFill>
                          <a:latin typeface="Meiryo UI" panose="020B0604030504040204" pitchFamily="50" charset="-128"/>
                          <a:ea typeface="Meiryo UI" panose="020B0604030504040204" pitchFamily="50" charset="-128"/>
                        </a:rPr>
                        <a:t>年度 大阪府</a:t>
                      </a:r>
                      <a:r>
                        <a:rPr kumimoji="1" lang="en-US" altLang="zh-TW" sz="800" b="0" dirty="0">
                          <a:solidFill>
                            <a:schemeClr val="tx1"/>
                          </a:solidFill>
                          <a:latin typeface="Meiryo UI" panose="020B0604030504040204" pitchFamily="50" charset="-128"/>
                          <a:ea typeface="Meiryo UI" panose="020B0604030504040204" pitchFamily="50" charset="-128"/>
                        </a:rPr>
                        <a:t>SDGs</a:t>
                      </a:r>
                      <a:r>
                        <a:rPr kumimoji="1" lang="zh-TW" altLang="en-US" sz="800" b="0" dirty="0">
                          <a:solidFill>
                            <a:schemeClr val="tx1"/>
                          </a:solidFill>
                          <a:latin typeface="Meiryo UI" panose="020B0604030504040204" pitchFamily="50" charset="-128"/>
                          <a:ea typeface="Meiryo UI" panose="020B0604030504040204" pitchFamily="50" charset="-128"/>
                        </a:rPr>
                        <a:t>有識者会議（第</a:t>
                      </a:r>
                      <a:r>
                        <a:rPr kumimoji="1" lang="en-US" altLang="zh-TW" sz="800" b="0" dirty="0">
                          <a:solidFill>
                            <a:schemeClr val="tx1"/>
                          </a:solidFill>
                          <a:latin typeface="Meiryo UI" panose="020B0604030504040204" pitchFamily="50" charset="-128"/>
                          <a:ea typeface="Meiryo UI" panose="020B0604030504040204" pitchFamily="50" charset="-128"/>
                        </a:rPr>
                        <a:t>1</a:t>
                      </a:r>
                      <a:r>
                        <a:rPr kumimoji="1" lang="zh-TW" altLang="en-US" sz="800" b="0" dirty="0">
                          <a:solidFill>
                            <a:schemeClr val="tx1"/>
                          </a:solidFill>
                          <a:latin typeface="Meiryo UI" panose="020B0604030504040204" pitchFamily="50" charset="-128"/>
                          <a:ea typeface="Meiryo UI" panose="020B0604030504040204" pitchFamily="50" charset="-128"/>
                        </a:rPr>
                        <a:t>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p>
                  </a:txBody>
                  <a:tcPr/>
                </a:tc>
                <a:extLst>
                  <a:ext uri="{0D108BD9-81ED-4DB2-BD59-A6C34878D82A}">
                    <a16:rowId xmlns:a16="http://schemas.microsoft.com/office/drawing/2014/main" val="935248060"/>
                  </a:ext>
                </a:extLst>
              </a:tr>
              <a:tr h="218760">
                <a:tc>
                  <a:txBody>
                    <a:bodyPr/>
                    <a:lstStyle/>
                    <a:p>
                      <a:pPr algn="ctr"/>
                      <a:r>
                        <a:rPr kumimoji="1" lang="ja-JP" altLang="en-US" sz="800" b="0" dirty="0">
                          <a:latin typeface="Meiryo UI" panose="020B0604030504040204" pitchFamily="50" charset="-128"/>
                          <a:ea typeface="Meiryo UI" panose="020B0604030504040204" pitchFamily="50" charset="-128"/>
                        </a:rPr>
                        <a:t>令和７年</a:t>
                      </a:r>
                      <a:r>
                        <a:rPr kumimoji="1" lang="en-US" altLang="ja-JP" sz="800" b="0" dirty="0">
                          <a:latin typeface="Meiryo UI" panose="020B0604030504040204" pitchFamily="50" charset="-128"/>
                          <a:ea typeface="Meiryo UI" panose="020B0604030504040204" pitchFamily="50" charset="-128"/>
                        </a:rPr>
                        <a:t>10</a:t>
                      </a:r>
                      <a:r>
                        <a:rPr kumimoji="1" lang="ja-JP" altLang="en-US" sz="800" b="0" dirty="0">
                          <a:latin typeface="Meiryo UI" panose="020B0604030504040204" pitchFamily="50" charset="-128"/>
                          <a:ea typeface="Meiryo UI" panose="020B0604030504040204" pitchFamily="50" charset="-128"/>
                        </a:rPr>
                        <a:t>月</a:t>
                      </a:r>
                      <a:r>
                        <a:rPr kumimoji="1" lang="en-US" altLang="ja-JP" sz="800" b="0" dirty="0">
                          <a:latin typeface="Meiryo UI" panose="020B0604030504040204" pitchFamily="50" charset="-128"/>
                          <a:ea typeface="Meiryo UI" panose="020B0604030504040204" pitchFamily="50" charset="-128"/>
                        </a:rPr>
                        <a:t>30</a:t>
                      </a:r>
                      <a:r>
                        <a:rPr kumimoji="1" lang="ja-JP" altLang="en-US" sz="800" b="0" dirty="0">
                          <a:latin typeface="Meiryo UI" panose="020B0604030504040204" pitchFamily="50" charset="-128"/>
                          <a:ea typeface="Meiryo UI" panose="020B0604030504040204" pitchFamily="50" charset="-128"/>
                        </a:rPr>
                        <a:t>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800" b="0">
                          <a:latin typeface="Meiryo UI" panose="020B0604030504040204" pitchFamily="50" charset="-128"/>
                          <a:ea typeface="Meiryo UI" panose="020B0604030504040204" pitchFamily="50" charset="-128"/>
                        </a:rPr>
                        <a:t>資料</a:t>
                      </a:r>
                      <a:endParaRPr kumimoji="1" lang="ja-JP" altLang="en-US" sz="8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7896554"/>
                  </a:ext>
                </a:extLst>
              </a:tr>
            </a:tbl>
          </a:graphicData>
        </a:graphic>
      </p:graphicFrame>
    </p:spTree>
    <p:extLst>
      <p:ext uri="{BB962C8B-B14F-4D97-AF65-F5344CB8AC3E}">
        <p14:creationId xmlns:p14="http://schemas.microsoft.com/office/powerpoint/2010/main" val="1646537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a:spLocks noGrp="1"/>
          </p:cNvSpPr>
          <p:nvPr>
            <p:ph type="sldNum" sz="quarter" idx="12"/>
          </p:nvPr>
        </p:nvSpPr>
        <p:spPr>
          <a:xfrm>
            <a:off x="10592453" y="239150"/>
            <a:ext cx="682898" cy="377917"/>
          </a:xfrm>
          <a:solidFill>
            <a:schemeClr val="bg1"/>
          </a:solidFill>
        </p:spPr>
        <p:txBody>
          <a:bodyPr/>
          <a:lstStyle/>
          <a:p>
            <a:pPr algn="ctr"/>
            <a:fld id="{7B20388F-A125-4D2E-BBF0-E240911E1C91}" type="slidenum">
              <a:rPr kumimoji="1" lang="ja-JP" altLang="en-US" sz="1400">
                <a:solidFill>
                  <a:prstClr val="black"/>
                </a:solidFill>
                <a:latin typeface="Meiryo UI" panose="020B0604030504040204" pitchFamily="50" charset="-128"/>
                <a:ea typeface="Meiryo UI" panose="020B0604030504040204" pitchFamily="50" charset="-128"/>
              </a:rPr>
              <a:pPr algn="ctr"/>
              <a:t>9</a:t>
            </a:fld>
            <a:endParaRPr kumimoji="1" lang="ja-JP" altLang="en-US" sz="1400">
              <a:solidFill>
                <a:prstClr val="black"/>
              </a:solidFill>
              <a:latin typeface="Meiryo UI" panose="020B0604030504040204" pitchFamily="50" charset="-128"/>
              <a:ea typeface="Meiryo UI" panose="020B0604030504040204" pitchFamily="50" charset="-128"/>
            </a:endParaRPr>
          </a:p>
        </p:txBody>
      </p:sp>
      <p:sp>
        <p:nvSpPr>
          <p:cNvPr id="19" name="スライド番号プレースホルダー 5">
            <a:extLst>
              <a:ext uri="{FF2B5EF4-FFF2-40B4-BE49-F238E27FC236}">
                <a16:creationId xmlns:a16="http://schemas.microsoft.com/office/drawing/2014/main" id="{BA53DC2C-81D4-4915-B104-A6DE6FA66BEB}"/>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a:solidFill>
                  <a:prstClr val="black"/>
                </a:solidFill>
              </a:rPr>
              <a:t>8</a:t>
            </a:r>
            <a:endParaRPr kumimoji="1" lang="ja-JP" altLang="en-US" dirty="0">
              <a:solidFill>
                <a:prstClr val="black"/>
              </a:solidFill>
            </a:endParaRPr>
          </a:p>
        </p:txBody>
      </p:sp>
      <p:sp>
        <p:nvSpPr>
          <p:cNvPr id="16" name="テキスト ボックス 15">
            <a:extLst>
              <a:ext uri="{FF2B5EF4-FFF2-40B4-BE49-F238E27FC236}">
                <a16:creationId xmlns:a16="http://schemas.microsoft.com/office/drawing/2014/main" id="{1A2AE650-48F5-4C62-ABAC-EEA40548EF34}"/>
              </a:ext>
            </a:extLst>
          </p:cNvPr>
          <p:cNvSpPr txBox="1"/>
          <p:nvPr/>
        </p:nvSpPr>
        <p:spPr>
          <a:xfrm>
            <a:off x="89843" y="620906"/>
            <a:ext cx="8850497"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④　</a:t>
            </a:r>
            <a:r>
              <a:rPr lang="en-US" altLang="ja-JP" b="1" dirty="0">
                <a:latin typeface="Meiryo UI" panose="020B0604030504040204" pitchFamily="50" charset="-128"/>
                <a:ea typeface="Meiryo UI" panose="020B0604030504040204" pitchFamily="50" charset="-128"/>
              </a:rPr>
              <a:t>SDGs</a:t>
            </a:r>
            <a:r>
              <a:rPr lang="ja-JP" altLang="en-US" b="1" dirty="0">
                <a:latin typeface="Meiryo UI" panose="020B0604030504040204" pitchFamily="50" charset="-128"/>
                <a:ea typeface="Meiryo UI" panose="020B0604030504040204" pitchFamily="50" charset="-128"/>
              </a:rPr>
              <a:t>を具現化した都市づくり（大阪・関西万博との連携）</a:t>
            </a:r>
            <a:endParaRPr kumimoji="1" lang="en-US" altLang="ja-JP"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8FC39E90-FBDF-4B03-8E69-C9249C4BA6F1}"/>
              </a:ext>
            </a:extLst>
          </p:cNvPr>
          <p:cNvSpPr/>
          <p:nvPr/>
        </p:nvSpPr>
        <p:spPr>
          <a:xfrm>
            <a:off x="-1" y="10621"/>
            <a:ext cx="1279842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１ ．令和７年度の事業報告・予定</a:t>
            </a:r>
            <a:endParaRPr kumimoji="1" lang="zh-TW" altLang="en-US" sz="2400" b="1" dirty="0">
              <a:solidFill>
                <a:prstClr val="white"/>
              </a:solidFill>
              <a:latin typeface="Meiryo UI" panose="020B0604030504040204" pitchFamily="50" charset="-128"/>
              <a:ea typeface="Meiryo UI" panose="020B0604030504040204" pitchFamily="50" charset="-128"/>
            </a:endParaRPr>
          </a:p>
        </p:txBody>
      </p:sp>
      <p:sp>
        <p:nvSpPr>
          <p:cNvPr id="18" name="二等辺三角形 17">
            <a:extLst>
              <a:ext uri="{FF2B5EF4-FFF2-40B4-BE49-F238E27FC236}">
                <a16:creationId xmlns:a16="http://schemas.microsoft.com/office/drawing/2014/main" id="{4E86AB03-0565-4D23-95D9-A655B5B4CA9B}"/>
              </a:ext>
            </a:extLst>
          </p:cNvPr>
          <p:cNvSpPr/>
          <p:nvPr/>
        </p:nvSpPr>
        <p:spPr>
          <a:xfrm rot="16200000">
            <a:off x="3246970" y="-208086"/>
            <a:ext cx="2497666" cy="6908797"/>
          </a:xfrm>
          <a:prstGeom prst="triangle">
            <a:avLst/>
          </a:prstGeom>
          <a:gradFill flip="none" rotWithShape="1">
            <a:gsLst>
              <a:gs pos="0">
                <a:srgbClr val="00B050"/>
              </a:gs>
              <a:gs pos="100000">
                <a:srgbClr val="92D05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0" name="四角形: 角を丸くする 19">
            <a:extLst>
              <a:ext uri="{FF2B5EF4-FFF2-40B4-BE49-F238E27FC236}">
                <a16:creationId xmlns:a16="http://schemas.microsoft.com/office/drawing/2014/main" id="{B4CCF95B-D0D4-49F8-9733-84EB7DED3F33}"/>
              </a:ext>
            </a:extLst>
          </p:cNvPr>
          <p:cNvSpPr/>
          <p:nvPr/>
        </p:nvSpPr>
        <p:spPr>
          <a:xfrm>
            <a:off x="149713" y="2557869"/>
            <a:ext cx="1899495" cy="1295400"/>
          </a:xfrm>
          <a:prstGeom prst="roundRect">
            <a:avLst/>
          </a:prstGeom>
          <a:ln w="38100">
            <a:solidFill>
              <a:srgbClr val="92D050"/>
            </a:solidFill>
          </a:ln>
        </p:spPr>
        <p:style>
          <a:lnRef idx="2">
            <a:schemeClr val="accent6"/>
          </a:lnRef>
          <a:fillRef idx="1">
            <a:schemeClr val="lt1"/>
          </a:fillRef>
          <a:effectRef idx="0">
            <a:schemeClr val="accent6"/>
          </a:effectRef>
          <a:fontRef idx="minor">
            <a:schemeClr val="dk1"/>
          </a:fontRef>
        </p:style>
        <p:txBody>
          <a:bodyPr lIns="36000" rIns="36000" rtlCol="0" anchor="ctr"/>
          <a:lstStyle/>
          <a:p>
            <a:pPr algn="ctr"/>
            <a:r>
              <a:rPr kumimoji="1"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OSAKA</a:t>
            </a:r>
          </a:p>
          <a:p>
            <a:pPr algn="ctr"/>
            <a:r>
              <a:rPr kumimoji="1" lang="en-US" altLang="ja-JP" b="1" dirty="0">
                <a:latin typeface="Meiryo UI" panose="020B0604030504040204" pitchFamily="50" charset="-128"/>
                <a:ea typeface="Meiryo UI" panose="020B0604030504040204" pitchFamily="50" charset="-128"/>
              </a:rPr>
              <a:t> SDGs Forum</a:t>
            </a:r>
            <a:r>
              <a:rPr kumimoji="1" lang="ja-JP" altLang="en-US" b="1" dirty="0">
                <a:latin typeface="Meiryo UI" panose="020B0604030504040204" pitchFamily="50" charset="-128"/>
                <a:ea typeface="Meiryo UI" panose="020B0604030504040204" pitchFamily="50" charset="-128"/>
              </a:rPr>
              <a:t>」</a:t>
            </a:r>
            <a:endParaRPr kumimoji="1" lang="en-US" altLang="ja-JP" b="1" dirty="0">
              <a:latin typeface="Meiryo UI" panose="020B0604030504040204" pitchFamily="50" charset="-128"/>
              <a:ea typeface="Meiryo UI" panose="020B0604030504040204" pitchFamily="50" charset="-128"/>
            </a:endParaRPr>
          </a:p>
          <a:p>
            <a:pPr algn="ctr"/>
            <a:endParaRPr kumimoji="1" lang="en-US" altLang="ja-JP" sz="600" dirty="0">
              <a:latin typeface="Meiryo UI" panose="020B0604030504040204" pitchFamily="50" charset="-128"/>
              <a:ea typeface="Meiryo UI" panose="020B0604030504040204" pitchFamily="50" charset="-128"/>
            </a:endParaRPr>
          </a:p>
          <a:p>
            <a:pPr algn="ctr"/>
            <a:r>
              <a:rPr kumimoji="1" lang="en-US" altLang="ja-JP" sz="1600" b="1" dirty="0">
                <a:latin typeface="Meiryo UI" panose="020B0604030504040204" pitchFamily="50" charset="-128"/>
                <a:ea typeface="Meiryo UI" panose="020B0604030504040204" pitchFamily="50" charset="-128"/>
              </a:rPr>
              <a:t>R6.1.16</a:t>
            </a:r>
          </a:p>
          <a:p>
            <a:pPr algn="ctr"/>
            <a:r>
              <a:rPr kumimoji="1" lang="ja-JP" altLang="en-US" sz="1050" dirty="0">
                <a:latin typeface="Meiryo UI" panose="020B0604030504040204" pitchFamily="50" charset="-128"/>
                <a:ea typeface="Meiryo UI" panose="020B0604030504040204" pitchFamily="50" charset="-128"/>
              </a:rPr>
              <a:t>（実績：</a:t>
            </a:r>
            <a:r>
              <a:rPr kumimoji="1" lang="en-US" altLang="ja-JP" sz="1050" dirty="0">
                <a:latin typeface="Meiryo UI" panose="020B0604030504040204" pitchFamily="50" charset="-128"/>
                <a:ea typeface="Meiryo UI" panose="020B0604030504040204" pitchFamily="50" charset="-128"/>
              </a:rPr>
              <a:t>177</a:t>
            </a:r>
            <a:r>
              <a:rPr kumimoji="1" lang="ja-JP" altLang="en-US" sz="1050" dirty="0">
                <a:latin typeface="Meiryo UI" panose="020B0604030504040204" pitchFamily="50" charset="-128"/>
                <a:ea typeface="Meiryo UI" panose="020B0604030504040204" pitchFamily="50" charset="-128"/>
              </a:rPr>
              <a:t>名）</a:t>
            </a:r>
          </a:p>
        </p:txBody>
      </p:sp>
      <p:sp>
        <p:nvSpPr>
          <p:cNvPr id="21" name="四角形: 角を丸くする 20">
            <a:extLst>
              <a:ext uri="{FF2B5EF4-FFF2-40B4-BE49-F238E27FC236}">
                <a16:creationId xmlns:a16="http://schemas.microsoft.com/office/drawing/2014/main" id="{F41F29B5-148D-42F6-AA32-CB71B220277D}"/>
              </a:ext>
            </a:extLst>
          </p:cNvPr>
          <p:cNvSpPr/>
          <p:nvPr/>
        </p:nvSpPr>
        <p:spPr>
          <a:xfrm>
            <a:off x="2620036" y="2354669"/>
            <a:ext cx="2929727" cy="1879600"/>
          </a:xfrm>
          <a:prstGeom prst="roundRect">
            <a:avLst/>
          </a:prstGeom>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300" b="1" dirty="0">
                <a:latin typeface="Meiryo UI" panose="020B0604030504040204" pitchFamily="50" charset="-128"/>
                <a:ea typeface="Meiryo UI" panose="020B0604030504040204" pitchFamily="50" charset="-128"/>
              </a:rPr>
              <a:t>「</a:t>
            </a:r>
            <a:r>
              <a:rPr kumimoji="1" lang="en-US" altLang="ja-JP" sz="2300" b="1" dirty="0">
                <a:latin typeface="Meiryo UI" panose="020B0604030504040204" pitchFamily="50" charset="-128"/>
                <a:ea typeface="Meiryo UI" panose="020B0604030504040204" pitchFamily="50" charset="-128"/>
              </a:rPr>
              <a:t>OSAKA </a:t>
            </a:r>
            <a:r>
              <a:rPr kumimoji="1" lang="en-US" altLang="ja-JP" sz="2300" b="1" u="sng" dirty="0">
                <a:solidFill>
                  <a:srgbClr val="FF0000"/>
                </a:solidFill>
                <a:latin typeface="Meiryo UI" panose="020B0604030504040204" pitchFamily="50" charset="-128"/>
                <a:ea typeface="Meiryo UI" panose="020B0604030504040204" pitchFamily="50" charset="-128"/>
              </a:rPr>
              <a:t>KANSAI</a:t>
            </a:r>
          </a:p>
          <a:p>
            <a:pPr algn="ctr"/>
            <a:r>
              <a:rPr kumimoji="1" lang="en-US" altLang="ja-JP" sz="2300" b="1" dirty="0">
                <a:latin typeface="Meiryo UI" panose="020B0604030504040204" pitchFamily="50" charset="-128"/>
                <a:ea typeface="Meiryo UI" panose="020B0604030504040204" pitchFamily="50" charset="-128"/>
              </a:rPr>
              <a:t>SDGs Forum</a:t>
            </a:r>
            <a:r>
              <a:rPr kumimoji="1" lang="ja-JP" altLang="en-US" sz="2300" b="1" dirty="0">
                <a:latin typeface="Meiryo UI" panose="020B0604030504040204" pitchFamily="50" charset="-128"/>
                <a:ea typeface="Meiryo UI" panose="020B0604030504040204" pitchFamily="50" charset="-128"/>
              </a:rPr>
              <a:t>」</a:t>
            </a:r>
            <a:endParaRPr kumimoji="1" lang="en-US" altLang="ja-JP" sz="2300" b="1" dirty="0">
              <a:latin typeface="Meiryo UI" panose="020B0604030504040204" pitchFamily="50" charset="-128"/>
              <a:ea typeface="Meiryo UI" panose="020B0604030504040204" pitchFamily="50" charset="-128"/>
            </a:endParaRPr>
          </a:p>
          <a:p>
            <a:pPr algn="ctr"/>
            <a:endParaRPr kumimoji="1" lang="en-US" altLang="ja-JP" sz="1000" b="1" dirty="0">
              <a:latin typeface="Meiryo UI" panose="020B0604030504040204" pitchFamily="50" charset="-128"/>
              <a:ea typeface="Meiryo UI" panose="020B0604030504040204" pitchFamily="50" charset="-128"/>
            </a:endParaRPr>
          </a:p>
          <a:p>
            <a:pPr algn="ctr"/>
            <a:r>
              <a:rPr kumimoji="1" lang="en-US" altLang="ja-JP" sz="1600" b="1" dirty="0">
                <a:latin typeface="Meiryo UI" panose="020B0604030504040204" pitchFamily="50" charset="-128"/>
                <a:ea typeface="Meiryo UI" panose="020B0604030504040204" pitchFamily="50" charset="-128"/>
              </a:rPr>
              <a:t>R6.11.20</a:t>
            </a:r>
          </a:p>
          <a:p>
            <a:pPr algn="ctr"/>
            <a:r>
              <a:rPr kumimoji="1" lang="ja-JP" altLang="en-US" sz="1200" dirty="0">
                <a:latin typeface="Meiryo UI" panose="020B0604030504040204" pitchFamily="50" charset="-128"/>
                <a:ea typeface="Meiryo UI" panose="020B0604030504040204" pitchFamily="50" charset="-128"/>
              </a:rPr>
              <a:t>（実績：</a:t>
            </a:r>
            <a:r>
              <a:rPr kumimoji="1" lang="en-US" altLang="ja-JP" sz="1200" dirty="0">
                <a:latin typeface="Meiryo UI" panose="020B0604030504040204" pitchFamily="50" charset="-128"/>
                <a:ea typeface="Meiryo UI" panose="020B0604030504040204" pitchFamily="50" charset="-128"/>
              </a:rPr>
              <a:t>212</a:t>
            </a:r>
            <a:r>
              <a:rPr kumimoji="1" lang="ja-JP" altLang="en-US" sz="1200" dirty="0">
                <a:latin typeface="Meiryo UI" panose="020B0604030504040204" pitchFamily="50" charset="-128"/>
                <a:ea typeface="Meiryo UI" panose="020B0604030504040204" pitchFamily="50" charset="-128"/>
              </a:rPr>
              <a:t>名）</a:t>
            </a:r>
            <a:endParaRPr kumimoji="1" lang="en-US" altLang="ja-JP" sz="1200" dirty="0">
              <a:latin typeface="Meiryo UI" panose="020B0604030504040204" pitchFamily="50" charset="-128"/>
              <a:ea typeface="Meiryo UI" panose="020B0604030504040204" pitchFamily="50" charset="-128"/>
            </a:endParaRPr>
          </a:p>
        </p:txBody>
      </p:sp>
      <p:sp>
        <p:nvSpPr>
          <p:cNvPr id="22" name="四角形: 角を丸くする 21">
            <a:extLst>
              <a:ext uri="{FF2B5EF4-FFF2-40B4-BE49-F238E27FC236}">
                <a16:creationId xmlns:a16="http://schemas.microsoft.com/office/drawing/2014/main" id="{EA0786F6-B42A-4151-91B8-6EF89B89AF4F}"/>
              </a:ext>
            </a:extLst>
          </p:cNvPr>
          <p:cNvSpPr/>
          <p:nvPr/>
        </p:nvSpPr>
        <p:spPr>
          <a:xfrm>
            <a:off x="7069663" y="2007313"/>
            <a:ext cx="3415457" cy="2497667"/>
          </a:xfrm>
          <a:prstGeom prst="roundRect">
            <a:avLst/>
          </a:prstGeom>
          <a:ln w="76200">
            <a:solidFill>
              <a:srgbClr val="00B050"/>
            </a:solidFill>
          </a:ln>
        </p:spPr>
        <p:style>
          <a:lnRef idx="2">
            <a:schemeClr val="accent6"/>
          </a:lnRef>
          <a:fillRef idx="1">
            <a:schemeClr val="lt1"/>
          </a:fillRef>
          <a:effectRef idx="0">
            <a:schemeClr val="accent6"/>
          </a:effectRef>
          <a:fontRef idx="minor">
            <a:schemeClr val="dk1"/>
          </a:fontRef>
        </p:style>
        <p:txBody>
          <a:bodyPr lIns="36000" rIns="36000" rtlCol="0" anchor="ctr"/>
          <a:lstStyle/>
          <a:p>
            <a:pPr algn="ctr"/>
            <a:endParaRPr kumimoji="1" lang="en-US" altLang="ja-JP" sz="1100" b="1" dirty="0">
              <a:latin typeface="Meiryo UI" panose="020B0604030504040204" pitchFamily="50" charset="-128"/>
              <a:ea typeface="Meiryo UI" panose="020B0604030504040204" pitchFamily="50" charset="-128"/>
            </a:endParaRPr>
          </a:p>
          <a:p>
            <a:pPr algn="ctr"/>
            <a:r>
              <a:rPr kumimoji="1" lang="ja-JP" altLang="en-US" sz="3000" b="1" dirty="0">
                <a:latin typeface="Meiryo UI" panose="020B0604030504040204" pitchFamily="50" charset="-128"/>
                <a:ea typeface="Meiryo UI" panose="020B0604030504040204" pitchFamily="50" charset="-128"/>
              </a:rPr>
              <a:t>「</a:t>
            </a:r>
            <a:r>
              <a:rPr kumimoji="1" lang="en-US" altLang="ja-JP" sz="3000" b="1" dirty="0">
                <a:latin typeface="Meiryo UI" panose="020B0604030504040204" pitchFamily="50" charset="-128"/>
                <a:ea typeface="Meiryo UI" panose="020B0604030504040204" pitchFamily="50" charset="-128"/>
              </a:rPr>
              <a:t>OSAKA </a:t>
            </a:r>
            <a:r>
              <a:rPr kumimoji="1" lang="en-US" altLang="ja-JP" sz="3000" b="1" u="sng" dirty="0">
                <a:solidFill>
                  <a:srgbClr val="FF0000"/>
                </a:solidFill>
                <a:latin typeface="Meiryo UI" panose="020B0604030504040204" pitchFamily="50" charset="-128"/>
                <a:ea typeface="Meiryo UI" panose="020B0604030504040204" pitchFamily="50" charset="-128"/>
              </a:rPr>
              <a:t>JAPAN</a:t>
            </a:r>
          </a:p>
          <a:p>
            <a:pPr algn="ctr"/>
            <a:r>
              <a:rPr kumimoji="1" lang="en-US" altLang="ja-JP" sz="3000" b="1" dirty="0">
                <a:latin typeface="Meiryo UI" panose="020B0604030504040204" pitchFamily="50" charset="-128"/>
                <a:ea typeface="Meiryo UI" panose="020B0604030504040204" pitchFamily="50" charset="-128"/>
              </a:rPr>
              <a:t>SDGs</a:t>
            </a:r>
            <a:r>
              <a:rPr kumimoji="1" lang="ja-JP" altLang="en-US" sz="3000" b="1" dirty="0">
                <a:latin typeface="Meiryo UI" panose="020B0604030504040204" pitchFamily="50" charset="-128"/>
                <a:ea typeface="Meiryo UI" panose="020B0604030504040204" pitchFamily="50" charset="-128"/>
              </a:rPr>
              <a:t>　</a:t>
            </a:r>
            <a:r>
              <a:rPr kumimoji="1" lang="en-US" altLang="ja-JP" sz="3000" b="1" dirty="0">
                <a:latin typeface="Meiryo UI" panose="020B0604030504040204" pitchFamily="50" charset="-128"/>
                <a:ea typeface="Meiryo UI" panose="020B0604030504040204" pitchFamily="50" charset="-128"/>
              </a:rPr>
              <a:t>Forum</a:t>
            </a:r>
            <a:r>
              <a:rPr kumimoji="1" lang="ja-JP" altLang="en-US" sz="3000" b="1" dirty="0">
                <a:latin typeface="Meiryo UI" panose="020B0604030504040204" pitchFamily="50" charset="-128"/>
                <a:ea typeface="Meiryo UI" panose="020B0604030504040204" pitchFamily="50" charset="-128"/>
              </a:rPr>
              <a:t>」</a:t>
            </a:r>
            <a:endParaRPr kumimoji="1" lang="en-US" altLang="ja-JP" sz="3000"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SDGs </a:t>
            </a:r>
            <a:r>
              <a:rPr kumimoji="1" lang="ja-JP" altLang="en-US" b="1" dirty="0">
                <a:latin typeface="Meiryo UI" panose="020B0604030504040204" pitchFamily="50" charset="-128"/>
                <a:ea typeface="Meiryo UI" panose="020B0604030504040204" pitchFamily="50" charset="-128"/>
              </a:rPr>
              <a:t>全国フォーラム）</a:t>
            </a:r>
            <a:endParaRPr kumimoji="1" lang="en-US" altLang="ja-JP" b="1" dirty="0">
              <a:latin typeface="Meiryo UI" panose="020B0604030504040204" pitchFamily="50" charset="-128"/>
              <a:ea typeface="Meiryo UI" panose="020B0604030504040204" pitchFamily="50" charset="-128"/>
            </a:endParaRPr>
          </a:p>
          <a:p>
            <a:pPr algn="ctr"/>
            <a:endParaRPr kumimoji="1" lang="en-US" altLang="ja-JP" dirty="0">
              <a:latin typeface="Meiryo UI" panose="020B0604030504040204" pitchFamily="50" charset="-128"/>
              <a:ea typeface="Meiryo UI" panose="020B0604030504040204" pitchFamily="50" charset="-128"/>
            </a:endParaRPr>
          </a:p>
          <a:p>
            <a:pPr algn="ctr"/>
            <a:r>
              <a:rPr kumimoji="1" lang="en-US" altLang="ja-JP" b="1" dirty="0">
                <a:latin typeface="Meiryo UI" panose="020B0604030504040204" pitchFamily="50" charset="-128"/>
                <a:ea typeface="Meiryo UI" panose="020B0604030504040204" pitchFamily="50" charset="-128"/>
              </a:rPr>
              <a:t>R7.9.5</a:t>
            </a:r>
          </a:p>
          <a:p>
            <a:pPr algn="ctr"/>
            <a:r>
              <a:rPr kumimoji="1" lang="ja-JP" altLang="en-US" sz="1400" dirty="0">
                <a:latin typeface="Meiryo UI" panose="020B0604030504040204" pitchFamily="50" charset="-128"/>
                <a:ea typeface="Meiryo UI" panose="020B0604030504040204" pitchFamily="50" charset="-128"/>
              </a:rPr>
              <a:t>（実績：</a:t>
            </a:r>
            <a:r>
              <a:rPr kumimoji="1" lang="en-US" altLang="ja-JP" sz="1400" dirty="0">
                <a:latin typeface="Meiryo UI" panose="020B0604030504040204" pitchFamily="50" charset="-128"/>
                <a:ea typeface="Meiryo UI" panose="020B0604030504040204" pitchFamily="50" charset="-128"/>
              </a:rPr>
              <a:t>1,552</a:t>
            </a:r>
            <a:r>
              <a:rPr kumimoji="1" lang="ja-JP" altLang="en-US" sz="1400" dirty="0">
                <a:latin typeface="Meiryo UI" panose="020B0604030504040204" pitchFamily="50" charset="-128"/>
                <a:ea typeface="Meiryo UI" panose="020B0604030504040204" pitchFamily="50" charset="-128"/>
              </a:rPr>
              <a:t>名）</a:t>
            </a:r>
            <a:endParaRPr kumimoji="1" lang="en-US" altLang="ja-JP" sz="14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63DB010A-740F-4216-AE75-827A85F4E2AC}"/>
              </a:ext>
            </a:extLst>
          </p:cNvPr>
          <p:cNvSpPr txBox="1"/>
          <p:nvPr/>
        </p:nvSpPr>
        <p:spPr>
          <a:xfrm>
            <a:off x="279678" y="2123606"/>
            <a:ext cx="1460501" cy="400110"/>
          </a:xfrm>
          <a:prstGeom prst="rect">
            <a:avLst/>
          </a:prstGeom>
          <a:noFill/>
        </p:spPr>
        <p:txBody>
          <a:bodyPr wrap="square" rtlCol="0">
            <a:spAutoFit/>
          </a:bodyPr>
          <a:lstStyle/>
          <a:p>
            <a:r>
              <a:rPr kumimoji="1" lang="en-US" altLang="ja-JP" sz="2000" b="1" dirty="0">
                <a:latin typeface="Meiryo UI" panose="020B0604030504040204" pitchFamily="50" charset="-128"/>
                <a:ea typeface="Meiryo UI" panose="020B0604030504040204" pitchFamily="50" charset="-128"/>
              </a:rPr>
              <a:t>2023</a:t>
            </a:r>
            <a:r>
              <a:rPr kumimoji="1" lang="ja-JP" altLang="en-US" sz="2000" b="1" dirty="0">
                <a:latin typeface="Meiryo UI" panose="020B0604030504040204" pitchFamily="50" charset="-128"/>
                <a:ea typeface="Meiryo UI" panose="020B0604030504040204" pitchFamily="50" charset="-128"/>
              </a:rPr>
              <a:t>年度</a:t>
            </a:r>
          </a:p>
        </p:txBody>
      </p:sp>
      <p:sp>
        <p:nvSpPr>
          <p:cNvPr id="24" name="テキスト ボックス 23">
            <a:extLst>
              <a:ext uri="{FF2B5EF4-FFF2-40B4-BE49-F238E27FC236}">
                <a16:creationId xmlns:a16="http://schemas.microsoft.com/office/drawing/2014/main" id="{615EC321-AF1A-4F78-A5BA-24022CCD07D1}"/>
              </a:ext>
            </a:extLst>
          </p:cNvPr>
          <p:cNvSpPr txBox="1"/>
          <p:nvPr/>
        </p:nvSpPr>
        <p:spPr>
          <a:xfrm>
            <a:off x="2941346" y="1717634"/>
            <a:ext cx="2199908" cy="584775"/>
          </a:xfrm>
          <a:prstGeom prst="rect">
            <a:avLst/>
          </a:prstGeom>
          <a:noFill/>
        </p:spPr>
        <p:txBody>
          <a:bodyPr wrap="square" rtlCol="0">
            <a:spAutoFit/>
          </a:bodyPr>
          <a:lstStyle/>
          <a:p>
            <a:r>
              <a:rPr kumimoji="1" lang="en-US" altLang="ja-JP" sz="3200" b="1" dirty="0">
                <a:latin typeface="Meiryo UI" panose="020B0604030504040204" pitchFamily="50" charset="-128"/>
                <a:ea typeface="Meiryo UI" panose="020B0604030504040204" pitchFamily="50" charset="-128"/>
              </a:rPr>
              <a:t>2024</a:t>
            </a:r>
            <a:r>
              <a:rPr kumimoji="1" lang="ja-JP" altLang="en-US" sz="3200" b="1" dirty="0">
                <a:latin typeface="Meiryo UI" panose="020B0604030504040204" pitchFamily="50" charset="-128"/>
                <a:ea typeface="Meiryo UI" panose="020B0604030504040204" pitchFamily="50" charset="-128"/>
              </a:rPr>
              <a:t>年度</a:t>
            </a:r>
          </a:p>
        </p:txBody>
      </p:sp>
      <p:sp>
        <p:nvSpPr>
          <p:cNvPr id="25" name="テキスト ボックス 24">
            <a:extLst>
              <a:ext uri="{FF2B5EF4-FFF2-40B4-BE49-F238E27FC236}">
                <a16:creationId xmlns:a16="http://schemas.microsoft.com/office/drawing/2014/main" id="{912153F8-B807-422A-883C-B86C33C6C48E}"/>
              </a:ext>
            </a:extLst>
          </p:cNvPr>
          <p:cNvSpPr txBox="1"/>
          <p:nvPr/>
        </p:nvSpPr>
        <p:spPr>
          <a:xfrm>
            <a:off x="8037268" y="1516609"/>
            <a:ext cx="2074666" cy="461665"/>
          </a:xfrm>
          <a:prstGeom prst="rect">
            <a:avLst/>
          </a:prstGeom>
          <a:noFill/>
        </p:spPr>
        <p:txBody>
          <a:bodyPr wrap="square" rtlCol="0">
            <a:spAutoFit/>
          </a:bodyPr>
          <a:lstStyle/>
          <a:p>
            <a:r>
              <a:rPr kumimoji="1" lang="en-US" altLang="ja-JP" sz="2400" b="1" dirty="0">
                <a:latin typeface="Meiryo UI" panose="020B0604030504040204" pitchFamily="50" charset="-128"/>
                <a:ea typeface="Meiryo UI" panose="020B0604030504040204" pitchFamily="50" charset="-128"/>
              </a:rPr>
              <a:t>2025</a:t>
            </a:r>
            <a:r>
              <a:rPr kumimoji="1" lang="ja-JP" altLang="en-US" sz="2400" b="1" dirty="0">
                <a:latin typeface="Meiryo UI" panose="020B0604030504040204" pitchFamily="50" charset="-128"/>
                <a:ea typeface="Meiryo UI" panose="020B0604030504040204" pitchFamily="50" charset="-128"/>
              </a:rPr>
              <a:t>年度</a:t>
            </a:r>
          </a:p>
        </p:txBody>
      </p:sp>
      <p:sp>
        <p:nvSpPr>
          <p:cNvPr id="26" name="テキスト ボックス 25">
            <a:extLst>
              <a:ext uri="{FF2B5EF4-FFF2-40B4-BE49-F238E27FC236}">
                <a16:creationId xmlns:a16="http://schemas.microsoft.com/office/drawing/2014/main" id="{E4FD3DFE-17AD-4F8A-BD41-C4E8ADBF560E}"/>
              </a:ext>
            </a:extLst>
          </p:cNvPr>
          <p:cNvSpPr txBox="1"/>
          <p:nvPr/>
        </p:nvSpPr>
        <p:spPr>
          <a:xfrm>
            <a:off x="10485120" y="2448525"/>
            <a:ext cx="2277932" cy="2585323"/>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多くのステークホルダーを巻き込み、</a:t>
            </a: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達成に貢献する姿を</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国連や国を通じ</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世界へ発信</a:t>
            </a:r>
            <a:endParaRPr kumimoji="1" lang="en-US" altLang="ja-JP" b="1" dirty="0">
              <a:latin typeface="Meiryo UI" panose="020B0604030504040204" pitchFamily="50" charset="-128"/>
              <a:ea typeface="Meiryo UI" panose="020B0604030504040204" pitchFamily="50" charset="-128"/>
            </a:endParaRPr>
          </a:p>
          <a:p>
            <a:pPr algn="ctr"/>
            <a:endParaRPr kumimoji="1" lang="en-US" altLang="ja-JP" sz="1600" b="1" dirty="0">
              <a:latin typeface="Meiryo UI" panose="020B0604030504040204" pitchFamily="50" charset="-128"/>
              <a:ea typeface="Meiryo UI" panose="020B0604030504040204" pitchFamily="50" charset="-128"/>
            </a:endParaRPr>
          </a:p>
          <a:p>
            <a:pPr algn="ctr"/>
            <a:endParaRPr kumimoji="1" lang="en-US" altLang="ja-JP" sz="1600" b="1" dirty="0">
              <a:latin typeface="Meiryo UI" panose="020B0604030504040204" pitchFamily="50" charset="-128"/>
              <a:ea typeface="Meiryo UI" panose="020B0604030504040204" pitchFamily="50" charset="-128"/>
            </a:endParaRPr>
          </a:p>
          <a:p>
            <a:pPr algn="ctr"/>
            <a:r>
              <a:rPr kumimoji="1" lang="ja-JP" altLang="en-US" sz="20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世界の</a:t>
            </a:r>
            <a:r>
              <a:rPr kumimoji="1" lang="en-US" altLang="ja-JP" sz="20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SDGs</a:t>
            </a:r>
            <a:r>
              <a:rPr kumimoji="1" lang="ja-JP" altLang="en-US" sz="20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推進</a:t>
            </a:r>
            <a:endParaRPr kumimoji="1" lang="en-US" altLang="ja-JP" sz="20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20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の加速化に貢献</a:t>
            </a:r>
            <a:endParaRPr kumimoji="1" lang="en-US" altLang="ja-JP" sz="20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7" name="矢印: 下 26">
            <a:extLst>
              <a:ext uri="{FF2B5EF4-FFF2-40B4-BE49-F238E27FC236}">
                <a16:creationId xmlns:a16="http://schemas.microsoft.com/office/drawing/2014/main" id="{0DD5150F-7F2A-41B4-8EBA-940EE2D661A6}"/>
              </a:ext>
            </a:extLst>
          </p:cNvPr>
          <p:cNvSpPr/>
          <p:nvPr/>
        </p:nvSpPr>
        <p:spPr>
          <a:xfrm>
            <a:off x="11032132" y="4003878"/>
            <a:ext cx="1183907" cy="218085"/>
          </a:xfrm>
          <a:prstGeom prst="down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8" name="四角形: 角を丸くする 27">
            <a:extLst>
              <a:ext uri="{FF2B5EF4-FFF2-40B4-BE49-F238E27FC236}">
                <a16:creationId xmlns:a16="http://schemas.microsoft.com/office/drawing/2014/main" id="{95E20A58-053E-4257-A0F4-66E4E4B0B949}"/>
              </a:ext>
            </a:extLst>
          </p:cNvPr>
          <p:cNvSpPr/>
          <p:nvPr/>
        </p:nvSpPr>
        <p:spPr>
          <a:xfrm>
            <a:off x="4200836" y="5526197"/>
            <a:ext cx="2835113" cy="13053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b="1" dirty="0">
                <a:latin typeface="Meiryo UI" panose="020B0604030504040204" pitchFamily="50" charset="-128"/>
                <a:ea typeface="Meiryo UI" panose="020B0604030504040204" pitchFamily="50" charset="-128"/>
              </a:rPr>
              <a:t>「</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全国フォーラム</a:t>
            </a:r>
            <a:endParaRPr kumimoji="1" lang="en-US" altLang="ja-JP" sz="2000" b="1" dirty="0">
              <a:latin typeface="Meiryo UI" panose="020B0604030504040204" pitchFamily="50" charset="-128"/>
              <a:ea typeface="Meiryo UI" panose="020B0604030504040204" pitchFamily="50" charset="-128"/>
            </a:endParaRPr>
          </a:p>
          <a:p>
            <a:pPr algn="ctr"/>
            <a:r>
              <a:rPr kumimoji="1" lang="en-US" altLang="ja-JP" sz="2000" b="1" dirty="0">
                <a:latin typeface="Meiryo UI" panose="020B0604030504040204" pitchFamily="50" charset="-128"/>
                <a:ea typeface="Meiryo UI" panose="020B0604030504040204" pitchFamily="50" charset="-128"/>
              </a:rPr>
              <a:t>2024</a:t>
            </a:r>
            <a:r>
              <a:rPr kumimoji="1" lang="ja-JP" altLang="en-US" sz="2000" b="1" dirty="0">
                <a:latin typeface="Meiryo UI" panose="020B0604030504040204" pitchFamily="50" charset="-128"/>
                <a:ea typeface="Meiryo UI" panose="020B0604030504040204" pitchFamily="50" charset="-128"/>
              </a:rPr>
              <a:t>」＠沖縄</a:t>
            </a:r>
            <a:endParaRPr kumimoji="1" lang="en-US" altLang="ja-JP" sz="2000" b="1" dirty="0">
              <a:latin typeface="Meiryo UI" panose="020B0604030504040204" pitchFamily="50" charset="-128"/>
              <a:ea typeface="Meiryo UI" panose="020B0604030504040204" pitchFamily="50" charset="-128"/>
            </a:endParaRPr>
          </a:p>
          <a:p>
            <a:pPr algn="ctr"/>
            <a:endParaRPr kumimoji="1" lang="en-US" altLang="ja-JP" sz="500" dirty="0">
              <a:latin typeface="Meiryo UI" panose="020B0604030504040204" pitchFamily="50" charset="-128"/>
              <a:ea typeface="Meiryo UI" panose="020B0604030504040204" pitchFamily="50" charset="-128"/>
            </a:endParaRPr>
          </a:p>
          <a:p>
            <a:pPr algn="ctr"/>
            <a:r>
              <a:rPr kumimoji="1" lang="ja-JP" altLang="en-US" sz="1600" dirty="0">
                <a:latin typeface="Meiryo UI" panose="020B0604030504040204" pitchFamily="50" charset="-128"/>
                <a:ea typeface="Meiryo UI" panose="020B0604030504040204" pitchFamily="50" charset="-128"/>
              </a:rPr>
              <a:t>＠</a:t>
            </a:r>
            <a:r>
              <a:rPr kumimoji="1" lang="zh-TW" altLang="en-US" sz="1600" dirty="0">
                <a:latin typeface="Meiryo UI" panose="020B0604030504040204" pitchFamily="50" charset="-128"/>
                <a:ea typeface="Meiryo UI" panose="020B0604030504040204" pitchFamily="50" charset="-128"/>
              </a:rPr>
              <a:t>沖縄県市町村自治会館</a:t>
            </a:r>
            <a:endParaRPr kumimoji="1" lang="en-US" altLang="ja-JP" sz="1600" dirty="0">
              <a:latin typeface="Meiryo UI" panose="020B0604030504040204" pitchFamily="50" charset="-128"/>
              <a:ea typeface="Meiryo UI" panose="020B0604030504040204" pitchFamily="50" charset="-128"/>
            </a:endParaRPr>
          </a:p>
          <a:p>
            <a:pPr algn="ctr"/>
            <a:r>
              <a:rPr kumimoji="1" lang="en-US" altLang="ja-JP" sz="1600" b="1" dirty="0">
                <a:latin typeface="Meiryo UI" panose="020B0604030504040204" pitchFamily="50" charset="-128"/>
                <a:ea typeface="Meiryo UI" panose="020B0604030504040204" pitchFamily="50" charset="-128"/>
              </a:rPr>
              <a:t>R6.12.21</a:t>
            </a:r>
            <a:r>
              <a:rPr kumimoji="1" lang="ja-JP" altLang="en-US" sz="1600" b="1" dirty="0">
                <a:latin typeface="Meiryo UI" panose="020B0604030504040204" pitchFamily="50" charset="-128"/>
                <a:ea typeface="Meiryo UI" panose="020B0604030504040204" pitchFamily="50" charset="-128"/>
              </a:rPr>
              <a:t>（土）</a:t>
            </a:r>
          </a:p>
        </p:txBody>
      </p:sp>
      <p:sp>
        <p:nvSpPr>
          <p:cNvPr id="29" name="テキスト ボックス 28">
            <a:extLst>
              <a:ext uri="{FF2B5EF4-FFF2-40B4-BE49-F238E27FC236}">
                <a16:creationId xmlns:a16="http://schemas.microsoft.com/office/drawing/2014/main" id="{00362104-B7A6-4F86-80A5-30683665C510}"/>
              </a:ext>
            </a:extLst>
          </p:cNvPr>
          <p:cNvSpPr txBox="1"/>
          <p:nvPr/>
        </p:nvSpPr>
        <p:spPr>
          <a:xfrm>
            <a:off x="149714" y="3874412"/>
            <a:ext cx="2607734" cy="120032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＜登壇者＞</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内閣府地方創生推進事務局</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国連地域開発センター（</a:t>
            </a:r>
            <a:r>
              <a:rPr lang="en-US" altLang="ja-JP" sz="1200" dirty="0">
                <a:latin typeface="Meiryo UI" panose="020B0604030504040204" pitchFamily="50" charset="-128"/>
                <a:ea typeface="Meiryo UI" panose="020B0604030504040204" pitchFamily="50" charset="-128"/>
              </a:rPr>
              <a:t>UNCRD</a:t>
            </a:r>
            <a:r>
              <a:rPr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市町村　</a:t>
            </a:r>
            <a:r>
              <a:rPr lang="en-US" altLang="ja-JP" sz="1200" dirty="0">
                <a:latin typeface="Meiryo UI" panose="020B0604030504040204" pitchFamily="50" charset="-128"/>
                <a:ea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rPr>
              <a:t>団体</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企業　</a:t>
            </a:r>
            <a:r>
              <a:rPr lang="en-US" altLang="ja-JP" sz="1200" dirty="0">
                <a:latin typeface="Meiryo UI" panose="020B0604030504040204" pitchFamily="50" charset="-128"/>
                <a:ea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rPr>
              <a:t>社</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非営利団体　</a:t>
            </a:r>
            <a:r>
              <a:rPr lang="en-US" altLang="ja-JP" sz="1200" dirty="0">
                <a:latin typeface="Meiryo UI" panose="020B0604030504040204" pitchFamily="50" charset="-128"/>
                <a:ea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rPr>
              <a:t>団体　　　　　　</a:t>
            </a:r>
            <a:endParaRPr lang="en-US" altLang="ja-JP" sz="120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8E8E1E1D-2C60-4527-B09D-CCED6FFD3D3D}"/>
              </a:ext>
            </a:extLst>
          </p:cNvPr>
          <p:cNvSpPr txBox="1"/>
          <p:nvPr/>
        </p:nvSpPr>
        <p:spPr>
          <a:xfrm>
            <a:off x="3045572" y="4221963"/>
            <a:ext cx="2407703" cy="492443"/>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登壇者は、国、国連機関をはじめ</a:t>
            </a:r>
            <a:endParaRPr lang="en-US" altLang="ja-JP" sz="1200" dirty="0">
              <a:latin typeface="Meiryo UI" panose="020B0604030504040204" pitchFamily="50" charset="-128"/>
              <a:ea typeface="Meiryo UI" panose="020B0604030504040204" pitchFamily="50" charset="-128"/>
            </a:endParaRPr>
          </a:p>
          <a:p>
            <a:r>
              <a:rPr lang="ja-JP" altLang="en-US" sz="14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関西圏の</a:t>
            </a:r>
            <a:r>
              <a:rPr lang="ja-JP" altLang="en-US" sz="1200" dirty="0">
                <a:latin typeface="Meiryo UI" panose="020B0604030504040204" pitchFamily="50" charset="-128"/>
                <a:ea typeface="Meiryo UI" panose="020B0604030504040204" pitchFamily="50" charset="-128"/>
              </a:rPr>
              <a:t>自治体、企業へ拡大</a:t>
            </a:r>
            <a:endParaRPr lang="en-US" altLang="ja-JP" sz="1200" dirty="0">
              <a:latin typeface="Meiryo UI" panose="020B0604030504040204" pitchFamily="50" charset="-128"/>
              <a:ea typeface="Meiryo UI" panose="020B0604030504040204" pitchFamily="50" charset="-128"/>
            </a:endParaRPr>
          </a:p>
        </p:txBody>
      </p:sp>
      <p:sp>
        <p:nvSpPr>
          <p:cNvPr id="31" name="矢印: 上下 30">
            <a:extLst>
              <a:ext uri="{FF2B5EF4-FFF2-40B4-BE49-F238E27FC236}">
                <a16:creationId xmlns:a16="http://schemas.microsoft.com/office/drawing/2014/main" id="{935A0578-C04E-4E0D-B924-AC89AA2A1F34}"/>
              </a:ext>
            </a:extLst>
          </p:cNvPr>
          <p:cNvSpPr/>
          <p:nvPr/>
        </p:nvSpPr>
        <p:spPr>
          <a:xfrm rot="20416198">
            <a:off x="4751330" y="4680164"/>
            <a:ext cx="545256" cy="836151"/>
          </a:xfrm>
          <a:prstGeom prst="upDownArrow">
            <a:avLst>
              <a:gd name="adj1" fmla="val 39787"/>
              <a:gd name="adj2" fmla="val 28296"/>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C91F42EA-E778-4FB3-914A-8410E1FBCEB3}"/>
              </a:ext>
            </a:extLst>
          </p:cNvPr>
          <p:cNvSpPr txBox="1"/>
          <p:nvPr/>
        </p:nvSpPr>
        <p:spPr>
          <a:xfrm>
            <a:off x="4668592" y="4874686"/>
            <a:ext cx="804231" cy="400110"/>
          </a:xfrm>
          <a:prstGeom prst="rect">
            <a:avLst/>
          </a:prstGeom>
          <a:noFill/>
          <a:ln>
            <a:noFill/>
          </a:ln>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連携</a:t>
            </a:r>
            <a:endParaRPr kumimoji="1" lang="en-US" altLang="ja-JP" sz="2000" b="1" dirty="0">
              <a:latin typeface="Meiryo UI" panose="020B0604030504040204" pitchFamily="50" charset="-128"/>
              <a:ea typeface="Meiryo UI" panose="020B0604030504040204" pitchFamily="50" charset="-128"/>
            </a:endParaRPr>
          </a:p>
        </p:txBody>
      </p:sp>
      <p:sp>
        <p:nvSpPr>
          <p:cNvPr id="35" name="矢印: 右 34">
            <a:extLst>
              <a:ext uri="{FF2B5EF4-FFF2-40B4-BE49-F238E27FC236}">
                <a16:creationId xmlns:a16="http://schemas.microsoft.com/office/drawing/2014/main" id="{1469CCA8-6412-4306-AF74-B635CE60BF53}"/>
              </a:ext>
            </a:extLst>
          </p:cNvPr>
          <p:cNvSpPr/>
          <p:nvPr/>
        </p:nvSpPr>
        <p:spPr>
          <a:xfrm rot="18511895">
            <a:off x="6225847" y="4742988"/>
            <a:ext cx="1248947" cy="421098"/>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FAEAD8F7-8CD0-416F-AA18-903CA5F19B55}"/>
              </a:ext>
            </a:extLst>
          </p:cNvPr>
          <p:cNvSpPr txBox="1"/>
          <p:nvPr/>
        </p:nvSpPr>
        <p:spPr>
          <a:xfrm>
            <a:off x="6056697" y="4833923"/>
            <a:ext cx="1029318" cy="400110"/>
          </a:xfrm>
          <a:prstGeom prst="rect">
            <a:avLst/>
          </a:prstGeom>
          <a:noFill/>
          <a:ln>
            <a:noFill/>
          </a:ln>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引継ぎ</a:t>
            </a:r>
            <a:endParaRPr kumimoji="1" lang="en-US" altLang="ja-JP" sz="2000" b="1"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36C2E8E4-70B7-4B72-A3D0-152DD18194DC}"/>
              </a:ext>
            </a:extLst>
          </p:cNvPr>
          <p:cNvSpPr txBox="1"/>
          <p:nvPr/>
        </p:nvSpPr>
        <p:spPr>
          <a:xfrm>
            <a:off x="7924868" y="4489388"/>
            <a:ext cx="2407703" cy="677108"/>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登壇者は、国、国連機関をはじめ</a:t>
            </a:r>
            <a:endParaRPr lang="en-US" altLang="ja-JP" sz="1200" dirty="0">
              <a:latin typeface="Meiryo UI" panose="020B0604030504040204" pitchFamily="50" charset="-128"/>
              <a:ea typeface="Meiryo UI" panose="020B0604030504040204" pitchFamily="50" charset="-128"/>
            </a:endParaRPr>
          </a:p>
          <a:p>
            <a:r>
              <a:rPr lang="ja-JP" altLang="en-US" sz="14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国内外の</a:t>
            </a:r>
            <a:r>
              <a:rPr lang="ja-JP" altLang="en-US" sz="1200" dirty="0">
                <a:latin typeface="Meiryo UI" panose="020B0604030504040204" pitchFamily="50" charset="-128"/>
                <a:ea typeface="Meiryo UI" panose="020B0604030504040204" pitchFamily="50" charset="-128"/>
              </a:rPr>
              <a:t>自治体、企業へ拡大</a:t>
            </a:r>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若者からのメッセージも発信</a:t>
            </a:r>
            <a:endParaRPr lang="en-US" altLang="ja-JP" sz="1200" dirty="0">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66EB9CFC-87B8-4BA6-9546-F932C6BC162F}"/>
              </a:ext>
            </a:extLst>
          </p:cNvPr>
          <p:cNvSpPr txBox="1"/>
          <p:nvPr/>
        </p:nvSpPr>
        <p:spPr>
          <a:xfrm>
            <a:off x="0" y="952652"/>
            <a:ext cx="12798425" cy="400110"/>
          </a:xfrm>
          <a:prstGeom prst="rect">
            <a:avLst/>
          </a:prstGeom>
          <a:noFill/>
        </p:spPr>
        <p:txBody>
          <a:bodyPr wrap="square" rtlCol="0">
            <a:spAutoFit/>
          </a:bodyPr>
          <a:lstStyle/>
          <a:p>
            <a:r>
              <a:rPr lang="en-US" altLang="ja-JP" sz="2000" b="1" dirty="0">
                <a:latin typeface="Meiryo UI" panose="020B0604030504040204" pitchFamily="50" charset="-128"/>
                <a:ea typeface="Meiryo UI" panose="020B0604030504040204" pitchFamily="50" charset="-128"/>
              </a:rPr>
              <a:t>SDGs </a:t>
            </a:r>
            <a:r>
              <a:rPr lang="ja-JP" altLang="en-US" sz="2000" b="1" dirty="0">
                <a:latin typeface="Meiryo UI" panose="020B0604030504040204" pitchFamily="50" charset="-128"/>
                <a:ea typeface="Meiryo UI" panose="020B0604030504040204" pitchFamily="50" charset="-128"/>
              </a:rPr>
              <a:t>フォーラムは、 「</a:t>
            </a:r>
            <a:r>
              <a:rPr lang="en-US" altLang="ja-JP" sz="2000" b="1" dirty="0">
                <a:latin typeface="Meiryo UI" panose="020B0604030504040204" pitchFamily="50" charset="-128"/>
                <a:ea typeface="Meiryo UI" panose="020B0604030504040204" pitchFamily="50" charset="-128"/>
              </a:rPr>
              <a:t>SDGs</a:t>
            </a:r>
            <a:r>
              <a:rPr lang="ja-JP" altLang="en-US" sz="2000" b="1" dirty="0">
                <a:latin typeface="Meiryo UI" panose="020B0604030504040204" pitchFamily="50" charset="-128"/>
                <a:ea typeface="Meiryo UI" panose="020B0604030504040204" pitchFamily="50" charset="-128"/>
              </a:rPr>
              <a:t>先進都市・大阪」の実現に向けた確固たる基盤の確立に向け、令和</a:t>
            </a:r>
            <a:r>
              <a:rPr lang="en-US" altLang="ja-JP" sz="2000" b="1" dirty="0">
                <a:latin typeface="Meiryo UI" panose="020B0604030504040204" pitchFamily="50" charset="-128"/>
                <a:ea typeface="Meiryo UI" panose="020B0604030504040204" pitchFamily="50" charset="-128"/>
              </a:rPr>
              <a:t>5</a:t>
            </a:r>
            <a:r>
              <a:rPr lang="ja-JP" altLang="en-US" sz="2000" b="1" dirty="0">
                <a:latin typeface="Meiryo UI" panose="020B0604030504040204" pitchFamily="50" charset="-128"/>
                <a:ea typeface="Meiryo UI" panose="020B0604030504040204" pitchFamily="50" charset="-128"/>
              </a:rPr>
              <a:t>年度から</a:t>
            </a:r>
            <a:r>
              <a:rPr lang="en-US" altLang="ja-JP" sz="2000" b="1" dirty="0">
                <a:latin typeface="Meiryo UI" panose="020B0604030504040204" pitchFamily="50" charset="-128"/>
                <a:ea typeface="Meiryo UI" panose="020B0604030504040204" pitchFamily="50" charset="-128"/>
              </a:rPr>
              <a:t>3</a:t>
            </a:r>
            <a:r>
              <a:rPr lang="ja-JP" altLang="en-US" sz="2000" b="1" dirty="0">
                <a:latin typeface="Meiryo UI" panose="020B0604030504040204" pitchFamily="50" charset="-128"/>
                <a:ea typeface="Meiryo UI" panose="020B0604030504040204" pitchFamily="50" charset="-128"/>
              </a:rPr>
              <a:t>か年で開催。</a:t>
            </a:r>
          </a:p>
        </p:txBody>
      </p:sp>
      <p:sp>
        <p:nvSpPr>
          <p:cNvPr id="40" name="楕円 39">
            <a:extLst>
              <a:ext uri="{FF2B5EF4-FFF2-40B4-BE49-F238E27FC236}">
                <a16:creationId xmlns:a16="http://schemas.microsoft.com/office/drawing/2014/main" id="{DACC3224-8273-4613-B010-D4BE191FC50A}"/>
              </a:ext>
            </a:extLst>
          </p:cNvPr>
          <p:cNvSpPr/>
          <p:nvPr/>
        </p:nvSpPr>
        <p:spPr>
          <a:xfrm>
            <a:off x="5776532" y="2765977"/>
            <a:ext cx="1152684" cy="1108034"/>
          </a:xfrm>
          <a:prstGeom prst="ellipse">
            <a:avLst/>
          </a:prstGeom>
          <a:solidFill>
            <a:srgbClr val="00B0F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様々な関連企画等</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rPr>
              <a:t>と連動</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pic>
        <p:nvPicPr>
          <p:cNvPr id="42" name="図 41">
            <a:extLst>
              <a:ext uri="{FF2B5EF4-FFF2-40B4-BE49-F238E27FC236}">
                <a16:creationId xmlns:a16="http://schemas.microsoft.com/office/drawing/2014/main" id="{7CE780F2-B418-490B-B028-D393FF8DD4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37564" y="5701251"/>
            <a:ext cx="1921934" cy="1135781"/>
          </a:xfrm>
          <a:prstGeom prst="rect">
            <a:avLst/>
          </a:prstGeom>
        </p:spPr>
      </p:pic>
      <p:pic>
        <p:nvPicPr>
          <p:cNvPr id="43" name="図 42">
            <a:extLst>
              <a:ext uri="{FF2B5EF4-FFF2-40B4-BE49-F238E27FC236}">
                <a16:creationId xmlns:a16="http://schemas.microsoft.com/office/drawing/2014/main" id="{35682C64-5E85-4CC0-A917-4E0919EA5A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7889" y="5133280"/>
            <a:ext cx="1739349" cy="960808"/>
          </a:xfrm>
          <a:prstGeom prst="rect">
            <a:avLst/>
          </a:prstGeom>
        </p:spPr>
      </p:pic>
      <p:sp>
        <p:nvSpPr>
          <p:cNvPr id="44" name="テキスト ボックス 43">
            <a:extLst>
              <a:ext uri="{FF2B5EF4-FFF2-40B4-BE49-F238E27FC236}">
                <a16:creationId xmlns:a16="http://schemas.microsoft.com/office/drawing/2014/main" id="{36507F5D-1794-47DC-99FD-651ABB9CBB6A}"/>
              </a:ext>
            </a:extLst>
          </p:cNvPr>
          <p:cNvSpPr txBox="1"/>
          <p:nvPr/>
        </p:nvSpPr>
        <p:spPr>
          <a:xfrm>
            <a:off x="2079919" y="5236149"/>
            <a:ext cx="1445716" cy="430887"/>
          </a:xfrm>
          <a:prstGeom prst="rect">
            <a:avLst/>
          </a:prstGeom>
          <a:noFill/>
        </p:spPr>
        <p:txBody>
          <a:bodyPr wrap="square">
            <a:spAutoFit/>
          </a:bodyPr>
          <a:lstStyle/>
          <a:p>
            <a:r>
              <a:rPr lang="ja-JP" altLang="en-US" sz="1100" dirty="0">
                <a:latin typeface="Meiryo UI" panose="020B0604030504040204" pitchFamily="50" charset="-128"/>
                <a:ea typeface="Meiryo UI" panose="020B0604030504040204" pitchFamily="50" charset="-128"/>
              </a:rPr>
              <a:t>主催者あいさつ</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（ビデオメッセージ）</a:t>
            </a:r>
            <a:endParaRPr lang="en-US" altLang="ja-JP" sz="1100" dirty="0">
              <a:latin typeface="Meiryo UI" panose="020B0604030504040204" pitchFamily="50" charset="-128"/>
              <a:ea typeface="Meiryo UI" panose="020B0604030504040204" pitchFamily="50" charset="-128"/>
            </a:endParaRPr>
          </a:p>
        </p:txBody>
      </p:sp>
      <p:sp>
        <p:nvSpPr>
          <p:cNvPr id="45" name="テキスト ボックス 44">
            <a:extLst>
              <a:ext uri="{FF2B5EF4-FFF2-40B4-BE49-F238E27FC236}">
                <a16:creationId xmlns:a16="http://schemas.microsoft.com/office/drawing/2014/main" id="{22BF52FA-2DCD-4897-9124-21558E66ACED}"/>
              </a:ext>
            </a:extLst>
          </p:cNvPr>
          <p:cNvSpPr txBox="1"/>
          <p:nvPr/>
        </p:nvSpPr>
        <p:spPr>
          <a:xfrm>
            <a:off x="425506" y="6636599"/>
            <a:ext cx="913685" cy="261610"/>
          </a:xfrm>
          <a:prstGeom prst="rect">
            <a:avLst/>
          </a:prstGeom>
          <a:noFill/>
        </p:spPr>
        <p:txBody>
          <a:bodyPr wrap="square">
            <a:spAutoFit/>
          </a:bodyPr>
          <a:lstStyle/>
          <a:p>
            <a:r>
              <a:rPr lang="ja-JP" altLang="en-US" sz="1100" dirty="0">
                <a:latin typeface="Meiryo UI" panose="020B0604030504040204" pitchFamily="50" charset="-128"/>
                <a:ea typeface="Meiryo UI" panose="020B0604030504040204" pitchFamily="50" charset="-128"/>
              </a:rPr>
              <a:t>開催の様子</a:t>
            </a:r>
            <a:endParaRPr lang="en-US" altLang="ja-JP" sz="1100" dirty="0">
              <a:latin typeface="Meiryo UI" panose="020B0604030504040204" pitchFamily="50" charset="-128"/>
              <a:ea typeface="Meiryo UI" panose="020B0604030504040204" pitchFamily="50" charset="-128"/>
            </a:endParaRPr>
          </a:p>
        </p:txBody>
      </p:sp>
      <p:sp>
        <p:nvSpPr>
          <p:cNvPr id="32" name="スライド番号プレースホルダー 5">
            <a:extLst>
              <a:ext uri="{FF2B5EF4-FFF2-40B4-BE49-F238E27FC236}">
                <a16:creationId xmlns:a16="http://schemas.microsoft.com/office/drawing/2014/main" id="{DC2C815D-5176-4276-BD5E-7244CC242F68}"/>
              </a:ext>
            </a:extLst>
          </p:cNvPr>
          <p:cNvSpPr txBox="1">
            <a:spLocks/>
          </p:cNvSpPr>
          <p:nvPr/>
        </p:nvSpPr>
        <p:spPr>
          <a:xfrm>
            <a:off x="12010901" y="62772"/>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9</a:t>
            </a:fld>
            <a:endParaRPr kumimoji="1" lang="ja-JP" altLang="en-US">
              <a:solidFill>
                <a:prstClr val="black"/>
              </a:solidFill>
            </a:endParaRPr>
          </a:p>
        </p:txBody>
      </p:sp>
    </p:spTree>
    <p:extLst>
      <p:ext uri="{BB962C8B-B14F-4D97-AF65-F5344CB8AC3E}">
        <p14:creationId xmlns:p14="http://schemas.microsoft.com/office/powerpoint/2010/main" val="3835823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正方形/長方形 91">
            <a:extLst>
              <a:ext uri="{FF2B5EF4-FFF2-40B4-BE49-F238E27FC236}">
                <a16:creationId xmlns:a16="http://schemas.microsoft.com/office/drawing/2014/main" id="{52D60BCC-A8B7-45D4-AC8C-5FFA87FA5927}"/>
              </a:ext>
            </a:extLst>
          </p:cNvPr>
          <p:cNvSpPr/>
          <p:nvPr/>
        </p:nvSpPr>
        <p:spPr>
          <a:xfrm>
            <a:off x="104761" y="5330765"/>
            <a:ext cx="5118948" cy="1768841"/>
          </a:xfrm>
          <a:prstGeom prst="rect">
            <a:avLst/>
          </a:prstGeom>
          <a:solidFill>
            <a:srgbClr val="00B0F0">
              <a:alpha val="2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2" name="スライド番号プレースホルダー 5"/>
          <p:cNvSpPr>
            <a:spLocks noGrp="1"/>
          </p:cNvSpPr>
          <p:nvPr>
            <p:ph type="sldNum" sz="quarter" idx="12"/>
          </p:nvPr>
        </p:nvSpPr>
        <p:spPr>
          <a:xfrm>
            <a:off x="10592453" y="239150"/>
            <a:ext cx="682898" cy="377917"/>
          </a:xfrm>
          <a:solidFill>
            <a:schemeClr val="bg1"/>
          </a:solidFill>
        </p:spPr>
        <p:txBody>
          <a:bodyPr/>
          <a:lstStyle/>
          <a:p>
            <a:pPr algn="ctr"/>
            <a:fld id="{7B20388F-A125-4D2E-BBF0-E240911E1C91}" type="slidenum">
              <a:rPr kumimoji="1" lang="ja-JP" altLang="en-US" sz="1400">
                <a:solidFill>
                  <a:prstClr val="black"/>
                </a:solidFill>
                <a:latin typeface="Meiryo UI" panose="020B0604030504040204" pitchFamily="50" charset="-128"/>
                <a:ea typeface="Meiryo UI" panose="020B0604030504040204" pitchFamily="50" charset="-128"/>
              </a:rPr>
              <a:pPr algn="ctr"/>
              <a:t>10</a:t>
            </a:fld>
            <a:endParaRPr kumimoji="1" lang="ja-JP" altLang="en-US" sz="1400">
              <a:solidFill>
                <a:prstClr val="black"/>
              </a:solidFill>
              <a:latin typeface="Meiryo UI" panose="020B0604030504040204" pitchFamily="50" charset="-128"/>
              <a:ea typeface="Meiryo UI" panose="020B0604030504040204" pitchFamily="50" charset="-128"/>
            </a:endParaRPr>
          </a:p>
        </p:txBody>
      </p:sp>
      <p:sp>
        <p:nvSpPr>
          <p:cNvPr id="19" name="スライド番号プレースホルダー 5">
            <a:extLst>
              <a:ext uri="{FF2B5EF4-FFF2-40B4-BE49-F238E27FC236}">
                <a16:creationId xmlns:a16="http://schemas.microsoft.com/office/drawing/2014/main" id="{BA53DC2C-81D4-4915-B104-A6DE6FA66BEB}"/>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a:solidFill>
                  <a:prstClr val="black"/>
                </a:solidFill>
              </a:rPr>
              <a:t>8</a:t>
            </a:r>
            <a:endParaRPr kumimoji="1" lang="ja-JP" altLang="en-US" dirty="0">
              <a:solidFill>
                <a:prstClr val="black"/>
              </a:solidFill>
            </a:endParaRPr>
          </a:p>
        </p:txBody>
      </p:sp>
      <p:sp>
        <p:nvSpPr>
          <p:cNvPr id="15" name="正方形/長方形 14">
            <a:extLst>
              <a:ext uri="{FF2B5EF4-FFF2-40B4-BE49-F238E27FC236}">
                <a16:creationId xmlns:a16="http://schemas.microsoft.com/office/drawing/2014/main" id="{8FC39E90-FBDF-4B03-8E69-C9249C4BA6F1}"/>
              </a:ext>
            </a:extLst>
          </p:cNvPr>
          <p:cNvSpPr/>
          <p:nvPr/>
        </p:nvSpPr>
        <p:spPr>
          <a:xfrm>
            <a:off x="-1" y="10621"/>
            <a:ext cx="1279842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１ ．令和７年度の事業報告・予定</a:t>
            </a:r>
            <a:endParaRPr kumimoji="1" lang="zh-TW" altLang="en-US" sz="2400" b="1" dirty="0">
              <a:solidFill>
                <a:prstClr val="white"/>
              </a:solidFill>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0F30A9BB-1E21-4CB4-BEBE-2F777326F8B5}"/>
              </a:ext>
            </a:extLst>
          </p:cNvPr>
          <p:cNvSpPr txBox="1"/>
          <p:nvPr/>
        </p:nvSpPr>
        <p:spPr>
          <a:xfrm>
            <a:off x="30987" y="529222"/>
            <a:ext cx="7815713" cy="369332"/>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OSAKA</a:t>
            </a:r>
            <a:r>
              <a:rPr kumimoji="1" lang="ja-JP" altLang="en-US" b="1" dirty="0">
                <a:latin typeface="Meiryo UI" panose="020B0604030504040204" pitchFamily="50" charset="-128"/>
                <a:ea typeface="Meiryo UI" panose="020B0604030504040204" pitchFamily="50" charset="-128"/>
              </a:rPr>
              <a:t> </a:t>
            </a:r>
            <a:r>
              <a:rPr kumimoji="1" lang="en-US" altLang="ja-JP" b="1" dirty="0">
                <a:latin typeface="Meiryo UI" panose="020B0604030504040204" pitchFamily="50" charset="-128"/>
                <a:ea typeface="Meiryo UI" panose="020B0604030504040204" pitchFamily="50" charset="-128"/>
              </a:rPr>
              <a:t>JAPAN</a:t>
            </a:r>
            <a:r>
              <a:rPr kumimoji="1" lang="ja-JP" altLang="en-US" b="1" dirty="0">
                <a:latin typeface="Meiryo UI" panose="020B0604030504040204" pitchFamily="50" charset="-128"/>
                <a:ea typeface="Meiryo UI" panose="020B0604030504040204" pitchFamily="50" charset="-128"/>
              </a:rPr>
              <a:t> </a:t>
            </a: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 </a:t>
            </a:r>
            <a:r>
              <a:rPr kumimoji="1" lang="en-US" altLang="ja-JP" b="1" dirty="0">
                <a:latin typeface="Meiryo UI" panose="020B0604030504040204" pitchFamily="50" charset="-128"/>
                <a:ea typeface="Meiryo UI" panose="020B0604030504040204" pitchFamily="50" charset="-128"/>
              </a:rPr>
              <a:t>Forum</a:t>
            </a:r>
            <a:r>
              <a:rPr kumimoji="1"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全国フォーラム</a:t>
            </a:r>
            <a:r>
              <a:rPr kumimoji="1" lang="en-US" altLang="ja-JP" b="1" dirty="0">
                <a:latin typeface="Meiryo UI" panose="020B0604030504040204" pitchFamily="50" charset="-128"/>
                <a:ea typeface="Meiryo UI" panose="020B0604030504040204" pitchFamily="50" charset="-128"/>
              </a:rPr>
              <a:t>2025</a:t>
            </a:r>
            <a:r>
              <a:rPr kumimoji="1" lang="ja-JP" altLang="en-US" b="1" dirty="0">
                <a:latin typeface="Meiryo UI" panose="020B0604030504040204" pitchFamily="50" charset="-128"/>
                <a:ea typeface="Meiryo UI" panose="020B0604030504040204" pitchFamily="50" charset="-128"/>
              </a:rPr>
              <a:t>）</a:t>
            </a:r>
          </a:p>
        </p:txBody>
      </p:sp>
      <p:sp>
        <p:nvSpPr>
          <p:cNvPr id="34" name="正方形/長方形 33">
            <a:extLst>
              <a:ext uri="{FF2B5EF4-FFF2-40B4-BE49-F238E27FC236}">
                <a16:creationId xmlns:a16="http://schemas.microsoft.com/office/drawing/2014/main" id="{FE2D8618-1FD4-47C1-9715-879A1E481A70}"/>
              </a:ext>
            </a:extLst>
          </p:cNvPr>
          <p:cNvSpPr/>
          <p:nvPr/>
        </p:nvSpPr>
        <p:spPr>
          <a:xfrm>
            <a:off x="83989" y="1212564"/>
            <a:ext cx="10504320" cy="1581610"/>
          </a:xfrm>
          <a:prstGeom prst="rect">
            <a:avLst/>
          </a:prstGeom>
          <a:solidFill>
            <a:srgbClr val="FF99FF">
              <a:alpha val="2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E02816C4-B18C-4522-BC61-810B524CFC83}"/>
              </a:ext>
            </a:extLst>
          </p:cNvPr>
          <p:cNvSpPr/>
          <p:nvPr/>
        </p:nvSpPr>
        <p:spPr>
          <a:xfrm>
            <a:off x="104761" y="2954354"/>
            <a:ext cx="5118948" cy="2272556"/>
          </a:xfrm>
          <a:prstGeom prst="rect">
            <a:avLst/>
          </a:prstGeom>
          <a:solidFill>
            <a:srgbClr val="FFC000">
              <a:alpha val="2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41" name="正方形/長方形 40">
            <a:extLst>
              <a:ext uri="{FF2B5EF4-FFF2-40B4-BE49-F238E27FC236}">
                <a16:creationId xmlns:a16="http://schemas.microsoft.com/office/drawing/2014/main" id="{32E5CA6C-1405-4E38-BB2C-E8102ED27F67}"/>
              </a:ext>
            </a:extLst>
          </p:cNvPr>
          <p:cNvSpPr/>
          <p:nvPr/>
        </p:nvSpPr>
        <p:spPr>
          <a:xfrm>
            <a:off x="1842028" y="1144710"/>
            <a:ext cx="6613091" cy="349198"/>
          </a:xfrm>
          <a:prstGeom prst="rect">
            <a:avLst/>
          </a:prstGeom>
        </p:spPr>
        <p:txBody>
          <a:bodyPr wrap="square">
            <a:spAutoFit/>
          </a:bodyPr>
          <a:lstStyle/>
          <a:p>
            <a:pPr>
              <a:lnSpc>
                <a:spcPts val="2300"/>
              </a:lnSpc>
            </a:pPr>
            <a:r>
              <a:rPr lang="ja-JP" altLang="en-US" sz="1400" b="1" dirty="0">
                <a:latin typeface="Meiryo UI" panose="020B0604030504040204" pitchFamily="50" charset="-128"/>
                <a:ea typeface="Meiryo UI" panose="020B0604030504040204" pitchFamily="50" charset="-128"/>
              </a:rPr>
              <a:t>ダンスパフォーマンス・知事あいさつ・来賓あいさつ（外務省、国連）</a:t>
            </a:r>
            <a:endParaRPr lang="en-US" altLang="ja-JP" sz="1400" b="1" dirty="0">
              <a:latin typeface="Meiryo UI" panose="020B0604030504040204" pitchFamily="50" charset="-128"/>
              <a:ea typeface="Meiryo UI" panose="020B0604030504040204" pitchFamily="50" charset="-128"/>
            </a:endParaRPr>
          </a:p>
        </p:txBody>
      </p:sp>
      <p:sp>
        <p:nvSpPr>
          <p:cNvPr id="46" name="正方形/長方形 45">
            <a:extLst>
              <a:ext uri="{FF2B5EF4-FFF2-40B4-BE49-F238E27FC236}">
                <a16:creationId xmlns:a16="http://schemas.microsoft.com/office/drawing/2014/main" id="{9070022B-856C-432E-8E5D-28B1167E5676}"/>
              </a:ext>
            </a:extLst>
          </p:cNvPr>
          <p:cNvSpPr/>
          <p:nvPr/>
        </p:nvSpPr>
        <p:spPr>
          <a:xfrm>
            <a:off x="181751" y="1200365"/>
            <a:ext cx="1550417" cy="2722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FF0066"/>
                </a:solidFill>
                <a:latin typeface="Meiryo UI" panose="020B0604030504040204" pitchFamily="50" charset="-128"/>
                <a:ea typeface="Meiryo UI" panose="020B0604030504040204" pitchFamily="50" charset="-128"/>
              </a:rPr>
              <a:t>オープニング</a:t>
            </a:r>
          </a:p>
        </p:txBody>
      </p:sp>
      <p:sp>
        <p:nvSpPr>
          <p:cNvPr id="47" name="正方形/長方形 46">
            <a:extLst>
              <a:ext uri="{FF2B5EF4-FFF2-40B4-BE49-F238E27FC236}">
                <a16:creationId xmlns:a16="http://schemas.microsoft.com/office/drawing/2014/main" id="{8F5EF866-0264-4018-864E-3BC6E99CB798}"/>
              </a:ext>
            </a:extLst>
          </p:cNvPr>
          <p:cNvSpPr/>
          <p:nvPr/>
        </p:nvSpPr>
        <p:spPr>
          <a:xfrm>
            <a:off x="218919" y="2766607"/>
            <a:ext cx="1002205" cy="32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6600"/>
                </a:solidFill>
                <a:latin typeface="Meiryo UI" panose="020B0604030504040204" pitchFamily="50" charset="-128"/>
                <a:ea typeface="Meiryo UI" panose="020B0604030504040204" pitchFamily="50" charset="-128"/>
              </a:rPr>
              <a:t>講　演</a:t>
            </a:r>
          </a:p>
        </p:txBody>
      </p:sp>
      <p:sp>
        <p:nvSpPr>
          <p:cNvPr id="48" name="正方形/長方形 47">
            <a:extLst>
              <a:ext uri="{FF2B5EF4-FFF2-40B4-BE49-F238E27FC236}">
                <a16:creationId xmlns:a16="http://schemas.microsoft.com/office/drawing/2014/main" id="{CEE7C14E-AD6E-4E47-BCB0-4ED342F34683}"/>
              </a:ext>
            </a:extLst>
          </p:cNvPr>
          <p:cNvSpPr/>
          <p:nvPr/>
        </p:nvSpPr>
        <p:spPr>
          <a:xfrm>
            <a:off x="121379" y="3174756"/>
            <a:ext cx="5027195" cy="473143"/>
          </a:xfrm>
          <a:prstGeom prst="rect">
            <a:avLst/>
          </a:prstGeom>
        </p:spPr>
        <p:txBody>
          <a:bodyPr wrap="square">
            <a:spAutoFit/>
          </a:bodyPr>
          <a:lstStyle/>
          <a:p>
            <a:pPr>
              <a:lnSpc>
                <a:spcPts val="1500"/>
              </a:lnSpc>
            </a:pPr>
            <a:r>
              <a:rPr lang="en-US" altLang="ja-JP" sz="1200" b="1" dirty="0">
                <a:latin typeface="Meiryo UI" panose="020B0604030504040204" pitchFamily="50" charset="-128"/>
                <a:ea typeface="Meiryo UI" panose="020B0604030504040204" pitchFamily="50" charset="-128"/>
              </a:rPr>
              <a:t>SDGs</a:t>
            </a:r>
            <a:r>
              <a:rPr lang="ja-JP" altLang="en-US" sz="1200" b="1" dirty="0">
                <a:latin typeface="Meiryo UI" panose="020B0604030504040204" pitchFamily="50" charset="-128"/>
                <a:ea typeface="Meiryo UI" panose="020B0604030504040204" pitchFamily="50" charset="-128"/>
              </a:rPr>
              <a:t>をリードする豪華有識者から、</a:t>
            </a:r>
            <a:r>
              <a:rPr lang="en-US" altLang="ja-JP" sz="1200" b="1" dirty="0">
                <a:latin typeface="Meiryo UI" panose="020B0604030504040204" pitchFamily="50" charset="-128"/>
                <a:ea typeface="Meiryo UI" panose="020B0604030504040204" pitchFamily="50" charset="-128"/>
              </a:rPr>
              <a:t>SDGs</a:t>
            </a:r>
            <a:r>
              <a:rPr lang="ja-JP" altLang="en-US" sz="1200" b="1" dirty="0">
                <a:latin typeface="Meiryo UI" panose="020B0604030504040204" pitchFamily="50" charset="-128"/>
                <a:ea typeface="Meiryo UI" panose="020B0604030504040204" pitchFamily="50" charset="-128"/>
              </a:rPr>
              <a:t>を取り巻く最新情報やサステナビリティを活動の中心に据える企業の考え方などについて講演。</a:t>
            </a:r>
            <a:endParaRPr lang="en-US" altLang="ja-JP" sz="1200" b="1" dirty="0">
              <a:latin typeface="Meiryo UI" panose="020B0604030504040204" pitchFamily="50" charset="-128"/>
              <a:ea typeface="Meiryo UI" panose="020B0604030504040204" pitchFamily="50" charset="-128"/>
            </a:endParaRPr>
          </a:p>
        </p:txBody>
      </p:sp>
      <p:sp>
        <p:nvSpPr>
          <p:cNvPr id="51" name="正方形/長方形 50">
            <a:extLst>
              <a:ext uri="{FF2B5EF4-FFF2-40B4-BE49-F238E27FC236}">
                <a16:creationId xmlns:a16="http://schemas.microsoft.com/office/drawing/2014/main" id="{BA461A89-4678-4E6A-B681-9D6A9D65483C}"/>
              </a:ext>
            </a:extLst>
          </p:cNvPr>
          <p:cNvSpPr/>
          <p:nvPr/>
        </p:nvSpPr>
        <p:spPr>
          <a:xfrm>
            <a:off x="5313608" y="2962411"/>
            <a:ext cx="5274701" cy="4113254"/>
          </a:xfrm>
          <a:prstGeom prst="rect">
            <a:avLst/>
          </a:prstGeom>
          <a:solidFill>
            <a:srgbClr val="00B050">
              <a:alpha val="2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52" name="正方形/長方形 51">
            <a:extLst>
              <a:ext uri="{FF2B5EF4-FFF2-40B4-BE49-F238E27FC236}">
                <a16:creationId xmlns:a16="http://schemas.microsoft.com/office/drawing/2014/main" id="{CBF5E580-2AB9-4F8B-82FB-5F8E2E03BC72}"/>
              </a:ext>
            </a:extLst>
          </p:cNvPr>
          <p:cNvSpPr/>
          <p:nvPr/>
        </p:nvSpPr>
        <p:spPr>
          <a:xfrm>
            <a:off x="5490039" y="2812610"/>
            <a:ext cx="2846240" cy="32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00B050"/>
                </a:solidFill>
                <a:latin typeface="Meiryo UI" panose="020B0604030504040204" pitchFamily="50" charset="-128"/>
                <a:ea typeface="Meiryo UI" panose="020B0604030504040204" pitchFamily="50" charset="-128"/>
              </a:rPr>
              <a:t>パネルディスカッション</a:t>
            </a:r>
          </a:p>
        </p:txBody>
      </p:sp>
      <p:sp>
        <p:nvSpPr>
          <p:cNvPr id="53" name="正方形/長方形 52">
            <a:extLst>
              <a:ext uri="{FF2B5EF4-FFF2-40B4-BE49-F238E27FC236}">
                <a16:creationId xmlns:a16="http://schemas.microsoft.com/office/drawing/2014/main" id="{620B923A-042E-4937-AAAD-DA004744C808}"/>
              </a:ext>
            </a:extLst>
          </p:cNvPr>
          <p:cNvSpPr/>
          <p:nvPr/>
        </p:nvSpPr>
        <p:spPr>
          <a:xfrm>
            <a:off x="5366072" y="3183308"/>
            <a:ext cx="5096559" cy="1988403"/>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pic>
        <p:nvPicPr>
          <p:cNvPr id="54" name="図 53">
            <a:extLst>
              <a:ext uri="{FF2B5EF4-FFF2-40B4-BE49-F238E27FC236}">
                <a16:creationId xmlns:a16="http://schemas.microsoft.com/office/drawing/2014/main" id="{8568BF87-550A-4B1C-8E37-77A53BE57B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7266" y="4798389"/>
            <a:ext cx="1256836" cy="271747"/>
          </a:xfrm>
          <a:prstGeom prst="rect">
            <a:avLst/>
          </a:prstGeom>
        </p:spPr>
      </p:pic>
      <p:pic>
        <p:nvPicPr>
          <p:cNvPr id="55" name="図 54">
            <a:extLst>
              <a:ext uri="{FF2B5EF4-FFF2-40B4-BE49-F238E27FC236}">
                <a16:creationId xmlns:a16="http://schemas.microsoft.com/office/drawing/2014/main" id="{CAF74FFC-F04E-43EA-A2D7-39CB36BD92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53737" y="4184965"/>
            <a:ext cx="1223893" cy="321866"/>
          </a:xfrm>
          <a:prstGeom prst="rect">
            <a:avLst/>
          </a:prstGeom>
        </p:spPr>
      </p:pic>
      <p:sp>
        <p:nvSpPr>
          <p:cNvPr id="56" name="正方形/長方形 55">
            <a:extLst>
              <a:ext uri="{FF2B5EF4-FFF2-40B4-BE49-F238E27FC236}">
                <a16:creationId xmlns:a16="http://schemas.microsoft.com/office/drawing/2014/main" id="{32989E00-959D-4DBE-B36E-4D4B73845E04}"/>
              </a:ext>
            </a:extLst>
          </p:cNvPr>
          <p:cNvSpPr/>
          <p:nvPr/>
        </p:nvSpPr>
        <p:spPr>
          <a:xfrm>
            <a:off x="5443098" y="3191942"/>
            <a:ext cx="5002181" cy="477054"/>
          </a:xfrm>
          <a:prstGeom prst="rect">
            <a:avLst/>
          </a:prstGeom>
        </p:spPr>
        <p:txBody>
          <a:bodyPr wrap="square">
            <a:spAutoFit/>
          </a:bodyPr>
          <a:lstStyle/>
          <a:p>
            <a:pPr>
              <a:lnSpc>
                <a:spcPts val="1500"/>
              </a:lnSpc>
            </a:pPr>
            <a:r>
              <a:rPr lang="ja-JP" altLang="en-US" sz="1300" dirty="0">
                <a:latin typeface="Meiryo UI" panose="020B0604030504040204" pitchFamily="50" charset="-128"/>
                <a:ea typeface="Meiryo UI" panose="020B0604030504040204" pitchFamily="50" charset="-128"/>
              </a:rPr>
              <a:t>消費者の脱炭素行動変容をめざす官民連携プロジェクトに参画する、大阪府環境農林水産部と民間企業が登壇</a:t>
            </a:r>
            <a:endParaRPr lang="en-US" altLang="ja-JP" sz="1300" dirty="0">
              <a:latin typeface="Meiryo UI" panose="020B0604030504040204" pitchFamily="50" charset="-128"/>
              <a:ea typeface="Meiryo UI" panose="020B0604030504040204" pitchFamily="50" charset="-128"/>
            </a:endParaRPr>
          </a:p>
        </p:txBody>
      </p:sp>
      <p:sp>
        <p:nvSpPr>
          <p:cNvPr id="57" name="正方形/長方形 56">
            <a:extLst>
              <a:ext uri="{FF2B5EF4-FFF2-40B4-BE49-F238E27FC236}">
                <a16:creationId xmlns:a16="http://schemas.microsoft.com/office/drawing/2014/main" id="{AB06B8B8-E49F-4F43-BC2D-5E9D1C56D7DF}"/>
              </a:ext>
            </a:extLst>
          </p:cNvPr>
          <p:cNvSpPr/>
          <p:nvPr/>
        </p:nvSpPr>
        <p:spPr>
          <a:xfrm>
            <a:off x="7500192" y="4497468"/>
            <a:ext cx="1087407" cy="339004"/>
          </a:xfrm>
          <a:prstGeom prst="rect">
            <a:avLst/>
          </a:prstGeom>
        </p:spPr>
        <p:txBody>
          <a:bodyPr wrap="square">
            <a:spAutoFit/>
          </a:bodyPr>
          <a:lstStyle/>
          <a:p>
            <a:pPr>
              <a:lnSpc>
                <a:spcPts val="2300"/>
              </a:lnSpc>
            </a:pP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モデレータ</a:t>
            </a:r>
            <a:r>
              <a:rPr lang="en-US" altLang="ja-JP" sz="1000" dirty="0">
                <a:latin typeface="Meiryo UI" panose="020B0604030504040204" pitchFamily="50" charset="-128"/>
                <a:ea typeface="Meiryo UI" panose="020B0604030504040204" pitchFamily="50" charset="-128"/>
              </a:rPr>
              <a:t>―)</a:t>
            </a:r>
          </a:p>
        </p:txBody>
      </p:sp>
      <p:sp>
        <p:nvSpPr>
          <p:cNvPr id="58" name="正方形/長方形 57">
            <a:extLst>
              <a:ext uri="{FF2B5EF4-FFF2-40B4-BE49-F238E27FC236}">
                <a16:creationId xmlns:a16="http://schemas.microsoft.com/office/drawing/2014/main" id="{128F16DE-A1E9-436F-BD7A-7A60519924E2}"/>
              </a:ext>
            </a:extLst>
          </p:cNvPr>
          <p:cNvSpPr/>
          <p:nvPr/>
        </p:nvSpPr>
        <p:spPr>
          <a:xfrm>
            <a:off x="65072" y="4771602"/>
            <a:ext cx="1728142" cy="400110"/>
          </a:xfrm>
          <a:prstGeom prst="rect">
            <a:avLst/>
          </a:prstGeom>
        </p:spPr>
        <p:txBody>
          <a:bodyPr wrap="square">
            <a:spAutoFit/>
          </a:bodyPr>
          <a:lstStyle/>
          <a:p>
            <a:pPr algn="ctr">
              <a:lnSpc>
                <a:spcPts val="1200"/>
              </a:lnSpc>
            </a:pPr>
            <a:r>
              <a:rPr lang="ja-JP" altLang="en-US" sz="1000" dirty="0">
                <a:latin typeface="Meiryo UI" panose="020B0604030504040204" pitchFamily="50" charset="-128"/>
                <a:ea typeface="Meiryo UI" panose="020B0604030504040204" pitchFamily="50" charset="-128"/>
              </a:rPr>
              <a:t>蟹江 憲史 氏</a:t>
            </a:r>
            <a:endParaRPr lang="en-US" altLang="ja-JP" sz="1000" dirty="0">
              <a:latin typeface="Meiryo UI" panose="020B0604030504040204" pitchFamily="50" charset="-128"/>
              <a:ea typeface="Meiryo UI" panose="020B0604030504040204" pitchFamily="50" charset="-128"/>
            </a:endParaRPr>
          </a:p>
          <a:p>
            <a:pPr algn="ctr">
              <a:lnSpc>
                <a:spcPts val="1200"/>
              </a:lnSpc>
            </a:pPr>
            <a:r>
              <a:rPr lang="ja-JP" altLang="en-US" sz="1000" dirty="0">
                <a:latin typeface="Meiryo UI" panose="020B0604030504040204" pitchFamily="50" charset="-128"/>
                <a:ea typeface="Meiryo UI" panose="020B0604030504040204" pitchFamily="50" charset="-128"/>
              </a:rPr>
              <a:t>（慶應義塾大学大学院）</a:t>
            </a:r>
            <a:endParaRPr lang="en-US" altLang="ja-JP" sz="1000" dirty="0">
              <a:latin typeface="Meiryo UI" panose="020B0604030504040204" pitchFamily="50" charset="-128"/>
              <a:ea typeface="Meiryo UI" panose="020B0604030504040204" pitchFamily="50" charset="-128"/>
            </a:endParaRPr>
          </a:p>
        </p:txBody>
      </p:sp>
      <p:sp>
        <p:nvSpPr>
          <p:cNvPr id="59" name="正方形/長方形 58">
            <a:extLst>
              <a:ext uri="{FF2B5EF4-FFF2-40B4-BE49-F238E27FC236}">
                <a16:creationId xmlns:a16="http://schemas.microsoft.com/office/drawing/2014/main" id="{10D73FF8-F70D-4D50-BB6F-5E651A7E50B1}"/>
              </a:ext>
            </a:extLst>
          </p:cNvPr>
          <p:cNvSpPr/>
          <p:nvPr/>
        </p:nvSpPr>
        <p:spPr>
          <a:xfrm>
            <a:off x="1647749" y="4752670"/>
            <a:ext cx="1775926" cy="400110"/>
          </a:xfrm>
          <a:prstGeom prst="rect">
            <a:avLst/>
          </a:prstGeom>
        </p:spPr>
        <p:txBody>
          <a:bodyPr wrap="square">
            <a:spAutoFit/>
          </a:bodyPr>
          <a:lstStyle/>
          <a:p>
            <a:pPr algn="ctr">
              <a:lnSpc>
                <a:spcPts val="1200"/>
              </a:lnSpc>
            </a:pPr>
            <a:r>
              <a:rPr lang="ja-JP" altLang="en-US" sz="1000" dirty="0">
                <a:latin typeface="Meiryo UI" panose="020B0604030504040204" pitchFamily="50" charset="-128"/>
                <a:ea typeface="Meiryo UI" panose="020B0604030504040204" pitchFamily="50" charset="-128"/>
              </a:rPr>
              <a:t>青柳 亮子 氏</a:t>
            </a:r>
            <a:endParaRPr lang="en-US" altLang="ja-JP" sz="1000" dirty="0">
              <a:latin typeface="Meiryo UI" panose="020B0604030504040204" pitchFamily="50" charset="-128"/>
              <a:ea typeface="Meiryo UI" panose="020B0604030504040204" pitchFamily="50" charset="-128"/>
            </a:endParaRPr>
          </a:p>
          <a:p>
            <a:pPr algn="ctr">
              <a:lnSpc>
                <a:spcPts val="1200"/>
              </a:lnSpc>
            </a:pPr>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Schneider Electric</a:t>
            </a:r>
            <a:r>
              <a:rPr lang="ja-JP" altLang="en-US" sz="1000" dirty="0">
                <a:latin typeface="Meiryo UI" panose="020B0604030504040204" pitchFamily="50" charset="-128"/>
                <a:ea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endParaRPr>
          </a:p>
        </p:txBody>
      </p:sp>
      <p:sp>
        <p:nvSpPr>
          <p:cNvPr id="60" name="正方形/長方形 59">
            <a:extLst>
              <a:ext uri="{FF2B5EF4-FFF2-40B4-BE49-F238E27FC236}">
                <a16:creationId xmlns:a16="http://schemas.microsoft.com/office/drawing/2014/main" id="{B0EDDB94-112C-452A-BD2E-8286130BE4A7}"/>
              </a:ext>
            </a:extLst>
          </p:cNvPr>
          <p:cNvSpPr/>
          <p:nvPr/>
        </p:nvSpPr>
        <p:spPr>
          <a:xfrm>
            <a:off x="2947059" y="4749434"/>
            <a:ext cx="2674669" cy="400110"/>
          </a:xfrm>
          <a:prstGeom prst="rect">
            <a:avLst/>
          </a:prstGeom>
        </p:spPr>
        <p:txBody>
          <a:bodyPr wrap="square">
            <a:spAutoFit/>
          </a:bodyPr>
          <a:lstStyle/>
          <a:p>
            <a:pPr algn="ctr">
              <a:lnSpc>
                <a:spcPts val="1200"/>
              </a:lnSpc>
            </a:pPr>
            <a:r>
              <a:rPr lang="ja-JP" altLang="en-US" sz="1000" dirty="0">
                <a:latin typeface="Meiryo UI" panose="020B0604030504040204" pitchFamily="50" charset="-128"/>
                <a:ea typeface="Meiryo UI" panose="020B0604030504040204" pitchFamily="50" charset="-128"/>
              </a:rPr>
              <a:t>川久保 俊 氏</a:t>
            </a:r>
            <a:endParaRPr lang="en-US" altLang="ja-JP" sz="1000" dirty="0">
              <a:latin typeface="Meiryo UI" panose="020B0604030504040204" pitchFamily="50" charset="-128"/>
              <a:ea typeface="Meiryo UI" panose="020B0604030504040204" pitchFamily="50" charset="-128"/>
            </a:endParaRPr>
          </a:p>
          <a:p>
            <a:pPr algn="ctr">
              <a:lnSpc>
                <a:spcPts val="1200"/>
              </a:lnSpc>
            </a:pPr>
            <a:r>
              <a:rPr lang="ja-JP" altLang="en-US" sz="1000" dirty="0">
                <a:latin typeface="Meiryo UI" panose="020B0604030504040204" pitchFamily="50" charset="-128"/>
                <a:ea typeface="Meiryo UI" panose="020B0604030504040204" pitchFamily="50" charset="-128"/>
              </a:rPr>
              <a:t>（慶應義塾大学</a:t>
            </a:r>
            <a:r>
              <a:rPr lang="en-US" altLang="ja-JP" sz="10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大阪府</a:t>
            </a:r>
            <a:r>
              <a:rPr lang="en-US" altLang="ja-JP" sz="900" dirty="0">
                <a:latin typeface="Meiryo UI" panose="020B0604030504040204" pitchFamily="50" charset="-128"/>
                <a:ea typeface="Meiryo UI" panose="020B0604030504040204" pitchFamily="50" charset="-128"/>
              </a:rPr>
              <a:t>SDGs</a:t>
            </a:r>
            <a:r>
              <a:rPr lang="ja-JP" altLang="en-US" sz="900" dirty="0">
                <a:latin typeface="Meiryo UI" panose="020B0604030504040204" pitchFamily="50" charset="-128"/>
                <a:ea typeface="Meiryo UI" panose="020B0604030504040204" pitchFamily="50" charset="-128"/>
              </a:rPr>
              <a:t>有識者</a:t>
            </a:r>
            <a:r>
              <a:rPr lang="ja-JP" altLang="en-US" sz="1000" dirty="0">
                <a:latin typeface="Meiryo UI" panose="020B0604030504040204" pitchFamily="50" charset="-128"/>
                <a:ea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endParaRPr>
          </a:p>
        </p:txBody>
      </p:sp>
      <p:sp>
        <p:nvSpPr>
          <p:cNvPr id="64" name="正方形/長方形 63">
            <a:extLst>
              <a:ext uri="{FF2B5EF4-FFF2-40B4-BE49-F238E27FC236}">
                <a16:creationId xmlns:a16="http://schemas.microsoft.com/office/drawing/2014/main" id="{2298EAD7-9965-4D8E-9D1F-88900B5CB8B4}"/>
              </a:ext>
            </a:extLst>
          </p:cNvPr>
          <p:cNvSpPr/>
          <p:nvPr/>
        </p:nvSpPr>
        <p:spPr>
          <a:xfrm>
            <a:off x="258695" y="6634185"/>
            <a:ext cx="1898098" cy="456985"/>
          </a:xfrm>
          <a:prstGeom prst="rect">
            <a:avLst/>
          </a:prstGeom>
        </p:spPr>
        <p:txBody>
          <a:bodyPr wrap="square">
            <a:spAutoFit/>
          </a:bodyPr>
          <a:lstStyle/>
          <a:p>
            <a:pPr>
              <a:lnSpc>
                <a:spcPts val="1500"/>
              </a:lnSpc>
            </a:pPr>
            <a:r>
              <a:rPr lang="ja-JP" altLang="en-US" sz="1000" dirty="0">
                <a:latin typeface="Meiryo UI" panose="020B0604030504040204" pitchFamily="50" charset="-128"/>
                <a:ea typeface="Meiryo UI" panose="020B0604030504040204" pitchFamily="50" charset="-128"/>
              </a:rPr>
              <a:t>補助犬の普及に取り組む</a:t>
            </a:r>
            <a:endParaRPr lang="en-US" altLang="ja-JP" sz="1000" dirty="0">
              <a:latin typeface="Meiryo UI" panose="020B0604030504040204" pitchFamily="50" charset="-128"/>
              <a:ea typeface="Meiryo UI" panose="020B0604030504040204" pitchFamily="50" charset="-128"/>
            </a:endParaRPr>
          </a:p>
          <a:p>
            <a:pPr>
              <a:lnSpc>
                <a:spcPts val="1500"/>
              </a:lnSpc>
            </a:pPr>
            <a:r>
              <a:rPr lang="ja-JP" altLang="en-US" sz="1000" dirty="0">
                <a:latin typeface="Meiryo UI" panose="020B0604030504040204" pitchFamily="50" charset="-128"/>
                <a:ea typeface="Meiryo UI" panose="020B0604030504040204" pitchFamily="50" charset="-128"/>
              </a:rPr>
              <a:t>演歌歌手中村美律子さん</a:t>
            </a:r>
            <a:endParaRPr lang="en-US" altLang="ja-JP" sz="1000" dirty="0">
              <a:latin typeface="Meiryo UI" panose="020B0604030504040204" pitchFamily="50" charset="-128"/>
              <a:ea typeface="Meiryo UI" panose="020B0604030504040204" pitchFamily="50" charset="-128"/>
            </a:endParaRPr>
          </a:p>
        </p:txBody>
      </p:sp>
      <p:sp>
        <p:nvSpPr>
          <p:cNvPr id="65" name="正方形/長方形 64">
            <a:extLst>
              <a:ext uri="{FF2B5EF4-FFF2-40B4-BE49-F238E27FC236}">
                <a16:creationId xmlns:a16="http://schemas.microsoft.com/office/drawing/2014/main" id="{0AC7760C-A16F-4167-886C-434DF60435E5}"/>
              </a:ext>
            </a:extLst>
          </p:cNvPr>
          <p:cNvSpPr/>
          <p:nvPr/>
        </p:nvSpPr>
        <p:spPr>
          <a:xfrm>
            <a:off x="5369855" y="5283576"/>
            <a:ext cx="5096560" cy="1713267"/>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pic>
        <p:nvPicPr>
          <p:cNvPr id="66" name="図 65">
            <a:extLst>
              <a:ext uri="{FF2B5EF4-FFF2-40B4-BE49-F238E27FC236}">
                <a16:creationId xmlns:a16="http://schemas.microsoft.com/office/drawing/2014/main" id="{83B67A94-B5AB-4741-8210-E60803AAC3E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556392" y="5692765"/>
            <a:ext cx="1545903" cy="440694"/>
          </a:xfrm>
          <a:prstGeom prst="rect">
            <a:avLst/>
          </a:prstGeom>
        </p:spPr>
      </p:pic>
      <p:pic>
        <p:nvPicPr>
          <p:cNvPr id="67" name="図 66">
            <a:extLst>
              <a:ext uri="{FF2B5EF4-FFF2-40B4-BE49-F238E27FC236}">
                <a16:creationId xmlns:a16="http://schemas.microsoft.com/office/drawing/2014/main" id="{0E85287F-1908-4727-8CF0-8F97B453EAF5}"/>
              </a:ext>
            </a:extLst>
          </p:cNvPr>
          <p:cNvPicPr>
            <a:picLocks noChangeAspect="1"/>
          </p:cNvPicPr>
          <p:nvPr/>
        </p:nvPicPr>
        <p:blipFill>
          <a:blip r:embed="rId6"/>
          <a:stretch>
            <a:fillRect/>
          </a:stretch>
        </p:blipFill>
        <p:spPr>
          <a:xfrm>
            <a:off x="5514212" y="6287621"/>
            <a:ext cx="1793623" cy="612319"/>
          </a:xfrm>
          <a:prstGeom prst="rect">
            <a:avLst/>
          </a:prstGeom>
        </p:spPr>
      </p:pic>
      <p:sp>
        <p:nvSpPr>
          <p:cNvPr id="69" name="正方形/長方形 68">
            <a:extLst>
              <a:ext uri="{FF2B5EF4-FFF2-40B4-BE49-F238E27FC236}">
                <a16:creationId xmlns:a16="http://schemas.microsoft.com/office/drawing/2014/main" id="{F997BCB9-9B58-490E-BDB4-69A320CA862C}"/>
              </a:ext>
            </a:extLst>
          </p:cNvPr>
          <p:cNvSpPr/>
          <p:nvPr/>
        </p:nvSpPr>
        <p:spPr>
          <a:xfrm>
            <a:off x="5399532" y="5330765"/>
            <a:ext cx="4254641" cy="284693"/>
          </a:xfrm>
          <a:prstGeom prst="rect">
            <a:avLst/>
          </a:prstGeom>
        </p:spPr>
        <p:txBody>
          <a:bodyPr wrap="square">
            <a:spAutoFit/>
          </a:bodyPr>
          <a:lstStyle/>
          <a:p>
            <a:pPr>
              <a:lnSpc>
                <a:spcPts val="1500"/>
              </a:lnSpc>
            </a:pPr>
            <a:r>
              <a:rPr lang="en-US" altLang="ja-JP" sz="1300" dirty="0">
                <a:latin typeface="Meiryo UI" panose="020B0604030504040204" pitchFamily="50" charset="-128"/>
                <a:ea typeface="Meiryo UI" panose="020B0604030504040204" pitchFamily="50" charset="-128"/>
              </a:rPr>
              <a:t>SDGs×</a:t>
            </a:r>
            <a:r>
              <a:rPr lang="ja-JP" altLang="en-US" sz="1300" dirty="0">
                <a:latin typeface="Meiryo UI" panose="020B0604030504040204" pitchFamily="50" charset="-128"/>
                <a:ea typeface="Meiryo UI" panose="020B0604030504040204" pitchFamily="50" charset="-128"/>
              </a:rPr>
              <a:t>パートナーシップをテーマにパネルディスカッションを実施</a:t>
            </a:r>
            <a:endParaRPr lang="en-US" altLang="ja-JP" sz="1300" dirty="0">
              <a:latin typeface="Meiryo UI" panose="020B0604030504040204" pitchFamily="50" charset="-128"/>
              <a:ea typeface="Meiryo UI" panose="020B0604030504040204" pitchFamily="50" charset="-128"/>
            </a:endParaRPr>
          </a:p>
        </p:txBody>
      </p:sp>
      <p:pic>
        <p:nvPicPr>
          <p:cNvPr id="70" name="図 69">
            <a:extLst>
              <a:ext uri="{FF2B5EF4-FFF2-40B4-BE49-F238E27FC236}">
                <a16:creationId xmlns:a16="http://schemas.microsoft.com/office/drawing/2014/main" id="{42576512-D447-46EB-B9B3-D9BFF1B4A8B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469828" y="3643820"/>
            <a:ext cx="1546578" cy="663093"/>
          </a:xfrm>
          <a:prstGeom prst="rect">
            <a:avLst/>
          </a:prstGeom>
        </p:spPr>
      </p:pic>
      <p:pic>
        <p:nvPicPr>
          <p:cNvPr id="71" name="図 70">
            <a:extLst>
              <a:ext uri="{FF2B5EF4-FFF2-40B4-BE49-F238E27FC236}">
                <a16:creationId xmlns:a16="http://schemas.microsoft.com/office/drawing/2014/main" id="{9729240D-1947-4F19-B71B-FC114BB4807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654304" y="4348151"/>
            <a:ext cx="1223338" cy="737563"/>
          </a:xfrm>
          <a:prstGeom prst="rect">
            <a:avLst/>
          </a:prstGeom>
        </p:spPr>
      </p:pic>
      <p:pic>
        <p:nvPicPr>
          <p:cNvPr id="72" name="図 71">
            <a:extLst>
              <a:ext uri="{FF2B5EF4-FFF2-40B4-BE49-F238E27FC236}">
                <a16:creationId xmlns:a16="http://schemas.microsoft.com/office/drawing/2014/main" id="{83079402-F524-4052-8AA3-99D36BA664D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201001" y="3677630"/>
            <a:ext cx="1386598" cy="420126"/>
          </a:xfrm>
          <a:prstGeom prst="rect">
            <a:avLst/>
          </a:prstGeom>
        </p:spPr>
      </p:pic>
      <p:pic>
        <p:nvPicPr>
          <p:cNvPr id="79" name="図 78">
            <a:extLst>
              <a:ext uri="{FF2B5EF4-FFF2-40B4-BE49-F238E27FC236}">
                <a16:creationId xmlns:a16="http://schemas.microsoft.com/office/drawing/2014/main" id="{047C39B5-1187-4AFD-A4F7-45273256929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645397" y="1530159"/>
            <a:ext cx="1773492" cy="1182328"/>
          </a:xfrm>
          <a:prstGeom prst="rect">
            <a:avLst/>
          </a:prstGeom>
        </p:spPr>
      </p:pic>
      <p:pic>
        <p:nvPicPr>
          <p:cNvPr id="80" name="図 79" descr="グラフィカル ユーザー インターフェイス&#10;&#10;AI 生成コンテンツは誤りを含む可能性があります。">
            <a:extLst>
              <a:ext uri="{FF2B5EF4-FFF2-40B4-BE49-F238E27FC236}">
                <a16:creationId xmlns:a16="http://schemas.microsoft.com/office/drawing/2014/main" id="{DEBCBBDE-62AC-4382-8272-0E44E79A9F52}"/>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a:fillRect/>
          </a:stretch>
        </p:blipFill>
        <p:spPr bwMode="auto">
          <a:xfrm>
            <a:off x="3511559" y="1535136"/>
            <a:ext cx="1307888" cy="1180992"/>
          </a:xfrm>
          <a:prstGeom prst="rect">
            <a:avLst/>
          </a:prstGeom>
          <a:ln>
            <a:noFill/>
          </a:ln>
          <a:extLst>
            <a:ext uri="{53640926-AAD7-44D8-BBD7-CCE9431645EC}">
              <a14:shadowObscured xmlns:a14="http://schemas.microsoft.com/office/drawing/2010/main"/>
            </a:ext>
          </a:extLst>
        </p:spPr>
      </p:pic>
      <p:pic>
        <p:nvPicPr>
          <p:cNvPr id="81" name="図 80">
            <a:extLst>
              <a:ext uri="{FF2B5EF4-FFF2-40B4-BE49-F238E27FC236}">
                <a16:creationId xmlns:a16="http://schemas.microsoft.com/office/drawing/2014/main" id="{3FD4919D-AC8F-47FE-AD9C-6BD76A061D20}"/>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913697" y="1544285"/>
            <a:ext cx="1773492" cy="1182328"/>
          </a:xfrm>
          <a:prstGeom prst="rect">
            <a:avLst/>
          </a:prstGeom>
        </p:spPr>
      </p:pic>
      <p:pic>
        <p:nvPicPr>
          <p:cNvPr id="82" name="図 81">
            <a:extLst>
              <a:ext uri="{FF2B5EF4-FFF2-40B4-BE49-F238E27FC236}">
                <a16:creationId xmlns:a16="http://schemas.microsoft.com/office/drawing/2014/main" id="{E53D04B6-CFC8-4CE6-AFBB-30FCB727E62E}"/>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647750" y="1554915"/>
            <a:ext cx="1773493" cy="1182328"/>
          </a:xfrm>
          <a:prstGeom prst="rect">
            <a:avLst/>
          </a:prstGeom>
        </p:spPr>
      </p:pic>
      <p:pic>
        <p:nvPicPr>
          <p:cNvPr id="83" name="図 82">
            <a:extLst>
              <a:ext uri="{FF2B5EF4-FFF2-40B4-BE49-F238E27FC236}">
                <a16:creationId xmlns:a16="http://schemas.microsoft.com/office/drawing/2014/main" id="{158AEE19-7447-43C2-95E9-4B4ED0157784}"/>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784224" y="1530159"/>
            <a:ext cx="1773493" cy="1182328"/>
          </a:xfrm>
          <a:prstGeom prst="rect">
            <a:avLst/>
          </a:prstGeom>
        </p:spPr>
      </p:pic>
      <p:pic>
        <p:nvPicPr>
          <p:cNvPr id="84" name="図 83">
            <a:extLst>
              <a:ext uri="{FF2B5EF4-FFF2-40B4-BE49-F238E27FC236}">
                <a16:creationId xmlns:a16="http://schemas.microsoft.com/office/drawing/2014/main" id="{05A067BD-68B9-4C23-8B00-289C8DD35069}"/>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04668" y="5671495"/>
            <a:ext cx="1435439" cy="956959"/>
          </a:xfrm>
          <a:prstGeom prst="rect">
            <a:avLst/>
          </a:prstGeom>
        </p:spPr>
      </p:pic>
      <p:pic>
        <p:nvPicPr>
          <p:cNvPr id="85" name="図 84">
            <a:extLst>
              <a:ext uri="{FF2B5EF4-FFF2-40B4-BE49-F238E27FC236}">
                <a16:creationId xmlns:a16="http://schemas.microsoft.com/office/drawing/2014/main" id="{EB3C2E47-25D9-4D0B-A41F-81A38274912F}"/>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405796" y="3774945"/>
            <a:ext cx="1688647" cy="949864"/>
          </a:xfrm>
          <a:prstGeom prst="rect">
            <a:avLst/>
          </a:prstGeom>
        </p:spPr>
      </p:pic>
      <p:pic>
        <p:nvPicPr>
          <p:cNvPr id="86" name="図 85" descr="スーツを着た男性&#10;&#10;AI 生成コンテンツは誤りを含む可能性があります。">
            <a:extLst>
              <a:ext uri="{FF2B5EF4-FFF2-40B4-BE49-F238E27FC236}">
                <a16:creationId xmlns:a16="http://schemas.microsoft.com/office/drawing/2014/main" id="{F38A4CCB-6F7B-4CCE-BD83-C0DD21194463}"/>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81750" y="3643820"/>
            <a:ext cx="1441319" cy="1080989"/>
          </a:xfrm>
          <a:prstGeom prst="rect">
            <a:avLst/>
          </a:prstGeom>
        </p:spPr>
      </p:pic>
      <p:pic>
        <p:nvPicPr>
          <p:cNvPr id="87" name="図 86">
            <a:extLst>
              <a:ext uri="{FF2B5EF4-FFF2-40B4-BE49-F238E27FC236}">
                <a16:creationId xmlns:a16="http://schemas.microsoft.com/office/drawing/2014/main" id="{335CB36E-B65F-4E61-955F-DA2C7462C0EC}"/>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a:stretch>
            <a:fillRect/>
          </a:stretch>
        </p:blipFill>
        <p:spPr bwMode="auto">
          <a:xfrm>
            <a:off x="1793214" y="3635282"/>
            <a:ext cx="1477859" cy="1116843"/>
          </a:xfrm>
          <a:prstGeom prst="rect">
            <a:avLst/>
          </a:prstGeom>
          <a:ln>
            <a:noFill/>
          </a:ln>
          <a:extLst>
            <a:ext uri="{53640926-AAD7-44D8-BBD7-CCE9431645EC}">
              <a14:shadowObscured xmlns:a14="http://schemas.microsoft.com/office/drawing/2010/main"/>
            </a:ext>
          </a:extLst>
        </p:spPr>
      </p:pic>
      <p:pic>
        <p:nvPicPr>
          <p:cNvPr id="88" name="図 87">
            <a:extLst>
              <a:ext uri="{FF2B5EF4-FFF2-40B4-BE49-F238E27FC236}">
                <a16:creationId xmlns:a16="http://schemas.microsoft.com/office/drawing/2014/main" id="{0BADA515-69B5-4A64-BA13-EE1645CEF828}"/>
              </a:ext>
            </a:extLst>
          </p:cNvPr>
          <p:cNvPicPr>
            <a:picLocks noChangeAspect="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7994867" y="5645455"/>
            <a:ext cx="1920753" cy="1280014"/>
          </a:xfrm>
          <a:prstGeom prst="rect">
            <a:avLst/>
          </a:prstGeom>
          <a:noFill/>
          <a:ln>
            <a:noFill/>
          </a:ln>
        </p:spPr>
      </p:pic>
      <p:pic>
        <p:nvPicPr>
          <p:cNvPr id="5" name="図 4">
            <a:extLst>
              <a:ext uri="{FF2B5EF4-FFF2-40B4-BE49-F238E27FC236}">
                <a16:creationId xmlns:a16="http://schemas.microsoft.com/office/drawing/2014/main" id="{6FF8B181-6075-49D2-BE10-68BB10AAFD97}"/>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8677498" y="3794171"/>
            <a:ext cx="1713999" cy="1142666"/>
          </a:xfrm>
          <a:prstGeom prst="rect">
            <a:avLst/>
          </a:prstGeom>
        </p:spPr>
      </p:pic>
      <p:pic>
        <p:nvPicPr>
          <p:cNvPr id="89" name="図 88" descr="ポーズをとっているスーツ姿の男性たち&#10;&#10;AI 生成コンテンツは誤りを含む可能性があります。">
            <a:extLst>
              <a:ext uri="{FF2B5EF4-FFF2-40B4-BE49-F238E27FC236}">
                <a16:creationId xmlns:a16="http://schemas.microsoft.com/office/drawing/2014/main" id="{636B42E6-788C-47BF-A0EC-265366B74577}"/>
              </a:ext>
            </a:extLst>
          </p:cNvPr>
          <p:cNvPicPr>
            <a:picLocks noChangeAspect="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3599847" y="5630073"/>
            <a:ext cx="1419707" cy="1065747"/>
          </a:xfrm>
          <a:prstGeom prst="rect">
            <a:avLst/>
          </a:prstGeom>
          <a:noFill/>
          <a:ln>
            <a:noFill/>
          </a:ln>
        </p:spPr>
      </p:pic>
      <p:pic>
        <p:nvPicPr>
          <p:cNvPr id="90" name="図 89">
            <a:extLst>
              <a:ext uri="{FF2B5EF4-FFF2-40B4-BE49-F238E27FC236}">
                <a16:creationId xmlns:a16="http://schemas.microsoft.com/office/drawing/2014/main" id="{FFDC2393-8229-445C-9CC4-F5D928B9E926}"/>
              </a:ext>
            </a:extLst>
          </p:cNvPr>
          <p:cNvPicPr>
            <a:picLocks noChangeAspect="1"/>
          </p:cNvPicPr>
          <p:nvPr/>
        </p:nvPicPr>
        <p:blipFill>
          <a:blip r:embed="rId22"/>
          <a:stretch>
            <a:fillRect/>
          </a:stretch>
        </p:blipFill>
        <p:spPr>
          <a:xfrm>
            <a:off x="2102487" y="5646792"/>
            <a:ext cx="1409072" cy="1058342"/>
          </a:xfrm>
          <a:prstGeom prst="rect">
            <a:avLst/>
          </a:prstGeom>
        </p:spPr>
      </p:pic>
      <p:sp>
        <p:nvSpPr>
          <p:cNvPr id="91" name="正方形/長方形 90">
            <a:extLst>
              <a:ext uri="{FF2B5EF4-FFF2-40B4-BE49-F238E27FC236}">
                <a16:creationId xmlns:a16="http://schemas.microsoft.com/office/drawing/2014/main" id="{C0D2AC4B-FA42-48F9-B013-A2759DF9A204}"/>
              </a:ext>
            </a:extLst>
          </p:cNvPr>
          <p:cNvSpPr/>
          <p:nvPr/>
        </p:nvSpPr>
        <p:spPr>
          <a:xfrm>
            <a:off x="2102487" y="6718220"/>
            <a:ext cx="2536744" cy="262059"/>
          </a:xfrm>
          <a:prstGeom prst="rect">
            <a:avLst/>
          </a:prstGeom>
        </p:spPr>
        <p:txBody>
          <a:bodyPr wrap="square">
            <a:spAutoFit/>
          </a:bodyPr>
          <a:lstStyle/>
          <a:p>
            <a:pPr>
              <a:lnSpc>
                <a:spcPts val="1500"/>
              </a:lnSpc>
            </a:pPr>
            <a:r>
              <a:rPr lang="ja-JP" altLang="en-US" sz="1000" dirty="0">
                <a:latin typeface="Meiryo UI" panose="020B0604030504040204" pitchFamily="50" charset="-128"/>
                <a:ea typeface="Meiryo UI" panose="020B0604030504040204" pitchFamily="50" charset="-128"/>
              </a:rPr>
              <a:t>ユース世代から</a:t>
            </a:r>
            <a:r>
              <a:rPr lang="en-US" altLang="ja-JP" sz="1000" dirty="0">
                <a:latin typeface="Meiryo UI" panose="020B0604030504040204" pitchFamily="50" charset="-128"/>
                <a:ea typeface="Meiryo UI" panose="020B0604030504040204" pitchFamily="50" charset="-128"/>
              </a:rPr>
              <a:t>SDGs</a:t>
            </a:r>
            <a:r>
              <a:rPr lang="ja-JP" altLang="en-US" sz="1000" dirty="0">
                <a:latin typeface="Meiryo UI" panose="020B0604030504040204" pitchFamily="50" charset="-128"/>
                <a:ea typeface="Meiryo UI" panose="020B0604030504040204" pitchFamily="50" charset="-128"/>
              </a:rPr>
              <a:t>アクションを発信</a:t>
            </a:r>
            <a:endParaRPr lang="en-US" altLang="ja-JP" sz="1000" dirty="0">
              <a:latin typeface="Meiryo UI" panose="020B0604030504040204" pitchFamily="50" charset="-128"/>
              <a:ea typeface="Meiryo UI" panose="020B0604030504040204" pitchFamily="50" charset="-128"/>
            </a:endParaRPr>
          </a:p>
        </p:txBody>
      </p:sp>
      <p:sp>
        <p:nvSpPr>
          <p:cNvPr id="93" name="正方形/長方形 92">
            <a:extLst>
              <a:ext uri="{FF2B5EF4-FFF2-40B4-BE49-F238E27FC236}">
                <a16:creationId xmlns:a16="http://schemas.microsoft.com/office/drawing/2014/main" id="{3E1B2DEE-7D9A-477A-BB5A-58A0236F7341}"/>
              </a:ext>
            </a:extLst>
          </p:cNvPr>
          <p:cNvSpPr/>
          <p:nvPr/>
        </p:nvSpPr>
        <p:spPr>
          <a:xfrm>
            <a:off x="65072" y="5267066"/>
            <a:ext cx="3390180" cy="3360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0070C0"/>
                </a:solidFill>
                <a:latin typeface="Meiryo UI" panose="020B0604030504040204" pitchFamily="50" charset="-128"/>
                <a:ea typeface="Meiryo UI" panose="020B0604030504040204" pitchFamily="50" charset="-128"/>
              </a:rPr>
              <a:t>様々なステークホルダーから発信</a:t>
            </a:r>
          </a:p>
        </p:txBody>
      </p:sp>
      <p:pic>
        <p:nvPicPr>
          <p:cNvPr id="96" name="図 95">
            <a:extLst>
              <a:ext uri="{FF2B5EF4-FFF2-40B4-BE49-F238E27FC236}">
                <a16:creationId xmlns:a16="http://schemas.microsoft.com/office/drawing/2014/main" id="{FDBB096F-F268-4865-B8C2-94DAF2D7DDED}"/>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10718220" y="1228368"/>
            <a:ext cx="2010384" cy="1340256"/>
          </a:xfrm>
          <a:prstGeom prst="rect">
            <a:avLst/>
          </a:prstGeom>
        </p:spPr>
      </p:pic>
      <p:pic>
        <p:nvPicPr>
          <p:cNvPr id="97" name="図 96">
            <a:extLst>
              <a:ext uri="{FF2B5EF4-FFF2-40B4-BE49-F238E27FC236}">
                <a16:creationId xmlns:a16="http://schemas.microsoft.com/office/drawing/2014/main" id="{ABA5265F-F87E-45D6-A70D-F74852893C76}"/>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10709888" y="2653934"/>
            <a:ext cx="2010384" cy="1340256"/>
          </a:xfrm>
          <a:prstGeom prst="rect">
            <a:avLst/>
          </a:prstGeom>
        </p:spPr>
      </p:pic>
      <p:pic>
        <p:nvPicPr>
          <p:cNvPr id="99" name="図 98">
            <a:extLst>
              <a:ext uri="{FF2B5EF4-FFF2-40B4-BE49-F238E27FC236}">
                <a16:creationId xmlns:a16="http://schemas.microsoft.com/office/drawing/2014/main" id="{71181AC2-32AF-4755-A9CC-880E6611FB25}"/>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10732666" y="4058408"/>
            <a:ext cx="2004546" cy="1503409"/>
          </a:xfrm>
          <a:prstGeom prst="rect">
            <a:avLst/>
          </a:prstGeom>
        </p:spPr>
      </p:pic>
      <p:pic>
        <p:nvPicPr>
          <p:cNvPr id="101" name="図 100">
            <a:extLst>
              <a:ext uri="{FF2B5EF4-FFF2-40B4-BE49-F238E27FC236}">
                <a16:creationId xmlns:a16="http://schemas.microsoft.com/office/drawing/2014/main" id="{E7E3BB6B-AE10-4BAD-90C7-892BAF53A97F}"/>
              </a:ext>
            </a:extLst>
          </p:cNvPr>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10732666" y="5615458"/>
            <a:ext cx="2004093" cy="1503409"/>
          </a:xfrm>
          <a:prstGeom prst="rect">
            <a:avLst/>
          </a:prstGeom>
        </p:spPr>
      </p:pic>
      <p:sp>
        <p:nvSpPr>
          <p:cNvPr id="102" name="テキスト ボックス 101">
            <a:extLst>
              <a:ext uri="{FF2B5EF4-FFF2-40B4-BE49-F238E27FC236}">
                <a16:creationId xmlns:a16="http://schemas.microsoft.com/office/drawing/2014/main" id="{F2CB60A7-66CD-400A-AF4E-BB8234ACFCFE}"/>
              </a:ext>
            </a:extLst>
          </p:cNvPr>
          <p:cNvSpPr txBox="1"/>
          <p:nvPr/>
        </p:nvSpPr>
        <p:spPr>
          <a:xfrm>
            <a:off x="151847" y="847920"/>
            <a:ext cx="8303272"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prstClr val="black"/>
                </a:solidFill>
                <a:latin typeface="Meiryo UI" panose="020B0604030504040204" pitchFamily="50" charset="-128"/>
                <a:ea typeface="Meiryo UI" panose="020B0604030504040204" pitchFamily="50" charset="-128"/>
              </a:rPr>
              <a:t>開催日：</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a:t>
            </a:r>
            <a:r>
              <a:rPr kumimoji="1" lang="ja-JP" altLang="en-US" sz="1600" dirty="0">
                <a:solidFill>
                  <a:prstClr val="black"/>
                </a:solidFill>
                <a:latin typeface="Meiryo UI" panose="020B0604030504040204" pitchFamily="50" charset="-128"/>
                <a:ea typeface="Meiryo UI" panose="020B0604030504040204" pitchFamily="50" charset="-128"/>
              </a:rPr>
              <a:t>７</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lang="ja-JP" altLang="en-US" sz="1600" dirty="0">
                <a:solidFill>
                  <a:prstClr val="black"/>
                </a:solidFill>
                <a:latin typeface="Meiryo UI" panose="020B0604030504040204" pitchFamily="50" charset="-128"/>
                <a:ea typeface="Meiryo UI" panose="020B0604030504040204" pitchFamily="50" charset="-128"/>
              </a:rPr>
              <a:t>９月５日</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（金）</a:t>
            </a:r>
            <a:r>
              <a:rPr kumimoji="1" lang="en-US" altLang="zh-TW"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13</a:t>
            </a:r>
            <a:r>
              <a:rPr kumimoji="1" lang="zh-TW"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時～</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時</a:t>
            </a:r>
            <a:r>
              <a:rPr kumimoji="1" lang="en-US" altLang="ja-JP" sz="1600" dirty="0">
                <a:solidFill>
                  <a:prstClr val="black"/>
                </a:solidFill>
                <a:latin typeface="Meiryo UI" panose="020B0604030504040204" pitchFamily="50" charset="-128"/>
                <a:ea typeface="Meiryo UI" panose="020B0604030504040204" pitchFamily="50" charset="-128"/>
              </a:rPr>
              <a:t>30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分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来場者数：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1,552</a:t>
            </a:r>
            <a:r>
              <a:rPr lang="ja-JP" altLang="en-US" sz="1600" dirty="0">
                <a:solidFill>
                  <a:prstClr val="black"/>
                </a:solidFill>
                <a:latin typeface="Meiryo UI" panose="020B0604030504040204" pitchFamily="50" charset="-128"/>
                <a:ea typeface="Meiryo UI" panose="020B0604030504040204" pitchFamily="50" charset="-128"/>
              </a:rPr>
              <a:t>名</a:t>
            </a:r>
            <a:r>
              <a:rPr lang="en-US" altLang="ja-JP" sz="1600" dirty="0">
                <a:solidFill>
                  <a:prstClr val="black"/>
                </a:solidFill>
                <a:latin typeface="Meiryo UI" panose="020B0604030504040204" pitchFamily="50" charset="-128"/>
                <a:ea typeface="Meiryo UI" panose="020B0604030504040204" pitchFamily="50" charset="-128"/>
              </a:rPr>
              <a:t>】</a:t>
            </a:r>
            <a:endParaRPr lang="ja-JP" altLang="en-US" sz="1600" dirty="0">
              <a:solidFill>
                <a:prstClr val="black"/>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9A6F2925-0BB3-437B-B017-2AFA1EEB71E4}"/>
              </a:ext>
            </a:extLst>
          </p:cNvPr>
          <p:cNvSpPr/>
          <p:nvPr/>
        </p:nvSpPr>
        <p:spPr>
          <a:xfrm>
            <a:off x="7526852" y="446254"/>
            <a:ext cx="4899259" cy="46066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rgbClr val="FF0000"/>
                </a:solidFill>
                <a:latin typeface="Meiryo UI" panose="020B0604030504040204" pitchFamily="50" charset="-128"/>
                <a:ea typeface="Meiryo UI" panose="020B0604030504040204" pitchFamily="50" charset="-128"/>
              </a:rPr>
              <a:t>OSAKA</a:t>
            </a:r>
            <a:r>
              <a:rPr kumimoji="1" lang="ja-JP" altLang="en-US" b="1" dirty="0">
                <a:solidFill>
                  <a:srgbClr val="FF0000"/>
                </a:solidFill>
                <a:latin typeface="Meiryo UI" panose="020B0604030504040204" pitchFamily="50" charset="-128"/>
                <a:ea typeface="Meiryo UI" panose="020B0604030504040204" pitchFamily="50" charset="-128"/>
              </a:rPr>
              <a:t> </a:t>
            </a:r>
            <a:r>
              <a:rPr kumimoji="1" lang="en-US" altLang="ja-JP" b="1" dirty="0">
                <a:solidFill>
                  <a:srgbClr val="FF0000"/>
                </a:solidFill>
                <a:latin typeface="Meiryo UI" panose="020B0604030504040204" pitchFamily="50" charset="-128"/>
                <a:ea typeface="Meiryo UI" panose="020B0604030504040204" pitchFamily="50" charset="-128"/>
              </a:rPr>
              <a:t>SDGs</a:t>
            </a:r>
            <a:r>
              <a:rPr kumimoji="1" lang="ja-JP" altLang="en-US" b="1" dirty="0">
                <a:solidFill>
                  <a:srgbClr val="FF0000"/>
                </a:solidFill>
                <a:latin typeface="Meiryo UI" panose="020B0604030504040204" pitchFamily="50" charset="-128"/>
                <a:ea typeface="Meiryo UI" panose="020B0604030504040204" pitchFamily="50" charset="-128"/>
              </a:rPr>
              <a:t> </a:t>
            </a:r>
            <a:r>
              <a:rPr kumimoji="1" lang="en-US" altLang="ja-JP" b="1" dirty="0">
                <a:solidFill>
                  <a:srgbClr val="FF0000"/>
                </a:solidFill>
                <a:latin typeface="Meiryo UI" panose="020B0604030504040204" pitchFamily="50" charset="-128"/>
                <a:ea typeface="Meiryo UI" panose="020B0604030504040204" pitchFamily="50" charset="-128"/>
              </a:rPr>
              <a:t>Forum</a:t>
            </a:r>
            <a:r>
              <a:rPr kumimoji="1" lang="ja-JP" altLang="en-US" b="1" dirty="0">
                <a:solidFill>
                  <a:srgbClr val="FF0000"/>
                </a:solidFill>
                <a:latin typeface="Meiryo UI" panose="020B0604030504040204" pitchFamily="50" charset="-128"/>
                <a:ea typeface="Meiryo UI" panose="020B0604030504040204" pitchFamily="50" charset="-128"/>
              </a:rPr>
              <a:t>最多の</a:t>
            </a:r>
            <a:r>
              <a:rPr kumimoji="1" lang="en-US" altLang="ja-JP" b="1" dirty="0">
                <a:solidFill>
                  <a:srgbClr val="FF0000"/>
                </a:solidFill>
                <a:latin typeface="Meiryo UI" panose="020B0604030504040204" pitchFamily="50" charset="-128"/>
                <a:ea typeface="Meiryo UI" panose="020B0604030504040204" pitchFamily="50" charset="-128"/>
              </a:rPr>
              <a:t>1,552</a:t>
            </a:r>
            <a:r>
              <a:rPr kumimoji="1" lang="ja-JP" altLang="en-US" b="1" dirty="0">
                <a:solidFill>
                  <a:srgbClr val="FF0000"/>
                </a:solidFill>
                <a:latin typeface="Meiryo UI" panose="020B0604030504040204" pitchFamily="50" charset="-128"/>
                <a:ea typeface="Meiryo UI" panose="020B0604030504040204" pitchFamily="50" charset="-128"/>
              </a:rPr>
              <a:t>名が参加</a:t>
            </a:r>
          </a:p>
        </p:txBody>
      </p:sp>
      <p:sp>
        <p:nvSpPr>
          <p:cNvPr id="61" name="スライド番号プレースホルダー 5">
            <a:extLst>
              <a:ext uri="{FF2B5EF4-FFF2-40B4-BE49-F238E27FC236}">
                <a16:creationId xmlns:a16="http://schemas.microsoft.com/office/drawing/2014/main" id="{C45F09FE-4701-4E05-BC69-E7E16255A7B3}"/>
              </a:ext>
            </a:extLst>
          </p:cNvPr>
          <p:cNvSpPr txBox="1">
            <a:spLocks/>
          </p:cNvSpPr>
          <p:nvPr/>
        </p:nvSpPr>
        <p:spPr>
          <a:xfrm>
            <a:off x="12063854" y="61957"/>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10</a:t>
            </a:fld>
            <a:endParaRPr kumimoji="1" lang="ja-JP" altLang="en-US">
              <a:solidFill>
                <a:prstClr val="black"/>
              </a:solidFill>
            </a:endParaRPr>
          </a:p>
        </p:txBody>
      </p:sp>
    </p:spTree>
    <p:extLst>
      <p:ext uri="{BB962C8B-B14F-4D97-AF65-F5344CB8AC3E}">
        <p14:creationId xmlns:p14="http://schemas.microsoft.com/office/powerpoint/2010/main" val="1734577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D19D8E61-CEDD-4C81-AD5A-96ECC917F657}"/>
              </a:ext>
            </a:extLst>
          </p:cNvPr>
          <p:cNvSpPr/>
          <p:nvPr/>
        </p:nvSpPr>
        <p:spPr>
          <a:xfrm>
            <a:off x="4222077" y="717423"/>
            <a:ext cx="8339730" cy="4013671"/>
          </a:xfrm>
          <a:prstGeom prst="rect">
            <a:avLst/>
          </a:prstGeom>
          <a:solidFill>
            <a:srgbClr val="FBE5D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B98D30B7-203A-4ADE-B775-55D9591DF9A2}"/>
              </a:ext>
            </a:extLst>
          </p:cNvPr>
          <p:cNvSpPr/>
          <p:nvPr/>
        </p:nvSpPr>
        <p:spPr>
          <a:xfrm>
            <a:off x="-1" y="10621"/>
            <a:ext cx="1279842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１（１）令和７年度の事業報告・予定</a:t>
            </a:r>
            <a:endParaRPr kumimoji="1" lang="zh-TW" altLang="en-US" sz="2400" b="1" dirty="0">
              <a:solidFill>
                <a:prstClr val="white"/>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60CD4D4E-9BD4-46B1-9400-31E22C299CBA}"/>
              </a:ext>
            </a:extLst>
          </p:cNvPr>
          <p:cNvSpPr txBox="1"/>
          <p:nvPr/>
        </p:nvSpPr>
        <p:spPr>
          <a:xfrm>
            <a:off x="163631" y="692413"/>
            <a:ext cx="3832297"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成果① 多様なステークホルダーが参加</a:t>
            </a:r>
          </a:p>
        </p:txBody>
      </p:sp>
      <p:graphicFrame>
        <p:nvGraphicFramePr>
          <p:cNvPr id="2" name="表 2">
            <a:extLst>
              <a:ext uri="{FF2B5EF4-FFF2-40B4-BE49-F238E27FC236}">
                <a16:creationId xmlns:a16="http://schemas.microsoft.com/office/drawing/2014/main" id="{5825669F-4BCC-4023-B8D8-7F37AAAC0F07}"/>
              </a:ext>
            </a:extLst>
          </p:cNvPr>
          <p:cNvGraphicFramePr>
            <a:graphicFrameLocks noGrp="1"/>
          </p:cNvGraphicFramePr>
          <p:nvPr>
            <p:extLst>
              <p:ext uri="{D42A27DB-BD31-4B8C-83A1-F6EECF244321}">
                <p14:modId xmlns:p14="http://schemas.microsoft.com/office/powerpoint/2010/main" val="1191629703"/>
              </p:ext>
            </p:extLst>
          </p:nvPr>
        </p:nvGraphicFramePr>
        <p:xfrm>
          <a:off x="267695" y="1061745"/>
          <a:ext cx="3655081" cy="2276094"/>
        </p:xfrm>
        <a:graphic>
          <a:graphicData uri="http://schemas.openxmlformats.org/drawingml/2006/table">
            <a:tbl>
              <a:tblPr firstRow="1" bandRow="1">
                <a:tableStyleId>{5C22544A-7EE6-4342-B048-85BDC9FD1C3A}</a:tableStyleId>
              </a:tblPr>
              <a:tblGrid>
                <a:gridCol w="2338345">
                  <a:extLst>
                    <a:ext uri="{9D8B030D-6E8A-4147-A177-3AD203B41FA5}">
                      <a16:colId xmlns:a16="http://schemas.microsoft.com/office/drawing/2014/main" val="1206957714"/>
                    </a:ext>
                  </a:extLst>
                </a:gridCol>
                <a:gridCol w="1316736">
                  <a:extLst>
                    <a:ext uri="{9D8B030D-6E8A-4147-A177-3AD203B41FA5}">
                      <a16:colId xmlns:a16="http://schemas.microsoft.com/office/drawing/2014/main" val="1980777209"/>
                    </a:ext>
                  </a:extLst>
                </a:gridCol>
              </a:tblGrid>
              <a:tr h="371683">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endParaRPr kumimoji="1" lang="ja-JP" altLang="en-US">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799308795"/>
                  </a:ext>
                </a:extLst>
              </a:tr>
              <a:tr h="371683">
                <a:tc>
                  <a:txBody>
                    <a:bodyPr/>
                    <a:lstStyle/>
                    <a:p>
                      <a:r>
                        <a:rPr kumimoji="1" lang="ja-JP" altLang="en-US" dirty="0">
                          <a:latin typeface="Meiryo UI" panose="020B0604030504040204" pitchFamily="50" charset="-128"/>
                          <a:ea typeface="Meiryo UI" panose="020B0604030504040204" pitchFamily="50" charset="-128"/>
                        </a:rPr>
                        <a:t>一般</a:t>
                      </a:r>
                    </a:p>
                  </a:txBody>
                  <a:tcPr/>
                </a:tc>
                <a:tc>
                  <a:txBody>
                    <a:bodyPr/>
                    <a:lstStyle/>
                    <a:p>
                      <a:pPr algn="r"/>
                      <a:r>
                        <a:rPr kumimoji="1" lang="en-US" altLang="ja-JP" dirty="0">
                          <a:latin typeface="Meiryo UI" panose="020B0604030504040204" pitchFamily="50" charset="-128"/>
                          <a:ea typeface="Meiryo UI" panose="020B0604030504040204" pitchFamily="50" charset="-128"/>
                        </a:rPr>
                        <a:t>992</a:t>
                      </a:r>
                      <a:r>
                        <a:rPr kumimoji="1" lang="ja-JP" altLang="en-US" dirty="0">
                          <a:latin typeface="Meiryo UI" panose="020B0604030504040204" pitchFamily="50" charset="-128"/>
                          <a:ea typeface="Meiryo UI" panose="020B0604030504040204" pitchFamily="50" charset="-128"/>
                        </a:rPr>
                        <a:t>名</a:t>
                      </a:r>
                    </a:p>
                  </a:txBody>
                  <a:tcPr/>
                </a:tc>
                <a:extLst>
                  <a:ext uri="{0D108BD9-81ED-4DB2-BD59-A6C34878D82A}">
                    <a16:rowId xmlns:a16="http://schemas.microsoft.com/office/drawing/2014/main" val="3882726670"/>
                  </a:ext>
                </a:extLst>
              </a:tr>
              <a:tr h="371683">
                <a:tc>
                  <a:txBody>
                    <a:bodyPr/>
                    <a:lstStyle/>
                    <a:p>
                      <a:r>
                        <a:rPr kumimoji="1" lang="ja-JP" altLang="en-US" dirty="0">
                          <a:latin typeface="Meiryo UI" panose="020B0604030504040204" pitchFamily="50" charset="-128"/>
                          <a:ea typeface="Meiryo UI" panose="020B0604030504040204" pitchFamily="50" charset="-128"/>
                        </a:rPr>
                        <a:t>企業・団体等</a:t>
                      </a:r>
                    </a:p>
                  </a:txBody>
                  <a:tcPr/>
                </a:tc>
                <a:tc>
                  <a:txBody>
                    <a:bodyPr/>
                    <a:lstStyle/>
                    <a:p>
                      <a:pPr algn="r"/>
                      <a:r>
                        <a:rPr kumimoji="1" lang="en-US" altLang="ja-JP" dirty="0">
                          <a:latin typeface="Meiryo UI" panose="020B0604030504040204" pitchFamily="50" charset="-128"/>
                          <a:ea typeface="Meiryo UI" panose="020B0604030504040204" pitchFamily="50" charset="-128"/>
                        </a:rPr>
                        <a:t>261</a:t>
                      </a:r>
                      <a:r>
                        <a:rPr kumimoji="1" lang="ja-JP" altLang="en-US" dirty="0">
                          <a:latin typeface="Meiryo UI" panose="020B0604030504040204" pitchFamily="50" charset="-128"/>
                          <a:ea typeface="Meiryo UI" panose="020B0604030504040204" pitchFamily="50" charset="-128"/>
                        </a:rPr>
                        <a:t>名</a:t>
                      </a:r>
                    </a:p>
                  </a:txBody>
                  <a:tcPr/>
                </a:tc>
                <a:extLst>
                  <a:ext uri="{0D108BD9-81ED-4DB2-BD59-A6C34878D82A}">
                    <a16:rowId xmlns:a16="http://schemas.microsoft.com/office/drawing/2014/main" val="3194136450"/>
                  </a:ext>
                </a:extLst>
              </a:tr>
              <a:tr h="371683">
                <a:tc>
                  <a:txBody>
                    <a:bodyPr/>
                    <a:lstStyle/>
                    <a:p>
                      <a:r>
                        <a:rPr kumimoji="1" lang="ja-JP" altLang="en-US" dirty="0">
                          <a:latin typeface="Meiryo UI" panose="020B0604030504040204" pitchFamily="50" charset="-128"/>
                          <a:ea typeface="Meiryo UI" panose="020B0604030504040204" pitchFamily="50" charset="-128"/>
                        </a:rPr>
                        <a:t>自治体関連</a:t>
                      </a:r>
                    </a:p>
                  </a:txBody>
                  <a:tcPr/>
                </a:tc>
                <a:tc>
                  <a:txBody>
                    <a:bodyPr/>
                    <a:lstStyle/>
                    <a:p>
                      <a:pPr algn="r"/>
                      <a:r>
                        <a:rPr kumimoji="1" lang="en-US" altLang="ja-JP" dirty="0">
                          <a:latin typeface="Meiryo UI" panose="020B0604030504040204" pitchFamily="50" charset="-128"/>
                          <a:ea typeface="Meiryo UI" panose="020B0604030504040204" pitchFamily="50" charset="-128"/>
                        </a:rPr>
                        <a:t>139</a:t>
                      </a:r>
                      <a:r>
                        <a:rPr kumimoji="1" lang="ja-JP" altLang="en-US" dirty="0">
                          <a:latin typeface="Meiryo UI" panose="020B0604030504040204" pitchFamily="50" charset="-128"/>
                          <a:ea typeface="Meiryo UI" panose="020B0604030504040204" pitchFamily="50" charset="-128"/>
                        </a:rPr>
                        <a:t>名</a:t>
                      </a:r>
                    </a:p>
                  </a:txBody>
                  <a:tcPr/>
                </a:tc>
                <a:extLst>
                  <a:ext uri="{0D108BD9-81ED-4DB2-BD59-A6C34878D82A}">
                    <a16:rowId xmlns:a16="http://schemas.microsoft.com/office/drawing/2014/main" val="2675279918"/>
                  </a:ext>
                </a:extLst>
              </a:tr>
              <a:tr h="371683">
                <a:tc>
                  <a:txBody>
                    <a:bodyPr/>
                    <a:lstStyle/>
                    <a:p>
                      <a:r>
                        <a:rPr kumimoji="1" lang="ja-JP" altLang="en-US" dirty="0">
                          <a:latin typeface="Meiryo UI" panose="020B0604030504040204" pitchFamily="50" charset="-128"/>
                          <a:ea typeface="Meiryo UI" panose="020B0604030504040204" pitchFamily="50" charset="-128"/>
                        </a:rPr>
                        <a:t>イタリアからの視察</a:t>
                      </a:r>
                    </a:p>
                  </a:txBody>
                  <a:tcPr/>
                </a:tc>
                <a:tc>
                  <a:txBody>
                    <a:bodyPr/>
                    <a:lstStyle/>
                    <a:p>
                      <a:pPr algn="r"/>
                      <a:r>
                        <a:rPr kumimoji="1" lang="en-US" altLang="ja-JP" dirty="0">
                          <a:latin typeface="Meiryo UI" panose="020B0604030504040204" pitchFamily="50" charset="-128"/>
                          <a:ea typeface="Meiryo UI" panose="020B0604030504040204" pitchFamily="50" charset="-128"/>
                        </a:rPr>
                        <a:t>160</a:t>
                      </a:r>
                      <a:r>
                        <a:rPr kumimoji="1" lang="ja-JP" altLang="en-US" dirty="0">
                          <a:latin typeface="Meiryo UI" panose="020B0604030504040204" pitchFamily="50" charset="-128"/>
                          <a:ea typeface="Meiryo UI" panose="020B0604030504040204" pitchFamily="50" charset="-128"/>
                        </a:rPr>
                        <a:t>名</a:t>
                      </a:r>
                    </a:p>
                  </a:txBody>
                  <a:tcPr/>
                </a:tc>
                <a:extLst>
                  <a:ext uri="{0D108BD9-81ED-4DB2-BD59-A6C34878D82A}">
                    <a16:rowId xmlns:a16="http://schemas.microsoft.com/office/drawing/2014/main" val="3358297248"/>
                  </a:ext>
                </a:extLst>
              </a:tr>
              <a:tr h="371683">
                <a:tc>
                  <a:txBody>
                    <a:bodyPr/>
                    <a:lstStyle/>
                    <a:p>
                      <a:pPr algn="ctr"/>
                      <a:r>
                        <a:rPr kumimoji="1" lang="ja-JP" altLang="en-US" b="1" dirty="0">
                          <a:latin typeface="Meiryo UI" panose="020B0604030504040204" pitchFamily="50" charset="-128"/>
                          <a:ea typeface="Meiryo UI" panose="020B0604030504040204" pitchFamily="50" charset="-128"/>
                        </a:rPr>
                        <a:t>計</a:t>
                      </a:r>
                    </a:p>
                  </a:txBody>
                  <a:tcPr/>
                </a:tc>
                <a:tc>
                  <a:txBody>
                    <a:bodyPr/>
                    <a:lstStyle/>
                    <a:p>
                      <a:pPr algn="r"/>
                      <a:r>
                        <a:rPr kumimoji="1" lang="en-US" altLang="ja-JP" b="1" dirty="0">
                          <a:latin typeface="Meiryo UI" panose="020B0604030504040204" pitchFamily="50" charset="-128"/>
                          <a:ea typeface="Meiryo UI" panose="020B0604030504040204" pitchFamily="50" charset="-128"/>
                        </a:rPr>
                        <a:t>1,552</a:t>
                      </a:r>
                      <a:r>
                        <a:rPr kumimoji="1" lang="ja-JP" altLang="en-US" b="1" dirty="0">
                          <a:latin typeface="Meiryo UI" panose="020B0604030504040204" pitchFamily="50" charset="-128"/>
                          <a:ea typeface="Meiryo UI" panose="020B0604030504040204" pitchFamily="50" charset="-128"/>
                        </a:rPr>
                        <a:t>名</a:t>
                      </a:r>
                    </a:p>
                  </a:txBody>
                  <a:tcPr/>
                </a:tc>
                <a:extLst>
                  <a:ext uri="{0D108BD9-81ED-4DB2-BD59-A6C34878D82A}">
                    <a16:rowId xmlns:a16="http://schemas.microsoft.com/office/drawing/2014/main" val="2232167334"/>
                  </a:ext>
                </a:extLst>
              </a:tr>
            </a:tbl>
          </a:graphicData>
        </a:graphic>
      </p:graphicFrame>
      <p:sp>
        <p:nvSpPr>
          <p:cNvPr id="7" name="テキスト ボックス 6">
            <a:extLst>
              <a:ext uri="{FF2B5EF4-FFF2-40B4-BE49-F238E27FC236}">
                <a16:creationId xmlns:a16="http://schemas.microsoft.com/office/drawing/2014/main" id="{1F327D9E-2881-4E11-B3D5-D32C0E34C6B6}"/>
              </a:ext>
            </a:extLst>
          </p:cNvPr>
          <p:cNvSpPr txBox="1"/>
          <p:nvPr/>
        </p:nvSpPr>
        <p:spPr>
          <a:xfrm>
            <a:off x="163631" y="4731094"/>
            <a:ext cx="7462465"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成果②　</a:t>
            </a: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への関心が高い多様なステークホルダーとネットワークを構築</a:t>
            </a:r>
          </a:p>
        </p:txBody>
      </p:sp>
      <p:graphicFrame>
        <p:nvGraphicFramePr>
          <p:cNvPr id="9" name="表 2">
            <a:extLst>
              <a:ext uri="{FF2B5EF4-FFF2-40B4-BE49-F238E27FC236}">
                <a16:creationId xmlns:a16="http://schemas.microsoft.com/office/drawing/2014/main" id="{825B0546-F51C-4268-9C54-CD2085B77945}"/>
              </a:ext>
            </a:extLst>
          </p:cNvPr>
          <p:cNvGraphicFramePr>
            <a:graphicFrameLocks noGrp="1"/>
          </p:cNvGraphicFramePr>
          <p:nvPr>
            <p:extLst>
              <p:ext uri="{D42A27DB-BD31-4B8C-83A1-F6EECF244321}">
                <p14:modId xmlns:p14="http://schemas.microsoft.com/office/powerpoint/2010/main" val="395476575"/>
              </p:ext>
            </p:extLst>
          </p:nvPr>
        </p:nvGraphicFramePr>
        <p:xfrm>
          <a:off x="267695" y="5100426"/>
          <a:ext cx="9991874" cy="1896745"/>
        </p:xfrm>
        <a:graphic>
          <a:graphicData uri="http://schemas.openxmlformats.org/drawingml/2006/table">
            <a:tbl>
              <a:tblPr firstRow="1" bandRow="1">
                <a:tableStyleId>{5C22544A-7EE6-4342-B048-85BDC9FD1C3A}</a:tableStyleId>
              </a:tblPr>
              <a:tblGrid>
                <a:gridCol w="725329">
                  <a:extLst>
                    <a:ext uri="{9D8B030D-6E8A-4147-A177-3AD203B41FA5}">
                      <a16:colId xmlns:a16="http://schemas.microsoft.com/office/drawing/2014/main" val="1300897298"/>
                    </a:ext>
                  </a:extLst>
                </a:gridCol>
                <a:gridCol w="3752712">
                  <a:extLst>
                    <a:ext uri="{9D8B030D-6E8A-4147-A177-3AD203B41FA5}">
                      <a16:colId xmlns:a16="http://schemas.microsoft.com/office/drawing/2014/main" val="1206957714"/>
                    </a:ext>
                  </a:extLst>
                </a:gridCol>
                <a:gridCol w="5513833">
                  <a:extLst>
                    <a:ext uri="{9D8B030D-6E8A-4147-A177-3AD203B41FA5}">
                      <a16:colId xmlns:a16="http://schemas.microsoft.com/office/drawing/2014/main" val="1980777209"/>
                    </a:ext>
                  </a:extLst>
                </a:gridCol>
              </a:tblGrid>
              <a:tr h="371683">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r>
                        <a:rPr kumimoji="1" lang="ja-JP" altLang="en-US" dirty="0">
                          <a:latin typeface="Meiryo UI" panose="020B0604030504040204" pitchFamily="50" charset="-128"/>
                          <a:ea typeface="Meiryo UI" panose="020B0604030504040204" pitchFamily="50" charset="-128"/>
                        </a:rPr>
                        <a:t>フォーラム</a:t>
                      </a:r>
                    </a:p>
                  </a:txBody>
                  <a:tcPr/>
                </a:tc>
                <a:tc>
                  <a:txBody>
                    <a:bodyPr/>
                    <a:lstStyle/>
                    <a:p>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799308795"/>
                  </a:ext>
                </a:extLst>
              </a:tr>
              <a:tr h="371683">
                <a:tc>
                  <a:txBody>
                    <a:bodyPr/>
                    <a:lstStyle/>
                    <a:p>
                      <a:r>
                        <a:rPr kumimoji="1" lang="en-US" altLang="ja-JP" dirty="0">
                          <a:latin typeface="Meiryo UI" panose="020B0604030504040204" pitchFamily="50" charset="-128"/>
                          <a:ea typeface="Meiryo UI" panose="020B0604030504040204" pitchFamily="50" charset="-128"/>
                        </a:rPr>
                        <a:t>R5</a:t>
                      </a:r>
                      <a:endParaRPr kumimoji="1" lang="ja-JP" altLang="en-US" dirty="0">
                        <a:latin typeface="Meiryo UI" panose="020B0604030504040204" pitchFamily="50" charset="-128"/>
                        <a:ea typeface="Meiryo UI" panose="020B0604030504040204" pitchFamily="50" charset="-128"/>
                      </a:endParaRPr>
                    </a:p>
                  </a:txBody>
                  <a:tcPr/>
                </a:tc>
                <a:tc>
                  <a:txBody>
                    <a:bodyPr/>
                    <a:lstStyle/>
                    <a:p>
                      <a:r>
                        <a:rPr kumimoji="1" lang="en-US" altLang="ja-JP" dirty="0">
                          <a:latin typeface="Meiryo UI" panose="020B0604030504040204" pitchFamily="50" charset="-128"/>
                          <a:ea typeface="Meiryo UI" panose="020B0604030504040204" pitchFamily="50" charset="-128"/>
                        </a:rPr>
                        <a:t>OSAKA</a:t>
                      </a: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Forum</a:t>
                      </a:r>
                      <a:endParaRPr kumimoji="1" lang="ja-JP" altLang="en-US" dirty="0">
                        <a:latin typeface="Meiryo UI" panose="020B0604030504040204" pitchFamily="50" charset="-128"/>
                        <a:ea typeface="Meiryo UI" panose="020B0604030504040204" pitchFamily="50" charset="-128"/>
                      </a:endParaRPr>
                    </a:p>
                  </a:txBody>
                  <a:tcPr/>
                </a:tc>
                <a:tc>
                  <a:txBody>
                    <a:bodyPr/>
                    <a:lstStyle/>
                    <a:p>
                      <a:pPr algn="l"/>
                      <a:r>
                        <a:rPr kumimoji="1" lang="zh-TW" altLang="en-US" dirty="0">
                          <a:latin typeface="Meiryo UI" panose="020B0604030504040204" pitchFamily="50" charset="-128"/>
                          <a:ea typeface="Meiryo UI" panose="020B0604030504040204" pitchFamily="50" charset="-128"/>
                        </a:rPr>
                        <a:t>市町村</a:t>
                      </a:r>
                      <a:r>
                        <a:rPr kumimoji="1" lang="en-US" altLang="zh-TW" dirty="0">
                          <a:latin typeface="Meiryo UI" panose="020B0604030504040204" pitchFamily="50" charset="-128"/>
                          <a:ea typeface="Meiryo UI" panose="020B0604030504040204" pitchFamily="50" charset="-128"/>
                        </a:rPr>
                        <a:t>7</a:t>
                      </a:r>
                      <a:r>
                        <a:rPr kumimoji="1" lang="zh-TW" altLang="en-US" dirty="0">
                          <a:latin typeface="Meiryo UI" panose="020B0604030504040204" pitchFamily="50" charset="-128"/>
                          <a:ea typeface="Meiryo UI" panose="020B0604030504040204" pitchFamily="50" charset="-128"/>
                        </a:rPr>
                        <a:t>団体</a:t>
                      </a:r>
                      <a:r>
                        <a:rPr kumimoji="1" lang="ja-JP" altLang="en-US" dirty="0">
                          <a:latin typeface="Meiryo UI" panose="020B0604030504040204" pitchFamily="50" charset="-128"/>
                          <a:ea typeface="Meiryo UI" panose="020B0604030504040204" pitchFamily="50" charset="-128"/>
                        </a:rPr>
                        <a:t>、</a:t>
                      </a:r>
                      <a:r>
                        <a:rPr kumimoji="1" lang="zh-TW" altLang="en-US" dirty="0">
                          <a:latin typeface="Meiryo UI" panose="020B0604030504040204" pitchFamily="50" charset="-128"/>
                          <a:ea typeface="Meiryo UI" panose="020B0604030504040204" pitchFamily="50" charset="-128"/>
                        </a:rPr>
                        <a:t>企業</a:t>
                      </a:r>
                      <a:r>
                        <a:rPr kumimoji="1" lang="en-US" altLang="zh-TW" dirty="0">
                          <a:latin typeface="Meiryo UI" panose="020B0604030504040204" pitchFamily="50" charset="-128"/>
                          <a:ea typeface="Meiryo UI" panose="020B0604030504040204" pitchFamily="50" charset="-128"/>
                        </a:rPr>
                        <a:t>6</a:t>
                      </a:r>
                      <a:r>
                        <a:rPr kumimoji="1" lang="zh-TW" altLang="en-US" dirty="0">
                          <a:latin typeface="Meiryo UI" panose="020B0604030504040204" pitchFamily="50" charset="-128"/>
                          <a:ea typeface="Meiryo UI" panose="020B0604030504040204" pitchFamily="50" charset="-128"/>
                        </a:rPr>
                        <a:t>社</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NPO</a:t>
                      </a:r>
                      <a:r>
                        <a:rPr kumimoji="1" lang="ja-JP" altLang="en-US" dirty="0">
                          <a:latin typeface="Meiryo UI" panose="020B0604030504040204" pitchFamily="50" charset="-128"/>
                          <a:ea typeface="Meiryo UI" panose="020B0604030504040204" pitchFamily="50" charset="-128"/>
                        </a:rPr>
                        <a:t>等</a:t>
                      </a:r>
                      <a:r>
                        <a:rPr kumimoji="1" lang="en-US" altLang="zh-TW" dirty="0">
                          <a:latin typeface="Meiryo UI" panose="020B0604030504040204" pitchFamily="50" charset="-128"/>
                          <a:ea typeface="Meiryo UI" panose="020B0604030504040204" pitchFamily="50" charset="-128"/>
                        </a:rPr>
                        <a:t>6</a:t>
                      </a:r>
                      <a:r>
                        <a:rPr kumimoji="1" lang="zh-TW" altLang="en-US" dirty="0">
                          <a:latin typeface="Meiryo UI" panose="020B0604030504040204" pitchFamily="50" charset="-128"/>
                          <a:ea typeface="Meiryo UI" panose="020B0604030504040204" pitchFamily="50" charset="-128"/>
                        </a:rPr>
                        <a:t>団体</a:t>
                      </a:r>
                    </a:p>
                  </a:txBody>
                  <a:tcPr/>
                </a:tc>
                <a:extLst>
                  <a:ext uri="{0D108BD9-81ED-4DB2-BD59-A6C34878D82A}">
                    <a16:rowId xmlns:a16="http://schemas.microsoft.com/office/drawing/2014/main" val="3882726670"/>
                  </a:ext>
                </a:extLst>
              </a:tr>
              <a:tr h="371683">
                <a:tc>
                  <a:txBody>
                    <a:bodyPr/>
                    <a:lstStyle/>
                    <a:p>
                      <a:r>
                        <a:rPr kumimoji="1" lang="en-US" altLang="ja-JP" dirty="0">
                          <a:latin typeface="Meiryo UI" panose="020B0604030504040204" pitchFamily="50" charset="-128"/>
                          <a:ea typeface="Meiryo UI" panose="020B0604030504040204" pitchFamily="50" charset="-128"/>
                        </a:rPr>
                        <a:t>R6</a:t>
                      </a:r>
                      <a:endParaRPr kumimoji="1" lang="ja-JP" altLang="en-US" dirty="0">
                        <a:latin typeface="Meiryo UI" panose="020B0604030504040204" pitchFamily="50" charset="-128"/>
                        <a:ea typeface="Meiryo UI" panose="020B0604030504040204" pitchFamily="50" charset="-128"/>
                      </a:endParaRPr>
                    </a:p>
                  </a:txBody>
                  <a:tcPr/>
                </a:tc>
                <a:tc>
                  <a:txBody>
                    <a:bodyPr/>
                    <a:lstStyle/>
                    <a:p>
                      <a:r>
                        <a:rPr kumimoji="1" lang="en-US" altLang="ja-JP" dirty="0">
                          <a:latin typeface="Meiryo UI" panose="020B0604030504040204" pitchFamily="50" charset="-128"/>
                          <a:ea typeface="Meiryo UI" panose="020B0604030504040204" pitchFamily="50" charset="-128"/>
                        </a:rPr>
                        <a:t>OSAKA</a:t>
                      </a: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KANSAI</a:t>
                      </a: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Forum</a:t>
                      </a:r>
                      <a:endParaRPr kumimoji="1" lang="ja-JP" altLang="en-US" dirty="0">
                        <a:latin typeface="Meiryo UI" panose="020B0604030504040204" pitchFamily="50" charset="-128"/>
                        <a:ea typeface="Meiryo UI" panose="020B0604030504040204" pitchFamily="50" charset="-128"/>
                      </a:endParaRPr>
                    </a:p>
                  </a:txBody>
                  <a:tcPr/>
                </a:tc>
                <a:tc>
                  <a:txBody>
                    <a:bodyPr/>
                    <a:lstStyle/>
                    <a:p>
                      <a:pPr algn="l"/>
                      <a:r>
                        <a:rPr kumimoji="1" lang="zh-TW" altLang="en-US" dirty="0">
                          <a:latin typeface="Meiryo UI" panose="020B0604030504040204" pitchFamily="50" charset="-128"/>
                          <a:ea typeface="Meiryo UI" panose="020B0604030504040204" pitchFamily="50" charset="-128"/>
                        </a:rPr>
                        <a:t>市町村</a:t>
                      </a:r>
                      <a:r>
                        <a:rPr kumimoji="1" lang="en-US" altLang="ja-JP" dirty="0">
                          <a:latin typeface="Meiryo UI" panose="020B0604030504040204" pitchFamily="50" charset="-128"/>
                          <a:ea typeface="Meiryo UI" panose="020B0604030504040204" pitchFamily="50" charset="-128"/>
                        </a:rPr>
                        <a:t>6</a:t>
                      </a:r>
                      <a:r>
                        <a:rPr kumimoji="1" lang="zh-TW" altLang="en-US" dirty="0">
                          <a:latin typeface="Meiryo UI" panose="020B0604030504040204" pitchFamily="50" charset="-128"/>
                          <a:ea typeface="Meiryo UI" panose="020B0604030504040204" pitchFamily="50" charset="-128"/>
                        </a:rPr>
                        <a:t>団体</a:t>
                      </a:r>
                      <a:r>
                        <a:rPr kumimoji="1" lang="ja-JP" altLang="en-US" dirty="0">
                          <a:latin typeface="Meiryo UI" panose="020B0604030504040204" pitchFamily="50" charset="-128"/>
                          <a:ea typeface="Meiryo UI" panose="020B0604030504040204" pitchFamily="50" charset="-128"/>
                        </a:rPr>
                        <a:t>、企業</a:t>
                      </a:r>
                      <a:r>
                        <a:rPr kumimoji="1" lang="en-US" altLang="ja-JP" dirty="0">
                          <a:latin typeface="Meiryo UI" panose="020B0604030504040204" pitchFamily="50" charset="-128"/>
                          <a:ea typeface="Meiryo UI" panose="020B0604030504040204" pitchFamily="50" charset="-128"/>
                        </a:rPr>
                        <a:t>7</a:t>
                      </a:r>
                      <a:r>
                        <a:rPr kumimoji="1" lang="ja-JP" altLang="en-US" dirty="0">
                          <a:latin typeface="Meiryo UI" panose="020B0604030504040204" pitchFamily="50" charset="-128"/>
                          <a:ea typeface="Meiryo UI" panose="020B0604030504040204" pitchFamily="50" charset="-128"/>
                        </a:rPr>
                        <a:t>社、</a:t>
                      </a:r>
                      <a:r>
                        <a:rPr kumimoji="1" lang="en-US" altLang="ja-JP" dirty="0">
                          <a:latin typeface="Meiryo UI" panose="020B0604030504040204" pitchFamily="50" charset="-128"/>
                          <a:ea typeface="Meiryo UI" panose="020B0604030504040204" pitchFamily="50" charset="-128"/>
                        </a:rPr>
                        <a:t>NPO</a:t>
                      </a:r>
                      <a:r>
                        <a:rPr kumimoji="1" lang="ja-JP" altLang="en-US" dirty="0">
                          <a:latin typeface="Meiryo UI" panose="020B0604030504040204" pitchFamily="50" charset="-128"/>
                          <a:ea typeface="Meiryo UI" panose="020B0604030504040204" pitchFamily="50" charset="-128"/>
                        </a:rPr>
                        <a:t>等</a:t>
                      </a:r>
                      <a:r>
                        <a:rPr kumimoji="1" lang="en-US" altLang="ja-JP" dirty="0">
                          <a:latin typeface="Meiryo UI" panose="020B0604030504040204" pitchFamily="50" charset="-128"/>
                          <a:ea typeface="Meiryo UI" panose="020B0604030504040204" pitchFamily="50" charset="-128"/>
                        </a:rPr>
                        <a:t>5</a:t>
                      </a:r>
                      <a:r>
                        <a:rPr kumimoji="1" lang="ja-JP" altLang="en-US" dirty="0">
                          <a:latin typeface="Meiryo UI" panose="020B0604030504040204" pitchFamily="50" charset="-128"/>
                          <a:ea typeface="Meiryo UI" panose="020B0604030504040204" pitchFamily="50" charset="-128"/>
                        </a:rPr>
                        <a:t>団体、ユース</a:t>
                      </a:r>
                      <a:r>
                        <a:rPr kumimoji="1" lang="en-US" altLang="ja-JP" dirty="0">
                          <a:latin typeface="Meiryo UI" panose="020B0604030504040204" pitchFamily="50" charset="-128"/>
                          <a:ea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rPr>
                        <a:t>校</a:t>
                      </a:r>
                    </a:p>
                  </a:txBody>
                  <a:tcPr/>
                </a:tc>
                <a:extLst>
                  <a:ext uri="{0D108BD9-81ED-4DB2-BD59-A6C34878D82A}">
                    <a16:rowId xmlns:a16="http://schemas.microsoft.com/office/drawing/2014/main" val="3194136450"/>
                  </a:ext>
                </a:extLst>
              </a:tr>
              <a:tr h="371683">
                <a:tc>
                  <a:txBody>
                    <a:bodyPr/>
                    <a:lstStyle/>
                    <a:p>
                      <a:r>
                        <a:rPr kumimoji="1" lang="en-US" altLang="ja-JP" dirty="0">
                          <a:latin typeface="Meiryo UI" panose="020B0604030504040204" pitchFamily="50" charset="-128"/>
                          <a:ea typeface="Meiryo UI" panose="020B0604030504040204" pitchFamily="50" charset="-128"/>
                        </a:rPr>
                        <a:t>R7</a:t>
                      </a:r>
                      <a:endParaRPr kumimoji="1" lang="ja-JP" altLang="en-US" dirty="0">
                        <a:latin typeface="Meiryo UI" panose="020B0604030504040204" pitchFamily="50" charset="-128"/>
                        <a:ea typeface="Meiryo UI" panose="020B0604030504040204" pitchFamily="50" charset="-128"/>
                      </a:endParaRPr>
                    </a:p>
                  </a:txBody>
                  <a:tcPr/>
                </a:tc>
                <a:tc>
                  <a:txBody>
                    <a:bodyPr/>
                    <a:lstStyle/>
                    <a:p>
                      <a:r>
                        <a:rPr kumimoji="1" lang="en-US" altLang="ja-JP" dirty="0">
                          <a:latin typeface="Meiryo UI" panose="020B0604030504040204" pitchFamily="50" charset="-128"/>
                          <a:ea typeface="Meiryo UI" panose="020B0604030504040204" pitchFamily="50" charset="-128"/>
                        </a:rPr>
                        <a:t>OSAKA</a:t>
                      </a: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JAPAN</a:t>
                      </a: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Forum</a:t>
                      </a:r>
                      <a:endParaRPr kumimoji="1" lang="ja-JP" altLang="en-US" dirty="0">
                        <a:latin typeface="Meiryo UI" panose="020B0604030504040204" pitchFamily="50" charset="-128"/>
                        <a:ea typeface="Meiryo UI" panose="020B0604030504040204" pitchFamily="50" charset="-128"/>
                      </a:endParaRPr>
                    </a:p>
                  </a:txBody>
                  <a:tcPr/>
                </a:tc>
                <a:tc>
                  <a:txBody>
                    <a:bodyPr/>
                    <a:lstStyle/>
                    <a:p>
                      <a:pPr marL="0" marR="0" lvl="0" indent="0" algn="l" defTabSz="959846" rtl="0" eaLnBrk="1" fontAlgn="auto" latinLnBrk="0" hangingPunct="1">
                        <a:lnSpc>
                          <a:spcPct val="100000"/>
                        </a:lnSpc>
                        <a:spcBef>
                          <a:spcPts val="0"/>
                        </a:spcBef>
                        <a:spcAft>
                          <a:spcPts val="0"/>
                        </a:spcAft>
                        <a:buClrTx/>
                        <a:buSzTx/>
                        <a:buFontTx/>
                        <a:buNone/>
                        <a:tabLst/>
                        <a:defRPr/>
                      </a:pPr>
                      <a:r>
                        <a:rPr kumimoji="1" lang="zh-TW" altLang="en-US" dirty="0">
                          <a:latin typeface="Meiryo UI" panose="020B0604030504040204" pitchFamily="50" charset="-128"/>
                          <a:ea typeface="Meiryo UI" panose="020B0604030504040204" pitchFamily="50" charset="-128"/>
                        </a:rPr>
                        <a:t>市町村</a:t>
                      </a:r>
                      <a:r>
                        <a:rPr kumimoji="1" lang="en-US" altLang="ja-JP" dirty="0">
                          <a:latin typeface="Meiryo UI" panose="020B0604030504040204" pitchFamily="50" charset="-128"/>
                          <a:ea typeface="Meiryo UI" panose="020B0604030504040204" pitchFamily="50" charset="-128"/>
                        </a:rPr>
                        <a:t>1</a:t>
                      </a:r>
                      <a:r>
                        <a:rPr kumimoji="1" lang="zh-TW" altLang="en-US" dirty="0">
                          <a:latin typeface="Meiryo UI" panose="020B0604030504040204" pitchFamily="50" charset="-128"/>
                          <a:ea typeface="Meiryo UI" panose="020B0604030504040204" pitchFamily="50" charset="-128"/>
                        </a:rPr>
                        <a:t>団体</a:t>
                      </a:r>
                      <a:r>
                        <a:rPr kumimoji="1" lang="ja-JP" altLang="en-US" dirty="0">
                          <a:latin typeface="Meiryo UI" panose="020B0604030504040204" pitchFamily="50" charset="-128"/>
                          <a:ea typeface="Meiryo UI" panose="020B0604030504040204" pitchFamily="50" charset="-128"/>
                        </a:rPr>
                        <a:t>、企業</a:t>
                      </a:r>
                      <a:r>
                        <a:rPr kumimoji="1" lang="en-US" altLang="ja-JP" dirty="0">
                          <a:latin typeface="Meiryo UI" panose="020B0604030504040204" pitchFamily="50" charset="-128"/>
                          <a:ea typeface="Meiryo UI" panose="020B0604030504040204" pitchFamily="50" charset="-128"/>
                        </a:rPr>
                        <a:t>8</a:t>
                      </a:r>
                      <a:r>
                        <a:rPr kumimoji="1" lang="ja-JP" altLang="en-US" dirty="0">
                          <a:latin typeface="Meiryo UI" panose="020B0604030504040204" pitchFamily="50" charset="-128"/>
                          <a:ea typeface="Meiryo UI" panose="020B0604030504040204" pitchFamily="50" charset="-128"/>
                        </a:rPr>
                        <a:t>社、ユース</a:t>
                      </a:r>
                      <a:r>
                        <a:rPr kumimoji="1" lang="en-US" altLang="ja-JP" dirty="0">
                          <a:latin typeface="Meiryo UI" panose="020B0604030504040204" pitchFamily="50" charset="-128"/>
                          <a:ea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rPr>
                        <a:t>校</a:t>
                      </a:r>
                    </a:p>
                  </a:txBody>
                  <a:tcPr/>
                </a:tc>
                <a:extLst>
                  <a:ext uri="{0D108BD9-81ED-4DB2-BD59-A6C34878D82A}">
                    <a16:rowId xmlns:a16="http://schemas.microsoft.com/office/drawing/2014/main" val="2675279918"/>
                  </a:ext>
                </a:extLst>
              </a:tr>
              <a:tr h="371683">
                <a:tc gridSpan="2">
                  <a:txBody>
                    <a:bodyPr/>
                    <a:lstStyle/>
                    <a:p>
                      <a:r>
                        <a:rPr kumimoji="1" lang="ja-JP" altLang="en-US" dirty="0">
                          <a:latin typeface="Meiryo UI" panose="020B0604030504040204" pitchFamily="50" charset="-128"/>
                          <a:ea typeface="Meiryo UI" panose="020B0604030504040204" pitchFamily="50" charset="-128"/>
                        </a:rPr>
                        <a:t>共通</a:t>
                      </a:r>
                    </a:p>
                  </a:txBody>
                  <a:tcPr/>
                </a:tc>
                <a:tc hMerge="1">
                  <a:txBody>
                    <a:bodyPr/>
                    <a:lstStyle/>
                    <a:p>
                      <a:r>
                        <a:rPr kumimoji="1" lang="ja-JP" altLang="en-US" dirty="0">
                          <a:latin typeface="Meiryo UI" panose="020B0604030504040204" pitchFamily="50" charset="-128"/>
                          <a:ea typeface="Meiryo UI" panose="020B0604030504040204" pitchFamily="50" charset="-128"/>
                        </a:rPr>
                        <a:t>共通</a:t>
                      </a:r>
                    </a:p>
                  </a:txBody>
                  <a:tcPr/>
                </a:tc>
                <a:tc>
                  <a:txBody>
                    <a:bodyPr/>
                    <a:lstStyle/>
                    <a:p>
                      <a:pPr algn="l"/>
                      <a:r>
                        <a:rPr kumimoji="1" lang="ja-JP" altLang="en-US" dirty="0">
                          <a:latin typeface="Meiryo UI" panose="020B0604030504040204" pitchFamily="50" charset="-128"/>
                          <a:ea typeface="Meiryo UI" panose="020B0604030504040204" pitchFamily="50" charset="-128"/>
                        </a:rPr>
                        <a:t>外務省、内閣府、国連地域開発センター</a:t>
                      </a:r>
                    </a:p>
                  </a:txBody>
                  <a:tcPr/>
                </a:tc>
                <a:extLst>
                  <a:ext uri="{0D108BD9-81ED-4DB2-BD59-A6C34878D82A}">
                    <a16:rowId xmlns:a16="http://schemas.microsoft.com/office/drawing/2014/main" val="3358297248"/>
                  </a:ext>
                </a:extLst>
              </a:tr>
            </a:tbl>
          </a:graphicData>
        </a:graphic>
      </p:graphicFrame>
      <p:grpSp>
        <p:nvGrpSpPr>
          <p:cNvPr id="4" name="グループ化 3">
            <a:extLst>
              <a:ext uri="{FF2B5EF4-FFF2-40B4-BE49-F238E27FC236}">
                <a16:creationId xmlns:a16="http://schemas.microsoft.com/office/drawing/2014/main" id="{7D9BDFF2-772F-4698-8384-6C63E9D77154}"/>
              </a:ext>
            </a:extLst>
          </p:cNvPr>
          <p:cNvGrpSpPr/>
          <p:nvPr/>
        </p:nvGrpSpPr>
        <p:grpSpPr>
          <a:xfrm>
            <a:off x="4020786" y="1294465"/>
            <a:ext cx="3725672" cy="2743200"/>
            <a:chOff x="3961439" y="979100"/>
            <a:chExt cx="3725672" cy="2743200"/>
          </a:xfrm>
        </p:grpSpPr>
        <p:graphicFrame>
          <p:nvGraphicFramePr>
            <p:cNvPr id="10" name="グラフ 9">
              <a:extLst>
                <a:ext uri="{FF2B5EF4-FFF2-40B4-BE49-F238E27FC236}">
                  <a16:creationId xmlns:a16="http://schemas.microsoft.com/office/drawing/2014/main" id="{FFB7970E-3E39-438C-8ECA-1F825F4C5BE4}"/>
                </a:ext>
              </a:extLst>
            </p:cNvPr>
            <p:cNvGraphicFramePr>
              <a:graphicFrameLocks/>
            </p:cNvGraphicFramePr>
            <p:nvPr>
              <p:extLst>
                <p:ext uri="{D42A27DB-BD31-4B8C-83A1-F6EECF244321}">
                  <p14:modId xmlns:p14="http://schemas.microsoft.com/office/powerpoint/2010/main" val="3736919775"/>
                </p:ext>
              </p:extLst>
            </p:nvPr>
          </p:nvGraphicFramePr>
          <p:xfrm>
            <a:off x="3961439" y="979100"/>
            <a:ext cx="3725672"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a:extLst>
                <a:ext uri="{FF2B5EF4-FFF2-40B4-BE49-F238E27FC236}">
                  <a16:creationId xmlns:a16="http://schemas.microsoft.com/office/drawing/2014/main" id="{5C290380-9AB2-48CA-ABE8-AB0157FA79B0}"/>
                </a:ext>
              </a:extLst>
            </p:cNvPr>
            <p:cNvSpPr txBox="1"/>
            <p:nvPr/>
          </p:nvSpPr>
          <p:spPr>
            <a:xfrm>
              <a:off x="5878511" y="1064813"/>
              <a:ext cx="846139" cy="261610"/>
            </a:xfrm>
            <a:prstGeom prst="rect">
              <a:avLst/>
            </a:prstGeom>
            <a:no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20</a:t>
              </a:r>
              <a:r>
                <a:rPr kumimoji="1" lang="ja-JP" altLang="en-US" sz="1100" dirty="0">
                  <a:latin typeface="Meiryo UI" panose="020B0604030504040204" pitchFamily="50" charset="-128"/>
                  <a:ea typeface="Meiryo UI" panose="020B0604030504040204" pitchFamily="50" charset="-128"/>
                </a:rPr>
                <a:t>代以下</a:t>
              </a:r>
            </a:p>
          </p:txBody>
        </p:sp>
        <p:sp>
          <p:nvSpPr>
            <p:cNvPr id="11" name="テキスト ボックス 10">
              <a:extLst>
                <a:ext uri="{FF2B5EF4-FFF2-40B4-BE49-F238E27FC236}">
                  <a16:creationId xmlns:a16="http://schemas.microsoft.com/office/drawing/2014/main" id="{9477A2FD-E136-4213-A635-DF959C2FD43C}"/>
                </a:ext>
              </a:extLst>
            </p:cNvPr>
            <p:cNvSpPr txBox="1"/>
            <p:nvPr/>
          </p:nvSpPr>
          <p:spPr>
            <a:xfrm>
              <a:off x="6779957" y="1773620"/>
              <a:ext cx="560643" cy="261610"/>
            </a:xfrm>
            <a:prstGeom prst="rect">
              <a:avLst/>
            </a:prstGeom>
            <a:no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30</a:t>
              </a:r>
              <a:r>
                <a:rPr kumimoji="1" lang="ja-JP" altLang="en-US" sz="1100" dirty="0">
                  <a:latin typeface="Meiryo UI" panose="020B0604030504040204" pitchFamily="50" charset="-128"/>
                  <a:ea typeface="Meiryo UI" panose="020B0604030504040204" pitchFamily="50" charset="-128"/>
                </a:rPr>
                <a:t>代</a:t>
              </a:r>
            </a:p>
          </p:txBody>
        </p:sp>
        <p:sp>
          <p:nvSpPr>
            <p:cNvPr id="12" name="テキスト ボックス 11">
              <a:extLst>
                <a:ext uri="{FF2B5EF4-FFF2-40B4-BE49-F238E27FC236}">
                  <a16:creationId xmlns:a16="http://schemas.microsoft.com/office/drawing/2014/main" id="{4170D518-EB6F-461E-8D5D-4AA2A239682C}"/>
                </a:ext>
              </a:extLst>
            </p:cNvPr>
            <p:cNvSpPr txBox="1"/>
            <p:nvPr/>
          </p:nvSpPr>
          <p:spPr>
            <a:xfrm>
              <a:off x="6779957" y="2676935"/>
              <a:ext cx="560643" cy="261610"/>
            </a:xfrm>
            <a:prstGeom prst="rect">
              <a:avLst/>
            </a:prstGeom>
            <a:no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40</a:t>
              </a:r>
              <a:r>
                <a:rPr kumimoji="1" lang="ja-JP" altLang="en-US" sz="1100" dirty="0">
                  <a:latin typeface="Meiryo UI" panose="020B0604030504040204" pitchFamily="50" charset="-128"/>
                  <a:ea typeface="Meiryo UI" panose="020B0604030504040204" pitchFamily="50" charset="-128"/>
                </a:rPr>
                <a:t>代</a:t>
              </a:r>
            </a:p>
          </p:txBody>
        </p:sp>
        <p:sp>
          <p:nvSpPr>
            <p:cNvPr id="13" name="テキスト ボックス 12">
              <a:extLst>
                <a:ext uri="{FF2B5EF4-FFF2-40B4-BE49-F238E27FC236}">
                  <a16:creationId xmlns:a16="http://schemas.microsoft.com/office/drawing/2014/main" id="{2BFC7142-83DA-4C8B-91B9-8EFDBBEBB693}"/>
                </a:ext>
              </a:extLst>
            </p:cNvPr>
            <p:cNvSpPr txBox="1"/>
            <p:nvPr/>
          </p:nvSpPr>
          <p:spPr>
            <a:xfrm>
              <a:off x="5263632" y="3395591"/>
              <a:ext cx="560643" cy="261610"/>
            </a:xfrm>
            <a:prstGeom prst="rect">
              <a:avLst/>
            </a:prstGeom>
            <a:no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50</a:t>
              </a:r>
              <a:r>
                <a:rPr kumimoji="1" lang="ja-JP" altLang="en-US" sz="1100" dirty="0">
                  <a:latin typeface="Meiryo UI" panose="020B0604030504040204" pitchFamily="50" charset="-128"/>
                  <a:ea typeface="Meiryo UI" panose="020B0604030504040204" pitchFamily="50" charset="-128"/>
                </a:rPr>
                <a:t>代</a:t>
              </a:r>
            </a:p>
          </p:txBody>
        </p:sp>
        <p:sp>
          <p:nvSpPr>
            <p:cNvPr id="14" name="テキスト ボックス 13">
              <a:extLst>
                <a:ext uri="{FF2B5EF4-FFF2-40B4-BE49-F238E27FC236}">
                  <a16:creationId xmlns:a16="http://schemas.microsoft.com/office/drawing/2014/main" id="{1A091583-5FC1-4C21-AC24-31F3AC7429A8}"/>
                </a:ext>
              </a:extLst>
            </p:cNvPr>
            <p:cNvSpPr txBox="1"/>
            <p:nvPr/>
          </p:nvSpPr>
          <p:spPr>
            <a:xfrm>
              <a:off x="4321061" y="1773620"/>
              <a:ext cx="560643" cy="430887"/>
            </a:xfrm>
            <a:prstGeom prst="rect">
              <a:avLst/>
            </a:prstGeom>
            <a:no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60</a:t>
              </a:r>
              <a:r>
                <a:rPr kumimoji="1" lang="ja-JP" altLang="en-US" sz="1100" dirty="0">
                  <a:latin typeface="Meiryo UI" panose="020B0604030504040204" pitchFamily="50" charset="-128"/>
                  <a:ea typeface="Meiryo UI" panose="020B0604030504040204" pitchFamily="50" charset="-128"/>
                </a:rPr>
                <a:t>代</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以上</a:t>
              </a:r>
            </a:p>
          </p:txBody>
        </p:sp>
        <p:sp>
          <p:nvSpPr>
            <p:cNvPr id="15" name="テキスト ボックス 14">
              <a:extLst>
                <a:ext uri="{FF2B5EF4-FFF2-40B4-BE49-F238E27FC236}">
                  <a16:creationId xmlns:a16="http://schemas.microsoft.com/office/drawing/2014/main" id="{A30FEA21-AEE0-4D49-877D-C68D70EC40F6}"/>
                </a:ext>
              </a:extLst>
            </p:cNvPr>
            <p:cNvSpPr txBox="1"/>
            <p:nvPr/>
          </p:nvSpPr>
          <p:spPr>
            <a:xfrm>
              <a:off x="6491995" y="3264786"/>
              <a:ext cx="846140" cy="261610"/>
            </a:xfrm>
            <a:prstGeom prst="rect">
              <a:avLst/>
            </a:prstGeom>
            <a:no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N=164</a:t>
              </a:r>
              <a:endParaRPr kumimoji="1" lang="ja-JP" altLang="en-US" sz="1100" dirty="0">
                <a:latin typeface="Meiryo UI" panose="020B0604030504040204" pitchFamily="50" charset="-128"/>
                <a:ea typeface="Meiryo UI" panose="020B0604030504040204" pitchFamily="50" charset="-128"/>
              </a:endParaRPr>
            </a:p>
          </p:txBody>
        </p:sp>
      </p:grpSp>
      <p:sp>
        <p:nvSpPr>
          <p:cNvPr id="16" name="テキスト ボックス 15">
            <a:extLst>
              <a:ext uri="{FF2B5EF4-FFF2-40B4-BE49-F238E27FC236}">
                <a16:creationId xmlns:a16="http://schemas.microsoft.com/office/drawing/2014/main" id="{9F9F4F14-6984-42AF-801A-5A0F12AF50C4}"/>
              </a:ext>
            </a:extLst>
          </p:cNvPr>
          <p:cNvSpPr txBox="1"/>
          <p:nvPr/>
        </p:nvSpPr>
        <p:spPr>
          <a:xfrm>
            <a:off x="4311154" y="1026159"/>
            <a:ext cx="1442784"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来場者層</a:t>
            </a:r>
            <a:endParaRPr kumimoji="1" lang="en-US" altLang="ja-JP" b="1" dirty="0">
              <a:latin typeface="Meiryo UI" panose="020B0604030504040204" pitchFamily="50" charset="-128"/>
              <a:ea typeface="Meiryo UI" panose="020B0604030504040204" pitchFamily="50" charset="-128"/>
            </a:endParaRPr>
          </a:p>
        </p:txBody>
      </p:sp>
      <p:graphicFrame>
        <p:nvGraphicFramePr>
          <p:cNvPr id="17" name="表 16">
            <a:extLst>
              <a:ext uri="{FF2B5EF4-FFF2-40B4-BE49-F238E27FC236}">
                <a16:creationId xmlns:a16="http://schemas.microsoft.com/office/drawing/2014/main" id="{EBA0D6CB-5729-4F32-B06F-7AA9FB4C9F03}"/>
              </a:ext>
            </a:extLst>
          </p:cNvPr>
          <p:cNvGraphicFramePr>
            <a:graphicFrameLocks noGrp="1"/>
          </p:cNvGraphicFramePr>
          <p:nvPr>
            <p:extLst>
              <p:ext uri="{D42A27DB-BD31-4B8C-83A1-F6EECF244321}">
                <p14:modId xmlns:p14="http://schemas.microsoft.com/office/powerpoint/2010/main" val="3074477267"/>
              </p:ext>
            </p:extLst>
          </p:nvPr>
        </p:nvGraphicFramePr>
        <p:xfrm>
          <a:off x="7807727" y="1069516"/>
          <a:ext cx="3947159" cy="1436340"/>
        </p:xfrm>
        <a:graphic>
          <a:graphicData uri="http://schemas.openxmlformats.org/drawingml/2006/table">
            <a:tbl>
              <a:tblPr>
                <a:tableStyleId>{5C22544A-7EE6-4342-B048-85BDC9FD1C3A}</a:tableStyleId>
              </a:tblPr>
              <a:tblGrid>
                <a:gridCol w="3245441">
                  <a:extLst>
                    <a:ext uri="{9D8B030D-6E8A-4147-A177-3AD203B41FA5}">
                      <a16:colId xmlns:a16="http://schemas.microsoft.com/office/drawing/2014/main" val="1840551876"/>
                    </a:ext>
                  </a:extLst>
                </a:gridCol>
                <a:gridCol w="701718">
                  <a:extLst>
                    <a:ext uri="{9D8B030D-6E8A-4147-A177-3AD203B41FA5}">
                      <a16:colId xmlns:a16="http://schemas.microsoft.com/office/drawing/2014/main" val="2507290510"/>
                    </a:ext>
                  </a:extLst>
                </a:gridCol>
              </a:tblGrid>
              <a:tr h="239390">
                <a:tc>
                  <a:txBody>
                    <a:bodyPr/>
                    <a:lstStyle/>
                    <a:p>
                      <a:pPr algn="l" fontAlgn="b"/>
                      <a:r>
                        <a:rPr lang="en-US" altLang="ja-JP" sz="1200" u="none" strike="noStrike" dirty="0">
                          <a:effectLst/>
                          <a:latin typeface="Meiryo UI" panose="020B0604030504040204" pitchFamily="50" charset="-128"/>
                          <a:ea typeface="Meiryo UI" panose="020B0604030504040204" pitchFamily="50" charset="-128"/>
                        </a:rPr>
                        <a:t>SDGs</a:t>
                      </a:r>
                      <a:r>
                        <a:rPr lang="ja-JP" altLang="en-US" sz="1200" u="none" strike="noStrike" dirty="0">
                          <a:effectLst/>
                          <a:latin typeface="Meiryo UI" panose="020B0604030504040204" pitchFamily="50" charset="-128"/>
                          <a:ea typeface="Meiryo UI" panose="020B0604030504040204" pitchFamily="50" charset="-128"/>
                        </a:rPr>
                        <a:t>に関心があったため</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b="0" i="0" u="none" strike="noStrike">
                          <a:solidFill>
                            <a:srgbClr val="000000"/>
                          </a:solidFill>
                          <a:effectLst/>
                          <a:latin typeface="Meiryo UI" panose="020B0604030504040204" pitchFamily="50" charset="-128"/>
                          <a:ea typeface="Meiryo UI" panose="020B0604030504040204" pitchFamily="50" charset="-128"/>
                        </a:rPr>
                        <a:t>79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3708769"/>
                  </a:ext>
                </a:extLst>
              </a:tr>
              <a:tr h="239390">
                <a:tc>
                  <a:txBody>
                    <a:bodyPr/>
                    <a:lstStyle/>
                    <a:p>
                      <a:pPr algn="l" fontAlgn="b"/>
                      <a:r>
                        <a:rPr lang="ja-JP" altLang="en-US" sz="1200" u="none" strike="noStrike" dirty="0">
                          <a:effectLst/>
                          <a:latin typeface="Meiryo UI" panose="020B0604030504040204" pitchFamily="50" charset="-128"/>
                          <a:ea typeface="Meiryo UI" panose="020B0604030504040204" pitchFamily="50" charset="-128"/>
                        </a:rPr>
                        <a:t>たまたま会場付近にいたため</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b="0" i="0" u="none" strike="noStrike">
                          <a:solidFill>
                            <a:srgbClr val="000000"/>
                          </a:solidFill>
                          <a:effectLst/>
                          <a:latin typeface="Meiryo UI" panose="020B0604030504040204" pitchFamily="50" charset="-128"/>
                          <a:ea typeface="Meiryo UI" panose="020B0604030504040204" pitchFamily="50" charset="-128"/>
                        </a:rPr>
                        <a:t>33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9364506"/>
                  </a:ext>
                </a:extLst>
              </a:tr>
              <a:tr h="239390">
                <a:tc>
                  <a:txBody>
                    <a:bodyPr/>
                    <a:lstStyle/>
                    <a:p>
                      <a:pPr algn="l" fontAlgn="b"/>
                      <a:r>
                        <a:rPr lang="ja-JP" altLang="en-US" sz="1200" u="none" strike="noStrike" dirty="0">
                          <a:effectLst/>
                          <a:latin typeface="Meiryo UI" panose="020B0604030504040204" pitchFamily="50" charset="-128"/>
                          <a:ea typeface="Meiryo UI" panose="020B0604030504040204" pitchFamily="50" charset="-128"/>
                        </a:rPr>
                        <a:t>登壇者に関心があったため</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b="0" i="0" u="none" strike="noStrike">
                          <a:solidFill>
                            <a:srgbClr val="000000"/>
                          </a:solidFill>
                          <a:effectLst/>
                          <a:latin typeface="Meiryo UI" panose="020B0604030504040204" pitchFamily="50" charset="-128"/>
                          <a:ea typeface="Meiryo UI" panose="020B0604030504040204" pitchFamily="50" charset="-128"/>
                        </a:rPr>
                        <a:t>20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0656113"/>
                  </a:ext>
                </a:extLst>
              </a:tr>
              <a:tr h="239390">
                <a:tc>
                  <a:txBody>
                    <a:bodyPr/>
                    <a:lstStyle/>
                    <a:p>
                      <a:pPr algn="l" fontAlgn="b"/>
                      <a:r>
                        <a:rPr lang="ja-JP" altLang="en-US" sz="1200" u="none" strike="noStrike" dirty="0">
                          <a:effectLst/>
                          <a:latin typeface="Meiryo UI" panose="020B0604030504040204" pitchFamily="50" charset="-128"/>
                          <a:ea typeface="Meiryo UI" panose="020B0604030504040204" pitchFamily="50" charset="-128"/>
                        </a:rPr>
                        <a:t>大阪府が主催するイベントに関心があったため</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b="0" i="0" u="none" strike="noStrike">
                          <a:solidFill>
                            <a:srgbClr val="000000"/>
                          </a:solidFill>
                          <a:effectLst/>
                          <a:latin typeface="Meiryo UI" panose="020B0604030504040204" pitchFamily="50" charset="-128"/>
                          <a:ea typeface="Meiryo UI" panose="020B0604030504040204" pitchFamily="50" charset="-128"/>
                        </a:rPr>
                        <a:t>17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77033"/>
                  </a:ext>
                </a:extLst>
              </a:tr>
              <a:tr h="239390">
                <a:tc>
                  <a:txBody>
                    <a:bodyPr/>
                    <a:lstStyle/>
                    <a:p>
                      <a:pPr algn="l" fontAlgn="b"/>
                      <a:r>
                        <a:rPr lang="ja-JP" altLang="en-US" sz="1200" u="none" strike="noStrike" dirty="0">
                          <a:effectLst/>
                          <a:latin typeface="Meiryo UI" panose="020B0604030504040204" pitchFamily="50" charset="-128"/>
                          <a:ea typeface="Meiryo UI" panose="020B0604030504040204" pitchFamily="50" charset="-128"/>
                        </a:rPr>
                        <a:t>他のパビリオン、イベントの予約が取れなかったため</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1560385"/>
                  </a:ext>
                </a:extLst>
              </a:tr>
              <a:tr h="239390">
                <a:tc>
                  <a:txBody>
                    <a:bodyPr/>
                    <a:lstStyle/>
                    <a:p>
                      <a:pPr algn="l"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その他</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6731456"/>
                  </a:ext>
                </a:extLst>
              </a:tr>
            </a:tbl>
          </a:graphicData>
        </a:graphic>
      </p:graphicFrame>
      <p:sp>
        <p:nvSpPr>
          <p:cNvPr id="18" name="テキスト ボックス 17">
            <a:extLst>
              <a:ext uri="{FF2B5EF4-FFF2-40B4-BE49-F238E27FC236}">
                <a16:creationId xmlns:a16="http://schemas.microsoft.com/office/drawing/2014/main" id="{3C81A7BF-5AB3-42E0-998E-4DBC5DBBA435}"/>
              </a:ext>
            </a:extLst>
          </p:cNvPr>
          <p:cNvSpPr txBox="1"/>
          <p:nvPr/>
        </p:nvSpPr>
        <p:spPr>
          <a:xfrm>
            <a:off x="7593927" y="698619"/>
            <a:ext cx="3832297"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来場理由 </a:t>
            </a:r>
            <a:endParaRPr kumimoji="1" lang="en-US" altLang="ja-JP" b="1"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2D5CB312-B98D-49E4-8FFB-FC2164E9E70F}"/>
              </a:ext>
            </a:extLst>
          </p:cNvPr>
          <p:cNvSpPr txBox="1"/>
          <p:nvPr/>
        </p:nvSpPr>
        <p:spPr>
          <a:xfrm>
            <a:off x="11092288" y="798544"/>
            <a:ext cx="964719"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N=164</a:t>
            </a:r>
            <a:r>
              <a:rPr kumimoji="1" lang="ja-JP" altLang="en-US" sz="1200" dirty="0">
                <a:latin typeface="Meiryo UI" panose="020B0604030504040204" pitchFamily="50" charset="-128"/>
                <a:ea typeface="Meiryo UI" panose="020B0604030504040204" pitchFamily="50" charset="-128"/>
              </a:rPr>
              <a:t> </a:t>
            </a:r>
            <a:endParaRPr kumimoji="1" lang="en-US" altLang="ja-JP" sz="12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47A36AF2-FC8B-4BF7-AE85-FF1B754CEB89}"/>
              </a:ext>
            </a:extLst>
          </p:cNvPr>
          <p:cNvSpPr txBox="1"/>
          <p:nvPr/>
        </p:nvSpPr>
        <p:spPr>
          <a:xfrm>
            <a:off x="7626096" y="2515013"/>
            <a:ext cx="4921906" cy="584775"/>
          </a:xfrm>
          <a:prstGeom prst="rect">
            <a:avLst/>
          </a:prstGeom>
          <a:noFill/>
        </p:spPr>
        <p:txBody>
          <a:bodyPr wrap="square">
            <a:spAutoFit/>
          </a:bodyPr>
          <a:lstStyle/>
          <a:p>
            <a:r>
              <a:rPr lang="ja-JP" altLang="en-US" sz="1600" b="1" dirty="0">
                <a:latin typeface="Meiryo UI" panose="020B0604030504040204" pitchFamily="50" charset="-128"/>
                <a:ea typeface="Meiryo UI" panose="020B0604030504040204" pitchFamily="50" charset="-128"/>
              </a:rPr>
              <a:t>本イベントに参加したことで、参加前に比べ、</a:t>
            </a:r>
            <a:r>
              <a:rPr lang="en-US" altLang="ja-JP" sz="1600" b="1" dirty="0">
                <a:latin typeface="Meiryo UI" panose="020B0604030504040204" pitchFamily="50" charset="-128"/>
                <a:ea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rPr>
              <a:t>に</a:t>
            </a:r>
            <a:endParaRPr lang="en-US" altLang="ja-JP" sz="16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取組む意欲の変化はありましたか。</a:t>
            </a:r>
          </a:p>
        </p:txBody>
      </p:sp>
      <p:sp>
        <p:nvSpPr>
          <p:cNvPr id="25" name="テキスト ボックス 24">
            <a:extLst>
              <a:ext uri="{FF2B5EF4-FFF2-40B4-BE49-F238E27FC236}">
                <a16:creationId xmlns:a16="http://schemas.microsoft.com/office/drawing/2014/main" id="{E73B6099-7C09-43AD-AEB7-FACB80D51CA6}"/>
              </a:ext>
            </a:extLst>
          </p:cNvPr>
          <p:cNvSpPr txBox="1"/>
          <p:nvPr/>
        </p:nvSpPr>
        <p:spPr>
          <a:xfrm>
            <a:off x="9224622" y="3433957"/>
            <a:ext cx="1233297" cy="276999"/>
          </a:xfrm>
          <a:prstGeom prst="rect">
            <a:avLst/>
          </a:prstGeom>
          <a:noFill/>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rPr>
              <a:t>わからない</a:t>
            </a:r>
          </a:p>
        </p:txBody>
      </p:sp>
      <p:sp>
        <p:nvSpPr>
          <p:cNvPr id="26" name="テキスト ボックス 25">
            <a:extLst>
              <a:ext uri="{FF2B5EF4-FFF2-40B4-BE49-F238E27FC236}">
                <a16:creationId xmlns:a16="http://schemas.microsoft.com/office/drawing/2014/main" id="{0F62464C-6E28-4BFA-8460-16DB1EEA31A6}"/>
              </a:ext>
            </a:extLst>
          </p:cNvPr>
          <p:cNvSpPr txBox="1"/>
          <p:nvPr/>
        </p:nvSpPr>
        <p:spPr>
          <a:xfrm>
            <a:off x="10573010" y="4215112"/>
            <a:ext cx="964719"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N=164</a:t>
            </a:r>
            <a:r>
              <a:rPr kumimoji="1" lang="ja-JP" altLang="en-US" sz="1200" dirty="0">
                <a:latin typeface="Meiryo UI" panose="020B0604030504040204" pitchFamily="50" charset="-128"/>
                <a:ea typeface="Meiryo UI" panose="020B0604030504040204" pitchFamily="50" charset="-128"/>
              </a:rPr>
              <a:t> </a:t>
            </a:r>
            <a:endParaRPr kumimoji="1" lang="en-US" altLang="ja-JP" sz="1200"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C15A5F74-404A-4D0B-9704-DAF57C48094E}"/>
              </a:ext>
            </a:extLst>
          </p:cNvPr>
          <p:cNvSpPr txBox="1"/>
          <p:nvPr/>
        </p:nvSpPr>
        <p:spPr>
          <a:xfrm>
            <a:off x="4075667" y="717423"/>
            <a:ext cx="3832297"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＜来場者アンケートの結果＞</a:t>
            </a:r>
          </a:p>
        </p:txBody>
      </p:sp>
      <p:sp>
        <p:nvSpPr>
          <p:cNvPr id="27" name="スライド番号プレースホルダー 5">
            <a:extLst>
              <a:ext uri="{FF2B5EF4-FFF2-40B4-BE49-F238E27FC236}">
                <a16:creationId xmlns:a16="http://schemas.microsoft.com/office/drawing/2014/main" id="{2313EA8D-BCB3-45C6-ACF2-59851AC8452B}"/>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11</a:t>
            </a:fld>
            <a:endParaRPr kumimoji="1" lang="ja-JP" altLang="en-US">
              <a:solidFill>
                <a:prstClr val="black"/>
              </a:solidFill>
            </a:endParaRPr>
          </a:p>
        </p:txBody>
      </p:sp>
      <p:pic>
        <p:nvPicPr>
          <p:cNvPr id="8" name="図 7">
            <a:extLst>
              <a:ext uri="{FF2B5EF4-FFF2-40B4-BE49-F238E27FC236}">
                <a16:creationId xmlns:a16="http://schemas.microsoft.com/office/drawing/2014/main" id="{B2C24AE5-0FBA-4004-8BF8-06E585200B79}"/>
              </a:ext>
            </a:extLst>
          </p:cNvPr>
          <p:cNvPicPr>
            <a:picLocks noChangeAspect="1"/>
          </p:cNvPicPr>
          <p:nvPr/>
        </p:nvPicPr>
        <p:blipFill>
          <a:blip r:embed="rId4"/>
          <a:stretch>
            <a:fillRect/>
          </a:stretch>
        </p:blipFill>
        <p:spPr>
          <a:xfrm>
            <a:off x="4065176" y="1291029"/>
            <a:ext cx="3724979" cy="2743438"/>
          </a:xfrm>
          <a:prstGeom prst="rect">
            <a:avLst/>
          </a:prstGeom>
        </p:spPr>
      </p:pic>
      <p:pic>
        <p:nvPicPr>
          <p:cNvPr id="20" name="図 19">
            <a:extLst>
              <a:ext uri="{FF2B5EF4-FFF2-40B4-BE49-F238E27FC236}">
                <a16:creationId xmlns:a16="http://schemas.microsoft.com/office/drawing/2014/main" id="{FE303B09-6427-4193-8499-92269BF874E6}"/>
              </a:ext>
            </a:extLst>
          </p:cNvPr>
          <p:cNvPicPr>
            <a:picLocks noChangeAspect="1"/>
          </p:cNvPicPr>
          <p:nvPr/>
        </p:nvPicPr>
        <p:blipFill>
          <a:blip r:embed="rId5"/>
          <a:stretch>
            <a:fillRect/>
          </a:stretch>
        </p:blipFill>
        <p:spPr>
          <a:xfrm>
            <a:off x="8061323" y="2817764"/>
            <a:ext cx="3090940" cy="2109399"/>
          </a:xfrm>
          <a:prstGeom prst="rect">
            <a:avLst/>
          </a:prstGeom>
        </p:spPr>
      </p:pic>
      <p:sp>
        <p:nvSpPr>
          <p:cNvPr id="23" name="テキスト ボックス 22">
            <a:extLst>
              <a:ext uri="{FF2B5EF4-FFF2-40B4-BE49-F238E27FC236}">
                <a16:creationId xmlns:a16="http://schemas.microsoft.com/office/drawing/2014/main" id="{C515C7E1-9BA1-46B9-90BA-BA2B1A7F11C3}"/>
              </a:ext>
            </a:extLst>
          </p:cNvPr>
          <p:cNvSpPr txBox="1"/>
          <p:nvPr/>
        </p:nvSpPr>
        <p:spPr>
          <a:xfrm>
            <a:off x="9888980" y="3989904"/>
            <a:ext cx="1108075" cy="276999"/>
          </a:xfrm>
          <a:prstGeom prst="rect">
            <a:avLst/>
          </a:prstGeom>
          <a:solidFill>
            <a:schemeClr val="bg1"/>
          </a:solidFill>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rPr>
              <a:t>高まった</a:t>
            </a:r>
          </a:p>
        </p:txBody>
      </p:sp>
      <p:sp>
        <p:nvSpPr>
          <p:cNvPr id="24" name="テキスト ボックス 23">
            <a:extLst>
              <a:ext uri="{FF2B5EF4-FFF2-40B4-BE49-F238E27FC236}">
                <a16:creationId xmlns:a16="http://schemas.microsoft.com/office/drawing/2014/main" id="{11AAD5BF-430F-4355-8BF5-92AB312EF686}"/>
              </a:ext>
            </a:extLst>
          </p:cNvPr>
          <p:cNvSpPr txBox="1"/>
          <p:nvPr/>
        </p:nvSpPr>
        <p:spPr>
          <a:xfrm>
            <a:off x="8168908" y="3118592"/>
            <a:ext cx="899242" cy="276999"/>
          </a:xfrm>
          <a:prstGeom prst="rect">
            <a:avLst/>
          </a:prstGeom>
          <a:solidFill>
            <a:schemeClr val="bg1"/>
          </a:solidFill>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rPr>
              <a:t>変わらない</a:t>
            </a:r>
          </a:p>
        </p:txBody>
      </p:sp>
    </p:spTree>
    <p:extLst>
      <p:ext uri="{BB962C8B-B14F-4D97-AF65-F5344CB8AC3E}">
        <p14:creationId xmlns:p14="http://schemas.microsoft.com/office/powerpoint/2010/main" val="979382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E86DEF1-CB16-486B-8D84-C4A05D2E5DB3}"/>
              </a:ext>
            </a:extLst>
          </p:cNvPr>
          <p:cNvSpPr>
            <a:spLocks noGrp="1"/>
          </p:cNvSpPr>
          <p:nvPr>
            <p:ph type="sldNum" sz="quarter" idx="12"/>
          </p:nvPr>
        </p:nvSpPr>
        <p:spPr/>
        <p:txBody>
          <a:bodyPr/>
          <a:lstStyle/>
          <a:p>
            <a:fld id="{B357E563-2009-4710-851A-B3BABD306212}" type="slidenum">
              <a:rPr kumimoji="1" lang="ja-JP" altLang="en-US" smtClean="0"/>
              <a:t>12</a:t>
            </a:fld>
            <a:endParaRPr kumimoji="1" lang="ja-JP" altLang="en-US"/>
          </a:p>
        </p:txBody>
      </p:sp>
      <p:sp>
        <p:nvSpPr>
          <p:cNvPr id="17" name="正方形/長方形 16">
            <a:extLst>
              <a:ext uri="{FF2B5EF4-FFF2-40B4-BE49-F238E27FC236}">
                <a16:creationId xmlns:a16="http://schemas.microsoft.com/office/drawing/2014/main" id="{856C8F5B-6EC7-4D6F-B425-FB6C4E3F01B7}"/>
              </a:ext>
            </a:extLst>
          </p:cNvPr>
          <p:cNvSpPr/>
          <p:nvPr/>
        </p:nvSpPr>
        <p:spPr>
          <a:xfrm>
            <a:off x="-1" y="10621"/>
            <a:ext cx="1279842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１．令和７年度の事業報告・予定</a:t>
            </a:r>
            <a:endParaRPr kumimoji="1" lang="zh-TW" altLang="en-US" sz="2400" b="1" dirty="0">
              <a:solidFill>
                <a:prstClr val="white"/>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5F72E5CB-3695-42E3-A886-A6B6F96B55CC}"/>
              </a:ext>
            </a:extLst>
          </p:cNvPr>
          <p:cNvSpPr txBox="1"/>
          <p:nvPr/>
        </p:nvSpPr>
        <p:spPr>
          <a:xfrm>
            <a:off x="115145" y="550621"/>
            <a:ext cx="9934111" cy="2031325"/>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キッズ</a:t>
            </a:r>
            <a:r>
              <a:rPr kumimoji="1" lang="en-US" altLang="ja-JP" b="1" dirty="0">
                <a:latin typeface="Meiryo UI" panose="020B0604030504040204" pitchFamily="50" charset="-128"/>
                <a:ea typeface="Meiryo UI" panose="020B0604030504040204" pitchFamily="50" charset="-128"/>
              </a:rPr>
              <a:t>EXPO</a:t>
            </a:r>
            <a:r>
              <a:rPr kumimoji="1" lang="ja-JP" altLang="en-US" b="1" dirty="0">
                <a:latin typeface="Meiryo UI" panose="020B0604030504040204" pitchFamily="50" charset="-128"/>
                <a:ea typeface="Meiryo UI" panose="020B0604030504040204" pitchFamily="50" charset="-128"/>
              </a:rPr>
              <a:t>～楽しく学ぼう！大阪の海と水～（万博出展催事）</a:t>
            </a:r>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開催日　 ：令和</a:t>
            </a:r>
            <a:r>
              <a:rPr kumimoji="1" lang="en-US" altLang="ja-JP" dirty="0">
                <a:latin typeface="Meiryo UI" panose="020B0604030504040204" pitchFamily="50" charset="-128"/>
                <a:ea typeface="Meiryo UI" panose="020B0604030504040204" pitchFamily="50" charset="-128"/>
              </a:rPr>
              <a:t>7</a:t>
            </a:r>
            <a:r>
              <a:rPr kumimoji="1" lang="ja-JP" altLang="en-US" dirty="0">
                <a:latin typeface="Meiryo UI" panose="020B0604030504040204" pitchFamily="50" charset="-128"/>
                <a:ea typeface="Meiryo UI" panose="020B0604030504040204" pitchFamily="50" charset="-128"/>
              </a:rPr>
              <a:t>年</a:t>
            </a:r>
            <a:r>
              <a:rPr kumimoji="1" lang="en-US" altLang="ja-JP" dirty="0">
                <a:latin typeface="Meiryo UI" panose="020B0604030504040204" pitchFamily="50" charset="-128"/>
                <a:ea typeface="Meiryo UI" panose="020B0604030504040204" pitchFamily="50" charset="-128"/>
              </a:rPr>
              <a:t>9</a:t>
            </a:r>
            <a:r>
              <a:rPr kumimoji="1" lang="ja-JP" altLang="en-US" dirty="0">
                <a:latin typeface="Meiryo UI" panose="020B0604030504040204" pitchFamily="50" charset="-128"/>
                <a:ea typeface="Meiryo UI" panose="020B0604030504040204" pitchFamily="50" charset="-128"/>
              </a:rPr>
              <a:t>月</a:t>
            </a:r>
            <a:r>
              <a:rPr kumimoji="1" lang="en-US" altLang="ja-JP" dirty="0">
                <a:latin typeface="Meiryo UI" panose="020B0604030504040204" pitchFamily="50" charset="-128"/>
                <a:ea typeface="Meiryo UI" panose="020B0604030504040204" pitchFamily="50" charset="-128"/>
              </a:rPr>
              <a:t>15</a:t>
            </a:r>
            <a:r>
              <a:rPr kumimoji="1" lang="ja-JP" altLang="en-US" dirty="0">
                <a:latin typeface="Meiryo UI" panose="020B0604030504040204" pitchFamily="50" charset="-128"/>
                <a:ea typeface="Meiryo UI" panose="020B0604030504040204" pitchFamily="50" charset="-128"/>
              </a:rPr>
              <a:t>日（月・祝）</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主　催 　 ：大阪府・大阪市</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場　所 　 ：万博会場　ギャラリー</a:t>
            </a:r>
            <a:r>
              <a:rPr kumimoji="1" lang="en-US" altLang="ja-JP" dirty="0">
                <a:latin typeface="Meiryo UI" panose="020B0604030504040204" pitchFamily="50" charset="-128"/>
                <a:ea typeface="Meiryo UI" panose="020B0604030504040204" pitchFamily="50" charset="-128"/>
              </a:rPr>
              <a:t>WEST</a:t>
            </a:r>
            <a:r>
              <a:rPr kumimoji="1" lang="ja-JP" altLang="en-US" dirty="0">
                <a:latin typeface="Meiryo UI" panose="020B0604030504040204" pitchFamily="50" charset="-128"/>
                <a:ea typeface="Meiryo UI" panose="020B0604030504040204" pitchFamily="50" charset="-128"/>
              </a:rPr>
              <a:t>　屋外展示スペース</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来場者数：約</a:t>
            </a:r>
            <a:r>
              <a:rPr kumimoji="1" lang="en-US" altLang="ja-JP" dirty="0">
                <a:latin typeface="Meiryo UI" panose="020B0604030504040204" pitchFamily="50" charset="-128"/>
                <a:ea typeface="Meiryo UI" panose="020B0604030504040204" pitchFamily="50" charset="-128"/>
              </a:rPr>
              <a:t>6,000</a:t>
            </a:r>
            <a:r>
              <a:rPr kumimoji="1" lang="ja-JP" altLang="en-US" dirty="0">
                <a:latin typeface="Meiryo UI" panose="020B0604030504040204" pitchFamily="50" charset="-128"/>
                <a:ea typeface="Meiryo UI" panose="020B0604030504040204" pitchFamily="50" charset="-128"/>
              </a:rPr>
              <a:t>人</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r>
              <a:rPr kumimoji="1" lang="ja-JP" altLang="en-US" b="1" u="sng" dirty="0">
                <a:latin typeface="Meiryo UI" panose="020B0604030504040204" pitchFamily="50" charset="-128"/>
                <a:ea typeface="Meiryo UI" panose="020B0604030504040204" pitchFamily="50" charset="-128"/>
              </a:rPr>
              <a:t>うち</a:t>
            </a:r>
            <a:r>
              <a:rPr kumimoji="1" lang="en-US" altLang="ja-JP" b="1" u="sng" dirty="0">
                <a:latin typeface="Meiryo UI" panose="020B0604030504040204" pitchFamily="50" charset="-128"/>
                <a:ea typeface="Meiryo UI" panose="020B0604030504040204" pitchFamily="50" charset="-128"/>
              </a:rPr>
              <a:t>SDGs</a:t>
            </a:r>
            <a:r>
              <a:rPr kumimoji="1" lang="ja-JP" altLang="en-US" b="1" u="sng" dirty="0">
                <a:latin typeface="Meiryo UI" panose="020B0604030504040204" pitchFamily="50" charset="-128"/>
                <a:ea typeface="Meiryo UI" panose="020B0604030504040204" pitchFamily="50" charset="-128"/>
              </a:rPr>
              <a:t>宣言プロジェクトの参加件数：</a:t>
            </a:r>
            <a:r>
              <a:rPr kumimoji="1" lang="en-US" altLang="ja-JP" b="1" u="sng" dirty="0">
                <a:latin typeface="Meiryo UI" panose="020B0604030504040204" pitchFamily="50" charset="-128"/>
                <a:ea typeface="Meiryo UI" panose="020B0604030504040204" pitchFamily="50" charset="-128"/>
              </a:rPr>
              <a:t>1,139</a:t>
            </a:r>
            <a:r>
              <a:rPr kumimoji="1" lang="ja-JP" altLang="en-US" b="1" u="sng" dirty="0">
                <a:latin typeface="Meiryo UI" panose="020B0604030504040204" pitchFamily="50" charset="-128"/>
                <a:ea typeface="Meiryo UI" panose="020B0604030504040204" pitchFamily="50" charset="-128"/>
              </a:rPr>
              <a:t>件</a:t>
            </a:r>
          </a:p>
        </p:txBody>
      </p:sp>
      <p:pic>
        <p:nvPicPr>
          <p:cNvPr id="13" name="図 12">
            <a:extLst>
              <a:ext uri="{FF2B5EF4-FFF2-40B4-BE49-F238E27FC236}">
                <a16:creationId xmlns:a16="http://schemas.microsoft.com/office/drawing/2014/main" id="{394927DD-A663-4E1C-B0C9-D6697E514D9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6469" y="2640590"/>
            <a:ext cx="3146467" cy="2178298"/>
          </a:xfrm>
          <a:prstGeom prst="rect">
            <a:avLst/>
          </a:prstGeom>
        </p:spPr>
      </p:pic>
      <p:pic>
        <p:nvPicPr>
          <p:cNvPr id="15" name="図 14">
            <a:extLst>
              <a:ext uri="{FF2B5EF4-FFF2-40B4-BE49-F238E27FC236}">
                <a16:creationId xmlns:a16="http://schemas.microsoft.com/office/drawing/2014/main" id="{7F239829-E5F0-465D-83A0-EE1C010FE1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14074" y="4287388"/>
            <a:ext cx="5514342" cy="2735412"/>
          </a:xfrm>
          <a:prstGeom prst="rect">
            <a:avLst/>
          </a:prstGeom>
        </p:spPr>
      </p:pic>
      <p:pic>
        <p:nvPicPr>
          <p:cNvPr id="19" name="図 18">
            <a:extLst>
              <a:ext uri="{FF2B5EF4-FFF2-40B4-BE49-F238E27FC236}">
                <a16:creationId xmlns:a16="http://schemas.microsoft.com/office/drawing/2014/main" id="{E6870ABE-EE1F-4E6F-8341-BA577D27BCB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614610" y="2640590"/>
            <a:ext cx="3146466" cy="2178298"/>
          </a:xfrm>
          <a:prstGeom prst="rect">
            <a:avLst/>
          </a:prstGeom>
        </p:spPr>
      </p:pic>
      <p:pic>
        <p:nvPicPr>
          <p:cNvPr id="20" name="図 19">
            <a:extLst>
              <a:ext uri="{FF2B5EF4-FFF2-40B4-BE49-F238E27FC236}">
                <a16:creationId xmlns:a16="http://schemas.microsoft.com/office/drawing/2014/main" id="{B71D2DC1-58D6-45E1-BF92-E22EFE15F43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5145" y="5000440"/>
            <a:ext cx="3146467" cy="2031325"/>
          </a:xfrm>
          <a:prstGeom prst="rect">
            <a:avLst/>
          </a:prstGeom>
        </p:spPr>
      </p:pic>
      <p:pic>
        <p:nvPicPr>
          <p:cNvPr id="21" name="図 20">
            <a:extLst>
              <a:ext uri="{FF2B5EF4-FFF2-40B4-BE49-F238E27FC236}">
                <a16:creationId xmlns:a16="http://schemas.microsoft.com/office/drawing/2014/main" id="{8CB5B896-7851-45F6-BBA1-6783240070E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614610" y="5000440"/>
            <a:ext cx="3146466" cy="2031325"/>
          </a:xfrm>
          <a:prstGeom prst="rect">
            <a:avLst/>
          </a:prstGeom>
        </p:spPr>
      </p:pic>
      <p:pic>
        <p:nvPicPr>
          <p:cNvPr id="22" name="図 21">
            <a:extLst>
              <a:ext uri="{FF2B5EF4-FFF2-40B4-BE49-F238E27FC236}">
                <a16:creationId xmlns:a16="http://schemas.microsoft.com/office/drawing/2014/main" id="{3E77A8AD-D07E-4314-A17D-B04F155EC44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112750" y="1090621"/>
            <a:ext cx="5514342" cy="3101818"/>
          </a:xfrm>
          <a:prstGeom prst="rect">
            <a:avLst/>
          </a:prstGeom>
        </p:spPr>
      </p:pic>
      <p:sp>
        <p:nvSpPr>
          <p:cNvPr id="24" name="テキスト ボックス 23">
            <a:extLst>
              <a:ext uri="{FF2B5EF4-FFF2-40B4-BE49-F238E27FC236}">
                <a16:creationId xmlns:a16="http://schemas.microsoft.com/office/drawing/2014/main" id="{E9BE3009-B54C-4E92-BE57-D1781F207A29}"/>
              </a:ext>
            </a:extLst>
          </p:cNvPr>
          <p:cNvSpPr txBox="1"/>
          <p:nvPr/>
        </p:nvSpPr>
        <p:spPr>
          <a:xfrm>
            <a:off x="6839159" y="924549"/>
            <a:ext cx="2080723" cy="283686"/>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（当日集まった宣言の一部）</a:t>
            </a:r>
          </a:p>
        </p:txBody>
      </p:sp>
      <p:sp>
        <p:nvSpPr>
          <p:cNvPr id="25" name="テキスト ボックス 24">
            <a:extLst>
              <a:ext uri="{FF2B5EF4-FFF2-40B4-BE49-F238E27FC236}">
                <a16:creationId xmlns:a16="http://schemas.microsoft.com/office/drawing/2014/main" id="{C0636C90-5667-43B7-949A-D8C2517EEFD9}"/>
              </a:ext>
            </a:extLst>
          </p:cNvPr>
          <p:cNvSpPr txBox="1"/>
          <p:nvPr/>
        </p:nvSpPr>
        <p:spPr>
          <a:xfrm>
            <a:off x="-143435" y="2406531"/>
            <a:ext cx="1846730"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（当日の様子）</a:t>
            </a:r>
          </a:p>
        </p:txBody>
      </p:sp>
      <p:sp>
        <p:nvSpPr>
          <p:cNvPr id="2" name="テキスト ボックス 1">
            <a:extLst>
              <a:ext uri="{FF2B5EF4-FFF2-40B4-BE49-F238E27FC236}">
                <a16:creationId xmlns:a16="http://schemas.microsoft.com/office/drawing/2014/main" id="{FC294937-1B7B-4A56-A37C-F62CF742CDF6}"/>
              </a:ext>
            </a:extLst>
          </p:cNvPr>
          <p:cNvSpPr txBox="1"/>
          <p:nvPr/>
        </p:nvSpPr>
        <p:spPr>
          <a:xfrm>
            <a:off x="10506634" y="3884662"/>
            <a:ext cx="2202215"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電子ホワイトボードを使用</a:t>
            </a:r>
          </a:p>
        </p:txBody>
      </p:sp>
      <p:sp>
        <p:nvSpPr>
          <p:cNvPr id="26" name="テキスト ボックス 25">
            <a:extLst>
              <a:ext uri="{FF2B5EF4-FFF2-40B4-BE49-F238E27FC236}">
                <a16:creationId xmlns:a16="http://schemas.microsoft.com/office/drawing/2014/main" id="{361D7C81-4CAD-4445-B81C-AE4C84B1C7D5}"/>
              </a:ext>
            </a:extLst>
          </p:cNvPr>
          <p:cNvSpPr txBox="1"/>
          <p:nvPr/>
        </p:nvSpPr>
        <p:spPr>
          <a:xfrm>
            <a:off x="10354234" y="6583669"/>
            <a:ext cx="2354615" cy="523220"/>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立命館大の学生が開発した</a:t>
            </a:r>
            <a:endParaRPr kumimoji="1" lang="en-US" altLang="ja-JP" sz="1400" b="1" dirty="0">
              <a:latin typeface="Meiryo UI" panose="020B0604030504040204" pitchFamily="50" charset="-128"/>
              <a:ea typeface="Meiryo UI" panose="020B0604030504040204" pitchFamily="50" charset="-128"/>
            </a:endParaRPr>
          </a:p>
          <a:p>
            <a:r>
              <a:rPr kumimoji="1" lang="en-US" altLang="ja-JP" sz="1400" b="1" dirty="0">
                <a:latin typeface="Meiryo UI" panose="020B0604030504040204" pitchFamily="50" charset="-128"/>
                <a:ea typeface="Meiryo UI" panose="020B0604030504040204" pitchFamily="50" charset="-128"/>
              </a:rPr>
              <a:t>WEB</a:t>
            </a:r>
            <a:r>
              <a:rPr kumimoji="1" lang="ja-JP" altLang="en-US" sz="1400" b="1" dirty="0">
                <a:latin typeface="Meiryo UI" panose="020B0604030504040204" pitchFamily="50" charset="-128"/>
                <a:ea typeface="Meiryo UI" panose="020B0604030504040204" pitchFamily="50" charset="-128"/>
              </a:rPr>
              <a:t>ブラウザを使用</a:t>
            </a:r>
          </a:p>
        </p:txBody>
      </p:sp>
      <p:sp>
        <p:nvSpPr>
          <p:cNvPr id="27" name="正方形/長方形 26">
            <a:extLst>
              <a:ext uri="{FF2B5EF4-FFF2-40B4-BE49-F238E27FC236}">
                <a16:creationId xmlns:a16="http://schemas.microsoft.com/office/drawing/2014/main" id="{B3624DB6-A58C-412D-B7E2-B5F1A7239D13}"/>
              </a:ext>
            </a:extLst>
          </p:cNvPr>
          <p:cNvSpPr/>
          <p:nvPr/>
        </p:nvSpPr>
        <p:spPr>
          <a:xfrm>
            <a:off x="7019274" y="439660"/>
            <a:ext cx="4899259" cy="46066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latin typeface="Meiryo UI" panose="020B0604030504040204" pitchFamily="50" charset="-128"/>
                <a:ea typeface="Meiryo UI" panose="020B0604030504040204" pitchFamily="50" charset="-128"/>
              </a:rPr>
              <a:t>イベント過去最多の</a:t>
            </a:r>
            <a:r>
              <a:rPr kumimoji="1" lang="en-US" altLang="ja-JP" b="1" dirty="0">
                <a:solidFill>
                  <a:srgbClr val="FF0000"/>
                </a:solidFill>
                <a:latin typeface="Meiryo UI" panose="020B0604030504040204" pitchFamily="50" charset="-128"/>
                <a:ea typeface="Meiryo UI" panose="020B0604030504040204" pitchFamily="50" charset="-128"/>
              </a:rPr>
              <a:t>1,139</a:t>
            </a:r>
            <a:r>
              <a:rPr kumimoji="1" lang="ja-JP" altLang="en-US" b="1" dirty="0">
                <a:solidFill>
                  <a:srgbClr val="FF0000"/>
                </a:solidFill>
                <a:latin typeface="Meiryo UI" panose="020B0604030504040204" pitchFamily="50" charset="-128"/>
                <a:ea typeface="Meiryo UI" panose="020B0604030504040204" pitchFamily="50" charset="-128"/>
              </a:rPr>
              <a:t>件の宣言を獲得　　　　</a:t>
            </a:r>
          </a:p>
        </p:txBody>
      </p:sp>
      <p:sp>
        <p:nvSpPr>
          <p:cNvPr id="16" name="スライド番号プレースホルダー 5">
            <a:extLst>
              <a:ext uri="{FF2B5EF4-FFF2-40B4-BE49-F238E27FC236}">
                <a16:creationId xmlns:a16="http://schemas.microsoft.com/office/drawing/2014/main" id="{BFB85B44-9875-4827-A1E7-69337CE554F8}"/>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12</a:t>
            </a:fld>
            <a:endParaRPr kumimoji="1" lang="ja-JP" altLang="en-US">
              <a:solidFill>
                <a:prstClr val="black"/>
              </a:solidFill>
            </a:endParaRPr>
          </a:p>
        </p:txBody>
      </p:sp>
    </p:spTree>
    <p:extLst>
      <p:ext uri="{BB962C8B-B14F-4D97-AF65-F5344CB8AC3E}">
        <p14:creationId xmlns:p14="http://schemas.microsoft.com/office/powerpoint/2010/main" val="3605829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961F65C-80A8-41BC-AFFC-5A24819C3EF3}"/>
              </a:ext>
            </a:extLst>
          </p:cNvPr>
          <p:cNvSpPr/>
          <p:nvPr/>
        </p:nvSpPr>
        <p:spPr>
          <a:xfrm>
            <a:off x="1446212" y="841996"/>
            <a:ext cx="9906000" cy="1579309"/>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sz="3800" b="1" dirty="0">
                <a:solidFill>
                  <a:schemeClr val="tx1"/>
                </a:solidFill>
                <a:latin typeface="Meiryo UI" panose="020B0604030504040204" pitchFamily="50" charset="-128"/>
                <a:ea typeface="Meiryo UI" panose="020B0604030504040204" pitchFamily="50" charset="-128"/>
              </a:rPr>
              <a:t>議題２　令和８年度以降の事業予定</a:t>
            </a:r>
            <a:endParaRPr kumimoji="1" lang="en-US" altLang="ja-JP" sz="38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51639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356401"/>
            <a:ext cx="12798425" cy="56687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890" b="1" dirty="0">
                <a:latin typeface="Meiryo UI" panose="020B0604030504040204" pitchFamily="50" charset="-128"/>
                <a:ea typeface="Meiryo UI" panose="020B0604030504040204" pitchFamily="50" charset="-128"/>
              </a:rPr>
              <a:t>　             ２．基本的な考え方</a:t>
            </a:r>
            <a:endParaRPr kumimoji="1" lang="en-US" altLang="ja-JP" sz="1890" b="1"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1238596" y="1307383"/>
            <a:ext cx="9944716" cy="678498"/>
          </a:xfrm>
          <a:prstGeom prst="rect">
            <a:avLst/>
          </a:prstGeom>
          <a:noFill/>
        </p:spPr>
        <p:txBody>
          <a:bodyPr wrap="square" lIns="75583" tIns="67194" rIns="75583" bIns="67194" rtlCol="0">
            <a:spAutoFit/>
          </a:bodyPr>
          <a:lstStyle/>
          <a:p>
            <a:pPr marL="179988" indent="-179988">
              <a:buFont typeface="Meiryo UI" panose="020B0604030504040204" pitchFamily="50" charset="-128"/>
              <a:buChar char="○"/>
            </a:pPr>
            <a:r>
              <a:rPr lang="ja-JP" altLang="en-US" sz="1680" b="1" dirty="0">
                <a:latin typeface="Meiryo UI" panose="020B0604030504040204" pitchFamily="50" charset="-128"/>
                <a:ea typeface="Meiryo UI" panose="020B0604030504040204" pitchFamily="50" charset="-128"/>
                <a:cs typeface="Meiryo UI" panose="020B0604030504040204" pitchFamily="50" charset="-128"/>
              </a:rPr>
              <a:t>　万博に向け</a:t>
            </a:r>
            <a:r>
              <a:rPr lang="ja-JP" altLang="en-US" sz="168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8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680"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80" b="1" dirty="0">
                <a:latin typeface="Meiryo UI" panose="020B0604030504040204" pitchFamily="50" charset="-128"/>
                <a:ea typeface="Meiryo UI" panose="020B0604030504040204" pitchFamily="50" charset="-128"/>
                <a:cs typeface="Meiryo UI" panose="020B0604030504040204" pitchFamily="50" charset="-128"/>
              </a:rPr>
              <a:t>先進都市」としての基盤を整え</a:t>
            </a:r>
            <a:r>
              <a:rPr lang="ja-JP" altLang="en-US" sz="168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8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680" dirty="0">
                <a:latin typeface="Meiryo UI" panose="020B0604030504040204" pitchFamily="50" charset="-128"/>
                <a:ea typeface="Meiryo UI" panose="020B0604030504040204" pitchFamily="50" charset="-128"/>
                <a:cs typeface="Meiryo UI" panose="020B0604030504040204" pitchFamily="50" charset="-128"/>
              </a:rPr>
              <a:t>年の</a:t>
            </a:r>
            <a:r>
              <a:rPr lang="en-US" altLang="ja-JP" sz="168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80" dirty="0">
                <a:latin typeface="Meiryo UI" panose="020B0604030504040204" pitchFamily="50" charset="-128"/>
                <a:ea typeface="Meiryo UI" panose="020B0604030504040204" pitchFamily="50" charset="-128"/>
                <a:cs typeface="Meiryo UI" panose="020B0604030504040204" pitchFamily="50" charset="-128"/>
              </a:rPr>
              <a:t>目標年次に向けた総仕上げを図る中で、</a:t>
            </a:r>
            <a:r>
              <a:rPr lang="ja-JP" altLang="en-US" sz="1680" b="1" dirty="0">
                <a:latin typeface="Meiryo UI" panose="020B0604030504040204" pitchFamily="50" charset="-128"/>
                <a:ea typeface="Meiryo UI" panose="020B0604030504040204" pitchFamily="50" charset="-128"/>
                <a:cs typeface="Meiryo UI" panose="020B0604030504040204" pitchFamily="50" charset="-128"/>
              </a:rPr>
              <a:t>万博のレガシーとして「</a:t>
            </a:r>
            <a:r>
              <a:rPr lang="en-US" altLang="ja-JP" sz="1680"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80" b="1" dirty="0">
                <a:latin typeface="Meiryo UI" panose="020B0604030504040204" pitchFamily="50" charset="-128"/>
                <a:ea typeface="Meiryo UI" panose="020B0604030504040204" pitchFamily="50" charset="-128"/>
                <a:cs typeface="Meiryo UI" panose="020B0604030504040204" pitchFamily="50" charset="-128"/>
              </a:rPr>
              <a:t>先進都市」を実現</a:t>
            </a:r>
            <a:r>
              <a:rPr lang="ja-JP" altLang="en-US" sz="1680" dirty="0">
                <a:latin typeface="Meiryo UI" panose="020B0604030504040204" pitchFamily="50" charset="-128"/>
                <a:ea typeface="Meiryo UI" panose="020B0604030504040204" pitchFamily="50" charset="-128"/>
                <a:cs typeface="Meiryo UI" panose="020B0604030504040204" pitchFamily="50" charset="-128"/>
              </a:rPr>
              <a:t>する。</a:t>
            </a:r>
            <a:endParaRPr lang="ja-JP" altLang="en-US" sz="1680" spc="105"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4"/>
          <p:cNvGrpSpPr/>
          <p:nvPr/>
        </p:nvGrpSpPr>
        <p:grpSpPr>
          <a:xfrm>
            <a:off x="1530512" y="2399006"/>
            <a:ext cx="9890501" cy="4480836"/>
            <a:chOff x="360048" y="2354064"/>
            <a:chExt cx="9421602" cy="3616843"/>
          </a:xfrm>
        </p:grpSpPr>
        <p:sp>
          <p:nvSpPr>
            <p:cNvPr id="34" name="右矢印 5"/>
            <p:cNvSpPr/>
            <p:nvPr/>
          </p:nvSpPr>
          <p:spPr>
            <a:xfrm>
              <a:off x="380482" y="5251000"/>
              <a:ext cx="9207106" cy="719907"/>
            </a:xfrm>
            <a:prstGeom prst="rightArrow">
              <a:avLst>
                <a:gd name="adj1" fmla="val 50894"/>
                <a:gd name="adj2" fmla="val 8559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79969"/>
              <a:r>
                <a:rPr lang="ja-JP" altLang="en-US" sz="147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52" name="テキスト ボックス 6"/>
            <p:cNvSpPr txBox="1"/>
            <p:nvPr/>
          </p:nvSpPr>
          <p:spPr>
            <a:xfrm>
              <a:off x="374749" y="5466283"/>
              <a:ext cx="1242328" cy="283211"/>
            </a:xfrm>
            <a:prstGeom prst="rect">
              <a:avLst/>
            </a:prstGeom>
            <a:noFill/>
          </p:spPr>
          <p:txBody>
            <a:bodyPr wrap="square" rtlCol="0">
              <a:spAutoFit/>
            </a:bodyPr>
            <a:lstStyle/>
            <a:p>
              <a:pPr defTabSz="479969"/>
              <a:r>
                <a:rPr lang="ja-JP" altLang="en-US" sz="1680" b="1" dirty="0">
                  <a:latin typeface="Meiryo UI" panose="020B0604030504040204" pitchFamily="50" charset="-128"/>
                  <a:ea typeface="Meiryo UI" panose="020B0604030504040204" pitchFamily="50" charset="-128"/>
                </a:rPr>
                <a:t>　</a:t>
              </a:r>
              <a:r>
                <a:rPr lang="en-US" altLang="ja-JP" sz="1680" b="1" dirty="0">
                  <a:latin typeface="Meiryo UI" panose="020B0604030504040204" pitchFamily="50" charset="-128"/>
                  <a:ea typeface="Meiryo UI" panose="020B0604030504040204" pitchFamily="50" charset="-128"/>
                </a:rPr>
                <a:t>2020</a:t>
              </a:r>
              <a:r>
                <a:rPr lang="ja-JP" altLang="en-US" sz="1680" b="1" dirty="0">
                  <a:latin typeface="Meiryo UI" panose="020B0604030504040204" pitchFamily="50" charset="-128"/>
                  <a:ea typeface="Meiryo UI" panose="020B0604030504040204" pitchFamily="50" charset="-128"/>
                </a:rPr>
                <a:t>年　</a:t>
              </a:r>
            </a:p>
          </p:txBody>
        </p:sp>
        <p:sp>
          <p:nvSpPr>
            <p:cNvPr id="53" name="テキスト ボックス 7"/>
            <p:cNvSpPr txBox="1"/>
            <p:nvPr/>
          </p:nvSpPr>
          <p:spPr>
            <a:xfrm>
              <a:off x="3674578" y="5477405"/>
              <a:ext cx="940100" cy="283211"/>
            </a:xfrm>
            <a:prstGeom prst="rect">
              <a:avLst/>
            </a:prstGeom>
            <a:noFill/>
          </p:spPr>
          <p:txBody>
            <a:bodyPr wrap="square" rtlCol="0">
              <a:spAutoFit/>
            </a:bodyPr>
            <a:lstStyle/>
            <a:p>
              <a:pPr defTabSz="479969"/>
              <a:r>
                <a:rPr lang="en-US" altLang="ja-JP" sz="1680" b="1" dirty="0">
                  <a:latin typeface="Meiryo UI" panose="020B0604030504040204" pitchFamily="50" charset="-128"/>
                  <a:ea typeface="Meiryo UI" panose="020B0604030504040204" pitchFamily="50" charset="-128"/>
                </a:rPr>
                <a:t>2025</a:t>
              </a:r>
              <a:r>
                <a:rPr lang="ja-JP" altLang="en-US" sz="1680" b="1" dirty="0">
                  <a:latin typeface="Meiryo UI" panose="020B0604030504040204" pitchFamily="50" charset="-128"/>
                  <a:ea typeface="Meiryo UI" panose="020B0604030504040204" pitchFamily="50" charset="-128"/>
                </a:rPr>
                <a:t>年</a:t>
              </a:r>
            </a:p>
          </p:txBody>
        </p:sp>
        <p:sp>
          <p:nvSpPr>
            <p:cNvPr id="54" name="テキスト ボックス 8"/>
            <p:cNvSpPr txBox="1"/>
            <p:nvPr/>
          </p:nvSpPr>
          <p:spPr>
            <a:xfrm>
              <a:off x="7831729" y="5452083"/>
              <a:ext cx="1137373" cy="283211"/>
            </a:xfrm>
            <a:prstGeom prst="rect">
              <a:avLst/>
            </a:prstGeom>
            <a:noFill/>
          </p:spPr>
          <p:txBody>
            <a:bodyPr wrap="square" rtlCol="0">
              <a:spAutoFit/>
            </a:bodyPr>
            <a:lstStyle/>
            <a:p>
              <a:pPr defTabSz="479969"/>
              <a:r>
                <a:rPr lang="en-US" altLang="ja-JP" sz="1680" b="1" dirty="0">
                  <a:latin typeface="Meiryo UI" panose="020B0604030504040204" pitchFamily="50" charset="-128"/>
                  <a:ea typeface="Meiryo UI" panose="020B0604030504040204" pitchFamily="50" charset="-128"/>
                </a:rPr>
                <a:t>2030</a:t>
              </a:r>
              <a:r>
                <a:rPr lang="ja-JP" altLang="en-US" sz="1680" b="1" dirty="0">
                  <a:latin typeface="Meiryo UI" panose="020B0604030504040204" pitchFamily="50" charset="-128"/>
                  <a:ea typeface="Meiryo UI" panose="020B0604030504040204" pitchFamily="50" charset="-128"/>
                </a:rPr>
                <a:t>年　　　　　　　　　　　　　　　</a:t>
              </a:r>
            </a:p>
          </p:txBody>
        </p:sp>
        <p:cxnSp>
          <p:nvCxnSpPr>
            <p:cNvPr id="37" name="直線コネクタ 9"/>
            <p:cNvCxnSpPr/>
            <p:nvPr/>
          </p:nvCxnSpPr>
          <p:spPr>
            <a:xfrm>
              <a:off x="3618795" y="5168107"/>
              <a:ext cx="1071365" cy="333"/>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直線コネクタ 10"/>
            <p:cNvCxnSpPr/>
            <p:nvPr/>
          </p:nvCxnSpPr>
          <p:spPr>
            <a:xfrm flipV="1">
              <a:off x="3515346" y="3146478"/>
              <a:ext cx="1082110" cy="426256"/>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9" name="ホームベース 11"/>
            <p:cNvSpPr/>
            <p:nvPr/>
          </p:nvSpPr>
          <p:spPr>
            <a:xfrm>
              <a:off x="380482" y="3470141"/>
              <a:ext cx="3422708" cy="1708223"/>
            </a:xfrm>
            <a:prstGeom prst="homePlate">
              <a:avLst>
                <a:gd name="adj" fmla="val 8632"/>
              </a:avLst>
            </a:prstGeom>
            <a:solidFill>
              <a:schemeClr val="accent5">
                <a:lumMod val="75000"/>
              </a:schemeClr>
            </a:solidFill>
            <a:ln w="349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79969">
                <a:defRPr/>
              </a:pPr>
              <a:endParaRPr kumimoji="1" lang="ja-JP" altLang="en-US" sz="1470">
                <a:solidFill>
                  <a:prstClr val="white"/>
                </a:solidFill>
                <a:latin typeface="Calibri" panose="020F0502020204030204"/>
                <a:ea typeface="游ゴシック" panose="020B0400000000000000" pitchFamily="50" charset="-128"/>
              </a:endParaRPr>
            </a:p>
          </p:txBody>
        </p:sp>
        <p:sp>
          <p:nvSpPr>
            <p:cNvPr id="41" name="角丸四角形 12"/>
            <p:cNvSpPr/>
            <p:nvPr/>
          </p:nvSpPr>
          <p:spPr>
            <a:xfrm>
              <a:off x="7971062" y="2462654"/>
              <a:ext cx="468723" cy="2755108"/>
            </a:xfrm>
            <a:prstGeom prst="roundRect">
              <a:avLst>
                <a:gd name="adj" fmla="val 8062"/>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79969">
                <a:defRPr/>
              </a:pPr>
              <a:endParaRPr kumimoji="1" lang="ja-JP" altLang="en-US" sz="1470">
                <a:solidFill>
                  <a:prstClr val="white"/>
                </a:solidFill>
                <a:latin typeface="Calibri" panose="020F0502020204030204"/>
                <a:ea typeface="游ゴシック" panose="020B0400000000000000" pitchFamily="50" charset="-128"/>
              </a:endParaRPr>
            </a:p>
          </p:txBody>
        </p:sp>
        <p:sp>
          <p:nvSpPr>
            <p:cNvPr id="30" name="テキスト ボックス 13"/>
            <p:cNvSpPr txBox="1"/>
            <p:nvPr/>
          </p:nvSpPr>
          <p:spPr>
            <a:xfrm>
              <a:off x="7986220" y="2599930"/>
              <a:ext cx="422186" cy="2685910"/>
            </a:xfrm>
            <a:prstGeom prst="rect">
              <a:avLst/>
            </a:prstGeom>
            <a:noFill/>
            <a:effectLst/>
          </p:spPr>
          <p:txBody>
            <a:bodyPr vert="eaVert" wrap="square" rtlCol="0">
              <a:spAutoFit/>
            </a:bodyPr>
            <a:lstStyle/>
            <a:p>
              <a:pPr algn="ctr" defTabSz="479969">
                <a:defRPr/>
              </a:pPr>
              <a:r>
                <a:rPr kumimoji="1" lang="ja-JP" altLang="en-US" sz="1680" dirty="0">
                  <a:latin typeface="Bauhaus 93" panose="04030905020B02020C02" pitchFamily="82" charset="0"/>
                  <a:ea typeface="HGS創英角ｺﾞｼｯｸUB" panose="020B0900000000000000" pitchFamily="50" charset="-128"/>
                </a:rPr>
                <a:t>Ｓ</a:t>
              </a:r>
              <a:r>
                <a:rPr lang="ja-JP" altLang="en-US" sz="1680" dirty="0">
                  <a:latin typeface="Bauhaus 93" panose="04030905020B02020C02" pitchFamily="82" charset="0"/>
                  <a:ea typeface="HGS創英角ｺﾞｼｯｸUB" panose="020B0900000000000000" pitchFamily="50" charset="-128"/>
                </a:rPr>
                <a:t>ＤＧｓ目標年次</a:t>
              </a:r>
              <a:endParaRPr kumimoji="1" lang="en-US" altLang="ja-JP" sz="1680" dirty="0">
                <a:latin typeface="Bauhaus 93" panose="04030905020B02020C02" pitchFamily="82" charset="0"/>
                <a:ea typeface="HGS創英角ｺﾞｼｯｸUB" panose="020B0900000000000000" pitchFamily="50" charset="-128"/>
              </a:endParaRPr>
            </a:p>
          </p:txBody>
        </p:sp>
        <p:sp>
          <p:nvSpPr>
            <p:cNvPr id="43" name="ホームベース 14"/>
            <p:cNvSpPr/>
            <p:nvPr/>
          </p:nvSpPr>
          <p:spPr>
            <a:xfrm>
              <a:off x="4567158" y="3159080"/>
              <a:ext cx="3383470" cy="2050104"/>
            </a:xfrm>
            <a:prstGeom prst="homePlate">
              <a:avLst>
                <a:gd name="adj" fmla="val 12172"/>
              </a:avLst>
            </a:prstGeom>
            <a:solidFill>
              <a:schemeClr val="accent5">
                <a:lumMod val="60000"/>
                <a:lumOff val="40000"/>
              </a:schemeClr>
            </a:solidFill>
            <a:ln w="19050">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79969">
                <a:defRPr/>
              </a:pPr>
              <a:endParaRPr kumimoji="1" lang="ja-JP" altLang="en-US" sz="1470" dirty="0">
                <a:solidFill>
                  <a:prstClr val="white"/>
                </a:solidFill>
                <a:latin typeface="Calibri" panose="020F0502020204030204"/>
                <a:ea typeface="游ゴシック" panose="020B0400000000000000" pitchFamily="50" charset="-128"/>
              </a:endParaRPr>
            </a:p>
          </p:txBody>
        </p:sp>
        <p:sp>
          <p:nvSpPr>
            <p:cNvPr id="44" name="テキスト ボックス 15"/>
            <p:cNvSpPr txBox="1"/>
            <p:nvPr/>
          </p:nvSpPr>
          <p:spPr>
            <a:xfrm>
              <a:off x="4665273" y="3306167"/>
              <a:ext cx="3347139" cy="1804439"/>
            </a:xfrm>
            <a:prstGeom prst="rect">
              <a:avLst/>
            </a:prstGeom>
            <a:noFill/>
            <a:ln w="19050" cmpd="sng">
              <a:noFill/>
              <a:prstDash val="solid"/>
            </a:ln>
          </p:spPr>
          <p:txBody>
            <a:bodyPr wrap="square" rtlCol="0">
              <a:spAutoFit/>
            </a:bodyPr>
            <a:lstStyle/>
            <a:p>
              <a:pPr marL="101661" indent="-101661">
                <a:spcBef>
                  <a:spcPts val="1260"/>
                </a:spcBef>
              </a:pPr>
              <a:r>
                <a:rPr lang="ja-JP" altLang="en-US" sz="1680" dirty="0">
                  <a:latin typeface="Meiryo UI" panose="020B0604030504040204" pitchFamily="50" charset="-128"/>
                  <a:ea typeface="Meiryo UI" panose="020B0604030504040204" pitchFamily="50" charset="-128"/>
                </a:rPr>
                <a:t>〇 改めて、</a:t>
              </a:r>
              <a:r>
                <a:rPr lang="en-US" altLang="ja-JP" sz="1680" dirty="0">
                  <a:latin typeface="Meiryo UI" panose="020B0604030504040204" pitchFamily="50" charset="-128"/>
                  <a:ea typeface="Meiryo UI" panose="020B0604030504040204" pitchFamily="50" charset="-128"/>
                </a:rPr>
                <a:t>2025</a:t>
              </a:r>
              <a:r>
                <a:rPr lang="ja-JP" altLang="en-US" sz="1680" dirty="0">
                  <a:latin typeface="Meiryo UI" panose="020B0604030504040204" pitchFamily="50" charset="-128"/>
                  <a:ea typeface="Meiryo UI" panose="020B0604030504040204" pitchFamily="50" charset="-128"/>
                </a:rPr>
                <a:t>年時点の</a:t>
              </a:r>
              <a:r>
                <a:rPr lang="en-US" altLang="ja-JP" sz="1680" dirty="0">
                  <a:latin typeface="Meiryo UI" panose="020B0604030504040204" pitchFamily="50" charset="-128"/>
                  <a:ea typeface="Meiryo UI" panose="020B0604030504040204" pitchFamily="50" charset="-128"/>
                </a:rPr>
                <a:t>SDGs</a:t>
              </a:r>
            </a:p>
            <a:p>
              <a:pPr marL="101661" indent="-101661"/>
              <a:r>
                <a:rPr lang="ja-JP" altLang="en-US" sz="1680" dirty="0">
                  <a:latin typeface="Meiryo UI" panose="020B0604030504040204" pitchFamily="50" charset="-128"/>
                  <a:ea typeface="Meiryo UI" panose="020B0604030504040204" pitchFamily="50" charset="-128"/>
                </a:rPr>
                <a:t>　</a:t>
              </a:r>
              <a:r>
                <a:rPr lang="en-US" altLang="ja-JP" sz="1680" dirty="0">
                  <a:latin typeface="Meiryo UI" panose="020B0604030504040204" pitchFamily="50" charset="-128"/>
                  <a:ea typeface="Meiryo UI" panose="020B0604030504040204" pitchFamily="50" charset="-128"/>
                </a:rPr>
                <a:t>17</a:t>
              </a:r>
              <a:r>
                <a:rPr lang="ja-JP" altLang="en-US" sz="1680" dirty="0">
                  <a:latin typeface="Meiryo UI" panose="020B0604030504040204" pitchFamily="50" charset="-128"/>
                  <a:ea typeface="Meiryo UI" panose="020B0604030504040204" pitchFamily="50" charset="-128"/>
                </a:rPr>
                <a:t>ゴールの到達点を分析</a:t>
              </a:r>
              <a:endParaRPr lang="en-US" altLang="ja-JP" sz="1680" dirty="0">
                <a:latin typeface="Meiryo UI" panose="020B0604030504040204" pitchFamily="50" charset="-128"/>
                <a:ea typeface="Meiryo UI" panose="020B0604030504040204" pitchFamily="50" charset="-128"/>
              </a:endParaRPr>
            </a:p>
            <a:p>
              <a:pPr marL="101661" indent="-101661" defTabSz="479969">
                <a:spcBef>
                  <a:spcPts val="1260"/>
                </a:spcBef>
              </a:pPr>
              <a:r>
                <a:rPr lang="ja-JP" altLang="en-US" sz="1680" dirty="0">
                  <a:latin typeface="Meiryo UI" panose="020B0604030504040204" pitchFamily="50" charset="-128"/>
                  <a:ea typeface="Meiryo UI" panose="020B0604030504040204" pitchFamily="50" charset="-128"/>
                </a:rPr>
                <a:t>〇 「</a:t>
              </a:r>
              <a:r>
                <a:rPr lang="en-US" altLang="ja-JP" sz="1680" dirty="0" err="1">
                  <a:latin typeface="Meiryo UI" panose="020B0604030504040204" pitchFamily="50" charset="-128"/>
                  <a:ea typeface="Meiryo UI" panose="020B0604030504040204" pitchFamily="50" charset="-128"/>
                </a:rPr>
                <a:t>SDGs+beyond</a:t>
              </a:r>
              <a:r>
                <a:rPr lang="ja-JP" altLang="en-US" sz="1680" dirty="0">
                  <a:latin typeface="Meiryo UI" panose="020B0604030504040204" pitchFamily="50" charset="-128"/>
                  <a:ea typeface="Meiryo UI" panose="020B0604030504040204" pitchFamily="50" charset="-128"/>
                </a:rPr>
                <a:t>」も見据え、</a:t>
              </a:r>
              <a:r>
                <a:rPr lang="en-US" altLang="ja-JP" sz="1680" dirty="0">
                  <a:latin typeface="Meiryo UI" panose="020B0604030504040204" pitchFamily="50" charset="-128"/>
                  <a:ea typeface="Meiryo UI" panose="020B0604030504040204" pitchFamily="50" charset="-128"/>
                </a:rPr>
                <a:t>SDGs</a:t>
              </a:r>
              <a:r>
                <a:rPr lang="ja-JP" altLang="en-US" sz="1680" dirty="0">
                  <a:latin typeface="Meiryo UI" panose="020B0604030504040204" pitchFamily="50" charset="-128"/>
                  <a:ea typeface="Meiryo UI" panose="020B0604030504040204" pitchFamily="50" charset="-128"/>
                </a:rPr>
                <a:t>達成に向け、オール大阪で</a:t>
              </a:r>
              <a:endParaRPr lang="en-US" altLang="ja-JP" sz="1680" dirty="0">
                <a:latin typeface="Meiryo UI" panose="020B0604030504040204" pitchFamily="50" charset="-128"/>
                <a:ea typeface="Meiryo UI" panose="020B0604030504040204" pitchFamily="50" charset="-128"/>
              </a:endParaRPr>
            </a:p>
            <a:p>
              <a:pPr marL="101661" indent="-101661" defTabSz="479969"/>
              <a:r>
                <a:rPr lang="ja-JP" altLang="en-US" sz="1680" dirty="0">
                  <a:latin typeface="Meiryo UI" panose="020B0604030504040204" pitchFamily="50" charset="-128"/>
                  <a:ea typeface="Meiryo UI" panose="020B0604030504040204" pitchFamily="50" charset="-128"/>
                </a:rPr>
                <a:t>　総仕上げを図る</a:t>
              </a:r>
              <a:endParaRPr lang="en-US" altLang="ja-JP" sz="1680" dirty="0">
                <a:latin typeface="Meiryo UI" panose="020B0604030504040204" pitchFamily="50" charset="-128"/>
                <a:ea typeface="Meiryo UI" panose="020B0604030504040204" pitchFamily="50" charset="-128"/>
              </a:endParaRPr>
            </a:p>
            <a:p>
              <a:pPr marL="101661" indent="-101661" defTabSz="479969">
                <a:spcBef>
                  <a:spcPts val="1260"/>
                </a:spcBef>
              </a:pPr>
              <a:r>
                <a:rPr lang="ja-JP" altLang="en-US" sz="1680" dirty="0">
                  <a:latin typeface="Meiryo UI" panose="020B0604030504040204" pitchFamily="50" charset="-128"/>
                  <a:ea typeface="Meiryo UI" panose="020B0604030504040204" pitchFamily="50" charset="-128"/>
                </a:rPr>
                <a:t>〇 </a:t>
              </a:r>
              <a:r>
                <a:rPr lang="en-US" altLang="ja-JP" sz="1680" dirty="0">
                  <a:latin typeface="Meiryo UI" panose="020B0604030504040204" pitchFamily="50" charset="-128"/>
                  <a:ea typeface="Meiryo UI" panose="020B0604030504040204" pitchFamily="50" charset="-128"/>
                </a:rPr>
                <a:t>SDGs</a:t>
              </a:r>
              <a:r>
                <a:rPr lang="ja-JP" altLang="en-US" sz="1680" dirty="0">
                  <a:latin typeface="Meiryo UI" panose="020B0604030504040204" pitchFamily="50" charset="-128"/>
                  <a:ea typeface="Meiryo UI" panose="020B0604030504040204" pitchFamily="50" charset="-128"/>
                </a:rPr>
                <a:t>の取組みを通じ、様々な</a:t>
              </a:r>
              <a:endParaRPr lang="en-US" altLang="ja-JP" sz="1680" dirty="0">
                <a:latin typeface="Meiryo UI" panose="020B0604030504040204" pitchFamily="50" charset="-128"/>
                <a:ea typeface="Meiryo UI" panose="020B0604030504040204" pitchFamily="50" charset="-128"/>
              </a:endParaRPr>
            </a:p>
            <a:p>
              <a:pPr marL="101661" indent="-101661" defTabSz="479969"/>
              <a:r>
                <a:rPr lang="ja-JP" altLang="en-US" sz="1680" dirty="0">
                  <a:latin typeface="Meiryo UI" panose="020B0604030504040204" pitchFamily="50" charset="-128"/>
                  <a:ea typeface="Meiryo UI" panose="020B0604030504040204" pitchFamily="50" charset="-128"/>
                </a:rPr>
                <a:t>　場面で世界に貢献していく</a:t>
              </a:r>
              <a:endParaRPr lang="en-US" altLang="ja-JP" sz="1680" dirty="0">
                <a:latin typeface="Meiryo UI" panose="020B0604030504040204" pitchFamily="50" charset="-128"/>
                <a:ea typeface="Meiryo UI" panose="020B0604030504040204" pitchFamily="50" charset="-128"/>
              </a:endParaRPr>
            </a:p>
          </p:txBody>
        </p:sp>
        <p:sp>
          <p:nvSpPr>
            <p:cNvPr id="45" name="楕円 16"/>
            <p:cNvSpPr/>
            <p:nvPr/>
          </p:nvSpPr>
          <p:spPr>
            <a:xfrm>
              <a:off x="671483" y="2672844"/>
              <a:ext cx="2711927"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1680" b="1" dirty="0">
                  <a:latin typeface="Meiryo UI" panose="020B0604030504040204" pitchFamily="50" charset="-128"/>
                  <a:ea typeface="Meiryo UI" panose="020B0604030504040204" pitchFamily="50" charset="-128"/>
                </a:rPr>
                <a:t>SDGs</a:t>
              </a:r>
              <a:r>
                <a:rPr kumimoji="1" lang="ja-JP" altLang="en-US" sz="1680" b="1" dirty="0">
                  <a:latin typeface="Meiryo UI" panose="020B0604030504040204" pitchFamily="50" charset="-128"/>
                  <a:ea typeface="Meiryo UI" panose="020B0604030504040204" pitchFamily="50" charset="-128"/>
                </a:rPr>
                <a:t>先進都市としての基盤を整える</a:t>
              </a:r>
            </a:p>
          </p:txBody>
        </p:sp>
        <p:sp>
          <p:nvSpPr>
            <p:cNvPr id="46" name="楕円 17"/>
            <p:cNvSpPr/>
            <p:nvPr/>
          </p:nvSpPr>
          <p:spPr>
            <a:xfrm>
              <a:off x="4720364" y="2354064"/>
              <a:ext cx="3015129"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80" b="1" dirty="0">
                  <a:latin typeface="Meiryo UI" panose="020B0604030504040204" pitchFamily="50" charset="-128"/>
                  <a:ea typeface="Meiryo UI" panose="020B0604030504040204" pitchFamily="50" charset="-128"/>
                </a:rPr>
                <a:t>万博のレガシーとして、</a:t>
              </a:r>
              <a:r>
                <a:rPr kumimoji="1" lang="en-US" altLang="ja-JP" sz="1680" b="1" dirty="0">
                  <a:latin typeface="Meiryo UI" panose="020B0604030504040204" pitchFamily="50" charset="-128"/>
                  <a:ea typeface="Meiryo UI" panose="020B0604030504040204" pitchFamily="50" charset="-128"/>
                </a:rPr>
                <a:t>SDGs</a:t>
              </a:r>
              <a:r>
                <a:rPr kumimoji="1" lang="ja-JP" altLang="en-US" sz="1680" b="1" dirty="0">
                  <a:latin typeface="Meiryo UI" panose="020B0604030504040204" pitchFamily="50" charset="-128"/>
                  <a:ea typeface="Meiryo UI" panose="020B0604030504040204" pitchFamily="50" charset="-128"/>
                </a:rPr>
                <a:t>先進都市を実現</a:t>
              </a:r>
            </a:p>
          </p:txBody>
        </p:sp>
        <p:sp>
          <p:nvSpPr>
            <p:cNvPr id="47" name="角丸四角形 18"/>
            <p:cNvSpPr/>
            <p:nvPr/>
          </p:nvSpPr>
          <p:spPr>
            <a:xfrm>
              <a:off x="3875828" y="2380396"/>
              <a:ext cx="468723" cy="2787712"/>
            </a:xfrm>
            <a:prstGeom prst="roundRect">
              <a:avLst>
                <a:gd name="adj" fmla="val 11333"/>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79969">
                <a:defRPr/>
              </a:pPr>
              <a:endParaRPr kumimoji="1" lang="ja-JP" altLang="en-US" sz="1470">
                <a:solidFill>
                  <a:prstClr val="white"/>
                </a:solidFill>
                <a:latin typeface="Calibri" panose="020F0502020204030204"/>
                <a:ea typeface="游ゴシック" panose="020B0400000000000000" pitchFamily="50" charset="-128"/>
              </a:endParaRPr>
            </a:p>
          </p:txBody>
        </p:sp>
        <p:sp>
          <p:nvSpPr>
            <p:cNvPr id="48" name="テキスト ボックス 19"/>
            <p:cNvSpPr txBox="1"/>
            <p:nvPr/>
          </p:nvSpPr>
          <p:spPr>
            <a:xfrm>
              <a:off x="3926173" y="2486190"/>
              <a:ext cx="422186" cy="2654047"/>
            </a:xfrm>
            <a:prstGeom prst="rect">
              <a:avLst/>
            </a:prstGeom>
            <a:noFill/>
            <a:effectLst/>
          </p:spPr>
          <p:txBody>
            <a:bodyPr vert="eaVert" wrap="square" rtlCol="0">
              <a:spAutoFit/>
            </a:bodyPr>
            <a:lstStyle/>
            <a:p>
              <a:pPr algn="ctr" defTabSz="479969">
                <a:defRPr/>
              </a:pPr>
              <a:r>
                <a:rPr kumimoji="1" lang="ja-JP" altLang="en-US" sz="1680" dirty="0">
                  <a:latin typeface="Bauhaus 93" panose="04030905020B02020C02" pitchFamily="82" charset="0"/>
                  <a:ea typeface="HGS創英角ｺﾞｼｯｸUB" panose="020B0900000000000000" pitchFamily="50" charset="-128"/>
                </a:rPr>
                <a:t>大阪・関西万博</a:t>
              </a:r>
              <a:endParaRPr kumimoji="1" lang="en-US" altLang="ja-JP" sz="1680" dirty="0">
                <a:latin typeface="Bauhaus 93" panose="04030905020B02020C02" pitchFamily="82" charset="0"/>
                <a:ea typeface="HGS創英角ｺﾞｼｯｸUB" panose="020B0900000000000000" pitchFamily="50" charset="-128"/>
              </a:endParaRPr>
            </a:p>
          </p:txBody>
        </p:sp>
        <p:sp>
          <p:nvSpPr>
            <p:cNvPr id="32" name="テキスト ボックス 20"/>
            <p:cNvSpPr txBox="1"/>
            <p:nvPr/>
          </p:nvSpPr>
          <p:spPr>
            <a:xfrm>
              <a:off x="8517919" y="3840208"/>
              <a:ext cx="1263731" cy="491894"/>
            </a:xfrm>
            <a:prstGeom prst="rect">
              <a:avLst/>
            </a:prstGeom>
            <a:noFill/>
          </p:spPr>
          <p:txBody>
            <a:bodyPr wrap="square" rtlCol="0">
              <a:spAutoFit/>
            </a:bodyPr>
            <a:lstStyle/>
            <a:p>
              <a:pPr defTabSz="479969"/>
              <a:r>
                <a:rPr lang="en-US" altLang="ja-JP" sz="1680" b="1" dirty="0">
                  <a:latin typeface="Meiryo UI" panose="020B0604030504040204" pitchFamily="50" charset="-128"/>
                  <a:ea typeface="Meiryo UI" panose="020B0604030504040204" pitchFamily="50" charset="-128"/>
                </a:rPr>
                <a:t>SDGs</a:t>
              </a:r>
            </a:p>
            <a:p>
              <a:pPr defTabSz="479969"/>
              <a:r>
                <a:rPr lang="en-US" altLang="ja-JP" sz="1680" b="1" dirty="0">
                  <a:latin typeface="Meiryo UI" panose="020B0604030504040204" pitchFamily="50" charset="-128"/>
                  <a:ea typeface="Meiryo UI" panose="020B0604030504040204" pitchFamily="50" charset="-128"/>
                </a:rPr>
                <a:t>+beyond</a:t>
              </a:r>
              <a:r>
                <a:rPr lang="ja-JP" altLang="en-US" sz="1680" b="1" dirty="0">
                  <a:latin typeface="Meiryo UI" panose="020B0604030504040204" pitchFamily="50" charset="-128"/>
                  <a:ea typeface="Meiryo UI" panose="020B0604030504040204" pitchFamily="50" charset="-128"/>
                </a:rPr>
                <a:t>　　　　　　　　　　　　　　　</a:t>
              </a:r>
            </a:p>
          </p:txBody>
        </p:sp>
        <p:sp>
          <p:nvSpPr>
            <p:cNvPr id="25" name="テキスト ボックス 26"/>
            <p:cNvSpPr txBox="1"/>
            <p:nvPr/>
          </p:nvSpPr>
          <p:spPr>
            <a:xfrm>
              <a:off x="360048" y="3655249"/>
              <a:ext cx="3296804" cy="1326623"/>
            </a:xfrm>
            <a:prstGeom prst="rect">
              <a:avLst/>
            </a:prstGeom>
            <a:noFill/>
            <a:ln w="19050" cmpd="sng">
              <a:noFill/>
              <a:prstDash val="solid"/>
            </a:ln>
          </p:spPr>
          <p:txBody>
            <a:bodyPr wrap="square" rtlCol="0">
              <a:spAutoFit/>
            </a:bodyPr>
            <a:lstStyle/>
            <a:p>
              <a:pPr marL="194988" indent="-194988" defTabSz="479969"/>
              <a:r>
                <a:rPr lang="ja-JP" altLang="en-US" sz="1680" dirty="0">
                  <a:solidFill>
                    <a:schemeClr val="bg1"/>
                  </a:solidFill>
                  <a:latin typeface="Meiryo UI" panose="020B0604030504040204" pitchFamily="50" charset="-128"/>
                  <a:ea typeface="Meiryo UI" panose="020B0604030504040204" pitchFamily="50" charset="-128"/>
                </a:rPr>
                <a:t>〇　誰もが</a:t>
              </a:r>
              <a:r>
                <a:rPr lang="en-US" altLang="ja-JP" sz="1680" dirty="0">
                  <a:solidFill>
                    <a:schemeClr val="bg1"/>
                  </a:solidFill>
                  <a:latin typeface="Meiryo UI" panose="020B0604030504040204" pitchFamily="50" charset="-128"/>
                  <a:ea typeface="Meiryo UI" panose="020B0604030504040204" pitchFamily="50" charset="-128"/>
                </a:rPr>
                <a:t>SDGs</a:t>
              </a:r>
              <a:r>
                <a:rPr lang="ja-JP" altLang="en-US" sz="1680" dirty="0">
                  <a:solidFill>
                    <a:schemeClr val="bg1"/>
                  </a:solidFill>
                  <a:latin typeface="Meiryo UI" panose="020B0604030504040204" pitchFamily="50" charset="-128"/>
                  <a:ea typeface="Meiryo UI" panose="020B0604030504040204" pitchFamily="50" charset="-128"/>
                </a:rPr>
                <a:t>を意識し、自律的に</a:t>
              </a:r>
              <a:endParaRPr lang="en-US" altLang="ja-JP" sz="1680" dirty="0">
                <a:solidFill>
                  <a:schemeClr val="bg1"/>
                </a:solidFill>
                <a:latin typeface="Meiryo UI" panose="020B0604030504040204" pitchFamily="50" charset="-128"/>
                <a:ea typeface="Meiryo UI" panose="020B0604030504040204" pitchFamily="50" charset="-128"/>
              </a:endParaRPr>
            </a:p>
            <a:p>
              <a:pPr marL="194988" indent="-194988" defTabSz="479969"/>
              <a:r>
                <a:rPr lang="ja-JP" altLang="en-US" sz="1680" dirty="0">
                  <a:solidFill>
                    <a:schemeClr val="bg1"/>
                  </a:solidFill>
                  <a:latin typeface="Meiryo UI" panose="020B0604030504040204" pitchFamily="50" charset="-128"/>
                  <a:ea typeface="Meiryo UI" panose="020B0604030504040204" pitchFamily="50" charset="-128"/>
                </a:rPr>
                <a:t>　行動する大阪を実現していく</a:t>
              </a:r>
              <a:endParaRPr lang="en-US" altLang="ja-JP" sz="1680" dirty="0">
                <a:solidFill>
                  <a:schemeClr val="bg1"/>
                </a:solidFill>
                <a:latin typeface="Meiryo UI" panose="020B0604030504040204" pitchFamily="50" charset="-128"/>
                <a:ea typeface="Meiryo UI" panose="020B0604030504040204" pitchFamily="50" charset="-128"/>
              </a:endParaRPr>
            </a:p>
            <a:p>
              <a:pPr marL="194988" indent="-194988" defTabSz="479969"/>
              <a:endParaRPr lang="en-US" altLang="ja-JP" sz="1680" dirty="0">
                <a:solidFill>
                  <a:schemeClr val="bg1"/>
                </a:solidFill>
                <a:latin typeface="Meiryo UI" panose="020B0604030504040204" pitchFamily="50" charset="-128"/>
                <a:ea typeface="Meiryo UI" panose="020B0604030504040204" pitchFamily="50" charset="-128"/>
              </a:endParaRPr>
            </a:p>
            <a:p>
              <a:pPr marL="194988" indent="-194988" defTabSz="479969"/>
              <a:r>
                <a:rPr lang="ja-JP" altLang="en-US" sz="1680" dirty="0">
                  <a:solidFill>
                    <a:schemeClr val="bg1"/>
                  </a:solidFill>
                  <a:latin typeface="Meiryo UI" panose="020B0604030504040204" pitchFamily="50" charset="-128"/>
                  <a:ea typeface="Meiryo UI" panose="020B0604030504040204" pitchFamily="50" charset="-128"/>
                </a:rPr>
                <a:t>〇　様々なステークホルダーが自分なりの</a:t>
              </a:r>
              <a:r>
                <a:rPr lang="en-US" altLang="ja-JP" sz="1680" dirty="0">
                  <a:solidFill>
                    <a:schemeClr val="bg1"/>
                  </a:solidFill>
                  <a:latin typeface="Meiryo UI" panose="020B0604030504040204" pitchFamily="50" charset="-128"/>
                  <a:ea typeface="Meiryo UI" panose="020B0604030504040204" pitchFamily="50" charset="-128"/>
                </a:rPr>
                <a:t>SDGs</a:t>
              </a:r>
              <a:r>
                <a:rPr lang="ja-JP" altLang="en-US" sz="1680" dirty="0">
                  <a:solidFill>
                    <a:schemeClr val="bg1"/>
                  </a:solidFill>
                  <a:latin typeface="Meiryo UI" panose="020B0604030504040204" pitchFamily="50" charset="-128"/>
                  <a:ea typeface="Meiryo UI" panose="020B0604030504040204" pitchFamily="50" charset="-128"/>
                </a:rPr>
                <a:t>に取り組む中で、特に、重点ゴールの底上げに注力していく</a:t>
              </a:r>
              <a:endParaRPr lang="en-US" altLang="ja-JP" sz="1680" dirty="0">
                <a:solidFill>
                  <a:schemeClr val="bg1"/>
                </a:solidFill>
                <a:latin typeface="Meiryo UI" panose="020B0604030504040204" pitchFamily="50" charset="-128"/>
                <a:ea typeface="Meiryo UI" panose="020B0604030504040204" pitchFamily="50" charset="-128"/>
              </a:endParaRPr>
            </a:p>
          </p:txBody>
        </p:sp>
      </p:grpSp>
      <p:sp>
        <p:nvSpPr>
          <p:cNvPr id="26" name="正方形/長方形 25"/>
          <p:cNvSpPr/>
          <p:nvPr/>
        </p:nvSpPr>
        <p:spPr>
          <a:xfrm>
            <a:off x="830928" y="889607"/>
            <a:ext cx="9764779" cy="47885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51167" rtlCol="0" anchor="ctr" anchorCtr="0"/>
          <a:lstStyle/>
          <a:p>
            <a:pPr>
              <a:lnSpc>
                <a:spcPts val="2729"/>
              </a:lnSpc>
            </a:pPr>
            <a:r>
              <a:rPr lang="ja-JP" altLang="en-US" sz="168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（４）取組工程</a:t>
            </a:r>
            <a:endParaRPr lang="en-US" altLang="ja-JP" sz="168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B318E940-49B2-485B-9763-EEDAA969573A}"/>
              </a:ext>
            </a:extLst>
          </p:cNvPr>
          <p:cNvSpPr/>
          <p:nvPr/>
        </p:nvSpPr>
        <p:spPr>
          <a:xfrm>
            <a:off x="0" y="9925"/>
            <a:ext cx="3165187" cy="34202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参考）</a:t>
            </a:r>
            <a:r>
              <a:rPr kumimoji="1" lang="en-US" altLang="ja-JP" dirty="0">
                <a:solidFill>
                  <a:schemeClr val="tx1"/>
                </a:solidFill>
                <a:latin typeface="Meiryo UI" panose="020B0604030504040204" pitchFamily="50" charset="-128"/>
                <a:ea typeface="Meiryo UI" panose="020B0604030504040204" pitchFamily="50" charset="-128"/>
              </a:rPr>
              <a:t>Osaka</a:t>
            </a:r>
            <a:r>
              <a:rPr kumimoji="1" lang="ja-JP" altLang="en-US" dirty="0">
                <a:solidFill>
                  <a:schemeClr val="tx1"/>
                </a:solidFill>
                <a:latin typeface="Meiryo UI" panose="020B0604030504040204" pitchFamily="50" charset="-128"/>
                <a:ea typeface="Meiryo UI" panose="020B0604030504040204" pitchFamily="50" charset="-128"/>
              </a:rPr>
              <a:t> </a:t>
            </a:r>
            <a:r>
              <a:rPr kumimoji="1" lang="en-US" altLang="ja-JP" dirty="0">
                <a:solidFill>
                  <a:schemeClr val="tx1"/>
                </a:solidFill>
                <a:latin typeface="Meiryo UI" panose="020B0604030504040204" pitchFamily="50" charset="-128"/>
                <a:ea typeface="Meiryo UI" panose="020B0604030504040204" pitchFamily="50" charset="-128"/>
              </a:rPr>
              <a:t>SDGs</a:t>
            </a:r>
            <a:r>
              <a:rPr kumimoji="1" lang="ja-JP" altLang="en-US" dirty="0">
                <a:solidFill>
                  <a:schemeClr val="tx1"/>
                </a:solidFill>
                <a:latin typeface="Meiryo UI" panose="020B0604030504040204" pitchFamily="50" charset="-128"/>
                <a:ea typeface="Meiryo UI" panose="020B0604030504040204" pitchFamily="50" charset="-128"/>
              </a:rPr>
              <a:t> ビジョン</a:t>
            </a:r>
          </a:p>
        </p:txBody>
      </p:sp>
      <p:sp>
        <p:nvSpPr>
          <p:cNvPr id="6" name="四角形: 角を丸くする 5">
            <a:extLst>
              <a:ext uri="{FF2B5EF4-FFF2-40B4-BE49-F238E27FC236}">
                <a16:creationId xmlns:a16="http://schemas.microsoft.com/office/drawing/2014/main" id="{800D4EE8-A2FD-409A-B772-E93E78141488}"/>
              </a:ext>
            </a:extLst>
          </p:cNvPr>
          <p:cNvSpPr/>
          <p:nvPr/>
        </p:nvSpPr>
        <p:spPr>
          <a:xfrm>
            <a:off x="6050002" y="3509531"/>
            <a:ext cx="3219688" cy="2314600"/>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スライド番号プレースホルダー 5">
            <a:extLst>
              <a:ext uri="{FF2B5EF4-FFF2-40B4-BE49-F238E27FC236}">
                <a16:creationId xmlns:a16="http://schemas.microsoft.com/office/drawing/2014/main" id="{0D793B7F-981B-4FA2-A14C-6428451D2ABF}"/>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14</a:t>
            </a:fld>
            <a:endParaRPr kumimoji="1" lang="ja-JP" altLang="en-US">
              <a:solidFill>
                <a:prstClr val="black"/>
              </a:solidFill>
            </a:endParaRPr>
          </a:p>
        </p:txBody>
      </p:sp>
    </p:spTree>
    <p:extLst>
      <p:ext uri="{BB962C8B-B14F-4D97-AF65-F5344CB8AC3E}">
        <p14:creationId xmlns:p14="http://schemas.microsoft.com/office/powerpoint/2010/main" val="3216204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7A8AC042-B998-42ED-855D-70BE0C875C1E}"/>
              </a:ext>
            </a:extLst>
          </p:cNvPr>
          <p:cNvGrpSpPr/>
          <p:nvPr/>
        </p:nvGrpSpPr>
        <p:grpSpPr>
          <a:xfrm rot="20863021">
            <a:off x="337187" y="5282251"/>
            <a:ext cx="2475730" cy="1491560"/>
            <a:chOff x="9448489" y="2946072"/>
            <a:chExt cx="2475730" cy="1491560"/>
          </a:xfrm>
        </p:grpSpPr>
        <p:sp>
          <p:nvSpPr>
            <p:cNvPr id="2" name="矢印: 左カーブ 1">
              <a:extLst>
                <a:ext uri="{FF2B5EF4-FFF2-40B4-BE49-F238E27FC236}">
                  <a16:creationId xmlns:a16="http://schemas.microsoft.com/office/drawing/2014/main" id="{A42D23E6-F492-4896-AD4B-6E2D58FD93BA}"/>
                </a:ext>
              </a:extLst>
            </p:cNvPr>
            <p:cNvSpPr/>
            <p:nvPr/>
          </p:nvSpPr>
          <p:spPr>
            <a:xfrm rot="7599181">
              <a:off x="10156707" y="2237854"/>
              <a:ext cx="1059294" cy="2475730"/>
            </a:xfrm>
            <a:prstGeom prst="curved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正方形/長方形 2">
              <a:extLst>
                <a:ext uri="{FF2B5EF4-FFF2-40B4-BE49-F238E27FC236}">
                  <a16:creationId xmlns:a16="http://schemas.microsoft.com/office/drawing/2014/main" id="{AD3C7739-A62A-4DE6-B7DB-30E6708677E1}"/>
                </a:ext>
              </a:extLst>
            </p:cNvPr>
            <p:cNvSpPr/>
            <p:nvPr/>
          </p:nvSpPr>
          <p:spPr>
            <a:xfrm rot="1784531">
              <a:off x="10531477" y="3284270"/>
              <a:ext cx="1333106" cy="1153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1" name="正方形/長方形 80">
            <a:extLst>
              <a:ext uri="{FF2B5EF4-FFF2-40B4-BE49-F238E27FC236}">
                <a16:creationId xmlns:a16="http://schemas.microsoft.com/office/drawing/2014/main" id="{919DCF85-B508-49A0-9B7C-0755D8F46F0B}"/>
              </a:ext>
            </a:extLst>
          </p:cNvPr>
          <p:cNvSpPr/>
          <p:nvPr/>
        </p:nvSpPr>
        <p:spPr>
          <a:xfrm>
            <a:off x="6289843" y="4917614"/>
            <a:ext cx="6385356" cy="2188326"/>
          </a:xfrm>
          <a:prstGeom prst="rect">
            <a:avLst/>
          </a:prstGeom>
          <a:solidFill>
            <a:srgbClr val="00B05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96A29178-22DD-419A-A55F-858703590E74}"/>
              </a:ext>
            </a:extLst>
          </p:cNvPr>
          <p:cNvSpPr/>
          <p:nvPr/>
        </p:nvSpPr>
        <p:spPr>
          <a:xfrm>
            <a:off x="1210733" y="4879026"/>
            <a:ext cx="4863254" cy="2211695"/>
          </a:xfrm>
          <a:prstGeom prst="rect">
            <a:avLst/>
          </a:prstGeom>
          <a:solidFill>
            <a:srgbClr val="FFC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63CECFAE-6673-4954-BEAC-B8DF74172DA3}"/>
              </a:ext>
            </a:extLst>
          </p:cNvPr>
          <p:cNvSpPr/>
          <p:nvPr/>
        </p:nvSpPr>
        <p:spPr>
          <a:xfrm>
            <a:off x="131376" y="1047762"/>
            <a:ext cx="12543823" cy="3672202"/>
          </a:xfrm>
          <a:prstGeom prst="rect">
            <a:avLst/>
          </a:prstGeom>
          <a:solidFill>
            <a:srgbClr val="5B9BD5">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154332" y="1047763"/>
            <a:ext cx="12080167" cy="715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702" tIns="28702" rIns="28702" rtlCol="0" anchor="t" anchorCtr="0"/>
          <a:lstStyle/>
          <a:p>
            <a:pPr>
              <a:defRPr/>
            </a:pPr>
            <a:r>
              <a:rPr lang="ja-JP" altLang="en-US" sz="1600" b="1" spc="-8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 </a:t>
            </a:r>
            <a:r>
              <a:rPr lang="en-US" altLang="ja-JP" sz="1600" b="1" spc="-8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spc="-8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達成に向け、総仕上げを図る　</a:t>
            </a:r>
            <a:r>
              <a:rPr lang="en-US" altLang="ja-JP" sz="1050" spc="-88"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spc="-88"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フォーラム以外にも</a:t>
            </a:r>
            <a:r>
              <a:rPr lang="en-US" altLang="ja-JP" sz="1050" spc="-88"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050" spc="-88"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宣言プロジェクトの推進等従来の取組みも進めてまいります。</a:t>
            </a:r>
            <a:endParaRPr lang="en-US" altLang="ja-JP" sz="1050" spc="-88"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R5</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年度に実施した</a:t>
            </a:r>
            <a:r>
              <a:rPr lang="en-US" altLang="ja-JP"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SDGsForum</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のレガシーを活かし、</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の取組みの加速化と新たな</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共創創出を目的とした</a:t>
            </a:r>
            <a:r>
              <a:rPr lang="en-US" altLang="ja-JP"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SDGsForum</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を開催する。フォーラムでは、過去のフォーラム開催により</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構築したネットワークを活かした先進事例を発信するとともに、交流会もセットとしたマッチング会</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を実施する。</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AA85BEE4-857D-441D-85A6-84E17F65154A}"/>
              </a:ext>
            </a:extLst>
          </p:cNvPr>
          <p:cNvSpPr txBox="1"/>
          <p:nvPr/>
        </p:nvSpPr>
        <p:spPr>
          <a:xfrm>
            <a:off x="1545052" y="2081668"/>
            <a:ext cx="4454272" cy="646331"/>
          </a:xfrm>
          <a:prstGeom prst="rect">
            <a:avLst/>
          </a:prstGeom>
          <a:solidFill>
            <a:schemeClr val="bg1"/>
          </a:solidFill>
          <a:ln>
            <a:solidFill>
              <a:schemeClr val="tx1"/>
            </a:solidFill>
          </a:ln>
        </p:spPr>
        <p:txBody>
          <a:bodyPr wrap="square" rtlCol="0">
            <a:spAutoFit/>
          </a:bodyPr>
          <a:lstStyle/>
          <a:p>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＜レガシー＞</a:t>
            </a:r>
            <a:endPar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多様なステークホルダーとのネットワーク</a:t>
            </a:r>
            <a:endParaRPr kumimoji="1" lang="en-US" altLang="ja-JP" dirty="0">
              <a:latin typeface="Meiryo UI" panose="020B0604030504040204" pitchFamily="50" charset="-128"/>
              <a:ea typeface="Meiryo UI" panose="020B0604030504040204" pitchFamily="50" charset="-128"/>
            </a:endParaRPr>
          </a:p>
        </p:txBody>
      </p:sp>
      <p:sp>
        <p:nvSpPr>
          <p:cNvPr id="35" name="二等辺三角形 34">
            <a:extLst>
              <a:ext uri="{FF2B5EF4-FFF2-40B4-BE49-F238E27FC236}">
                <a16:creationId xmlns:a16="http://schemas.microsoft.com/office/drawing/2014/main" id="{182B4C75-C633-4DF1-89DA-5D00863FE1E6}"/>
              </a:ext>
            </a:extLst>
          </p:cNvPr>
          <p:cNvSpPr/>
          <p:nvPr/>
        </p:nvSpPr>
        <p:spPr>
          <a:xfrm rot="10800000">
            <a:off x="2833010" y="2910063"/>
            <a:ext cx="1807263" cy="257489"/>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47AB43C1-4285-4EA9-8912-9C8E312114EF}"/>
              </a:ext>
            </a:extLst>
          </p:cNvPr>
          <p:cNvSpPr txBox="1"/>
          <p:nvPr/>
        </p:nvSpPr>
        <p:spPr>
          <a:xfrm>
            <a:off x="946593" y="3777675"/>
            <a:ext cx="5394243" cy="830997"/>
          </a:xfrm>
          <a:prstGeom prst="rect">
            <a:avLst/>
          </a:prstGeom>
          <a:noFill/>
        </p:spPr>
        <p:txBody>
          <a:bodyPr wrap="square">
            <a:spAutoFit/>
          </a:bodyPr>
          <a:lstStyle/>
          <a:p>
            <a:pPr algn="ctr"/>
            <a:endParaRPr kumimoji="1" lang="en-US" altLang="ja-JP" sz="1600" b="1" dirty="0">
              <a:latin typeface="Meiryo UI" panose="020B0604030504040204" pitchFamily="50" charset="-128"/>
              <a:ea typeface="Meiryo UI" panose="020B0604030504040204" pitchFamily="50" charset="-128"/>
            </a:endParaRPr>
          </a:p>
          <a:p>
            <a:pPr algn="ctr"/>
            <a:r>
              <a:rPr kumimoji="1" lang="ja-JP" altLang="en-US" sz="1600" b="1" dirty="0">
                <a:latin typeface="Meiryo UI" panose="020B0604030504040204" pitchFamily="50" charset="-128"/>
                <a:ea typeface="Meiryo UI" panose="020B0604030504040204" pitchFamily="50" charset="-128"/>
              </a:rPr>
              <a:t>府が中心となり、</a:t>
            </a:r>
            <a:endParaRPr kumimoji="1" lang="en-US" altLang="ja-JP" sz="1600" b="1" dirty="0">
              <a:latin typeface="Meiryo UI" panose="020B0604030504040204" pitchFamily="50" charset="-128"/>
              <a:ea typeface="Meiryo UI" panose="020B0604030504040204" pitchFamily="50" charset="-128"/>
            </a:endParaRPr>
          </a:p>
          <a:p>
            <a:pPr algn="ctr"/>
            <a:r>
              <a:rPr kumimoji="1" lang="ja-JP" altLang="en-US" sz="1600" b="1" u="sng" dirty="0">
                <a:latin typeface="Meiryo UI" panose="020B0604030504040204" pitchFamily="50" charset="-128"/>
                <a:ea typeface="Meiryo UI" panose="020B0604030504040204" pitchFamily="50" charset="-128"/>
              </a:rPr>
              <a:t>「</a:t>
            </a:r>
            <a:r>
              <a:rPr kumimoji="1" lang="en-US" altLang="ja-JP" sz="1600" b="1" u="sng" dirty="0">
                <a:latin typeface="Meiryo UI" panose="020B0604030504040204" pitchFamily="50" charset="-128"/>
                <a:ea typeface="Meiryo UI" panose="020B0604030504040204" pitchFamily="50" charset="-128"/>
              </a:rPr>
              <a:t>SDGs Acceleration Forum OSAKA</a:t>
            </a:r>
            <a:r>
              <a:rPr kumimoji="1" lang="ja-JP" altLang="en-US" sz="1600" b="1" u="sng" dirty="0">
                <a:latin typeface="Meiryo UI" panose="020B0604030504040204" pitchFamily="50" charset="-128"/>
                <a:ea typeface="Meiryo UI" panose="020B0604030504040204" pitchFamily="50" charset="-128"/>
              </a:rPr>
              <a:t>（仮称）」を開催</a:t>
            </a:r>
            <a:endParaRPr kumimoji="1" lang="en-US" altLang="ja-JP" sz="1600" b="1" u="sng" dirty="0">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6FB47127-3E67-4EBB-B23E-9224D5D02A76}"/>
              </a:ext>
            </a:extLst>
          </p:cNvPr>
          <p:cNvSpPr txBox="1"/>
          <p:nvPr/>
        </p:nvSpPr>
        <p:spPr>
          <a:xfrm>
            <a:off x="2126077" y="3190705"/>
            <a:ext cx="3873247" cy="523220"/>
          </a:xfrm>
          <a:prstGeom prst="rect">
            <a:avLst/>
          </a:prstGeom>
          <a:noFill/>
        </p:spPr>
        <p:txBody>
          <a:bodyPr wrap="square">
            <a:spAutoFit/>
          </a:bodyPr>
          <a:lstStyle/>
          <a:p>
            <a:r>
              <a:rPr kumimoji="1" lang="ja-JP" altLang="en-US" sz="1400" b="1" dirty="0">
                <a:latin typeface="Meiryo UI" panose="020B0604030504040204" pitchFamily="50" charset="-128"/>
                <a:ea typeface="Meiryo UI" panose="020B0604030504040204" pitchFamily="50" charset="-128"/>
              </a:rPr>
              <a:t>大阪府は、国内自治体としては</a:t>
            </a:r>
            <a:endParaRPr kumimoji="1" lang="en-US" altLang="ja-JP" sz="1400" b="1"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最大規模の</a:t>
            </a:r>
            <a:r>
              <a:rPr kumimoji="1" lang="en-US" altLang="ja-JP" sz="1400" b="1" dirty="0">
                <a:latin typeface="Meiryo UI" panose="020B0604030504040204" pitchFamily="50" charset="-128"/>
                <a:ea typeface="Meiryo UI" panose="020B0604030504040204" pitchFamily="50" charset="-128"/>
              </a:rPr>
              <a:t>SDGs</a:t>
            </a:r>
            <a:r>
              <a:rPr kumimoji="1" lang="ja-JP" altLang="en-US" sz="1400" b="1" dirty="0">
                <a:latin typeface="Meiryo UI" panose="020B0604030504040204" pitchFamily="50" charset="-128"/>
                <a:ea typeface="Meiryo UI" panose="020B0604030504040204" pitchFamily="50" charset="-128"/>
              </a:rPr>
              <a:t>のネットワークを有している</a:t>
            </a:r>
            <a:endParaRPr kumimoji="1" lang="en-US" altLang="ja-JP" sz="1400" b="1" dirty="0">
              <a:latin typeface="Meiryo UI" panose="020B0604030504040204" pitchFamily="50" charset="-128"/>
              <a:ea typeface="Meiryo UI" panose="020B0604030504040204" pitchFamily="50" charset="-128"/>
            </a:endParaRPr>
          </a:p>
        </p:txBody>
      </p:sp>
      <p:sp>
        <p:nvSpPr>
          <p:cNvPr id="40" name="楕円 39">
            <a:extLst>
              <a:ext uri="{FF2B5EF4-FFF2-40B4-BE49-F238E27FC236}">
                <a16:creationId xmlns:a16="http://schemas.microsoft.com/office/drawing/2014/main" id="{9269D34D-1B71-47C2-AA01-93470EF50174}"/>
              </a:ext>
            </a:extLst>
          </p:cNvPr>
          <p:cNvSpPr/>
          <p:nvPr/>
        </p:nvSpPr>
        <p:spPr>
          <a:xfrm>
            <a:off x="1901681" y="2928205"/>
            <a:ext cx="672280" cy="30409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5DE5FC69-06A1-44E2-99D3-06CC94919540}"/>
              </a:ext>
            </a:extLst>
          </p:cNvPr>
          <p:cNvSpPr txBox="1"/>
          <p:nvPr/>
        </p:nvSpPr>
        <p:spPr>
          <a:xfrm>
            <a:off x="1982867" y="2926363"/>
            <a:ext cx="562073" cy="307777"/>
          </a:xfrm>
          <a:prstGeom prst="rect">
            <a:avLst/>
          </a:prstGeom>
          <a:noFill/>
        </p:spPr>
        <p:txBody>
          <a:bodyPr wrap="square">
            <a:spAutoFit/>
          </a:bodyPr>
          <a:lstStyle/>
          <a:p>
            <a:r>
              <a:rPr kumimoji="1" lang="ja-JP" altLang="en-US" sz="1400" b="1" dirty="0">
                <a:solidFill>
                  <a:srgbClr val="FF0000"/>
                </a:solidFill>
                <a:latin typeface="Meiryo UI" panose="020B0604030504040204" pitchFamily="50" charset="-128"/>
                <a:ea typeface="Meiryo UI" panose="020B0604030504040204" pitchFamily="50" charset="-128"/>
              </a:rPr>
              <a:t>強み</a:t>
            </a:r>
            <a:endParaRPr kumimoji="1" lang="en-US" altLang="ja-JP" sz="1400" b="1" dirty="0">
              <a:solidFill>
                <a:srgbClr val="FF0000"/>
              </a:solidFill>
              <a:latin typeface="Meiryo UI" panose="020B0604030504040204" pitchFamily="50" charset="-128"/>
              <a:ea typeface="Meiryo UI" panose="020B0604030504040204" pitchFamily="50" charset="-128"/>
            </a:endParaRPr>
          </a:p>
        </p:txBody>
      </p:sp>
      <p:sp>
        <p:nvSpPr>
          <p:cNvPr id="42" name="二等辺三角形 41">
            <a:extLst>
              <a:ext uri="{FF2B5EF4-FFF2-40B4-BE49-F238E27FC236}">
                <a16:creationId xmlns:a16="http://schemas.microsoft.com/office/drawing/2014/main" id="{13EF720E-10EE-4803-824C-281AE2DB4FCF}"/>
              </a:ext>
            </a:extLst>
          </p:cNvPr>
          <p:cNvSpPr/>
          <p:nvPr/>
        </p:nvSpPr>
        <p:spPr>
          <a:xfrm rot="10800000">
            <a:off x="2851744" y="3762456"/>
            <a:ext cx="1788530" cy="24605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6B177BB6-0A48-47F9-A70E-E7F636BB5ABE}"/>
              </a:ext>
            </a:extLst>
          </p:cNvPr>
          <p:cNvSpPr/>
          <p:nvPr/>
        </p:nvSpPr>
        <p:spPr>
          <a:xfrm>
            <a:off x="1252613" y="4937226"/>
            <a:ext cx="4749002" cy="1724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702" tIns="28702" rIns="28702" rtlCol="0" anchor="t" anchorCtr="0"/>
          <a:lstStyle/>
          <a:p>
            <a:pPr>
              <a:defRPr/>
            </a:pPr>
            <a:r>
              <a:rPr lang="ja-JP" altLang="en-US" sz="1400" b="1" spc="-8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 </a:t>
            </a:r>
            <a:r>
              <a:rPr lang="en-US" altLang="ja-JP" sz="1400" b="1" spc="-8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spc="-8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の到達点を分析</a:t>
            </a:r>
            <a:endParaRPr lang="en-US" altLang="ja-JP" sz="1400" b="1" spc="-88"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万博に向けたこれまでの成果を評価すべく、大阪の到達点を分析</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する。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分析結果は、府民を含め、</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あらゆるステークホルダーが活用</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できるよう、簡潔に、わかりやすく</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まとめ、発信する。</a:t>
            </a:r>
            <a:endParaRPr lang="en-US" altLang="ja-JP" sz="1400" dirty="0">
              <a:solidFill>
                <a:schemeClr val="tx1"/>
              </a:solidFill>
              <a:latin typeface="Meiryo UI" panose="020B0604030504040204" pitchFamily="50" charset="-128"/>
              <a:ea typeface="Meiryo UI" panose="020B0604030504040204" pitchFamily="50" charset="-128"/>
            </a:endParaRPr>
          </a:p>
        </p:txBody>
      </p:sp>
      <p:pic>
        <p:nvPicPr>
          <p:cNvPr id="18" name="図 17">
            <a:extLst>
              <a:ext uri="{FF2B5EF4-FFF2-40B4-BE49-F238E27FC236}">
                <a16:creationId xmlns:a16="http://schemas.microsoft.com/office/drawing/2014/main" id="{9A197967-BE2D-472F-8DAC-2EF9A9EF79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27928" y="5475596"/>
            <a:ext cx="2413195" cy="1529540"/>
          </a:xfrm>
          <a:prstGeom prst="rect">
            <a:avLst/>
          </a:prstGeom>
        </p:spPr>
      </p:pic>
      <p:sp>
        <p:nvSpPr>
          <p:cNvPr id="44" name="テキスト ボックス 43">
            <a:extLst>
              <a:ext uri="{FF2B5EF4-FFF2-40B4-BE49-F238E27FC236}">
                <a16:creationId xmlns:a16="http://schemas.microsoft.com/office/drawing/2014/main" id="{B0EDB699-D827-4C2F-82AD-06683115E8E9}"/>
              </a:ext>
            </a:extLst>
          </p:cNvPr>
          <p:cNvSpPr txBox="1"/>
          <p:nvPr/>
        </p:nvSpPr>
        <p:spPr>
          <a:xfrm>
            <a:off x="2997512" y="6859719"/>
            <a:ext cx="2114054" cy="246221"/>
          </a:xfrm>
          <a:prstGeom prst="rect">
            <a:avLst/>
          </a:prstGeom>
          <a:solidFill>
            <a:schemeClr val="bg1"/>
          </a:solidFill>
        </p:spPr>
        <p:txBody>
          <a:bodyPr wrap="square">
            <a:spAutoFit/>
          </a:bodyPr>
          <a:lstStyle/>
          <a:p>
            <a:r>
              <a:rPr kumimoji="1" lang="ja-JP" altLang="en-US" sz="1000" dirty="0">
                <a:latin typeface="Meiryo UI" panose="020B0604030504040204" pitchFamily="50" charset="-128"/>
                <a:ea typeface="Meiryo UI" panose="020B0604030504040204" pitchFamily="50" charset="-128"/>
              </a:rPr>
              <a:t>活用した分析結果のデザインイメージ</a:t>
            </a:r>
            <a:endParaRPr kumimoji="1" lang="en-US" altLang="ja-JP" sz="1000" dirty="0">
              <a:latin typeface="Meiryo UI" panose="020B0604030504040204" pitchFamily="50" charset="-128"/>
              <a:ea typeface="Meiryo UI" panose="020B0604030504040204" pitchFamily="50" charset="-128"/>
            </a:endParaRPr>
          </a:p>
        </p:txBody>
      </p:sp>
      <p:sp>
        <p:nvSpPr>
          <p:cNvPr id="46" name="正方形/長方形 45">
            <a:extLst>
              <a:ext uri="{FF2B5EF4-FFF2-40B4-BE49-F238E27FC236}">
                <a16:creationId xmlns:a16="http://schemas.microsoft.com/office/drawing/2014/main" id="{47EBB20D-76E5-40BF-842D-8CC5C18D82C3}"/>
              </a:ext>
            </a:extLst>
          </p:cNvPr>
          <p:cNvSpPr/>
          <p:nvPr/>
        </p:nvSpPr>
        <p:spPr>
          <a:xfrm>
            <a:off x="6399212" y="4983358"/>
            <a:ext cx="6145122" cy="707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702" tIns="28702" rIns="28702" rtlCol="0" anchor="t" anchorCtr="0"/>
          <a:lstStyle/>
          <a:p>
            <a:pPr>
              <a:defRPr/>
            </a:pPr>
            <a:r>
              <a:rPr lang="ja-JP" altLang="en-US" sz="1400" b="1" spc="-8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③世界に展開</a:t>
            </a:r>
            <a:endParaRPr lang="en-US" altLang="ja-JP" sz="1400" b="1" spc="-88"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フォーラムの成果や到達点の分析結果など、英語翻訳したコンテンツを作成し、世界の　</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模範となる先進的な取組みを積極的に国内外へ展開していく。</a:t>
            </a:r>
            <a:b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endParaRPr lang="en-US" altLang="ja-JP" sz="1400" dirty="0">
              <a:solidFill>
                <a:schemeClr val="tx1"/>
              </a:solidFill>
              <a:latin typeface="Meiryo UI" panose="020B0604030504040204" pitchFamily="50" charset="-128"/>
              <a:ea typeface="Meiryo UI" panose="020B0604030504040204" pitchFamily="50" charset="-128"/>
            </a:endParaRPr>
          </a:p>
        </p:txBody>
      </p:sp>
      <p:grpSp>
        <p:nvGrpSpPr>
          <p:cNvPr id="47" name="グループ化 46">
            <a:extLst>
              <a:ext uri="{FF2B5EF4-FFF2-40B4-BE49-F238E27FC236}">
                <a16:creationId xmlns:a16="http://schemas.microsoft.com/office/drawing/2014/main" id="{93F57380-23DB-49AF-9DB0-DBAEBBE5B943}"/>
              </a:ext>
            </a:extLst>
          </p:cNvPr>
          <p:cNvGrpSpPr/>
          <p:nvPr/>
        </p:nvGrpSpPr>
        <p:grpSpPr>
          <a:xfrm>
            <a:off x="6371445" y="5804216"/>
            <a:ext cx="1653141" cy="1238342"/>
            <a:chOff x="5686548" y="3887595"/>
            <a:chExt cx="1743171" cy="1331071"/>
          </a:xfrm>
        </p:grpSpPr>
        <p:grpSp>
          <p:nvGrpSpPr>
            <p:cNvPr id="48" name="グループ化 47">
              <a:extLst>
                <a:ext uri="{FF2B5EF4-FFF2-40B4-BE49-F238E27FC236}">
                  <a16:creationId xmlns:a16="http://schemas.microsoft.com/office/drawing/2014/main" id="{9AB82EAF-1CF2-4C4C-BAEB-F3E5F7768D7C}"/>
                </a:ext>
              </a:extLst>
            </p:cNvPr>
            <p:cNvGrpSpPr>
              <a:grpSpLocks noChangeAspect="1"/>
            </p:cNvGrpSpPr>
            <p:nvPr/>
          </p:nvGrpSpPr>
          <p:grpSpPr>
            <a:xfrm>
              <a:off x="5686548" y="3887595"/>
              <a:ext cx="1743171" cy="1331071"/>
              <a:chOff x="6925234" y="3509682"/>
              <a:chExt cx="2760931" cy="1949824"/>
            </a:xfrm>
          </p:grpSpPr>
          <p:pic>
            <p:nvPicPr>
              <p:cNvPr id="53" name="図 52">
                <a:extLst>
                  <a:ext uri="{FF2B5EF4-FFF2-40B4-BE49-F238E27FC236}">
                    <a16:creationId xmlns:a16="http://schemas.microsoft.com/office/drawing/2014/main" id="{C30C046F-DBED-4022-B172-9052FD2BD40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25234" y="3509682"/>
                <a:ext cx="2760931" cy="1949824"/>
              </a:xfrm>
              <a:prstGeom prst="rect">
                <a:avLst/>
              </a:prstGeom>
            </p:spPr>
          </p:pic>
          <p:sp>
            <p:nvSpPr>
              <p:cNvPr id="54" name="二等辺三角形 53">
                <a:extLst>
                  <a:ext uri="{FF2B5EF4-FFF2-40B4-BE49-F238E27FC236}">
                    <a16:creationId xmlns:a16="http://schemas.microsoft.com/office/drawing/2014/main" id="{150FB52D-1630-4545-9542-7349FAEC8A54}"/>
                  </a:ext>
                </a:extLst>
              </p:cNvPr>
              <p:cNvSpPr>
                <a:spLocks noChangeAspect="1"/>
              </p:cNvSpPr>
              <p:nvPr/>
            </p:nvSpPr>
            <p:spPr>
              <a:xfrm>
                <a:off x="7991226" y="4265505"/>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83"/>
              </a:p>
            </p:txBody>
          </p:sp>
          <p:sp>
            <p:nvSpPr>
              <p:cNvPr id="55" name="二等辺三角形 54">
                <a:extLst>
                  <a:ext uri="{FF2B5EF4-FFF2-40B4-BE49-F238E27FC236}">
                    <a16:creationId xmlns:a16="http://schemas.microsoft.com/office/drawing/2014/main" id="{21E8BBEE-84C4-4583-B07A-8975D4FF15AC}"/>
                  </a:ext>
                </a:extLst>
              </p:cNvPr>
              <p:cNvSpPr>
                <a:spLocks noChangeAspect="1"/>
              </p:cNvSpPr>
              <p:nvPr/>
            </p:nvSpPr>
            <p:spPr>
              <a:xfrm>
                <a:off x="7503865" y="3967352"/>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83" dirty="0"/>
              </a:p>
            </p:txBody>
          </p:sp>
          <p:sp>
            <p:nvSpPr>
              <p:cNvPr id="56" name="二等辺三角形 55">
                <a:extLst>
                  <a:ext uri="{FF2B5EF4-FFF2-40B4-BE49-F238E27FC236}">
                    <a16:creationId xmlns:a16="http://schemas.microsoft.com/office/drawing/2014/main" id="{1609EDE0-D5FE-4584-A2A7-20191C1D6561}"/>
                  </a:ext>
                </a:extLst>
              </p:cNvPr>
              <p:cNvSpPr>
                <a:spLocks noChangeAspect="1"/>
              </p:cNvSpPr>
              <p:nvPr/>
            </p:nvSpPr>
            <p:spPr>
              <a:xfrm>
                <a:off x="7780520" y="4058449"/>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83"/>
              </a:p>
            </p:txBody>
          </p:sp>
          <p:sp>
            <p:nvSpPr>
              <p:cNvPr id="57" name="二等辺三角形 56">
                <a:extLst>
                  <a:ext uri="{FF2B5EF4-FFF2-40B4-BE49-F238E27FC236}">
                    <a16:creationId xmlns:a16="http://schemas.microsoft.com/office/drawing/2014/main" id="{5D6C7646-AEE5-45AE-8CBE-F4C757EB8449}"/>
                  </a:ext>
                </a:extLst>
              </p:cNvPr>
              <p:cNvSpPr>
                <a:spLocks noChangeAspect="1"/>
              </p:cNvSpPr>
              <p:nvPr/>
            </p:nvSpPr>
            <p:spPr>
              <a:xfrm>
                <a:off x="7271558" y="4255458"/>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83"/>
              </a:p>
            </p:txBody>
          </p:sp>
          <p:sp>
            <p:nvSpPr>
              <p:cNvPr id="58" name="二等辺三角形 57">
                <a:extLst>
                  <a:ext uri="{FF2B5EF4-FFF2-40B4-BE49-F238E27FC236}">
                    <a16:creationId xmlns:a16="http://schemas.microsoft.com/office/drawing/2014/main" id="{99B4714A-6884-4BC9-ACAE-62832DE5CE4B}"/>
                  </a:ext>
                </a:extLst>
              </p:cNvPr>
              <p:cNvSpPr>
                <a:spLocks noChangeAspect="1"/>
              </p:cNvSpPr>
              <p:nvPr/>
            </p:nvSpPr>
            <p:spPr>
              <a:xfrm flipH="1">
                <a:off x="7221324" y="4716459"/>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83"/>
              </a:p>
            </p:txBody>
          </p:sp>
          <p:sp>
            <p:nvSpPr>
              <p:cNvPr id="59" name="二等辺三角形 58">
                <a:extLst>
                  <a:ext uri="{FF2B5EF4-FFF2-40B4-BE49-F238E27FC236}">
                    <a16:creationId xmlns:a16="http://schemas.microsoft.com/office/drawing/2014/main" id="{9BCB5310-248E-46D9-B390-11343032BD64}"/>
                  </a:ext>
                </a:extLst>
              </p:cNvPr>
              <p:cNvSpPr>
                <a:spLocks noChangeAspect="1"/>
              </p:cNvSpPr>
              <p:nvPr/>
            </p:nvSpPr>
            <p:spPr>
              <a:xfrm flipH="1">
                <a:off x="8725417" y="3960219"/>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83"/>
              </a:p>
            </p:txBody>
          </p:sp>
          <p:sp>
            <p:nvSpPr>
              <p:cNvPr id="60" name="二等辺三角形 59">
                <a:extLst>
                  <a:ext uri="{FF2B5EF4-FFF2-40B4-BE49-F238E27FC236}">
                    <a16:creationId xmlns:a16="http://schemas.microsoft.com/office/drawing/2014/main" id="{E12988BE-C4B0-4F91-B92A-34E505C0D807}"/>
                  </a:ext>
                </a:extLst>
              </p:cNvPr>
              <p:cNvSpPr>
                <a:spLocks noChangeAspect="1"/>
              </p:cNvSpPr>
              <p:nvPr/>
            </p:nvSpPr>
            <p:spPr>
              <a:xfrm flipH="1">
                <a:off x="9141662" y="490112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83"/>
              </a:p>
            </p:txBody>
          </p:sp>
          <p:sp>
            <p:nvSpPr>
              <p:cNvPr id="61" name="二等辺三角形 60">
                <a:extLst>
                  <a:ext uri="{FF2B5EF4-FFF2-40B4-BE49-F238E27FC236}">
                    <a16:creationId xmlns:a16="http://schemas.microsoft.com/office/drawing/2014/main" id="{6FCDB3CB-7B7C-41B3-9176-A5B3C9FB148F}"/>
                  </a:ext>
                </a:extLst>
              </p:cNvPr>
              <p:cNvSpPr>
                <a:spLocks noChangeAspect="1"/>
              </p:cNvSpPr>
              <p:nvPr/>
            </p:nvSpPr>
            <p:spPr>
              <a:xfrm flipH="1">
                <a:off x="9098939" y="4681098"/>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83"/>
              </a:p>
            </p:txBody>
          </p:sp>
          <p:sp>
            <p:nvSpPr>
              <p:cNvPr id="62" name="二等辺三角形 61">
                <a:extLst>
                  <a:ext uri="{FF2B5EF4-FFF2-40B4-BE49-F238E27FC236}">
                    <a16:creationId xmlns:a16="http://schemas.microsoft.com/office/drawing/2014/main" id="{70F67D30-28C8-432A-AC71-1CCF15AA9531}"/>
                  </a:ext>
                </a:extLst>
              </p:cNvPr>
              <p:cNvSpPr>
                <a:spLocks noChangeAspect="1"/>
              </p:cNvSpPr>
              <p:nvPr/>
            </p:nvSpPr>
            <p:spPr>
              <a:xfrm flipH="1">
                <a:off x="8944426" y="4288948"/>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83"/>
              </a:p>
            </p:txBody>
          </p:sp>
          <p:sp>
            <p:nvSpPr>
              <p:cNvPr id="63" name="二等辺三角形 62">
                <a:extLst>
                  <a:ext uri="{FF2B5EF4-FFF2-40B4-BE49-F238E27FC236}">
                    <a16:creationId xmlns:a16="http://schemas.microsoft.com/office/drawing/2014/main" id="{C30B0257-FCB2-4DEC-9587-A1E37E95263F}"/>
                  </a:ext>
                </a:extLst>
              </p:cNvPr>
              <p:cNvSpPr>
                <a:spLocks noChangeAspect="1"/>
              </p:cNvSpPr>
              <p:nvPr/>
            </p:nvSpPr>
            <p:spPr>
              <a:xfrm>
                <a:off x="8021599" y="3873721"/>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83"/>
              </a:p>
            </p:txBody>
          </p:sp>
          <p:sp>
            <p:nvSpPr>
              <p:cNvPr id="64" name="正方形/長方形 63">
                <a:extLst>
                  <a:ext uri="{FF2B5EF4-FFF2-40B4-BE49-F238E27FC236}">
                    <a16:creationId xmlns:a16="http://schemas.microsoft.com/office/drawing/2014/main" id="{DF9620E5-8199-4ADC-8232-43B639CF0C67}"/>
                  </a:ext>
                </a:extLst>
              </p:cNvPr>
              <p:cNvSpPr/>
              <p:nvPr/>
            </p:nvSpPr>
            <p:spPr>
              <a:xfrm>
                <a:off x="7280859" y="3985024"/>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66"/>
              </a:p>
            </p:txBody>
          </p:sp>
          <p:sp>
            <p:nvSpPr>
              <p:cNvPr id="65" name="正方形/長方形 64">
                <a:extLst>
                  <a:ext uri="{FF2B5EF4-FFF2-40B4-BE49-F238E27FC236}">
                    <a16:creationId xmlns:a16="http://schemas.microsoft.com/office/drawing/2014/main" id="{7FA14B5E-9365-4826-B0D7-900002F9B726}"/>
                  </a:ext>
                </a:extLst>
              </p:cNvPr>
              <p:cNvSpPr/>
              <p:nvPr/>
            </p:nvSpPr>
            <p:spPr>
              <a:xfrm>
                <a:off x="7063202" y="4474506"/>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66"/>
              </a:p>
            </p:txBody>
          </p:sp>
          <p:sp>
            <p:nvSpPr>
              <p:cNvPr id="66" name="正方形/長方形 65">
                <a:extLst>
                  <a:ext uri="{FF2B5EF4-FFF2-40B4-BE49-F238E27FC236}">
                    <a16:creationId xmlns:a16="http://schemas.microsoft.com/office/drawing/2014/main" id="{876D26FD-7081-45C6-97A2-FFE49B438768}"/>
                  </a:ext>
                </a:extLst>
              </p:cNvPr>
              <p:cNvSpPr/>
              <p:nvPr/>
            </p:nvSpPr>
            <p:spPr>
              <a:xfrm>
                <a:off x="8764426" y="4170834"/>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66"/>
              </a:p>
            </p:txBody>
          </p:sp>
          <p:sp>
            <p:nvSpPr>
              <p:cNvPr id="67" name="楕円 66">
                <a:extLst>
                  <a:ext uri="{FF2B5EF4-FFF2-40B4-BE49-F238E27FC236}">
                    <a16:creationId xmlns:a16="http://schemas.microsoft.com/office/drawing/2014/main" id="{F45423EF-3352-49F4-B276-E5E24D99F6A1}"/>
                  </a:ext>
                </a:extLst>
              </p:cNvPr>
              <p:cNvSpPr/>
              <p:nvPr/>
            </p:nvSpPr>
            <p:spPr>
              <a:xfrm>
                <a:off x="7546958" y="4207964"/>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66"/>
              </a:p>
            </p:txBody>
          </p:sp>
          <p:sp>
            <p:nvSpPr>
              <p:cNvPr id="68" name="楕円 67">
                <a:extLst>
                  <a:ext uri="{FF2B5EF4-FFF2-40B4-BE49-F238E27FC236}">
                    <a16:creationId xmlns:a16="http://schemas.microsoft.com/office/drawing/2014/main" id="{BC1A832B-3A93-4122-A87B-0106A7517376}"/>
                  </a:ext>
                </a:extLst>
              </p:cNvPr>
              <p:cNvSpPr/>
              <p:nvPr/>
            </p:nvSpPr>
            <p:spPr>
              <a:xfrm>
                <a:off x="9302552" y="4793126"/>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66"/>
              </a:p>
            </p:txBody>
          </p:sp>
          <p:sp>
            <p:nvSpPr>
              <p:cNvPr id="69" name="二等辺三角形 68">
                <a:extLst>
                  <a:ext uri="{FF2B5EF4-FFF2-40B4-BE49-F238E27FC236}">
                    <a16:creationId xmlns:a16="http://schemas.microsoft.com/office/drawing/2014/main" id="{5130833F-971A-4CE6-B064-1B7AF24F761A}"/>
                  </a:ext>
                </a:extLst>
              </p:cNvPr>
              <p:cNvSpPr>
                <a:spLocks noChangeAspect="1"/>
              </p:cNvSpPr>
              <p:nvPr/>
            </p:nvSpPr>
            <p:spPr>
              <a:xfrm>
                <a:off x="7512130" y="4419217"/>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83"/>
              </a:p>
            </p:txBody>
          </p:sp>
          <p:sp>
            <p:nvSpPr>
              <p:cNvPr id="70" name="楕円 69">
                <a:extLst>
                  <a:ext uri="{FF2B5EF4-FFF2-40B4-BE49-F238E27FC236}">
                    <a16:creationId xmlns:a16="http://schemas.microsoft.com/office/drawing/2014/main" id="{A3658F17-1C18-45D4-8FD8-45090235439B}"/>
                  </a:ext>
                </a:extLst>
              </p:cNvPr>
              <p:cNvSpPr/>
              <p:nvPr/>
            </p:nvSpPr>
            <p:spPr>
              <a:xfrm>
                <a:off x="7705799" y="3822420"/>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66"/>
              </a:p>
            </p:txBody>
          </p:sp>
          <p:sp>
            <p:nvSpPr>
              <p:cNvPr id="71" name="二等辺三角形 70">
                <a:extLst>
                  <a:ext uri="{FF2B5EF4-FFF2-40B4-BE49-F238E27FC236}">
                    <a16:creationId xmlns:a16="http://schemas.microsoft.com/office/drawing/2014/main" id="{3587286B-DC34-45D4-962B-5B7E47E0BD36}"/>
                  </a:ext>
                </a:extLst>
              </p:cNvPr>
              <p:cNvSpPr>
                <a:spLocks noChangeAspect="1"/>
              </p:cNvSpPr>
              <p:nvPr/>
            </p:nvSpPr>
            <p:spPr>
              <a:xfrm>
                <a:off x="7941314" y="4935851"/>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83"/>
              </a:p>
            </p:txBody>
          </p:sp>
          <p:sp>
            <p:nvSpPr>
              <p:cNvPr id="72" name="正方形/長方形 71">
                <a:extLst>
                  <a:ext uri="{FF2B5EF4-FFF2-40B4-BE49-F238E27FC236}">
                    <a16:creationId xmlns:a16="http://schemas.microsoft.com/office/drawing/2014/main" id="{4015C773-AEEC-4440-8A9D-8DF7A1C334CA}"/>
                  </a:ext>
                </a:extLst>
              </p:cNvPr>
              <p:cNvSpPr/>
              <p:nvPr/>
            </p:nvSpPr>
            <p:spPr>
              <a:xfrm>
                <a:off x="9141662" y="5142402"/>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66"/>
              </a:p>
            </p:txBody>
          </p:sp>
          <p:sp>
            <p:nvSpPr>
              <p:cNvPr id="73" name="楕円 72">
                <a:extLst>
                  <a:ext uri="{FF2B5EF4-FFF2-40B4-BE49-F238E27FC236}">
                    <a16:creationId xmlns:a16="http://schemas.microsoft.com/office/drawing/2014/main" id="{AA8EAC48-42D2-45C8-8B8D-AAB98CC36E77}"/>
                  </a:ext>
                </a:extLst>
              </p:cNvPr>
              <p:cNvSpPr/>
              <p:nvPr/>
            </p:nvSpPr>
            <p:spPr>
              <a:xfrm>
                <a:off x="8944426" y="3850897"/>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66"/>
              </a:p>
            </p:txBody>
          </p:sp>
        </p:grpSp>
        <p:sp>
          <p:nvSpPr>
            <p:cNvPr id="49" name="図形 48">
              <a:extLst>
                <a:ext uri="{FF2B5EF4-FFF2-40B4-BE49-F238E27FC236}">
                  <a16:creationId xmlns:a16="http://schemas.microsoft.com/office/drawing/2014/main" id="{92754797-9201-4E60-8569-5090013FCF9C}"/>
                </a:ext>
              </a:extLst>
            </p:cNvPr>
            <p:cNvSpPr/>
            <p:nvPr/>
          </p:nvSpPr>
          <p:spPr>
            <a:xfrm>
              <a:off x="6491419" y="4207077"/>
              <a:ext cx="321627" cy="292820"/>
            </a:xfrm>
            <a:prstGeom prst="swooshArrow">
              <a:avLst>
                <a:gd name="adj1" fmla="val 25000"/>
                <a:gd name="adj2" fmla="val 25000"/>
              </a:avLst>
            </a:prstGeom>
            <a:solidFill>
              <a:schemeClr val="accent4"/>
            </a:solidFill>
            <a:effectLst>
              <a:glow rad="12700">
                <a:schemeClr val="accent1">
                  <a:alpha val="40000"/>
                </a:schemeClr>
              </a:glow>
            </a:effectLst>
            <a:scene3d>
              <a:camera prst="orthographicFront"/>
              <a:lightRig rig="threePt" dir="t"/>
            </a:scene3d>
            <a:sp3d prstMaterial="softEdge">
              <a:bevelT w="95250" h="88900"/>
            </a:sp3d>
          </p:spPr>
          <p:style>
            <a:lnRef idx="0">
              <a:schemeClr val="dk1">
                <a:hueOff val="0"/>
                <a:satOff val="0"/>
                <a:lumOff val="0"/>
                <a:alphaOff val="0"/>
              </a:schemeClr>
            </a:lnRef>
            <a:fillRef idx="1">
              <a:scrgbClr r="0" g="0" b="0"/>
            </a:fillRef>
            <a:effectRef idx="2">
              <a:schemeClr val="accent5">
                <a:tint val="40000"/>
                <a:hueOff val="0"/>
                <a:satOff val="0"/>
                <a:lumOff val="0"/>
                <a:alphaOff val="0"/>
              </a:schemeClr>
            </a:effectRef>
            <a:fontRef idx="minor">
              <a:schemeClr val="dk1">
                <a:hueOff val="0"/>
                <a:satOff val="0"/>
                <a:lumOff val="0"/>
                <a:alphaOff val="0"/>
              </a:schemeClr>
            </a:fontRef>
          </p:style>
        </p:sp>
        <p:sp>
          <p:nvSpPr>
            <p:cNvPr id="50" name="図形 49">
              <a:extLst>
                <a:ext uri="{FF2B5EF4-FFF2-40B4-BE49-F238E27FC236}">
                  <a16:creationId xmlns:a16="http://schemas.microsoft.com/office/drawing/2014/main" id="{52760F6C-3B72-4EAB-B49F-4F4CDC27B267}"/>
                </a:ext>
              </a:extLst>
            </p:cNvPr>
            <p:cNvSpPr/>
            <p:nvPr/>
          </p:nvSpPr>
          <p:spPr>
            <a:xfrm rot="4430875">
              <a:off x="6569861" y="4492934"/>
              <a:ext cx="447544" cy="418258"/>
            </a:xfrm>
            <a:prstGeom prst="swooshArrow">
              <a:avLst>
                <a:gd name="adj1" fmla="val 25000"/>
                <a:gd name="adj2" fmla="val 25000"/>
              </a:avLst>
            </a:prstGeom>
            <a:solidFill>
              <a:schemeClr val="accent4"/>
            </a:solidFill>
            <a:effectLst>
              <a:glow rad="12700">
                <a:schemeClr val="accent1">
                  <a:alpha val="40000"/>
                </a:schemeClr>
              </a:glow>
            </a:effectLst>
            <a:scene3d>
              <a:camera prst="orthographicFront"/>
              <a:lightRig rig="threePt" dir="t"/>
            </a:scene3d>
            <a:sp3d prstMaterial="softEdge">
              <a:bevelT w="95250" h="88900"/>
            </a:sp3d>
          </p:spPr>
          <p:style>
            <a:lnRef idx="0">
              <a:schemeClr val="dk1">
                <a:hueOff val="0"/>
                <a:satOff val="0"/>
                <a:lumOff val="0"/>
                <a:alphaOff val="0"/>
              </a:schemeClr>
            </a:lnRef>
            <a:fillRef idx="1">
              <a:scrgbClr r="0" g="0" b="0"/>
            </a:fillRef>
            <a:effectRef idx="2">
              <a:schemeClr val="accent5">
                <a:tint val="40000"/>
                <a:hueOff val="0"/>
                <a:satOff val="0"/>
                <a:lumOff val="0"/>
                <a:alphaOff val="0"/>
              </a:schemeClr>
            </a:effectRef>
            <a:fontRef idx="minor">
              <a:schemeClr val="dk1">
                <a:hueOff val="0"/>
                <a:satOff val="0"/>
                <a:lumOff val="0"/>
                <a:alphaOff val="0"/>
              </a:schemeClr>
            </a:fontRef>
          </p:style>
        </p:sp>
        <p:sp>
          <p:nvSpPr>
            <p:cNvPr id="51" name="図形 50">
              <a:extLst>
                <a:ext uri="{FF2B5EF4-FFF2-40B4-BE49-F238E27FC236}">
                  <a16:creationId xmlns:a16="http://schemas.microsoft.com/office/drawing/2014/main" id="{77CA2DC2-4E41-4A57-9DBE-9326EF7A97B2}"/>
                </a:ext>
              </a:extLst>
            </p:cNvPr>
            <p:cNvSpPr/>
            <p:nvPr/>
          </p:nvSpPr>
          <p:spPr>
            <a:xfrm flipH="1">
              <a:off x="6012940" y="4198391"/>
              <a:ext cx="336246" cy="314244"/>
            </a:xfrm>
            <a:prstGeom prst="swooshArrow">
              <a:avLst>
                <a:gd name="adj1" fmla="val 25000"/>
                <a:gd name="adj2" fmla="val 25000"/>
              </a:avLst>
            </a:prstGeom>
            <a:solidFill>
              <a:schemeClr val="accent4"/>
            </a:solidFill>
            <a:effectLst>
              <a:glow rad="12700">
                <a:schemeClr val="accent1">
                  <a:alpha val="40000"/>
                </a:schemeClr>
              </a:glow>
            </a:effectLst>
            <a:scene3d>
              <a:camera prst="orthographicFront"/>
              <a:lightRig rig="threePt" dir="t"/>
            </a:scene3d>
            <a:sp3d prstMaterial="softEdge">
              <a:bevelT w="95250" h="88900"/>
            </a:sp3d>
          </p:spPr>
          <p:style>
            <a:lnRef idx="0">
              <a:schemeClr val="dk1">
                <a:hueOff val="0"/>
                <a:satOff val="0"/>
                <a:lumOff val="0"/>
                <a:alphaOff val="0"/>
              </a:schemeClr>
            </a:lnRef>
            <a:fillRef idx="1">
              <a:scrgbClr r="0" g="0" b="0"/>
            </a:fillRef>
            <a:effectRef idx="2">
              <a:schemeClr val="accent5">
                <a:tint val="40000"/>
                <a:hueOff val="0"/>
                <a:satOff val="0"/>
                <a:lumOff val="0"/>
                <a:alphaOff val="0"/>
              </a:schemeClr>
            </a:effectRef>
            <a:fontRef idx="minor">
              <a:schemeClr val="dk1">
                <a:hueOff val="0"/>
                <a:satOff val="0"/>
                <a:lumOff val="0"/>
                <a:alphaOff val="0"/>
              </a:schemeClr>
            </a:fontRef>
          </p:style>
        </p:sp>
        <p:sp>
          <p:nvSpPr>
            <p:cNvPr id="52" name="図形 51">
              <a:extLst>
                <a:ext uri="{FF2B5EF4-FFF2-40B4-BE49-F238E27FC236}">
                  <a16:creationId xmlns:a16="http://schemas.microsoft.com/office/drawing/2014/main" id="{8CC085FE-C26F-4E9D-91A7-DD357F17C8A4}"/>
                </a:ext>
              </a:extLst>
            </p:cNvPr>
            <p:cNvSpPr/>
            <p:nvPr/>
          </p:nvSpPr>
          <p:spPr>
            <a:xfrm rot="17069415" flipH="1">
              <a:off x="5990433" y="4402364"/>
              <a:ext cx="332055" cy="465060"/>
            </a:xfrm>
            <a:prstGeom prst="swooshArrow">
              <a:avLst>
                <a:gd name="adj1" fmla="val 25000"/>
                <a:gd name="adj2" fmla="val 25000"/>
              </a:avLst>
            </a:prstGeom>
            <a:solidFill>
              <a:schemeClr val="accent4"/>
            </a:solidFill>
            <a:effectLst>
              <a:glow rad="12700">
                <a:schemeClr val="accent1">
                  <a:alpha val="40000"/>
                </a:schemeClr>
              </a:glow>
            </a:effectLst>
            <a:scene3d>
              <a:camera prst="orthographicFront"/>
              <a:lightRig rig="threePt" dir="t"/>
            </a:scene3d>
            <a:sp3d prstMaterial="softEdge">
              <a:bevelT w="95250" h="88900"/>
            </a:sp3d>
          </p:spPr>
          <p:style>
            <a:lnRef idx="0">
              <a:schemeClr val="dk1">
                <a:hueOff val="0"/>
                <a:satOff val="0"/>
                <a:lumOff val="0"/>
                <a:alphaOff val="0"/>
              </a:schemeClr>
            </a:lnRef>
            <a:fillRef idx="1">
              <a:scrgbClr r="0" g="0" b="0"/>
            </a:fillRef>
            <a:effectRef idx="2">
              <a:schemeClr val="accent5">
                <a:tint val="40000"/>
                <a:hueOff val="0"/>
                <a:satOff val="0"/>
                <a:lumOff val="0"/>
                <a:alphaOff val="0"/>
              </a:schemeClr>
            </a:effectRef>
            <a:fontRef idx="minor">
              <a:schemeClr val="dk1">
                <a:hueOff val="0"/>
                <a:satOff val="0"/>
                <a:lumOff val="0"/>
                <a:alphaOff val="0"/>
              </a:schemeClr>
            </a:fontRef>
          </p:style>
        </p:sp>
      </p:grpSp>
      <p:pic>
        <p:nvPicPr>
          <p:cNvPr id="75" name="図 74">
            <a:extLst>
              <a:ext uri="{FF2B5EF4-FFF2-40B4-BE49-F238E27FC236}">
                <a16:creationId xmlns:a16="http://schemas.microsoft.com/office/drawing/2014/main" id="{BEC04394-0A81-43F8-BB02-4A6D42E4CBE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065391" y="5833455"/>
            <a:ext cx="2338419" cy="1238341"/>
          </a:xfrm>
          <a:prstGeom prst="rect">
            <a:avLst/>
          </a:prstGeom>
        </p:spPr>
      </p:pic>
      <p:pic>
        <p:nvPicPr>
          <p:cNvPr id="77" name="図 76">
            <a:extLst>
              <a:ext uri="{FF2B5EF4-FFF2-40B4-BE49-F238E27FC236}">
                <a16:creationId xmlns:a16="http://schemas.microsoft.com/office/drawing/2014/main" id="{76AF9D2D-EFBB-4241-9E47-CC12D5E6C92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44614" y="5628617"/>
            <a:ext cx="1030586" cy="1443747"/>
          </a:xfrm>
          <a:prstGeom prst="rect">
            <a:avLst/>
          </a:prstGeom>
        </p:spPr>
      </p:pic>
      <p:pic>
        <p:nvPicPr>
          <p:cNvPr id="79" name="図 78">
            <a:extLst>
              <a:ext uri="{FF2B5EF4-FFF2-40B4-BE49-F238E27FC236}">
                <a16:creationId xmlns:a16="http://schemas.microsoft.com/office/drawing/2014/main" id="{EB10AD55-D8C9-4DE0-B98D-55174B7B93E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485165" y="5622427"/>
            <a:ext cx="1031012" cy="1492625"/>
          </a:xfrm>
          <a:prstGeom prst="rect">
            <a:avLst/>
          </a:prstGeom>
        </p:spPr>
      </p:pic>
      <p:sp>
        <p:nvSpPr>
          <p:cNvPr id="82" name="二等辺三角形 81">
            <a:extLst>
              <a:ext uri="{FF2B5EF4-FFF2-40B4-BE49-F238E27FC236}">
                <a16:creationId xmlns:a16="http://schemas.microsoft.com/office/drawing/2014/main" id="{9061F388-C78F-41A2-98B3-7DCC8BC1B1B0}"/>
              </a:ext>
            </a:extLst>
          </p:cNvPr>
          <p:cNvSpPr/>
          <p:nvPr/>
        </p:nvSpPr>
        <p:spPr>
          <a:xfrm rot="10800000">
            <a:off x="5905461" y="4732822"/>
            <a:ext cx="1592802" cy="17567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二等辺三角形 82">
            <a:extLst>
              <a:ext uri="{FF2B5EF4-FFF2-40B4-BE49-F238E27FC236}">
                <a16:creationId xmlns:a16="http://schemas.microsoft.com/office/drawing/2014/main" id="{747E5C02-176E-4A84-9689-7D96BC12A716}"/>
              </a:ext>
            </a:extLst>
          </p:cNvPr>
          <p:cNvSpPr/>
          <p:nvPr/>
        </p:nvSpPr>
        <p:spPr>
          <a:xfrm rot="5400000">
            <a:off x="5594566" y="5774969"/>
            <a:ext cx="1238341" cy="212264"/>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ボックス 85">
            <a:extLst>
              <a:ext uri="{FF2B5EF4-FFF2-40B4-BE49-F238E27FC236}">
                <a16:creationId xmlns:a16="http://schemas.microsoft.com/office/drawing/2014/main" id="{CFF59D53-5B99-4FB0-B20C-DE050391AB2E}"/>
              </a:ext>
            </a:extLst>
          </p:cNvPr>
          <p:cNvSpPr txBox="1"/>
          <p:nvPr/>
        </p:nvSpPr>
        <p:spPr>
          <a:xfrm>
            <a:off x="4952257" y="6893463"/>
            <a:ext cx="1229658" cy="246221"/>
          </a:xfrm>
          <a:prstGeom prst="rect">
            <a:avLst/>
          </a:prstGeom>
          <a:noFill/>
        </p:spPr>
        <p:txBody>
          <a:bodyPr wrap="square">
            <a:spAutoFit/>
          </a:bodyPr>
          <a:lstStyle/>
          <a:p>
            <a:r>
              <a:rPr kumimoji="1" lang="ja-JP" altLang="en-US" sz="1000" dirty="0">
                <a:latin typeface="Meiryo UI" panose="020B0604030504040204" pitchFamily="50" charset="-128"/>
                <a:ea typeface="Meiryo UI" panose="020B0604030504040204" pitchFamily="50" charset="-128"/>
              </a:rPr>
              <a:t>（豊田市</a:t>
            </a:r>
            <a:r>
              <a:rPr kumimoji="1" lang="en-US" altLang="ja-JP" sz="1000" dirty="0">
                <a:latin typeface="Meiryo UI" panose="020B0604030504040204" pitchFamily="50" charset="-128"/>
                <a:ea typeface="Meiryo UI" panose="020B0604030504040204" pitchFamily="50" charset="-128"/>
              </a:rPr>
              <a:t>HP</a:t>
            </a:r>
            <a:r>
              <a:rPr kumimoji="1" lang="ja-JP" altLang="en-US" sz="1000" dirty="0">
                <a:latin typeface="Meiryo UI" panose="020B0604030504040204" pitchFamily="50" charset="-128"/>
                <a:ea typeface="Meiryo UI" panose="020B0604030504040204" pitchFamily="50" charset="-128"/>
              </a:rPr>
              <a:t>より）</a:t>
            </a:r>
            <a:endParaRPr kumimoji="1" lang="en-US" altLang="ja-JP" sz="1000" u="sng" dirty="0">
              <a:latin typeface="Meiryo UI" panose="020B0604030504040204" pitchFamily="50" charset="-128"/>
              <a:ea typeface="Meiryo UI" panose="020B0604030504040204" pitchFamily="50" charset="-128"/>
            </a:endParaRPr>
          </a:p>
        </p:txBody>
      </p:sp>
      <p:sp>
        <p:nvSpPr>
          <p:cNvPr id="88" name="正方形/長方形 87">
            <a:extLst>
              <a:ext uri="{FF2B5EF4-FFF2-40B4-BE49-F238E27FC236}">
                <a16:creationId xmlns:a16="http://schemas.microsoft.com/office/drawing/2014/main" id="{005D9E5E-3E2F-4A32-99D3-94EFB349193B}"/>
              </a:ext>
            </a:extLst>
          </p:cNvPr>
          <p:cNvSpPr/>
          <p:nvPr/>
        </p:nvSpPr>
        <p:spPr>
          <a:xfrm>
            <a:off x="-12478" y="5809466"/>
            <a:ext cx="1280984" cy="3497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702" tIns="28702" rIns="28702" rtlCol="0" anchor="t" anchorCtr="0"/>
          <a:lstStyle/>
          <a:p>
            <a:pPr marL="54499">
              <a:lnSpc>
                <a:spcPts val="1800"/>
              </a:lnSpc>
              <a:defRP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分析結果も</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4499">
              <a:lnSpc>
                <a:spcPts val="1800"/>
              </a:lnSpc>
              <a:defRP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踏まえつつ、</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4499">
              <a:lnSpc>
                <a:spcPts val="1800"/>
              </a:lnSpc>
              <a:defRP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更なる総仕上げへ</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正方形/長方形 73">
            <a:extLst>
              <a:ext uri="{FF2B5EF4-FFF2-40B4-BE49-F238E27FC236}">
                <a16:creationId xmlns:a16="http://schemas.microsoft.com/office/drawing/2014/main" id="{3A05502A-F7C1-40C6-9D9F-38591F0C14A4}"/>
              </a:ext>
            </a:extLst>
          </p:cNvPr>
          <p:cNvSpPr/>
          <p:nvPr/>
        </p:nvSpPr>
        <p:spPr>
          <a:xfrm>
            <a:off x="-1" y="10621"/>
            <a:ext cx="1279842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２．令和８年度以降の事業予定</a:t>
            </a:r>
          </a:p>
        </p:txBody>
      </p:sp>
      <p:sp>
        <p:nvSpPr>
          <p:cNvPr id="6" name="正方形/長方形 5">
            <a:extLst>
              <a:ext uri="{FF2B5EF4-FFF2-40B4-BE49-F238E27FC236}">
                <a16:creationId xmlns:a16="http://schemas.microsoft.com/office/drawing/2014/main" id="{258E98E4-AAFD-41AE-8812-25DF0A373340}"/>
              </a:ext>
            </a:extLst>
          </p:cNvPr>
          <p:cNvSpPr/>
          <p:nvPr/>
        </p:nvSpPr>
        <p:spPr>
          <a:xfrm>
            <a:off x="7509265" y="1069799"/>
            <a:ext cx="5079134" cy="3635078"/>
          </a:xfrm>
          <a:prstGeom prst="rect">
            <a:avLst/>
          </a:prstGeom>
          <a:solidFill>
            <a:schemeClr val="bg1"/>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5A662C58-130E-42CB-AE65-EFA49741665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96065" y="1087252"/>
            <a:ext cx="5079134" cy="3581842"/>
          </a:xfrm>
          <a:prstGeom prst="rect">
            <a:avLst/>
          </a:prstGeom>
        </p:spPr>
      </p:pic>
      <p:sp>
        <p:nvSpPr>
          <p:cNvPr id="76" name="テキスト ボックス 75">
            <a:extLst>
              <a:ext uri="{FF2B5EF4-FFF2-40B4-BE49-F238E27FC236}">
                <a16:creationId xmlns:a16="http://schemas.microsoft.com/office/drawing/2014/main" id="{A1BEEE7A-B9B5-412A-B078-6134C3F28645}"/>
              </a:ext>
            </a:extLst>
          </p:cNvPr>
          <p:cNvSpPr txBox="1"/>
          <p:nvPr/>
        </p:nvSpPr>
        <p:spPr>
          <a:xfrm>
            <a:off x="106664" y="603347"/>
            <a:ext cx="9934111" cy="369332"/>
          </a:xfrm>
          <a:prstGeom prst="rect">
            <a:avLst/>
          </a:prstGeom>
          <a:noFill/>
        </p:spPr>
        <p:txBody>
          <a:bodyPr wrap="square" rtlCol="0">
            <a:spAutoFit/>
          </a:bodyPr>
          <a:lstStyle/>
          <a:p>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ビジョンの取組工程に基づき、令和</a:t>
            </a:r>
            <a:r>
              <a:rPr kumimoji="1" lang="en-US" altLang="ja-JP" dirty="0">
                <a:latin typeface="Meiryo UI" panose="020B0604030504040204" pitchFamily="50" charset="-128"/>
                <a:ea typeface="Meiryo UI" panose="020B0604030504040204" pitchFamily="50" charset="-128"/>
              </a:rPr>
              <a:t>8</a:t>
            </a:r>
            <a:r>
              <a:rPr kumimoji="1" lang="ja-JP" altLang="en-US" dirty="0">
                <a:latin typeface="Meiryo UI" panose="020B0604030504040204" pitchFamily="50" charset="-128"/>
                <a:ea typeface="Meiryo UI" panose="020B0604030504040204" pitchFamily="50" charset="-128"/>
              </a:rPr>
              <a:t>年度は以下の取組みをすすめていく。</a:t>
            </a:r>
          </a:p>
        </p:txBody>
      </p:sp>
      <p:sp>
        <p:nvSpPr>
          <p:cNvPr id="78" name="スライド番号プレースホルダー 5">
            <a:extLst>
              <a:ext uri="{FF2B5EF4-FFF2-40B4-BE49-F238E27FC236}">
                <a16:creationId xmlns:a16="http://schemas.microsoft.com/office/drawing/2014/main" id="{97C1BE34-A35A-4CCC-AE09-FE7656A40C24}"/>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15</a:t>
            </a:fld>
            <a:endParaRPr kumimoji="1" lang="ja-JP" altLang="en-US">
              <a:solidFill>
                <a:prstClr val="black"/>
              </a:solidFill>
            </a:endParaRPr>
          </a:p>
        </p:txBody>
      </p:sp>
    </p:spTree>
    <p:extLst>
      <p:ext uri="{BB962C8B-B14F-4D97-AF65-F5344CB8AC3E}">
        <p14:creationId xmlns:p14="http://schemas.microsoft.com/office/powerpoint/2010/main" val="2593189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D4FAAEE5-80A4-4C6B-8C1E-7BBCC957DF0B}"/>
              </a:ext>
            </a:extLst>
          </p:cNvPr>
          <p:cNvSpPr/>
          <p:nvPr/>
        </p:nvSpPr>
        <p:spPr>
          <a:xfrm>
            <a:off x="-1" y="10621"/>
            <a:ext cx="1279842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これまでの取組みと大阪府の役割</a:t>
            </a:r>
            <a:endParaRPr kumimoji="1" lang="zh-TW" altLang="en-US" sz="2400" b="1" dirty="0">
              <a:solidFill>
                <a:prstClr val="white"/>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302202" y="724484"/>
            <a:ext cx="12167699" cy="2141868"/>
          </a:xfrm>
          <a:prstGeom prst="rect">
            <a:avLst/>
          </a:prstGeom>
          <a:noFill/>
        </p:spPr>
        <p:txBody>
          <a:bodyPr wrap="square" rtlCol="0">
            <a:spAutoFit/>
          </a:bodyPr>
          <a:lstStyle/>
          <a:p>
            <a:pPr marL="271463" indent="-271463">
              <a:lnSpc>
                <a:spcPts val="2300"/>
              </a:lnSpc>
            </a:pPr>
            <a:r>
              <a:rPr kumimoji="1" lang="ja-JP" altLang="en-US" dirty="0">
                <a:latin typeface="Meiryo UI" panose="020B0604030504040204" pitchFamily="50" charset="-128"/>
                <a:ea typeface="Meiryo UI" panose="020B0604030504040204" pitchFamily="50" charset="-128"/>
              </a:rPr>
              <a:t>〇　</a:t>
            </a:r>
            <a:r>
              <a:rPr lang="en-US" altLang="ja-JP" dirty="0">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dirty="0">
                <a:latin typeface="Meiryo UI" panose="020B0604030504040204" pitchFamily="50" charset="-128"/>
                <a:ea typeface="Meiryo UI" panose="020B0604030504040204" pitchFamily="50" charset="-128"/>
              </a:rPr>
              <a:t>年大阪・関西万博の開催都市として、</a:t>
            </a:r>
            <a:r>
              <a:rPr kumimoji="1" lang="ja-JP" altLang="en-US" b="1" dirty="0">
                <a:latin typeface="Meiryo UI" panose="020B0604030504040204" pitchFamily="50" charset="-128"/>
                <a:ea typeface="Meiryo UI" panose="020B0604030504040204" pitchFamily="50" charset="-128"/>
              </a:rPr>
              <a:t>世界の先頭に立って</a:t>
            </a:r>
            <a:r>
              <a:rPr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の達成に貢献する「</a:t>
            </a:r>
            <a:r>
              <a:rPr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先進都市」の実現</a:t>
            </a:r>
            <a:r>
              <a:rPr kumimoji="1" lang="ja-JP" altLang="en-US" dirty="0">
                <a:latin typeface="Meiryo UI" panose="020B0604030504040204" pitchFamily="50" charset="-128"/>
                <a:ea typeface="Meiryo UI" panose="020B0604030504040204" pitchFamily="50" charset="-128"/>
              </a:rPr>
              <a:t>に向け、</a:t>
            </a:r>
            <a:endParaRPr kumimoji="1" lang="en-US" altLang="ja-JP" dirty="0">
              <a:latin typeface="Meiryo UI" panose="020B0604030504040204" pitchFamily="50" charset="-128"/>
              <a:ea typeface="Meiryo UI" panose="020B0604030504040204" pitchFamily="50" charset="-128"/>
            </a:endParaRPr>
          </a:p>
          <a:p>
            <a:pPr marL="271463" indent="-271463">
              <a:lnSpc>
                <a:spcPts val="2300"/>
              </a:lnSpc>
            </a:pPr>
            <a:r>
              <a:rPr kumimoji="1"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オール大阪で新たな取組みの創出を図るため</a:t>
            </a:r>
            <a:r>
              <a:rPr lang="en-US" altLang="ja-JP" b="1" u="sng" dirty="0">
                <a:latin typeface="Meiryo UI" panose="020B0604030504040204" pitchFamily="50" charset="-128"/>
                <a:ea typeface="Meiryo UI" panose="020B0604030504040204" pitchFamily="50" charset="-128"/>
              </a:rPr>
              <a:t>『Osaka</a:t>
            </a:r>
            <a:r>
              <a:rPr lang="ja-JP" altLang="en-US" b="1" u="sng" dirty="0">
                <a:latin typeface="Meiryo UI" panose="020B0604030504040204" pitchFamily="50" charset="-128"/>
                <a:ea typeface="Meiryo UI" panose="020B0604030504040204" pitchFamily="50" charset="-128"/>
              </a:rPr>
              <a:t> </a:t>
            </a:r>
            <a:r>
              <a:rPr lang="en-US" altLang="ja-JP" b="1" u="sng" dirty="0">
                <a:latin typeface="Meiryo UI" panose="020B0604030504040204" pitchFamily="50" charset="-128"/>
                <a:ea typeface="Meiryo UI" panose="020B0604030504040204" pitchFamily="50" charset="-128"/>
              </a:rPr>
              <a:t>SDGs</a:t>
            </a:r>
            <a:r>
              <a:rPr lang="ja-JP" altLang="en-US" b="1" u="sng" dirty="0">
                <a:latin typeface="Meiryo UI" panose="020B0604030504040204" pitchFamily="50" charset="-128"/>
                <a:ea typeface="Meiryo UI" panose="020B0604030504040204" pitchFamily="50" charset="-128"/>
              </a:rPr>
              <a:t> ビジョン</a:t>
            </a:r>
            <a:r>
              <a:rPr lang="en-US" altLang="ja-JP" b="1" u="sng" dirty="0">
                <a:latin typeface="Meiryo UI" panose="020B0604030504040204" pitchFamily="50" charset="-128"/>
                <a:ea typeface="Meiryo UI" panose="020B0604030504040204" pitchFamily="50" charset="-128"/>
              </a:rPr>
              <a:t>』</a:t>
            </a:r>
            <a:r>
              <a:rPr lang="ja-JP" altLang="en-US" u="sng" dirty="0">
                <a:latin typeface="Meiryo UI" panose="020B0604030504040204" pitchFamily="50" charset="-128"/>
                <a:ea typeface="Meiryo UI" panose="020B0604030504040204" pitchFamily="50" charset="-128"/>
              </a:rPr>
              <a:t>を策定（ </a:t>
            </a:r>
            <a:r>
              <a:rPr lang="en-US" altLang="ja-JP" u="sng" dirty="0">
                <a:latin typeface="Meiryo UI" panose="020B0604030504040204" pitchFamily="50" charset="-128"/>
                <a:ea typeface="Meiryo UI" panose="020B0604030504040204" pitchFamily="50" charset="-128"/>
                <a:cs typeface="Meiryo UI" panose="020B0604030504040204" pitchFamily="50" charset="-128"/>
              </a:rPr>
              <a:t>2020</a:t>
            </a:r>
            <a:r>
              <a:rPr lang="ja-JP" altLang="en-US" u="sng" dirty="0">
                <a:latin typeface="Meiryo UI" panose="020B0604030504040204" pitchFamily="50" charset="-128"/>
                <a:ea typeface="Meiryo UI" panose="020B0604030504040204" pitchFamily="50" charset="-128"/>
              </a:rPr>
              <a:t>年（令和</a:t>
            </a:r>
            <a:r>
              <a:rPr lang="en-US" altLang="ja-JP" u="sng" dirty="0">
                <a:latin typeface="Meiryo UI" panose="020B0604030504040204" pitchFamily="50" charset="-128"/>
                <a:ea typeface="Meiryo UI" panose="020B0604030504040204" pitchFamily="50" charset="-128"/>
                <a:cs typeface="Meiryo UI" panose="020B0604030504040204" pitchFamily="50" charset="-128"/>
              </a:rPr>
              <a:t>2</a:t>
            </a:r>
            <a:r>
              <a:rPr lang="ja-JP" altLang="en-US" u="sng" dirty="0">
                <a:latin typeface="Meiryo UI" panose="020B0604030504040204" pitchFamily="50" charset="-128"/>
                <a:ea typeface="Meiryo UI" panose="020B0604030504040204" pitchFamily="50" charset="-128"/>
              </a:rPr>
              <a:t>年）</a:t>
            </a:r>
            <a:r>
              <a:rPr lang="ja-JP" altLang="en-US" u="sng" dirty="0">
                <a:latin typeface="Meiryo UI" panose="020B0604030504040204" pitchFamily="50" charset="-128"/>
                <a:ea typeface="Meiryo UI" panose="020B0604030504040204" pitchFamily="50" charset="-128"/>
                <a:cs typeface="Meiryo UI" panose="020B0604030504040204" pitchFamily="50" charset="-128"/>
              </a:rPr>
              <a:t>３</a:t>
            </a:r>
            <a:r>
              <a:rPr lang="ja-JP" altLang="en-US" u="sng" dirty="0">
                <a:latin typeface="Meiryo UI" panose="020B0604030504040204" pitchFamily="50" charset="-128"/>
                <a:ea typeface="Meiryo UI" panose="020B0604030504040204" pitchFamily="50" charset="-128"/>
              </a:rPr>
              <a:t>月）</a:t>
            </a:r>
            <a:endParaRPr lang="en-US" altLang="ja-JP" u="sng" dirty="0">
              <a:latin typeface="Meiryo UI" panose="020B0604030504040204" pitchFamily="50" charset="-128"/>
              <a:ea typeface="Meiryo UI" panose="020B0604030504040204" pitchFamily="50" charset="-128"/>
            </a:endParaRPr>
          </a:p>
          <a:p>
            <a:pPr marL="271463" indent="-271463">
              <a:lnSpc>
                <a:spcPts val="2300"/>
              </a:lnSpc>
              <a:spcBef>
                <a:spcPts val="600"/>
              </a:spcBef>
            </a:pPr>
            <a:r>
              <a:rPr lang="ja-JP" altLang="en-US" dirty="0">
                <a:latin typeface="Meiryo UI" panose="020B0604030504040204" pitchFamily="50" charset="-128"/>
                <a:ea typeface="Meiryo UI" panose="020B0604030504040204" pitchFamily="50" charset="-128"/>
              </a:rPr>
              <a:t>〇　また、</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を意識した行動を広げていくため</a:t>
            </a:r>
            <a:r>
              <a:rPr lang="en-US" altLang="ja-JP" b="1" u="sng" dirty="0">
                <a:latin typeface="Meiryo UI" panose="020B0604030504040204" pitchFamily="50" charset="-128"/>
                <a:ea typeface="Meiryo UI" panose="020B0604030504040204" pitchFamily="50" charset="-128"/>
              </a:rPr>
              <a:t>『</a:t>
            </a:r>
            <a:r>
              <a:rPr lang="ja-JP" altLang="en-US" b="1" u="sng" dirty="0">
                <a:latin typeface="Meiryo UI" panose="020B0604030504040204" pitchFamily="50" charset="-128"/>
                <a:ea typeface="Meiryo UI" panose="020B0604030504040204" pitchFamily="50" charset="-128"/>
              </a:rPr>
              <a:t>大阪</a:t>
            </a:r>
            <a:r>
              <a:rPr lang="en-US" altLang="ja-JP" b="1" u="sng" dirty="0">
                <a:latin typeface="Meiryo UI" panose="020B0604030504040204" pitchFamily="50" charset="-128"/>
                <a:ea typeface="Meiryo UI" panose="020B0604030504040204" pitchFamily="50" charset="-128"/>
              </a:rPr>
              <a:t>SDGs</a:t>
            </a:r>
            <a:r>
              <a:rPr lang="ja-JP" altLang="en-US" b="1" u="sng" dirty="0">
                <a:latin typeface="Meiryo UI" panose="020B0604030504040204" pitchFamily="50" charset="-128"/>
                <a:ea typeface="Meiryo UI" panose="020B0604030504040204" pitchFamily="50" charset="-128"/>
              </a:rPr>
              <a:t>行動憲章</a:t>
            </a:r>
            <a:r>
              <a:rPr lang="en-US" altLang="ja-JP" b="1" u="sng" dirty="0">
                <a:latin typeface="Meiryo UI" panose="020B0604030504040204" pitchFamily="50" charset="-128"/>
                <a:ea typeface="Meiryo UI" panose="020B0604030504040204" pitchFamily="50" charset="-128"/>
              </a:rPr>
              <a:t>』</a:t>
            </a:r>
            <a:r>
              <a:rPr lang="ja-JP" altLang="en-US" u="sng" dirty="0">
                <a:latin typeface="Meiryo UI" panose="020B0604030504040204" pitchFamily="50" charset="-128"/>
                <a:ea typeface="Meiryo UI" panose="020B0604030504040204" pitchFamily="50" charset="-128"/>
              </a:rPr>
              <a:t>を策定（ </a:t>
            </a:r>
            <a:r>
              <a:rPr lang="en-US" altLang="ja-JP" u="sng" dirty="0">
                <a:latin typeface="Meiryo UI" panose="020B0604030504040204" pitchFamily="50" charset="-128"/>
                <a:ea typeface="Meiryo UI" panose="020B0604030504040204" pitchFamily="50" charset="-128"/>
                <a:cs typeface="Meiryo UI" panose="020B0604030504040204" pitchFamily="50" charset="-128"/>
              </a:rPr>
              <a:t>2021</a:t>
            </a:r>
            <a:r>
              <a:rPr lang="ja-JP" altLang="en-US" u="sng" dirty="0">
                <a:latin typeface="Meiryo UI" panose="020B0604030504040204" pitchFamily="50" charset="-128"/>
                <a:ea typeface="Meiryo UI" panose="020B0604030504040204" pitchFamily="50" charset="-128"/>
              </a:rPr>
              <a:t>年（令和</a:t>
            </a:r>
            <a:r>
              <a:rPr lang="en-US" altLang="ja-JP" u="sng" dirty="0">
                <a:latin typeface="Meiryo UI" panose="020B0604030504040204" pitchFamily="50" charset="-128"/>
                <a:ea typeface="Meiryo UI" panose="020B0604030504040204" pitchFamily="50" charset="-128"/>
              </a:rPr>
              <a:t>3</a:t>
            </a:r>
            <a:r>
              <a:rPr lang="ja-JP" altLang="en-US" u="sng" dirty="0">
                <a:latin typeface="Meiryo UI" panose="020B0604030504040204" pitchFamily="50" charset="-128"/>
                <a:ea typeface="Meiryo UI" panose="020B0604030504040204" pitchFamily="50" charset="-128"/>
              </a:rPr>
              <a:t>年）</a:t>
            </a:r>
            <a:r>
              <a:rPr lang="en-US" altLang="ja-JP" u="sng" dirty="0">
                <a:latin typeface="Meiryo UI" panose="020B0604030504040204" pitchFamily="50" charset="-128"/>
                <a:ea typeface="Meiryo UI" panose="020B0604030504040204" pitchFamily="50" charset="-128"/>
              </a:rPr>
              <a:t>1</a:t>
            </a:r>
            <a:r>
              <a:rPr lang="ja-JP" altLang="en-US" u="sng" dirty="0">
                <a:latin typeface="Meiryo UI" panose="020B0604030504040204" pitchFamily="50" charset="-128"/>
                <a:ea typeface="Meiryo UI" panose="020B0604030504040204" pitchFamily="50" charset="-128"/>
              </a:rPr>
              <a:t>月）</a:t>
            </a:r>
            <a:r>
              <a:rPr lang="ja-JP" altLang="en-US" dirty="0">
                <a:latin typeface="Meiryo UI" panose="020B0604030504040204" pitchFamily="50" charset="-128"/>
                <a:ea typeface="Meiryo UI" panose="020B0604030504040204" pitchFamily="50" charset="-128"/>
              </a:rPr>
              <a:t>するとともに、</a:t>
            </a:r>
            <a:endParaRPr lang="en-US" altLang="ja-JP" dirty="0">
              <a:latin typeface="Meiryo UI" panose="020B0604030504040204" pitchFamily="50" charset="-128"/>
              <a:ea typeface="Meiryo UI" panose="020B0604030504040204" pitchFamily="50" charset="-128"/>
            </a:endParaRPr>
          </a:p>
          <a:p>
            <a:pPr marL="271463" indent="-271463">
              <a:lnSpc>
                <a:spcPts val="2300"/>
              </a:lnSpc>
              <a:spcBef>
                <a:spcPts val="600"/>
              </a:spcBef>
            </a:pP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府民一人ひとりの具体的行動を促すため</a:t>
            </a:r>
            <a:r>
              <a:rPr lang="en-US" altLang="ja-JP" b="1" u="sng" dirty="0">
                <a:latin typeface="Meiryo UI" panose="020B0604030504040204" pitchFamily="50" charset="-128"/>
                <a:ea typeface="Meiryo UI" panose="020B0604030504040204" pitchFamily="50" charset="-128"/>
              </a:rPr>
              <a:t>『</a:t>
            </a:r>
            <a:r>
              <a:rPr lang="ja-JP" altLang="en-US" b="1" u="sng" dirty="0">
                <a:latin typeface="Meiryo UI" panose="020B0604030504040204" pitchFamily="50" charset="-128"/>
                <a:ea typeface="Meiryo UI" panose="020B0604030504040204" pitchFamily="50" charset="-128"/>
              </a:rPr>
              <a:t>私の</a:t>
            </a:r>
            <a:r>
              <a:rPr lang="en-US" altLang="ja-JP" b="1" u="sng" dirty="0">
                <a:latin typeface="Meiryo UI" panose="020B0604030504040204" pitchFamily="50" charset="-128"/>
                <a:ea typeface="Meiryo UI" panose="020B0604030504040204" pitchFamily="50" charset="-128"/>
              </a:rPr>
              <a:t>SDGs</a:t>
            </a:r>
            <a:r>
              <a:rPr lang="ja-JP" altLang="en-US" b="1" u="sng" dirty="0">
                <a:latin typeface="Meiryo UI" panose="020B0604030504040204" pitchFamily="50" charset="-128"/>
                <a:ea typeface="Meiryo UI" panose="020B0604030504040204" pitchFamily="50" charset="-128"/>
              </a:rPr>
              <a:t>宣言プロジェクト</a:t>
            </a:r>
            <a:r>
              <a:rPr lang="en-US" altLang="ja-JP" b="1" u="sng" dirty="0">
                <a:latin typeface="Meiryo UI" panose="020B0604030504040204" pitchFamily="50" charset="-128"/>
                <a:ea typeface="Meiryo UI" panose="020B0604030504040204" pitchFamily="50" charset="-128"/>
              </a:rPr>
              <a:t>』</a:t>
            </a:r>
            <a:r>
              <a:rPr lang="ja-JP" altLang="en-US" u="sng" dirty="0">
                <a:latin typeface="Meiryo UI" panose="020B0604030504040204" pitchFamily="50" charset="-128"/>
                <a:ea typeface="Meiryo UI" panose="020B0604030504040204" pitchFamily="50" charset="-128"/>
              </a:rPr>
              <a:t>を開始（ </a:t>
            </a:r>
            <a:r>
              <a:rPr lang="en-US" altLang="ja-JP" u="sng" dirty="0">
                <a:latin typeface="Meiryo UI" panose="020B0604030504040204" pitchFamily="50" charset="-128"/>
                <a:ea typeface="Meiryo UI" panose="020B0604030504040204" pitchFamily="50" charset="-128"/>
                <a:cs typeface="Meiryo UI" panose="020B0604030504040204" pitchFamily="50" charset="-128"/>
              </a:rPr>
              <a:t>2021</a:t>
            </a:r>
            <a:r>
              <a:rPr lang="ja-JP" altLang="en-US" u="sng" dirty="0">
                <a:latin typeface="Meiryo UI" panose="020B0604030504040204" pitchFamily="50" charset="-128"/>
                <a:ea typeface="Meiryo UI" panose="020B0604030504040204" pitchFamily="50" charset="-128"/>
              </a:rPr>
              <a:t>年（令和</a:t>
            </a:r>
            <a:r>
              <a:rPr lang="en-US" altLang="ja-JP" u="sng" dirty="0">
                <a:latin typeface="Meiryo UI" panose="020B0604030504040204" pitchFamily="50" charset="-128"/>
                <a:ea typeface="Meiryo UI" panose="020B0604030504040204" pitchFamily="50" charset="-128"/>
              </a:rPr>
              <a:t>3</a:t>
            </a:r>
            <a:r>
              <a:rPr lang="ja-JP" altLang="en-US" u="sng" dirty="0">
                <a:latin typeface="Meiryo UI" panose="020B0604030504040204" pitchFamily="50" charset="-128"/>
                <a:ea typeface="Meiryo UI" panose="020B0604030504040204" pitchFamily="50" charset="-128"/>
              </a:rPr>
              <a:t>年）</a:t>
            </a:r>
            <a:r>
              <a:rPr lang="en-US" altLang="ja-JP" u="sng" dirty="0">
                <a:latin typeface="Meiryo UI" panose="020B0604030504040204" pitchFamily="50" charset="-128"/>
                <a:ea typeface="Meiryo UI" panose="020B0604030504040204" pitchFamily="50" charset="-128"/>
              </a:rPr>
              <a:t>2</a:t>
            </a:r>
            <a:r>
              <a:rPr lang="ja-JP" altLang="en-US" u="sng" dirty="0">
                <a:latin typeface="Meiryo UI" panose="020B0604030504040204" pitchFamily="50" charset="-128"/>
                <a:ea typeface="Meiryo UI" panose="020B0604030504040204" pitchFamily="50" charset="-128"/>
              </a:rPr>
              <a:t>月）</a:t>
            </a:r>
            <a:endParaRPr lang="en-US" altLang="ja-JP" u="sng" dirty="0">
              <a:latin typeface="Meiryo UI" panose="020B0604030504040204" pitchFamily="50" charset="-128"/>
              <a:ea typeface="Meiryo UI" panose="020B0604030504040204" pitchFamily="50" charset="-128"/>
            </a:endParaRPr>
          </a:p>
          <a:p>
            <a:pPr marL="271463" indent="-271463">
              <a:lnSpc>
                <a:spcPts val="2300"/>
              </a:lnSpc>
              <a:spcBef>
                <a:spcPts val="600"/>
              </a:spcBef>
            </a:pPr>
            <a:r>
              <a:rPr lang="ja-JP" altLang="en-US" dirty="0">
                <a:latin typeface="Meiryo UI" panose="020B0604030504040204" pitchFamily="50" charset="-128"/>
                <a:ea typeface="Meiryo UI" panose="020B0604030504040204" pitchFamily="50" charset="-128"/>
              </a:rPr>
              <a:t>〇　</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の認知度が着実に高まる中、</a:t>
            </a:r>
            <a:r>
              <a:rPr lang="en-US" altLang="ja-JP" dirty="0">
                <a:latin typeface="Meiryo UI" panose="020B0604030504040204" pitchFamily="50" charset="-128"/>
                <a:ea typeface="Meiryo UI" panose="020B0604030504040204" pitchFamily="50" charset="-128"/>
              </a:rPr>
              <a:t> 『Osaka</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 ビジョン</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に掲げる大阪府の役割に沿って、</a:t>
            </a:r>
            <a:r>
              <a:rPr lang="ja-JP" altLang="en-US" b="1" dirty="0">
                <a:latin typeface="Meiryo UI" panose="020B0604030504040204" pitchFamily="50" charset="-128"/>
                <a:ea typeface="Meiryo UI" panose="020B0604030504040204" pitchFamily="50" charset="-128"/>
              </a:rPr>
              <a:t>より理解を深める活動や、</a:t>
            </a:r>
            <a:endParaRPr lang="en-US" altLang="ja-JP" b="1" dirty="0">
              <a:latin typeface="Meiryo UI" panose="020B0604030504040204" pitchFamily="50" charset="-128"/>
              <a:ea typeface="Meiryo UI" panose="020B0604030504040204" pitchFamily="50" charset="-128"/>
            </a:endParaRPr>
          </a:p>
          <a:p>
            <a:pPr marL="271463" indent="-271463">
              <a:lnSpc>
                <a:spcPts val="2300"/>
              </a:lnSpc>
              <a:spcBef>
                <a:spcPts val="600"/>
              </a:spcBef>
            </a:pPr>
            <a:r>
              <a:rPr lang="en-US" altLang="ja-JP"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ステークホルダー間の連携を促す取組みを推進していく</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440861" y="3230324"/>
            <a:ext cx="5545108" cy="369332"/>
          </a:xfrm>
          <a:prstGeom prst="rect">
            <a:avLst/>
          </a:prstGeom>
          <a:noFill/>
        </p:spPr>
        <p:txBody>
          <a:bodyPr wrap="none" rtlCol="0">
            <a:spAutoFit/>
          </a:bodyPr>
          <a:lstStyle/>
          <a:p>
            <a:r>
              <a:rPr lang="ja-JP" altLang="en-US" b="1" dirty="0"/>
              <a:t>◆</a:t>
            </a:r>
            <a:r>
              <a:rPr lang="en-US" altLang="ja-JP" b="1" dirty="0"/>
              <a:t>『</a:t>
            </a:r>
            <a:r>
              <a:rPr lang="en-US" altLang="ja-JP" b="1" dirty="0">
                <a:latin typeface="+mn-ea"/>
              </a:rPr>
              <a:t>Osaka</a:t>
            </a:r>
            <a:r>
              <a:rPr lang="ja-JP" altLang="en-US" b="1" dirty="0"/>
              <a:t> </a:t>
            </a:r>
            <a:r>
              <a:rPr lang="en-US" altLang="ja-JP" b="1" dirty="0">
                <a:latin typeface="+mn-ea"/>
              </a:rPr>
              <a:t>SDGs</a:t>
            </a:r>
            <a:r>
              <a:rPr lang="ja-JP" altLang="en-US" b="1" dirty="0"/>
              <a:t> ビジョン</a:t>
            </a:r>
            <a:r>
              <a:rPr kumimoji="1" lang="en-US" altLang="ja-JP" b="1" dirty="0"/>
              <a:t>』</a:t>
            </a:r>
            <a:r>
              <a:rPr kumimoji="1" lang="ja-JP" altLang="en-US" b="1" dirty="0"/>
              <a:t>で掲げる大阪府の役割</a:t>
            </a:r>
          </a:p>
        </p:txBody>
      </p:sp>
      <p:sp>
        <p:nvSpPr>
          <p:cNvPr id="32" name="正方形/長方形 31"/>
          <p:cNvSpPr/>
          <p:nvPr/>
        </p:nvSpPr>
        <p:spPr>
          <a:xfrm>
            <a:off x="560439" y="3653006"/>
            <a:ext cx="11651226" cy="3141084"/>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34000" tIns="175500" bIns="0" rtlCol="0" anchor="ctr" anchorCtr="0"/>
          <a:lstStyle/>
          <a:p>
            <a:pPr marL="150912" indent="-150912">
              <a:tabLst>
                <a:tab pos="150912"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　府民や企業、市町村など、様々なステークホルダーに</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を広く知っていただく</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更なる浸透</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を図り、これまでに</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になじみのなかった</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新たなステークホルダーの掘り起こし</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や具体的な行動につなげる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　様々なステークホルダーの取組みを</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実現に向けて</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相互につなぎ合わせていく</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プラットフォームや国関連機関、経済界、金融機関などと連携</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し、それぞれのネットワークを活かしながら、ステーク</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ホルダー間の</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マッチング</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新たな取組みの創出</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を図る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　</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府自らも</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ステークホルダーの一員として、</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に貢献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p>
          <a:p>
            <a:pPr marL="150912" indent="-150912">
              <a:tabLst>
                <a:tab pos="150912"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庁内各部局の</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主体的な取組みの更なる充実・強化</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を図り、</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として取り組むからこそできる施策を幅広く展開していく</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④　ハード・ソフト両面から</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を具現化した都市づくり」を進める</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大阪の持続的成長や、府民の豊かさ、安全・安心の実現に向け、</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の理念に沿った</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社会システムや価値観の変革</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5">
            <a:extLst>
              <a:ext uri="{FF2B5EF4-FFF2-40B4-BE49-F238E27FC236}">
                <a16:creationId xmlns:a16="http://schemas.microsoft.com/office/drawing/2014/main" id="{D25F2DEB-EE85-432C-A384-2F23F4F73867}"/>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a:t>
            </a:fld>
            <a:endParaRPr kumimoji="1" lang="ja-JP" altLang="en-US">
              <a:solidFill>
                <a:prstClr val="black"/>
              </a:solidFill>
            </a:endParaRPr>
          </a:p>
        </p:txBody>
      </p:sp>
    </p:spTree>
    <p:extLst>
      <p:ext uri="{BB962C8B-B14F-4D97-AF65-F5344CB8AC3E}">
        <p14:creationId xmlns:p14="http://schemas.microsoft.com/office/powerpoint/2010/main" val="2269042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961F65C-80A8-41BC-AFFC-5A24819C3EF3}"/>
              </a:ext>
            </a:extLst>
          </p:cNvPr>
          <p:cNvSpPr/>
          <p:nvPr/>
        </p:nvSpPr>
        <p:spPr>
          <a:xfrm>
            <a:off x="1446212" y="1917761"/>
            <a:ext cx="9906000" cy="1579309"/>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sz="3800" b="1" dirty="0">
                <a:solidFill>
                  <a:schemeClr val="tx1"/>
                </a:solidFill>
                <a:latin typeface="Meiryo UI" panose="020B0604030504040204" pitchFamily="50" charset="-128"/>
                <a:ea typeface="Meiryo UI" panose="020B0604030504040204" pitchFamily="50" charset="-128"/>
              </a:rPr>
              <a:t>議題１　令和７年度の事業報告・予定</a:t>
            </a:r>
            <a:endParaRPr kumimoji="1" lang="en-US" altLang="ja-JP" sz="38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92001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スライド番号プレースホルダー 5"/>
          <p:cNvSpPr>
            <a:spLocks noGrp="1"/>
          </p:cNvSpPr>
          <p:nvPr>
            <p:ph type="sldNum" sz="quarter" idx="12"/>
          </p:nvPr>
        </p:nvSpPr>
        <p:spPr>
          <a:xfrm>
            <a:off x="10592453" y="239150"/>
            <a:ext cx="682898" cy="377917"/>
          </a:xfrm>
          <a:solidFill>
            <a:schemeClr val="bg1"/>
          </a:solidFill>
        </p:spPr>
        <p:txBody>
          <a:bodyPr/>
          <a:lstStyle/>
          <a:p>
            <a:pPr algn="ctr"/>
            <a:fld id="{7B20388F-A125-4D2E-BBF0-E240911E1C91}" type="slidenum">
              <a:rPr kumimoji="1" lang="ja-JP" altLang="en-US" sz="1400">
                <a:solidFill>
                  <a:prstClr val="black"/>
                </a:solidFill>
              </a:rPr>
              <a:pPr algn="ctr"/>
              <a:t>3</a:t>
            </a:fld>
            <a:endParaRPr kumimoji="1" lang="ja-JP" altLang="en-US" sz="1400">
              <a:solidFill>
                <a:prstClr val="black"/>
              </a:solidFill>
            </a:endParaRPr>
          </a:p>
        </p:txBody>
      </p:sp>
      <p:sp>
        <p:nvSpPr>
          <p:cNvPr id="16" name="正方形/長方形 15">
            <a:extLst>
              <a:ext uri="{FF2B5EF4-FFF2-40B4-BE49-F238E27FC236}">
                <a16:creationId xmlns:a16="http://schemas.microsoft.com/office/drawing/2014/main" id="{4B7C0B4C-A3C5-4D60-8424-6E3648F1C82F}"/>
              </a:ext>
            </a:extLst>
          </p:cNvPr>
          <p:cNvSpPr/>
          <p:nvPr/>
        </p:nvSpPr>
        <p:spPr>
          <a:xfrm>
            <a:off x="-1" y="10621"/>
            <a:ext cx="1279842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１ ．令和７年度の事業報告・予定</a:t>
            </a:r>
            <a:endParaRPr kumimoji="1" lang="zh-TW" altLang="en-US" sz="2400" b="1" dirty="0">
              <a:solidFill>
                <a:prstClr val="white"/>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DB63FCB4-3D05-4ED2-B1E1-BE2C0058F8A5}"/>
              </a:ext>
            </a:extLst>
          </p:cNvPr>
          <p:cNvSpPr/>
          <p:nvPr/>
        </p:nvSpPr>
        <p:spPr>
          <a:xfrm>
            <a:off x="256334" y="950622"/>
            <a:ext cx="12096016" cy="6158504"/>
          </a:xfrm>
          <a:prstGeom prst="rect">
            <a:avLst/>
          </a:prstGeom>
          <a:solidFill>
            <a:schemeClr val="bg1">
              <a:lumMod val="95000"/>
            </a:schemeClr>
          </a:solidFill>
        </p:spPr>
        <p:txBody>
          <a:bodyPr wrap="square">
            <a:noAutofit/>
          </a:bodyPr>
          <a:lstStyle/>
          <a:p>
            <a:r>
              <a:rPr lang="ja-JP" altLang="en-US" sz="1600" b="1" dirty="0">
                <a:latin typeface="Meiryo UI" panose="020B0604030504040204" pitchFamily="50" charset="-128"/>
                <a:ea typeface="Meiryo UI" panose="020B0604030504040204" pitchFamily="50" charset="-128"/>
              </a:rPr>
              <a:t>〇 府民や企業・団体に向けた機運醸成</a:t>
            </a:r>
            <a:endParaRPr lang="en-US" altLang="ja-JP" sz="1600" b="1" dirty="0">
              <a:latin typeface="Meiryo UI" panose="020B0604030504040204" pitchFamily="50" charset="-128"/>
              <a:ea typeface="Meiryo UI" panose="020B0604030504040204" pitchFamily="50" charset="-128"/>
            </a:endParaRPr>
          </a:p>
          <a:p>
            <a:pPr indent="271463">
              <a:spcBef>
                <a:spcPts val="600"/>
              </a:spcBef>
            </a:pPr>
            <a:r>
              <a:rPr lang="en-US" altLang="ja-JP" sz="1600" b="1" dirty="0">
                <a:latin typeface="Meiryo UI" panose="020B0604030504040204" pitchFamily="50" charset="-128"/>
                <a:ea typeface="Meiryo UI" panose="020B0604030504040204" pitchFamily="50" charset="-128"/>
              </a:rPr>
              <a:t>&lt;</a:t>
            </a:r>
            <a:r>
              <a:rPr lang="ja-JP" altLang="en-US" sz="1600" b="1" dirty="0">
                <a:latin typeface="Meiryo UI" panose="020B0604030504040204" pitchFamily="50" charset="-128"/>
                <a:ea typeface="Meiryo UI" panose="020B0604030504040204" pitchFamily="50" charset="-128"/>
              </a:rPr>
              <a:t>大学や各種団体向け</a:t>
            </a:r>
            <a:r>
              <a:rPr lang="en-US" altLang="ja-JP" sz="1600" b="1" dirty="0">
                <a:latin typeface="Meiryo UI" panose="020B0604030504040204" pitchFamily="50" charset="-128"/>
                <a:ea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rPr>
              <a:t>の講演・講義</a:t>
            </a:r>
            <a:r>
              <a:rPr lang="en-US" altLang="ja-JP" sz="1600" b="1" dirty="0">
                <a:latin typeface="Meiryo UI" panose="020B0604030504040204" pitchFamily="50" charset="-128"/>
                <a:ea typeface="Meiryo UI" panose="020B0604030504040204" pitchFamily="50" charset="-128"/>
              </a:rPr>
              <a:t>&gt;</a:t>
            </a:r>
          </a:p>
          <a:p>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教育機関向け</a:t>
            </a:r>
            <a:r>
              <a:rPr lang="en-US" altLang="ja-JP" sz="1600" dirty="0">
                <a:latin typeface="Meiryo UI" panose="020B0604030504040204" pitchFamily="50" charset="-128"/>
                <a:ea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近畿大学（</a:t>
            </a:r>
            <a:r>
              <a:rPr lang="en-US" altLang="ja-JP" sz="1600" dirty="0">
                <a:latin typeface="Meiryo UI" panose="020B0604030504040204" pitchFamily="50" charset="-128"/>
                <a:ea typeface="Meiryo UI" panose="020B0604030504040204" pitchFamily="50" charset="-128"/>
              </a:rPr>
              <a:t>4/10</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17</a:t>
            </a:r>
            <a:r>
              <a:rPr lang="ja-JP" altLang="en-US" sz="1600" dirty="0">
                <a:latin typeface="Meiryo UI" panose="020B0604030504040204" pitchFamily="50" charset="-128"/>
                <a:ea typeface="Meiryo UI" panose="020B0604030504040204" pitchFamily="50" charset="-128"/>
              </a:rPr>
              <a:t>）、大阪公立大学（</a:t>
            </a:r>
            <a:r>
              <a:rPr lang="en-US" altLang="ja-JP" sz="1600" dirty="0">
                <a:latin typeface="Meiryo UI" panose="020B0604030504040204" pitchFamily="50" charset="-128"/>
                <a:ea typeface="Meiryo UI" panose="020B0604030504040204" pitchFamily="50" charset="-128"/>
              </a:rPr>
              <a:t>4/24</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28</a:t>
            </a:r>
            <a:r>
              <a:rPr lang="ja-JP" altLang="en-US"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大阪成蹊学園（</a:t>
            </a:r>
            <a:r>
              <a:rPr lang="en-US" altLang="ja-JP" sz="1600" dirty="0">
                <a:latin typeface="Meiryo UI" panose="020B0604030504040204" pitchFamily="50" charset="-128"/>
                <a:ea typeface="Meiryo UI" panose="020B0604030504040204" pitchFamily="50" charset="-128"/>
              </a:rPr>
              <a:t>9/17</a:t>
            </a:r>
            <a:r>
              <a:rPr lang="ja-JP" altLang="en-US" sz="1600" dirty="0">
                <a:latin typeface="Meiryo UI" panose="020B0604030504040204" pitchFamily="50" charset="-128"/>
                <a:ea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企業・団体向け</a:t>
            </a:r>
            <a:r>
              <a:rPr lang="en-US" altLang="ja-JP" sz="1600" dirty="0">
                <a:latin typeface="Meiryo UI" panose="020B0604030504040204" pitchFamily="50" charset="-128"/>
                <a:ea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リコー・ジャパン</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研究会（</a:t>
            </a:r>
            <a:r>
              <a:rPr lang="en-US" altLang="ja-JP" sz="1600" dirty="0">
                <a:latin typeface="Meiryo UI" panose="020B0604030504040204" pitchFamily="50" charset="-128"/>
                <a:ea typeface="Meiryo UI" panose="020B0604030504040204" pitchFamily="50" charset="-128"/>
              </a:rPr>
              <a:t>6/11</a:t>
            </a:r>
            <a:r>
              <a:rPr lang="ja-JP" altLang="en-US" sz="1600" dirty="0">
                <a:latin typeface="Meiryo UI" panose="020B0604030504040204" pitchFamily="50" charset="-128"/>
                <a:ea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庁内向け</a:t>
            </a:r>
            <a:r>
              <a:rPr lang="en-US" altLang="ja-JP" sz="1600" dirty="0">
                <a:latin typeface="Meiryo UI" panose="020B0604030504040204" pitchFamily="50" charset="-128"/>
                <a:ea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都市整備部　新規採用職員研修（</a:t>
            </a:r>
            <a:r>
              <a:rPr lang="en-US" altLang="ja-JP" sz="1600" dirty="0">
                <a:latin typeface="Meiryo UI" panose="020B0604030504040204" pitchFamily="50" charset="-128"/>
                <a:ea typeface="Meiryo UI" panose="020B0604030504040204" pitchFamily="50" charset="-128"/>
              </a:rPr>
              <a:t>4/7</a:t>
            </a:r>
            <a:r>
              <a:rPr lang="ja-JP" altLang="en-US"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pPr indent="271463"/>
            <a:endParaRPr lang="en-US" altLang="ja-JP" sz="1600" dirty="0">
              <a:latin typeface="Meiryo UI" panose="020B0604030504040204" pitchFamily="50" charset="-128"/>
              <a:ea typeface="Meiryo UI" panose="020B0604030504040204" pitchFamily="50" charset="-128"/>
            </a:endParaRPr>
          </a:p>
          <a:p>
            <a:pPr indent="271463"/>
            <a:r>
              <a:rPr lang="en-US" altLang="ja-JP" sz="1600" b="1" dirty="0">
                <a:latin typeface="Meiryo UI" panose="020B0604030504040204" pitchFamily="50" charset="-128"/>
                <a:ea typeface="Meiryo UI" panose="020B0604030504040204" pitchFamily="50" charset="-128"/>
              </a:rPr>
              <a:t>&lt;</a:t>
            </a:r>
            <a:r>
              <a:rPr lang="ja-JP" altLang="en-US" sz="1600" b="1" dirty="0">
                <a:latin typeface="Meiryo UI" panose="020B0604030504040204" pitchFamily="50" charset="-128"/>
                <a:ea typeface="Meiryo UI" panose="020B0604030504040204" pitchFamily="50" charset="-128"/>
              </a:rPr>
              <a:t>ステークホルダーとの連携による</a:t>
            </a:r>
            <a:r>
              <a:rPr lang="en-US" altLang="ja-JP" sz="1600" b="1" dirty="0">
                <a:latin typeface="Meiryo UI" panose="020B0604030504040204" pitchFamily="50" charset="-128"/>
                <a:ea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rPr>
              <a:t>イベント</a:t>
            </a:r>
            <a:r>
              <a:rPr lang="en-US" altLang="ja-JP" sz="1600" b="1" dirty="0">
                <a:latin typeface="Meiryo UI" panose="020B0604030504040204" pitchFamily="50" charset="-128"/>
                <a:ea typeface="Meiryo UI" panose="020B0604030504040204" pitchFamily="50" charset="-128"/>
              </a:rPr>
              <a:t>&gt;</a:t>
            </a:r>
          </a:p>
          <a:p>
            <a:pPr indent="271463"/>
            <a:r>
              <a:rPr lang="ja-JP" altLang="en-US" sz="1600" dirty="0">
                <a:latin typeface="Meiryo UI" panose="020B0604030504040204" pitchFamily="50" charset="-128"/>
                <a:ea typeface="Meiryo UI" panose="020B0604030504040204" pitchFamily="50" charset="-128"/>
              </a:rPr>
              <a:t>　 第一生命</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関西ビジネスミーティング（</a:t>
            </a:r>
            <a:r>
              <a:rPr lang="en-US" altLang="ja-JP" sz="1600" dirty="0">
                <a:latin typeface="Meiryo UI" panose="020B0604030504040204" pitchFamily="50" charset="-128"/>
                <a:ea typeface="Meiryo UI" panose="020B0604030504040204" pitchFamily="50" charset="-128"/>
              </a:rPr>
              <a:t>10/28</a:t>
            </a:r>
            <a:r>
              <a:rPr lang="ja-JP" altLang="en-US" sz="1600" dirty="0">
                <a:latin typeface="Meiryo UI" panose="020B0604030504040204" pitchFamily="50" charset="-128"/>
                <a:ea typeface="Meiryo UI" panose="020B0604030504040204" pitchFamily="50" charset="-128"/>
              </a:rPr>
              <a:t>）、産経新聞</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キッズ支援プロジェクト（</a:t>
            </a:r>
            <a:r>
              <a:rPr lang="en-US" altLang="ja-JP" sz="1600" dirty="0">
                <a:latin typeface="Meiryo UI" panose="020B0604030504040204" pitchFamily="50" charset="-128"/>
                <a:ea typeface="Meiryo UI" panose="020B0604030504040204" pitchFamily="50" charset="-128"/>
              </a:rPr>
              <a:t>11/3</a:t>
            </a:r>
            <a:r>
              <a:rPr lang="ja-JP" altLang="en-US"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pPr indent="271463"/>
            <a:r>
              <a:rPr lang="ja-JP" altLang="en-US" sz="1600" dirty="0">
                <a:latin typeface="Meiryo UI" panose="020B0604030504040204" pitchFamily="50" charset="-128"/>
                <a:ea typeface="Meiryo UI" panose="020B0604030504040204" pitchFamily="50" charset="-128"/>
              </a:rPr>
              <a:t> 　三井不動産</a:t>
            </a:r>
            <a:r>
              <a:rPr lang="en-US" altLang="ja-JP" sz="1600" dirty="0">
                <a:latin typeface="Meiryo UI" panose="020B0604030504040204" pitchFamily="50" charset="-128"/>
                <a:ea typeface="Meiryo UI" panose="020B0604030504040204" pitchFamily="50" charset="-128"/>
              </a:rPr>
              <a:t>×EXPO</a:t>
            </a:r>
            <a:r>
              <a:rPr lang="ja-JP" altLang="en-US" sz="1600" dirty="0">
                <a:latin typeface="Meiryo UI" panose="020B0604030504040204" pitchFamily="50" charset="-128"/>
                <a:ea typeface="Meiryo UI" panose="020B0604030504040204" pitchFamily="50" charset="-128"/>
              </a:rPr>
              <a:t>文化祭（</a:t>
            </a:r>
            <a:r>
              <a:rPr lang="en-US" altLang="ja-JP" sz="1600" dirty="0">
                <a:latin typeface="Meiryo UI" panose="020B0604030504040204" pitchFamily="50" charset="-128"/>
                <a:ea typeface="Meiryo UI" panose="020B0604030504040204" pitchFamily="50" charset="-128"/>
              </a:rPr>
              <a:t>11/15</a:t>
            </a:r>
            <a:r>
              <a:rPr lang="ja-JP" altLang="en-US"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7EEC08DD-C9E0-4F60-8C88-7742E4E5B46C}"/>
              </a:ext>
            </a:extLst>
          </p:cNvPr>
          <p:cNvSpPr/>
          <p:nvPr/>
        </p:nvSpPr>
        <p:spPr>
          <a:xfrm>
            <a:off x="10434918" y="3652914"/>
            <a:ext cx="1383217" cy="246221"/>
          </a:xfrm>
          <a:prstGeom prst="rect">
            <a:avLst/>
          </a:prstGeom>
          <a:noFill/>
        </p:spPr>
        <p:txBody>
          <a:bodyPr wrap="square">
            <a:spAutoFit/>
          </a:bodyPr>
          <a:lstStyle/>
          <a:p>
            <a:pPr indent="76101">
              <a:spcBef>
                <a:spcPts val="488"/>
              </a:spcBef>
            </a:pPr>
            <a:r>
              <a:rPr lang="en-US" altLang="ja-JP" sz="1000" dirty="0">
                <a:latin typeface="Meiryo UI" panose="020B0604030504040204" pitchFamily="50" charset="-128"/>
                <a:ea typeface="Meiryo UI" panose="020B0604030504040204" pitchFamily="50" charset="-128"/>
              </a:rPr>
              <a:t>SDGs</a:t>
            </a:r>
            <a:r>
              <a:rPr lang="ja-JP" altLang="en-US" sz="1000" dirty="0">
                <a:latin typeface="Meiryo UI" panose="020B0604030504040204" pitchFamily="50" charset="-128"/>
                <a:ea typeface="Meiryo UI" panose="020B0604030504040204" pitchFamily="50" charset="-128"/>
              </a:rPr>
              <a:t>講演の様子</a:t>
            </a:r>
            <a:endParaRPr lang="en-US" altLang="ja-JP" sz="1000"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5AF60500-CC2C-4198-805F-F484A3986966}"/>
              </a:ext>
            </a:extLst>
          </p:cNvPr>
          <p:cNvSpPr txBox="1"/>
          <p:nvPr/>
        </p:nvSpPr>
        <p:spPr>
          <a:xfrm>
            <a:off x="89843" y="620906"/>
            <a:ext cx="8850497"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①　ステークホルダーへの</a:t>
            </a:r>
            <a:r>
              <a:rPr lang="en-US" altLang="ja-JP" b="1" dirty="0">
                <a:latin typeface="Meiryo UI" panose="020B0604030504040204" pitchFamily="50" charset="-128"/>
                <a:ea typeface="Meiryo UI" panose="020B0604030504040204" pitchFamily="50" charset="-128"/>
              </a:rPr>
              <a:t>SDGs</a:t>
            </a:r>
            <a:r>
              <a:rPr lang="ja-JP" altLang="en-US" b="1" dirty="0">
                <a:latin typeface="Meiryo UI" panose="020B0604030504040204" pitchFamily="50" charset="-128"/>
                <a:ea typeface="Meiryo UI" panose="020B0604030504040204" pitchFamily="50" charset="-128"/>
              </a:rPr>
              <a:t>の更なる浸透・具体的な行動の促進に向けた取組み</a:t>
            </a:r>
            <a:endParaRPr kumimoji="1" lang="en-US" altLang="ja-JP"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63CA8C5E-4B96-4CD2-A6BA-C21A2F5498D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92471" y="990237"/>
            <a:ext cx="4751293" cy="2636915"/>
          </a:xfrm>
          <a:prstGeom prst="rect">
            <a:avLst/>
          </a:prstGeom>
        </p:spPr>
      </p:pic>
      <p:sp>
        <p:nvSpPr>
          <p:cNvPr id="7" name="四角形: 角を丸くする 6">
            <a:extLst>
              <a:ext uri="{FF2B5EF4-FFF2-40B4-BE49-F238E27FC236}">
                <a16:creationId xmlns:a16="http://schemas.microsoft.com/office/drawing/2014/main" id="{C5598A80-D074-4919-8B4D-5AF7FA56571C}"/>
              </a:ext>
            </a:extLst>
          </p:cNvPr>
          <p:cNvSpPr/>
          <p:nvPr/>
        </p:nvSpPr>
        <p:spPr>
          <a:xfrm>
            <a:off x="446075" y="4892949"/>
            <a:ext cx="5874043" cy="22161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2E4E426D-8F98-4A22-A181-87386058D504}"/>
              </a:ext>
            </a:extLst>
          </p:cNvPr>
          <p:cNvSpPr txBox="1"/>
          <p:nvPr/>
        </p:nvSpPr>
        <p:spPr>
          <a:xfrm>
            <a:off x="523357" y="4892949"/>
            <a:ext cx="4218974" cy="86177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＜新たな取組み①＞</a:t>
            </a:r>
            <a:endParaRPr kumimoji="1" lang="en-US" altLang="ja-JP" sz="1600"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関西大学社会学部草郷ゼミのゼミ生と連携し、</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学生向けの新たな講義の開発に取組んでいます。</a:t>
            </a:r>
          </a:p>
        </p:txBody>
      </p:sp>
      <p:sp>
        <p:nvSpPr>
          <p:cNvPr id="21" name="四角形: 角を丸くする 20">
            <a:extLst>
              <a:ext uri="{FF2B5EF4-FFF2-40B4-BE49-F238E27FC236}">
                <a16:creationId xmlns:a16="http://schemas.microsoft.com/office/drawing/2014/main" id="{2DAD3C3F-4C7F-473C-B611-04CA1ACFCBAB}"/>
              </a:ext>
            </a:extLst>
          </p:cNvPr>
          <p:cNvSpPr/>
          <p:nvPr/>
        </p:nvSpPr>
        <p:spPr>
          <a:xfrm>
            <a:off x="6397401" y="4882204"/>
            <a:ext cx="5877668" cy="22161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テキスト ボックス 21">
            <a:extLst>
              <a:ext uri="{FF2B5EF4-FFF2-40B4-BE49-F238E27FC236}">
                <a16:creationId xmlns:a16="http://schemas.microsoft.com/office/drawing/2014/main" id="{47228FF9-D9FF-4A84-81D7-461A4CBD7B2C}"/>
              </a:ext>
            </a:extLst>
          </p:cNvPr>
          <p:cNvSpPr txBox="1"/>
          <p:nvPr/>
        </p:nvSpPr>
        <p:spPr>
          <a:xfrm>
            <a:off x="6435207" y="4915664"/>
            <a:ext cx="5444215" cy="830997"/>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＜新たな取組み②＞</a:t>
            </a:r>
            <a:endParaRPr kumimoji="1" lang="en-US" altLang="ja-JP" sz="1600"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立命館大学と連携し、</a:t>
            </a:r>
            <a:endParaRPr kumimoji="1" lang="en-US" altLang="ja-JP" sz="1600" dirty="0">
              <a:latin typeface="Meiryo UI" panose="020B0604030504040204" pitchFamily="50" charset="-128"/>
              <a:ea typeface="Meiryo UI" panose="020B0604030504040204" pitchFamily="50" charset="-128"/>
            </a:endParaRPr>
          </a:p>
          <a:p>
            <a:r>
              <a:rPr kumimoji="1" lang="en-US" altLang="ja-JP" sz="1600" dirty="0">
                <a:latin typeface="Meiryo UI" panose="020B0604030504040204" pitchFamily="50" charset="-128"/>
                <a:ea typeface="Meiryo UI" panose="020B0604030504040204" pitchFamily="50" charset="-128"/>
              </a:rPr>
              <a:t>AI</a:t>
            </a:r>
            <a:r>
              <a:rPr kumimoji="1" lang="ja-JP" altLang="en-US" sz="1600" dirty="0">
                <a:latin typeface="Meiryo UI" panose="020B0604030504040204" pitchFamily="50" charset="-128"/>
                <a:ea typeface="Meiryo UI" panose="020B0604030504040204" pitchFamily="50" charset="-128"/>
              </a:rPr>
              <a:t>を活用した</a:t>
            </a:r>
            <a:r>
              <a:rPr kumimoji="1" lang="en-US" altLang="ja-JP" sz="1600" dirty="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達成に向けたアクション創出に取組んでいます。</a:t>
            </a:r>
          </a:p>
        </p:txBody>
      </p:sp>
      <p:pic>
        <p:nvPicPr>
          <p:cNvPr id="9" name="図 8">
            <a:extLst>
              <a:ext uri="{FF2B5EF4-FFF2-40B4-BE49-F238E27FC236}">
                <a16:creationId xmlns:a16="http://schemas.microsoft.com/office/drawing/2014/main" id="{712DD59F-5FCC-4E58-9ED2-993840F779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7873" y="5754723"/>
            <a:ext cx="2365589" cy="1296197"/>
          </a:xfrm>
          <a:prstGeom prst="rect">
            <a:avLst/>
          </a:prstGeom>
        </p:spPr>
      </p:pic>
      <p:pic>
        <p:nvPicPr>
          <p:cNvPr id="10" name="図 9">
            <a:extLst>
              <a:ext uri="{FF2B5EF4-FFF2-40B4-BE49-F238E27FC236}">
                <a16:creationId xmlns:a16="http://schemas.microsoft.com/office/drawing/2014/main" id="{D48B8EA4-12A5-4F80-B761-3CDF7797D92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4529" y="5754723"/>
            <a:ext cx="2318399" cy="1246990"/>
          </a:xfrm>
          <a:prstGeom prst="rect">
            <a:avLst/>
          </a:prstGeom>
        </p:spPr>
      </p:pic>
      <p:pic>
        <p:nvPicPr>
          <p:cNvPr id="12" name="図 11">
            <a:extLst>
              <a:ext uri="{FF2B5EF4-FFF2-40B4-BE49-F238E27FC236}">
                <a16:creationId xmlns:a16="http://schemas.microsoft.com/office/drawing/2014/main" id="{B038272E-9597-4BA1-87F1-96CC34AEF36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43805" y="5754724"/>
            <a:ext cx="2346407" cy="1322792"/>
          </a:xfrm>
          <a:prstGeom prst="rect">
            <a:avLst/>
          </a:prstGeom>
        </p:spPr>
      </p:pic>
      <p:sp>
        <p:nvSpPr>
          <p:cNvPr id="20" name="スライド番号プレースホルダー 5">
            <a:extLst>
              <a:ext uri="{FF2B5EF4-FFF2-40B4-BE49-F238E27FC236}">
                <a16:creationId xmlns:a16="http://schemas.microsoft.com/office/drawing/2014/main" id="{CD62320F-6321-44F6-B46C-73C4879DFF5A}"/>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a:t>
            </a:fld>
            <a:endParaRPr kumimoji="1" lang="ja-JP" altLang="en-US">
              <a:solidFill>
                <a:prstClr val="black"/>
              </a:solidFill>
            </a:endParaRPr>
          </a:p>
        </p:txBody>
      </p:sp>
    </p:spTree>
    <p:extLst>
      <p:ext uri="{BB962C8B-B14F-4D97-AF65-F5344CB8AC3E}">
        <p14:creationId xmlns:p14="http://schemas.microsoft.com/office/powerpoint/2010/main" val="1823647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5"/>
          <p:cNvSpPr>
            <a:spLocks noGrp="1"/>
          </p:cNvSpPr>
          <p:nvPr>
            <p:ph type="sldNum" sz="quarter" idx="12"/>
          </p:nvPr>
        </p:nvSpPr>
        <p:spPr>
          <a:xfrm>
            <a:off x="10592453" y="239150"/>
            <a:ext cx="682898" cy="377917"/>
          </a:xfrm>
          <a:solidFill>
            <a:schemeClr val="bg1"/>
          </a:solidFill>
        </p:spPr>
        <p:txBody>
          <a:bodyPr/>
          <a:lstStyle/>
          <a:p>
            <a:pPr algn="ctr"/>
            <a:fld id="{7B20388F-A125-4D2E-BBF0-E240911E1C91}" type="slidenum">
              <a:rPr kumimoji="1" lang="ja-JP" altLang="en-US" sz="1400">
                <a:solidFill>
                  <a:prstClr val="black"/>
                </a:solidFill>
              </a:rPr>
              <a:pPr algn="ctr"/>
              <a:t>4</a:t>
            </a:fld>
            <a:endParaRPr kumimoji="1" lang="ja-JP" altLang="en-US" sz="1400">
              <a:solidFill>
                <a:prstClr val="black"/>
              </a:solidFill>
            </a:endParaRPr>
          </a:p>
        </p:txBody>
      </p:sp>
      <p:sp>
        <p:nvSpPr>
          <p:cNvPr id="16" name="正方形/長方形 15">
            <a:extLst>
              <a:ext uri="{FF2B5EF4-FFF2-40B4-BE49-F238E27FC236}">
                <a16:creationId xmlns:a16="http://schemas.microsoft.com/office/drawing/2014/main" id="{79F0762F-5E16-4E80-8932-337ECA1F7457}"/>
              </a:ext>
            </a:extLst>
          </p:cNvPr>
          <p:cNvSpPr/>
          <p:nvPr/>
        </p:nvSpPr>
        <p:spPr>
          <a:xfrm>
            <a:off x="89843" y="941743"/>
            <a:ext cx="12416568" cy="6017032"/>
          </a:xfrm>
          <a:prstGeom prst="rect">
            <a:avLst/>
          </a:prstGeom>
          <a:solidFill>
            <a:schemeClr val="bg1">
              <a:lumMod val="95000"/>
            </a:schemeClr>
          </a:solidFill>
        </p:spPr>
        <p:txBody>
          <a:bodyPr wrap="square">
            <a:spAutoFit/>
          </a:bodyPr>
          <a:lstStyle/>
          <a:p>
            <a:r>
              <a:rPr lang="ja-JP" altLang="en-US" sz="1600" b="1" dirty="0">
                <a:latin typeface="Meiryo UI" panose="020B0604030504040204" pitchFamily="50" charset="-128"/>
                <a:ea typeface="Meiryo UI" panose="020B0604030504040204" pitchFamily="50" charset="-128"/>
              </a:rPr>
              <a:t>〇 私の</a:t>
            </a:r>
            <a:r>
              <a:rPr lang="en-US" altLang="ja-JP" sz="1600" b="1" dirty="0">
                <a:latin typeface="Meiryo UI" panose="020B0604030504040204" pitchFamily="50" charset="-128"/>
                <a:ea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rPr>
              <a:t>宣言プロジェクトの推進</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府民や企業・団体などに、自らが行う</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の達成に向けた取組みを</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宣言してもらうプロジェクト</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latin typeface="Meiryo UI" panose="020B0604030504040204" pitchFamily="50" charset="-128"/>
                <a:ea typeface="Meiryo UI" panose="020B0604030504040204" pitchFamily="50" charset="-128"/>
                <a:cs typeface="Meiryo UI" panose="020B0604030504040204" pitchFamily="50" charset="-128"/>
              </a:rPr>
              <a:t>宣言の件数</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pPr>
              <a:spcBef>
                <a:spcPts val="600"/>
              </a:spcBef>
            </a:pP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私の</a:t>
            </a:r>
            <a:r>
              <a:rPr kumimoji="1" lang="en-US" altLang="ja-JP" sz="1600" dirty="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宣言プロジェクトの推進に向けた連携</a:t>
            </a:r>
            <a:r>
              <a:rPr kumimoji="1" lang="en-US" altLang="ja-JP" sz="1600" dirty="0">
                <a:latin typeface="Meiryo UI" panose="020B0604030504040204" pitchFamily="50" charset="-128"/>
                <a:ea typeface="Meiryo UI" panose="020B0604030504040204" pitchFamily="50" charset="-128"/>
              </a:rPr>
              <a:t>】</a:t>
            </a:r>
          </a:p>
          <a:p>
            <a:pPr>
              <a:spcBef>
                <a:spcPts val="600"/>
              </a:spcBef>
            </a:pPr>
            <a:r>
              <a:rPr kumimoji="1" lang="en-US" altLang="ja-JP"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企業・団体・学校等に、従業員や生徒の皆さまの宣言を集約していただき、大阪府の</a:t>
            </a:r>
            <a:r>
              <a:rPr kumimoji="1" lang="en-US" altLang="ja-JP" sz="1600" dirty="0">
                <a:latin typeface="Meiryo UI" panose="020B0604030504040204" pitchFamily="50" charset="-128"/>
                <a:ea typeface="Meiryo UI" panose="020B0604030504040204" pitchFamily="50" charset="-128"/>
              </a:rPr>
              <a:t>HP</a:t>
            </a:r>
            <a:r>
              <a:rPr kumimoji="1" lang="ja-JP" altLang="en-US" sz="1600" dirty="0">
                <a:latin typeface="Meiryo UI" panose="020B0604030504040204" pitchFamily="50" charset="-128"/>
                <a:ea typeface="Meiryo UI" panose="020B0604030504040204" pitchFamily="50" charset="-128"/>
              </a:rPr>
              <a:t>で紹介</a:t>
            </a:r>
            <a:endParaRPr kumimoji="1" lang="en-US" altLang="ja-JP" sz="1600" dirty="0">
              <a:latin typeface="Meiryo UI" panose="020B0604030504040204" pitchFamily="50" charset="-128"/>
              <a:ea typeface="Meiryo UI" panose="020B0604030504040204" pitchFamily="50" charset="-128"/>
            </a:endParaRPr>
          </a:p>
          <a:p>
            <a:pPr indent="361950"/>
            <a:endParaRPr kumimoji="1" lang="en-US" altLang="ja-JP" sz="1600" dirty="0">
              <a:latin typeface="Meiryo UI" panose="020B0604030504040204" pitchFamily="50" charset="-128"/>
              <a:ea typeface="Meiryo UI" panose="020B0604030504040204" pitchFamily="50" charset="-128"/>
            </a:endParaRPr>
          </a:p>
          <a:p>
            <a:pPr indent="361950"/>
            <a:endParaRPr kumimoji="1" lang="en-US" altLang="ja-JP" sz="1600" dirty="0">
              <a:latin typeface="Meiryo UI" panose="020B0604030504040204" pitchFamily="50" charset="-128"/>
              <a:ea typeface="Meiryo UI" panose="020B0604030504040204" pitchFamily="50" charset="-128"/>
            </a:endParaRPr>
          </a:p>
          <a:p>
            <a:pPr indent="542925">
              <a:spcBef>
                <a:spcPts val="600"/>
              </a:spcBef>
            </a:pPr>
            <a:endParaRPr kumimoji="1" lang="en-US" altLang="ja-JP" sz="1600" dirty="0">
              <a:latin typeface="Meiryo UI" panose="020B0604030504040204" pitchFamily="50" charset="-128"/>
              <a:ea typeface="Meiryo UI" panose="020B0604030504040204" pitchFamily="50" charset="-128"/>
            </a:endParaRPr>
          </a:p>
          <a:p>
            <a:pPr indent="542925"/>
            <a:endParaRPr kumimoji="1" lang="en-US" altLang="ja-JP" sz="1600" dirty="0">
              <a:latin typeface="Meiryo UI" panose="020B0604030504040204" pitchFamily="50" charset="-128"/>
              <a:ea typeface="Meiryo UI" panose="020B0604030504040204" pitchFamily="50" charset="-128"/>
            </a:endParaRPr>
          </a:p>
          <a:p>
            <a:pPr indent="542925"/>
            <a:endParaRPr kumimoji="1" lang="en-US" altLang="ja-JP" sz="1600" dirty="0">
              <a:latin typeface="Meiryo UI" panose="020B0604030504040204" pitchFamily="50" charset="-128"/>
              <a:ea typeface="Meiryo UI" panose="020B0604030504040204" pitchFamily="50" charset="-128"/>
            </a:endParaRPr>
          </a:p>
          <a:p>
            <a:pPr indent="542925"/>
            <a:endParaRPr kumimoji="1" lang="en-US" altLang="ja-JP" sz="1600" dirty="0">
              <a:latin typeface="Meiryo UI" panose="020B0604030504040204" pitchFamily="50" charset="-128"/>
              <a:ea typeface="Meiryo UI" panose="020B0604030504040204" pitchFamily="50" charset="-128"/>
            </a:endParaRPr>
          </a:p>
          <a:p>
            <a:pPr indent="542925"/>
            <a:endParaRPr kumimoji="1" lang="en-US" altLang="ja-JP" sz="1600" dirty="0">
              <a:latin typeface="Meiryo UI" panose="020B0604030504040204" pitchFamily="50" charset="-128"/>
              <a:ea typeface="Meiryo UI" panose="020B0604030504040204" pitchFamily="50" charset="-128"/>
            </a:endParaRPr>
          </a:p>
          <a:p>
            <a:pPr indent="542925"/>
            <a:endParaRPr kumimoji="1" lang="en-US" altLang="ja-JP" sz="1600" dirty="0">
              <a:latin typeface="Meiryo UI" panose="020B0604030504040204" pitchFamily="50" charset="-128"/>
              <a:ea typeface="Meiryo UI" panose="020B0604030504040204" pitchFamily="50" charset="-128"/>
            </a:endParaRPr>
          </a:p>
        </p:txBody>
      </p:sp>
      <p:sp>
        <p:nvSpPr>
          <p:cNvPr id="19" name="大かっこ 18">
            <a:extLst>
              <a:ext uri="{FF2B5EF4-FFF2-40B4-BE49-F238E27FC236}">
                <a16:creationId xmlns:a16="http://schemas.microsoft.com/office/drawing/2014/main" id="{410C54E6-A975-4AF9-A138-93F8C6E704B9}"/>
              </a:ext>
            </a:extLst>
          </p:cNvPr>
          <p:cNvSpPr/>
          <p:nvPr/>
        </p:nvSpPr>
        <p:spPr>
          <a:xfrm>
            <a:off x="470647" y="4907427"/>
            <a:ext cx="11210607" cy="1965418"/>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lvl="0" fontAlgn="base"/>
            <a:r>
              <a:rPr lang="en-US" altLang="ja-JP" sz="1200" b="1" dirty="0">
                <a:solidFill>
                  <a:prstClr val="black"/>
                </a:solidFill>
                <a:latin typeface="Meiryo UI" panose="020B0604030504040204" pitchFamily="50" charset="-128"/>
                <a:ea typeface="Meiryo UI" panose="020B0604030504040204" pitchFamily="50" charset="-128"/>
              </a:rPr>
              <a:t>SDGs</a:t>
            </a:r>
            <a:r>
              <a:rPr lang="ja-JP" altLang="en-US" sz="1200" b="1" dirty="0">
                <a:solidFill>
                  <a:prstClr val="black"/>
                </a:solidFill>
                <a:latin typeface="Meiryo UI" panose="020B0604030504040204" pitchFamily="50" charset="-128"/>
                <a:ea typeface="Meiryo UI" panose="020B0604030504040204" pitchFamily="50" charset="-128"/>
              </a:rPr>
              <a:t>宣言の収集に協力いただいた団体</a:t>
            </a:r>
            <a:endParaRPr lang="en-US" altLang="ja-JP" sz="1200" b="1" dirty="0">
              <a:solidFill>
                <a:prstClr val="black"/>
              </a:solidFill>
              <a:latin typeface="Meiryo UI" panose="020B0604030504040204" pitchFamily="50" charset="-128"/>
              <a:ea typeface="Meiryo UI" panose="020B0604030504040204" pitchFamily="50" charset="-128"/>
            </a:endParaRPr>
          </a:p>
          <a:p>
            <a:pPr lvl="0" indent="85725">
              <a:lnSpc>
                <a:spcPct val="150000"/>
              </a:lnSpc>
              <a:spcBef>
                <a:spcPts val="400"/>
              </a:spcBef>
            </a:pPr>
            <a:r>
              <a:rPr kumimoji="1" lang="ja-JP" altLang="en-US" sz="1200" dirty="0">
                <a:solidFill>
                  <a:prstClr val="black"/>
                </a:solidFill>
                <a:latin typeface="Meiryo UI" panose="020B0604030504040204" pitchFamily="50" charset="-128"/>
                <a:ea typeface="Meiryo UI" panose="020B0604030504040204" pitchFamily="50" charset="-128"/>
              </a:rPr>
              <a:t>近畿大学、大阪公立大学、大和大学、大阪成蹊短期大学、高齢者大学</a:t>
            </a:r>
            <a:endParaRPr kumimoji="1" lang="en-US" altLang="ja-JP" sz="1200" dirty="0">
              <a:solidFill>
                <a:prstClr val="black"/>
              </a:solidFill>
              <a:latin typeface="Meiryo UI" panose="020B0604030504040204" pitchFamily="50" charset="-128"/>
              <a:ea typeface="Meiryo UI" panose="020B0604030504040204" pitchFamily="50" charset="-128"/>
            </a:endParaRPr>
          </a:p>
          <a:p>
            <a:pPr lvl="0" indent="85725">
              <a:lnSpc>
                <a:spcPct val="150000"/>
              </a:lnSpc>
            </a:pPr>
            <a:r>
              <a:rPr kumimoji="1" lang="ja-JP" altLang="en-US" sz="1200" dirty="0">
                <a:solidFill>
                  <a:prstClr val="black"/>
                </a:solidFill>
                <a:latin typeface="Meiryo UI" panose="020B0604030504040204" pitchFamily="50" charset="-128"/>
                <a:ea typeface="Meiryo UI" panose="020B0604030504040204" pitchFamily="50" charset="-128"/>
              </a:rPr>
              <a:t>金光八尾高等学校　金光八尾中学校、守口市立第一中学校、枚方市立招堤北中学校、阪南市立上荘</a:t>
            </a:r>
            <a:r>
              <a:rPr kumimoji="1" lang="ja-JP" altLang="en-US" sz="1200" dirty="0">
                <a:latin typeface="Meiryo UI" panose="020B0604030504040204" pitchFamily="50" charset="-128"/>
                <a:ea typeface="Meiryo UI" panose="020B0604030504040204" pitchFamily="50" charset="-128"/>
              </a:rPr>
              <a:t>小学校</a:t>
            </a:r>
            <a:endParaRPr kumimoji="1" lang="en-US" altLang="ja-JP" sz="1200" dirty="0">
              <a:latin typeface="Meiryo UI" panose="020B0604030504040204" pitchFamily="50" charset="-128"/>
              <a:ea typeface="Meiryo UI" panose="020B0604030504040204" pitchFamily="50" charset="-128"/>
            </a:endParaRPr>
          </a:p>
          <a:p>
            <a:pPr lvl="0" indent="85725">
              <a:lnSpc>
                <a:spcPct val="150000"/>
              </a:lnSpc>
            </a:pPr>
            <a:r>
              <a:rPr kumimoji="1" lang="ja-JP" altLang="en-US" sz="1200" dirty="0">
                <a:latin typeface="Meiryo UI" panose="020B0604030504040204" pitchFamily="50" charset="-128"/>
                <a:ea typeface="Meiryo UI" panose="020B0604030504040204" pitchFamily="50" charset="-128"/>
              </a:rPr>
              <a:t>社会福祉法人隆生福祉会　ゆめ玉造保育園・ゆめ中央保育園</a:t>
            </a:r>
            <a:endParaRPr kumimoji="1" lang="en-US" altLang="ja-JP" sz="1200" dirty="0">
              <a:latin typeface="Meiryo UI" panose="020B0604030504040204" pitchFamily="50" charset="-128"/>
              <a:ea typeface="Meiryo UI" panose="020B0604030504040204" pitchFamily="50" charset="-128"/>
            </a:endParaRPr>
          </a:p>
          <a:p>
            <a:pPr lvl="0" indent="85725">
              <a:lnSpc>
                <a:spcPct val="150000"/>
              </a:lnSpc>
            </a:pPr>
            <a:r>
              <a:rPr kumimoji="1" lang="ja-JP" altLang="en-US" sz="1200" dirty="0">
                <a:latin typeface="Meiryo UI" panose="020B0604030504040204" pitchFamily="50" charset="-128"/>
                <a:ea typeface="Meiryo UI" panose="020B0604030504040204" pitchFamily="50" charset="-128"/>
              </a:rPr>
              <a:t>大同生命保険㈱大阪東支店、損害保険ジャパン㈱大阪南支店、リコージャパン株式会社</a:t>
            </a:r>
            <a:endParaRPr kumimoji="1" lang="en-US" altLang="ja-JP" sz="1200" dirty="0">
              <a:latin typeface="Meiryo UI" panose="020B0604030504040204" pitchFamily="50" charset="-128"/>
              <a:ea typeface="Meiryo UI" panose="020B0604030504040204" pitchFamily="50" charset="-128"/>
            </a:endParaRPr>
          </a:p>
          <a:p>
            <a:pPr lvl="0" indent="85725">
              <a:lnSpc>
                <a:spcPct val="150000"/>
              </a:lnSpc>
            </a:pPr>
            <a:r>
              <a:rPr kumimoji="1" lang="ja-JP" altLang="en-US" sz="1200" dirty="0">
                <a:latin typeface="Meiryo UI" panose="020B0604030504040204" pitchFamily="50" charset="-128"/>
                <a:ea typeface="Meiryo UI" panose="020B0604030504040204" pitchFamily="50" charset="-128"/>
              </a:rPr>
              <a:t>長居わくわくパークプロジェクト、</a:t>
            </a:r>
            <a:r>
              <a:rPr kumimoji="1" lang="en-US" altLang="ja-JP" sz="1200" dirty="0">
                <a:latin typeface="Meiryo UI" panose="020B0604030504040204" pitchFamily="50" charset="-128"/>
                <a:ea typeface="Meiryo UI" panose="020B0604030504040204" pitchFamily="50" charset="-128"/>
              </a:rPr>
              <a:t>SDGs</a:t>
            </a:r>
            <a:r>
              <a:rPr kumimoji="1" lang="ja-JP" altLang="en-US" sz="1200" dirty="0">
                <a:latin typeface="Meiryo UI" panose="020B0604030504040204" pitchFamily="50" charset="-128"/>
                <a:ea typeface="Meiryo UI" panose="020B0604030504040204" pitchFamily="50" charset="-128"/>
              </a:rPr>
              <a:t>研究会 </a:t>
            </a:r>
            <a:r>
              <a:rPr kumimoji="1" lang="en-US" altLang="ja-JP" sz="1200" dirty="0">
                <a:latin typeface="Meiryo UI" panose="020B0604030504040204" pitchFamily="50" charset="-128"/>
                <a:ea typeface="Meiryo UI" panose="020B0604030504040204" pitchFamily="50" charset="-128"/>
              </a:rPr>
              <a:t>in </a:t>
            </a:r>
            <a:r>
              <a:rPr kumimoji="1" lang="ja-JP" altLang="en-US" sz="1200" dirty="0">
                <a:latin typeface="Meiryo UI" panose="020B0604030504040204" pitchFamily="50" charset="-128"/>
                <a:ea typeface="Meiryo UI" panose="020B0604030504040204" pitchFamily="50" charset="-128"/>
              </a:rPr>
              <a:t>大阪（リコージャパン㈱大阪支社）、</a:t>
            </a:r>
            <a:r>
              <a:rPr kumimoji="1" lang="en-US" altLang="ja-JP" sz="1200" dirty="0">
                <a:latin typeface="Meiryo UI" panose="020B0604030504040204" pitchFamily="50" charset="-128"/>
                <a:ea typeface="Meiryo UI" panose="020B0604030504040204" pitchFamily="50" charset="-128"/>
              </a:rPr>
              <a:t>SDGs</a:t>
            </a:r>
            <a:r>
              <a:rPr kumimoji="1" lang="ja-JP" altLang="en-US" sz="1200" dirty="0">
                <a:latin typeface="Meiryo UI" panose="020B0604030504040204" pitchFamily="50" charset="-128"/>
                <a:ea typeface="Meiryo UI" panose="020B0604030504040204" pitchFamily="50" charset="-128"/>
              </a:rPr>
              <a:t>キッズ支援プロジェクト（産経新聞社、積水ハウス、大阪ガスネットワーク）</a:t>
            </a:r>
            <a:endParaRPr kumimoji="1" lang="en-US" altLang="ja-JP" sz="1200" dirty="0">
              <a:latin typeface="Meiryo UI" panose="020B0604030504040204" pitchFamily="50" charset="-128"/>
              <a:ea typeface="Meiryo UI" panose="020B0604030504040204" pitchFamily="50" charset="-128"/>
            </a:endParaRPr>
          </a:p>
          <a:p>
            <a:pPr lvl="0" indent="85725">
              <a:lnSpc>
                <a:spcPct val="150000"/>
              </a:lnSpc>
            </a:pPr>
            <a:r>
              <a:rPr kumimoji="1" lang="ja-JP" altLang="en-US" sz="1200" dirty="0">
                <a:latin typeface="Meiryo UI" panose="020B0604030504040204" pitchFamily="50" charset="-128"/>
                <a:ea typeface="Meiryo UI" panose="020B0604030504040204" pitchFamily="50" charset="-128"/>
              </a:rPr>
              <a:t>藤井寺市</a:t>
            </a:r>
            <a:endParaRPr kumimoji="1" lang="en-US" altLang="ja-JP" sz="1200" dirty="0">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BAC54F08-484E-4339-B84A-0F1C6844F17A}"/>
              </a:ext>
            </a:extLst>
          </p:cNvPr>
          <p:cNvSpPr/>
          <p:nvPr/>
        </p:nvSpPr>
        <p:spPr>
          <a:xfrm>
            <a:off x="8494024" y="1420994"/>
            <a:ext cx="2439878" cy="276999"/>
          </a:xfrm>
          <a:prstGeom prst="rect">
            <a:avLst/>
          </a:prstGeom>
        </p:spPr>
        <p:txBody>
          <a:bodyPr wrap="square">
            <a:spAutoFit/>
          </a:bodyPr>
          <a:lstStyle/>
          <a:p>
            <a:r>
              <a:rPr lang="en-US" altLang="ja-JP" sz="1200" b="1" dirty="0">
                <a:latin typeface="Meiryo UI" panose="020B0604030504040204" pitchFamily="50" charset="-128"/>
                <a:ea typeface="Meiryo UI" panose="020B0604030504040204" pitchFamily="50" charset="-128"/>
              </a:rPr>
              <a:t>SDGs</a:t>
            </a:r>
            <a:r>
              <a:rPr lang="ja-JP" altLang="en-US" sz="1200" b="1" dirty="0">
                <a:latin typeface="Meiryo UI" panose="020B0604030504040204" pitchFamily="50" charset="-128"/>
                <a:ea typeface="Meiryo UI" panose="020B0604030504040204" pitchFamily="50" charset="-128"/>
              </a:rPr>
              <a:t>宣言件数の推移（件）</a:t>
            </a:r>
            <a:endParaRPr lang="en-US" altLang="ja-JP" sz="1200" b="1" dirty="0">
              <a:latin typeface="Meiryo UI" panose="020B0604030504040204" pitchFamily="50" charset="-128"/>
              <a:ea typeface="Meiryo UI" panose="020B0604030504040204" pitchFamily="50" charset="-128"/>
            </a:endParaRPr>
          </a:p>
        </p:txBody>
      </p:sp>
      <p:sp>
        <p:nvSpPr>
          <p:cNvPr id="11" name="スライド番号プレースホルダー 5">
            <a:extLst>
              <a:ext uri="{FF2B5EF4-FFF2-40B4-BE49-F238E27FC236}">
                <a16:creationId xmlns:a16="http://schemas.microsoft.com/office/drawing/2014/main" id="{3A1B03AF-451F-4891-A2E9-B3FA7C32D815}"/>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a:solidFill>
                  <a:prstClr val="black"/>
                </a:solidFill>
              </a:rPr>
              <a:t>3</a:t>
            </a:r>
            <a:endParaRPr kumimoji="1" lang="ja-JP" altLang="en-US" dirty="0">
              <a:solidFill>
                <a:prstClr val="black"/>
              </a:solidFill>
            </a:endParaRPr>
          </a:p>
        </p:txBody>
      </p:sp>
      <p:sp>
        <p:nvSpPr>
          <p:cNvPr id="12" name="テキスト ボックス 11">
            <a:extLst>
              <a:ext uri="{FF2B5EF4-FFF2-40B4-BE49-F238E27FC236}">
                <a16:creationId xmlns:a16="http://schemas.microsoft.com/office/drawing/2014/main" id="{FCCFEA9B-95E8-4FA5-9EE0-9B6745E9579B}"/>
              </a:ext>
            </a:extLst>
          </p:cNvPr>
          <p:cNvSpPr txBox="1"/>
          <p:nvPr/>
        </p:nvSpPr>
        <p:spPr>
          <a:xfrm>
            <a:off x="89843" y="620906"/>
            <a:ext cx="8850497"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①　ステークホルダーへの</a:t>
            </a:r>
            <a:r>
              <a:rPr lang="en-US" altLang="ja-JP" b="1" dirty="0">
                <a:latin typeface="Meiryo UI" panose="020B0604030504040204" pitchFamily="50" charset="-128"/>
                <a:ea typeface="Meiryo UI" panose="020B0604030504040204" pitchFamily="50" charset="-128"/>
              </a:rPr>
              <a:t>SDGs</a:t>
            </a:r>
            <a:r>
              <a:rPr lang="ja-JP" altLang="en-US" b="1" dirty="0">
                <a:latin typeface="Meiryo UI" panose="020B0604030504040204" pitchFamily="50" charset="-128"/>
                <a:ea typeface="Meiryo UI" panose="020B0604030504040204" pitchFamily="50" charset="-128"/>
              </a:rPr>
              <a:t>の更なる浸透・具体的な行動の促進に向けた取組み</a:t>
            </a:r>
            <a:endParaRPr kumimoji="1" lang="en-US" altLang="ja-JP" dirty="0">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4E88D56A-8E44-4E8D-A926-5A2A9D660445}"/>
              </a:ext>
            </a:extLst>
          </p:cNvPr>
          <p:cNvSpPr/>
          <p:nvPr/>
        </p:nvSpPr>
        <p:spPr>
          <a:xfrm>
            <a:off x="-1" y="10621"/>
            <a:ext cx="1279842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１ ．令和７年度の事業報告・予定</a:t>
            </a:r>
            <a:endParaRPr kumimoji="1" lang="zh-TW" altLang="en-US" sz="2400" b="1" dirty="0">
              <a:solidFill>
                <a:prstClr val="white"/>
              </a:solidFill>
              <a:latin typeface="Meiryo UI" panose="020B0604030504040204" pitchFamily="50" charset="-128"/>
              <a:ea typeface="Meiryo UI" panose="020B0604030504040204" pitchFamily="50" charset="-128"/>
            </a:endParaRPr>
          </a:p>
        </p:txBody>
      </p:sp>
      <p:sp>
        <p:nvSpPr>
          <p:cNvPr id="15" name="スライド番号プレースホルダー 5">
            <a:extLst>
              <a:ext uri="{FF2B5EF4-FFF2-40B4-BE49-F238E27FC236}">
                <a16:creationId xmlns:a16="http://schemas.microsoft.com/office/drawing/2014/main" id="{EADA44D2-8449-4357-A3F2-B47F7667CD21}"/>
              </a:ext>
            </a:extLst>
          </p:cNvPr>
          <p:cNvSpPr txBox="1">
            <a:spLocks/>
          </p:cNvSpPr>
          <p:nvPr/>
        </p:nvSpPr>
        <p:spPr>
          <a:xfrm>
            <a:off x="12010901" y="96790"/>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a:t>
            </a:fld>
            <a:endParaRPr kumimoji="1" lang="ja-JP" altLang="en-US">
              <a:solidFill>
                <a:prstClr val="black"/>
              </a:solidFill>
            </a:endParaRPr>
          </a:p>
        </p:txBody>
      </p:sp>
      <p:graphicFrame>
        <p:nvGraphicFramePr>
          <p:cNvPr id="3" name="表 3">
            <a:extLst>
              <a:ext uri="{FF2B5EF4-FFF2-40B4-BE49-F238E27FC236}">
                <a16:creationId xmlns:a16="http://schemas.microsoft.com/office/drawing/2014/main" id="{25A16144-D8DD-4A32-968B-51C8FDE82E02}"/>
              </a:ext>
            </a:extLst>
          </p:cNvPr>
          <p:cNvGraphicFramePr>
            <a:graphicFrameLocks noGrp="1"/>
          </p:cNvGraphicFramePr>
          <p:nvPr>
            <p:extLst>
              <p:ext uri="{D42A27DB-BD31-4B8C-83A1-F6EECF244321}">
                <p14:modId xmlns:p14="http://schemas.microsoft.com/office/powerpoint/2010/main" val="3186445773"/>
              </p:ext>
            </p:extLst>
          </p:nvPr>
        </p:nvGraphicFramePr>
        <p:xfrm>
          <a:off x="470647" y="2306070"/>
          <a:ext cx="5927589" cy="1432212"/>
        </p:xfrm>
        <a:graphic>
          <a:graphicData uri="http://schemas.openxmlformats.org/drawingml/2006/table">
            <a:tbl>
              <a:tblPr firstRow="1" bandRow="1">
                <a:tableStyleId>{5C22544A-7EE6-4342-B048-85BDC9FD1C3A}</a:tableStyleId>
              </a:tblPr>
              <a:tblGrid>
                <a:gridCol w="1750035">
                  <a:extLst>
                    <a:ext uri="{9D8B030D-6E8A-4147-A177-3AD203B41FA5}">
                      <a16:colId xmlns:a16="http://schemas.microsoft.com/office/drawing/2014/main" val="3492928052"/>
                    </a:ext>
                  </a:extLst>
                </a:gridCol>
                <a:gridCol w="1392518">
                  <a:extLst>
                    <a:ext uri="{9D8B030D-6E8A-4147-A177-3AD203B41FA5}">
                      <a16:colId xmlns:a16="http://schemas.microsoft.com/office/drawing/2014/main" val="3942548327"/>
                    </a:ext>
                  </a:extLst>
                </a:gridCol>
                <a:gridCol w="1392518">
                  <a:extLst>
                    <a:ext uri="{9D8B030D-6E8A-4147-A177-3AD203B41FA5}">
                      <a16:colId xmlns:a16="http://schemas.microsoft.com/office/drawing/2014/main" val="4004654689"/>
                    </a:ext>
                  </a:extLst>
                </a:gridCol>
                <a:gridCol w="1392518">
                  <a:extLst>
                    <a:ext uri="{9D8B030D-6E8A-4147-A177-3AD203B41FA5}">
                      <a16:colId xmlns:a16="http://schemas.microsoft.com/office/drawing/2014/main" val="3404756883"/>
                    </a:ext>
                  </a:extLst>
                </a:gridCol>
              </a:tblGrid>
              <a:tr h="347693">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dirty="0">
                          <a:latin typeface="Meiryo UI" panose="020B0604030504040204" pitchFamily="50" charset="-128"/>
                          <a:ea typeface="Meiryo UI" panose="020B0604030504040204" pitchFamily="50" charset="-128"/>
                        </a:rPr>
                        <a:t>宣言件数</a:t>
                      </a:r>
                    </a:p>
                  </a:txBody>
                  <a:tcPr anchor="ctr"/>
                </a:tc>
                <a:tc>
                  <a:txBody>
                    <a:bodyPr/>
                    <a:lstStyle/>
                    <a:p>
                      <a:pPr algn="ctr"/>
                      <a:r>
                        <a:rPr kumimoji="1" lang="ja-JP" altLang="en-US" sz="1400" dirty="0">
                          <a:latin typeface="Meiryo UI" panose="020B0604030504040204" pitchFamily="50" charset="-128"/>
                          <a:ea typeface="Meiryo UI" panose="020B0604030504040204" pitchFamily="50" charset="-128"/>
                        </a:rPr>
                        <a:t>うち個人</a:t>
                      </a:r>
                    </a:p>
                  </a:txBody>
                  <a:tcPr anchor="ctr"/>
                </a:tc>
                <a:tc>
                  <a:txBody>
                    <a:bodyPr/>
                    <a:lstStyle/>
                    <a:p>
                      <a:pPr algn="ctr"/>
                      <a:r>
                        <a:rPr kumimoji="1" lang="ja-JP" altLang="en-US" sz="1400" dirty="0">
                          <a:latin typeface="Meiryo UI" panose="020B0604030504040204" pitchFamily="50" charset="-128"/>
                          <a:ea typeface="Meiryo UI" panose="020B0604030504040204" pitchFamily="50" charset="-128"/>
                        </a:rPr>
                        <a:t>うち企業・団体</a:t>
                      </a:r>
                    </a:p>
                  </a:txBody>
                  <a:tcPr anchor="ctr"/>
                </a:tc>
                <a:extLst>
                  <a:ext uri="{0D108BD9-81ED-4DB2-BD59-A6C34878D82A}">
                    <a16:rowId xmlns:a16="http://schemas.microsoft.com/office/drawing/2014/main" val="2966848079"/>
                  </a:ext>
                </a:extLst>
              </a:tr>
              <a:tr h="573688">
                <a:tc>
                  <a:txBody>
                    <a:bodyPr/>
                    <a:lstStyle/>
                    <a:p>
                      <a:pPr algn="r"/>
                      <a:r>
                        <a:rPr kumimoji="1" lang="ja-JP" altLang="en-US" sz="1400" dirty="0">
                          <a:latin typeface="Meiryo UI" panose="020B0604030504040204" pitchFamily="50" charset="-128"/>
                          <a:ea typeface="Meiryo UI" panose="020B0604030504040204" pitchFamily="50" charset="-128"/>
                        </a:rPr>
                        <a:t>令和</a:t>
                      </a:r>
                      <a:r>
                        <a:rPr kumimoji="1" lang="en-US" altLang="ja-JP" sz="1400" dirty="0">
                          <a:latin typeface="Meiryo UI" panose="020B0604030504040204" pitchFamily="50" charset="-128"/>
                          <a:ea typeface="Meiryo UI" panose="020B0604030504040204" pitchFamily="50" charset="-128"/>
                        </a:rPr>
                        <a:t>7</a:t>
                      </a:r>
                      <a:r>
                        <a:rPr kumimoji="1" lang="ja-JP" altLang="en-US" sz="1400" dirty="0">
                          <a:latin typeface="Meiryo UI" panose="020B0604030504040204" pitchFamily="50" charset="-128"/>
                          <a:ea typeface="Meiryo UI" panose="020B0604030504040204" pitchFamily="50" charset="-128"/>
                        </a:rPr>
                        <a:t>年度（単年）</a:t>
                      </a:r>
                      <a:endParaRPr kumimoji="1" lang="en-US" altLang="ja-JP" sz="1400" dirty="0">
                        <a:latin typeface="Meiryo UI" panose="020B0604030504040204" pitchFamily="50" charset="-128"/>
                        <a:ea typeface="Meiryo UI" panose="020B0604030504040204" pitchFamily="50" charset="-128"/>
                      </a:endParaRPr>
                    </a:p>
                    <a:p>
                      <a:pPr algn="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月時点</a:t>
                      </a:r>
                    </a:p>
                  </a:txBody>
                  <a:tcPr anchor="ctr"/>
                </a:tc>
                <a:tc>
                  <a:txBody>
                    <a:bodyPr/>
                    <a:lstStyle/>
                    <a:p>
                      <a:pPr algn="r"/>
                      <a:r>
                        <a:rPr kumimoji="1" lang="en-US" altLang="ja-JP" sz="1400" dirty="0">
                          <a:latin typeface="Meiryo UI" panose="020B0604030504040204" pitchFamily="50" charset="-128"/>
                          <a:ea typeface="Meiryo UI" panose="020B0604030504040204" pitchFamily="50" charset="-128"/>
                        </a:rPr>
                        <a:t>1,876</a:t>
                      </a:r>
                      <a:r>
                        <a:rPr kumimoji="1" lang="ja-JP" altLang="en-US" sz="1400" dirty="0">
                          <a:latin typeface="Meiryo UI" panose="020B0604030504040204" pitchFamily="50" charset="-128"/>
                          <a:ea typeface="Meiryo UI" panose="020B0604030504040204" pitchFamily="50" charset="-128"/>
                        </a:rPr>
                        <a:t>件</a:t>
                      </a:r>
                    </a:p>
                  </a:txBody>
                  <a:tcPr anchor="ctr"/>
                </a:tc>
                <a:tc>
                  <a:txBody>
                    <a:bodyPr/>
                    <a:lstStyle/>
                    <a:p>
                      <a:pPr algn="r"/>
                      <a:r>
                        <a:rPr kumimoji="1" lang="en-US" altLang="ja-JP" sz="1400" dirty="0">
                          <a:latin typeface="Meiryo UI" panose="020B0604030504040204" pitchFamily="50" charset="-128"/>
                          <a:ea typeface="Meiryo UI" panose="020B0604030504040204" pitchFamily="50" charset="-128"/>
                        </a:rPr>
                        <a:t>1,706</a:t>
                      </a:r>
                      <a:r>
                        <a:rPr kumimoji="1" lang="ja-JP" altLang="en-US" sz="1400" dirty="0">
                          <a:latin typeface="Meiryo UI" panose="020B0604030504040204" pitchFamily="50" charset="-128"/>
                          <a:ea typeface="Meiryo UI" panose="020B0604030504040204" pitchFamily="50" charset="-128"/>
                        </a:rPr>
                        <a:t>件</a:t>
                      </a:r>
                    </a:p>
                  </a:txBody>
                  <a:tcPr anchor="ctr"/>
                </a:tc>
                <a:tc>
                  <a:txBody>
                    <a:bodyPr/>
                    <a:lstStyle/>
                    <a:p>
                      <a:pPr algn="r"/>
                      <a:r>
                        <a:rPr kumimoji="1" lang="en-US" altLang="ja-JP" sz="1400" dirty="0">
                          <a:latin typeface="Meiryo UI" panose="020B0604030504040204" pitchFamily="50" charset="-128"/>
                          <a:ea typeface="Meiryo UI" panose="020B0604030504040204" pitchFamily="50" charset="-128"/>
                        </a:rPr>
                        <a:t>170</a:t>
                      </a:r>
                      <a:r>
                        <a:rPr kumimoji="1" lang="ja-JP" altLang="en-US" sz="1400" dirty="0">
                          <a:latin typeface="Meiryo UI" panose="020B0604030504040204" pitchFamily="50" charset="-128"/>
                          <a:ea typeface="Meiryo UI" panose="020B0604030504040204" pitchFamily="50" charset="-128"/>
                        </a:rPr>
                        <a:t>件</a:t>
                      </a:r>
                    </a:p>
                  </a:txBody>
                  <a:tcPr anchor="ctr"/>
                </a:tc>
                <a:extLst>
                  <a:ext uri="{0D108BD9-81ED-4DB2-BD59-A6C34878D82A}">
                    <a16:rowId xmlns:a16="http://schemas.microsoft.com/office/drawing/2014/main" val="3883171953"/>
                  </a:ext>
                </a:extLst>
              </a:tr>
              <a:tr h="510831">
                <a:tc>
                  <a:txBody>
                    <a:bodyPr/>
                    <a:lstStyle/>
                    <a:p>
                      <a:pPr algn="r"/>
                      <a:r>
                        <a:rPr kumimoji="1" lang="ja-JP" altLang="en-US" sz="1400" dirty="0">
                          <a:latin typeface="Meiryo UI" panose="020B0604030504040204" pitchFamily="50" charset="-128"/>
                          <a:ea typeface="Meiryo UI" panose="020B0604030504040204" pitchFamily="50" charset="-128"/>
                        </a:rPr>
                        <a:t>（参考）累計</a:t>
                      </a:r>
                    </a:p>
                  </a:txBody>
                  <a:tcPr anchor="ctr"/>
                </a:tc>
                <a:tc>
                  <a:txBody>
                    <a:bodyPr/>
                    <a:lstStyle/>
                    <a:p>
                      <a:pPr algn="r"/>
                      <a:r>
                        <a:rPr kumimoji="1" lang="en-US" altLang="ja-JP" sz="1400" dirty="0">
                          <a:latin typeface="Meiryo UI" panose="020B0604030504040204" pitchFamily="50" charset="-128"/>
                          <a:ea typeface="Meiryo UI" panose="020B0604030504040204" pitchFamily="50" charset="-128"/>
                        </a:rPr>
                        <a:t>8,557</a:t>
                      </a:r>
                      <a:r>
                        <a:rPr kumimoji="1" lang="ja-JP" altLang="en-US" sz="1400" dirty="0">
                          <a:latin typeface="Meiryo UI" panose="020B0604030504040204" pitchFamily="50" charset="-128"/>
                          <a:ea typeface="Meiryo UI" panose="020B0604030504040204" pitchFamily="50" charset="-128"/>
                        </a:rPr>
                        <a:t>件</a:t>
                      </a:r>
                    </a:p>
                  </a:txBody>
                  <a:tcPr anchor="ctr"/>
                </a:tc>
                <a:tc>
                  <a:txBody>
                    <a:bodyPr/>
                    <a:lstStyle/>
                    <a:p>
                      <a:pPr algn="r"/>
                      <a:r>
                        <a:rPr kumimoji="1" lang="en-US" altLang="ja-JP" sz="1400" dirty="0">
                          <a:latin typeface="Meiryo UI" panose="020B0604030504040204" pitchFamily="50" charset="-128"/>
                          <a:ea typeface="Meiryo UI" panose="020B0604030504040204" pitchFamily="50" charset="-128"/>
                        </a:rPr>
                        <a:t>7,662</a:t>
                      </a:r>
                      <a:r>
                        <a:rPr kumimoji="1" lang="ja-JP" altLang="en-US" sz="1400" dirty="0">
                          <a:latin typeface="Meiryo UI" panose="020B0604030504040204" pitchFamily="50" charset="-128"/>
                          <a:ea typeface="Meiryo UI" panose="020B0604030504040204" pitchFamily="50" charset="-128"/>
                        </a:rPr>
                        <a:t>件</a:t>
                      </a:r>
                    </a:p>
                  </a:txBody>
                  <a:tcPr anchor="ctr"/>
                </a:tc>
                <a:tc>
                  <a:txBody>
                    <a:bodyPr/>
                    <a:lstStyle/>
                    <a:p>
                      <a:pPr algn="r"/>
                      <a:r>
                        <a:rPr kumimoji="1" lang="en-US" altLang="ja-JP" sz="1400" dirty="0">
                          <a:latin typeface="Meiryo UI" panose="020B0604030504040204" pitchFamily="50" charset="-128"/>
                          <a:ea typeface="Meiryo UI" panose="020B0604030504040204" pitchFamily="50" charset="-128"/>
                        </a:rPr>
                        <a:t>895</a:t>
                      </a:r>
                      <a:r>
                        <a:rPr kumimoji="1" lang="ja-JP" altLang="en-US" sz="1400" dirty="0">
                          <a:latin typeface="Meiryo UI" panose="020B0604030504040204" pitchFamily="50" charset="-128"/>
                          <a:ea typeface="Meiryo UI" panose="020B0604030504040204" pitchFamily="50" charset="-128"/>
                        </a:rPr>
                        <a:t>件</a:t>
                      </a:r>
                    </a:p>
                  </a:txBody>
                  <a:tcPr anchor="ctr"/>
                </a:tc>
                <a:extLst>
                  <a:ext uri="{0D108BD9-81ED-4DB2-BD59-A6C34878D82A}">
                    <a16:rowId xmlns:a16="http://schemas.microsoft.com/office/drawing/2014/main" val="4087243684"/>
                  </a:ext>
                </a:extLst>
              </a:tr>
            </a:tbl>
          </a:graphicData>
        </a:graphic>
      </p:graphicFrame>
      <p:sp>
        <p:nvSpPr>
          <p:cNvPr id="17" name="正方形/長方形 16">
            <a:extLst>
              <a:ext uri="{FF2B5EF4-FFF2-40B4-BE49-F238E27FC236}">
                <a16:creationId xmlns:a16="http://schemas.microsoft.com/office/drawing/2014/main" id="{FA84A3B5-A994-4E98-BF24-8368C397030A}"/>
              </a:ext>
            </a:extLst>
          </p:cNvPr>
          <p:cNvSpPr/>
          <p:nvPr/>
        </p:nvSpPr>
        <p:spPr>
          <a:xfrm>
            <a:off x="11029182" y="3530150"/>
            <a:ext cx="970506" cy="4341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latin typeface="Meiryo UI" panose="020B0604030504040204" pitchFamily="50" charset="-128"/>
                <a:ea typeface="Meiryo UI" panose="020B0604030504040204" pitchFamily="50" charset="-128"/>
              </a:rPr>
              <a:t>（</a:t>
            </a:r>
            <a:r>
              <a:rPr kumimoji="1" lang="en-US" altLang="ja-JP" sz="800" dirty="0">
                <a:solidFill>
                  <a:schemeClr val="tx1"/>
                </a:solidFill>
                <a:latin typeface="Meiryo UI" panose="020B0604030504040204" pitchFamily="50" charset="-128"/>
                <a:ea typeface="Meiryo UI" panose="020B0604030504040204" pitchFamily="50" charset="-128"/>
              </a:rPr>
              <a:t>9</a:t>
            </a:r>
            <a:r>
              <a:rPr kumimoji="1" lang="ja-JP" altLang="en-US" sz="800" dirty="0">
                <a:solidFill>
                  <a:schemeClr val="tx1"/>
                </a:solidFill>
                <a:latin typeface="Meiryo UI" panose="020B0604030504040204" pitchFamily="50" charset="-128"/>
                <a:ea typeface="Meiryo UI" panose="020B0604030504040204" pitchFamily="50" charset="-128"/>
              </a:rPr>
              <a:t>月時点）</a:t>
            </a:r>
            <a:endParaRPr kumimoji="1" lang="en-US" altLang="ja-JP" sz="800" dirty="0">
              <a:solidFill>
                <a:srgbClr val="FF0000"/>
              </a:solidFill>
              <a:highlight>
                <a:srgbClr val="FFFF00"/>
              </a:highlight>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4E142A32-A09A-438D-8E59-9228FF1AD0C1}"/>
              </a:ext>
            </a:extLst>
          </p:cNvPr>
          <p:cNvPicPr>
            <a:picLocks noChangeAspect="1"/>
          </p:cNvPicPr>
          <p:nvPr/>
        </p:nvPicPr>
        <p:blipFill>
          <a:blip r:embed="rId3"/>
          <a:stretch>
            <a:fillRect/>
          </a:stretch>
        </p:blipFill>
        <p:spPr>
          <a:xfrm>
            <a:off x="6859739" y="1697993"/>
            <a:ext cx="5096698" cy="2365453"/>
          </a:xfrm>
          <a:prstGeom prst="rect">
            <a:avLst/>
          </a:prstGeom>
        </p:spPr>
      </p:pic>
    </p:spTree>
    <p:extLst>
      <p:ext uri="{BB962C8B-B14F-4D97-AF65-F5344CB8AC3E}">
        <p14:creationId xmlns:p14="http://schemas.microsoft.com/office/powerpoint/2010/main" val="82216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227E735D-4D51-49E2-AF33-F353856C54FB}"/>
              </a:ext>
            </a:extLst>
          </p:cNvPr>
          <p:cNvSpPr/>
          <p:nvPr/>
        </p:nvSpPr>
        <p:spPr>
          <a:xfrm>
            <a:off x="270692" y="1035879"/>
            <a:ext cx="12384860" cy="5922134"/>
          </a:xfrm>
          <a:prstGeom prst="rect">
            <a:avLst/>
          </a:prstGeom>
          <a:solidFill>
            <a:schemeClr val="bg1">
              <a:lumMod val="95000"/>
            </a:schemeClr>
          </a:solidFill>
        </p:spPr>
        <p:txBody>
          <a:bodyPr wrap="square">
            <a:spAutoFit/>
          </a:bodyPr>
          <a:lstStyle/>
          <a:p>
            <a:pPr indent="76101">
              <a:spcBef>
                <a:spcPts val="488"/>
              </a:spcBef>
            </a:pPr>
            <a:r>
              <a:rPr lang="en-US" altLang="ja-JP" dirty="0">
                <a:latin typeface="Meiryo UI" panose="020B0604030504040204" pitchFamily="50" charset="-128"/>
                <a:ea typeface="Meiryo UI" panose="020B0604030504040204" pitchFamily="50" charset="-128"/>
              </a:rPr>
              <a:t>9/5</a:t>
            </a:r>
            <a:r>
              <a:rPr lang="ja-JP" altLang="en-US" dirty="0">
                <a:latin typeface="Meiryo UI" panose="020B0604030504040204" pitchFamily="50" charset="-128"/>
                <a:ea typeface="Meiryo UI" panose="020B0604030504040204" pitchFamily="50" charset="-128"/>
              </a:rPr>
              <a:t>の「</a:t>
            </a:r>
            <a:r>
              <a:rPr lang="en-US" altLang="ja-JP" dirty="0">
                <a:latin typeface="Meiryo UI" panose="020B0604030504040204" pitchFamily="50" charset="-128"/>
                <a:ea typeface="Meiryo UI" panose="020B0604030504040204" pitchFamily="50" charset="-128"/>
              </a:rPr>
              <a:t>OSAKA</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JAPAN</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Forum</a:t>
            </a:r>
            <a:r>
              <a:rPr lang="ja-JP" altLang="en-US" dirty="0">
                <a:latin typeface="Meiryo UI" panose="020B0604030504040204" pitchFamily="50" charset="-128"/>
                <a:ea typeface="Meiryo UI" panose="020B0604030504040204" pitchFamily="50" charset="-128"/>
              </a:rPr>
              <a:t>」に合わせ、地方創生</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官民連携プラットフォーム（内閣府）、ビヨンド</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官民会議 理事会と連携し、イベントを誘致。全国から</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への関心が高い多様なステークホルダーが集結。</a:t>
            </a:r>
            <a:endParaRPr lang="en-US" altLang="ja-JP"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p:txBody>
      </p:sp>
      <p:sp>
        <p:nvSpPr>
          <p:cNvPr id="19" name="スライド番号プレースホルダー 5"/>
          <p:cNvSpPr>
            <a:spLocks noGrp="1"/>
          </p:cNvSpPr>
          <p:nvPr>
            <p:ph type="sldNum" sz="quarter" idx="12"/>
          </p:nvPr>
        </p:nvSpPr>
        <p:spPr>
          <a:xfrm>
            <a:off x="10592453" y="239150"/>
            <a:ext cx="682898" cy="377917"/>
          </a:xfrm>
          <a:solidFill>
            <a:schemeClr val="bg1"/>
          </a:solidFill>
        </p:spPr>
        <p:txBody>
          <a:bodyPr/>
          <a:lstStyle/>
          <a:p>
            <a:pPr algn="ctr"/>
            <a:fld id="{7B20388F-A125-4D2E-BBF0-E240911E1C91}" type="slidenum">
              <a:rPr kumimoji="1" lang="ja-JP" altLang="en-US" sz="1400">
                <a:solidFill>
                  <a:prstClr val="black"/>
                </a:solidFill>
              </a:rPr>
              <a:pPr algn="ctr"/>
              <a:t>5</a:t>
            </a:fld>
            <a:endParaRPr kumimoji="1" lang="ja-JP" altLang="en-US" sz="1400">
              <a:solidFill>
                <a:prstClr val="black"/>
              </a:solidFill>
            </a:endParaRPr>
          </a:p>
        </p:txBody>
      </p:sp>
      <p:sp>
        <p:nvSpPr>
          <p:cNvPr id="12" name="スライド番号プレースホルダー 5">
            <a:extLst>
              <a:ext uri="{FF2B5EF4-FFF2-40B4-BE49-F238E27FC236}">
                <a16:creationId xmlns:a16="http://schemas.microsoft.com/office/drawing/2014/main" id="{A845AA1B-FD08-42F6-8258-8239A5478FF7}"/>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a:solidFill>
                  <a:prstClr val="black"/>
                </a:solidFill>
              </a:rPr>
              <a:t>4</a:t>
            </a:r>
            <a:endParaRPr kumimoji="1" lang="ja-JP" altLang="en-US" dirty="0">
              <a:solidFill>
                <a:prstClr val="black"/>
              </a:solidFill>
            </a:endParaRPr>
          </a:p>
        </p:txBody>
      </p:sp>
      <p:sp>
        <p:nvSpPr>
          <p:cNvPr id="13" name="テキスト ボックス 12">
            <a:extLst>
              <a:ext uri="{FF2B5EF4-FFF2-40B4-BE49-F238E27FC236}">
                <a16:creationId xmlns:a16="http://schemas.microsoft.com/office/drawing/2014/main" id="{C761C50B-1577-4210-BBAD-E36BB342BCF7}"/>
              </a:ext>
            </a:extLst>
          </p:cNvPr>
          <p:cNvSpPr txBox="1"/>
          <p:nvPr/>
        </p:nvSpPr>
        <p:spPr>
          <a:xfrm>
            <a:off x="89843" y="620906"/>
            <a:ext cx="8850497"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②　ステークホルダーをつなぐ取組み</a:t>
            </a:r>
            <a:endParaRPr kumimoji="1" lang="en-US" altLang="ja-JP"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92BC104F-A7D6-4FD4-9793-F90AE1B793F4}"/>
              </a:ext>
            </a:extLst>
          </p:cNvPr>
          <p:cNvSpPr/>
          <p:nvPr/>
        </p:nvSpPr>
        <p:spPr>
          <a:xfrm>
            <a:off x="-1" y="10621"/>
            <a:ext cx="1279842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１ ．令和７年度の事業報告・予定</a:t>
            </a:r>
            <a:endParaRPr kumimoji="1" lang="zh-TW" altLang="en-US" sz="2400" b="1" dirty="0">
              <a:solidFill>
                <a:prstClr val="white"/>
              </a:solidFill>
              <a:latin typeface="Meiryo UI" panose="020B0604030504040204" pitchFamily="50" charset="-128"/>
              <a:ea typeface="Meiryo UI" panose="020B0604030504040204" pitchFamily="50" charset="-128"/>
            </a:endParaRPr>
          </a:p>
        </p:txBody>
      </p:sp>
      <p:sp>
        <p:nvSpPr>
          <p:cNvPr id="9" name="スライド番号プレースホルダー 5">
            <a:extLst>
              <a:ext uri="{FF2B5EF4-FFF2-40B4-BE49-F238E27FC236}">
                <a16:creationId xmlns:a16="http://schemas.microsoft.com/office/drawing/2014/main" id="{6EBE0805-82F0-44E9-9D81-711CF473A65F}"/>
              </a:ext>
            </a:extLst>
          </p:cNvPr>
          <p:cNvSpPr txBox="1">
            <a:spLocks/>
          </p:cNvSpPr>
          <p:nvPr/>
        </p:nvSpPr>
        <p:spPr>
          <a:xfrm>
            <a:off x="11972654" y="123411"/>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a:t>
            </a:fld>
            <a:endParaRPr kumimoji="1" lang="ja-JP" altLang="en-US">
              <a:solidFill>
                <a:prstClr val="black"/>
              </a:solidFill>
            </a:endParaRPr>
          </a:p>
        </p:txBody>
      </p:sp>
      <p:pic>
        <p:nvPicPr>
          <p:cNvPr id="4" name="図 3">
            <a:extLst>
              <a:ext uri="{FF2B5EF4-FFF2-40B4-BE49-F238E27FC236}">
                <a16:creationId xmlns:a16="http://schemas.microsoft.com/office/drawing/2014/main" id="{221D6448-78FF-4606-B13F-24191D42678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6515" y="1893950"/>
            <a:ext cx="5473981" cy="704886"/>
          </a:xfrm>
          <a:prstGeom prst="rect">
            <a:avLst/>
          </a:prstGeom>
        </p:spPr>
      </p:pic>
      <p:sp>
        <p:nvSpPr>
          <p:cNvPr id="7" name="四角形: 角を丸くする 6">
            <a:extLst>
              <a:ext uri="{FF2B5EF4-FFF2-40B4-BE49-F238E27FC236}">
                <a16:creationId xmlns:a16="http://schemas.microsoft.com/office/drawing/2014/main" id="{81610A01-4E76-4C96-B4FE-4B00FBAC8749}"/>
              </a:ext>
            </a:extLst>
          </p:cNvPr>
          <p:cNvSpPr/>
          <p:nvPr/>
        </p:nvSpPr>
        <p:spPr>
          <a:xfrm>
            <a:off x="519953" y="2671482"/>
            <a:ext cx="5879259" cy="4186518"/>
          </a:xfrm>
          <a:prstGeom prst="roundRect">
            <a:avLst/>
          </a:prstGeom>
          <a:solidFill>
            <a:srgbClr val="E2F0D9">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9E11BC76-A48D-418C-9375-78AC8100C86E}"/>
              </a:ext>
            </a:extLst>
          </p:cNvPr>
          <p:cNvSpPr/>
          <p:nvPr/>
        </p:nvSpPr>
        <p:spPr>
          <a:xfrm>
            <a:off x="6587752" y="2671482"/>
            <a:ext cx="5879259" cy="4186518"/>
          </a:xfrm>
          <a:prstGeom prst="roundRect">
            <a:avLst/>
          </a:prstGeom>
          <a:solidFill>
            <a:schemeClr val="accent4">
              <a:lumMod val="20000"/>
              <a:lumOff val="80000"/>
              <a:alpha val="3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2E3619FB-D7BD-48C3-AAE0-86E4E64CAD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86488" y="5165528"/>
            <a:ext cx="2730935" cy="1459389"/>
          </a:xfrm>
          <a:prstGeom prst="rect">
            <a:avLst/>
          </a:prstGeom>
        </p:spPr>
      </p:pic>
      <p:pic>
        <p:nvPicPr>
          <p:cNvPr id="14" name="図 13">
            <a:extLst>
              <a:ext uri="{FF2B5EF4-FFF2-40B4-BE49-F238E27FC236}">
                <a16:creationId xmlns:a16="http://schemas.microsoft.com/office/drawing/2014/main" id="{0CB16A8A-7FD9-4358-9647-004B1FCC385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79317" y="5165528"/>
            <a:ext cx="2118631" cy="1492382"/>
          </a:xfrm>
          <a:prstGeom prst="rect">
            <a:avLst/>
          </a:prstGeom>
        </p:spPr>
      </p:pic>
      <p:sp>
        <p:nvSpPr>
          <p:cNvPr id="21" name="テキスト ボックス 20">
            <a:extLst>
              <a:ext uri="{FF2B5EF4-FFF2-40B4-BE49-F238E27FC236}">
                <a16:creationId xmlns:a16="http://schemas.microsoft.com/office/drawing/2014/main" id="{CF1D3E12-5C84-4176-846C-813651D121AA}"/>
              </a:ext>
            </a:extLst>
          </p:cNvPr>
          <p:cNvSpPr txBox="1"/>
          <p:nvPr/>
        </p:nvSpPr>
        <p:spPr>
          <a:xfrm>
            <a:off x="7175045" y="2752279"/>
            <a:ext cx="4704667" cy="584775"/>
          </a:xfrm>
          <a:prstGeom prst="rect">
            <a:avLst/>
          </a:prstGeom>
          <a:solidFill>
            <a:schemeClr val="bg1"/>
          </a:solidFill>
        </p:spPr>
        <p:txBody>
          <a:bodyPr wrap="square">
            <a:spAutoFit/>
          </a:bodyPr>
          <a:lstStyle/>
          <a:p>
            <a:pPr algn="ctr"/>
            <a:r>
              <a:rPr lang="ja-JP" altLang="en-US" b="1" i="0" dirty="0">
                <a:solidFill>
                  <a:srgbClr val="000000"/>
                </a:solidFill>
                <a:effectLst/>
                <a:latin typeface="Meiryo UI" panose="020B0604030504040204" pitchFamily="50" charset="-128"/>
                <a:ea typeface="Meiryo UI" panose="020B0604030504040204" pitchFamily="50" charset="-128"/>
              </a:rPr>
              <a:t>ビヨンド</a:t>
            </a:r>
            <a:r>
              <a:rPr lang="en-US" altLang="ja-JP" b="1" i="0" dirty="0">
                <a:solidFill>
                  <a:srgbClr val="000000"/>
                </a:solidFill>
                <a:effectLst/>
                <a:latin typeface="Meiryo UI" panose="020B0604030504040204" pitchFamily="50" charset="-128"/>
                <a:ea typeface="Meiryo UI" panose="020B0604030504040204" pitchFamily="50" charset="-128"/>
              </a:rPr>
              <a:t>SDGs</a:t>
            </a:r>
            <a:r>
              <a:rPr lang="ja-JP" altLang="en-US" b="1" i="0" dirty="0">
                <a:solidFill>
                  <a:srgbClr val="000000"/>
                </a:solidFill>
                <a:effectLst/>
                <a:latin typeface="Meiryo UI" panose="020B0604030504040204" pitchFamily="50" charset="-128"/>
                <a:ea typeface="Meiryo UI" panose="020B0604030504040204" pitchFamily="50" charset="-128"/>
              </a:rPr>
              <a:t>官民会議 キックオフ・フォーラム</a:t>
            </a:r>
            <a:endParaRPr lang="en-US" altLang="ja-JP" b="1" i="0" dirty="0">
              <a:solidFill>
                <a:srgbClr val="000000"/>
              </a:solidFill>
              <a:effectLst/>
              <a:latin typeface="Meiryo UI" panose="020B0604030504040204" pitchFamily="50" charset="-128"/>
              <a:ea typeface="Meiryo UI" panose="020B0604030504040204" pitchFamily="50" charset="-128"/>
            </a:endParaRPr>
          </a:p>
          <a:p>
            <a:pPr algn="ctr"/>
            <a:r>
              <a:rPr lang="ja-JP" altLang="en-US" sz="1400" i="0" dirty="0">
                <a:solidFill>
                  <a:srgbClr val="222222"/>
                </a:solidFill>
                <a:effectLst/>
                <a:latin typeface="Meiryo UI" panose="020B0604030504040204" pitchFamily="50" charset="-128"/>
                <a:ea typeface="Meiryo UI" panose="020B0604030504040204" pitchFamily="50" charset="-128"/>
              </a:rPr>
              <a:t>（ビヨンド</a:t>
            </a:r>
            <a:r>
              <a:rPr lang="en-US" altLang="ja-JP" sz="1400" i="0" dirty="0">
                <a:solidFill>
                  <a:srgbClr val="222222"/>
                </a:solidFill>
                <a:effectLst/>
                <a:latin typeface="Meiryo UI" panose="020B0604030504040204" pitchFamily="50" charset="-128"/>
                <a:ea typeface="Meiryo UI" panose="020B0604030504040204" pitchFamily="50" charset="-128"/>
              </a:rPr>
              <a:t>SDGs</a:t>
            </a:r>
            <a:r>
              <a:rPr lang="ja-JP" altLang="en-US" sz="1400" i="0" dirty="0">
                <a:solidFill>
                  <a:srgbClr val="222222"/>
                </a:solidFill>
                <a:effectLst/>
                <a:latin typeface="Meiryo UI" panose="020B0604030504040204" pitchFamily="50" charset="-128"/>
                <a:ea typeface="Meiryo UI" panose="020B0604030504040204" pitchFamily="50" charset="-128"/>
              </a:rPr>
              <a:t>官民会議 理事会</a:t>
            </a:r>
            <a:r>
              <a:rPr lang="ja-JP" altLang="en-US" sz="1400" dirty="0">
                <a:solidFill>
                  <a:srgbClr val="000000"/>
                </a:solidFill>
                <a:latin typeface="Meiryo UI" panose="020B0604030504040204" pitchFamily="50" charset="-128"/>
                <a:ea typeface="Meiryo UI" panose="020B0604030504040204" pitchFamily="50" charset="-128"/>
              </a:rPr>
              <a:t>）</a:t>
            </a:r>
            <a:endParaRPr lang="ja-JP" altLang="en-US" sz="1400" i="0" dirty="0">
              <a:solidFill>
                <a:srgbClr val="000000"/>
              </a:solidFill>
              <a:effectLst/>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7749C376-5E27-419C-AF30-4FFEFEC679A1}"/>
              </a:ext>
            </a:extLst>
          </p:cNvPr>
          <p:cNvSpPr txBox="1"/>
          <p:nvPr/>
        </p:nvSpPr>
        <p:spPr>
          <a:xfrm>
            <a:off x="1107248" y="2752279"/>
            <a:ext cx="4704667" cy="584775"/>
          </a:xfrm>
          <a:prstGeom prst="rect">
            <a:avLst/>
          </a:prstGeom>
          <a:solidFill>
            <a:schemeClr val="bg1"/>
          </a:solidFill>
        </p:spPr>
        <p:txBody>
          <a:bodyPr wrap="square">
            <a:spAutoFit/>
          </a:bodyPr>
          <a:lstStyle/>
          <a:p>
            <a:pPr algn="ctr"/>
            <a:r>
              <a:rPr lang="ja-JP" altLang="en-US" b="1" i="0" dirty="0">
                <a:solidFill>
                  <a:srgbClr val="000000"/>
                </a:solidFill>
                <a:effectLst/>
                <a:latin typeface="Meiryo UI" panose="020B0604030504040204" pitchFamily="50" charset="-128"/>
                <a:ea typeface="Meiryo UI" panose="020B0604030504040204" pitchFamily="50" charset="-128"/>
              </a:rPr>
              <a:t>官民</a:t>
            </a:r>
            <a:r>
              <a:rPr lang="en-US" altLang="ja-JP" b="1" i="0" dirty="0">
                <a:solidFill>
                  <a:srgbClr val="000000"/>
                </a:solidFill>
                <a:effectLst/>
                <a:latin typeface="Meiryo UI" panose="020B0604030504040204" pitchFamily="50" charset="-128"/>
                <a:ea typeface="Meiryo UI" panose="020B0604030504040204" pitchFamily="50" charset="-128"/>
              </a:rPr>
              <a:t>MEET</a:t>
            </a:r>
            <a:r>
              <a:rPr lang="ja-JP" altLang="en-US" b="1" i="0" dirty="0">
                <a:solidFill>
                  <a:srgbClr val="000000"/>
                </a:solidFill>
                <a:effectLst/>
                <a:latin typeface="Meiryo UI" panose="020B0604030504040204" pitchFamily="50" charset="-128"/>
                <a:ea typeface="Meiryo UI" panose="020B0604030504040204" pitchFamily="50" charset="-128"/>
              </a:rPr>
              <a:t>大阪</a:t>
            </a:r>
            <a:r>
              <a:rPr lang="en-US" altLang="ja-JP" b="1" i="0" dirty="0">
                <a:solidFill>
                  <a:srgbClr val="000000"/>
                </a:solidFill>
                <a:effectLst/>
                <a:latin typeface="Meiryo UI" panose="020B0604030504040204" pitchFamily="50" charset="-128"/>
                <a:ea typeface="Meiryo UI" panose="020B0604030504040204" pitchFamily="50" charset="-128"/>
              </a:rPr>
              <a:t>2025</a:t>
            </a:r>
          </a:p>
          <a:p>
            <a:pPr algn="ctr"/>
            <a:r>
              <a:rPr lang="ja-JP" altLang="en-US" sz="1400" i="0" dirty="0">
                <a:solidFill>
                  <a:srgbClr val="000000"/>
                </a:solidFill>
                <a:effectLst/>
                <a:latin typeface="Meiryo UI" panose="020B0604030504040204" pitchFamily="50" charset="-128"/>
                <a:ea typeface="Meiryo UI" panose="020B0604030504040204" pitchFamily="50" charset="-128"/>
              </a:rPr>
              <a:t>（</a:t>
            </a:r>
            <a:r>
              <a:rPr lang="ja-JP" altLang="en-US" sz="1400" i="0" dirty="0">
                <a:solidFill>
                  <a:srgbClr val="222222"/>
                </a:solidFill>
                <a:effectLst/>
                <a:latin typeface="Meiryo UI" panose="020B0604030504040204" pitchFamily="50" charset="-128"/>
                <a:ea typeface="Meiryo UI" panose="020B0604030504040204" pitchFamily="50" charset="-128"/>
              </a:rPr>
              <a:t>地方創生</a:t>
            </a:r>
            <a:r>
              <a:rPr lang="en-US" altLang="ja-JP" sz="1400" i="0" dirty="0">
                <a:solidFill>
                  <a:srgbClr val="222222"/>
                </a:solidFill>
                <a:effectLst/>
                <a:latin typeface="Meiryo UI" panose="020B0604030504040204" pitchFamily="50" charset="-128"/>
                <a:ea typeface="Meiryo UI" panose="020B0604030504040204" pitchFamily="50" charset="-128"/>
              </a:rPr>
              <a:t>SDGs</a:t>
            </a:r>
            <a:r>
              <a:rPr lang="ja-JP" altLang="en-US" sz="1400" i="0" dirty="0">
                <a:solidFill>
                  <a:srgbClr val="222222"/>
                </a:solidFill>
                <a:effectLst/>
                <a:latin typeface="Meiryo UI" panose="020B0604030504040204" pitchFamily="50" charset="-128"/>
                <a:ea typeface="Meiryo UI" panose="020B0604030504040204" pitchFamily="50" charset="-128"/>
              </a:rPr>
              <a:t>官民連携プラットフォーム</a:t>
            </a:r>
            <a:r>
              <a:rPr lang="en-US" altLang="ja-JP" sz="1400" i="0" dirty="0">
                <a:solidFill>
                  <a:srgbClr val="222222"/>
                </a:solidFill>
                <a:effectLst/>
                <a:latin typeface="Meiryo UI" panose="020B0604030504040204" pitchFamily="50" charset="-128"/>
                <a:ea typeface="Meiryo UI" panose="020B0604030504040204" pitchFamily="50" charset="-128"/>
              </a:rPr>
              <a:t>/</a:t>
            </a:r>
            <a:r>
              <a:rPr lang="ja-JP" altLang="en-US" sz="1400" i="0" dirty="0">
                <a:solidFill>
                  <a:srgbClr val="222222"/>
                </a:solidFill>
                <a:effectLst/>
                <a:latin typeface="Meiryo UI" panose="020B0604030504040204" pitchFamily="50" charset="-128"/>
                <a:ea typeface="Meiryo UI" panose="020B0604030504040204" pitchFamily="50" charset="-128"/>
              </a:rPr>
              <a:t>内閣府</a:t>
            </a:r>
            <a:r>
              <a:rPr lang="ja-JP" altLang="en-US" sz="1200" b="0" i="0" dirty="0">
                <a:solidFill>
                  <a:srgbClr val="222222"/>
                </a:solidFill>
                <a:effectLst/>
                <a:latin typeface="Meiryo UI" panose="020B0604030504040204" pitchFamily="50" charset="-128"/>
                <a:ea typeface="Meiryo UI" panose="020B0604030504040204" pitchFamily="50" charset="-128"/>
              </a:rPr>
              <a:t>）</a:t>
            </a:r>
            <a:endParaRPr lang="ja-JP" altLang="en-US" sz="1200" b="1" i="0" dirty="0">
              <a:solidFill>
                <a:srgbClr val="000000"/>
              </a:solidFill>
              <a:effectLst/>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913575B1-4319-4F64-B7DD-C1C2C79A8E90}"/>
              </a:ext>
            </a:extLst>
          </p:cNvPr>
          <p:cNvSpPr txBox="1"/>
          <p:nvPr/>
        </p:nvSpPr>
        <p:spPr>
          <a:xfrm>
            <a:off x="8074313" y="3942065"/>
            <a:ext cx="3597830" cy="523220"/>
          </a:xfrm>
          <a:prstGeom prst="rect">
            <a:avLst/>
          </a:prstGeom>
          <a:noFill/>
        </p:spPr>
        <p:txBody>
          <a:bodyPr wrap="square">
            <a:spAutoFit/>
          </a:bodyPr>
          <a:lstStyle/>
          <a:p>
            <a:r>
              <a:rPr lang="ja-JP" altLang="en-US" sz="1400" b="0" i="0" dirty="0">
                <a:solidFill>
                  <a:srgbClr val="222222"/>
                </a:solidFill>
                <a:effectLst/>
                <a:latin typeface="Meiryo UI" panose="020B0604030504040204" pitchFamily="50" charset="-128"/>
                <a:ea typeface="Meiryo UI" panose="020B0604030504040204" pitchFamily="50" charset="-128"/>
              </a:rPr>
              <a:t>開催日：令和</a:t>
            </a:r>
            <a:r>
              <a:rPr lang="en-US" altLang="ja-JP" sz="1400" b="0" i="0" dirty="0">
                <a:solidFill>
                  <a:srgbClr val="222222"/>
                </a:solidFill>
                <a:effectLst/>
                <a:latin typeface="Meiryo UI" panose="020B0604030504040204" pitchFamily="50" charset="-128"/>
                <a:ea typeface="Meiryo UI" panose="020B0604030504040204" pitchFamily="50" charset="-128"/>
              </a:rPr>
              <a:t>7</a:t>
            </a:r>
            <a:r>
              <a:rPr lang="ja-JP" altLang="en-US" sz="1400" b="0" i="0" dirty="0">
                <a:solidFill>
                  <a:srgbClr val="222222"/>
                </a:solidFill>
                <a:effectLst/>
                <a:latin typeface="Meiryo UI" panose="020B0604030504040204" pitchFamily="50" charset="-128"/>
                <a:ea typeface="Meiryo UI" panose="020B0604030504040204" pitchFamily="50" charset="-128"/>
              </a:rPr>
              <a:t>年</a:t>
            </a:r>
            <a:r>
              <a:rPr lang="en-US" altLang="ja-JP" sz="1400" b="0" i="0" dirty="0">
                <a:solidFill>
                  <a:srgbClr val="222222"/>
                </a:solidFill>
                <a:effectLst/>
                <a:latin typeface="Meiryo UI" panose="020B0604030504040204" pitchFamily="50" charset="-128"/>
                <a:ea typeface="Meiryo UI" panose="020B0604030504040204" pitchFamily="50" charset="-128"/>
              </a:rPr>
              <a:t>9</a:t>
            </a:r>
            <a:r>
              <a:rPr lang="ja-JP" altLang="en-US" sz="1400" b="0" i="0" dirty="0">
                <a:solidFill>
                  <a:srgbClr val="222222"/>
                </a:solidFill>
                <a:effectLst/>
                <a:latin typeface="Meiryo UI" panose="020B0604030504040204" pitchFamily="50" charset="-128"/>
                <a:ea typeface="Meiryo UI" panose="020B0604030504040204" pitchFamily="50" charset="-128"/>
              </a:rPr>
              <a:t>月</a:t>
            </a:r>
            <a:r>
              <a:rPr lang="en-US" altLang="ja-JP" sz="1400" b="0" i="0" dirty="0">
                <a:solidFill>
                  <a:srgbClr val="222222"/>
                </a:solidFill>
                <a:effectLst/>
                <a:latin typeface="Meiryo UI" panose="020B0604030504040204" pitchFamily="50" charset="-128"/>
                <a:ea typeface="Meiryo UI" panose="020B0604030504040204" pitchFamily="50" charset="-128"/>
              </a:rPr>
              <a:t>4</a:t>
            </a:r>
            <a:r>
              <a:rPr lang="ja-JP" altLang="en-US" sz="1400" b="0" i="0" dirty="0">
                <a:solidFill>
                  <a:srgbClr val="222222"/>
                </a:solidFill>
                <a:effectLst/>
                <a:latin typeface="Meiryo UI" panose="020B0604030504040204" pitchFamily="50" charset="-128"/>
                <a:ea typeface="Meiryo UI" panose="020B0604030504040204" pitchFamily="50" charset="-128"/>
              </a:rPr>
              <a:t>日（木曜日）</a:t>
            </a:r>
            <a:br>
              <a:rPr lang="ja-JP" altLang="en-US" sz="1400" dirty="0">
                <a:latin typeface="Meiryo UI" panose="020B0604030504040204" pitchFamily="50" charset="-128"/>
                <a:ea typeface="Meiryo UI" panose="020B0604030504040204" pitchFamily="50" charset="-128"/>
              </a:rPr>
            </a:br>
            <a:r>
              <a:rPr lang="ja-JP" altLang="en-US" sz="1400" b="0" i="0" dirty="0">
                <a:solidFill>
                  <a:srgbClr val="222222"/>
                </a:solidFill>
                <a:effectLst/>
                <a:latin typeface="Meiryo UI" panose="020B0604030504040204" pitchFamily="50" charset="-128"/>
                <a:ea typeface="Meiryo UI" panose="020B0604030504040204" pitchFamily="50" charset="-128"/>
              </a:rPr>
              <a:t>会　場：梅田スカイビル スペース</a:t>
            </a:r>
            <a:r>
              <a:rPr lang="en-US" altLang="ja-JP" sz="1400" b="0" i="0" dirty="0">
                <a:solidFill>
                  <a:srgbClr val="222222"/>
                </a:solidFill>
                <a:effectLst/>
                <a:latin typeface="Meiryo UI" panose="020B0604030504040204" pitchFamily="50" charset="-128"/>
                <a:ea typeface="Meiryo UI" panose="020B0604030504040204" pitchFamily="50" charset="-128"/>
              </a:rPr>
              <a:t>36R</a:t>
            </a:r>
            <a:endParaRPr lang="ja-JP" altLang="en-US" sz="14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CAC124CD-6DD6-4330-AF60-E939EAAC429B}"/>
              </a:ext>
            </a:extLst>
          </p:cNvPr>
          <p:cNvSpPr txBox="1"/>
          <p:nvPr/>
        </p:nvSpPr>
        <p:spPr>
          <a:xfrm>
            <a:off x="2035875" y="3942065"/>
            <a:ext cx="3365036" cy="523220"/>
          </a:xfrm>
          <a:prstGeom prst="rect">
            <a:avLst/>
          </a:prstGeom>
          <a:noFill/>
        </p:spPr>
        <p:txBody>
          <a:bodyPr wrap="square">
            <a:spAutoFit/>
          </a:bodyPr>
          <a:lstStyle/>
          <a:p>
            <a:r>
              <a:rPr lang="ja-JP" altLang="en-US" sz="1400" b="0" i="0" dirty="0">
                <a:solidFill>
                  <a:srgbClr val="222222"/>
                </a:solidFill>
                <a:effectLst/>
                <a:latin typeface="Meiryo UI" panose="020B0604030504040204" pitchFamily="50" charset="-128"/>
                <a:ea typeface="Meiryo UI" panose="020B0604030504040204" pitchFamily="50" charset="-128"/>
              </a:rPr>
              <a:t>開催時：令和</a:t>
            </a:r>
            <a:r>
              <a:rPr lang="en-US" altLang="ja-JP" sz="1400" b="0" i="0" dirty="0">
                <a:solidFill>
                  <a:srgbClr val="222222"/>
                </a:solidFill>
                <a:effectLst/>
                <a:latin typeface="Meiryo UI" panose="020B0604030504040204" pitchFamily="50" charset="-128"/>
                <a:ea typeface="Meiryo UI" panose="020B0604030504040204" pitchFamily="50" charset="-128"/>
              </a:rPr>
              <a:t>7</a:t>
            </a:r>
            <a:r>
              <a:rPr lang="ja-JP" altLang="en-US" sz="1400" b="0" i="0" dirty="0">
                <a:solidFill>
                  <a:srgbClr val="222222"/>
                </a:solidFill>
                <a:effectLst/>
                <a:latin typeface="Meiryo UI" panose="020B0604030504040204" pitchFamily="50" charset="-128"/>
                <a:ea typeface="Meiryo UI" panose="020B0604030504040204" pitchFamily="50" charset="-128"/>
              </a:rPr>
              <a:t>年</a:t>
            </a:r>
            <a:r>
              <a:rPr lang="en-US" altLang="ja-JP" sz="1400" b="0" i="0" dirty="0">
                <a:solidFill>
                  <a:srgbClr val="222222"/>
                </a:solidFill>
                <a:effectLst/>
                <a:latin typeface="Meiryo UI" panose="020B0604030504040204" pitchFamily="50" charset="-128"/>
                <a:ea typeface="Meiryo UI" panose="020B0604030504040204" pitchFamily="50" charset="-128"/>
              </a:rPr>
              <a:t>9</a:t>
            </a:r>
            <a:r>
              <a:rPr lang="ja-JP" altLang="en-US" sz="1400" b="0" i="0" dirty="0">
                <a:solidFill>
                  <a:srgbClr val="222222"/>
                </a:solidFill>
                <a:effectLst/>
                <a:latin typeface="Meiryo UI" panose="020B0604030504040204" pitchFamily="50" charset="-128"/>
                <a:ea typeface="Meiryo UI" panose="020B0604030504040204" pitchFamily="50" charset="-128"/>
              </a:rPr>
              <a:t>月</a:t>
            </a:r>
            <a:r>
              <a:rPr lang="en-US" altLang="ja-JP" sz="1400" b="0" i="0" dirty="0">
                <a:solidFill>
                  <a:srgbClr val="222222"/>
                </a:solidFill>
                <a:effectLst/>
                <a:latin typeface="Meiryo UI" panose="020B0604030504040204" pitchFamily="50" charset="-128"/>
                <a:ea typeface="Meiryo UI" panose="020B0604030504040204" pitchFamily="50" charset="-128"/>
              </a:rPr>
              <a:t>4</a:t>
            </a:r>
            <a:r>
              <a:rPr lang="ja-JP" altLang="en-US" sz="1400" b="0" i="0" dirty="0">
                <a:solidFill>
                  <a:srgbClr val="222222"/>
                </a:solidFill>
                <a:effectLst/>
                <a:latin typeface="Meiryo UI" panose="020B0604030504040204" pitchFamily="50" charset="-128"/>
                <a:ea typeface="Meiryo UI" panose="020B0604030504040204" pitchFamily="50" charset="-128"/>
              </a:rPr>
              <a:t>日（木曜日）</a:t>
            </a:r>
            <a:br>
              <a:rPr lang="ja-JP" altLang="en-US" sz="1400" dirty="0">
                <a:latin typeface="Meiryo UI" panose="020B0604030504040204" pitchFamily="50" charset="-128"/>
                <a:ea typeface="Meiryo UI" panose="020B0604030504040204" pitchFamily="50" charset="-128"/>
              </a:rPr>
            </a:br>
            <a:r>
              <a:rPr lang="ja-JP" altLang="en-US" sz="1400" b="0" i="0" dirty="0">
                <a:solidFill>
                  <a:srgbClr val="222222"/>
                </a:solidFill>
                <a:effectLst/>
                <a:latin typeface="Meiryo UI" panose="020B0604030504040204" pitchFamily="50" charset="-128"/>
                <a:ea typeface="Meiryo UI" panose="020B0604030504040204" pitchFamily="50" charset="-128"/>
              </a:rPr>
              <a:t>会　 場：梅田スカイビル ステラホール</a:t>
            </a:r>
            <a:endParaRPr lang="ja-JP" altLang="en-US" sz="1400" dirty="0">
              <a:latin typeface="Meiryo UI" panose="020B0604030504040204" pitchFamily="50" charset="-128"/>
              <a:ea typeface="Meiryo UI" panose="020B0604030504040204" pitchFamily="50" charset="-128"/>
            </a:endParaRPr>
          </a:p>
        </p:txBody>
      </p:sp>
      <p:pic>
        <p:nvPicPr>
          <p:cNvPr id="1026" name="Picture 2">
            <a:extLst>
              <a:ext uri="{FF2B5EF4-FFF2-40B4-BE49-F238E27FC236}">
                <a16:creationId xmlns:a16="http://schemas.microsoft.com/office/drawing/2014/main" id="{7DB71AAF-63AF-4797-B5C2-A70E11FC1DF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98245" y="5264893"/>
            <a:ext cx="2275261" cy="1393017"/>
          </a:xfrm>
          <a:prstGeom prst="rect">
            <a:avLst/>
          </a:prstGeom>
          <a:noFill/>
          <a:extLst>
            <a:ext uri="{909E8E84-426E-40DD-AFC4-6F175D3DCCD1}">
              <a14:hiddenFill xmlns:a14="http://schemas.microsoft.com/office/drawing/2010/main">
                <a:solidFill>
                  <a:srgbClr val="FFFFFF"/>
                </a:solidFill>
              </a14:hiddenFill>
            </a:ext>
          </a:extLst>
        </p:spPr>
      </p:pic>
      <p:pic>
        <p:nvPicPr>
          <p:cNvPr id="25" name="図 24">
            <a:extLst>
              <a:ext uri="{FF2B5EF4-FFF2-40B4-BE49-F238E27FC236}">
                <a16:creationId xmlns:a16="http://schemas.microsoft.com/office/drawing/2014/main" id="{B8A21FA9-DA99-4253-A929-E69CF7A8357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51798" y="5215068"/>
            <a:ext cx="2203570" cy="1508416"/>
          </a:xfrm>
          <a:prstGeom prst="rect">
            <a:avLst/>
          </a:prstGeom>
        </p:spPr>
      </p:pic>
      <p:sp>
        <p:nvSpPr>
          <p:cNvPr id="31" name="テキスト ボックス 30">
            <a:extLst>
              <a:ext uri="{FF2B5EF4-FFF2-40B4-BE49-F238E27FC236}">
                <a16:creationId xmlns:a16="http://schemas.microsoft.com/office/drawing/2014/main" id="{58843D49-C74A-4CD2-87CB-25054497E192}"/>
              </a:ext>
            </a:extLst>
          </p:cNvPr>
          <p:cNvSpPr txBox="1"/>
          <p:nvPr/>
        </p:nvSpPr>
        <p:spPr>
          <a:xfrm>
            <a:off x="840457" y="4607472"/>
            <a:ext cx="5422681" cy="584775"/>
          </a:xfrm>
          <a:prstGeom prst="rect">
            <a:avLst/>
          </a:prstGeom>
          <a:noFill/>
        </p:spPr>
        <p:txBody>
          <a:bodyPr wrap="square">
            <a:spAutoFit/>
          </a:bodyPr>
          <a:lstStyle/>
          <a:p>
            <a:r>
              <a:rPr lang="ja-JP" altLang="en-US" sz="1600" dirty="0">
                <a:latin typeface="Meiryo UI" panose="020B0604030504040204" pitchFamily="50" charset="-128"/>
                <a:ea typeface="Meiryo UI" panose="020B0604030504040204" pitchFamily="50" charset="-128"/>
              </a:rPr>
              <a:t>➢自治体、企業・団体ともに過去の参加者数を大きく上回る</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   446</a:t>
            </a:r>
            <a:r>
              <a:rPr lang="ja-JP" altLang="en-US" sz="1600" dirty="0">
                <a:latin typeface="Meiryo UI" panose="020B0604030504040204" pitchFamily="50" charset="-128"/>
                <a:ea typeface="Meiryo UI" panose="020B0604030504040204" pitchFamily="50" charset="-128"/>
              </a:rPr>
              <a:t>名が参加。</a:t>
            </a:r>
          </a:p>
        </p:txBody>
      </p:sp>
      <p:sp>
        <p:nvSpPr>
          <p:cNvPr id="33" name="テキスト ボックス 32">
            <a:extLst>
              <a:ext uri="{FF2B5EF4-FFF2-40B4-BE49-F238E27FC236}">
                <a16:creationId xmlns:a16="http://schemas.microsoft.com/office/drawing/2014/main" id="{77ACBF76-67C8-4953-A3EF-59D706DE0F25}"/>
              </a:ext>
            </a:extLst>
          </p:cNvPr>
          <p:cNvSpPr txBox="1"/>
          <p:nvPr/>
        </p:nvSpPr>
        <p:spPr>
          <a:xfrm>
            <a:off x="698038" y="3380169"/>
            <a:ext cx="5707517" cy="523220"/>
          </a:xfrm>
          <a:prstGeom prst="rect">
            <a:avLst/>
          </a:prstGeom>
          <a:noFill/>
        </p:spPr>
        <p:txBody>
          <a:bodyPr wrap="square">
            <a:spAutoFit/>
          </a:bodyPr>
          <a:lstStyle/>
          <a:p>
            <a:r>
              <a:rPr lang="ja-JP" altLang="en-US" sz="1400" dirty="0">
                <a:latin typeface="Meiryo UI" panose="020B0604030504040204" pitchFamily="50" charset="-128"/>
                <a:ea typeface="Meiryo UI" panose="020B0604030504040204" pitchFamily="50" charset="-128"/>
              </a:rPr>
              <a:t>自治体同士の交流や民間事業者によるソリューションの情報収集ができる場</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として開催している対面型マッチングイベント。</a:t>
            </a:r>
          </a:p>
        </p:txBody>
      </p:sp>
      <p:sp>
        <p:nvSpPr>
          <p:cNvPr id="35" name="テキスト ボックス 34">
            <a:extLst>
              <a:ext uri="{FF2B5EF4-FFF2-40B4-BE49-F238E27FC236}">
                <a16:creationId xmlns:a16="http://schemas.microsoft.com/office/drawing/2014/main" id="{F128881A-7E15-499F-8810-AE9A0334EA13}"/>
              </a:ext>
            </a:extLst>
          </p:cNvPr>
          <p:cNvSpPr txBox="1"/>
          <p:nvPr/>
        </p:nvSpPr>
        <p:spPr>
          <a:xfrm>
            <a:off x="6654277" y="3380169"/>
            <a:ext cx="5746205" cy="523220"/>
          </a:xfrm>
          <a:prstGeom prst="rect">
            <a:avLst/>
          </a:prstGeom>
          <a:noFill/>
        </p:spPr>
        <p:txBody>
          <a:bodyPr wrap="square">
            <a:spAutoFit/>
          </a:bodyPr>
          <a:lstStyle/>
          <a:p>
            <a:pPr algn="l"/>
            <a:r>
              <a:rPr lang="ja-JP" altLang="en-US" sz="1400" b="0" i="0" u="none" strike="noStrike" baseline="0" dirty="0">
                <a:latin typeface="Meiryo UI" panose="020B0604030504040204" pitchFamily="50" charset="-128"/>
                <a:ea typeface="Meiryo UI" panose="020B0604030504040204" pitchFamily="50" charset="-128"/>
              </a:rPr>
              <a:t>⾏政・企業・研究者・市⺠団体・ユースなど多様な主体が⼀堂に会し、</a:t>
            </a:r>
            <a:r>
              <a:rPr lang="en-US" altLang="ja-JP" sz="1400" b="0" i="0" u="none" strike="noStrike" baseline="0" dirty="0">
                <a:latin typeface="Meiryo UI" panose="020B0604030504040204" pitchFamily="50" charset="-128"/>
                <a:ea typeface="Meiryo UI" panose="020B0604030504040204" pitchFamily="50" charset="-128"/>
              </a:rPr>
              <a:t>2030</a:t>
            </a:r>
            <a:r>
              <a:rPr lang="ja-JP" altLang="en-US" sz="1400" b="0" i="0" u="none" strike="noStrike" baseline="0" dirty="0">
                <a:latin typeface="Meiryo UI" panose="020B0604030504040204" pitchFamily="50" charset="-128"/>
                <a:ea typeface="Meiryo UI" panose="020B0604030504040204" pitchFamily="50" charset="-128"/>
              </a:rPr>
              <a:t>年以降の国際目標を見据えた議論をスタート。</a:t>
            </a:r>
            <a:endParaRPr lang="ja-JP" altLang="en-US" sz="1400" dirty="0">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B0263000-E773-453B-80DF-66397523F3A2}"/>
              </a:ext>
            </a:extLst>
          </p:cNvPr>
          <p:cNvSpPr txBox="1"/>
          <p:nvPr/>
        </p:nvSpPr>
        <p:spPr>
          <a:xfrm>
            <a:off x="6745283" y="4521972"/>
            <a:ext cx="5422681" cy="584775"/>
          </a:xfrm>
          <a:prstGeom prst="rect">
            <a:avLst/>
          </a:prstGeom>
          <a:noFill/>
        </p:spPr>
        <p:txBody>
          <a:bodyPr wrap="square">
            <a:spAutoFit/>
          </a:bodyPr>
          <a:lstStyle/>
          <a:p>
            <a:r>
              <a:rPr lang="ja-JP" altLang="en-US" sz="1600" dirty="0">
                <a:latin typeface="Meiryo UI" panose="020B0604030504040204" pitchFamily="50" charset="-128"/>
                <a:ea typeface="Meiryo UI" panose="020B0604030504040204" pitchFamily="50" charset="-128"/>
              </a:rPr>
              <a:t>➢全国から、企業、団体、自治体、ユース世代等、多様なステー</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クホルダー</a:t>
            </a:r>
            <a:r>
              <a:rPr lang="en-US" altLang="ja-JP" sz="1600" dirty="0">
                <a:latin typeface="Meiryo UI" panose="020B0604030504040204" pitchFamily="50" charset="-128"/>
                <a:ea typeface="Meiryo UI" panose="020B0604030504040204" pitchFamily="50" charset="-128"/>
              </a:rPr>
              <a:t>135</a:t>
            </a:r>
            <a:r>
              <a:rPr lang="ja-JP" altLang="en-US" sz="1600" dirty="0">
                <a:latin typeface="Meiryo UI" panose="020B0604030504040204" pitchFamily="50" charset="-128"/>
                <a:ea typeface="Meiryo UI" panose="020B0604030504040204" pitchFamily="50" charset="-128"/>
              </a:rPr>
              <a:t>名が参加。</a:t>
            </a:r>
          </a:p>
        </p:txBody>
      </p:sp>
    </p:spTree>
    <p:extLst>
      <p:ext uri="{BB962C8B-B14F-4D97-AF65-F5344CB8AC3E}">
        <p14:creationId xmlns:p14="http://schemas.microsoft.com/office/powerpoint/2010/main" val="630385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10592453" y="239150"/>
            <a:ext cx="682898" cy="377917"/>
          </a:xfrm>
          <a:solidFill>
            <a:schemeClr val="bg1"/>
          </a:solidFill>
        </p:spPr>
        <p:txBody>
          <a:bodyPr/>
          <a:lstStyle/>
          <a:p>
            <a:pPr algn="ctr"/>
            <a:fld id="{7B20388F-A125-4D2E-BBF0-E240911E1C91}" type="slidenum">
              <a:rPr kumimoji="1" lang="ja-JP" altLang="en-US" sz="1400">
                <a:solidFill>
                  <a:prstClr val="black"/>
                </a:solidFill>
              </a:rPr>
              <a:pPr algn="ctr"/>
              <a:t>6</a:t>
            </a:fld>
            <a:endParaRPr kumimoji="1" lang="ja-JP" altLang="en-US" sz="1400">
              <a:solidFill>
                <a:prstClr val="black"/>
              </a:solidFill>
            </a:endParaRPr>
          </a:p>
        </p:txBody>
      </p:sp>
      <p:sp>
        <p:nvSpPr>
          <p:cNvPr id="11" name="正方形/長方形 10">
            <a:extLst>
              <a:ext uri="{FF2B5EF4-FFF2-40B4-BE49-F238E27FC236}">
                <a16:creationId xmlns:a16="http://schemas.microsoft.com/office/drawing/2014/main" id="{A9F61F0B-978D-4AA8-B8D5-0DB1107BC1AE}"/>
              </a:ext>
            </a:extLst>
          </p:cNvPr>
          <p:cNvSpPr/>
          <p:nvPr/>
        </p:nvSpPr>
        <p:spPr>
          <a:xfrm>
            <a:off x="400435" y="1009259"/>
            <a:ext cx="11840775" cy="6093976"/>
          </a:xfrm>
          <a:prstGeom prst="rect">
            <a:avLst/>
          </a:prstGeom>
          <a:solidFill>
            <a:schemeClr val="bg1">
              <a:lumMod val="95000"/>
            </a:schemeClr>
          </a:solidFill>
        </p:spPr>
        <p:txBody>
          <a:bodyPr wrap="square">
            <a:spAutoFit/>
          </a:bodyPr>
          <a:lstStyle/>
          <a:p>
            <a:pPr indent="76101">
              <a:spcBef>
                <a:spcPts val="488"/>
              </a:spcBef>
            </a:pPr>
            <a:r>
              <a:rPr lang="ja-JP" altLang="en-US" sz="1600" b="1" dirty="0">
                <a:latin typeface="Meiryo UI" panose="020B0604030504040204" pitchFamily="50" charset="-128"/>
                <a:ea typeface="Meiryo UI" panose="020B0604030504040204" pitchFamily="50" charset="-128"/>
              </a:rPr>
              <a:t>〇 </a:t>
            </a:r>
            <a:r>
              <a:rPr lang="en-US" altLang="ja-JP" sz="1600" b="1" dirty="0">
                <a:latin typeface="Meiryo UI" panose="020B0604030504040204" pitchFamily="50" charset="-128"/>
                <a:ea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rPr>
              <a:t>未来都市</a:t>
            </a:r>
            <a:endParaRPr lang="en-US" altLang="ja-JP" sz="1600" b="1" dirty="0">
              <a:latin typeface="Meiryo UI" panose="020B0604030504040204" pitchFamily="50" charset="-128"/>
              <a:ea typeface="Meiryo UI" panose="020B0604030504040204" pitchFamily="50" charset="-128"/>
            </a:endParaRPr>
          </a:p>
          <a:p>
            <a:r>
              <a:rPr lang="en-US" altLang="ja-JP" sz="1400" b="1"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未来都市計画に掲げる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各部局の取組み</a:t>
            </a:r>
            <a:r>
              <a:rPr lang="en-US" altLang="ja-JP" sz="1400" dirty="0">
                <a:latin typeface="Meiryo UI" panose="020B0604030504040204" pitchFamily="50" charset="-128"/>
                <a:ea typeface="Meiryo UI" panose="020B0604030504040204" pitchFamily="50" charset="-128"/>
              </a:rPr>
              <a:t>】</a:t>
            </a: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先導的な取組み（旧モデル事業）「大阪ブルー・オーシャン・ビジョン」推進プロジェクトの推進</a:t>
            </a:r>
            <a:r>
              <a:rPr lang="en-US" altLang="ja-JP" sz="14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（主要事業：ペットボトルのリサイクルシステム）</a:t>
            </a:r>
            <a:endParaRPr lang="en-US" altLang="ja-JP" sz="1200" dirty="0">
              <a:latin typeface="Meiryo UI" panose="020B0604030504040204" pitchFamily="50" charset="-128"/>
              <a:ea typeface="Meiryo UI" panose="020B0604030504040204" pitchFamily="50" charset="-128"/>
            </a:endParaRPr>
          </a:p>
          <a:p>
            <a:pPr indent="541338">
              <a:spcBef>
                <a:spcPts val="600"/>
              </a:spcBef>
            </a:pPr>
            <a:r>
              <a:rPr lang="ja-JP" altLang="en-US" sz="1200" dirty="0">
                <a:latin typeface="Meiryo UI" panose="020B0604030504040204" pitchFamily="50" charset="-128"/>
                <a:ea typeface="Meiryo UI" panose="020B0604030504040204" pitchFamily="50" charset="-128"/>
              </a:rPr>
              <a:t>・参加地域数：大阪市内の</a:t>
            </a:r>
            <a:r>
              <a:rPr lang="en-US" altLang="ja-JP" sz="1200" dirty="0">
                <a:latin typeface="Meiryo UI" panose="020B0604030504040204" pitchFamily="50" charset="-128"/>
                <a:ea typeface="Meiryo UI" panose="020B0604030504040204" pitchFamily="50" charset="-128"/>
              </a:rPr>
              <a:t>79</a:t>
            </a:r>
            <a:r>
              <a:rPr lang="ja-JP" altLang="en-US" sz="1200" dirty="0">
                <a:latin typeface="Meiryo UI" panose="020B0604030504040204" pitchFamily="50" charset="-128"/>
                <a:ea typeface="Meiryo UI" panose="020B0604030504040204" pitchFamily="50" charset="-128"/>
              </a:rPr>
              <a:t>地域      ・ペットボトル回収量：</a:t>
            </a:r>
            <a:r>
              <a:rPr lang="en-US" altLang="ja-JP" sz="1200" dirty="0">
                <a:latin typeface="Meiryo UI" panose="020B0604030504040204" pitchFamily="50" charset="-128"/>
                <a:ea typeface="Meiryo UI" panose="020B0604030504040204" pitchFamily="50" charset="-128"/>
              </a:rPr>
              <a:t>652</a:t>
            </a:r>
            <a:r>
              <a:rPr lang="ja-JP" altLang="en-US" sz="1200" dirty="0">
                <a:latin typeface="Meiryo UI" panose="020B0604030504040204" pitchFamily="50" charset="-128"/>
                <a:ea typeface="Meiryo UI" panose="020B0604030504040204" pitchFamily="50" charset="-128"/>
              </a:rPr>
              <a:t>トン</a:t>
            </a:r>
            <a:endParaRPr lang="en-US" altLang="ja-JP" sz="1200" dirty="0">
              <a:latin typeface="Meiryo UI" panose="020B0604030504040204" pitchFamily="50" charset="-128"/>
              <a:ea typeface="Meiryo UI" panose="020B0604030504040204" pitchFamily="50" charset="-128"/>
            </a:endParaRPr>
          </a:p>
          <a:p>
            <a:pPr indent="85725">
              <a:spcBef>
                <a:spcPts val="488"/>
              </a:spcBef>
            </a:pPr>
            <a:endParaRPr lang="en-US" altLang="ja-JP" sz="1200" dirty="0">
              <a:latin typeface="Meiryo UI" panose="020B0604030504040204" pitchFamily="50" charset="-128"/>
              <a:ea typeface="Meiryo UI" panose="020B0604030504040204" pitchFamily="50" charset="-128"/>
            </a:endParaRPr>
          </a:p>
          <a:p>
            <a:pPr indent="85725">
              <a:spcBef>
                <a:spcPts val="488"/>
              </a:spcBef>
            </a:pPr>
            <a:endParaRPr lang="en-US" altLang="ja-JP" sz="1600" dirty="0">
              <a:latin typeface="Meiryo UI" panose="020B0604030504040204" pitchFamily="50" charset="-128"/>
              <a:ea typeface="Meiryo UI" panose="020B0604030504040204" pitchFamily="50" charset="-128"/>
            </a:endParaRPr>
          </a:p>
          <a:p>
            <a:pPr indent="85725">
              <a:spcBef>
                <a:spcPts val="488"/>
              </a:spcBef>
            </a:pPr>
            <a:endParaRPr lang="en-US" altLang="ja-JP" sz="1600" dirty="0">
              <a:latin typeface="Meiryo UI" panose="020B0604030504040204" pitchFamily="50" charset="-128"/>
              <a:ea typeface="Meiryo UI" panose="020B0604030504040204" pitchFamily="50" charset="-128"/>
            </a:endParaRPr>
          </a:p>
          <a:p>
            <a:pPr indent="85725">
              <a:spcBef>
                <a:spcPts val="488"/>
              </a:spcBef>
            </a:pPr>
            <a:endParaRPr lang="en-US" altLang="ja-JP" sz="1600" dirty="0">
              <a:latin typeface="Meiryo UI" panose="020B0604030504040204" pitchFamily="50" charset="-128"/>
              <a:ea typeface="Meiryo UI" panose="020B0604030504040204" pitchFamily="50" charset="-128"/>
            </a:endParaRPr>
          </a:p>
          <a:p>
            <a:pPr indent="85725">
              <a:spcBef>
                <a:spcPts val="488"/>
              </a:spcBef>
            </a:pPr>
            <a:endParaRPr lang="en-US" altLang="ja-JP" sz="1600" dirty="0">
              <a:latin typeface="Meiryo UI" panose="020B0604030504040204" pitchFamily="50" charset="-128"/>
              <a:ea typeface="Meiryo UI" panose="020B0604030504040204" pitchFamily="50" charset="-128"/>
            </a:endParaRPr>
          </a:p>
          <a:p>
            <a:pPr indent="85725">
              <a:spcBef>
                <a:spcPts val="488"/>
              </a:spcBef>
            </a:pPr>
            <a:endParaRPr lang="en-US" altLang="ja-JP" sz="1600" dirty="0">
              <a:latin typeface="Meiryo UI" panose="020B0604030504040204" pitchFamily="50" charset="-128"/>
              <a:ea typeface="Meiryo UI" panose="020B0604030504040204" pitchFamily="50" charset="-128"/>
            </a:endParaRPr>
          </a:p>
        </p:txBody>
      </p:sp>
      <p:graphicFrame>
        <p:nvGraphicFramePr>
          <p:cNvPr id="12" name="表 11">
            <a:extLst>
              <a:ext uri="{FF2B5EF4-FFF2-40B4-BE49-F238E27FC236}">
                <a16:creationId xmlns:a16="http://schemas.microsoft.com/office/drawing/2014/main" id="{99859888-BC66-4139-9BB7-84D484640DD1}"/>
              </a:ext>
            </a:extLst>
          </p:cNvPr>
          <p:cNvGraphicFramePr>
            <a:graphicFrameLocks noGrp="1"/>
          </p:cNvGraphicFramePr>
          <p:nvPr>
            <p:extLst>
              <p:ext uri="{D42A27DB-BD31-4B8C-83A1-F6EECF244321}">
                <p14:modId xmlns:p14="http://schemas.microsoft.com/office/powerpoint/2010/main" val="987455199"/>
              </p:ext>
            </p:extLst>
          </p:nvPr>
        </p:nvGraphicFramePr>
        <p:xfrm>
          <a:off x="3003966" y="1127395"/>
          <a:ext cx="8152914" cy="3470371"/>
        </p:xfrm>
        <a:graphic>
          <a:graphicData uri="http://schemas.openxmlformats.org/drawingml/2006/table">
            <a:tbl>
              <a:tblPr firstRow="1" bandRow="1">
                <a:tableStyleId>{5C22544A-7EE6-4342-B048-85BDC9FD1C3A}</a:tableStyleId>
              </a:tblPr>
              <a:tblGrid>
                <a:gridCol w="1732097">
                  <a:extLst>
                    <a:ext uri="{9D8B030D-6E8A-4147-A177-3AD203B41FA5}">
                      <a16:colId xmlns:a16="http://schemas.microsoft.com/office/drawing/2014/main" val="3704190225"/>
                    </a:ext>
                  </a:extLst>
                </a:gridCol>
                <a:gridCol w="4794913">
                  <a:extLst>
                    <a:ext uri="{9D8B030D-6E8A-4147-A177-3AD203B41FA5}">
                      <a16:colId xmlns:a16="http://schemas.microsoft.com/office/drawing/2014/main" val="3921987013"/>
                    </a:ext>
                  </a:extLst>
                </a:gridCol>
                <a:gridCol w="1625904">
                  <a:extLst>
                    <a:ext uri="{9D8B030D-6E8A-4147-A177-3AD203B41FA5}">
                      <a16:colId xmlns:a16="http://schemas.microsoft.com/office/drawing/2014/main" val="2334776461"/>
                    </a:ext>
                  </a:extLst>
                </a:gridCol>
              </a:tblGrid>
              <a:tr h="362381">
                <a:tc>
                  <a:txBody>
                    <a:bodyPr/>
                    <a:lstStyle/>
                    <a:p>
                      <a:pPr algn="ctr"/>
                      <a:r>
                        <a:rPr kumimoji="1" lang="ja-JP" altLang="en-US" sz="1400" dirty="0">
                          <a:latin typeface="Meiryo UI" panose="020B0604030504040204" pitchFamily="50" charset="-128"/>
                          <a:ea typeface="Meiryo UI" panose="020B0604030504040204" pitchFamily="50" charset="-128"/>
                        </a:rPr>
                        <a:t>部局</a:t>
                      </a:r>
                    </a:p>
                  </a:txBody>
                  <a:tcPr anchor="ctr"/>
                </a:tc>
                <a:tc>
                  <a:txBody>
                    <a:bodyPr/>
                    <a:lstStyle/>
                    <a:p>
                      <a:pPr algn="ctr"/>
                      <a:r>
                        <a:rPr kumimoji="1" lang="ja-JP" altLang="en-US" sz="1400" dirty="0">
                          <a:latin typeface="Meiryo UI" panose="020B0604030504040204" pitchFamily="50" charset="-128"/>
                          <a:ea typeface="Meiryo UI" panose="020B0604030504040204" pitchFamily="50" charset="-128"/>
                        </a:rPr>
                        <a:t>項目</a:t>
                      </a:r>
                    </a:p>
                  </a:txBody>
                  <a:tcPr anchor="ctr"/>
                </a:tc>
                <a:tc>
                  <a:txBody>
                    <a:bodyPr/>
                    <a:lstStyle/>
                    <a:p>
                      <a:pPr algn="ctr"/>
                      <a:r>
                        <a:rPr kumimoji="1" lang="ja-JP" altLang="en-US" sz="1400" dirty="0">
                          <a:latin typeface="Meiryo UI" panose="020B0604030504040204" pitchFamily="50" charset="-128"/>
                          <a:ea typeface="Meiryo UI" panose="020B0604030504040204" pitchFamily="50" charset="-128"/>
                        </a:rPr>
                        <a:t>関係ゴール</a:t>
                      </a:r>
                    </a:p>
                  </a:txBody>
                  <a:tcPr anchor="ctr"/>
                </a:tc>
                <a:extLst>
                  <a:ext uri="{0D108BD9-81ED-4DB2-BD59-A6C34878D82A}">
                    <a16:rowId xmlns:a16="http://schemas.microsoft.com/office/drawing/2014/main" val="3236152042"/>
                  </a:ext>
                </a:extLst>
              </a:tr>
              <a:tr h="310799">
                <a:tc>
                  <a:txBody>
                    <a:bodyPr/>
                    <a:lstStyle/>
                    <a:p>
                      <a:r>
                        <a:rPr kumimoji="1" lang="ja-JP" altLang="en-US" sz="1400" dirty="0">
                          <a:latin typeface="Meiryo UI" panose="020B0604030504040204" pitchFamily="50" charset="-128"/>
                          <a:ea typeface="Meiryo UI" panose="020B0604030504040204" pitchFamily="50" charset="-128"/>
                        </a:rPr>
                        <a:t>政策企画部</a:t>
                      </a:r>
                    </a:p>
                  </a:txBody>
                  <a:tcPr anchor="ctr"/>
                </a:tc>
                <a:tc>
                  <a:txBody>
                    <a:bodyPr/>
                    <a:lstStyle/>
                    <a:p>
                      <a:r>
                        <a:rPr kumimoji="1" lang="en-US" altLang="ja-JP" sz="1400" dirty="0">
                          <a:latin typeface="Meiryo UI" panose="020B0604030504040204" pitchFamily="50" charset="-128"/>
                          <a:ea typeface="Meiryo UI" panose="020B0604030504040204" pitchFamily="50" charset="-128"/>
                        </a:rPr>
                        <a:t>SDGs</a:t>
                      </a:r>
                      <a:r>
                        <a:rPr kumimoji="1" lang="ja-JP" altLang="en-US" sz="1400" dirty="0">
                          <a:latin typeface="Meiryo UI" panose="020B0604030504040204" pitchFamily="50" charset="-128"/>
                          <a:ea typeface="Meiryo UI" panose="020B0604030504040204" pitchFamily="50" charset="-128"/>
                        </a:rPr>
                        <a:t>推進事業</a:t>
                      </a:r>
                    </a:p>
                  </a:txBody>
                  <a:tcPr anchor="ctr"/>
                </a:tc>
                <a:tc>
                  <a:txBody>
                    <a:bodyPr/>
                    <a:lstStyle/>
                    <a:p>
                      <a:pPr algn="ctr"/>
                      <a:r>
                        <a:rPr kumimoji="1" lang="ja-JP" altLang="en-US" sz="1400" dirty="0">
                          <a:latin typeface="Meiryo UI" panose="020B0604030504040204" pitchFamily="50" charset="-128"/>
                          <a:ea typeface="Meiryo UI" panose="020B0604030504040204" pitchFamily="50" charset="-128"/>
                        </a:rPr>
                        <a:t>全般</a:t>
                      </a:r>
                    </a:p>
                  </a:txBody>
                  <a:tcPr anchor="ctr"/>
                </a:tc>
                <a:extLst>
                  <a:ext uri="{0D108BD9-81ED-4DB2-BD59-A6C34878D82A}">
                    <a16:rowId xmlns:a16="http://schemas.microsoft.com/office/drawing/2014/main" val="2941497639"/>
                  </a:ext>
                </a:extLst>
              </a:tr>
              <a:tr h="310799">
                <a:tc>
                  <a:txBody>
                    <a:bodyPr/>
                    <a:lstStyle/>
                    <a:p>
                      <a:r>
                        <a:rPr kumimoji="1" lang="ja-JP" altLang="en-US" sz="1400" dirty="0">
                          <a:latin typeface="Meiryo UI" panose="020B0604030504040204" pitchFamily="50" charset="-128"/>
                          <a:ea typeface="Meiryo UI" panose="020B0604030504040204" pitchFamily="50" charset="-128"/>
                        </a:rPr>
                        <a:t>福祉部</a:t>
                      </a:r>
                    </a:p>
                  </a:txBody>
                  <a:tcPr anchor="ctr"/>
                </a:tc>
                <a:tc>
                  <a:txBody>
                    <a:bodyPr/>
                    <a:lstStyle/>
                    <a:p>
                      <a:r>
                        <a:rPr kumimoji="1" lang="ja-JP" altLang="en-US" sz="1400" u="none" dirty="0">
                          <a:latin typeface="Meiryo UI" panose="020B0604030504040204" pitchFamily="50" charset="-128"/>
                          <a:ea typeface="Meiryo UI" panose="020B0604030504040204" pitchFamily="50" charset="-128"/>
                        </a:rPr>
                        <a:t>大阪ええまちプロジェクト事業</a:t>
                      </a:r>
                    </a:p>
                  </a:txBody>
                  <a:tcPr anchor="ctr"/>
                </a:tc>
                <a:tc>
                  <a:txBody>
                    <a:bodyPr/>
                    <a:lstStyle/>
                    <a:p>
                      <a:pPr algn="ctr"/>
                      <a:r>
                        <a:rPr kumimoji="1" lang="ja-JP" altLang="en-US" sz="1400" dirty="0">
                          <a:latin typeface="Meiryo UI" panose="020B0604030504040204" pitchFamily="50" charset="-128"/>
                          <a:ea typeface="Meiryo UI" panose="020B0604030504040204" pitchFamily="50" charset="-128"/>
                        </a:rPr>
                        <a:t>③⑪</a:t>
                      </a:r>
                    </a:p>
                  </a:txBody>
                  <a:tcPr anchor="ctr"/>
                </a:tc>
                <a:extLst>
                  <a:ext uri="{0D108BD9-81ED-4DB2-BD59-A6C34878D82A}">
                    <a16:rowId xmlns:a16="http://schemas.microsoft.com/office/drawing/2014/main" val="3639929392"/>
                  </a:ext>
                </a:extLst>
              </a:tr>
              <a:tr h="310799">
                <a:tc>
                  <a:txBody>
                    <a:bodyPr/>
                    <a:lstStyle/>
                    <a:p>
                      <a:r>
                        <a:rPr kumimoji="1" lang="ja-JP" altLang="en-US" sz="1400" dirty="0">
                          <a:latin typeface="Meiryo UI" panose="020B0604030504040204" pitchFamily="50" charset="-128"/>
                          <a:ea typeface="Meiryo UI" panose="020B0604030504040204" pitchFamily="50" charset="-128"/>
                        </a:rPr>
                        <a:t>福祉部</a:t>
                      </a:r>
                    </a:p>
                  </a:txBody>
                  <a:tcPr anchor="ctr"/>
                </a:tc>
                <a:tc>
                  <a:txBody>
                    <a:bodyPr/>
                    <a:lstStyle/>
                    <a:p>
                      <a:r>
                        <a:rPr kumimoji="1" lang="ja-JP" altLang="en-US" sz="1400" u="none" dirty="0">
                          <a:latin typeface="Meiryo UI" panose="020B0604030504040204" pitchFamily="50" charset="-128"/>
                          <a:ea typeface="Meiryo UI" panose="020B0604030504040204" pitchFamily="50" charset="-128"/>
                        </a:rPr>
                        <a:t>子どもの貧困対策事業</a:t>
                      </a:r>
                    </a:p>
                  </a:txBody>
                  <a:tcPr anchor="ctr"/>
                </a:tc>
                <a:tc>
                  <a:txBody>
                    <a:bodyPr/>
                    <a:lstStyle/>
                    <a:p>
                      <a:pPr algn="ctr"/>
                      <a:r>
                        <a:rPr kumimoji="1" lang="ja-JP" altLang="en-US" sz="1400" dirty="0">
                          <a:latin typeface="Meiryo UI" panose="020B0604030504040204" pitchFamily="50" charset="-128"/>
                          <a:ea typeface="Meiryo UI" panose="020B0604030504040204" pitchFamily="50" charset="-128"/>
                        </a:rPr>
                        <a:t>①</a:t>
                      </a:r>
                    </a:p>
                  </a:txBody>
                  <a:tcPr anchor="ctr"/>
                </a:tc>
                <a:extLst>
                  <a:ext uri="{0D108BD9-81ED-4DB2-BD59-A6C34878D82A}">
                    <a16:rowId xmlns:a16="http://schemas.microsoft.com/office/drawing/2014/main" val="1558692999"/>
                  </a:ext>
                </a:extLst>
              </a:tr>
              <a:tr h="310799">
                <a:tc>
                  <a:txBody>
                    <a:bodyPr/>
                    <a:lstStyle/>
                    <a:p>
                      <a:r>
                        <a:rPr kumimoji="1" lang="ja-JP" altLang="en-US" sz="1400" dirty="0">
                          <a:latin typeface="Meiryo UI" panose="020B0604030504040204" pitchFamily="50" charset="-128"/>
                          <a:ea typeface="Meiryo UI" panose="020B0604030504040204" pitchFamily="50" charset="-128"/>
                        </a:rPr>
                        <a:t>健康医療部</a:t>
                      </a:r>
                    </a:p>
                  </a:txBody>
                  <a:tcPr anchor="ctr"/>
                </a:tc>
                <a:tc>
                  <a:txBody>
                    <a:bodyPr/>
                    <a:lstStyle/>
                    <a:p>
                      <a:r>
                        <a:rPr kumimoji="1" lang="ja-JP" altLang="en-US" sz="1400" u="none" dirty="0">
                          <a:latin typeface="Meiryo UI" panose="020B0604030504040204" pitchFamily="50" charset="-128"/>
                          <a:ea typeface="Meiryo UI" panose="020B0604030504040204" pitchFamily="50" charset="-128"/>
                        </a:rPr>
                        <a:t>健康寿命の延伸（おおさか健活</a:t>
                      </a:r>
                      <a:r>
                        <a:rPr kumimoji="1" lang="en-US" altLang="ja-JP" sz="1400" u="none" dirty="0">
                          <a:latin typeface="Meiryo UI" panose="020B0604030504040204" pitchFamily="50" charset="-128"/>
                          <a:ea typeface="Meiryo UI" panose="020B0604030504040204" pitchFamily="50" charset="-128"/>
                        </a:rPr>
                        <a:t>10</a:t>
                      </a:r>
                      <a:r>
                        <a:rPr kumimoji="1" lang="ja-JP" altLang="en-US" sz="1400" u="none" dirty="0" err="1">
                          <a:latin typeface="Meiryo UI" panose="020B0604030504040204" pitchFamily="50" charset="-128"/>
                          <a:ea typeface="Meiryo UI" panose="020B0604030504040204" pitchFamily="50" charset="-128"/>
                        </a:rPr>
                        <a:t>、</a:t>
                      </a:r>
                      <a:r>
                        <a:rPr kumimoji="1" lang="ja-JP" altLang="en-US" sz="1400" u="none" dirty="0">
                          <a:latin typeface="Meiryo UI" panose="020B0604030504040204" pitchFamily="50" charset="-128"/>
                          <a:ea typeface="Meiryo UI" panose="020B0604030504040204" pitchFamily="50" charset="-128"/>
                        </a:rPr>
                        <a:t>アスマイル）</a:t>
                      </a:r>
                    </a:p>
                  </a:txBody>
                  <a:tcPr anchor="ctr"/>
                </a:tc>
                <a:tc>
                  <a:txBody>
                    <a:bodyPr/>
                    <a:lstStyle/>
                    <a:p>
                      <a:pPr algn="ctr"/>
                      <a:r>
                        <a:rPr kumimoji="1" lang="ja-JP" altLang="en-US" sz="1400" dirty="0">
                          <a:latin typeface="Meiryo UI" panose="020B0604030504040204" pitchFamily="50" charset="-128"/>
                          <a:ea typeface="Meiryo UI" panose="020B0604030504040204" pitchFamily="50" charset="-128"/>
                        </a:rPr>
                        <a:t>③⑪</a:t>
                      </a:r>
                    </a:p>
                  </a:txBody>
                  <a:tcPr anchor="ctr"/>
                </a:tc>
                <a:extLst>
                  <a:ext uri="{0D108BD9-81ED-4DB2-BD59-A6C34878D82A}">
                    <a16:rowId xmlns:a16="http://schemas.microsoft.com/office/drawing/2014/main" val="3100100089"/>
                  </a:ext>
                </a:extLst>
              </a:tr>
              <a:tr h="310799">
                <a:tc>
                  <a:txBody>
                    <a:bodyPr/>
                    <a:lstStyle/>
                    <a:p>
                      <a:r>
                        <a:rPr kumimoji="1" lang="ja-JP" altLang="en-US" sz="1400" dirty="0">
                          <a:latin typeface="Meiryo UI" panose="020B0604030504040204" pitchFamily="50" charset="-128"/>
                          <a:ea typeface="Meiryo UI" panose="020B0604030504040204" pitchFamily="50" charset="-128"/>
                        </a:rPr>
                        <a:t>商工労働部</a:t>
                      </a:r>
                    </a:p>
                  </a:txBody>
                  <a:tcPr anchor="ctr"/>
                </a:tc>
                <a:tc>
                  <a:txBody>
                    <a:bodyPr/>
                    <a:lstStyle/>
                    <a:p>
                      <a:r>
                        <a:rPr kumimoji="1" lang="en-US" altLang="ja-JP" sz="1400" u="none" dirty="0">
                          <a:latin typeface="Meiryo UI" panose="020B0604030504040204" pitchFamily="50" charset="-128"/>
                          <a:ea typeface="Meiryo UI" panose="020B0604030504040204" pitchFamily="50" charset="-128"/>
                        </a:rPr>
                        <a:t>SDGs</a:t>
                      </a:r>
                      <a:r>
                        <a:rPr kumimoji="1" lang="ja-JP" altLang="en-US" sz="1400" u="none" dirty="0">
                          <a:latin typeface="Meiryo UI" panose="020B0604030504040204" pitchFamily="50" charset="-128"/>
                          <a:ea typeface="Meiryo UI" panose="020B0604030504040204" pitchFamily="50" charset="-128"/>
                        </a:rPr>
                        <a:t>ビジネス支援（ビジネスマッチング、ビジネス支援資金）</a:t>
                      </a:r>
                    </a:p>
                  </a:txBody>
                  <a:tcPr anchor="ctr"/>
                </a:tc>
                <a:tc>
                  <a:txBody>
                    <a:bodyPr/>
                    <a:lstStyle/>
                    <a:p>
                      <a:pPr algn="ctr"/>
                      <a:r>
                        <a:rPr kumimoji="1" lang="ja-JP" altLang="en-US" sz="1400" dirty="0">
                          <a:latin typeface="Meiryo UI" panose="020B0604030504040204" pitchFamily="50" charset="-128"/>
                          <a:ea typeface="Meiryo UI" panose="020B0604030504040204" pitchFamily="50" charset="-128"/>
                        </a:rPr>
                        <a:t>⑧⑨</a:t>
                      </a:r>
                    </a:p>
                  </a:txBody>
                  <a:tcPr anchor="ctr"/>
                </a:tc>
                <a:extLst>
                  <a:ext uri="{0D108BD9-81ED-4DB2-BD59-A6C34878D82A}">
                    <a16:rowId xmlns:a16="http://schemas.microsoft.com/office/drawing/2014/main" val="4065385183"/>
                  </a:ext>
                </a:extLst>
              </a:tr>
              <a:tr h="310799">
                <a:tc>
                  <a:txBody>
                    <a:bodyPr/>
                    <a:lstStyle/>
                    <a:p>
                      <a:r>
                        <a:rPr kumimoji="1" lang="ja-JP" altLang="en-US" sz="1400" dirty="0">
                          <a:latin typeface="Meiryo UI" panose="020B0604030504040204" pitchFamily="50" charset="-128"/>
                          <a:ea typeface="Meiryo UI" panose="020B0604030504040204" pitchFamily="50" charset="-128"/>
                        </a:rPr>
                        <a:t>環境農林水産部</a:t>
                      </a:r>
                    </a:p>
                  </a:txBody>
                  <a:tcPr anchor="ctr"/>
                </a:tc>
                <a:tc>
                  <a:txBody>
                    <a:bodyPr/>
                    <a:lstStyle/>
                    <a:p>
                      <a:r>
                        <a:rPr kumimoji="1" lang="ja-JP" altLang="en-US" sz="1400" u="none" dirty="0">
                          <a:latin typeface="Meiryo UI" panose="020B0604030504040204" pitchFamily="50" charset="-128"/>
                          <a:ea typeface="Meiryo UI" panose="020B0604030504040204" pitchFamily="50" charset="-128"/>
                        </a:rPr>
                        <a:t>プラスチックごみ対策の推進</a:t>
                      </a:r>
                    </a:p>
                  </a:txBody>
                  <a:tcPr anchor="ctr"/>
                </a:tc>
                <a:tc>
                  <a:txBody>
                    <a:bodyPr/>
                    <a:lstStyle/>
                    <a:p>
                      <a:pPr algn="ctr"/>
                      <a:r>
                        <a:rPr kumimoji="1" lang="ja-JP" altLang="en-US" sz="1400" dirty="0">
                          <a:latin typeface="Meiryo UI" panose="020B0604030504040204" pitchFamily="50" charset="-128"/>
                          <a:ea typeface="Meiryo UI" panose="020B0604030504040204" pitchFamily="50" charset="-128"/>
                        </a:rPr>
                        <a:t>⑫⑬⑭</a:t>
                      </a:r>
                    </a:p>
                  </a:txBody>
                  <a:tcPr anchor="ctr"/>
                </a:tc>
                <a:extLst>
                  <a:ext uri="{0D108BD9-81ED-4DB2-BD59-A6C34878D82A}">
                    <a16:rowId xmlns:a16="http://schemas.microsoft.com/office/drawing/2014/main" val="4133749360"/>
                  </a:ext>
                </a:extLst>
              </a:tr>
              <a:tr h="3107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環境農林水産部</a:t>
                      </a:r>
                    </a:p>
                  </a:txBody>
                  <a:tcPr anchor="ctr"/>
                </a:tc>
                <a:tc>
                  <a:txBody>
                    <a:bodyPr/>
                    <a:lstStyle/>
                    <a:p>
                      <a:r>
                        <a:rPr kumimoji="1" lang="ja-JP" altLang="en-US" sz="1400" u="none" dirty="0">
                          <a:latin typeface="Meiryo UI" panose="020B0604030504040204" pitchFamily="50" charset="-128"/>
                          <a:ea typeface="Meiryo UI" panose="020B0604030504040204" pitchFamily="50" charset="-128"/>
                        </a:rPr>
                        <a:t>マイボトル・マイ容器等の普及促進</a:t>
                      </a:r>
                    </a:p>
                  </a:txBody>
                  <a:tcPr anchor="ctr"/>
                </a:tc>
                <a:tc>
                  <a:txBody>
                    <a:bodyPr/>
                    <a:lstStyle/>
                    <a:p>
                      <a:pPr algn="ctr"/>
                      <a:r>
                        <a:rPr kumimoji="1" lang="ja-JP" altLang="en-US" sz="1400" dirty="0">
                          <a:latin typeface="Meiryo UI" panose="020B0604030504040204" pitchFamily="50" charset="-128"/>
                          <a:ea typeface="Meiryo UI" panose="020B0604030504040204" pitchFamily="50" charset="-128"/>
                        </a:rPr>
                        <a:t>⑫</a:t>
                      </a:r>
                    </a:p>
                  </a:txBody>
                  <a:tcPr anchor="ctr"/>
                </a:tc>
                <a:extLst>
                  <a:ext uri="{0D108BD9-81ED-4DB2-BD59-A6C34878D82A}">
                    <a16:rowId xmlns:a16="http://schemas.microsoft.com/office/drawing/2014/main" val="4043217924"/>
                  </a:ext>
                </a:extLst>
              </a:tr>
              <a:tr h="3107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環境農林水産部</a:t>
                      </a:r>
                    </a:p>
                  </a:txBody>
                  <a:tcPr anchor="ctr"/>
                </a:tc>
                <a:tc>
                  <a:txBody>
                    <a:bodyPr/>
                    <a:lstStyle/>
                    <a:p>
                      <a:r>
                        <a:rPr kumimoji="1" lang="ja-JP" altLang="en-US" sz="1400" u="none" dirty="0">
                          <a:latin typeface="Meiryo UI" panose="020B0604030504040204" pitchFamily="50" charset="-128"/>
                          <a:ea typeface="Meiryo UI" panose="020B0604030504040204" pitchFamily="50" charset="-128"/>
                        </a:rPr>
                        <a:t>公共空間における給水スポットの設置</a:t>
                      </a:r>
                    </a:p>
                  </a:txBody>
                  <a:tcPr anchor="ctr"/>
                </a:tc>
                <a:tc>
                  <a:txBody>
                    <a:bodyPr/>
                    <a:lstStyle/>
                    <a:p>
                      <a:pPr algn="ctr"/>
                      <a:r>
                        <a:rPr kumimoji="1" lang="ja-JP" altLang="en-US" sz="1400" dirty="0">
                          <a:latin typeface="Meiryo UI" panose="020B0604030504040204" pitchFamily="50" charset="-128"/>
                          <a:ea typeface="Meiryo UI" panose="020B0604030504040204" pitchFamily="50" charset="-128"/>
                        </a:rPr>
                        <a:t>⑫</a:t>
                      </a:r>
                    </a:p>
                  </a:txBody>
                  <a:tcPr anchor="ctr"/>
                </a:tc>
                <a:extLst>
                  <a:ext uri="{0D108BD9-81ED-4DB2-BD59-A6C34878D82A}">
                    <a16:rowId xmlns:a16="http://schemas.microsoft.com/office/drawing/2014/main" val="1004637461"/>
                  </a:ext>
                </a:extLst>
              </a:tr>
              <a:tr h="310799">
                <a:tc>
                  <a:txBody>
                    <a:bodyPr/>
                    <a:lstStyle/>
                    <a:p>
                      <a:r>
                        <a:rPr kumimoji="1" lang="ja-JP" altLang="en-US" sz="1400" dirty="0">
                          <a:latin typeface="Meiryo UI" panose="020B0604030504040204" pitchFamily="50" charset="-128"/>
                          <a:ea typeface="Meiryo UI" panose="020B0604030504040204" pitchFamily="50" charset="-128"/>
                        </a:rPr>
                        <a:t>環境農林水産部</a:t>
                      </a:r>
                    </a:p>
                  </a:txBody>
                  <a:tcPr anchor="ctr"/>
                </a:tc>
                <a:tc>
                  <a:txBody>
                    <a:bodyPr/>
                    <a:lstStyle/>
                    <a:p>
                      <a:r>
                        <a:rPr kumimoji="1" lang="ja-JP" altLang="en-US" sz="1400" u="none" dirty="0">
                          <a:latin typeface="Meiryo UI" panose="020B0604030504040204" pitchFamily="50" charset="-128"/>
                          <a:ea typeface="Meiryo UI" panose="020B0604030504040204" pitchFamily="50" charset="-128"/>
                        </a:rPr>
                        <a:t>食品ロス対策の推進</a:t>
                      </a:r>
                    </a:p>
                  </a:txBody>
                  <a:tcPr anchor="ctr"/>
                </a:tc>
                <a:tc>
                  <a:txBody>
                    <a:bodyPr/>
                    <a:lstStyle/>
                    <a:p>
                      <a:pPr algn="ctr"/>
                      <a:r>
                        <a:rPr kumimoji="1" lang="ja-JP" altLang="en-US" sz="1400" dirty="0">
                          <a:latin typeface="Meiryo UI" panose="020B0604030504040204" pitchFamily="50" charset="-128"/>
                          <a:ea typeface="Meiryo UI" panose="020B0604030504040204" pitchFamily="50" charset="-128"/>
                        </a:rPr>
                        <a:t>①⑫</a:t>
                      </a:r>
                    </a:p>
                  </a:txBody>
                  <a:tcPr anchor="ctr"/>
                </a:tc>
                <a:extLst>
                  <a:ext uri="{0D108BD9-81ED-4DB2-BD59-A6C34878D82A}">
                    <a16:rowId xmlns:a16="http://schemas.microsoft.com/office/drawing/2014/main" val="3844638427"/>
                  </a:ext>
                </a:extLst>
              </a:tr>
              <a:tr h="310799">
                <a:tc>
                  <a:txBody>
                    <a:bodyPr/>
                    <a:lstStyle/>
                    <a:p>
                      <a:r>
                        <a:rPr kumimoji="1" lang="ja-JP" altLang="en-US" sz="1400" dirty="0">
                          <a:latin typeface="Meiryo UI" panose="020B0604030504040204" pitchFamily="50" charset="-128"/>
                          <a:ea typeface="Meiryo UI" panose="020B0604030504040204" pitchFamily="50" charset="-128"/>
                        </a:rPr>
                        <a:t>教育庁</a:t>
                      </a:r>
                    </a:p>
                  </a:txBody>
                  <a:tcPr anchor="ctr"/>
                </a:tc>
                <a:tc>
                  <a:txBody>
                    <a:bodyPr/>
                    <a:lstStyle/>
                    <a:p>
                      <a:r>
                        <a:rPr kumimoji="1" lang="ja-JP" altLang="en-US" sz="1400" u="none" dirty="0">
                          <a:latin typeface="Meiryo UI" panose="020B0604030504040204" pitchFamily="50" charset="-128"/>
                          <a:ea typeface="Meiryo UI" panose="020B0604030504040204" pitchFamily="50" charset="-128"/>
                        </a:rPr>
                        <a:t>府立高校等のスマートスクール化</a:t>
                      </a:r>
                    </a:p>
                  </a:txBody>
                  <a:tcPr anchor="ctr"/>
                </a:tc>
                <a:tc>
                  <a:txBody>
                    <a:bodyPr/>
                    <a:lstStyle/>
                    <a:p>
                      <a:pPr algn="ctr"/>
                      <a:r>
                        <a:rPr kumimoji="1" lang="ja-JP" altLang="en-US" sz="1400" dirty="0">
                          <a:latin typeface="Meiryo UI" panose="020B0604030504040204" pitchFamily="50" charset="-128"/>
                          <a:ea typeface="Meiryo UI" panose="020B0604030504040204" pitchFamily="50" charset="-128"/>
                        </a:rPr>
                        <a:t>④</a:t>
                      </a:r>
                    </a:p>
                  </a:txBody>
                  <a:tcPr anchor="ctr"/>
                </a:tc>
                <a:extLst>
                  <a:ext uri="{0D108BD9-81ED-4DB2-BD59-A6C34878D82A}">
                    <a16:rowId xmlns:a16="http://schemas.microsoft.com/office/drawing/2014/main" val="2253506119"/>
                  </a:ext>
                </a:extLst>
              </a:tr>
            </a:tbl>
          </a:graphicData>
        </a:graphic>
      </p:graphicFrame>
      <p:sp>
        <p:nvSpPr>
          <p:cNvPr id="13" name="テキスト ボックス 12">
            <a:extLst>
              <a:ext uri="{FF2B5EF4-FFF2-40B4-BE49-F238E27FC236}">
                <a16:creationId xmlns:a16="http://schemas.microsoft.com/office/drawing/2014/main" id="{03AC75CF-8999-46A7-89FB-3276614283E0}"/>
              </a:ext>
            </a:extLst>
          </p:cNvPr>
          <p:cNvSpPr txBox="1"/>
          <p:nvPr/>
        </p:nvSpPr>
        <p:spPr>
          <a:xfrm>
            <a:off x="7184504" y="5953245"/>
            <a:ext cx="4607642" cy="1066959"/>
          </a:xfrm>
          <a:prstGeom prst="rect">
            <a:avLst/>
          </a:prstGeom>
          <a:noFill/>
          <a:ln>
            <a:solidFill>
              <a:schemeClr val="tx1"/>
            </a:solidFill>
            <a:prstDash val="sysDot"/>
          </a:ln>
        </p:spPr>
        <p:txBody>
          <a:bodyPr wrap="square" rtlCol="0">
            <a:spAutoFit/>
          </a:bodyPr>
          <a:lstStyle/>
          <a:p>
            <a:r>
              <a:rPr kumimoji="1" lang="en-US" altLang="ja-JP" sz="1000" b="1" dirty="0">
                <a:latin typeface="Meiryo UI" panose="020B0604030504040204" pitchFamily="50" charset="-128"/>
                <a:ea typeface="Meiryo UI" panose="020B0604030504040204" pitchFamily="50" charset="-128"/>
              </a:rPr>
              <a:t>【R</a:t>
            </a:r>
            <a:r>
              <a:rPr kumimoji="1" lang="ja-JP" altLang="en-US" sz="1000" b="1" dirty="0">
                <a:latin typeface="Meiryo UI" panose="020B0604030504040204" pitchFamily="50" charset="-128"/>
                <a:ea typeface="Meiryo UI" panose="020B0604030504040204" pitchFamily="50" charset="-128"/>
              </a:rPr>
              <a:t>３年度</a:t>
            </a:r>
            <a:r>
              <a:rPr kumimoji="1" lang="en-US" altLang="ja-JP" sz="1000" b="1" dirty="0">
                <a:latin typeface="Meiryo UI" panose="020B0604030504040204" pitchFamily="50" charset="-128"/>
                <a:ea typeface="Meiryo UI" panose="020B0604030504040204" pitchFamily="50" charset="-128"/>
              </a:rPr>
              <a:t>】</a:t>
            </a:r>
            <a:r>
              <a:rPr kumimoji="1" lang="ja-JP" altLang="en-US" sz="1000" b="1" dirty="0">
                <a:latin typeface="Meiryo UI" panose="020B0604030504040204" pitchFamily="50" charset="-128"/>
                <a:ea typeface="Meiryo UI" panose="020B0604030504040204" pitchFamily="50" charset="-128"/>
              </a:rPr>
              <a:t>国の評価委員の評価</a:t>
            </a:r>
            <a:endParaRPr kumimoji="1" lang="en-US" altLang="ja-JP" sz="1000" b="1" dirty="0">
              <a:latin typeface="Meiryo UI" panose="020B0604030504040204" pitchFamily="50" charset="-128"/>
              <a:ea typeface="Meiryo UI" panose="020B0604030504040204" pitchFamily="50" charset="-128"/>
            </a:endParaRPr>
          </a:p>
          <a:p>
            <a:r>
              <a:rPr kumimoji="1" lang="ja-JP" altLang="en-US" sz="1000" b="1" dirty="0">
                <a:latin typeface="Meiryo UI" panose="020B0604030504040204" pitchFamily="50" charset="-128"/>
                <a:ea typeface="Meiryo UI" panose="020B0604030504040204" pitchFamily="50" charset="-128"/>
              </a:rPr>
              <a:t>（抜粋）</a:t>
            </a:r>
            <a:endParaRPr kumimoji="1" lang="en-US" altLang="ja-JP" sz="1000" b="1" dirty="0">
              <a:latin typeface="Meiryo UI" panose="020B0604030504040204" pitchFamily="50" charset="-128"/>
              <a:ea typeface="Meiryo UI" panose="020B0604030504040204" pitchFamily="50" charset="-128"/>
            </a:endParaRPr>
          </a:p>
          <a:p>
            <a:pPr>
              <a:spcBef>
                <a:spcPts val="400"/>
              </a:spcBef>
            </a:pPr>
            <a:r>
              <a:rPr kumimoji="1" lang="ja-JP" altLang="en-US" sz="1000" dirty="0">
                <a:latin typeface="Meiryo UI" panose="020B0604030504040204" pitchFamily="50" charset="-128"/>
                <a:ea typeface="Meiryo UI" panose="020B0604030504040204" pitchFamily="50" charset="-128"/>
              </a:rPr>
              <a:t>「大阪ブルー・オーシャン・ビジョン」の実現に向けて、ペットボトルのリサイクルが進んでいる。府と市が連携した取組は</a:t>
            </a:r>
            <a:r>
              <a:rPr kumimoji="1" lang="en-US" altLang="ja-JP" sz="1000" dirty="0">
                <a:latin typeface="Meiryo UI" panose="020B0604030504040204" pitchFamily="50" charset="-128"/>
                <a:ea typeface="Meiryo UI" panose="020B0604030504040204" pitchFamily="50" charset="-128"/>
              </a:rPr>
              <a:t>SDGs</a:t>
            </a:r>
            <a:r>
              <a:rPr kumimoji="1" lang="ja-JP" altLang="en-US" sz="1000" dirty="0">
                <a:latin typeface="Meiryo UI" panose="020B0604030504040204" pitchFamily="50" charset="-128"/>
                <a:ea typeface="Meiryo UI" panose="020B0604030504040204" pitchFamily="50" charset="-128"/>
              </a:rPr>
              <a:t>未来都市等の選定開始以来、初の試みであるため今後の展開に期待する。まずは大阪市から始めて、大阪府域に展開していく手法は、効果的であると評価できる。</a:t>
            </a:r>
            <a:endParaRPr kumimoji="1" lang="en-US" altLang="ja-JP" sz="1000" dirty="0">
              <a:latin typeface="Meiryo UI" panose="020B0604030504040204" pitchFamily="50" charset="-128"/>
              <a:ea typeface="Meiryo UI" panose="020B0604030504040204" pitchFamily="50" charset="-128"/>
            </a:endParaRPr>
          </a:p>
        </p:txBody>
      </p:sp>
      <p:grpSp>
        <p:nvGrpSpPr>
          <p:cNvPr id="14" name="グループ化 13">
            <a:extLst>
              <a:ext uri="{FF2B5EF4-FFF2-40B4-BE49-F238E27FC236}">
                <a16:creationId xmlns:a16="http://schemas.microsoft.com/office/drawing/2014/main" id="{2A4F5D82-C8CD-4296-AA6D-A1DB6D67622B}"/>
              </a:ext>
            </a:extLst>
          </p:cNvPr>
          <p:cNvGrpSpPr/>
          <p:nvPr/>
        </p:nvGrpSpPr>
        <p:grpSpPr>
          <a:xfrm>
            <a:off x="1244146" y="5316542"/>
            <a:ext cx="5715454" cy="1741604"/>
            <a:chOff x="6882985" y="3058664"/>
            <a:chExt cx="6123401" cy="2095050"/>
          </a:xfrm>
        </p:grpSpPr>
        <p:sp>
          <p:nvSpPr>
            <p:cNvPr id="15" name="二等辺三角形 14">
              <a:extLst>
                <a:ext uri="{FF2B5EF4-FFF2-40B4-BE49-F238E27FC236}">
                  <a16:creationId xmlns:a16="http://schemas.microsoft.com/office/drawing/2014/main" id="{D410D3AE-C5CB-4296-AEEC-D1B106BFBD2C}"/>
                </a:ext>
              </a:extLst>
            </p:cNvPr>
            <p:cNvSpPr/>
            <p:nvPr/>
          </p:nvSpPr>
          <p:spPr>
            <a:xfrm rot="10800000">
              <a:off x="9419138" y="3104248"/>
              <a:ext cx="627259" cy="19690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AB1279CE-2046-43DF-BF1F-2B828D01E2D5}"/>
                </a:ext>
              </a:extLst>
            </p:cNvPr>
            <p:cNvSpPr txBox="1"/>
            <p:nvPr/>
          </p:nvSpPr>
          <p:spPr>
            <a:xfrm>
              <a:off x="9412874" y="3125595"/>
              <a:ext cx="1040154" cy="129583"/>
            </a:xfrm>
            <a:prstGeom prst="rect">
              <a:avLst/>
            </a:prstGeom>
            <a:noFill/>
          </p:spPr>
          <p:txBody>
            <a:bodyPr wrap="square" lIns="0" tIns="0" rIns="0" bIns="0" rtlCol="0" anchor="ctr" anchorCtr="0">
              <a:spAutoFit/>
            </a:bodyPr>
            <a:lstStyle/>
            <a:p>
              <a:r>
                <a:rPr lang="ja-JP" altLang="en-US" sz="700" b="1" dirty="0">
                  <a:latin typeface="Meiryo UI" panose="020B0604030504040204" pitchFamily="50" charset="-128"/>
                  <a:ea typeface="Meiryo UI" panose="020B0604030504040204" pitchFamily="50" charset="-128"/>
                  <a:cs typeface="Meiryo UI" panose="020B0604030504040204" pitchFamily="50" charset="-128"/>
                </a:rPr>
                <a:t>事業連携協定</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二等辺三角形 16">
              <a:extLst>
                <a:ext uri="{FF2B5EF4-FFF2-40B4-BE49-F238E27FC236}">
                  <a16:creationId xmlns:a16="http://schemas.microsoft.com/office/drawing/2014/main" id="{DDB81980-1181-4428-AA8D-8781CBD8DE97}"/>
                </a:ext>
              </a:extLst>
            </p:cNvPr>
            <p:cNvSpPr/>
            <p:nvPr/>
          </p:nvSpPr>
          <p:spPr>
            <a:xfrm>
              <a:off x="9446545" y="4830717"/>
              <a:ext cx="627259" cy="19690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7361097B-3356-4349-9B1D-3D5712B37600}"/>
                </a:ext>
              </a:extLst>
            </p:cNvPr>
            <p:cNvSpPr txBox="1"/>
            <p:nvPr/>
          </p:nvSpPr>
          <p:spPr>
            <a:xfrm>
              <a:off x="9226378" y="4903433"/>
              <a:ext cx="1040154" cy="129583"/>
            </a:xfrm>
            <a:prstGeom prst="rect">
              <a:avLst/>
            </a:prstGeom>
            <a:noFill/>
          </p:spPr>
          <p:txBody>
            <a:bodyPr wrap="square" lIns="0" tIns="0" rIns="0" bIns="0" rtlCol="0" anchor="ctr" anchorCtr="0">
              <a:spAutoFit/>
            </a:bodyPr>
            <a:lstStyle/>
            <a:p>
              <a:pPr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制度融資</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65E6CE8B-F0BB-49D7-8DB4-16D3D4CF91CE}"/>
                </a:ext>
              </a:extLst>
            </p:cNvPr>
            <p:cNvSpPr txBox="1"/>
            <p:nvPr/>
          </p:nvSpPr>
          <p:spPr>
            <a:xfrm>
              <a:off x="10233884" y="3132588"/>
              <a:ext cx="1734105" cy="129583"/>
            </a:xfrm>
            <a:prstGeom prst="rect">
              <a:avLst/>
            </a:prstGeom>
            <a:noFill/>
          </p:spPr>
          <p:txBody>
            <a:bodyPr wrap="square" lIns="0" tIns="0" rIns="0" bIns="0" rtlCol="0" anchor="ctr" anchorCtr="0">
              <a:spAutoFit/>
            </a:bodyPr>
            <a:lstStyle/>
            <a:p>
              <a:pPr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自治体（公募及び適否の判断）</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a:extLst>
                <a:ext uri="{FF2B5EF4-FFF2-40B4-BE49-F238E27FC236}">
                  <a16:creationId xmlns:a16="http://schemas.microsoft.com/office/drawing/2014/main" id="{9D428E3F-4D30-4F84-A9FB-EBDE3A7FD76B}"/>
                </a:ext>
              </a:extLst>
            </p:cNvPr>
            <p:cNvSpPr txBox="1"/>
            <p:nvPr/>
          </p:nvSpPr>
          <p:spPr>
            <a:xfrm>
              <a:off x="10236638" y="4910798"/>
              <a:ext cx="2769748" cy="129583"/>
            </a:xfrm>
            <a:prstGeom prst="rect">
              <a:avLst/>
            </a:prstGeom>
            <a:noFill/>
          </p:spPr>
          <p:txBody>
            <a:bodyPr wrap="square" lIns="0" tIns="0" rIns="0" bIns="0" rtlCol="0" anchor="ctr" anchorCtr="0">
              <a:spAutoFit/>
            </a:bodyPr>
            <a:lstStyle/>
            <a:p>
              <a:pPr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地域の金融機関（設備投資支援</a:t>
              </a:r>
              <a:r>
                <a:rPr lang="en-US" altLang="ja-JP" sz="700"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700" b="1" dirty="0">
                  <a:latin typeface="Meiryo UI" panose="020B0604030504040204" pitchFamily="50" charset="-128"/>
                  <a:ea typeface="Meiryo UI" panose="020B0604030504040204" pitchFamily="50" charset="-128"/>
                  <a:cs typeface="Meiryo UI" panose="020B0604030504040204" pitchFamily="50" charset="-128"/>
                </a:rPr>
                <a:t>ビジネス支援資金</a:t>
              </a:r>
              <a:r>
                <a:rPr lang="en-US" altLang="ja-JP" sz="7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1" name="図 20">
              <a:extLst>
                <a:ext uri="{FF2B5EF4-FFF2-40B4-BE49-F238E27FC236}">
                  <a16:creationId xmlns:a16="http://schemas.microsoft.com/office/drawing/2014/main" id="{D5D3355E-C175-445F-833D-CBC9CCB3EEAC}"/>
                </a:ext>
              </a:extLst>
            </p:cNvPr>
            <p:cNvPicPr>
              <a:picLocks noChangeAspect="1"/>
            </p:cNvPicPr>
            <p:nvPr/>
          </p:nvPicPr>
          <p:blipFill>
            <a:blip r:embed="rId3"/>
            <a:stretch>
              <a:fillRect/>
            </a:stretch>
          </p:blipFill>
          <p:spPr>
            <a:xfrm>
              <a:off x="7062489" y="3354925"/>
              <a:ext cx="5684127" cy="1424773"/>
            </a:xfrm>
            <a:prstGeom prst="rect">
              <a:avLst/>
            </a:prstGeom>
            <a:ln>
              <a:solidFill>
                <a:schemeClr val="accent1"/>
              </a:solidFill>
            </a:ln>
          </p:spPr>
        </p:pic>
        <p:sp>
          <p:nvSpPr>
            <p:cNvPr id="22" name="正方形/長方形 21">
              <a:extLst>
                <a:ext uri="{FF2B5EF4-FFF2-40B4-BE49-F238E27FC236}">
                  <a16:creationId xmlns:a16="http://schemas.microsoft.com/office/drawing/2014/main" id="{4FAA3B2D-FFE9-4547-AC3F-302C65E59C05}"/>
                </a:ext>
              </a:extLst>
            </p:cNvPr>
            <p:cNvSpPr/>
            <p:nvPr/>
          </p:nvSpPr>
          <p:spPr>
            <a:xfrm>
              <a:off x="6882985" y="3058664"/>
              <a:ext cx="6046029" cy="2095050"/>
            </a:xfrm>
            <a:prstGeom prst="rect">
              <a:avLst/>
            </a:prstGeom>
            <a:no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sp>
        <p:nvSpPr>
          <p:cNvPr id="23" name="スライド番号プレースホルダー 5">
            <a:extLst>
              <a:ext uri="{FF2B5EF4-FFF2-40B4-BE49-F238E27FC236}">
                <a16:creationId xmlns:a16="http://schemas.microsoft.com/office/drawing/2014/main" id="{CBB1467F-6E03-4280-A921-0B5C3EA000F0}"/>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a:solidFill>
                  <a:prstClr val="black"/>
                </a:solidFill>
              </a:rPr>
              <a:t>5</a:t>
            </a:r>
            <a:endParaRPr kumimoji="1" lang="ja-JP" altLang="en-US" dirty="0">
              <a:solidFill>
                <a:prstClr val="black"/>
              </a:solidFill>
            </a:endParaRPr>
          </a:p>
        </p:txBody>
      </p:sp>
      <p:sp>
        <p:nvSpPr>
          <p:cNvPr id="24" name="テキスト ボックス 23">
            <a:extLst>
              <a:ext uri="{FF2B5EF4-FFF2-40B4-BE49-F238E27FC236}">
                <a16:creationId xmlns:a16="http://schemas.microsoft.com/office/drawing/2014/main" id="{464CE964-ACA2-4D6B-912D-6F30C9542A34}"/>
              </a:ext>
            </a:extLst>
          </p:cNvPr>
          <p:cNvSpPr txBox="1"/>
          <p:nvPr/>
        </p:nvSpPr>
        <p:spPr>
          <a:xfrm>
            <a:off x="89843" y="620906"/>
            <a:ext cx="8850497"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③　府自らの取組みの推進</a:t>
            </a:r>
            <a:endParaRPr kumimoji="1" lang="en-US" altLang="ja-JP" dirty="0">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54BAA382-313D-4781-903D-7ED6493D8A43}"/>
              </a:ext>
            </a:extLst>
          </p:cNvPr>
          <p:cNvSpPr/>
          <p:nvPr/>
        </p:nvSpPr>
        <p:spPr>
          <a:xfrm>
            <a:off x="-1" y="10621"/>
            <a:ext cx="1279842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１ ．令和７年度の事業報告・予定</a:t>
            </a:r>
            <a:endParaRPr kumimoji="1" lang="zh-TW" altLang="en-US" sz="2400" b="1" dirty="0">
              <a:solidFill>
                <a:prstClr val="white"/>
              </a:solidFill>
              <a:latin typeface="Meiryo UI" panose="020B0604030504040204" pitchFamily="50" charset="-128"/>
              <a:ea typeface="Meiryo UI" panose="020B0604030504040204" pitchFamily="50" charset="-128"/>
            </a:endParaRPr>
          </a:p>
        </p:txBody>
      </p:sp>
      <p:sp>
        <p:nvSpPr>
          <p:cNvPr id="26" name="スライド番号プレースホルダー 5">
            <a:extLst>
              <a:ext uri="{FF2B5EF4-FFF2-40B4-BE49-F238E27FC236}">
                <a16:creationId xmlns:a16="http://schemas.microsoft.com/office/drawing/2014/main" id="{D63DDC43-7CB9-4311-B550-FA8F487D996C}"/>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6</a:t>
            </a:fld>
            <a:endParaRPr kumimoji="1" lang="ja-JP" altLang="en-US">
              <a:solidFill>
                <a:prstClr val="black"/>
              </a:solidFill>
            </a:endParaRPr>
          </a:p>
        </p:txBody>
      </p:sp>
    </p:spTree>
    <p:extLst>
      <p:ext uri="{BB962C8B-B14F-4D97-AF65-F5344CB8AC3E}">
        <p14:creationId xmlns:p14="http://schemas.microsoft.com/office/powerpoint/2010/main" val="4002701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66506" y="986399"/>
            <a:ext cx="12527294" cy="6093976"/>
          </a:xfrm>
          <a:prstGeom prst="rect">
            <a:avLst/>
          </a:prstGeom>
          <a:solidFill>
            <a:schemeClr val="bg1">
              <a:lumMod val="95000"/>
            </a:schemeClr>
          </a:solidFill>
        </p:spPr>
        <p:txBody>
          <a:bodyPr wrap="square">
            <a:spAutoFit/>
          </a:bodyPr>
          <a:lstStyle/>
          <a:p>
            <a:pPr indent="76101"/>
            <a:r>
              <a:rPr lang="ja-JP" altLang="en-US" sz="1600" b="1" dirty="0">
                <a:latin typeface="Meiryo UI" panose="020B0604030504040204" pitchFamily="50" charset="-128"/>
                <a:ea typeface="Meiryo UI" panose="020B0604030504040204" pitchFamily="50" charset="-128"/>
              </a:rPr>
              <a:t>〇 </a:t>
            </a:r>
            <a:r>
              <a:rPr lang="en-US" altLang="ja-JP" sz="1600" b="1" dirty="0">
                <a:latin typeface="Meiryo UI" panose="020B0604030504040204" pitchFamily="50" charset="-128"/>
                <a:ea typeface="Meiryo UI" panose="020B0604030504040204" pitchFamily="50" charset="-128"/>
              </a:rPr>
              <a:t>NPO</a:t>
            </a:r>
            <a:r>
              <a:rPr lang="ja-JP" altLang="en-US" sz="1600" b="1" dirty="0">
                <a:latin typeface="Meiryo UI" panose="020B0604030504040204" pitchFamily="50" charset="-128"/>
                <a:ea typeface="Meiryo UI" panose="020B0604030504040204" pitchFamily="50" charset="-128"/>
              </a:rPr>
              <a:t>等活動支援による社会課題解決事業</a:t>
            </a:r>
            <a:endParaRPr lang="en-US" altLang="ja-JP" sz="1600" b="1" dirty="0">
              <a:latin typeface="Meiryo UI" panose="020B0604030504040204" pitchFamily="50" charset="-128"/>
              <a:ea typeface="Meiryo UI" panose="020B0604030504040204" pitchFamily="50" charset="-128"/>
            </a:endParaRPr>
          </a:p>
          <a:p>
            <a:pPr indent="76101"/>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R5</a:t>
            </a:r>
            <a:r>
              <a:rPr lang="ja-JP" altLang="en-US" sz="1600" dirty="0">
                <a:latin typeface="Meiryo UI" panose="020B0604030504040204" pitchFamily="50" charset="-128"/>
                <a:ea typeface="Meiryo UI" panose="020B0604030504040204" pitchFamily="50" charset="-128"/>
              </a:rPr>
              <a:t>年度から大阪・関西万博に向け、「</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」をテーマに、</a:t>
            </a:r>
            <a:r>
              <a:rPr lang="en-US" altLang="ja-JP" sz="1600" dirty="0">
                <a:latin typeface="Meiryo UI" panose="020B0604030504040204" pitchFamily="50" charset="-128"/>
                <a:ea typeface="Meiryo UI" panose="020B0604030504040204" pitchFamily="50" charset="-128"/>
              </a:rPr>
              <a:t>NPO</a:t>
            </a:r>
            <a:r>
              <a:rPr lang="ja-JP" altLang="en-US" sz="1600" dirty="0">
                <a:latin typeface="Meiryo UI" panose="020B0604030504040204" pitchFamily="50" charset="-128"/>
                <a:ea typeface="Meiryo UI" panose="020B0604030504040204" pitchFamily="50" charset="-128"/>
              </a:rPr>
              <a:t>による社会課題の解決に寄与する活動を支援。</a:t>
            </a:r>
            <a:endParaRPr lang="en-US" altLang="ja-JP" sz="1600" dirty="0">
              <a:latin typeface="Meiryo UI" panose="020B0604030504040204" pitchFamily="50" charset="-128"/>
              <a:ea typeface="Meiryo UI" panose="020B0604030504040204" pitchFamily="50" charset="-128"/>
            </a:endParaRPr>
          </a:p>
          <a:p>
            <a:pPr indent="76101"/>
            <a:r>
              <a:rPr lang="ja-JP" altLang="en-US" sz="16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※R2</a:t>
            </a:r>
            <a:r>
              <a:rPr lang="ja-JP" altLang="en-US" sz="1200" dirty="0">
                <a:latin typeface="Meiryo UI" panose="020B0604030504040204" pitchFamily="50" charset="-128"/>
                <a:ea typeface="Meiryo UI" panose="020B0604030504040204" pitchFamily="50" charset="-128"/>
              </a:rPr>
              <a:t>年度～</a:t>
            </a:r>
            <a:r>
              <a:rPr lang="en-US" altLang="ja-JP" sz="1200" dirty="0">
                <a:latin typeface="Meiryo UI" panose="020B0604030504040204" pitchFamily="50" charset="-128"/>
                <a:ea typeface="Meiryo UI" panose="020B0604030504040204" pitchFamily="50" charset="-128"/>
              </a:rPr>
              <a:t>R4</a:t>
            </a:r>
            <a:r>
              <a:rPr lang="ja-JP" altLang="en-US" sz="1200" dirty="0">
                <a:latin typeface="Meiryo UI" panose="020B0604030504040204" pitchFamily="50" charset="-128"/>
                <a:ea typeface="Meiryo UI" panose="020B0604030504040204" pitchFamily="50" charset="-128"/>
              </a:rPr>
              <a:t>年度のテーマ：コロナ禍で生じた社会課題の解決）</a:t>
            </a:r>
            <a:endParaRPr lang="en-US" altLang="ja-JP" sz="1200" dirty="0">
              <a:latin typeface="Meiryo UI" panose="020B0604030504040204" pitchFamily="50" charset="-128"/>
              <a:ea typeface="Meiryo UI" panose="020B0604030504040204" pitchFamily="50" charset="-128"/>
            </a:endParaRPr>
          </a:p>
          <a:p>
            <a:pPr indent="76101"/>
            <a:endParaRPr lang="en-US" altLang="ja-JP" sz="1200"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対　象</a:t>
            </a:r>
            <a:r>
              <a:rPr lang="en-US" altLang="ja-JP" sz="1600" b="1" dirty="0">
                <a:latin typeface="Meiryo UI" panose="020B0604030504040204" pitchFamily="50" charset="-128"/>
                <a:ea typeface="Meiryo UI" panose="020B0604030504040204" pitchFamily="50" charset="-128"/>
              </a:rPr>
              <a:t>】</a:t>
            </a:r>
          </a:p>
          <a:p>
            <a:pPr marL="180000"/>
            <a:r>
              <a:rPr lang="ja-JP" altLang="en-US" sz="1600" dirty="0">
                <a:solidFill>
                  <a:prstClr val="black"/>
                </a:solidFill>
                <a:latin typeface="Meiryo UI" panose="020B0604030504040204" pitchFamily="50" charset="-128"/>
                <a:ea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rPr>
              <a:t>NPO</a:t>
            </a:r>
            <a:r>
              <a:rPr lang="ja-JP" altLang="ja-JP" sz="1600" dirty="0">
                <a:solidFill>
                  <a:prstClr val="black"/>
                </a:solidFill>
                <a:latin typeface="Meiryo UI" panose="020B0604030504040204" pitchFamily="50" charset="-128"/>
                <a:ea typeface="Meiryo UI" panose="020B0604030504040204" pitchFamily="50" charset="-128"/>
              </a:rPr>
              <a:t>法人</a:t>
            </a:r>
            <a:r>
              <a:rPr lang="ja-JP" altLang="en-US" sz="1600" dirty="0">
                <a:solidFill>
                  <a:prstClr val="black"/>
                </a:solidFill>
                <a:latin typeface="Meiryo UI" panose="020B0604030504040204" pitchFamily="50" charset="-128"/>
                <a:ea typeface="Meiryo UI" panose="020B0604030504040204" pitchFamily="50" charset="-128"/>
              </a:rPr>
              <a:t>のほか、一般社団法人・一般財団法人</a:t>
            </a:r>
            <a:r>
              <a:rPr lang="en-US" altLang="ja-JP" sz="1600" dirty="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非営利型</a:t>
            </a:r>
            <a:r>
              <a:rPr lang="en-US" altLang="ja-JP" sz="1600" dirty="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、公益法人、</a:t>
            </a:r>
            <a:endParaRPr lang="en-US" altLang="ja-JP" sz="1600" dirty="0">
              <a:solidFill>
                <a:prstClr val="black"/>
              </a:solidFill>
              <a:latin typeface="Meiryo UI" panose="020B0604030504040204" pitchFamily="50" charset="-128"/>
              <a:ea typeface="Meiryo UI" panose="020B0604030504040204" pitchFamily="50" charset="-128"/>
            </a:endParaRPr>
          </a:p>
          <a:p>
            <a:pPr marL="180000"/>
            <a:r>
              <a:rPr lang="ja-JP" altLang="en-US" sz="1600" dirty="0">
                <a:solidFill>
                  <a:prstClr val="black"/>
                </a:solidFill>
                <a:latin typeface="Meiryo UI" panose="020B0604030504040204" pitchFamily="50" charset="-128"/>
                <a:ea typeface="Meiryo UI" panose="020B0604030504040204" pitchFamily="50" charset="-128"/>
              </a:rPr>
              <a:t>　社会福祉法人</a:t>
            </a:r>
            <a:r>
              <a:rPr lang="ja-JP" altLang="ja-JP" sz="1600" dirty="0">
                <a:latin typeface="Meiryo UI" panose="020B0604030504040204" pitchFamily="50" charset="-128"/>
                <a:ea typeface="Meiryo UI" panose="020B0604030504040204" pitchFamily="50" charset="-128"/>
              </a:rPr>
              <a:t>等、営利を目的としない法人</a:t>
            </a:r>
            <a:endParaRPr lang="en-US" altLang="ja-JP" sz="1600" dirty="0">
              <a:latin typeface="Meiryo UI" panose="020B0604030504040204" pitchFamily="50" charset="-128"/>
              <a:ea typeface="Meiryo UI" panose="020B0604030504040204" pitchFamily="50" charset="-128"/>
            </a:endParaRPr>
          </a:p>
          <a:p>
            <a:pPr marL="180000"/>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SDGs17</a:t>
            </a:r>
            <a:r>
              <a:rPr lang="ja-JP" altLang="en-US" sz="1600" dirty="0">
                <a:latin typeface="Meiryo UI" panose="020B0604030504040204" pitchFamily="50" charset="-128"/>
                <a:ea typeface="Meiryo UI" panose="020B0604030504040204" pitchFamily="50" charset="-128"/>
              </a:rPr>
              <a:t>ゴールのうち、６つの重点テーマのいずれかの達成に寄与する事業</a:t>
            </a:r>
            <a:endParaRPr lang="en-US" altLang="ja-JP" sz="1600" dirty="0">
              <a:latin typeface="Meiryo UI" panose="020B0604030504040204" pitchFamily="50" charset="-128"/>
              <a:ea typeface="Meiryo UI" panose="020B0604030504040204" pitchFamily="50" charset="-128"/>
            </a:endParaRPr>
          </a:p>
          <a:p>
            <a:pPr>
              <a:buClr>
                <a:srgbClr val="002060"/>
              </a:buClr>
            </a:pPr>
            <a:endParaRPr lang="en-US" altLang="ja-JP" sz="1600" u="sng" dirty="0">
              <a:latin typeface="Meiryo UI" panose="020B0604030504040204" pitchFamily="50" charset="-128"/>
              <a:ea typeface="Meiryo UI" panose="020B0604030504040204" pitchFamily="50" charset="-128"/>
            </a:endParaRPr>
          </a:p>
          <a:p>
            <a:pPr>
              <a:buClr>
                <a:srgbClr val="002060"/>
              </a:buClr>
            </a:pPr>
            <a:endParaRPr lang="en-US" altLang="ja-JP" sz="1600" b="1" u="sng" dirty="0">
              <a:solidFill>
                <a:prstClr val="black"/>
              </a:solidFill>
              <a:latin typeface="Meiryo UI" panose="020B0604030504040204" pitchFamily="50" charset="-128"/>
              <a:ea typeface="Meiryo UI" panose="020B0604030504040204" pitchFamily="50" charset="-128"/>
            </a:endParaRPr>
          </a:p>
          <a:p>
            <a:pPr>
              <a:buClr>
                <a:srgbClr val="002060"/>
              </a:buClr>
            </a:pPr>
            <a:endParaRPr lang="en-US" altLang="ja-JP" sz="1600" b="1" u="sng" dirty="0">
              <a:solidFill>
                <a:prstClr val="black"/>
              </a:solidFill>
              <a:latin typeface="Meiryo UI" panose="020B0604030504040204" pitchFamily="50" charset="-128"/>
              <a:ea typeface="Meiryo UI" panose="020B0604030504040204" pitchFamily="50" charset="-128"/>
            </a:endParaRPr>
          </a:p>
          <a:p>
            <a:pPr>
              <a:buClr>
                <a:srgbClr val="002060"/>
              </a:buClr>
            </a:pPr>
            <a:endParaRPr lang="en-US" altLang="ja-JP" sz="1600" b="1" u="sng" dirty="0">
              <a:solidFill>
                <a:prstClr val="black"/>
              </a:solidFill>
              <a:latin typeface="Meiryo UI" panose="020B0604030504040204" pitchFamily="50" charset="-128"/>
              <a:ea typeface="Meiryo UI" panose="020B0604030504040204" pitchFamily="50" charset="-128"/>
            </a:endParaRPr>
          </a:p>
          <a:p>
            <a:pPr>
              <a:buClr>
                <a:srgbClr val="002060"/>
              </a:buClr>
            </a:pPr>
            <a:endParaRPr lang="en-US" altLang="ja-JP" sz="1600" b="1" u="sng" dirty="0">
              <a:solidFill>
                <a:prstClr val="black"/>
              </a:solidFill>
              <a:latin typeface="Meiryo UI" panose="020B0604030504040204" pitchFamily="50" charset="-128"/>
              <a:ea typeface="Meiryo UI" panose="020B0604030504040204" pitchFamily="50" charset="-128"/>
            </a:endParaRPr>
          </a:p>
          <a:p>
            <a:pPr>
              <a:buClr>
                <a:srgbClr val="002060"/>
              </a:buClr>
            </a:pPr>
            <a:endParaRPr lang="en-US" altLang="ja-JP" sz="1600" b="1" u="sng" dirty="0">
              <a:solidFill>
                <a:prstClr val="black"/>
              </a:solidFill>
              <a:latin typeface="Meiryo UI" panose="020B0604030504040204" pitchFamily="50" charset="-128"/>
              <a:ea typeface="Meiryo UI" panose="020B0604030504040204" pitchFamily="50" charset="-128"/>
            </a:endParaRPr>
          </a:p>
          <a:p>
            <a:pPr>
              <a:buClr>
                <a:srgbClr val="002060"/>
              </a:buClr>
            </a:pPr>
            <a:r>
              <a:rPr lang="en-US" altLang="ja-JP" sz="1600" b="1" u="sng" dirty="0">
                <a:solidFill>
                  <a:prstClr val="black"/>
                </a:solidFill>
                <a:latin typeface="Meiryo UI" panose="020B0604030504040204" pitchFamily="50" charset="-128"/>
                <a:ea typeface="Meiryo UI" panose="020B0604030504040204" pitchFamily="50" charset="-128"/>
              </a:rPr>
              <a:t>【</a:t>
            </a:r>
            <a:r>
              <a:rPr lang="ja-JP" altLang="en-US" sz="1600" b="1" u="sng" dirty="0">
                <a:solidFill>
                  <a:prstClr val="black"/>
                </a:solidFill>
                <a:latin typeface="Meiryo UI" panose="020B0604030504040204" pitchFamily="50" charset="-128"/>
                <a:ea typeface="Meiryo UI" panose="020B0604030504040204" pitchFamily="50" charset="-128"/>
              </a:rPr>
              <a:t>スケジュール</a:t>
            </a:r>
            <a:r>
              <a:rPr lang="en-US" altLang="ja-JP" sz="1600" b="1" u="sng" dirty="0">
                <a:solidFill>
                  <a:prstClr val="black"/>
                </a:solidFill>
                <a:latin typeface="Meiryo UI" panose="020B0604030504040204" pitchFamily="50" charset="-128"/>
                <a:ea typeface="Meiryo UI" panose="020B0604030504040204" pitchFamily="50" charset="-128"/>
              </a:rPr>
              <a:t>】</a:t>
            </a:r>
          </a:p>
          <a:p>
            <a:pPr>
              <a:buClr>
                <a:srgbClr val="002060"/>
              </a:buClr>
            </a:pPr>
            <a:endParaRPr lang="en-US" altLang="ja-JP" sz="1600" b="1" u="sng" dirty="0">
              <a:solidFill>
                <a:prstClr val="black"/>
              </a:solidFill>
              <a:latin typeface="Meiryo UI" panose="020B0604030504040204" pitchFamily="50" charset="-128"/>
              <a:ea typeface="Meiryo UI" panose="020B0604030504040204" pitchFamily="50" charset="-128"/>
            </a:endParaRPr>
          </a:p>
          <a:p>
            <a:pPr>
              <a:buClr>
                <a:srgbClr val="002060"/>
              </a:buClr>
            </a:pPr>
            <a:endParaRPr lang="en-US" altLang="ja-JP" sz="1600" b="1" u="sng" dirty="0">
              <a:solidFill>
                <a:prstClr val="black"/>
              </a:solidFill>
              <a:latin typeface="Meiryo UI" panose="020B0604030504040204" pitchFamily="50" charset="-128"/>
              <a:ea typeface="Meiryo UI" panose="020B0604030504040204" pitchFamily="50" charset="-128"/>
            </a:endParaRPr>
          </a:p>
          <a:p>
            <a:pPr>
              <a:buClr>
                <a:srgbClr val="002060"/>
              </a:buClr>
            </a:pPr>
            <a:endParaRPr lang="en-US" altLang="ja-JP" sz="1600" b="1" u="sng" dirty="0">
              <a:solidFill>
                <a:prstClr val="black"/>
              </a:solidFill>
              <a:latin typeface="Meiryo UI" panose="020B0604030504040204" pitchFamily="50" charset="-128"/>
              <a:ea typeface="Meiryo UI" panose="020B0604030504040204" pitchFamily="50" charset="-128"/>
            </a:endParaRPr>
          </a:p>
          <a:p>
            <a:pPr>
              <a:buClr>
                <a:srgbClr val="002060"/>
              </a:buClr>
            </a:pPr>
            <a:endParaRPr lang="en-US" altLang="ja-JP" sz="1600" b="1" u="sng" dirty="0">
              <a:solidFill>
                <a:prstClr val="black"/>
              </a:solidFill>
              <a:latin typeface="Meiryo UI" panose="020B0604030504040204" pitchFamily="50" charset="-128"/>
              <a:ea typeface="Meiryo UI" panose="020B0604030504040204" pitchFamily="50" charset="-128"/>
            </a:endParaRPr>
          </a:p>
          <a:p>
            <a:pPr>
              <a:buClr>
                <a:srgbClr val="002060"/>
              </a:buClr>
            </a:pPr>
            <a:endParaRPr lang="en-US" altLang="ja-JP" sz="1600" b="1" u="sng" dirty="0">
              <a:solidFill>
                <a:prstClr val="black"/>
              </a:solidFill>
              <a:latin typeface="Meiryo UI" panose="020B0604030504040204" pitchFamily="50" charset="-128"/>
              <a:ea typeface="Meiryo UI" panose="020B0604030504040204" pitchFamily="50" charset="-128"/>
            </a:endParaRPr>
          </a:p>
          <a:p>
            <a:pPr>
              <a:buClr>
                <a:srgbClr val="002060"/>
              </a:buClr>
            </a:pPr>
            <a:r>
              <a:rPr lang="en-US" altLang="ja-JP" sz="1600" b="1" dirty="0">
                <a:solidFill>
                  <a:prstClr val="black"/>
                </a:solidFill>
                <a:latin typeface="Meiryo UI" panose="020B0604030504040204" pitchFamily="50" charset="-128"/>
                <a:ea typeface="Meiryo UI" panose="020B0604030504040204" pitchFamily="50" charset="-128"/>
              </a:rPr>
              <a:t>【R7</a:t>
            </a:r>
            <a:r>
              <a:rPr lang="ja-JP" altLang="en-US" sz="1600" b="1" dirty="0">
                <a:solidFill>
                  <a:prstClr val="black"/>
                </a:solidFill>
                <a:latin typeface="Meiryo UI" panose="020B0604030504040204" pitchFamily="50" charset="-128"/>
                <a:ea typeface="Meiryo UI" panose="020B0604030504040204" pitchFamily="50" charset="-128"/>
              </a:rPr>
              <a:t>年度の採択団体</a:t>
            </a:r>
            <a:r>
              <a:rPr lang="en-US" altLang="ja-JP" sz="1600" b="1" dirty="0">
                <a:solidFill>
                  <a:prstClr val="black"/>
                </a:solidFill>
                <a:latin typeface="Meiryo UI" panose="020B0604030504040204" pitchFamily="50" charset="-128"/>
                <a:ea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rPr>
              <a:t>（</a:t>
            </a:r>
            <a:r>
              <a:rPr lang="en-US" altLang="ja-JP" sz="1600" b="1" dirty="0">
                <a:solidFill>
                  <a:prstClr val="black"/>
                </a:solidFill>
                <a:latin typeface="Meiryo UI" panose="020B0604030504040204" pitchFamily="50" charset="-128"/>
                <a:ea typeface="Meiryo UI" panose="020B0604030504040204" pitchFamily="50" charset="-128"/>
              </a:rPr>
              <a:t>4</a:t>
            </a:r>
            <a:r>
              <a:rPr lang="ja-JP" altLang="en-US" sz="1600" b="1" dirty="0">
                <a:solidFill>
                  <a:prstClr val="black"/>
                </a:solidFill>
                <a:latin typeface="Meiryo UI" panose="020B0604030504040204" pitchFamily="50" charset="-128"/>
                <a:ea typeface="Meiryo UI" panose="020B0604030504040204" pitchFamily="50" charset="-128"/>
              </a:rPr>
              <a:t>団体）</a:t>
            </a:r>
            <a:endParaRPr lang="en-US" altLang="ja-JP" sz="1600" b="1" dirty="0">
              <a:solidFill>
                <a:prstClr val="black"/>
              </a:solidFill>
              <a:latin typeface="Meiryo UI" panose="020B0604030504040204" pitchFamily="50" charset="-128"/>
              <a:ea typeface="Meiryo UI" panose="020B0604030504040204" pitchFamily="50" charset="-128"/>
            </a:endParaRPr>
          </a:p>
          <a:p>
            <a:pPr>
              <a:buClr>
                <a:srgbClr val="002060"/>
              </a:buClr>
            </a:pPr>
            <a:r>
              <a:rPr lang="ja-JP" altLang="en-US" sz="1600" b="1" dirty="0">
                <a:solidFill>
                  <a:prstClr val="black"/>
                </a:solidFill>
                <a:latin typeface="Meiryo UI" panose="020B0604030504040204" pitchFamily="50" charset="-128"/>
                <a:ea typeface="Meiryo UI" panose="020B0604030504040204" pitchFamily="50" charset="-128"/>
              </a:rPr>
              <a:t>　</a:t>
            </a:r>
            <a:r>
              <a:rPr lang="ja-JP" altLang="en-US" sz="1500" b="1" dirty="0">
                <a:solidFill>
                  <a:prstClr val="black"/>
                </a:solidFill>
                <a:latin typeface="Meiryo UI" panose="020B0604030504040204" pitchFamily="50" charset="-128"/>
                <a:ea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rPr>
              <a:t>病気や障がいのある子どもたちの文化芸術体験を促進し、文化施設や音楽団体がインクルーシブな取り組みを学ぶ機会を提供（特定非営利活動法人 </a:t>
            </a:r>
            <a:r>
              <a:rPr lang="en-US" altLang="ja-JP" sz="1500" dirty="0">
                <a:solidFill>
                  <a:prstClr val="black"/>
                </a:solidFill>
                <a:latin typeface="Meiryo UI" panose="020B0604030504040204" pitchFamily="50" charset="-128"/>
                <a:ea typeface="Meiryo UI" panose="020B0604030504040204" pitchFamily="50" charset="-128"/>
              </a:rPr>
              <a:t>AYA</a:t>
            </a:r>
            <a:r>
              <a:rPr lang="ja-JP" altLang="en-US" sz="1500" dirty="0">
                <a:solidFill>
                  <a:prstClr val="black"/>
                </a:solidFill>
                <a:latin typeface="Meiryo UI" panose="020B0604030504040204" pitchFamily="50" charset="-128"/>
                <a:ea typeface="Meiryo UI" panose="020B0604030504040204" pitchFamily="50" charset="-128"/>
              </a:rPr>
              <a:t>）</a:t>
            </a:r>
            <a:endParaRPr lang="en-US" altLang="ja-JP" sz="1500" dirty="0">
              <a:solidFill>
                <a:prstClr val="black"/>
              </a:solidFill>
              <a:latin typeface="Meiryo UI" panose="020B0604030504040204" pitchFamily="50" charset="-128"/>
              <a:ea typeface="Meiryo UI" panose="020B0604030504040204" pitchFamily="50" charset="-128"/>
            </a:endParaRPr>
          </a:p>
          <a:p>
            <a:pPr>
              <a:buClr>
                <a:srgbClr val="002060"/>
              </a:buClr>
            </a:pPr>
            <a:r>
              <a:rPr lang="ja-JP" altLang="en-US" sz="1500" dirty="0">
                <a:solidFill>
                  <a:prstClr val="black"/>
                </a:solidFill>
                <a:latin typeface="Meiryo UI" panose="020B0604030504040204" pitchFamily="50" charset="-128"/>
                <a:ea typeface="Meiryo UI" panose="020B0604030504040204" pitchFamily="50" charset="-128"/>
              </a:rPr>
              <a:t>　・経済的に困難な状況下にある子どもたち・社会的養護の子どもたちを対象に、金融教育普及を推進（</a:t>
            </a:r>
            <a:r>
              <a:rPr lang="zh-TW" altLang="en-US" sz="1500" dirty="0">
                <a:solidFill>
                  <a:prstClr val="black"/>
                </a:solidFill>
                <a:latin typeface="Meiryo UI" panose="020B0604030504040204" pitchFamily="50" charset="-128"/>
                <a:ea typeface="Meiryo UI" panose="020B0604030504040204" pitchFamily="50" charset="-128"/>
              </a:rPr>
              <a:t>一般社団法人日本金融教育支援機構</a:t>
            </a:r>
            <a:r>
              <a:rPr lang="ja-JP" altLang="en-US" sz="1500" dirty="0">
                <a:solidFill>
                  <a:prstClr val="black"/>
                </a:solidFill>
                <a:latin typeface="Meiryo UI" panose="020B0604030504040204" pitchFamily="50" charset="-128"/>
                <a:ea typeface="Meiryo UI" panose="020B0604030504040204" pitchFamily="50" charset="-128"/>
              </a:rPr>
              <a:t>）</a:t>
            </a:r>
            <a:endParaRPr lang="en-US" altLang="ja-JP" sz="1500" dirty="0">
              <a:solidFill>
                <a:prstClr val="black"/>
              </a:solidFill>
              <a:latin typeface="Meiryo UI" panose="020B0604030504040204" pitchFamily="50" charset="-128"/>
              <a:ea typeface="Meiryo UI" panose="020B0604030504040204" pitchFamily="50" charset="-128"/>
            </a:endParaRPr>
          </a:p>
          <a:p>
            <a:pPr>
              <a:buClr>
                <a:srgbClr val="002060"/>
              </a:buClr>
            </a:pPr>
            <a:r>
              <a:rPr lang="ja-JP" altLang="en-US" sz="1500" dirty="0">
                <a:solidFill>
                  <a:prstClr val="black"/>
                </a:solidFill>
                <a:latin typeface="Meiryo UI" panose="020B0604030504040204" pitchFamily="50" charset="-128"/>
                <a:ea typeface="Meiryo UI" panose="020B0604030504040204" pitchFamily="50" charset="-128"/>
              </a:rPr>
              <a:t>　・学校高学年の段階で「運動」・「食事」・「人間性（社会性）」の本質を一気通貫で学ぶことができるプログラムを開発（</a:t>
            </a:r>
            <a:r>
              <a:rPr lang="en-US" altLang="ja-JP" sz="1500" dirty="0">
                <a:solidFill>
                  <a:prstClr val="black"/>
                </a:solidFill>
                <a:latin typeface="Meiryo UI" panose="020B0604030504040204" pitchFamily="50" charset="-128"/>
                <a:ea typeface="Meiryo UI" panose="020B0604030504040204" pitchFamily="50" charset="-128"/>
              </a:rPr>
              <a:t>NPO</a:t>
            </a:r>
            <a:r>
              <a:rPr lang="ja-JP" altLang="en-US" sz="1500" dirty="0">
                <a:solidFill>
                  <a:prstClr val="black"/>
                </a:solidFill>
                <a:latin typeface="Meiryo UI" panose="020B0604030504040204" pitchFamily="50" charset="-128"/>
                <a:ea typeface="Meiryo UI" panose="020B0604030504040204" pitchFamily="50" charset="-128"/>
              </a:rPr>
              <a:t>法人 部活動リノベクエスト</a:t>
            </a:r>
            <a:r>
              <a:rPr lang="en-US" altLang="ja-JP" sz="1500" dirty="0" err="1">
                <a:solidFill>
                  <a:prstClr val="black"/>
                </a:solidFill>
                <a:latin typeface="Meiryo UI" panose="020B0604030504040204" pitchFamily="50" charset="-128"/>
                <a:ea typeface="Meiryo UI" panose="020B0604030504040204" pitchFamily="50" charset="-128"/>
              </a:rPr>
              <a:t>Labo</a:t>
            </a:r>
            <a:r>
              <a:rPr lang="ja-JP" altLang="en-US" sz="1500" dirty="0">
                <a:solidFill>
                  <a:prstClr val="black"/>
                </a:solidFill>
                <a:latin typeface="Meiryo UI" panose="020B0604030504040204" pitchFamily="50" charset="-128"/>
                <a:ea typeface="Meiryo UI" panose="020B0604030504040204" pitchFamily="50" charset="-128"/>
              </a:rPr>
              <a:t>）</a:t>
            </a:r>
            <a:endParaRPr lang="en-US" altLang="ja-JP" sz="1500" dirty="0">
              <a:solidFill>
                <a:prstClr val="black"/>
              </a:solidFill>
              <a:latin typeface="Meiryo UI" panose="020B0604030504040204" pitchFamily="50" charset="-128"/>
              <a:ea typeface="Meiryo UI" panose="020B0604030504040204" pitchFamily="50" charset="-128"/>
            </a:endParaRPr>
          </a:p>
          <a:p>
            <a:pPr>
              <a:buClr>
                <a:srgbClr val="002060"/>
              </a:buClr>
            </a:pPr>
            <a:r>
              <a:rPr lang="ja-JP" altLang="en-US" sz="1500" dirty="0">
                <a:solidFill>
                  <a:prstClr val="black"/>
                </a:solidFill>
                <a:latin typeface="Meiryo UI" panose="020B0604030504040204" pitchFamily="50" charset="-128"/>
                <a:ea typeface="Meiryo UI" panose="020B0604030504040204" pitchFamily="50" charset="-128"/>
              </a:rPr>
              <a:t>　・キッチンカーを活用し、子どもに限らず、誰もが利用できる食堂を運営（特定非営利活動法人</a:t>
            </a:r>
            <a:r>
              <a:rPr lang="en-US" altLang="ja-JP" sz="1500" dirty="0">
                <a:solidFill>
                  <a:prstClr val="black"/>
                </a:solidFill>
                <a:latin typeface="Meiryo UI" panose="020B0604030504040204" pitchFamily="50" charset="-128"/>
                <a:ea typeface="Meiryo UI" panose="020B0604030504040204" pitchFamily="50" charset="-128"/>
              </a:rPr>
              <a:t>MUKU</a:t>
            </a:r>
            <a:r>
              <a:rPr lang="ja-JP" altLang="en-US" sz="1500" dirty="0">
                <a:solidFill>
                  <a:prstClr val="black"/>
                </a:solidFill>
                <a:latin typeface="Meiryo UI" panose="020B0604030504040204" pitchFamily="50" charset="-128"/>
                <a:ea typeface="Meiryo UI" panose="020B0604030504040204" pitchFamily="50" charset="-128"/>
              </a:rPr>
              <a:t>）</a:t>
            </a:r>
            <a:endParaRPr lang="en-US" altLang="ja-JP" sz="1500" dirty="0">
              <a:solidFill>
                <a:prstClr val="black"/>
              </a:solidFill>
              <a:latin typeface="Meiryo UI" panose="020B0604030504040204" pitchFamily="50" charset="-128"/>
              <a:ea typeface="Meiryo UI" panose="020B0604030504040204" pitchFamily="50" charset="-128"/>
            </a:endParaRPr>
          </a:p>
        </p:txBody>
      </p:sp>
      <p:grpSp>
        <p:nvGrpSpPr>
          <p:cNvPr id="2" name="グループ化 1"/>
          <p:cNvGrpSpPr/>
          <p:nvPr/>
        </p:nvGrpSpPr>
        <p:grpSpPr>
          <a:xfrm>
            <a:off x="7213811" y="1565411"/>
            <a:ext cx="5456030" cy="3691942"/>
            <a:chOff x="3348307" y="1617997"/>
            <a:chExt cx="6184753" cy="4956286"/>
          </a:xfrm>
        </p:grpSpPr>
        <p:sp>
          <p:nvSpPr>
            <p:cNvPr id="16" name="正方形/長方形 15"/>
            <p:cNvSpPr/>
            <p:nvPr/>
          </p:nvSpPr>
          <p:spPr>
            <a:xfrm>
              <a:off x="3712147" y="4836026"/>
              <a:ext cx="5820913" cy="17382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endParaRPr lang="en-US" altLang="ja-JP" sz="1600" b="1" dirty="0">
                <a:solidFill>
                  <a:prstClr val="black"/>
                </a:solidFill>
                <a:latin typeface="UD デジタル 教科書体 NK-R" panose="02020400000000000000" pitchFamily="18" charset="-128"/>
                <a:ea typeface="UD デジタル 教科書体 NK-R" panose="02020400000000000000" pitchFamily="18" charset="-128"/>
              </a:endParaRPr>
            </a:p>
            <a:p>
              <a:pPr lvl="0"/>
              <a:endPar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endParaRPr>
            </a:p>
            <a:p>
              <a:pPr algn="just"/>
              <a:endParaRPr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grpSp>
          <p:nvGrpSpPr>
            <p:cNvPr id="17" name="グループ化 16"/>
            <p:cNvGrpSpPr/>
            <p:nvPr/>
          </p:nvGrpSpPr>
          <p:grpSpPr>
            <a:xfrm>
              <a:off x="3411196" y="2188096"/>
              <a:ext cx="6003250" cy="4016989"/>
              <a:chOff x="3336448" y="1244392"/>
              <a:chExt cx="6603574" cy="4016989"/>
            </a:xfrm>
          </p:grpSpPr>
          <p:grpSp>
            <p:nvGrpSpPr>
              <p:cNvPr id="18" name="グループ化 17"/>
              <p:cNvGrpSpPr/>
              <p:nvPr/>
            </p:nvGrpSpPr>
            <p:grpSpPr>
              <a:xfrm>
                <a:off x="3336448" y="1244392"/>
                <a:ext cx="6603574" cy="4016989"/>
                <a:chOff x="3336448" y="1244392"/>
                <a:chExt cx="6603574" cy="4016989"/>
              </a:xfrm>
            </p:grpSpPr>
            <p:grpSp>
              <p:nvGrpSpPr>
                <p:cNvPr id="31" name="グループ化 30"/>
                <p:cNvGrpSpPr/>
                <p:nvPr/>
              </p:nvGrpSpPr>
              <p:grpSpPr>
                <a:xfrm>
                  <a:off x="3336448" y="1621423"/>
                  <a:ext cx="6603574" cy="3104246"/>
                  <a:chOff x="986211" y="1418506"/>
                  <a:chExt cx="10440035" cy="4962219"/>
                </a:xfrm>
              </p:grpSpPr>
              <p:pic>
                <p:nvPicPr>
                  <p:cNvPr id="40" name="図 3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6211" y="2233754"/>
                    <a:ext cx="1568016" cy="1568015"/>
                  </a:xfrm>
                  <a:prstGeom prst="rect">
                    <a:avLst/>
                  </a:prstGeom>
                  <a:ln>
                    <a:noFill/>
                    <a:prstDash val="sysDash"/>
                  </a:ln>
                </p:spPr>
              </p:pic>
              <p:grpSp>
                <p:nvGrpSpPr>
                  <p:cNvPr id="41" name="グループ化 40"/>
                  <p:cNvGrpSpPr/>
                  <p:nvPr/>
                </p:nvGrpSpPr>
                <p:grpSpPr>
                  <a:xfrm>
                    <a:off x="4016847" y="4341594"/>
                    <a:ext cx="2797718" cy="1254515"/>
                    <a:chOff x="5166482" y="3657447"/>
                    <a:chExt cx="2472922" cy="2280845"/>
                  </a:xfrm>
                </p:grpSpPr>
                <p:sp>
                  <p:nvSpPr>
                    <p:cNvPr id="55" name="フローチャート: 磁気ディスク 54"/>
                    <p:cNvSpPr/>
                    <p:nvPr/>
                  </p:nvSpPr>
                  <p:spPr>
                    <a:xfrm>
                      <a:off x="5166482" y="4553757"/>
                      <a:ext cx="2472922" cy="1384535"/>
                    </a:xfrm>
                    <a:prstGeom prst="flowChartMagneticDisk">
                      <a:avLst/>
                    </a:prstGeom>
                    <a:solidFill>
                      <a:srgbClr val="FF99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lnSpc>
                          <a:spcPts val="2200"/>
                        </a:lnSpc>
                        <a:spcBef>
                          <a:spcPts val="1200"/>
                        </a:spcBef>
                        <a:defRPr/>
                      </a:pPr>
                      <a:r>
                        <a:rPr lang="ja-JP" altLang="en-US" sz="11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マッチング寄附</a:t>
                      </a:r>
                    </a:p>
                  </p:txBody>
                </p:sp>
                <p:sp>
                  <p:nvSpPr>
                    <p:cNvPr id="56" name="フローチャート: 磁気ディスク 55"/>
                    <p:cNvSpPr/>
                    <p:nvPr/>
                  </p:nvSpPr>
                  <p:spPr>
                    <a:xfrm>
                      <a:off x="5166482" y="3657447"/>
                      <a:ext cx="2472922" cy="1367193"/>
                    </a:xfrm>
                    <a:prstGeom prst="flowChartMagneticDisk">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lnSpc>
                          <a:spcPts val="2000"/>
                        </a:lnSpc>
                        <a:defRPr/>
                      </a:pPr>
                      <a:r>
                        <a:rPr lang="ja-JP" altLang="en-US" sz="11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集めた寄附</a:t>
                      </a:r>
                    </a:p>
                  </p:txBody>
                </p:sp>
              </p:grpSp>
              <p:grpSp>
                <p:nvGrpSpPr>
                  <p:cNvPr id="42" name="グループ化 41"/>
                  <p:cNvGrpSpPr/>
                  <p:nvPr/>
                </p:nvGrpSpPr>
                <p:grpSpPr>
                  <a:xfrm>
                    <a:off x="6450275" y="1901360"/>
                    <a:ext cx="2391965" cy="1801535"/>
                    <a:chOff x="5951995" y="2196691"/>
                    <a:chExt cx="5854975" cy="1789972"/>
                  </a:xfrm>
                </p:grpSpPr>
                <p:sp>
                  <p:nvSpPr>
                    <p:cNvPr id="53" name="左矢印 52"/>
                    <p:cNvSpPr/>
                    <p:nvPr/>
                  </p:nvSpPr>
                  <p:spPr>
                    <a:xfrm>
                      <a:off x="7043438" y="2196691"/>
                      <a:ext cx="3625453" cy="718353"/>
                    </a:xfrm>
                    <a:prstGeom prst="leftArrow">
                      <a:avLst>
                        <a:gd name="adj1" fmla="val 50000"/>
                        <a:gd name="adj2" fmla="val 41805"/>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kumimoji="1" lang="ja-JP" altLang="en-US" sz="1100">
                        <a:solidFill>
                          <a:prstClr val="white"/>
                        </a:solidFill>
                        <a:latin typeface="UD デジタル 教科書体 NK-B" panose="02020700000000000000" pitchFamily="18" charset="-128"/>
                        <a:ea typeface="UD デジタル 教科書体 NK-B" panose="02020700000000000000" pitchFamily="18" charset="-128"/>
                      </a:endParaRPr>
                    </a:p>
                  </p:txBody>
                </p:sp>
                <p:sp>
                  <p:nvSpPr>
                    <p:cNvPr id="54" name="正方形/長方形 53"/>
                    <p:cNvSpPr/>
                    <p:nvPr/>
                  </p:nvSpPr>
                  <p:spPr>
                    <a:xfrm>
                      <a:off x="5951995" y="2970552"/>
                      <a:ext cx="5854975" cy="1016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5539" defTabSz="371475">
                        <a:defRPr/>
                      </a:pPr>
                      <a:r>
                        <a:rPr lang="ja-JP" altLang="en-US"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資金調達の伴走、</a:t>
                      </a:r>
                      <a:endParaRPr lang="en-US" altLang="ja-JP"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a:p>
                      <a:pPr marL="55539" defTabSz="371475">
                        <a:defRPr/>
                      </a:pPr>
                      <a:r>
                        <a:rPr lang="ja-JP" altLang="en-US"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ファンドレイジング</a:t>
                      </a:r>
                      <a:endParaRPr lang="en-US" altLang="ja-JP"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a:p>
                      <a:pPr marL="55539" defTabSz="371475">
                        <a:defRPr/>
                      </a:pPr>
                      <a:r>
                        <a:rPr lang="ja-JP" altLang="en-US"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アドバイス</a:t>
                      </a:r>
                      <a:endParaRPr lang="en-US" altLang="ja-JP"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grpSp>
              <p:sp>
                <p:nvSpPr>
                  <p:cNvPr id="43" name="角丸四角形 42"/>
                  <p:cNvSpPr/>
                  <p:nvPr/>
                </p:nvSpPr>
                <p:spPr>
                  <a:xfrm>
                    <a:off x="8534468" y="1418506"/>
                    <a:ext cx="2891778" cy="636390"/>
                  </a:xfrm>
                  <a:prstGeom prst="roundRect">
                    <a:avLst>
                      <a:gd name="adj" fmla="val 11774"/>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r>
                      <a:rPr kumimoji="1" lang="ja-JP" altLang="en-US" sz="800" b="1" dirty="0">
                        <a:solidFill>
                          <a:schemeClr val="accent2">
                            <a:lumMod val="75000"/>
                          </a:schemeClr>
                        </a:solidFill>
                        <a:latin typeface="UD デジタル 教科書体 NK-B" panose="02020700000000000000" pitchFamily="18" charset="-128"/>
                        <a:ea typeface="UD デジタル 教科書体 NK-B" panose="02020700000000000000" pitchFamily="18" charset="-128"/>
                      </a:rPr>
                      <a:t>クラウドファンディング</a:t>
                    </a:r>
                    <a:endParaRPr kumimoji="1" lang="en-US" altLang="ja-JP" sz="800" b="1" dirty="0">
                      <a:solidFill>
                        <a:schemeClr val="accent2">
                          <a:lumMod val="75000"/>
                        </a:schemeClr>
                      </a:solidFill>
                      <a:latin typeface="UD デジタル 教科書体 NK-B" panose="02020700000000000000" pitchFamily="18" charset="-128"/>
                      <a:ea typeface="UD デジタル 教科書体 NK-B" panose="02020700000000000000" pitchFamily="18" charset="-128"/>
                    </a:endParaRPr>
                  </a:p>
                  <a:p>
                    <a:pPr algn="ctr" defTabSz="371475">
                      <a:defRPr/>
                    </a:pPr>
                    <a:r>
                      <a:rPr kumimoji="1" lang="ja-JP" altLang="en-US" sz="800" b="1" dirty="0">
                        <a:solidFill>
                          <a:schemeClr val="accent2">
                            <a:lumMod val="75000"/>
                          </a:schemeClr>
                        </a:solidFill>
                        <a:latin typeface="UD デジタル 教科書体 NK-B" panose="02020700000000000000" pitchFamily="18" charset="-128"/>
                        <a:ea typeface="UD デジタル 教科書体 NK-B" panose="02020700000000000000" pitchFamily="18" charset="-128"/>
                      </a:rPr>
                      <a:t>取扱い事業者</a:t>
                    </a:r>
                    <a:endParaRPr kumimoji="1" lang="en-US" altLang="ja-JP" sz="800" b="1" dirty="0">
                      <a:solidFill>
                        <a:schemeClr val="accent2">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44" name="左矢印 43"/>
                  <p:cNvSpPr/>
                  <p:nvPr/>
                </p:nvSpPr>
                <p:spPr>
                  <a:xfrm rot="16200000">
                    <a:off x="5071280" y="3022248"/>
                    <a:ext cx="595848" cy="1815401"/>
                  </a:xfrm>
                  <a:prstGeom prst="leftArrow">
                    <a:avLst>
                      <a:gd name="adj1" fmla="val 50000"/>
                      <a:gd name="adj2" fmla="val 37205"/>
                    </a:avLst>
                  </a:prstGeom>
                  <a:solidFill>
                    <a:srgbClr val="FFD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kumimoji="1" lang="ja-JP" altLang="en-US" sz="1100">
                      <a:solidFill>
                        <a:srgbClr val="FFFF00"/>
                      </a:solidFill>
                      <a:latin typeface="UD デジタル 教科書体 NK-B" panose="02020700000000000000" pitchFamily="18" charset="-128"/>
                      <a:ea typeface="UD デジタル 教科書体 NK-B" panose="02020700000000000000" pitchFamily="18" charset="-128"/>
                    </a:endParaRPr>
                  </a:p>
                </p:txBody>
              </p:sp>
              <p:sp>
                <p:nvSpPr>
                  <p:cNvPr id="45" name="左矢印 44"/>
                  <p:cNvSpPr/>
                  <p:nvPr/>
                </p:nvSpPr>
                <p:spPr>
                  <a:xfrm rot="10800000">
                    <a:off x="2628819" y="2695055"/>
                    <a:ext cx="1347658" cy="724358"/>
                  </a:xfrm>
                  <a:prstGeom prst="leftArrow">
                    <a:avLst>
                      <a:gd name="adj1" fmla="val 50000"/>
                      <a:gd name="adj2" fmla="val 41805"/>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kumimoji="1" lang="ja-JP" altLang="en-US" sz="1100">
                      <a:solidFill>
                        <a:prstClr val="white"/>
                      </a:solidFill>
                      <a:latin typeface="UD デジタル 教科書体 NK-B" panose="02020700000000000000" pitchFamily="18" charset="-128"/>
                      <a:ea typeface="UD デジタル 教科書体 NK-B" panose="02020700000000000000" pitchFamily="18" charset="-128"/>
                    </a:endParaRPr>
                  </a:p>
                </p:txBody>
              </p:sp>
              <p:sp>
                <p:nvSpPr>
                  <p:cNvPr id="46" name="正方形/長方形 45"/>
                  <p:cNvSpPr/>
                  <p:nvPr/>
                </p:nvSpPr>
                <p:spPr>
                  <a:xfrm>
                    <a:off x="2081473" y="3400030"/>
                    <a:ext cx="2293343" cy="52881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29250" rIns="0" bIns="29250" rtlCol="0" anchor="ctr"/>
                  <a:lstStyle/>
                  <a:p>
                    <a:pPr marL="55539" algn="ctr" defTabSz="371475">
                      <a:defRPr/>
                    </a:pPr>
                    <a:r>
                      <a:rPr lang="ja-JP" altLang="en-US"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情報発信・</a:t>
                    </a:r>
                    <a:endParaRPr lang="en-US" altLang="ja-JP"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a:p>
                    <a:pPr marL="55539" algn="ctr" defTabSz="371475">
                      <a:defRPr/>
                    </a:pPr>
                    <a:r>
                      <a:rPr lang="ja-JP" altLang="en-US"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必要なサポート</a:t>
                    </a:r>
                    <a:endParaRPr lang="en-US" altLang="ja-JP"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47" name="左矢印 46"/>
                  <p:cNvSpPr/>
                  <p:nvPr/>
                </p:nvSpPr>
                <p:spPr>
                  <a:xfrm rot="16200000">
                    <a:off x="5010258" y="5067729"/>
                    <a:ext cx="629051" cy="1996942"/>
                  </a:xfrm>
                  <a:prstGeom prst="leftArrow">
                    <a:avLst>
                      <a:gd name="adj1" fmla="val 50000"/>
                      <a:gd name="adj2" fmla="val 37205"/>
                    </a:avLst>
                  </a:prstGeom>
                  <a:solidFill>
                    <a:srgbClr val="FFCC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kumimoji="1" lang="ja-JP" altLang="en-US" sz="1100">
                      <a:solidFill>
                        <a:srgbClr val="FFFF00"/>
                      </a:solidFill>
                      <a:latin typeface="UD デジタル 教科書体 NK-B" panose="02020700000000000000" pitchFamily="18" charset="-128"/>
                      <a:ea typeface="UD デジタル 教科書体 NK-B" panose="02020700000000000000" pitchFamily="18" charset="-128"/>
                    </a:endParaRPr>
                  </a:p>
                </p:txBody>
              </p:sp>
              <p:sp>
                <p:nvSpPr>
                  <p:cNvPr id="48" name="正方形/長方形 47"/>
                  <p:cNvSpPr/>
                  <p:nvPr/>
                </p:nvSpPr>
                <p:spPr>
                  <a:xfrm>
                    <a:off x="4124741" y="5734753"/>
                    <a:ext cx="2293340" cy="52881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29250" rIns="0" bIns="29250" rtlCol="0" anchor="ctr"/>
                  <a:lstStyle/>
                  <a:p>
                    <a:pPr marL="55539" algn="ctr" defTabSz="371475">
                      <a:defRPr/>
                    </a:pPr>
                    <a:r>
                      <a:rPr lang="ja-JP" altLang="en-US"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事業実施</a:t>
                    </a:r>
                    <a:endParaRPr lang="en-US" altLang="ja-JP" sz="800" u="sng"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49" name="正方形/長方形 48"/>
                  <p:cNvSpPr/>
                  <p:nvPr/>
                </p:nvSpPr>
                <p:spPr>
                  <a:xfrm>
                    <a:off x="8545404" y="4182458"/>
                    <a:ext cx="2665268" cy="1008449"/>
                  </a:xfrm>
                  <a:prstGeom prst="rect">
                    <a:avLst/>
                  </a:prstGeom>
                  <a:noFill/>
                </p:spPr>
                <p:txBody>
                  <a:bodyPr wrap="square" rtlCol="0">
                    <a:spAutoFit/>
                  </a:bodyPr>
                  <a:lstStyle/>
                  <a:p>
                    <a:pPr marL="148332" indent="-148332" algn="ctr" defTabSz="371475">
                      <a:defRPr/>
                    </a:pPr>
                    <a:r>
                      <a:rPr lang="ja-JP" altLang="en-US" sz="1100" b="1" dirty="0">
                        <a:solidFill>
                          <a:schemeClr val="accent6"/>
                        </a:solidFill>
                        <a:latin typeface="UD デジタル 教科書体 NK-B" panose="02020700000000000000" pitchFamily="18" charset="-128"/>
                        <a:ea typeface="UD デジタル 教科書体 NK-B" panose="02020700000000000000" pitchFamily="18" charset="-128"/>
                      </a:rPr>
                      <a:t>民間の資金提供者</a:t>
                    </a:r>
                  </a:p>
                </p:txBody>
              </p:sp>
              <p:sp>
                <p:nvSpPr>
                  <p:cNvPr id="50" name="左矢印 49"/>
                  <p:cNvSpPr/>
                  <p:nvPr/>
                </p:nvSpPr>
                <p:spPr>
                  <a:xfrm>
                    <a:off x="6991820" y="4849835"/>
                    <a:ext cx="1451954" cy="713118"/>
                  </a:xfrm>
                  <a:prstGeom prst="leftArrow">
                    <a:avLst>
                      <a:gd name="adj1" fmla="val 50000"/>
                      <a:gd name="adj2" fmla="val 4180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kumimoji="1" lang="ja-JP" altLang="en-US" sz="1100">
                      <a:solidFill>
                        <a:prstClr val="white"/>
                      </a:solidFill>
                      <a:latin typeface="UD デジタル 教科書体 NK-B" panose="02020700000000000000" pitchFamily="18" charset="-128"/>
                      <a:ea typeface="UD デジタル 教科書体 NK-B" panose="02020700000000000000" pitchFamily="18" charset="-128"/>
                    </a:endParaRPr>
                  </a:p>
                </p:txBody>
              </p:sp>
              <p:sp>
                <p:nvSpPr>
                  <p:cNvPr id="51" name="正方形/長方形 50"/>
                  <p:cNvSpPr/>
                  <p:nvPr/>
                </p:nvSpPr>
                <p:spPr>
                  <a:xfrm>
                    <a:off x="6660099" y="5326760"/>
                    <a:ext cx="2293340" cy="52881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29250" rIns="0" bIns="29250" rtlCol="0" anchor="ctr"/>
                  <a:lstStyle/>
                  <a:p>
                    <a:pPr marL="55539" algn="ctr" defTabSz="371475">
                      <a:defRPr/>
                    </a:pPr>
                    <a:r>
                      <a:rPr lang="ja-JP" altLang="en-US"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資金提供</a:t>
                    </a:r>
                    <a:endParaRPr lang="en-US" altLang="ja-JP"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2" name="正方形/長方形 51"/>
                  <p:cNvSpPr/>
                  <p:nvPr/>
                </p:nvSpPr>
                <p:spPr>
                  <a:xfrm>
                    <a:off x="3835611" y="3616097"/>
                    <a:ext cx="3052440" cy="52881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29250" rIns="0" bIns="29250" rtlCol="0" anchor="ctr"/>
                  <a:lstStyle/>
                  <a:p>
                    <a:pPr marL="55539" algn="ctr" defTabSz="371475">
                      <a:defRPr/>
                    </a:pPr>
                    <a:r>
                      <a:rPr lang="ja-JP" altLang="en-US"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事業に賛同</a:t>
                    </a:r>
                    <a:endParaRPr lang="en-US" altLang="ja-JP" sz="800" u="sng"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grpSp>
            <p:sp>
              <p:nvSpPr>
                <p:cNvPr id="32" name="角丸四角形 31"/>
                <p:cNvSpPr/>
                <p:nvPr/>
              </p:nvSpPr>
              <p:spPr>
                <a:xfrm>
                  <a:off x="4170745" y="1244392"/>
                  <a:ext cx="4095045" cy="316931"/>
                </a:xfrm>
                <a:prstGeom prst="roundRect">
                  <a:avLst>
                    <a:gd name="adj" fmla="val 11774"/>
                  </a:avLst>
                </a:prstGeom>
                <a:solidFill>
                  <a:srgbClr val="FFFF00"/>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社会課題解決に向けた意欲とノウハウのある</a:t>
                  </a:r>
                  <a:r>
                    <a:rPr kumimoji="1" lang="en-US" altLang="ja-JP" sz="1050" b="1" dirty="0">
                      <a:solidFill>
                        <a:prstClr val="black"/>
                      </a:solidFill>
                      <a:latin typeface="UD デジタル 教科書体 NK-B" panose="02020700000000000000" pitchFamily="18" charset="-128"/>
                      <a:ea typeface="UD デジタル 教科書体 NK-B" panose="02020700000000000000" pitchFamily="18" charset="-128"/>
                    </a:rPr>
                    <a:t>NPO</a:t>
                  </a:r>
                  <a:endParaRPr kumimoji="1" lang="ja-JP" altLang="en-US" sz="105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33" name="楕円 32"/>
                <p:cNvSpPr/>
                <p:nvPr/>
              </p:nvSpPr>
              <p:spPr>
                <a:xfrm>
                  <a:off x="5402401" y="2399673"/>
                  <a:ext cx="1289078" cy="481674"/>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68356" algn="ctr">
                    <a:defRPr/>
                  </a:pPr>
                  <a:r>
                    <a:rPr lang="ja-JP" altLang="en-US" sz="14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府 民</a:t>
                  </a:r>
                </a:p>
              </p:txBody>
            </p:sp>
            <p:sp>
              <p:nvSpPr>
                <p:cNvPr id="34" name="楕円 33"/>
                <p:cNvSpPr/>
                <p:nvPr/>
              </p:nvSpPr>
              <p:spPr>
                <a:xfrm>
                  <a:off x="5355218" y="2343650"/>
                  <a:ext cx="1486398" cy="591623"/>
                </a:xfrm>
                <a:prstGeom prst="ellipse">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35" name="左矢印 34"/>
                <p:cNvSpPr/>
                <p:nvPr/>
              </p:nvSpPr>
              <p:spPr>
                <a:xfrm rot="16200000">
                  <a:off x="5810561" y="1430908"/>
                  <a:ext cx="569742" cy="1107935"/>
                </a:xfrm>
                <a:prstGeom prst="leftArrow">
                  <a:avLst>
                    <a:gd name="adj1" fmla="val 50000"/>
                    <a:gd name="adj2" fmla="val 37205"/>
                  </a:avLst>
                </a:prstGeom>
                <a:solidFill>
                  <a:srgbClr val="FFCC00">
                    <a:alpha val="7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100">
                    <a:solidFill>
                      <a:srgbClr val="FFFF00"/>
                    </a:solidFill>
                    <a:latin typeface="UD デジタル 教科書体 NK-B" panose="02020700000000000000" pitchFamily="18" charset="-128"/>
                    <a:ea typeface="UD デジタル 教科書体 NK-B" panose="02020700000000000000" pitchFamily="18" charset="-128"/>
                  </a:endParaRPr>
                </a:p>
              </p:txBody>
            </p:sp>
            <p:sp>
              <p:nvSpPr>
                <p:cNvPr id="36" name="正方形/長方形 35"/>
                <p:cNvSpPr/>
                <p:nvPr/>
              </p:nvSpPr>
              <p:spPr>
                <a:xfrm>
                  <a:off x="5119180" y="1794572"/>
                  <a:ext cx="1962025" cy="336493"/>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68356" algn="ctr">
                    <a:defRPr/>
                  </a:pPr>
                  <a:r>
                    <a:rPr lang="ja-JP" altLang="en-US"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提案事業採択</a:t>
                  </a:r>
                  <a:endParaRPr lang="en-US" altLang="ja-JP"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a:p>
                  <a:pPr marL="68356" algn="ctr">
                    <a:defRPr/>
                  </a:pPr>
                  <a:r>
                    <a:rPr lang="ja-JP" altLang="en-US"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クラウドファンディング</a:t>
                  </a:r>
                  <a:endParaRPr lang="en-US" altLang="ja-JP" sz="800" u="sng"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7" name="角丸四角形 36"/>
                <p:cNvSpPr/>
                <p:nvPr/>
              </p:nvSpPr>
              <p:spPr>
                <a:xfrm>
                  <a:off x="3959469" y="4749890"/>
                  <a:ext cx="4273062" cy="360181"/>
                </a:xfrm>
                <a:prstGeom prst="roundRect">
                  <a:avLst>
                    <a:gd name="adj" fmla="val 11774"/>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ja-JP" altLang="en-US" sz="1200" b="1" u="sng" dirty="0">
                      <a:solidFill>
                        <a:prstClr val="black"/>
                      </a:solidFill>
                      <a:latin typeface="UD デジタル 教科書体 NK-B" panose="02020700000000000000" pitchFamily="18" charset="-128"/>
                      <a:ea typeface="UD デジタル 教科書体 NK-B" panose="02020700000000000000" pitchFamily="18" charset="-128"/>
                    </a:rPr>
                    <a:t>社会課題の解決</a:t>
                  </a:r>
                  <a:r>
                    <a:rPr lang="ja-JP" altLang="en-US" sz="1200" b="1" u="sng" dirty="0">
                      <a:solidFill>
                        <a:prstClr val="black"/>
                      </a:solidFill>
                      <a:latin typeface="UD デジタル 教科書体 NK-B" panose="02020700000000000000" pitchFamily="18" charset="-128"/>
                      <a:ea typeface="UD デジタル 教科書体 NK-B" panose="02020700000000000000" pitchFamily="18" charset="-128"/>
                    </a:rPr>
                    <a:t>・</a:t>
                  </a:r>
                  <a:r>
                    <a:rPr lang="en-US" altLang="ja-JP" sz="1200" b="1" u="sng" dirty="0">
                      <a:solidFill>
                        <a:prstClr val="black"/>
                      </a:solidFill>
                      <a:latin typeface="UD デジタル 教科書体 NK-B" panose="02020700000000000000" pitchFamily="18" charset="-128"/>
                      <a:ea typeface="UD デジタル 教科書体 NK-B" panose="02020700000000000000" pitchFamily="18" charset="-128"/>
                    </a:rPr>
                    <a:t>SDG</a:t>
                  </a:r>
                  <a:r>
                    <a:rPr lang="ja-JP" altLang="en-US" sz="1200" b="1" u="sng" dirty="0" err="1">
                      <a:solidFill>
                        <a:prstClr val="black"/>
                      </a:solidFill>
                      <a:latin typeface="UD デジタル 教科書体 NK-B" panose="02020700000000000000" pitchFamily="18" charset="-128"/>
                      <a:ea typeface="UD デジタル 教科書体 NK-B" panose="02020700000000000000" pitchFamily="18" charset="-128"/>
                    </a:rPr>
                    <a:t>ｓ</a:t>
                  </a:r>
                  <a:r>
                    <a:rPr lang="ja-JP" altLang="en-US" sz="1200" b="1" u="sng" dirty="0">
                      <a:solidFill>
                        <a:prstClr val="black"/>
                      </a:solidFill>
                      <a:latin typeface="UD デジタル 教科書体 NK-B" panose="02020700000000000000" pitchFamily="18" charset="-128"/>
                      <a:ea typeface="UD デジタル 教科書体 NK-B" panose="02020700000000000000" pitchFamily="18" charset="-128"/>
                    </a:rPr>
                    <a:t>の達成に貢献</a:t>
                  </a:r>
                  <a:endParaRPr kumimoji="1" lang="ja-JP" altLang="en-US" sz="1200" b="1" u="sng" dirty="0">
                    <a:solidFill>
                      <a:prstClr val="black"/>
                    </a:solidFill>
                    <a:latin typeface="UD デジタル 教科書体 NK-B" panose="02020700000000000000" pitchFamily="18" charset="-128"/>
                    <a:ea typeface="UD デジタル 教科書体 NK-B" panose="02020700000000000000" pitchFamily="18" charset="-128"/>
                  </a:endParaRPr>
                </a:p>
              </p:txBody>
            </p:sp>
            <p:pic>
              <p:nvPicPr>
                <p:cNvPr id="38" name="図 37">
                  <a:extLst>
                    <a:ext uri="{FF2B5EF4-FFF2-40B4-BE49-F238E27FC236}">
                      <a16:creationId xmlns:a16="http://schemas.microsoft.com/office/drawing/2014/main" id="{DFBDD7F1-265C-4E1D-8606-397A34EAC90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9344" y="4598579"/>
                  <a:ext cx="662802" cy="662802"/>
                </a:xfrm>
                <a:prstGeom prst="rect">
                  <a:avLst/>
                </a:prstGeom>
              </p:spPr>
            </p:pic>
            <p:pic>
              <p:nvPicPr>
                <p:cNvPr id="39" name="図 38">
                  <a:extLst>
                    <a:ext uri="{FF2B5EF4-FFF2-40B4-BE49-F238E27FC236}">
                      <a16:creationId xmlns:a16="http://schemas.microsoft.com/office/drawing/2014/main" id="{DFBDD7F1-265C-4E1D-8606-397A34EAC90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03956" y="4598579"/>
                  <a:ext cx="662802" cy="662802"/>
                </a:xfrm>
                <a:prstGeom prst="rect">
                  <a:avLst/>
                </a:prstGeom>
              </p:spPr>
            </p:pic>
          </p:grpSp>
          <p:pic>
            <p:nvPicPr>
              <p:cNvPr id="30" name="図 2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142992" y="3650722"/>
                <a:ext cx="1676949" cy="929014"/>
              </a:xfrm>
              <a:prstGeom prst="rect">
                <a:avLst/>
              </a:prstGeom>
            </p:spPr>
          </p:pic>
        </p:grpSp>
        <p:sp>
          <p:nvSpPr>
            <p:cNvPr id="57" name="角丸四角形 56"/>
            <p:cNvSpPr/>
            <p:nvPr/>
          </p:nvSpPr>
          <p:spPr>
            <a:xfrm>
              <a:off x="3411196" y="1937429"/>
              <a:ext cx="5975409" cy="4375309"/>
            </a:xfrm>
            <a:prstGeom prst="roundRect">
              <a:avLst>
                <a:gd name="adj" fmla="val 2806"/>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角丸四角形 57"/>
            <p:cNvSpPr/>
            <p:nvPr/>
          </p:nvSpPr>
          <p:spPr>
            <a:xfrm>
              <a:off x="3348307" y="1617997"/>
              <a:ext cx="1535132" cy="486630"/>
            </a:xfrm>
            <a:prstGeom prst="roundRect">
              <a:avLst/>
            </a:prstGeom>
            <a:solidFill>
              <a:schemeClr val="accent5">
                <a:lumMod val="75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algn="ct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rPr>
                <a:t>事業スキーム</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59" name="テキスト ボックス 58"/>
            <p:cNvSpPr txBox="1"/>
            <p:nvPr/>
          </p:nvSpPr>
          <p:spPr>
            <a:xfrm>
              <a:off x="7684479" y="3558482"/>
              <a:ext cx="1779865" cy="296750"/>
            </a:xfrm>
            <a:prstGeom prst="rect">
              <a:avLst/>
            </a:prstGeom>
            <a:noFill/>
          </p:spPr>
          <p:txBody>
            <a:bodyPr wrap="square" rtlCol="0">
              <a:spAutoFit/>
            </a:bodyPr>
            <a:lstStyle/>
            <a:p>
              <a:pPr algn="ctr"/>
              <a:r>
                <a:rPr lang="ja-JP" altLang="en-US" sz="800" dirty="0">
                  <a:latin typeface="UD デジタル 教科書体 NK-B" panose="02020700000000000000" pitchFamily="18" charset="-128"/>
                  <a:ea typeface="UD デジタル 教科書体 NK-B" panose="02020700000000000000" pitchFamily="18" charset="-128"/>
                </a:rPr>
                <a:t>（令和</a:t>
              </a:r>
              <a:r>
                <a:rPr lang="en-US" altLang="ja-JP" sz="800" dirty="0">
                  <a:latin typeface="UD デジタル 教科書体 NK-B" panose="02020700000000000000" pitchFamily="18" charset="-128"/>
                  <a:ea typeface="UD デジタル 教科書体 NK-B" panose="02020700000000000000" pitchFamily="18" charset="-128"/>
                </a:rPr>
                <a:t>7 </a:t>
              </a:r>
              <a:r>
                <a:rPr lang="ja-JP" altLang="en-US" sz="800" dirty="0">
                  <a:latin typeface="UD デジタル 教科書体 NK-B" panose="02020700000000000000" pitchFamily="18" charset="-128"/>
                  <a:ea typeface="UD デジタル 教科書体 NK-B" panose="02020700000000000000" pitchFamily="18" charset="-128"/>
                </a:rPr>
                <a:t>年度採択事業者）</a:t>
              </a:r>
            </a:p>
          </p:txBody>
        </p:sp>
      </p:grpSp>
      <p:grpSp>
        <p:nvGrpSpPr>
          <p:cNvPr id="60" name="グループ化 59"/>
          <p:cNvGrpSpPr/>
          <p:nvPr/>
        </p:nvGrpSpPr>
        <p:grpSpPr>
          <a:xfrm>
            <a:off x="304256" y="4672020"/>
            <a:ext cx="6940473" cy="1083941"/>
            <a:chOff x="1661995" y="5695622"/>
            <a:chExt cx="5857058" cy="561343"/>
          </a:xfrm>
        </p:grpSpPr>
        <p:sp>
          <p:nvSpPr>
            <p:cNvPr id="61" name="ホームベース 60"/>
            <p:cNvSpPr/>
            <p:nvPr/>
          </p:nvSpPr>
          <p:spPr>
            <a:xfrm>
              <a:off x="1738493" y="5695622"/>
              <a:ext cx="5780560" cy="561343"/>
            </a:xfrm>
            <a:prstGeom prst="homePlate">
              <a:avLst>
                <a:gd name="adj" fmla="val 7151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j-ea"/>
                <a:ea typeface="+mj-ea"/>
              </a:endParaRPr>
            </a:p>
          </p:txBody>
        </p:sp>
        <p:grpSp>
          <p:nvGrpSpPr>
            <p:cNvPr id="62" name="グループ化 61"/>
            <p:cNvGrpSpPr/>
            <p:nvPr/>
          </p:nvGrpSpPr>
          <p:grpSpPr>
            <a:xfrm>
              <a:off x="1661995" y="5792364"/>
              <a:ext cx="1328483" cy="405289"/>
              <a:chOff x="1661995" y="5792364"/>
              <a:chExt cx="1328483" cy="405289"/>
            </a:xfrm>
          </p:grpSpPr>
          <p:sp>
            <p:nvSpPr>
              <p:cNvPr id="76" name="角丸四角形 75"/>
              <p:cNvSpPr/>
              <p:nvPr/>
            </p:nvSpPr>
            <p:spPr>
              <a:xfrm>
                <a:off x="1825873" y="5792364"/>
                <a:ext cx="975005" cy="405289"/>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j-ea"/>
                  <a:ea typeface="+mj-ea"/>
                </a:endParaRPr>
              </a:p>
            </p:txBody>
          </p:sp>
          <p:sp>
            <p:nvSpPr>
              <p:cNvPr id="77" name="テキスト ボックス 76"/>
              <p:cNvSpPr txBox="1"/>
              <p:nvPr/>
            </p:nvSpPr>
            <p:spPr>
              <a:xfrm>
                <a:off x="1661995" y="5794309"/>
                <a:ext cx="1328483" cy="382534"/>
              </a:xfrm>
              <a:prstGeom prst="rect">
                <a:avLst/>
              </a:prstGeom>
              <a:noFill/>
            </p:spPr>
            <p:txBody>
              <a:bodyPr wrap="square" rtlCol="0">
                <a:spAutoFit/>
              </a:bodyPr>
              <a:lstStyle/>
              <a:p>
                <a:pPr algn="ctr"/>
                <a:r>
                  <a:rPr lang="en-US" altLang="ja-JP" sz="1400" dirty="0">
                    <a:solidFill>
                      <a:schemeClr val="bg1"/>
                    </a:solidFill>
                    <a:latin typeface="Meiryo UI" panose="020B0604030504040204" pitchFamily="50" charset="-128"/>
                    <a:ea typeface="Meiryo UI" panose="020B0604030504040204" pitchFamily="50" charset="-128"/>
                  </a:rPr>
                  <a:t>R6.12</a:t>
                </a:r>
              </a:p>
              <a:p>
                <a:pPr algn="ctr"/>
                <a:r>
                  <a:rPr lang="ja-JP" altLang="en-US" sz="1400" dirty="0">
                    <a:solidFill>
                      <a:schemeClr val="bg1"/>
                    </a:solidFill>
                    <a:latin typeface="Meiryo UI" panose="020B0604030504040204" pitchFamily="50" charset="-128"/>
                    <a:ea typeface="Meiryo UI" panose="020B0604030504040204" pitchFamily="50" charset="-128"/>
                  </a:rPr>
                  <a:t>～</a:t>
                </a:r>
                <a:r>
                  <a:rPr lang="en-US" altLang="ja-JP" sz="1400" dirty="0">
                    <a:solidFill>
                      <a:schemeClr val="bg1"/>
                    </a:solidFill>
                    <a:latin typeface="Meiryo UI" panose="020B0604030504040204" pitchFamily="50" charset="-128"/>
                    <a:ea typeface="Meiryo UI" panose="020B0604030504040204" pitchFamily="50" charset="-128"/>
                  </a:rPr>
                  <a:t>R7.2</a:t>
                </a:r>
              </a:p>
              <a:p>
                <a:pPr algn="ctr"/>
                <a:r>
                  <a:rPr lang="ja-JP" altLang="en-US" sz="1400" dirty="0">
                    <a:solidFill>
                      <a:schemeClr val="bg1"/>
                    </a:solidFill>
                    <a:latin typeface="Meiryo UI" panose="020B0604030504040204" pitchFamily="50" charset="-128"/>
                    <a:ea typeface="Meiryo UI" panose="020B0604030504040204" pitchFamily="50" charset="-128"/>
                  </a:rPr>
                  <a:t>公募</a:t>
                </a:r>
              </a:p>
            </p:txBody>
          </p:sp>
        </p:grpSp>
        <p:grpSp>
          <p:nvGrpSpPr>
            <p:cNvPr id="64" name="グループ化 63"/>
            <p:cNvGrpSpPr/>
            <p:nvPr/>
          </p:nvGrpSpPr>
          <p:grpSpPr>
            <a:xfrm>
              <a:off x="2898909" y="5792364"/>
              <a:ext cx="826415" cy="405290"/>
              <a:chOff x="466526" y="5792364"/>
              <a:chExt cx="1610448" cy="405290"/>
            </a:xfrm>
          </p:grpSpPr>
          <p:sp>
            <p:nvSpPr>
              <p:cNvPr id="74" name="角丸四角形 73"/>
              <p:cNvSpPr/>
              <p:nvPr/>
            </p:nvSpPr>
            <p:spPr>
              <a:xfrm>
                <a:off x="486134" y="5792364"/>
                <a:ext cx="1578742" cy="40529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j-ea"/>
                  <a:ea typeface="+mj-ea"/>
                </a:endParaRPr>
              </a:p>
            </p:txBody>
          </p:sp>
          <p:sp>
            <p:nvSpPr>
              <p:cNvPr id="75" name="テキスト ボックス 74"/>
              <p:cNvSpPr txBox="1"/>
              <p:nvPr/>
            </p:nvSpPr>
            <p:spPr>
              <a:xfrm>
                <a:off x="466526" y="5801063"/>
                <a:ext cx="1610448" cy="382533"/>
              </a:xfrm>
              <a:prstGeom prst="rect">
                <a:avLst/>
              </a:prstGeom>
              <a:noFill/>
            </p:spPr>
            <p:txBody>
              <a:bodyPr wrap="square" rtlCol="0">
                <a:spAutoFit/>
              </a:bodyPr>
              <a:lstStyle/>
              <a:p>
                <a:pPr algn="ctr"/>
                <a:r>
                  <a:rPr lang="en-US" altLang="ja-JP" sz="1400" dirty="0">
                    <a:solidFill>
                      <a:schemeClr val="bg1"/>
                    </a:solidFill>
                    <a:latin typeface="Meiryo UI" panose="020B0604030504040204" pitchFamily="50" charset="-128"/>
                    <a:ea typeface="Meiryo UI" panose="020B0604030504040204" pitchFamily="50" charset="-128"/>
                  </a:rPr>
                  <a:t>R7.3</a:t>
                </a:r>
              </a:p>
              <a:p>
                <a:pPr algn="ctr"/>
                <a:r>
                  <a:rPr lang="ja-JP" altLang="en-US" sz="1400" dirty="0">
                    <a:solidFill>
                      <a:schemeClr val="bg1"/>
                    </a:solidFill>
                    <a:latin typeface="Meiryo UI" panose="020B0604030504040204" pitchFamily="50" charset="-128"/>
                    <a:ea typeface="Meiryo UI" panose="020B0604030504040204" pitchFamily="50" charset="-128"/>
                  </a:rPr>
                  <a:t>審査・</a:t>
                </a:r>
                <a:endParaRPr lang="en-US" altLang="ja-JP" sz="1400" dirty="0">
                  <a:solidFill>
                    <a:schemeClr val="bg1"/>
                  </a:solidFill>
                  <a:latin typeface="Meiryo UI" panose="020B0604030504040204" pitchFamily="50" charset="-128"/>
                  <a:ea typeface="Meiryo UI" panose="020B0604030504040204" pitchFamily="50" charset="-128"/>
                </a:endParaRPr>
              </a:p>
              <a:p>
                <a:pPr algn="ctr"/>
                <a:r>
                  <a:rPr lang="ja-JP" altLang="en-US" sz="1400" dirty="0">
                    <a:solidFill>
                      <a:schemeClr val="bg1"/>
                    </a:solidFill>
                    <a:latin typeface="Meiryo UI" panose="020B0604030504040204" pitchFamily="50" charset="-128"/>
                    <a:ea typeface="Meiryo UI" panose="020B0604030504040204" pitchFamily="50" charset="-128"/>
                  </a:rPr>
                  <a:t>選考</a:t>
                </a:r>
                <a:endParaRPr lang="en-US" altLang="ja-JP" sz="1400" dirty="0">
                  <a:solidFill>
                    <a:schemeClr val="bg1"/>
                  </a:solidFill>
                  <a:latin typeface="Meiryo UI" panose="020B0604030504040204" pitchFamily="50" charset="-128"/>
                  <a:ea typeface="Meiryo UI" panose="020B0604030504040204" pitchFamily="50" charset="-128"/>
                </a:endParaRPr>
              </a:p>
            </p:txBody>
          </p:sp>
        </p:grpSp>
        <p:grpSp>
          <p:nvGrpSpPr>
            <p:cNvPr id="66" name="グループ化 65"/>
            <p:cNvGrpSpPr/>
            <p:nvPr/>
          </p:nvGrpSpPr>
          <p:grpSpPr>
            <a:xfrm>
              <a:off x="3550730" y="5779155"/>
              <a:ext cx="2008842" cy="421786"/>
              <a:chOff x="396763" y="5766950"/>
              <a:chExt cx="1509271" cy="421786"/>
            </a:xfrm>
          </p:grpSpPr>
          <p:sp>
            <p:nvSpPr>
              <p:cNvPr id="70" name="角丸四角形 69"/>
              <p:cNvSpPr/>
              <p:nvPr/>
            </p:nvSpPr>
            <p:spPr>
              <a:xfrm>
                <a:off x="576442" y="5771512"/>
                <a:ext cx="1168424" cy="417224"/>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j-ea"/>
                  <a:ea typeface="+mj-ea"/>
                </a:endParaRPr>
              </a:p>
            </p:txBody>
          </p:sp>
          <p:sp>
            <p:nvSpPr>
              <p:cNvPr id="71" name="テキスト ボックス 70"/>
              <p:cNvSpPr txBox="1"/>
              <p:nvPr/>
            </p:nvSpPr>
            <p:spPr>
              <a:xfrm>
                <a:off x="396763" y="5766950"/>
                <a:ext cx="1509271" cy="382533"/>
              </a:xfrm>
              <a:prstGeom prst="rect">
                <a:avLst/>
              </a:prstGeom>
              <a:noFill/>
            </p:spPr>
            <p:txBody>
              <a:bodyPr wrap="square" rtlCol="0">
                <a:spAutoFit/>
              </a:bodyPr>
              <a:lstStyle/>
              <a:p>
                <a:pPr algn="ctr"/>
                <a:r>
                  <a:rPr lang="en-US" altLang="ja-JP" sz="1400" dirty="0">
                    <a:solidFill>
                      <a:schemeClr val="bg1"/>
                    </a:solidFill>
                    <a:latin typeface="Meiryo UI" panose="020B0604030504040204" pitchFamily="50" charset="-128"/>
                    <a:ea typeface="Meiryo UI" panose="020B0604030504040204" pitchFamily="50" charset="-128"/>
                  </a:rPr>
                  <a:t>R7.5</a:t>
                </a:r>
              </a:p>
              <a:p>
                <a:pPr algn="ctr"/>
                <a:r>
                  <a:rPr lang="ja-JP" altLang="en-US" sz="1400" dirty="0">
                    <a:solidFill>
                      <a:schemeClr val="bg1"/>
                    </a:solidFill>
                    <a:latin typeface="Meiryo UI" panose="020B0604030504040204" pitchFamily="50" charset="-128"/>
                    <a:ea typeface="Meiryo UI" panose="020B0604030504040204" pitchFamily="50" charset="-128"/>
                  </a:rPr>
                  <a:t>資金調達</a:t>
                </a:r>
                <a:endParaRPr lang="en-US" altLang="ja-JP" sz="1400" dirty="0">
                  <a:solidFill>
                    <a:schemeClr val="bg1"/>
                  </a:solidFill>
                  <a:latin typeface="Meiryo UI" panose="020B0604030504040204" pitchFamily="50" charset="-128"/>
                  <a:ea typeface="Meiryo UI" panose="020B0604030504040204" pitchFamily="50" charset="-128"/>
                </a:endParaRPr>
              </a:p>
              <a:p>
                <a:pPr algn="ctr"/>
                <a:r>
                  <a:rPr lang="ja-JP" altLang="en-US" sz="1400" dirty="0">
                    <a:solidFill>
                      <a:schemeClr val="bg1"/>
                    </a:solidFill>
                    <a:latin typeface="Meiryo UI" panose="020B0604030504040204" pitchFamily="50" charset="-128"/>
                    <a:ea typeface="Meiryo UI" panose="020B0604030504040204" pitchFamily="50" charset="-128"/>
                  </a:rPr>
                  <a:t>（クラウドファンディング）</a:t>
                </a:r>
                <a:endParaRPr lang="en-US" altLang="ja-JP" sz="1400" dirty="0">
                  <a:solidFill>
                    <a:schemeClr val="bg1"/>
                  </a:solidFill>
                  <a:latin typeface="Meiryo UI" panose="020B0604030504040204" pitchFamily="50" charset="-128"/>
                  <a:ea typeface="Meiryo UI" panose="020B0604030504040204" pitchFamily="50" charset="-128"/>
                </a:endParaRPr>
              </a:p>
            </p:txBody>
          </p:sp>
        </p:grpSp>
        <p:grpSp>
          <p:nvGrpSpPr>
            <p:cNvPr id="67" name="グループ化 66"/>
            <p:cNvGrpSpPr/>
            <p:nvPr/>
          </p:nvGrpSpPr>
          <p:grpSpPr>
            <a:xfrm>
              <a:off x="5425759" y="5787859"/>
              <a:ext cx="1347124" cy="421467"/>
              <a:chOff x="-3479975" y="5791118"/>
              <a:chExt cx="2625161" cy="421467"/>
            </a:xfrm>
          </p:grpSpPr>
          <p:sp>
            <p:nvSpPr>
              <p:cNvPr id="68" name="角丸四角形 67"/>
              <p:cNvSpPr/>
              <p:nvPr/>
            </p:nvSpPr>
            <p:spPr>
              <a:xfrm>
                <a:off x="-3479975" y="5791118"/>
                <a:ext cx="2588836" cy="421467"/>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j-ea"/>
                  <a:ea typeface="+mj-ea"/>
                </a:endParaRPr>
              </a:p>
            </p:txBody>
          </p:sp>
          <p:sp>
            <p:nvSpPr>
              <p:cNvPr id="69" name="テキスト ボックス 68"/>
              <p:cNvSpPr txBox="1"/>
              <p:nvPr/>
            </p:nvSpPr>
            <p:spPr>
              <a:xfrm>
                <a:off x="-3447958" y="5838200"/>
                <a:ext cx="2593144" cy="270961"/>
              </a:xfrm>
              <a:prstGeom prst="rect">
                <a:avLst/>
              </a:prstGeom>
              <a:noFill/>
            </p:spPr>
            <p:txBody>
              <a:bodyPr wrap="square" rtlCol="0">
                <a:spAutoFit/>
              </a:bodyPr>
              <a:lstStyle/>
              <a:p>
                <a:pPr algn="ctr"/>
                <a:r>
                  <a:rPr lang="en-US" altLang="ja-JP" sz="1400" dirty="0">
                    <a:solidFill>
                      <a:schemeClr val="bg1"/>
                    </a:solidFill>
                    <a:latin typeface="Meiryo UI" panose="020B0604030504040204" pitchFamily="50" charset="-128"/>
                    <a:ea typeface="Meiryo UI" panose="020B0604030504040204" pitchFamily="50" charset="-128"/>
                  </a:rPr>
                  <a:t>R7.6</a:t>
                </a:r>
                <a:r>
                  <a:rPr lang="ja-JP" altLang="en-US" sz="1400" dirty="0">
                    <a:solidFill>
                      <a:schemeClr val="bg1"/>
                    </a:solidFill>
                    <a:latin typeface="Meiryo UI" panose="020B0604030504040204" pitchFamily="50" charset="-128"/>
                    <a:ea typeface="Meiryo UI" panose="020B0604030504040204" pitchFamily="50" charset="-128"/>
                  </a:rPr>
                  <a:t>～</a:t>
                </a:r>
                <a:r>
                  <a:rPr lang="en-US" altLang="ja-JP" sz="1400" dirty="0">
                    <a:solidFill>
                      <a:schemeClr val="bg1"/>
                    </a:solidFill>
                    <a:latin typeface="Meiryo UI" panose="020B0604030504040204" pitchFamily="50" charset="-128"/>
                    <a:ea typeface="Meiryo UI" panose="020B0604030504040204" pitchFamily="50" charset="-128"/>
                  </a:rPr>
                  <a:t>R8.3</a:t>
                </a:r>
              </a:p>
              <a:p>
                <a:pPr algn="ctr"/>
                <a:r>
                  <a:rPr lang="ja-JP" altLang="en-US" sz="1400" dirty="0">
                    <a:solidFill>
                      <a:schemeClr val="bg1"/>
                    </a:solidFill>
                    <a:latin typeface="Meiryo UI" panose="020B0604030504040204" pitchFamily="50" charset="-128"/>
                    <a:ea typeface="Meiryo UI" panose="020B0604030504040204" pitchFamily="50" charset="-128"/>
                  </a:rPr>
                  <a:t>事業実施</a:t>
                </a:r>
                <a:endParaRPr lang="en-US" altLang="ja-JP" sz="1400" dirty="0">
                  <a:solidFill>
                    <a:schemeClr val="bg1"/>
                  </a:solidFill>
                  <a:latin typeface="Meiryo UI" panose="020B0604030504040204" pitchFamily="50" charset="-128"/>
                  <a:ea typeface="Meiryo UI" panose="020B0604030504040204" pitchFamily="50" charset="-128"/>
                </a:endParaRPr>
              </a:p>
            </p:txBody>
          </p:sp>
        </p:grpSp>
      </p:grpSp>
      <p:grpSp>
        <p:nvGrpSpPr>
          <p:cNvPr id="3" name="グループ化 2">
            <a:extLst>
              <a:ext uri="{FF2B5EF4-FFF2-40B4-BE49-F238E27FC236}">
                <a16:creationId xmlns:a16="http://schemas.microsoft.com/office/drawing/2014/main" id="{986C2990-49E7-4134-B27C-9CD326FBBCF0}"/>
              </a:ext>
            </a:extLst>
          </p:cNvPr>
          <p:cNvGrpSpPr/>
          <p:nvPr/>
        </p:nvGrpSpPr>
        <p:grpSpPr>
          <a:xfrm>
            <a:off x="908793" y="3027284"/>
            <a:ext cx="5621794" cy="1176718"/>
            <a:chOff x="1348278" y="3836486"/>
            <a:chExt cx="5621794" cy="1176718"/>
          </a:xfrm>
        </p:grpSpPr>
        <p:pic>
          <p:nvPicPr>
            <p:cNvPr id="78" name="図 7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82942" y="3843971"/>
              <a:ext cx="678468" cy="737308"/>
            </a:xfrm>
            <a:prstGeom prst="rect">
              <a:avLst/>
            </a:prstGeom>
          </p:spPr>
        </p:pic>
        <p:pic>
          <p:nvPicPr>
            <p:cNvPr id="79" name="図 7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38718" y="3836486"/>
              <a:ext cx="689660" cy="742525"/>
            </a:xfrm>
            <a:prstGeom prst="rect">
              <a:avLst/>
            </a:prstGeom>
          </p:spPr>
        </p:pic>
        <p:pic>
          <p:nvPicPr>
            <p:cNvPr id="80" name="図 7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348278" y="3842700"/>
              <a:ext cx="681520" cy="739853"/>
            </a:xfrm>
            <a:prstGeom prst="rect">
              <a:avLst/>
            </a:prstGeom>
          </p:spPr>
        </p:pic>
        <p:pic>
          <p:nvPicPr>
            <p:cNvPr id="81" name="図 8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039805" y="3849322"/>
              <a:ext cx="707065" cy="742525"/>
            </a:xfrm>
            <a:prstGeom prst="rect">
              <a:avLst/>
            </a:prstGeom>
          </p:spPr>
        </p:pic>
        <p:pic>
          <p:nvPicPr>
            <p:cNvPr id="82" name="図 8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074689" y="3849322"/>
              <a:ext cx="715218" cy="747745"/>
            </a:xfrm>
            <a:prstGeom prst="rect">
              <a:avLst/>
            </a:prstGeom>
          </p:spPr>
        </p:pic>
        <p:pic>
          <p:nvPicPr>
            <p:cNvPr id="83" name="図 8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210353" y="3836486"/>
              <a:ext cx="678468" cy="747061"/>
            </a:xfrm>
            <a:prstGeom prst="rect">
              <a:avLst/>
            </a:prstGeom>
          </p:spPr>
        </p:pic>
        <p:sp>
          <p:nvSpPr>
            <p:cNvPr id="84" name="テキスト ボックス 83"/>
            <p:cNvSpPr txBox="1"/>
            <p:nvPr/>
          </p:nvSpPr>
          <p:spPr>
            <a:xfrm>
              <a:off x="1375553" y="4579010"/>
              <a:ext cx="621125" cy="415498"/>
            </a:xfrm>
            <a:prstGeom prst="rect">
              <a:avLst/>
            </a:prstGeom>
            <a:noFill/>
          </p:spPr>
          <p:txBody>
            <a:bodyPr wrap="square" rtlCol="0">
              <a:spAutoFit/>
            </a:bodyPr>
            <a:lstStyle/>
            <a:p>
              <a:pPr algn="ctr"/>
              <a:r>
                <a:rPr lang="ja-JP" altLang="en-US" sz="1050" dirty="0">
                  <a:solidFill>
                    <a:prstClr val="black"/>
                  </a:solidFill>
                  <a:latin typeface="UD デジタル 教科書体 NK-B" panose="02020700000000000000" pitchFamily="18" charset="-128"/>
                  <a:ea typeface="UD デジタル 教科書体 NK-B" panose="02020700000000000000" pitchFamily="18" charset="-128"/>
                </a:rPr>
                <a:t>貧困を</a:t>
              </a:r>
              <a:endParaRPr lang="en-US" altLang="ja-JP" sz="1050" dirty="0">
                <a:solidFill>
                  <a:prstClr val="black"/>
                </a:solidFill>
                <a:latin typeface="UD デジタル 教科書体 NK-B" panose="02020700000000000000" pitchFamily="18" charset="-128"/>
                <a:ea typeface="UD デジタル 教科書体 NK-B" panose="02020700000000000000" pitchFamily="18" charset="-128"/>
              </a:endParaRPr>
            </a:p>
            <a:p>
              <a:pPr algn="ctr"/>
              <a:r>
                <a:rPr lang="ja-JP" altLang="en-US" sz="1050" dirty="0">
                  <a:solidFill>
                    <a:prstClr val="black"/>
                  </a:solidFill>
                  <a:latin typeface="UD デジタル 教科書体 NK-B" panose="02020700000000000000" pitchFamily="18" charset="-128"/>
                  <a:ea typeface="UD デジタル 教科書体 NK-B" panose="02020700000000000000" pitchFamily="18" charset="-128"/>
                </a:rPr>
                <a:t>なくそう</a:t>
              </a:r>
            </a:p>
          </p:txBody>
        </p:sp>
        <p:sp>
          <p:nvSpPr>
            <p:cNvPr id="85" name="テキスト ボックス 84"/>
            <p:cNvSpPr txBox="1"/>
            <p:nvPr/>
          </p:nvSpPr>
          <p:spPr>
            <a:xfrm>
              <a:off x="2107216" y="4578004"/>
              <a:ext cx="1029920" cy="415498"/>
            </a:xfrm>
            <a:prstGeom prst="rect">
              <a:avLst/>
            </a:prstGeom>
            <a:noFill/>
          </p:spPr>
          <p:txBody>
            <a:bodyPr wrap="square" rtlCol="0">
              <a:spAutoFit/>
            </a:bodyPr>
            <a:lstStyle/>
            <a:p>
              <a:pPr algn="ctr"/>
              <a:r>
                <a:rPr lang="ja-JP" altLang="en-US" sz="1050" dirty="0">
                  <a:solidFill>
                    <a:prstClr val="black"/>
                  </a:solidFill>
                  <a:latin typeface="UD デジタル 教科書体 NK-B" panose="02020700000000000000" pitchFamily="18" charset="-128"/>
                  <a:ea typeface="UD デジタル 教科書体 NK-B" panose="02020700000000000000" pitchFamily="18" charset="-128"/>
                </a:rPr>
                <a:t>すべての人に健康と福祉を</a:t>
              </a:r>
            </a:p>
          </p:txBody>
        </p:sp>
        <p:sp>
          <p:nvSpPr>
            <p:cNvPr id="86" name="テキスト ボックス 85"/>
            <p:cNvSpPr txBox="1"/>
            <p:nvPr/>
          </p:nvSpPr>
          <p:spPr>
            <a:xfrm>
              <a:off x="2972668" y="4583546"/>
              <a:ext cx="1159382" cy="415498"/>
            </a:xfrm>
            <a:prstGeom prst="rect">
              <a:avLst/>
            </a:prstGeom>
            <a:noFill/>
          </p:spPr>
          <p:txBody>
            <a:bodyPr wrap="square" rtlCol="0">
              <a:spAutoFit/>
            </a:bodyPr>
            <a:lstStyle/>
            <a:p>
              <a:pPr algn="ctr"/>
              <a:r>
                <a:rPr lang="ja-JP" altLang="en-US" sz="1050" dirty="0">
                  <a:solidFill>
                    <a:prstClr val="black"/>
                  </a:solidFill>
                  <a:latin typeface="UD デジタル 教科書体 NK-B" panose="02020700000000000000" pitchFamily="18" charset="-128"/>
                  <a:ea typeface="UD デジタル 教科書体 NK-B" panose="02020700000000000000" pitchFamily="18" charset="-128"/>
                </a:rPr>
                <a:t>質の高い教育を</a:t>
              </a:r>
              <a:endParaRPr lang="en-US" altLang="ja-JP" sz="1050" dirty="0">
                <a:solidFill>
                  <a:prstClr val="black"/>
                </a:solidFill>
                <a:latin typeface="UD デジタル 教科書体 NK-B" panose="02020700000000000000" pitchFamily="18" charset="-128"/>
                <a:ea typeface="UD デジタル 教科書体 NK-B" panose="02020700000000000000" pitchFamily="18" charset="-128"/>
              </a:endParaRPr>
            </a:p>
            <a:p>
              <a:pPr algn="ctr"/>
              <a:r>
                <a:rPr lang="ja-JP" altLang="en-US" sz="1050" dirty="0">
                  <a:solidFill>
                    <a:prstClr val="black"/>
                  </a:solidFill>
                  <a:latin typeface="UD デジタル 教科書体 NK-B" panose="02020700000000000000" pitchFamily="18" charset="-128"/>
                  <a:ea typeface="UD デジタル 教科書体 NK-B" panose="02020700000000000000" pitchFamily="18" charset="-128"/>
                </a:rPr>
                <a:t>みんなに</a:t>
              </a:r>
            </a:p>
          </p:txBody>
        </p:sp>
        <p:sp>
          <p:nvSpPr>
            <p:cNvPr id="87" name="テキスト ボックス 86"/>
            <p:cNvSpPr txBox="1"/>
            <p:nvPr/>
          </p:nvSpPr>
          <p:spPr>
            <a:xfrm>
              <a:off x="3907635" y="4584870"/>
              <a:ext cx="1159382" cy="415498"/>
            </a:xfrm>
            <a:prstGeom prst="rect">
              <a:avLst/>
            </a:prstGeom>
            <a:noFill/>
          </p:spPr>
          <p:txBody>
            <a:bodyPr wrap="square" rtlCol="0">
              <a:spAutoFit/>
            </a:bodyPr>
            <a:lstStyle/>
            <a:p>
              <a:pPr algn="ctr"/>
              <a:r>
                <a:rPr lang="ja-JP" altLang="en-US" sz="1050" dirty="0">
                  <a:solidFill>
                    <a:prstClr val="black"/>
                  </a:solidFill>
                  <a:latin typeface="UD デジタル 教科書体 NK-B" panose="02020700000000000000" pitchFamily="18" charset="-128"/>
                  <a:ea typeface="UD デジタル 教科書体 NK-B" panose="02020700000000000000" pitchFamily="18" charset="-128"/>
                </a:rPr>
                <a:t>ジェンダー平等を実現しよう</a:t>
              </a:r>
            </a:p>
          </p:txBody>
        </p:sp>
        <p:sp>
          <p:nvSpPr>
            <p:cNvPr id="88" name="テキスト ボックス 87"/>
            <p:cNvSpPr txBox="1"/>
            <p:nvPr/>
          </p:nvSpPr>
          <p:spPr>
            <a:xfrm>
              <a:off x="4852607" y="4597706"/>
              <a:ext cx="1159382" cy="415498"/>
            </a:xfrm>
            <a:prstGeom prst="rect">
              <a:avLst/>
            </a:prstGeom>
            <a:noFill/>
          </p:spPr>
          <p:txBody>
            <a:bodyPr wrap="square" rtlCol="0">
              <a:spAutoFit/>
            </a:bodyPr>
            <a:lstStyle/>
            <a:p>
              <a:pPr algn="ctr"/>
              <a:r>
                <a:rPr lang="ja-JP" altLang="en-US" sz="1050" dirty="0">
                  <a:solidFill>
                    <a:prstClr val="black"/>
                  </a:solidFill>
                  <a:latin typeface="UD デジタル 教科書体 NK-B" panose="02020700000000000000" pitchFamily="18" charset="-128"/>
                  <a:ea typeface="UD デジタル 教科書体 NK-B" panose="02020700000000000000" pitchFamily="18" charset="-128"/>
                </a:rPr>
                <a:t>住み続けられる</a:t>
              </a:r>
              <a:endParaRPr lang="en-US" altLang="ja-JP" sz="1050" dirty="0">
                <a:solidFill>
                  <a:prstClr val="black"/>
                </a:solidFill>
                <a:latin typeface="UD デジタル 教科書体 NK-B" panose="02020700000000000000" pitchFamily="18" charset="-128"/>
                <a:ea typeface="UD デジタル 教科書体 NK-B" panose="02020700000000000000" pitchFamily="18" charset="-128"/>
              </a:endParaRPr>
            </a:p>
            <a:p>
              <a:pPr algn="ctr"/>
              <a:r>
                <a:rPr lang="ja-JP" altLang="en-US" sz="1050" dirty="0">
                  <a:solidFill>
                    <a:prstClr val="black"/>
                  </a:solidFill>
                  <a:latin typeface="UD デジタル 教科書体 NK-B" panose="02020700000000000000" pitchFamily="18" charset="-128"/>
                  <a:ea typeface="UD デジタル 教科書体 NK-B" panose="02020700000000000000" pitchFamily="18" charset="-128"/>
                </a:rPr>
                <a:t>まちづくりを</a:t>
              </a:r>
            </a:p>
          </p:txBody>
        </p:sp>
        <p:sp>
          <p:nvSpPr>
            <p:cNvPr id="89" name="テキスト ボックス 88"/>
            <p:cNvSpPr txBox="1"/>
            <p:nvPr/>
          </p:nvSpPr>
          <p:spPr>
            <a:xfrm>
              <a:off x="5810690" y="4590210"/>
              <a:ext cx="1159382" cy="415498"/>
            </a:xfrm>
            <a:prstGeom prst="rect">
              <a:avLst/>
            </a:prstGeom>
            <a:noFill/>
          </p:spPr>
          <p:txBody>
            <a:bodyPr wrap="square" rtlCol="0">
              <a:spAutoFit/>
            </a:bodyPr>
            <a:lstStyle/>
            <a:p>
              <a:pPr algn="ctr"/>
              <a:r>
                <a:rPr lang="ja-JP" altLang="en-US" sz="1050" dirty="0">
                  <a:solidFill>
                    <a:prstClr val="black"/>
                  </a:solidFill>
                  <a:latin typeface="UD デジタル 教科書体 NK-B" panose="02020700000000000000" pitchFamily="18" charset="-128"/>
                  <a:ea typeface="UD デジタル 教科書体 NK-B" panose="02020700000000000000" pitchFamily="18" charset="-128"/>
                </a:rPr>
                <a:t>つくる責任</a:t>
              </a:r>
              <a:endParaRPr lang="en-US" altLang="ja-JP" sz="1050" dirty="0">
                <a:solidFill>
                  <a:prstClr val="black"/>
                </a:solidFill>
                <a:latin typeface="UD デジタル 教科書体 NK-B" panose="02020700000000000000" pitchFamily="18" charset="-128"/>
                <a:ea typeface="UD デジタル 教科書体 NK-B" panose="02020700000000000000" pitchFamily="18" charset="-128"/>
              </a:endParaRPr>
            </a:p>
            <a:p>
              <a:pPr algn="ctr"/>
              <a:r>
                <a:rPr lang="ja-JP" altLang="en-US" sz="1050" dirty="0">
                  <a:solidFill>
                    <a:prstClr val="black"/>
                  </a:solidFill>
                  <a:latin typeface="UD デジタル 教科書体 NK-B" panose="02020700000000000000" pitchFamily="18" charset="-128"/>
                  <a:ea typeface="UD デジタル 教科書体 NK-B" panose="02020700000000000000" pitchFamily="18" charset="-128"/>
                </a:rPr>
                <a:t>つかう責任</a:t>
              </a:r>
            </a:p>
          </p:txBody>
        </p:sp>
      </p:grpSp>
      <p:sp>
        <p:nvSpPr>
          <p:cNvPr id="90" name="スライド番号プレースホルダー 5">
            <a:extLst>
              <a:ext uri="{FF2B5EF4-FFF2-40B4-BE49-F238E27FC236}">
                <a16:creationId xmlns:a16="http://schemas.microsoft.com/office/drawing/2014/main" id="{43F013D8-FD6D-43ED-878D-E11A435B4A83}"/>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a:solidFill>
                  <a:prstClr val="black"/>
                </a:solidFill>
              </a:rPr>
              <a:t>6</a:t>
            </a:r>
            <a:endParaRPr kumimoji="1" lang="ja-JP" altLang="en-US" dirty="0">
              <a:solidFill>
                <a:prstClr val="black"/>
              </a:solidFill>
            </a:endParaRPr>
          </a:p>
        </p:txBody>
      </p:sp>
      <p:sp>
        <p:nvSpPr>
          <p:cNvPr id="94" name="テキスト ボックス 93">
            <a:extLst>
              <a:ext uri="{FF2B5EF4-FFF2-40B4-BE49-F238E27FC236}">
                <a16:creationId xmlns:a16="http://schemas.microsoft.com/office/drawing/2014/main" id="{11C77F2C-7902-42CD-8286-AEEAADFE2255}"/>
              </a:ext>
            </a:extLst>
          </p:cNvPr>
          <p:cNvSpPr txBox="1"/>
          <p:nvPr/>
        </p:nvSpPr>
        <p:spPr>
          <a:xfrm>
            <a:off x="89843" y="620906"/>
            <a:ext cx="8850497"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③　府自らの取組みの推進</a:t>
            </a:r>
            <a:endParaRPr kumimoji="1" lang="en-US" altLang="ja-JP" dirty="0">
              <a:latin typeface="Meiryo UI" panose="020B0604030504040204" pitchFamily="50" charset="-128"/>
              <a:ea typeface="Meiryo UI" panose="020B0604030504040204" pitchFamily="50" charset="-128"/>
            </a:endParaRPr>
          </a:p>
        </p:txBody>
      </p:sp>
      <p:sp>
        <p:nvSpPr>
          <p:cNvPr id="72" name="正方形/長方形 71">
            <a:extLst>
              <a:ext uri="{FF2B5EF4-FFF2-40B4-BE49-F238E27FC236}">
                <a16:creationId xmlns:a16="http://schemas.microsoft.com/office/drawing/2014/main" id="{B41BA5EA-7ECB-4488-8B75-451FB45DF05C}"/>
              </a:ext>
            </a:extLst>
          </p:cNvPr>
          <p:cNvSpPr/>
          <p:nvPr/>
        </p:nvSpPr>
        <p:spPr>
          <a:xfrm>
            <a:off x="-1" y="10621"/>
            <a:ext cx="1279842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１ ．令和７年度の事業報告・予定</a:t>
            </a:r>
            <a:endParaRPr kumimoji="1" lang="zh-TW" altLang="en-US" sz="2400" b="1" dirty="0">
              <a:solidFill>
                <a:prstClr val="white"/>
              </a:solidFill>
              <a:latin typeface="Meiryo UI" panose="020B0604030504040204" pitchFamily="50" charset="-128"/>
              <a:ea typeface="Meiryo UI" panose="020B0604030504040204" pitchFamily="50" charset="-128"/>
            </a:endParaRPr>
          </a:p>
        </p:txBody>
      </p:sp>
      <p:pic>
        <p:nvPicPr>
          <p:cNvPr id="73" name="Google Shape;109;p18">
            <a:extLst>
              <a:ext uri="{FF2B5EF4-FFF2-40B4-BE49-F238E27FC236}">
                <a16:creationId xmlns:a16="http://schemas.microsoft.com/office/drawing/2014/main" id="{6892319C-5516-4C79-8EB0-CE85A9478E15}"/>
              </a:ext>
            </a:extLst>
          </p:cNvPr>
          <p:cNvPicPr preferRelativeResize="0"/>
          <p:nvPr/>
        </p:nvPicPr>
        <p:blipFill>
          <a:blip r:embed="rId12" cstate="screen">
            <a:alphaModFix/>
            <a:extLst>
              <a:ext uri="{28A0092B-C50C-407E-A947-70E740481C1C}">
                <a14:useLocalDpi xmlns:a14="http://schemas.microsoft.com/office/drawing/2010/main"/>
              </a:ext>
            </a:extLst>
          </a:blip>
          <a:stretch>
            <a:fillRect/>
          </a:stretch>
        </p:blipFill>
        <p:spPr>
          <a:xfrm>
            <a:off x="11520064" y="2572807"/>
            <a:ext cx="648582" cy="440369"/>
          </a:xfrm>
          <a:prstGeom prst="rect">
            <a:avLst/>
          </a:prstGeom>
          <a:noFill/>
          <a:ln>
            <a:noFill/>
          </a:ln>
        </p:spPr>
      </p:pic>
      <p:sp>
        <p:nvSpPr>
          <p:cNvPr id="91" name="スライド番号プレースホルダー 5">
            <a:extLst>
              <a:ext uri="{FF2B5EF4-FFF2-40B4-BE49-F238E27FC236}">
                <a16:creationId xmlns:a16="http://schemas.microsoft.com/office/drawing/2014/main" id="{80D2DE82-F7D8-4E86-B4C0-AD25B6D4B69C}"/>
              </a:ext>
            </a:extLst>
          </p:cNvPr>
          <p:cNvSpPr txBox="1">
            <a:spLocks/>
          </p:cNvSpPr>
          <p:nvPr/>
        </p:nvSpPr>
        <p:spPr>
          <a:xfrm>
            <a:off x="11986943" y="105980"/>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7</a:t>
            </a:fld>
            <a:endParaRPr kumimoji="1" lang="ja-JP" altLang="en-US">
              <a:solidFill>
                <a:prstClr val="black"/>
              </a:solidFill>
            </a:endParaRPr>
          </a:p>
        </p:txBody>
      </p:sp>
    </p:spTree>
    <p:extLst>
      <p:ext uri="{BB962C8B-B14F-4D97-AF65-F5344CB8AC3E}">
        <p14:creationId xmlns:p14="http://schemas.microsoft.com/office/powerpoint/2010/main" val="4108139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03201" y="1022815"/>
            <a:ext cx="12385038" cy="6001643"/>
          </a:xfrm>
          <a:prstGeom prst="rect">
            <a:avLst/>
          </a:prstGeom>
          <a:solidFill>
            <a:schemeClr val="bg1">
              <a:lumMod val="95000"/>
            </a:schemeClr>
          </a:solidFill>
        </p:spPr>
        <p:txBody>
          <a:bodyPr wrap="square">
            <a:spAutoFit/>
          </a:bodyPr>
          <a:lstStyle/>
          <a:p>
            <a:pPr indent="85725"/>
            <a:r>
              <a:rPr lang="ja-JP" altLang="en-US" sz="1600" b="1" dirty="0">
                <a:latin typeface="Meiryo UI" panose="020B0604030504040204" pitchFamily="50" charset="-128"/>
                <a:ea typeface="Meiryo UI" panose="020B0604030504040204" pitchFamily="50" charset="-128"/>
              </a:rPr>
              <a:t>〇 </a:t>
            </a:r>
            <a:r>
              <a:rPr lang="en-US" altLang="ja-JP" sz="1600" b="1" dirty="0">
                <a:latin typeface="Meiryo UI" panose="020B0604030504040204" pitchFamily="50" charset="-128"/>
                <a:ea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rPr>
              <a:t>未来都市の選定に向けた市町村への支援</a:t>
            </a:r>
            <a:endParaRPr lang="en-US" altLang="ja-JP" sz="1600" b="1" dirty="0">
              <a:latin typeface="Meiryo UI" panose="020B0604030504040204" pitchFamily="50" charset="-128"/>
              <a:ea typeface="Meiryo UI" panose="020B0604030504040204" pitchFamily="50" charset="-128"/>
            </a:endParaRPr>
          </a:p>
          <a:p>
            <a:pPr indent="85725"/>
            <a:r>
              <a:rPr lang="ja-JP" altLang="en-US" sz="1600" b="1"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未来都市への選定をめざす府内市町村に対し、適宜サポートを実施</a:t>
            </a:r>
            <a:endParaRPr lang="en-US" altLang="ja-JP" sz="1600" dirty="0">
              <a:latin typeface="Meiryo UI" panose="020B0604030504040204" pitchFamily="50" charset="-128"/>
              <a:ea typeface="Meiryo UI" panose="020B0604030504040204" pitchFamily="50" charset="-128"/>
            </a:endParaRPr>
          </a:p>
          <a:p>
            <a:pPr indent="85725"/>
            <a:endParaRPr lang="en-US" altLang="ja-JP" sz="1600" b="1" u="sng" dirty="0">
              <a:latin typeface="Meiryo UI" panose="020B0604030504040204" pitchFamily="50" charset="-128"/>
              <a:ea typeface="Meiryo UI" panose="020B0604030504040204" pitchFamily="50" charset="-128"/>
            </a:endParaRPr>
          </a:p>
          <a:p>
            <a:pPr indent="85725"/>
            <a:endParaRPr lang="en-US" altLang="ja-JP" sz="1600" b="1" u="sng" dirty="0">
              <a:latin typeface="Meiryo UI" panose="020B0604030504040204" pitchFamily="50" charset="-128"/>
              <a:ea typeface="Meiryo UI" panose="020B0604030504040204" pitchFamily="50" charset="-128"/>
            </a:endParaRPr>
          </a:p>
          <a:p>
            <a:pPr indent="85725"/>
            <a:endParaRPr lang="en-US" altLang="ja-JP" sz="1600" b="1" u="sng" dirty="0">
              <a:latin typeface="Meiryo UI" panose="020B0604030504040204" pitchFamily="50" charset="-128"/>
              <a:ea typeface="Meiryo UI" panose="020B0604030504040204" pitchFamily="50" charset="-128"/>
            </a:endParaRPr>
          </a:p>
          <a:p>
            <a:pPr indent="85725"/>
            <a:endParaRPr lang="en-US" altLang="ja-JP" sz="1600" b="1" u="sng" dirty="0">
              <a:latin typeface="Meiryo UI" panose="020B0604030504040204" pitchFamily="50" charset="-128"/>
              <a:ea typeface="Meiryo UI" panose="020B0604030504040204" pitchFamily="50" charset="-128"/>
            </a:endParaRPr>
          </a:p>
          <a:p>
            <a:pPr indent="85725"/>
            <a:endParaRPr lang="en-US" altLang="ja-JP" sz="1600" b="1" u="sng" dirty="0">
              <a:latin typeface="Meiryo UI" panose="020B0604030504040204" pitchFamily="50" charset="-128"/>
              <a:ea typeface="Meiryo UI" panose="020B0604030504040204" pitchFamily="50" charset="-128"/>
            </a:endParaRPr>
          </a:p>
          <a:p>
            <a:pPr indent="85725"/>
            <a:endParaRPr lang="en-US" altLang="ja-JP" sz="1600" b="1" u="sng" dirty="0">
              <a:latin typeface="Meiryo UI" panose="020B0604030504040204" pitchFamily="50" charset="-128"/>
              <a:ea typeface="Meiryo UI" panose="020B0604030504040204" pitchFamily="50" charset="-128"/>
            </a:endParaRPr>
          </a:p>
          <a:p>
            <a:pPr indent="85725"/>
            <a:endParaRPr lang="en-US" altLang="ja-JP" sz="1600" b="1" u="sng" dirty="0">
              <a:latin typeface="Meiryo UI" panose="020B0604030504040204" pitchFamily="50" charset="-128"/>
              <a:ea typeface="Meiryo UI" panose="020B0604030504040204" pitchFamily="50" charset="-128"/>
            </a:endParaRPr>
          </a:p>
          <a:p>
            <a:pPr indent="85725"/>
            <a:endParaRPr lang="en-US" altLang="ja-JP" sz="1600" b="1" u="sng" dirty="0">
              <a:latin typeface="Meiryo UI" panose="020B0604030504040204" pitchFamily="50" charset="-128"/>
              <a:ea typeface="Meiryo UI" panose="020B0604030504040204" pitchFamily="50" charset="-128"/>
            </a:endParaRPr>
          </a:p>
          <a:p>
            <a:pPr indent="85725"/>
            <a:endParaRPr lang="en-US" altLang="ja-JP" sz="1600" b="1" u="sng" dirty="0">
              <a:latin typeface="Meiryo UI" panose="020B0604030504040204" pitchFamily="50" charset="-128"/>
              <a:ea typeface="Meiryo UI" panose="020B0604030504040204" pitchFamily="50" charset="-128"/>
            </a:endParaRPr>
          </a:p>
          <a:p>
            <a:pPr indent="85725"/>
            <a:endParaRPr lang="en-US" altLang="ja-JP" sz="1600" b="1" u="sng" dirty="0">
              <a:latin typeface="Meiryo UI" panose="020B0604030504040204" pitchFamily="50" charset="-128"/>
              <a:ea typeface="Meiryo UI" panose="020B0604030504040204" pitchFamily="50" charset="-128"/>
            </a:endParaRPr>
          </a:p>
          <a:p>
            <a:pPr indent="85725"/>
            <a:endParaRPr lang="en-US" altLang="ja-JP" sz="1600" b="1" u="sng" dirty="0">
              <a:latin typeface="Meiryo UI" panose="020B0604030504040204" pitchFamily="50" charset="-128"/>
              <a:ea typeface="Meiryo UI" panose="020B0604030504040204" pitchFamily="50" charset="-128"/>
            </a:endParaRPr>
          </a:p>
          <a:p>
            <a:pPr indent="85725"/>
            <a:endParaRPr lang="en-US" altLang="ja-JP" sz="1600" b="1" u="sng" dirty="0">
              <a:latin typeface="Meiryo UI" panose="020B0604030504040204" pitchFamily="50" charset="-128"/>
              <a:ea typeface="Meiryo UI" panose="020B0604030504040204" pitchFamily="50" charset="-128"/>
            </a:endParaRPr>
          </a:p>
          <a:p>
            <a:pPr indent="85725"/>
            <a:endParaRPr lang="en-US" altLang="ja-JP" sz="1600" b="1" u="sng" dirty="0">
              <a:latin typeface="Meiryo UI" panose="020B0604030504040204" pitchFamily="50" charset="-128"/>
              <a:ea typeface="Meiryo UI" panose="020B0604030504040204" pitchFamily="50" charset="-128"/>
            </a:endParaRPr>
          </a:p>
          <a:p>
            <a:pPr indent="85725"/>
            <a:endParaRPr lang="en-US" altLang="ja-JP" sz="1600" b="1" u="sng" dirty="0">
              <a:latin typeface="Meiryo UI" panose="020B0604030504040204" pitchFamily="50" charset="-128"/>
              <a:ea typeface="Meiryo UI" panose="020B0604030504040204" pitchFamily="50" charset="-128"/>
            </a:endParaRPr>
          </a:p>
          <a:p>
            <a:pPr indent="85725"/>
            <a:endParaRPr lang="en-US" altLang="ja-JP" sz="1600" b="1" u="sng" dirty="0">
              <a:latin typeface="Meiryo UI" panose="020B0604030504040204" pitchFamily="50" charset="-128"/>
              <a:ea typeface="Meiryo UI" panose="020B0604030504040204" pitchFamily="50" charset="-128"/>
            </a:endParaRPr>
          </a:p>
          <a:p>
            <a:pPr indent="85725"/>
            <a:endParaRPr lang="en-US" altLang="ja-JP" sz="1600" b="1" u="sng" dirty="0">
              <a:latin typeface="Meiryo UI" panose="020B0604030504040204" pitchFamily="50" charset="-128"/>
              <a:ea typeface="Meiryo UI" panose="020B0604030504040204" pitchFamily="50" charset="-128"/>
            </a:endParaRPr>
          </a:p>
          <a:p>
            <a:pPr indent="85725"/>
            <a:endParaRPr lang="en-US" altLang="ja-JP" sz="1600" b="1" u="sng" dirty="0">
              <a:latin typeface="Meiryo UI" panose="020B0604030504040204" pitchFamily="50" charset="-128"/>
              <a:ea typeface="Meiryo UI" panose="020B0604030504040204" pitchFamily="50" charset="-128"/>
            </a:endParaRPr>
          </a:p>
          <a:p>
            <a:pPr indent="85725"/>
            <a:r>
              <a:rPr lang="ja-JP" altLang="en-US" sz="1600" b="1" u="sng" dirty="0">
                <a:latin typeface="Meiryo UI" panose="020B0604030504040204" pitchFamily="50" charset="-128"/>
                <a:ea typeface="Meiryo UI" panose="020B0604030504040204" pitchFamily="50" charset="-128"/>
              </a:rPr>
              <a:t>〇 </a:t>
            </a:r>
            <a:r>
              <a:rPr lang="en-US" altLang="ja-JP" sz="1600" b="1" u="sng" dirty="0">
                <a:latin typeface="Meiryo UI" panose="020B0604030504040204" pitchFamily="50" charset="-128"/>
                <a:ea typeface="Meiryo UI" panose="020B0604030504040204" pitchFamily="50" charset="-128"/>
              </a:rPr>
              <a:t>SDGs</a:t>
            </a:r>
            <a:r>
              <a:rPr lang="ja-JP" altLang="en-US" sz="1600" b="1" u="sng" dirty="0">
                <a:latin typeface="Meiryo UI" panose="020B0604030504040204" pitchFamily="50" charset="-128"/>
                <a:ea typeface="Meiryo UI" panose="020B0604030504040204" pitchFamily="50" charset="-128"/>
              </a:rPr>
              <a:t>未来都市意見交換会</a:t>
            </a:r>
            <a:endParaRPr lang="en-US" altLang="ja-JP" sz="1600" b="1" dirty="0">
              <a:solidFill>
                <a:srgbClr val="FF0000"/>
              </a:solidFill>
              <a:latin typeface="Meiryo UI" panose="020B0604030504040204" pitchFamily="50" charset="-128"/>
              <a:ea typeface="Meiryo UI" panose="020B0604030504040204" pitchFamily="50" charset="-128"/>
            </a:endParaRPr>
          </a:p>
          <a:p>
            <a:pPr indent="85725"/>
            <a:r>
              <a:rPr lang="ja-JP" altLang="en-US" sz="1600" b="1" dirty="0">
                <a:solidFill>
                  <a:srgbClr val="FF0000"/>
                </a:solidFill>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未来都市の担当者の交流と、好事例や課題の共有を目的に毎年度実施。</a:t>
            </a:r>
            <a:endParaRPr lang="en-US" altLang="ja-JP" sz="1600" dirty="0">
              <a:latin typeface="Meiryo UI" panose="020B0604030504040204" pitchFamily="50" charset="-128"/>
              <a:ea typeface="Meiryo UI" panose="020B0604030504040204" pitchFamily="50" charset="-128"/>
            </a:endParaRPr>
          </a:p>
          <a:p>
            <a:pPr indent="85725"/>
            <a:r>
              <a:rPr lang="ja-JP" altLang="en-US" sz="1600" dirty="0">
                <a:latin typeface="Meiryo UI" panose="020B0604030504040204" pitchFamily="50" charset="-128"/>
                <a:ea typeface="Meiryo UI" panose="020B0604030504040204" pitchFamily="50" charset="-128"/>
              </a:rPr>
              <a:t>　　今年度は、</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月頃の開催を予定。</a:t>
            </a:r>
            <a:endParaRPr lang="en-US" altLang="ja-JP" sz="1600" dirty="0">
              <a:latin typeface="Meiryo UI" panose="020B0604030504040204" pitchFamily="50" charset="-128"/>
              <a:ea typeface="Meiryo UI" panose="020B0604030504040204" pitchFamily="50" charset="-128"/>
            </a:endParaRPr>
          </a:p>
          <a:p>
            <a:pPr indent="85725"/>
            <a:endParaRPr lang="en-US" altLang="ja-JP" sz="1600" dirty="0">
              <a:latin typeface="Meiryo UI" panose="020B0604030504040204" pitchFamily="50" charset="-128"/>
              <a:ea typeface="Meiryo UI" panose="020B0604030504040204" pitchFamily="50" charset="-128"/>
            </a:endParaRPr>
          </a:p>
          <a:p>
            <a:pPr indent="85725"/>
            <a:endParaRPr lang="en-US" altLang="ja-JP" sz="1600" dirty="0">
              <a:latin typeface="Meiryo UI" panose="020B0604030504040204" pitchFamily="50" charset="-128"/>
              <a:ea typeface="Meiryo UI" panose="020B0604030504040204"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1054606377"/>
              </p:ext>
            </p:extLst>
          </p:nvPr>
        </p:nvGraphicFramePr>
        <p:xfrm>
          <a:off x="998680" y="1606291"/>
          <a:ext cx="8080461" cy="3579140"/>
        </p:xfrm>
        <a:graphic>
          <a:graphicData uri="http://schemas.openxmlformats.org/drawingml/2006/table">
            <a:tbl>
              <a:tblPr firstRow="1" bandRow="1">
                <a:tableStyleId>{93296810-A885-4BE3-A3E7-6D5BEEA58F35}</a:tableStyleId>
              </a:tblPr>
              <a:tblGrid>
                <a:gridCol w="1039580">
                  <a:extLst>
                    <a:ext uri="{9D8B030D-6E8A-4147-A177-3AD203B41FA5}">
                      <a16:colId xmlns:a16="http://schemas.microsoft.com/office/drawing/2014/main" val="3860438439"/>
                    </a:ext>
                  </a:extLst>
                </a:gridCol>
                <a:gridCol w="1333203">
                  <a:extLst>
                    <a:ext uri="{9D8B030D-6E8A-4147-A177-3AD203B41FA5}">
                      <a16:colId xmlns:a16="http://schemas.microsoft.com/office/drawing/2014/main" val="80126220"/>
                    </a:ext>
                  </a:extLst>
                </a:gridCol>
                <a:gridCol w="1359198">
                  <a:extLst>
                    <a:ext uri="{9D8B030D-6E8A-4147-A177-3AD203B41FA5}">
                      <a16:colId xmlns:a16="http://schemas.microsoft.com/office/drawing/2014/main" val="3917699888"/>
                    </a:ext>
                  </a:extLst>
                </a:gridCol>
                <a:gridCol w="2381502">
                  <a:extLst>
                    <a:ext uri="{9D8B030D-6E8A-4147-A177-3AD203B41FA5}">
                      <a16:colId xmlns:a16="http://schemas.microsoft.com/office/drawing/2014/main" val="2088348492"/>
                    </a:ext>
                  </a:extLst>
                </a:gridCol>
                <a:gridCol w="984219">
                  <a:extLst>
                    <a:ext uri="{9D8B030D-6E8A-4147-A177-3AD203B41FA5}">
                      <a16:colId xmlns:a16="http://schemas.microsoft.com/office/drawing/2014/main" val="332229268"/>
                    </a:ext>
                  </a:extLst>
                </a:gridCol>
                <a:gridCol w="982759">
                  <a:extLst>
                    <a:ext uri="{9D8B030D-6E8A-4147-A177-3AD203B41FA5}">
                      <a16:colId xmlns:a16="http://schemas.microsoft.com/office/drawing/2014/main" val="2711062671"/>
                    </a:ext>
                  </a:extLst>
                </a:gridCol>
              </a:tblGrid>
              <a:tr h="306098">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dirty="0">
                          <a:latin typeface="Meiryo UI" panose="020B0604030504040204" pitchFamily="50" charset="-128"/>
                          <a:ea typeface="Meiryo UI" panose="020B0604030504040204" pitchFamily="50" charset="-128"/>
                        </a:rPr>
                        <a:t>未来都市</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選定件数</a:t>
                      </a:r>
                      <a:endParaRPr kumimoji="1" lang="en-US" altLang="ja-JP" sz="14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dirty="0">
                          <a:latin typeface="Meiryo UI" panose="020B0604030504040204" pitchFamily="50" charset="-128"/>
                          <a:ea typeface="Meiryo UI" panose="020B0604030504040204" pitchFamily="50" charset="-128"/>
                        </a:rPr>
                        <a:t>（うち、モデル事業）</a:t>
                      </a:r>
                    </a:p>
                  </a:txBody>
                  <a:tcPr anchor="ctr">
                    <a:lnR w="12700" cap="flat" cmpd="sng" algn="ctr">
                      <a:solidFill>
                        <a:schemeClr val="tx1"/>
                      </a:solidFill>
                      <a:prstDash val="solid"/>
                      <a:round/>
                      <a:headEnd type="none" w="med" len="med"/>
                      <a:tailEnd type="none" w="med" len="med"/>
                    </a:lnR>
                  </a:tcPr>
                </a:tc>
                <a:tc>
                  <a:txBody>
                    <a:bodyPr/>
                    <a:lstStyle/>
                    <a:p>
                      <a:pPr algn="ctr"/>
                      <a:r>
                        <a:rPr kumimoji="1" lang="ja-JP" altLang="en-US" sz="1400" b="1" dirty="0">
                          <a:latin typeface="Meiryo UI" panose="020B0604030504040204" pitchFamily="50" charset="-128"/>
                          <a:ea typeface="Meiryo UI" panose="020B0604030504040204" pitchFamily="50" charset="-128"/>
                        </a:rPr>
                        <a:t>府域の選定状況</a:t>
                      </a:r>
                    </a:p>
                  </a:txBody>
                  <a:tcPr anchor="ctr">
                    <a:lnL w="12700" cap="flat" cmpd="sng" algn="ctr">
                      <a:solidFill>
                        <a:schemeClr val="tx1"/>
                      </a:solidFill>
                      <a:prstDash val="solid"/>
                      <a:round/>
                      <a:headEnd type="none" w="med" len="med"/>
                      <a:tailEnd type="none" w="med" len="med"/>
                    </a:lnL>
                  </a:tcPr>
                </a:tc>
                <a:tc>
                  <a:txBody>
                    <a:bodyPr/>
                    <a:lstStyle/>
                    <a:p>
                      <a:pPr algn="ctr"/>
                      <a:r>
                        <a:rPr kumimoji="1" lang="ja-JP" altLang="en-US" sz="1400" b="1" dirty="0">
                          <a:latin typeface="Meiryo UI" panose="020B0604030504040204" pitchFamily="50" charset="-128"/>
                          <a:ea typeface="Meiryo UI" panose="020B0604030504040204" pitchFamily="50" charset="-128"/>
                        </a:rPr>
                        <a:t>未来都市</a:t>
                      </a:r>
                    </a:p>
                  </a:txBody>
                  <a:tcPr anchor="ctr"/>
                </a:tc>
                <a:tc>
                  <a:txBody>
                    <a:bodyPr/>
                    <a:lstStyle/>
                    <a:p>
                      <a:pPr algn="ctr"/>
                      <a:r>
                        <a:rPr kumimoji="1" lang="ja-JP" altLang="en-US" sz="1400" b="1" dirty="0">
                          <a:latin typeface="Meiryo UI" panose="020B0604030504040204" pitchFamily="50" charset="-128"/>
                          <a:ea typeface="Meiryo UI" panose="020B0604030504040204" pitchFamily="50" charset="-128"/>
                        </a:rPr>
                        <a:t>モデル事業</a:t>
                      </a:r>
                    </a:p>
                  </a:txBody>
                  <a:tcPr anchor="ctr"/>
                </a:tc>
                <a:extLst>
                  <a:ext uri="{0D108BD9-81ED-4DB2-BD59-A6C34878D82A}">
                    <a16:rowId xmlns:a16="http://schemas.microsoft.com/office/drawing/2014/main" val="1998978024"/>
                  </a:ext>
                </a:extLst>
              </a:tr>
              <a:tr h="306098">
                <a:tc>
                  <a:txBody>
                    <a:bodyPr/>
                    <a:lstStyle/>
                    <a:p>
                      <a:pPr algn="ctr"/>
                      <a:r>
                        <a:rPr kumimoji="1" lang="en-US" altLang="ja-JP" sz="1400" dirty="0">
                          <a:latin typeface="Meiryo UI" panose="020B0604030504040204" pitchFamily="50" charset="-128"/>
                          <a:ea typeface="Meiryo UI" panose="020B0604030504040204" pitchFamily="50" charset="-128"/>
                        </a:rPr>
                        <a:t>2018</a:t>
                      </a:r>
                      <a:r>
                        <a:rPr kumimoji="1" lang="ja-JP" altLang="en-US" sz="14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400" dirty="0">
                          <a:latin typeface="Meiryo UI" panose="020B0604030504040204" pitchFamily="50" charset="-128"/>
                          <a:ea typeface="Meiryo UI" panose="020B0604030504040204" pitchFamily="50" charset="-128"/>
                        </a:rPr>
                        <a:t>29</a:t>
                      </a:r>
                      <a:r>
                        <a:rPr kumimoji="1" lang="ja-JP" altLang="en-US" sz="1400" dirty="0">
                          <a:latin typeface="Meiryo UI" panose="020B0604030504040204" pitchFamily="50" charset="-128"/>
                          <a:ea typeface="Meiryo UI" panose="020B0604030504040204" pitchFamily="50" charset="-128"/>
                        </a:rPr>
                        <a:t>都市</a:t>
                      </a:r>
                    </a:p>
                  </a:txBody>
                  <a:tcPr anchor="ctr"/>
                </a:tc>
                <a:tc>
                  <a:txBody>
                    <a:bodyPr/>
                    <a:lstStyle/>
                    <a:p>
                      <a:pPr algn="ct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事業）</a:t>
                      </a:r>
                    </a:p>
                  </a:txBody>
                  <a:tcPr anchor="ctr">
                    <a:lnR w="12700" cap="flat" cmpd="sng" algn="ctr">
                      <a:solidFill>
                        <a:schemeClr val="tx1"/>
                      </a:solidFill>
                      <a:prstDash val="solid"/>
                      <a:round/>
                      <a:headEnd type="none" w="med" len="med"/>
                      <a:tailEnd type="none" w="med" len="med"/>
                    </a:lnR>
                  </a:tcPr>
                </a:tc>
                <a:tc>
                  <a:txBody>
                    <a:bodyPr/>
                    <a:lstStyle/>
                    <a:p>
                      <a:pPr algn="ctr"/>
                      <a:r>
                        <a:rPr kumimoji="1" lang="ja-JP" altLang="en-US" sz="1400" b="1" dirty="0">
                          <a:latin typeface="Meiryo UI" panose="020B0604030504040204" pitchFamily="50" charset="-128"/>
                          <a:ea typeface="Meiryo UI" panose="020B0604030504040204" pitchFamily="50" charset="-128"/>
                        </a:rPr>
                        <a:t>堺市</a:t>
                      </a:r>
                    </a:p>
                  </a:txBody>
                  <a:tcPr anchor="ctr">
                    <a:lnL w="12700" cap="flat" cmpd="sng" algn="ctr">
                      <a:solidFill>
                        <a:schemeClr val="tx1"/>
                      </a:solidFill>
                      <a:prstDash val="solid"/>
                      <a:round/>
                      <a:headEnd type="none" w="med" len="med"/>
                      <a:tailEnd type="none" w="med" len="med"/>
                    </a:lnL>
                  </a:tcPr>
                </a:tc>
                <a:tc>
                  <a:txBody>
                    <a:bodyPr/>
                    <a:lstStyle/>
                    <a:p>
                      <a:pPr algn="ctr"/>
                      <a:r>
                        <a:rPr kumimoji="1" lang="ja-JP" altLang="en-US" sz="1400" b="1" dirty="0">
                          <a:latin typeface="Meiryo UI" panose="020B0604030504040204" pitchFamily="50" charset="-128"/>
                          <a:ea typeface="Meiryo UI" panose="020B0604030504040204" pitchFamily="50" charset="-128"/>
                        </a:rPr>
                        <a:t>〇</a:t>
                      </a:r>
                    </a:p>
                  </a:txBody>
                  <a:tcPr anchor="ctr"/>
                </a:tc>
                <a:tc>
                  <a:txBody>
                    <a:bodyPr/>
                    <a:lstStyle/>
                    <a:p>
                      <a:pPr algn="ctr"/>
                      <a:endParaRPr kumimoji="1" lang="ja-JP" altLang="en-US" sz="1400" b="1"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315208469"/>
                  </a:ext>
                </a:extLst>
              </a:tr>
              <a:tr h="306098">
                <a:tc>
                  <a:txBody>
                    <a:bodyPr/>
                    <a:lstStyle/>
                    <a:p>
                      <a:pPr algn="ctr"/>
                      <a:r>
                        <a:rPr kumimoji="1" lang="en-US" altLang="ja-JP" sz="1400" dirty="0">
                          <a:latin typeface="Meiryo UI" panose="020B0604030504040204" pitchFamily="50" charset="-128"/>
                          <a:ea typeface="Meiryo UI" panose="020B0604030504040204" pitchFamily="50" charset="-128"/>
                        </a:rPr>
                        <a:t>2019</a:t>
                      </a:r>
                      <a:r>
                        <a:rPr kumimoji="1" lang="ja-JP" altLang="en-US" sz="14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400" dirty="0">
                          <a:latin typeface="Meiryo UI" panose="020B0604030504040204" pitchFamily="50" charset="-128"/>
                          <a:ea typeface="Meiryo UI" panose="020B0604030504040204" pitchFamily="50" charset="-128"/>
                        </a:rPr>
                        <a:t>31</a:t>
                      </a:r>
                      <a:r>
                        <a:rPr kumimoji="1" lang="ja-JP" altLang="en-US" sz="1400" dirty="0">
                          <a:latin typeface="Meiryo UI" panose="020B0604030504040204" pitchFamily="50" charset="-128"/>
                          <a:ea typeface="Meiryo UI" panose="020B0604030504040204" pitchFamily="50" charset="-128"/>
                        </a:rPr>
                        <a:t>都市</a:t>
                      </a:r>
                    </a:p>
                  </a:txBody>
                  <a:tcPr anchor="ctr"/>
                </a:tc>
                <a:tc>
                  <a:txBody>
                    <a:bodyPr/>
                    <a:lstStyle/>
                    <a:p>
                      <a:pPr algn="ct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事業）</a:t>
                      </a:r>
                    </a:p>
                  </a:txBody>
                  <a:tcPr anchor="ctr">
                    <a:lnR w="12700" cap="flat" cmpd="sng" algn="ctr">
                      <a:solidFill>
                        <a:schemeClr val="tx1"/>
                      </a:solidFill>
                      <a:prstDash val="solid"/>
                      <a:round/>
                      <a:headEnd type="none" w="med" len="med"/>
                      <a:tailEnd type="none" w="med" len="med"/>
                    </a:lnR>
                  </a:tcPr>
                </a:tc>
                <a:tc>
                  <a:txBody>
                    <a:bodyPr/>
                    <a:lstStyle/>
                    <a:p>
                      <a:pPr algn="ctr"/>
                      <a:r>
                        <a:rPr kumimoji="1" lang="ja-JP" altLang="en-US" sz="1400" b="1" dirty="0" err="1">
                          <a:latin typeface="Meiryo UI" panose="020B0604030504040204" pitchFamily="50" charset="-128"/>
                          <a:ea typeface="Meiryo UI" panose="020B0604030504040204" pitchFamily="50" charset="-128"/>
                        </a:rPr>
                        <a:t>ー</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tcPr>
                </a:tc>
                <a:tc>
                  <a:txBody>
                    <a:bodyPr/>
                    <a:lstStyle/>
                    <a:p>
                      <a:pPr algn="ctr"/>
                      <a:endParaRPr kumimoji="1" lang="ja-JP" altLang="en-US" sz="1400" b="1"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400" b="1"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704144533"/>
                  </a:ext>
                </a:extLst>
              </a:tr>
              <a:tr h="306098">
                <a:tc rowSpan="3">
                  <a:txBody>
                    <a:bodyPr/>
                    <a:lstStyle/>
                    <a:p>
                      <a:pPr algn="ctr"/>
                      <a:r>
                        <a:rPr kumimoji="1" lang="en-US" altLang="ja-JP" sz="1400" dirty="0">
                          <a:latin typeface="Meiryo UI" panose="020B0604030504040204" pitchFamily="50" charset="-128"/>
                          <a:ea typeface="Meiryo UI" panose="020B0604030504040204" pitchFamily="50" charset="-128"/>
                        </a:rPr>
                        <a:t>2020</a:t>
                      </a:r>
                      <a:r>
                        <a:rPr kumimoji="1" lang="ja-JP" altLang="en-US" sz="1400" dirty="0">
                          <a:latin typeface="Meiryo UI" panose="020B0604030504040204" pitchFamily="50" charset="-128"/>
                          <a:ea typeface="Meiryo UI" panose="020B0604030504040204" pitchFamily="50" charset="-128"/>
                        </a:rPr>
                        <a:t>年度</a:t>
                      </a:r>
                    </a:p>
                  </a:txBody>
                  <a:tcPr anchor="ctr"/>
                </a:tc>
                <a:tc rowSpan="3">
                  <a:txBody>
                    <a:bodyPr/>
                    <a:lstStyle/>
                    <a:p>
                      <a:pPr algn="ctr"/>
                      <a:r>
                        <a:rPr kumimoji="1" lang="en-US" altLang="ja-JP" sz="1400" dirty="0">
                          <a:latin typeface="Meiryo UI" panose="020B0604030504040204" pitchFamily="50" charset="-128"/>
                          <a:ea typeface="Meiryo UI" panose="020B0604030504040204" pitchFamily="50" charset="-128"/>
                        </a:rPr>
                        <a:t>33</a:t>
                      </a:r>
                      <a:r>
                        <a:rPr kumimoji="1" lang="ja-JP" altLang="en-US" sz="1400" dirty="0">
                          <a:latin typeface="Meiryo UI" panose="020B0604030504040204" pitchFamily="50" charset="-128"/>
                          <a:ea typeface="Meiryo UI" panose="020B0604030504040204" pitchFamily="50" charset="-128"/>
                        </a:rPr>
                        <a:t>都市</a:t>
                      </a:r>
                    </a:p>
                  </a:txBody>
                  <a:tcPr anchor="ctr"/>
                </a:tc>
                <a:tc rowSpan="3">
                  <a:txBody>
                    <a:bodyPr/>
                    <a:lstStyle/>
                    <a:p>
                      <a:pPr algn="ct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事業）</a:t>
                      </a:r>
                    </a:p>
                  </a:txBody>
                  <a:tcPr anchor="ctr">
                    <a:lnR w="12700" cap="flat" cmpd="sng" algn="ctr">
                      <a:solidFill>
                        <a:schemeClr val="tx1"/>
                      </a:solidFill>
                      <a:prstDash val="solid"/>
                      <a:round/>
                      <a:headEnd type="none" w="med" len="med"/>
                      <a:tailEnd type="none" w="med" len="med"/>
                    </a:lnR>
                  </a:tcP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kumimoji="1" lang="ja-JP" altLang="en-US" sz="1400" b="1" dirty="0">
                          <a:latin typeface="Meiryo UI" panose="020B0604030504040204" pitchFamily="50" charset="-128"/>
                          <a:ea typeface="Meiryo UI" panose="020B0604030504040204" pitchFamily="50" charset="-128"/>
                        </a:rPr>
                        <a:t>大阪府・大阪市（共同）</a:t>
                      </a:r>
                      <a:endParaRPr kumimoji="1" lang="en-US" altLang="ja-JP" sz="14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tcPr>
                </a:tc>
                <a:tc>
                  <a:txBody>
                    <a:bodyPr/>
                    <a:lstStyle/>
                    <a:p>
                      <a:pPr algn="ctr"/>
                      <a:r>
                        <a:rPr kumimoji="1" lang="ja-JP" altLang="en-US" sz="1400" b="1" dirty="0">
                          <a:latin typeface="Meiryo UI" panose="020B0604030504040204" pitchFamily="50" charset="-128"/>
                          <a:ea typeface="Meiryo UI" panose="020B0604030504040204" pitchFamily="50" charset="-128"/>
                        </a:rPr>
                        <a:t>〇</a:t>
                      </a:r>
                    </a:p>
                  </a:txBody>
                  <a:tcPr anchor="ctr"/>
                </a:tc>
                <a:tc>
                  <a:txBody>
                    <a:bodyPr/>
                    <a:lstStyle/>
                    <a:p>
                      <a:pPr algn="ctr"/>
                      <a:r>
                        <a:rPr kumimoji="1" lang="ja-JP" altLang="en-US" sz="1400" b="1" dirty="0">
                          <a:latin typeface="Meiryo UI" panose="020B0604030504040204" pitchFamily="50" charset="-128"/>
                          <a:ea typeface="Meiryo UI" panose="020B0604030504040204" pitchFamily="50" charset="-128"/>
                        </a:rPr>
                        <a:t>〇</a:t>
                      </a:r>
                    </a:p>
                  </a:txBody>
                  <a:tcPr anchor="ctr"/>
                </a:tc>
                <a:extLst>
                  <a:ext uri="{0D108BD9-81ED-4DB2-BD59-A6C34878D82A}">
                    <a16:rowId xmlns:a16="http://schemas.microsoft.com/office/drawing/2014/main" val="715841814"/>
                  </a:ext>
                </a:extLst>
              </a:tr>
              <a:tr h="30609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400" b="1" dirty="0">
                          <a:latin typeface="Meiryo UI" panose="020B0604030504040204" pitchFamily="50" charset="-128"/>
                          <a:ea typeface="Meiryo UI" panose="020B0604030504040204" pitchFamily="50" charset="-128"/>
                        </a:rPr>
                        <a:t>豊中市</a:t>
                      </a:r>
                    </a:p>
                  </a:txBody>
                  <a:tcPr anchor="ctr">
                    <a:lnL w="12700" cap="flat" cmpd="sng" algn="ctr">
                      <a:solidFill>
                        <a:schemeClr val="tx1"/>
                      </a:solidFill>
                      <a:prstDash val="solid"/>
                      <a:round/>
                      <a:headEnd type="none" w="med" len="med"/>
                      <a:tailEnd type="none" w="med" len="med"/>
                    </a:lnL>
                  </a:tcPr>
                </a:tc>
                <a:tc>
                  <a:txBody>
                    <a:bodyPr/>
                    <a:lstStyle/>
                    <a:p>
                      <a:pPr algn="ctr"/>
                      <a:r>
                        <a:rPr kumimoji="1" lang="ja-JP" altLang="en-US" sz="1400" b="1" dirty="0">
                          <a:latin typeface="Meiryo UI" panose="020B0604030504040204" pitchFamily="50" charset="-128"/>
                          <a:ea typeface="Meiryo UI" panose="020B0604030504040204" pitchFamily="50" charset="-128"/>
                        </a:rPr>
                        <a:t>〇</a:t>
                      </a:r>
                    </a:p>
                  </a:txBody>
                  <a:tcPr anchor="ctr"/>
                </a:tc>
                <a:tc>
                  <a:txBody>
                    <a:bodyPr/>
                    <a:lstStyle/>
                    <a:p>
                      <a:pPr algn="ctr"/>
                      <a:endParaRPr kumimoji="1" lang="ja-JP" altLang="en-US" sz="1400" b="1"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134110404"/>
                  </a:ext>
                </a:extLst>
              </a:tr>
              <a:tr h="30609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dirty="0"/>
                    </a:p>
                  </a:txBody>
                  <a:tcPr/>
                </a:tc>
                <a:tc>
                  <a:txBody>
                    <a:bodyPr/>
                    <a:lstStyle/>
                    <a:p>
                      <a:pPr algn="ctr"/>
                      <a:r>
                        <a:rPr kumimoji="1" lang="ja-JP" altLang="en-US" sz="1400" b="1" dirty="0">
                          <a:latin typeface="Meiryo UI" panose="020B0604030504040204" pitchFamily="50" charset="-128"/>
                          <a:ea typeface="Meiryo UI" panose="020B0604030504040204" pitchFamily="50" charset="-128"/>
                        </a:rPr>
                        <a:t>富田林市</a:t>
                      </a:r>
                    </a:p>
                  </a:txBody>
                  <a:tcPr anchor="ctr">
                    <a:lnL w="12700" cap="flat" cmpd="sng" algn="ctr">
                      <a:solidFill>
                        <a:schemeClr val="tx1"/>
                      </a:solidFill>
                      <a:prstDash val="solid"/>
                      <a:round/>
                      <a:headEnd type="none" w="med" len="med"/>
                      <a:tailEnd type="none" w="med" len="med"/>
                    </a:lnL>
                  </a:tcPr>
                </a:tc>
                <a:tc>
                  <a:txBody>
                    <a:bodyPr/>
                    <a:lstStyle/>
                    <a:p>
                      <a:pPr algn="ctr"/>
                      <a:r>
                        <a:rPr kumimoji="1" lang="ja-JP" altLang="en-US" sz="1400" b="1" dirty="0">
                          <a:latin typeface="Meiryo UI" panose="020B0604030504040204" pitchFamily="50" charset="-128"/>
                          <a:ea typeface="Meiryo UI" panose="020B0604030504040204" pitchFamily="50" charset="-128"/>
                        </a:rPr>
                        <a:t>〇</a:t>
                      </a:r>
                    </a:p>
                  </a:txBody>
                  <a:tcPr anchor="ctr"/>
                </a:tc>
                <a:tc>
                  <a:txBody>
                    <a:bodyPr/>
                    <a:lstStyle/>
                    <a:p>
                      <a:pPr algn="ctr"/>
                      <a:r>
                        <a:rPr kumimoji="1" lang="ja-JP" altLang="en-US" sz="1400" b="1" dirty="0">
                          <a:latin typeface="Meiryo UI" panose="020B0604030504040204" pitchFamily="50" charset="-128"/>
                          <a:ea typeface="Meiryo UI" panose="020B0604030504040204" pitchFamily="50" charset="-128"/>
                        </a:rPr>
                        <a:t>〇</a:t>
                      </a:r>
                    </a:p>
                  </a:txBody>
                  <a:tcPr anchor="ctr"/>
                </a:tc>
                <a:extLst>
                  <a:ext uri="{0D108BD9-81ED-4DB2-BD59-A6C34878D82A}">
                    <a16:rowId xmlns:a16="http://schemas.microsoft.com/office/drawing/2014/main" val="2295543657"/>
                  </a:ext>
                </a:extLst>
              </a:tr>
              <a:tr h="306098">
                <a:tc>
                  <a:txBody>
                    <a:bodyPr/>
                    <a:lstStyle/>
                    <a:p>
                      <a:pPr algn="ctr"/>
                      <a:r>
                        <a:rPr kumimoji="1" lang="en-US" altLang="ja-JP" sz="1400" dirty="0">
                          <a:latin typeface="Meiryo UI" panose="020B0604030504040204" pitchFamily="50" charset="-128"/>
                          <a:ea typeface="Meiryo UI" panose="020B0604030504040204" pitchFamily="50" charset="-128"/>
                        </a:rPr>
                        <a:t>2021</a:t>
                      </a:r>
                      <a:r>
                        <a:rPr kumimoji="1" lang="ja-JP" altLang="en-US" sz="14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400" dirty="0">
                          <a:latin typeface="Meiryo UI" panose="020B0604030504040204" pitchFamily="50" charset="-128"/>
                          <a:ea typeface="Meiryo UI" panose="020B0604030504040204" pitchFamily="50" charset="-128"/>
                        </a:rPr>
                        <a:t>31</a:t>
                      </a:r>
                      <a:r>
                        <a:rPr kumimoji="1" lang="ja-JP" altLang="en-US" sz="1400" dirty="0">
                          <a:latin typeface="Meiryo UI" panose="020B0604030504040204" pitchFamily="50" charset="-128"/>
                          <a:ea typeface="Meiryo UI" panose="020B0604030504040204" pitchFamily="50" charset="-128"/>
                        </a:rPr>
                        <a:t>都市</a:t>
                      </a:r>
                    </a:p>
                  </a:txBody>
                  <a:tcPr anchor="ct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事業）</a:t>
                      </a:r>
                    </a:p>
                  </a:txBody>
                  <a:tcPr anchor="ctr">
                    <a:lnR w="12700" cap="flat" cmpd="sng" algn="ctr">
                      <a:solidFill>
                        <a:schemeClr val="tx1"/>
                      </a:solidFill>
                      <a:prstDash val="solid"/>
                      <a:round/>
                      <a:headEnd type="none" w="med" len="med"/>
                      <a:tailEnd type="none" w="med" len="med"/>
                    </a:lnR>
                  </a:tcPr>
                </a:tc>
                <a:tc>
                  <a:txBody>
                    <a:bodyPr/>
                    <a:lstStyle/>
                    <a:p>
                      <a:pPr algn="ctr"/>
                      <a:r>
                        <a:rPr kumimoji="1" lang="ja-JP" altLang="en-US" sz="1400" b="1" dirty="0">
                          <a:latin typeface="Meiryo UI" panose="020B0604030504040204" pitchFamily="50" charset="-128"/>
                          <a:ea typeface="Meiryo UI" panose="020B0604030504040204" pitchFamily="50" charset="-128"/>
                        </a:rPr>
                        <a:t>能勢町</a:t>
                      </a:r>
                    </a:p>
                  </a:txBody>
                  <a:tcPr anchor="ctr">
                    <a:lnL w="12700" cap="flat" cmpd="sng" algn="ctr">
                      <a:solidFill>
                        <a:schemeClr val="tx1"/>
                      </a:solidFill>
                      <a:prstDash val="solid"/>
                      <a:round/>
                      <a:headEnd type="none" w="med" len="med"/>
                      <a:tailEnd type="none" w="med" len="med"/>
                    </a:lnL>
                  </a:tcPr>
                </a:tc>
                <a:tc>
                  <a:txBody>
                    <a:bodyPr/>
                    <a:lstStyle/>
                    <a:p>
                      <a:pPr algn="ctr"/>
                      <a:r>
                        <a:rPr kumimoji="1" lang="ja-JP" altLang="en-US" sz="1400" b="1" dirty="0">
                          <a:latin typeface="Meiryo UI" panose="020B0604030504040204" pitchFamily="50" charset="-128"/>
                          <a:ea typeface="Meiryo UI" panose="020B0604030504040204" pitchFamily="50" charset="-128"/>
                        </a:rPr>
                        <a:t>〇</a:t>
                      </a:r>
                    </a:p>
                  </a:txBody>
                  <a:tcPr anchor="ctr"/>
                </a:tc>
                <a:tc>
                  <a:txBody>
                    <a:bodyPr/>
                    <a:lstStyle/>
                    <a:p>
                      <a:pPr algn="ctr"/>
                      <a:endParaRPr kumimoji="1" lang="ja-JP" altLang="en-US" sz="1400" b="1"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13906732"/>
                  </a:ext>
                </a:extLst>
              </a:tr>
              <a:tr h="306098">
                <a:tc>
                  <a:txBody>
                    <a:bodyPr/>
                    <a:lstStyle/>
                    <a:p>
                      <a:pPr algn="ctr"/>
                      <a:r>
                        <a:rPr kumimoji="1" lang="en-US" altLang="ja-JP" sz="1400" dirty="0">
                          <a:latin typeface="Meiryo UI" panose="020B0604030504040204" pitchFamily="50" charset="-128"/>
                          <a:ea typeface="Meiryo UI" panose="020B0604030504040204" pitchFamily="50" charset="-128"/>
                        </a:rPr>
                        <a:t>2022</a:t>
                      </a:r>
                      <a:r>
                        <a:rPr kumimoji="1" lang="ja-JP" altLang="en-US" sz="14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400" dirty="0">
                          <a:latin typeface="Meiryo UI" panose="020B0604030504040204" pitchFamily="50" charset="-128"/>
                          <a:ea typeface="Meiryo UI" panose="020B0604030504040204" pitchFamily="50" charset="-128"/>
                        </a:rPr>
                        <a:t>30</a:t>
                      </a:r>
                      <a:r>
                        <a:rPr kumimoji="1" lang="ja-JP" altLang="en-US" sz="1400" dirty="0">
                          <a:latin typeface="Meiryo UI" panose="020B0604030504040204" pitchFamily="50" charset="-128"/>
                          <a:ea typeface="Meiryo UI" panose="020B0604030504040204" pitchFamily="50" charset="-128"/>
                        </a:rPr>
                        <a:t>都市</a:t>
                      </a:r>
                    </a:p>
                  </a:txBody>
                  <a:tcPr anchor="ct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事業）</a:t>
                      </a:r>
                    </a:p>
                  </a:txBody>
                  <a:tcPr anchor="ctr">
                    <a:lnR w="12700" cap="flat" cmpd="sng" algn="ctr">
                      <a:solidFill>
                        <a:schemeClr val="tx1"/>
                      </a:solidFill>
                      <a:prstDash val="solid"/>
                      <a:round/>
                      <a:headEnd type="none" w="med" len="med"/>
                      <a:tailEnd type="none" w="med" len="med"/>
                    </a:lnR>
                  </a:tcPr>
                </a:tc>
                <a:tc>
                  <a:txBody>
                    <a:bodyPr/>
                    <a:lstStyle/>
                    <a:p>
                      <a:pPr algn="ctr"/>
                      <a:r>
                        <a:rPr kumimoji="1" lang="ja-JP" altLang="en-US" sz="1400" b="1" dirty="0">
                          <a:latin typeface="Meiryo UI" panose="020B0604030504040204" pitchFamily="50" charset="-128"/>
                          <a:ea typeface="Meiryo UI" panose="020B0604030504040204" pitchFamily="50" charset="-128"/>
                        </a:rPr>
                        <a:t>阪南市</a:t>
                      </a:r>
                    </a:p>
                  </a:txBody>
                  <a:tcPr anchor="ctr">
                    <a:lnL w="12700" cap="flat" cmpd="sng" algn="ctr">
                      <a:solidFill>
                        <a:schemeClr val="tx1"/>
                      </a:solidFill>
                      <a:prstDash val="solid"/>
                      <a:round/>
                      <a:headEnd type="none" w="med" len="med"/>
                      <a:tailEnd type="none" w="med" len="med"/>
                    </a:lnL>
                  </a:tcPr>
                </a:tc>
                <a:tc>
                  <a:txBody>
                    <a:bodyPr/>
                    <a:lstStyle/>
                    <a:p>
                      <a:pPr algn="ctr"/>
                      <a:r>
                        <a:rPr kumimoji="1" lang="ja-JP" altLang="en-US" sz="1400" b="1" dirty="0">
                          <a:latin typeface="Meiryo UI" panose="020B0604030504040204" pitchFamily="50" charset="-128"/>
                          <a:ea typeface="Meiryo UI" panose="020B0604030504040204" pitchFamily="50" charset="-128"/>
                        </a:rPr>
                        <a:t>〇</a:t>
                      </a:r>
                    </a:p>
                  </a:txBody>
                  <a:tcPr anchor="ctr"/>
                </a:tc>
                <a:tc>
                  <a:txBody>
                    <a:bodyPr/>
                    <a:lstStyle/>
                    <a:p>
                      <a:pPr algn="ctr"/>
                      <a:r>
                        <a:rPr kumimoji="1" lang="ja-JP" altLang="en-US" sz="1400" b="1" dirty="0">
                          <a:latin typeface="Meiryo UI" panose="020B0604030504040204" pitchFamily="50" charset="-128"/>
                          <a:ea typeface="Meiryo UI" panose="020B0604030504040204" pitchFamily="50" charset="-128"/>
                        </a:rPr>
                        <a:t>〇</a:t>
                      </a:r>
                    </a:p>
                  </a:txBody>
                  <a:tcPr anchor="ctr"/>
                </a:tc>
                <a:extLst>
                  <a:ext uri="{0D108BD9-81ED-4DB2-BD59-A6C34878D82A}">
                    <a16:rowId xmlns:a16="http://schemas.microsoft.com/office/drawing/2014/main" val="4155313155"/>
                  </a:ext>
                </a:extLst>
              </a:tr>
              <a:tr h="306098">
                <a:tc>
                  <a:txBody>
                    <a:bodyPr/>
                    <a:lstStyle/>
                    <a:p>
                      <a:pPr algn="ctr"/>
                      <a:r>
                        <a:rPr kumimoji="1" lang="en-US" altLang="ja-JP" sz="1400" dirty="0">
                          <a:latin typeface="Meiryo UI" panose="020B0604030504040204" pitchFamily="50" charset="-128"/>
                          <a:ea typeface="Meiryo UI" panose="020B0604030504040204" pitchFamily="50" charset="-128"/>
                        </a:rPr>
                        <a:t>2023</a:t>
                      </a:r>
                      <a:r>
                        <a:rPr kumimoji="1" lang="ja-JP" altLang="en-US" sz="14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400" dirty="0">
                          <a:latin typeface="Meiryo UI" panose="020B0604030504040204" pitchFamily="50" charset="-128"/>
                          <a:ea typeface="Meiryo UI" panose="020B0604030504040204" pitchFamily="50" charset="-128"/>
                        </a:rPr>
                        <a:t>28</a:t>
                      </a:r>
                      <a:r>
                        <a:rPr kumimoji="1" lang="ja-JP" altLang="en-US" sz="1400" dirty="0">
                          <a:latin typeface="Meiryo UI" panose="020B0604030504040204" pitchFamily="50" charset="-128"/>
                          <a:ea typeface="Meiryo UI" panose="020B0604030504040204" pitchFamily="50" charset="-128"/>
                        </a:rPr>
                        <a:t>都市</a:t>
                      </a:r>
                    </a:p>
                  </a:txBody>
                  <a:tcPr anchor="ct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事業）</a:t>
                      </a:r>
                    </a:p>
                  </a:txBody>
                  <a:tcPr anchor="ctr">
                    <a:lnR w="12700" cap="flat" cmpd="sng" algn="ctr">
                      <a:solidFill>
                        <a:schemeClr val="tx1"/>
                      </a:solidFill>
                      <a:prstDash val="solid"/>
                      <a:round/>
                      <a:headEnd type="none" w="med" len="med"/>
                      <a:tailEnd type="none" w="med" len="med"/>
                    </a:lnR>
                  </a:tcPr>
                </a:tc>
                <a:tc>
                  <a:txBody>
                    <a:bodyPr/>
                    <a:lstStyle/>
                    <a:p>
                      <a:pPr algn="ctr"/>
                      <a:r>
                        <a:rPr kumimoji="1" lang="ja-JP" altLang="en-US" sz="1400" b="1" dirty="0">
                          <a:latin typeface="Meiryo UI" panose="020B0604030504040204" pitchFamily="50" charset="-128"/>
                          <a:ea typeface="Meiryo UI" panose="020B0604030504040204" pitchFamily="50" charset="-128"/>
                        </a:rPr>
                        <a:t>ー</a:t>
                      </a:r>
                    </a:p>
                  </a:txBody>
                  <a:tcPr anchor="ctr">
                    <a:lnL w="12700" cap="flat" cmpd="sng" algn="ctr">
                      <a:solidFill>
                        <a:schemeClr val="tx1"/>
                      </a:solidFill>
                      <a:prstDash val="solid"/>
                      <a:round/>
                      <a:headEnd type="none" w="med" len="med"/>
                      <a:tailEnd type="none" w="med" len="med"/>
                    </a:lnL>
                  </a:tcPr>
                </a:tc>
                <a:tc>
                  <a:txBody>
                    <a:bodyPr/>
                    <a:lstStyle/>
                    <a:p>
                      <a:pPr algn="ctr"/>
                      <a:endParaRPr kumimoji="1" lang="ja-JP" altLang="en-US" sz="1400" b="1"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400" b="1"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28125147"/>
                  </a:ext>
                </a:extLst>
              </a:tr>
              <a:tr h="306098">
                <a:tc>
                  <a:txBody>
                    <a:bodyPr/>
                    <a:lstStyle/>
                    <a:p>
                      <a:pPr algn="ctr"/>
                      <a:r>
                        <a:rPr kumimoji="1" lang="en-US" altLang="ja-JP" sz="1400" b="0" dirty="0">
                          <a:solidFill>
                            <a:schemeClr val="tx1"/>
                          </a:solidFill>
                          <a:latin typeface="Meiryo UI" panose="020B0604030504040204" pitchFamily="50" charset="-128"/>
                          <a:ea typeface="Meiryo UI" panose="020B0604030504040204" pitchFamily="50" charset="-128"/>
                        </a:rPr>
                        <a:t>2024</a:t>
                      </a:r>
                      <a:r>
                        <a:rPr kumimoji="1" lang="ja-JP" altLang="en-US" sz="1400" b="0" dirty="0">
                          <a:solidFill>
                            <a:schemeClr val="tx1"/>
                          </a:solidFill>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400" b="0" dirty="0">
                          <a:solidFill>
                            <a:schemeClr val="tx1"/>
                          </a:solidFill>
                          <a:latin typeface="Meiryo UI" panose="020B0604030504040204" pitchFamily="50" charset="-128"/>
                          <a:ea typeface="Meiryo UI" panose="020B0604030504040204" pitchFamily="50" charset="-128"/>
                        </a:rPr>
                        <a:t>24</a:t>
                      </a:r>
                      <a:r>
                        <a:rPr kumimoji="1" lang="ja-JP" altLang="en-US" sz="1400" b="0" dirty="0">
                          <a:solidFill>
                            <a:schemeClr val="tx1"/>
                          </a:solidFill>
                          <a:latin typeface="Meiryo UI" panose="020B0604030504040204" pitchFamily="50" charset="-128"/>
                          <a:ea typeface="Meiryo UI" panose="020B0604030504040204" pitchFamily="50" charset="-128"/>
                        </a:rPr>
                        <a:t>都市</a:t>
                      </a:r>
                    </a:p>
                  </a:txBody>
                  <a:tcPr anchor="ct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eiryo UI" panose="020B0604030504040204" pitchFamily="50" charset="-128"/>
                          <a:ea typeface="Meiryo UI" panose="020B0604030504040204" pitchFamily="50" charset="-128"/>
                        </a:rPr>
                        <a:t>（</a:t>
                      </a:r>
                      <a:r>
                        <a:rPr kumimoji="1" lang="en-US" altLang="ja-JP" sz="1400" b="0" dirty="0">
                          <a:solidFill>
                            <a:schemeClr val="tx1"/>
                          </a:solidFill>
                          <a:latin typeface="Meiryo UI" panose="020B0604030504040204" pitchFamily="50" charset="-128"/>
                          <a:ea typeface="Meiryo UI" panose="020B0604030504040204" pitchFamily="50" charset="-128"/>
                        </a:rPr>
                        <a:t>10</a:t>
                      </a:r>
                      <a:r>
                        <a:rPr kumimoji="1" lang="ja-JP" altLang="en-US" sz="1400" b="0" dirty="0">
                          <a:solidFill>
                            <a:schemeClr val="tx1"/>
                          </a:solidFill>
                          <a:latin typeface="Meiryo UI" panose="020B0604030504040204" pitchFamily="50" charset="-128"/>
                          <a:ea typeface="Meiryo UI" panose="020B0604030504040204" pitchFamily="50" charset="-128"/>
                        </a:rPr>
                        <a:t>事業）</a:t>
                      </a:r>
                    </a:p>
                  </a:txBody>
                  <a:tcPr anchor="ctr">
                    <a:lnR w="12700" cap="flat" cmpd="sng" algn="ctr">
                      <a:solidFill>
                        <a:schemeClr val="tx1"/>
                      </a:solidFill>
                      <a:prstDash val="solid"/>
                      <a:round/>
                      <a:headEnd type="none" w="med" len="med"/>
                      <a:tailEnd type="none" w="med" len="med"/>
                    </a:lnR>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枚方市</a:t>
                      </a:r>
                    </a:p>
                  </a:txBody>
                  <a:tcPr anchor="ctr">
                    <a:lnL w="12700" cap="flat" cmpd="sng" algn="ctr">
                      <a:solidFill>
                        <a:schemeClr val="tx1"/>
                      </a:solidFill>
                      <a:prstDash val="solid"/>
                      <a:round/>
                      <a:headEnd type="none" w="med" len="med"/>
                      <a:tailEnd type="none" w="med" len="med"/>
                    </a:lnL>
                  </a:tcPr>
                </a:tc>
                <a:tc>
                  <a:txBody>
                    <a:bodyPr/>
                    <a:lstStyle/>
                    <a:p>
                      <a:pPr marL="0" marR="0" lvl="0" indent="0" algn="ctr" defTabSz="959846"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Meiryo UI" panose="020B0604030504040204" pitchFamily="50" charset="-128"/>
                          <a:ea typeface="Meiryo UI" panose="020B0604030504040204" pitchFamily="50" charset="-128"/>
                        </a:rPr>
                        <a:t>〇</a:t>
                      </a:r>
                    </a:p>
                  </a:txBody>
                  <a:tcPr anchor="ctr"/>
                </a:tc>
                <a:tc>
                  <a:txBody>
                    <a:bodyPr/>
                    <a:lstStyle/>
                    <a:p>
                      <a:pPr algn="ctr"/>
                      <a:endParaRPr kumimoji="1" lang="ja-JP" altLang="en-US" sz="1400" b="1"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976265703"/>
                  </a:ext>
                </a:extLst>
              </a:tr>
              <a:tr h="306098">
                <a:tc>
                  <a:txBody>
                    <a:bodyPr/>
                    <a:lstStyle/>
                    <a:p>
                      <a:pPr algn="ctr"/>
                      <a:r>
                        <a:rPr kumimoji="1" lang="en-US" altLang="ja-JP" sz="1400" b="0" dirty="0">
                          <a:solidFill>
                            <a:schemeClr val="tx1"/>
                          </a:solidFill>
                          <a:latin typeface="Meiryo UI" panose="020B0604030504040204" pitchFamily="50" charset="-128"/>
                          <a:ea typeface="Meiryo UI" panose="020B0604030504040204" pitchFamily="50" charset="-128"/>
                        </a:rPr>
                        <a:t>2025</a:t>
                      </a:r>
                      <a:r>
                        <a:rPr kumimoji="1" lang="ja-JP" altLang="en-US" sz="1400" b="0" dirty="0">
                          <a:solidFill>
                            <a:schemeClr val="tx1"/>
                          </a:solidFill>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400" b="0" dirty="0">
                          <a:solidFill>
                            <a:schemeClr val="tx1"/>
                          </a:solidFill>
                          <a:latin typeface="Meiryo UI" panose="020B0604030504040204" pitchFamily="50" charset="-128"/>
                          <a:ea typeface="Meiryo UI" panose="020B0604030504040204" pitchFamily="50" charset="-128"/>
                        </a:rPr>
                        <a:t>9</a:t>
                      </a:r>
                      <a:r>
                        <a:rPr kumimoji="1" lang="ja-JP" altLang="en-US" sz="1400" b="0" dirty="0">
                          <a:solidFill>
                            <a:schemeClr val="tx1"/>
                          </a:solidFill>
                          <a:latin typeface="Meiryo UI" panose="020B0604030504040204" pitchFamily="50" charset="-128"/>
                          <a:ea typeface="Meiryo UI" panose="020B0604030504040204" pitchFamily="50" charset="-128"/>
                        </a:rPr>
                        <a:t>都市</a:t>
                      </a:r>
                    </a:p>
                  </a:txBody>
                  <a:tcPr anchor="ct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eiryo UI" panose="020B0604030504040204" pitchFamily="50" charset="-128"/>
                          <a:ea typeface="Meiryo UI" panose="020B0604030504040204" pitchFamily="50" charset="-128"/>
                        </a:rPr>
                        <a:t>－</a:t>
                      </a:r>
                    </a:p>
                  </a:txBody>
                  <a:tcPr anchor="ctr">
                    <a:lnR w="12700" cap="flat" cmpd="sng" algn="ctr">
                      <a:solidFill>
                        <a:schemeClr val="tx1"/>
                      </a:solidFill>
                      <a:prstDash val="solid"/>
                      <a:round/>
                      <a:headEnd type="none" w="med" len="med"/>
                      <a:tailEnd type="none" w="med" len="med"/>
                    </a:lnR>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tcPr>
                </a:tc>
                <a:tc>
                  <a:txBody>
                    <a:bodyPr/>
                    <a:lstStyle/>
                    <a:p>
                      <a:pPr marL="0" marR="0" lvl="0" indent="0" algn="ctr" defTabSz="959846" rtl="0" eaLnBrk="1" fontAlgn="auto" latinLnBrk="0" hangingPunct="1">
                        <a:lnSpc>
                          <a:spcPct val="100000"/>
                        </a:lnSpc>
                        <a:spcBef>
                          <a:spcPts val="0"/>
                        </a:spcBef>
                        <a:spcAft>
                          <a:spcPts val="0"/>
                        </a:spcAft>
                        <a:buClrTx/>
                        <a:buSzTx/>
                        <a:buFontTx/>
                        <a:buNone/>
                        <a:tabLst/>
                        <a:defRPr/>
                      </a:pPr>
                      <a:endParaRPr kumimoji="1" lang="ja-JP" altLang="en-US" sz="1400" b="1" dirty="0">
                        <a:solidFill>
                          <a:srgbClr val="FF0000"/>
                        </a:solidFill>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400" b="1"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488553"/>
                  </a:ext>
                </a:extLst>
              </a:tr>
            </a:tbl>
          </a:graphicData>
        </a:graphic>
      </p:graphicFrame>
      <p:sp>
        <p:nvSpPr>
          <p:cNvPr id="33" name="スライド番号プレースホルダー 5">
            <a:extLst>
              <a:ext uri="{FF2B5EF4-FFF2-40B4-BE49-F238E27FC236}">
                <a16:creationId xmlns:a16="http://schemas.microsoft.com/office/drawing/2014/main" id="{CEDE31D0-BE22-4164-A04B-2356495F0291}"/>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a:solidFill>
                  <a:prstClr val="black"/>
                </a:solidFill>
              </a:rPr>
              <a:t>7</a:t>
            </a:r>
            <a:endParaRPr kumimoji="1" lang="ja-JP" altLang="en-US" dirty="0">
              <a:solidFill>
                <a:prstClr val="black"/>
              </a:solidFill>
            </a:endParaRPr>
          </a:p>
        </p:txBody>
      </p:sp>
      <p:sp>
        <p:nvSpPr>
          <p:cNvPr id="42" name="正方形/長方形 41">
            <a:extLst>
              <a:ext uri="{FF2B5EF4-FFF2-40B4-BE49-F238E27FC236}">
                <a16:creationId xmlns:a16="http://schemas.microsoft.com/office/drawing/2014/main" id="{1B19B910-CD6E-4A72-B159-F770FBAE1BE2}"/>
              </a:ext>
            </a:extLst>
          </p:cNvPr>
          <p:cNvSpPr/>
          <p:nvPr/>
        </p:nvSpPr>
        <p:spPr>
          <a:xfrm>
            <a:off x="9874620" y="4529464"/>
            <a:ext cx="2595143" cy="261610"/>
          </a:xfrm>
          <a:prstGeom prst="rect">
            <a:avLst/>
          </a:prstGeom>
          <a:noFill/>
        </p:spPr>
        <p:txBody>
          <a:bodyPr wrap="square">
            <a:spAutoFit/>
          </a:bodyPr>
          <a:lstStyle/>
          <a:p>
            <a:pPr indent="76101" algn="ctr">
              <a:spcBef>
                <a:spcPts val="488"/>
              </a:spcBef>
            </a:pPr>
            <a:r>
              <a:rPr lang="ja-JP" altLang="en-US" sz="1100" dirty="0">
                <a:latin typeface="Meiryo UI" panose="020B0604030504040204" pitchFamily="50" charset="-128"/>
                <a:ea typeface="Meiryo UI" panose="020B0604030504040204" pitchFamily="50" charset="-128"/>
              </a:rPr>
              <a:t>昨年度の意見交換会の様子</a:t>
            </a:r>
            <a:endParaRPr lang="en-US" altLang="ja-JP" sz="11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BDA3C380-143B-427D-A750-69117BFB29F1}"/>
              </a:ext>
            </a:extLst>
          </p:cNvPr>
          <p:cNvSpPr txBox="1"/>
          <p:nvPr/>
        </p:nvSpPr>
        <p:spPr>
          <a:xfrm>
            <a:off x="89843" y="620906"/>
            <a:ext cx="8850497"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③　府自らの取組みの推進</a:t>
            </a:r>
            <a:endParaRPr kumimoji="1" lang="en-US" altLang="ja-JP" dirty="0">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6663DE19-7904-4F6D-94CC-C5034F83B100}"/>
              </a:ext>
            </a:extLst>
          </p:cNvPr>
          <p:cNvSpPr/>
          <p:nvPr/>
        </p:nvSpPr>
        <p:spPr>
          <a:xfrm>
            <a:off x="-1" y="10621"/>
            <a:ext cx="1279842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１ ．令和７年度の事業報告・予定</a:t>
            </a:r>
            <a:endParaRPr kumimoji="1" lang="zh-TW" altLang="en-US" sz="2400" b="1" dirty="0">
              <a:solidFill>
                <a:prstClr val="white"/>
              </a:solidFill>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40F75D3-12EC-4794-9DF1-CECAB23C40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65297" y="2262257"/>
            <a:ext cx="3022942" cy="2267207"/>
          </a:xfrm>
          <a:prstGeom prst="rect">
            <a:avLst/>
          </a:prstGeom>
        </p:spPr>
      </p:pic>
      <p:pic>
        <p:nvPicPr>
          <p:cNvPr id="6" name="図 5">
            <a:extLst>
              <a:ext uri="{FF2B5EF4-FFF2-40B4-BE49-F238E27FC236}">
                <a16:creationId xmlns:a16="http://schemas.microsoft.com/office/drawing/2014/main" id="{9E857BCF-8483-4E48-96E3-DA418EE537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72280" y="4841918"/>
            <a:ext cx="3022943" cy="2267207"/>
          </a:xfrm>
          <a:prstGeom prst="rect">
            <a:avLst/>
          </a:prstGeom>
        </p:spPr>
      </p:pic>
      <p:sp>
        <p:nvSpPr>
          <p:cNvPr id="7" name="吹き出し: 角を丸めた四角形 6">
            <a:extLst>
              <a:ext uri="{FF2B5EF4-FFF2-40B4-BE49-F238E27FC236}">
                <a16:creationId xmlns:a16="http://schemas.microsoft.com/office/drawing/2014/main" id="{B58278E4-E5C8-4701-9BA9-E2B4DCC82CD4}"/>
              </a:ext>
            </a:extLst>
          </p:cNvPr>
          <p:cNvSpPr/>
          <p:nvPr/>
        </p:nvSpPr>
        <p:spPr>
          <a:xfrm>
            <a:off x="7333130" y="6123740"/>
            <a:ext cx="2133600" cy="985385"/>
          </a:xfrm>
          <a:prstGeom prst="wedgeRoundRectCallout">
            <a:avLst>
              <a:gd name="adj1" fmla="val 52696"/>
              <a:gd name="adj2" fmla="val -5887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latin typeface="Meiryo UI" panose="020B0604030504040204" pitchFamily="50" charset="-128"/>
                <a:ea typeface="Meiryo UI" panose="020B0604030504040204" pitchFamily="50" charset="-128"/>
              </a:rPr>
              <a:t>昨年度は府内未来都市に加え近隣府県の未来都市にも参加いただきました</a:t>
            </a:r>
          </a:p>
        </p:txBody>
      </p:sp>
      <p:sp>
        <p:nvSpPr>
          <p:cNvPr id="12" name="スライド番号プレースホルダー 5">
            <a:extLst>
              <a:ext uri="{FF2B5EF4-FFF2-40B4-BE49-F238E27FC236}">
                <a16:creationId xmlns:a16="http://schemas.microsoft.com/office/drawing/2014/main" id="{3270D82B-8510-48E1-8420-12E646EEB882}"/>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8</a:t>
            </a:fld>
            <a:endParaRPr kumimoji="1" lang="ja-JP" altLang="en-US">
              <a:solidFill>
                <a:prstClr val="black"/>
              </a:solidFill>
            </a:endParaRPr>
          </a:p>
        </p:txBody>
      </p:sp>
    </p:spTree>
    <p:extLst>
      <p:ext uri="{BB962C8B-B14F-4D97-AF65-F5344CB8AC3E}">
        <p14:creationId xmlns:p14="http://schemas.microsoft.com/office/powerpoint/2010/main" val="1715620735"/>
      </p:ext>
    </p:extLst>
  </p:cSld>
  <p:clrMapOvr>
    <a:masterClrMapping/>
  </p:clrMapOvr>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3557</Words>
  <Application>Microsoft Office PowerPoint</Application>
  <PresentationFormat>ユーザー設定</PresentationFormat>
  <Paragraphs>585</Paragraphs>
  <Slides>16</Slides>
  <Notes>16</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16</vt:i4>
      </vt:variant>
    </vt:vector>
  </HeadingPairs>
  <TitlesOfParts>
    <vt:vector size="26" baseType="lpstr">
      <vt:lpstr>Meiryo UI</vt:lpstr>
      <vt:lpstr>UD デジタル 教科書体 NK-B</vt:lpstr>
      <vt:lpstr>UD デジタル 教科書体 NK-R</vt:lpstr>
      <vt:lpstr>游ゴシック</vt:lpstr>
      <vt:lpstr>游ゴシック Light</vt:lpstr>
      <vt:lpstr>Arial</vt:lpstr>
      <vt:lpstr>Bauhaus 93</vt:lpstr>
      <vt:lpstr>Calibri</vt:lpstr>
      <vt:lpstr>Calibri Light</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2025-10-29T04:21:13Z</dcterms:created>
  <dcterms:modified xsi:type="dcterms:W3CDTF">2026-02-05T07:08:05Z</dcterms:modified>
</cp:coreProperties>
</file>