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2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3.xml" ContentType="application/vnd.openxmlformats-officedocument.themeOverr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72" r:id="rId1"/>
  </p:sldMasterIdLst>
  <p:notesMasterIdLst>
    <p:notesMasterId r:id="rId15"/>
  </p:notesMasterIdLst>
  <p:sldIdLst>
    <p:sldId id="260" r:id="rId2"/>
    <p:sldId id="261" r:id="rId3"/>
    <p:sldId id="262" r:id="rId4"/>
    <p:sldId id="264" r:id="rId5"/>
    <p:sldId id="275" r:id="rId6"/>
    <p:sldId id="265" r:id="rId7"/>
    <p:sldId id="273" r:id="rId8"/>
    <p:sldId id="267" r:id="rId9"/>
    <p:sldId id="268" r:id="rId10"/>
    <p:sldId id="269" r:id="rId11"/>
    <p:sldId id="270" r:id="rId12"/>
    <p:sldId id="271" r:id="rId13"/>
    <p:sldId id="272" r:id="rId14"/>
  </p:sldIdLst>
  <p:sldSz cx="9906000" cy="71993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434" autoAdjust="0"/>
  </p:normalViewPr>
  <p:slideViewPr>
    <p:cSldViewPr snapToGrid="0" showGuides="1">
      <p:cViewPr varScale="1">
        <p:scale>
          <a:sx n="65" d="100"/>
          <a:sy n="65" d="100"/>
        </p:scale>
        <p:origin x="10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2.xml"/><Relationship Id="rId1" Type="http://schemas.microsoft.com/office/2011/relationships/chartStyle" Target="style12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\\G0000SV0NS101\D11494w$\&#20316;&#26989;&#29992;\&#36899;&#25658;&#35506;&#65288;&#26087;NAS&#65289;\01_&#20107;&#26989;&#25512;&#36914;&#12464;&#12523;&#12540;&#12503;\81_SDGs\18.SDGs\2021&#24180;&#24230;\03_Q&#12493;&#12483;&#12488;&#12450;&#12531;&#12465;&#12540;&#12488;\22&#24180;3&#26376;\&#20998;&#26512;\&#20998;&#26512;&#12398;&#12418;&#12392;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\\G0000SV0NS101\D11494w$\&#20316;&#26989;&#29992;\&#36899;&#25658;&#35506;&#65288;&#26087;NAS&#65289;\01_&#20107;&#26989;&#25512;&#36914;&#12464;&#12523;&#12540;&#12503;\81_SDGs\18.SDGs\2021&#24180;&#24230;\03_Q&#12493;&#12483;&#12488;&#12450;&#12531;&#12465;&#12540;&#12488;\22&#24180;3&#26376;\&#20998;&#26512;\&#20998;&#26512;&#12398;&#12418;&#12392;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file:///\\G0000SV0NS101\D11494w$\&#20316;&#26989;&#29992;\&#36899;&#25658;&#35506;&#65288;&#26087;NAS&#65289;\01_&#20107;&#26989;&#25512;&#36914;&#12464;&#12523;&#12540;&#12503;\81_SDGs\18.SDGs\2021&#24180;&#24230;\03_Q&#12493;&#12483;&#12488;&#12450;&#12531;&#12465;&#12540;&#12488;\22&#24180;3&#26376;\&#20998;&#26512;\&#20998;&#26512;&#12398;&#12418;&#12392;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172716194489265E-2"/>
          <c:y val="0.10618234073061943"/>
          <c:w val="0.90330412441487828"/>
          <c:h val="0.73271698564878729"/>
        </c:manualLayout>
      </c:layou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全体</c:v>
                </c:pt>
              </c:strCache>
            </c:strRef>
          </c:tx>
          <c:spPr>
            <a:ln w="28575" cap="sq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20"/>
            <c:spPr>
              <a:solidFill>
                <a:srgbClr val="00206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9.6369992246367383E-3"/>
                  <c:y val="-5.3659641765583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382-4663-890A-FF484B718EDB}"/>
                </c:ext>
              </c:extLst>
            </c:dLbl>
            <c:dLbl>
              <c:idx val="1"/>
              <c:layout>
                <c:manualLayout>
                  <c:x val="-3.0357774167939795E-2"/>
                  <c:y val="-0.113898470935533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558058949437352E-2"/>
                      <c:h val="5.54878316726486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382-4663-890A-FF484B718EDB}"/>
                </c:ext>
              </c:extLst>
            </c:dLbl>
            <c:dLbl>
              <c:idx val="2"/>
              <c:layout>
                <c:manualLayout>
                  <c:x val="-5.8140290334508073E-3"/>
                  <c:y val="1.15664632203732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382-4663-890A-FF484B718EDB}"/>
                </c:ext>
              </c:extLst>
            </c:dLbl>
            <c:dLbl>
              <c:idx val="3"/>
              <c:layout>
                <c:manualLayout>
                  <c:x val="1.1177330744146077E-2"/>
                  <c:y val="6.0551886651799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82-4663-890A-FF484B718EDB}"/>
                </c:ext>
              </c:extLst>
            </c:dLbl>
            <c:dLbl>
              <c:idx val="4"/>
              <c:layout>
                <c:manualLayout>
                  <c:x val="8.0794120004279071E-3"/>
                  <c:y val="8.6651563826631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509936635181239E-2"/>
                      <c:h val="6.16245701811242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382-4663-890A-FF484B718EDB}"/>
                </c:ext>
              </c:extLst>
            </c:dLbl>
            <c:dLbl>
              <c:idx val="5"/>
              <c:layout>
                <c:manualLayout>
                  <c:x val="1.0754877829090976E-2"/>
                  <c:y val="3.0937738842757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45-4F67-BC12-3608826F3F22}"/>
                </c:ext>
              </c:extLst>
            </c:dLbl>
            <c:dLbl>
              <c:idx val="6"/>
              <c:layout>
                <c:manualLayout>
                  <c:x val="-3.2012762568675884E-2"/>
                  <c:y val="-8.1705998396075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327928139761229E-2"/>
                      <c:h val="4.397355093559661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BEA-42A0-8C9C-FCA4E6DBD8DF}"/>
                </c:ext>
              </c:extLst>
            </c:dLbl>
            <c:dLbl>
              <c:idx val="7"/>
              <c:layout>
                <c:manualLayout>
                  <c:x val="1.0434815691922054E-2"/>
                  <c:y val="7.860702588094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A51-49FA-9D50-9A9026513E1B}"/>
                </c:ext>
              </c:extLst>
            </c:dLbl>
            <c:dLbl>
              <c:idx val="8"/>
              <c:layout>
                <c:manualLayout>
                  <c:x val="-2.1729609968059276E-2"/>
                  <c:y val="-9.0809487638636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C9-4319-9288-6A0237D61DCC}"/>
                </c:ext>
              </c:extLst>
            </c:dLbl>
            <c:dLbl>
              <c:idx val="9"/>
              <c:layout>
                <c:manualLayout>
                  <c:x val="-2.335330941027372E-2"/>
                  <c:y val="-9.0589183395141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26-4C99-AF58-70DE94E455D4}"/>
                </c:ext>
              </c:extLst>
            </c:dLbl>
            <c:dLbl>
              <c:idx val="10"/>
              <c:layout>
                <c:manualLayout>
                  <c:x val="-1.4521818955017489E-2"/>
                  <c:y val="-7.18272265441699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C00-4C94-AE32-FFF82C7093AE}"/>
                </c:ext>
              </c:extLst>
            </c:dLbl>
            <c:dLbl>
              <c:idx val="11"/>
              <c:layout>
                <c:manualLayout>
                  <c:x val="-2.6403307190940714E-3"/>
                  <c:y val="-2.9897031797572769E-2"/>
                </c:manualLayout>
              </c:layout>
              <c:tx>
                <c:rich>
                  <a:bodyPr/>
                  <a:lstStyle/>
                  <a:p>
                    <a:fld id="{99BEE191-D6F6-41F7-B22D-D905E5E12DE6}" type="VALUE">
                      <a:rPr lang="en-US" altLang="ja-JP" sz="1200" b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39D-4B99-ABA2-AA0EF9EA0F5A}"/>
                </c:ext>
              </c:extLst>
            </c:dLbl>
            <c:dLbl>
              <c:idx val="12"/>
              <c:layout>
                <c:manualLayout>
                  <c:x val="0"/>
                  <c:y val="2.913468145094394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6A-45D5-AA5C-BA07E3E0D3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Sheet1!$B$2:$B$14</c:f>
              <c:numCache>
                <c:formatCode>yyyy"年"m"月"</c:formatCode>
                <c:ptCount val="13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  <c:pt idx="6">
                  <c:v>44440</c:v>
                </c:pt>
                <c:pt idx="7">
                  <c:v>44621</c:v>
                </c:pt>
                <c:pt idx="8">
                  <c:v>44805</c:v>
                </c:pt>
                <c:pt idx="9">
                  <c:v>44986</c:v>
                </c:pt>
                <c:pt idx="10">
                  <c:v>45170</c:v>
                </c:pt>
                <c:pt idx="11">
                  <c:v>45352</c:v>
                </c:pt>
                <c:pt idx="12">
                  <c:v>45536</c:v>
                </c:pt>
              </c:numCache>
            </c:numRef>
          </c:cat>
          <c:val>
            <c:numRef>
              <c:f>Sheet1!$C$2:$C$14</c:f>
              <c:numCache>
                <c:formatCode>0.0"%"</c:formatCode>
                <c:ptCount val="13"/>
                <c:pt idx="0">
                  <c:v>17.899999999999999</c:v>
                </c:pt>
                <c:pt idx="1">
                  <c:v>14.7</c:v>
                </c:pt>
                <c:pt idx="2">
                  <c:v>25.4</c:v>
                </c:pt>
                <c:pt idx="3">
                  <c:v>31.4</c:v>
                </c:pt>
                <c:pt idx="4">
                  <c:v>43.5</c:v>
                </c:pt>
                <c:pt idx="5">
                  <c:v>53.4</c:v>
                </c:pt>
                <c:pt idx="6">
                  <c:v>72.3</c:v>
                </c:pt>
                <c:pt idx="7">
                  <c:v>79.5</c:v>
                </c:pt>
                <c:pt idx="8">
                  <c:v>81.8</c:v>
                </c:pt>
                <c:pt idx="9">
                  <c:v>84.1</c:v>
                </c:pt>
                <c:pt idx="10">
                  <c:v>89.4</c:v>
                </c:pt>
                <c:pt idx="11">
                  <c:v>87.1</c:v>
                </c:pt>
                <c:pt idx="12">
                  <c:v>82.6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382-4663-890A-FF484B718EDB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男性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triangle"/>
            <c:size val="15"/>
            <c:spPr>
              <a:solidFill>
                <a:srgbClr val="00B050"/>
              </a:solidFill>
              <a:ln w="9525">
                <a:solidFill>
                  <a:schemeClr val="accent6">
                    <a:lumMod val="50000"/>
                  </a:schemeClr>
                </a:solidFill>
                <a:prstDash val="sysDash"/>
              </a:ln>
              <a:effectLst/>
            </c:spPr>
          </c:marker>
          <c:dLbls>
            <c:dLbl>
              <c:idx val="0"/>
              <c:layout>
                <c:manualLayout>
                  <c:x val="-5.3314930020321206E-2"/>
                  <c:y val="-3.06568166017197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6A-45D5-AA5C-BA07E3E0D3CE}"/>
                </c:ext>
              </c:extLst>
            </c:dLbl>
            <c:dLbl>
              <c:idx val="1"/>
              <c:layout>
                <c:manualLayout>
                  <c:x val="-4.0113276424850831E-2"/>
                  <c:y val="-3.60616648304784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6A-45D5-AA5C-BA07E3E0D3CE}"/>
                </c:ext>
              </c:extLst>
            </c:dLbl>
            <c:dLbl>
              <c:idx val="2"/>
              <c:layout>
                <c:manualLayout>
                  <c:x val="-4.2753607143944904E-2"/>
                  <c:y val="-3.31482359181841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6A-45D5-AA5C-BA07E3E0D3CE}"/>
                </c:ext>
              </c:extLst>
            </c:dLbl>
            <c:dLbl>
              <c:idx val="3"/>
              <c:layout>
                <c:manualLayout>
                  <c:x val="-5.0902353813256113E-2"/>
                  <c:y val="-4.58670296161096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5B-4D6D-9913-E736F2236C50}"/>
                </c:ext>
              </c:extLst>
            </c:dLbl>
            <c:dLbl>
              <c:idx val="5"/>
              <c:layout>
                <c:manualLayout>
                  <c:x val="-3.0872118908021585E-2"/>
                  <c:y val="-4.80967518169705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6A-45D5-AA5C-BA07E3E0D3CE}"/>
                </c:ext>
              </c:extLst>
            </c:dLbl>
            <c:dLbl>
              <c:idx val="6"/>
              <c:layout>
                <c:manualLayout>
                  <c:x val="-6.3608893423882124E-2"/>
                  <c:y val="-1.42383633062193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6A-45D5-AA5C-BA07E3E0D3CE}"/>
                </c:ext>
              </c:extLst>
            </c:dLbl>
            <c:dLbl>
              <c:idx val="7"/>
              <c:layout>
                <c:manualLayout>
                  <c:x val="-4.3471486039459224E-2"/>
                  <c:y val="-3.94523114878363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77-4BDC-8BD6-E10E7FB3502C}"/>
                </c:ext>
              </c:extLst>
            </c:dLbl>
            <c:dLbl>
              <c:idx val="8"/>
              <c:layout>
                <c:manualLayout>
                  <c:x val="-4.8143468086873531E-2"/>
                  <c:y val="-3.234235004794511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83.9%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167946863240317E-2"/>
                      <c:h val="3.983897191876168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B19B-461A-B639-F8DA35D567FF}"/>
                </c:ext>
              </c:extLst>
            </c:dLbl>
            <c:dLbl>
              <c:idx val="9"/>
              <c:layout>
                <c:manualLayout>
                  <c:x val="-4.4372420934828842E-2"/>
                  <c:y val="-3.69608921713719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026-4C99-AF58-70DE94E455D4}"/>
                </c:ext>
              </c:extLst>
            </c:dLbl>
            <c:dLbl>
              <c:idx val="10"/>
              <c:layout>
                <c:manualLayout>
                  <c:x val="-3.9738640522818745E-2"/>
                  <c:y val="-4.00657499289847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00-4C94-AE32-FFF82C7093AE}"/>
                </c:ext>
              </c:extLst>
            </c:dLbl>
            <c:dLbl>
              <c:idx val="11"/>
              <c:layout>
                <c:manualLayout>
                  <c:x val="-3.7388954082881738E-2"/>
                  <c:y val="-5.30795904498993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9D-4B99-ABA2-AA0EF9EA0F5A}"/>
                </c:ext>
              </c:extLst>
            </c:dLbl>
            <c:dLbl>
              <c:idx val="12"/>
              <c:layout>
                <c:manualLayout>
                  <c:x val="-3.984591695203548E-2"/>
                  <c:y val="5.30299582383193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6A-45D5-AA5C-BA07E3E0D3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Sheet1!$B$2:$B$14</c:f>
              <c:numCache>
                <c:formatCode>yyyy"年"m"月"</c:formatCode>
                <c:ptCount val="13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  <c:pt idx="6">
                  <c:v>44440</c:v>
                </c:pt>
                <c:pt idx="7">
                  <c:v>44621</c:v>
                </c:pt>
                <c:pt idx="8">
                  <c:v>44805</c:v>
                </c:pt>
                <c:pt idx="9">
                  <c:v>44986</c:v>
                </c:pt>
                <c:pt idx="10">
                  <c:v>45170</c:v>
                </c:pt>
                <c:pt idx="11">
                  <c:v>45352</c:v>
                </c:pt>
                <c:pt idx="12">
                  <c:v>45536</c:v>
                </c:pt>
              </c:numCache>
            </c:numRef>
          </c:cat>
          <c:val>
            <c:numRef>
              <c:f>Sheet1!$D$2:$D$14</c:f>
              <c:numCache>
                <c:formatCode>0.0"%"</c:formatCode>
                <c:ptCount val="13"/>
                <c:pt idx="0">
                  <c:v>19.399999999999999</c:v>
                </c:pt>
                <c:pt idx="1">
                  <c:v>17.399999999999999</c:v>
                </c:pt>
                <c:pt idx="2">
                  <c:v>33.1</c:v>
                </c:pt>
                <c:pt idx="3">
                  <c:v>39.1</c:v>
                </c:pt>
                <c:pt idx="4">
                  <c:v>52.4</c:v>
                </c:pt>
                <c:pt idx="5">
                  <c:v>62.1</c:v>
                </c:pt>
                <c:pt idx="6">
                  <c:v>74.7</c:v>
                </c:pt>
                <c:pt idx="7">
                  <c:v>82.8</c:v>
                </c:pt>
                <c:pt idx="8">
                  <c:v>83.9</c:v>
                </c:pt>
                <c:pt idx="9">
                  <c:v>85.3</c:v>
                </c:pt>
                <c:pt idx="10">
                  <c:v>89.5</c:v>
                </c:pt>
                <c:pt idx="11">
                  <c:v>88.4</c:v>
                </c:pt>
                <c:pt idx="12">
                  <c:v>80.900000000000006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382-4663-890A-FF484B718EDB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女性</c:v>
                </c:pt>
              </c:strCache>
            </c:strRef>
          </c:tx>
          <c:spPr>
            <a:ln w="28575" cap="rnd">
              <a:solidFill>
                <a:schemeClr val="accent4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square"/>
            <c:size val="15"/>
            <c:spPr>
              <a:solidFill>
                <a:schemeClr val="accent4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3.5060369498691631E-2"/>
                  <c:y val="4.01042290066993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5B-4D6D-9913-E736F2236C50}"/>
                </c:ext>
              </c:extLst>
            </c:dLbl>
            <c:dLbl>
              <c:idx val="6"/>
              <c:layout>
                <c:manualLayout>
                  <c:x val="-2.532409799701809E-2"/>
                  <c:y val="4.91184299114702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6A-45D5-AA5C-BA07E3E0D3CE}"/>
                </c:ext>
              </c:extLst>
            </c:dLbl>
            <c:dLbl>
              <c:idx val="7"/>
              <c:layout>
                <c:manualLayout>
                  <c:x val="-4.1661196296426811E-2"/>
                  <c:y val="4.58670296161095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5B-4D6D-9913-E736F2236C50}"/>
                </c:ext>
              </c:extLst>
            </c:dLbl>
            <c:dLbl>
              <c:idx val="8"/>
              <c:layout>
                <c:manualLayout>
                  <c:x val="-3.5060369498691631E-2"/>
                  <c:y val="3.59013523502519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95B-4D6D-9913-E736F2236C50}"/>
                </c:ext>
              </c:extLst>
            </c:dLbl>
            <c:dLbl>
              <c:idx val="9"/>
              <c:layout>
                <c:manualLayout>
                  <c:x val="-2.2045361172492423E-2"/>
                  <c:y val="3.87915793357555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026-4C99-AF58-70DE94E455D4}"/>
                </c:ext>
              </c:extLst>
            </c:dLbl>
            <c:dLbl>
              <c:idx val="10"/>
              <c:layout>
                <c:manualLayout>
                  <c:x val="-3.5348207127084211E-2"/>
                  <c:y val="5.23502127318981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C00-4C94-AE32-FFF82C7093AE}"/>
                </c:ext>
              </c:extLst>
            </c:dLbl>
            <c:dLbl>
              <c:idx val="11"/>
              <c:layout>
                <c:manualLayout>
                  <c:x val="-2.4187300487411481E-2"/>
                  <c:y val="4.80969479917198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9D-4B99-ABA2-AA0EF9EA0F5A}"/>
                </c:ext>
              </c:extLst>
            </c:dLbl>
            <c:dLbl>
              <c:idx val="12"/>
              <c:layout>
                <c:manualLayout>
                  <c:x val="-2.7960582565064663E-2"/>
                  <c:y val="-4.1594147400998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6A-45D5-AA5C-BA07E3E0D3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Sheet1!$B$2:$B$14</c:f>
              <c:numCache>
                <c:formatCode>yyyy"年"m"月"</c:formatCode>
                <c:ptCount val="13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  <c:pt idx="6">
                  <c:v>44440</c:v>
                </c:pt>
                <c:pt idx="7">
                  <c:v>44621</c:v>
                </c:pt>
                <c:pt idx="8">
                  <c:v>44805</c:v>
                </c:pt>
                <c:pt idx="9">
                  <c:v>44986</c:v>
                </c:pt>
                <c:pt idx="10">
                  <c:v>45170</c:v>
                </c:pt>
                <c:pt idx="11">
                  <c:v>45352</c:v>
                </c:pt>
                <c:pt idx="12">
                  <c:v>45536</c:v>
                </c:pt>
              </c:numCache>
            </c:numRef>
          </c:cat>
          <c:val>
            <c:numRef>
              <c:f>Sheet1!$E$2:$E$14</c:f>
              <c:numCache>
                <c:formatCode>0.0"%"</c:formatCode>
                <c:ptCount val="13"/>
                <c:pt idx="0">
                  <c:v>16.600000000000001</c:v>
                </c:pt>
                <c:pt idx="1">
                  <c:v>12.2</c:v>
                </c:pt>
                <c:pt idx="2">
                  <c:v>18.5</c:v>
                </c:pt>
                <c:pt idx="3">
                  <c:v>24.4</c:v>
                </c:pt>
                <c:pt idx="4">
                  <c:v>35.4</c:v>
                </c:pt>
                <c:pt idx="5">
                  <c:v>45.5</c:v>
                </c:pt>
                <c:pt idx="6">
                  <c:v>70.099999999999994</c:v>
                </c:pt>
                <c:pt idx="7">
                  <c:v>76.5</c:v>
                </c:pt>
                <c:pt idx="8">
                  <c:v>80</c:v>
                </c:pt>
                <c:pt idx="9">
                  <c:v>83</c:v>
                </c:pt>
                <c:pt idx="10">
                  <c:v>89.3</c:v>
                </c:pt>
                <c:pt idx="11">
                  <c:v>85.9</c:v>
                </c:pt>
                <c:pt idx="12">
                  <c:v>84.2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382-4663-890A-FF484B718E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0140127"/>
        <c:axId val="790144287"/>
      </c:lineChart>
      <c:catAx>
        <c:axId val="790140127"/>
        <c:scaling>
          <c:orientation val="minMax"/>
        </c:scaling>
        <c:delete val="0"/>
        <c:axPos val="b"/>
        <c:numFmt formatCode="yyyy&quot;年&quot;m&quot;月&quot;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90144287"/>
        <c:crosses val="autoZero"/>
        <c:auto val="0"/>
        <c:lblAlgn val="ctr"/>
        <c:lblOffset val="100"/>
        <c:noMultiLvlLbl val="0"/>
      </c:catAx>
      <c:valAx>
        <c:axId val="790144287"/>
        <c:scaling>
          <c:orientation val="minMax"/>
          <c:max val="9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&quot;%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90140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812479215183737"/>
          <c:y val="2.9910277646604751E-2"/>
          <c:w val="0.29147223424528174"/>
          <c:h val="7.14334377681838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1554788872601"/>
          <c:y val="0"/>
          <c:w val="0.87206595088441696"/>
          <c:h val="0.7060427712023457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'Q6'!$C$1</c:f>
              <c:strCache>
                <c:ptCount val="1"/>
                <c:pt idx="0">
                  <c:v>参加したいと思う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8BB7-4EC3-8799-D9B11BC0AF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'Q6'!$B$2:$B$8</c:f>
              <c:strCache>
                <c:ptCount val="7"/>
                <c:pt idx="0">
                  <c:v>2021年9月</c:v>
                </c:pt>
                <c:pt idx="1">
                  <c:v>2022年3月</c:v>
                </c:pt>
                <c:pt idx="2">
                  <c:v>2022年9月</c:v>
                </c:pt>
                <c:pt idx="3">
                  <c:v>2023年3月</c:v>
                </c:pt>
                <c:pt idx="4">
                  <c:v>2023年9月</c:v>
                </c:pt>
                <c:pt idx="5">
                  <c:v>2024年3月</c:v>
                </c:pt>
                <c:pt idx="6">
                  <c:v>2024年9月</c:v>
                </c:pt>
              </c:strCache>
            </c:strRef>
          </c:cat>
          <c:val>
            <c:numRef>
              <c:f>'Q6'!$C$2:$C$8</c:f>
              <c:numCache>
                <c:formatCode>General</c:formatCode>
                <c:ptCount val="7"/>
                <c:pt idx="0" formatCode="0.0_ ">
                  <c:v>16.3</c:v>
                </c:pt>
                <c:pt idx="1">
                  <c:v>18.600000000000001</c:v>
                </c:pt>
                <c:pt idx="2" formatCode="0.0">
                  <c:v>14</c:v>
                </c:pt>
                <c:pt idx="3" formatCode="0.0_);[Red]\(0.0\)">
                  <c:v>13.899138991389913</c:v>
                </c:pt>
                <c:pt idx="4" formatCode="0.0_);[Red]\(0.0\)">
                  <c:v>19.5</c:v>
                </c:pt>
                <c:pt idx="5">
                  <c:v>22.2</c:v>
                </c:pt>
                <c:pt idx="6" formatCode="0.0">
                  <c:v>13.114754098360656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C1-4E63-8094-2AE025F638F7}"/>
            </c:ext>
          </c:extLst>
        </c:ser>
        <c:ser>
          <c:idx val="1"/>
          <c:order val="1"/>
          <c:tx>
            <c:strRef>
              <c:f>'Q6'!$D$1</c:f>
              <c:strCache>
                <c:ptCount val="1"/>
                <c:pt idx="0">
                  <c:v>参加したいと思わない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>
                  <a:alpha val="98000"/>
                </a:schemeClr>
              </a:solidFill>
            </a:ln>
            <a:effectLst/>
          </c:spPr>
          <c:invertIfNegative val="0"/>
          <c:dLbls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0A1-4792-A017-E734DC74BF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'Q6'!$B$2:$B$8</c:f>
              <c:strCache>
                <c:ptCount val="7"/>
                <c:pt idx="0">
                  <c:v>2021年9月</c:v>
                </c:pt>
                <c:pt idx="1">
                  <c:v>2022年3月</c:v>
                </c:pt>
                <c:pt idx="2">
                  <c:v>2022年9月</c:v>
                </c:pt>
                <c:pt idx="3">
                  <c:v>2023年3月</c:v>
                </c:pt>
                <c:pt idx="4">
                  <c:v>2023年9月</c:v>
                </c:pt>
                <c:pt idx="5">
                  <c:v>2024年3月</c:v>
                </c:pt>
                <c:pt idx="6">
                  <c:v>2024年9月</c:v>
                </c:pt>
              </c:strCache>
            </c:strRef>
          </c:cat>
          <c:val>
            <c:numRef>
              <c:f>'Q6'!$D$2:$D$8</c:f>
              <c:numCache>
                <c:formatCode>General</c:formatCode>
                <c:ptCount val="7"/>
                <c:pt idx="0" formatCode="0.0_ ">
                  <c:v>32.4</c:v>
                </c:pt>
                <c:pt idx="1">
                  <c:v>31.1</c:v>
                </c:pt>
                <c:pt idx="2">
                  <c:v>33.299999999999997</c:v>
                </c:pt>
                <c:pt idx="3" formatCode="0.0_);[Red]\(0.0\)">
                  <c:v>33.456334563345635</c:v>
                </c:pt>
                <c:pt idx="4" formatCode="0.0_);[Red]\(0.0\)">
                  <c:v>39.9</c:v>
                </c:pt>
                <c:pt idx="5">
                  <c:v>40.9</c:v>
                </c:pt>
                <c:pt idx="6" formatCode="0.0">
                  <c:v>32.534678436317783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C1-4E63-8094-2AE025F638F7}"/>
            </c:ext>
          </c:extLst>
        </c:ser>
        <c:ser>
          <c:idx val="2"/>
          <c:order val="2"/>
          <c:tx>
            <c:strRef>
              <c:f>'Q6'!$E$1</c:f>
              <c:strCache>
                <c:ptCount val="1"/>
                <c:pt idx="0">
                  <c:v>わからない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0A1-4792-A017-E734DC74BF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'Q6'!$B$2:$B$8</c:f>
              <c:strCache>
                <c:ptCount val="7"/>
                <c:pt idx="0">
                  <c:v>2021年9月</c:v>
                </c:pt>
                <c:pt idx="1">
                  <c:v>2022年3月</c:v>
                </c:pt>
                <c:pt idx="2">
                  <c:v>2022年9月</c:v>
                </c:pt>
                <c:pt idx="3">
                  <c:v>2023年3月</c:v>
                </c:pt>
                <c:pt idx="4">
                  <c:v>2023年9月</c:v>
                </c:pt>
                <c:pt idx="5">
                  <c:v>2024年3月</c:v>
                </c:pt>
                <c:pt idx="6">
                  <c:v>2024年9月</c:v>
                </c:pt>
              </c:strCache>
            </c:strRef>
          </c:cat>
          <c:val>
            <c:numRef>
              <c:f>'Q6'!$E$2:$E$8</c:f>
              <c:numCache>
                <c:formatCode>General</c:formatCode>
                <c:ptCount val="7"/>
                <c:pt idx="0" formatCode="0.0_ ">
                  <c:v>51.3</c:v>
                </c:pt>
                <c:pt idx="1">
                  <c:v>50.3</c:v>
                </c:pt>
                <c:pt idx="2">
                  <c:v>52.6</c:v>
                </c:pt>
                <c:pt idx="3" formatCode="0.0_);[Red]\(0.0\)">
                  <c:v>52.644526445264454</c:v>
                </c:pt>
                <c:pt idx="4" formatCode="0.0_);[Red]\(0.0\)">
                  <c:v>40.5</c:v>
                </c:pt>
                <c:pt idx="5">
                  <c:v>36.9</c:v>
                </c:pt>
                <c:pt idx="6" formatCode="0.0">
                  <c:v>54.350567465321561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C1-4E63-8094-2AE025F638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5"/>
        <c:overlap val="100"/>
        <c:axId val="501151519"/>
        <c:axId val="501151103"/>
      </c:barChart>
      <c:catAx>
        <c:axId val="501151519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01151103"/>
        <c:crosses val="autoZero"/>
        <c:auto val="1"/>
        <c:lblAlgn val="ctr"/>
        <c:lblOffset val="100"/>
        <c:noMultiLvlLbl val="0"/>
      </c:catAx>
      <c:valAx>
        <c:axId val="501151103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\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01151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744596764485647"/>
          <c:y val="0.85594000688206129"/>
          <c:w val="0.54510806471028705"/>
          <c:h val="0.10011476509680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01854565449773"/>
          <c:y val="1.5873490750829819E-2"/>
          <c:w val="0.82290035870676814"/>
          <c:h val="0.86760753958006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知っており、参加もしている</c:v>
                </c:pt>
              </c:strCache>
            </c:strRef>
          </c:tx>
          <c:spPr>
            <a:pattFill prst="ltVert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Sheet1!$B$2:$B$8</c:f>
              <c:strCache>
                <c:ptCount val="7"/>
                <c:pt idx="0">
                  <c:v>2021年9月（n=723）</c:v>
                </c:pt>
                <c:pt idx="1">
                  <c:v>2022年3月（n=795）</c:v>
                </c:pt>
                <c:pt idx="2">
                  <c:v>2022年9月（n=818）</c:v>
                </c:pt>
                <c:pt idx="3">
                  <c:v>2023年3月（n=841）</c:v>
                </c:pt>
                <c:pt idx="4">
                  <c:v>2023年9月（n=894）</c:v>
                </c:pt>
                <c:pt idx="5">
                  <c:v>2024年3月（n=871）</c:v>
                </c:pt>
                <c:pt idx="6">
                  <c:v>2024年9月（n=826）</c:v>
                </c:pt>
              </c:strCache>
            </c:strRef>
          </c:cat>
          <c:val>
            <c:numRef>
              <c:f>Sheet1!$C$2:$C$8</c:f>
              <c:numCache>
                <c:formatCode>0.0"%"</c:formatCode>
                <c:ptCount val="7"/>
                <c:pt idx="0">
                  <c:v>4</c:v>
                </c:pt>
                <c:pt idx="1">
                  <c:v>3.3</c:v>
                </c:pt>
                <c:pt idx="2">
                  <c:v>2.4</c:v>
                </c:pt>
                <c:pt idx="3">
                  <c:v>3.3</c:v>
                </c:pt>
                <c:pt idx="4">
                  <c:v>5.6</c:v>
                </c:pt>
                <c:pt idx="5">
                  <c:v>6.3</c:v>
                </c:pt>
                <c:pt idx="6">
                  <c:v>3.9951573849878934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2F-4130-9C46-4019E7C8EB28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知っているが、参加していない</c:v>
                </c:pt>
              </c:strCache>
            </c:strRef>
          </c:tx>
          <c:spPr>
            <a:pattFill prst="lt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Sheet1!$B$2:$B$8</c:f>
              <c:strCache>
                <c:ptCount val="7"/>
                <c:pt idx="0">
                  <c:v>2021年9月（n=723）</c:v>
                </c:pt>
                <c:pt idx="1">
                  <c:v>2022年3月（n=795）</c:v>
                </c:pt>
                <c:pt idx="2">
                  <c:v>2022年9月（n=818）</c:v>
                </c:pt>
                <c:pt idx="3">
                  <c:v>2023年3月（n=841）</c:v>
                </c:pt>
                <c:pt idx="4">
                  <c:v>2023年9月（n=894）</c:v>
                </c:pt>
                <c:pt idx="5">
                  <c:v>2024年3月（n=871）</c:v>
                </c:pt>
                <c:pt idx="6">
                  <c:v>2024年9月（n=826）</c:v>
                </c:pt>
              </c:strCache>
            </c:strRef>
          </c:cat>
          <c:val>
            <c:numRef>
              <c:f>Sheet1!$D$2:$D$8</c:f>
              <c:numCache>
                <c:formatCode>0.0"%"</c:formatCode>
                <c:ptCount val="7"/>
                <c:pt idx="0">
                  <c:v>21.2</c:v>
                </c:pt>
                <c:pt idx="1">
                  <c:v>28.8</c:v>
                </c:pt>
                <c:pt idx="2">
                  <c:v>26</c:v>
                </c:pt>
                <c:pt idx="3">
                  <c:v>25.4</c:v>
                </c:pt>
                <c:pt idx="4">
                  <c:v>21.1</c:v>
                </c:pt>
                <c:pt idx="5">
                  <c:v>24.7</c:v>
                </c:pt>
                <c:pt idx="6">
                  <c:v>22.639225181598064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2F-4130-9C46-4019E7C8EB28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知らない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11625278506570536"/>
                  <c:y val="7.847263321715763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D2F-4130-9C46-4019E7C8EB28}"/>
                </c:ext>
              </c:extLst>
            </c:dLbl>
            <c:dLbl>
              <c:idx val="1"/>
              <c:layout>
                <c:manualLayout>
                  <c:x val="-0.14683617974824312"/>
                  <c:y val="2.436499760100733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D2F-4130-9C46-4019E7C8EB28}"/>
                </c:ext>
              </c:extLst>
            </c:dLbl>
            <c:dLbl>
              <c:idx val="2"/>
              <c:layout>
                <c:manualLayout>
                  <c:x val="-0.12825420586568137"/>
                  <c:y val="3.370767361035001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501710322272453E-2"/>
                      <c:h val="9.47512915660868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D2F-4130-9C46-4019E7C8EB28}"/>
                </c:ext>
              </c:extLst>
            </c:dLbl>
            <c:dLbl>
              <c:idx val="3"/>
              <c:layout>
                <c:manualLayout>
                  <c:x val="-0.12908735960662127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84-4B96-8CFF-36BFA82C5B38}"/>
                </c:ext>
              </c:extLst>
            </c:dLbl>
            <c:dLbl>
              <c:idx val="4"/>
              <c:layout>
                <c:manualLayout>
                  <c:x val="-0.12474305005109944"/>
                  <c:y val="1.33315797549373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8F-4888-B0C3-2EB210E1A037}"/>
                </c:ext>
              </c:extLst>
            </c:dLbl>
            <c:dLbl>
              <c:idx val="5"/>
              <c:layout>
                <c:manualLayout>
                  <c:x val="-0.15070275693417587"/>
                  <c:y val="-1.237246979339439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EB6-4F93-9581-7E050B1983C7}"/>
                </c:ext>
              </c:extLst>
            </c:dLbl>
            <c:dLbl>
              <c:idx val="6"/>
              <c:layout>
                <c:manualLayout>
                  <c:x val="-0.11654146115928478"/>
                  <c:y val="-1.90380161183080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E0-4B71-9155-82C255356D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Sheet1!$B$2:$B$8</c:f>
              <c:strCache>
                <c:ptCount val="7"/>
                <c:pt idx="0">
                  <c:v>2021年9月（n=723）</c:v>
                </c:pt>
                <c:pt idx="1">
                  <c:v>2022年3月（n=795）</c:v>
                </c:pt>
                <c:pt idx="2">
                  <c:v>2022年9月（n=818）</c:v>
                </c:pt>
                <c:pt idx="3">
                  <c:v>2023年3月（n=841）</c:v>
                </c:pt>
                <c:pt idx="4">
                  <c:v>2023年9月（n=894）</c:v>
                </c:pt>
                <c:pt idx="5">
                  <c:v>2024年3月（n=871）</c:v>
                </c:pt>
                <c:pt idx="6">
                  <c:v>2024年9月（n=826）</c:v>
                </c:pt>
              </c:strCache>
            </c:strRef>
          </c:cat>
          <c:val>
            <c:numRef>
              <c:f>Sheet1!$E$2:$E$8</c:f>
              <c:numCache>
                <c:formatCode>0.0"%"</c:formatCode>
                <c:ptCount val="7"/>
                <c:pt idx="0">
                  <c:v>25.2</c:v>
                </c:pt>
                <c:pt idx="1">
                  <c:v>32.1</c:v>
                </c:pt>
                <c:pt idx="2">
                  <c:v>28.4</c:v>
                </c:pt>
                <c:pt idx="3">
                  <c:v>28.7</c:v>
                </c:pt>
                <c:pt idx="4">
                  <c:v>26.700000000000003</c:v>
                </c:pt>
                <c:pt idx="5">
                  <c:v>31</c:v>
                </c:pt>
                <c:pt idx="6">
                  <c:v>26.634382566585959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2F-4130-9C46-4019E7C8EB2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49676831"/>
        <c:axId val="249673087"/>
      </c:barChart>
      <c:catAx>
        <c:axId val="2496768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9673087"/>
        <c:crosses val="autoZero"/>
        <c:auto val="0"/>
        <c:lblAlgn val="ctr"/>
        <c:lblOffset val="100"/>
        <c:noMultiLvlLbl val="0"/>
      </c:catAx>
      <c:valAx>
        <c:axId val="249673087"/>
        <c:scaling>
          <c:orientation val="minMax"/>
        </c:scaling>
        <c:delete val="1"/>
        <c:axPos val="b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&quot;%&quot;" sourceLinked="1"/>
        <c:majorTickMark val="none"/>
        <c:minorTickMark val="none"/>
        <c:tickLblPos val="nextTo"/>
        <c:crossAx val="249676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15284281199294206"/>
          <c:y val="0.87833380826081542"/>
          <c:w val="0.59842863829625637"/>
          <c:h val="0.115479737063653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668097452848048"/>
          <c:y val="8.6290816729917771E-2"/>
          <c:w val="0.80467224494040301"/>
          <c:h val="0.5181105708412396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Sheet1!$E$26</c:f>
              <c:strCache>
                <c:ptCount val="1"/>
                <c:pt idx="0">
                  <c:v>常に意識している</c:v>
                </c:pt>
              </c:strCache>
            </c:strRef>
          </c:tx>
          <c:spPr>
            <a:pattFill prst="ltVert">
              <a:fgClr>
                <a:srgbClr val="5B9BD5"/>
              </a:fgClr>
              <a:bgClr>
                <a:sysClr val="window" lastClr="FFFFFF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Sheet1!$D$34:$D$35</c:f>
              <c:strCache>
                <c:ptCount val="2"/>
                <c:pt idx="0">
                  <c:v>2024年3月(n=871)</c:v>
                </c:pt>
                <c:pt idx="1">
                  <c:v>2024年9月(n=826)</c:v>
                </c:pt>
              </c:strCache>
            </c:strRef>
          </c:cat>
          <c:val>
            <c:numRef>
              <c:f>Sheet1!$E$34:$E$35</c:f>
              <c:numCache>
                <c:formatCode>0.0"%"</c:formatCode>
                <c:ptCount val="2"/>
                <c:pt idx="0">
                  <c:v>7.6</c:v>
                </c:pt>
                <c:pt idx="1">
                  <c:v>4.8426150121065374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77-4463-B28D-DFD5DCC45BA5}"/>
            </c:ext>
          </c:extLst>
        </c:ser>
        <c:ser>
          <c:idx val="1"/>
          <c:order val="1"/>
          <c:tx>
            <c:strRef>
              <c:f>Sheet1!$F$26</c:f>
              <c:strCache>
                <c:ptCount val="1"/>
                <c:pt idx="0">
                  <c:v>よく意識している</c:v>
                </c:pt>
              </c:strCache>
            </c:strRef>
          </c:tx>
          <c:spPr>
            <a:pattFill prst="ltHorz">
              <a:fgClr>
                <a:srgbClr val="5B9BD5"/>
              </a:fgClr>
              <a:bgClr>
                <a:sysClr val="window" lastClr="FFFFFF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Sheet1!$D$34:$D$35</c:f>
              <c:strCache>
                <c:ptCount val="2"/>
                <c:pt idx="0">
                  <c:v>2024年3月(n=871)</c:v>
                </c:pt>
                <c:pt idx="1">
                  <c:v>2024年9月(n=826)</c:v>
                </c:pt>
              </c:strCache>
            </c:strRef>
          </c:cat>
          <c:val>
            <c:numRef>
              <c:f>Sheet1!$F$34:$F$35</c:f>
              <c:numCache>
                <c:formatCode>0.0"%"</c:formatCode>
                <c:ptCount val="2"/>
                <c:pt idx="0">
                  <c:v>19.5</c:v>
                </c:pt>
                <c:pt idx="1">
                  <c:v>15.375302663438257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77-4463-B28D-DFD5DCC45BA5}"/>
            </c:ext>
          </c:extLst>
        </c:ser>
        <c:ser>
          <c:idx val="2"/>
          <c:order val="2"/>
          <c:tx>
            <c:strRef>
              <c:f>Sheet1!$G$26</c:f>
              <c:strCache>
                <c:ptCount val="1"/>
                <c:pt idx="0">
                  <c:v>たまに意識している</c:v>
                </c:pt>
              </c:strCache>
            </c:strRef>
          </c:tx>
          <c:spPr>
            <a:pattFill prst="divot">
              <a:fgClr>
                <a:srgbClr val="5B9BD5"/>
              </a:fgClr>
              <a:bgClr>
                <a:sysClr val="window" lastClr="FFFFFF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Sheet1!$D$34:$D$35</c:f>
              <c:strCache>
                <c:ptCount val="2"/>
                <c:pt idx="0">
                  <c:v>2024年3月(n=871)</c:v>
                </c:pt>
                <c:pt idx="1">
                  <c:v>2024年9月(n=826)</c:v>
                </c:pt>
              </c:strCache>
            </c:strRef>
          </c:cat>
          <c:val>
            <c:numRef>
              <c:f>Sheet1!$G$34:$G$35</c:f>
              <c:numCache>
                <c:formatCode>0.0"%"</c:formatCode>
                <c:ptCount val="2"/>
                <c:pt idx="0">
                  <c:v>46.4</c:v>
                </c:pt>
                <c:pt idx="1">
                  <c:v>46.489104116222762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77-4463-B28D-DFD5DCC45B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982412783"/>
        <c:axId val="1982397391"/>
        <c:extLst/>
      </c:barChart>
      <c:catAx>
        <c:axId val="1982412783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82397391"/>
        <c:crosses val="autoZero"/>
        <c:auto val="0"/>
        <c:lblAlgn val="ctr"/>
        <c:lblOffset val="100"/>
        <c:noMultiLvlLbl val="0"/>
      </c:catAx>
      <c:valAx>
        <c:axId val="19823973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&quot;%&quot;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82412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302454397158474"/>
          <c:y val="0.8246194957176477"/>
          <c:w val="0.64587979430466669"/>
          <c:h val="0.148275496337542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4">
    <c:autoUpdate val="0"/>
  </c:externalData>
  <c:userShapes r:id="rId5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06895586312759"/>
          <c:y val="9.8882833079912635E-2"/>
          <c:w val="0.59958565502508943"/>
          <c:h val="0.7217160861072561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SDGs意識度（2	SDGsという言葉は聞いたことがある、又はロゴを見たことがある）</c:v>
                </c:pt>
              </c:strCache>
            </c:strRef>
          </c:tx>
          <c:spPr>
            <a:ln>
              <a:solidFill>
                <a:schemeClr val="accent5">
                  <a:lumMod val="50000"/>
                </a:schemeClr>
              </a:solidFill>
            </a:ln>
          </c:spPr>
          <c:dPt>
            <c:idx val="0"/>
            <c:bubble3D val="0"/>
            <c:spPr>
              <a:noFill/>
              <a:ln w="19050">
                <a:solidFill>
                  <a:schemeClr val="accent5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C7-433C-9576-225E262E1685}"/>
              </c:ext>
            </c:extLst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accent5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3C7-433C-9576-225E262E1685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accent5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C7-433C-9576-225E262E1685}"/>
              </c:ext>
            </c:extLst>
          </c:dPt>
          <c:dPt>
            <c:idx val="3"/>
            <c:bubble3D val="0"/>
            <c:spPr>
              <a:pattFill prst="pct30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n w="19050">
                <a:solidFill>
                  <a:schemeClr val="accent5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E3C7-433C-9576-225E262E1685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E3C7-433C-9576-225E262E1685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3C7-433C-9576-225E262E16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常に意識している</c:v>
                </c:pt>
                <c:pt idx="1">
                  <c:v>よく意識している</c:v>
                </c:pt>
                <c:pt idx="2">
                  <c:v>たまに意識している</c:v>
                </c:pt>
                <c:pt idx="3">
                  <c:v>意識していない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9.5465393794749408E-3</c:v>
                </c:pt>
                <c:pt idx="1">
                  <c:v>9.7852028639618144E-2</c:v>
                </c:pt>
                <c:pt idx="2">
                  <c:v>0.42243436754176611</c:v>
                </c:pt>
                <c:pt idx="3">
                  <c:v>0.4701670644391408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C7-433C-9576-225E262E16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SDGs意識度（3	SDGsという言葉は聞いたことがある、又はロゴを見たことがある）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0FF-4B4E-9684-85CE3F6FBF3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0FF-4B4E-9684-85CE3F6FBF3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0FF-4B4E-9684-85CE3F6FBF3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0FF-4B4E-9684-85CE3F6FBF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常に意識している</c:v>
                </c:pt>
                <c:pt idx="1">
                  <c:v>よく意識している</c:v>
                </c:pt>
                <c:pt idx="2">
                  <c:v>たまに意識している</c:v>
                </c:pt>
                <c:pt idx="3">
                  <c:v>意識していない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</c:v>
                </c:pt>
                <c:pt idx="1">
                  <c:v>41</c:v>
                </c:pt>
                <c:pt idx="2">
                  <c:v>177</c:v>
                </c:pt>
                <c:pt idx="3">
                  <c:v>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3C7-433C-9576-225E262E168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058296294904848"/>
          <c:y val="8.7890049078019908E-2"/>
          <c:w val="0.60871821521489322"/>
          <c:h val="0.7327088701091488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SDGs意識度（SDGsを知っている）</c:v>
                </c:pt>
              </c:strCache>
            </c:strRef>
          </c:tx>
          <c:spPr>
            <a:ln>
              <a:solidFill>
                <a:schemeClr val="accent5">
                  <a:lumMod val="50000"/>
                </a:schemeClr>
              </a:solidFill>
            </a:ln>
          </c:spPr>
          <c:dPt>
            <c:idx val="0"/>
            <c:bubble3D val="0"/>
            <c:spPr>
              <a:noFill/>
              <a:ln w="19050">
                <a:solidFill>
                  <a:schemeClr val="accent5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C7-433C-9576-225E262E1685}"/>
              </c:ext>
            </c:extLst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accent5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3C7-433C-9576-225E262E1685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accent5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C7-433C-9576-225E262E1685}"/>
              </c:ext>
            </c:extLst>
          </c:dPt>
          <c:dPt>
            <c:idx val="3"/>
            <c:bubble3D val="0"/>
            <c:spPr>
              <a:pattFill prst="pct30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n w="19050">
                <a:solidFill>
                  <a:schemeClr val="accent5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E3C7-433C-9576-225E262E1685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E3C7-433C-9576-225E262E1685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3C7-433C-9576-225E262E16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常に意識している</c:v>
                </c:pt>
                <c:pt idx="1">
                  <c:v>よく意識している</c:v>
                </c:pt>
                <c:pt idx="2">
                  <c:v>たまに意識している</c:v>
                </c:pt>
                <c:pt idx="3">
                  <c:v>意識していない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8.8452088452088448E-2</c:v>
                </c:pt>
                <c:pt idx="1">
                  <c:v>0.2113022113022113</c:v>
                </c:pt>
                <c:pt idx="2">
                  <c:v>0.50859950859950864</c:v>
                </c:pt>
                <c:pt idx="3">
                  <c:v>0.19164619164619165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C7-433C-9576-225E262E16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FE7-428A-8EC0-45B433A65C5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FE7-428A-8EC0-45B433A65C5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FE7-428A-8EC0-45B433A65C5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FE7-428A-8EC0-45B433A65C5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常に意識している</c:v>
                </c:pt>
                <c:pt idx="1">
                  <c:v>よく意識している</c:v>
                </c:pt>
                <c:pt idx="2">
                  <c:v>たまに意識している</c:v>
                </c:pt>
                <c:pt idx="3">
                  <c:v>意識していない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36</c:v>
                </c:pt>
                <c:pt idx="1">
                  <c:v>86</c:v>
                </c:pt>
                <c:pt idx="2">
                  <c:v>207</c:v>
                </c:pt>
                <c:pt idx="3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91B-4E4B-BDC2-54051530CA2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397884796665616"/>
          <c:y val="1.7772941401506221E-2"/>
          <c:w val="0.74111412095984674"/>
          <c:h val="0.8269946521865448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Sheet1!$E$26</c:f>
              <c:strCache>
                <c:ptCount val="1"/>
                <c:pt idx="0">
                  <c:v>常に意識している</c:v>
                </c:pt>
              </c:strCache>
            </c:strRef>
          </c:tx>
          <c:spPr>
            <a:solidFill>
              <a:srgbClr val="5B9BD5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Sheet1!$D$57:$D$105</c:f>
              <c:strCache>
                <c:ptCount val="14"/>
                <c:pt idx="0">
                  <c:v>2024年3月(n=329)</c:v>
                </c:pt>
                <c:pt idx="1">
                  <c:v>2024年9月(n=320)</c:v>
                </c:pt>
                <c:pt idx="3">
                  <c:v>2024年3月(n=146)</c:v>
                </c:pt>
                <c:pt idx="4">
                  <c:v>2024年9月(n=137)</c:v>
                </c:pt>
                <c:pt idx="6">
                  <c:v>2024年3月(n=159)</c:v>
                </c:pt>
                <c:pt idx="7">
                  <c:v>2024年9月(n=144)</c:v>
                </c:pt>
                <c:pt idx="9">
                  <c:v>2024年3月(n=117)</c:v>
                </c:pt>
                <c:pt idx="10">
                  <c:v>2024年9月(n=103)</c:v>
                </c:pt>
                <c:pt idx="12">
                  <c:v>2024年3月(n=120)</c:v>
                </c:pt>
                <c:pt idx="13">
                  <c:v>2024年9月(n=122)</c:v>
                </c:pt>
              </c:strCache>
              <c:extLst/>
            </c:strRef>
          </c:cat>
          <c:val>
            <c:numRef>
              <c:f>Sheet1!$E$57:$E$105</c:f>
              <c:numCache>
                <c:formatCode>0.0</c:formatCode>
                <c:ptCount val="14"/>
                <c:pt idx="0">
                  <c:v>3</c:v>
                </c:pt>
                <c:pt idx="1">
                  <c:v>5.9375</c:v>
                </c:pt>
                <c:pt idx="3">
                  <c:v>9.6</c:v>
                </c:pt>
                <c:pt idx="4">
                  <c:v>3.6496350364963503</c:v>
                </c:pt>
                <c:pt idx="6">
                  <c:v>11.320754716981099</c:v>
                </c:pt>
                <c:pt idx="7">
                  <c:v>2.0833333333333335</c:v>
                </c:pt>
                <c:pt idx="9">
                  <c:v>10.3</c:v>
                </c:pt>
                <c:pt idx="10">
                  <c:v>5.825242718446602</c:v>
                </c:pt>
                <c:pt idx="12">
                  <c:v>10</c:v>
                </c:pt>
                <c:pt idx="13">
                  <c:v>5.7377049180327866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D877-4463-B28D-DFD5DCC45BA5}"/>
            </c:ext>
          </c:extLst>
        </c:ser>
        <c:ser>
          <c:idx val="1"/>
          <c:order val="1"/>
          <c:tx>
            <c:strRef>
              <c:f>Sheet1!$F$26</c:f>
              <c:strCache>
                <c:ptCount val="1"/>
                <c:pt idx="0">
                  <c:v>よく意識している</c:v>
                </c:pt>
              </c:strCache>
            </c:strRef>
          </c:tx>
          <c:spPr>
            <a:pattFill prst="ltVert">
              <a:fgClr>
                <a:srgbClr val="5B9BD5"/>
              </a:fgClr>
              <a:bgClr>
                <a:sysClr val="window" lastClr="FFFFFF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Sheet1!$D$57:$D$105</c:f>
              <c:strCache>
                <c:ptCount val="14"/>
                <c:pt idx="0">
                  <c:v>2024年3月(n=329)</c:v>
                </c:pt>
                <c:pt idx="1">
                  <c:v>2024年9月(n=320)</c:v>
                </c:pt>
                <c:pt idx="3">
                  <c:v>2024年3月(n=146)</c:v>
                </c:pt>
                <c:pt idx="4">
                  <c:v>2024年9月(n=137)</c:v>
                </c:pt>
                <c:pt idx="6">
                  <c:v>2024年3月(n=159)</c:v>
                </c:pt>
                <c:pt idx="7">
                  <c:v>2024年9月(n=144)</c:v>
                </c:pt>
                <c:pt idx="9">
                  <c:v>2024年3月(n=117)</c:v>
                </c:pt>
                <c:pt idx="10">
                  <c:v>2024年9月(n=103)</c:v>
                </c:pt>
                <c:pt idx="12">
                  <c:v>2024年3月(n=120)</c:v>
                </c:pt>
                <c:pt idx="13">
                  <c:v>2024年9月(n=122)</c:v>
                </c:pt>
              </c:strCache>
              <c:extLst/>
            </c:strRef>
          </c:cat>
          <c:val>
            <c:numRef>
              <c:f>Sheet1!$F$57:$F$105</c:f>
              <c:numCache>
                <c:formatCode>0.0</c:formatCode>
                <c:ptCount val="14"/>
                <c:pt idx="0">
                  <c:v>19.100000000000001</c:v>
                </c:pt>
                <c:pt idx="1">
                  <c:v>17.1875</c:v>
                </c:pt>
                <c:pt idx="3">
                  <c:v>16.399999999999999</c:v>
                </c:pt>
                <c:pt idx="4">
                  <c:v>14.598540145985401</c:v>
                </c:pt>
                <c:pt idx="6">
                  <c:v>19.4968553459119</c:v>
                </c:pt>
                <c:pt idx="7">
                  <c:v>15.277777777777779</c:v>
                </c:pt>
                <c:pt idx="9">
                  <c:v>25.6</c:v>
                </c:pt>
                <c:pt idx="10">
                  <c:v>8.7378640776699026</c:v>
                </c:pt>
                <c:pt idx="12">
                  <c:v>18.3</c:v>
                </c:pt>
                <c:pt idx="13">
                  <c:v>17.21311475409836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D877-4463-B28D-DFD5DCC45BA5}"/>
            </c:ext>
          </c:extLst>
        </c:ser>
        <c:ser>
          <c:idx val="2"/>
          <c:order val="2"/>
          <c:tx>
            <c:strRef>
              <c:f>Sheet1!$G$26</c:f>
              <c:strCache>
                <c:ptCount val="1"/>
                <c:pt idx="0">
                  <c:v>たまに意識している</c:v>
                </c:pt>
              </c:strCache>
            </c:strRef>
          </c:tx>
          <c:spPr>
            <a:pattFill prst="ltHorz">
              <a:fgClr>
                <a:srgbClr val="5B9BD5"/>
              </a:fgClr>
              <a:bgClr>
                <a:sysClr val="window" lastClr="FFFFFF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Sheet1!$D$57:$D$105</c:f>
              <c:strCache>
                <c:ptCount val="14"/>
                <c:pt idx="0">
                  <c:v>2024年3月(n=329)</c:v>
                </c:pt>
                <c:pt idx="1">
                  <c:v>2024年9月(n=320)</c:v>
                </c:pt>
                <c:pt idx="3">
                  <c:v>2024年3月(n=146)</c:v>
                </c:pt>
                <c:pt idx="4">
                  <c:v>2024年9月(n=137)</c:v>
                </c:pt>
                <c:pt idx="6">
                  <c:v>2024年3月(n=159)</c:v>
                </c:pt>
                <c:pt idx="7">
                  <c:v>2024年9月(n=144)</c:v>
                </c:pt>
                <c:pt idx="9">
                  <c:v>2024年3月(n=117)</c:v>
                </c:pt>
                <c:pt idx="10">
                  <c:v>2024年9月(n=103)</c:v>
                </c:pt>
                <c:pt idx="12">
                  <c:v>2024年3月(n=120)</c:v>
                </c:pt>
                <c:pt idx="13">
                  <c:v>2024年9月(n=122)</c:v>
                </c:pt>
              </c:strCache>
              <c:extLst/>
            </c:strRef>
          </c:cat>
          <c:val>
            <c:numRef>
              <c:f>Sheet1!$G$57:$G$105</c:f>
              <c:numCache>
                <c:formatCode>0.0</c:formatCode>
                <c:ptCount val="14"/>
                <c:pt idx="0">
                  <c:v>57.4</c:v>
                </c:pt>
                <c:pt idx="1">
                  <c:v>51.875</c:v>
                </c:pt>
                <c:pt idx="3">
                  <c:v>37</c:v>
                </c:pt>
                <c:pt idx="4">
                  <c:v>49.635036496350367</c:v>
                </c:pt>
                <c:pt idx="6">
                  <c:v>40.251572327044002</c:v>
                </c:pt>
                <c:pt idx="7">
                  <c:v>45.833333333333336</c:v>
                </c:pt>
                <c:pt idx="9">
                  <c:v>39.299999999999997</c:v>
                </c:pt>
                <c:pt idx="10">
                  <c:v>41.747572815533978</c:v>
                </c:pt>
                <c:pt idx="12">
                  <c:v>42.5</c:v>
                </c:pt>
                <c:pt idx="13">
                  <c:v>33.606557377049178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D877-4463-B28D-DFD5DCC45BA5}"/>
            </c:ext>
          </c:extLst>
        </c:ser>
        <c:ser>
          <c:idx val="3"/>
          <c:order val="3"/>
          <c:tx>
            <c:strRef>
              <c:f>Sheet1!$H$26</c:f>
              <c:strCache>
                <c:ptCount val="1"/>
                <c:pt idx="0">
                  <c:v>意識していない</c:v>
                </c:pt>
              </c:strCache>
            </c:strRef>
          </c:tx>
          <c:spPr>
            <a:pattFill prst="divot">
              <a:fgClr>
                <a:srgbClr val="5B9BD5"/>
              </a:fgClr>
              <a:bgClr>
                <a:sysClr val="window" lastClr="FFFFFF"/>
              </a:bgClr>
            </a:pattFill>
            <a:ln>
              <a:solidFill>
                <a:sysClr val="windowText" lastClr="000000">
                  <a:alpha val="95000"/>
                </a:sysClr>
              </a:solidFill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Sheet1!$D$57:$D$105</c:f>
              <c:strCache>
                <c:ptCount val="14"/>
                <c:pt idx="0">
                  <c:v>2024年3月(n=329)</c:v>
                </c:pt>
                <c:pt idx="1">
                  <c:v>2024年9月(n=320)</c:v>
                </c:pt>
                <c:pt idx="3">
                  <c:v>2024年3月(n=146)</c:v>
                </c:pt>
                <c:pt idx="4">
                  <c:v>2024年9月(n=137)</c:v>
                </c:pt>
                <c:pt idx="6">
                  <c:v>2024年3月(n=159)</c:v>
                </c:pt>
                <c:pt idx="7">
                  <c:v>2024年9月(n=144)</c:v>
                </c:pt>
                <c:pt idx="9">
                  <c:v>2024年3月(n=117)</c:v>
                </c:pt>
                <c:pt idx="10">
                  <c:v>2024年9月(n=103)</c:v>
                </c:pt>
                <c:pt idx="12">
                  <c:v>2024年3月(n=120)</c:v>
                </c:pt>
                <c:pt idx="13">
                  <c:v>2024年9月(n=122)</c:v>
                </c:pt>
              </c:strCache>
              <c:extLst/>
            </c:strRef>
          </c:cat>
          <c:val>
            <c:numRef>
              <c:f>Sheet1!$H$57:$H$105</c:f>
              <c:numCache>
                <c:formatCode>0.0</c:formatCode>
                <c:ptCount val="14"/>
                <c:pt idx="0">
                  <c:v>20.399999999999999</c:v>
                </c:pt>
                <c:pt idx="1">
                  <c:v>25</c:v>
                </c:pt>
                <c:pt idx="3">
                  <c:v>37</c:v>
                </c:pt>
                <c:pt idx="4">
                  <c:v>32.116788321167881</c:v>
                </c:pt>
                <c:pt idx="6">
                  <c:v>28.930817610062899</c:v>
                </c:pt>
                <c:pt idx="7">
                  <c:v>36.805555555555557</c:v>
                </c:pt>
                <c:pt idx="9">
                  <c:v>24.8</c:v>
                </c:pt>
                <c:pt idx="10">
                  <c:v>43.689320388349515</c:v>
                </c:pt>
                <c:pt idx="12">
                  <c:v>29.2</c:v>
                </c:pt>
                <c:pt idx="13">
                  <c:v>43.442622950819676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D877-4463-B28D-DFD5DCC45BA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1982412783"/>
        <c:axId val="1982397391"/>
      </c:barChart>
      <c:catAx>
        <c:axId val="19824127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82397391"/>
        <c:crosses val="autoZero"/>
        <c:auto val="1"/>
        <c:lblAlgn val="ctr"/>
        <c:lblOffset val="100"/>
        <c:noMultiLvlLbl val="0"/>
      </c:catAx>
      <c:valAx>
        <c:axId val="19823973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82412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6751073440555916"/>
          <c:y val="0.92515877255831003"/>
          <c:w val="0.73246027305880745"/>
          <c:h val="4.95001745523409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chemeClr val="tx1"/>
          </a:solidFill>
        </a:defRPr>
      </a:pPr>
      <a:endParaRPr lang="ja-JP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306759895090793"/>
          <c:y val="3.0843489408215029E-2"/>
          <c:w val="0.82551560873866414"/>
          <c:h val="0.58317277542292845"/>
        </c:manualLayout>
      </c:layout>
      <c:barChart>
        <c:barDir val="bar"/>
        <c:grouping val="percentStacked"/>
        <c:varyColors val="0"/>
        <c:ser>
          <c:idx val="1"/>
          <c:order val="0"/>
          <c:tx>
            <c:strRef>
              <c:f>Sheet1!$E$26</c:f>
              <c:strCache>
                <c:ptCount val="1"/>
                <c:pt idx="0">
                  <c:v>常に意識している</c:v>
                </c:pt>
              </c:strCache>
            </c:strRef>
          </c:tx>
          <c:spPr>
            <a:solidFill>
              <a:srgbClr val="5B9BD5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Sheet1!$D$36:$D$54</c:f>
              <c:strCache>
                <c:ptCount val="5"/>
                <c:pt idx="0">
                  <c:v>2024年3月(n=450)</c:v>
                </c:pt>
                <c:pt idx="1">
                  <c:v>2024年9月(n=441)</c:v>
                </c:pt>
                <c:pt idx="3">
                  <c:v>2024年3月(n=421)</c:v>
                </c:pt>
                <c:pt idx="4">
                  <c:v>2024年9月(n=385)</c:v>
                </c:pt>
              </c:strCache>
              <c:extLst/>
            </c:strRef>
          </c:cat>
          <c:val>
            <c:numRef>
              <c:f>Sheet1!$E$36:$E$54</c:f>
              <c:numCache>
                <c:formatCode>0.0</c:formatCode>
                <c:ptCount val="5"/>
                <c:pt idx="0">
                  <c:v>6.4</c:v>
                </c:pt>
                <c:pt idx="1">
                  <c:v>4.9886621315192743</c:v>
                </c:pt>
                <c:pt idx="3">
                  <c:v>8.8000000000000007</c:v>
                </c:pt>
                <c:pt idx="4">
                  <c:v>4.6753246753246751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52CF-4D99-A1FE-13AFB8689540}"/>
            </c:ext>
          </c:extLst>
        </c:ser>
        <c:ser>
          <c:idx val="2"/>
          <c:order val="1"/>
          <c:tx>
            <c:strRef>
              <c:f>Sheet1!$F$26</c:f>
              <c:strCache>
                <c:ptCount val="1"/>
                <c:pt idx="0">
                  <c:v>よく意識している</c:v>
                </c:pt>
              </c:strCache>
            </c:strRef>
          </c:tx>
          <c:spPr>
            <a:pattFill prst="ltVert">
              <a:fgClr>
                <a:srgbClr val="5B9BD5"/>
              </a:fgClr>
              <a:bgClr>
                <a:sysClr val="window" lastClr="FFFFFF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Sheet1!$D$36:$D$54</c:f>
              <c:strCache>
                <c:ptCount val="5"/>
                <c:pt idx="0">
                  <c:v>2024年3月(n=450)</c:v>
                </c:pt>
                <c:pt idx="1">
                  <c:v>2024年9月(n=441)</c:v>
                </c:pt>
                <c:pt idx="3">
                  <c:v>2024年3月(n=421)</c:v>
                </c:pt>
                <c:pt idx="4">
                  <c:v>2024年9月(n=385)</c:v>
                </c:pt>
              </c:strCache>
              <c:extLst/>
            </c:strRef>
          </c:cat>
          <c:val>
            <c:numRef>
              <c:f>Sheet1!$F$36:$F$54</c:f>
              <c:numCache>
                <c:formatCode>0.0</c:formatCode>
                <c:ptCount val="5"/>
                <c:pt idx="0">
                  <c:v>21.1</c:v>
                </c:pt>
                <c:pt idx="1">
                  <c:v>16.553287981859409</c:v>
                </c:pt>
                <c:pt idx="3">
                  <c:v>17.8</c:v>
                </c:pt>
                <c:pt idx="4">
                  <c:v>14.025974025974026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52CF-4D99-A1FE-13AFB8689540}"/>
            </c:ext>
          </c:extLst>
        </c:ser>
        <c:ser>
          <c:idx val="3"/>
          <c:order val="2"/>
          <c:tx>
            <c:strRef>
              <c:f>Sheet1!$G$26</c:f>
              <c:strCache>
                <c:ptCount val="1"/>
                <c:pt idx="0">
                  <c:v>たまに意識している</c:v>
                </c:pt>
              </c:strCache>
            </c:strRef>
          </c:tx>
          <c:spPr>
            <a:pattFill prst="ltHorz">
              <a:fgClr>
                <a:srgbClr val="5B9BD5"/>
              </a:fgClr>
              <a:bgClr>
                <a:sysClr val="window" lastClr="FFFFFF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Sheet1!$D$36:$D$54</c:f>
              <c:strCache>
                <c:ptCount val="5"/>
                <c:pt idx="0">
                  <c:v>2024年3月(n=450)</c:v>
                </c:pt>
                <c:pt idx="1">
                  <c:v>2024年9月(n=441)</c:v>
                </c:pt>
                <c:pt idx="3">
                  <c:v>2024年3月(n=421)</c:v>
                </c:pt>
                <c:pt idx="4">
                  <c:v>2024年9月(n=385)</c:v>
                </c:pt>
              </c:strCache>
              <c:extLst/>
            </c:strRef>
          </c:cat>
          <c:val>
            <c:numRef>
              <c:f>Sheet1!$G$36:$G$54</c:f>
              <c:numCache>
                <c:formatCode>0.0</c:formatCode>
                <c:ptCount val="5"/>
                <c:pt idx="0">
                  <c:v>50.9</c:v>
                </c:pt>
                <c:pt idx="1">
                  <c:v>51.020408163265309</c:v>
                </c:pt>
                <c:pt idx="3">
                  <c:v>41.6</c:v>
                </c:pt>
                <c:pt idx="4">
                  <c:v>41.298701298701296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52CF-4D99-A1FE-13AFB8689540}"/>
            </c:ext>
          </c:extLst>
        </c:ser>
        <c:ser>
          <c:idx val="0"/>
          <c:order val="3"/>
          <c:tx>
            <c:strRef>
              <c:f>Sheet1!$H$26</c:f>
              <c:strCache>
                <c:ptCount val="1"/>
                <c:pt idx="0">
                  <c:v>意識していない</c:v>
                </c:pt>
              </c:strCache>
            </c:strRef>
          </c:tx>
          <c:spPr>
            <a:pattFill prst="divot">
              <a:fgClr>
                <a:srgbClr val="5B9BD5"/>
              </a:fgClr>
              <a:bgClr>
                <a:sysClr val="window" lastClr="FFFFFF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Sheet1!$D$36:$D$54</c:f>
              <c:strCache>
                <c:ptCount val="5"/>
                <c:pt idx="0">
                  <c:v>2024年3月(n=450)</c:v>
                </c:pt>
                <c:pt idx="1">
                  <c:v>2024年9月(n=441)</c:v>
                </c:pt>
                <c:pt idx="3">
                  <c:v>2024年3月(n=421)</c:v>
                </c:pt>
                <c:pt idx="4">
                  <c:v>2024年9月(n=385)</c:v>
                </c:pt>
              </c:strCache>
              <c:extLst/>
            </c:strRef>
          </c:cat>
          <c:val>
            <c:numRef>
              <c:f>Sheet1!$H$36:$H$54</c:f>
              <c:numCache>
                <c:formatCode>0.0</c:formatCode>
                <c:ptCount val="5"/>
                <c:pt idx="0">
                  <c:v>21.6</c:v>
                </c:pt>
                <c:pt idx="1">
                  <c:v>27.437641723356009</c:v>
                </c:pt>
                <c:pt idx="3">
                  <c:v>31.8</c:v>
                </c:pt>
                <c:pt idx="4">
                  <c:v>40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52CF-4D99-A1FE-13AFB868954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1982412783"/>
        <c:axId val="1982397391"/>
      </c:barChart>
      <c:catAx>
        <c:axId val="19824127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82397391"/>
        <c:crosses val="autoZero"/>
        <c:auto val="1"/>
        <c:lblAlgn val="ctr"/>
        <c:lblOffset val="100"/>
        <c:noMultiLvlLbl val="0"/>
      </c:catAx>
      <c:valAx>
        <c:axId val="19823973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82412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9061633465227352E-2"/>
          <c:y val="0.80399594008860276"/>
          <c:w val="0.85778059223896275"/>
          <c:h val="0.192849569201089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ja-JP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357060925626787E-2"/>
          <c:y val="0.12512152330943516"/>
          <c:w val="0.91244368509336859"/>
          <c:h val="0.570737336943348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Sheet1!$I$1</c:f>
              <c:strCache>
                <c:ptCount val="1"/>
                <c:pt idx="0">
                  <c:v>2024年9月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Sheet1!$B$2:$B$9</c:f>
              <c:strCache>
                <c:ptCount val="8"/>
                <c:pt idx="0">
                  <c:v>職場・学校などでの
講演、授業</c:v>
                </c:pt>
                <c:pt idx="1">
                  <c:v>イベント・セミナーの開催</c:v>
                </c:pt>
                <c:pt idx="2">
                  <c:v>情報提供・広報活動</c:v>
                </c:pt>
                <c:pt idx="3">
                  <c:v>具体的な行動を考える
ためのヒントの提示</c:v>
                </c:pt>
                <c:pt idx="4">
                  <c:v>ＳＤＧｓに関する
教材の提供</c:v>
                </c:pt>
                <c:pt idx="5">
                  <c:v>先進的な取組みに
対する表彰制度</c:v>
                </c:pt>
                <c:pt idx="6">
                  <c:v>その他</c:v>
                </c:pt>
                <c:pt idx="7">
                  <c:v>特にない</c:v>
                </c:pt>
              </c:strCache>
            </c:strRef>
          </c:cat>
          <c:val>
            <c:numRef>
              <c:f>Sheet1!$I$2:$I$9</c:f>
              <c:numCache>
                <c:formatCode>0.0"%"</c:formatCode>
                <c:ptCount val="8"/>
                <c:pt idx="0">
                  <c:v>12.1</c:v>
                </c:pt>
                <c:pt idx="1">
                  <c:v>17.5</c:v>
                </c:pt>
                <c:pt idx="2">
                  <c:v>23.1</c:v>
                </c:pt>
                <c:pt idx="3">
                  <c:v>18.399999999999999</c:v>
                </c:pt>
                <c:pt idx="4">
                  <c:v>13.7</c:v>
                </c:pt>
                <c:pt idx="5">
                  <c:v>5</c:v>
                </c:pt>
                <c:pt idx="6">
                  <c:v>1</c:v>
                </c:pt>
                <c:pt idx="7">
                  <c:v>53.4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3CCF-49D1-9073-116185566A8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3577936"/>
        <c:axId val="93571280"/>
        <c:extLst/>
      </c:barChart>
      <c:catAx>
        <c:axId val="93577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3571280"/>
        <c:crosses val="autoZero"/>
        <c:auto val="1"/>
        <c:lblAlgn val="ctr"/>
        <c:lblOffset val="100"/>
        <c:noMultiLvlLbl val="0"/>
      </c:catAx>
      <c:valAx>
        <c:axId val="93571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&quot;%&quot;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3577936"/>
        <c:crosses val="autoZero"/>
        <c:crossBetween val="between"/>
      </c:valAx>
      <c:spPr>
        <a:noFill/>
        <a:ln>
          <a:solidFill>
            <a:schemeClr val="tx1">
              <a:lumMod val="15000"/>
              <a:lumOff val="85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357060925626787E-2"/>
          <c:y val="0.11095534112833962"/>
          <c:w val="0.86819885165505539"/>
          <c:h val="0.587813230924446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Sheet1!$I$1</c:f>
              <c:strCache>
                <c:ptCount val="1"/>
                <c:pt idx="0">
                  <c:v>2024年9月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Sheet1!$B$2:$B$10</c:f>
              <c:strCache>
                <c:ptCount val="9"/>
                <c:pt idx="0">
                  <c:v>国</c:v>
                </c:pt>
                <c:pt idx="1">
                  <c:v>大阪府庁</c:v>
                </c:pt>
                <c:pt idx="2">
                  <c:v>市町村</c:v>
                </c:pt>
                <c:pt idx="3">
                  <c:v>企業</c:v>
                </c:pt>
                <c:pt idx="4">
                  <c:v>非営利団体
（ＮＰＯ・ＮＧＯ等）</c:v>
                </c:pt>
                <c:pt idx="5">
                  <c:v>有名人</c:v>
                </c:pt>
                <c:pt idx="6">
                  <c:v>個人</c:v>
                </c:pt>
                <c:pt idx="7">
                  <c:v>その他</c:v>
                </c:pt>
                <c:pt idx="8">
                  <c:v>特にない</c:v>
                </c:pt>
              </c:strCache>
            </c:strRef>
          </c:cat>
          <c:val>
            <c:numRef>
              <c:f>Sheet1!$I$2:$I$10</c:f>
              <c:numCache>
                <c:formatCode>0.0"%"</c:formatCode>
                <c:ptCount val="9"/>
                <c:pt idx="0">
                  <c:v>21.7</c:v>
                </c:pt>
                <c:pt idx="1">
                  <c:v>21.7</c:v>
                </c:pt>
                <c:pt idx="2">
                  <c:v>29.5</c:v>
                </c:pt>
                <c:pt idx="3">
                  <c:v>17.100000000000001</c:v>
                </c:pt>
                <c:pt idx="4">
                  <c:v>8.4</c:v>
                </c:pt>
                <c:pt idx="5">
                  <c:v>5.7</c:v>
                </c:pt>
                <c:pt idx="6">
                  <c:v>6.1</c:v>
                </c:pt>
                <c:pt idx="7">
                  <c:v>50.2</c:v>
                </c:pt>
                <c:pt idx="8">
                  <c:v>0.2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4-3093-4A02-A657-C298A12DF6E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3577936"/>
        <c:axId val="93571280"/>
        <c:extLst/>
      </c:barChart>
      <c:catAx>
        <c:axId val="93577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0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3571280"/>
        <c:crosses val="autoZero"/>
        <c:auto val="1"/>
        <c:lblAlgn val="ctr"/>
        <c:lblOffset val="100"/>
        <c:noMultiLvlLbl val="0"/>
      </c:catAx>
      <c:valAx>
        <c:axId val="93571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&quot;%&quot;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3577936"/>
        <c:crosses val="autoZero"/>
        <c:crossBetween val="between"/>
      </c:valAx>
      <c:spPr>
        <a:noFill/>
        <a:ln>
          <a:solidFill>
            <a:schemeClr val="tx1">
              <a:lumMod val="15000"/>
              <a:lumOff val="85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ja-JP"/>
              <a:t>■</a:t>
            </a:r>
            <a:r>
              <a:rPr lang="en-US"/>
              <a:t>SDGs</a:t>
            </a:r>
            <a:r>
              <a:rPr lang="ja-JP"/>
              <a:t>認知度（全体）</a:t>
            </a:r>
          </a:p>
        </c:rich>
      </c:tx>
      <c:layout>
        <c:manualLayout>
          <c:xMode val="edge"/>
          <c:yMode val="edge"/>
          <c:x val="2.4542474999977842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4590732081270982"/>
          <c:y val="0.1225263040959802"/>
          <c:w val="0.77484449695112345"/>
          <c:h val="0.7894340643304107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SDGsを知っている</c:v>
                </c:pt>
              </c:strCache>
            </c:strRef>
          </c:tx>
          <c:spPr>
            <a:pattFill prst="ltVert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5.2029300166547745E-4"/>
                  <c:y val="-1.242928477836526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245644484960702E-2"/>
                      <c:h val="2.88801689644441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728-4C88-9D1D-B461743369F6}"/>
                </c:ext>
              </c:extLst>
            </c:dLbl>
            <c:dLbl>
              <c:idx val="1"/>
              <c:layout>
                <c:manualLayout>
                  <c:x val="-1.0097688216499736E-3"/>
                  <c:y val="-2.8531034658824713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6873882595985397E-2"/>
                      <c:h val="3.33098967155845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728-4C88-9D1D-B461743369F6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Sheet1!$B$2:$B$14</c:f>
              <c:numCache>
                <c:formatCode>yyyy"年"m"月"</c:formatCode>
                <c:ptCount val="13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  <c:pt idx="6">
                  <c:v>44440</c:v>
                </c:pt>
                <c:pt idx="7">
                  <c:v>44621</c:v>
                </c:pt>
                <c:pt idx="8">
                  <c:v>44805</c:v>
                </c:pt>
                <c:pt idx="9">
                  <c:v>44986</c:v>
                </c:pt>
                <c:pt idx="10">
                  <c:v>45170</c:v>
                </c:pt>
                <c:pt idx="11">
                  <c:v>45352</c:v>
                </c:pt>
                <c:pt idx="12">
                  <c:v>45536</c:v>
                </c:pt>
              </c:numCache>
            </c:numRef>
          </c:cat>
          <c:val>
            <c:numRef>
              <c:f>Sheet1!$C$2:$C$14</c:f>
              <c:numCache>
                <c:formatCode>General\%</c:formatCode>
                <c:ptCount val="13"/>
                <c:pt idx="0">
                  <c:v>5.7</c:v>
                </c:pt>
                <c:pt idx="1">
                  <c:v>4.0999999999999996</c:v>
                </c:pt>
                <c:pt idx="2">
                  <c:v>10.7</c:v>
                </c:pt>
                <c:pt idx="3">
                  <c:v>16</c:v>
                </c:pt>
                <c:pt idx="4">
                  <c:v>20.399999999999999</c:v>
                </c:pt>
                <c:pt idx="5">
                  <c:v>29.8</c:v>
                </c:pt>
                <c:pt idx="6">
                  <c:v>36.200000000000003</c:v>
                </c:pt>
                <c:pt idx="7">
                  <c:v>35.6</c:v>
                </c:pt>
                <c:pt idx="8">
                  <c:v>37.1</c:v>
                </c:pt>
                <c:pt idx="9">
                  <c:v>35.700000000000003</c:v>
                </c:pt>
                <c:pt idx="10">
                  <c:v>44.7</c:v>
                </c:pt>
                <c:pt idx="11">
                  <c:v>48.5</c:v>
                </c:pt>
                <c:pt idx="12">
                  <c:v>40.700000000000003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9F-415F-8B62-398EA72457AD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SDGsという言葉を聞いたことがある、または、ロゴを見たことがある</c:v>
                </c:pt>
              </c:strCache>
            </c:strRef>
          </c:tx>
          <c:spPr>
            <a:pattFill prst="lt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6.9506415908381228E-3"/>
                  <c:y val="-3.703859590050086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5D-4F0D-B955-56C99B7886FC}"/>
                </c:ext>
              </c:extLst>
            </c:dLbl>
            <c:dLbl>
              <c:idx val="1"/>
              <c:layout>
                <c:manualLayout>
                  <c:x val="6.6470465292069649E-3"/>
                  <c:y val="-2.878460552308391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728-4C88-9D1D-B461743369F6}"/>
                </c:ext>
              </c:extLst>
            </c:dLbl>
            <c:dLbl>
              <c:idx val="2"/>
              <c:layout>
                <c:manualLayout>
                  <c:x val="1.3802857221357052E-2"/>
                  <c:y val="-2.261538410770698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5D-4F0D-B955-56C99B7886FC}"/>
                </c:ext>
              </c:extLst>
            </c:dLbl>
            <c:dLbl>
              <c:idx val="3"/>
              <c:layout>
                <c:manualLayout>
                  <c:x val="0"/>
                  <c:y val="2.361645244808747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5D-4F0D-B955-56C99B7886FC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Sheet1!$B$2:$B$14</c:f>
              <c:numCache>
                <c:formatCode>yyyy"年"m"月"</c:formatCode>
                <c:ptCount val="13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  <c:pt idx="6">
                  <c:v>44440</c:v>
                </c:pt>
                <c:pt idx="7">
                  <c:v>44621</c:v>
                </c:pt>
                <c:pt idx="8">
                  <c:v>44805</c:v>
                </c:pt>
                <c:pt idx="9">
                  <c:v>44986</c:v>
                </c:pt>
                <c:pt idx="10">
                  <c:v>45170</c:v>
                </c:pt>
                <c:pt idx="11">
                  <c:v>45352</c:v>
                </c:pt>
                <c:pt idx="12">
                  <c:v>45536</c:v>
                </c:pt>
              </c:numCache>
            </c:numRef>
          </c:cat>
          <c:val>
            <c:numRef>
              <c:f>Sheet1!$D$2:$D$14</c:f>
              <c:numCache>
                <c:formatCode>General\%</c:formatCode>
                <c:ptCount val="13"/>
                <c:pt idx="0">
                  <c:v>12.2</c:v>
                </c:pt>
                <c:pt idx="1">
                  <c:v>10.6</c:v>
                </c:pt>
                <c:pt idx="2">
                  <c:v>14.7</c:v>
                </c:pt>
                <c:pt idx="3">
                  <c:v>15.4</c:v>
                </c:pt>
                <c:pt idx="4">
                  <c:v>23.1</c:v>
                </c:pt>
                <c:pt idx="5">
                  <c:v>23.6</c:v>
                </c:pt>
                <c:pt idx="6">
                  <c:v>36.1</c:v>
                </c:pt>
                <c:pt idx="7">
                  <c:v>43.9</c:v>
                </c:pt>
                <c:pt idx="8">
                  <c:v>44.7</c:v>
                </c:pt>
                <c:pt idx="9">
                  <c:v>48.4</c:v>
                </c:pt>
                <c:pt idx="10">
                  <c:v>44.7</c:v>
                </c:pt>
                <c:pt idx="11">
                  <c:v>38.6</c:v>
                </c:pt>
                <c:pt idx="12">
                  <c:v>41.9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9F-415F-8B62-398EA72457A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49676831"/>
        <c:axId val="249673087"/>
      </c:barChart>
      <c:barChart>
        <c:barDir val="bar"/>
        <c:grouping val="stacked"/>
        <c:varyColors val="0"/>
        <c:ser>
          <c:idx val="2"/>
          <c:order val="2"/>
          <c:tx>
            <c:strRef>
              <c:f>Sheet1!$E$1</c:f>
              <c:strCache>
                <c:ptCount val="1"/>
                <c:pt idx="0">
                  <c:v>列1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1601071808082289"/>
                  <c:y val="-2.91328773427705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9F-415F-8B62-398EA72457AD}"/>
                </c:ext>
              </c:extLst>
            </c:dLbl>
            <c:dLbl>
              <c:idx val="1"/>
              <c:layout>
                <c:manualLayout>
                  <c:x val="9.7236109962178741E-2"/>
                  <c:y val="-4.1059332822281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99F-415F-8B62-398EA72457AD}"/>
                </c:ext>
              </c:extLst>
            </c:dLbl>
            <c:dLbl>
              <c:idx val="2"/>
              <c:layout>
                <c:manualLayout>
                  <c:x val="0.14723425916844896"/>
                  <c:y val="-9.95964255822987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9F-415F-8B62-398EA72457AD}"/>
                </c:ext>
              </c:extLst>
            </c:dLbl>
            <c:dLbl>
              <c:idx val="3"/>
              <c:layout>
                <c:manualLayout>
                  <c:x val="0.17408909909767697"/>
                  <c:y val="-2.795420406693174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99F-415F-8B62-398EA72457AD}"/>
                </c:ext>
              </c:extLst>
            </c:dLbl>
            <c:dLbl>
              <c:idx val="4"/>
              <c:layout>
                <c:manualLayout>
                  <c:x val="0.2285395445175559"/>
                  <c:y val="-1.14113788804103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99F-415F-8B62-398EA72457AD}"/>
                </c:ext>
              </c:extLst>
            </c:dLbl>
            <c:dLbl>
              <c:idx val="5"/>
              <c:layout>
                <c:manualLayout>
                  <c:x val="0.26859265804265448"/>
                  <c:y val="-1.92669007568487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FB-443F-BC46-D841B9E0F824}"/>
                </c:ext>
              </c:extLst>
            </c:dLbl>
            <c:dLbl>
              <c:idx val="6"/>
              <c:layout>
                <c:manualLayout>
                  <c:x val="0.34476362096935997"/>
                  <c:y val="-9.33537524002991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A3-4A67-B4E7-0929B8F9991F}"/>
                </c:ext>
              </c:extLst>
            </c:dLbl>
            <c:dLbl>
              <c:idx val="7"/>
              <c:layout>
                <c:manualLayout>
                  <c:x val="0.37669516993538738"/>
                  <c:y val="4.3296793829292646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728-4C88-9D1D-B461743369F6}"/>
                </c:ext>
              </c:extLst>
            </c:dLbl>
            <c:dLbl>
              <c:idx val="8"/>
              <c:layout>
                <c:manualLayout>
                  <c:x val="0.39032491206980791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98-432E-88C5-888EAC7754C9}"/>
                </c:ext>
              </c:extLst>
            </c:dLbl>
            <c:dLbl>
              <c:idx val="9"/>
              <c:layout>
                <c:manualLayout>
                  <c:x val="0.39296349266191166"/>
                  <c:y val="1.09535713472513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98-4CA6-B1ED-6BB0A472521F}"/>
                </c:ext>
              </c:extLst>
            </c:dLbl>
            <c:dLbl>
              <c:idx val="10"/>
              <c:layout>
                <c:manualLayout>
                  <c:x val="0.42176394848626902"/>
                  <c:y val="1.533499988615185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59-4C6E-BD42-6CEF91A8C254}"/>
                </c:ext>
              </c:extLst>
            </c:dLbl>
            <c:dLbl>
              <c:idx val="11"/>
              <c:layout>
                <c:manualLayout>
                  <c:x val="0.40492955687142163"/>
                  <c:y val="1.752571415560212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EA-4360-96EB-1B1F19DB8EBE}"/>
                </c:ext>
              </c:extLst>
            </c:dLbl>
            <c:dLbl>
              <c:idx val="12"/>
              <c:layout>
                <c:manualLayout>
                  <c:x val="0.38586721798679674"/>
                  <c:y val="2.1907142694502654E-2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42-44C6-B70A-5A5DF66DBA28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yyyy"年"m"月"</c:formatCode>
                <c:ptCount val="13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  <c:pt idx="6">
                  <c:v>44440</c:v>
                </c:pt>
                <c:pt idx="7">
                  <c:v>44621</c:v>
                </c:pt>
                <c:pt idx="8">
                  <c:v>44805</c:v>
                </c:pt>
                <c:pt idx="9">
                  <c:v>44986</c:v>
                </c:pt>
                <c:pt idx="10">
                  <c:v>45170</c:v>
                </c:pt>
                <c:pt idx="11">
                  <c:v>45352</c:v>
                </c:pt>
                <c:pt idx="12">
                  <c:v>45536</c:v>
                </c:pt>
              </c:numCache>
            </c:numRef>
          </c:cat>
          <c:val>
            <c:numRef>
              <c:f>Sheet1!$E$2:$E$14</c:f>
              <c:numCache>
                <c:formatCode>General\%</c:formatCode>
                <c:ptCount val="13"/>
                <c:pt idx="0">
                  <c:v>17.899999999999999</c:v>
                </c:pt>
                <c:pt idx="1">
                  <c:v>14.7</c:v>
                </c:pt>
                <c:pt idx="2">
                  <c:v>25.4</c:v>
                </c:pt>
                <c:pt idx="3">
                  <c:v>31.4</c:v>
                </c:pt>
                <c:pt idx="4">
                  <c:v>43.5</c:v>
                </c:pt>
                <c:pt idx="5">
                  <c:v>53.400000000000006</c:v>
                </c:pt>
                <c:pt idx="6">
                  <c:v>72.300000000000011</c:v>
                </c:pt>
                <c:pt idx="7">
                  <c:v>79.5</c:v>
                </c:pt>
                <c:pt idx="8">
                  <c:v>81.800000000000011</c:v>
                </c:pt>
                <c:pt idx="9">
                  <c:v>84.1</c:v>
                </c:pt>
                <c:pt idx="10">
                  <c:v>89.4</c:v>
                </c:pt>
                <c:pt idx="11">
                  <c:v>87.1</c:v>
                </c:pt>
                <c:pt idx="12">
                  <c:v>82.6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9F-415F-8B62-398EA72457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225146719"/>
        <c:axId val="225131327"/>
      </c:barChart>
      <c:catAx>
        <c:axId val="249676831"/>
        <c:scaling>
          <c:orientation val="minMax"/>
        </c:scaling>
        <c:delete val="0"/>
        <c:axPos val="l"/>
        <c:numFmt formatCode="yyyy&quot;年&quot;m&quot;月&quot;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9673087"/>
        <c:crosses val="autoZero"/>
        <c:auto val="0"/>
        <c:lblAlgn val="ctr"/>
        <c:lblOffset val="100"/>
        <c:noMultiLvlLbl val="0"/>
      </c:catAx>
      <c:valAx>
        <c:axId val="249673087"/>
        <c:scaling>
          <c:orientation val="minMax"/>
        </c:scaling>
        <c:delete val="1"/>
        <c:axPos val="b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\%" sourceLinked="1"/>
        <c:majorTickMark val="none"/>
        <c:minorTickMark val="none"/>
        <c:tickLblPos val="nextTo"/>
        <c:crossAx val="249676831"/>
        <c:crosses val="autoZero"/>
        <c:crossBetween val="between"/>
      </c:valAx>
      <c:valAx>
        <c:axId val="225131327"/>
        <c:scaling>
          <c:orientation val="minMax"/>
          <c:max val="90"/>
        </c:scaling>
        <c:delete val="0"/>
        <c:axPos val="t"/>
        <c:numFmt formatCode="General\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25146719"/>
        <c:crosses val="max"/>
        <c:crossBetween val="between"/>
      </c:valAx>
      <c:dateAx>
        <c:axId val="225146719"/>
        <c:scaling>
          <c:orientation val="minMax"/>
        </c:scaling>
        <c:delete val="1"/>
        <c:axPos val="l"/>
        <c:numFmt formatCode="yyyy&quot;年&quot;m&quot;月&quot;" sourceLinked="1"/>
        <c:majorTickMark val="out"/>
        <c:minorTickMark val="none"/>
        <c:tickLblPos val="nextTo"/>
        <c:crossAx val="225131327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10138567764779578"/>
          <c:y val="0.93052520563389607"/>
          <c:w val="0.79599669914548321"/>
          <c:h val="4.48306388122809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843578457675735"/>
          <c:y val="2.8465775806794651E-2"/>
          <c:w val="0.73585400954476887"/>
          <c:h val="0.94810121281842707"/>
        </c:manualLayout>
      </c:layout>
      <c:barChart>
        <c:barDir val="bar"/>
        <c:grouping val="stacked"/>
        <c:varyColors val="0"/>
        <c:ser>
          <c:idx val="0"/>
          <c:order val="0"/>
          <c:spPr>
            <a:pattFill prst="ltVert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-4.6058335580993475E-17"/>
                  <c:y val="2.10777221919702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4F-49FD-951B-D5E330DB7B78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Sheet1!$C$2:$C$29</c:f>
              <c:numCache>
                <c:formatCode>yyyy"年"m"月"</c:formatCode>
                <c:ptCount val="28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  <c:pt idx="6">
                  <c:v>44440</c:v>
                </c:pt>
                <c:pt idx="7">
                  <c:v>44621</c:v>
                </c:pt>
                <c:pt idx="8">
                  <c:v>44805</c:v>
                </c:pt>
                <c:pt idx="9">
                  <c:v>44986</c:v>
                </c:pt>
                <c:pt idx="10">
                  <c:v>45170</c:v>
                </c:pt>
                <c:pt idx="11">
                  <c:v>45352</c:v>
                </c:pt>
                <c:pt idx="12">
                  <c:v>45536</c:v>
                </c:pt>
                <c:pt idx="15">
                  <c:v>43405</c:v>
                </c:pt>
                <c:pt idx="16">
                  <c:v>43525</c:v>
                </c:pt>
                <c:pt idx="17">
                  <c:v>43739</c:v>
                </c:pt>
                <c:pt idx="18">
                  <c:v>43891</c:v>
                </c:pt>
                <c:pt idx="19">
                  <c:v>44105</c:v>
                </c:pt>
                <c:pt idx="20">
                  <c:v>44256</c:v>
                </c:pt>
                <c:pt idx="21">
                  <c:v>44440</c:v>
                </c:pt>
                <c:pt idx="22">
                  <c:v>44621</c:v>
                </c:pt>
                <c:pt idx="23">
                  <c:v>44805</c:v>
                </c:pt>
                <c:pt idx="24">
                  <c:v>44986</c:v>
                </c:pt>
                <c:pt idx="25">
                  <c:v>45170</c:v>
                </c:pt>
                <c:pt idx="26">
                  <c:v>45352</c:v>
                </c:pt>
                <c:pt idx="27">
                  <c:v>45536</c:v>
                </c:pt>
              </c:numCache>
            </c:numRef>
          </c:cat>
          <c:val>
            <c:numRef>
              <c:f>Sheet1!$D$2:$D$29</c:f>
              <c:numCache>
                <c:formatCode>General\%</c:formatCode>
                <c:ptCount val="28"/>
                <c:pt idx="0">
                  <c:v>2.1</c:v>
                </c:pt>
                <c:pt idx="1">
                  <c:v>1.3</c:v>
                </c:pt>
                <c:pt idx="2" formatCode="0.0&quot;%&quot;">
                  <c:v>5</c:v>
                </c:pt>
                <c:pt idx="3">
                  <c:v>8.6999999999999993</c:v>
                </c:pt>
                <c:pt idx="4">
                  <c:v>12.9</c:v>
                </c:pt>
                <c:pt idx="5">
                  <c:v>19.7</c:v>
                </c:pt>
                <c:pt idx="6">
                  <c:v>32.5</c:v>
                </c:pt>
                <c:pt idx="7">
                  <c:v>33.5</c:v>
                </c:pt>
                <c:pt idx="8">
                  <c:v>35.4</c:v>
                </c:pt>
                <c:pt idx="9">
                  <c:v>35.700000000000003</c:v>
                </c:pt>
                <c:pt idx="10">
                  <c:v>41.3</c:v>
                </c:pt>
                <c:pt idx="11" formatCode="0.0&quot;%&quot;">
                  <c:v>45.844504021447698</c:v>
                </c:pt>
                <c:pt idx="12" formatCode="0.0&quot;%&quot;">
                  <c:v>41</c:v>
                </c:pt>
                <c:pt idx="15">
                  <c:v>4.4000000000000004</c:v>
                </c:pt>
                <c:pt idx="16">
                  <c:v>5.0999999999999996</c:v>
                </c:pt>
                <c:pt idx="17">
                  <c:v>10.9</c:v>
                </c:pt>
                <c:pt idx="18" formatCode="0.0&quot;%&quot;">
                  <c:v>8</c:v>
                </c:pt>
                <c:pt idx="19">
                  <c:v>21.9</c:v>
                </c:pt>
                <c:pt idx="20">
                  <c:v>24.8</c:v>
                </c:pt>
                <c:pt idx="21">
                  <c:v>37.200000000000003</c:v>
                </c:pt>
                <c:pt idx="22">
                  <c:v>36.799999999999997</c:v>
                </c:pt>
                <c:pt idx="23">
                  <c:v>36.799999999999997</c:v>
                </c:pt>
                <c:pt idx="24">
                  <c:v>38</c:v>
                </c:pt>
                <c:pt idx="25">
                  <c:v>41.1</c:v>
                </c:pt>
                <c:pt idx="26" formatCode="0.0&quot;%&quot;">
                  <c:v>44.171779141104302</c:v>
                </c:pt>
                <c:pt idx="27" formatCode="0.0&quot;%&quot;">
                  <c:v>35.6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34-4DD3-941E-AA13D444E808}"/>
            </c:ext>
          </c:extLst>
        </c:ser>
        <c:ser>
          <c:idx val="1"/>
          <c:order val="1"/>
          <c:spPr>
            <a:pattFill prst="lt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3.7684528077940656E-2"/>
                  <c:y val="2.10777221919702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4F-49FD-951B-D5E330DB7B78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Sheet1!$C$2:$C$29</c:f>
              <c:numCache>
                <c:formatCode>yyyy"年"m"月"</c:formatCode>
                <c:ptCount val="28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  <c:pt idx="6">
                  <c:v>44440</c:v>
                </c:pt>
                <c:pt idx="7">
                  <c:v>44621</c:v>
                </c:pt>
                <c:pt idx="8">
                  <c:v>44805</c:v>
                </c:pt>
                <c:pt idx="9">
                  <c:v>44986</c:v>
                </c:pt>
                <c:pt idx="10">
                  <c:v>45170</c:v>
                </c:pt>
                <c:pt idx="11">
                  <c:v>45352</c:v>
                </c:pt>
                <c:pt idx="12">
                  <c:v>45536</c:v>
                </c:pt>
                <c:pt idx="15">
                  <c:v>43405</c:v>
                </c:pt>
                <c:pt idx="16">
                  <c:v>43525</c:v>
                </c:pt>
                <c:pt idx="17">
                  <c:v>43739</c:v>
                </c:pt>
                <c:pt idx="18">
                  <c:v>43891</c:v>
                </c:pt>
                <c:pt idx="19">
                  <c:v>44105</c:v>
                </c:pt>
                <c:pt idx="20">
                  <c:v>44256</c:v>
                </c:pt>
                <c:pt idx="21">
                  <c:v>44440</c:v>
                </c:pt>
                <c:pt idx="22">
                  <c:v>44621</c:v>
                </c:pt>
                <c:pt idx="23">
                  <c:v>44805</c:v>
                </c:pt>
                <c:pt idx="24">
                  <c:v>44986</c:v>
                </c:pt>
                <c:pt idx="25">
                  <c:v>45170</c:v>
                </c:pt>
                <c:pt idx="26">
                  <c:v>45352</c:v>
                </c:pt>
                <c:pt idx="27">
                  <c:v>45536</c:v>
                </c:pt>
              </c:numCache>
            </c:numRef>
          </c:cat>
          <c:val>
            <c:numRef>
              <c:f>Sheet1!$E$2:$E$29</c:f>
              <c:numCache>
                <c:formatCode>General\%</c:formatCode>
                <c:ptCount val="28"/>
                <c:pt idx="0">
                  <c:v>11.3</c:v>
                </c:pt>
                <c:pt idx="1">
                  <c:v>7.6</c:v>
                </c:pt>
                <c:pt idx="2">
                  <c:v>14.7</c:v>
                </c:pt>
                <c:pt idx="3">
                  <c:v>13.9</c:v>
                </c:pt>
                <c:pt idx="4">
                  <c:v>23.9</c:v>
                </c:pt>
                <c:pt idx="5">
                  <c:v>22.8</c:v>
                </c:pt>
                <c:pt idx="6" formatCode="0.0&quot;%&quot;">
                  <c:v>37</c:v>
                </c:pt>
                <c:pt idx="7">
                  <c:v>46.4</c:v>
                </c:pt>
                <c:pt idx="8">
                  <c:v>47.7</c:v>
                </c:pt>
                <c:pt idx="9">
                  <c:v>49.3</c:v>
                </c:pt>
                <c:pt idx="10">
                  <c:v>46.6</c:v>
                </c:pt>
                <c:pt idx="11" formatCode="0.0&quot;%&quot;">
                  <c:v>42.359249329758697</c:v>
                </c:pt>
                <c:pt idx="12" formatCode="0.0&quot;%&quot;">
                  <c:v>44.8</c:v>
                </c:pt>
                <c:pt idx="15">
                  <c:v>16.100000000000001</c:v>
                </c:pt>
                <c:pt idx="16">
                  <c:v>7.3</c:v>
                </c:pt>
                <c:pt idx="17">
                  <c:v>13.1</c:v>
                </c:pt>
                <c:pt idx="18">
                  <c:v>16.8</c:v>
                </c:pt>
                <c:pt idx="19">
                  <c:v>23.4</c:v>
                </c:pt>
                <c:pt idx="20">
                  <c:v>23.4</c:v>
                </c:pt>
                <c:pt idx="21">
                  <c:v>38.700000000000003</c:v>
                </c:pt>
                <c:pt idx="22">
                  <c:v>45.4</c:v>
                </c:pt>
                <c:pt idx="23">
                  <c:v>46.6</c:v>
                </c:pt>
                <c:pt idx="24">
                  <c:v>54.6</c:v>
                </c:pt>
                <c:pt idx="25">
                  <c:v>55.8</c:v>
                </c:pt>
                <c:pt idx="26" formatCode="0.0&quot;%&quot;">
                  <c:v>45.398773006135002</c:v>
                </c:pt>
                <c:pt idx="27" formatCode="0.0&quot;%&quot;">
                  <c:v>48.5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34-4DD3-941E-AA13D444E808}"/>
            </c:ext>
          </c:extLst>
        </c:ser>
        <c:ser>
          <c:idx val="2"/>
          <c:order val="2"/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4.7359264113152492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4F-49FD-951B-D5E330DB7B78}"/>
                </c:ext>
              </c:extLst>
            </c:dLbl>
            <c:dLbl>
              <c:idx val="9"/>
              <c:layout>
                <c:manualLayout>
                  <c:x val="-9.9063027157556383E-2"/>
                  <c:y val="3.08747427635570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E34-4DD3-941E-AA13D444E808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488-42E5-B34E-C04923B32A7E}"/>
                </c:ext>
              </c:extLst>
            </c:dLbl>
            <c:dLbl>
              <c:idx val="25"/>
              <c:layout>
                <c:manualLayout>
                  <c:x val="-2.962172610484055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88-42E5-B34E-C04923B32A7E}"/>
                </c:ext>
              </c:extLst>
            </c:dLbl>
            <c:dLbl>
              <c:idx val="2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E488-42E5-B34E-C04923B32A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Sheet1!$C$2:$C$29</c:f>
              <c:numCache>
                <c:formatCode>yyyy"年"m"月"</c:formatCode>
                <c:ptCount val="28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  <c:pt idx="6">
                  <c:v>44440</c:v>
                </c:pt>
                <c:pt idx="7">
                  <c:v>44621</c:v>
                </c:pt>
                <c:pt idx="8">
                  <c:v>44805</c:v>
                </c:pt>
                <c:pt idx="9">
                  <c:v>44986</c:v>
                </c:pt>
                <c:pt idx="10">
                  <c:v>45170</c:v>
                </c:pt>
                <c:pt idx="11">
                  <c:v>45352</c:v>
                </c:pt>
                <c:pt idx="12">
                  <c:v>45536</c:v>
                </c:pt>
                <c:pt idx="15">
                  <c:v>43405</c:v>
                </c:pt>
                <c:pt idx="16">
                  <c:v>43525</c:v>
                </c:pt>
                <c:pt idx="17">
                  <c:v>43739</c:v>
                </c:pt>
                <c:pt idx="18">
                  <c:v>43891</c:v>
                </c:pt>
                <c:pt idx="19">
                  <c:v>44105</c:v>
                </c:pt>
                <c:pt idx="20">
                  <c:v>44256</c:v>
                </c:pt>
                <c:pt idx="21">
                  <c:v>44440</c:v>
                </c:pt>
                <c:pt idx="22">
                  <c:v>44621</c:v>
                </c:pt>
                <c:pt idx="23">
                  <c:v>44805</c:v>
                </c:pt>
                <c:pt idx="24">
                  <c:v>44986</c:v>
                </c:pt>
                <c:pt idx="25">
                  <c:v>45170</c:v>
                </c:pt>
                <c:pt idx="26">
                  <c:v>45352</c:v>
                </c:pt>
                <c:pt idx="27">
                  <c:v>45536</c:v>
                </c:pt>
              </c:numCache>
            </c:numRef>
          </c:cat>
          <c:val>
            <c:numRef>
              <c:f>Sheet1!$F$2:$F$29</c:f>
              <c:numCache>
                <c:formatCode>General\%</c:formatCode>
                <c:ptCount val="28"/>
                <c:pt idx="0">
                  <c:v>13.4</c:v>
                </c:pt>
                <c:pt idx="1">
                  <c:v>8.9</c:v>
                </c:pt>
                <c:pt idx="2">
                  <c:v>19.7</c:v>
                </c:pt>
                <c:pt idx="3">
                  <c:v>22.6</c:v>
                </c:pt>
                <c:pt idx="4">
                  <c:v>36.799999999999997</c:v>
                </c:pt>
                <c:pt idx="5">
                  <c:v>42.5</c:v>
                </c:pt>
                <c:pt idx="6">
                  <c:v>69.5</c:v>
                </c:pt>
                <c:pt idx="7">
                  <c:v>79.900000000000006</c:v>
                </c:pt>
                <c:pt idx="8">
                  <c:v>83.1</c:v>
                </c:pt>
                <c:pt idx="9" formatCode="0.0&quot;%&quot;">
                  <c:v>85</c:v>
                </c:pt>
                <c:pt idx="10" formatCode="0.0&quot;%&quot;">
                  <c:v>87.9</c:v>
                </c:pt>
                <c:pt idx="11" formatCode="0.0&quot;%&quot;">
                  <c:v>88.203753351206387</c:v>
                </c:pt>
                <c:pt idx="12" formatCode="0.0&quot;%&quot;">
                  <c:v>85.8</c:v>
                </c:pt>
                <c:pt idx="15">
                  <c:v>20.5</c:v>
                </c:pt>
                <c:pt idx="16">
                  <c:v>12.399999999999999</c:v>
                </c:pt>
                <c:pt idx="17" formatCode="0.0&quot;%&quot;">
                  <c:v>24</c:v>
                </c:pt>
                <c:pt idx="18">
                  <c:v>24.8</c:v>
                </c:pt>
                <c:pt idx="19">
                  <c:v>45.3</c:v>
                </c:pt>
                <c:pt idx="20">
                  <c:v>48.2</c:v>
                </c:pt>
                <c:pt idx="21">
                  <c:v>75.900000000000006</c:v>
                </c:pt>
                <c:pt idx="22">
                  <c:v>82.199999999999989</c:v>
                </c:pt>
                <c:pt idx="23">
                  <c:v>83.4</c:v>
                </c:pt>
                <c:pt idx="24">
                  <c:v>92.6</c:v>
                </c:pt>
                <c:pt idx="25">
                  <c:v>96.9</c:v>
                </c:pt>
                <c:pt idx="26" formatCode="0.0&quot;%&quot;">
                  <c:v>89.570552147239312</c:v>
                </c:pt>
                <c:pt idx="27" formatCode="0.0&quot;%&quot;">
                  <c:v>84.1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E34-4DD3-941E-AA13D444E8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5427407"/>
        <c:axId val="425420335"/>
      </c:barChart>
      <c:catAx>
        <c:axId val="425427407"/>
        <c:scaling>
          <c:orientation val="minMax"/>
        </c:scaling>
        <c:delete val="0"/>
        <c:axPos val="l"/>
        <c:numFmt formatCode="yyyy&quot;年&quot;m&quot;月&quot;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5420335"/>
        <c:crosses val="autoZero"/>
        <c:auto val="0"/>
        <c:lblAlgn val="ctr"/>
        <c:lblOffset val="100"/>
        <c:noMultiLvlLbl val="0"/>
      </c:catAx>
      <c:valAx>
        <c:axId val="425420335"/>
        <c:scaling>
          <c:orientation val="minMax"/>
          <c:max val="100"/>
        </c:scaling>
        <c:delete val="1"/>
        <c:axPos val="b"/>
        <c:numFmt formatCode="General\%" sourceLinked="1"/>
        <c:majorTickMark val="out"/>
        <c:minorTickMark val="none"/>
        <c:tickLblPos val="nextTo"/>
        <c:crossAx val="425427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471492206148122"/>
          <c:y val="2.2491077785850935E-2"/>
          <c:w val="0.77528327295676247"/>
          <c:h val="0.95501784442829818"/>
        </c:manualLayout>
      </c:layout>
      <c:barChart>
        <c:barDir val="bar"/>
        <c:grouping val="stacked"/>
        <c:varyColors val="0"/>
        <c:ser>
          <c:idx val="0"/>
          <c:order val="0"/>
          <c:spPr>
            <a:pattFill prst="ltVert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4.62798876258083E-17"/>
                  <c:y val="8.30006896536535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B2D-445A-A966-3201C6FA18A9}"/>
                </c:ext>
              </c:extLst>
            </c:dLbl>
            <c:dLbl>
              <c:idx val="1"/>
              <c:layout>
                <c:manualLayout>
                  <c:x val="2.6630047206476107E-3"/>
                  <c:y val="6.32331665759107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B2D-445A-A966-3201C6FA18A9}"/>
                </c:ext>
              </c:extLst>
            </c:dLbl>
            <c:dLbl>
              <c:idx val="38"/>
              <c:tx>
                <c:rich>
                  <a:bodyPr/>
                  <a:lstStyle/>
                  <a:p>
                    <a:fld id="{AE3A291F-4304-4763-B0CF-1FC0DC485A9D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FEF-47E2-9EB0-EDC5E9B3FB7A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Sheet1!$C$26:$C$68</c:f>
              <c:numCache>
                <c:formatCode>yyyy"年"m"月"</c:formatCode>
                <c:ptCount val="43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  <c:pt idx="6">
                  <c:v>44440</c:v>
                </c:pt>
                <c:pt idx="7">
                  <c:v>44621</c:v>
                </c:pt>
                <c:pt idx="8">
                  <c:v>44805</c:v>
                </c:pt>
                <c:pt idx="9">
                  <c:v>44986</c:v>
                </c:pt>
                <c:pt idx="10">
                  <c:v>45170</c:v>
                </c:pt>
                <c:pt idx="11">
                  <c:v>45352</c:v>
                </c:pt>
                <c:pt idx="12">
                  <c:v>45536</c:v>
                </c:pt>
                <c:pt idx="15">
                  <c:v>43405</c:v>
                </c:pt>
                <c:pt idx="16">
                  <c:v>43525</c:v>
                </c:pt>
                <c:pt idx="17">
                  <c:v>43739</c:v>
                </c:pt>
                <c:pt idx="18">
                  <c:v>43891</c:v>
                </c:pt>
                <c:pt idx="19">
                  <c:v>44105</c:v>
                </c:pt>
                <c:pt idx="20">
                  <c:v>44256</c:v>
                </c:pt>
                <c:pt idx="21">
                  <c:v>44440</c:v>
                </c:pt>
                <c:pt idx="22">
                  <c:v>44621</c:v>
                </c:pt>
                <c:pt idx="23">
                  <c:v>44805</c:v>
                </c:pt>
                <c:pt idx="24">
                  <c:v>44986</c:v>
                </c:pt>
                <c:pt idx="25">
                  <c:v>45170</c:v>
                </c:pt>
                <c:pt idx="26">
                  <c:v>45352</c:v>
                </c:pt>
                <c:pt idx="27">
                  <c:v>45536</c:v>
                </c:pt>
                <c:pt idx="30">
                  <c:v>43405</c:v>
                </c:pt>
                <c:pt idx="31">
                  <c:v>43525</c:v>
                </c:pt>
                <c:pt idx="32">
                  <c:v>43739</c:v>
                </c:pt>
                <c:pt idx="33">
                  <c:v>43891</c:v>
                </c:pt>
                <c:pt idx="34">
                  <c:v>44105</c:v>
                </c:pt>
                <c:pt idx="35">
                  <c:v>44256</c:v>
                </c:pt>
                <c:pt idx="36">
                  <c:v>44440</c:v>
                </c:pt>
                <c:pt idx="37">
                  <c:v>44621</c:v>
                </c:pt>
                <c:pt idx="38">
                  <c:v>44805</c:v>
                </c:pt>
                <c:pt idx="39">
                  <c:v>44986</c:v>
                </c:pt>
                <c:pt idx="40">
                  <c:v>45170</c:v>
                </c:pt>
                <c:pt idx="41">
                  <c:v>45352</c:v>
                </c:pt>
                <c:pt idx="42">
                  <c:v>45536</c:v>
                </c:pt>
              </c:numCache>
            </c:numRef>
          </c:cat>
          <c:val>
            <c:numRef>
              <c:f>Sheet1!$D$26:$D$68</c:f>
              <c:numCache>
                <c:formatCode>General\%</c:formatCode>
                <c:ptCount val="43"/>
                <c:pt idx="0">
                  <c:v>7.6</c:v>
                </c:pt>
                <c:pt idx="1">
                  <c:v>5.4</c:v>
                </c:pt>
                <c:pt idx="2">
                  <c:v>11.9</c:v>
                </c:pt>
                <c:pt idx="3" formatCode="0.0&quot;%&quot;">
                  <c:v>20</c:v>
                </c:pt>
                <c:pt idx="4">
                  <c:v>21.6</c:v>
                </c:pt>
                <c:pt idx="5" formatCode="0.0&quot;%&quot;">
                  <c:v>33</c:v>
                </c:pt>
                <c:pt idx="6" formatCode="0.0&quot;%&quot;">
                  <c:v>33.5</c:v>
                </c:pt>
                <c:pt idx="7" formatCode="0.0&quot;%&quot;">
                  <c:v>35</c:v>
                </c:pt>
                <c:pt idx="8" formatCode="0.0&quot;%&quot;">
                  <c:v>36.200000000000003</c:v>
                </c:pt>
                <c:pt idx="9" formatCode="0.0&quot;%&quot;">
                  <c:v>36.200000000000003</c:v>
                </c:pt>
                <c:pt idx="10" formatCode="0.0&quot;%&quot;">
                  <c:v>41.8</c:v>
                </c:pt>
                <c:pt idx="11" formatCode="0.0&quot;%&quot;">
                  <c:v>53.672316384180803</c:v>
                </c:pt>
                <c:pt idx="12" formatCode="0.0&quot;%&quot;">
                  <c:v>40.1</c:v>
                </c:pt>
                <c:pt idx="15">
                  <c:v>7.4</c:v>
                </c:pt>
                <c:pt idx="16">
                  <c:v>4.7</c:v>
                </c:pt>
                <c:pt idx="17">
                  <c:v>14.8</c:v>
                </c:pt>
                <c:pt idx="18">
                  <c:v>20.100000000000001</c:v>
                </c:pt>
                <c:pt idx="19">
                  <c:v>24.8</c:v>
                </c:pt>
                <c:pt idx="20">
                  <c:v>34.200000000000003</c:v>
                </c:pt>
                <c:pt idx="21">
                  <c:v>39.6</c:v>
                </c:pt>
                <c:pt idx="22">
                  <c:v>32.1</c:v>
                </c:pt>
                <c:pt idx="23">
                  <c:v>35.799999999999997</c:v>
                </c:pt>
                <c:pt idx="24">
                  <c:v>32.1</c:v>
                </c:pt>
                <c:pt idx="25">
                  <c:v>50.7</c:v>
                </c:pt>
                <c:pt idx="26">
                  <c:v>53.7</c:v>
                </c:pt>
                <c:pt idx="27">
                  <c:v>41</c:v>
                </c:pt>
                <c:pt idx="30">
                  <c:v>12.2</c:v>
                </c:pt>
                <c:pt idx="31">
                  <c:v>8.1</c:v>
                </c:pt>
                <c:pt idx="32">
                  <c:v>19.600000000000001</c:v>
                </c:pt>
                <c:pt idx="33">
                  <c:v>33.1</c:v>
                </c:pt>
                <c:pt idx="34">
                  <c:v>32.4</c:v>
                </c:pt>
                <c:pt idx="35" formatCode="0.0&quot;%&quot;">
                  <c:v>52</c:v>
                </c:pt>
                <c:pt idx="36" formatCode="0.0&quot;%&quot;">
                  <c:v>44.6</c:v>
                </c:pt>
                <c:pt idx="37">
                  <c:v>43.1</c:v>
                </c:pt>
                <c:pt idx="38">
                  <c:v>43.8</c:v>
                </c:pt>
                <c:pt idx="39">
                  <c:v>35.9</c:v>
                </c:pt>
                <c:pt idx="40">
                  <c:v>54.9</c:v>
                </c:pt>
                <c:pt idx="41" formatCode="0.0&quot;%&quot;">
                  <c:v>49</c:v>
                </c:pt>
                <c:pt idx="42">
                  <c:v>45.8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B2-440B-8414-065C32CEA40D}"/>
            </c:ext>
          </c:extLst>
        </c:ser>
        <c:ser>
          <c:idx val="1"/>
          <c:order val="1"/>
          <c:spPr>
            <a:pattFill prst="lt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5977976217097206E-2"/>
                  <c:y val="8.30006896536535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B2D-445A-A966-3201C6FA18A9}"/>
                </c:ext>
              </c:extLst>
            </c:dLbl>
            <c:dLbl>
              <c:idx val="1"/>
              <c:layout>
                <c:manualLayout>
                  <c:x val="1.8641033044533569E-2"/>
                  <c:y val="4.21554443839389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B2D-445A-A966-3201C6FA18A9}"/>
                </c:ext>
              </c:extLst>
            </c:dLbl>
            <c:dLbl>
              <c:idx val="38"/>
              <c:tx>
                <c:rich>
                  <a:bodyPr/>
                  <a:lstStyle/>
                  <a:p>
                    <a:fld id="{041D402A-8C39-4EB1-A46C-6D732DDFCC9D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FEF-47E2-9EB0-EDC5E9B3FB7A}"/>
                </c:ext>
              </c:extLst>
            </c:dLbl>
            <c:dLbl>
              <c:idx val="4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EF-47E2-9EB0-EDC5E9B3FB7A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Sheet1!$C$26:$C$68</c:f>
              <c:numCache>
                <c:formatCode>yyyy"年"m"月"</c:formatCode>
                <c:ptCount val="43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  <c:pt idx="6">
                  <c:v>44440</c:v>
                </c:pt>
                <c:pt idx="7">
                  <c:v>44621</c:v>
                </c:pt>
                <c:pt idx="8">
                  <c:v>44805</c:v>
                </c:pt>
                <c:pt idx="9">
                  <c:v>44986</c:v>
                </c:pt>
                <c:pt idx="10">
                  <c:v>45170</c:v>
                </c:pt>
                <c:pt idx="11">
                  <c:v>45352</c:v>
                </c:pt>
                <c:pt idx="12">
                  <c:v>45536</c:v>
                </c:pt>
                <c:pt idx="15">
                  <c:v>43405</c:v>
                </c:pt>
                <c:pt idx="16">
                  <c:v>43525</c:v>
                </c:pt>
                <c:pt idx="17">
                  <c:v>43739</c:v>
                </c:pt>
                <c:pt idx="18">
                  <c:v>43891</c:v>
                </c:pt>
                <c:pt idx="19">
                  <c:v>44105</c:v>
                </c:pt>
                <c:pt idx="20">
                  <c:v>44256</c:v>
                </c:pt>
                <c:pt idx="21">
                  <c:v>44440</c:v>
                </c:pt>
                <c:pt idx="22">
                  <c:v>44621</c:v>
                </c:pt>
                <c:pt idx="23">
                  <c:v>44805</c:v>
                </c:pt>
                <c:pt idx="24">
                  <c:v>44986</c:v>
                </c:pt>
                <c:pt idx="25">
                  <c:v>45170</c:v>
                </c:pt>
                <c:pt idx="26">
                  <c:v>45352</c:v>
                </c:pt>
                <c:pt idx="27">
                  <c:v>45536</c:v>
                </c:pt>
                <c:pt idx="30">
                  <c:v>43405</c:v>
                </c:pt>
                <c:pt idx="31">
                  <c:v>43525</c:v>
                </c:pt>
                <c:pt idx="32">
                  <c:v>43739</c:v>
                </c:pt>
                <c:pt idx="33">
                  <c:v>43891</c:v>
                </c:pt>
                <c:pt idx="34">
                  <c:v>44105</c:v>
                </c:pt>
                <c:pt idx="35">
                  <c:v>44256</c:v>
                </c:pt>
                <c:pt idx="36">
                  <c:v>44440</c:v>
                </c:pt>
                <c:pt idx="37">
                  <c:v>44621</c:v>
                </c:pt>
                <c:pt idx="38">
                  <c:v>44805</c:v>
                </c:pt>
                <c:pt idx="39">
                  <c:v>44986</c:v>
                </c:pt>
                <c:pt idx="40">
                  <c:v>45170</c:v>
                </c:pt>
                <c:pt idx="41">
                  <c:v>45352</c:v>
                </c:pt>
                <c:pt idx="42">
                  <c:v>45536</c:v>
                </c:pt>
              </c:numCache>
            </c:numRef>
          </c:cat>
          <c:val>
            <c:numRef>
              <c:f>Sheet1!$E$26:$E$68</c:f>
              <c:numCache>
                <c:formatCode>General\%</c:formatCode>
                <c:ptCount val="43"/>
                <c:pt idx="0" formatCode="0.0&quot;%&quot;">
                  <c:v>13</c:v>
                </c:pt>
                <c:pt idx="1">
                  <c:v>10.3</c:v>
                </c:pt>
                <c:pt idx="2">
                  <c:v>15.7</c:v>
                </c:pt>
                <c:pt idx="3">
                  <c:v>8.6</c:v>
                </c:pt>
                <c:pt idx="4">
                  <c:v>18.399999999999999</c:v>
                </c:pt>
                <c:pt idx="5">
                  <c:v>23.2</c:v>
                </c:pt>
                <c:pt idx="6">
                  <c:v>41.1</c:v>
                </c:pt>
                <c:pt idx="7">
                  <c:v>46.3</c:v>
                </c:pt>
                <c:pt idx="8">
                  <c:v>48</c:v>
                </c:pt>
                <c:pt idx="9">
                  <c:v>46.9</c:v>
                </c:pt>
                <c:pt idx="10">
                  <c:v>48.6</c:v>
                </c:pt>
                <c:pt idx="11">
                  <c:v>36.200000000000003</c:v>
                </c:pt>
                <c:pt idx="12">
                  <c:v>41.2</c:v>
                </c:pt>
                <c:pt idx="15">
                  <c:v>10.1</c:v>
                </c:pt>
                <c:pt idx="16">
                  <c:v>13.4</c:v>
                </c:pt>
                <c:pt idx="17">
                  <c:v>14.8</c:v>
                </c:pt>
                <c:pt idx="18">
                  <c:v>20.100000000000001</c:v>
                </c:pt>
                <c:pt idx="19">
                  <c:v>22.8</c:v>
                </c:pt>
                <c:pt idx="20">
                  <c:v>25.5</c:v>
                </c:pt>
                <c:pt idx="21">
                  <c:v>32.9</c:v>
                </c:pt>
                <c:pt idx="22">
                  <c:v>42.5</c:v>
                </c:pt>
                <c:pt idx="23">
                  <c:v>39.6</c:v>
                </c:pt>
                <c:pt idx="24">
                  <c:v>47.8</c:v>
                </c:pt>
                <c:pt idx="25">
                  <c:v>38.1</c:v>
                </c:pt>
                <c:pt idx="26">
                  <c:v>33.6</c:v>
                </c:pt>
                <c:pt idx="27">
                  <c:v>35.799999999999997</c:v>
                </c:pt>
                <c:pt idx="30">
                  <c:v>12.2</c:v>
                </c:pt>
                <c:pt idx="31">
                  <c:v>18.899999999999999</c:v>
                </c:pt>
                <c:pt idx="32">
                  <c:v>14.9</c:v>
                </c:pt>
                <c:pt idx="33">
                  <c:v>21.6</c:v>
                </c:pt>
                <c:pt idx="34" formatCode="0.0&quot;%&quot;">
                  <c:v>27</c:v>
                </c:pt>
                <c:pt idx="35">
                  <c:v>24.3</c:v>
                </c:pt>
                <c:pt idx="36">
                  <c:v>28.4</c:v>
                </c:pt>
                <c:pt idx="37">
                  <c:v>34.6</c:v>
                </c:pt>
                <c:pt idx="38">
                  <c:v>35.9</c:v>
                </c:pt>
                <c:pt idx="39">
                  <c:v>41.8</c:v>
                </c:pt>
                <c:pt idx="40">
                  <c:v>29.4</c:v>
                </c:pt>
                <c:pt idx="41">
                  <c:v>29.4</c:v>
                </c:pt>
                <c:pt idx="42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B2-440B-8414-065C32CEA40D}"/>
            </c:ext>
          </c:extLst>
        </c:ser>
        <c:ser>
          <c:idx val="2"/>
          <c:order val="2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958755099708306E-2"/>
                  <c:y val="8.300068965365359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B2D-445A-A966-3201C6FA18A9}"/>
                </c:ext>
              </c:extLst>
            </c:dLbl>
            <c:dLbl>
              <c:idx val="1"/>
              <c:layout>
                <c:manualLayout>
                  <c:x val="1.4654913380005062E-2"/>
                  <c:y val="4.215544438393895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B2D-445A-A966-3201C6FA18A9}"/>
                </c:ext>
              </c:extLst>
            </c:dLbl>
            <c:dLbl>
              <c:idx val="7"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4E8-4676-B44F-5E6C8263C715}"/>
                </c:ext>
              </c:extLst>
            </c:dLbl>
            <c:dLbl>
              <c:idx val="8"/>
              <c:layout>
                <c:manualLayout>
                  <c:x val="-3.0292640021467226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4E8-4676-B44F-5E6C8263C715}"/>
                </c:ext>
              </c:extLst>
            </c:dLbl>
            <c:dLbl>
              <c:idx val="9"/>
              <c:layout>
                <c:manualLayout>
                  <c:x val="-4.543896003220102E-2"/>
                  <c:y val="-4.302923802842742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BBB-4052-A358-3AF1D5F8263F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0FEF-47E2-9EB0-EDC5E9B3FB7A}"/>
                </c:ext>
              </c:extLst>
            </c:dLbl>
            <c:dLbl>
              <c:idx val="2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0FEF-47E2-9EB0-EDC5E9B3FB7A}"/>
                </c:ext>
              </c:extLst>
            </c:dLbl>
            <c:dLbl>
              <c:idx val="30"/>
              <c:layout>
                <c:manualLayout>
                  <c:x val="-6.0174442850470411E-2"/>
                  <c:y val="2.151461901421331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FEF-47E2-9EB0-EDC5E9B3FB7A}"/>
                </c:ext>
              </c:extLst>
            </c:dLbl>
            <c:dLbl>
              <c:idx val="31"/>
              <c:layout>
                <c:manualLayout>
                  <c:x val="-7.087350703943418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FEF-47E2-9EB0-EDC5E9B3FB7A}"/>
                </c:ext>
              </c:extLst>
            </c:dLbl>
            <c:dLbl>
              <c:idx val="32"/>
              <c:layout>
                <c:manualLayout>
                  <c:x val="-9.9087959564956293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FEF-47E2-9EB0-EDC5E9B3FB7A}"/>
                </c:ext>
              </c:extLst>
            </c:dLbl>
            <c:dLbl>
              <c:idx val="33"/>
              <c:layout>
                <c:manualLayout>
                  <c:x val="-0.17260861571182248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FEF-47E2-9EB0-EDC5E9B3FB7A}"/>
                </c:ext>
              </c:extLst>
            </c:dLbl>
            <c:dLbl>
              <c:idx val="35"/>
              <c:layout>
                <c:manualLayout>
                  <c:x val="-0.10179201637869766"/>
                  <c:y val="-2.15146190142139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1A4-47DE-862E-FCB0D89ABB02}"/>
                </c:ext>
              </c:extLst>
            </c:dLbl>
            <c:dLbl>
              <c:idx val="36"/>
              <c:layout>
                <c:manualLayout>
                  <c:x val="-0.1323629352455066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FEF-47E2-9EB0-EDC5E9B3FB7A}"/>
                </c:ext>
              </c:extLst>
            </c:dLbl>
            <c:dLbl>
              <c:idx val="37"/>
              <c:layout>
                <c:manualLayout>
                  <c:x val="-9.2940761390798099E-2"/>
                  <c:y val="2.064048173773069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BA7-4F80-9B78-CB3CC3662BBB}"/>
                </c:ext>
              </c:extLst>
            </c:dLbl>
            <c:dLbl>
              <c:idx val="38"/>
              <c:layout>
                <c:manualLayout>
                  <c:x val="-7.4804533957473024E-2"/>
                  <c:y val="-2.0203413099489386E-3"/>
                </c:manualLayout>
              </c:layout>
              <c:tx>
                <c:rich>
                  <a:bodyPr/>
                  <a:lstStyle/>
                  <a:p>
                    <a:fld id="{EBB60F51-CAB7-4E2B-9D32-41390F456093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1B4-4057-AFAF-C675A5A2F917}"/>
                </c:ext>
              </c:extLst>
            </c:dLbl>
            <c:dLbl>
              <c:idx val="39"/>
              <c:layout>
                <c:manualLayout>
                  <c:x val="-9.8509121086082577E-2"/>
                  <c:y val="-3.53991715685833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EF-47E2-9EB0-EDC5E9B3FB7A}"/>
                </c:ext>
              </c:extLst>
            </c:dLbl>
            <c:dLbl>
              <c:idx val="40"/>
              <c:layout>
                <c:manualLayout>
                  <c:x val="-4.5733736837659265E-2"/>
                  <c:y val="2.0955577732742015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1B4-4057-AFAF-C675A5A2F917}"/>
                </c:ext>
              </c:extLst>
            </c:dLbl>
            <c:dLbl>
              <c:idx val="41"/>
              <c:layout>
                <c:manualLayout>
                  <c:x val="-9.0543389138180538E-2"/>
                  <c:y val="8.4703224465408307E-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9688152105250001E-2"/>
                      <c:h val="3.86941270002878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FEF-47E2-9EB0-EDC5E9B3FB7A}"/>
                </c:ext>
              </c:extLst>
            </c:dLbl>
            <c:dLbl>
              <c:idx val="42"/>
              <c:layout>
                <c:manualLayout>
                  <c:x val="-7.6623284982383952E-2"/>
                  <c:y val="-6.1155728064027259E-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EF-47E2-9EB0-EDC5E9B3FB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Sheet1!$C$26:$C$68</c:f>
              <c:numCache>
                <c:formatCode>yyyy"年"m"月"</c:formatCode>
                <c:ptCount val="43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  <c:pt idx="6">
                  <c:v>44440</c:v>
                </c:pt>
                <c:pt idx="7">
                  <c:v>44621</c:v>
                </c:pt>
                <c:pt idx="8">
                  <c:v>44805</c:v>
                </c:pt>
                <c:pt idx="9">
                  <c:v>44986</c:v>
                </c:pt>
                <c:pt idx="10">
                  <c:v>45170</c:v>
                </c:pt>
                <c:pt idx="11">
                  <c:v>45352</c:v>
                </c:pt>
                <c:pt idx="12">
                  <c:v>45536</c:v>
                </c:pt>
                <c:pt idx="15">
                  <c:v>43405</c:v>
                </c:pt>
                <c:pt idx="16">
                  <c:v>43525</c:v>
                </c:pt>
                <c:pt idx="17">
                  <c:v>43739</c:v>
                </c:pt>
                <c:pt idx="18">
                  <c:v>43891</c:v>
                </c:pt>
                <c:pt idx="19">
                  <c:v>44105</c:v>
                </c:pt>
                <c:pt idx="20">
                  <c:v>44256</c:v>
                </c:pt>
                <c:pt idx="21">
                  <c:v>44440</c:v>
                </c:pt>
                <c:pt idx="22">
                  <c:v>44621</c:v>
                </c:pt>
                <c:pt idx="23">
                  <c:v>44805</c:v>
                </c:pt>
                <c:pt idx="24">
                  <c:v>44986</c:v>
                </c:pt>
                <c:pt idx="25">
                  <c:v>45170</c:v>
                </c:pt>
                <c:pt idx="26">
                  <c:v>45352</c:v>
                </c:pt>
                <c:pt idx="27">
                  <c:v>45536</c:v>
                </c:pt>
                <c:pt idx="30">
                  <c:v>43405</c:v>
                </c:pt>
                <c:pt idx="31">
                  <c:v>43525</c:v>
                </c:pt>
                <c:pt idx="32">
                  <c:v>43739</c:v>
                </c:pt>
                <c:pt idx="33">
                  <c:v>43891</c:v>
                </c:pt>
                <c:pt idx="34">
                  <c:v>44105</c:v>
                </c:pt>
                <c:pt idx="35">
                  <c:v>44256</c:v>
                </c:pt>
                <c:pt idx="36">
                  <c:v>44440</c:v>
                </c:pt>
                <c:pt idx="37">
                  <c:v>44621</c:v>
                </c:pt>
                <c:pt idx="38">
                  <c:v>44805</c:v>
                </c:pt>
                <c:pt idx="39">
                  <c:v>44986</c:v>
                </c:pt>
                <c:pt idx="40">
                  <c:v>45170</c:v>
                </c:pt>
                <c:pt idx="41">
                  <c:v>45352</c:v>
                </c:pt>
                <c:pt idx="42">
                  <c:v>45536</c:v>
                </c:pt>
              </c:numCache>
            </c:numRef>
          </c:cat>
          <c:val>
            <c:numRef>
              <c:f>Sheet1!$F$26:$F$68</c:f>
              <c:numCache>
                <c:formatCode>General\%</c:formatCode>
                <c:ptCount val="43"/>
                <c:pt idx="0">
                  <c:v>20.6</c:v>
                </c:pt>
                <c:pt idx="1">
                  <c:v>15.700000000000001</c:v>
                </c:pt>
                <c:pt idx="2">
                  <c:v>27.6</c:v>
                </c:pt>
                <c:pt idx="3">
                  <c:v>28.6</c:v>
                </c:pt>
                <c:pt idx="4" formatCode="0.0&quot;%&quot;">
                  <c:v>40</c:v>
                </c:pt>
                <c:pt idx="5">
                  <c:v>56.2</c:v>
                </c:pt>
                <c:pt idx="6">
                  <c:v>74.599999999999994</c:v>
                </c:pt>
                <c:pt idx="7">
                  <c:v>81.3</c:v>
                </c:pt>
                <c:pt idx="8">
                  <c:v>84.2</c:v>
                </c:pt>
                <c:pt idx="9">
                  <c:v>83.1</c:v>
                </c:pt>
                <c:pt idx="10">
                  <c:v>90.4</c:v>
                </c:pt>
                <c:pt idx="11">
                  <c:v>89.8</c:v>
                </c:pt>
                <c:pt idx="12">
                  <c:v>81.300000000000011</c:v>
                </c:pt>
                <c:pt idx="15">
                  <c:v>17.5</c:v>
                </c:pt>
                <c:pt idx="16">
                  <c:v>18.100000000000001</c:v>
                </c:pt>
                <c:pt idx="17">
                  <c:v>29.6</c:v>
                </c:pt>
                <c:pt idx="18">
                  <c:v>40.200000000000003</c:v>
                </c:pt>
                <c:pt idx="19">
                  <c:v>47.6</c:v>
                </c:pt>
                <c:pt idx="20">
                  <c:v>59.7</c:v>
                </c:pt>
                <c:pt idx="21">
                  <c:v>72.5</c:v>
                </c:pt>
                <c:pt idx="22">
                  <c:v>74.599999999999994</c:v>
                </c:pt>
                <c:pt idx="23">
                  <c:v>75.400000000000006</c:v>
                </c:pt>
                <c:pt idx="24">
                  <c:v>79.900000000000006</c:v>
                </c:pt>
                <c:pt idx="25">
                  <c:v>88.800000000000011</c:v>
                </c:pt>
                <c:pt idx="26">
                  <c:v>87.300000000000011</c:v>
                </c:pt>
                <c:pt idx="27">
                  <c:v>76.8</c:v>
                </c:pt>
                <c:pt idx="30">
                  <c:v>24.4</c:v>
                </c:pt>
                <c:pt idx="31" formatCode="0.0&quot;%&quot;">
                  <c:v>27</c:v>
                </c:pt>
                <c:pt idx="32">
                  <c:v>34.5</c:v>
                </c:pt>
                <c:pt idx="33">
                  <c:v>54.7</c:v>
                </c:pt>
                <c:pt idx="34">
                  <c:v>59.4</c:v>
                </c:pt>
                <c:pt idx="35">
                  <c:v>76.3</c:v>
                </c:pt>
                <c:pt idx="36" formatCode="0.0&quot;%&quot;">
                  <c:v>73</c:v>
                </c:pt>
                <c:pt idx="37">
                  <c:v>77.7</c:v>
                </c:pt>
                <c:pt idx="38">
                  <c:v>79.699999999999989</c:v>
                </c:pt>
                <c:pt idx="39">
                  <c:v>77.699999999999989</c:v>
                </c:pt>
                <c:pt idx="40">
                  <c:v>84.3</c:v>
                </c:pt>
                <c:pt idx="41">
                  <c:v>78.400000000000006</c:v>
                </c:pt>
                <c:pt idx="42">
                  <c:v>79.8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CC-41A5-9D0D-914A304DAD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5427407"/>
        <c:axId val="425420335"/>
      </c:barChart>
      <c:catAx>
        <c:axId val="425427407"/>
        <c:scaling>
          <c:orientation val="minMax"/>
        </c:scaling>
        <c:delete val="0"/>
        <c:axPos val="l"/>
        <c:numFmt formatCode="yyyy&quot;年&quot;m&quot;月&quot;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5420335"/>
        <c:crosses val="autoZero"/>
        <c:auto val="0"/>
        <c:lblAlgn val="ctr"/>
        <c:lblOffset val="100"/>
        <c:noMultiLvlLbl val="0"/>
      </c:catAx>
      <c:valAx>
        <c:axId val="425420335"/>
        <c:scaling>
          <c:orientation val="minMax"/>
          <c:max val="100"/>
          <c:min val="0"/>
        </c:scaling>
        <c:delete val="1"/>
        <c:axPos val="b"/>
        <c:numFmt formatCode="General\%" sourceLinked="1"/>
        <c:majorTickMark val="out"/>
        <c:minorTickMark val="none"/>
        <c:tickLblPos val="nextTo"/>
        <c:crossAx val="425427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790196096353999E-2"/>
          <c:y val="1.5877071550188773E-2"/>
          <c:w val="0.90957740989140456"/>
          <c:h val="0.575849408952420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2024年3月</c:v>
                </c:pt>
              </c:strCache>
            </c:strRef>
          </c:tx>
          <c:spPr>
            <a:pattFill prst="ltHorz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  <a:effectLst/>
          </c:spPr>
          <c:invertIfNegative val="0"/>
          <c:dLbls>
            <c:dLbl>
              <c:idx val="6"/>
              <c:layout>
                <c:manualLayout>
                  <c:x val="-7.1657383368015585E-3"/>
                  <c:y val="-2.173440928357054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04-4392-B086-590095A36A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Sheet1!$B$2:$B$8</c:f>
              <c:strCache>
                <c:ptCount val="7"/>
                <c:pt idx="0">
                  <c:v>ワークショップのように
みんなで話し合う機会</c:v>
                </c:pt>
                <c:pt idx="1">
                  <c:v>行政等が主催するまちのゴミ拾い活動など、
実際に体験できる機会</c:v>
                </c:pt>
                <c:pt idx="2">
                  <c:v>有名人（芸能人）による
有料の講演会</c:v>
                </c:pt>
                <c:pt idx="3">
                  <c:v>無料で参加できるセミナー</c:v>
                </c:pt>
                <c:pt idx="4">
                  <c:v>気軽にＳＤＧｓを学べるイベント</c:v>
                </c:pt>
                <c:pt idx="5">
                  <c:v>その他</c:v>
                </c:pt>
                <c:pt idx="6">
                  <c:v>特にない</c:v>
                </c:pt>
              </c:strCache>
            </c:strRef>
          </c:cat>
          <c:val>
            <c:numRef>
              <c:f>Sheet1!$D$2:$D$8</c:f>
              <c:numCache>
                <c:formatCode>0.0"%"</c:formatCode>
                <c:ptCount val="7"/>
                <c:pt idx="0">
                  <c:v>15.2</c:v>
                </c:pt>
                <c:pt idx="1">
                  <c:v>23.8</c:v>
                </c:pt>
                <c:pt idx="2">
                  <c:v>7.9</c:v>
                </c:pt>
                <c:pt idx="3">
                  <c:v>26.7</c:v>
                </c:pt>
                <c:pt idx="4">
                  <c:v>34.700000000000003</c:v>
                </c:pt>
                <c:pt idx="5">
                  <c:v>0.7</c:v>
                </c:pt>
                <c:pt idx="6">
                  <c:v>45.5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3CCF-49D1-9073-116185566A85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2024年9月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1.28983290062428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A5-46B9-BC5D-B26A3A6C0B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Sheet1!$B$2:$B$8</c:f>
              <c:strCache>
                <c:ptCount val="7"/>
                <c:pt idx="0">
                  <c:v>ワークショップのように
みんなで話し合う機会</c:v>
                </c:pt>
                <c:pt idx="1">
                  <c:v>行政等が主催するまちのゴミ拾い活動など、
実際に体験できる機会</c:v>
                </c:pt>
                <c:pt idx="2">
                  <c:v>有名人（芸能人）による
有料の講演会</c:v>
                </c:pt>
                <c:pt idx="3">
                  <c:v>無料で参加できるセミナー</c:v>
                </c:pt>
                <c:pt idx="4">
                  <c:v>気軽にＳＤＧｓを学べるイベント</c:v>
                </c:pt>
                <c:pt idx="5">
                  <c:v>その他</c:v>
                </c:pt>
                <c:pt idx="6">
                  <c:v>特にない</c:v>
                </c:pt>
              </c:strCache>
            </c:strRef>
          </c:cat>
          <c:val>
            <c:numRef>
              <c:f>Sheet1!$E$2:$E$8</c:f>
              <c:numCache>
                <c:formatCode>0.0"%"</c:formatCode>
                <c:ptCount val="7"/>
                <c:pt idx="0">
                  <c:v>9.4</c:v>
                </c:pt>
                <c:pt idx="1">
                  <c:v>14.7</c:v>
                </c:pt>
                <c:pt idx="2">
                  <c:v>5</c:v>
                </c:pt>
                <c:pt idx="3">
                  <c:v>20.100000000000001</c:v>
                </c:pt>
                <c:pt idx="4">
                  <c:v>28.2</c:v>
                </c:pt>
                <c:pt idx="5">
                  <c:v>0.9</c:v>
                </c:pt>
                <c:pt idx="6">
                  <c:v>53.9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AF-4C7F-B88E-CCF08239AB8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3577936"/>
        <c:axId val="93571280"/>
        <c:extLst/>
      </c:barChart>
      <c:catAx>
        <c:axId val="93577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b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3571280"/>
        <c:crosses val="autoZero"/>
        <c:auto val="1"/>
        <c:lblAlgn val="ctr"/>
        <c:lblOffset val="100"/>
        <c:noMultiLvlLbl val="0"/>
      </c:catAx>
      <c:valAx>
        <c:axId val="93571280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&quot;%&quot;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3577936"/>
        <c:crosses val="autoZero"/>
        <c:crossBetween val="between"/>
      </c:valAx>
      <c:spPr>
        <a:noFill/>
        <a:ln>
          <a:solidFill>
            <a:schemeClr val="tx1">
              <a:lumMod val="15000"/>
              <a:lumOff val="8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37463055540791501"/>
          <c:y val="0.93502908040378885"/>
          <c:w val="0.23187437772333322"/>
          <c:h val="4.44771582482339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357060925626787E-2"/>
          <c:y val="2.1120198299958461E-2"/>
          <c:w val="0.91244368509336859"/>
          <c:h val="0.68194654409510258"/>
        </c:manualLayout>
      </c:layout>
      <c:barChart>
        <c:barDir val="col"/>
        <c:grouping val="clustered"/>
        <c:varyColors val="0"/>
        <c:ser>
          <c:idx val="6"/>
          <c:order val="0"/>
          <c:tx>
            <c:strRef>
              <c:f>Sheet1!$K$1</c:f>
              <c:strCache>
                <c:ptCount val="1"/>
                <c:pt idx="0">
                  <c:v>2024年3月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  <a:effectLst/>
          </c:spPr>
          <c:invertIfNegative val="0"/>
          <c:dLbls>
            <c:dLbl>
              <c:idx val="2"/>
              <c:layout>
                <c:manualLayout>
                  <c:x val="4.2064931030074111E-3"/>
                  <c:y val="6.33497765631757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38-480D-930C-E2EDA521BDD8}"/>
                </c:ext>
              </c:extLst>
            </c:dLbl>
            <c:dLbl>
              <c:idx val="5"/>
              <c:layout>
                <c:manualLayout>
                  <c:x val="-1.1217314941353095E-2"/>
                  <c:y val="-2.11165921877262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A4C-4DD7-BE6D-7F8A7B5047F1}"/>
                </c:ext>
              </c:extLst>
            </c:dLbl>
            <c:dLbl>
              <c:idx val="8"/>
              <c:layout>
                <c:manualLayout>
                  <c:x val="-1.1217314941353198E-2"/>
                  <c:y val="-1.935665256237954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88-49CA-9BF1-F5F4CBA24580}"/>
                </c:ext>
              </c:extLst>
            </c:dLbl>
            <c:dLbl>
              <c:idx val="9"/>
              <c:layout>
                <c:manualLayout>
                  <c:x val="-1.1217314941353095E-2"/>
                  <c:y val="2.11165921877255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A4C-4DD7-BE6D-7F8A7B5047F1}"/>
                </c:ext>
              </c:extLst>
            </c:dLbl>
            <c:dLbl>
              <c:idx val="10"/>
              <c:layout>
                <c:manualLayout>
                  <c:x val="-1.261942410570067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1651237338290147E-2"/>
                      <c:h val="3.71863188425846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9-C31E-4A8E-8533-59AC91D07E09}"/>
                </c:ext>
              </c:extLst>
            </c:dLbl>
            <c:dLbl>
              <c:idx val="11"/>
              <c:layout>
                <c:manualLayout>
                  <c:x val="-1.1217314941353095E-2"/>
                  <c:y val="-7.742661024951818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A4C-4DD7-BE6D-7F8A7B5047F1}"/>
                </c:ext>
              </c:extLst>
            </c:dLbl>
            <c:dLbl>
              <c:idx val="12"/>
              <c:layout>
                <c:manualLayout>
                  <c:x val="-8.41298620601492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A4C-4DD7-BE6D-7F8A7B5047F1}"/>
                </c:ext>
              </c:extLst>
            </c:dLbl>
            <c:dLbl>
              <c:idx val="13"/>
              <c:layout>
                <c:manualLayout>
                  <c:x val="-1.5423808044360506E-2"/>
                  <c:y val="2.11165921877255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A4C-4DD7-BE6D-7F8A7B5047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Sheet1!$B$2:$B$15</c:f>
              <c:strCache>
                <c:ptCount val="14"/>
                <c:pt idx="0">
                  <c:v>職場・学校</c:v>
                </c:pt>
                <c:pt idx="1">
                  <c:v>ポスター・チラシ</c:v>
                </c:pt>
                <c:pt idx="2">
                  <c:v>SNS</c:v>
                </c:pt>
                <c:pt idx="3">
                  <c:v>ニュースサイト・ニュースアプリ</c:v>
                </c:pt>
                <c:pt idx="4">
                  <c:v>動画サイト・動画アプリ</c:v>
                </c:pt>
                <c:pt idx="5">
                  <c:v>その他インターネット</c:v>
                </c:pt>
                <c:pt idx="6">
                  <c:v>イベント・セミナー等</c:v>
                </c:pt>
                <c:pt idx="7">
                  <c:v>新聞・雑誌</c:v>
                </c:pt>
                <c:pt idx="8">
                  <c:v>テレビ・ラジオ</c:v>
                </c:pt>
                <c:pt idx="9">
                  <c:v>府政だより</c:v>
                </c:pt>
                <c:pt idx="10">
                  <c:v>家族・友達から聞いた</c:v>
                </c:pt>
                <c:pt idx="11">
                  <c:v>ピンバッジ・缶バッジ</c:v>
                </c:pt>
                <c:pt idx="12">
                  <c:v>その他</c:v>
                </c:pt>
                <c:pt idx="13">
                  <c:v>わからない・覚えていない</c:v>
                </c:pt>
              </c:strCache>
            </c:strRef>
          </c:cat>
          <c:val>
            <c:numRef>
              <c:f>Sheet1!$K$2:$K$15</c:f>
              <c:numCache>
                <c:formatCode>0.0"%"</c:formatCode>
                <c:ptCount val="14"/>
                <c:pt idx="0">
                  <c:v>21.6</c:v>
                </c:pt>
                <c:pt idx="1">
                  <c:v>23</c:v>
                </c:pt>
                <c:pt idx="2">
                  <c:v>15.5</c:v>
                </c:pt>
                <c:pt idx="3">
                  <c:v>40.299999999999997</c:v>
                </c:pt>
                <c:pt idx="4">
                  <c:v>8.8000000000000007</c:v>
                </c:pt>
                <c:pt idx="5">
                  <c:v>13.7</c:v>
                </c:pt>
                <c:pt idx="6">
                  <c:v>5.6</c:v>
                </c:pt>
                <c:pt idx="7">
                  <c:v>23.7</c:v>
                </c:pt>
                <c:pt idx="8">
                  <c:v>49.6</c:v>
                </c:pt>
                <c:pt idx="9">
                  <c:v>10.7</c:v>
                </c:pt>
                <c:pt idx="10">
                  <c:v>5.7</c:v>
                </c:pt>
                <c:pt idx="11">
                  <c:v>2.8</c:v>
                </c:pt>
                <c:pt idx="12">
                  <c:v>0.9</c:v>
                </c:pt>
                <c:pt idx="13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4C-4DD7-BE6D-7F8A7B5047F1}"/>
            </c:ext>
          </c:extLst>
        </c:ser>
        <c:ser>
          <c:idx val="7"/>
          <c:order val="1"/>
          <c:tx>
            <c:strRef>
              <c:f>Sheet1!$L$1</c:f>
              <c:strCache>
                <c:ptCount val="1"/>
                <c:pt idx="0">
                  <c:v>2024年9月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743465969249971E-2"/>
                  <c:y val="6.52037135938303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BD-44D5-BA78-2AF034D946B4}"/>
                </c:ext>
              </c:extLst>
            </c:dLbl>
            <c:dLbl>
              <c:idx val="1"/>
              <c:layout>
                <c:manualLayout>
                  <c:x val="1.2898329006242994E-2"/>
                  <c:y val="4.34688185671410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BD-44D5-BA78-2AF034D946B4}"/>
                </c:ext>
              </c:extLst>
            </c:dLbl>
            <c:dLbl>
              <c:idx val="2"/>
              <c:layout>
                <c:manualLayout>
                  <c:x val="1.2898329006242968E-2"/>
                  <c:y val="6.52032278507108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31E-4A8E-8533-59AC91D07E09}"/>
                </c:ext>
              </c:extLst>
            </c:dLbl>
            <c:dLbl>
              <c:idx val="3"/>
              <c:layout>
                <c:manualLayout>
                  <c:x val="1.4331533096739837E-2"/>
                  <c:y val="8.69376371342821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088678325266514E-2"/>
                      <c:h val="4.36644282506932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C31E-4A8E-8533-59AC91D07E09}"/>
                </c:ext>
              </c:extLst>
            </c:dLbl>
            <c:dLbl>
              <c:idx val="4"/>
              <c:layout>
                <c:manualLayout>
                  <c:x val="1.2898329006242942E-2"/>
                  <c:y val="6.52032278507108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31E-4A8E-8533-59AC91D07E09}"/>
                </c:ext>
              </c:extLst>
            </c:dLbl>
            <c:dLbl>
              <c:idx val="5"/>
              <c:layout>
                <c:manualLayout>
                  <c:x val="1.9785201667670161E-2"/>
                  <c:y val="3.79084397864522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1E-4A8E-8533-59AC91D07E09}"/>
                </c:ext>
              </c:extLst>
            </c:dLbl>
            <c:dLbl>
              <c:idx val="6"/>
              <c:layout>
                <c:manualLayout>
                  <c:x val="1.4331476673603327E-2"/>
                  <c:y val="-7.969191343197433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31E-4A8E-8533-59AC91D07E09}"/>
                </c:ext>
              </c:extLst>
            </c:dLbl>
            <c:dLbl>
              <c:idx val="7"/>
              <c:layout>
                <c:manualLayout>
                  <c:x val="1.2898329006242994E-2"/>
                  <c:y val="2.173440928357054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31E-4A8E-8533-59AC91D07E09}"/>
                </c:ext>
              </c:extLst>
            </c:dLbl>
            <c:dLbl>
              <c:idx val="8"/>
              <c:layout>
                <c:manualLayout>
                  <c:x val="1.311520513664699E-2"/>
                  <c:y val="2.35873997460687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BD-44D5-BA78-2AF034D946B4}"/>
                </c:ext>
              </c:extLst>
            </c:dLbl>
            <c:dLbl>
              <c:idx val="9"/>
              <c:layout>
                <c:manualLayout>
                  <c:x val="1.4238482323786029E-2"/>
                  <c:y val="1.80272513778984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31E-4A8E-8533-59AC91D07E09}"/>
                </c:ext>
              </c:extLst>
            </c:dLbl>
            <c:dLbl>
              <c:idx val="10"/>
              <c:layout>
                <c:manualLayout>
                  <c:x val="7.165722358648134E-3"/>
                  <c:y val="2.42059329975518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31E-4A8E-8533-59AC91D07E09}"/>
                </c:ext>
              </c:extLst>
            </c:dLbl>
            <c:dLbl>
              <c:idx val="11"/>
              <c:layout>
                <c:manualLayout>
                  <c:x val="1.2898329006242886E-2"/>
                  <c:y val="-5.4336023208926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920552048481461E-2"/>
                      <c:h val="2.845034175219384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A-C31E-4A8E-8533-59AC91D07E09}"/>
                </c:ext>
              </c:extLst>
            </c:dLbl>
            <c:dLbl>
              <c:idx val="12"/>
              <c:layout>
                <c:manualLayout>
                  <c:x val="1.0032033671522328E-2"/>
                  <c:y val="-2.17344092835713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31E-4A8E-8533-59AC91D07E09}"/>
                </c:ext>
              </c:extLst>
            </c:dLbl>
            <c:dLbl>
              <c:idx val="13"/>
              <c:layout>
                <c:manualLayout>
                  <c:x val="5.732590669441330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31E-4A8E-8533-59AC91D07E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Sheet1!$B$2:$B$15</c:f>
              <c:strCache>
                <c:ptCount val="14"/>
                <c:pt idx="0">
                  <c:v>職場・学校</c:v>
                </c:pt>
                <c:pt idx="1">
                  <c:v>ポスター・チラシ</c:v>
                </c:pt>
                <c:pt idx="2">
                  <c:v>SNS</c:v>
                </c:pt>
                <c:pt idx="3">
                  <c:v>ニュースサイト・ニュースアプリ</c:v>
                </c:pt>
                <c:pt idx="4">
                  <c:v>動画サイト・動画アプリ</c:v>
                </c:pt>
                <c:pt idx="5">
                  <c:v>その他インターネット</c:v>
                </c:pt>
                <c:pt idx="6">
                  <c:v>イベント・セミナー等</c:v>
                </c:pt>
                <c:pt idx="7">
                  <c:v>新聞・雑誌</c:v>
                </c:pt>
                <c:pt idx="8">
                  <c:v>テレビ・ラジオ</c:v>
                </c:pt>
                <c:pt idx="9">
                  <c:v>府政だより</c:v>
                </c:pt>
                <c:pt idx="10">
                  <c:v>家族・友達から聞いた</c:v>
                </c:pt>
                <c:pt idx="11">
                  <c:v>ピンバッジ・缶バッジ</c:v>
                </c:pt>
                <c:pt idx="12">
                  <c:v>その他</c:v>
                </c:pt>
                <c:pt idx="13">
                  <c:v>わからない・覚えていない</c:v>
                </c:pt>
              </c:strCache>
            </c:strRef>
          </c:cat>
          <c:val>
            <c:numRef>
              <c:f>Sheet1!$L$2:$L$15</c:f>
              <c:numCache>
                <c:formatCode>0.0"%"</c:formatCode>
                <c:ptCount val="14"/>
                <c:pt idx="0">
                  <c:v>18.159806295399516</c:v>
                </c:pt>
                <c:pt idx="1">
                  <c:v>16.949152542372882</c:v>
                </c:pt>
                <c:pt idx="2">
                  <c:v>11.2590799031477</c:v>
                </c:pt>
                <c:pt idx="3">
                  <c:v>33.656174334140438</c:v>
                </c:pt>
                <c:pt idx="4">
                  <c:v>6.4164648910411621</c:v>
                </c:pt>
                <c:pt idx="5">
                  <c:v>14.164648910411623</c:v>
                </c:pt>
                <c:pt idx="6">
                  <c:v>4.2372881355932206</c:v>
                </c:pt>
                <c:pt idx="7">
                  <c:v>17.433414043583536</c:v>
                </c:pt>
                <c:pt idx="8">
                  <c:v>54.721549636803871</c:v>
                </c:pt>
                <c:pt idx="9">
                  <c:v>11.138014527845037</c:v>
                </c:pt>
                <c:pt idx="10">
                  <c:v>6.4164648910411621</c:v>
                </c:pt>
                <c:pt idx="11">
                  <c:v>2.9055690072639226</c:v>
                </c:pt>
                <c:pt idx="12">
                  <c:v>0.36319612590799033</c:v>
                </c:pt>
                <c:pt idx="13">
                  <c:v>12.469733656174334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1E-4A8E-8533-59AC91D07E0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3577936"/>
        <c:axId val="93571280"/>
        <c:extLst/>
      </c:barChart>
      <c:catAx>
        <c:axId val="93577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3571280"/>
        <c:crosses val="autoZero"/>
        <c:auto val="1"/>
        <c:lblAlgn val="ctr"/>
        <c:lblOffset val="100"/>
        <c:noMultiLvlLbl val="0"/>
      </c:catAx>
      <c:valAx>
        <c:axId val="93571280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&quot;%&quot;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3577936"/>
        <c:crosses val="autoZero"/>
        <c:crossBetween val="between"/>
      </c:valAx>
      <c:spPr>
        <a:noFill/>
        <a:ln>
          <a:solidFill>
            <a:schemeClr val="tx1">
              <a:lumMod val="15000"/>
              <a:lumOff val="8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38466258907943734"/>
          <c:y val="0.94851888557586517"/>
          <c:w val="0.23187437772333322"/>
          <c:h val="4.44771582482339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516384653767202E-2"/>
          <c:y val="1.7282136551493407E-2"/>
          <c:w val="0.89892225218635469"/>
          <c:h val="0.546983925079553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Sheet1!$J$1</c:f>
              <c:strCache>
                <c:ptCount val="1"/>
                <c:pt idx="0">
                  <c:v>2024年3月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-1.1881487000842435E-2"/>
                  <c:y val="9.24757674350953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E4-4D37-A9C8-65A0F90E9CE2}"/>
                </c:ext>
              </c:extLst>
            </c:dLbl>
            <c:dLbl>
              <c:idx val="4"/>
              <c:layout>
                <c:manualLayout>
                  <c:x val="1.3201652223158234E-3"/>
                  <c:y val="9.24757674350949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E4-4D37-A9C8-65A0F90E9CE2}"/>
                </c:ext>
              </c:extLst>
            </c:dLbl>
            <c:dLbl>
              <c:idx val="5"/>
              <c:layout>
                <c:manualLayout>
                  <c:x val="-3.9604956669475186E-3"/>
                  <c:y val="4.6237883717548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FB4-4B2D-B84D-CF408126EC38}"/>
                </c:ext>
              </c:extLst>
            </c:dLbl>
            <c:dLbl>
              <c:idx val="6"/>
              <c:layout>
                <c:manualLayout>
                  <c:x val="-4.8405498967125524E-17"/>
                  <c:y val="9.24757674350953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6DD-4468-A32B-F80D86FFF13E}"/>
                </c:ext>
              </c:extLst>
            </c:dLbl>
            <c:dLbl>
              <c:idx val="7"/>
              <c:layout>
                <c:manualLayout>
                  <c:x val="1.3201652223158234E-3"/>
                  <c:y val="2.31189418587738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6DD-4468-A32B-F80D86FFF13E}"/>
                </c:ext>
              </c:extLst>
            </c:dLbl>
            <c:dLbl>
              <c:idx val="8"/>
              <c:layout>
                <c:manualLayout>
                  <c:x val="0"/>
                  <c:y val="6.935682557632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65-4A4D-A8B3-DC3492AF849B}"/>
                </c:ext>
              </c:extLst>
            </c:dLbl>
            <c:dLbl>
              <c:idx val="9"/>
              <c:layout>
                <c:manualLayout>
                  <c:x val="2.6403304446315501E-3"/>
                  <c:y val="6.935682557632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43-4F39-A9FC-0E01656E99CA}"/>
                </c:ext>
              </c:extLst>
            </c:dLbl>
            <c:dLbl>
              <c:idx val="11"/>
              <c:layout>
                <c:manualLayout>
                  <c:x val="0"/>
                  <c:y val="9.24757674350949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05F-44F4-ADB3-DEA0A21E4BF7}"/>
                </c:ext>
              </c:extLst>
            </c:dLbl>
            <c:dLbl>
              <c:idx val="12"/>
              <c:layout>
                <c:manualLayout>
                  <c:x val="-7.9209913338950371E-3"/>
                  <c:y val="4.62378837175476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6DD-4468-A32B-F80D86FFF13E}"/>
                </c:ext>
              </c:extLst>
            </c:dLbl>
            <c:dLbl>
              <c:idx val="13"/>
              <c:layout>
                <c:manualLayout>
                  <c:x val="3.9604956669472766E-3"/>
                  <c:y val="6.935682557632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243-4F39-A9FC-0E01656E99CA}"/>
                </c:ext>
              </c:extLst>
            </c:dLbl>
            <c:dLbl>
              <c:idx val="14"/>
              <c:layout>
                <c:manualLayout>
                  <c:x val="9.2411565562106664E-3"/>
                  <c:y val="-2.31189418587738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243-4F39-A9FC-0E01656E99CA}"/>
                </c:ext>
              </c:extLst>
            </c:dLbl>
            <c:dLbl>
              <c:idx val="16"/>
              <c:layout>
                <c:manualLayout>
                  <c:x val="-1.1881383050824906E-2"/>
                  <c:y val="6.935682557632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047260667558694E-2"/>
                      <c:h val="3.79844214739654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6CE4-4D37-A9C8-65A0F90E9C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Sheet1!$B$2:$B$18</c:f>
              <c:strCache>
                <c:ptCount val="17"/>
                <c:pt idx="0">
                  <c:v>貧困をなくそう（ゴール1）</c:v>
                </c:pt>
                <c:pt idx="1">
                  <c:v>飢餓をゼロに（ゴール2）</c:v>
                </c:pt>
                <c:pt idx="2">
                  <c:v>すべての人に健康と福祉を（ゴール3）</c:v>
                </c:pt>
                <c:pt idx="3">
                  <c:v>質の高い教育をみんなに（ゴール4）</c:v>
                </c:pt>
                <c:pt idx="4">
                  <c:v>ジェンダー平等を実現しよう（ゴール5）</c:v>
                </c:pt>
                <c:pt idx="5">
                  <c:v>安全な水とトイレを世界中に（ゴール6）</c:v>
                </c:pt>
                <c:pt idx="6">
                  <c:v>ｴﾈﾙｷﾞｰをみんなに、そしてｸﾘｰﾝに（ゴール7）</c:v>
                </c:pt>
                <c:pt idx="7">
                  <c:v>働きがいも経済成長も（ゴール8）</c:v>
                </c:pt>
                <c:pt idx="8">
                  <c:v>産業と技術革新の基盤をつくろう（ゴール9）</c:v>
                </c:pt>
                <c:pt idx="9">
                  <c:v>人や国の不平等をなくそう（ゴール10）</c:v>
                </c:pt>
                <c:pt idx="10">
                  <c:v>住み続けられるまちづくりを（ゴール11）</c:v>
                </c:pt>
                <c:pt idx="11">
                  <c:v>つくる責任、つかう責任（ゴール12）</c:v>
                </c:pt>
                <c:pt idx="12">
                  <c:v>気候変動に具体的な対策を（ゴール13）</c:v>
                </c:pt>
                <c:pt idx="13">
                  <c:v>海の豊かさを守ろう（ゴール14）</c:v>
                </c:pt>
                <c:pt idx="14">
                  <c:v>陸の豊かさも守ろう（ゴール15）</c:v>
                </c:pt>
                <c:pt idx="15">
                  <c:v>平和と公正をすべての人に（ゴール16）</c:v>
                </c:pt>
                <c:pt idx="16">
                  <c:v>パートナーシップで目標を達成しよう（ゴール17）</c:v>
                </c:pt>
              </c:strCache>
            </c:strRef>
          </c:cat>
          <c:val>
            <c:numRef>
              <c:f>Sheet1!$J$2:$J$18</c:f>
              <c:numCache>
                <c:formatCode>0.0"%"</c:formatCode>
                <c:ptCount val="17"/>
                <c:pt idx="0">
                  <c:v>40.799999999999997</c:v>
                </c:pt>
                <c:pt idx="1">
                  <c:v>23.5</c:v>
                </c:pt>
                <c:pt idx="2">
                  <c:v>48.2</c:v>
                </c:pt>
                <c:pt idx="3">
                  <c:v>32.6</c:v>
                </c:pt>
                <c:pt idx="4">
                  <c:v>22.3</c:v>
                </c:pt>
                <c:pt idx="5">
                  <c:v>23.1</c:v>
                </c:pt>
                <c:pt idx="6">
                  <c:v>24.9</c:v>
                </c:pt>
                <c:pt idx="7">
                  <c:v>31.4</c:v>
                </c:pt>
                <c:pt idx="8">
                  <c:v>21.2</c:v>
                </c:pt>
                <c:pt idx="9">
                  <c:v>22.5</c:v>
                </c:pt>
                <c:pt idx="10">
                  <c:v>40.799999999999997</c:v>
                </c:pt>
                <c:pt idx="11">
                  <c:v>25.1</c:v>
                </c:pt>
                <c:pt idx="12">
                  <c:v>24.8</c:v>
                </c:pt>
                <c:pt idx="13">
                  <c:v>27.4</c:v>
                </c:pt>
                <c:pt idx="14">
                  <c:v>23.8</c:v>
                </c:pt>
                <c:pt idx="15">
                  <c:v>27.1</c:v>
                </c:pt>
                <c:pt idx="16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CF-49D1-9073-116185566A85}"/>
            </c:ext>
          </c:extLst>
        </c:ser>
        <c:ser>
          <c:idx val="1"/>
          <c:order val="1"/>
          <c:tx>
            <c:strRef>
              <c:f>Sheet1!$K$1</c:f>
              <c:strCache>
                <c:ptCount val="1"/>
                <c:pt idx="0">
                  <c:v>2024年9月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434998951731823E-2"/>
                  <c:y val="1.18289140386296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E4-4D37-A9C8-65A0F90E9CE2}"/>
                </c:ext>
              </c:extLst>
            </c:dLbl>
            <c:dLbl>
              <c:idx val="1"/>
              <c:layout>
                <c:manualLayout>
                  <c:x val="1.0561321778526563E-2"/>
                  <c:y val="2.09636011374519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E4-4D37-A9C8-65A0F90E9CE2}"/>
                </c:ext>
              </c:extLst>
            </c:dLbl>
            <c:dLbl>
              <c:idx val="2"/>
              <c:layout>
                <c:manualLayout>
                  <c:x val="1.5747271583707444E-2"/>
                  <c:y val="7.097348423177826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D5B-47A4-B1C8-AB71DC413A84}"/>
                </c:ext>
              </c:extLst>
            </c:dLbl>
            <c:dLbl>
              <c:idx val="3"/>
              <c:layout>
                <c:manualLayout>
                  <c:x val="1.1810453687780583E-2"/>
                  <c:y val="1.41946968463556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E4-4D37-A9C8-65A0F90E9CE2}"/>
                </c:ext>
              </c:extLst>
            </c:dLbl>
            <c:dLbl>
              <c:idx val="4"/>
              <c:layout>
                <c:manualLayout>
                  <c:x val="9.241156556210715E-3"/>
                  <c:y val="8.70874156317906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CE4-4D37-A9C8-65A0F90E9CE2}"/>
                </c:ext>
              </c:extLst>
            </c:dLbl>
            <c:dLbl>
              <c:idx val="5"/>
              <c:layout>
                <c:manualLayout>
                  <c:x val="5.2806608892632936E-3"/>
                  <c:y val="-1.63449098552408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49E-4DC1-B9E5-D60917A285C3}"/>
                </c:ext>
              </c:extLst>
            </c:dLbl>
            <c:dLbl>
              <c:idx val="6"/>
              <c:layout>
                <c:manualLayout>
                  <c:x val="1.0482423715240058E-2"/>
                  <c:y val="1.18288885195521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D5B-47A4-B1C8-AB71DC413A84}"/>
                </c:ext>
              </c:extLst>
            </c:dLbl>
            <c:dLbl>
              <c:idx val="7"/>
              <c:layout>
                <c:manualLayout>
                  <c:x val="1.3114853958541504E-2"/>
                  <c:y val="7.04344959369820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D5B-47A4-B1C8-AB71DC413A84}"/>
                </c:ext>
              </c:extLst>
            </c:dLbl>
            <c:dLbl>
              <c:idx val="8"/>
              <c:layout>
                <c:manualLayout>
                  <c:x val="1.3122726319756202E-2"/>
                  <c:y val="1.18289140386296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D5B-47A4-B1C8-AB71DC413A84}"/>
                </c:ext>
              </c:extLst>
            </c:dLbl>
            <c:dLbl>
              <c:idx val="9"/>
              <c:layout>
                <c:manualLayout>
                  <c:x val="1.3122726319756202E-2"/>
                  <c:y val="1.18289140386296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D5B-47A4-B1C8-AB71DC413A84}"/>
                </c:ext>
              </c:extLst>
            </c:dLbl>
            <c:dLbl>
              <c:idx val="10"/>
              <c:layout>
                <c:manualLayout>
                  <c:x val="1.1802588937555879E-2"/>
                  <c:y val="2.31189418587738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D5B-47A4-B1C8-AB71DC413A84}"/>
                </c:ext>
              </c:extLst>
            </c:dLbl>
            <c:dLbl>
              <c:idx val="11"/>
              <c:layout>
                <c:manualLayout>
                  <c:x val="9.185959096915608E-3"/>
                  <c:y val="4.73155540782082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CE4-4D37-A9C8-65A0F90E9CE2}"/>
                </c:ext>
              </c:extLst>
            </c:dLbl>
            <c:dLbl>
              <c:idx val="12"/>
              <c:layout>
                <c:manualLayout>
                  <c:x val="5.249060083941718E-3"/>
                  <c:y val="-9.03204267137734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CE4-4D37-A9C8-65A0F90E9CE2}"/>
                </c:ext>
              </c:extLst>
            </c:dLbl>
            <c:dLbl>
              <c:idx val="13"/>
              <c:layout>
                <c:manualLayout>
                  <c:x val="1.0513920570544127E-2"/>
                  <c:y val="6.935682557632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CE4-4D37-A9C8-65A0F90E9CE2}"/>
                </c:ext>
              </c:extLst>
            </c:dLbl>
            <c:dLbl>
              <c:idx val="14"/>
              <c:layout>
                <c:manualLayout>
                  <c:x val="1.0521820771874715E-2"/>
                  <c:y val="9.51699433367473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CE4-4D37-A9C8-65A0F90E9CE2}"/>
                </c:ext>
              </c:extLst>
            </c:dLbl>
            <c:dLbl>
              <c:idx val="15"/>
              <c:layout>
                <c:manualLayout>
                  <c:x val="9.2411565562107636E-3"/>
                  <c:y val="9.24757674350953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11-42BB-9230-448D2D5066C5}"/>
                </c:ext>
              </c:extLst>
            </c:dLbl>
            <c:dLbl>
              <c:idx val="16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047260667558694E-2"/>
                      <c:h val="4.26082098457202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B11-42BB-9230-448D2D5066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Sheet1!$B$2:$B$18</c:f>
              <c:strCache>
                <c:ptCount val="17"/>
                <c:pt idx="0">
                  <c:v>貧困をなくそう（ゴール1）</c:v>
                </c:pt>
                <c:pt idx="1">
                  <c:v>飢餓をゼロに（ゴール2）</c:v>
                </c:pt>
                <c:pt idx="2">
                  <c:v>すべての人に健康と福祉を（ゴール3）</c:v>
                </c:pt>
                <c:pt idx="3">
                  <c:v>質の高い教育をみんなに（ゴール4）</c:v>
                </c:pt>
                <c:pt idx="4">
                  <c:v>ジェンダー平等を実現しよう（ゴール5）</c:v>
                </c:pt>
                <c:pt idx="5">
                  <c:v>安全な水とトイレを世界中に（ゴール6）</c:v>
                </c:pt>
                <c:pt idx="6">
                  <c:v>ｴﾈﾙｷﾞｰをみんなに、そしてｸﾘｰﾝに（ゴール7）</c:v>
                </c:pt>
                <c:pt idx="7">
                  <c:v>働きがいも経済成長も（ゴール8）</c:v>
                </c:pt>
                <c:pt idx="8">
                  <c:v>産業と技術革新の基盤をつくろう（ゴール9）</c:v>
                </c:pt>
                <c:pt idx="9">
                  <c:v>人や国の不平等をなくそう（ゴール10）</c:v>
                </c:pt>
                <c:pt idx="10">
                  <c:v>住み続けられるまちづくりを（ゴール11）</c:v>
                </c:pt>
                <c:pt idx="11">
                  <c:v>つくる責任、つかう責任（ゴール12）</c:v>
                </c:pt>
                <c:pt idx="12">
                  <c:v>気候変動に具体的な対策を（ゴール13）</c:v>
                </c:pt>
                <c:pt idx="13">
                  <c:v>海の豊かさを守ろう（ゴール14）</c:v>
                </c:pt>
                <c:pt idx="14">
                  <c:v>陸の豊かさも守ろう（ゴール15）</c:v>
                </c:pt>
                <c:pt idx="15">
                  <c:v>平和と公正をすべての人に（ゴール16）</c:v>
                </c:pt>
                <c:pt idx="16">
                  <c:v>パートナーシップで目標を達成しよう（ゴール17）</c:v>
                </c:pt>
              </c:strCache>
            </c:strRef>
          </c:cat>
          <c:val>
            <c:numRef>
              <c:f>Sheet1!$K$2:$K$18</c:f>
              <c:numCache>
                <c:formatCode>0.0"%"</c:formatCode>
                <c:ptCount val="17"/>
                <c:pt idx="0">
                  <c:v>38.200000000000003</c:v>
                </c:pt>
                <c:pt idx="1">
                  <c:v>24.3</c:v>
                </c:pt>
                <c:pt idx="2">
                  <c:v>40</c:v>
                </c:pt>
                <c:pt idx="3">
                  <c:v>25.8</c:v>
                </c:pt>
                <c:pt idx="4">
                  <c:v>19.600000000000001</c:v>
                </c:pt>
                <c:pt idx="5">
                  <c:v>23.9</c:v>
                </c:pt>
                <c:pt idx="6">
                  <c:v>20.100000000000001</c:v>
                </c:pt>
                <c:pt idx="7">
                  <c:v>24.9</c:v>
                </c:pt>
                <c:pt idx="8">
                  <c:v>18</c:v>
                </c:pt>
                <c:pt idx="9">
                  <c:v>17.5</c:v>
                </c:pt>
                <c:pt idx="10">
                  <c:v>31</c:v>
                </c:pt>
                <c:pt idx="11">
                  <c:v>19.600000000000001</c:v>
                </c:pt>
                <c:pt idx="12">
                  <c:v>25.9</c:v>
                </c:pt>
                <c:pt idx="13">
                  <c:v>23.8</c:v>
                </c:pt>
                <c:pt idx="14">
                  <c:v>20.8</c:v>
                </c:pt>
                <c:pt idx="15">
                  <c:v>24.9</c:v>
                </c:pt>
                <c:pt idx="16">
                  <c:v>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CF-49D1-9073-116185566A8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3577936"/>
        <c:axId val="93571280"/>
      </c:barChart>
      <c:catAx>
        <c:axId val="9357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3571280"/>
        <c:crosses val="autoZero"/>
        <c:auto val="1"/>
        <c:lblAlgn val="ctr"/>
        <c:lblOffset val="100"/>
        <c:noMultiLvlLbl val="0"/>
      </c:catAx>
      <c:valAx>
        <c:axId val="93571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&quot;%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3577936"/>
        <c:crosses val="autoZero"/>
        <c:crossBetween val="between"/>
      </c:valAx>
      <c:spPr>
        <a:noFill/>
        <a:ln>
          <a:solidFill>
            <a:schemeClr val="tx1">
              <a:lumMod val="15000"/>
              <a:lumOff val="8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38930736855936082"/>
          <c:y val="0.95304475863539173"/>
          <c:w val="0.21809371837823355"/>
          <c:h val="4.69552110920254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638731103885652E-2"/>
          <c:y val="0"/>
          <c:w val="0.88053705662414083"/>
          <c:h val="0.7786558704947005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'Q6'!$C$1</c:f>
              <c:strCache>
                <c:ptCount val="1"/>
                <c:pt idx="0">
                  <c:v>賛同する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BCB-40AB-9EE6-71B0A38266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'Q6'!$B$2:$B$9</c:f>
              <c:strCache>
                <c:ptCount val="7"/>
                <c:pt idx="0">
                  <c:v>2021年9月</c:v>
                </c:pt>
                <c:pt idx="1">
                  <c:v>2022年3月</c:v>
                </c:pt>
                <c:pt idx="2">
                  <c:v>2022年9月</c:v>
                </c:pt>
                <c:pt idx="3">
                  <c:v>2023年3月</c:v>
                </c:pt>
                <c:pt idx="4">
                  <c:v>2023年9月</c:v>
                </c:pt>
                <c:pt idx="5">
                  <c:v>2024年3月</c:v>
                </c:pt>
                <c:pt idx="6">
                  <c:v>2024年9月</c:v>
                </c:pt>
              </c:strCache>
              <c:extLst/>
            </c:strRef>
          </c:cat>
          <c:val>
            <c:numRef>
              <c:f>'Q6'!$C$2:$C$9</c:f>
              <c:numCache>
                <c:formatCode>General</c:formatCode>
                <c:ptCount val="7"/>
                <c:pt idx="0" formatCode="0.0_ ">
                  <c:v>53.4</c:v>
                </c:pt>
                <c:pt idx="1">
                  <c:v>49.2</c:v>
                </c:pt>
                <c:pt idx="2" formatCode="0.0_ ">
                  <c:v>53</c:v>
                </c:pt>
                <c:pt idx="3" formatCode="@">
                  <c:v>43.8</c:v>
                </c:pt>
                <c:pt idx="4">
                  <c:v>51.6</c:v>
                </c:pt>
                <c:pt idx="5">
                  <c:v>52.3</c:v>
                </c:pt>
                <c:pt idx="6" formatCode="@">
                  <c:v>46.6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67C1-4E63-8094-2AE025F638F7}"/>
            </c:ext>
          </c:extLst>
        </c:ser>
        <c:ser>
          <c:idx val="1"/>
          <c:order val="1"/>
          <c:tx>
            <c:strRef>
              <c:f>'Q6'!$D$1</c:f>
              <c:strCache>
                <c:ptCount val="1"/>
                <c:pt idx="0">
                  <c:v>賛同しない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>
                  <a:alpha val="98000"/>
                </a:schemeClr>
              </a:solidFill>
            </a:ln>
            <a:effectLst/>
          </c:spPr>
          <c:invertIfNegative val="0"/>
          <c:dLbls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590-4E5F-A6BA-B51523A87F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'Q6'!$B$2:$B$9</c:f>
              <c:strCache>
                <c:ptCount val="7"/>
                <c:pt idx="0">
                  <c:v>2021年9月</c:v>
                </c:pt>
                <c:pt idx="1">
                  <c:v>2022年3月</c:v>
                </c:pt>
                <c:pt idx="2">
                  <c:v>2022年9月</c:v>
                </c:pt>
                <c:pt idx="3">
                  <c:v>2023年3月</c:v>
                </c:pt>
                <c:pt idx="4">
                  <c:v>2023年9月</c:v>
                </c:pt>
                <c:pt idx="5">
                  <c:v>2024年3月</c:v>
                </c:pt>
                <c:pt idx="6">
                  <c:v>2024年9月</c:v>
                </c:pt>
              </c:strCache>
              <c:extLst/>
            </c:strRef>
          </c:cat>
          <c:val>
            <c:numRef>
              <c:f>'Q6'!$D$2:$D$9</c:f>
              <c:numCache>
                <c:formatCode>General</c:formatCode>
                <c:ptCount val="7"/>
                <c:pt idx="0" formatCode="0.0_ ">
                  <c:v>5</c:v>
                </c:pt>
                <c:pt idx="1">
                  <c:v>4.7</c:v>
                </c:pt>
                <c:pt idx="2">
                  <c:v>7.1</c:v>
                </c:pt>
                <c:pt idx="3" formatCode="@">
                  <c:v>8.8000000000000007</c:v>
                </c:pt>
                <c:pt idx="4" formatCode="0.0_ ">
                  <c:v>9</c:v>
                </c:pt>
                <c:pt idx="5">
                  <c:v>7.8</c:v>
                </c:pt>
                <c:pt idx="6" formatCode="@">
                  <c:v>8.5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67C1-4E63-8094-2AE025F638F7}"/>
            </c:ext>
          </c:extLst>
        </c:ser>
        <c:ser>
          <c:idx val="2"/>
          <c:order val="2"/>
          <c:tx>
            <c:strRef>
              <c:f>'Q6'!$E$1</c:f>
              <c:strCache>
                <c:ptCount val="1"/>
                <c:pt idx="0">
                  <c:v>わからない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2590-4E5F-A6BA-B51523A87F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'Q6'!$B$2:$B$9</c:f>
              <c:strCache>
                <c:ptCount val="7"/>
                <c:pt idx="0">
                  <c:v>2021年9月</c:v>
                </c:pt>
                <c:pt idx="1">
                  <c:v>2022年3月</c:v>
                </c:pt>
                <c:pt idx="2">
                  <c:v>2022年9月</c:v>
                </c:pt>
                <c:pt idx="3">
                  <c:v>2023年3月</c:v>
                </c:pt>
                <c:pt idx="4">
                  <c:v>2023年9月</c:v>
                </c:pt>
                <c:pt idx="5">
                  <c:v>2024年3月</c:v>
                </c:pt>
                <c:pt idx="6">
                  <c:v>2024年9月</c:v>
                </c:pt>
              </c:strCache>
              <c:extLst/>
            </c:strRef>
          </c:cat>
          <c:val>
            <c:numRef>
              <c:f>'Q6'!$E$2:$E$9</c:f>
              <c:numCache>
                <c:formatCode>General</c:formatCode>
                <c:ptCount val="7"/>
                <c:pt idx="0" formatCode="0.0_ ">
                  <c:v>41.6</c:v>
                </c:pt>
                <c:pt idx="1">
                  <c:v>46.1</c:v>
                </c:pt>
                <c:pt idx="2">
                  <c:v>39.9</c:v>
                </c:pt>
                <c:pt idx="3" formatCode="@">
                  <c:v>47.4</c:v>
                </c:pt>
                <c:pt idx="4">
                  <c:v>39.4</c:v>
                </c:pt>
                <c:pt idx="5">
                  <c:v>39.9</c:v>
                </c:pt>
                <c:pt idx="6" formatCode="@">
                  <c:v>44.9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67C1-4E63-8094-2AE025F638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5"/>
        <c:overlap val="100"/>
        <c:axId val="501151519"/>
        <c:axId val="501151103"/>
      </c:barChart>
      <c:catAx>
        <c:axId val="501151519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01151103"/>
        <c:crosses val="autoZero"/>
        <c:auto val="1"/>
        <c:lblAlgn val="ctr"/>
        <c:lblOffset val="100"/>
        <c:noMultiLvlLbl val="0"/>
      </c:catAx>
      <c:valAx>
        <c:axId val="501151103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\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01151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106811838308135"/>
          <c:y val="0.90243176738297848"/>
          <c:w val="0.35539676950432941"/>
          <c:h val="9.75680947702646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562463582712773"/>
          <c:y val="1.6993704491665817E-3"/>
          <c:w val="0.82147344147493351"/>
          <c:h val="0.858767410505561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知っている</c:v>
                </c:pt>
              </c:strCache>
            </c:strRef>
          </c:tx>
          <c:spPr>
            <a:pattFill prst="ltVert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Sheet1!$B$2:$B$8</c:f>
              <c:strCache>
                <c:ptCount val="7"/>
                <c:pt idx="0">
                  <c:v>2021年9月（n=723）</c:v>
                </c:pt>
                <c:pt idx="1">
                  <c:v>2022年3月（n=795）</c:v>
                </c:pt>
                <c:pt idx="2">
                  <c:v>2022年9月（n=818）</c:v>
                </c:pt>
                <c:pt idx="3">
                  <c:v>2023年3月（n=841）</c:v>
                </c:pt>
                <c:pt idx="4">
                  <c:v>2023年9月（n=894）</c:v>
                </c:pt>
                <c:pt idx="5">
                  <c:v>2024年3月（n=871）</c:v>
                </c:pt>
                <c:pt idx="6">
                  <c:v>2024年9月（n=826）</c:v>
                </c:pt>
              </c:strCache>
            </c:strRef>
          </c:cat>
          <c:val>
            <c:numRef>
              <c:f>Sheet1!$C$2:$C$8</c:f>
              <c:numCache>
                <c:formatCode>0.0"%"</c:formatCode>
                <c:ptCount val="7"/>
                <c:pt idx="0">
                  <c:v>7.1</c:v>
                </c:pt>
                <c:pt idx="1">
                  <c:v>5</c:v>
                </c:pt>
                <c:pt idx="2">
                  <c:v>4.8</c:v>
                </c:pt>
                <c:pt idx="3">
                  <c:v>6.7776456599286563</c:v>
                </c:pt>
                <c:pt idx="4">
                  <c:v>10.7</c:v>
                </c:pt>
                <c:pt idx="5">
                  <c:v>9.1</c:v>
                </c:pt>
                <c:pt idx="6">
                  <c:v>8.1113801452784511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59-44F1-AB5D-584A7AB5285C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見たことがある又は聞いたことがある</c:v>
                </c:pt>
              </c:strCache>
            </c:strRef>
          </c:tx>
          <c:spPr>
            <a:pattFill prst="lt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Sheet1!$B$2:$B$8</c:f>
              <c:strCache>
                <c:ptCount val="7"/>
                <c:pt idx="0">
                  <c:v>2021年9月（n=723）</c:v>
                </c:pt>
                <c:pt idx="1">
                  <c:v>2022年3月（n=795）</c:v>
                </c:pt>
                <c:pt idx="2">
                  <c:v>2022年9月（n=818）</c:v>
                </c:pt>
                <c:pt idx="3">
                  <c:v>2023年3月（n=841）</c:v>
                </c:pt>
                <c:pt idx="4">
                  <c:v>2023年9月（n=894）</c:v>
                </c:pt>
                <c:pt idx="5">
                  <c:v>2024年3月（n=871）</c:v>
                </c:pt>
                <c:pt idx="6">
                  <c:v>2024年9月（n=826）</c:v>
                </c:pt>
              </c:strCache>
            </c:strRef>
          </c:cat>
          <c:val>
            <c:numRef>
              <c:f>Sheet1!$D$2:$D$8</c:f>
              <c:numCache>
                <c:formatCode>0.0"%"</c:formatCode>
                <c:ptCount val="7"/>
                <c:pt idx="0">
                  <c:v>21.6</c:v>
                </c:pt>
                <c:pt idx="1">
                  <c:v>25.6</c:v>
                </c:pt>
                <c:pt idx="2">
                  <c:v>24.7</c:v>
                </c:pt>
                <c:pt idx="3">
                  <c:v>23.900118906064208</c:v>
                </c:pt>
                <c:pt idx="4">
                  <c:v>22.6</c:v>
                </c:pt>
                <c:pt idx="5">
                  <c:v>24.6</c:v>
                </c:pt>
                <c:pt idx="6">
                  <c:v>25.907990314769975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A59-44F1-AB5D-584A7AB5285C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知らない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11668455420440335"/>
                  <c:y val="2.436474080410092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B0-409B-A95D-47FACE96B815}"/>
                </c:ext>
              </c:extLst>
            </c:dLbl>
            <c:dLbl>
              <c:idx val="1"/>
              <c:layout>
                <c:manualLayout>
                  <c:x val="-0.12016068230269845"/>
                  <c:y val="-1.11702686735940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501710322272453E-2"/>
                      <c:h val="9.47512915660868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5A59-44F1-AB5D-584A7AB5285C}"/>
                </c:ext>
              </c:extLst>
            </c:dLbl>
            <c:dLbl>
              <c:idx val="2"/>
              <c:layout>
                <c:manualLayout>
                  <c:x val="-0.11621936346759458"/>
                  <c:y val="1.150733388665185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36-442B-8C53-FC1C3899C383}"/>
                </c:ext>
              </c:extLst>
            </c:dLbl>
            <c:dLbl>
              <c:idx val="3"/>
              <c:layout>
                <c:manualLayout>
                  <c:x val="-0.12335386598891977"/>
                  <c:y val="1.333174465679144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76-45AB-A3D0-5D54DCD5CD10}"/>
                </c:ext>
              </c:extLst>
            </c:dLbl>
            <c:dLbl>
              <c:idx val="4"/>
              <c:layout>
                <c:manualLayout>
                  <c:x val="-0.13571132870695909"/>
                  <c:y val="-3.929256173186281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52-48C2-8B6D-52E4C1161C80}"/>
                </c:ext>
              </c:extLst>
            </c:dLbl>
            <c:dLbl>
              <c:idx val="5"/>
              <c:layout>
                <c:manualLayout>
                  <c:x val="-0.14129770571887687"/>
                  <c:y val="8.490056576214793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5F9-439F-AE09-41A7FB1BC195}"/>
                </c:ext>
              </c:extLst>
            </c:dLbl>
            <c:dLbl>
              <c:idx val="6"/>
              <c:layout>
                <c:manualLayout>
                  <c:x val="-0.13838327069109022"/>
                  <c:y val="-5.75366694332592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2C-4F01-AB39-28E3E8E55D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Sheet1!$B$2:$B$8</c:f>
              <c:strCache>
                <c:ptCount val="7"/>
                <c:pt idx="0">
                  <c:v>2021年9月（n=723）</c:v>
                </c:pt>
                <c:pt idx="1">
                  <c:v>2022年3月（n=795）</c:v>
                </c:pt>
                <c:pt idx="2">
                  <c:v>2022年9月（n=818）</c:v>
                </c:pt>
                <c:pt idx="3">
                  <c:v>2023年3月（n=841）</c:v>
                </c:pt>
                <c:pt idx="4">
                  <c:v>2023年9月（n=894）</c:v>
                </c:pt>
                <c:pt idx="5">
                  <c:v>2024年3月（n=871）</c:v>
                </c:pt>
                <c:pt idx="6">
                  <c:v>2024年9月（n=826）</c:v>
                </c:pt>
              </c:strCache>
            </c:strRef>
          </c:cat>
          <c:val>
            <c:numRef>
              <c:f>Sheet1!$E$2:$E$8</c:f>
              <c:numCache>
                <c:formatCode>0.0"%"</c:formatCode>
                <c:ptCount val="7"/>
                <c:pt idx="0">
                  <c:v>28.700000000000003</c:v>
                </c:pt>
                <c:pt idx="1">
                  <c:v>30.6</c:v>
                </c:pt>
                <c:pt idx="2">
                  <c:v>29.5</c:v>
                </c:pt>
                <c:pt idx="3">
                  <c:v>30.677764565992863</c:v>
                </c:pt>
                <c:pt idx="4">
                  <c:v>33.299999999999997</c:v>
                </c:pt>
                <c:pt idx="5">
                  <c:v>33.700000000000003</c:v>
                </c:pt>
                <c:pt idx="6">
                  <c:v>34.019370460048428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A59-44F1-AB5D-584A7AB5285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49676831"/>
        <c:axId val="249673087"/>
      </c:barChart>
      <c:catAx>
        <c:axId val="2496768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9673087"/>
        <c:crosses val="autoZero"/>
        <c:auto val="0"/>
        <c:lblAlgn val="ctr"/>
        <c:lblOffset val="100"/>
        <c:noMultiLvlLbl val="0"/>
      </c:catAx>
      <c:valAx>
        <c:axId val="249673087"/>
        <c:scaling>
          <c:orientation val="minMax"/>
        </c:scaling>
        <c:delete val="1"/>
        <c:axPos val="b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&quot;%&quot;" sourceLinked="1"/>
        <c:majorTickMark val="none"/>
        <c:minorTickMark val="none"/>
        <c:tickLblPos val="nextTo"/>
        <c:crossAx val="249676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16038709377573934"/>
          <c:y val="0.8730129462036671"/>
          <c:w val="0.49594744270590246"/>
          <c:h val="0.115479737063653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16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0.05107</cdr:x>
      <cdr:y>0.05899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-1540043" y="-2258149"/>
          <a:ext cx="501217" cy="2350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ja-JP" altLang="en-US" sz="12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0.90741</cdr:x>
      <cdr:y>0.09839</cdr:y>
    </cdr:from>
    <cdr:to>
      <cdr:x>0.95671</cdr:x>
      <cdr:y>0.2945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8167676" y="148428"/>
          <a:ext cx="443753" cy="2958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0.89475</cdr:x>
      <cdr:y>0.3838</cdr:y>
    </cdr:from>
    <cdr:to>
      <cdr:x>0.96074</cdr:x>
      <cdr:y>0.61039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7606511" y="551703"/>
          <a:ext cx="561002" cy="3257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b="0" dirty="0">
              <a:latin typeface="游ゴシック 本文"/>
            </a:rPr>
            <a:t>73.5</a:t>
          </a:r>
          <a:r>
            <a:rPr lang="en-US" altLang="ja-JP" sz="1050" b="0" dirty="0">
              <a:latin typeface="游ゴシック 本文"/>
            </a:rPr>
            <a:t>%</a:t>
          </a:r>
          <a:endParaRPr lang="ja-JP" altLang="en-US" sz="1050" b="0" dirty="0">
            <a:latin typeface="游ゴシック 本文"/>
          </a:endParaRPr>
        </a:p>
      </cdr:txBody>
    </cdr:sp>
  </cdr:relSizeAnchor>
  <cdr:relSizeAnchor xmlns:cdr="http://schemas.openxmlformats.org/drawingml/2006/chartDrawing">
    <cdr:from>
      <cdr:x>0.826</cdr:x>
      <cdr:y>0.10198</cdr:y>
    </cdr:from>
    <cdr:to>
      <cdr:x>0.90598</cdr:x>
      <cdr:y>0.28127</cdr:y>
    </cdr:to>
    <cdr:sp macro="" textlink="">
      <cdr:nvSpPr>
        <cdr:cNvPr id="4" name="テキスト ボックス 3"/>
        <cdr:cNvSpPr txBox="1"/>
      </cdr:nvSpPr>
      <cdr:spPr>
        <a:xfrm xmlns:a="http://schemas.openxmlformats.org/drawingml/2006/main">
          <a:off x="7234925" y="133630"/>
          <a:ext cx="700539" cy="2349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r>
            <a:rPr lang="en-US" altLang="ja-JP" sz="1100" b="1" dirty="0">
              <a:latin typeface="游ゴシック 本文"/>
            </a:rPr>
            <a:t>66.7</a:t>
          </a:r>
          <a:r>
            <a:rPr lang="en-US" altLang="ja-JP" sz="1400" b="1" dirty="0">
              <a:latin typeface="游ゴシック 本文"/>
            </a:rPr>
            <a:t>%</a:t>
          </a:r>
          <a:endParaRPr lang="ja-JP" altLang="en-US" sz="1400" b="1" dirty="0">
            <a:latin typeface="游ゴシック 本文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5" cy="498475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r">
              <a:defRPr sz="1200"/>
            </a:lvl1pPr>
          </a:lstStyle>
          <a:p>
            <a:fld id="{0F0C5879-C207-4D73-ADAE-F41AE4015053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95375" y="1243013"/>
            <a:ext cx="46164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4" rIns="91425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0"/>
            <a:ext cx="5445125" cy="3913187"/>
          </a:xfrm>
          <a:prstGeom prst="rect">
            <a:avLst/>
          </a:prstGeom>
        </p:spPr>
        <p:txBody>
          <a:bodyPr vert="horz" lIns="91425" tIns="45714" rIns="91425" bIns="457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8475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3"/>
            <a:ext cx="2949575" cy="498475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r">
              <a:defRPr sz="1200"/>
            </a:lvl1pPr>
          </a:lstStyle>
          <a:p>
            <a:fld id="{F6265758-DF64-4FEF-BF39-5B494A79E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326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65758-DF64-4FEF-BF39-5B494A79E47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936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78222"/>
            <a:ext cx="8420100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781306"/>
            <a:ext cx="7429500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50B-D8C0-44AF-8E5C-89B6DCD4CAEE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8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7735-3CE1-45D2-9C92-D867D9216D27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27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83297"/>
            <a:ext cx="2135981" cy="610108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83297"/>
            <a:ext cx="6284119" cy="610108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B8DA-56B5-4158-B70A-2C37A5F4D6CE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755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89D2-C05A-4D6F-8B6E-8DCC05FAD8B5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120943"/>
            <a:ext cx="682898" cy="377917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/>
          <a:lstStyle>
            <a:lvl1pPr algn="ct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7B20388F-A125-4D2E-BBF0-E240911E1C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83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5CAC-6FFF-49B7-AC71-BD905E4738A3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02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94831"/>
            <a:ext cx="8543925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817876"/>
            <a:ext cx="8543925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F2D-816D-4C9C-8E93-9775826336D4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288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916484"/>
            <a:ext cx="4210050" cy="456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916484"/>
            <a:ext cx="4210050" cy="456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E976-3691-4ADD-B9B6-C575BCFC738C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85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83299"/>
            <a:ext cx="8543925" cy="139153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764832"/>
            <a:ext cx="4190702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629749"/>
            <a:ext cx="4190702" cy="38679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764832"/>
            <a:ext cx="4211340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629749"/>
            <a:ext cx="4211340" cy="38679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0A88-7CD2-4BAC-A01D-911E4ACD2C9E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31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D7B8-86D4-40D6-A027-E17EBAA6FDE3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96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571B-9E1F-44B7-97CF-7F0AF1699C33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4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79954"/>
            <a:ext cx="3194943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1036570"/>
            <a:ext cx="5014913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159794"/>
            <a:ext cx="3194943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14FB-4BE6-40E0-B7EF-F039431F8D3C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290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79954"/>
            <a:ext cx="3194943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1036570"/>
            <a:ext cx="5014913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159794"/>
            <a:ext cx="3194943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EB7D-7546-49BB-9DAB-84AAB1E186DA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313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83299"/>
            <a:ext cx="8543925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916484"/>
            <a:ext cx="8543925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672698"/>
            <a:ext cx="222885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227D1-5AFF-45D3-8CBD-92BFA66D22B5}" type="datetime1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672698"/>
            <a:ext cx="334327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672698"/>
            <a:ext cx="222885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959937" rtl="0" eaLnBrk="1" latinLnBrk="0" hangingPunct="1">
        <a:lnSpc>
          <a:spcPct val="90000"/>
        </a:lnSpc>
        <a:spcBef>
          <a:spcPct val="0"/>
        </a:spcBef>
        <a:buNone/>
        <a:defRPr kumimoji="1"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2578325"/>
            <a:ext cx="9906000" cy="157930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認知度調査（</a:t>
            </a: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Q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ネット）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月調査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513715" y="4494820"/>
            <a:ext cx="7590180" cy="496834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大阪府のネット調査（おおさか</a:t>
            </a:r>
            <a:r>
              <a:rPr lang="en-US" altLang="ja-JP" sz="1400" dirty="0">
                <a:latin typeface="+mn-ea"/>
              </a:rPr>
              <a:t>Q</a:t>
            </a:r>
            <a:r>
              <a:rPr lang="ja-JP" altLang="en-US" sz="1400" dirty="0">
                <a:latin typeface="+mn-ea"/>
              </a:rPr>
              <a:t>ネット）を活用して、府民を対象に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の認知度を調査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（対象者条件：</a:t>
            </a:r>
            <a:r>
              <a:rPr lang="en-US" altLang="ja-JP" sz="1400" dirty="0">
                <a:latin typeface="+mn-ea"/>
              </a:rPr>
              <a:t>18</a:t>
            </a:r>
            <a:r>
              <a:rPr lang="ja-JP" altLang="ja-JP" sz="1400" dirty="0">
                <a:latin typeface="+mn-ea"/>
              </a:rPr>
              <a:t>歳以上の男女</a:t>
            </a:r>
            <a:r>
              <a:rPr lang="ja-JP" altLang="en-US" sz="1400" dirty="0">
                <a:latin typeface="+mn-ea"/>
              </a:rPr>
              <a:t>、サンプル数：１</a:t>
            </a:r>
            <a:r>
              <a:rPr lang="en-US" altLang="ja-JP" sz="1400" dirty="0">
                <a:latin typeface="+mn-ea"/>
              </a:rPr>
              <a:t>,000</a:t>
            </a:r>
            <a:r>
              <a:rPr lang="ja-JP" altLang="ja-JP" sz="1400" dirty="0">
                <a:latin typeface="+mn-ea"/>
              </a:rPr>
              <a:t>名</a:t>
            </a:r>
            <a:r>
              <a:rPr lang="ja-JP" altLang="en-US" sz="1400" dirty="0">
                <a:latin typeface="+mn-ea"/>
              </a:rPr>
              <a:t>）</a:t>
            </a:r>
            <a:endParaRPr lang="en-US" altLang="ja-JP" sz="1400" dirty="0">
              <a:latin typeface="+mn-ea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23579A07-9680-4656-8A32-26CC69F1B4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859525"/>
              </p:ext>
            </p:extLst>
          </p:nvPr>
        </p:nvGraphicFramePr>
        <p:xfrm>
          <a:off x="7344090" y="129896"/>
          <a:ext cx="2405336" cy="462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2668">
                  <a:extLst>
                    <a:ext uri="{9D8B030D-6E8A-4147-A177-3AD203B41FA5}">
                      <a16:colId xmlns:a16="http://schemas.microsoft.com/office/drawing/2014/main" val="526443587"/>
                    </a:ext>
                  </a:extLst>
                </a:gridCol>
                <a:gridCol w="1202668">
                  <a:extLst>
                    <a:ext uri="{9D8B030D-6E8A-4147-A177-3AD203B41FA5}">
                      <a16:colId xmlns:a16="http://schemas.microsoft.com/office/drawing/2014/main" val="3631240380"/>
                    </a:ext>
                  </a:extLst>
                </a:gridCol>
              </a:tblGrid>
              <a:tr h="24341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zh-TW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zh-TW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zh-TW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 大阪府</a:t>
                      </a:r>
                      <a:r>
                        <a:rPr kumimoji="1" lang="en-US" altLang="zh-TW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kumimoji="1" lang="zh-TW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有識者会議（第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r>
                        <a:rPr kumimoji="1" lang="zh-TW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248060"/>
                  </a:ext>
                </a:extLst>
              </a:tr>
              <a:tr h="2187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令和７年３月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参考資料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896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996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意識度（全体）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9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7734" y="1456963"/>
            <a:ext cx="3039471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意識度（全体）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77002" y="571178"/>
            <a:ext cx="9615638" cy="868528"/>
          </a:xfrm>
          <a:prstGeom prst="rect">
            <a:avLst/>
          </a:prstGeom>
          <a:ln w="12700">
            <a:noFill/>
          </a:ln>
        </p:spPr>
        <p:txBody>
          <a:bodyPr wrap="square" anchor="t">
            <a:noAutofit/>
          </a:bodyPr>
          <a:lstStyle/>
          <a:p>
            <a:pPr marL="182563" indent="-182563"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 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を「常に意識している」、「よく意識している」、「たまに意識している」の合計は、</a:t>
            </a:r>
            <a:r>
              <a:rPr lang="en-US" altLang="ja-JP" sz="1400" dirty="0">
                <a:latin typeface="+mn-ea"/>
              </a:rPr>
              <a:t>66.7%</a:t>
            </a:r>
            <a:r>
              <a:rPr lang="ja-JP" altLang="en-US" sz="1400" dirty="0">
                <a:latin typeface="+mn-ea"/>
              </a:rPr>
              <a:t>。</a:t>
            </a:r>
            <a:endParaRPr lang="en-US" altLang="ja-JP" sz="1400" dirty="0">
              <a:latin typeface="+mn-ea"/>
            </a:endParaRPr>
          </a:p>
          <a:p>
            <a:pPr marL="182563" indent="-182563">
              <a:lnSpc>
                <a:spcPts val="2096"/>
              </a:lnSpc>
              <a:tabLst>
                <a:tab pos="182563" algn="l"/>
              </a:tabLst>
            </a:pPr>
            <a:r>
              <a:rPr lang="ja-JP" altLang="en-US" sz="1400" dirty="0">
                <a:latin typeface="+mn-ea"/>
              </a:rPr>
              <a:t>〇 「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を知っている」と回答した方は、「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という言葉は聞いたことがある、又はロゴを見たことがある」と回答した方より、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の意識度が高い。</a:t>
            </a:r>
            <a:endParaRPr lang="en-US" altLang="ja-JP" sz="1400" dirty="0">
              <a:latin typeface="+mn-ea"/>
            </a:endParaRPr>
          </a:p>
        </p:txBody>
      </p:sp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5466401"/>
              </p:ext>
            </p:extLst>
          </p:nvPr>
        </p:nvGraphicFramePr>
        <p:xfrm>
          <a:off x="567891" y="1808187"/>
          <a:ext cx="8758989" cy="1310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67D72F2-B0C3-4ABD-8D51-98CAFD1CE312}"/>
              </a:ext>
            </a:extLst>
          </p:cNvPr>
          <p:cNvSpPr txBox="1"/>
          <p:nvPr/>
        </p:nvSpPr>
        <p:spPr>
          <a:xfrm>
            <a:off x="407732" y="3384173"/>
            <a:ext cx="3989006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を知っている）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8D4FD9C-C396-4504-84E3-0C914EFD1720}"/>
              </a:ext>
            </a:extLst>
          </p:cNvPr>
          <p:cNvSpPr txBox="1"/>
          <p:nvPr/>
        </p:nvSpPr>
        <p:spPr>
          <a:xfrm>
            <a:off x="5326382" y="3307306"/>
            <a:ext cx="4248084" cy="64633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という言葉は聞い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たことがある、又はロゴを見たことがある）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ED514E31-2975-4A9D-B970-0C2195F21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6478508"/>
              </p:ext>
            </p:extLst>
          </p:nvPr>
        </p:nvGraphicFramePr>
        <p:xfrm>
          <a:off x="5326382" y="3733403"/>
          <a:ext cx="4171886" cy="346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グラフ 19">
            <a:extLst>
              <a:ext uri="{FF2B5EF4-FFF2-40B4-BE49-F238E27FC236}">
                <a16:creationId xmlns:a16="http://schemas.microsoft.com/office/drawing/2014/main" id="{CEAFC095-D966-4982-A0DB-7C0D723567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5677001"/>
              </p:ext>
            </p:extLst>
          </p:nvPr>
        </p:nvGraphicFramePr>
        <p:xfrm>
          <a:off x="407732" y="3733403"/>
          <a:ext cx="4171886" cy="346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11404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意識度（性別・年齢別）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10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graphicFrame>
        <p:nvGraphicFramePr>
          <p:cNvPr id="13" name="グラフ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5592855"/>
              </p:ext>
            </p:extLst>
          </p:nvPr>
        </p:nvGraphicFramePr>
        <p:xfrm>
          <a:off x="2" y="3656973"/>
          <a:ext cx="9905998" cy="3445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95313" y="3824041"/>
            <a:ext cx="844362" cy="2765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1000" dirty="0"/>
              <a:t>18</a:t>
            </a:r>
            <a:r>
              <a:rPr kumimoji="1" lang="ja-JP" altLang="en-US" sz="1000" dirty="0"/>
              <a:t>～</a:t>
            </a:r>
            <a:r>
              <a:rPr kumimoji="1" lang="en-US" altLang="ja-JP" sz="1000" dirty="0"/>
              <a:t>20</a:t>
            </a:r>
            <a:r>
              <a:rPr kumimoji="1" lang="ja-JP" altLang="en-US" sz="1000" dirty="0"/>
              <a:t>歳代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5313" y="4418548"/>
            <a:ext cx="844362" cy="295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1000" dirty="0"/>
              <a:t>30</a:t>
            </a:r>
            <a:r>
              <a:rPr kumimoji="1" lang="ja-JP" altLang="en-US" sz="1000" dirty="0"/>
              <a:t>歳代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5313" y="5027601"/>
            <a:ext cx="844362" cy="305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1000" dirty="0"/>
              <a:t>40</a:t>
            </a:r>
            <a:r>
              <a:rPr kumimoji="1" lang="ja-JP" altLang="en-US" sz="1000" dirty="0"/>
              <a:t>歳代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5313" y="5631506"/>
            <a:ext cx="844362" cy="286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1000" dirty="0"/>
              <a:t>50</a:t>
            </a:r>
            <a:r>
              <a:rPr kumimoji="1" lang="ja-JP" altLang="en-US" sz="1000" dirty="0"/>
              <a:t>歳代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5313" y="6160335"/>
            <a:ext cx="844362" cy="3242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1000" dirty="0"/>
              <a:t>60</a:t>
            </a:r>
            <a:r>
              <a:rPr kumimoji="1" lang="ja-JP" altLang="en-US" sz="1000" dirty="0"/>
              <a:t>歳代以上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95313" y="553921"/>
            <a:ext cx="9693485" cy="621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○ 男女別では、女性の意識度が高い傾向にある。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○</a:t>
            </a:r>
            <a:r>
              <a:rPr lang="en-US" altLang="ja-JP" sz="1400" dirty="0">
                <a:latin typeface="+mn-ea"/>
              </a:rPr>
              <a:t> 18</a:t>
            </a:r>
            <a:r>
              <a:rPr lang="ja-JP" altLang="en-US" sz="1400" dirty="0">
                <a:latin typeface="+mn-ea"/>
              </a:rPr>
              <a:t>～</a:t>
            </a:r>
            <a:r>
              <a:rPr lang="en-US" altLang="ja-JP" sz="1400" dirty="0">
                <a:latin typeface="+mn-ea"/>
              </a:rPr>
              <a:t>20</a:t>
            </a:r>
            <a:r>
              <a:rPr lang="ja-JP" altLang="en-US" sz="1400" dirty="0">
                <a:latin typeface="+mn-ea"/>
              </a:rPr>
              <a:t>歳代、</a:t>
            </a:r>
            <a:r>
              <a:rPr lang="en-US" altLang="ja-JP" sz="1400" dirty="0">
                <a:latin typeface="+mn-ea"/>
              </a:rPr>
              <a:t>30</a:t>
            </a:r>
            <a:r>
              <a:rPr lang="ja-JP" altLang="en-US" sz="1400" dirty="0">
                <a:latin typeface="+mn-ea"/>
              </a:rPr>
              <a:t>代の意識度は</a:t>
            </a:r>
            <a:r>
              <a:rPr lang="en-US" altLang="ja-JP" sz="1400" dirty="0">
                <a:latin typeface="+mn-ea"/>
              </a:rPr>
              <a:t>60%</a:t>
            </a:r>
            <a:r>
              <a:rPr lang="ja-JP" altLang="en-US" sz="1400" dirty="0">
                <a:latin typeface="+mn-ea"/>
              </a:rPr>
              <a:t>を下回っている。</a:t>
            </a:r>
            <a:endParaRPr lang="en-US" altLang="ja-JP" sz="1400" dirty="0">
              <a:latin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E7E057A-E127-4E9F-AC75-D2A8140ABB38}"/>
              </a:ext>
            </a:extLst>
          </p:cNvPr>
          <p:cNvSpPr txBox="1"/>
          <p:nvPr/>
        </p:nvSpPr>
        <p:spPr>
          <a:xfrm>
            <a:off x="95313" y="1231276"/>
            <a:ext cx="6094725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意識度（性別）</a:t>
            </a:r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FEA78BBB-C579-4554-A78F-9FBC8478AE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5525522"/>
              </p:ext>
            </p:extLst>
          </p:nvPr>
        </p:nvGraphicFramePr>
        <p:xfrm>
          <a:off x="1043832" y="1666603"/>
          <a:ext cx="8862166" cy="1588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54ED07C-DB73-49A4-8CDB-CC150415912D}"/>
              </a:ext>
            </a:extLst>
          </p:cNvPr>
          <p:cNvSpPr txBox="1"/>
          <p:nvPr/>
        </p:nvSpPr>
        <p:spPr>
          <a:xfrm>
            <a:off x="334650" y="1799684"/>
            <a:ext cx="574001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sz="1000" dirty="0"/>
              <a:t>男　性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A127E4-EC50-42F7-B175-56A2D4B816F6}"/>
              </a:ext>
            </a:extLst>
          </p:cNvPr>
          <p:cNvSpPr txBox="1"/>
          <p:nvPr/>
        </p:nvSpPr>
        <p:spPr>
          <a:xfrm>
            <a:off x="95313" y="3150892"/>
            <a:ext cx="6094725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意識度（年齢別）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F574DEB-E16A-4F29-B560-4B755C20EF74}"/>
              </a:ext>
            </a:extLst>
          </p:cNvPr>
          <p:cNvSpPr txBox="1"/>
          <p:nvPr/>
        </p:nvSpPr>
        <p:spPr>
          <a:xfrm>
            <a:off x="334649" y="2331794"/>
            <a:ext cx="574001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sz="1000" dirty="0"/>
              <a:t>女　性</a:t>
            </a:r>
          </a:p>
        </p:txBody>
      </p:sp>
    </p:spTree>
    <p:extLst>
      <p:ext uri="{BB962C8B-B14F-4D97-AF65-F5344CB8AC3E}">
        <p14:creationId xmlns:p14="http://schemas.microsoft.com/office/powerpoint/2010/main" val="2802196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その他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11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07442" y="553921"/>
            <a:ext cx="9681356" cy="1262874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 marL="174625" indent="-174625"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 どういった団体等が行う取組みに興味があるかについては、「市町村」、「国」 、 「大阪府庁」、 「企業」の割  合が高い。</a:t>
            </a:r>
            <a:endParaRPr lang="en-US" altLang="ja-JP" sz="1400" dirty="0">
              <a:latin typeface="+mn-ea"/>
            </a:endParaRPr>
          </a:p>
          <a:p>
            <a:pPr marL="174625" indent="-174625"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 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を広めるため大阪府に期待する取組みは、「情報提供・広報活動」 、「具体的な行動を考えるためのヒントの提示」 、 「イベント・セミナーの開催」 の割合が高い。</a:t>
            </a:r>
            <a:endParaRPr lang="en-US" altLang="ja-JP" sz="1400" dirty="0">
              <a:latin typeface="+mn-ea"/>
            </a:endParaRPr>
          </a:p>
        </p:txBody>
      </p:sp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184553690"/>
              </p:ext>
            </p:extLst>
          </p:nvPr>
        </p:nvGraphicFramePr>
        <p:xfrm>
          <a:off x="5153516" y="1816795"/>
          <a:ext cx="4754086" cy="5338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4082560085"/>
              </p:ext>
            </p:extLst>
          </p:nvPr>
        </p:nvGraphicFramePr>
        <p:xfrm>
          <a:off x="296739" y="1896097"/>
          <a:ext cx="4661143" cy="5259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203796" y="1896097"/>
            <a:ext cx="47540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■どういった団体等が行う取組みに興味があるか　</a:t>
            </a:r>
            <a:endParaRPr kumimoji="1" lang="en-US" altLang="ja-JP" sz="1600" b="1" dirty="0"/>
          </a:p>
          <a:p>
            <a:r>
              <a:rPr kumimoji="1" lang="ja-JP" altLang="en-US" sz="1600" b="1" dirty="0"/>
              <a:t>　　　　　　　　　　　　　　 　（複数選択可）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BC15C03-52CD-4843-B301-8DA3942D5F1C}"/>
              </a:ext>
            </a:extLst>
          </p:cNvPr>
          <p:cNvSpPr txBox="1"/>
          <p:nvPr/>
        </p:nvSpPr>
        <p:spPr>
          <a:xfrm>
            <a:off x="6027833" y="1896097"/>
            <a:ext cx="3005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defRPr sz="1600" b="1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1" lang="ja-JP" altLang="en-US" sz="1600" b="1" dirty="0"/>
              <a:t>■</a:t>
            </a:r>
            <a:r>
              <a:rPr lang="ja-JP" altLang="en-US" sz="1600" b="1" dirty="0">
                <a:solidFill>
                  <a:schemeClr val="tx1"/>
                </a:solidFill>
              </a:rPr>
              <a:t>大阪府に期待する取組み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pPr algn="ctr" rtl="0">
              <a:defRPr sz="1600" b="1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1" lang="en-US" altLang="ja-JP" sz="1600" b="1" i="0" u="none" strike="noStrike" baseline="0" dirty="0">
                <a:effectLst/>
              </a:rPr>
              <a:t>    </a:t>
            </a:r>
            <a:r>
              <a:rPr kumimoji="1" lang="ja-JP" altLang="en-US" sz="1600" b="1" i="0" u="none" strike="noStrike" baseline="0" dirty="0">
                <a:effectLst/>
              </a:rPr>
              <a:t>　　　　　</a:t>
            </a:r>
            <a:r>
              <a:rPr kumimoji="1" lang="ja-JP" altLang="ja-JP" sz="1600" b="1" i="0" u="none" strike="noStrike" baseline="0" dirty="0">
                <a:effectLst/>
              </a:rPr>
              <a:t>（複数選択可）</a:t>
            </a:r>
            <a:endParaRPr lang="ja-JP" alt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28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94206" y="636701"/>
            <a:ext cx="9693105" cy="6444583"/>
          </a:xfrm>
          <a:prstGeom prst="roundRect">
            <a:avLst>
              <a:gd name="adj" fmla="val 5593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00" dirty="0"/>
          </a:p>
        </p:txBody>
      </p:sp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を意識して行動していること（主な意見）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12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A27FEC9-5BBB-4362-BA00-1990F105591D}"/>
              </a:ext>
            </a:extLst>
          </p:cNvPr>
          <p:cNvSpPr txBox="1"/>
          <p:nvPr/>
        </p:nvSpPr>
        <p:spPr>
          <a:xfrm>
            <a:off x="530085" y="1250585"/>
            <a:ext cx="4771531" cy="521681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マイバッグ、マイボトル、マイ箸を持参する。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買い物のときにエコバッグを持参する。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二酸化炭素の排出が少ない商品を購入している。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サステナブルグッズやフェアトレード製品を購入する。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詰め替えできるものは詰め替えの品を買う。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使う側の責任を常に意識し消費生活を送っている。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地産の食品を購入し残さず食べる。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食べれる量だけ食料を購入し、なるべく廃棄を出さない。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すぐにものを捨てるのではなく、可能な限り使うようにする。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使える物でいらなくなったものは人に譲る。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リサイクルやリユースによるごみの削減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過剰包装を避ける。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27FEC9-5BBB-4362-BA00-1990F105591D}"/>
              </a:ext>
            </a:extLst>
          </p:cNvPr>
          <p:cNvSpPr txBox="1"/>
          <p:nvPr/>
        </p:nvSpPr>
        <p:spPr>
          <a:xfrm>
            <a:off x="4872862" y="1250585"/>
            <a:ext cx="4771531" cy="45397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河川や海岸のゴミ拾いに参加するようにしている。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節水、節電を心掛ける。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エアコンの設定温度は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28℃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にする。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環境に負荷を与えないように、合成洗剤など使わず水資源を大事にすることを心がけている。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近場では徒歩や自転車での移動を心掛ける。　　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家に植物を植えグリーンカーテンを作って涼をとれるようにしている。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寄付をする。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健康づくりに関する活動にボランティアで参加する。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男女平等を心掛ける。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spcBef>
                <a:spcPts val="1800"/>
              </a:spcBef>
              <a:tabLst>
                <a:tab pos="6239554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ジェンダーについてはあるがままを受け入れる。　　　　　　　　等</a:t>
            </a:r>
          </a:p>
        </p:txBody>
      </p:sp>
    </p:spTree>
    <p:extLst>
      <p:ext uri="{BB962C8B-B14F-4D97-AF65-F5344CB8AC3E}">
        <p14:creationId xmlns:p14="http://schemas.microsoft.com/office/powerpoint/2010/main" val="96680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認知度（大阪）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1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graphicFrame>
        <p:nvGraphicFramePr>
          <p:cNvPr id="10" name="コンテンツ プレースホルダー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253938"/>
              </p:ext>
            </p:extLst>
          </p:nvPr>
        </p:nvGraphicFramePr>
        <p:xfrm>
          <a:off x="168790" y="1357162"/>
          <a:ext cx="9620007" cy="5402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168790" y="685170"/>
            <a:ext cx="6065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府民全体の認知度は、</a:t>
            </a:r>
            <a:r>
              <a:rPr lang="en-US" altLang="ja-JP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82.6%</a:t>
            </a:r>
            <a:r>
              <a:rPr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月時点）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4396" y="6759658"/>
            <a:ext cx="9737208" cy="342954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「</a:t>
            </a:r>
            <a:r>
              <a:rPr lang="en-US" altLang="ja-JP" sz="1200" dirty="0">
                <a:latin typeface="+mn-ea"/>
              </a:rPr>
              <a:t>SDGs</a:t>
            </a:r>
            <a:r>
              <a:rPr lang="ja-JP" altLang="en-US" sz="1200" dirty="0">
                <a:latin typeface="+mn-ea"/>
              </a:rPr>
              <a:t>を知っている」と「 </a:t>
            </a:r>
            <a:r>
              <a:rPr lang="en-US" altLang="ja-JP" sz="1200" dirty="0">
                <a:latin typeface="+mn-ea"/>
              </a:rPr>
              <a:t>SDGs</a:t>
            </a:r>
            <a:r>
              <a:rPr lang="ja-JP" altLang="en-US" sz="1200" dirty="0">
                <a:latin typeface="+mn-ea"/>
              </a:rPr>
              <a:t>という言葉を聞いたことがある、または、ロゴを見たことがある」の合計を</a:t>
            </a:r>
            <a:r>
              <a:rPr lang="en-US" altLang="ja-JP" sz="1200" dirty="0">
                <a:latin typeface="+mn-ea"/>
              </a:rPr>
              <a:t>SDGs</a:t>
            </a:r>
            <a:r>
              <a:rPr lang="ja-JP" altLang="en-US" sz="1200" dirty="0">
                <a:latin typeface="+mn-ea"/>
              </a:rPr>
              <a:t>の認知度としている。</a:t>
            </a:r>
            <a:endParaRPr lang="en-US" altLang="ja-JP" sz="1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83836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認知度（全体）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2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3913" y="553921"/>
            <a:ext cx="9498274" cy="410498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 直近</a:t>
            </a:r>
            <a:r>
              <a:rPr lang="en-US" altLang="ja-JP" sz="1400" dirty="0">
                <a:latin typeface="+mn-ea"/>
              </a:rPr>
              <a:t>2</a:t>
            </a:r>
            <a:r>
              <a:rPr lang="ja-JP" altLang="en-US" sz="1400" dirty="0">
                <a:latin typeface="+mn-ea"/>
              </a:rPr>
              <a:t>年の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の認知度は、概ね</a:t>
            </a:r>
            <a:r>
              <a:rPr lang="en-US" altLang="ja-JP" sz="1400" dirty="0">
                <a:latin typeface="+mn-ea"/>
              </a:rPr>
              <a:t>80%</a:t>
            </a:r>
            <a:r>
              <a:rPr lang="ja-JP" altLang="en-US" sz="1400" dirty="0">
                <a:latin typeface="+mn-ea"/>
              </a:rPr>
              <a:t>を超える水準で推移している。</a:t>
            </a:r>
            <a:endParaRPr lang="en-US" altLang="ja-JP" sz="1400" dirty="0">
              <a:latin typeface="+mn-ea"/>
            </a:endParaRPr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3320869636"/>
              </p:ext>
            </p:extLst>
          </p:nvPr>
        </p:nvGraphicFramePr>
        <p:xfrm>
          <a:off x="550806" y="1041983"/>
          <a:ext cx="9091381" cy="5797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3134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グラフ 13">
            <a:extLst>
              <a:ext uri="{FF2B5EF4-FFF2-40B4-BE49-F238E27FC236}">
                <a16:creationId xmlns:a16="http://schemas.microsoft.com/office/drawing/2014/main" id="{69584034-4FEE-42C5-8D33-BD3E141DF3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4884827"/>
              </p:ext>
            </p:extLst>
          </p:nvPr>
        </p:nvGraphicFramePr>
        <p:xfrm>
          <a:off x="5260791" y="1257459"/>
          <a:ext cx="4716133" cy="384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-2" y="7005"/>
            <a:ext cx="9906000" cy="472343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認知度（年齢別）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081829" y="3889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3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479348"/>
            <a:ext cx="9602338" cy="778111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○ </a:t>
            </a:r>
            <a:r>
              <a:rPr lang="en-US" altLang="ja-JP" sz="1400" dirty="0">
                <a:latin typeface="+mn-ea"/>
              </a:rPr>
              <a:t>18</a:t>
            </a:r>
            <a:r>
              <a:rPr lang="ja-JP" altLang="en-US" sz="1400" dirty="0">
                <a:latin typeface="+mn-ea"/>
              </a:rPr>
              <a:t>歳～</a:t>
            </a:r>
            <a:r>
              <a:rPr lang="en-US" altLang="ja-JP" sz="1400" dirty="0">
                <a:latin typeface="+mn-ea"/>
              </a:rPr>
              <a:t>20</a:t>
            </a:r>
            <a:r>
              <a:rPr lang="ja-JP" altLang="en-US" sz="1400" dirty="0">
                <a:latin typeface="+mn-ea"/>
              </a:rPr>
              <a:t>歳代、</a:t>
            </a:r>
            <a:r>
              <a:rPr lang="en-US" altLang="ja-JP" sz="1400" dirty="0">
                <a:latin typeface="+mn-ea"/>
              </a:rPr>
              <a:t>30</a:t>
            </a:r>
            <a:r>
              <a:rPr lang="ja-JP" altLang="en-US" sz="1400" dirty="0">
                <a:latin typeface="+mn-ea"/>
              </a:rPr>
              <a:t>歳代では、認知度が</a:t>
            </a:r>
            <a:r>
              <a:rPr lang="en-US" altLang="ja-JP" sz="1400" dirty="0">
                <a:latin typeface="+mn-ea"/>
              </a:rPr>
              <a:t>80%</a:t>
            </a:r>
            <a:r>
              <a:rPr lang="ja-JP" altLang="en-US" sz="1400" dirty="0">
                <a:latin typeface="+mn-ea"/>
              </a:rPr>
              <a:t>を下回っている。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○</a:t>
            </a:r>
            <a:r>
              <a:rPr lang="en-US" altLang="ja-JP" sz="1400" dirty="0">
                <a:latin typeface="+mn-ea"/>
              </a:rPr>
              <a:t> </a:t>
            </a:r>
            <a:r>
              <a:rPr lang="ja-JP" altLang="en-US" sz="1400" dirty="0">
                <a:latin typeface="+mn-ea"/>
              </a:rPr>
              <a:t>「 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を知っている」と回答した方の割合は、</a:t>
            </a:r>
            <a:r>
              <a:rPr lang="en-US" altLang="ja-JP" sz="1400" dirty="0">
                <a:latin typeface="+mn-ea"/>
              </a:rPr>
              <a:t>50</a:t>
            </a:r>
            <a:r>
              <a:rPr lang="ja-JP" altLang="en-US" sz="1400" dirty="0">
                <a:latin typeface="+mn-ea"/>
              </a:rPr>
              <a:t>歳代を除いて</a:t>
            </a:r>
            <a:r>
              <a:rPr lang="en-US" altLang="ja-JP" sz="1400" dirty="0">
                <a:latin typeface="+mn-ea"/>
              </a:rPr>
              <a:t>40%</a:t>
            </a:r>
            <a:r>
              <a:rPr lang="ja-JP" altLang="en-US" sz="1400" dirty="0">
                <a:latin typeface="+mn-ea"/>
              </a:rPr>
              <a:t>を上回っている。</a:t>
            </a:r>
            <a:endParaRPr lang="en-US" altLang="ja-JP" sz="1400" dirty="0">
              <a:latin typeface="+mn-ea"/>
            </a:endParaRPr>
          </a:p>
        </p:txBody>
      </p:sp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4191123321"/>
              </p:ext>
            </p:extLst>
          </p:nvPr>
        </p:nvGraphicFramePr>
        <p:xfrm>
          <a:off x="70922" y="1248356"/>
          <a:ext cx="4871646" cy="5902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86791" y="1865676"/>
            <a:ext cx="341184" cy="907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1000" dirty="0"/>
              <a:t>18</a:t>
            </a:r>
            <a:r>
              <a:rPr kumimoji="1" lang="ja-JP" altLang="en-US" sz="1000" dirty="0"/>
              <a:t>歳～</a:t>
            </a:r>
            <a:r>
              <a:rPr kumimoji="1" lang="en-US" altLang="ja-JP" sz="1000" dirty="0"/>
              <a:t>20</a:t>
            </a:r>
            <a:r>
              <a:rPr kumimoji="1" lang="ja-JP" altLang="en-US" sz="1000" dirty="0"/>
              <a:t>歳代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6792" y="3972986"/>
            <a:ext cx="341184" cy="6539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1000" dirty="0"/>
              <a:t>30</a:t>
            </a:r>
            <a:r>
              <a:rPr kumimoji="1" lang="ja-JP" altLang="en-US" sz="1000" dirty="0"/>
              <a:t>歳代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6792" y="5821898"/>
            <a:ext cx="341184" cy="6539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1000" dirty="0"/>
              <a:t>40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85092" y="1888364"/>
            <a:ext cx="341184" cy="6539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1000" dirty="0"/>
              <a:t>50</a:t>
            </a:r>
            <a:r>
              <a:rPr kumimoji="1" lang="ja-JP" altLang="en-US" sz="1000" dirty="0"/>
              <a:t>歳代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985092" y="3649601"/>
            <a:ext cx="341184" cy="843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1000" dirty="0"/>
              <a:t>60</a:t>
            </a:r>
            <a:r>
              <a:rPr kumimoji="1" lang="ja-JP" altLang="en-US" sz="1000" dirty="0"/>
              <a:t>歳代以上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9108F6E4-8397-4076-B846-AC2AA53757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179" t="92514" r="10701" b="2279"/>
          <a:stretch/>
        </p:blipFill>
        <p:spPr>
          <a:xfrm>
            <a:off x="4240318" y="6596983"/>
            <a:ext cx="5362020" cy="245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636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に関心が高まる機会（複数選択可）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4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93229" y="553921"/>
            <a:ext cx="9719538" cy="757294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 marL="174625" indent="-174625"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 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に関心が高まる機会は、「気軽に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を学べるイベント」、「無料で参加できるセミナー」、「行政等が主催するまちのゴミ拾い活動など、実際に体験できる機会」の割合が高い。</a:t>
            </a:r>
            <a:endParaRPr lang="en-US" altLang="ja-JP" sz="1400" dirty="0">
              <a:latin typeface="+mn-ea"/>
            </a:endParaRPr>
          </a:p>
        </p:txBody>
      </p:sp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1496291385"/>
              </p:ext>
            </p:extLst>
          </p:nvPr>
        </p:nvGraphicFramePr>
        <p:xfrm>
          <a:off x="497540" y="1390518"/>
          <a:ext cx="8861613" cy="5712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1922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を知ったきっかけ（複数選択可）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5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27177" y="636701"/>
            <a:ext cx="9602338" cy="352892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 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を知ったきっかけは、 「テレビ・ラジオ」が最も高く、次いで「ニュースサイト・ニュースアプリ」が高い。</a:t>
            </a:r>
            <a:endParaRPr lang="en-US" altLang="ja-JP" sz="1400" dirty="0">
              <a:latin typeface="+mn-ea"/>
            </a:endParaRPr>
          </a:p>
        </p:txBody>
      </p:sp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3722560194"/>
              </p:ext>
            </p:extLst>
          </p:nvPr>
        </p:nvGraphicFramePr>
        <p:xfrm>
          <a:off x="497540" y="1072373"/>
          <a:ext cx="9057426" cy="6014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7781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大阪で重要だと思うゴール</a:t>
            </a:r>
            <a:r>
              <a:rPr kumimoji="1"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（複数選択可）</a:t>
            </a:r>
            <a:endParaRPr kumimoji="1" lang="zh-TW" altLang="en-US" sz="16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6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68788" y="553921"/>
            <a:ext cx="9620009" cy="704544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 marL="92075" indent="-92075">
              <a:lnSpc>
                <a:spcPts val="2096"/>
              </a:lnSpc>
              <a:tabLst>
                <a:tab pos="92075" algn="l"/>
                <a:tab pos="627063" algn="l"/>
              </a:tabLst>
            </a:pPr>
            <a:r>
              <a:rPr lang="ja-JP" altLang="en-US" sz="1400" dirty="0">
                <a:latin typeface="+mn-ea"/>
              </a:rPr>
              <a:t>〇大阪で重要だと思うゴールは、「すべての人に健康と福祉を（ゴール３） 」 、「貧困をなくそう（ゴール１） 」 、「住み続けられるまちづくりを（ゴール</a:t>
            </a:r>
            <a:r>
              <a:rPr lang="en-US" altLang="ja-JP" sz="1400" dirty="0">
                <a:latin typeface="+mn-ea"/>
              </a:rPr>
              <a:t>11</a:t>
            </a:r>
            <a:r>
              <a:rPr lang="ja-JP" altLang="en-US" sz="1400" dirty="0">
                <a:latin typeface="+mn-ea"/>
              </a:rPr>
              <a:t>） 」の割合が高い。</a:t>
            </a:r>
            <a:endParaRPr lang="en-US" altLang="ja-JP" sz="1400" dirty="0">
              <a:latin typeface="+mn-ea"/>
            </a:endParaRPr>
          </a:p>
        </p:txBody>
      </p:sp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4084712768"/>
              </p:ext>
            </p:extLst>
          </p:nvPr>
        </p:nvGraphicFramePr>
        <p:xfrm>
          <a:off x="168790" y="1337769"/>
          <a:ext cx="9620008" cy="5647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82774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行動憲章認知度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7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8792" y="1334664"/>
            <a:ext cx="4503222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■大阪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行動憲章の認知度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8792" y="4028654"/>
            <a:ext cx="5903397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■大阪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行動憲章の趣旨への賛同率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68792" y="561099"/>
            <a:ext cx="8766174" cy="596894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 大阪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行動憲章の認知度は、</a:t>
            </a:r>
            <a:r>
              <a:rPr lang="en-US" altLang="ja-JP" sz="1400" dirty="0">
                <a:latin typeface="+mn-ea"/>
              </a:rPr>
              <a:t>34.0</a:t>
            </a:r>
            <a:r>
              <a:rPr lang="ja-JP" altLang="en-US" sz="1400" dirty="0">
                <a:latin typeface="+mn-ea"/>
              </a:rPr>
              <a:t>％。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 大阪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行動憲章の趣旨への賛同率は、</a:t>
            </a:r>
            <a:r>
              <a:rPr lang="en-US" altLang="ja-JP" sz="1400" dirty="0">
                <a:latin typeface="+mn-ea"/>
              </a:rPr>
              <a:t>46.6</a:t>
            </a:r>
            <a:r>
              <a:rPr lang="ja-JP" altLang="en-US" sz="1400" dirty="0">
                <a:latin typeface="+mn-ea"/>
              </a:rPr>
              <a:t>％。</a:t>
            </a:r>
            <a:endParaRPr lang="en-US" altLang="ja-JP" sz="1400" dirty="0">
              <a:latin typeface="+mj-ea"/>
              <a:ea typeface="+mj-ea"/>
            </a:endParaRPr>
          </a:p>
        </p:txBody>
      </p:sp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9192833"/>
              </p:ext>
            </p:extLst>
          </p:nvPr>
        </p:nvGraphicFramePr>
        <p:xfrm>
          <a:off x="447051" y="4432576"/>
          <a:ext cx="9295112" cy="2670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グラフ 11"/>
          <p:cNvGraphicFramePr/>
          <p:nvPr>
            <p:extLst>
              <p:ext uri="{D42A27DB-BD31-4B8C-83A1-F6EECF244321}">
                <p14:modId xmlns:p14="http://schemas.microsoft.com/office/powerpoint/2010/main" val="802380308"/>
              </p:ext>
            </p:extLst>
          </p:nvPr>
        </p:nvGraphicFramePr>
        <p:xfrm>
          <a:off x="324376" y="1703996"/>
          <a:ext cx="9295112" cy="2207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54775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私の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宣言プロジェクト認知度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8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8791" y="1414890"/>
            <a:ext cx="4503222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■私の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宣言プロジェクトの認知度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8791" y="3920838"/>
            <a:ext cx="5903397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■私の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宣言プロジェクトへの参加意思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68792" y="553921"/>
            <a:ext cx="8732322" cy="689663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 私の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宣言プロジェクトの認知度は、</a:t>
            </a:r>
            <a:r>
              <a:rPr lang="en-US" altLang="ja-JP" sz="1400" dirty="0">
                <a:latin typeface="+mn-ea"/>
              </a:rPr>
              <a:t>26.6</a:t>
            </a:r>
            <a:r>
              <a:rPr lang="ja-JP" altLang="en-US" sz="1400" dirty="0">
                <a:latin typeface="+mn-ea"/>
              </a:rPr>
              <a:t> ％。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 私の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宣言プロジェクに参加したいと思う方は、</a:t>
            </a:r>
            <a:r>
              <a:rPr lang="en-US" altLang="ja-JP" sz="1400" dirty="0">
                <a:latin typeface="+mn-ea"/>
              </a:rPr>
              <a:t> 13.1 </a:t>
            </a:r>
            <a:r>
              <a:rPr lang="ja-JP" altLang="en-US" sz="1400" dirty="0">
                <a:latin typeface="+mn-ea"/>
              </a:rPr>
              <a:t>％。</a:t>
            </a:r>
            <a:endParaRPr lang="en-US" altLang="ja-JP" sz="1400" dirty="0">
              <a:latin typeface="+mj-ea"/>
              <a:ea typeface="+mj-ea"/>
            </a:endParaRPr>
          </a:p>
        </p:txBody>
      </p:sp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5222990"/>
              </p:ext>
            </p:extLst>
          </p:nvPr>
        </p:nvGraphicFramePr>
        <p:xfrm>
          <a:off x="502844" y="4390024"/>
          <a:ext cx="9034347" cy="2712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グラフ 9"/>
          <p:cNvGraphicFramePr/>
          <p:nvPr>
            <p:extLst>
              <p:ext uri="{D42A27DB-BD31-4B8C-83A1-F6EECF244321}">
                <p14:modId xmlns:p14="http://schemas.microsoft.com/office/powerpoint/2010/main" val="135523508"/>
              </p:ext>
            </p:extLst>
          </p:nvPr>
        </p:nvGraphicFramePr>
        <p:xfrm>
          <a:off x="502844" y="1783584"/>
          <a:ext cx="9034347" cy="2052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83683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テーマ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ユーザー定義 3">
    <a:majorFont>
      <a:latin typeface="Arial"/>
      <a:ea typeface="Meiryo UI"/>
      <a:cs typeface=""/>
    </a:majorFont>
    <a:minorFont>
      <a:latin typeface="Arial"/>
      <a:ea typeface="Meiryo UI"/>
      <a:cs typeface=""/>
    </a:minorFont>
  </a:fontScheme>
  <a:fmtScheme name="Office テーマ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テーマ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ユーザー定義 3">
    <a:majorFont>
      <a:latin typeface="Arial"/>
      <a:ea typeface="Meiryo UI"/>
      <a:cs typeface=""/>
    </a:majorFont>
    <a:minorFont>
      <a:latin typeface="Arial"/>
      <a:ea typeface="Meiryo UI"/>
      <a:cs typeface=""/>
    </a:minorFont>
  </a:fontScheme>
  <a:fmtScheme name="Office テーマ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テーマ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ユーザー定義 3">
    <a:majorFont>
      <a:latin typeface="Arial"/>
      <a:ea typeface="Meiryo UI"/>
      <a:cs typeface=""/>
    </a:majorFont>
    <a:minorFont>
      <a:latin typeface="Arial"/>
      <a:ea typeface="Meiryo UI"/>
      <a:cs typeface=""/>
    </a:minorFont>
  </a:fontScheme>
  <a:fmtScheme name="Office テーマ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1113</Words>
  <Application>Microsoft Office PowerPoint</Application>
  <PresentationFormat>ユーザー設定</PresentationFormat>
  <Paragraphs>106</Paragraphs>
  <Slides>13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1" baseType="lpstr">
      <vt:lpstr>Meiryo UI</vt:lpstr>
      <vt:lpstr>游ゴシック</vt:lpstr>
      <vt:lpstr>游ゴシック Light</vt:lpstr>
      <vt:lpstr>游ゴシック 本文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2022-09-21T01:07:55Z</dcterms:created>
  <dcterms:modified xsi:type="dcterms:W3CDTF">2025-02-26T07:19:27Z</dcterms:modified>
</cp:coreProperties>
</file>