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7" r:id="rId1"/>
  </p:sldMasterIdLst>
  <p:notesMasterIdLst>
    <p:notesMasterId r:id="rId16"/>
  </p:notesMasterIdLst>
  <p:sldIdLst>
    <p:sldId id="289" r:id="rId2"/>
    <p:sldId id="310" r:id="rId3"/>
    <p:sldId id="1476" r:id="rId4"/>
    <p:sldId id="320" r:id="rId5"/>
    <p:sldId id="1475" r:id="rId6"/>
    <p:sldId id="1485" r:id="rId7"/>
    <p:sldId id="314" r:id="rId8"/>
    <p:sldId id="325" r:id="rId9"/>
    <p:sldId id="1481" r:id="rId10"/>
    <p:sldId id="1448" r:id="rId11"/>
    <p:sldId id="1483" r:id="rId12"/>
    <p:sldId id="1469" r:id="rId13"/>
    <p:sldId id="1442" r:id="rId14"/>
    <p:sldId id="1484" r:id="rId15"/>
  </p:sldIdLst>
  <p:sldSz cx="127984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99" autoAdjust="0"/>
  </p:normalViewPr>
  <p:slideViewPr>
    <p:cSldViewPr snapToGrid="0" showGuides="1">
      <p:cViewPr varScale="1">
        <p:scale>
          <a:sx n="70" d="100"/>
          <a:sy n="70" d="100"/>
        </p:scale>
        <p:origin x="606" y="6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494w$\&#20316;&#26989;&#29992;\&#36899;&#25658;&#35506;\330_&#65331;&#65316;&#65319;&#65363;\2023&#24180;&#24230;\04_&#26377;&#35672;&#32773;&#20250;&#35696;\07_&#24403;&#26085;&#36039;&#26009;\SDGs&#23459;&#35328;&#12487;&#12540;&#12479;\&#9734;&#31169;&#12398;SDGs&#23459;&#35328;_&#21442;&#21152;&#32773;&#19968;&#35239;&#65288;R4.12&#65374;&#6528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41806595402763E-2"/>
          <c:y val="6.6701190222340806E-2"/>
          <c:w val="0.93671638680919445"/>
          <c:h val="0.51456239292358141"/>
        </c:manualLayout>
      </c:layout>
      <c:barChart>
        <c:barDir val="col"/>
        <c:grouping val="clustered"/>
        <c:varyColors val="0"/>
        <c:ser>
          <c:idx val="0"/>
          <c:order val="0"/>
          <c:tx>
            <c:strRef>
              <c:f>Sheet1!$H$19</c:f>
              <c:strCache>
                <c:ptCount val="1"/>
                <c:pt idx="0">
                  <c:v>宣言数（単年）</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Sheet1!$G$20:$G$24</c:f>
              <c:strCache>
                <c:ptCount val="5"/>
                <c:pt idx="0">
                  <c:v>令和2年度</c:v>
                </c:pt>
                <c:pt idx="1">
                  <c:v>令和3年度</c:v>
                </c:pt>
                <c:pt idx="2">
                  <c:v>令和4年度</c:v>
                </c:pt>
                <c:pt idx="3">
                  <c:v>令和5年度</c:v>
                </c:pt>
                <c:pt idx="4">
                  <c:v>令和6年度（1月末時点）</c:v>
                </c:pt>
              </c:strCache>
            </c:strRef>
          </c:cat>
          <c:val>
            <c:numRef>
              <c:f>Sheet1!$H$20:$H$24</c:f>
              <c:numCache>
                <c:formatCode>General</c:formatCode>
                <c:ptCount val="5"/>
                <c:pt idx="0">
                  <c:v>200</c:v>
                </c:pt>
                <c:pt idx="1">
                  <c:v>1613</c:v>
                </c:pt>
                <c:pt idx="2">
                  <c:v>1615</c:v>
                </c:pt>
                <c:pt idx="3">
                  <c:v>2311</c:v>
                </c:pt>
                <c:pt idx="4">
                  <c:v>865</c:v>
                </c:pt>
              </c:numCache>
            </c:numRef>
          </c:val>
          <c:extLst>
            <c:ext xmlns:c16="http://schemas.microsoft.com/office/drawing/2014/chart" uri="{C3380CC4-5D6E-409C-BE32-E72D297353CC}">
              <c16:uniqueId val="{00000000-4E73-4C7D-ABA2-F4B7E719306C}"/>
            </c:ext>
          </c:extLst>
        </c:ser>
        <c:ser>
          <c:idx val="1"/>
          <c:order val="1"/>
          <c:tx>
            <c:strRef>
              <c:f>Sheet1!$I$19</c:f>
              <c:strCache>
                <c:ptCount val="1"/>
                <c:pt idx="0">
                  <c:v>累計</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Sheet1!$G$20:$G$24</c:f>
              <c:strCache>
                <c:ptCount val="5"/>
                <c:pt idx="0">
                  <c:v>令和2年度</c:v>
                </c:pt>
                <c:pt idx="1">
                  <c:v>令和3年度</c:v>
                </c:pt>
                <c:pt idx="2">
                  <c:v>令和4年度</c:v>
                </c:pt>
                <c:pt idx="3">
                  <c:v>令和5年度</c:v>
                </c:pt>
                <c:pt idx="4">
                  <c:v>令和6年度（1月末時点）</c:v>
                </c:pt>
              </c:strCache>
            </c:strRef>
          </c:cat>
          <c:val>
            <c:numRef>
              <c:f>Sheet1!$I$20:$I$24</c:f>
              <c:numCache>
                <c:formatCode>General</c:formatCode>
                <c:ptCount val="5"/>
                <c:pt idx="0">
                  <c:v>200</c:v>
                </c:pt>
                <c:pt idx="1">
                  <c:v>1813</c:v>
                </c:pt>
                <c:pt idx="2">
                  <c:v>3428</c:v>
                </c:pt>
                <c:pt idx="3">
                  <c:v>5739</c:v>
                </c:pt>
                <c:pt idx="4">
                  <c:v>6604</c:v>
                </c:pt>
              </c:numCache>
            </c:numRef>
          </c:val>
          <c:extLst>
            <c:ext xmlns:c16="http://schemas.microsoft.com/office/drawing/2014/chart" uri="{C3380CC4-5D6E-409C-BE32-E72D297353CC}">
              <c16:uniqueId val="{00000001-4E73-4C7D-ABA2-F4B7E719306C}"/>
            </c:ext>
          </c:extLst>
        </c:ser>
        <c:dLbls>
          <c:showLegendKey val="0"/>
          <c:showVal val="0"/>
          <c:showCatName val="0"/>
          <c:showSerName val="0"/>
          <c:showPercent val="0"/>
          <c:showBubbleSize val="0"/>
        </c:dLbls>
        <c:gapWidth val="100"/>
        <c:overlap val="-24"/>
        <c:axId val="515700655"/>
        <c:axId val="515706479"/>
      </c:barChart>
      <c:catAx>
        <c:axId val="5157006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5706479"/>
        <c:crosses val="autoZero"/>
        <c:auto val="1"/>
        <c:lblAlgn val="ctr"/>
        <c:lblOffset val="100"/>
        <c:noMultiLvlLbl val="0"/>
      </c:catAx>
      <c:valAx>
        <c:axId val="5157064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5700655"/>
        <c:crosses val="autoZero"/>
        <c:crossBetween val="between"/>
      </c:valAx>
      <c:spPr>
        <a:noFill/>
        <a:ln>
          <a:noFill/>
        </a:ln>
        <a:effectLst/>
      </c:spPr>
    </c:plotArea>
    <c:legend>
      <c:legendPos val="b"/>
      <c:layout>
        <c:manualLayout>
          <c:xMode val="edge"/>
          <c:yMode val="edge"/>
          <c:x val="2.1897851550777146E-3"/>
          <c:y val="0.10585111243929929"/>
          <c:w val="0.46633907468666791"/>
          <c:h val="0.140425438048249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2025/6/27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0</a:t>
            </a:fld>
            <a:endParaRPr kumimoji="1" lang="ja-JP" altLang="en-US"/>
          </a:p>
        </p:txBody>
      </p:sp>
    </p:spTree>
    <p:extLst>
      <p:ext uri="{BB962C8B-B14F-4D97-AF65-F5344CB8AC3E}">
        <p14:creationId xmlns:p14="http://schemas.microsoft.com/office/powerpoint/2010/main" val="119468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11</a:t>
            </a:fld>
            <a:endParaRPr kumimoji="1" lang="ja-JP" altLang="en-US"/>
          </a:p>
        </p:txBody>
      </p:sp>
    </p:spTree>
    <p:extLst>
      <p:ext uri="{BB962C8B-B14F-4D97-AF65-F5344CB8AC3E}">
        <p14:creationId xmlns:p14="http://schemas.microsoft.com/office/powerpoint/2010/main" val="415180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a:t>
            </a:fld>
            <a:endParaRPr kumimoji="1" lang="ja-JP" altLang="en-US"/>
          </a:p>
        </p:txBody>
      </p:sp>
    </p:spTree>
    <p:extLst>
      <p:ext uri="{BB962C8B-B14F-4D97-AF65-F5344CB8AC3E}">
        <p14:creationId xmlns:p14="http://schemas.microsoft.com/office/powerpoint/2010/main" val="314186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2</a:t>
            </a:fld>
            <a:endParaRPr kumimoji="1" lang="ja-JP" altLang="en-US"/>
          </a:p>
        </p:txBody>
      </p:sp>
    </p:spTree>
    <p:extLst>
      <p:ext uri="{BB962C8B-B14F-4D97-AF65-F5344CB8AC3E}">
        <p14:creationId xmlns:p14="http://schemas.microsoft.com/office/powerpoint/2010/main" val="283147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3</a:t>
            </a:fld>
            <a:endParaRPr kumimoji="1" lang="ja-JP" altLang="en-US"/>
          </a:p>
        </p:txBody>
      </p:sp>
    </p:spTree>
    <p:extLst>
      <p:ext uri="{BB962C8B-B14F-4D97-AF65-F5344CB8AC3E}">
        <p14:creationId xmlns:p14="http://schemas.microsoft.com/office/powerpoint/2010/main" val="395083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4</a:t>
            </a:fld>
            <a:endParaRPr kumimoji="1" lang="ja-JP" altLang="en-US"/>
          </a:p>
        </p:txBody>
      </p:sp>
    </p:spTree>
    <p:extLst>
      <p:ext uri="{BB962C8B-B14F-4D97-AF65-F5344CB8AC3E}">
        <p14:creationId xmlns:p14="http://schemas.microsoft.com/office/powerpoint/2010/main" val="368344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5</a:t>
            </a:fld>
            <a:endParaRPr kumimoji="1" lang="ja-JP" altLang="en-US"/>
          </a:p>
        </p:txBody>
      </p:sp>
    </p:spTree>
    <p:extLst>
      <p:ext uri="{BB962C8B-B14F-4D97-AF65-F5344CB8AC3E}">
        <p14:creationId xmlns:p14="http://schemas.microsoft.com/office/powerpoint/2010/main" val="265048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6</a:t>
            </a:fld>
            <a:endParaRPr kumimoji="1" lang="ja-JP" altLang="en-US"/>
          </a:p>
        </p:txBody>
      </p:sp>
    </p:spTree>
    <p:extLst>
      <p:ext uri="{BB962C8B-B14F-4D97-AF65-F5344CB8AC3E}">
        <p14:creationId xmlns:p14="http://schemas.microsoft.com/office/powerpoint/2010/main" val="133772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383184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8</a:t>
            </a:fld>
            <a:endParaRPr kumimoji="1" lang="ja-JP" altLang="en-US"/>
          </a:p>
        </p:txBody>
      </p:sp>
    </p:spTree>
    <p:extLst>
      <p:ext uri="{BB962C8B-B14F-4D97-AF65-F5344CB8AC3E}">
        <p14:creationId xmlns:p14="http://schemas.microsoft.com/office/powerpoint/2010/main" val="408750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9803" y="1178222"/>
            <a:ext cx="9598819" cy="2506427"/>
          </a:xfrm>
        </p:spPr>
        <p:txBody>
          <a:bodyPr anchor="b"/>
          <a:lstStyle>
            <a:lvl1pPr algn="ctr">
              <a:defRPr sz="6298"/>
            </a:lvl1pPr>
          </a:lstStyle>
          <a:p>
            <a:r>
              <a:rPr lang="ja-JP" altLang="en-US"/>
              <a:t>マスター タイトルの書式設定</a:t>
            </a:r>
            <a:endParaRPr lang="en-US" dirty="0"/>
          </a:p>
        </p:txBody>
      </p:sp>
      <p:sp>
        <p:nvSpPr>
          <p:cNvPr id="3" name="Subtitle 2"/>
          <p:cNvSpPr>
            <a:spLocks noGrp="1"/>
          </p:cNvSpPr>
          <p:nvPr>
            <p:ph type="subTitle" idx="1"/>
          </p:nvPr>
        </p:nvSpPr>
        <p:spPr>
          <a:xfrm>
            <a:off x="1599803" y="3781306"/>
            <a:ext cx="9598819" cy="1738167"/>
          </a:xfrm>
        </p:spPr>
        <p:txBody>
          <a:bodyPr/>
          <a:lstStyle>
            <a:lvl1pPr marL="0" indent="0" algn="ctr">
              <a:buNone/>
              <a:defRPr sz="2519"/>
            </a:lvl1pPr>
            <a:lvl2pPr marL="479923" indent="0" algn="ctr">
              <a:buNone/>
              <a:defRPr sz="2099"/>
            </a:lvl2pPr>
            <a:lvl3pPr marL="959846" indent="0" algn="ctr">
              <a:buNone/>
              <a:defRPr sz="1889"/>
            </a:lvl3pPr>
            <a:lvl4pPr marL="1439769" indent="0" algn="ctr">
              <a:buNone/>
              <a:defRPr sz="1680"/>
            </a:lvl4pPr>
            <a:lvl5pPr marL="1919691" indent="0" algn="ctr">
              <a:buNone/>
              <a:defRPr sz="1680"/>
            </a:lvl5pPr>
            <a:lvl6pPr marL="2399614" indent="0" algn="ctr">
              <a:buNone/>
              <a:defRPr sz="1680"/>
            </a:lvl6pPr>
            <a:lvl7pPr marL="2879537" indent="0" algn="ctr">
              <a:buNone/>
              <a:defRPr sz="1680"/>
            </a:lvl7pPr>
            <a:lvl8pPr marL="3359460" indent="0" algn="ctr">
              <a:buNone/>
              <a:defRPr sz="1680"/>
            </a:lvl8pPr>
            <a:lvl9pPr marL="3839383"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18644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DDF8A9-5178-434A-87B5-6A444874AE77}"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849726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8873" y="383297"/>
            <a:ext cx="2759660"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79892" y="383297"/>
            <a:ext cx="8119001"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6698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64705" y="120944"/>
            <a:ext cx="882296" cy="377917"/>
          </a:xfrm>
          <a:solidFill>
            <a:schemeClr val="bg1"/>
          </a:solidFill>
          <a:ln>
            <a:solidFill>
              <a:schemeClr val="accent6"/>
            </a:solidFill>
          </a:ln>
        </p:spPr>
        <p:txBody>
          <a:bodyPr/>
          <a:lstStyle>
            <a:lvl1pPr algn="ctr">
              <a:defRPr sz="147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3078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8623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226" y="1794830"/>
            <a:ext cx="11038642" cy="2994714"/>
          </a:xfrm>
        </p:spPr>
        <p:txBody>
          <a:bodyPr anchor="b"/>
          <a:lstStyle>
            <a:lvl1pPr>
              <a:defRPr sz="629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226" y="4817875"/>
            <a:ext cx="11038642" cy="1574849"/>
          </a:xfrm>
        </p:spPr>
        <p:txBody>
          <a:bodyPr/>
          <a:lstStyle>
            <a:lvl1pPr marL="0" indent="0">
              <a:buNone/>
              <a:defRPr sz="2519">
                <a:solidFill>
                  <a:schemeClr val="tx1">
                    <a:tint val="75000"/>
                  </a:schemeClr>
                </a:solidFill>
              </a:defRPr>
            </a:lvl1pPr>
            <a:lvl2pPr marL="479923" indent="0">
              <a:buNone/>
              <a:defRPr sz="2099">
                <a:solidFill>
                  <a:schemeClr val="tx1">
                    <a:tint val="75000"/>
                  </a:schemeClr>
                </a:solidFill>
              </a:defRPr>
            </a:lvl2pPr>
            <a:lvl3pPr marL="959846" indent="0">
              <a:buNone/>
              <a:defRPr sz="1889">
                <a:solidFill>
                  <a:schemeClr val="tx1">
                    <a:tint val="75000"/>
                  </a:schemeClr>
                </a:solidFill>
              </a:defRPr>
            </a:lvl3pPr>
            <a:lvl4pPr marL="1439769" indent="0">
              <a:buNone/>
              <a:defRPr sz="1680">
                <a:solidFill>
                  <a:schemeClr val="tx1">
                    <a:tint val="75000"/>
                  </a:schemeClr>
                </a:solidFill>
              </a:defRPr>
            </a:lvl4pPr>
            <a:lvl5pPr marL="1919691" indent="0">
              <a:buNone/>
              <a:defRPr sz="1680">
                <a:solidFill>
                  <a:schemeClr val="tx1">
                    <a:tint val="75000"/>
                  </a:schemeClr>
                </a:solidFill>
              </a:defRPr>
            </a:lvl5pPr>
            <a:lvl6pPr marL="2399614" indent="0">
              <a:buNone/>
              <a:defRPr sz="1680">
                <a:solidFill>
                  <a:schemeClr val="tx1">
                    <a:tint val="75000"/>
                  </a:schemeClr>
                </a:solidFill>
              </a:defRPr>
            </a:lvl6pPr>
            <a:lvl7pPr marL="2879537" indent="0">
              <a:buNone/>
              <a:defRPr sz="1680">
                <a:solidFill>
                  <a:schemeClr val="tx1">
                    <a:tint val="75000"/>
                  </a:schemeClr>
                </a:solidFill>
              </a:defRPr>
            </a:lvl7pPr>
            <a:lvl8pPr marL="3359460" indent="0">
              <a:buNone/>
              <a:defRPr sz="1680">
                <a:solidFill>
                  <a:schemeClr val="tx1">
                    <a:tint val="75000"/>
                  </a:schemeClr>
                </a:solidFill>
              </a:defRPr>
            </a:lvl8pPr>
            <a:lvl9pPr marL="3839383"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611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7989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7920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6028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558" y="383297"/>
            <a:ext cx="1103864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559" y="1764832"/>
            <a:ext cx="5414333"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881559" y="2629749"/>
            <a:ext cx="5414333"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79202" y="1764832"/>
            <a:ext cx="5440998"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6479202" y="2629749"/>
            <a:ext cx="5440998"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2025/6/27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76101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2025/6/27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87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2025/6/27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02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5440997" y="1036569"/>
            <a:ext cx="6479203" cy="5116178"/>
          </a:xfrm>
        </p:spPr>
        <p:txBody>
          <a:bodyPr/>
          <a:lstStyle>
            <a:lvl1pPr>
              <a:defRPr sz="3359"/>
            </a:lvl1pPr>
            <a:lvl2pPr>
              <a:defRPr sz="2939"/>
            </a:lvl2pPr>
            <a:lvl3pPr>
              <a:defRPr sz="2519"/>
            </a:lvl3pPr>
            <a:lvl4pPr>
              <a:defRPr sz="2099"/>
            </a:lvl4pPr>
            <a:lvl5pPr>
              <a:defRPr sz="2099"/>
            </a:lvl5pPr>
            <a:lvl6pPr>
              <a:defRPr sz="2099"/>
            </a:lvl6pPr>
            <a:lvl7pPr>
              <a:defRPr sz="2099"/>
            </a:lvl7pPr>
            <a:lvl8pPr>
              <a:defRPr sz="2099"/>
            </a:lvl8pPr>
            <a:lvl9pPr>
              <a:defRPr sz="20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DDF8A9-5178-434A-87B5-6A444874AE77}" type="datetime1">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193623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0997" y="1036569"/>
            <a:ext cx="6479203" cy="5116178"/>
          </a:xfrm>
        </p:spPr>
        <p:txBody>
          <a:bodyPr anchor="t"/>
          <a:lstStyle>
            <a:lvl1pPr marL="0" indent="0">
              <a:buNone/>
              <a:defRPr sz="3359"/>
            </a:lvl1pPr>
            <a:lvl2pPr marL="479923" indent="0">
              <a:buNone/>
              <a:defRPr sz="2939"/>
            </a:lvl2pPr>
            <a:lvl3pPr marL="959846" indent="0">
              <a:buNone/>
              <a:defRPr sz="2519"/>
            </a:lvl3pPr>
            <a:lvl4pPr marL="1439769" indent="0">
              <a:buNone/>
              <a:defRPr sz="2099"/>
            </a:lvl4pPr>
            <a:lvl5pPr marL="1919691" indent="0">
              <a:buNone/>
              <a:defRPr sz="2099"/>
            </a:lvl5pPr>
            <a:lvl6pPr marL="2399614" indent="0">
              <a:buNone/>
              <a:defRPr sz="2099"/>
            </a:lvl6pPr>
            <a:lvl7pPr marL="2879537" indent="0">
              <a:buNone/>
              <a:defRPr sz="2099"/>
            </a:lvl7pPr>
            <a:lvl8pPr marL="3359460" indent="0">
              <a:buNone/>
              <a:defRPr sz="2099"/>
            </a:lvl8pPr>
            <a:lvl9pPr marL="3839383" indent="0">
              <a:buNone/>
              <a:defRPr sz="20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7748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892" y="383297"/>
            <a:ext cx="1103864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79892" y="1916484"/>
            <a:ext cx="1103864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79892" y="6672697"/>
            <a:ext cx="2879646"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31DDF8A9-5178-434A-87B5-6A444874AE77}" type="datetime1">
              <a:rPr kumimoji="1" lang="ja-JP" altLang="en-US" smtClean="0"/>
              <a:t>2025/6/27</a:t>
            </a:fld>
            <a:endParaRPr kumimoji="1" lang="ja-JP" altLang="en-US"/>
          </a:p>
        </p:txBody>
      </p:sp>
      <p:sp>
        <p:nvSpPr>
          <p:cNvPr id="5" name="Footer Placeholder 4"/>
          <p:cNvSpPr>
            <a:spLocks noGrp="1"/>
          </p:cNvSpPr>
          <p:nvPr>
            <p:ph type="ftr" sz="quarter" idx="3"/>
          </p:nvPr>
        </p:nvSpPr>
        <p:spPr>
          <a:xfrm>
            <a:off x="4239479" y="6672697"/>
            <a:ext cx="431946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38887" y="6672697"/>
            <a:ext cx="2879646"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5861967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59846"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61" indent="-239961" algn="l" defTabSz="959846"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kumimoji="1"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kumimoji="1"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9pPr>
    </p:bodyStyle>
    <p:otherStyle>
      <a:defPPr>
        <a:defRPr lang="en-US"/>
      </a:defPPr>
      <a:lvl1pPr marL="0" algn="l" defTabSz="959846" rtl="0" eaLnBrk="1" latinLnBrk="0" hangingPunct="1">
        <a:defRPr kumimoji="1" sz="1889" kern="1200">
          <a:solidFill>
            <a:schemeClr val="tx1"/>
          </a:solidFill>
          <a:latin typeface="+mn-lt"/>
          <a:ea typeface="+mn-ea"/>
          <a:cs typeface="+mn-cs"/>
        </a:defRPr>
      </a:lvl1pPr>
      <a:lvl2pPr marL="479923" algn="l" defTabSz="959846" rtl="0" eaLnBrk="1" latinLnBrk="0" hangingPunct="1">
        <a:defRPr kumimoji="1" sz="1889" kern="1200">
          <a:solidFill>
            <a:schemeClr val="tx1"/>
          </a:solidFill>
          <a:latin typeface="+mn-lt"/>
          <a:ea typeface="+mn-ea"/>
          <a:cs typeface="+mn-cs"/>
        </a:defRPr>
      </a:lvl2pPr>
      <a:lvl3pPr marL="959846" algn="l" defTabSz="959846" rtl="0" eaLnBrk="1" latinLnBrk="0" hangingPunct="1">
        <a:defRPr kumimoji="1" sz="1889" kern="1200">
          <a:solidFill>
            <a:schemeClr val="tx1"/>
          </a:solidFill>
          <a:latin typeface="+mn-lt"/>
          <a:ea typeface="+mn-ea"/>
          <a:cs typeface="+mn-cs"/>
        </a:defRPr>
      </a:lvl3pPr>
      <a:lvl4pPr marL="1439769" algn="l" defTabSz="959846" rtl="0" eaLnBrk="1" latinLnBrk="0" hangingPunct="1">
        <a:defRPr kumimoji="1" sz="1889" kern="1200">
          <a:solidFill>
            <a:schemeClr val="tx1"/>
          </a:solidFill>
          <a:latin typeface="+mn-lt"/>
          <a:ea typeface="+mn-ea"/>
          <a:cs typeface="+mn-cs"/>
        </a:defRPr>
      </a:lvl4pPr>
      <a:lvl5pPr marL="1919691" algn="l" defTabSz="959846" rtl="0" eaLnBrk="1" latinLnBrk="0" hangingPunct="1">
        <a:defRPr kumimoji="1" sz="1889" kern="1200">
          <a:solidFill>
            <a:schemeClr val="tx1"/>
          </a:solidFill>
          <a:latin typeface="+mn-lt"/>
          <a:ea typeface="+mn-ea"/>
          <a:cs typeface="+mn-cs"/>
        </a:defRPr>
      </a:lvl5pPr>
      <a:lvl6pPr marL="2399614" algn="l" defTabSz="959846" rtl="0" eaLnBrk="1" latinLnBrk="0" hangingPunct="1">
        <a:defRPr kumimoji="1" sz="1889" kern="1200">
          <a:solidFill>
            <a:schemeClr val="tx1"/>
          </a:solidFill>
          <a:latin typeface="+mn-lt"/>
          <a:ea typeface="+mn-ea"/>
          <a:cs typeface="+mn-cs"/>
        </a:defRPr>
      </a:lvl6pPr>
      <a:lvl7pPr marL="2879537" algn="l" defTabSz="959846" rtl="0" eaLnBrk="1" latinLnBrk="0" hangingPunct="1">
        <a:defRPr kumimoji="1" sz="1889" kern="1200">
          <a:solidFill>
            <a:schemeClr val="tx1"/>
          </a:solidFill>
          <a:latin typeface="+mn-lt"/>
          <a:ea typeface="+mn-ea"/>
          <a:cs typeface="+mn-cs"/>
        </a:defRPr>
      </a:lvl7pPr>
      <a:lvl8pPr marL="3359460" algn="l" defTabSz="959846" rtl="0" eaLnBrk="1" latinLnBrk="0" hangingPunct="1">
        <a:defRPr kumimoji="1" sz="1889" kern="1200">
          <a:solidFill>
            <a:schemeClr val="tx1"/>
          </a:solidFill>
          <a:latin typeface="+mn-lt"/>
          <a:ea typeface="+mn-ea"/>
          <a:cs typeface="+mn-cs"/>
        </a:defRPr>
      </a:lvl8pPr>
      <a:lvl9pPr marL="3839383" algn="l" defTabSz="959846" rtl="0" eaLnBrk="1" latinLnBrk="0" hangingPunct="1">
        <a:defRPr kumimoji="1"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令和６年度の事業報告</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令和７年度以降の事業予定について</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08903" y="6237660"/>
            <a:ext cx="1569660" cy="865237"/>
          </a:xfrm>
          <a:prstGeom prst="rect">
            <a:avLst/>
          </a:prstGeom>
        </p:spPr>
        <p:txBody>
          <a:bodyPr wrap="none">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令和７年３月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企画室連携課</a:t>
            </a:r>
            <a:endParaRPr kumimoji="1" lang="en-US" altLang="ja-JP"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46212" y="2578552"/>
            <a:ext cx="9906000" cy="3516232"/>
            <a:chOff x="0" y="3470356"/>
            <a:chExt cx="9906000" cy="3516232"/>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370" y="3699102"/>
              <a:ext cx="522149" cy="522149"/>
            </a:xfrm>
            <a:prstGeom prst="rect">
              <a:avLst/>
            </a:prstGeom>
          </p:spPr>
        </p:pic>
        <p:sp>
          <p:nvSpPr>
            <p:cNvPr id="6" name="テキスト ボックス 5"/>
            <p:cNvSpPr txBox="1"/>
            <p:nvPr/>
          </p:nvSpPr>
          <p:spPr>
            <a:xfrm>
              <a:off x="951066" y="5025821"/>
              <a:ext cx="8003873" cy="933974"/>
            </a:xfrm>
            <a:prstGeom prst="rect">
              <a:avLst/>
            </a:prstGeom>
            <a:noFill/>
          </p:spPr>
          <p:txBody>
            <a:bodyPr wrap="square" rtlCol="0">
              <a:spAutoFit/>
            </a:bodyPr>
            <a:lstStyle/>
            <a:p>
              <a:pPr>
                <a:lnSpc>
                  <a:spcPts val="2300"/>
                </a:lnSpc>
              </a:pPr>
              <a:r>
                <a:rPr kumimoji="1" lang="ja-JP" altLang="en-US" sz="12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）の理念に賛同し、</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年大阪・関西万博の地元都市として、</a:t>
              </a:r>
              <a:endParaRPr kumimoji="1" lang="en-US" altLang="ja-JP" sz="1200" dirty="0">
                <a:latin typeface="Meiryo UI" panose="020B0604030504040204" pitchFamily="50" charset="-128"/>
                <a:ea typeface="Meiryo UI" panose="020B0604030504040204" pitchFamily="50" charset="-128"/>
              </a:endParaRPr>
            </a:p>
            <a:p>
              <a:pPr>
                <a:lnSpc>
                  <a:spcPts val="2300"/>
                </a:lnSpc>
              </a:pPr>
              <a:r>
                <a:rPr kumimoji="1" lang="ja-JP" altLang="en-US" sz="12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1729359" y="6020470"/>
              <a:ext cx="5503702" cy="818622"/>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0" y="3765974"/>
              <a:ext cx="9906000" cy="43875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00" b="1" u="sng" spc="488" dirty="0">
                  <a:solidFill>
                    <a:schemeClr val="tx1"/>
                  </a:solidFill>
                  <a:latin typeface="Meiryo UI" panose="020B0604030504040204" pitchFamily="50" charset="-128"/>
                  <a:ea typeface="Meiryo UI" panose="020B0604030504040204" pitchFamily="50" charset="-128"/>
                </a:rPr>
                <a:t>大阪</a:t>
              </a:r>
              <a:r>
                <a:rPr kumimoji="1" lang="en-US" altLang="zh-TW" sz="1600" b="1" u="sng" spc="488" dirty="0">
                  <a:solidFill>
                    <a:schemeClr val="tx1"/>
                  </a:solidFill>
                  <a:latin typeface="Meiryo UI" panose="020B0604030504040204" pitchFamily="50" charset="-128"/>
                  <a:ea typeface="Meiryo UI" panose="020B0604030504040204" pitchFamily="50" charset="-128"/>
                </a:rPr>
                <a:t>SDGs</a:t>
              </a:r>
              <a:r>
                <a:rPr kumimoji="1" lang="zh-TW" altLang="en-US" sz="16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970" y="3755733"/>
              <a:ext cx="522149" cy="46436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066" y="4346921"/>
              <a:ext cx="455228" cy="455228"/>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2856" y="4346921"/>
              <a:ext cx="455228" cy="455228"/>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4646" y="4346921"/>
              <a:ext cx="455228" cy="455228"/>
            </a:xfrm>
            <a:prstGeom prst="rect">
              <a:avLst/>
            </a:prstGeom>
          </p:spPr>
        </p:pic>
        <p:pic>
          <p:nvPicPr>
            <p:cNvPr id="13" name="図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8226" y="4346921"/>
              <a:ext cx="455228" cy="455228"/>
            </a:xfrm>
            <a:prstGeom prst="rect">
              <a:avLst/>
            </a:prstGeom>
          </p:spPr>
        </p:pic>
        <p:pic>
          <p:nvPicPr>
            <p:cNvPr id="14" name="図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1806" y="4346921"/>
              <a:ext cx="455228" cy="455228"/>
            </a:xfrm>
            <a:prstGeom prst="rect">
              <a:avLst/>
            </a:prstGeom>
          </p:spPr>
        </p:pic>
        <p:pic>
          <p:nvPicPr>
            <p:cNvPr id="15" name="図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66436" y="4346921"/>
              <a:ext cx="455228" cy="455228"/>
            </a:xfrm>
            <a:prstGeom prst="rect">
              <a:avLst/>
            </a:prstGeom>
          </p:spPr>
        </p:pic>
        <p:pic>
          <p:nvPicPr>
            <p:cNvPr id="16" name="図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0016" y="4346921"/>
              <a:ext cx="455228" cy="455228"/>
            </a:xfrm>
            <a:prstGeom prst="rect">
              <a:avLst/>
            </a:prstGeom>
          </p:spPr>
        </p:pic>
        <p:pic>
          <p:nvPicPr>
            <p:cNvPr id="17" name="図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3596" y="4346921"/>
              <a:ext cx="455228" cy="455228"/>
            </a:xfrm>
            <a:prstGeom prst="rect">
              <a:avLst/>
            </a:prstGeom>
          </p:spPr>
        </p:pic>
        <p:pic>
          <p:nvPicPr>
            <p:cNvPr id="18" name="図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25386" y="4346921"/>
              <a:ext cx="455228" cy="455228"/>
            </a:xfrm>
            <a:prstGeom prst="rect">
              <a:avLst/>
            </a:prstGeom>
          </p:spPr>
        </p:pic>
        <p:pic>
          <p:nvPicPr>
            <p:cNvPr id="19" name="図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97176" y="4346921"/>
              <a:ext cx="455228" cy="455228"/>
            </a:xfrm>
            <a:prstGeom prst="rect">
              <a:avLst/>
            </a:prstGeom>
          </p:spPr>
        </p:pic>
        <p:pic>
          <p:nvPicPr>
            <p:cNvPr id="20" name="図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40756" y="4346921"/>
              <a:ext cx="455228" cy="455228"/>
            </a:xfrm>
            <a:prstGeom prst="rect">
              <a:avLst/>
            </a:prstGeom>
          </p:spPr>
        </p:pic>
        <p:pic>
          <p:nvPicPr>
            <p:cNvPr id="21" name="図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84336" y="4346921"/>
              <a:ext cx="455228" cy="455228"/>
            </a:xfrm>
            <a:prstGeom prst="rect">
              <a:avLst/>
            </a:prstGeom>
          </p:spPr>
        </p:pic>
        <p:pic>
          <p:nvPicPr>
            <p:cNvPr id="22" name="図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668966" y="4346921"/>
              <a:ext cx="455228" cy="455228"/>
            </a:xfrm>
            <a:prstGeom prst="rect">
              <a:avLst/>
            </a:prstGeom>
          </p:spPr>
        </p:pic>
        <p:pic>
          <p:nvPicPr>
            <p:cNvPr id="23" name="図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12546" y="4346921"/>
              <a:ext cx="455228" cy="455228"/>
            </a:xfrm>
            <a:prstGeom prst="rect">
              <a:avLst/>
            </a:prstGeom>
          </p:spPr>
        </p:pic>
        <p:pic>
          <p:nvPicPr>
            <p:cNvPr id="24" name="図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6126" y="4346921"/>
              <a:ext cx="455228" cy="455228"/>
            </a:xfrm>
            <a:prstGeom prst="rect">
              <a:avLst/>
            </a:prstGeom>
          </p:spPr>
        </p:pic>
        <p:pic>
          <p:nvPicPr>
            <p:cNvPr id="25" name="図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27916" y="4346921"/>
              <a:ext cx="455228" cy="455228"/>
            </a:xfrm>
            <a:prstGeom prst="rect">
              <a:avLst/>
            </a:prstGeom>
          </p:spPr>
        </p:pic>
        <p:pic>
          <p:nvPicPr>
            <p:cNvPr id="26" name="図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99711" y="4346921"/>
              <a:ext cx="455228" cy="455228"/>
            </a:xfrm>
            <a:prstGeom prst="rect">
              <a:avLst/>
            </a:prstGeom>
          </p:spPr>
        </p:pic>
        <p:sp>
          <p:nvSpPr>
            <p:cNvPr id="27" name="正方形/長方形 26"/>
            <p:cNvSpPr/>
            <p:nvPr/>
          </p:nvSpPr>
          <p:spPr>
            <a:xfrm>
              <a:off x="657225" y="3470356"/>
              <a:ext cx="8580591" cy="3516232"/>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8" name="正方形/長方形 27">
            <a:extLst>
              <a:ext uri="{FF2B5EF4-FFF2-40B4-BE49-F238E27FC236}">
                <a16:creationId xmlns:a16="http://schemas.microsoft.com/office/drawing/2014/main" id="{5C9DFC2F-892D-441D-B72B-2658157091AB}"/>
              </a:ext>
            </a:extLst>
          </p:cNvPr>
          <p:cNvSpPr/>
          <p:nvPr/>
        </p:nvSpPr>
        <p:spPr>
          <a:xfrm>
            <a:off x="8758163" y="6085744"/>
            <a:ext cx="1954381" cy="271036"/>
          </a:xfrm>
          <a:prstGeom prst="rect">
            <a:avLst/>
          </a:prstGeom>
        </p:spPr>
        <p:txBody>
          <a:bodyPr wrap="none">
            <a:spAutoFit/>
          </a:bodyPr>
          <a:lstStyle/>
          <a:p>
            <a:pPr>
              <a:lnSpc>
                <a:spcPct val="150000"/>
              </a:lnSpc>
            </a:pPr>
            <a:r>
              <a:rPr lang="en-US" altLang="ja-JP" sz="900" dirty="0">
                <a:latin typeface="+mn-ea"/>
              </a:rPr>
              <a:t>2021</a:t>
            </a:r>
            <a:r>
              <a:rPr lang="ja-JP" altLang="en-US" sz="900" dirty="0">
                <a:latin typeface="+mn-ea"/>
              </a:rPr>
              <a:t>年（令和</a:t>
            </a:r>
            <a:r>
              <a:rPr lang="en-US" altLang="ja-JP" sz="900" dirty="0">
                <a:latin typeface="+mn-ea"/>
              </a:rPr>
              <a:t>3</a:t>
            </a:r>
            <a:r>
              <a:rPr lang="ja-JP" altLang="en-US" sz="900" dirty="0">
                <a:latin typeface="+mn-ea"/>
              </a:rPr>
              <a:t>年）</a:t>
            </a:r>
            <a:r>
              <a:rPr lang="en-US" altLang="ja-JP" sz="900" dirty="0">
                <a:latin typeface="+mn-ea"/>
              </a:rPr>
              <a:t>1</a:t>
            </a:r>
            <a:r>
              <a:rPr lang="ja-JP" altLang="en-US" sz="900" dirty="0">
                <a:latin typeface="+mn-ea"/>
              </a:rPr>
              <a:t>月</a:t>
            </a:r>
            <a:r>
              <a:rPr lang="en-US" altLang="ja-JP" sz="900" dirty="0">
                <a:latin typeface="+mn-ea"/>
              </a:rPr>
              <a:t>22</a:t>
            </a:r>
            <a:r>
              <a:rPr lang="ja-JP" altLang="en-US" sz="900" dirty="0">
                <a:latin typeface="+mn-ea"/>
              </a:rPr>
              <a:t>日 策定</a:t>
            </a:r>
            <a:endParaRPr lang="en-US" altLang="ja-JP" sz="900" dirty="0">
              <a:latin typeface="+mn-ea"/>
            </a:endParaRPr>
          </a:p>
        </p:txBody>
      </p:sp>
      <p:graphicFrame>
        <p:nvGraphicFramePr>
          <p:cNvPr id="29" name="表 28">
            <a:extLst>
              <a:ext uri="{FF2B5EF4-FFF2-40B4-BE49-F238E27FC236}">
                <a16:creationId xmlns:a16="http://schemas.microsoft.com/office/drawing/2014/main" id="{1D3E4DC8-8187-46C6-BEEB-317FB681DB8B}"/>
              </a:ext>
            </a:extLst>
          </p:cNvPr>
          <p:cNvGraphicFramePr>
            <a:graphicFrameLocks noGrp="1"/>
          </p:cNvGraphicFramePr>
          <p:nvPr>
            <p:extLst>
              <p:ext uri="{D42A27DB-BD31-4B8C-83A1-F6EECF244321}">
                <p14:modId xmlns:p14="http://schemas.microsoft.com/office/powerpoint/2010/main" val="1535284831"/>
              </p:ext>
            </p:extLst>
          </p:nvPr>
        </p:nvGraphicFramePr>
        <p:xfrm>
          <a:off x="10106955" y="188890"/>
          <a:ext cx="2405336" cy="462178"/>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en-US" altLang="zh-TW" sz="800" b="0" dirty="0">
                          <a:solidFill>
                            <a:schemeClr val="tx1"/>
                          </a:solidFill>
                          <a:latin typeface="Meiryo UI" panose="020B0604030504040204" pitchFamily="50" charset="-128"/>
                          <a:ea typeface="Meiryo UI" panose="020B0604030504040204" pitchFamily="50" charset="-128"/>
                        </a:rPr>
                        <a:t>6</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ja-JP" altLang="en-US" sz="800" b="0" dirty="0">
                          <a:solidFill>
                            <a:schemeClr val="tx1"/>
                          </a:solidFill>
                          <a:latin typeface="Meiryo UI" panose="020B0604030504040204" pitchFamily="50" charset="-128"/>
                          <a:ea typeface="Meiryo UI" panose="020B0604030504040204" pitchFamily="50" charset="-128"/>
                        </a:rPr>
                        <a:t>２</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8760">
                <a:tc>
                  <a:txBody>
                    <a:bodyPr/>
                    <a:lstStyle/>
                    <a:p>
                      <a:pPr algn="ctr"/>
                      <a:r>
                        <a:rPr kumimoji="1" lang="ja-JP" altLang="en-US" sz="800" b="0" dirty="0">
                          <a:latin typeface="Meiryo UI" panose="020B0604030504040204" pitchFamily="50" charset="-128"/>
                          <a:ea typeface="Meiryo UI" panose="020B0604030504040204" pitchFamily="50" charset="-128"/>
                        </a:rPr>
                        <a:t>令和７年３月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dirty="0">
                          <a:latin typeface="Meiryo UI" panose="020B0604030504040204" pitchFamily="50" charset="-128"/>
                          <a:ea typeface="Meiryo UI" panose="020B0604030504040204" pitchFamily="50" charset="-128"/>
                        </a:rPr>
                        <a:t>資料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164653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二等辺三角形 7">
            <a:extLst>
              <a:ext uri="{FF2B5EF4-FFF2-40B4-BE49-F238E27FC236}">
                <a16:creationId xmlns:a16="http://schemas.microsoft.com/office/drawing/2014/main" id="{31003DF4-F9B6-4033-842C-068566B060F4}"/>
              </a:ext>
            </a:extLst>
          </p:cNvPr>
          <p:cNvSpPr/>
          <p:nvPr/>
        </p:nvSpPr>
        <p:spPr>
          <a:xfrm rot="16200000">
            <a:off x="3246970" y="-208086"/>
            <a:ext cx="2497666" cy="6908797"/>
          </a:xfrm>
          <a:prstGeom prst="triangle">
            <a:avLst/>
          </a:prstGeom>
          <a:gradFill flip="none" rotWithShape="1">
            <a:gsLst>
              <a:gs pos="0">
                <a:srgbClr val="00B050"/>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82696A8A-5953-447E-9E25-9FAD51C7AEA9}"/>
              </a:ext>
            </a:extLst>
          </p:cNvPr>
          <p:cNvSpPr/>
          <p:nvPr/>
        </p:nvSpPr>
        <p:spPr>
          <a:xfrm>
            <a:off x="149713" y="2557869"/>
            <a:ext cx="1899495" cy="1295400"/>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OSAKA</a:t>
            </a:r>
          </a:p>
          <a:p>
            <a:pPr algn="ctr"/>
            <a:r>
              <a:rPr kumimoji="1" lang="en-US" altLang="ja-JP" b="1" dirty="0">
                <a:latin typeface="Meiryo UI" panose="020B0604030504040204" pitchFamily="50" charset="-128"/>
                <a:ea typeface="Meiryo UI" panose="020B0604030504040204" pitchFamily="50" charset="-128"/>
              </a:rPr>
              <a:t> SDGs Forum</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kumimoji="1" lang="en-US" altLang="ja-JP" sz="1600" b="1" dirty="0">
                <a:latin typeface="Meiryo UI" panose="020B0604030504040204" pitchFamily="50" charset="-128"/>
                <a:ea typeface="Meiryo UI" panose="020B0604030504040204" pitchFamily="50" charset="-128"/>
              </a:rPr>
              <a:t>R6.1.16</a:t>
            </a:r>
          </a:p>
          <a:p>
            <a:pPr algn="ctr"/>
            <a:r>
              <a:rPr kumimoji="1" lang="ja-JP" altLang="en-US" sz="1050" dirty="0">
                <a:latin typeface="Meiryo UI" panose="020B0604030504040204" pitchFamily="50" charset="-128"/>
                <a:ea typeface="Meiryo UI" panose="020B0604030504040204" pitchFamily="50" charset="-128"/>
              </a:rPr>
              <a:t>（実績：</a:t>
            </a:r>
            <a:r>
              <a:rPr kumimoji="1" lang="en-US" altLang="ja-JP" sz="1050" dirty="0">
                <a:latin typeface="Meiryo UI" panose="020B0604030504040204" pitchFamily="50" charset="-128"/>
                <a:ea typeface="Meiryo UI" panose="020B0604030504040204" pitchFamily="50" charset="-128"/>
              </a:rPr>
              <a:t>177</a:t>
            </a:r>
            <a:r>
              <a:rPr kumimoji="1" lang="ja-JP" altLang="en-US" sz="1050" dirty="0">
                <a:latin typeface="Meiryo UI" panose="020B0604030504040204" pitchFamily="50" charset="-128"/>
                <a:ea typeface="Meiryo UI" panose="020B0604030504040204" pitchFamily="50" charset="-128"/>
              </a:rPr>
              <a:t>名）</a:t>
            </a:r>
          </a:p>
        </p:txBody>
      </p:sp>
      <p:sp>
        <p:nvSpPr>
          <p:cNvPr id="6" name="四角形: 角を丸くする 5">
            <a:extLst>
              <a:ext uri="{FF2B5EF4-FFF2-40B4-BE49-F238E27FC236}">
                <a16:creationId xmlns:a16="http://schemas.microsoft.com/office/drawing/2014/main" id="{FE069573-C66E-491C-B8B8-3A912A0E7486}"/>
              </a:ext>
            </a:extLst>
          </p:cNvPr>
          <p:cNvSpPr/>
          <p:nvPr/>
        </p:nvSpPr>
        <p:spPr>
          <a:xfrm>
            <a:off x="2620036" y="2354669"/>
            <a:ext cx="2929727" cy="1879600"/>
          </a:xfrm>
          <a:prstGeom prst="round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300" b="1" dirty="0">
                <a:latin typeface="Meiryo UI" panose="020B0604030504040204" pitchFamily="50" charset="-128"/>
                <a:ea typeface="Meiryo UI" panose="020B0604030504040204" pitchFamily="50" charset="-128"/>
              </a:rPr>
              <a:t>「</a:t>
            </a:r>
            <a:r>
              <a:rPr kumimoji="1" lang="en-US" altLang="ja-JP" sz="2300" b="1" dirty="0">
                <a:latin typeface="Meiryo UI" panose="020B0604030504040204" pitchFamily="50" charset="-128"/>
                <a:ea typeface="Meiryo UI" panose="020B0604030504040204" pitchFamily="50" charset="-128"/>
              </a:rPr>
              <a:t>OSAKA </a:t>
            </a:r>
            <a:r>
              <a:rPr kumimoji="1" lang="en-US" altLang="ja-JP" sz="2300" b="1" u="sng" dirty="0">
                <a:solidFill>
                  <a:srgbClr val="FF0000"/>
                </a:solidFill>
                <a:latin typeface="Meiryo UI" panose="020B0604030504040204" pitchFamily="50" charset="-128"/>
                <a:ea typeface="Meiryo UI" panose="020B0604030504040204" pitchFamily="50" charset="-128"/>
              </a:rPr>
              <a:t>KANSAI</a:t>
            </a:r>
          </a:p>
          <a:p>
            <a:pPr algn="ctr"/>
            <a:r>
              <a:rPr kumimoji="1" lang="en-US" altLang="ja-JP" sz="2300" b="1" dirty="0">
                <a:latin typeface="Meiryo UI" panose="020B0604030504040204" pitchFamily="50" charset="-128"/>
                <a:ea typeface="Meiryo UI" panose="020B0604030504040204" pitchFamily="50" charset="-128"/>
              </a:rPr>
              <a:t>SDGs Forum</a:t>
            </a:r>
            <a:r>
              <a:rPr kumimoji="1" lang="ja-JP" altLang="en-US" sz="2300" b="1" dirty="0">
                <a:latin typeface="Meiryo UI" panose="020B0604030504040204" pitchFamily="50" charset="-128"/>
                <a:ea typeface="Meiryo UI" panose="020B0604030504040204" pitchFamily="50" charset="-128"/>
              </a:rPr>
              <a:t>」</a:t>
            </a:r>
            <a:endParaRPr kumimoji="1" lang="en-US" altLang="ja-JP" sz="2300" b="1" dirty="0">
              <a:latin typeface="Meiryo UI" panose="020B0604030504040204" pitchFamily="50" charset="-128"/>
              <a:ea typeface="Meiryo UI" panose="020B0604030504040204" pitchFamily="50" charset="-128"/>
            </a:endParaRPr>
          </a:p>
          <a:p>
            <a:pPr algn="ct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＠大阪市内</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b="1" dirty="0">
                <a:latin typeface="Meiryo UI" panose="020B0604030504040204" pitchFamily="50" charset="-128"/>
                <a:ea typeface="Meiryo UI" panose="020B0604030504040204" pitchFamily="50" charset="-128"/>
              </a:rPr>
              <a:t>R6.11.20</a:t>
            </a:r>
          </a:p>
          <a:p>
            <a:pPr algn="ctr"/>
            <a:r>
              <a:rPr kumimoji="1" lang="ja-JP" altLang="en-US" sz="1200"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212</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039D2EC0-7C15-4B56-970A-DEF73C53DBF5}"/>
              </a:ext>
            </a:extLst>
          </p:cNvPr>
          <p:cNvSpPr/>
          <p:nvPr/>
        </p:nvSpPr>
        <p:spPr>
          <a:xfrm>
            <a:off x="7069663" y="2007313"/>
            <a:ext cx="3415457" cy="2497667"/>
          </a:xfrm>
          <a:prstGeom prst="roundRect">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3000" b="1" dirty="0">
                <a:latin typeface="Meiryo UI" panose="020B0604030504040204" pitchFamily="50" charset="-128"/>
                <a:ea typeface="Meiryo UI" panose="020B0604030504040204" pitchFamily="50" charset="-128"/>
              </a:rPr>
              <a:t>「</a:t>
            </a:r>
            <a:r>
              <a:rPr kumimoji="1" lang="en-US" altLang="ja-JP" sz="3000" b="1" dirty="0">
                <a:latin typeface="Meiryo UI" panose="020B0604030504040204" pitchFamily="50" charset="-128"/>
                <a:ea typeface="Meiryo UI" panose="020B0604030504040204" pitchFamily="50" charset="-128"/>
              </a:rPr>
              <a:t>OSAKA </a:t>
            </a:r>
            <a:r>
              <a:rPr kumimoji="1" lang="en-US" altLang="ja-JP" sz="3000" b="1" u="sng" dirty="0">
                <a:solidFill>
                  <a:srgbClr val="FF0000"/>
                </a:solidFill>
                <a:latin typeface="Meiryo UI" panose="020B0604030504040204" pitchFamily="50" charset="-128"/>
                <a:ea typeface="Meiryo UI" panose="020B0604030504040204" pitchFamily="50" charset="-128"/>
              </a:rPr>
              <a:t>JAPAN</a:t>
            </a:r>
          </a:p>
          <a:p>
            <a:pPr algn="ctr"/>
            <a:r>
              <a:rPr kumimoji="1" lang="en-US" altLang="ja-JP" sz="3000" b="1" dirty="0">
                <a:latin typeface="Meiryo UI" panose="020B0604030504040204" pitchFamily="50" charset="-128"/>
                <a:ea typeface="Meiryo UI" panose="020B0604030504040204" pitchFamily="50" charset="-128"/>
              </a:rPr>
              <a:t>SDGs</a:t>
            </a:r>
            <a:r>
              <a:rPr kumimoji="1" lang="ja-JP" altLang="en-US" sz="3000" b="1" dirty="0">
                <a:latin typeface="Meiryo UI" panose="020B0604030504040204" pitchFamily="50" charset="-128"/>
                <a:ea typeface="Meiryo UI" panose="020B0604030504040204" pitchFamily="50" charset="-128"/>
              </a:rPr>
              <a:t>　</a:t>
            </a:r>
            <a:r>
              <a:rPr kumimoji="1" lang="en-US" altLang="ja-JP" sz="3000" b="1" dirty="0">
                <a:latin typeface="Meiryo UI" panose="020B0604030504040204" pitchFamily="50" charset="-128"/>
                <a:ea typeface="Meiryo UI" panose="020B0604030504040204" pitchFamily="50" charset="-128"/>
              </a:rPr>
              <a:t>Forum</a:t>
            </a:r>
            <a:r>
              <a:rPr kumimoji="1" lang="ja-JP" altLang="en-US" sz="3000" b="1" dirty="0">
                <a:latin typeface="Meiryo UI" panose="020B0604030504040204" pitchFamily="50" charset="-128"/>
                <a:ea typeface="Meiryo UI" panose="020B0604030504040204" pitchFamily="50" charset="-128"/>
              </a:rPr>
              <a:t>」</a:t>
            </a:r>
            <a:endParaRPr kumimoji="1" lang="en-US" altLang="ja-JP" sz="30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SDGs </a:t>
            </a:r>
            <a:r>
              <a:rPr kumimoji="1" lang="ja-JP" altLang="en-US" b="1" dirty="0">
                <a:latin typeface="Meiryo UI" panose="020B0604030504040204" pitchFamily="50" charset="-128"/>
                <a:ea typeface="Meiryo UI" panose="020B0604030504040204" pitchFamily="50" charset="-128"/>
              </a:rPr>
              <a:t>全国フォーラム）</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＠万博会場</a:t>
            </a:r>
            <a:endParaRPr kumimoji="1" lang="en-US" altLang="ja-JP"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6B99FE3-E8B5-4AA2-B89E-1B3B29777DDC}"/>
              </a:ext>
            </a:extLst>
          </p:cNvPr>
          <p:cNvSpPr txBox="1"/>
          <p:nvPr/>
        </p:nvSpPr>
        <p:spPr>
          <a:xfrm>
            <a:off x="279678" y="2123606"/>
            <a:ext cx="1460501"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年度</a:t>
            </a:r>
          </a:p>
        </p:txBody>
      </p:sp>
      <p:sp>
        <p:nvSpPr>
          <p:cNvPr id="10" name="テキスト ボックス 9">
            <a:extLst>
              <a:ext uri="{FF2B5EF4-FFF2-40B4-BE49-F238E27FC236}">
                <a16:creationId xmlns:a16="http://schemas.microsoft.com/office/drawing/2014/main" id="{DEEA8208-CF2F-4154-AADD-678643F8D2EA}"/>
              </a:ext>
            </a:extLst>
          </p:cNvPr>
          <p:cNvSpPr txBox="1"/>
          <p:nvPr/>
        </p:nvSpPr>
        <p:spPr>
          <a:xfrm>
            <a:off x="2941346" y="1717634"/>
            <a:ext cx="2199908" cy="584775"/>
          </a:xfrm>
          <a:prstGeom prst="rect">
            <a:avLst/>
          </a:prstGeom>
          <a:noFill/>
        </p:spPr>
        <p:txBody>
          <a:bodyPr wrap="square" rtlCol="0">
            <a:spAutoFit/>
          </a:bodyPr>
          <a:lstStyle/>
          <a:p>
            <a:r>
              <a:rPr kumimoji="1" lang="en-US" altLang="ja-JP" sz="3200" b="1" dirty="0">
                <a:latin typeface="Meiryo UI" panose="020B0604030504040204" pitchFamily="50" charset="-128"/>
                <a:ea typeface="Meiryo UI" panose="020B0604030504040204" pitchFamily="50" charset="-128"/>
              </a:rPr>
              <a:t>2024</a:t>
            </a:r>
            <a:r>
              <a:rPr kumimoji="1" lang="ja-JP" altLang="en-US" sz="3200" b="1" dirty="0">
                <a:latin typeface="Meiryo UI" panose="020B0604030504040204" pitchFamily="50" charset="-128"/>
                <a:ea typeface="Meiryo UI" panose="020B0604030504040204" pitchFamily="50" charset="-128"/>
              </a:rPr>
              <a:t>年度</a:t>
            </a:r>
          </a:p>
        </p:txBody>
      </p:sp>
      <p:sp>
        <p:nvSpPr>
          <p:cNvPr id="11" name="テキスト ボックス 10">
            <a:extLst>
              <a:ext uri="{FF2B5EF4-FFF2-40B4-BE49-F238E27FC236}">
                <a16:creationId xmlns:a16="http://schemas.microsoft.com/office/drawing/2014/main" id="{E07F31B1-EEF9-49C7-9FDA-186A16986F3B}"/>
              </a:ext>
            </a:extLst>
          </p:cNvPr>
          <p:cNvSpPr txBox="1"/>
          <p:nvPr/>
        </p:nvSpPr>
        <p:spPr>
          <a:xfrm>
            <a:off x="8037268" y="1516609"/>
            <a:ext cx="2074666" cy="461665"/>
          </a:xfrm>
          <a:prstGeom prst="rect">
            <a:avLst/>
          </a:prstGeom>
          <a:noFill/>
        </p:spPr>
        <p:txBody>
          <a:bodyPr wrap="square" rtlCol="0">
            <a:spAutoFit/>
          </a:bodyPr>
          <a:lstStyle/>
          <a:p>
            <a:r>
              <a:rPr kumimoji="1" lang="en-US" altLang="ja-JP" sz="2400" b="1" dirty="0">
                <a:latin typeface="Meiryo UI" panose="020B0604030504040204" pitchFamily="50" charset="-128"/>
                <a:ea typeface="Meiryo UI" panose="020B0604030504040204" pitchFamily="50" charset="-128"/>
              </a:rPr>
              <a:t>2025</a:t>
            </a:r>
            <a:r>
              <a:rPr kumimoji="1" lang="ja-JP" altLang="en-US" sz="2400" b="1" dirty="0">
                <a:latin typeface="Meiryo UI" panose="020B0604030504040204" pitchFamily="50" charset="-128"/>
                <a:ea typeface="Meiryo UI" panose="020B0604030504040204" pitchFamily="50" charset="-128"/>
              </a:rPr>
              <a:t>年度</a:t>
            </a:r>
          </a:p>
        </p:txBody>
      </p:sp>
      <p:sp>
        <p:nvSpPr>
          <p:cNvPr id="15" name="テキスト ボックス 14">
            <a:extLst>
              <a:ext uri="{FF2B5EF4-FFF2-40B4-BE49-F238E27FC236}">
                <a16:creationId xmlns:a16="http://schemas.microsoft.com/office/drawing/2014/main" id="{B572019F-ED14-41E6-8F6D-FD76049D5EB4}"/>
              </a:ext>
            </a:extLst>
          </p:cNvPr>
          <p:cNvSpPr txBox="1"/>
          <p:nvPr/>
        </p:nvSpPr>
        <p:spPr>
          <a:xfrm>
            <a:off x="10485120" y="2448525"/>
            <a:ext cx="2277932" cy="2585323"/>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多くのステークホルダーを巻き込み、</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達成に貢献する姿を</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国連や国を通じ</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世界へ発信</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sz="1600" b="1" dirty="0">
              <a:latin typeface="Meiryo UI" panose="020B0604030504040204" pitchFamily="50" charset="-128"/>
              <a:ea typeface="Meiryo UI" panose="020B0604030504040204" pitchFamily="50" charset="-128"/>
            </a:endParaRPr>
          </a:p>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世界の</a:t>
            </a:r>
            <a:r>
              <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推進</a:t>
            </a:r>
            <a:endPar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の加速化に貢献</a:t>
            </a:r>
            <a:endPar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矢印: 下 15">
            <a:extLst>
              <a:ext uri="{FF2B5EF4-FFF2-40B4-BE49-F238E27FC236}">
                <a16:creationId xmlns:a16="http://schemas.microsoft.com/office/drawing/2014/main" id="{1E085515-7A70-4469-B635-5BE386715682}"/>
              </a:ext>
            </a:extLst>
          </p:cNvPr>
          <p:cNvSpPr/>
          <p:nvPr/>
        </p:nvSpPr>
        <p:spPr>
          <a:xfrm>
            <a:off x="11032132" y="4003878"/>
            <a:ext cx="1183907" cy="21808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331EC406-4D76-4665-B34D-6EEA6DA8736C}"/>
              </a:ext>
            </a:extLst>
          </p:cNvPr>
          <p:cNvSpPr/>
          <p:nvPr/>
        </p:nvSpPr>
        <p:spPr>
          <a:xfrm>
            <a:off x="4200836" y="5526197"/>
            <a:ext cx="2835113" cy="13053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全国フォーラム</a:t>
            </a: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」＠沖縄</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5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a:t>
            </a:r>
            <a:r>
              <a:rPr kumimoji="1" lang="zh-TW" altLang="en-US" sz="1600" dirty="0">
                <a:latin typeface="Meiryo UI" panose="020B0604030504040204" pitchFamily="50" charset="-128"/>
                <a:ea typeface="Meiryo UI" panose="020B0604030504040204" pitchFamily="50" charset="-128"/>
              </a:rPr>
              <a:t>沖縄県市町村自治会館</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b="1" dirty="0">
                <a:latin typeface="Meiryo UI" panose="020B0604030504040204" pitchFamily="50" charset="-128"/>
                <a:ea typeface="Meiryo UI" panose="020B0604030504040204" pitchFamily="50" charset="-128"/>
              </a:rPr>
              <a:t>R6.12.21</a:t>
            </a:r>
            <a:r>
              <a:rPr kumimoji="1" lang="ja-JP" altLang="en-US" sz="1600" b="1" dirty="0">
                <a:latin typeface="Meiryo UI" panose="020B0604030504040204" pitchFamily="50" charset="-128"/>
                <a:ea typeface="Meiryo UI" panose="020B0604030504040204" pitchFamily="50" charset="-128"/>
              </a:rPr>
              <a:t>（土）</a:t>
            </a:r>
          </a:p>
        </p:txBody>
      </p:sp>
      <p:sp>
        <p:nvSpPr>
          <p:cNvPr id="24" name="テキスト ボックス 23">
            <a:extLst>
              <a:ext uri="{FF2B5EF4-FFF2-40B4-BE49-F238E27FC236}">
                <a16:creationId xmlns:a16="http://schemas.microsoft.com/office/drawing/2014/main" id="{7E251E59-8ABD-4389-83C4-9D34A4638D17}"/>
              </a:ext>
            </a:extLst>
          </p:cNvPr>
          <p:cNvSpPr txBox="1"/>
          <p:nvPr/>
        </p:nvSpPr>
        <p:spPr>
          <a:xfrm>
            <a:off x="149714" y="3874412"/>
            <a:ext cx="2607734" cy="120032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＜登壇者＞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内閣府地方創生推進事務局</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国連地域開発センター（</a:t>
            </a:r>
            <a:r>
              <a:rPr lang="en-US" altLang="ja-JP" sz="1200" dirty="0">
                <a:latin typeface="Meiryo UI" panose="020B0604030504040204" pitchFamily="50" charset="-128"/>
                <a:ea typeface="Meiryo UI" panose="020B0604030504040204" pitchFamily="50" charset="-128"/>
              </a:rPr>
              <a:t>UNCRD</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市町村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団体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企業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社</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非営利団体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団体　　　　　　</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1D8ACFF4-E405-4424-BD21-8244679E5EF5}"/>
              </a:ext>
            </a:extLst>
          </p:cNvPr>
          <p:cNvSpPr txBox="1"/>
          <p:nvPr/>
        </p:nvSpPr>
        <p:spPr>
          <a:xfrm>
            <a:off x="3045572" y="4221963"/>
            <a:ext cx="2407703" cy="492443"/>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登壇者は、国、国連機関をはじめ</a:t>
            </a:r>
            <a:endParaRPr lang="en-US" altLang="ja-JP" sz="1200" dirty="0">
              <a:latin typeface="Meiryo UI" panose="020B0604030504040204" pitchFamily="50" charset="-128"/>
              <a:ea typeface="Meiryo UI" panose="020B0604030504040204" pitchFamily="50" charset="-128"/>
            </a:endParaRPr>
          </a:p>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関西圏の</a:t>
            </a:r>
            <a:r>
              <a:rPr lang="ja-JP" altLang="en-US" sz="1200" dirty="0">
                <a:latin typeface="Meiryo UI" panose="020B0604030504040204" pitchFamily="50" charset="-128"/>
                <a:ea typeface="Meiryo UI" panose="020B0604030504040204" pitchFamily="50" charset="-128"/>
              </a:rPr>
              <a:t>自治体、企業へ拡大</a:t>
            </a:r>
            <a:endParaRPr lang="en-US" altLang="ja-JP" sz="1200" dirty="0">
              <a:latin typeface="Meiryo UI" panose="020B0604030504040204" pitchFamily="50" charset="-128"/>
              <a:ea typeface="Meiryo UI" panose="020B0604030504040204" pitchFamily="50" charset="-128"/>
            </a:endParaRPr>
          </a:p>
        </p:txBody>
      </p:sp>
      <p:sp>
        <p:nvSpPr>
          <p:cNvPr id="26" name="矢印: 上下 25">
            <a:extLst>
              <a:ext uri="{FF2B5EF4-FFF2-40B4-BE49-F238E27FC236}">
                <a16:creationId xmlns:a16="http://schemas.microsoft.com/office/drawing/2014/main" id="{FABE79DD-6797-4CBC-9200-E5297274E0D8}"/>
              </a:ext>
            </a:extLst>
          </p:cNvPr>
          <p:cNvSpPr/>
          <p:nvPr/>
        </p:nvSpPr>
        <p:spPr>
          <a:xfrm rot="20416198">
            <a:off x="4751330" y="4680164"/>
            <a:ext cx="545256" cy="836151"/>
          </a:xfrm>
          <a:prstGeom prst="upDownArrow">
            <a:avLst>
              <a:gd name="adj1" fmla="val 39787"/>
              <a:gd name="adj2" fmla="val 28296"/>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9C6304F-9541-4579-AA1C-427C31D60CD1}"/>
              </a:ext>
            </a:extLst>
          </p:cNvPr>
          <p:cNvSpPr txBox="1"/>
          <p:nvPr/>
        </p:nvSpPr>
        <p:spPr>
          <a:xfrm>
            <a:off x="4668592" y="4874686"/>
            <a:ext cx="804231" cy="400110"/>
          </a:xfrm>
          <a:prstGeom prst="rect">
            <a:avLst/>
          </a:prstGeom>
          <a:noFill/>
          <a:ln>
            <a:no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連携</a:t>
            </a:r>
            <a:endParaRPr kumimoji="1" lang="en-US" altLang="ja-JP" sz="2000" b="1" dirty="0">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4A27AE75-F89C-4F50-9F5F-FA800972C291}"/>
              </a:ext>
            </a:extLst>
          </p:cNvPr>
          <p:cNvSpPr/>
          <p:nvPr/>
        </p:nvSpPr>
        <p:spPr>
          <a:xfrm rot="18511895">
            <a:off x="6225847" y="4742988"/>
            <a:ext cx="1248947" cy="421098"/>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6F26DC6-120D-4AAC-8CB8-275B4E787511}"/>
              </a:ext>
            </a:extLst>
          </p:cNvPr>
          <p:cNvSpPr txBox="1"/>
          <p:nvPr/>
        </p:nvSpPr>
        <p:spPr>
          <a:xfrm>
            <a:off x="6056697" y="4833923"/>
            <a:ext cx="1029318" cy="400110"/>
          </a:xfrm>
          <a:prstGeom prst="rect">
            <a:avLst/>
          </a:prstGeom>
          <a:noFill/>
          <a:ln>
            <a:no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引継ぎ</a:t>
            </a:r>
            <a:endParaRPr kumimoji="1" lang="en-US" altLang="ja-JP" sz="2000" b="1"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9F88B63-9014-4A52-A12C-CF0BEA0FBC54}"/>
              </a:ext>
            </a:extLst>
          </p:cNvPr>
          <p:cNvSpPr txBox="1"/>
          <p:nvPr/>
        </p:nvSpPr>
        <p:spPr>
          <a:xfrm>
            <a:off x="7924868" y="4489388"/>
            <a:ext cx="2407703" cy="677108"/>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登壇者は、国、国連機関をはじめ</a:t>
            </a:r>
            <a:endParaRPr lang="en-US" altLang="ja-JP" sz="1200" dirty="0">
              <a:latin typeface="Meiryo UI" panose="020B0604030504040204" pitchFamily="50" charset="-128"/>
              <a:ea typeface="Meiryo UI" panose="020B0604030504040204" pitchFamily="50" charset="-128"/>
            </a:endParaRPr>
          </a:p>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国内外の</a:t>
            </a:r>
            <a:r>
              <a:rPr lang="ja-JP" altLang="en-US" sz="1200" dirty="0">
                <a:latin typeface="Meiryo UI" panose="020B0604030504040204" pitchFamily="50" charset="-128"/>
                <a:ea typeface="Meiryo UI" panose="020B0604030504040204" pitchFamily="50" charset="-128"/>
              </a:rPr>
              <a:t>自治体、企業へ拡大</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若者からのメッセージも発信予定</a:t>
            </a:r>
            <a:endParaRPr lang="en-US" altLang="ja-JP" sz="12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4E752AEE-2F3E-4D72-8502-44AA97BDBF4E}"/>
              </a:ext>
            </a:extLst>
          </p:cNvPr>
          <p:cNvSpPr txBox="1"/>
          <p:nvPr/>
        </p:nvSpPr>
        <p:spPr>
          <a:xfrm rot="1683952">
            <a:off x="1599436" y="2538030"/>
            <a:ext cx="666062" cy="276999"/>
          </a:xfrm>
          <a:prstGeom prst="rect">
            <a:avLst/>
          </a:prstGeom>
          <a:solidFill>
            <a:srgbClr val="FF0000"/>
          </a:solidFill>
          <a:ln>
            <a:solidFill>
              <a:srgbClr val="FF0000"/>
            </a:solidFill>
          </a:ln>
        </p:spPr>
        <p:txBody>
          <a:bodyPr wrap="square" rtlCol="0">
            <a:spAutoFit/>
          </a:bodyPr>
          <a:lstStyle/>
          <a:p>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開催済</a:t>
            </a:r>
          </a:p>
        </p:txBody>
      </p:sp>
      <p:sp>
        <p:nvSpPr>
          <p:cNvPr id="37" name="テキスト ボックス 36">
            <a:extLst>
              <a:ext uri="{FF2B5EF4-FFF2-40B4-BE49-F238E27FC236}">
                <a16:creationId xmlns:a16="http://schemas.microsoft.com/office/drawing/2014/main" id="{9B13947A-611D-4E04-9CC9-BF9259ADCFBB}"/>
              </a:ext>
            </a:extLst>
          </p:cNvPr>
          <p:cNvSpPr txBox="1"/>
          <p:nvPr/>
        </p:nvSpPr>
        <p:spPr>
          <a:xfrm>
            <a:off x="73973" y="660474"/>
            <a:ext cx="12798425" cy="707886"/>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rPr>
              <a:t>SDGs </a:t>
            </a:r>
            <a:r>
              <a:rPr lang="ja-JP" altLang="en-US" sz="2000" b="1" dirty="0">
                <a:latin typeface="Meiryo UI" panose="020B0604030504040204" pitchFamily="50" charset="-128"/>
                <a:ea typeface="Meiryo UI" panose="020B0604030504040204" pitchFamily="50" charset="-128"/>
              </a:rPr>
              <a:t>フォーラムは、 「</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先進都市・大阪」の実現に向けた確固たる基盤の確立に向け、令和</a:t>
            </a:r>
            <a:r>
              <a:rPr lang="en-US" altLang="ja-JP" sz="2000" b="1" dirty="0">
                <a:latin typeface="Meiryo UI" panose="020B0604030504040204" pitchFamily="50" charset="-128"/>
                <a:ea typeface="Meiryo UI" panose="020B0604030504040204" pitchFamily="50" charset="-128"/>
              </a:rPr>
              <a:t>5</a:t>
            </a:r>
            <a:r>
              <a:rPr lang="ja-JP" altLang="en-US" sz="2000" b="1" dirty="0">
                <a:latin typeface="Meiryo UI" panose="020B0604030504040204" pitchFamily="50" charset="-128"/>
                <a:ea typeface="Meiryo UI" panose="020B0604030504040204" pitchFamily="50" charset="-128"/>
              </a:rPr>
              <a:t>年度から</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か年で開催。</a:t>
            </a:r>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年は、万博会場内で「</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全国フォーラム」を開催する。</a:t>
            </a:r>
          </a:p>
        </p:txBody>
      </p:sp>
      <p:sp>
        <p:nvSpPr>
          <p:cNvPr id="38" name="楕円 37">
            <a:extLst>
              <a:ext uri="{FF2B5EF4-FFF2-40B4-BE49-F238E27FC236}">
                <a16:creationId xmlns:a16="http://schemas.microsoft.com/office/drawing/2014/main" id="{D0C0BA95-1678-4587-A7AB-508A7420B6DA}"/>
              </a:ext>
            </a:extLst>
          </p:cNvPr>
          <p:cNvSpPr/>
          <p:nvPr/>
        </p:nvSpPr>
        <p:spPr>
          <a:xfrm>
            <a:off x="5563817" y="2681177"/>
            <a:ext cx="1472132" cy="1108034"/>
          </a:xfrm>
          <a:prstGeom prst="ellips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様々な</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関連企画等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と連動</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C7246015-2D38-45A3-A2E4-58AE671650FA}"/>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2-1</a:t>
            </a:r>
            <a:r>
              <a:rPr kumimoji="1" lang="ja-JP" altLang="en-US" sz="2400" b="1" dirty="0">
                <a:solidFill>
                  <a:prstClr val="white"/>
                </a:solidFill>
                <a:latin typeface="Meiryo UI" panose="020B0604030504040204" pitchFamily="50" charset="-128"/>
                <a:ea typeface="Meiryo UI" panose="020B0604030504040204" pitchFamily="50" charset="-128"/>
              </a:rPr>
              <a:t>．</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フォーラムについて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全体像</a:t>
            </a:r>
            <a:r>
              <a:rPr kumimoji="1" lang="en-US" altLang="ja-JP" sz="2400" b="1" dirty="0">
                <a:latin typeface="Meiryo UI" panose="020B0604030504040204" pitchFamily="50" charset="-128"/>
                <a:ea typeface="Meiryo UI" panose="020B0604030504040204" pitchFamily="50" charset="-128"/>
              </a:rPr>
              <a:t>】</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A920D384-5052-4241-A739-21F3FE7E5C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139" t="16433" b="11168"/>
          <a:stretch/>
        </p:blipFill>
        <p:spPr>
          <a:xfrm>
            <a:off x="1237564" y="5701251"/>
            <a:ext cx="1921934" cy="1135781"/>
          </a:xfrm>
          <a:prstGeom prst="rect">
            <a:avLst/>
          </a:prstGeom>
        </p:spPr>
      </p:pic>
      <p:pic>
        <p:nvPicPr>
          <p:cNvPr id="32" name="図 31">
            <a:extLst>
              <a:ext uri="{FF2B5EF4-FFF2-40B4-BE49-F238E27FC236}">
                <a16:creationId xmlns:a16="http://schemas.microsoft.com/office/drawing/2014/main" id="{8009867E-9569-490F-AFC3-2EE9DDA96297}"/>
              </a:ext>
            </a:extLst>
          </p:cNvPr>
          <p:cNvPicPr>
            <a:picLocks noChangeAspect="1"/>
          </p:cNvPicPr>
          <p:nvPr/>
        </p:nvPicPr>
        <p:blipFill>
          <a:blip r:embed="rId3"/>
          <a:stretch>
            <a:fillRect/>
          </a:stretch>
        </p:blipFill>
        <p:spPr>
          <a:xfrm>
            <a:off x="367889" y="5133280"/>
            <a:ext cx="1739349" cy="960808"/>
          </a:xfrm>
          <a:prstGeom prst="rect">
            <a:avLst/>
          </a:prstGeom>
        </p:spPr>
      </p:pic>
      <p:sp>
        <p:nvSpPr>
          <p:cNvPr id="40" name="テキスト ボックス 39">
            <a:extLst>
              <a:ext uri="{FF2B5EF4-FFF2-40B4-BE49-F238E27FC236}">
                <a16:creationId xmlns:a16="http://schemas.microsoft.com/office/drawing/2014/main" id="{E8CE79F6-16E4-41E3-B9CF-E441B368805A}"/>
              </a:ext>
            </a:extLst>
          </p:cNvPr>
          <p:cNvSpPr txBox="1"/>
          <p:nvPr/>
        </p:nvSpPr>
        <p:spPr>
          <a:xfrm>
            <a:off x="2079919" y="5236149"/>
            <a:ext cx="1445716"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主催者あいさつ</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（ビデオメッセージ）</a:t>
            </a:r>
            <a:endParaRPr lang="en-US" altLang="ja-JP" sz="11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37A6BFE1-44A1-4661-BB6F-6E7EDAE7A21B}"/>
              </a:ext>
            </a:extLst>
          </p:cNvPr>
          <p:cNvSpPr txBox="1"/>
          <p:nvPr/>
        </p:nvSpPr>
        <p:spPr>
          <a:xfrm>
            <a:off x="425506" y="6636599"/>
            <a:ext cx="913685"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開催の様子</a:t>
            </a:r>
            <a:endParaRPr lang="en-US" altLang="ja-JP" sz="1100" dirty="0">
              <a:latin typeface="Meiryo UI" panose="020B0604030504040204" pitchFamily="50" charset="-128"/>
              <a:ea typeface="Meiryo UI" panose="020B0604030504040204" pitchFamily="50" charset="-128"/>
            </a:endParaRPr>
          </a:p>
        </p:txBody>
      </p:sp>
      <p:sp>
        <p:nvSpPr>
          <p:cNvPr id="35" name="スライド番号プレースホルダー 5">
            <a:extLst>
              <a:ext uri="{FF2B5EF4-FFF2-40B4-BE49-F238E27FC236}">
                <a16:creationId xmlns:a16="http://schemas.microsoft.com/office/drawing/2014/main" id="{7B8A41C4-B83C-470D-BD83-51B4147B24B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７</a:t>
            </a:r>
          </a:p>
        </p:txBody>
      </p:sp>
      <p:sp>
        <p:nvSpPr>
          <p:cNvPr id="36" name="テキスト ボックス 35">
            <a:extLst>
              <a:ext uri="{FF2B5EF4-FFF2-40B4-BE49-F238E27FC236}">
                <a16:creationId xmlns:a16="http://schemas.microsoft.com/office/drawing/2014/main" id="{54C94F72-04F4-4D04-B9BD-FB410C1F3B7A}"/>
              </a:ext>
            </a:extLst>
          </p:cNvPr>
          <p:cNvSpPr txBox="1"/>
          <p:nvPr/>
        </p:nvSpPr>
        <p:spPr>
          <a:xfrm rot="1683952">
            <a:off x="4998149" y="2279414"/>
            <a:ext cx="666062" cy="276999"/>
          </a:xfrm>
          <a:prstGeom prst="rect">
            <a:avLst/>
          </a:prstGeom>
          <a:solidFill>
            <a:srgbClr val="FF0000"/>
          </a:solidFill>
          <a:ln>
            <a:solidFill>
              <a:srgbClr val="FF0000"/>
            </a:solidFill>
          </a:ln>
        </p:spPr>
        <p:txBody>
          <a:bodyPr wrap="square" rtlCol="0">
            <a:spAutoFit/>
          </a:bodyPr>
          <a:lstStyle/>
          <a:p>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開催済</a:t>
            </a:r>
          </a:p>
        </p:txBody>
      </p:sp>
      <p:sp>
        <p:nvSpPr>
          <p:cNvPr id="42" name="テキスト ボックス 41">
            <a:extLst>
              <a:ext uri="{FF2B5EF4-FFF2-40B4-BE49-F238E27FC236}">
                <a16:creationId xmlns:a16="http://schemas.microsoft.com/office/drawing/2014/main" id="{43CC3419-0E60-4FF5-8401-0EB2249EBF1D}"/>
              </a:ext>
            </a:extLst>
          </p:cNvPr>
          <p:cNvSpPr txBox="1"/>
          <p:nvPr/>
        </p:nvSpPr>
        <p:spPr>
          <a:xfrm rot="1683952">
            <a:off x="6527931" y="5407204"/>
            <a:ext cx="666062" cy="276999"/>
          </a:xfrm>
          <a:prstGeom prst="rect">
            <a:avLst/>
          </a:prstGeom>
          <a:solidFill>
            <a:srgbClr val="FF0000"/>
          </a:solidFill>
          <a:ln>
            <a:solidFill>
              <a:srgbClr val="FF0000"/>
            </a:solidFill>
          </a:ln>
        </p:spPr>
        <p:txBody>
          <a:bodyPr wrap="square" rtlCol="0">
            <a:spAutoFit/>
          </a:bodyPr>
          <a:lstStyle/>
          <a:p>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開催済</a:t>
            </a:r>
          </a:p>
        </p:txBody>
      </p:sp>
    </p:spTree>
    <p:extLst>
      <p:ext uri="{BB962C8B-B14F-4D97-AF65-F5344CB8AC3E}">
        <p14:creationId xmlns:p14="http://schemas.microsoft.com/office/powerpoint/2010/main" val="391735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52757A7-068B-4BA6-AE0A-8937A6D34F36}"/>
              </a:ext>
            </a:extLst>
          </p:cNvPr>
          <p:cNvSpPr/>
          <p:nvPr/>
        </p:nvSpPr>
        <p:spPr>
          <a:xfrm>
            <a:off x="118297" y="750052"/>
            <a:ext cx="12411087" cy="6295057"/>
          </a:xfrm>
          <a:prstGeom prst="rect">
            <a:avLst/>
          </a:prstGeom>
        </p:spPr>
        <p:txBody>
          <a:bodyPr wrap="square">
            <a:spAutoFit/>
          </a:bodyPr>
          <a:lstStyle/>
          <a:p>
            <a:r>
              <a:rPr lang="ja-JP" altLang="en-US" sz="2519" b="1" dirty="0">
                <a:latin typeface="Meiryo UI" panose="020B0604030504040204" pitchFamily="50" charset="-128"/>
                <a:ea typeface="Meiryo UI" panose="020B0604030504040204" pitchFamily="50" charset="-128"/>
              </a:rPr>
              <a:t>「</a:t>
            </a:r>
            <a:r>
              <a:rPr lang="en-US" altLang="ja-JP" sz="2519" b="1" dirty="0">
                <a:latin typeface="Meiryo UI" panose="020B0604030504040204" pitchFamily="50" charset="-128"/>
                <a:ea typeface="Meiryo UI" panose="020B0604030504040204" pitchFamily="50" charset="-128"/>
              </a:rPr>
              <a:t>OSAKA JAPAN SDGs Forum</a:t>
            </a:r>
            <a:r>
              <a:rPr lang="ja-JP" altLang="en-US" sz="2519" b="1" dirty="0">
                <a:latin typeface="Meiryo UI" panose="020B0604030504040204" pitchFamily="50" charset="-128"/>
                <a:ea typeface="Meiryo UI" panose="020B0604030504040204" pitchFamily="50" charset="-128"/>
              </a:rPr>
              <a:t>」は、令和元年に神奈川県において初開催された「</a:t>
            </a:r>
            <a:r>
              <a:rPr lang="en-US" altLang="ja-JP" sz="2519" b="1" dirty="0">
                <a:latin typeface="Meiryo UI" panose="020B0604030504040204" pitchFamily="50" charset="-128"/>
                <a:ea typeface="Meiryo UI" panose="020B0604030504040204" pitchFamily="50" charset="-128"/>
              </a:rPr>
              <a:t>SDGs</a:t>
            </a:r>
            <a:r>
              <a:rPr lang="ja-JP" altLang="en-US" sz="2519" b="1" dirty="0">
                <a:latin typeface="Meiryo UI" panose="020B0604030504040204" pitchFamily="50" charset="-128"/>
                <a:ea typeface="Meiryo UI" panose="020B0604030504040204" pitchFamily="50" charset="-128"/>
              </a:rPr>
              <a:t>全国フォーラム」を継承して実施するもの。</a:t>
            </a:r>
          </a:p>
          <a:p>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・開催日時：令和</a:t>
            </a:r>
            <a:r>
              <a:rPr lang="en-US" altLang="ja-JP" sz="2519" b="1" dirty="0">
                <a:latin typeface="Meiryo UI" panose="020B0604030504040204" pitchFamily="50" charset="-128"/>
                <a:ea typeface="Meiryo UI" panose="020B0604030504040204" pitchFamily="50" charset="-128"/>
              </a:rPr>
              <a:t>7</a:t>
            </a:r>
            <a:r>
              <a:rPr lang="ja-JP" altLang="en-US" sz="2519" b="1" dirty="0">
                <a:latin typeface="Meiryo UI" panose="020B0604030504040204" pitchFamily="50" charset="-128"/>
                <a:ea typeface="Meiryo UI" panose="020B0604030504040204" pitchFamily="50" charset="-128"/>
              </a:rPr>
              <a:t>年９月５日（金曜日）</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r>
              <a:rPr lang="en-US" altLang="ja-JP" sz="2519" b="1" dirty="0">
                <a:latin typeface="Meiryo UI" panose="020B0604030504040204" pitchFamily="50" charset="-128"/>
                <a:ea typeface="Meiryo UI" panose="020B0604030504040204" pitchFamily="50" charset="-128"/>
              </a:rPr>
              <a:t>13</a:t>
            </a:r>
            <a:r>
              <a:rPr lang="ja-JP" altLang="en-US" sz="2519" b="1" dirty="0">
                <a:latin typeface="Meiryo UI" panose="020B0604030504040204" pitchFamily="50" charset="-128"/>
                <a:ea typeface="Meiryo UI" panose="020B0604030504040204" pitchFamily="50" charset="-128"/>
              </a:rPr>
              <a:t>時～</a:t>
            </a:r>
            <a:r>
              <a:rPr lang="en-US" altLang="ja-JP" sz="2519" b="1" dirty="0">
                <a:latin typeface="Meiryo UI" panose="020B0604030504040204" pitchFamily="50" charset="-128"/>
                <a:ea typeface="Meiryo UI" panose="020B0604030504040204" pitchFamily="50" charset="-128"/>
              </a:rPr>
              <a:t>17</a:t>
            </a:r>
            <a:r>
              <a:rPr lang="ja-JP" altLang="en-US" sz="2519" b="1" dirty="0">
                <a:latin typeface="Meiryo UI" panose="020B0604030504040204" pitchFamily="50" charset="-128"/>
                <a:ea typeface="Meiryo UI" panose="020B0604030504040204" pitchFamily="50" charset="-128"/>
              </a:rPr>
              <a:t>時頃（</a:t>
            </a:r>
            <a:r>
              <a:rPr lang="en-US" altLang="ja-JP" sz="2519" b="1" dirty="0">
                <a:latin typeface="Meiryo UI" panose="020B0604030504040204" pitchFamily="50" charset="-128"/>
                <a:ea typeface="Meiryo UI" panose="020B0604030504040204" pitchFamily="50" charset="-128"/>
              </a:rPr>
              <a:t>12</a:t>
            </a:r>
            <a:r>
              <a:rPr lang="ja-JP" altLang="en-US" sz="2519" b="1" dirty="0">
                <a:latin typeface="Meiryo UI" panose="020B0604030504040204" pitchFamily="50" charset="-128"/>
                <a:ea typeface="Meiryo UI" panose="020B0604030504040204" pitchFamily="50" charset="-128"/>
              </a:rPr>
              <a:t>時開場）　</a:t>
            </a:r>
            <a:r>
              <a:rPr lang="en-US" altLang="ja-JP" sz="1889" b="1" dirty="0">
                <a:latin typeface="Meiryo UI" panose="020B0604030504040204" pitchFamily="50" charset="-128"/>
                <a:ea typeface="Meiryo UI" panose="020B0604030504040204" pitchFamily="50" charset="-128"/>
              </a:rPr>
              <a:t>※</a:t>
            </a:r>
            <a:r>
              <a:rPr lang="ja-JP" altLang="en-US" sz="1889" b="1" dirty="0">
                <a:latin typeface="Meiryo UI" panose="020B0604030504040204" pitchFamily="50" charset="-128"/>
                <a:ea typeface="Meiryo UI" panose="020B0604030504040204" pitchFamily="50" charset="-128"/>
              </a:rPr>
              <a:t>時間は調整中</a:t>
            </a:r>
            <a:endParaRPr lang="en-US" altLang="ja-JP" sz="188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会　場　：</a:t>
            </a:r>
            <a:r>
              <a:rPr lang="en-US" altLang="ja-JP" sz="2519" b="1" dirty="0">
                <a:latin typeface="Meiryo UI" panose="020B0604030504040204" pitchFamily="50" charset="-128"/>
                <a:ea typeface="Meiryo UI" panose="020B0604030504040204" pitchFamily="50" charset="-128"/>
              </a:rPr>
              <a:t>EXPO</a:t>
            </a:r>
            <a:r>
              <a:rPr lang="ja-JP" altLang="en-US" sz="2519" b="1" dirty="0">
                <a:latin typeface="Meiryo UI" panose="020B0604030504040204" pitchFamily="50" charset="-128"/>
                <a:ea typeface="Meiryo UI" panose="020B0604030504040204" pitchFamily="50" charset="-128"/>
              </a:rPr>
              <a:t>ホール「シャインハット」</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r>
              <a:rPr lang="en-US" altLang="ja-JP" sz="2519" b="1" dirty="0">
                <a:latin typeface="Meiryo UI" panose="020B0604030504040204" pitchFamily="50" charset="-128"/>
                <a:ea typeface="Meiryo UI" panose="020B0604030504040204" pitchFamily="50" charset="-128"/>
              </a:rPr>
              <a:t>※</a:t>
            </a:r>
            <a:r>
              <a:rPr lang="ja-JP" altLang="en-US" sz="2519" b="1" dirty="0">
                <a:latin typeface="Meiryo UI" panose="020B0604030504040204" pitchFamily="50" charset="-128"/>
                <a:ea typeface="Meiryo UI" panose="020B0604030504040204" pitchFamily="50" charset="-128"/>
              </a:rPr>
              <a:t>座席数約</a:t>
            </a:r>
            <a:r>
              <a:rPr lang="en-US" altLang="ja-JP" sz="2519" b="1" dirty="0">
                <a:latin typeface="Meiryo UI" panose="020B0604030504040204" pitchFamily="50" charset="-128"/>
                <a:ea typeface="Meiryo UI" panose="020B0604030504040204" pitchFamily="50" charset="-128"/>
              </a:rPr>
              <a:t>1,850</a:t>
            </a:r>
            <a:r>
              <a:rPr lang="ja-JP" altLang="en-US" sz="2519" b="1" dirty="0">
                <a:latin typeface="Meiryo UI" panose="020B0604030504040204" pitchFamily="50" charset="-128"/>
                <a:ea typeface="Meiryo UI" panose="020B0604030504040204" pitchFamily="50" charset="-128"/>
              </a:rPr>
              <a:t>席（車いす席含む）</a:t>
            </a:r>
            <a:endParaRPr lang="en-US" altLang="ja-JP" sz="2519" b="1" dirty="0">
              <a:latin typeface="Meiryo UI" panose="020B0604030504040204" pitchFamily="50" charset="-128"/>
              <a:ea typeface="Meiryo UI" panose="020B0604030504040204" pitchFamily="50" charset="-128"/>
            </a:endParaRPr>
          </a:p>
          <a:p>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・ﾌﾟﾛｸﾞﾗﾑ案 ：知事・来賓挨拶</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オープニングアクト（障がい者を含むダンス）</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スピーチ及びパネルディスカッション</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など</a:t>
            </a:r>
            <a:endParaRPr lang="en-US" altLang="ja-JP" sz="2519" b="1" dirty="0">
              <a:latin typeface="Meiryo UI" panose="020B0604030504040204" pitchFamily="50" charset="-128"/>
              <a:ea typeface="Meiryo UI" panose="020B0604030504040204" pitchFamily="50" charset="-128"/>
            </a:endParaRPr>
          </a:p>
          <a:p>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・実施体制：コンテンツの企画主体は大阪府</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運営は委託を想定　　　　　　　　　　　　　　</a:t>
            </a:r>
          </a:p>
        </p:txBody>
      </p:sp>
      <p:pic>
        <p:nvPicPr>
          <p:cNvPr id="5" name="図 4">
            <a:extLst>
              <a:ext uri="{FF2B5EF4-FFF2-40B4-BE49-F238E27FC236}">
                <a16:creationId xmlns:a16="http://schemas.microsoft.com/office/drawing/2014/main" id="{CF40C095-22FB-4F9F-99F6-5DB391AFF4D0}"/>
              </a:ext>
            </a:extLst>
          </p:cNvPr>
          <p:cNvPicPr>
            <a:picLocks noChangeAspect="1"/>
          </p:cNvPicPr>
          <p:nvPr/>
        </p:nvPicPr>
        <p:blipFill>
          <a:blip r:embed="rId2"/>
          <a:stretch>
            <a:fillRect/>
          </a:stretch>
        </p:blipFill>
        <p:spPr>
          <a:xfrm>
            <a:off x="8351962" y="1971980"/>
            <a:ext cx="4177422" cy="2525258"/>
          </a:xfrm>
          <a:prstGeom prst="rect">
            <a:avLst/>
          </a:prstGeom>
        </p:spPr>
      </p:pic>
      <p:pic>
        <p:nvPicPr>
          <p:cNvPr id="7" name="図 6">
            <a:extLst>
              <a:ext uri="{FF2B5EF4-FFF2-40B4-BE49-F238E27FC236}">
                <a16:creationId xmlns:a16="http://schemas.microsoft.com/office/drawing/2014/main" id="{810520BA-141E-435A-8A78-6F5120A954CA}"/>
              </a:ext>
            </a:extLst>
          </p:cNvPr>
          <p:cNvPicPr>
            <a:picLocks noChangeAspect="1"/>
          </p:cNvPicPr>
          <p:nvPr/>
        </p:nvPicPr>
        <p:blipFill rotWithShape="1">
          <a:blip r:embed="rId3"/>
          <a:srcRect b="6830"/>
          <a:stretch/>
        </p:blipFill>
        <p:spPr>
          <a:xfrm>
            <a:off x="8351962" y="4549815"/>
            <a:ext cx="4252793" cy="2579498"/>
          </a:xfrm>
          <a:prstGeom prst="rect">
            <a:avLst/>
          </a:prstGeom>
        </p:spPr>
      </p:pic>
      <p:sp>
        <p:nvSpPr>
          <p:cNvPr id="9" name="正方形/長方形 8">
            <a:extLst>
              <a:ext uri="{FF2B5EF4-FFF2-40B4-BE49-F238E27FC236}">
                <a16:creationId xmlns:a16="http://schemas.microsoft.com/office/drawing/2014/main" id="{488F563B-68FD-4D24-AE12-BA5D1217366C}"/>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2-2</a:t>
            </a:r>
            <a:r>
              <a:rPr kumimoji="1" lang="ja-JP" altLang="en-US" sz="2400" b="1" dirty="0">
                <a:solidFill>
                  <a:prstClr val="white"/>
                </a:solidFill>
                <a:latin typeface="Meiryo UI" panose="020B0604030504040204" pitchFamily="50" charset="-128"/>
                <a:ea typeface="Meiryo UI" panose="020B0604030504040204" pitchFamily="50" charset="-128"/>
              </a:rPr>
              <a:t>．</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フォーラムについて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開催概要案</a:t>
            </a:r>
            <a:r>
              <a:rPr kumimoji="1" lang="en-US" altLang="ja-JP" sz="2400" b="1" dirty="0">
                <a:latin typeface="Meiryo UI" panose="020B0604030504040204" pitchFamily="50" charset="-128"/>
                <a:ea typeface="Meiryo UI" panose="020B0604030504040204" pitchFamily="50" charset="-128"/>
              </a:rPr>
              <a:t>】</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0" name="スライド番号プレースホルダー 5">
            <a:extLst>
              <a:ext uri="{FF2B5EF4-FFF2-40B4-BE49-F238E27FC236}">
                <a16:creationId xmlns:a16="http://schemas.microsoft.com/office/drawing/2014/main" id="{A9B8D02B-880F-40B4-A042-959DECD17BC8}"/>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８</a:t>
            </a:r>
          </a:p>
        </p:txBody>
      </p:sp>
    </p:spTree>
    <p:extLst>
      <p:ext uri="{BB962C8B-B14F-4D97-AF65-F5344CB8AC3E}">
        <p14:creationId xmlns:p14="http://schemas.microsoft.com/office/powerpoint/2010/main" val="293338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DBA9BAA-7EDA-44C3-AD82-4FDD505402B1}"/>
              </a:ext>
            </a:extLst>
          </p:cNvPr>
          <p:cNvSpPr txBox="1"/>
          <p:nvPr/>
        </p:nvSpPr>
        <p:spPr>
          <a:xfrm>
            <a:off x="152646" y="559679"/>
            <a:ext cx="12541153"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＜コンセプトイメージ＞</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OSAKA JAPAN SDGs Forum</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Osaka</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 ビジョン」で掲げる</a:t>
            </a:r>
            <a:r>
              <a:rPr kumimoji="1" lang="en-US" altLang="ja-JP"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先進都市としての基盤整備の総仕上げ</a:t>
            </a:r>
            <a:r>
              <a:rPr kumimoji="1" lang="ja-JP" altLang="en-US" dirty="0">
                <a:latin typeface="Meiryo UI" panose="020B0604030504040204" pitchFamily="50" charset="-128"/>
                <a:ea typeface="Meiryo UI" panose="020B0604030504040204" pitchFamily="50" charset="-128"/>
              </a:rPr>
              <a:t>となるもの</a:t>
            </a:r>
          </a:p>
          <a:p>
            <a:r>
              <a:rPr kumimoji="1" lang="ja-JP" altLang="en-US" dirty="0">
                <a:latin typeface="Meiryo UI" panose="020B0604030504040204" pitchFamily="50" charset="-128"/>
                <a:ea typeface="Meiryo UI" panose="020B0604030504040204" pitchFamily="50" charset="-128"/>
              </a:rPr>
              <a:t>　フォーラムを通じ、世界の先頭に立ち</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の取組みの加速化に貢献していくとともに、</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beyond</a:t>
            </a:r>
            <a:r>
              <a:rPr kumimoji="1" lang="ja-JP" altLang="en-US" dirty="0">
                <a:latin typeface="Meiryo UI" panose="020B0604030504040204" pitchFamily="50" charset="-128"/>
                <a:ea typeface="Meiryo UI" panose="020B0604030504040204" pitchFamily="50" charset="-128"/>
              </a:rPr>
              <a:t>に向けた発信を行う</a:t>
            </a:r>
            <a:endParaRPr kumimoji="1" lang="en-US" altLang="ja-JP"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40CF32C-26CA-43EF-8A9B-B0C2BA745EF0}"/>
              </a:ext>
            </a:extLst>
          </p:cNvPr>
          <p:cNvSpPr/>
          <p:nvPr/>
        </p:nvSpPr>
        <p:spPr>
          <a:xfrm>
            <a:off x="268481" y="1829874"/>
            <a:ext cx="5938092" cy="3131277"/>
          </a:xfrm>
          <a:prstGeom prst="roundRect">
            <a:avLst/>
          </a:prstGeom>
          <a:solidFill>
            <a:schemeClr val="accent4">
              <a:lumMod val="20000"/>
              <a:lumOff val="80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D54E9468-C72E-434D-AE35-26201F9AFE2D}"/>
              </a:ext>
            </a:extLst>
          </p:cNvPr>
          <p:cNvSpPr/>
          <p:nvPr/>
        </p:nvSpPr>
        <p:spPr>
          <a:xfrm>
            <a:off x="6500849" y="1829874"/>
            <a:ext cx="5938092" cy="3131277"/>
          </a:xfrm>
          <a:prstGeom prst="roundRect">
            <a:avLst/>
          </a:prstGeom>
          <a:solidFill>
            <a:schemeClr val="accent6">
              <a:lumMod val="20000"/>
              <a:lumOff val="80000"/>
            </a:scheme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D655DA5-ABAF-4B58-8DA5-83F5752A8ADB}"/>
              </a:ext>
            </a:extLst>
          </p:cNvPr>
          <p:cNvSpPr/>
          <p:nvPr/>
        </p:nvSpPr>
        <p:spPr>
          <a:xfrm>
            <a:off x="1619481" y="1656343"/>
            <a:ext cx="3338111" cy="461665"/>
          </a:xfrm>
          <a:prstGeom prst="rect">
            <a:avLst/>
          </a:prstGeom>
          <a:solidFill>
            <a:schemeClr val="accent2">
              <a:lumMod val="20000"/>
              <a:lumOff val="80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取組みの加速化に貢献</a:t>
            </a:r>
          </a:p>
        </p:txBody>
      </p:sp>
      <p:sp>
        <p:nvSpPr>
          <p:cNvPr id="13" name="正方形/長方形 12">
            <a:extLst>
              <a:ext uri="{FF2B5EF4-FFF2-40B4-BE49-F238E27FC236}">
                <a16:creationId xmlns:a16="http://schemas.microsoft.com/office/drawing/2014/main" id="{F5C330AC-A6F3-40A7-9B90-B5885C65F138}"/>
              </a:ext>
            </a:extLst>
          </p:cNvPr>
          <p:cNvSpPr/>
          <p:nvPr/>
        </p:nvSpPr>
        <p:spPr>
          <a:xfrm>
            <a:off x="7840834" y="1656343"/>
            <a:ext cx="3338111" cy="461665"/>
          </a:xfrm>
          <a:prstGeom prst="rect">
            <a:avLst/>
          </a:prstGeom>
          <a:solidFill>
            <a:schemeClr val="accent2">
              <a:lumMod val="20000"/>
              <a:lumOff val="80000"/>
            </a:scheme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a:t>
            </a:r>
            <a:r>
              <a:rPr kumimoji="1" lang="en-US" altLang="ja-JP" sz="2000" b="1" dirty="0">
                <a:solidFill>
                  <a:schemeClr val="tx1"/>
                </a:solidFill>
                <a:latin typeface="Meiryo UI" panose="020B0604030504040204" pitchFamily="50" charset="-128"/>
                <a:ea typeface="Meiryo UI" panose="020B0604030504040204" pitchFamily="50" charset="-128"/>
              </a:rPr>
              <a:t>beyond</a:t>
            </a:r>
            <a:r>
              <a:rPr kumimoji="1" lang="ja-JP" altLang="en-US" sz="2000" b="1" dirty="0">
                <a:solidFill>
                  <a:schemeClr val="tx1"/>
                </a:solidFill>
                <a:latin typeface="Meiryo UI" panose="020B0604030504040204" pitchFamily="50" charset="-128"/>
                <a:ea typeface="Meiryo UI" panose="020B0604030504040204" pitchFamily="50" charset="-128"/>
              </a:rPr>
              <a:t>への発信</a:t>
            </a:r>
          </a:p>
        </p:txBody>
      </p:sp>
      <p:sp>
        <p:nvSpPr>
          <p:cNvPr id="14" name="テキスト ボックス 13">
            <a:extLst>
              <a:ext uri="{FF2B5EF4-FFF2-40B4-BE49-F238E27FC236}">
                <a16:creationId xmlns:a16="http://schemas.microsoft.com/office/drawing/2014/main" id="{942256A3-E443-41EE-93D4-3212DBCCD6A6}"/>
              </a:ext>
            </a:extLst>
          </p:cNvPr>
          <p:cNvSpPr txBox="1"/>
          <p:nvPr/>
        </p:nvSpPr>
        <p:spPr>
          <a:xfrm>
            <a:off x="6713660" y="2155643"/>
            <a:ext cx="5725281" cy="584775"/>
          </a:xfrm>
          <a:prstGeom prst="rect">
            <a:avLst/>
          </a:prstGeom>
          <a:noFill/>
        </p:spPr>
        <p:txBody>
          <a:bodyPr wrap="squar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プレイベント等で若者や企業等が対話を重ねた未来社会の姿と、府がこれまで実施してきた「私の</a:t>
            </a:r>
            <a:r>
              <a:rPr kumimoji="1" lang="en-US" altLang="ja-JP" sz="1600" dirty="0">
                <a:solidFill>
                  <a:schemeClr val="tx1"/>
                </a:solidFill>
                <a:latin typeface="Meiryo UI" panose="020B0604030504040204" pitchFamily="50" charset="-128"/>
                <a:ea typeface="Meiryo UI" panose="020B0604030504040204" pitchFamily="50" charset="-128"/>
              </a:rPr>
              <a:t>SDGs</a:t>
            </a:r>
            <a:r>
              <a:rPr kumimoji="1" lang="ja-JP" altLang="en-US" sz="1600" dirty="0">
                <a:solidFill>
                  <a:schemeClr val="tx1"/>
                </a:solidFill>
                <a:latin typeface="Meiryo UI" panose="020B0604030504040204" pitchFamily="50" charset="-128"/>
                <a:ea typeface="Meiryo UI" panose="020B0604030504040204" pitchFamily="50" charset="-128"/>
              </a:rPr>
              <a:t>宣言」の成果を融合して発信</a:t>
            </a:r>
          </a:p>
        </p:txBody>
      </p:sp>
      <p:sp>
        <p:nvSpPr>
          <p:cNvPr id="15" name="二等辺三角形 14">
            <a:extLst>
              <a:ext uri="{FF2B5EF4-FFF2-40B4-BE49-F238E27FC236}">
                <a16:creationId xmlns:a16="http://schemas.microsoft.com/office/drawing/2014/main" id="{744E7A92-E0C2-4DD4-9A80-2DE86F3F9D89}"/>
              </a:ext>
            </a:extLst>
          </p:cNvPr>
          <p:cNvSpPr/>
          <p:nvPr/>
        </p:nvSpPr>
        <p:spPr>
          <a:xfrm rot="10800000">
            <a:off x="2081654" y="5082373"/>
            <a:ext cx="2413764" cy="23809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82BFB872-6A87-4223-8052-94AB3E259FAB}"/>
              </a:ext>
            </a:extLst>
          </p:cNvPr>
          <p:cNvSpPr/>
          <p:nvPr/>
        </p:nvSpPr>
        <p:spPr>
          <a:xfrm rot="10800000">
            <a:off x="8455417" y="5077235"/>
            <a:ext cx="2413764" cy="23809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F5EA6F9-E866-4C0C-B6B9-BC6AEA416CEB}"/>
              </a:ext>
            </a:extLst>
          </p:cNvPr>
          <p:cNvSpPr txBox="1"/>
          <p:nvPr/>
        </p:nvSpPr>
        <p:spPr>
          <a:xfrm>
            <a:off x="152646" y="5337542"/>
            <a:ext cx="5938092" cy="951158"/>
          </a:xfrm>
          <a:prstGeom prst="rect">
            <a:avLst/>
          </a:prstGeom>
          <a:noFill/>
          <a:ln>
            <a:noFill/>
          </a:ln>
        </p:spPr>
        <p:txBody>
          <a:bodyPr wrap="square" rtlCol="0">
            <a:spAutoFit/>
          </a:bodyPr>
          <a:lstStyle/>
          <a:p>
            <a:pPr algn="ctr">
              <a:lnSpc>
                <a:spcPct val="150000"/>
              </a:lnSpc>
            </a:pPr>
            <a:r>
              <a:rPr kumimoji="1" lang="ja-JP" altLang="en-US" sz="2000" b="1" dirty="0">
                <a:latin typeface="Meiryo UI" panose="020B0604030504040204" pitchFamily="50" charset="-128"/>
                <a:ea typeface="Meiryo UI" panose="020B0604030504040204" pitchFamily="50" charset="-128"/>
              </a:rPr>
              <a:t>フォーラム発のプロジェクトを生み出し</a:t>
            </a:r>
            <a:endParaRPr kumimoji="1" lang="en-US" altLang="ja-JP" sz="2000" b="1" dirty="0">
              <a:latin typeface="Meiryo UI" panose="020B0604030504040204" pitchFamily="50" charset="-128"/>
              <a:ea typeface="Meiryo UI" panose="020B0604030504040204" pitchFamily="50" charset="-128"/>
            </a:endParaRPr>
          </a:p>
          <a:p>
            <a:pPr algn="ctr">
              <a:lnSpc>
                <a:spcPct val="1500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の達成に貢献していく</a:t>
            </a:r>
            <a:endParaRPr kumimoji="1" lang="en-US" altLang="ja-JP" sz="20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453F66E-30C9-4279-8085-0D6494B6CF1E}"/>
              </a:ext>
            </a:extLst>
          </p:cNvPr>
          <p:cNvSpPr txBox="1"/>
          <p:nvPr/>
        </p:nvSpPr>
        <p:spPr>
          <a:xfrm>
            <a:off x="6774230" y="5329390"/>
            <a:ext cx="5776138" cy="951158"/>
          </a:xfrm>
          <a:prstGeom prst="rect">
            <a:avLst/>
          </a:prstGeom>
          <a:noFill/>
          <a:ln>
            <a:noFill/>
          </a:ln>
        </p:spPr>
        <p:txBody>
          <a:bodyPr wrap="square" rtlCol="0">
            <a:spAutoFit/>
          </a:bodyPr>
          <a:lstStyle/>
          <a:p>
            <a:pPr algn="ctr">
              <a:lnSpc>
                <a:spcPct val="150000"/>
              </a:lnSpc>
            </a:pPr>
            <a:r>
              <a:rPr kumimoji="1" lang="ja-JP" altLang="en-US" sz="2000" b="1" dirty="0">
                <a:latin typeface="Meiryo UI" panose="020B0604030504040204" pitchFamily="50" charset="-128"/>
                <a:ea typeface="Meiryo UI" panose="020B0604030504040204" pitchFamily="50" charset="-128"/>
              </a:rPr>
              <a:t>フォーラムで発信した「</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a:t>
            </a:r>
            <a:r>
              <a:rPr kumimoji="1" lang="en-US" altLang="ja-JP" sz="2000" b="1" dirty="0">
                <a:solidFill>
                  <a:schemeClr val="tx1"/>
                </a:solidFill>
                <a:latin typeface="Meiryo UI" panose="020B0604030504040204" pitchFamily="50" charset="-128"/>
                <a:ea typeface="Meiryo UI" panose="020B0604030504040204" pitchFamily="50" charset="-128"/>
              </a:rPr>
              <a:t>beyond</a:t>
            </a:r>
            <a:r>
              <a:rPr kumimoji="1" lang="ja-JP" altLang="en-US" sz="2000" b="1" dirty="0">
                <a:latin typeface="Meiryo UI" panose="020B0604030504040204" pitchFamily="50" charset="-128"/>
                <a:ea typeface="Meiryo UI" panose="020B0604030504040204" pitchFamily="50" charset="-128"/>
              </a:rPr>
              <a:t>」の</a:t>
            </a:r>
            <a:endParaRPr kumimoji="1" lang="en-US" altLang="ja-JP" sz="2000" b="1" dirty="0">
              <a:latin typeface="Meiryo UI" panose="020B0604030504040204" pitchFamily="50" charset="-128"/>
              <a:ea typeface="Meiryo UI" panose="020B0604030504040204" pitchFamily="50" charset="-128"/>
            </a:endParaRPr>
          </a:p>
          <a:p>
            <a:pPr algn="ctr">
              <a:lnSpc>
                <a:spcPct val="150000"/>
              </a:lnSpc>
            </a:pPr>
            <a:r>
              <a:rPr kumimoji="1" lang="ja-JP" altLang="en-US" sz="2000" b="1" dirty="0">
                <a:latin typeface="Meiryo UI" panose="020B0604030504040204" pitchFamily="50" charset="-128"/>
                <a:ea typeface="Meiryo UI" panose="020B0604030504040204" pitchFamily="50" charset="-128"/>
              </a:rPr>
              <a:t>未来社会が世界に発信される</a:t>
            </a:r>
            <a:endParaRPr kumimoji="1" lang="en-US" altLang="ja-JP" sz="20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3FE4361-44A8-4B08-906E-A0A7863DF655}"/>
              </a:ext>
            </a:extLst>
          </p:cNvPr>
          <p:cNvSpPr txBox="1"/>
          <p:nvPr/>
        </p:nvSpPr>
        <p:spPr>
          <a:xfrm>
            <a:off x="631881" y="6701169"/>
            <a:ext cx="11534661" cy="461665"/>
          </a:xfrm>
          <a:prstGeom prst="rect">
            <a:avLst/>
          </a:prstGeom>
          <a:noFill/>
        </p:spPr>
        <p:txBody>
          <a:bodyPr wrap="square" rtlCol="0">
            <a:spAutoFit/>
          </a:bodyPr>
          <a:lstStyle/>
          <a:p>
            <a:pPr algn="ctr"/>
            <a:r>
              <a:rPr kumimoji="1" lang="ja-JP" altLang="en-US" sz="2400" b="1" dirty="0">
                <a:highlight>
                  <a:srgbClr val="FFFF00"/>
                </a:highlight>
                <a:latin typeface="Meiryo UI" panose="020B0604030504040204" pitchFamily="50" charset="-128"/>
                <a:ea typeface="Meiryo UI" panose="020B0604030504040204" pitchFamily="50" charset="-128"/>
              </a:rPr>
              <a:t>「</a:t>
            </a:r>
            <a:r>
              <a:rPr kumimoji="1" lang="en-US" altLang="ja-JP" sz="2400" b="1" dirty="0">
                <a:highlight>
                  <a:srgbClr val="FFFF00"/>
                </a:highlight>
                <a:latin typeface="Meiryo UI" panose="020B0604030504040204" pitchFamily="50" charset="-128"/>
                <a:ea typeface="Meiryo UI" panose="020B0604030504040204" pitchFamily="50" charset="-128"/>
              </a:rPr>
              <a:t>SDGs</a:t>
            </a:r>
            <a:r>
              <a:rPr kumimoji="1" lang="ja-JP" altLang="en-US" sz="2400" b="1" dirty="0">
                <a:highlight>
                  <a:srgbClr val="FFFF00"/>
                </a:highlight>
                <a:latin typeface="Meiryo UI" panose="020B0604030504040204" pitchFamily="50" charset="-128"/>
                <a:ea typeface="Meiryo UI" panose="020B0604030504040204" pitchFamily="50" charset="-128"/>
              </a:rPr>
              <a:t>先進都市・大阪」の実現へ</a:t>
            </a:r>
          </a:p>
        </p:txBody>
      </p:sp>
      <p:sp>
        <p:nvSpPr>
          <p:cNvPr id="22" name="二等辺三角形 21">
            <a:extLst>
              <a:ext uri="{FF2B5EF4-FFF2-40B4-BE49-F238E27FC236}">
                <a16:creationId xmlns:a16="http://schemas.microsoft.com/office/drawing/2014/main" id="{C53A0C8F-98AE-43E4-9B1F-398DF0CE9D11}"/>
              </a:ext>
            </a:extLst>
          </p:cNvPr>
          <p:cNvSpPr/>
          <p:nvPr/>
        </p:nvSpPr>
        <p:spPr>
          <a:xfrm rot="10800000">
            <a:off x="4001449" y="6361186"/>
            <a:ext cx="4795520" cy="24819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11665E4-7030-4F3D-9C6F-4D561E54B10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2-3</a:t>
            </a:r>
            <a:r>
              <a:rPr kumimoji="1" lang="ja-JP" altLang="en-US" sz="2400" b="1" dirty="0">
                <a:solidFill>
                  <a:prstClr val="white"/>
                </a:solidFill>
                <a:latin typeface="Meiryo UI" panose="020B0604030504040204" pitchFamily="50" charset="-128"/>
                <a:ea typeface="Meiryo UI" panose="020B0604030504040204" pitchFamily="50" charset="-128"/>
              </a:rPr>
              <a:t>．</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フォーラムについて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コンセプト案</a:t>
            </a:r>
            <a:r>
              <a:rPr kumimoji="1" lang="en-US" altLang="ja-JP" sz="2400" b="1" dirty="0">
                <a:latin typeface="Meiryo UI" panose="020B0604030504040204" pitchFamily="50" charset="-128"/>
                <a:ea typeface="Meiryo UI" panose="020B0604030504040204" pitchFamily="50" charset="-128"/>
              </a:rPr>
              <a:t>】</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5" name="スライド番号プレースホルダー 5">
            <a:extLst>
              <a:ext uri="{FF2B5EF4-FFF2-40B4-BE49-F238E27FC236}">
                <a16:creationId xmlns:a16="http://schemas.microsoft.com/office/drawing/2014/main" id="{104BD951-0E8F-4151-80FD-CA781961D5BC}"/>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９</a:t>
            </a:r>
          </a:p>
        </p:txBody>
      </p:sp>
      <p:sp>
        <p:nvSpPr>
          <p:cNvPr id="2" name="四角形: 角を丸くする 1">
            <a:extLst>
              <a:ext uri="{FF2B5EF4-FFF2-40B4-BE49-F238E27FC236}">
                <a16:creationId xmlns:a16="http://schemas.microsoft.com/office/drawing/2014/main" id="{8E61FB59-D45F-42FE-B8E7-9E84D9DA5401}"/>
              </a:ext>
            </a:extLst>
          </p:cNvPr>
          <p:cNvSpPr/>
          <p:nvPr/>
        </p:nvSpPr>
        <p:spPr>
          <a:xfrm>
            <a:off x="420876" y="2730847"/>
            <a:ext cx="2397210" cy="20524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先進事例の</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発信</a:t>
            </a:r>
          </a:p>
        </p:txBody>
      </p:sp>
      <p:sp>
        <p:nvSpPr>
          <p:cNvPr id="26" name="四角形: 角を丸くする 25">
            <a:extLst>
              <a:ext uri="{FF2B5EF4-FFF2-40B4-BE49-F238E27FC236}">
                <a16:creationId xmlns:a16="http://schemas.microsoft.com/office/drawing/2014/main" id="{589AE6FD-7B41-4841-9A8D-AEE9A01BDFF4}"/>
              </a:ext>
            </a:extLst>
          </p:cNvPr>
          <p:cNvSpPr/>
          <p:nvPr/>
        </p:nvSpPr>
        <p:spPr>
          <a:xfrm>
            <a:off x="3632887" y="2730847"/>
            <a:ext cx="2397210" cy="20524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共創の提案</a:t>
            </a:r>
          </a:p>
        </p:txBody>
      </p:sp>
      <p:sp>
        <p:nvSpPr>
          <p:cNvPr id="27" name="乗算記号 26">
            <a:extLst>
              <a:ext uri="{FF2B5EF4-FFF2-40B4-BE49-F238E27FC236}">
                <a16:creationId xmlns:a16="http://schemas.microsoft.com/office/drawing/2014/main" id="{8D2927D0-3B2D-4EFD-B677-E27C2D9AF1E9}"/>
              </a:ext>
            </a:extLst>
          </p:cNvPr>
          <p:cNvSpPr/>
          <p:nvPr/>
        </p:nvSpPr>
        <p:spPr>
          <a:xfrm>
            <a:off x="2767914" y="3452022"/>
            <a:ext cx="864973" cy="868817"/>
          </a:xfrm>
          <a:prstGeom prst="mathMultiply">
            <a:avLst>
              <a:gd name="adj1" fmla="val 135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6A70F4E-0ABD-4478-814F-ED5386FBCC3D}"/>
              </a:ext>
            </a:extLst>
          </p:cNvPr>
          <p:cNvSpPr txBox="1"/>
          <p:nvPr/>
        </p:nvSpPr>
        <p:spPr>
          <a:xfrm>
            <a:off x="481292" y="2130834"/>
            <a:ext cx="5725281"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多様な</a:t>
            </a:r>
            <a:r>
              <a:rPr kumimoji="1" lang="ja-JP" altLang="en-US" sz="1600" dirty="0">
                <a:solidFill>
                  <a:schemeClr val="tx1"/>
                </a:solidFill>
                <a:latin typeface="Meiryo UI" panose="020B0604030504040204" pitchFamily="50" charset="-128"/>
                <a:ea typeface="Meiryo UI" panose="020B0604030504040204" pitchFamily="50" charset="-128"/>
              </a:rPr>
              <a:t>ステークホルダーから、先進的な</a:t>
            </a:r>
            <a:r>
              <a:rPr kumimoji="1" lang="en-US" altLang="ja-JP" sz="1600" dirty="0">
                <a:solidFill>
                  <a:schemeClr val="tx1"/>
                </a:solidFill>
                <a:latin typeface="Meiryo UI" panose="020B0604030504040204" pitchFamily="50" charset="-128"/>
                <a:ea typeface="Meiryo UI" panose="020B0604030504040204" pitchFamily="50" charset="-128"/>
              </a:rPr>
              <a:t>SDGs</a:t>
            </a:r>
            <a:r>
              <a:rPr kumimoji="1" lang="ja-JP" altLang="en-US" sz="1600" dirty="0">
                <a:solidFill>
                  <a:schemeClr val="tx1"/>
                </a:solidFill>
                <a:latin typeface="Meiryo UI" panose="020B0604030504040204" pitchFamily="50" charset="-128"/>
                <a:ea typeface="Meiryo UI" panose="020B0604030504040204" pitchFamily="50" charset="-128"/>
              </a:rPr>
              <a:t>アクション、参画できる</a:t>
            </a:r>
            <a:r>
              <a:rPr kumimoji="1" lang="en-US" altLang="ja-JP" sz="1600" dirty="0">
                <a:solidFill>
                  <a:schemeClr val="tx1"/>
                </a:solidFill>
                <a:latin typeface="Meiryo UI" panose="020B0604030504040204" pitchFamily="50" charset="-128"/>
                <a:ea typeface="Meiryo UI" panose="020B0604030504040204" pitchFamily="50" charset="-128"/>
              </a:rPr>
              <a:t>SDGs</a:t>
            </a:r>
            <a:r>
              <a:rPr kumimoji="1" lang="ja-JP" altLang="en-US" sz="1600" dirty="0">
                <a:solidFill>
                  <a:schemeClr val="tx1"/>
                </a:solidFill>
                <a:latin typeface="Meiryo UI" panose="020B0604030504040204" pitchFamily="50" charset="-128"/>
                <a:ea typeface="Meiryo UI" panose="020B0604030504040204" pitchFamily="50" charset="-128"/>
              </a:rPr>
              <a:t>アクションを中心に発信</a:t>
            </a:r>
          </a:p>
        </p:txBody>
      </p:sp>
      <p:sp>
        <p:nvSpPr>
          <p:cNvPr id="29" name="四角形: 角を丸くする 28">
            <a:extLst>
              <a:ext uri="{FF2B5EF4-FFF2-40B4-BE49-F238E27FC236}">
                <a16:creationId xmlns:a16="http://schemas.microsoft.com/office/drawing/2014/main" id="{552C4CB9-BB79-4FE9-9E58-70BDF3DE8AF2}"/>
              </a:ext>
            </a:extLst>
          </p:cNvPr>
          <p:cNvSpPr/>
          <p:nvPr/>
        </p:nvSpPr>
        <p:spPr>
          <a:xfrm>
            <a:off x="6781972" y="2765715"/>
            <a:ext cx="2397210" cy="20524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若者や企業等の</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声を反映した</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未来社会</a:t>
            </a:r>
            <a:r>
              <a:rPr kumimoji="1" lang="ja-JP" altLang="en-US" sz="2000" b="1" dirty="0">
                <a:latin typeface="Meiryo UI" panose="020B0604030504040204" pitchFamily="50" charset="-128"/>
                <a:ea typeface="Meiryo UI" panose="020B0604030504040204" pitchFamily="50" charset="-128"/>
              </a:rPr>
              <a:t>の発信</a:t>
            </a:r>
            <a:endParaRPr kumimoji="1" lang="en-US" altLang="ja-JP" sz="2400" b="1" dirty="0">
              <a:latin typeface="Meiryo UI" panose="020B0604030504040204" pitchFamily="50" charset="-128"/>
              <a:ea typeface="Meiryo UI" panose="020B0604030504040204" pitchFamily="50" charset="-128"/>
            </a:endParaRPr>
          </a:p>
        </p:txBody>
      </p:sp>
      <p:sp>
        <p:nvSpPr>
          <p:cNvPr id="30" name="四角形: 角を丸くする 29">
            <a:extLst>
              <a:ext uri="{FF2B5EF4-FFF2-40B4-BE49-F238E27FC236}">
                <a16:creationId xmlns:a16="http://schemas.microsoft.com/office/drawing/2014/main" id="{AC2FCC1B-A57D-419F-83CE-CA805841B9E8}"/>
              </a:ext>
            </a:extLst>
          </p:cNvPr>
          <p:cNvSpPr/>
          <p:nvPr/>
        </p:nvSpPr>
        <p:spPr>
          <a:xfrm>
            <a:off x="9919923" y="2704007"/>
            <a:ext cx="2397210" cy="20524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府が収集してきた</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31" name="乗算記号 30">
            <a:extLst>
              <a:ext uri="{FF2B5EF4-FFF2-40B4-BE49-F238E27FC236}">
                <a16:creationId xmlns:a16="http://schemas.microsoft.com/office/drawing/2014/main" id="{3112967E-C22E-42E1-B51A-541289364610}"/>
              </a:ext>
            </a:extLst>
          </p:cNvPr>
          <p:cNvSpPr/>
          <p:nvPr/>
        </p:nvSpPr>
        <p:spPr>
          <a:xfrm>
            <a:off x="9054950" y="3425182"/>
            <a:ext cx="864973" cy="868817"/>
          </a:xfrm>
          <a:prstGeom prst="mathMultiply">
            <a:avLst>
              <a:gd name="adj1" fmla="val 135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爆発: 8 pt 3">
            <a:extLst>
              <a:ext uri="{FF2B5EF4-FFF2-40B4-BE49-F238E27FC236}">
                <a16:creationId xmlns:a16="http://schemas.microsoft.com/office/drawing/2014/main" id="{7B43E8EE-57DD-4D39-A8E7-5F2B8B78426D}"/>
              </a:ext>
            </a:extLst>
          </p:cNvPr>
          <p:cNvSpPr/>
          <p:nvPr/>
        </p:nvSpPr>
        <p:spPr>
          <a:xfrm>
            <a:off x="5675638" y="5315334"/>
            <a:ext cx="1495167" cy="865237"/>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191489B-A0BC-4822-A96A-78F684467D39}"/>
              </a:ext>
            </a:extLst>
          </p:cNvPr>
          <p:cNvSpPr txBox="1"/>
          <p:nvPr/>
        </p:nvSpPr>
        <p:spPr>
          <a:xfrm>
            <a:off x="5968138" y="5521795"/>
            <a:ext cx="1059200" cy="36933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万博後</a:t>
            </a:r>
          </a:p>
        </p:txBody>
      </p:sp>
    </p:spTree>
    <p:extLst>
      <p:ext uri="{BB962C8B-B14F-4D97-AF65-F5344CB8AC3E}">
        <p14:creationId xmlns:p14="http://schemas.microsoft.com/office/powerpoint/2010/main" val="121330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4B9604-1476-4D0A-8316-05C6B3628473}"/>
              </a:ext>
            </a:extLst>
          </p:cNvPr>
          <p:cNvSpPr txBox="1"/>
          <p:nvPr/>
        </p:nvSpPr>
        <p:spPr>
          <a:xfrm>
            <a:off x="323920" y="662641"/>
            <a:ext cx="12427028" cy="70788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フォーラムのコンテンツを充実させるとともに、多くのステークホルダーを巻き込んだ、参加型のフォーラムを開催するため、</a:t>
            </a:r>
            <a:endParaRPr kumimoji="1" lang="en-US" altLang="ja-JP" sz="2000" dirty="0">
              <a:latin typeface="Meiryo UI" panose="020B0604030504040204" pitchFamily="50" charset="-128"/>
              <a:ea typeface="Meiryo UI" panose="020B0604030504040204" pitchFamily="50" charset="-128"/>
            </a:endParaRPr>
          </a:p>
          <a:p>
            <a:r>
              <a:rPr kumimoji="1" lang="ja-JP" altLang="en-US" sz="2000" b="1" u="sng" dirty="0">
                <a:latin typeface="Meiryo UI" panose="020B0604030504040204" pitchFamily="50" charset="-128"/>
                <a:ea typeface="Meiryo UI" panose="020B0604030504040204" pitchFamily="50" charset="-128"/>
              </a:rPr>
              <a:t>フォーラム前に複数回のカジュアルなプレイベントを開催予定。</a:t>
            </a:r>
            <a:endParaRPr kumimoji="1" lang="en-US" altLang="ja-JP" sz="2000" b="1" u="sng"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7AF484F-BEAF-4C4F-875F-E8A7C2EF6551}"/>
              </a:ext>
            </a:extLst>
          </p:cNvPr>
          <p:cNvSpPr txBox="1"/>
          <p:nvPr/>
        </p:nvSpPr>
        <p:spPr>
          <a:xfrm>
            <a:off x="361968" y="5465416"/>
            <a:ext cx="12074487" cy="1477328"/>
          </a:xfrm>
          <a:prstGeom prst="rect">
            <a:avLst/>
          </a:prstGeom>
          <a:solidFill>
            <a:schemeClr val="bg1">
              <a:lumMod val="95000"/>
            </a:schemeClr>
          </a:solidFill>
          <a:ln>
            <a:solidFill>
              <a:schemeClr val="tx1"/>
            </a:solidFill>
            <a:prstDash val="dash"/>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（参　考）前回の有識者会議での主なご意見</a:t>
            </a:r>
            <a:endParaRPr kumimoji="1" lang="en-US" altLang="ja-JP" b="1" dirty="0">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イベント本番までに全世界から参加者を募ってカジュアルなオンラインミーティングを繰り返し、当日の議題を決めていくというものがあった。府が開催する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全国フォーラムについても、一日限りの発表にとどまるのではなく、例えば姉妹都市と連携したプレイベントなどを行い、盛り上げていってもよいのではないか。</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全国フォーラムを見据えて、事前ミーティングなどを開催し、学びながら進めていくと良いのでは。</a:t>
            </a:r>
            <a:endParaRPr kumimoji="1" lang="en-US" altLang="ja-JP" sz="1600"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4E40D50D-1B0F-40CD-8CE8-D5340600196A}"/>
              </a:ext>
            </a:extLst>
          </p:cNvPr>
          <p:cNvSpPr/>
          <p:nvPr/>
        </p:nvSpPr>
        <p:spPr>
          <a:xfrm>
            <a:off x="6568795" y="1482548"/>
            <a:ext cx="4098277" cy="36967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b="1" dirty="0">
                <a:latin typeface="Meiryo UI" panose="020B0604030504040204" pitchFamily="50" charset="-128"/>
                <a:ea typeface="Meiryo UI" panose="020B0604030504040204" pitchFamily="50" charset="-128"/>
              </a:rPr>
              <a:t>OSAKA JAPAN</a:t>
            </a:r>
            <a:r>
              <a:rPr kumimoji="1" lang="ja-JP" altLang="en-US" sz="2800" b="1" dirty="0">
                <a:latin typeface="Meiryo UI" panose="020B0604030504040204" pitchFamily="50" charset="-128"/>
                <a:ea typeface="Meiryo UI" panose="020B0604030504040204" pitchFamily="50" charset="-128"/>
              </a:rPr>
              <a:t> </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 </a:t>
            </a:r>
            <a:r>
              <a:rPr kumimoji="1" lang="en-US" altLang="ja-JP" sz="2800" b="1" dirty="0">
                <a:latin typeface="Meiryo UI" panose="020B0604030504040204" pitchFamily="50" charset="-128"/>
                <a:ea typeface="Meiryo UI" panose="020B0604030504040204" pitchFamily="50" charset="-128"/>
              </a:rPr>
              <a:t>Forum</a:t>
            </a:r>
          </a:p>
          <a:p>
            <a:pPr algn="ctr"/>
            <a:endParaRPr kumimoji="1" lang="en-US" altLang="ja-JP" sz="2800" b="1" dirty="0">
              <a:latin typeface="Meiryo UI" panose="020B0604030504040204" pitchFamily="50" charset="-128"/>
              <a:ea typeface="Meiryo UI" panose="020B0604030504040204" pitchFamily="50" charset="-128"/>
            </a:endParaRPr>
          </a:p>
          <a:p>
            <a:pPr algn="ctr"/>
            <a:endParaRPr kumimoji="1" lang="en-US" altLang="ja-JP" sz="2800" b="1" dirty="0">
              <a:latin typeface="Meiryo UI" panose="020B0604030504040204" pitchFamily="50" charset="-128"/>
              <a:ea typeface="Meiryo UI" panose="020B0604030504040204" pitchFamily="50" charset="-128"/>
            </a:endParaRPr>
          </a:p>
          <a:p>
            <a:pPr algn="ctr"/>
            <a:endParaRPr kumimoji="1" lang="en-US" altLang="ja-JP" sz="2800" b="1" dirty="0">
              <a:latin typeface="Meiryo UI" panose="020B0604030504040204" pitchFamily="50" charset="-128"/>
              <a:ea typeface="Meiryo UI" panose="020B0604030504040204" pitchFamily="50" charset="-128"/>
            </a:endParaRPr>
          </a:p>
          <a:p>
            <a:pPr algn="ctr"/>
            <a:endParaRPr kumimoji="1" lang="en-US" altLang="ja-JP" sz="2800" b="1" dirty="0">
              <a:latin typeface="Meiryo UI" panose="020B0604030504040204" pitchFamily="50" charset="-128"/>
              <a:ea typeface="Meiryo UI" panose="020B0604030504040204" pitchFamily="50" charset="-128"/>
            </a:endParaRPr>
          </a:p>
          <a:p>
            <a:pPr algn="ctr"/>
            <a:endParaRPr kumimoji="1" lang="en-US" altLang="ja-JP" sz="2800" b="1" dirty="0">
              <a:latin typeface="Meiryo UI" panose="020B0604030504040204" pitchFamily="50" charset="-128"/>
              <a:ea typeface="Meiryo UI" panose="020B0604030504040204" pitchFamily="50" charset="-128"/>
            </a:endParaRPr>
          </a:p>
          <a:p>
            <a:pPr algn="ctr"/>
            <a:endParaRPr kumimoji="1" lang="ja-JP" altLang="en-US" sz="28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C23D9F1-7A3D-48A2-BD90-49A12E1BB094}"/>
              </a:ext>
            </a:extLst>
          </p:cNvPr>
          <p:cNvSpPr txBox="1"/>
          <p:nvPr/>
        </p:nvSpPr>
        <p:spPr>
          <a:xfrm>
            <a:off x="6732108" y="2540212"/>
            <a:ext cx="3227942" cy="2031325"/>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若者が描く理想の未来</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民間企業同士の共創コンテンツ</a:t>
            </a: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422275A-EE43-4072-8AF6-48F0ECAA11C3}"/>
              </a:ext>
            </a:extLst>
          </p:cNvPr>
          <p:cNvSpPr txBox="1"/>
          <p:nvPr/>
        </p:nvSpPr>
        <p:spPr>
          <a:xfrm>
            <a:off x="237422" y="1523002"/>
            <a:ext cx="4098277"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プレベントとフォーラムの連動イメージ</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17207988-AD19-4702-8507-D68925384357}"/>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2-4</a:t>
            </a:r>
            <a:r>
              <a:rPr kumimoji="1" lang="ja-JP" altLang="en-US" sz="2400" b="1" dirty="0">
                <a:solidFill>
                  <a:prstClr val="white"/>
                </a:solidFill>
                <a:latin typeface="Meiryo UI" panose="020B0604030504040204" pitchFamily="50" charset="-128"/>
                <a:ea typeface="Meiryo UI" panose="020B0604030504040204" pitchFamily="50" charset="-128"/>
              </a:rPr>
              <a:t>．</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フォーラムについて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プレイベント</a:t>
            </a:r>
            <a:r>
              <a:rPr kumimoji="1" lang="en-US" altLang="ja-JP" sz="2400" b="1" dirty="0">
                <a:latin typeface="Meiryo UI" panose="020B0604030504040204" pitchFamily="50" charset="-128"/>
                <a:ea typeface="Meiryo UI" panose="020B0604030504040204" pitchFamily="50" charset="-128"/>
              </a:rPr>
              <a:t>】</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30" name="スライド番号プレースホルダー 5">
            <a:extLst>
              <a:ext uri="{FF2B5EF4-FFF2-40B4-BE49-F238E27FC236}">
                <a16:creationId xmlns:a16="http://schemas.microsoft.com/office/drawing/2014/main" id="{EA49E977-C31C-420A-A52D-F7BE7BC0B31D}"/>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10</a:t>
            </a:r>
            <a:endParaRPr kumimoji="1" lang="ja-JP" altLang="en-US" dirty="0">
              <a:solidFill>
                <a:prstClr val="black"/>
              </a:solidFill>
            </a:endParaRPr>
          </a:p>
        </p:txBody>
      </p:sp>
      <p:sp>
        <p:nvSpPr>
          <p:cNvPr id="5" name="四角形: 角を丸くする 4">
            <a:extLst>
              <a:ext uri="{FF2B5EF4-FFF2-40B4-BE49-F238E27FC236}">
                <a16:creationId xmlns:a16="http://schemas.microsoft.com/office/drawing/2014/main" id="{C02AE971-EBE9-49E3-8A96-15D918E234F5}"/>
              </a:ext>
            </a:extLst>
          </p:cNvPr>
          <p:cNvSpPr/>
          <p:nvPr/>
        </p:nvSpPr>
        <p:spPr>
          <a:xfrm>
            <a:off x="844967" y="2363717"/>
            <a:ext cx="2273642" cy="1112108"/>
          </a:xfrm>
          <a:prstGeom prst="roundRect">
            <a:avLst/>
          </a:prstGeom>
          <a:solidFill>
            <a:srgbClr val="4472C4">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大学と連携した</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プレイベント</a:t>
            </a:r>
          </a:p>
        </p:txBody>
      </p:sp>
      <p:sp>
        <p:nvSpPr>
          <p:cNvPr id="31" name="四角形: 角を丸くする 30">
            <a:extLst>
              <a:ext uri="{FF2B5EF4-FFF2-40B4-BE49-F238E27FC236}">
                <a16:creationId xmlns:a16="http://schemas.microsoft.com/office/drawing/2014/main" id="{AB8890A7-04DE-48E2-9C4C-4BE236ADBFE8}"/>
              </a:ext>
            </a:extLst>
          </p:cNvPr>
          <p:cNvSpPr/>
          <p:nvPr/>
        </p:nvSpPr>
        <p:spPr>
          <a:xfrm>
            <a:off x="844967" y="3883867"/>
            <a:ext cx="2273643" cy="1112108"/>
          </a:xfrm>
          <a:prstGeom prst="roundRect">
            <a:avLst/>
          </a:prstGeom>
          <a:solidFill>
            <a:srgbClr val="4472C4">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民間企業と連携した</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プレイベント</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09190-B969-4445-BC47-163F443D72F1}"/>
              </a:ext>
            </a:extLst>
          </p:cNvPr>
          <p:cNvSpPr txBox="1"/>
          <p:nvPr/>
        </p:nvSpPr>
        <p:spPr>
          <a:xfrm>
            <a:off x="3281923" y="2709589"/>
            <a:ext cx="3286871" cy="369332"/>
          </a:xfrm>
          <a:prstGeom prst="rect">
            <a:avLst/>
          </a:prstGeom>
          <a:noFill/>
        </p:spPr>
        <p:txBody>
          <a:bodyPr wrap="square" rtlCol="0">
            <a:spAutoFit/>
          </a:bodyPr>
          <a:lstStyle/>
          <a:p>
            <a:r>
              <a:rPr kumimoji="1" lang="ja-JP" altLang="en-US" dirty="0"/>
              <a:t>・・・・・・・・・・・・・</a:t>
            </a:r>
          </a:p>
        </p:txBody>
      </p:sp>
      <p:sp>
        <p:nvSpPr>
          <p:cNvPr id="33" name="テキスト ボックス 32">
            <a:extLst>
              <a:ext uri="{FF2B5EF4-FFF2-40B4-BE49-F238E27FC236}">
                <a16:creationId xmlns:a16="http://schemas.microsoft.com/office/drawing/2014/main" id="{B4776DE0-55B0-4410-90B0-C1B0897EC7EC}"/>
              </a:ext>
            </a:extLst>
          </p:cNvPr>
          <p:cNvSpPr txBox="1"/>
          <p:nvPr/>
        </p:nvSpPr>
        <p:spPr>
          <a:xfrm>
            <a:off x="3281924" y="4255254"/>
            <a:ext cx="3286870" cy="369332"/>
          </a:xfrm>
          <a:prstGeom prst="rect">
            <a:avLst/>
          </a:prstGeom>
          <a:noFill/>
        </p:spPr>
        <p:txBody>
          <a:bodyPr wrap="square" rtlCol="0">
            <a:spAutoFit/>
          </a:bodyPr>
          <a:lstStyle/>
          <a:p>
            <a:r>
              <a:rPr kumimoji="1" lang="ja-JP" altLang="en-US" dirty="0"/>
              <a:t>・・・・・・・・・・・・・</a:t>
            </a:r>
          </a:p>
        </p:txBody>
      </p:sp>
      <p:sp>
        <p:nvSpPr>
          <p:cNvPr id="7" name="テキスト ボックス 6">
            <a:extLst>
              <a:ext uri="{FF2B5EF4-FFF2-40B4-BE49-F238E27FC236}">
                <a16:creationId xmlns:a16="http://schemas.microsoft.com/office/drawing/2014/main" id="{0159CE15-3EBC-4139-86D7-4F84B62B8069}"/>
              </a:ext>
            </a:extLst>
          </p:cNvPr>
          <p:cNvSpPr txBox="1"/>
          <p:nvPr/>
        </p:nvSpPr>
        <p:spPr>
          <a:xfrm>
            <a:off x="3083695" y="1943454"/>
            <a:ext cx="2596440"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R7</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月～</a:t>
            </a:r>
            <a:r>
              <a:rPr kumimoji="1" lang="en-US" altLang="ja-JP" sz="2000" b="1" dirty="0">
                <a:latin typeface="Meiryo UI" panose="020B0604030504040204" pitchFamily="50" charset="-128"/>
                <a:ea typeface="Meiryo UI" panose="020B0604030504040204" pitchFamily="50" charset="-128"/>
              </a:rPr>
              <a:t>7</a:t>
            </a:r>
            <a:r>
              <a:rPr kumimoji="1" lang="ja-JP" altLang="en-US" sz="2000" b="1" dirty="0">
                <a:latin typeface="Meiryo UI" panose="020B0604030504040204" pitchFamily="50" charset="-128"/>
                <a:ea typeface="Meiryo UI" panose="020B0604030504040204" pitchFamily="50" charset="-128"/>
              </a:rPr>
              <a:t>月</a:t>
            </a:r>
          </a:p>
        </p:txBody>
      </p:sp>
      <p:sp>
        <p:nvSpPr>
          <p:cNvPr id="9" name="爆発: 8 pt 8">
            <a:extLst>
              <a:ext uri="{FF2B5EF4-FFF2-40B4-BE49-F238E27FC236}">
                <a16:creationId xmlns:a16="http://schemas.microsoft.com/office/drawing/2014/main" id="{164972E3-768A-4DA1-8EDE-F081FBB92BB2}"/>
              </a:ext>
            </a:extLst>
          </p:cNvPr>
          <p:cNvSpPr/>
          <p:nvPr/>
        </p:nvSpPr>
        <p:spPr>
          <a:xfrm>
            <a:off x="2995487" y="2856998"/>
            <a:ext cx="3115700" cy="173298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731BC9C9-FFDF-44C1-8942-15CA7DB6002F}"/>
              </a:ext>
            </a:extLst>
          </p:cNvPr>
          <p:cNvSpPr txBox="1"/>
          <p:nvPr/>
        </p:nvSpPr>
        <p:spPr>
          <a:xfrm>
            <a:off x="3457599" y="3442720"/>
            <a:ext cx="2596440"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回程度開催</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40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52757A7-068B-4BA6-AE0A-8937A6D34F36}"/>
              </a:ext>
            </a:extLst>
          </p:cNvPr>
          <p:cNvSpPr/>
          <p:nvPr/>
        </p:nvSpPr>
        <p:spPr>
          <a:xfrm>
            <a:off x="118297" y="750052"/>
            <a:ext cx="12411087" cy="5132046"/>
          </a:xfrm>
          <a:prstGeom prst="rect">
            <a:avLst/>
          </a:prstGeom>
        </p:spPr>
        <p:txBody>
          <a:bodyPr wrap="square">
            <a:spAutoFit/>
          </a:bodyPr>
          <a:lstStyle/>
          <a:p>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・開催日時：令和</a:t>
            </a:r>
            <a:r>
              <a:rPr lang="en-US" altLang="ja-JP" sz="2519" b="1" dirty="0">
                <a:latin typeface="Meiryo UI" panose="020B0604030504040204" pitchFamily="50" charset="-128"/>
                <a:ea typeface="Meiryo UI" panose="020B0604030504040204" pitchFamily="50" charset="-128"/>
              </a:rPr>
              <a:t>7</a:t>
            </a:r>
            <a:r>
              <a:rPr lang="ja-JP" altLang="en-US" sz="2519" b="1" dirty="0">
                <a:latin typeface="Meiryo UI" panose="020B0604030504040204" pitchFamily="50" charset="-128"/>
                <a:ea typeface="Meiryo UI" panose="020B0604030504040204" pitchFamily="50" charset="-128"/>
              </a:rPr>
              <a:t>年９月</a:t>
            </a:r>
            <a:r>
              <a:rPr lang="en-US" altLang="ja-JP" sz="2519" b="1" dirty="0">
                <a:latin typeface="Meiryo UI" panose="020B0604030504040204" pitchFamily="50" charset="-128"/>
                <a:ea typeface="Meiryo UI" panose="020B0604030504040204" pitchFamily="50" charset="-128"/>
              </a:rPr>
              <a:t>15</a:t>
            </a:r>
            <a:r>
              <a:rPr lang="ja-JP" altLang="en-US" sz="2519" b="1" dirty="0">
                <a:latin typeface="Meiryo UI" panose="020B0604030504040204" pitchFamily="50" charset="-128"/>
                <a:ea typeface="Meiryo UI" panose="020B0604030504040204" pitchFamily="50" charset="-128"/>
              </a:rPr>
              <a:t>日（月曜日・祝日）</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r>
              <a:rPr lang="en-US" altLang="ja-JP" sz="2519" b="1" dirty="0">
                <a:latin typeface="Meiryo UI" panose="020B0604030504040204" pitchFamily="50" charset="-128"/>
                <a:ea typeface="Meiryo UI" panose="020B0604030504040204" pitchFamily="50" charset="-128"/>
              </a:rPr>
              <a:t>13</a:t>
            </a:r>
            <a:r>
              <a:rPr lang="ja-JP" altLang="en-US" sz="2519" b="1" dirty="0">
                <a:latin typeface="Meiryo UI" panose="020B0604030504040204" pitchFamily="50" charset="-128"/>
                <a:ea typeface="Meiryo UI" panose="020B0604030504040204" pitchFamily="50" charset="-128"/>
              </a:rPr>
              <a:t>時～</a:t>
            </a:r>
            <a:r>
              <a:rPr lang="en-US" altLang="ja-JP" sz="2519" b="1" dirty="0">
                <a:latin typeface="Meiryo UI" panose="020B0604030504040204" pitchFamily="50" charset="-128"/>
                <a:ea typeface="Meiryo UI" panose="020B0604030504040204" pitchFamily="50" charset="-128"/>
              </a:rPr>
              <a:t>17</a:t>
            </a:r>
            <a:r>
              <a:rPr lang="ja-JP" altLang="en-US" sz="2519" b="1" dirty="0">
                <a:latin typeface="Meiryo UI" panose="020B0604030504040204" pitchFamily="50" charset="-128"/>
                <a:ea typeface="Meiryo UI" panose="020B0604030504040204" pitchFamily="50" charset="-128"/>
              </a:rPr>
              <a:t>時頃（</a:t>
            </a:r>
            <a:r>
              <a:rPr lang="en-US" altLang="ja-JP" sz="2519" b="1" dirty="0">
                <a:latin typeface="Meiryo UI" panose="020B0604030504040204" pitchFamily="50" charset="-128"/>
                <a:ea typeface="Meiryo UI" panose="020B0604030504040204" pitchFamily="50" charset="-128"/>
              </a:rPr>
              <a:t>12</a:t>
            </a:r>
            <a:r>
              <a:rPr lang="ja-JP" altLang="en-US" sz="2519" b="1" dirty="0">
                <a:latin typeface="Meiryo UI" panose="020B0604030504040204" pitchFamily="50" charset="-128"/>
                <a:ea typeface="Meiryo UI" panose="020B0604030504040204" pitchFamily="50" charset="-128"/>
              </a:rPr>
              <a:t>時開場）　</a:t>
            </a:r>
            <a:r>
              <a:rPr lang="en-US" altLang="ja-JP" sz="1889" b="1" dirty="0">
                <a:latin typeface="Meiryo UI" panose="020B0604030504040204" pitchFamily="50" charset="-128"/>
                <a:ea typeface="Meiryo UI" panose="020B0604030504040204" pitchFamily="50" charset="-128"/>
              </a:rPr>
              <a:t>※</a:t>
            </a:r>
            <a:r>
              <a:rPr lang="ja-JP" altLang="en-US" sz="1889" b="1" dirty="0">
                <a:latin typeface="Meiryo UI" panose="020B0604030504040204" pitchFamily="50" charset="-128"/>
                <a:ea typeface="Meiryo UI" panose="020B0604030504040204" pitchFamily="50" charset="-128"/>
              </a:rPr>
              <a:t>時間は調整中</a:t>
            </a:r>
            <a:endParaRPr lang="en-US" altLang="ja-JP" sz="188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会　場　：ギャラリー</a:t>
            </a:r>
            <a:r>
              <a:rPr lang="en-US" altLang="ja-JP" sz="2519" b="1" dirty="0">
                <a:latin typeface="Meiryo UI" panose="020B0604030504040204" pitchFamily="50" charset="-128"/>
                <a:ea typeface="Meiryo UI" panose="020B0604030504040204" pitchFamily="50" charset="-128"/>
              </a:rPr>
              <a:t>WEST</a:t>
            </a:r>
            <a:r>
              <a:rPr lang="ja-JP" altLang="en-US" sz="2519" b="1" dirty="0">
                <a:latin typeface="Meiryo UI" panose="020B0604030504040204" pitchFamily="50" charset="-128"/>
                <a:ea typeface="Meiryo UI" panose="020B0604030504040204" pitchFamily="50" charset="-128"/>
              </a:rPr>
              <a:t>　屋外展示スペース</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endParaRPr lang="en-US" altLang="ja-JP" sz="2519" b="1" dirty="0">
              <a:latin typeface="Meiryo UI" panose="020B0604030504040204" pitchFamily="50" charset="-128"/>
              <a:ea typeface="Meiryo UI" panose="020B0604030504040204" pitchFamily="50" charset="-128"/>
            </a:endParaRPr>
          </a:p>
          <a:p>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・ｺﾝﾃﾝﾂ案 ：私の</a:t>
            </a:r>
            <a:r>
              <a:rPr lang="en-US" altLang="ja-JP" sz="2519" b="1" dirty="0">
                <a:latin typeface="Meiryo UI" panose="020B0604030504040204" pitchFamily="50" charset="-128"/>
                <a:ea typeface="Meiryo UI" panose="020B0604030504040204" pitchFamily="50" charset="-128"/>
              </a:rPr>
              <a:t>SDGs</a:t>
            </a:r>
            <a:r>
              <a:rPr lang="ja-JP" altLang="en-US" sz="2519" b="1" dirty="0">
                <a:latin typeface="Meiryo UI" panose="020B0604030504040204" pitchFamily="50" charset="-128"/>
                <a:ea typeface="Meiryo UI" panose="020B0604030504040204" pitchFamily="50" charset="-128"/>
              </a:rPr>
              <a:t>宣言の収集</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大阪市と連携した</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a:t>
            </a:r>
            <a:r>
              <a:rPr lang="en-US" altLang="ja-JP" sz="2519" b="1" dirty="0">
                <a:latin typeface="Meiryo UI" panose="020B0604030504040204" pitchFamily="50" charset="-128"/>
                <a:ea typeface="Meiryo UI" panose="020B0604030504040204" pitchFamily="50" charset="-128"/>
              </a:rPr>
              <a:t>SDGs</a:t>
            </a:r>
            <a:r>
              <a:rPr lang="ja-JP" altLang="en-US" sz="2519" b="1" dirty="0">
                <a:latin typeface="Meiryo UI" panose="020B0604030504040204" pitchFamily="50" charset="-128"/>
                <a:ea typeface="Meiryo UI" panose="020B0604030504040204" pitchFamily="50" charset="-128"/>
              </a:rPr>
              <a:t>未来都市計画に関連する展示</a:t>
            </a:r>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　　　　　　　　　　　　　　　　　　　　　　　　　　　　　など</a:t>
            </a:r>
            <a:endParaRPr lang="en-US" altLang="ja-JP" sz="2519" b="1" dirty="0">
              <a:latin typeface="Meiryo UI" panose="020B0604030504040204" pitchFamily="50" charset="-128"/>
              <a:ea typeface="Meiryo UI" panose="020B0604030504040204" pitchFamily="50" charset="-128"/>
            </a:endParaRPr>
          </a:p>
          <a:p>
            <a:endParaRPr lang="en-US" altLang="ja-JP" sz="2519" b="1" dirty="0">
              <a:latin typeface="Meiryo UI" panose="020B0604030504040204" pitchFamily="50" charset="-128"/>
              <a:ea typeface="Meiryo UI" panose="020B0604030504040204" pitchFamily="50" charset="-128"/>
            </a:endParaRPr>
          </a:p>
          <a:p>
            <a:r>
              <a:rPr lang="ja-JP" altLang="en-US" sz="2519" b="1" dirty="0">
                <a:latin typeface="Meiryo UI" panose="020B0604030504040204" pitchFamily="50" charset="-128"/>
                <a:ea typeface="Meiryo UI" panose="020B0604030504040204" pitchFamily="50" charset="-128"/>
              </a:rPr>
              <a:t>・実施体制：大阪府、大阪市　　　　　　　　　　　　　　</a:t>
            </a:r>
          </a:p>
        </p:txBody>
      </p:sp>
      <p:sp>
        <p:nvSpPr>
          <p:cNvPr id="9" name="正方形/長方形 8">
            <a:extLst>
              <a:ext uri="{FF2B5EF4-FFF2-40B4-BE49-F238E27FC236}">
                <a16:creationId xmlns:a16="http://schemas.microsoft.com/office/drawing/2014/main" id="{488F563B-68FD-4D24-AE12-BA5D1217366C}"/>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2-5</a:t>
            </a:r>
            <a:r>
              <a:rPr kumimoji="1" lang="ja-JP" altLang="en-US" sz="2400" b="1" dirty="0">
                <a:solidFill>
                  <a:prstClr val="white"/>
                </a:solidFill>
                <a:latin typeface="Meiryo UI" panose="020B0604030504040204" pitchFamily="50" charset="-128"/>
                <a:ea typeface="Meiryo UI" panose="020B0604030504040204" pitchFamily="50" charset="-128"/>
              </a:rPr>
              <a:t>．万博出展</a:t>
            </a:r>
            <a:r>
              <a:rPr kumimoji="1" lang="ja-JP" altLang="en-US" sz="2400" b="1" dirty="0">
                <a:latin typeface="Meiryo UI" panose="020B0604030504040204" pitchFamily="50" charset="-128"/>
                <a:ea typeface="Meiryo UI" panose="020B0604030504040204" pitchFamily="50" charset="-128"/>
              </a:rPr>
              <a:t>について</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0" name="スライド番号プレースホルダー 5">
            <a:extLst>
              <a:ext uri="{FF2B5EF4-FFF2-40B4-BE49-F238E27FC236}">
                <a16:creationId xmlns:a16="http://schemas.microsoft.com/office/drawing/2014/main" id="{A9B8D02B-880F-40B4-A042-959DECD17BC8}"/>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11</a:t>
            </a:r>
            <a:endParaRPr kumimoji="1" lang="ja-JP" altLang="en-US" dirty="0">
              <a:solidFill>
                <a:prstClr val="black"/>
              </a:solidFill>
            </a:endParaRPr>
          </a:p>
        </p:txBody>
      </p:sp>
      <p:pic>
        <p:nvPicPr>
          <p:cNvPr id="8" name="図 7">
            <a:extLst>
              <a:ext uri="{FF2B5EF4-FFF2-40B4-BE49-F238E27FC236}">
                <a16:creationId xmlns:a16="http://schemas.microsoft.com/office/drawing/2014/main" id="{9B5EE4BE-3F33-401E-9B28-18E20C1EFA28}"/>
              </a:ext>
            </a:extLst>
          </p:cNvPr>
          <p:cNvPicPr>
            <a:picLocks noChangeAspect="1"/>
          </p:cNvPicPr>
          <p:nvPr/>
        </p:nvPicPr>
        <p:blipFill>
          <a:blip r:embed="rId2"/>
          <a:stretch>
            <a:fillRect/>
          </a:stretch>
        </p:blipFill>
        <p:spPr>
          <a:xfrm>
            <a:off x="8003387" y="3698453"/>
            <a:ext cx="3859672" cy="3410672"/>
          </a:xfrm>
          <a:prstGeom prst="rect">
            <a:avLst/>
          </a:prstGeom>
        </p:spPr>
      </p:pic>
      <p:sp>
        <p:nvSpPr>
          <p:cNvPr id="11" name="楕円 10">
            <a:extLst>
              <a:ext uri="{FF2B5EF4-FFF2-40B4-BE49-F238E27FC236}">
                <a16:creationId xmlns:a16="http://schemas.microsoft.com/office/drawing/2014/main" id="{668B09DD-EB07-40EE-94CF-320758A94DC3}"/>
              </a:ext>
            </a:extLst>
          </p:cNvPr>
          <p:cNvSpPr/>
          <p:nvPr/>
        </p:nvSpPr>
        <p:spPr>
          <a:xfrm>
            <a:off x="8418999" y="3938169"/>
            <a:ext cx="855407" cy="452284"/>
          </a:xfrm>
          <a:prstGeom prst="ellipse">
            <a:avLst/>
          </a:prstGeom>
          <a:solidFill>
            <a:srgbClr val="FF0000">
              <a:alpha val="4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7F350B2F-14BB-4B3B-B260-788725D39F82}"/>
              </a:ext>
            </a:extLst>
          </p:cNvPr>
          <p:cNvSpPr/>
          <p:nvPr/>
        </p:nvSpPr>
        <p:spPr>
          <a:xfrm>
            <a:off x="8514036" y="1062681"/>
            <a:ext cx="4124559" cy="2720606"/>
          </a:xfrm>
          <a:prstGeom prst="wedgeRectCallout">
            <a:avLst>
              <a:gd name="adj1" fmla="val -34178"/>
              <a:gd name="adj2" fmla="val 6090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B91ACBC6-6BFA-4A75-8731-6C419580A3F0}"/>
              </a:ext>
            </a:extLst>
          </p:cNvPr>
          <p:cNvPicPr>
            <a:picLocks noChangeAspect="1"/>
          </p:cNvPicPr>
          <p:nvPr/>
        </p:nvPicPr>
        <p:blipFill>
          <a:blip r:embed="rId3"/>
          <a:stretch>
            <a:fillRect/>
          </a:stretch>
        </p:blipFill>
        <p:spPr>
          <a:xfrm>
            <a:off x="8650533" y="1748248"/>
            <a:ext cx="3878851" cy="1925787"/>
          </a:xfrm>
          <a:prstGeom prst="rect">
            <a:avLst/>
          </a:prstGeom>
        </p:spPr>
      </p:pic>
      <p:sp>
        <p:nvSpPr>
          <p:cNvPr id="14" name="テキスト ボックス 13">
            <a:extLst>
              <a:ext uri="{FF2B5EF4-FFF2-40B4-BE49-F238E27FC236}">
                <a16:creationId xmlns:a16="http://schemas.microsoft.com/office/drawing/2014/main" id="{543805B4-152B-4294-903D-9C219B3F260F}"/>
              </a:ext>
            </a:extLst>
          </p:cNvPr>
          <p:cNvSpPr txBox="1"/>
          <p:nvPr/>
        </p:nvSpPr>
        <p:spPr>
          <a:xfrm>
            <a:off x="8514036" y="1172193"/>
            <a:ext cx="4087110" cy="58477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ギャラリー</a:t>
            </a:r>
            <a:r>
              <a:rPr kumimoji="1" lang="en-US" altLang="ja-JP" b="1" dirty="0">
                <a:latin typeface="Meiryo UI" panose="020B0604030504040204" pitchFamily="50" charset="-128"/>
                <a:ea typeface="Meiryo UI" panose="020B0604030504040204" pitchFamily="50" charset="-128"/>
              </a:rPr>
              <a:t>WEST</a:t>
            </a:r>
            <a:r>
              <a:rPr kumimoji="1" lang="ja-JP" altLang="en-US" b="1" dirty="0">
                <a:latin typeface="Meiryo UI" panose="020B0604030504040204" pitchFamily="50" charset="-128"/>
                <a:ea typeface="Meiryo UI" panose="020B0604030504040204" pitchFamily="50" charset="-128"/>
              </a:rPr>
              <a:t>のイメージ</a:t>
            </a:r>
            <a:endParaRPr kumimoji="1" lang="en-US" altLang="ja-JP"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（ポリカーボネート製の屋根付きの会場）</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062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FAAEE5-80A4-4C6B-8C1E-7BBCC957DF0B}"/>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これまでの取組みと大阪府の役割</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02202" y="724484"/>
            <a:ext cx="12167699" cy="2141868"/>
          </a:xfrm>
          <a:prstGeom prst="rect">
            <a:avLst/>
          </a:prstGeom>
          <a:noFill/>
        </p:spPr>
        <p:txBody>
          <a:bodyPr wrap="square" rtlCol="0">
            <a:spAutoFit/>
          </a:bodyPr>
          <a:lstStyle/>
          <a:p>
            <a:pPr marL="271463" indent="-271463">
              <a:lnSpc>
                <a:spcPts val="2300"/>
              </a:lnSpc>
            </a:pPr>
            <a:r>
              <a:rPr kumimoji="1"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endParaRPr kumimoji="1" lang="en-US" altLang="ja-JP" dirty="0">
              <a:latin typeface="Meiryo UI" panose="020B0604030504040204" pitchFamily="50" charset="-128"/>
              <a:ea typeface="Meiryo UI" panose="020B0604030504040204" pitchFamily="50" charset="-128"/>
            </a:endParaRPr>
          </a:p>
          <a:p>
            <a:pPr marL="271463" indent="-271463">
              <a:lnSpc>
                <a:spcPts val="2300"/>
              </a:lnSpc>
            </a:pPr>
            <a:r>
              <a:rPr kumimoji="1"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オール大阪で新たな取組みの創出を図るため</a:t>
            </a:r>
            <a:r>
              <a:rPr lang="en-US" altLang="ja-JP" b="1" u="sng" dirty="0">
                <a:latin typeface="Meiryo UI" panose="020B0604030504040204" pitchFamily="50" charset="-128"/>
                <a:ea typeface="Meiryo UI" panose="020B0604030504040204" pitchFamily="50" charset="-128"/>
              </a:rPr>
              <a:t>『Osaka</a:t>
            </a:r>
            <a:r>
              <a:rPr lang="ja-JP" altLang="en-US" b="1" u="sng" dirty="0">
                <a:latin typeface="Meiryo UI" panose="020B0604030504040204" pitchFamily="50" charset="-128"/>
                <a:ea typeface="Meiryo UI" panose="020B0604030504040204" pitchFamily="50" charset="-128"/>
              </a:rPr>
              <a:t>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 ビジョン</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2020</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年）</a:t>
            </a:r>
            <a:r>
              <a:rPr lang="ja-JP" altLang="en-US" u="sng" dirty="0">
                <a:latin typeface="Meiryo UI" panose="020B0604030504040204" pitchFamily="50" charset="-128"/>
                <a:ea typeface="Meiryo UI" panose="020B0604030504040204" pitchFamily="50" charset="-128"/>
                <a:cs typeface="Meiryo UI" panose="020B0604030504040204" pitchFamily="50" charset="-128"/>
              </a:rPr>
              <a:t>３</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また、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を意識した行動を広げていくため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大阪</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行動憲章</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1</a:t>
            </a:r>
            <a:r>
              <a:rPr lang="ja-JP" altLang="en-US" u="sng" dirty="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するとともに、</a:t>
            </a:r>
            <a:endParaRPr lang="en-US" altLang="ja-JP"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府民一人ひとりの具体的行動を促すため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私の</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宣言プロジェクト</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を開始（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の認知度が着実に高まる中、</a:t>
            </a:r>
            <a:r>
              <a:rPr lang="en-US" altLang="ja-JP" dirty="0">
                <a:latin typeface="Meiryo UI" panose="020B0604030504040204" pitchFamily="50" charset="-128"/>
                <a:ea typeface="Meiryo UI" panose="020B0604030504040204" pitchFamily="50" charset="-128"/>
              </a:rPr>
              <a:t> 『Osaka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ビジョン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に掲げる大阪府の役割に沿って、</a:t>
            </a:r>
            <a:r>
              <a:rPr lang="ja-JP" altLang="en-US" b="1" dirty="0">
                <a:latin typeface="Meiryo UI" panose="020B0604030504040204" pitchFamily="50" charset="-128"/>
                <a:ea typeface="Meiryo UI" panose="020B0604030504040204" pitchFamily="50" charset="-128"/>
              </a:rPr>
              <a:t>より理解を深める活動や、</a:t>
            </a:r>
            <a:endParaRPr lang="en-US" altLang="ja-JP" b="1"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ステークホルダー間の連携を促す取組みを推進していく</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0861" y="3230324"/>
            <a:ext cx="5545108" cy="369332"/>
          </a:xfrm>
          <a:prstGeom prst="rect">
            <a:avLst/>
          </a:prstGeom>
          <a:noFill/>
        </p:spPr>
        <p:txBody>
          <a:bodyPr wrap="none" rtlCol="0">
            <a:spAutoFit/>
          </a:bodyPr>
          <a:lstStyle/>
          <a:p>
            <a:r>
              <a:rPr lang="ja-JP" altLang="en-US" b="1" dirty="0"/>
              <a:t>◆</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kumimoji="1" lang="en-US" altLang="ja-JP" b="1" dirty="0"/>
              <a:t>』</a:t>
            </a:r>
            <a:r>
              <a:rPr kumimoji="1" lang="ja-JP" altLang="en-US" b="1" dirty="0"/>
              <a:t>で掲げる大阪府の役割</a:t>
            </a:r>
          </a:p>
        </p:txBody>
      </p:sp>
      <p:sp>
        <p:nvSpPr>
          <p:cNvPr id="32" name="正方形/長方形 31"/>
          <p:cNvSpPr/>
          <p:nvPr/>
        </p:nvSpPr>
        <p:spPr>
          <a:xfrm>
            <a:off x="560439" y="3653006"/>
            <a:ext cx="11651226" cy="314108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FFDA1256-3FBC-4773-98B3-3FF33A6BA30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2690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議題１</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　</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令和６年度の事業報告</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0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3</a:t>
            </a:fld>
            <a:endParaRPr kumimoji="1" lang="ja-JP" altLang="en-US" sz="1400">
              <a:solidFill>
                <a:prstClr val="black"/>
              </a:solidFill>
            </a:endParaRPr>
          </a:p>
        </p:txBody>
      </p:sp>
      <p:sp>
        <p:nvSpPr>
          <p:cNvPr id="14" name="正方形/長方形 13">
            <a:extLst>
              <a:ext uri="{FF2B5EF4-FFF2-40B4-BE49-F238E27FC236}">
                <a16:creationId xmlns:a16="http://schemas.microsoft.com/office/drawing/2014/main" id="{170D340F-A509-46C4-AE1E-4852C7198C81}"/>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a:t>
            </a:r>
            <a:r>
              <a:rPr kumimoji="1" lang="en-US" altLang="ja-JP" sz="2400" b="1" dirty="0">
                <a:solidFill>
                  <a:prstClr val="white"/>
                </a:solidFill>
                <a:latin typeface="Meiryo UI" panose="020B0604030504040204" pitchFamily="50" charset="-128"/>
                <a:ea typeface="Meiryo UI" panose="020B0604030504040204" pitchFamily="50" charset="-128"/>
              </a:rPr>
              <a:t>-1</a:t>
            </a:r>
            <a:r>
              <a:rPr kumimoji="1" lang="ja-JP" altLang="en-US" sz="2400" b="1" dirty="0">
                <a:solidFill>
                  <a:prstClr val="white"/>
                </a:solidFill>
                <a:latin typeface="Meiryo UI" panose="020B0604030504040204" pitchFamily="50" charset="-128"/>
                <a:ea typeface="Meiryo UI" panose="020B0604030504040204" pitchFamily="50" charset="-128"/>
              </a:rPr>
              <a:t>．私の</a:t>
            </a:r>
            <a:r>
              <a:rPr kumimoji="1" lang="en-US" altLang="ja-JP" sz="2400" b="1" dirty="0">
                <a:solidFill>
                  <a:prstClr val="white"/>
                </a:solidFill>
                <a:latin typeface="Meiryo UI" panose="020B0604030504040204" pitchFamily="50" charset="-128"/>
                <a:ea typeface="Meiryo UI" panose="020B0604030504040204" pitchFamily="50" charset="-128"/>
              </a:rPr>
              <a:t>SDGs</a:t>
            </a:r>
            <a:r>
              <a:rPr kumimoji="1" lang="ja-JP" altLang="en-US" sz="2400" b="1" dirty="0">
                <a:solidFill>
                  <a:prstClr val="white"/>
                </a:solidFill>
                <a:latin typeface="Meiryo UI" panose="020B0604030504040204" pitchFamily="50" charset="-128"/>
                <a:ea typeface="Meiryo UI" panose="020B0604030504040204" pitchFamily="50" charset="-128"/>
              </a:rPr>
              <a:t>宣言プロジェクトの推進</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9F0762F-5E16-4E80-8932-337ECA1F7457}"/>
              </a:ext>
            </a:extLst>
          </p:cNvPr>
          <p:cNvSpPr/>
          <p:nvPr/>
        </p:nvSpPr>
        <p:spPr>
          <a:xfrm>
            <a:off x="89843" y="941743"/>
            <a:ext cx="12416568" cy="6032421"/>
          </a:xfrm>
          <a:prstGeom prst="rect">
            <a:avLst/>
          </a:prstGeom>
          <a:solidFill>
            <a:schemeClr val="bg1">
              <a:lumMod val="95000"/>
            </a:schemeClr>
          </a:solidFill>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私の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宣言プロジェクト</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府民や企業・団体などに、自らが行う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の達成に向けた取組みを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宣言してもらうプロジェクト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●プロジェクトへの参加者総数：</a:t>
            </a:r>
            <a:r>
              <a:rPr lang="en-US" altLang="ja-JP" dirty="0">
                <a:latin typeface="Meiryo UI" panose="020B0604030504040204" pitchFamily="50" charset="-128"/>
                <a:ea typeface="Meiryo UI" panose="020B0604030504040204" pitchFamily="50" charset="-128"/>
                <a:cs typeface="Meiryo UI" panose="020B0604030504040204" pitchFamily="50" charset="-128"/>
              </a:rPr>
              <a:t>6,604</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１月末時点）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個人：</a:t>
            </a:r>
            <a:r>
              <a:rPr lang="en-US" altLang="ja-JP" dirty="0">
                <a:latin typeface="Meiryo UI" panose="020B0604030504040204" pitchFamily="50" charset="-128"/>
                <a:ea typeface="Meiryo UI" panose="020B0604030504040204" pitchFamily="50" charset="-128"/>
                <a:cs typeface="Meiryo UI" panose="020B0604030504040204" pitchFamily="50" charset="-128"/>
              </a:rPr>
              <a:t>5,911</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企業・団体：   </a:t>
            </a:r>
            <a:r>
              <a:rPr lang="en-US" altLang="ja-JP" dirty="0">
                <a:latin typeface="Meiryo UI" panose="020B0604030504040204" pitchFamily="50" charset="-128"/>
                <a:ea typeface="Meiryo UI" panose="020B0604030504040204" pitchFamily="50" charset="-128"/>
                <a:cs typeface="Meiryo UI" panose="020B0604030504040204" pitchFamily="50" charset="-128"/>
              </a:rPr>
              <a:t>693</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●令和６年度の宣言総数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865</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１月末時点）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個人：  </a:t>
            </a:r>
            <a:r>
              <a:rPr lang="en-US" altLang="ja-JP" dirty="0">
                <a:latin typeface="Meiryo UI" panose="020B0604030504040204" pitchFamily="50" charset="-128"/>
                <a:ea typeface="Meiryo UI" panose="020B0604030504040204" pitchFamily="50" charset="-128"/>
                <a:cs typeface="Meiryo UI" panose="020B0604030504040204" pitchFamily="50" charset="-128"/>
              </a:rPr>
              <a:t>729</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企業・団体：　 </a:t>
            </a:r>
            <a:r>
              <a:rPr lang="en-US" altLang="ja-JP" dirty="0">
                <a:latin typeface="Meiryo UI" panose="020B0604030504040204" pitchFamily="50" charset="-128"/>
                <a:ea typeface="Meiryo UI" panose="020B0604030504040204" pitchFamily="50" charset="-128"/>
                <a:cs typeface="Meiryo UI" panose="020B0604030504040204" pitchFamily="50" charset="-128"/>
              </a:rPr>
              <a:t>136</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私の</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宣言プロジェクトの海外発信に向けた連携</a:t>
            </a:r>
            <a:r>
              <a:rPr kumimoji="1" lang="en-US" altLang="ja-JP" sz="1600" dirty="0">
                <a:latin typeface="Meiryo UI" panose="020B0604030504040204" pitchFamily="50" charset="-128"/>
                <a:ea typeface="Meiryo UI" panose="020B0604030504040204" pitchFamily="50" charset="-128"/>
              </a:rPr>
              <a:t>】</a:t>
            </a:r>
          </a:p>
          <a:p>
            <a:pPr>
              <a:spcBef>
                <a:spcPts val="600"/>
              </a:spcBef>
            </a:pP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英語版ホームページを有する企業を対象に、英語版のホームページを開設（</a:t>
            </a:r>
            <a:r>
              <a:rPr kumimoji="1" lang="en-US" altLang="ja-JP"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R.6.</a:t>
            </a:r>
            <a:r>
              <a:rPr lang="en-US" altLang="ja-JP" sz="1800" dirty="0">
                <a:solidFill>
                  <a:srgbClr val="000000"/>
                </a:solidFill>
                <a:effectLst/>
                <a:latin typeface="Meiryo UI" panose="020B0604030504040204" pitchFamily="50" charset="-128"/>
                <a:cs typeface="Times New Roman" panose="02020603050405020304" pitchFamily="18" charset="0"/>
              </a:rPr>
              <a:t>5</a:t>
            </a:r>
            <a:r>
              <a:rPr lang="ja-JP" altLang="en-US" sz="1800" dirty="0">
                <a:solidFill>
                  <a:srgbClr val="000000"/>
                </a:solidFill>
                <a:effectLst/>
                <a:latin typeface="Meiryo UI" panose="020B0604030504040204" pitchFamily="50" charset="-128"/>
                <a:cs typeface="Times New Roman" panose="02020603050405020304" pitchFamily="18" charset="0"/>
              </a:rPr>
              <a:t>月</a:t>
            </a:r>
            <a:r>
              <a:rPr lang="ja-JP" altLang="ja-JP" sz="1800" dirty="0">
                <a:solidFill>
                  <a:srgbClr val="000000"/>
                </a:solidFill>
                <a:effectLst/>
                <a:ea typeface="Meiryo UI" panose="020B0604030504040204" pitchFamily="50" charset="-128"/>
                <a:cs typeface="Times New Roman" panose="02020603050405020304" pitchFamily="18" charset="0"/>
              </a:rPr>
              <a:t>～</a:t>
            </a:r>
            <a:r>
              <a:rPr lang="ja-JP" altLang="en-US" sz="1800" dirty="0">
                <a:solidFill>
                  <a:srgbClr val="000000"/>
                </a:solidFill>
                <a:effectLst/>
                <a:ea typeface="Meiryo UI" panose="020B0604030504040204" pitchFamily="50" charset="-128"/>
                <a:cs typeface="Times New Roman" panose="02020603050405020304" pitchFamily="18" charset="0"/>
              </a:rPr>
              <a:t>）</a:t>
            </a:r>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542925">
              <a:spcBef>
                <a:spcPts val="600"/>
              </a:spcBef>
            </a:pPr>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p:txBody>
      </p:sp>
      <p:graphicFrame>
        <p:nvGraphicFramePr>
          <p:cNvPr id="22" name="グラフ 21">
            <a:extLst>
              <a:ext uri="{FF2B5EF4-FFF2-40B4-BE49-F238E27FC236}">
                <a16:creationId xmlns:a16="http://schemas.microsoft.com/office/drawing/2014/main" id="{4C70EADC-C670-4DEC-892C-7BB388E63919}"/>
              </a:ext>
            </a:extLst>
          </p:cNvPr>
          <p:cNvGraphicFramePr>
            <a:graphicFrameLocks/>
          </p:cNvGraphicFramePr>
          <p:nvPr>
            <p:extLst>
              <p:ext uri="{D42A27DB-BD31-4B8C-83A1-F6EECF244321}">
                <p14:modId xmlns:p14="http://schemas.microsoft.com/office/powerpoint/2010/main" val="3326918975"/>
              </p:ext>
            </p:extLst>
          </p:nvPr>
        </p:nvGraphicFramePr>
        <p:xfrm>
          <a:off x="6266354" y="1429855"/>
          <a:ext cx="5940590" cy="3037955"/>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a:extLst>
              <a:ext uri="{FF2B5EF4-FFF2-40B4-BE49-F238E27FC236}">
                <a16:creationId xmlns:a16="http://schemas.microsoft.com/office/drawing/2014/main" id="{BAC54F08-484E-4339-B84A-0F1C6844F17A}"/>
              </a:ext>
            </a:extLst>
          </p:cNvPr>
          <p:cNvSpPr/>
          <p:nvPr/>
        </p:nvSpPr>
        <p:spPr>
          <a:xfrm>
            <a:off x="8392630" y="1232612"/>
            <a:ext cx="2439878" cy="253916"/>
          </a:xfrm>
          <a:prstGeom prst="rect">
            <a:avLst/>
          </a:prstGeom>
        </p:spPr>
        <p:txBody>
          <a:bodyPr wrap="square">
            <a:spAutoFit/>
          </a:bodyPr>
          <a:lstStyle/>
          <a:p>
            <a:r>
              <a:rPr lang="en-US" altLang="ja-JP" sz="1050" b="1" dirty="0">
                <a:latin typeface="Meiryo UI" panose="020B0604030504040204" pitchFamily="50" charset="-128"/>
                <a:ea typeface="Meiryo UI" panose="020B0604030504040204" pitchFamily="50" charset="-128"/>
              </a:rPr>
              <a:t>SDGs</a:t>
            </a:r>
            <a:r>
              <a:rPr lang="ja-JP" altLang="en-US" sz="1050" b="1" dirty="0">
                <a:latin typeface="Meiryo UI" panose="020B0604030504040204" pitchFamily="50" charset="-128"/>
                <a:ea typeface="Meiryo UI" panose="020B0604030504040204" pitchFamily="50" charset="-128"/>
              </a:rPr>
              <a:t>宣言件数の推移（件）</a:t>
            </a:r>
            <a:endParaRPr lang="en-US" altLang="ja-JP" sz="105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1B03AF-451F-4891-A2E9-B3FA7C32D815}"/>
              </a:ext>
            </a:extLst>
          </p:cNvPr>
          <p:cNvSpPr txBox="1">
            <a:spLocks/>
          </p:cNvSpPr>
          <p:nvPr/>
        </p:nvSpPr>
        <p:spPr>
          <a:xfrm>
            <a:off x="12010901" y="16047"/>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２</a:t>
            </a:r>
          </a:p>
        </p:txBody>
      </p:sp>
      <p:sp>
        <p:nvSpPr>
          <p:cNvPr id="12" name="テキスト ボックス 11">
            <a:extLst>
              <a:ext uri="{FF2B5EF4-FFF2-40B4-BE49-F238E27FC236}">
                <a16:creationId xmlns:a16="http://schemas.microsoft.com/office/drawing/2014/main" id="{FCCFEA9B-95E8-4FA5-9EE0-9B6745E9579B}"/>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3741B3F-A568-4F57-81D9-57A4086AA832}"/>
              </a:ext>
            </a:extLst>
          </p:cNvPr>
          <p:cNvPicPr>
            <a:picLocks noChangeAspect="1"/>
          </p:cNvPicPr>
          <p:nvPr/>
        </p:nvPicPr>
        <p:blipFill>
          <a:blip r:embed="rId4"/>
          <a:stretch>
            <a:fillRect/>
          </a:stretch>
        </p:blipFill>
        <p:spPr>
          <a:xfrm>
            <a:off x="7812716" y="4532738"/>
            <a:ext cx="4161300" cy="2427425"/>
          </a:xfrm>
          <a:prstGeom prst="rect">
            <a:avLst/>
          </a:prstGeom>
        </p:spPr>
      </p:pic>
      <p:pic>
        <p:nvPicPr>
          <p:cNvPr id="5" name="図 4">
            <a:extLst>
              <a:ext uri="{FF2B5EF4-FFF2-40B4-BE49-F238E27FC236}">
                <a16:creationId xmlns:a16="http://schemas.microsoft.com/office/drawing/2014/main" id="{1567D935-DBC8-4EF9-90B9-CE350BE25DAF}"/>
              </a:ext>
            </a:extLst>
          </p:cNvPr>
          <p:cNvPicPr>
            <a:picLocks noChangeAspect="1"/>
          </p:cNvPicPr>
          <p:nvPr/>
        </p:nvPicPr>
        <p:blipFill>
          <a:blip r:embed="rId5"/>
          <a:stretch>
            <a:fillRect/>
          </a:stretch>
        </p:blipFill>
        <p:spPr>
          <a:xfrm>
            <a:off x="292014" y="5098616"/>
            <a:ext cx="6988307" cy="1861547"/>
          </a:xfrm>
          <a:prstGeom prst="rect">
            <a:avLst/>
          </a:prstGeom>
        </p:spPr>
      </p:pic>
    </p:spTree>
    <p:extLst>
      <p:ext uri="{BB962C8B-B14F-4D97-AF65-F5344CB8AC3E}">
        <p14:creationId xmlns:p14="http://schemas.microsoft.com/office/powerpoint/2010/main" val="8221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5">
            <a:extLst>
              <a:ext uri="{FF2B5EF4-FFF2-40B4-BE49-F238E27FC236}">
                <a16:creationId xmlns:a16="http://schemas.microsoft.com/office/drawing/2014/main" id="{8C8A3678-3155-4518-A051-B046D4C9749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9</a:t>
            </a:r>
            <a:endParaRPr kumimoji="1" lang="ja-JP" altLang="en-US" dirty="0">
              <a:solidFill>
                <a:prstClr val="black"/>
              </a:solidFill>
            </a:endParaRPr>
          </a:p>
        </p:txBody>
      </p:sp>
      <p:sp>
        <p:nvSpPr>
          <p:cNvPr id="46" name="正方形/長方形 45">
            <a:extLst>
              <a:ext uri="{FF2B5EF4-FFF2-40B4-BE49-F238E27FC236}">
                <a16:creationId xmlns:a16="http://schemas.microsoft.com/office/drawing/2014/main" id="{DC486F74-B34F-4741-8BA0-8A01F415B9FA}"/>
              </a:ext>
            </a:extLst>
          </p:cNvPr>
          <p:cNvSpPr/>
          <p:nvPr/>
        </p:nvSpPr>
        <p:spPr>
          <a:xfrm>
            <a:off x="347902" y="2038764"/>
            <a:ext cx="6053960" cy="5056179"/>
          </a:xfrm>
          <a:prstGeom prst="rect">
            <a:avLst/>
          </a:prstGeom>
          <a:solidFill>
            <a:srgbClr val="00A59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a:solidFill>
                <a:srgbClr val="00A59E"/>
              </a:solidFill>
              <a:latin typeface="Meiryo UI" panose="020B0604030504040204" pitchFamily="50" charset="-128"/>
              <a:ea typeface="Meiryo UI" panose="020B0604030504040204" pitchFamily="50" charset="-128"/>
            </a:endParaRPr>
          </a:p>
          <a:p>
            <a:endParaRPr kumimoji="1" lang="en-US" altLang="ja-JP" sz="2000" b="1" dirty="0">
              <a:solidFill>
                <a:srgbClr val="00A59E"/>
              </a:solidFill>
              <a:latin typeface="Meiryo UI" panose="020B0604030504040204" pitchFamily="50" charset="-128"/>
              <a:ea typeface="Meiryo UI" panose="020B0604030504040204" pitchFamily="50" charset="-128"/>
            </a:endParaRPr>
          </a:p>
          <a:p>
            <a:endParaRPr kumimoji="1" lang="en-US" altLang="ja-JP" sz="2000" b="1" dirty="0">
              <a:solidFill>
                <a:srgbClr val="00A59E"/>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b="1"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CB81E22E-093A-4343-8B54-5B297169B1FE}"/>
              </a:ext>
            </a:extLst>
          </p:cNvPr>
          <p:cNvSpPr/>
          <p:nvPr/>
        </p:nvSpPr>
        <p:spPr>
          <a:xfrm>
            <a:off x="347901" y="1116841"/>
            <a:ext cx="12224577" cy="7476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rPr>
              <a:t>府内中小企業・団体など</a:t>
            </a:r>
            <a:r>
              <a:rPr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ステークホルダー</a:t>
            </a:r>
            <a:r>
              <a:rPr lang="ja-JP" altLang="en-US" sz="1600" dirty="0">
                <a:solidFill>
                  <a:schemeClr val="tx1"/>
                </a:solidFill>
                <a:latin typeface="Meiryo UI" panose="020B0604030504040204" pitchFamily="50" charset="-128"/>
                <a:ea typeface="Meiryo UI" panose="020B0604030504040204" pitchFamily="50" charset="-128"/>
              </a:rPr>
              <a:t>の</a:t>
            </a:r>
            <a:r>
              <a:rPr lang="en-US" altLang="ja-JP"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アクションを後押し</a:t>
            </a:r>
            <a:r>
              <a:rPr lang="ja-JP" altLang="en-US" sz="1600" dirty="0">
                <a:solidFill>
                  <a:schemeClr val="tx1"/>
                </a:solidFill>
                <a:latin typeface="Meiryo UI" panose="020B0604030504040204" pitchFamily="50" charset="-128"/>
                <a:ea typeface="Meiryo UI" panose="020B0604030504040204" pitchFamily="50" charset="-128"/>
              </a:rPr>
              <a:t>するため、</a:t>
            </a:r>
            <a:endParaRPr kumimoji="1" lang="en-US" altLang="ja-JP" sz="16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600" dirty="0">
                <a:solidFill>
                  <a:schemeClr val="tx1"/>
                </a:solidFill>
                <a:latin typeface="Meiryo UI" panose="020B0604030504040204" pitchFamily="50" charset="-128"/>
                <a:ea typeface="Meiryo UI" panose="020B0604030504040204" pitchFamily="50" charset="-128"/>
              </a:rPr>
              <a:t>大阪のＳＤＧｓに関する</a:t>
            </a:r>
            <a:r>
              <a:rPr kumimoji="1"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a:t>
            </a:r>
            <a:r>
              <a:rPr kumimoji="1" lang="ja-JP" altLang="en-US" sz="1600" dirty="0">
                <a:solidFill>
                  <a:schemeClr val="tx1"/>
                </a:solidFill>
                <a:latin typeface="Meiryo UI" panose="020B0604030504040204" pitchFamily="50" charset="-128"/>
                <a:ea typeface="Meiryo UI" panose="020B0604030504040204" pitchFamily="50" charset="-128"/>
              </a:rPr>
              <a:t>や</a:t>
            </a:r>
            <a:r>
              <a:rPr kumimoji="1"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a:t>
            </a:r>
            <a:r>
              <a:rPr kumimoji="1" lang="ja-JP" altLang="en-US" sz="1600" dirty="0">
                <a:solidFill>
                  <a:schemeClr val="tx1"/>
                </a:solidFill>
                <a:latin typeface="Meiryo UI" panose="020B0604030504040204" pitchFamily="50" charset="-128"/>
                <a:ea typeface="Meiryo UI" panose="020B0604030504040204" pitchFamily="50" charset="-128"/>
              </a:rPr>
              <a:t>を</a:t>
            </a:r>
            <a:r>
              <a:rPr kumimoji="1"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わかりやすく</a:t>
            </a:r>
            <a:r>
              <a:rPr kumimoji="1" lang="ja-JP" altLang="en-US" sz="1600" dirty="0">
                <a:solidFill>
                  <a:schemeClr val="tx1"/>
                </a:solidFill>
                <a:latin typeface="Meiryo UI" panose="020B0604030504040204" pitchFamily="50" charset="-128"/>
                <a:ea typeface="Meiryo UI" panose="020B0604030504040204" pitchFamily="50" charset="-128"/>
              </a:rPr>
              <a:t>まとめた</a:t>
            </a:r>
            <a:r>
              <a:rPr kumimoji="1"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データブック</a:t>
            </a:r>
            <a:r>
              <a:rPr kumimoji="1" lang="ja-JP" altLang="en-US" sz="1600" dirty="0">
                <a:solidFill>
                  <a:schemeClr val="tx1"/>
                </a:solidFill>
                <a:latin typeface="Meiryo UI" panose="020B0604030504040204" pitchFamily="50" charset="-128"/>
                <a:ea typeface="Meiryo UI" panose="020B0604030504040204" pitchFamily="50" charset="-128"/>
              </a:rPr>
              <a:t>を作成する</a:t>
            </a:r>
          </a:p>
        </p:txBody>
      </p:sp>
      <p:sp>
        <p:nvSpPr>
          <p:cNvPr id="48" name="正方形/長方形 47">
            <a:extLst>
              <a:ext uri="{FF2B5EF4-FFF2-40B4-BE49-F238E27FC236}">
                <a16:creationId xmlns:a16="http://schemas.microsoft.com/office/drawing/2014/main" id="{C05A93F0-1505-49FD-8C4A-35496617F89B}"/>
              </a:ext>
            </a:extLst>
          </p:cNvPr>
          <p:cNvSpPr/>
          <p:nvPr/>
        </p:nvSpPr>
        <p:spPr>
          <a:xfrm>
            <a:off x="481670" y="2454545"/>
            <a:ext cx="5812035" cy="926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担当等の悩み</a:t>
            </a:r>
            <a:endParaRPr kumimoji="1" lang="en-US" altLang="ja-JP"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600"/>
              </a:spcBef>
            </a:pPr>
            <a:r>
              <a:rPr kumimoji="1" lang="ja-JP" altLang="en-US" sz="1600" dirty="0">
                <a:solidFill>
                  <a:schemeClr val="tx1"/>
                </a:solidFill>
                <a:latin typeface="Meiryo UI" panose="020B0604030504040204" pitchFamily="50" charset="-128"/>
                <a:ea typeface="Meiryo UI" panose="020B0604030504040204" pitchFamily="50" charset="-128"/>
              </a:rPr>
              <a:t>✓ 何から取り組んだら良いか</a:t>
            </a:r>
            <a:r>
              <a:rPr kumimoji="1" lang="ja-JP" altLang="en-US" sz="16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わからない</a:t>
            </a:r>
          </a:p>
          <a:p>
            <a:r>
              <a:rPr kumimoji="1"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今取り組んでいる活動のままでいいか</a:t>
            </a:r>
            <a:r>
              <a:rPr lang="ja-JP" altLang="en-US" sz="16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自信がない</a:t>
            </a:r>
            <a:endParaRPr kumimoji="1" lang="en-US" altLang="ja-JP" sz="16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4BDA5CDE-3B2A-4170-9491-E70D87E3BD10}"/>
              </a:ext>
            </a:extLst>
          </p:cNvPr>
          <p:cNvSpPr/>
          <p:nvPr/>
        </p:nvSpPr>
        <p:spPr>
          <a:xfrm>
            <a:off x="472243" y="4587219"/>
            <a:ext cx="5812036" cy="245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chemeClr val="tx1"/>
                </a:solidFill>
                <a:latin typeface="Meiryo UI" panose="020B0604030504040204" pitchFamily="50" charset="-128"/>
                <a:ea typeface="Meiryo UI" panose="020B0604030504040204" pitchFamily="50" charset="-128"/>
              </a:rPr>
              <a:t>データブックは、</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ゴール一覧</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データ一覧</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事例集</a:t>
            </a:r>
            <a:r>
              <a:rPr lang="en-US" altLang="ja-JP"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で構成</a:t>
            </a:r>
            <a:endParaRPr lang="en-US" altLang="ja-JP" sz="1600" b="1"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400" b="1" dirty="0">
                <a:solidFill>
                  <a:schemeClr val="tx1"/>
                </a:solidFill>
                <a:latin typeface="Meiryo UI" panose="020B0604030504040204" pitchFamily="50" charset="-128"/>
                <a:ea typeface="Meiryo UI" panose="020B0604030504040204" pitchFamily="50" charset="-128"/>
              </a:rPr>
              <a:t>（使い方のイメージ）</a:t>
            </a:r>
            <a:endParaRPr lang="en-US" altLang="ja-JP" sz="1400" b="1"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2000" b="1" dirty="0">
                <a:solidFill>
                  <a:schemeClr val="tx1"/>
                </a:solidFill>
                <a:latin typeface="Meiryo UI" panose="020B0604030504040204" pitchFamily="50" charset="-128"/>
                <a:ea typeface="Meiryo UI" panose="020B0604030504040204" pitchFamily="50" charset="-128"/>
              </a:rPr>
              <a:t>　・企業理念等に近い</a:t>
            </a:r>
            <a:r>
              <a:rPr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ゴール</a:t>
            </a:r>
            <a:r>
              <a:rPr lang="ja-JP" altLang="en-US" sz="2000" dirty="0">
                <a:solidFill>
                  <a:schemeClr val="tx1"/>
                </a:solidFill>
                <a:latin typeface="Meiryo UI" panose="020B0604030504040204" pitchFamily="50" charset="-128"/>
                <a:ea typeface="Meiryo UI" panose="020B0604030504040204" pitchFamily="50" charset="-128"/>
              </a:rPr>
              <a:t>から考えていく</a:t>
            </a:r>
            <a:endParaRPr lang="en-US" altLang="ja-JP" sz="2000"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sz="105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2000" b="1" dirty="0">
                <a:solidFill>
                  <a:schemeClr val="tx1"/>
                </a:solidFill>
                <a:latin typeface="Meiryo UI" panose="020B0604030504040204" pitchFamily="50" charset="-128"/>
                <a:ea typeface="Meiryo UI" panose="020B0604030504040204" pitchFamily="50" charset="-128"/>
              </a:rPr>
              <a:t>　・業界・事業活動に関連する</a:t>
            </a:r>
            <a:r>
              <a:rPr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a:t>
            </a:r>
            <a:r>
              <a:rPr lang="ja-JP" altLang="en-US" sz="2000" dirty="0">
                <a:solidFill>
                  <a:schemeClr val="tx1"/>
                </a:solidFill>
                <a:latin typeface="Meiryo UI" panose="020B0604030504040204" pitchFamily="50" charset="-128"/>
                <a:ea typeface="Meiryo UI" panose="020B0604030504040204" pitchFamily="50" charset="-128"/>
              </a:rPr>
              <a:t>から考えていく</a:t>
            </a:r>
            <a:endParaRPr lang="en-US" altLang="ja-JP" sz="2000"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sz="1200" b="1" dirty="0">
              <a:solidFill>
                <a:schemeClr val="tx1"/>
              </a:solidFill>
              <a:highlight>
                <a:srgbClr val="FFFF00"/>
              </a:highlight>
              <a:latin typeface="Meiryo UI" panose="020B0604030504040204" pitchFamily="50" charset="-128"/>
              <a:ea typeface="Meiryo UI" panose="020B0604030504040204" pitchFamily="50" charset="-128"/>
            </a:endParaRPr>
          </a:p>
          <a:p>
            <a:pPr>
              <a:spcBef>
                <a:spcPts val="600"/>
              </a:spcBef>
            </a:pPr>
            <a:r>
              <a:rPr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0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・事例集</a:t>
            </a:r>
            <a:r>
              <a:rPr lang="ja-JP" altLang="en-US" sz="2000" dirty="0">
                <a:solidFill>
                  <a:schemeClr val="tx1"/>
                </a:solidFill>
                <a:latin typeface="Meiryo UI" panose="020B0604030504040204" pitchFamily="50" charset="-128"/>
                <a:ea typeface="Meiryo UI" panose="020B0604030504040204" pitchFamily="50" charset="-128"/>
              </a:rPr>
              <a:t>を参考に考えていく</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8B654EFE-C480-4549-9426-B1DBF501ACFA}"/>
              </a:ext>
            </a:extLst>
          </p:cNvPr>
          <p:cNvSpPr txBox="1"/>
          <p:nvPr/>
        </p:nvSpPr>
        <p:spPr>
          <a:xfrm>
            <a:off x="347901" y="2035581"/>
            <a:ext cx="6082551" cy="400110"/>
          </a:xfrm>
          <a:prstGeom prst="rect">
            <a:avLst/>
          </a:prstGeom>
          <a:noFill/>
        </p:spPr>
        <p:txBody>
          <a:bodyPr wrap="square">
            <a:spAutoFit/>
          </a:bodyPr>
          <a:lstStyle/>
          <a:p>
            <a:r>
              <a:rPr kumimoji="1" lang="ja-JP" altLang="en-US" sz="2000" b="1" dirty="0">
                <a:solidFill>
                  <a:srgbClr val="00A59E"/>
                </a:solidFill>
                <a:latin typeface="Meiryo UI" panose="020B0604030504040204" pitchFamily="50" charset="-128"/>
                <a:ea typeface="Meiryo UI" panose="020B0604030504040204" pitchFamily="50" charset="-128"/>
              </a:rPr>
              <a:t>メインターゲット｜企業の</a:t>
            </a:r>
            <a:r>
              <a:rPr kumimoji="1" lang="en-US" altLang="ja-JP" sz="2000" b="1" dirty="0">
                <a:solidFill>
                  <a:srgbClr val="00A59E"/>
                </a:solidFill>
                <a:latin typeface="Meiryo UI" panose="020B0604030504040204" pitchFamily="50" charset="-128"/>
                <a:ea typeface="Meiryo UI" panose="020B0604030504040204" pitchFamily="50" charset="-128"/>
              </a:rPr>
              <a:t>SDGs</a:t>
            </a:r>
            <a:r>
              <a:rPr kumimoji="1" lang="ja-JP" altLang="en-US" sz="2000" b="1" dirty="0">
                <a:solidFill>
                  <a:srgbClr val="00A59E"/>
                </a:solidFill>
                <a:latin typeface="Meiryo UI" panose="020B0604030504040204" pitchFamily="50" charset="-128"/>
                <a:ea typeface="Meiryo UI" panose="020B0604030504040204" pitchFamily="50" charset="-128"/>
              </a:rPr>
              <a:t>担当、</a:t>
            </a:r>
            <a:r>
              <a:rPr kumimoji="1" lang="en-US" altLang="ja-JP" sz="2000" b="1" dirty="0">
                <a:solidFill>
                  <a:srgbClr val="00A59E"/>
                </a:solidFill>
                <a:latin typeface="Meiryo UI" panose="020B0604030504040204" pitchFamily="50" charset="-128"/>
                <a:ea typeface="Meiryo UI" panose="020B0604030504040204" pitchFamily="50" charset="-128"/>
              </a:rPr>
              <a:t>NPO</a:t>
            </a:r>
            <a:r>
              <a:rPr kumimoji="1" lang="ja-JP" altLang="en-US" sz="2000" b="1" dirty="0">
                <a:solidFill>
                  <a:srgbClr val="00A59E"/>
                </a:solidFill>
                <a:latin typeface="Meiryo UI" panose="020B0604030504040204" pitchFamily="50" charset="-128"/>
                <a:ea typeface="Meiryo UI" panose="020B0604030504040204" pitchFamily="50" charset="-128"/>
              </a:rPr>
              <a:t>の代表者</a:t>
            </a:r>
            <a:endParaRPr kumimoji="1" lang="en-US" altLang="ja-JP" sz="2000" b="1" dirty="0">
              <a:solidFill>
                <a:srgbClr val="00A59E"/>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36FC7219-27E0-4DA7-B7ED-A8D1F266A4A1}"/>
              </a:ext>
            </a:extLst>
          </p:cNvPr>
          <p:cNvSpPr txBox="1"/>
          <p:nvPr/>
        </p:nvSpPr>
        <p:spPr>
          <a:xfrm>
            <a:off x="318501" y="4204371"/>
            <a:ext cx="6164826" cy="400110"/>
          </a:xfrm>
          <a:prstGeom prst="rect">
            <a:avLst/>
          </a:prstGeom>
          <a:noFill/>
        </p:spPr>
        <p:txBody>
          <a:bodyPr wrap="square">
            <a:spAutoFit/>
          </a:bodyPr>
          <a:lstStyle/>
          <a:p>
            <a:r>
              <a:rPr kumimoji="1" lang="ja-JP" altLang="en-US" sz="2000" b="1" dirty="0">
                <a:solidFill>
                  <a:srgbClr val="00A59E"/>
                </a:solidFill>
                <a:latin typeface="Meiryo UI" panose="020B0604030504040204" pitchFamily="50" charset="-128"/>
                <a:ea typeface="Meiryo UI" panose="020B0604030504040204" pitchFamily="50" charset="-128"/>
              </a:rPr>
              <a:t>データブック</a:t>
            </a:r>
            <a:r>
              <a:rPr lang="ja-JP" altLang="en-US" sz="2000" b="1" dirty="0">
                <a:solidFill>
                  <a:srgbClr val="00A59E"/>
                </a:solidFill>
                <a:latin typeface="Meiryo UI" panose="020B0604030504040204" pitchFamily="50" charset="-128"/>
                <a:ea typeface="Meiryo UI" panose="020B0604030504040204" pitchFamily="50" charset="-128"/>
              </a:rPr>
              <a:t>の構成と使用イメージ</a:t>
            </a:r>
            <a:endParaRPr lang="en-US" altLang="ja-JP" sz="2000" b="1" dirty="0">
              <a:solidFill>
                <a:srgbClr val="00A59E"/>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7AA234D7-8773-49C2-B22C-194E8D68DDD8}"/>
              </a:ext>
            </a:extLst>
          </p:cNvPr>
          <p:cNvSpPr/>
          <p:nvPr/>
        </p:nvSpPr>
        <p:spPr>
          <a:xfrm>
            <a:off x="6535630" y="5818935"/>
            <a:ext cx="6053958" cy="1261066"/>
          </a:xfrm>
          <a:prstGeom prst="rect">
            <a:avLst/>
          </a:prstGeom>
          <a:solidFill>
            <a:srgbClr val="00A59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a:solidFill>
                <a:srgbClr val="00A59E"/>
              </a:solidFill>
              <a:latin typeface="Meiryo UI" panose="020B0604030504040204" pitchFamily="50" charset="-128"/>
              <a:ea typeface="Meiryo UI" panose="020B0604030504040204" pitchFamily="50" charset="-128"/>
            </a:endParaRPr>
          </a:p>
          <a:p>
            <a:endParaRPr kumimoji="1" lang="en-US" altLang="ja-JP" sz="2000" b="1" dirty="0">
              <a:solidFill>
                <a:srgbClr val="00A59E"/>
              </a:solidFill>
              <a:latin typeface="Meiryo UI" panose="020B0604030504040204" pitchFamily="50" charset="-128"/>
              <a:ea typeface="Meiryo UI" panose="020B0604030504040204" pitchFamily="50" charset="-128"/>
            </a:endParaRPr>
          </a:p>
          <a:p>
            <a:endParaRPr kumimoji="1" lang="en-US" altLang="ja-JP" sz="2000" b="1" dirty="0">
              <a:solidFill>
                <a:srgbClr val="00A59E"/>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b="1"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289CD87E-3260-4C0A-9544-FE5A92A0DB42}"/>
              </a:ext>
            </a:extLst>
          </p:cNvPr>
          <p:cNvSpPr txBox="1"/>
          <p:nvPr/>
        </p:nvSpPr>
        <p:spPr>
          <a:xfrm>
            <a:off x="6526203" y="5818935"/>
            <a:ext cx="5299587" cy="400110"/>
          </a:xfrm>
          <a:prstGeom prst="rect">
            <a:avLst/>
          </a:prstGeom>
          <a:noFill/>
        </p:spPr>
        <p:txBody>
          <a:bodyPr wrap="square">
            <a:spAutoFit/>
          </a:bodyPr>
          <a:lstStyle/>
          <a:p>
            <a:r>
              <a:rPr lang="ja-JP" altLang="en-US" sz="2000" b="1" dirty="0">
                <a:solidFill>
                  <a:srgbClr val="00A59E"/>
                </a:solidFill>
                <a:latin typeface="Meiryo UI" panose="020B0604030504040204" pitchFamily="50" charset="-128"/>
                <a:ea typeface="Meiryo UI" panose="020B0604030504040204" pitchFamily="50" charset="-128"/>
              </a:rPr>
              <a:t>活用方法｜大阪府ホームページに掲載</a:t>
            </a:r>
            <a:endParaRPr kumimoji="1" lang="en-US" altLang="ja-JP" sz="2000" b="1" dirty="0">
              <a:solidFill>
                <a:srgbClr val="00A59E"/>
              </a:solidFill>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4E4175B3-00B6-4643-A11D-7681B3939672}"/>
              </a:ext>
            </a:extLst>
          </p:cNvPr>
          <p:cNvSpPr/>
          <p:nvPr/>
        </p:nvSpPr>
        <p:spPr>
          <a:xfrm>
            <a:off x="6597395" y="6204502"/>
            <a:ext cx="5870571" cy="816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dirty="0">
                <a:solidFill>
                  <a:schemeClr val="tx1"/>
                </a:solidFill>
                <a:latin typeface="Meiryo UI" panose="020B0604030504040204" pitchFamily="50" charset="-128"/>
                <a:ea typeface="Meiryo UI" panose="020B0604030504040204" pitchFamily="50" charset="-128"/>
              </a:rPr>
              <a:t>✓府の</a:t>
            </a:r>
            <a:r>
              <a:rPr lang="en-US" altLang="ja-JP" dirty="0">
                <a:solidFill>
                  <a:schemeClr val="tx1"/>
                </a:solidFill>
                <a:latin typeface="Meiryo UI" panose="020B0604030504040204" pitchFamily="50" charset="-128"/>
                <a:ea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rPr>
              <a:t>企業向け</a:t>
            </a:r>
            <a:r>
              <a:rPr lang="en-US" altLang="ja-JP" dirty="0">
                <a:solidFill>
                  <a:schemeClr val="tx1"/>
                </a:solidFill>
                <a:latin typeface="Meiryo UI" panose="020B0604030504040204" pitchFamily="50" charset="-128"/>
                <a:ea typeface="Meiryo UI" panose="020B0604030504040204" pitchFamily="50" charset="-128"/>
              </a:rPr>
              <a:t>HP</a:t>
            </a:r>
            <a:r>
              <a:rPr lang="ja-JP" altLang="en-US" dirty="0">
                <a:solidFill>
                  <a:schemeClr val="tx1"/>
                </a:solidFill>
                <a:latin typeface="Meiryo UI" panose="020B0604030504040204" pitchFamily="50" charset="-128"/>
                <a:ea typeface="Meiryo UI" panose="020B0604030504040204" pitchFamily="50" charset="-128"/>
              </a:rPr>
              <a:t>に掲載</a:t>
            </a:r>
            <a:endParaRPr lang="en-US" altLang="ja-JP"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rPr>
              <a:t>宣言企業、</a:t>
            </a:r>
            <a:r>
              <a:rPr lang="en-US" altLang="ja-JP" dirty="0">
                <a:solidFill>
                  <a:schemeClr val="tx1"/>
                </a:solidFill>
                <a:latin typeface="Meiryo UI" panose="020B0604030504040204" pitchFamily="50" charset="-128"/>
                <a:ea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rPr>
              <a:t>ネットワーク会員に周知 </a:t>
            </a:r>
            <a:r>
              <a:rPr lang="ja-JP" altLang="en-US" sz="1200" dirty="0">
                <a:solidFill>
                  <a:schemeClr val="tx1"/>
                </a:solidFill>
                <a:latin typeface="Meiryo UI" panose="020B0604030504040204" pitchFamily="50" charset="-128"/>
                <a:ea typeface="Meiryo UI" panose="020B0604030504040204" pitchFamily="50" charset="-128"/>
              </a:rPr>
              <a:t>など</a:t>
            </a:r>
            <a:endParaRPr lang="en-US" altLang="ja-JP" dirty="0">
              <a:solidFill>
                <a:schemeClr val="tx1"/>
              </a:solidFill>
              <a:latin typeface="Meiryo UI" panose="020B0604030504040204" pitchFamily="50" charset="-128"/>
              <a:ea typeface="Meiryo UI" panose="020B0604030504040204" pitchFamily="50" charset="-128"/>
            </a:endParaRPr>
          </a:p>
        </p:txBody>
      </p:sp>
      <p:pic>
        <p:nvPicPr>
          <p:cNvPr id="55" name="Picture 2" descr="挫折のイラスト（棒人間）">
            <a:extLst>
              <a:ext uri="{FF2B5EF4-FFF2-40B4-BE49-F238E27FC236}">
                <a16:creationId xmlns:a16="http://schemas.microsoft.com/office/drawing/2014/main" id="{A8C75001-5184-495D-8A85-AF6B9CA414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871" y="2589199"/>
            <a:ext cx="823274" cy="823274"/>
          </a:xfrm>
          <a:prstGeom prst="rect">
            <a:avLst/>
          </a:prstGeom>
          <a:noFill/>
          <a:extLst>
            <a:ext uri="{909E8E84-426E-40DD-AFC4-6F175D3DCCD1}">
              <a14:hiddenFill xmlns:a14="http://schemas.microsoft.com/office/drawing/2010/main">
                <a:solidFill>
                  <a:srgbClr val="FFFFFF"/>
                </a:solidFill>
              </a14:hiddenFill>
            </a:ext>
          </a:extLst>
        </p:spPr>
      </p:pic>
      <p:sp>
        <p:nvSpPr>
          <p:cNvPr id="56" name="正方形/長方形 55">
            <a:extLst>
              <a:ext uri="{FF2B5EF4-FFF2-40B4-BE49-F238E27FC236}">
                <a16:creationId xmlns:a16="http://schemas.microsoft.com/office/drawing/2014/main" id="{1D1DD3C5-7996-42EF-B7BC-A4845FB50E17}"/>
              </a:ext>
            </a:extLst>
          </p:cNvPr>
          <p:cNvSpPr/>
          <p:nvPr/>
        </p:nvSpPr>
        <p:spPr>
          <a:xfrm>
            <a:off x="993600" y="3622936"/>
            <a:ext cx="4892512" cy="38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rPr>
              <a:t>データが「何をしたらいいか」のヒントを与え</a:t>
            </a:r>
            <a:endParaRPr lang="en-US" altLang="ja-JP" sz="1600" b="1" u="sng" dirty="0">
              <a:solidFill>
                <a:schemeClr val="tx1"/>
              </a:solidFill>
              <a:latin typeface="Meiryo UI" panose="020B0604030504040204" pitchFamily="50" charset="-128"/>
              <a:ea typeface="Meiryo UI" panose="020B0604030504040204" pitchFamily="50" charset="-128"/>
            </a:endParaRPr>
          </a:p>
          <a:p>
            <a:pPr algn="ctr"/>
            <a:r>
              <a:rPr lang="ja-JP" altLang="en-US" sz="1600" b="1" u="sng" dirty="0">
                <a:solidFill>
                  <a:schemeClr val="tx1"/>
                </a:solidFill>
                <a:latin typeface="Meiryo UI" panose="020B0604030504040204" pitchFamily="50" charset="-128"/>
                <a:ea typeface="Meiryo UI" panose="020B0604030504040204" pitchFamily="50" charset="-128"/>
              </a:rPr>
              <a:t>「なぜその活動をするのか」を後押しする</a:t>
            </a:r>
            <a:endParaRPr kumimoji="1" lang="en-US" altLang="ja-JP" sz="16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7" name="二等辺三角形 56">
            <a:extLst>
              <a:ext uri="{FF2B5EF4-FFF2-40B4-BE49-F238E27FC236}">
                <a16:creationId xmlns:a16="http://schemas.microsoft.com/office/drawing/2014/main" id="{D533D22B-62DA-4E82-9276-2A3833E4BBF2}"/>
              </a:ext>
            </a:extLst>
          </p:cNvPr>
          <p:cNvSpPr/>
          <p:nvPr/>
        </p:nvSpPr>
        <p:spPr>
          <a:xfrm rot="10800000">
            <a:off x="2261485" y="3412786"/>
            <a:ext cx="2119490" cy="146542"/>
          </a:xfrm>
          <a:prstGeom prst="triangle">
            <a:avLst/>
          </a:prstGeom>
          <a:solidFill>
            <a:srgbClr val="00A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58" name="図 57">
            <a:extLst>
              <a:ext uri="{FF2B5EF4-FFF2-40B4-BE49-F238E27FC236}">
                <a16:creationId xmlns:a16="http://schemas.microsoft.com/office/drawing/2014/main" id="{CC0FE872-267A-4AB1-9E9A-5E5EB3102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670" y="5206349"/>
            <a:ext cx="565872" cy="565872"/>
          </a:xfrm>
          <a:prstGeom prst="rect">
            <a:avLst/>
          </a:prstGeom>
        </p:spPr>
      </p:pic>
      <p:pic>
        <p:nvPicPr>
          <p:cNvPr id="59" name="図 58">
            <a:extLst>
              <a:ext uri="{FF2B5EF4-FFF2-40B4-BE49-F238E27FC236}">
                <a16:creationId xmlns:a16="http://schemas.microsoft.com/office/drawing/2014/main" id="{22955AE0-9273-44AB-A220-51B85A16D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266" y="5193772"/>
            <a:ext cx="565872" cy="565872"/>
          </a:xfrm>
          <a:prstGeom prst="rect">
            <a:avLst/>
          </a:prstGeom>
        </p:spPr>
      </p:pic>
      <p:pic>
        <p:nvPicPr>
          <p:cNvPr id="60" name="図 59">
            <a:extLst>
              <a:ext uri="{FF2B5EF4-FFF2-40B4-BE49-F238E27FC236}">
                <a16:creationId xmlns:a16="http://schemas.microsoft.com/office/drawing/2014/main" id="{56274DF4-609B-43EC-8653-A8B6018EDC3A}"/>
              </a:ext>
            </a:extLst>
          </p:cNvPr>
          <p:cNvPicPr>
            <a:picLocks noChangeAspect="1"/>
          </p:cNvPicPr>
          <p:nvPr/>
        </p:nvPicPr>
        <p:blipFill>
          <a:blip r:embed="rId6"/>
          <a:stretch>
            <a:fillRect/>
          </a:stretch>
        </p:blipFill>
        <p:spPr>
          <a:xfrm>
            <a:off x="4552612" y="6230963"/>
            <a:ext cx="565872" cy="730394"/>
          </a:xfrm>
          <a:prstGeom prst="rect">
            <a:avLst/>
          </a:prstGeom>
        </p:spPr>
      </p:pic>
      <p:pic>
        <p:nvPicPr>
          <p:cNvPr id="61" name="Picture 6" descr="ビジネスのイラスト「業績ダウン・右肩下がりのグラフ」">
            <a:extLst>
              <a:ext uri="{FF2B5EF4-FFF2-40B4-BE49-F238E27FC236}">
                <a16:creationId xmlns:a16="http://schemas.microsoft.com/office/drawing/2014/main" id="{2FA814CF-D177-43DE-80B6-BFD3CECB58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9433" y="6270887"/>
            <a:ext cx="824846" cy="612448"/>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F2BBC303-574D-470E-9BFB-AEDC50BB8BF8}"/>
              </a:ext>
            </a:extLst>
          </p:cNvPr>
          <p:cNvSpPr/>
          <p:nvPr/>
        </p:nvSpPr>
        <p:spPr>
          <a:xfrm>
            <a:off x="6535629" y="2035578"/>
            <a:ext cx="6053959" cy="3724066"/>
          </a:xfrm>
          <a:prstGeom prst="rect">
            <a:avLst/>
          </a:prstGeom>
          <a:solidFill>
            <a:srgbClr val="00A59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a:solidFill>
                <a:srgbClr val="00A59E"/>
              </a:solidFill>
              <a:latin typeface="Meiryo UI" panose="020B0604030504040204" pitchFamily="50" charset="-128"/>
              <a:ea typeface="Meiryo UI" panose="020B0604030504040204" pitchFamily="50" charset="-128"/>
            </a:endParaRPr>
          </a:p>
          <a:p>
            <a:endParaRPr kumimoji="1" lang="en-US" altLang="ja-JP" sz="2000" b="1" dirty="0">
              <a:solidFill>
                <a:srgbClr val="00A59E"/>
              </a:solidFill>
              <a:latin typeface="Meiryo UI" panose="020B0604030504040204" pitchFamily="50" charset="-128"/>
              <a:ea typeface="Meiryo UI" panose="020B0604030504040204" pitchFamily="50" charset="-128"/>
            </a:endParaRPr>
          </a:p>
          <a:p>
            <a:endParaRPr kumimoji="1" lang="en-US" altLang="ja-JP" sz="2000" b="1" dirty="0">
              <a:solidFill>
                <a:srgbClr val="00A59E"/>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endParaRPr kumimoji="1" lang="en-US" altLang="ja-JP" b="1"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b="1"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7C9DF7B-9406-4BBF-91FE-5F3A14B6930E}"/>
              </a:ext>
            </a:extLst>
          </p:cNvPr>
          <p:cNvSpPr txBox="1"/>
          <p:nvPr/>
        </p:nvSpPr>
        <p:spPr>
          <a:xfrm>
            <a:off x="6548951" y="2054433"/>
            <a:ext cx="5299587" cy="400110"/>
          </a:xfrm>
          <a:prstGeom prst="rect">
            <a:avLst/>
          </a:prstGeom>
          <a:noFill/>
        </p:spPr>
        <p:txBody>
          <a:bodyPr wrap="square">
            <a:spAutoFit/>
          </a:bodyPr>
          <a:lstStyle/>
          <a:p>
            <a:r>
              <a:rPr lang="ja-JP" altLang="en-US" sz="2000" b="1" dirty="0">
                <a:solidFill>
                  <a:srgbClr val="00A59E"/>
                </a:solidFill>
                <a:latin typeface="Meiryo UI" panose="020B0604030504040204" pitchFamily="50" charset="-128"/>
                <a:ea typeface="Meiryo UI" panose="020B0604030504040204" pitchFamily="50" charset="-128"/>
              </a:rPr>
              <a:t>掲載指標の選定方法</a:t>
            </a:r>
            <a:endParaRPr lang="en-US" altLang="ja-JP" sz="2000" b="1" dirty="0">
              <a:solidFill>
                <a:srgbClr val="00A59E"/>
              </a:solidFill>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EB4BC4A0-F7F0-4373-9278-9383B8F20ED1}"/>
              </a:ext>
            </a:extLst>
          </p:cNvPr>
          <p:cNvSpPr/>
          <p:nvPr/>
        </p:nvSpPr>
        <p:spPr>
          <a:xfrm>
            <a:off x="6597394" y="2417809"/>
            <a:ext cx="5870571" cy="141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dirty="0">
                <a:solidFill>
                  <a:schemeClr val="tx1"/>
                </a:solidFill>
                <a:latin typeface="Meiryo UI" panose="020B0604030504040204" pitchFamily="50" charset="-128"/>
                <a:ea typeface="Meiryo UI" panose="020B0604030504040204" pitchFamily="50" charset="-128"/>
              </a:rPr>
              <a:t>✓国連地域開発センターと大日本ダイヤコンサルタント㈱が共同開発した指標を採用</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全国比較が可能であり、アウトカム指標に絞られたデータ</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rPr>
              <a:t>✓大阪らしい指標として、笑いなど人に関する指標</a:t>
            </a:r>
            <a:endParaRPr kumimoji="1" lang="en-US" altLang="ja-JP" sz="1800" dirty="0">
              <a:solidFill>
                <a:schemeClr val="tx1"/>
              </a:solidFill>
              <a:latin typeface="Meiryo UI" panose="020B0604030504040204" pitchFamily="50" charset="-128"/>
              <a:ea typeface="Meiryo UI" panose="020B0604030504040204" pitchFamily="50" charset="-128"/>
            </a:endParaRPr>
          </a:p>
        </p:txBody>
      </p:sp>
      <p:sp>
        <p:nvSpPr>
          <p:cNvPr id="65" name="加算記号 64">
            <a:extLst>
              <a:ext uri="{FF2B5EF4-FFF2-40B4-BE49-F238E27FC236}">
                <a16:creationId xmlns:a16="http://schemas.microsoft.com/office/drawing/2014/main" id="{06ED055F-EAC8-4BC1-9CBF-356573E5B497}"/>
              </a:ext>
            </a:extLst>
          </p:cNvPr>
          <p:cNvSpPr/>
          <p:nvPr/>
        </p:nvSpPr>
        <p:spPr>
          <a:xfrm>
            <a:off x="8631355" y="4684962"/>
            <a:ext cx="448387" cy="45655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A9C7C582-3170-4FAA-82FD-2D9502EDCDD9}"/>
              </a:ext>
            </a:extLst>
          </p:cNvPr>
          <p:cNvSpPr/>
          <p:nvPr/>
        </p:nvSpPr>
        <p:spPr>
          <a:xfrm>
            <a:off x="9062126" y="3952662"/>
            <a:ext cx="3405839" cy="1750301"/>
          </a:xfrm>
          <a:prstGeom prst="roundRect">
            <a:avLst/>
          </a:prstGeom>
          <a:ln w="38100">
            <a:solidFill>
              <a:srgbClr val="00A59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94B01B6D-4894-4F31-9221-0FAC30C39424}"/>
              </a:ext>
            </a:extLst>
          </p:cNvPr>
          <p:cNvSpPr txBox="1"/>
          <p:nvPr/>
        </p:nvSpPr>
        <p:spPr>
          <a:xfrm>
            <a:off x="9927570" y="3982586"/>
            <a:ext cx="1831805" cy="341235"/>
          </a:xfrm>
          <a:prstGeom prst="rect">
            <a:avLst/>
          </a:prstGeom>
          <a:noFill/>
        </p:spPr>
        <p:txBody>
          <a:bodyPr wrap="square">
            <a:spAutoFit/>
          </a:bodyPr>
          <a:lstStyle/>
          <a:p>
            <a:r>
              <a:rPr lang="ja-JP" altLang="en-US" sz="1600" b="1" dirty="0">
                <a:solidFill>
                  <a:srgbClr val="00A59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大阪らしい指標</a:t>
            </a:r>
            <a:endParaRPr lang="en-US" altLang="ja-JP" sz="1600" b="1" dirty="0">
              <a:solidFill>
                <a:srgbClr val="00A59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8" name="四角形: 角を丸くする 67">
            <a:extLst>
              <a:ext uri="{FF2B5EF4-FFF2-40B4-BE49-F238E27FC236}">
                <a16:creationId xmlns:a16="http://schemas.microsoft.com/office/drawing/2014/main" id="{6A8651A1-5C3D-4277-A844-7D42FE89C51D}"/>
              </a:ext>
            </a:extLst>
          </p:cNvPr>
          <p:cNvSpPr/>
          <p:nvPr/>
        </p:nvSpPr>
        <p:spPr>
          <a:xfrm>
            <a:off x="6605977" y="3952662"/>
            <a:ext cx="2031504" cy="1742853"/>
          </a:xfrm>
          <a:prstGeom prst="roundRect">
            <a:avLst/>
          </a:prstGeom>
          <a:ln w="38100">
            <a:solidFill>
              <a:srgbClr val="00A59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9" name="図 68">
            <a:extLst>
              <a:ext uri="{FF2B5EF4-FFF2-40B4-BE49-F238E27FC236}">
                <a16:creationId xmlns:a16="http://schemas.microsoft.com/office/drawing/2014/main" id="{D1649BF1-5813-420E-AA93-A9B7B704372F}"/>
              </a:ext>
            </a:extLst>
          </p:cNvPr>
          <p:cNvPicPr>
            <a:picLocks noChangeAspect="1"/>
          </p:cNvPicPr>
          <p:nvPr/>
        </p:nvPicPr>
        <p:blipFill>
          <a:blip r:embed="rId8"/>
          <a:stretch>
            <a:fillRect/>
          </a:stretch>
        </p:blipFill>
        <p:spPr>
          <a:xfrm>
            <a:off x="6740903" y="4489005"/>
            <a:ext cx="1629974" cy="1095139"/>
          </a:xfrm>
          <a:prstGeom prst="rect">
            <a:avLst/>
          </a:prstGeom>
        </p:spPr>
      </p:pic>
      <p:sp>
        <p:nvSpPr>
          <p:cNvPr id="70" name="テキスト ボックス 69">
            <a:extLst>
              <a:ext uri="{FF2B5EF4-FFF2-40B4-BE49-F238E27FC236}">
                <a16:creationId xmlns:a16="http://schemas.microsoft.com/office/drawing/2014/main" id="{B2579EC7-C73C-4D43-A95C-FDDE5D2953A3}"/>
              </a:ext>
            </a:extLst>
          </p:cNvPr>
          <p:cNvSpPr txBox="1"/>
          <p:nvPr/>
        </p:nvSpPr>
        <p:spPr>
          <a:xfrm>
            <a:off x="6834269" y="4045486"/>
            <a:ext cx="1831805" cy="338554"/>
          </a:xfrm>
          <a:prstGeom prst="rect">
            <a:avLst/>
          </a:prstGeom>
          <a:noFill/>
        </p:spPr>
        <p:txBody>
          <a:bodyPr wrap="square">
            <a:spAutoFit/>
          </a:bodyPr>
          <a:lstStyle/>
          <a:p>
            <a:r>
              <a:rPr lang="ja-JP" altLang="en-US" sz="1600" b="1" dirty="0">
                <a:solidFill>
                  <a:srgbClr val="00A59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全国共通指標</a:t>
            </a:r>
            <a:endParaRPr lang="en-US" altLang="ja-JP" sz="1600" b="1" dirty="0">
              <a:solidFill>
                <a:srgbClr val="00A59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13182DA4-3635-49E1-8DBD-0AD0C4C4A2D8}"/>
              </a:ext>
            </a:extLst>
          </p:cNvPr>
          <p:cNvSpPr txBox="1"/>
          <p:nvPr/>
        </p:nvSpPr>
        <p:spPr>
          <a:xfrm>
            <a:off x="9051100" y="4263632"/>
            <a:ext cx="1260966" cy="261610"/>
          </a:xfrm>
          <a:prstGeom prst="rect">
            <a:avLst/>
          </a:prstGeom>
          <a:noFill/>
        </p:spPr>
        <p:txBody>
          <a:bodyPr wrap="square" rtlCol="0">
            <a:spAutoFit/>
          </a:bodyPr>
          <a:lstStyle/>
          <a:p>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笑いなどのデータ</a:t>
            </a:r>
            <a:endPar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12DBC2D6-A2CE-4532-BD45-3E61A1D2F9EB}"/>
              </a:ext>
            </a:extLst>
          </p:cNvPr>
          <p:cNvSpPr txBox="1"/>
          <p:nvPr/>
        </p:nvSpPr>
        <p:spPr>
          <a:xfrm>
            <a:off x="9045016" y="4281053"/>
            <a:ext cx="3527462" cy="1384995"/>
          </a:xfrm>
          <a:prstGeom prst="rect">
            <a:avLst/>
          </a:prstGeom>
          <a:noFill/>
        </p:spPr>
        <p:txBody>
          <a:bodyPr wrap="square">
            <a:spAutoFit/>
          </a:bodyPr>
          <a:lstStyle/>
          <a:p>
            <a:endParaRPr lang="en-US" altLang="ja-JP" sz="1050" dirty="0">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・あなたは、この１年間、よく笑いましたか</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・全体として、あなたは自分の人生にどの程度満足していますか</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・全体として、あなたが取り組んでいることに対してどの程度「価値」を感じていますか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・全体として、昨日、どの程度幸せを感じましたか</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・全体として、昨日、どの程度不安を感じましたか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・ご自身の現在の健康状態をどのように評価されていますか</a:t>
            </a:r>
          </a:p>
        </p:txBody>
      </p:sp>
      <p:sp>
        <p:nvSpPr>
          <p:cNvPr id="75" name="正方形/長方形 74">
            <a:extLst>
              <a:ext uri="{FF2B5EF4-FFF2-40B4-BE49-F238E27FC236}">
                <a16:creationId xmlns:a16="http://schemas.microsoft.com/office/drawing/2014/main" id="{F5298A8A-551A-497E-A074-90A115E3690D}"/>
              </a:ext>
            </a:extLst>
          </p:cNvPr>
          <p:cNvSpPr/>
          <p:nvPr/>
        </p:nvSpPr>
        <p:spPr>
          <a:xfrm>
            <a:off x="16472" y="14737"/>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1-2</a:t>
            </a:r>
            <a:r>
              <a:rPr kumimoji="1" lang="ja-JP" altLang="en-US" sz="2400" b="1" dirty="0">
                <a:solidFill>
                  <a:prstClr val="white"/>
                </a:solidFill>
                <a:latin typeface="Meiryo UI" panose="020B0604030504040204" pitchFamily="50" charset="-128"/>
                <a:ea typeface="Meiryo UI" panose="020B0604030504040204" pitchFamily="50" charset="-128"/>
              </a:rPr>
              <a:t>．</a:t>
            </a:r>
            <a:r>
              <a:rPr kumimoji="1" lang="en-US" altLang="ja-JP" sz="2400" b="1" dirty="0">
                <a:solidFill>
                  <a:prstClr val="white"/>
                </a:solidFill>
                <a:latin typeface="Meiryo UI" panose="020B0604030504040204" pitchFamily="50" charset="-128"/>
                <a:ea typeface="Meiryo UI" panose="020B0604030504040204" pitchFamily="50" charset="-128"/>
              </a:rPr>
              <a:t>SDGs</a:t>
            </a:r>
            <a:r>
              <a:rPr kumimoji="1" lang="ja-JP" altLang="en-US" sz="2400" b="1" dirty="0">
                <a:solidFill>
                  <a:prstClr val="white"/>
                </a:solidFill>
                <a:latin typeface="Meiryo UI" panose="020B0604030504040204" pitchFamily="50" charset="-128"/>
                <a:ea typeface="Meiryo UI" panose="020B0604030504040204" pitchFamily="50" charset="-128"/>
              </a:rPr>
              <a:t>データブックの作成</a:t>
            </a:r>
            <a:endParaRPr kumimoji="1" lang="zh-TW" altLang="en-US" sz="2400" b="1" dirty="0">
              <a:solidFill>
                <a:srgbClr val="FF0000"/>
              </a:solidFill>
              <a:latin typeface="Meiryo UI" panose="020B0604030504040204" pitchFamily="50" charset="-128"/>
              <a:ea typeface="Meiryo UI" panose="020B0604030504040204" pitchFamily="50" charset="-128"/>
            </a:endParaRPr>
          </a:p>
        </p:txBody>
      </p:sp>
      <p:sp>
        <p:nvSpPr>
          <p:cNvPr id="76" name="スライド番号プレースホルダー 5">
            <a:extLst>
              <a:ext uri="{FF2B5EF4-FFF2-40B4-BE49-F238E27FC236}">
                <a16:creationId xmlns:a16="http://schemas.microsoft.com/office/drawing/2014/main" id="{E55CE426-4FB7-4065-A01E-52B03B17C12B}"/>
              </a:ext>
            </a:extLst>
          </p:cNvPr>
          <p:cNvSpPr txBox="1">
            <a:spLocks/>
          </p:cNvSpPr>
          <p:nvPr/>
        </p:nvSpPr>
        <p:spPr>
          <a:xfrm>
            <a:off x="12027374" y="94304"/>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３</a:t>
            </a:r>
          </a:p>
        </p:txBody>
      </p:sp>
      <p:sp>
        <p:nvSpPr>
          <p:cNvPr id="77" name="テキスト ボックス 76">
            <a:extLst>
              <a:ext uri="{FF2B5EF4-FFF2-40B4-BE49-F238E27FC236}">
                <a16:creationId xmlns:a16="http://schemas.microsoft.com/office/drawing/2014/main" id="{7AFFB07E-99C5-49D2-AD66-34C9F5F6E739}"/>
              </a:ext>
            </a:extLst>
          </p:cNvPr>
          <p:cNvSpPr txBox="1"/>
          <p:nvPr/>
        </p:nvSpPr>
        <p:spPr>
          <a:xfrm>
            <a:off x="5051" y="632404"/>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86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27E735D-4D51-49E2-AF33-F353856C54FB}"/>
              </a:ext>
            </a:extLst>
          </p:cNvPr>
          <p:cNvSpPr/>
          <p:nvPr/>
        </p:nvSpPr>
        <p:spPr>
          <a:xfrm>
            <a:off x="147122" y="986451"/>
            <a:ext cx="12384860" cy="6235040"/>
          </a:xfrm>
          <a:prstGeom prst="rect">
            <a:avLst/>
          </a:prstGeom>
          <a:solidFill>
            <a:schemeClr val="bg1">
              <a:lumMod val="95000"/>
            </a:schemeClr>
          </a:solidFill>
        </p:spPr>
        <p:txBody>
          <a:bodyPr wrap="square">
            <a:spAutoFit/>
          </a:bodyPr>
          <a:lstStyle/>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p:txBody>
      </p:sp>
      <p:sp>
        <p:nvSpPr>
          <p:cNvPr id="19"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5</a:t>
            </a:fld>
            <a:endParaRPr kumimoji="1" lang="ja-JP" altLang="en-US" sz="1400">
              <a:solidFill>
                <a:prstClr val="black"/>
              </a:solidFill>
            </a:endParaRPr>
          </a:p>
        </p:txBody>
      </p:sp>
      <p:sp>
        <p:nvSpPr>
          <p:cNvPr id="20" name="正方形/長方形 19">
            <a:extLst>
              <a:ext uri="{FF2B5EF4-FFF2-40B4-BE49-F238E27FC236}">
                <a16:creationId xmlns:a16="http://schemas.microsoft.com/office/drawing/2014/main" id="{6F26C462-3C34-4BB7-9CAC-88301BC17A69}"/>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1-3</a:t>
            </a:r>
            <a:r>
              <a:rPr kumimoji="1" lang="ja-JP" altLang="en-US" sz="2400" b="1" dirty="0">
                <a:solidFill>
                  <a:prstClr val="white"/>
                </a:solidFill>
                <a:latin typeface="Meiryo UI" panose="020B0604030504040204" pitchFamily="50" charset="-128"/>
                <a:ea typeface="Meiryo UI" panose="020B0604030504040204" pitchFamily="50" charset="-128"/>
              </a:rPr>
              <a:t>．</a:t>
            </a:r>
            <a:r>
              <a:rPr kumimoji="1" lang="en-US" altLang="ja-JP" sz="2400" b="1" dirty="0">
                <a:solidFill>
                  <a:prstClr val="white"/>
                </a:solidFill>
                <a:latin typeface="Meiryo UI" panose="020B0604030504040204" pitchFamily="50" charset="-128"/>
                <a:ea typeface="Meiryo UI" panose="020B0604030504040204" pitchFamily="50" charset="-128"/>
              </a:rPr>
              <a:t>OSAKA KANSAI SDGs Forum</a:t>
            </a:r>
            <a:r>
              <a:rPr kumimoji="1" lang="ja-JP" altLang="en-US" sz="2400" b="1" dirty="0">
                <a:solidFill>
                  <a:prstClr val="white"/>
                </a:solidFill>
                <a:latin typeface="Meiryo UI" panose="020B0604030504040204" pitchFamily="50" charset="-128"/>
                <a:ea typeface="Meiryo UI" panose="020B0604030504040204" pitchFamily="50" charset="-128"/>
              </a:rPr>
              <a:t>の開催</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845AA1B-FD08-42F6-8258-8239A5478FF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４</a:t>
            </a:r>
          </a:p>
        </p:txBody>
      </p:sp>
      <p:sp>
        <p:nvSpPr>
          <p:cNvPr id="13" name="テキスト ボックス 12">
            <a:extLst>
              <a:ext uri="{FF2B5EF4-FFF2-40B4-BE49-F238E27FC236}">
                <a16:creationId xmlns:a16="http://schemas.microsoft.com/office/drawing/2014/main" id="{C761C50B-1577-4210-BBAD-E36BB342BCF7}"/>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（ステークホルダーをつなぐ取組み）</a:t>
            </a:r>
            <a:endParaRPr kumimoji="1" lang="en-US" altLang="ja-JP" dirty="0">
              <a:latin typeface="Meiryo UI" panose="020B0604030504040204" pitchFamily="50" charset="-128"/>
              <a:ea typeface="Meiryo UI" panose="020B0604030504040204" pitchFamily="50" charset="-128"/>
            </a:endParaRPr>
          </a:p>
        </p:txBody>
      </p:sp>
      <p:sp>
        <p:nvSpPr>
          <p:cNvPr id="9" name="楕円 8">
            <a:extLst>
              <a:ext uri="{FF2B5EF4-FFF2-40B4-BE49-F238E27FC236}">
                <a16:creationId xmlns:a16="http://schemas.microsoft.com/office/drawing/2014/main" id="{6823045E-38C6-4AEB-A73A-3A3E721FB763}"/>
              </a:ext>
            </a:extLst>
          </p:cNvPr>
          <p:cNvSpPr/>
          <p:nvPr/>
        </p:nvSpPr>
        <p:spPr>
          <a:xfrm>
            <a:off x="785958" y="5723827"/>
            <a:ext cx="6248400" cy="1417342"/>
          </a:xfrm>
          <a:prstGeom prst="ellipse">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A950B0B-2C54-4E16-AE40-B979AC56175A}"/>
              </a:ext>
            </a:extLst>
          </p:cNvPr>
          <p:cNvSpPr/>
          <p:nvPr/>
        </p:nvSpPr>
        <p:spPr>
          <a:xfrm>
            <a:off x="3770751" y="2076290"/>
            <a:ext cx="4259376" cy="3895836"/>
          </a:xfrm>
          <a:prstGeom prst="ellipse">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469C02B-06FC-46D0-A241-5E70E17ECBA5}"/>
              </a:ext>
            </a:extLst>
          </p:cNvPr>
          <p:cNvSpPr/>
          <p:nvPr/>
        </p:nvSpPr>
        <p:spPr>
          <a:xfrm>
            <a:off x="142873" y="1996323"/>
            <a:ext cx="4259376" cy="3912124"/>
          </a:xfrm>
          <a:prstGeom prst="ellipse">
            <a:avLst/>
          </a:prstGeom>
          <a:solidFill>
            <a:srgbClr val="00B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51C306A-2D20-4A51-853C-60F4683E116B}"/>
              </a:ext>
            </a:extLst>
          </p:cNvPr>
          <p:cNvSpPr/>
          <p:nvPr/>
        </p:nvSpPr>
        <p:spPr>
          <a:xfrm>
            <a:off x="388019" y="1060523"/>
            <a:ext cx="11823015" cy="9233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年度は、</a:t>
            </a:r>
            <a:r>
              <a:rPr lang="ja-JP" altLang="en-US" b="1" dirty="0">
                <a:solidFill>
                  <a:srgbClr val="FF0000"/>
                </a:solidFill>
                <a:latin typeface="Meiryo UI" panose="020B0604030504040204" pitchFamily="50" charset="-128"/>
                <a:ea typeface="Meiryo UI" panose="020B0604030504040204" pitchFamily="50" charset="-128"/>
              </a:rPr>
              <a:t>大阪・関西万博に向け、近隣</a:t>
            </a:r>
            <a:r>
              <a:rPr lang="en-US" altLang="ja-JP" b="1" dirty="0">
                <a:solidFill>
                  <a:srgbClr val="FF0000"/>
                </a:solidFill>
                <a:latin typeface="Meiryo UI" panose="020B0604030504040204" pitchFamily="50" charset="-128"/>
                <a:ea typeface="Meiryo UI" panose="020B0604030504040204" pitchFamily="50" charset="-128"/>
              </a:rPr>
              <a:t>1</a:t>
            </a:r>
            <a:r>
              <a:rPr lang="ja-JP" altLang="en-US" b="1" dirty="0">
                <a:solidFill>
                  <a:srgbClr val="FF0000"/>
                </a:solidFill>
                <a:latin typeface="Meiryo UI" panose="020B0604030504040204" pitchFamily="50" charset="-128"/>
                <a:ea typeface="Meiryo UI" panose="020B0604030504040204" pitchFamily="50" charset="-128"/>
              </a:rPr>
              <a:t>府</a:t>
            </a:r>
            <a:r>
              <a:rPr lang="en-US" altLang="ja-JP" b="1" dirty="0">
                <a:solidFill>
                  <a:srgbClr val="FF0000"/>
                </a:solidFill>
                <a:latin typeface="Meiryo UI" panose="020B0604030504040204" pitchFamily="50" charset="-128"/>
                <a:ea typeface="Meiryo UI" panose="020B0604030504040204" pitchFamily="50" charset="-128"/>
              </a:rPr>
              <a:t>4</a:t>
            </a:r>
            <a:r>
              <a:rPr lang="ja-JP" altLang="en-US" b="1" dirty="0">
                <a:solidFill>
                  <a:srgbClr val="FF0000"/>
                </a:solidFill>
                <a:latin typeface="Meiryo UI" panose="020B0604030504040204" pitchFamily="50" charset="-128"/>
                <a:ea typeface="Meiryo UI" panose="020B0604030504040204" pitchFamily="50" charset="-128"/>
              </a:rPr>
              <a:t>県の協力を得て、関西圏の行政・企業</a:t>
            </a:r>
            <a:r>
              <a:rPr lang="ja-JP" altLang="en-US" dirty="0">
                <a:latin typeface="Meiryo UI" panose="020B0604030504040204" pitchFamily="50" charset="-128"/>
                <a:ea typeface="Meiryo UI" panose="020B0604030504040204" pitchFamily="50" charset="-128"/>
              </a:rPr>
              <a:t>に登壇いただき開催。</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➢新たなコンテンツとして、大阪・関西らしい「笑い」や、次世代を担う「ユース世代」のコンテンツを盛り込んだ。</a:t>
            </a:r>
          </a:p>
          <a:p>
            <a:r>
              <a:rPr lang="ja-JP" altLang="en-US" dirty="0">
                <a:latin typeface="Meiryo UI" panose="020B0604030504040204" pitchFamily="50" charset="-128"/>
                <a:ea typeface="Meiryo UI" panose="020B0604030504040204" pitchFamily="50" charset="-128"/>
              </a:rPr>
              <a:t>➢昨年度同様、</a:t>
            </a:r>
            <a:r>
              <a:rPr lang="ja-JP" altLang="en-US" b="1" dirty="0">
                <a:solidFill>
                  <a:srgbClr val="FF0000"/>
                </a:solidFill>
                <a:latin typeface="Meiryo UI" panose="020B0604030504040204" pitchFamily="50" charset="-128"/>
                <a:ea typeface="Meiryo UI" panose="020B0604030504040204" pitchFamily="50" charset="-128"/>
              </a:rPr>
              <a:t>英語対応したダイジェスト動画やレポートに加え、グラフィックレコード</a:t>
            </a:r>
            <a:r>
              <a:rPr lang="ja-JP" altLang="en-US" dirty="0">
                <a:latin typeface="Meiryo UI" panose="020B0604030504040204" pitchFamily="50" charset="-128"/>
                <a:ea typeface="Meiryo UI" panose="020B0604030504040204" pitchFamily="50" charset="-128"/>
              </a:rPr>
              <a:t>を作成し</a:t>
            </a:r>
            <a:r>
              <a:rPr lang="ja-JP" altLang="en-US" b="1" dirty="0">
                <a:solidFill>
                  <a:srgbClr val="FF0000"/>
                </a:solidFill>
                <a:latin typeface="Meiryo UI" panose="020B0604030504040204" pitchFamily="50" charset="-128"/>
                <a:ea typeface="Meiryo UI" panose="020B0604030504040204" pitchFamily="50" charset="-128"/>
              </a:rPr>
              <a:t>世界へ発信</a:t>
            </a:r>
            <a:r>
              <a:rPr lang="ja-JP" altLang="en-US" dirty="0">
                <a:latin typeface="Meiryo UI" panose="020B0604030504040204" pitchFamily="50" charset="-128"/>
                <a:ea typeface="Meiryo UI" panose="020B0604030504040204" pitchFamily="50" charset="-128"/>
              </a:rPr>
              <a:t>していく。</a:t>
            </a:r>
          </a:p>
        </p:txBody>
      </p:sp>
      <p:sp>
        <p:nvSpPr>
          <p:cNvPr id="15" name="正方形/長方形 14">
            <a:extLst>
              <a:ext uri="{FF2B5EF4-FFF2-40B4-BE49-F238E27FC236}">
                <a16:creationId xmlns:a16="http://schemas.microsoft.com/office/drawing/2014/main" id="{C0B41BA1-6FB5-47CE-B1D3-0E1E3ADEC95B}"/>
              </a:ext>
            </a:extLst>
          </p:cNvPr>
          <p:cNvSpPr/>
          <p:nvPr/>
        </p:nvSpPr>
        <p:spPr>
          <a:xfrm>
            <a:off x="4249344" y="3830195"/>
            <a:ext cx="3520378" cy="400110"/>
          </a:xfrm>
          <a:prstGeom prst="rect">
            <a:avLst/>
          </a:prstGeom>
          <a:solidFill>
            <a:schemeClr val="bg1"/>
          </a:solidFill>
        </p:spPr>
        <p:txBody>
          <a:bodyPr wrap="square">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新たに</a:t>
            </a:r>
            <a:r>
              <a:rPr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「笑い」</a:t>
            </a:r>
            <a:r>
              <a:rPr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a:t>
            </a:r>
            <a:r>
              <a:rPr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「ユース世代」</a:t>
            </a:r>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を追加</a:t>
            </a:r>
            <a:endPar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960D2B6-ED3E-43FC-8135-E7D0080E6221}"/>
              </a:ext>
            </a:extLst>
          </p:cNvPr>
          <p:cNvSpPr/>
          <p:nvPr/>
        </p:nvSpPr>
        <p:spPr>
          <a:xfrm>
            <a:off x="711502" y="3813178"/>
            <a:ext cx="3022295" cy="369332"/>
          </a:xfrm>
          <a:prstGeom prst="rect">
            <a:avLst/>
          </a:prstGeom>
          <a:solidFill>
            <a:schemeClr val="bg1"/>
          </a:solidFill>
        </p:spPr>
        <p:txBody>
          <a:bodyPr wrap="square">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登壇者を</a:t>
            </a: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関西へ拡大</a:t>
            </a:r>
            <a:endPar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C5EE155D-A401-4D82-AB76-E89B1B2B6D31}"/>
              </a:ext>
            </a:extLst>
          </p:cNvPr>
          <p:cNvSpPr/>
          <p:nvPr/>
        </p:nvSpPr>
        <p:spPr>
          <a:xfrm>
            <a:off x="8057308" y="1983854"/>
            <a:ext cx="4230745" cy="513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開催概要</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　開催日：令和</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日</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会　場 ：</a:t>
            </a:r>
            <a:r>
              <a:rPr lang="en-US" altLang="ja-JP" sz="1400" dirty="0">
                <a:solidFill>
                  <a:schemeClr val="tx1"/>
                </a:solidFill>
                <a:latin typeface="Meiryo UI" panose="020B0604030504040204" pitchFamily="50" charset="-128"/>
                <a:ea typeface="Meiryo UI" panose="020B0604030504040204" pitchFamily="50" charset="-128"/>
              </a:rPr>
              <a:t>QUINTBRIDGE(</a:t>
            </a:r>
            <a:r>
              <a:rPr lang="ja-JP" altLang="en-US" sz="1400" dirty="0">
                <a:solidFill>
                  <a:schemeClr val="tx1"/>
                </a:solidFill>
                <a:latin typeface="Meiryo UI" panose="020B0604030504040204" pitchFamily="50" charset="-128"/>
                <a:ea typeface="Meiryo UI" panose="020B0604030504040204" pitchFamily="50" charset="-128"/>
              </a:rPr>
              <a:t>京橋</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　参加者：</a:t>
            </a:r>
            <a:r>
              <a:rPr lang="en-US" altLang="ja-JP" sz="1400" dirty="0">
                <a:solidFill>
                  <a:schemeClr val="tx1"/>
                </a:solidFill>
                <a:latin typeface="Meiryo UI" panose="020B0604030504040204" pitchFamily="50" charset="-128"/>
                <a:ea typeface="Meiryo UI" panose="020B0604030504040204" pitchFamily="50" charset="-128"/>
              </a:rPr>
              <a:t>212</a:t>
            </a:r>
            <a:r>
              <a:rPr lang="ja-JP" altLang="en-US" sz="1400" dirty="0">
                <a:solidFill>
                  <a:schemeClr val="tx1"/>
                </a:solidFill>
                <a:latin typeface="Meiryo UI" panose="020B0604030504040204" pitchFamily="50" charset="-128"/>
                <a:ea typeface="Meiryo UI" panose="020B0604030504040204" pitchFamily="50" charset="-128"/>
              </a:rPr>
              <a:t>名（うちオンライン</a:t>
            </a:r>
            <a:r>
              <a:rPr lang="en-US" altLang="ja-JP" sz="1400" dirty="0">
                <a:solidFill>
                  <a:schemeClr val="tx1"/>
                </a:solidFill>
                <a:latin typeface="Meiryo UI" panose="020B0604030504040204" pitchFamily="50" charset="-128"/>
                <a:ea typeface="Meiryo UI" panose="020B0604030504040204" pitchFamily="50" charset="-128"/>
              </a:rPr>
              <a:t>74</a:t>
            </a:r>
            <a:r>
              <a:rPr lang="ja-JP" altLang="en-US" sz="1400" dirty="0">
                <a:solidFill>
                  <a:schemeClr val="tx1"/>
                </a:solidFill>
                <a:latin typeface="Meiryo UI" panose="020B0604030504040204" pitchFamily="50" charset="-128"/>
                <a:ea typeface="Meiryo UI" panose="020B0604030504040204" pitchFamily="50" charset="-128"/>
              </a:rPr>
              <a:t>名）</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8568DD07-7577-46BD-B3C2-A4954B2F4C4C}"/>
              </a:ext>
            </a:extLst>
          </p:cNvPr>
          <p:cNvSpPr/>
          <p:nvPr/>
        </p:nvSpPr>
        <p:spPr>
          <a:xfrm>
            <a:off x="8168571" y="2941355"/>
            <a:ext cx="4042464" cy="421026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4293" tIns="0" rIns="34293" bIns="0" rtlCol="0" anchor="ctr"/>
          <a:lstStyle/>
          <a:p>
            <a:r>
              <a:rPr lang="ja-JP" altLang="en-US" sz="1200" dirty="0">
                <a:solidFill>
                  <a:schemeClr val="tx1"/>
                </a:solidFill>
                <a:latin typeface="Meiryo UI" panose="020B0604030504040204" pitchFamily="50" charset="-128"/>
                <a:ea typeface="Meiryo UI" panose="020B0604030504040204" pitchFamily="50" charset="-128"/>
              </a:rPr>
              <a:t>＜登壇者＞</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○国</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内閣府地方創生推進事務局</a:t>
            </a:r>
          </a:p>
          <a:p>
            <a:r>
              <a:rPr lang="ja-JP" altLang="en-US" sz="1200" dirty="0">
                <a:solidFill>
                  <a:schemeClr val="tx1"/>
                </a:solidFill>
                <a:latin typeface="Meiryo UI" panose="020B0604030504040204" pitchFamily="50" charset="-128"/>
                <a:ea typeface="Meiryo UI" panose="020B0604030504040204" pitchFamily="50" charset="-128"/>
              </a:rPr>
              <a:t>○国際機関</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国連地域開発センター（</a:t>
            </a:r>
            <a:r>
              <a:rPr lang="en-US" altLang="ja-JP" sz="1200" dirty="0">
                <a:solidFill>
                  <a:schemeClr val="tx1"/>
                </a:solidFill>
                <a:latin typeface="Meiryo UI" panose="020B0604030504040204" pitchFamily="50" charset="-128"/>
                <a:ea typeface="Meiryo UI" panose="020B0604030504040204" pitchFamily="50" charset="-128"/>
              </a:rPr>
              <a:t>UNCRD</a:t>
            </a:r>
            <a:r>
              <a:rPr lang="ja-JP" altLang="en-US"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○行政</a:t>
            </a:r>
          </a:p>
          <a:p>
            <a:r>
              <a:rPr lang="ja-JP" altLang="en-US" sz="1200" dirty="0">
                <a:solidFill>
                  <a:schemeClr val="tx1"/>
                </a:solidFill>
                <a:latin typeface="Meiryo UI" panose="020B0604030504040204" pitchFamily="50" charset="-128"/>
                <a:ea typeface="Meiryo UI" panose="020B0604030504040204" pitchFamily="50" charset="-128"/>
              </a:rPr>
              <a:t>　</a:t>
            </a:r>
            <a:r>
              <a:rPr lang="zh-TW" altLang="en-US" sz="1200" dirty="0">
                <a:solidFill>
                  <a:schemeClr val="tx1"/>
                </a:solidFill>
                <a:latin typeface="Meiryo UI" panose="020B0604030504040204" pitchFamily="50" charset="-128"/>
                <a:ea typeface="Meiryo UI" panose="020B0604030504040204" pitchFamily="50" charset="-128"/>
              </a:rPr>
              <a:t>京都市（京都府）、広陵町（奈良県）、滋賀県、</a:t>
            </a:r>
            <a:endParaRPr lang="en-US" altLang="zh-TW"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zh-TW" altLang="en-US" sz="1200" dirty="0">
                <a:solidFill>
                  <a:schemeClr val="tx1"/>
                </a:solidFill>
                <a:latin typeface="Meiryo UI" panose="020B0604030504040204" pitchFamily="50" charset="-128"/>
                <a:ea typeface="Meiryo UI" panose="020B0604030504040204" pitchFamily="50" charset="-128"/>
              </a:rPr>
              <a:t>田辺市（和歌山県）、兵庫県、守口市</a:t>
            </a:r>
            <a:endParaRPr lang="en-US" altLang="zh-TW"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○企業等</a:t>
            </a:r>
          </a:p>
          <a:p>
            <a:r>
              <a:rPr lang="ja-JP" altLang="en-US" sz="1200" dirty="0">
                <a:solidFill>
                  <a:schemeClr val="tx1"/>
                </a:solidFill>
                <a:latin typeface="Meiryo UI" panose="020B0604030504040204" pitchFamily="50" charset="-128"/>
                <a:ea typeface="Meiryo UI" panose="020B0604030504040204" pitchFamily="50" charset="-128"/>
              </a:rPr>
              <a:t>　学校法人藍野大学、エイチ・ツー・オー リテイリング株式会社、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京都超</a:t>
            </a:r>
            <a:r>
              <a:rPr lang="en-US" altLang="ja-JP" sz="1200" dirty="0">
                <a:solidFill>
                  <a:schemeClr val="tx1"/>
                </a:solidFill>
                <a:latin typeface="Meiryo UI" panose="020B0604030504040204" pitchFamily="50" charset="-128"/>
                <a:ea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rPr>
              <a:t>コンソーシアム、株式会社神防社、</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株式会社滋賀レイクスターズ、株式会社ノビアス、</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ペガラジャパン合同会社、</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吉本興業株式会社（笑いコンテンツの協力）</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○非営利団体</a:t>
            </a: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NPO</a:t>
            </a:r>
            <a:r>
              <a:rPr lang="ja-JP" altLang="en-US" sz="1200" dirty="0">
                <a:solidFill>
                  <a:schemeClr val="tx1"/>
                </a:solidFill>
                <a:latin typeface="Meiryo UI" panose="020B0604030504040204" pitchFamily="50" charset="-128"/>
                <a:ea typeface="Meiryo UI" panose="020B0604030504040204" pitchFamily="50" charset="-128"/>
              </a:rPr>
              <a:t>法人こども夢教室、一般社団法人セーフティネットリンケージ、</a:t>
            </a:r>
          </a:p>
          <a:p>
            <a:r>
              <a:rPr lang="ja-JP" altLang="en-US" sz="1200" dirty="0">
                <a:solidFill>
                  <a:schemeClr val="tx1"/>
                </a:solidFill>
                <a:latin typeface="Meiryo UI" panose="020B0604030504040204" pitchFamily="50" charset="-128"/>
                <a:ea typeface="Meiryo UI" panose="020B0604030504040204" pitchFamily="50" charset="-128"/>
              </a:rPr>
              <a:t>　特定非営利活動法人ディーセント・ファーム かしわら、</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認定</a:t>
            </a:r>
            <a:r>
              <a:rPr lang="en-US" altLang="ja-JP" sz="1200" dirty="0">
                <a:solidFill>
                  <a:schemeClr val="tx1"/>
                </a:solidFill>
                <a:latin typeface="Meiryo UI" panose="020B0604030504040204" pitchFamily="50" charset="-128"/>
                <a:ea typeface="Meiryo UI" panose="020B0604030504040204" pitchFamily="50" charset="-128"/>
              </a:rPr>
              <a:t>NPO</a:t>
            </a:r>
            <a:r>
              <a:rPr lang="ja-JP" altLang="en-US" sz="1200" dirty="0">
                <a:solidFill>
                  <a:schemeClr val="tx1"/>
                </a:solidFill>
                <a:latin typeface="Meiryo UI" panose="020B0604030504040204" pitchFamily="50" charset="-128"/>
                <a:ea typeface="Meiryo UI" panose="020B0604030504040204" pitchFamily="50" charset="-128"/>
              </a:rPr>
              <a:t>法人ノーサイド、一般社団法人</a:t>
            </a:r>
            <a:r>
              <a:rPr lang="en-US" altLang="ja-JP" sz="1200" dirty="0">
                <a:solidFill>
                  <a:schemeClr val="tx1"/>
                </a:solidFill>
                <a:latin typeface="Meiryo UI" panose="020B0604030504040204" pitchFamily="50" charset="-128"/>
                <a:ea typeface="Meiryo UI" panose="020B0604030504040204" pitchFamily="50" charset="-128"/>
              </a:rPr>
              <a:t>HOME</a:t>
            </a:r>
            <a:r>
              <a:rPr lang="ja-JP" altLang="en-US" sz="1200" dirty="0">
                <a:solidFill>
                  <a:schemeClr val="tx1"/>
                </a:solidFill>
                <a:latin typeface="Meiryo UI" panose="020B0604030504040204" pitchFamily="50" charset="-128"/>
                <a:ea typeface="Meiryo UI" panose="020B0604030504040204" pitchFamily="50" charset="-128"/>
              </a:rPr>
              <a:t>ステーション</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○ユース世代</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大阪府立水都国際中学校・高等学校</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Abroad International School Osaka</a:t>
            </a: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NPO</a:t>
            </a:r>
            <a:r>
              <a:rPr lang="ja-JP" altLang="en-US" sz="1200" dirty="0">
                <a:solidFill>
                  <a:schemeClr val="tx1"/>
                </a:solidFill>
                <a:latin typeface="Meiryo UI" panose="020B0604030504040204" pitchFamily="50" charset="-128"/>
                <a:ea typeface="Meiryo UI" panose="020B0604030504040204" pitchFamily="50" charset="-128"/>
              </a:rPr>
              <a:t>法人</a:t>
            </a:r>
            <a:r>
              <a:rPr lang="en-US" altLang="ja-JP" sz="1200" dirty="0" err="1">
                <a:solidFill>
                  <a:schemeClr val="tx1"/>
                </a:solidFill>
                <a:latin typeface="Meiryo UI" panose="020B0604030504040204" pitchFamily="50" charset="-128"/>
                <a:ea typeface="Meiryo UI" panose="020B0604030504040204" pitchFamily="50" charset="-128"/>
              </a:rPr>
              <a:t>DeepPeople</a:t>
            </a:r>
            <a:r>
              <a:rPr lang="ja-JP" altLang="en-US" sz="1200" dirty="0">
                <a:solidFill>
                  <a:schemeClr val="tx1"/>
                </a:solidFill>
                <a:latin typeface="Meiryo UI" panose="020B0604030504040204" pitchFamily="50" charset="-128"/>
                <a:ea typeface="Meiryo UI" panose="020B0604030504040204" pitchFamily="50" charset="-128"/>
              </a:rPr>
              <a:t>（ユース世代コンテンツの協力）</a:t>
            </a:r>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21" name="Picture 2">
            <a:extLst>
              <a:ext uri="{FF2B5EF4-FFF2-40B4-BE49-F238E27FC236}">
                <a16:creationId xmlns:a16="http://schemas.microsoft.com/office/drawing/2014/main" id="{13C4080F-157E-404C-8FFE-6399059847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8870" y="5962625"/>
            <a:ext cx="1421782" cy="963013"/>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284A1DC8-D98D-4F88-99EA-5809C7F9F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59066" y="5972682"/>
            <a:ext cx="1430374" cy="1013837"/>
          </a:xfrm>
          <a:prstGeom prst="rect">
            <a:avLst/>
          </a:prstGeom>
        </p:spPr>
      </p:pic>
      <p:pic>
        <p:nvPicPr>
          <p:cNvPr id="23" name="図 22">
            <a:extLst>
              <a:ext uri="{FF2B5EF4-FFF2-40B4-BE49-F238E27FC236}">
                <a16:creationId xmlns:a16="http://schemas.microsoft.com/office/drawing/2014/main" id="{3DA97077-42D2-41C3-A658-92F1273C1D42}"/>
              </a:ext>
            </a:extLst>
          </p:cNvPr>
          <p:cNvPicPr>
            <a:picLocks noChangeAspect="1"/>
          </p:cNvPicPr>
          <p:nvPr/>
        </p:nvPicPr>
        <p:blipFill>
          <a:blip r:embed="rId5"/>
          <a:stretch>
            <a:fillRect/>
          </a:stretch>
        </p:blipFill>
        <p:spPr>
          <a:xfrm>
            <a:off x="2151252" y="5980390"/>
            <a:ext cx="1193414" cy="644591"/>
          </a:xfrm>
          <a:prstGeom prst="rect">
            <a:avLst/>
          </a:prstGeom>
        </p:spPr>
      </p:pic>
      <p:pic>
        <p:nvPicPr>
          <p:cNvPr id="24" name="図 23">
            <a:extLst>
              <a:ext uri="{FF2B5EF4-FFF2-40B4-BE49-F238E27FC236}">
                <a16:creationId xmlns:a16="http://schemas.microsoft.com/office/drawing/2014/main" id="{3AD22E35-3EB6-41F7-88FD-44E73C61C222}"/>
              </a:ext>
            </a:extLst>
          </p:cNvPr>
          <p:cNvPicPr>
            <a:picLocks noChangeAspect="1"/>
          </p:cNvPicPr>
          <p:nvPr/>
        </p:nvPicPr>
        <p:blipFill>
          <a:blip r:embed="rId6"/>
          <a:stretch>
            <a:fillRect/>
          </a:stretch>
        </p:blipFill>
        <p:spPr>
          <a:xfrm>
            <a:off x="1023410" y="5952501"/>
            <a:ext cx="1166900" cy="644591"/>
          </a:xfrm>
          <a:prstGeom prst="rect">
            <a:avLst/>
          </a:prstGeom>
        </p:spPr>
      </p:pic>
      <p:pic>
        <p:nvPicPr>
          <p:cNvPr id="25" name="図 24">
            <a:extLst>
              <a:ext uri="{FF2B5EF4-FFF2-40B4-BE49-F238E27FC236}">
                <a16:creationId xmlns:a16="http://schemas.microsoft.com/office/drawing/2014/main" id="{107FBE54-D04E-4CFD-BCCE-4E0E68D31F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6861" y="2594538"/>
            <a:ext cx="1743578" cy="1160079"/>
          </a:xfrm>
          <a:prstGeom prst="rect">
            <a:avLst/>
          </a:prstGeom>
        </p:spPr>
      </p:pic>
      <p:pic>
        <p:nvPicPr>
          <p:cNvPr id="27" name="図 26">
            <a:extLst>
              <a:ext uri="{FF2B5EF4-FFF2-40B4-BE49-F238E27FC236}">
                <a16:creationId xmlns:a16="http://schemas.microsoft.com/office/drawing/2014/main" id="{F2809107-7F78-4ABF-B94A-6F752DD1FF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9312" y="2584258"/>
            <a:ext cx="1716365" cy="1144243"/>
          </a:xfrm>
          <a:prstGeom prst="rect">
            <a:avLst/>
          </a:prstGeom>
        </p:spPr>
      </p:pic>
      <p:sp>
        <p:nvSpPr>
          <p:cNvPr id="28" name="楕円 27">
            <a:extLst>
              <a:ext uri="{FF2B5EF4-FFF2-40B4-BE49-F238E27FC236}">
                <a16:creationId xmlns:a16="http://schemas.microsoft.com/office/drawing/2014/main" id="{DF47E9A3-A946-4784-929E-A0FC5875887E}"/>
              </a:ext>
            </a:extLst>
          </p:cNvPr>
          <p:cNvSpPr/>
          <p:nvPr/>
        </p:nvSpPr>
        <p:spPr>
          <a:xfrm>
            <a:off x="4452794" y="2276857"/>
            <a:ext cx="3152422" cy="429132"/>
          </a:xfrm>
          <a:prstGeom prst="ellipse">
            <a:avLst/>
          </a:prstGeom>
          <a:solidFill>
            <a:srgbClr val="FF000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2E75396-2257-4FFC-A758-372744BED2E3}"/>
              </a:ext>
            </a:extLst>
          </p:cNvPr>
          <p:cNvSpPr txBox="1"/>
          <p:nvPr/>
        </p:nvSpPr>
        <p:spPr>
          <a:xfrm>
            <a:off x="4427442" y="2345646"/>
            <a:ext cx="3164183" cy="261610"/>
          </a:xfrm>
          <a:prstGeom prst="rect">
            <a:avLst/>
          </a:prstGeom>
          <a:noFill/>
        </p:spPr>
        <p:txBody>
          <a:bodyPr wrap="square" rtlCol="0">
            <a:spAutoFit/>
          </a:bodyPr>
          <a:lstStyle/>
          <a:p>
            <a:pPr algn="ctr"/>
            <a:r>
              <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SDGs-1</a:t>
            </a:r>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グランプリ優勝者「祇園」の</a:t>
            </a:r>
            <a:r>
              <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漫才</a:t>
            </a:r>
            <a:endPar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620A3D2E-471D-4E6D-AA55-ED192922DE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4567" y="4441668"/>
            <a:ext cx="1726706" cy="1148854"/>
          </a:xfrm>
          <a:prstGeom prst="rect">
            <a:avLst/>
          </a:prstGeom>
        </p:spPr>
      </p:pic>
      <p:pic>
        <p:nvPicPr>
          <p:cNvPr id="32" name="図 31">
            <a:extLst>
              <a:ext uri="{FF2B5EF4-FFF2-40B4-BE49-F238E27FC236}">
                <a16:creationId xmlns:a16="http://schemas.microsoft.com/office/drawing/2014/main" id="{D68C807F-796C-4D1E-B0AD-43AD2F8A58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3275" y="4450434"/>
            <a:ext cx="1713532" cy="1140088"/>
          </a:xfrm>
          <a:prstGeom prst="rect">
            <a:avLst/>
          </a:prstGeom>
        </p:spPr>
      </p:pic>
      <p:sp>
        <p:nvSpPr>
          <p:cNvPr id="33" name="楕円 32">
            <a:extLst>
              <a:ext uri="{FF2B5EF4-FFF2-40B4-BE49-F238E27FC236}">
                <a16:creationId xmlns:a16="http://schemas.microsoft.com/office/drawing/2014/main" id="{10D7AD03-EA52-41A2-B7BF-FE73D1626D6B}"/>
              </a:ext>
            </a:extLst>
          </p:cNvPr>
          <p:cNvSpPr/>
          <p:nvPr/>
        </p:nvSpPr>
        <p:spPr>
          <a:xfrm>
            <a:off x="6014998" y="4323406"/>
            <a:ext cx="572099" cy="429132"/>
          </a:xfrm>
          <a:prstGeom prst="ellipse">
            <a:avLst/>
          </a:prstGeom>
          <a:solidFill>
            <a:srgbClr val="7030A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34" name="楕円 33">
            <a:extLst>
              <a:ext uri="{FF2B5EF4-FFF2-40B4-BE49-F238E27FC236}">
                <a16:creationId xmlns:a16="http://schemas.microsoft.com/office/drawing/2014/main" id="{1F085285-6D09-477A-8EAB-209AAF432D37}"/>
              </a:ext>
            </a:extLst>
          </p:cNvPr>
          <p:cNvSpPr/>
          <p:nvPr/>
        </p:nvSpPr>
        <p:spPr>
          <a:xfrm>
            <a:off x="4181017" y="4280302"/>
            <a:ext cx="572099" cy="429132"/>
          </a:xfrm>
          <a:prstGeom prst="ellipse">
            <a:avLst/>
          </a:prstGeom>
          <a:solidFill>
            <a:srgbClr val="FFC00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6D1A52F-185F-496F-A699-BDFBDB28980D}"/>
              </a:ext>
            </a:extLst>
          </p:cNvPr>
          <p:cNvSpPr txBox="1"/>
          <p:nvPr/>
        </p:nvSpPr>
        <p:spPr>
          <a:xfrm>
            <a:off x="4115000" y="4352991"/>
            <a:ext cx="719313" cy="261610"/>
          </a:xfrm>
          <a:prstGeom prst="rect">
            <a:avLst/>
          </a:prstGeom>
          <a:noFill/>
        </p:spPr>
        <p:txBody>
          <a:bodyPr wrap="square"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中高生</a:t>
            </a:r>
            <a:endPar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540FE33F-8D08-4D04-8230-8C0FC72614E9}"/>
              </a:ext>
            </a:extLst>
          </p:cNvPr>
          <p:cNvSpPr txBox="1"/>
          <p:nvPr/>
        </p:nvSpPr>
        <p:spPr>
          <a:xfrm>
            <a:off x="5968525" y="4407167"/>
            <a:ext cx="665044" cy="261610"/>
          </a:xfrm>
          <a:prstGeom prst="rect">
            <a:avLst/>
          </a:prstGeom>
          <a:noFill/>
        </p:spPr>
        <p:txBody>
          <a:bodyPr wrap="square"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小学生</a:t>
            </a:r>
            <a:endPar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866AD80B-13CF-4A2C-8298-AF8CCBF712B2}"/>
              </a:ext>
            </a:extLst>
          </p:cNvPr>
          <p:cNvPicPr>
            <a:picLocks noChangeAspect="1"/>
          </p:cNvPicPr>
          <p:nvPr/>
        </p:nvPicPr>
        <p:blipFill>
          <a:blip r:embed="rId11"/>
          <a:stretch>
            <a:fillRect/>
          </a:stretch>
        </p:blipFill>
        <p:spPr>
          <a:xfrm>
            <a:off x="1771964" y="4739543"/>
            <a:ext cx="1179007" cy="911909"/>
          </a:xfrm>
          <a:prstGeom prst="rect">
            <a:avLst/>
          </a:prstGeom>
        </p:spPr>
      </p:pic>
      <p:pic>
        <p:nvPicPr>
          <p:cNvPr id="38" name="図 37">
            <a:extLst>
              <a:ext uri="{FF2B5EF4-FFF2-40B4-BE49-F238E27FC236}">
                <a16:creationId xmlns:a16="http://schemas.microsoft.com/office/drawing/2014/main" id="{74624096-6729-4F38-904E-84AA84CAF775}"/>
              </a:ext>
            </a:extLst>
          </p:cNvPr>
          <p:cNvPicPr>
            <a:picLocks noChangeAspect="1"/>
          </p:cNvPicPr>
          <p:nvPr/>
        </p:nvPicPr>
        <p:blipFill rotWithShape="1">
          <a:blip r:embed="rId12"/>
          <a:srcRect l="10159" t="6593"/>
          <a:stretch/>
        </p:blipFill>
        <p:spPr>
          <a:xfrm>
            <a:off x="3081979" y="4582876"/>
            <a:ext cx="1114218" cy="866735"/>
          </a:xfrm>
          <a:prstGeom prst="rect">
            <a:avLst/>
          </a:prstGeom>
        </p:spPr>
      </p:pic>
      <p:pic>
        <p:nvPicPr>
          <p:cNvPr id="39" name="図 38">
            <a:extLst>
              <a:ext uri="{FF2B5EF4-FFF2-40B4-BE49-F238E27FC236}">
                <a16:creationId xmlns:a16="http://schemas.microsoft.com/office/drawing/2014/main" id="{DB925125-FC62-4095-BDDA-1046069A77F4}"/>
              </a:ext>
            </a:extLst>
          </p:cNvPr>
          <p:cNvPicPr>
            <a:picLocks noChangeAspect="1"/>
          </p:cNvPicPr>
          <p:nvPr/>
        </p:nvPicPr>
        <p:blipFill>
          <a:blip r:embed="rId13"/>
          <a:stretch>
            <a:fillRect/>
          </a:stretch>
        </p:blipFill>
        <p:spPr>
          <a:xfrm>
            <a:off x="1273335" y="2257188"/>
            <a:ext cx="983723" cy="903090"/>
          </a:xfrm>
          <a:prstGeom prst="rect">
            <a:avLst/>
          </a:prstGeom>
        </p:spPr>
      </p:pic>
      <p:pic>
        <p:nvPicPr>
          <p:cNvPr id="40" name="図 39">
            <a:extLst>
              <a:ext uri="{FF2B5EF4-FFF2-40B4-BE49-F238E27FC236}">
                <a16:creationId xmlns:a16="http://schemas.microsoft.com/office/drawing/2014/main" id="{B29BAC8B-CA1D-4E33-8A2D-EC0E4649C291}"/>
              </a:ext>
            </a:extLst>
          </p:cNvPr>
          <p:cNvPicPr>
            <a:picLocks noChangeAspect="1"/>
          </p:cNvPicPr>
          <p:nvPr/>
        </p:nvPicPr>
        <p:blipFill>
          <a:blip r:embed="rId14"/>
          <a:stretch>
            <a:fillRect/>
          </a:stretch>
        </p:blipFill>
        <p:spPr>
          <a:xfrm>
            <a:off x="172946" y="2978426"/>
            <a:ext cx="1242195" cy="765368"/>
          </a:xfrm>
          <a:prstGeom prst="rect">
            <a:avLst/>
          </a:prstGeom>
        </p:spPr>
      </p:pic>
      <p:pic>
        <p:nvPicPr>
          <p:cNvPr id="41" name="図 40">
            <a:extLst>
              <a:ext uri="{FF2B5EF4-FFF2-40B4-BE49-F238E27FC236}">
                <a16:creationId xmlns:a16="http://schemas.microsoft.com/office/drawing/2014/main" id="{D99105CC-F8C3-4601-BFD7-1754B135F22B}"/>
              </a:ext>
            </a:extLst>
          </p:cNvPr>
          <p:cNvPicPr>
            <a:picLocks noChangeAspect="1"/>
          </p:cNvPicPr>
          <p:nvPr/>
        </p:nvPicPr>
        <p:blipFill>
          <a:blip r:embed="rId15"/>
          <a:stretch>
            <a:fillRect/>
          </a:stretch>
        </p:blipFill>
        <p:spPr>
          <a:xfrm>
            <a:off x="582758" y="4885221"/>
            <a:ext cx="1059034" cy="815607"/>
          </a:xfrm>
          <a:prstGeom prst="rect">
            <a:avLst/>
          </a:prstGeom>
        </p:spPr>
      </p:pic>
      <p:pic>
        <p:nvPicPr>
          <p:cNvPr id="42" name="図 41">
            <a:extLst>
              <a:ext uri="{FF2B5EF4-FFF2-40B4-BE49-F238E27FC236}">
                <a16:creationId xmlns:a16="http://schemas.microsoft.com/office/drawing/2014/main" id="{9D4170AD-79BB-4168-9752-0AFE88528E3C}"/>
              </a:ext>
            </a:extLst>
          </p:cNvPr>
          <p:cNvPicPr>
            <a:picLocks noChangeAspect="1"/>
          </p:cNvPicPr>
          <p:nvPr/>
        </p:nvPicPr>
        <p:blipFill>
          <a:blip r:embed="rId16"/>
          <a:stretch>
            <a:fillRect/>
          </a:stretch>
        </p:blipFill>
        <p:spPr>
          <a:xfrm>
            <a:off x="150947" y="4276289"/>
            <a:ext cx="1179008" cy="764172"/>
          </a:xfrm>
          <a:prstGeom prst="rect">
            <a:avLst/>
          </a:prstGeom>
        </p:spPr>
      </p:pic>
      <p:pic>
        <p:nvPicPr>
          <p:cNvPr id="43" name="図 42">
            <a:extLst>
              <a:ext uri="{FF2B5EF4-FFF2-40B4-BE49-F238E27FC236}">
                <a16:creationId xmlns:a16="http://schemas.microsoft.com/office/drawing/2014/main" id="{93425F39-7C26-4200-9459-D07CB64BE0B9}"/>
              </a:ext>
            </a:extLst>
          </p:cNvPr>
          <p:cNvPicPr>
            <a:picLocks noChangeAspect="1"/>
          </p:cNvPicPr>
          <p:nvPr/>
        </p:nvPicPr>
        <p:blipFill>
          <a:blip r:embed="rId17"/>
          <a:stretch>
            <a:fillRect/>
          </a:stretch>
        </p:blipFill>
        <p:spPr>
          <a:xfrm>
            <a:off x="3219341" y="2717067"/>
            <a:ext cx="886975" cy="1043500"/>
          </a:xfrm>
          <a:prstGeom prst="rect">
            <a:avLst/>
          </a:prstGeom>
        </p:spPr>
      </p:pic>
      <p:pic>
        <p:nvPicPr>
          <p:cNvPr id="44" name="図 43">
            <a:extLst>
              <a:ext uri="{FF2B5EF4-FFF2-40B4-BE49-F238E27FC236}">
                <a16:creationId xmlns:a16="http://schemas.microsoft.com/office/drawing/2014/main" id="{6A0728DD-2C93-4AFB-A6E6-73B1D4B45EB4}"/>
              </a:ext>
            </a:extLst>
          </p:cNvPr>
          <p:cNvPicPr>
            <a:picLocks noChangeAspect="1"/>
          </p:cNvPicPr>
          <p:nvPr/>
        </p:nvPicPr>
        <p:blipFill>
          <a:blip r:embed="rId18"/>
          <a:stretch>
            <a:fillRect/>
          </a:stretch>
        </p:blipFill>
        <p:spPr>
          <a:xfrm>
            <a:off x="2385844" y="2195317"/>
            <a:ext cx="1080114" cy="1043500"/>
          </a:xfrm>
          <a:prstGeom prst="rect">
            <a:avLst/>
          </a:prstGeom>
        </p:spPr>
      </p:pic>
      <p:sp>
        <p:nvSpPr>
          <p:cNvPr id="45" name="楕円 44">
            <a:extLst>
              <a:ext uri="{FF2B5EF4-FFF2-40B4-BE49-F238E27FC236}">
                <a16:creationId xmlns:a16="http://schemas.microsoft.com/office/drawing/2014/main" id="{6FD020E1-3601-4BDA-B8C3-743A7931D409}"/>
              </a:ext>
            </a:extLst>
          </p:cNvPr>
          <p:cNvSpPr/>
          <p:nvPr/>
        </p:nvSpPr>
        <p:spPr>
          <a:xfrm>
            <a:off x="1138642" y="3057596"/>
            <a:ext cx="572099" cy="429132"/>
          </a:xfrm>
          <a:prstGeom prst="ellipse">
            <a:avLst/>
          </a:prstGeom>
          <a:solidFill>
            <a:srgbClr val="00206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0C338BA4-6E6A-46A3-989F-23DD120B15BC}"/>
              </a:ext>
            </a:extLst>
          </p:cNvPr>
          <p:cNvSpPr txBox="1"/>
          <p:nvPr/>
        </p:nvSpPr>
        <p:spPr>
          <a:xfrm>
            <a:off x="1121707" y="3127334"/>
            <a:ext cx="661493" cy="261610"/>
          </a:xfrm>
          <a:prstGeom prst="rect">
            <a:avLst/>
          </a:prstGeom>
          <a:noFill/>
        </p:spPr>
        <p:txBody>
          <a:bodyPr wrap="square" rtlCol="0">
            <a:spAutoFit/>
          </a:bodyPr>
          <a:lstStyle/>
          <a:p>
            <a:r>
              <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兵庫県</a:t>
            </a:r>
          </a:p>
        </p:txBody>
      </p:sp>
      <p:sp>
        <p:nvSpPr>
          <p:cNvPr id="47" name="楕円 46">
            <a:extLst>
              <a:ext uri="{FF2B5EF4-FFF2-40B4-BE49-F238E27FC236}">
                <a16:creationId xmlns:a16="http://schemas.microsoft.com/office/drawing/2014/main" id="{591C644E-D07F-40AD-AAA6-F90B90F64C86}"/>
              </a:ext>
            </a:extLst>
          </p:cNvPr>
          <p:cNvSpPr/>
          <p:nvPr/>
        </p:nvSpPr>
        <p:spPr>
          <a:xfrm>
            <a:off x="2819629" y="3150855"/>
            <a:ext cx="572099" cy="429132"/>
          </a:xfrm>
          <a:prstGeom prst="ellipse">
            <a:avLst/>
          </a:prstGeom>
          <a:solidFill>
            <a:srgbClr val="00B0F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4F76E82E-EF94-420C-9909-F7796C32033A}"/>
              </a:ext>
            </a:extLst>
          </p:cNvPr>
          <p:cNvSpPr txBox="1"/>
          <p:nvPr/>
        </p:nvSpPr>
        <p:spPr>
          <a:xfrm>
            <a:off x="2769444" y="3230827"/>
            <a:ext cx="672470" cy="261610"/>
          </a:xfrm>
          <a:prstGeom prst="rect">
            <a:avLst/>
          </a:prstGeom>
          <a:noFill/>
        </p:spPr>
        <p:txBody>
          <a:bodyPr wrap="square" rtlCol="0">
            <a:spAutoFit/>
          </a:bodyPr>
          <a:lstStyle/>
          <a:p>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京都府</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9" name="楕円 48">
            <a:extLst>
              <a:ext uri="{FF2B5EF4-FFF2-40B4-BE49-F238E27FC236}">
                <a16:creationId xmlns:a16="http://schemas.microsoft.com/office/drawing/2014/main" id="{779E192D-A202-4BCE-9033-E7C98B79AEB8}"/>
              </a:ext>
            </a:extLst>
          </p:cNvPr>
          <p:cNvSpPr/>
          <p:nvPr/>
        </p:nvSpPr>
        <p:spPr>
          <a:xfrm>
            <a:off x="3002654" y="4242729"/>
            <a:ext cx="678743" cy="429132"/>
          </a:xfrm>
          <a:prstGeom prst="ellipse">
            <a:avLst/>
          </a:prstGeom>
          <a:solidFill>
            <a:srgbClr val="FF000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67C863B6-5F73-460C-AB93-59830ACA9328}"/>
              </a:ext>
            </a:extLst>
          </p:cNvPr>
          <p:cNvSpPr txBox="1"/>
          <p:nvPr/>
        </p:nvSpPr>
        <p:spPr>
          <a:xfrm>
            <a:off x="2974197" y="4332436"/>
            <a:ext cx="781711" cy="261610"/>
          </a:xfrm>
          <a:prstGeom prst="rect">
            <a:avLst/>
          </a:prstGeom>
          <a:noFill/>
        </p:spPr>
        <p:txBody>
          <a:bodyPr wrap="square"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和歌山県</a:t>
            </a:r>
            <a:endPar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1" name="楕円 50">
            <a:extLst>
              <a:ext uri="{FF2B5EF4-FFF2-40B4-BE49-F238E27FC236}">
                <a16:creationId xmlns:a16="http://schemas.microsoft.com/office/drawing/2014/main" id="{65101CA0-36FE-458A-95BB-442E5DC69FF7}"/>
              </a:ext>
            </a:extLst>
          </p:cNvPr>
          <p:cNvSpPr/>
          <p:nvPr/>
        </p:nvSpPr>
        <p:spPr>
          <a:xfrm>
            <a:off x="1202917" y="4417387"/>
            <a:ext cx="572099" cy="429132"/>
          </a:xfrm>
          <a:prstGeom prst="ellipse">
            <a:avLst/>
          </a:prstGeom>
          <a:solidFill>
            <a:srgbClr val="00B05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DD0D1044-415C-4F03-84B0-FB632B3980CC}"/>
              </a:ext>
            </a:extLst>
          </p:cNvPr>
          <p:cNvSpPr txBox="1"/>
          <p:nvPr/>
        </p:nvSpPr>
        <p:spPr>
          <a:xfrm>
            <a:off x="1195505" y="4503125"/>
            <a:ext cx="715406" cy="261610"/>
          </a:xfrm>
          <a:prstGeom prst="rect">
            <a:avLst/>
          </a:prstGeom>
          <a:noFill/>
        </p:spPr>
        <p:txBody>
          <a:bodyPr wrap="square" rtlCol="0">
            <a:spAutoFit/>
          </a:bodyPr>
          <a:lstStyle/>
          <a:p>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滋賀県</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3" name="楕円 52">
            <a:extLst>
              <a:ext uri="{FF2B5EF4-FFF2-40B4-BE49-F238E27FC236}">
                <a16:creationId xmlns:a16="http://schemas.microsoft.com/office/drawing/2014/main" id="{0E4CEBDD-B380-4584-8B9A-6578C4461017}"/>
              </a:ext>
            </a:extLst>
          </p:cNvPr>
          <p:cNvSpPr/>
          <p:nvPr/>
        </p:nvSpPr>
        <p:spPr>
          <a:xfrm>
            <a:off x="2062996" y="4400344"/>
            <a:ext cx="572099" cy="429132"/>
          </a:xfrm>
          <a:prstGeom prst="ellipse">
            <a:avLst/>
          </a:prstGeom>
          <a:solidFill>
            <a:srgbClr val="FFC00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8A6F240E-CA62-488F-A504-16E9BAFD358B}"/>
              </a:ext>
            </a:extLst>
          </p:cNvPr>
          <p:cNvSpPr txBox="1"/>
          <p:nvPr/>
        </p:nvSpPr>
        <p:spPr>
          <a:xfrm>
            <a:off x="2042150" y="4498434"/>
            <a:ext cx="655711" cy="261610"/>
          </a:xfrm>
          <a:prstGeom prst="rect">
            <a:avLst/>
          </a:prstGeom>
          <a:noFill/>
        </p:spPr>
        <p:txBody>
          <a:bodyPr wrap="square"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奈良県</a:t>
            </a:r>
            <a:endPar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9C921DA3-4839-4A35-91BB-0DED53C0A787}"/>
              </a:ext>
            </a:extLst>
          </p:cNvPr>
          <p:cNvSpPr/>
          <p:nvPr/>
        </p:nvSpPr>
        <p:spPr>
          <a:xfrm>
            <a:off x="1506711" y="6731519"/>
            <a:ext cx="4952194" cy="369332"/>
          </a:xfrm>
          <a:prstGeom prst="rect">
            <a:avLst/>
          </a:prstGeom>
          <a:solidFill>
            <a:schemeClr val="bg1"/>
          </a:solidFill>
        </p:spPr>
        <p:txBody>
          <a:bodyPr wrap="square">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ダイジェスト動画、開催レポート、グラフィックレコードで</a:t>
            </a: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国内外へ発信</a:t>
            </a:r>
            <a:endPar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2960FAAF-1ADD-4A1E-B4DA-EBBB268C7FCA}"/>
              </a:ext>
            </a:extLst>
          </p:cNvPr>
          <p:cNvSpPr txBox="1"/>
          <p:nvPr/>
        </p:nvSpPr>
        <p:spPr>
          <a:xfrm>
            <a:off x="5404546" y="6259406"/>
            <a:ext cx="939418"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作成中</a:t>
            </a:r>
          </a:p>
        </p:txBody>
      </p:sp>
      <p:sp>
        <p:nvSpPr>
          <p:cNvPr id="57" name="テキスト ボックス 56">
            <a:extLst>
              <a:ext uri="{FF2B5EF4-FFF2-40B4-BE49-F238E27FC236}">
                <a16:creationId xmlns:a16="http://schemas.microsoft.com/office/drawing/2014/main" id="{709A73D5-BC22-488D-8C63-E5FF93DBA054}"/>
              </a:ext>
            </a:extLst>
          </p:cNvPr>
          <p:cNvSpPr txBox="1"/>
          <p:nvPr/>
        </p:nvSpPr>
        <p:spPr>
          <a:xfrm>
            <a:off x="3836577" y="6235583"/>
            <a:ext cx="939418"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作成中</a:t>
            </a:r>
          </a:p>
        </p:txBody>
      </p:sp>
      <p:sp>
        <p:nvSpPr>
          <p:cNvPr id="58" name="テキスト ボックス 57">
            <a:extLst>
              <a:ext uri="{FF2B5EF4-FFF2-40B4-BE49-F238E27FC236}">
                <a16:creationId xmlns:a16="http://schemas.microsoft.com/office/drawing/2014/main" id="{E58CFD3A-C991-4D3B-A61E-1D5CE7379B93}"/>
              </a:ext>
            </a:extLst>
          </p:cNvPr>
          <p:cNvSpPr txBox="1"/>
          <p:nvPr/>
        </p:nvSpPr>
        <p:spPr>
          <a:xfrm>
            <a:off x="1781475" y="6338064"/>
            <a:ext cx="939418" cy="369332"/>
          </a:xfrm>
          <a:prstGeom prst="rect">
            <a:avLst/>
          </a:prstGeom>
          <a:noFill/>
        </p:spPr>
        <p:txBody>
          <a:bodyPr wrap="square" rtlCol="0">
            <a:spAutoFit/>
          </a:bodyPr>
          <a:lstStyle/>
          <a:p>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作成中</a:t>
            </a:r>
          </a:p>
        </p:txBody>
      </p:sp>
      <p:sp>
        <p:nvSpPr>
          <p:cNvPr id="59" name="テキスト ボックス 58">
            <a:extLst>
              <a:ext uri="{FF2B5EF4-FFF2-40B4-BE49-F238E27FC236}">
                <a16:creationId xmlns:a16="http://schemas.microsoft.com/office/drawing/2014/main" id="{FA010679-E7CB-4145-8DB4-DDE07AFA7195}"/>
              </a:ext>
            </a:extLst>
          </p:cNvPr>
          <p:cNvSpPr txBox="1"/>
          <p:nvPr/>
        </p:nvSpPr>
        <p:spPr>
          <a:xfrm>
            <a:off x="5440699" y="5752397"/>
            <a:ext cx="176639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参考：</a:t>
            </a:r>
            <a:r>
              <a:rPr kumimoji="1" lang="en-US" altLang="ja-JP" sz="1100" dirty="0">
                <a:latin typeface="Meiryo UI" panose="020B0604030504040204" pitchFamily="50" charset="-128"/>
                <a:ea typeface="Meiryo UI" panose="020B0604030504040204" pitchFamily="50" charset="-128"/>
              </a:rPr>
              <a:t>UNEP</a:t>
            </a:r>
            <a:r>
              <a:rPr kumimoji="1" lang="ja-JP" altLang="en-US" sz="1100" dirty="0">
                <a:latin typeface="Meiryo UI" panose="020B0604030504040204" pitchFamily="50" charset="-128"/>
                <a:ea typeface="Meiryo UI" panose="020B0604030504040204" pitchFamily="50" charset="-128"/>
              </a:rPr>
              <a:t>の</a:t>
            </a:r>
            <a:r>
              <a:rPr kumimoji="1" lang="en-US" altLang="ja-JP" sz="1100" dirty="0">
                <a:latin typeface="Meiryo UI" panose="020B0604030504040204" pitchFamily="50" charset="-128"/>
                <a:ea typeface="Meiryo UI" panose="020B0604030504040204" pitchFamily="50" charset="-128"/>
              </a:rPr>
              <a:t>HP</a:t>
            </a:r>
            <a:r>
              <a:rPr kumimoji="1" lang="ja-JP" altLang="en-US" sz="1100" dirty="0">
                <a:latin typeface="Meiryo UI" panose="020B0604030504040204" pitchFamily="50" charset="-128"/>
                <a:ea typeface="Meiryo UI" panose="020B0604030504040204" pitchFamily="50" charset="-128"/>
              </a:rPr>
              <a:t>より</a:t>
            </a:r>
          </a:p>
        </p:txBody>
      </p:sp>
      <p:sp>
        <p:nvSpPr>
          <p:cNvPr id="60" name="楕円 59">
            <a:extLst>
              <a:ext uri="{FF2B5EF4-FFF2-40B4-BE49-F238E27FC236}">
                <a16:creationId xmlns:a16="http://schemas.microsoft.com/office/drawing/2014/main" id="{B340A52E-419C-4BFA-89F3-685FB1BA1ACE}"/>
              </a:ext>
            </a:extLst>
          </p:cNvPr>
          <p:cNvSpPr/>
          <p:nvPr/>
        </p:nvSpPr>
        <p:spPr>
          <a:xfrm>
            <a:off x="5053243" y="5872596"/>
            <a:ext cx="572099" cy="429132"/>
          </a:xfrm>
          <a:prstGeom prst="ellipse">
            <a:avLst/>
          </a:prstGeom>
          <a:solidFill>
            <a:srgbClr val="FFC000">
              <a:alpha val="50196"/>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A854101A-78DA-4E61-8CF5-879075CF1301}"/>
              </a:ext>
            </a:extLst>
          </p:cNvPr>
          <p:cNvSpPr txBox="1"/>
          <p:nvPr/>
        </p:nvSpPr>
        <p:spPr>
          <a:xfrm>
            <a:off x="4967870" y="5964442"/>
            <a:ext cx="719313" cy="261610"/>
          </a:xfrm>
          <a:prstGeom prst="rect">
            <a:avLst/>
          </a:prstGeom>
          <a:noFill/>
        </p:spPr>
        <p:txBody>
          <a:bodyPr wrap="square" rtlCol="0">
            <a:spAutoFit/>
          </a:bodyPr>
          <a:lstStyle/>
          <a:p>
            <a:pPr algn="ctr"/>
            <a:r>
              <a:rPr lang="en-US" altLang="ja-JP"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NEW</a:t>
            </a:r>
          </a:p>
        </p:txBody>
      </p:sp>
    </p:spTree>
    <p:extLst>
      <p:ext uri="{BB962C8B-B14F-4D97-AF65-F5344CB8AC3E}">
        <p14:creationId xmlns:p14="http://schemas.microsoft.com/office/powerpoint/2010/main" val="33452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3201" y="1022815"/>
            <a:ext cx="12385038" cy="6001643"/>
          </a:xfrm>
          <a:prstGeom prst="rect">
            <a:avLst/>
          </a:prstGeom>
          <a:solidFill>
            <a:schemeClr val="bg1">
              <a:lumMod val="95000"/>
            </a:schemeClr>
          </a:solidFill>
        </p:spPr>
        <p:txBody>
          <a:bodyPr wrap="square">
            <a:spAutoFit/>
          </a:bodyPr>
          <a:lstStyle/>
          <a:p>
            <a:pPr indent="85725"/>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未来都市の選定に向けた市町村への支援</a:t>
            </a:r>
            <a:endParaRPr lang="en-US" altLang="ja-JP" sz="1600" b="1" dirty="0">
              <a:latin typeface="Meiryo UI" panose="020B0604030504040204" pitchFamily="50" charset="-128"/>
              <a:ea typeface="Meiryo UI" panose="020B0604030504040204" pitchFamily="50" charset="-128"/>
            </a:endParaRPr>
          </a:p>
          <a:p>
            <a:pPr indent="85725"/>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未来都市への選定をめざす府内市町村に対し、適宜サポートを実施</a:t>
            </a:r>
            <a:endParaRPr lang="en-US" altLang="ja-JP" sz="1600"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r>
              <a:rPr lang="ja-JP" altLang="en-US" sz="1600" b="1" u="sng" dirty="0">
                <a:latin typeface="Meiryo UI" panose="020B0604030504040204" pitchFamily="50" charset="-128"/>
                <a:ea typeface="Meiryo UI" panose="020B0604030504040204" pitchFamily="50" charset="-128"/>
              </a:rPr>
              <a:t>〇 </a:t>
            </a:r>
            <a:r>
              <a:rPr lang="en-US" altLang="ja-JP" sz="1600" b="1" u="sng" dirty="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未来都市交流会</a:t>
            </a:r>
            <a:endParaRPr lang="en-US" altLang="ja-JP" sz="1600" b="1" dirty="0">
              <a:solidFill>
                <a:srgbClr val="FF0000"/>
              </a:solidFill>
              <a:latin typeface="Meiryo UI" panose="020B0604030504040204" pitchFamily="50" charset="-128"/>
              <a:ea typeface="Meiryo UI" panose="020B0604030504040204" pitchFamily="50" charset="-128"/>
            </a:endParaRPr>
          </a:p>
          <a:p>
            <a:pPr indent="85725"/>
            <a:r>
              <a:rPr lang="ja-JP" altLang="en-US" sz="1600" b="1" dirty="0">
                <a:solidFill>
                  <a:srgbClr val="FF0000"/>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未来都市の担当者の交流と、各自治体の取組みの視察を目的に実施。</a:t>
            </a:r>
            <a:endParaRPr lang="en-US" altLang="ja-JP" sz="1600" dirty="0">
              <a:latin typeface="Meiryo UI" panose="020B0604030504040204" pitchFamily="50" charset="-128"/>
              <a:ea typeface="Meiryo UI" panose="020B0604030504040204" pitchFamily="50" charset="-128"/>
            </a:endParaRPr>
          </a:p>
          <a:p>
            <a:pPr indent="85725"/>
            <a:r>
              <a:rPr lang="ja-JP" altLang="en-US" sz="1600" dirty="0">
                <a:latin typeface="Meiryo UI" panose="020B0604030504040204" pitchFamily="50" charset="-128"/>
                <a:ea typeface="Meiryo UI" panose="020B0604030504040204" pitchFamily="50" charset="-128"/>
              </a:rPr>
              <a:t>　　豊中版</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カードゲームの体験と廃校を活用した障がい者の雇用</a:t>
            </a:r>
            <a:endParaRPr lang="en-US" altLang="ja-JP" sz="1600" dirty="0">
              <a:latin typeface="Meiryo UI" panose="020B0604030504040204" pitchFamily="50" charset="-128"/>
              <a:ea typeface="Meiryo UI" panose="020B0604030504040204" pitchFamily="50" charset="-128"/>
            </a:endParaRPr>
          </a:p>
          <a:p>
            <a:pPr indent="85725"/>
            <a:r>
              <a:rPr lang="ja-JP" altLang="en-US" sz="1600" dirty="0">
                <a:latin typeface="Meiryo UI" panose="020B0604030504040204" pitchFamily="50" charset="-128"/>
                <a:ea typeface="Meiryo UI" panose="020B0604030504040204" pitchFamily="50" charset="-128"/>
              </a:rPr>
              <a:t>　　創出事業の視察を実施。</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実施日 </a:t>
            </a:r>
            <a:r>
              <a:rPr lang="en-US" altLang="ja-JP" sz="1600" dirty="0">
                <a:latin typeface="Meiryo UI" panose="020B0604030504040204" pitchFamily="50" charset="-128"/>
                <a:ea typeface="Meiryo UI" panose="020B0604030504040204" pitchFamily="50" charset="-128"/>
              </a:rPr>
              <a:t>: R</a:t>
            </a:r>
            <a:r>
              <a:rPr lang="ja-JP" altLang="en-US" sz="1600" dirty="0">
                <a:latin typeface="Meiryo UI" panose="020B0604030504040204" pitchFamily="50" charset="-128"/>
                <a:ea typeface="Meiryo UI" panose="020B0604030504040204" pitchFamily="50" charset="-128"/>
              </a:rPr>
              <a:t>６年７月３１日</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参　 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大阪市、堺市、豊中市、富田林市、阪南市、能勢町</a:t>
            </a:r>
            <a:endParaRPr lang="en-US" altLang="ja-JP" sz="1600" dirty="0">
              <a:latin typeface="Meiryo UI" panose="020B0604030504040204" pitchFamily="50" charset="-128"/>
              <a:ea typeface="Meiryo UI" panose="020B0604030504040204" pitchFamily="50" charset="-128"/>
            </a:endParaRPr>
          </a:p>
          <a:p>
            <a:pPr indent="85725"/>
            <a:r>
              <a:rPr lang="ja-JP" altLang="en-US" sz="1600" dirty="0">
                <a:latin typeface="Meiryo UI" panose="020B0604030504040204" pitchFamily="50" charset="-128"/>
                <a:ea typeface="Meiryo UI" panose="020B0604030504040204" pitchFamily="50" charset="-128"/>
              </a:rPr>
              <a:t>　　　会　 場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豊中市　旧野田小学校跡地</a:t>
            </a:r>
            <a:endParaRPr lang="en-US" altLang="ja-JP" sz="1600"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r>
              <a:rPr lang="ja-JP" altLang="en-US" sz="1600" b="1" u="sng" dirty="0">
                <a:latin typeface="Meiryo UI" panose="020B0604030504040204" pitchFamily="50" charset="-128"/>
                <a:ea typeface="Meiryo UI" panose="020B0604030504040204" pitchFamily="50" charset="-128"/>
              </a:rPr>
              <a:t>〇 </a:t>
            </a:r>
            <a:r>
              <a:rPr lang="en-US" altLang="ja-JP" sz="1600" b="1" u="sng" dirty="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未来都市等意見交換会</a:t>
            </a:r>
            <a:endParaRPr lang="en-US" altLang="ja-JP" sz="1600" b="1" dirty="0">
              <a:latin typeface="Meiryo UI" panose="020B0604030504040204" pitchFamily="50" charset="-128"/>
              <a:ea typeface="Meiryo UI" panose="020B0604030504040204" pitchFamily="50" charset="-128"/>
            </a:endParaRPr>
          </a:p>
          <a:p>
            <a:pPr indent="357188"/>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登録認証制度をテーマに近隣府県の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未来都市をオブザーバー</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として招き意見交換会を開催。</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堺市の協力を得て、「さかい</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推進プラットフォーム」の交流会の見学を</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あわせて実施。府外自治体との意見交換も実施。</a:t>
            </a:r>
            <a:endParaRPr lang="en-US" altLang="ja-JP" sz="1600" dirty="0">
              <a:latin typeface="Meiryo UI" panose="020B0604030504040204" pitchFamily="50" charset="-128"/>
              <a:ea typeface="Meiryo UI" panose="020B0604030504040204" pitchFamily="50" charset="-128"/>
            </a:endParaRPr>
          </a:p>
          <a:p>
            <a:pPr indent="357188"/>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実施日：</a:t>
            </a:r>
            <a:r>
              <a:rPr lang="en-US" altLang="ja-JP" sz="1600" dirty="0">
                <a:latin typeface="Meiryo UI" panose="020B0604030504040204" pitchFamily="50" charset="-128"/>
                <a:ea typeface="Meiryo UI" panose="020B0604030504040204" pitchFamily="50" charset="-128"/>
              </a:rPr>
              <a:t>: R</a:t>
            </a:r>
            <a:r>
              <a:rPr lang="ja-JP" altLang="en-US" sz="1600" dirty="0">
                <a:latin typeface="Meiryo UI" panose="020B0604030504040204" pitchFamily="50" charset="-128"/>
                <a:ea typeface="Meiryo UI" panose="020B0604030504040204" pitchFamily="50" charset="-128"/>
              </a:rPr>
              <a:t>７年２月５日</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参　 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堺市、豊中市、富田林市、阪南市　</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オブザーバーとして京都市、生駒市も出席</a:t>
            </a:r>
            <a:endParaRPr lang="en-US" altLang="ja-JP" sz="1600" dirty="0">
              <a:latin typeface="Meiryo UI" panose="020B0604030504040204" pitchFamily="50" charset="-128"/>
              <a:ea typeface="Meiryo UI" panose="020B0604030504040204" pitchFamily="50" charset="-128"/>
            </a:endParaRPr>
          </a:p>
          <a:p>
            <a:pPr indent="85725"/>
            <a:r>
              <a:rPr lang="ja-JP" altLang="en-US" sz="1600" dirty="0">
                <a:latin typeface="Meiryo UI" panose="020B0604030504040204" pitchFamily="50" charset="-128"/>
                <a:ea typeface="Meiryo UI" panose="020B0604030504040204" pitchFamily="50" charset="-128"/>
              </a:rPr>
              <a:t>　　会　 場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堺市役所</a:t>
            </a:r>
            <a:endParaRPr lang="en-US" altLang="ja-JP" sz="16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4899E4F2-3840-4D53-BA24-AE9D7EF5DD02}"/>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1-</a:t>
            </a:r>
            <a:r>
              <a:rPr kumimoji="1" lang="ja-JP" altLang="en-US" sz="2400" b="1" dirty="0">
                <a:solidFill>
                  <a:prstClr val="white"/>
                </a:solidFill>
                <a:latin typeface="Meiryo UI" panose="020B0604030504040204" pitchFamily="50" charset="-128"/>
                <a:ea typeface="Meiryo UI" panose="020B0604030504040204" pitchFamily="50" charset="-128"/>
              </a:rPr>
              <a:t>４．</a:t>
            </a:r>
            <a:r>
              <a:rPr kumimoji="1" lang="en-US" altLang="ja-JP" sz="2400" b="1" dirty="0">
                <a:solidFill>
                  <a:prstClr val="white"/>
                </a:solidFill>
                <a:latin typeface="Meiryo UI" panose="020B0604030504040204" pitchFamily="50" charset="-128"/>
                <a:ea typeface="Meiryo UI" panose="020B0604030504040204" pitchFamily="50" charset="-128"/>
              </a:rPr>
              <a:t>SDGs</a:t>
            </a:r>
            <a:r>
              <a:rPr kumimoji="1" lang="ja-JP" altLang="en-US" sz="2400" b="1" dirty="0">
                <a:solidFill>
                  <a:prstClr val="white"/>
                </a:solidFill>
                <a:latin typeface="Meiryo UI" panose="020B0604030504040204" pitchFamily="50" charset="-128"/>
                <a:ea typeface="Meiryo UI" panose="020B0604030504040204" pitchFamily="50" charset="-128"/>
              </a:rPr>
              <a:t>未来都市に関する取組み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33" name="スライド番号プレースホルダー 5">
            <a:extLst>
              <a:ext uri="{FF2B5EF4-FFF2-40B4-BE49-F238E27FC236}">
                <a16:creationId xmlns:a16="http://schemas.microsoft.com/office/drawing/2014/main" id="{CEDE31D0-BE22-4164-A04B-2356495F0291}"/>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５</a:t>
            </a:r>
          </a:p>
        </p:txBody>
      </p:sp>
      <p:sp>
        <p:nvSpPr>
          <p:cNvPr id="11" name="テキスト ボックス 10">
            <a:extLst>
              <a:ext uri="{FF2B5EF4-FFF2-40B4-BE49-F238E27FC236}">
                <a16:creationId xmlns:a16="http://schemas.microsoft.com/office/drawing/2014/main" id="{BDA3C380-143B-427D-A750-69117BFB29F1}"/>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（府自らの取組みの推進）</a:t>
            </a:r>
            <a:endParaRPr kumimoji="1" lang="en-US" altLang="ja-JP"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15335E2-C8E6-4583-B201-FD9488E3860B}"/>
              </a:ext>
            </a:extLst>
          </p:cNvPr>
          <p:cNvPicPr>
            <a:picLocks noChangeAspect="1"/>
          </p:cNvPicPr>
          <p:nvPr/>
        </p:nvPicPr>
        <p:blipFill>
          <a:blip r:embed="rId3"/>
          <a:stretch>
            <a:fillRect/>
          </a:stretch>
        </p:blipFill>
        <p:spPr>
          <a:xfrm>
            <a:off x="7070331" y="1060523"/>
            <a:ext cx="5282019" cy="2177048"/>
          </a:xfrm>
          <a:prstGeom prst="rect">
            <a:avLst/>
          </a:prstGeom>
        </p:spPr>
      </p:pic>
      <p:pic>
        <p:nvPicPr>
          <p:cNvPr id="6" name="図 5">
            <a:extLst>
              <a:ext uri="{FF2B5EF4-FFF2-40B4-BE49-F238E27FC236}">
                <a16:creationId xmlns:a16="http://schemas.microsoft.com/office/drawing/2014/main" id="{B5942866-843A-43DF-B632-A0FA12596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0331" y="3709765"/>
            <a:ext cx="2564802" cy="1923602"/>
          </a:xfrm>
          <a:prstGeom prst="rect">
            <a:avLst/>
          </a:prstGeom>
        </p:spPr>
      </p:pic>
      <p:pic>
        <p:nvPicPr>
          <p:cNvPr id="9" name="図 8">
            <a:extLst>
              <a:ext uri="{FF2B5EF4-FFF2-40B4-BE49-F238E27FC236}">
                <a16:creationId xmlns:a16="http://schemas.microsoft.com/office/drawing/2014/main" id="{D30EE257-3B32-4E2E-8718-B619B3C234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285" y="4949447"/>
            <a:ext cx="2564802" cy="1923602"/>
          </a:xfrm>
          <a:prstGeom prst="rect">
            <a:avLst/>
          </a:prstGeom>
        </p:spPr>
      </p:pic>
      <p:sp>
        <p:nvSpPr>
          <p:cNvPr id="17" name="正方形/長方形 16">
            <a:extLst>
              <a:ext uri="{FF2B5EF4-FFF2-40B4-BE49-F238E27FC236}">
                <a16:creationId xmlns:a16="http://schemas.microsoft.com/office/drawing/2014/main" id="{CB98B556-01CF-47E0-AFBD-405C97444D53}"/>
              </a:ext>
            </a:extLst>
          </p:cNvPr>
          <p:cNvSpPr/>
          <p:nvPr/>
        </p:nvSpPr>
        <p:spPr>
          <a:xfrm>
            <a:off x="9756200" y="6851670"/>
            <a:ext cx="2937599" cy="261610"/>
          </a:xfrm>
          <a:prstGeom prst="rect">
            <a:avLst/>
          </a:prstGeom>
          <a:noFill/>
        </p:spPr>
        <p:txBody>
          <a:bodyPr wrap="square">
            <a:spAutoFit/>
          </a:bodyPr>
          <a:lstStyle/>
          <a:p>
            <a:pPr marL="1619623" indent="-1619623" algn="ctr"/>
            <a:r>
              <a:rPr lang="ja-JP" altLang="en-US" sz="1100" dirty="0">
                <a:latin typeface="Meiryo UI" panose="020B0604030504040204" pitchFamily="50" charset="-128"/>
                <a:ea typeface="Meiryo UI" panose="020B0604030504040204" pitchFamily="50" charset="-128"/>
              </a:rPr>
              <a:t>さかい</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推進プラットフォーム交流会の様子</a:t>
            </a:r>
          </a:p>
        </p:txBody>
      </p:sp>
      <p:sp>
        <p:nvSpPr>
          <p:cNvPr id="19" name="正方形/長方形 18">
            <a:extLst>
              <a:ext uri="{FF2B5EF4-FFF2-40B4-BE49-F238E27FC236}">
                <a16:creationId xmlns:a16="http://schemas.microsoft.com/office/drawing/2014/main" id="{8B031C88-E370-4DDF-B94E-F1C664B2B18B}"/>
              </a:ext>
            </a:extLst>
          </p:cNvPr>
          <p:cNvSpPr/>
          <p:nvPr/>
        </p:nvSpPr>
        <p:spPr>
          <a:xfrm>
            <a:off x="6883932" y="5649638"/>
            <a:ext cx="2937599" cy="261610"/>
          </a:xfrm>
          <a:prstGeom prst="rect">
            <a:avLst/>
          </a:prstGeom>
          <a:noFill/>
        </p:spPr>
        <p:txBody>
          <a:bodyPr wrap="square">
            <a:spAutoFit/>
          </a:bodyPr>
          <a:lstStyle/>
          <a:p>
            <a:pPr marL="1619623" indent="-1619623" algn="ctr"/>
            <a:r>
              <a:rPr lang="ja-JP" altLang="en-US" sz="1100" dirty="0">
                <a:latin typeface="Meiryo UI" panose="020B0604030504040204" pitchFamily="50" charset="-128"/>
                <a:ea typeface="Meiryo UI" panose="020B0604030504040204" pitchFamily="50" charset="-128"/>
              </a:rPr>
              <a:t>意見交換会の様子</a:t>
            </a:r>
          </a:p>
        </p:txBody>
      </p:sp>
    </p:spTree>
    <p:extLst>
      <p:ext uri="{BB962C8B-B14F-4D97-AF65-F5344CB8AC3E}">
        <p14:creationId xmlns:p14="http://schemas.microsoft.com/office/powerpoint/2010/main" val="171562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4000" y="940232"/>
            <a:ext cx="12347903" cy="6201698"/>
          </a:xfrm>
          <a:prstGeom prst="rect">
            <a:avLst/>
          </a:prstGeom>
          <a:solidFill>
            <a:schemeClr val="bg1">
              <a:lumMod val="95000"/>
            </a:schemeClr>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TEAM EXPO 2025</a:t>
            </a:r>
            <a:r>
              <a:rPr lang="ja-JP" altLang="en-US" sz="1600" b="1" dirty="0">
                <a:latin typeface="Meiryo UI" panose="020B0604030504040204" pitchFamily="50" charset="-128"/>
                <a:ea typeface="Meiryo UI" panose="020B0604030504040204" pitchFamily="50" charset="-128"/>
              </a:rPr>
              <a:t>」プログラム／共創チャレンジ</a:t>
            </a:r>
            <a:endParaRPr lang="en-US" altLang="ja-JP" sz="16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府の取組みのさらなる発信のため、 “私の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宣言プロジェクト”と“</a:t>
            </a:r>
            <a:r>
              <a:rPr lang="en-US" altLang="ja-JP" sz="1400" dirty="0">
                <a:latin typeface="Meiryo UI" panose="020B0604030504040204" pitchFamily="50" charset="-128"/>
                <a:ea typeface="Meiryo UI" panose="020B0604030504040204" pitchFamily="50" charset="-128"/>
              </a:rPr>
              <a:t>OSAKA SDGs</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Forum</a:t>
            </a:r>
            <a:r>
              <a:rPr lang="ja-JP" altLang="en-US" sz="1400" dirty="0">
                <a:latin typeface="Meiryo UI" panose="020B0604030504040204" pitchFamily="50" charset="-128"/>
                <a:ea typeface="Meiryo UI" panose="020B0604030504040204" pitchFamily="50" charset="-128"/>
              </a:rPr>
              <a:t>”を共創チャレンジとして登録</a:t>
            </a:r>
            <a:endParaRPr lang="en-US" altLang="ja-JP" sz="1400" dirty="0">
              <a:latin typeface="Meiryo UI" panose="020B0604030504040204" pitchFamily="50" charset="-128"/>
              <a:ea typeface="Meiryo UI" panose="020B0604030504040204" pitchFamily="50" charset="-128"/>
            </a:endParaRPr>
          </a:p>
          <a:p>
            <a:pPr marL="714375" indent="-85725">
              <a:spcBef>
                <a:spcPts val="600"/>
              </a:spcBef>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「共創チャレンジ」：大阪・関西万博のテーマ「いのち輝く未来社会のデザイン」を実現（または</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の達成に貢献）するため、</a:t>
            </a:r>
            <a:endParaRPr lang="en-US" altLang="ja-JP" sz="1100" dirty="0">
              <a:latin typeface="Meiryo UI" panose="020B0604030504040204" pitchFamily="50" charset="-128"/>
              <a:ea typeface="Meiryo UI" panose="020B0604030504040204" pitchFamily="50" charset="-128"/>
            </a:endParaRPr>
          </a:p>
          <a:p>
            <a:pPr marL="714375" indent="-85725">
              <a:spcBef>
                <a:spcPts val="600"/>
              </a:spcBef>
            </a:pPr>
            <a:r>
              <a:rPr lang="ja-JP" altLang="en-US" sz="1100" dirty="0">
                <a:latin typeface="Meiryo UI" panose="020B0604030504040204" pitchFamily="50" charset="-128"/>
                <a:ea typeface="Meiryo UI" panose="020B0604030504040204" pitchFamily="50" charset="-128"/>
              </a:rPr>
              <a:t>　　　　　　　　　　　　　 自らが主体となって共創しながら未来に向けて行う具体的な活動です。</a:t>
            </a:r>
            <a:endParaRPr lang="en-US" altLang="ja-JP" sz="1100" dirty="0">
              <a:solidFill>
                <a:srgbClr val="000000"/>
              </a:solidFill>
              <a:latin typeface="Meiryo UI" panose="020B0604030504040204" pitchFamily="50" charset="-128"/>
              <a:ea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大阪・関西万博との連携</a:t>
            </a:r>
            <a:endParaRPr lang="en-US" altLang="ja-JP" sz="16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・イベント等の会場で、大阪・関西万博と</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a:t>
            </a:r>
            <a:r>
              <a:rPr lang="en-US" altLang="ja-JP" sz="1400"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（「いばらき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立命館</a:t>
            </a:r>
            <a:r>
              <a:rPr lang="en-US" altLang="ja-JP" sz="1400" dirty="0">
                <a:latin typeface="Meiryo UI" panose="020B0604030504040204" pitchFamily="50" charset="-128"/>
                <a:ea typeface="Meiryo UI" panose="020B0604030504040204" pitchFamily="50" charset="-128"/>
              </a:rPr>
              <a:t>DAY 2024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5/19</a:t>
            </a:r>
            <a:r>
              <a:rPr lang="ja-JP" altLang="en-US" sz="1400" dirty="0">
                <a:latin typeface="Meiryo UI" panose="020B0604030504040204" pitchFamily="50" charset="-128"/>
                <a:ea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・沖縄県主催「</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全国フォーラム</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沖縄」にブース出展及び次期開催都市としての挨拶を実施</a:t>
            </a: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49627" y="1014285"/>
            <a:ext cx="2658849" cy="1230948"/>
          </a:xfrm>
          <a:prstGeom prst="rect">
            <a:avLst/>
          </a:prstGeom>
          <a:ln>
            <a:solidFill>
              <a:schemeClr val="bg1">
                <a:lumMod val="65000"/>
              </a:schemeClr>
            </a:solidFill>
          </a:ln>
        </p:spPr>
      </p:pic>
      <p:pic>
        <p:nvPicPr>
          <p:cNvPr id="32" name="図 31"/>
          <p:cNvPicPr>
            <a:picLocks/>
          </p:cNvPicPr>
          <p:nvPr/>
        </p:nvPicPr>
        <p:blipFill>
          <a:blip r:embed="rId4" cstate="print">
            <a:extLst>
              <a:ext uri="{28A0092B-C50C-407E-A947-70E740481C1C}">
                <a14:useLocalDpi xmlns:a14="http://schemas.microsoft.com/office/drawing/2010/main"/>
              </a:ext>
            </a:extLst>
          </a:blip>
          <a:stretch>
            <a:fillRect/>
          </a:stretch>
        </p:blipFill>
        <p:spPr>
          <a:xfrm>
            <a:off x="6249303" y="5273416"/>
            <a:ext cx="2656159" cy="172772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3413" y="5285374"/>
            <a:ext cx="2452068" cy="1727593"/>
          </a:xfrm>
          <a:prstGeom prst="rect">
            <a:avLst/>
          </a:prstGeom>
        </p:spPr>
      </p:pic>
      <p:pic>
        <p:nvPicPr>
          <p:cNvPr id="34" name="図 33"/>
          <p:cNvPicPr>
            <a:picLocks/>
          </p:cNvPicPr>
          <p:nvPr/>
        </p:nvPicPr>
        <p:blipFill>
          <a:blip r:embed="rId6" cstate="print">
            <a:extLst>
              <a:ext uri="{28A0092B-C50C-407E-A947-70E740481C1C}">
                <a14:useLocalDpi xmlns:a14="http://schemas.microsoft.com/office/drawing/2010/main"/>
              </a:ext>
            </a:extLst>
          </a:blip>
          <a:stretch>
            <a:fillRect/>
          </a:stretch>
        </p:blipFill>
        <p:spPr>
          <a:xfrm>
            <a:off x="3381154" y="5285242"/>
            <a:ext cx="2656159" cy="1727725"/>
          </a:xfrm>
          <a:prstGeom prst="rect">
            <a:avLst/>
          </a:prstGeom>
        </p:spPr>
      </p:pic>
      <p:sp>
        <p:nvSpPr>
          <p:cNvPr id="12"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latin typeface="Meiryo UI" panose="020B0604030504040204" pitchFamily="50" charset="-128"/>
                <a:ea typeface="Meiryo UI" panose="020B0604030504040204" pitchFamily="50" charset="-128"/>
              </a:rPr>
              <a:pPr algn="ctr"/>
              <a:t>7</a:t>
            </a:fld>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A8A4106-D608-4F2D-A0A8-5A560AC7B17C}"/>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1-5</a:t>
            </a:r>
            <a:r>
              <a:rPr kumimoji="1" lang="ja-JP" altLang="en-US" sz="2400" b="1" dirty="0">
                <a:solidFill>
                  <a:prstClr val="white"/>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大阪・関西万博との連携</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88C6118-5BB8-4AE1-A2FA-0F489F3D58DF}"/>
              </a:ext>
            </a:extLst>
          </p:cNvPr>
          <p:cNvSpPr/>
          <p:nvPr/>
        </p:nvSpPr>
        <p:spPr>
          <a:xfrm>
            <a:off x="9606826" y="6915158"/>
            <a:ext cx="2937599" cy="261610"/>
          </a:xfrm>
          <a:prstGeom prst="rect">
            <a:avLst/>
          </a:prstGeom>
          <a:noFill/>
        </p:spPr>
        <p:txBody>
          <a:bodyPr wrap="square">
            <a:spAutoFit/>
          </a:bodyPr>
          <a:lstStyle/>
          <a:p>
            <a:pPr marL="1619623" indent="-1619623" algn="ctr"/>
            <a:r>
              <a:rPr lang="en-US" altLang="ja-JP" sz="1100" dirty="0">
                <a:solidFill>
                  <a:srgbClr val="000000"/>
                </a:solidFill>
                <a:latin typeface="Meiryo UI" panose="020B0604030504040204" pitchFamily="50" charset="-128"/>
                <a:ea typeface="Meiryo UI" panose="020B0604030504040204" pitchFamily="50" charset="-128"/>
              </a:rPr>
              <a:t>SDGs</a:t>
            </a:r>
            <a:r>
              <a:rPr lang="ja-JP" altLang="en-US" sz="1100" dirty="0">
                <a:solidFill>
                  <a:srgbClr val="000000"/>
                </a:solidFill>
                <a:latin typeface="Meiryo UI" panose="020B0604030504040204" pitchFamily="50" charset="-128"/>
                <a:ea typeface="Meiryo UI" panose="020B0604030504040204" pitchFamily="50" charset="-128"/>
              </a:rPr>
              <a:t>全国フォーラム</a:t>
            </a:r>
            <a:r>
              <a:rPr lang="en-US" altLang="ja-JP" sz="1100" dirty="0">
                <a:solidFill>
                  <a:srgbClr val="000000"/>
                </a:solidFill>
                <a:latin typeface="Meiryo UI" panose="020B0604030504040204" pitchFamily="50" charset="-128"/>
                <a:ea typeface="Meiryo UI" panose="020B0604030504040204" pitchFamily="50" charset="-128"/>
              </a:rPr>
              <a:t>2024</a:t>
            </a:r>
            <a:r>
              <a:rPr lang="ja-JP" altLang="en-US" sz="1100" dirty="0">
                <a:solidFill>
                  <a:srgbClr val="000000"/>
                </a:solidFill>
                <a:latin typeface="Meiryo UI" panose="020B0604030504040204" pitchFamily="50" charset="-128"/>
                <a:ea typeface="Meiryo UI" panose="020B0604030504040204" pitchFamily="50" charset="-128"/>
              </a:rPr>
              <a:t>沖縄での様子</a:t>
            </a:r>
          </a:p>
        </p:txBody>
      </p:sp>
      <p:sp>
        <p:nvSpPr>
          <p:cNvPr id="19" name="スライド番号プレースホルダー 5">
            <a:extLst>
              <a:ext uri="{FF2B5EF4-FFF2-40B4-BE49-F238E27FC236}">
                <a16:creationId xmlns:a16="http://schemas.microsoft.com/office/drawing/2014/main" id="{BA53DC2C-81D4-4915-B104-A6DE6FA66BE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solidFill>
              </a:rPr>
              <a:t>６</a:t>
            </a:r>
          </a:p>
        </p:txBody>
      </p:sp>
      <p:pic>
        <p:nvPicPr>
          <p:cNvPr id="3" name="図 2">
            <a:extLst>
              <a:ext uri="{FF2B5EF4-FFF2-40B4-BE49-F238E27FC236}">
                <a16:creationId xmlns:a16="http://schemas.microsoft.com/office/drawing/2014/main" id="{C9D1B327-E23A-4084-B825-83E55E2D769A}"/>
              </a:ext>
            </a:extLst>
          </p:cNvPr>
          <p:cNvPicPr>
            <a:picLocks noChangeAspect="1"/>
          </p:cNvPicPr>
          <p:nvPr/>
        </p:nvPicPr>
        <p:blipFill>
          <a:blip r:embed="rId7"/>
          <a:stretch>
            <a:fillRect/>
          </a:stretch>
        </p:blipFill>
        <p:spPr>
          <a:xfrm>
            <a:off x="5632972" y="2091126"/>
            <a:ext cx="2925917" cy="2056277"/>
          </a:xfrm>
          <a:prstGeom prst="rect">
            <a:avLst/>
          </a:prstGeom>
        </p:spPr>
      </p:pic>
      <p:pic>
        <p:nvPicPr>
          <p:cNvPr id="7" name="図 6">
            <a:extLst>
              <a:ext uri="{FF2B5EF4-FFF2-40B4-BE49-F238E27FC236}">
                <a16:creationId xmlns:a16="http://schemas.microsoft.com/office/drawing/2014/main" id="{8B5E51EC-BD65-4BB3-858F-C13E8FF21E76}"/>
              </a:ext>
            </a:extLst>
          </p:cNvPr>
          <p:cNvPicPr>
            <a:picLocks noChangeAspect="1"/>
          </p:cNvPicPr>
          <p:nvPr/>
        </p:nvPicPr>
        <p:blipFill>
          <a:blip r:embed="rId8"/>
          <a:stretch>
            <a:fillRect/>
          </a:stretch>
        </p:blipFill>
        <p:spPr>
          <a:xfrm>
            <a:off x="1555272" y="2091134"/>
            <a:ext cx="3167777" cy="2056277"/>
          </a:xfrm>
          <a:prstGeom prst="rect">
            <a:avLst/>
          </a:prstGeom>
        </p:spPr>
      </p:pic>
      <p:sp>
        <p:nvSpPr>
          <p:cNvPr id="16" name="テキスト ボックス 15">
            <a:extLst>
              <a:ext uri="{FF2B5EF4-FFF2-40B4-BE49-F238E27FC236}">
                <a16:creationId xmlns:a16="http://schemas.microsoft.com/office/drawing/2014/main" id="{1A2AE650-48F5-4C62-ABAC-EEA40548EF34}"/>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を具現化した都市づくり）</a:t>
            </a:r>
            <a:endParaRPr kumimoji="1" lang="en-US" altLang="ja-JP"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A6915564-FE68-4550-8815-7CAE8E7F7C1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307196" y="2904885"/>
            <a:ext cx="3167778" cy="2064604"/>
          </a:xfrm>
          <a:prstGeom prst="rect">
            <a:avLst/>
          </a:prstGeom>
        </p:spPr>
      </p:pic>
      <p:pic>
        <p:nvPicPr>
          <p:cNvPr id="9" name="図 8">
            <a:extLst>
              <a:ext uri="{FF2B5EF4-FFF2-40B4-BE49-F238E27FC236}">
                <a16:creationId xmlns:a16="http://schemas.microsoft.com/office/drawing/2014/main" id="{EBF7E2E1-B638-4AD7-A7A9-A2491734A0F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340697" y="5088424"/>
            <a:ext cx="3134277" cy="1871740"/>
          </a:xfrm>
          <a:prstGeom prst="rect">
            <a:avLst/>
          </a:prstGeom>
        </p:spPr>
      </p:pic>
    </p:spTree>
    <p:extLst>
      <p:ext uri="{BB962C8B-B14F-4D97-AF65-F5344CB8AC3E}">
        <p14:creationId xmlns:p14="http://schemas.microsoft.com/office/powerpoint/2010/main" val="383582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議題２　令和７年度以降の事業予定</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481973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3044</Words>
  <Application>Microsoft Office PowerPoint</Application>
  <PresentationFormat>ユーザー設定</PresentationFormat>
  <Paragraphs>414</Paragraphs>
  <Slides>14</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游ゴシック</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2025-06-27T05:20:31Z</dcterms:created>
  <dcterms:modified xsi:type="dcterms:W3CDTF">2025-06-27T05:24:02Z</dcterms:modified>
</cp:coreProperties>
</file>