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97" r:id="rId1"/>
  </p:sldMasterIdLst>
  <p:notesMasterIdLst>
    <p:notesMasterId r:id="rId19"/>
  </p:notesMasterIdLst>
  <p:sldIdLst>
    <p:sldId id="289" r:id="rId2"/>
    <p:sldId id="310" r:id="rId3"/>
    <p:sldId id="1476" r:id="rId4"/>
    <p:sldId id="306" r:id="rId5"/>
    <p:sldId id="320" r:id="rId6"/>
    <p:sldId id="323" r:id="rId7"/>
    <p:sldId id="319" r:id="rId8"/>
    <p:sldId id="324" r:id="rId9"/>
    <p:sldId id="314" r:id="rId10"/>
    <p:sldId id="325" r:id="rId11"/>
    <p:sldId id="1478" r:id="rId12"/>
    <p:sldId id="1475" r:id="rId13"/>
    <p:sldId id="327" r:id="rId14"/>
    <p:sldId id="1474" r:id="rId15"/>
    <p:sldId id="1435" r:id="rId16"/>
    <p:sldId id="1437" r:id="rId17"/>
    <p:sldId id="1480" r:id="rId18"/>
  </p:sldIdLst>
  <p:sldSz cx="127984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5" autoAdjust="0"/>
    <p:restoredTop sz="93899" autoAdjust="0"/>
  </p:normalViewPr>
  <p:slideViewPr>
    <p:cSldViewPr snapToGrid="0" showGuides="1">
      <p:cViewPr varScale="1">
        <p:scale>
          <a:sx n="89" d="100"/>
          <a:sy n="89" d="100"/>
        </p:scale>
        <p:origin x="624" y="8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494w$\&#20316;&#26989;&#29992;\&#36899;&#25658;&#35506;\330_&#65331;&#65316;&#65319;&#65363;\2023&#24180;&#24230;\04_&#26377;&#35672;&#32773;&#20250;&#35696;\07_&#24403;&#26085;&#36039;&#26009;\SDGs&#23459;&#35328;&#12487;&#12540;&#12479;\&#9734;&#31169;&#12398;SDGs&#23459;&#35328;_&#21442;&#21152;&#32773;&#19968;&#35239;&#65288;R4.12&#65374;&#6528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41806595402763E-2"/>
          <c:y val="6.6701190222340806E-2"/>
          <c:w val="0.93671638680919445"/>
          <c:h val="0.51456239292358141"/>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Sheet1!$H$20:$H$24</c:f>
              <c:numCache>
                <c:formatCode>General</c:formatCode>
                <c:ptCount val="5"/>
                <c:pt idx="0">
                  <c:v>200</c:v>
                </c:pt>
                <c:pt idx="1">
                  <c:v>1613</c:v>
                </c:pt>
                <c:pt idx="2">
                  <c:v>1615</c:v>
                </c:pt>
                <c:pt idx="3">
                  <c:v>2309</c:v>
                </c:pt>
                <c:pt idx="4">
                  <c:v>193</c:v>
                </c:pt>
              </c:numCache>
            </c:numRef>
          </c:val>
          <c:extLst>
            <c:ext xmlns:c15="http://schemas.microsoft.com/office/drawing/2012/chart" uri="{02D57815-91ED-43cb-92C2-25804820EDAC}">
              <c15:filteredSeriesTitle>
                <c15:tx>
                  <c:strRef>
                    <c:extLst>
                      <c:ext uri="{02D57815-91ED-43cb-92C2-25804820EDAC}">
                        <c15:formulaRef>
                          <c15:sqref>Sheet1!$H$19</c15:sqref>
                        </c15:formulaRef>
                      </c:ext>
                    </c:extLst>
                    <c:strCache>
                      <c:ptCount val="1"/>
                      <c:pt idx="0">
                        <c:v>宣言数（単年）</c:v>
                      </c:pt>
                    </c:strCache>
                  </c:strRef>
                </c15:tx>
              </c15:filteredSeriesTitle>
            </c:ext>
            <c:ext xmlns:c15="http://schemas.microsoft.com/office/drawing/2012/chart" uri="{02D57815-91ED-43cb-92C2-25804820EDAC}">
              <c15:filteredCategoryTitle>
                <c15:cat>
                  <c:strRef>
                    <c:extLst>
                      <c:ext uri="{02D57815-91ED-43cb-92C2-25804820EDAC}">
                        <c15:formulaRef>
                          <c15:sqref>Sheet1!$G$20:$G$24</c15:sqref>
                        </c15:formulaRef>
                      </c:ext>
                    </c:extLst>
                    <c:strCache>
                      <c:ptCount val="5"/>
                      <c:pt idx="0">
                        <c:v>令和2年度</c:v>
                      </c:pt>
                      <c:pt idx="1">
                        <c:v>令和3年度</c:v>
                      </c:pt>
                      <c:pt idx="2">
                        <c:v>令和4年度</c:v>
                      </c:pt>
                      <c:pt idx="3">
                        <c:v>令和5年度</c:v>
                      </c:pt>
                      <c:pt idx="4">
                        <c:v>令和6年度（7月末時点）</c:v>
                      </c:pt>
                    </c:strCache>
                  </c:strRef>
                </c15:cat>
              </c15:filteredCategoryTitle>
            </c:ext>
            <c:ext xmlns:c16="http://schemas.microsoft.com/office/drawing/2014/chart" uri="{C3380CC4-5D6E-409C-BE32-E72D297353CC}">
              <c16:uniqueId val="{00000000-4E73-4C7D-ABA2-F4B7E719306C}"/>
            </c:ext>
          </c:extLst>
        </c:ser>
        <c: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Sheet1!$I$20:$I$24</c:f>
              <c:numCache>
                <c:formatCode>General</c:formatCode>
                <c:ptCount val="5"/>
                <c:pt idx="0">
                  <c:v>200</c:v>
                </c:pt>
                <c:pt idx="1">
                  <c:v>1813</c:v>
                </c:pt>
                <c:pt idx="2">
                  <c:v>3428</c:v>
                </c:pt>
                <c:pt idx="3">
                  <c:v>5739</c:v>
                </c:pt>
                <c:pt idx="4">
                  <c:v>5932</c:v>
                </c:pt>
              </c:numCache>
            </c:numRef>
          </c:val>
          <c:extLst>
            <c:ext xmlns:c15="http://schemas.microsoft.com/office/drawing/2012/chart" uri="{02D57815-91ED-43cb-92C2-25804820EDAC}">
              <c15:filteredSeriesTitle>
                <c15:tx>
                  <c:strRef>
                    <c:extLst>
                      <c:ext uri="{02D57815-91ED-43cb-92C2-25804820EDAC}">
                        <c15:formulaRef>
                          <c15:sqref>Sheet1!$I$19</c15:sqref>
                        </c15:formulaRef>
                      </c:ext>
                    </c:extLst>
                    <c:strCache>
                      <c:ptCount val="1"/>
                      <c:pt idx="0">
                        <c:v>累計</c:v>
                      </c:pt>
                    </c:strCache>
                  </c:strRef>
                </c15:tx>
              </c15:filteredSeriesTitle>
            </c:ext>
            <c:ext xmlns:c15="http://schemas.microsoft.com/office/drawing/2012/chart" uri="{02D57815-91ED-43cb-92C2-25804820EDAC}">
              <c15:filteredCategoryTitle>
                <c15:cat>
                  <c:strRef>
                    <c:extLst>
                      <c:ext uri="{02D57815-91ED-43cb-92C2-25804820EDAC}">
                        <c15:formulaRef>
                          <c15:sqref>Sheet1!$G$20:$G$24</c15:sqref>
                        </c15:formulaRef>
                      </c:ext>
                    </c:extLst>
                    <c:strCache>
                      <c:ptCount val="5"/>
                      <c:pt idx="0">
                        <c:v>令和2年度</c:v>
                      </c:pt>
                      <c:pt idx="1">
                        <c:v>令和3年度</c:v>
                      </c:pt>
                      <c:pt idx="2">
                        <c:v>令和4年度</c:v>
                      </c:pt>
                      <c:pt idx="3">
                        <c:v>令和5年度</c:v>
                      </c:pt>
                      <c:pt idx="4">
                        <c:v>令和6年度（7月末時点）</c:v>
                      </c:pt>
                    </c:strCache>
                  </c:strRef>
                </c15:cat>
              </c15:filteredCategoryTitle>
            </c:ext>
            <c:ext xmlns:c16="http://schemas.microsoft.com/office/drawing/2014/chart" uri="{C3380CC4-5D6E-409C-BE32-E72D297353CC}">
              <c16:uniqueId val="{00000001-4E73-4C7D-ABA2-F4B7E719306C}"/>
            </c:ext>
          </c:extLst>
        </c:ser>
        <c:dLbls>
          <c:showLegendKey val="0"/>
          <c:showVal val="0"/>
          <c:showCatName val="0"/>
          <c:showSerName val="0"/>
          <c:showPercent val="0"/>
          <c:showBubbleSize val="0"/>
        </c:dLbls>
        <c:gapWidth val="100"/>
        <c:overlap val="-24"/>
        <c:axId val="515700655"/>
        <c:axId val="515706479"/>
      </c:barChart>
      <c:catAx>
        <c:axId val="5157006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5706479"/>
        <c:crosses val="autoZero"/>
        <c:auto val="1"/>
        <c:lblAlgn val="ctr"/>
        <c:lblOffset val="100"/>
        <c:noMultiLvlLbl val="0"/>
      </c:catAx>
      <c:valAx>
        <c:axId val="51570647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5700655"/>
        <c:crosses val="autoZero"/>
        <c:crossBetween val="between"/>
      </c:valAx>
      <c:spPr>
        <a:noFill/>
        <a:ln>
          <a:noFill/>
        </a:ln>
        <a:effectLst/>
      </c:spPr>
    </c:plotArea>
    <c:legend>
      <c:legendPos val="b"/>
      <c:layout>
        <c:manualLayout>
          <c:xMode val="edge"/>
          <c:yMode val="edge"/>
          <c:x val="2.1897851550777146E-3"/>
          <c:y val="0.10585111243929929"/>
          <c:w val="0.46633907468666791"/>
          <c:h val="0.140425438048249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F0C5879-C207-4D73-ADAE-F41AE4015053}" type="datetimeFigureOut">
              <a:rPr kumimoji="1" lang="ja-JP" altLang="en-US" smtClean="0"/>
              <a:t>2025/1/10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0</a:t>
            </a:fld>
            <a:endParaRPr kumimoji="1" lang="ja-JP" altLang="en-US"/>
          </a:p>
        </p:txBody>
      </p:sp>
    </p:spTree>
    <p:extLst>
      <p:ext uri="{BB962C8B-B14F-4D97-AF65-F5344CB8AC3E}">
        <p14:creationId xmlns:p14="http://schemas.microsoft.com/office/powerpoint/2010/main" val="119468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9</a:t>
            </a:fld>
            <a:endParaRPr kumimoji="1" lang="ja-JP" altLang="en-US"/>
          </a:p>
        </p:txBody>
      </p:sp>
    </p:spTree>
    <p:extLst>
      <p:ext uri="{BB962C8B-B14F-4D97-AF65-F5344CB8AC3E}">
        <p14:creationId xmlns:p14="http://schemas.microsoft.com/office/powerpoint/2010/main" val="383184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10</a:t>
            </a:fld>
            <a:endParaRPr kumimoji="1" lang="ja-JP" altLang="en-US"/>
          </a:p>
        </p:txBody>
      </p:sp>
    </p:spTree>
    <p:extLst>
      <p:ext uri="{BB962C8B-B14F-4D97-AF65-F5344CB8AC3E}">
        <p14:creationId xmlns:p14="http://schemas.microsoft.com/office/powerpoint/2010/main" val="426252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11</a:t>
            </a:fld>
            <a:endParaRPr kumimoji="1" lang="ja-JP" altLang="en-US"/>
          </a:p>
        </p:txBody>
      </p:sp>
    </p:spTree>
    <p:extLst>
      <p:ext uri="{BB962C8B-B14F-4D97-AF65-F5344CB8AC3E}">
        <p14:creationId xmlns:p14="http://schemas.microsoft.com/office/powerpoint/2010/main" val="368344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12</a:t>
            </a:fld>
            <a:endParaRPr kumimoji="1" lang="ja-JP" altLang="en-US"/>
          </a:p>
        </p:txBody>
      </p:sp>
    </p:spTree>
    <p:extLst>
      <p:ext uri="{BB962C8B-B14F-4D97-AF65-F5344CB8AC3E}">
        <p14:creationId xmlns:p14="http://schemas.microsoft.com/office/powerpoint/2010/main" val="291071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13</a:t>
            </a:fld>
            <a:endParaRPr kumimoji="1" lang="ja-JP" altLang="en-US"/>
          </a:p>
        </p:txBody>
      </p:sp>
    </p:spTree>
    <p:extLst>
      <p:ext uri="{BB962C8B-B14F-4D97-AF65-F5344CB8AC3E}">
        <p14:creationId xmlns:p14="http://schemas.microsoft.com/office/powerpoint/2010/main" val="343374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418409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1705033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16</a:t>
            </a:fld>
            <a:endParaRPr kumimoji="1" lang="ja-JP" altLang="en-US"/>
          </a:p>
        </p:txBody>
      </p:sp>
    </p:spTree>
    <p:extLst>
      <p:ext uri="{BB962C8B-B14F-4D97-AF65-F5344CB8AC3E}">
        <p14:creationId xmlns:p14="http://schemas.microsoft.com/office/powerpoint/2010/main" val="181341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a:t>
            </a:fld>
            <a:endParaRPr kumimoji="1" lang="ja-JP" altLang="en-US"/>
          </a:p>
        </p:txBody>
      </p:sp>
    </p:spTree>
    <p:extLst>
      <p:ext uri="{BB962C8B-B14F-4D97-AF65-F5344CB8AC3E}">
        <p14:creationId xmlns:p14="http://schemas.microsoft.com/office/powerpoint/2010/main" val="314186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2</a:t>
            </a:fld>
            <a:endParaRPr kumimoji="1" lang="ja-JP" altLang="en-US"/>
          </a:p>
        </p:txBody>
      </p:sp>
    </p:spTree>
    <p:extLst>
      <p:ext uri="{BB962C8B-B14F-4D97-AF65-F5344CB8AC3E}">
        <p14:creationId xmlns:p14="http://schemas.microsoft.com/office/powerpoint/2010/main" val="283147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3</a:t>
            </a:fld>
            <a:endParaRPr kumimoji="1" lang="ja-JP" altLang="en-US"/>
          </a:p>
        </p:txBody>
      </p:sp>
    </p:spTree>
    <p:extLst>
      <p:ext uri="{BB962C8B-B14F-4D97-AF65-F5344CB8AC3E}">
        <p14:creationId xmlns:p14="http://schemas.microsoft.com/office/powerpoint/2010/main" val="136825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4</a:t>
            </a:fld>
            <a:endParaRPr kumimoji="1" lang="ja-JP" altLang="en-US"/>
          </a:p>
        </p:txBody>
      </p:sp>
    </p:spTree>
    <p:extLst>
      <p:ext uri="{BB962C8B-B14F-4D97-AF65-F5344CB8AC3E}">
        <p14:creationId xmlns:p14="http://schemas.microsoft.com/office/powerpoint/2010/main" val="395083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5</a:t>
            </a:fld>
            <a:endParaRPr kumimoji="1" lang="ja-JP" altLang="en-US"/>
          </a:p>
        </p:txBody>
      </p:sp>
    </p:spTree>
    <p:extLst>
      <p:ext uri="{BB962C8B-B14F-4D97-AF65-F5344CB8AC3E}">
        <p14:creationId xmlns:p14="http://schemas.microsoft.com/office/powerpoint/2010/main" val="160557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6</a:t>
            </a:fld>
            <a:endParaRPr kumimoji="1" lang="ja-JP" altLang="en-US"/>
          </a:p>
        </p:txBody>
      </p:sp>
    </p:spTree>
    <p:extLst>
      <p:ext uri="{BB962C8B-B14F-4D97-AF65-F5344CB8AC3E}">
        <p14:creationId xmlns:p14="http://schemas.microsoft.com/office/powerpoint/2010/main" val="46709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7</a:t>
            </a:fld>
            <a:endParaRPr kumimoji="1" lang="ja-JP" altLang="en-US"/>
          </a:p>
        </p:txBody>
      </p:sp>
    </p:spTree>
    <p:extLst>
      <p:ext uri="{BB962C8B-B14F-4D97-AF65-F5344CB8AC3E}">
        <p14:creationId xmlns:p14="http://schemas.microsoft.com/office/powerpoint/2010/main" val="266229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8</a:t>
            </a:fld>
            <a:endParaRPr kumimoji="1" lang="ja-JP" altLang="en-US"/>
          </a:p>
        </p:txBody>
      </p:sp>
    </p:spTree>
    <p:extLst>
      <p:ext uri="{BB962C8B-B14F-4D97-AF65-F5344CB8AC3E}">
        <p14:creationId xmlns:p14="http://schemas.microsoft.com/office/powerpoint/2010/main" val="133772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99803" y="1178222"/>
            <a:ext cx="9598819" cy="2506427"/>
          </a:xfrm>
        </p:spPr>
        <p:txBody>
          <a:bodyPr anchor="b"/>
          <a:lstStyle>
            <a:lvl1pPr algn="ctr">
              <a:defRPr sz="6298"/>
            </a:lvl1pPr>
          </a:lstStyle>
          <a:p>
            <a:r>
              <a:rPr lang="ja-JP" altLang="en-US"/>
              <a:t>マスター タイトルの書式設定</a:t>
            </a:r>
            <a:endParaRPr lang="en-US" dirty="0"/>
          </a:p>
        </p:txBody>
      </p:sp>
      <p:sp>
        <p:nvSpPr>
          <p:cNvPr id="3" name="Subtitle 2"/>
          <p:cNvSpPr>
            <a:spLocks noGrp="1"/>
          </p:cNvSpPr>
          <p:nvPr>
            <p:ph type="subTitle" idx="1"/>
          </p:nvPr>
        </p:nvSpPr>
        <p:spPr>
          <a:xfrm>
            <a:off x="1599803" y="3781306"/>
            <a:ext cx="9598819" cy="1738167"/>
          </a:xfrm>
        </p:spPr>
        <p:txBody>
          <a:bodyPr/>
          <a:lstStyle>
            <a:lvl1pPr marL="0" indent="0" algn="ctr">
              <a:buNone/>
              <a:defRPr sz="2519"/>
            </a:lvl1pPr>
            <a:lvl2pPr marL="479923" indent="0" algn="ctr">
              <a:buNone/>
              <a:defRPr sz="2099"/>
            </a:lvl2pPr>
            <a:lvl3pPr marL="959846" indent="0" algn="ctr">
              <a:buNone/>
              <a:defRPr sz="1889"/>
            </a:lvl3pPr>
            <a:lvl4pPr marL="1439769" indent="0" algn="ctr">
              <a:buNone/>
              <a:defRPr sz="1680"/>
            </a:lvl4pPr>
            <a:lvl5pPr marL="1919691" indent="0" algn="ctr">
              <a:buNone/>
              <a:defRPr sz="1680"/>
            </a:lvl5pPr>
            <a:lvl6pPr marL="2399614" indent="0" algn="ctr">
              <a:buNone/>
              <a:defRPr sz="1680"/>
            </a:lvl6pPr>
            <a:lvl7pPr marL="2879537" indent="0" algn="ctr">
              <a:buNone/>
              <a:defRPr sz="1680"/>
            </a:lvl7pPr>
            <a:lvl8pPr marL="3359460" indent="0" algn="ctr">
              <a:buNone/>
              <a:defRPr sz="1680"/>
            </a:lvl8pPr>
            <a:lvl9pPr marL="3839383"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7FF42D-F74A-42BE-8D06-C930012C13DD}" type="datetime1">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418644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DDF8A9-5178-434A-87B5-6A444874AE77}" type="datetime1">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849726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58873" y="383297"/>
            <a:ext cx="2759660"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79892" y="383297"/>
            <a:ext cx="8119001"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3DF368-F80A-45E5-A0FC-B7931D351735}" type="datetime1">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26698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E40889D2-C05A-4D6F-8B6E-8DCC05FAD8B5}" type="datetime1">
              <a:rPr kumimoji="1" lang="ja-JP" altLang="en-US" smtClean="0"/>
              <a:t>2025/1/10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764706" y="120944"/>
            <a:ext cx="882295" cy="377917"/>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49564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B777CC-B489-4C28-A286-E1F2CF2B55DD}" type="datetime1">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48623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226" y="1794830"/>
            <a:ext cx="11038642" cy="2994714"/>
          </a:xfrm>
        </p:spPr>
        <p:txBody>
          <a:bodyPr anchor="b"/>
          <a:lstStyle>
            <a:lvl1pPr>
              <a:defRPr sz="629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226" y="4817875"/>
            <a:ext cx="11038642" cy="1574849"/>
          </a:xfrm>
        </p:spPr>
        <p:txBody>
          <a:bodyPr/>
          <a:lstStyle>
            <a:lvl1pPr marL="0" indent="0">
              <a:buNone/>
              <a:defRPr sz="2519">
                <a:solidFill>
                  <a:schemeClr val="tx1">
                    <a:tint val="75000"/>
                  </a:schemeClr>
                </a:solidFill>
              </a:defRPr>
            </a:lvl1pPr>
            <a:lvl2pPr marL="479923" indent="0">
              <a:buNone/>
              <a:defRPr sz="2099">
                <a:solidFill>
                  <a:schemeClr val="tx1">
                    <a:tint val="75000"/>
                  </a:schemeClr>
                </a:solidFill>
              </a:defRPr>
            </a:lvl2pPr>
            <a:lvl3pPr marL="959846" indent="0">
              <a:buNone/>
              <a:defRPr sz="1889">
                <a:solidFill>
                  <a:schemeClr val="tx1">
                    <a:tint val="75000"/>
                  </a:schemeClr>
                </a:solidFill>
              </a:defRPr>
            </a:lvl3pPr>
            <a:lvl4pPr marL="1439769" indent="0">
              <a:buNone/>
              <a:defRPr sz="1680">
                <a:solidFill>
                  <a:schemeClr val="tx1">
                    <a:tint val="75000"/>
                  </a:schemeClr>
                </a:solidFill>
              </a:defRPr>
            </a:lvl4pPr>
            <a:lvl5pPr marL="1919691" indent="0">
              <a:buNone/>
              <a:defRPr sz="1680">
                <a:solidFill>
                  <a:schemeClr val="tx1">
                    <a:tint val="75000"/>
                  </a:schemeClr>
                </a:solidFill>
              </a:defRPr>
            </a:lvl5pPr>
            <a:lvl6pPr marL="2399614" indent="0">
              <a:buNone/>
              <a:defRPr sz="1680">
                <a:solidFill>
                  <a:schemeClr val="tx1">
                    <a:tint val="75000"/>
                  </a:schemeClr>
                </a:solidFill>
              </a:defRPr>
            </a:lvl6pPr>
            <a:lvl7pPr marL="2879537" indent="0">
              <a:buNone/>
              <a:defRPr sz="1680">
                <a:solidFill>
                  <a:schemeClr val="tx1">
                    <a:tint val="75000"/>
                  </a:schemeClr>
                </a:solidFill>
              </a:defRPr>
            </a:lvl7pPr>
            <a:lvl8pPr marL="3359460" indent="0">
              <a:buNone/>
              <a:defRPr sz="1680">
                <a:solidFill>
                  <a:schemeClr val="tx1">
                    <a:tint val="75000"/>
                  </a:schemeClr>
                </a:solidFill>
              </a:defRPr>
            </a:lvl8pPr>
            <a:lvl9pPr marL="3839383"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2D1D0E-04E4-44B5-9C97-2C260AE41241}" type="datetime1">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36110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79892" y="1916484"/>
            <a:ext cx="5439331"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79202" y="1916484"/>
            <a:ext cx="5439331"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D2FEF4-F996-4925-990D-10D8305610D6}" type="datetime1">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96028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558" y="383297"/>
            <a:ext cx="11038642"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559" y="1764832"/>
            <a:ext cx="5414333" cy="864917"/>
          </a:xfrm>
        </p:spPr>
        <p:txBody>
          <a:bodyPr anchor="b"/>
          <a:lstStyle>
            <a:lvl1pPr marL="0" indent="0">
              <a:buNone/>
              <a:defRPr sz="2519" b="1"/>
            </a:lvl1pPr>
            <a:lvl2pPr marL="479923" indent="0">
              <a:buNone/>
              <a:defRPr sz="2099"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881559" y="2629749"/>
            <a:ext cx="5414333"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79202" y="1764832"/>
            <a:ext cx="5440998" cy="864917"/>
          </a:xfrm>
        </p:spPr>
        <p:txBody>
          <a:bodyPr anchor="b"/>
          <a:lstStyle>
            <a:lvl1pPr marL="0" indent="0">
              <a:buNone/>
              <a:defRPr sz="2519" b="1"/>
            </a:lvl1pPr>
            <a:lvl2pPr marL="479923" indent="0">
              <a:buNone/>
              <a:defRPr sz="2099"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6479202" y="2629749"/>
            <a:ext cx="5440998"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A4F168-2FE4-4DB6-B7F5-4E333715E1F5}" type="datetime1">
              <a:rPr kumimoji="1" lang="ja-JP" altLang="en-US" smtClean="0"/>
              <a:t>2025/1/10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76101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0CA839-F110-40EA-BBD2-2D14D396702C}" type="datetime1">
              <a:rPr kumimoji="1" lang="ja-JP" altLang="en-US" smtClean="0"/>
              <a:t>2025/1/10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2871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2A5D-1070-4985-BB3E-10A9FC6D4507}" type="datetime1">
              <a:rPr kumimoji="1" lang="ja-JP" altLang="en-US" smtClean="0"/>
              <a:t>2025/1/10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10214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559" y="479954"/>
            <a:ext cx="4127825"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5440997" y="1036569"/>
            <a:ext cx="6479203" cy="5116178"/>
          </a:xfrm>
        </p:spPr>
        <p:txBody>
          <a:bodyPr/>
          <a:lstStyle>
            <a:lvl1pPr>
              <a:defRPr sz="3359"/>
            </a:lvl1pPr>
            <a:lvl2pPr>
              <a:defRPr sz="2939"/>
            </a:lvl2pPr>
            <a:lvl3pPr>
              <a:defRPr sz="2519"/>
            </a:lvl3pPr>
            <a:lvl4pPr>
              <a:defRPr sz="2099"/>
            </a:lvl4pPr>
            <a:lvl5pPr>
              <a:defRPr sz="2099"/>
            </a:lvl5pPr>
            <a:lvl6pPr>
              <a:defRPr sz="2099"/>
            </a:lvl6pPr>
            <a:lvl7pPr>
              <a:defRPr sz="2099"/>
            </a:lvl7pPr>
            <a:lvl8pPr>
              <a:defRPr sz="2099"/>
            </a:lvl8pPr>
            <a:lvl9pPr>
              <a:defRPr sz="20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559" y="2159794"/>
            <a:ext cx="4127825" cy="4001285"/>
          </a:xfrm>
        </p:spPr>
        <p:txBody>
          <a:bodyPr/>
          <a:lstStyle>
            <a:lvl1pPr marL="0" indent="0">
              <a:buNone/>
              <a:defRPr sz="1680"/>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DDF8A9-5178-434A-87B5-6A444874AE77}" type="datetime1">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193623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559" y="479954"/>
            <a:ext cx="4127825"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0997" y="1036569"/>
            <a:ext cx="6479203" cy="5116178"/>
          </a:xfrm>
        </p:spPr>
        <p:txBody>
          <a:bodyPr anchor="t"/>
          <a:lstStyle>
            <a:lvl1pPr marL="0" indent="0">
              <a:buNone/>
              <a:defRPr sz="3359"/>
            </a:lvl1pPr>
            <a:lvl2pPr marL="479923" indent="0">
              <a:buNone/>
              <a:defRPr sz="2939"/>
            </a:lvl2pPr>
            <a:lvl3pPr marL="959846" indent="0">
              <a:buNone/>
              <a:defRPr sz="2519"/>
            </a:lvl3pPr>
            <a:lvl4pPr marL="1439769" indent="0">
              <a:buNone/>
              <a:defRPr sz="2099"/>
            </a:lvl4pPr>
            <a:lvl5pPr marL="1919691" indent="0">
              <a:buNone/>
              <a:defRPr sz="2099"/>
            </a:lvl5pPr>
            <a:lvl6pPr marL="2399614" indent="0">
              <a:buNone/>
              <a:defRPr sz="2099"/>
            </a:lvl6pPr>
            <a:lvl7pPr marL="2879537" indent="0">
              <a:buNone/>
              <a:defRPr sz="2099"/>
            </a:lvl7pPr>
            <a:lvl8pPr marL="3359460" indent="0">
              <a:buNone/>
              <a:defRPr sz="2099"/>
            </a:lvl8pPr>
            <a:lvl9pPr marL="3839383" indent="0">
              <a:buNone/>
              <a:defRPr sz="209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559" y="2159794"/>
            <a:ext cx="4127825" cy="4001285"/>
          </a:xfrm>
        </p:spPr>
        <p:txBody>
          <a:bodyPr/>
          <a:lstStyle>
            <a:lvl1pPr marL="0" indent="0">
              <a:buNone/>
              <a:defRPr sz="1680"/>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C8CF6-39F4-4AA6-99F9-A7EA700326B3}" type="datetime1">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77748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9892" y="383297"/>
            <a:ext cx="11038642"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79892" y="1916484"/>
            <a:ext cx="11038642"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79892" y="6672697"/>
            <a:ext cx="2879646"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31DDF8A9-5178-434A-87B5-6A444874AE77}" type="datetime1">
              <a:rPr kumimoji="1" lang="ja-JP" altLang="en-US" smtClean="0"/>
              <a:t>2025/1/10</a:t>
            </a:fld>
            <a:endParaRPr kumimoji="1" lang="ja-JP" altLang="en-US"/>
          </a:p>
        </p:txBody>
      </p:sp>
      <p:sp>
        <p:nvSpPr>
          <p:cNvPr id="5" name="Footer Placeholder 4"/>
          <p:cNvSpPr>
            <a:spLocks noGrp="1"/>
          </p:cNvSpPr>
          <p:nvPr>
            <p:ph type="ftr" sz="quarter" idx="3"/>
          </p:nvPr>
        </p:nvSpPr>
        <p:spPr>
          <a:xfrm>
            <a:off x="4239479" y="6672697"/>
            <a:ext cx="4319468"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38887" y="6672697"/>
            <a:ext cx="2879646"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5861967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defTabSz="959846"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61" indent="-239961" algn="l" defTabSz="959846"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884" indent="-239961" algn="l" defTabSz="959846" rtl="0" eaLnBrk="1" latinLnBrk="0" hangingPunct="1">
        <a:lnSpc>
          <a:spcPct val="90000"/>
        </a:lnSpc>
        <a:spcBef>
          <a:spcPts val="525"/>
        </a:spcBef>
        <a:buFont typeface="Arial" panose="020B0604020202020204" pitchFamily="34" charset="0"/>
        <a:buChar char="•"/>
        <a:defRPr kumimoji="1" sz="2519" kern="1200">
          <a:solidFill>
            <a:schemeClr val="tx1"/>
          </a:solidFill>
          <a:latin typeface="+mn-lt"/>
          <a:ea typeface="+mn-ea"/>
          <a:cs typeface="+mn-cs"/>
        </a:defRPr>
      </a:lvl2pPr>
      <a:lvl3pPr marL="1199807" indent="-239961" algn="l" defTabSz="959846" rtl="0" eaLnBrk="1" latinLnBrk="0" hangingPunct="1">
        <a:lnSpc>
          <a:spcPct val="90000"/>
        </a:lnSpc>
        <a:spcBef>
          <a:spcPts val="525"/>
        </a:spcBef>
        <a:buFont typeface="Arial" panose="020B0604020202020204" pitchFamily="34" charset="0"/>
        <a:buChar char="•"/>
        <a:defRPr kumimoji="1" sz="2099" kern="1200">
          <a:solidFill>
            <a:schemeClr val="tx1"/>
          </a:solidFill>
          <a:latin typeface="+mn-lt"/>
          <a:ea typeface="+mn-ea"/>
          <a:cs typeface="+mn-cs"/>
        </a:defRPr>
      </a:lvl3pPr>
      <a:lvl4pPr marL="1679730"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4pPr>
      <a:lvl5pPr marL="2159653"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5pPr>
      <a:lvl6pPr marL="2639576"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6pPr>
      <a:lvl7pPr marL="3119498"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7pPr>
      <a:lvl8pPr marL="3599421"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8pPr>
      <a:lvl9pPr marL="4079344"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9pPr>
    </p:bodyStyle>
    <p:otherStyle>
      <a:defPPr>
        <a:defRPr lang="en-US"/>
      </a:defPPr>
      <a:lvl1pPr marL="0" algn="l" defTabSz="959846" rtl="0" eaLnBrk="1" latinLnBrk="0" hangingPunct="1">
        <a:defRPr kumimoji="1" sz="1889" kern="1200">
          <a:solidFill>
            <a:schemeClr val="tx1"/>
          </a:solidFill>
          <a:latin typeface="+mn-lt"/>
          <a:ea typeface="+mn-ea"/>
          <a:cs typeface="+mn-cs"/>
        </a:defRPr>
      </a:lvl1pPr>
      <a:lvl2pPr marL="479923" algn="l" defTabSz="959846" rtl="0" eaLnBrk="1" latinLnBrk="0" hangingPunct="1">
        <a:defRPr kumimoji="1" sz="1889" kern="1200">
          <a:solidFill>
            <a:schemeClr val="tx1"/>
          </a:solidFill>
          <a:latin typeface="+mn-lt"/>
          <a:ea typeface="+mn-ea"/>
          <a:cs typeface="+mn-cs"/>
        </a:defRPr>
      </a:lvl2pPr>
      <a:lvl3pPr marL="959846" algn="l" defTabSz="959846" rtl="0" eaLnBrk="1" latinLnBrk="0" hangingPunct="1">
        <a:defRPr kumimoji="1" sz="1889" kern="1200">
          <a:solidFill>
            <a:schemeClr val="tx1"/>
          </a:solidFill>
          <a:latin typeface="+mn-lt"/>
          <a:ea typeface="+mn-ea"/>
          <a:cs typeface="+mn-cs"/>
        </a:defRPr>
      </a:lvl3pPr>
      <a:lvl4pPr marL="1439769" algn="l" defTabSz="959846" rtl="0" eaLnBrk="1" latinLnBrk="0" hangingPunct="1">
        <a:defRPr kumimoji="1" sz="1889" kern="1200">
          <a:solidFill>
            <a:schemeClr val="tx1"/>
          </a:solidFill>
          <a:latin typeface="+mn-lt"/>
          <a:ea typeface="+mn-ea"/>
          <a:cs typeface="+mn-cs"/>
        </a:defRPr>
      </a:lvl4pPr>
      <a:lvl5pPr marL="1919691" algn="l" defTabSz="959846" rtl="0" eaLnBrk="1" latinLnBrk="0" hangingPunct="1">
        <a:defRPr kumimoji="1" sz="1889" kern="1200">
          <a:solidFill>
            <a:schemeClr val="tx1"/>
          </a:solidFill>
          <a:latin typeface="+mn-lt"/>
          <a:ea typeface="+mn-ea"/>
          <a:cs typeface="+mn-cs"/>
        </a:defRPr>
      </a:lvl5pPr>
      <a:lvl6pPr marL="2399614" algn="l" defTabSz="959846" rtl="0" eaLnBrk="1" latinLnBrk="0" hangingPunct="1">
        <a:defRPr kumimoji="1" sz="1889" kern="1200">
          <a:solidFill>
            <a:schemeClr val="tx1"/>
          </a:solidFill>
          <a:latin typeface="+mn-lt"/>
          <a:ea typeface="+mn-ea"/>
          <a:cs typeface="+mn-cs"/>
        </a:defRPr>
      </a:lvl6pPr>
      <a:lvl7pPr marL="2879537" algn="l" defTabSz="959846" rtl="0" eaLnBrk="1" latinLnBrk="0" hangingPunct="1">
        <a:defRPr kumimoji="1" sz="1889" kern="1200">
          <a:solidFill>
            <a:schemeClr val="tx1"/>
          </a:solidFill>
          <a:latin typeface="+mn-lt"/>
          <a:ea typeface="+mn-ea"/>
          <a:cs typeface="+mn-cs"/>
        </a:defRPr>
      </a:lvl7pPr>
      <a:lvl8pPr marL="3359460" algn="l" defTabSz="959846" rtl="0" eaLnBrk="1" latinLnBrk="0" hangingPunct="1">
        <a:defRPr kumimoji="1" sz="1889" kern="1200">
          <a:solidFill>
            <a:schemeClr val="tx1"/>
          </a:solidFill>
          <a:latin typeface="+mn-lt"/>
          <a:ea typeface="+mn-ea"/>
          <a:cs typeface="+mn-cs"/>
        </a:defRPr>
      </a:lvl8pPr>
      <a:lvl9pPr marL="3839383" algn="l" defTabSz="959846" rtl="0" eaLnBrk="1" latinLnBrk="0" hangingPunct="1">
        <a:defRPr kumimoji="1" sz="18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png"/><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3.png"/><Relationship Id="rId5" Type="http://schemas.openxmlformats.org/officeDocument/2006/relationships/image" Target="../media/image27.png"/><Relationship Id="rId10" Type="http://schemas.openxmlformats.org/officeDocument/2006/relationships/image" Target="../media/image14.png"/><Relationship Id="rId4" Type="http://schemas.openxmlformats.org/officeDocument/2006/relationships/image" Target="../media/image26.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令和６年度の事業報告・予定及び</a:t>
            </a:r>
            <a:endParaRPr kumimoji="1" lang="en-US" altLang="ja-JP" sz="3800" b="1" dirty="0">
              <a:solidFill>
                <a:schemeClr val="tx1"/>
              </a:solidFill>
              <a:latin typeface="Meiryo UI" panose="020B0604030504040204" pitchFamily="50" charset="-128"/>
              <a:ea typeface="Meiryo UI" panose="020B0604030504040204" pitchFamily="50" charset="-128"/>
            </a:endParaRPr>
          </a:p>
          <a:p>
            <a:pPr algn="ctr"/>
            <a:r>
              <a:rPr kumimoji="1" lang="ja-JP" altLang="en-US" sz="3800" b="1" dirty="0">
                <a:solidFill>
                  <a:schemeClr val="tx1"/>
                </a:solidFill>
                <a:latin typeface="Meiryo UI" panose="020B0604030504040204" pitchFamily="50" charset="-128"/>
                <a:ea typeface="Meiryo UI" panose="020B0604030504040204" pitchFamily="50" charset="-128"/>
              </a:rPr>
              <a:t>令和７年度以降の事業予定について</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608903" y="6237660"/>
            <a:ext cx="1569660" cy="865237"/>
          </a:xfrm>
          <a:prstGeom prst="rect">
            <a:avLst/>
          </a:prstGeom>
        </p:spPr>
        <p:txBody>
          <a:bodyPr wrap="none">
            <a:spAutoFit/>
          </a:bodyPr>
          <a:lstStyle/>
          <a:p>
            <a:pPr algn="ctr">
              <a:lnSpc>
                <a:spcPct val="150000"/>
              </a:lnSpc>
            </a:pPr>
            <a:r>
              <a:rPr kumimoji="1" lang="ja-JP" altLang="en-US" dirty="0">
                <a:latin typeface="Meiryo UI" panose="020B0604030504040204" pitchFamily="50" charset="-128"/>
                <a:ea typeface="Meiryo UI" panose="020B0604030504040204" pitchFamily="50" charset="-128"/>
              </a:rPr>
              <a:t>令和６年９月</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企画室連携課</a:t>
            </a:r>
            <a:endParaRPr kumimoji="1" lang="en-US" altLang="ja-JP"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1446212" y="2578552"/>
            <a:ext cx="9906000" cy="3516232"/>
            <a:chOff x="0" y="3470356"/>
            <a:chExt cx="9906000" cy="3516232"/>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8370" y="3699102"/>
              <a:ext cx="522149" cy="522149"/>
            </a:xfrm>
            <a:prstGeom prst="rect">
              <a:avLst/>
            </a:prstGeom>
          </p:spPr>
        </p:pic>
        <p:sp>
          <p:nvSpPr>
            <p:cNvPr id="6" name="テキスト ボックス 5"/>
            <p:cNvSpPr txBox="1"/>
            <p:nvPr/>
          </p:nvSpPr>
          <p:spPr>
            <a:xfrm>
              <a:off x="951066" y="5025821"/>
              <a:ext cx="8003873" cy="933974"/>
            </a:xfrm>
            <a:prstGeom prst="rect">
              <a:avLst/>
            </a:prstGeom>
            <a:noFill/>
          </p:spPr>
          <p:txBody>
            <a:bodyPr wrap="square" rtlCol="0">
              <a:spAutoFit/>
            </a:bodyPr>
            <a:lstStyle/>
            <a:p>
              <a:pPr>
                <a:lnSpc>
                  <a:spcPts val="2300"/>
                </a:lnSpc>
              </a:pPr>
              <a:r>
                <a:rPr kumimoji="1" lang="ja-JP" altLang="en-US" sz="1200"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アジェンダ”（</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）の理念に賛同し、</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年大阪・関西万博の地元都市として、</a:t>
              </a:r>
              <a:endParaRPr kumimoji="1" lang="en-US" altLang="ja-JP" sz="1200" dirty="0">
                <a:latin typeface="Meiryo UI" panose="020B0604030504040204" pitchFamily="50" charset="-128"/>
                <a:ea typeface="Meiryo UI" panose="020B0604030504040204" pitchFamily="50" charset="-128"/>
              </a:endParaRPr>
            </a:p>
            <a:p>
              <a:pPr>
                <a:lnSpc>
                  <a:spcPts val="2300"/>
                </a:lnSpc>
              </a:pPr>
              <a:r>
                <a:rPr kumimoji="1" lang="ja-JP" altLang="en-US" sz="1200" dirty="0">
                  <a:latin typeface="Meiryo UI" panose="020B0604030504040204" pitchFamily="50" charset="-128"/>
                  <a:ea typeface="Meiryo UI" panose="020B0604030504040204" pitchFamily="50" charset="-128"/>
                </a:rPr>
                <a:t>万博のテーマである「いのち輝く未来社会のデザイン」に向けて、</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1729359" y="6020470"/>
              <a:ext cx="5503702" cy="818622"/>
            </a:xfrm>
            <a:prstGeom prst="rect">
              <a:avLst/>
            </a:prstGeom>
            <a:noFill/>
          </p:spPr>
          <p:txBody>
            <a:bodyPr wrap="square" rtlCol="0">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２．</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0" y="3765974"/>
              <a:ext cx="9906000" cy="43875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00" b="1" u="sng" spc="488" dirty="0">
                  <a:solidFill>
                    <a:schemeClr val="tx1"/>
                  </a:solidFill>
                  <a:latin typeface="Meiryo UI" panose="020B0604030504040204" pitchFamily="50" charset="-128"/>
                  <a:ea typeface="Meiryo UI" panose="020B0604030504040204" pitchFamily="50" charset="-128"/>
                </a:rPr>
                <a:t>大阪</a:t>
              </a:r>
              <a:r>
                <a:rPr kumimoji="1" lang="en-US" altLang="zh-TW" sz="1600" b="1" u="sng" spc="488" dirty="0">
                  <a:solidFill>
                    <a:schemeClr val="tx1"/>
                  </a:solidFill>
                  <a:latin typeface="Meiryo UI" panose="020B0604030504040204" pitchFamily="50" charset="-128"/>
                  <a:ea typeface="Meiryo UI" panose="020B0604030504040204" pitchFamily="50" charset="-128"/>
                </a:rPr>
                <a:t>SDGs</a:t>
              </a:r>
              <a:r>
                <a:rPr kumimoji="1" lang="zh-TW" altLang="en-US" sz="1600" b="1" u="sng" spc="488"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3970" y="3755733"/>
              <a:ext cx="522149" cy="464362"/>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066" y="4346921"/>
              <a:ext cx="455228" cy="455228"/>
            </a:xfrm>
            <a:prstGeom prst="rect">
              <a:avLst/>
            </a:prstGeom>
          </p:spPr>
        </p:pic>
        <p:pic>
          <p:nvPicPr>
            <p:cNvPr id="11" name="図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2856" y="4346921"/>
              <a:ext cx="455228" cy="455228"/>
            </a:xfrm>
            <a:prstGeom prst="rect">
              <a:avLst/>
            </a:prstGeom>
          </p:spPr>
        </p:pic>
        <p:pic>
          <p:nvPicPr>
            <p:cNvPr id="12" name="図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4646" y="4346921"/>
              <a:ext cx="455228" cy="455228"/>
            </a:xfrm>
            <a:prstGeom prst="rect">
              <a:avLst/>
            </a:prstGeom>
          </p:spPr>
        </p:pic>
        <p:pic>
          <p:nvPicPr>
            <p:cNvPr id="13" name="図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8226" y="4346921"/>
              <a:ext cx="455228" cy="455228"/>
            </a:xfrm>
            <a:prstGeom prst="rect">
              <a:avLst/>
            </a:prstGeom>
          </p:spPr>
        </p:pic>
        <p:pic>
          <p:nvPicPr>
            <p:cNvPr id="14" name="図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81806" y="4346921"/>
              <a:ext cx="455228" cy="455228"/>
            </a:xfrm>
            <a:prstGeom prst="rect">
              <a:avLst/>
            </a:prstGeom>
          </p:spPr>
        </p:pic>
        <p:pic>
          <p:nvPicPr>
            <p:cNvPr id="15" name="図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66436" y="4346921"/>
              <a:ext cx="455228" cy="455228"/>
            </a:xfrm>
            <a:prstGeom prst="rect">
              <a:avLst/>
            </a:prstGeom>
          </p:spPr>
        </p:pic>
        <p:pic>
          <p:nvPicPr>
            <p:cNvPr id="16" name="図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10016" y="4346921"/>
              <a:ext cx="455228" cy="455228"/>
            </a:xfrm>
            <a:prstGeom prst="rect">
              <a:avLst/>
            </a:prstGeom>
          </p:spPr>
        </p:pic>
        <p:pic>
          <p:nvPicPr>
            <p:cNvPr id="17" name="図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53596" y="4346921"/>
              <a:ext cx="455228" cy="455228"/>
            </a:xfrm>
            <a:prstGeom prst="rect">
              <a:avLst/>
            </a:prstGeom>
          </p:spPr>
        </p:pic>
        <p:pic>
          <p:nvPicPr>
            <p:cNvPr id="18" name="図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25386" y="4346921"/>
              <a:ext cx="455228" cy="455228"/>
            </a:xfrm>
            <a:prstGeom prst="rect">
              <a:avLst/>
            </a:prstGeom>
          </p:spPr>
        </p:pic>
        <p:pic>
          <p:nvPicPr>
            <p:cNvPr id="19" name="図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197176" y="4346921"/>
              <a:ext cx="455228" cy="455228"/>
            </a:xfrm>
            <a:prstGeom prst="rect">
              <a:avLst/>
            </a:prstGeom>
          </p:spPr>
        </p:pic>
        <p:pic>
          <p:nvPicPr>
            <p:cNvPr id="20" name="図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140756" y="4346921"/>
              <a:ext cx="455228" cy="455228"/>
            </a:xfrm>
            <a:prstGeom prst="rect">
              <a:avLst/>
            </a:prstGeom>
          </p:spPr>
        </p:pic>
        <p:pic>
          <p:nvPicPr>
            <p:cNvPr id="21" name="図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084336" y="4346921"/>
              <a:ext cx="455228" cy="455228"/>
            </a:xfrm>
            <a:prstGeom prst="rect">
              <a:avLst/>
            </a:prstGeom>
          </p:spPr>
        </p:pic>
        <p:pic>
          <p:nvPicPr>
            <p:cNvPr id="22" name="図 2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668966" y="4346921"/>
              <a:ext cx="455228" cy="455228"/>
            </a:xfrm>
            <a:prstGeom prst="rect">
              <a:avLst/>
            </a:prstGeom>
          </p:spPr>
        </p:pic>
        <p:pic>
          <p:nvPicPr>
            <p:cNvPr id="23" name="図 2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12546" y="4346921"/>
              <a:ext cx="455228" cy="455228"/>
            </a:xfrm>
            <a:prstGeom prst="rect">
              <a:avLst/>
            </a:prstGeom>
          </p:spPr>
        </p:pic>
        <p:pic>
          <p:nvPicPr>
            <p:cNvPr id="24" name="図 2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56126" y="4346921"/>
              <a:ext cx="455228" cy="455228"/>
            </a:xfrm>
            <a:prstGeom prst="rect">
              <a:avLst/>
            </a:prstGeom>
          </p:spPr>
        </p:pic>
        <p:pic>
          <p:nvPicPr>
            <p:cNvPr id="25" name="図 2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027916" y="4346921"/>
              <a:ext cx="455228" cy="455228"/>
            </a:xfrm>
            <a:prstGeom prst="rect">
              <a:avLst/>
            </a:prstGeom>
          </p:spPr>
        </p:pic>
        <p:pic>
          <p:nvPicPr>
            <p:cNvPr id="26" name="図 2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499711" y="4346921"/>
              <a:ext cx="455228" cy="455228"/>
            </a:xfrm>
            <a:prstGeom prst="rect">
              <a:avLst/>
            </a:prstGeom>
          </p:spPr>
        </p:pic>
        <p:sp>
          <p:nvSpPr>
            <p:cNvPr id="27" name="正方形/長方形 26"/>
            <p:cNvSpPr/>
            <p:nvPr/>
          </p:nvSpPr>
          <p:spPr>
            <a:xfrm>
              <a:off x="657225" y="3470356"/>
              <a:ext cx="8580591" cy="3516232"/>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28" name="正方形/長方形 27">
            <a:extLst>
              <a:ext uri="{FF2B5EF4-FFF2-40B4-BE49-F238E27FC236}">
                <a16:creationId xmlns:a16="http://schemas.microsoft.com/office/drawing/2014/main" id="{5C9DFC2F-892D-441D-B72B-2658157091AB}"/>
              </a:ext>
            </a:extLst>
          </p:cNvPr>
          <p:cNvSpPr/>
          <p:nvPr/>
        </p:nvSpPr>
        <p:spPr>
          <a:xfrm>
            <a:off x="8758163" y="6085744"/>
            <a:ext cx="1954381" cy="271036"/>
          </a:xfrm>
          <a:prstGeom prst="rect">
            <a:avLst/>
          </a:prstGeom>
        </p:spPr>
        <p:txBody>
          <a:bodyPr wrap="none">
            <a:spAutoFit/>
          </a:bodyPr>
          <a:lstStyle/>
          <a:p>
            <a:pPr>
              <a:lnSpc>
                <a:spcPct val="150000"/>
              </a:lnSpc>
            </a:pPr>
            <a:r>
              <a:rPr lang="en-US" altLang="ja-JP" sz="900" dirty="0">
                <a:latin typeface="+mn-ea"/>
              </a:rPr>
              <a:t>2021</a:t>
            </a:r>
            <a:r>
              <a:rPr lang="ja-JP" altLang="en-US" sz="900" dirty="0">
                <a:latin typeface="+mn-ea"/>
              </a:rPr>
              <a:t>年（令和</a:t>
            </a:r>
            <a:r>
              <a:rPr lang="en-US" altLang="ja-JP" sz="900" dirty="0">
                <a:latin typeface="+mn-ea"/>
              </a:rPr>
              <a:t>3</a:t>
            </a:r>
            <a:r>
              <a:rPr lang="ja-JP" altLang="en-US" sz="900" dirty="0">
                <a:latin typeface="+mn-ea"/>
              </a:rPr>
              <a:t>年）</a:t>
            </a:r>
            <a:r>
              <a:rPr lang="en-US" altLang="ja-JP" sz="900" dirty="0">
                <a:latin typeface="+mn-ea"/>
              </a:rPr>
              <a:t>1</a:t>
            </a:r>
            <a:r>
              <a:rPr lang="ja-JP" altLang="en-US" sz="900" dirty="0">
                <a:latin typeface="+mn-ea"/>
              </a:rPr>
              <a:t>月</a:t>
            </a:r>
            <a:r>
              <a:rPr lang="en-US" altLang="ja-JP" sz="900" dirty="0">
                <a:latin typeface="+mn-ea"/>
              </a:rPr>
              <a:t>22</a:t>
            </a:r>
            <a:r>
              <a:rPr lang="ja-JP" altLang="en-US" sz="900" dirty="0">
                <a:latin typeface="+mn-ea"/>
              </a:rPr>
              <a:t>日 策定</a:t>
            </a:r>
            <a:endParaRPr lang="en-US" altLang="ja-JP" sz="900" dirty="0">
              <a:latin typeface="+mn-ea"/>
            </a:endParaRPr>
          </a:p>
        </p:txBody>
      </p:sp>
      <p:graphicFrame>
        <p:nvGraphicFramePr>
          <p:cNvPr id="29" name="表 28">
            <a:extLst>
              <a:ext uri="{FF2B5EF4-FFF2-40B4-BE49-F238E27FC236}">
                <a16:creationId xmlns:a16="http://schemas.microsoft.com/office/drawing/2014/main" id="{1D3E4DC8-8187-46C6-BEEB-317FB681DB8B}"/>
              </a:ext>
            </a:extLst>
          </p:cNvPr>
          <p:cNvGraphicFramePr>
            <a:graphicFrameLocks noGrp="1"/>
          </p:cNvGraphicFramePr>
          <p:nvPr>
            <p:extLst>
              <p:ext uri="{D42A27DB-BD31-4B8C-83A1-F6EECF244321}">
                <p14:modId xmlns:p14="http://schemas.microsoft.com/office/powerpoint/2010/main" val="287280011"/>
              </p:ext>
            </p:extLst>
          </p:nvPr>
        </p:nvGraphicFramePr>
        <p:xfrm>
          <a:off x="10106955" y="188890"/>
          <a:ext cx="2405336" cy="462178"/>
        </p:xfrm>
        <a:graphic>
          <a:graphicData uri="http://schemas.openxmlformats.org/drawingml/2006/table">
            <a:tbl>
              <a:tblPr firstRow="1" bandRow="1">
                <a:tableStyleId>{5C22544A-7EE6-4342-B048-85BDC9FD1C3A}</a:tableStyleId>
              </a:tblPr>
              <a:tblGrid>
                <a:gridCol w="1202668">
                  <a:extLst>
                    <a:ext uri="{9D8B030D-6E8A-4147-A177-3AD203B41FA5}">
                      <a16:colId xmlns:a16="http://schemas.microsoft.com/office/drawing/2014/main" val="526443587"/>
                    </a:ext>
                  </a:extLst>
                </a:gridCol>
                <a:gridCol w="1202668">
                  <a:extLst>
                    <a:ext uri="{9D8B030D-6E8A-4147-A177-3AD203B41FA5}">
                      <a16:colId xmlns:a16="http://schemas.microsoft.com/office/drawing/2014/main" val="3631240380"/>
                    </a:ext>
                  </a:extLst>
                </a:gridCol>
              </a:tblGrid>
              <a:tr h="243418">
                <a:tc gridSpan="2">
                  <a:txBody>
                    <a:bodyPr/>
                    <a:lstStyle/>
                    <a:p>
                      <a:pPr algn="ctr"/>
                      <a:r>
                        <a:rPr kumimoji="1" lang="zh-TW" altLang="en-US" sz="800" b="0" dirty="0">
                          <a:solidFill>
                            <a:schemeClr val="tx1"/>
                          </a:solidFill>
                          <a:latin typeface="Meiryo UI" panose="020B0604030504040204" pitchFamily="50" charset="-128"/>
                          <a:ea typeface="Meiryo UI" panose="020B0604030504040204" pitchFamily="50" charset="-128"/>
                        </a:rPr>
                        <a:t>令和</a:t>
                      </a:r>
                      <a:r>
                        <a:rPr kumimoji="1" lang="en-US" altLang="zh-TW" sz="800" b="0" dirty="0">
                          <a:solidFill>
                            <a:schemeClr val="tx1"/>
                          </a:solidFill>
                          <a:latin typeface="Meiryo UI" panose="020B0604030504040204" pitchFamily="50" charset="-128"/>
                          <a:ea typeface="Meiryo UI" panose="020B0604030504040204" pitchFamily="50" charset="-128"/>
                        </a:rPr>
                        <a:t>6</a:t>
                      </a:r>
                      <a:r>
                        <a:rPr kumimoji="1" lang="zh-TW" altLang="en-US" sz="800" b="0" dirty="0">
                          <a:solidFill>
                            <a:schemeClr val="tx1"/>
                          </a:solidFill>
                          <a:latin typeface="Meiryo UI" panose="020B0604030504040204" pitchFamily="50" charset="-128"/>
                          <a:ea typeface="Meiryo UI" panose="020B0604030504040204" pitchFamily="50" charset="-128"/>
                        </a:rPr>
                        <a:t>年度 大阪府</a:t>
                      </a:r>
                      <a:r>
                        <a:rPr kumimoji="1" lang="en-US" altLang="zh-TW" sz="800" b="0" dirty="0">
                          <a:solidFill>
                            <a:schemeClr val="tx1"/>
                          </a:solidFill>
                          <a:latin typeface="Meiryo UI" panose="020B0604030504040204" pitchFamily="50" charset="-128"/>
                          <a:ea typeface="Meiryo UI" panose="020B0604030504040204" pitchFamily="50" charset="-128"/>
                        </a:rPr>
                        <a:t>SDGs</a:t>
                      </a:r>
                      <a:r>
                        <a:rPr kumimoji="1" lang="zh-TW" altLang="en-US" sz="800" b="0" dirty="0">
                          <a:solidFill>
                            <a:schemeClr val="tx1"/>
                          </a:solidFill>
                          <a:latin typeface="Meiryo UI" panose="020B0604030504040204" pitchFamily="50" charset="-128"/>
                          <a:ea typeface="Meiryo UI" panose="020B0604030504040204" pitchFamily="50" charset="-128"/>
                        </a:rPr>
                        <a:t>有識者会議（第</a:t>
                      </a:r>
                      <a:r>
                        <a:rPr kumimoji="1" lang="en-US" altLang="zh-TW" sz="800" b="0" dirty="0">
                          <a:solidFill>
                            <a:schemeClr val="tx1"/>
                          </a:solidFill>
                          <a:latin typeface="Meiryo UI" panose="020B0604030504040204" pitchFamily="50" charset="-128"/>
                          <a:ea typeface="Meiryo UI" panose="020B0604030504040204" pitchFamily="50" charset="-128"/>
                        </a:rPr>
                        <a:t>1</a:t>
                      </a:r>
                      <a:r>
                        <a:rPr kumimoji="1" lang="zh-TW" altLang="en-US" sz="800" b="0" dirty="0">
                          <a:solidFill>
                            <a:schemeClr val="tx1"/>
                          </a:solidFill>
                          <a:latin typeface="Meiryo UI" panose="020B0604030504040204" pitchFamily="50" charset="-128"/>
                          <a:ea typeface="Meiryo UI" panose="020B0604030504040204" pitchFamily="50" charset="-128"/>
                        </a:rPr>
                        <a:t>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935248060"/>
                  </a:ext>
                </a:extLst>
              </a:tr>
              <a:tr h="218760">
                <a:tc>
                  <a:txBody>
                    <a:bodyPr/>
                    <a:lstStyle/>
                    <a:p>
                      <a:pPr algn="ctr"/>
                      <a:r>
                        <a:rPr kumimoji="1" lang="ja-JP" altLang="en-US" sz="800" b="0" dirty="0">
                          <a:latin typeface="Meiryo UI" panose="020B0604030504040204" pitchFamily="50" charset="-128"/>
                          <a:ea typeface="Meiryo UI" panose="020B0604030504040204" pitchFamily="50" charset="-128"/>
                        </a:rPr>
                        <a:t>令和</a:t>
                      </a:r>
                      <a:r>
                        <a:rPr kumimoji="1" lang="en-US" altLang="ja-JP" sz="800" b="0" dirty="0">
                          <a:latin typeface="Meiryo UI" panose="020B0604030504040204" pitchFamily="50" charset="-128"/>
                          <a:ea typeface="Meiryo UI" panose="020B0604030504040204" pitchFamily="50" charset="-128"/>
                        </a:rPr>
                        <a:t>6</a:t>
                      </a:r>
                      <a:r>
                        <a:rPr kumimoji="1" lang="ja-JP" altLang="en-US" sz="800" b="0" dirty="0">
                          <a:latin typeface="Meiryo UI" panose="020B0604030504040204" pitchFamily="50" charset="-128"/>
                          <a:ea typeface="Meiryo UI" panose="020B0604030504040204" pitchFamily="50" charset="-128"/>
                        </a:rPr>
                        <a:t>年</a:t>
                      </a:r>
                      <a:r>
                        <a:rPr kumimoji="1" lang="en-US" altLang="ja-JP" sz="800" b="0" dirty="0">
                          <a:latin typeface="Meiryo UI" panose="020B0604030504040204" pitchFamily="50" charset="-128"/>
                          <a:ea typeface="Meiryo UI" panose="020B0604030504040204" pitchFamily="50" charset="-128"/>
                        </a:rPr>
                        <a:t>9</a:t>
                      </a:r>
                      <a:r>
                        <a:rPr kumimoji="1" lang="ja-JP" altLang="en-US" sz="800" b="0" dirty="0">
                          <a:latin typeface="Meiryo UI" panose="020B0604030504040204" pitchFamily="50" charset="-128"/>
                          <a:ea typeface="Meiryo UI" panose="020B0604030504040204" pitchFamily="50" charset="-128"/>
                        </a:rPr>
                        <a:t>月</a:t>
                      </a:r>
                      <a:r>
                        <a:rPr kumimoji="1" lang="en-US" altLang="ja-JP" sz="800" b="0" dirty="0">
                          <a:latin typeface="Meiryo UI" panose="020B0604030504040204" pitchFamily="50" charset="-128"/>
                          <a:ea typeface="Meiryo UI" panose="020B0604030504040204" pitchFamily="50" charset="-128"/>
                        </a:rPr>
                        <a:t>3</a:t>
                      </a:r>
                      <a:r>
                        <a:rPr kumimoji="1" lang="ja-JP" altLang="en-US" sz="800" b="0" dirty="0">
                          <a:latin typeface="Meiryo UI" panose="020B0604030504040204" pitchFamily="50" charset="-128"/>
                          <a:ea typeface="Meiryo UI" panose="020B0604030504040204" pitchFamily="50"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b="0" dirty="0">
                          <a:latin typeface="Meiryo UI" panose="020B0604030504040204" pitchFamily="50" charset="-128"/>
                          <a:ea typeface="Meiryo UI" panose="020B0604030504040204" pitchFamily="50" charset="-128"/>
                        </a:rPr>
                        <a:t>資料</a:t>
                      </a:r>
                      <a:r>
                        <a:rPr kumimoji="1" lang="en-US" altLang="ja-JP" sz="800" b="0" dirty="0">
                          <a:latin typeface="Meiryo UI" panose="020B0604030504040204" pitchFamily="50" charset="-128"/>
                          <a:ea typeface="Meiryo UI" panose="020B0604030504040204" pitchFamily="50" charset="-128"/>
                        </a:rPr>
                        <a:t>1</a:t>
                      </a:r>
                      <a:endParaRPr kumimoji="1" lang="ja-JP" altLang="en-US" sz="8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896554"/>
                  </a:ext>
                </a:extLst>
              </a:tr>
            </a:tbl>
          </a:graphicData>
        </a:graphic>
      </p:graphicFrame>
    </p:spTree>
    <p:extLst>
      <p:ext uri="{BB962C8B-B14F-4D97-AF65-F5344CB8AC3E}">
        <p14:creationId xmlns:p14="http://schemas.microsoft.com/office/powerpoint/2010/main" val="164653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4000" y="940232"/>
            <a:ext cx="12347903" cy="6201698"/>
          </a:xfrm>
          <a:prstGeom prst="rect">
            <a:avLst/>
          </a:prstGeom>
          <a:solidFill>
            <a:schemeClr val="bg1">
              <a:lumMod val="95000"/>
            </a:schemeClr>
          </a:solidFill>
        </p:spPr>
        <p:txBody>
          <a:bodyPr wrap="square">
            <a:spAutoFit/>
          </a:bodyPr>
          <a:lstStyle/>
          <a:p>
            <a:r>
              <a:rPr lang="ja-JP" altLang="en-US" sz="1600" b="1" dirty="0">
                <a:latin typeface="Meiryo UI" panose="020B0604030504040204" pitchFamily="50" charset="-128"/>
                <a:ea typeface="Meiryo UI" panose="020B0604030504040204" pitchFamily="50" charset="-128"/>
              </a:rPr>
              <a:t>〇</a:t>
            </a:r>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TEAM EXPO 2025</a:t>
            </a:r>
            <a:r>
              <a:rPr lang="ja-JP" altLang="en-US" sz="1600" b="1" dirty="0">
                <a:latin typeface="Meiryo UI" panose="020B0604030504040204" pitchFamily="50" charset="-128"/>
                <a:ea typeface="Meiryo UI" panose="020B0604030504040204" pitchFamily="50" charset="-128"/>
              </a:rPr>
              <a:t>」プログラム／共創チャレンジ</a:t>
            </a:r>
            <a:endParaRPr lang="en-US" altLang="ja-JP" sz="16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府の取組みのさらなる発信のため、 “私の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宣言プロジェクト”と“</a:t>
            </a:r>
            <a:r>
              <a:rPr lang="en-US" altLang="ja-JP" sz="1400" dirty="0">
                <a:latin typeface="Meiryo UI" panose="020B0604030504040204" pitchFamily="50" charset="-128"/>
                <a:ea typeface="Meiryo UI" panose="020B0604030504040204" pitchFamily="50" charset="-128"/>
              </a:rPr>
              <a:t>OSAKA SDGs</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Forum</a:t>
            </a:r>
            <a:r>
              <a:rPr lang="ja-JP" altLang="en-US" sz="1400" dirty="0">
                <a:latin typeface="Meiryo UI" panose="020B0604030504040204" pitchFamily="50" charset="-128"/>
                <a:ea typeface="Meiryo UI" panose="020B0604030504040204" pitchFamily="50" charset="-128"/>
              </a:rPr>
              <a:t>”を共創チャレンジとして登録</a:t>
            </a:r>
            <a:endParaRPr lang="en-US" altLang="ja-JP" sz="1400" dirty="0">
              <a:latin typeface="Meiryo UI" panose="020B0604030504040204" pitchFamily="50" charset="-128"/>
              <a:ea typeface="Meiryo UI" panose="020B0604030504040204" pitchFamily="50" charset="-128"/>
            </a:endParaRPr>
          </a:p>
          <a:p>
            <a:pPr marL="714375" indent="-85725">
              <a:spcBef>
                <a:spcPts val="600"/>
              </a:spcBef>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「共創チャレンジ」：大阪・関西万博のテーマ「いのち輝く未来社会のデザイン」を実現（または</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の達成に貢献）するため、</a:t>
            </a:r>
            <a:endParaRPr lang="en-US" altLang="ja-JP" sz="1100" dirty="0">
              <a:latin typeface="Meiryo UI" panose="020B0604030504040204" pitchFamily="50" charset="-128"/>
              <a:ea typeface="Meiryo UI" panose="020B0604030504040204" pitchFamily="50" charset="-128"/>
            </a:endParaRPr>
          </a:p>
          <a:p>
            <a:pPr marL="714375" indent="-85725">
              <a:spcBef>
                <a:spcPts val="600"/>
              </a:spcBef>
            </a:pPr>
            <a:r>
              <a:rPr lang="ja-JP" altLang="en-US" sz="1100" dirty="0">
                <a:latin typeface="Meiryo UI" panose="020B0604030504040204" pitchFamily="50" charset="-128"/>
                <a:ea typeface="Meiryo UI" panose="020B0604030504040204" pitchFamily="50" charset="-128"/>
              </a:rPr>
              <a:t>　　　　　　　　　　　　　 自らが主体となって共創しながら未来に向けて行う具体的な活動です。</a:t>
            </a:r>
            <a:endParaRPr lang="en-US" altLang="ja-JP" sz="1100" dirty="0">
              <a:solidFill>
                <a:srgbClr val="000000"/>
              </a:solidFill>
              <a:latin typeface="Meiryo UI" panose="020B0604030504040204" pitchFamily="50" charset="-128"/>
              <a:ea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endParaRPr lang="en-US" altLang="ja-JP" sz="1100" b="1" dirty="0">
              <a:solidFill>
                <a:srgbClr val="000000"/>
              </a:solidFill>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〇</a:t>
            </a:r>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大阪・関西万博との連携</a:t>
            </a:r>
            <a:endParaRPr lang="en-US" altLang="ja-JP" sz="16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・イベント等の会場で、大阪・関西万博と</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a:t>
            </a:r>
            <a:r>
              <a:rPr lang="en-US" altLang="ja-JP" sz="1400"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（「いばらき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立命館</a:t>
            </a:r>
            <a:r>
              <a:rPr lang="en-US" altLang="ja-JP" sz="1400" dirty="0">
                <a:latin typeface="Meiryo UI" panose="020B0604030504040204" pitchFamily="50" charset="-128"/>
                <a:ea typeface="Meiryo UI" panose="020B0604030504040204" pitchFamily="50" charset="-128"/>
              </a:rPr>
              <a:t>DAY 2024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5/19</a:t>
            </a:r>
            <a:r>
              <a:rPr lang="ja-JP" altLang="en-US" sz="1400" dirty="0">
                <a:latin typeface="Meiryo UI" panose="020B0604030504040204" pitchFamily="50" charset="-128"/>
                <a:ea typeface="Meiryo UI" panose="020B0604030504040204" pitchFamily="50" charset="-128"/>
              </a:rPr>
              <a:t>）など）</a:t>
            </a:r>
            <a:endParaRPr lang="en-US" altLang="ja-JP" sz="14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・大阪・関西万博</a:t>
            </a:r>
            <a:r>
              <a:rPr lang="en-US" altLang="ja-JP" sz="1400" dirty="0">
                <a:latin typeface="Meiryo UI" panose="020B0604030504040204" pitchFamily="50" charset="-128"/>
                <a:ea typeface="Meiryo UI" panose="020B0604030504040204" pitchFamily="50" charset="-128"/>
              </a:rPr>
              <a:t>300</a:t>
            </a:r>
            <a:r>
              <a:rPr lang="ja-JP" altLang="en-US" sz="1400" dirty="0">
                <a:latin typeface="Meiryo UI" panose="020B0604030504040204" pitchFamily="50" charset="-128"/>
                <a:ea typeface="Meiryo UI" panose="020B0604030504040204" pitchFamily="50" charset="-128"/>
              </a:rPr>
              <a:t>日前（</a:t>
            </a:r>
            <a:r>
              <a:rPr lang="en-US" altLang="ja-JP" sz="1400" dirty="0">
                <a:latin typeface="Meiryo UI" panose="020B0604030504040204" pitchFamily="50" charset="-128"/>
                <a:ea typeface="Meiryo UI" panose="020B0604030504040204" pitchFamily="50" charset="-128"/>
              </a:rPr>
              <a:t>6/17</a:t>
            </a:r>
            <a:r>
              <a:rPr lang="ja-JP" altLang="en-US" sz="1400" dirty="0">
                <a:latin typeface="Meiryo UI" panose="020B0604030504040204" pitchFamily="50" charset="-128"/>
                <a:ea typeface="Meiryo UI" panose="020B0604030504040204" pitchFamily="50" charset="-128"/>
              </a:rPr>
              <a:t>）（に、大阪</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公式</a:t>
            </a:r>
            <a:r>
              <a:rPr lang="en-US" altLang="ja-JP" sz="1400" dirty="0">
                <a:latin typeface="Meiryo UI" panose="020B0604030504040204" pitchFamily="50" charset="-128"/>
                <a:ea typeface="Meiryo UI" panose="020B0604030504040204" pitchFamily="50" charset="-128"/>
              </a:rPr>
              <a:t>X</a:t>
            </a:r>
            <a:r>
              <a:rPr lang="ja-JP" altLang="en-US" sz="1400" dirty="0">
                <a:latin typeface="Meiryo UI" panose="020B0604030504040204" pitchFamily="50" charset="-128"/>
                <a:ea typeface="Meiryo UI" panose="020B0604030504040204" pitchFamily="50" charset="-128"/>
              </a:rPr>
              <a:t>でキービジュアルを投稿</a:t>
            </a: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49627" y="1014285"/>
            <a:ext cx="2658849" cy="1230948"/>
          </a:xfrm>
          <a:prstGeom prst="rect">
            <a:avLst/>
          </a:prstGeom>
          <a:ln>
            <a:solidFill>
              <a:schemeClr val="bg1">
                <a:lumMod val="65000"/>
              </a:schemeClr>
            </a:solidFill>
          </a:ln>
        </p:spPr>
      </p:pic>
      <p:pic>
        <p:nvPicPr>
          <p:cNvPr id="32" name="図 31"/>
          <p:cNvPicPr>
            <a:picLocks/>
          </p:cNvPicPr>
          <p:nvPr/>
        </p:nvPicPr>
        <p:blipFill>
          <a:blip r:embed="rId4" cstate="print">
            <a:extLst>
              <a:ext uri="{28A0092B-C50C-407E-A947-70E740481C1C}">
                <a14:useLocalDpi xmlns:a14="http://schemas.microsoft.com/office/drawing/2010/main"/>
              </a:ext>
            </a:extLst>
          </a:blip>
          <a:stretch>
            <a:fillRect/>
          </a:stretch>
        </p:blipFill>
        <p:spPr>
          <a:xfrm>
            <a:off x="6249303" y="5236348"/>
            <a:ext cx="2656159" cy="172772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3413" y="5248306"/>
            <a:ext cx="2452068" cy="1727593"/>
          </a:xfrm>
          <a:prstGeom prst="rect">
            <a:avLst/>
          </a:prstGeom>
        </p:spPr>
      </p:pic>
      <p:pic>
        <p:nvPicPr>
          <p:cNvPr id="34" name="図 33"/>
          <p:cNvPicPr>
            <a:picLocks/>
          </p:cNvPicPr>
          <p:nvPr/>
        </p:nvPicPr>
        <p:blipFill>
          <a:blip r:embed="rId6" cstate="print">
            <a:extLst>
              <a:ext uri="{28A0092B-C50C-407E-A947-70E740481C1C}">
                <a14:useLocalDpi xmlns:a14="http://schemas.microsoft.com/office/drawing/2010/main"/>
              </a:ext>
            </a:extLst>
          </a:blip>
          <a:stretch>
            <a:fillRect/>
          </a:stretch>
        </p:blipFill>
        <p:spPr>
          <a:xfrm>
            <a:off x="3381154" y="5248174"/>
            <a:ext cx="2656159" cy="1727725"/>
          </a:xfrm>
          <a:prstGeom prst="rect">
            <a:avLst/>
          </a:prstGeom>
        </p:spPr>
      </p:pic>
      <p:sp>
        <p:nvSpPr>
          <p:cNvPr id="12"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latin typeface="Meiryo UI" panose="020B0604030504040204" pitchFamily="50" charset="-128"/>
                <a:ea typeface="Meiryo UI" panose="020B0604030504040204" pitchFamily="50" charset="-128"/>
              </a:rPr>
              <a:pPr algn="ctr"/>
              <a:t>9</a:t>
            </a:fld>
            <a:endParaRPr kumimoji="1" lang="ja-JP" altLang="en-US" sz="1400">
              <a:solidFill>
                <a:prstClr val="black"/>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A8A4106-D608-4F2D-A0A8-5A560AC7B17C}"/>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１（１）令和６年度の主な取り組み（４～８月の取組み）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88C6118-5BB8-4AE1-A2FA-0F489F3D58DF}"/>
              </a:ext>
            </a:extLst>
          </p:cNvPr>
          <p:cNvSpPr/>
          <p:nvPr/>
        </p:nvSpPr>
        <p:spPr>
          <a:xfrm>
            <a:off x="9756200" y="6851670"/>
            <a:ext cx="2937599" cy="261610"/>
          </a:xfrm>
          <a:prstGeom prst="rect">
            <a:avLst/>
          </a:prstGeom>
          <a:noFill/>
        </p:spPr>
        <p:txBody>
          <a:bodyPr wrap="square">
            <a:spAutoFit/>
          </a:bodyPr>
          <a:lstStyle/>
          <a:p>
            <a:pPr marL="1619623" indent="-1619623" algn="ctr"/>
            <a:r>
              <a:rPr lang="ja-JP" altLang="en-US" sz="1100" dirty="0">
                <a:solidFill>
                  <a:srgbClr val="000000"/>
                </a:solidFill>
                <a:latin typeface="Meiryo UI" panose="020B0604030504040204" pitchFamily="50" charset="-128"/>
                <a:ea typeface="Meiryo UI" panose="020B0604030504040204" pitchFamily="50" charset="-128"/>
              </a:rPr>
              <a:t>万博開幕</a:t>
            </a:r>
            <a:r>
              <a:rPr lang="en-US" altLang="ja-JP" sz="1100" dirty="0">
                <a:solidFill>
                  <a:srgbClr val="000000"/>
                </a:solidFill>
                <a:latin typeface="Meiryo UI" panose="020B0604030504040204" pitchFamily="50" charset="-128"/>
                <a:ea typeface="Meiryo UI" panose="020B0604030504040204" pitchFamily="50" charset="-128"/>
              </a:rPr>
              <a:t>300</a:t>
            </a:r>
            <a:r>
              <a:rPr lang="ja-JP" altLang="en-US" sz="1100" dirty="0">
                <a:solidFill>
                  <a:srgbClr val="000000"/>
                </a:solidFill>
                <a:latin typeface="Meiryo UI" panose="020B0604030504040204" pitchFamily="50" charset="-128"/>
                <a:ea typeface="Meiryo UI" panose="020B0604030504040204" pitchFamily="50" charset="-128"/>
              </a:rPr>
              <a:t>日前の</a:t>
            </a:r>
            <a:r>
              <a:rPr lang="en-US" altLang="ja-JP" sz="1100" dirty="0">
                <a:solidFill>
                  <a:srgbClr val="000000"/>
                </a:solidFill>
                <a:latin typeface="Meiryo UI" panose="020B0604030504040204" pitchFamily="50" charset="-128"/>
                <a:ea typeface="Meiryo UI" panose="020B0604030504040204" pitchFamily="50" charset="-128"/>
              </a:rPr>
              <a:t>X</a:t>
            </a:r>
            <a:r>
              <a:rPr lang="ja-JP" altLang="en-US" sz="1100" dirty="0">
                <a:solidFill>
                  <a:srgbClr val="000000"/>
                </a:solidFill>
                <a:latin typeface="Meiryo UI" panose="020B0604030504040204" pitchFamily="50" charset="-128"/>
                <a:ea typeface="Meiryo UI" panose="020B0604030504040204" pitchFamily="50" charset="-128"/>
              </a:rPr>
              <a:t>での投稿</a:t>
            </a:r>
          </a:p>
        </p:txBody>
      </p:sp>
      <p:sp>
        <p:nvSpPr>
          <p:cNvPr id="19" name="スライド番号プレースホルダー 5">
            <a:extLst>
              <a:ext uri="{FF2B5EF4-FFF2-40B4-BE49-F238E27FC236}">
                <a16:creationId xmlns:a16="http://schemas.microsoft.com/office/drawing/2014/main" id="{BA53DC2C-81D4-4915-B104-A6DE6FA66BEB}"/>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8</a:t>
            </a:r>
            <a:endParaRPr kumimoji="1" lang="ja-JP" altLang="en-US" dirty="0">
              <a:solidFill>
                <a:prstClr val="black"/>
              </a:solidFill>
            </a:endParaRPr>
          </a:p>
        </p:txBody>
      </p:sp>
      <p:pic>
        <p:nvPicPr>
          <p:cNvPr id="3" name="図 2">
            <a:extLst>
              <a:ext uri="{FF2B5EF4-FFF2-40B4-BE49-F238E27FC236}">
                <a16:creationId xmlns:a16="http://schemas.microsoft.com/office/drawing/2014/main" id="{C9D1B327-E23A-4084-B825-83E55E2D769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32972" y="2091126"/>
            <a:ext cx="2925917" cy="2056277"/>
          </a:xfrm>
          <a:prstGeom prst="rect">
            <a:avLst/>
          </a:prstGeom>
        </p:spPr>
      </p:pic>
      <p:pic>
        <p:nvPicPr>
          <p:cNvPr id="7" name="図 6">
            <a:extLst>
              <a:ext uri="{FF2B5EF4-FFF2-40B4-BE49-F238E27FC236}">
                <a16:creationId xmlns:a16="http://schemas.microsoft.com/office/drawing/2014/main" id="{8B5E51EC-BD65-4BB3-858F-C13E8FF21E7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55272" y="2091134"/>
            <a:ext cx="3167777" cy="2056277"/>
          </a:xfrm>
          <a:prstGeom prst="rect">
            <a:avLst/>
          </a:prstGeom>
        </p:spPr>
      </p:pic>
      <p:pic>
        <p:nvPicPr>
          <p:cNvPr id="10" name="図 9">
            <a:extLst>
              <a:ext uri="{FF2B5EF4-FFF2-40B4-BE49-F238E27FC236}">
                <a16:creationId xmlns:a16="http://schemas.microsoft.com/office/drawing/2014/main" id="{4106588D-D641-41CB-98C8-3B139E1B992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554498" y="2359994"/>
            <a:ext cx="2953978" cy="4535732"/>
          </a:xfrm>
          <a:prstGeom prst="rect">
            <a:avLst/>
          </a:prstGeom>
          <a:ln>
            <a:solidFill>
              <a:schemeClr val="bg1">
                <a:lumMod val="65000"/>
              </a:schemeClr>
            </a:solidFill>
          </a:ln>
        </p:spPr>
      </p:pic>
      <p:sp>
        <p:nvSpPr>
          <p:cNvPr id="16" name="テキスト ボックス 15">
            <a:extLst>
              <a:ext uri="{FF2B5EF4-FFF2-40B4-BE49-F238E27FC236}">
                <a16:creationId xmlns:a16="http://schemas.microsoft.com/office/drawing/2014/main" id="{1A2AE650-48F5-4C62-ABAC-EEA40548EF34}"/>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④　</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を具現化した都市づくり（大阪・関西万博との連携）</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5823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961F65C-80A8-41BC-AFFC-5A24819C3EF3}"/>
              </a:ext>
            </a:extLst>
          </p:cNvPr>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議題１　</a:t>
            </a:r>
            <a:endParaRPr kumimoji="1" lang="en-US" altLang="ja-JP" sz="38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3800" b="1" dirty="0">
              <a:solidFill>
                <a:schemeClr val="tx1"/>
              </a:solidFill>
              <a:latin typeface="Meiryo UI" panose="020B0604030504040204" pitchFamily="50" charset="-128"/>
              <a:ea typeface="Meiryo UI" panose="020B0604030504040204" pitchFamily="50" charset="-128"/>
            </a:endParaRPr>
          </a:p>
          <a:p>
            <a:pPr algn="ctr"/>
            <a:r>
              <a:rPr kumimoji="1" lang="ja-JP" altLang="en-US" sz="3800" b="1" dirty="0">
                <a:solidFill>
                  <a:schemeClr val="tx1"/>
                </a:solidFill>
                <a:latin typeface="Meiryo UI" panose="020B0604030504040204" pitchFamily="50" charset="-128"/>
                <a:ea typeface="Meiryo UI" panose="020B0604030504040204" pitchFamily="50" charset="-128"/>
              </a:rPr>
              <a:t>（２）令和６年度の予定</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0227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480EA12-268D-4F65-B377-ED0D24621EB5}"/>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１（２）令和</a:t>
            </a:r>
            <a:r>
              <a:rPr kumimoji="1" lang="en-US" altLang="ja-JP" sz="2400" b="1" dirty="0">
                <a:solidFill>
                  <a:prstClr val="white"/>
                </a:solidFill>
                <a:latin typeface="Meiryo UI" panose="020B0604030504040204" pitchFamily="50" charset="-128"/>
                <a:ea typeface="Meiryo UI" panose="020B0604030504040204" pitchFamily="50" charset="-128"/>
              </a:rPr>
              <a:t>6</a:t>
            </a:r>
            <a:r>
              <a:rPr kumimoji="1" lang="ja-JP" altLang="en-US" sz="2400" b="1" dirty="0">
                <a:solidFill>
                  <a:prstClr val="white"/>
                </a:solidFill>
                <a:latin typeface="Meiryo UI" panose="020B0604030504040204" pitchFamily="50" charset="-128"/>
                <a:ea typeface="Meiryo UI" panose="020B0604030504040204" pitchFamily="50" charset="-128"/>
              </a:rPr>
              <a:t>年度の予定（</a:t>
            </a:r>
            <a:r>
              <a:rPr kumimoji="1" lang="en-US" altLang="ja-JP" sz="2400" b="1" dirty="0">
                <a:latin typeface="Meiryo UI" panose="020B0604030504040204" pitchFamily="50" charset="-128"/>
                <a:ea typeface="Meiryo UI" panose="020B0604030504040204" pitchFamily="50" charset="-128"/>
              </a:rPr>
              <a:t>SDGs</a:t>
            </a:r>
            <a:r>
              <a:rPr kumimoji="1" lang="ja-JP" altLang="en-US" sz="2400" b="1" dirty="0">
                <a:latin typeface="Meiryo UI" panose="020B0604030504040204" pitchFamily="50" charset="-128"/>
                <a:ea typeface="Meiryo UI" panose="020B0604030504040204" pitchFamily="50" charset="-128"/>
              </a:rPr>
              <a:t>関連指標の活用について）</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4420AA5-C4F6-4BF1-B0A7-4953EB5E88ED}"/>
              </a:ext>
            </a:extLst>
          </p:cNvPr>
          <p:cNvSpPr txBox="1"/>
          <p:nvPr/>
        </p:nvSpPr>
        <p:spPr>
          <a:xfrm>
            <a:off x="259582" y="706722"/>
            <a:ext cx="8947480" cy="1015663"/>
          </a:xfrm>
          <a:prstGeom prst="rect">
            <a:avLst/>
          </a:prstGeom>
          <a:noFill/>
        </p:spPr>
        <p:txBody>
          <a:bodyPr wrap="square">
            <a:spAutoFit/>
          </a:bodyPr>
          <a:lstStyle/>
          <a:p>
            <a:pPr algn="just"/>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R</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６年度は大学の出前授業において、大阪府のデータを確認し、「私の</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宣言」を</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考えていただく試みを実施。</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➢自分事化されたより具体的な宣言内容が出てきている印象</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 name="表 1">
            <a:extLst>
              <a:ext uri="{FF2B5EF4-FFF2-40B4-BE49-F238E27FC236}">
                <a16:creationId xmlns:a16="http://schemas.microsoft.com/office/drawing/2014/main" id="{431B945B-283D-44A4-A517-E0C7496A8407}"/>
              </a:ext>
            </a:extLst>
          </p:cNvPr>
          <p:cNvGraphicFramePr>
            <a:graphicFrameLocks noGrp="1"/>
          </p:cNvGraphicFramePr>
          <p:nvPr>
            <p:extLst>
              <p:ext uri="{D42A27DB-BD31-4B8C-83A1-F6EECF244321}">
                <p14:modId xmlns:p14="http://schemas.microsoft.com/office/powerpoint/2010/main" val="3696465285"/>
              </p:ext>
            </p:extLst>
          </p:nvPr>
        </p:nvGraphicFramePr>
        <p:xfrm>
          <a:off x="4025462" y="2828011"/>
          <a:ext cx="8576442" cy="4027929"/>
        </p:xfrm>
        <a:graphic>
          <a:graphicData uri="http://schemas.openxmlformats.org/drawingml/2006/table">
            <a:tbl>
              <a:tblPr>
                <a:tableStyleId>{5C22544A-7EE6-4342-B048-85BDC9FD1C3A}</a:tableStyleId>
              </a:tblPr>
              <a:tblGrid>
                <a:gridCol w="661142">
                  <a:extLst>
                    <a:ext uri="{9D8B030D-6E8A-4147-A177-3AD203B41FA5}">
                      <a16:colId xmlns:a16="http://schemas.microsoft.com/office/drawing/2014/main" val="424286160"/>
                    </a:ext>
                  </a:extLst>
                </a:gridCol>
                <a:gridCol w="7915300">
                  <a:extLst>
                    <a:ext uri="{9D8B030D-6E8A-4147-A177-3AD203B41FA5}">
                      <a16:colId xmlns:a16="http://schemas.microsoft.com/office/drawing/2014/main" val="1009842172"/>
                    </a:ext>
                  </a:extLst>
                </a:gridCol>
              </a:tblGrid>
              <a:tr h="317837">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私の</a:t>
                      </a:r>
                      <a:r>
                        <a:rPr lang="en-US" sz="1100" b="1" u="none" strike="noStrike" dirty="0">
                          <a:effectLst/>
                          <a:latin typeface="Meiryo UI" panose="020B0604030504040204" pitchFamily="50" charset="-128"/>
                          <a:ea typeface="Meiryo UI" panose="020B0604030504040204" pitchFamily="50" charset="-128"/>
                        </a:rPr>
                        <a:t>SDGs</a:t>
                      </a:r>
                      <a:r>
                        <a:rPr lang="ja-JP" altLang="en-US" sz="1100" b="1" u="none" strike="noStrike" dirty="0">
                          <a:effectLst/>
                          <a:latin typeface="Meiryo UI" panose="020B0604030504040204" pitchFamily="50" charset="-128"/>
                          <a:ea typeface="Meiryo UI" panose="020B0604030504040204" pitchFamily="50" charset="-128"/>
                        </a:rPr>
                        <a:t>宣言</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56250696"/>
                  </a:ext>
                </a:extLst>
              </a:tr>
              <a:tr h="781953">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・海の環境がどうやって保たれるのかを勉強し、得たことを周りに共有する</a:t>
                      </a:r>
                      <a:br>
                        <a:rPr lang="ja-JP" altLang="en-US" sz="1600" u="none" strike="noStrike" dirty="0">
                          <a:effectLst/>
                          <a:latin typeface="Meiryo UI" panose="020B0604030504040204" pitchFamily="50" charset="-128"/>
                          <a:ea typeface="Meiryo UI" panose="020B0604030504040204" pitchFamily="50" charset="-128"/>
                        </a:rPr>
                      </a:br>
                      <a:r>
                        <a:rPr lang="ja-JP" altLang="en-US" sz="1600" u="none" strike="noStrike" dirty="0">
                          <a:effectLst/>
                          <a:latin typeface="Meiryo UI" panose="020B0604030504040204" pitchFamily="50" charset="-128"/>
                          <a:ea typeface="Meiryo UI" panose="020B0604030504040204" pitchFamily="50" charset="-128"/>
                        </a:rPr>
                        <a:t>・浴室やキッチンなどの排水口から流すものを改める</a:t>
                      </a:r>
                      <a:br>
                        <a:rPr lang="ja-JP" altLang="en-US" sz="1600" u="none" strike="noStrike" dirty="0">
                          <a:effectLst/>
                          <a:latin typeface="Meiryo UI" panose="020B0604030504040204" pitchFamily="50" charset="-128"/>
                          <a:ea typeface="Meiryo UI" panose="020B0604030504040204" pitchFamily="50" charset="-128"/>
                        </a:rPr>
                      </a:br>
                      <a:r>
                        <a:rPr lang="ja-JP" altLang="en-US" sz="1600" u="none" strike="noStrike" dirty="0">
                          <a:effectLst/>
                          <a:latin typeface="Meiryo UI" panose="020B0604030504040204" pitchFamily="50" charset="-128"/>
                          <a:ea typeface="Meiryo UI" panose="020B0604030504040204" pitchFamily="50" charset="-128"/>
                        </a:rPr>
                        <a:t>・病院や会社などの施設から流れるものを改める　　　　　　　　　　　　　　　　　　　　　　　　　　　　　　　　　　　　　　　　　　　　　</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0655536"/>
                  </a:ext>
                </a:extLst>
              </a:tr>
              <a:tr h="318431">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・アルバイト先で交流する場所がある外国人へ日本のこと・文化・日本語の情報提供をする。　　　　　　　　　　　</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1247098"/>
                  </a:ext>
                </a:extLst>
              </a:tr>
              <a:tr h="781953">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・本当に必要なものかを吟味する</a:t>
                      </a:r>
                      <a:br>
                        <a:rPr lang="ja-JP" altLang="en-US" sz="1600" u="none" strike="noStrike" dirty="0">
                          <a:effectLst/>
                          <a:latin typeface="Meiryo UI" panose="020B0604030504040204" pitchFamily="50" charset="-128"/>
                          <a:ea typeface="Meiryo UI" panose="020B0604030504040204" pitchFamily="50" charset="-128"/>
                        </a:rPr>
                      </a:br>
                      <a:r>
                        <a:rPr lang="ja-JP" altLang="en-US" sz="1600" u="none" strike="noStrike" dirty="0">
                          <a:effectLst/>
                          <a:latin typeface="Meiryo UI" panose="020B0604030504040204" pitchFamily="50" charset="-128"/>
                          <a:ea typeface="Meiryo UI" panose="020B0604030504040204" pitchFamily="50" charset="-128"/>
                        </a:rPr>
                        <a:t>・ロスのない様に大切に使う</a:t>
                      </a:r>
                      <a:br>
                        <a:rPr lang="ja-JP" altLang="en-US" sz="1600" u="none" strike="noStrike" dirty="0">
                          <a:effectLst/>
                          <a:latin typeface="Meiryo UI" panose="020B0604030504040204" pitchFamily="50" charset="-128"/>
                          <a:ea typeface="Meiryo UI" panose="020B0604030504040204" pitchFamily="50" charset="-128"/>
                        </a:rPr>
                      </a:br>
                      <a:r>
                        <a:rPr lang="ja-JP" altLang="en-US" sz="1600" u="none" strike="noStrike" dirty="0">
                          <a:effectLst/>
                          <a:latin typeface="Meiryo UI" panose="020B0604030504040204" pitchFamily="50" charset="-128"/>
                          <a:ea typeface="Meiryo UI" panose="020B0604030504040204" pitchFamily="50" charset="-128"/>
                        </a:rPr>
                        <a:t>・再利用する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580101"/>
                  </a:ext>
                </a:extLst>
              </a:tr>
              <a:tr h="522901">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15→13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・災害発生時の行動について自分事として考える</a:t>
                      </a:r>
                      <a:br>
                        <a:rPr lang="ja-JP" altLang="en-US" sz="1600" u="none" strike="noStrike" dirty="0">
                          <a:effectLst/>
                          <a:latin typeface="Meiryo UI" panose="020B0604030504040204" pitchFamily="50" charset="-128"/>
                          <a:ea typeface="Meiryo UI" panose="020B0604030504040204" pitchFamily="50" charset="-128"/>
                        </a:rPr>
                      </a:br>
                      <a:r>
                        <a:rPr lang="ja-JP" altLang="en-US" sz="1600" u="none" strike="noStrike" dirty="0">
                          <a:effectLst/>
                          <a:latin typeface="Meiryo UI" panose="020B0604030504040204" pitchFamily="50" charset="-128"/>
                          <a:ea typeface="Meiryo UI" panose="020B0604030504040204" pitchFamily="50" charset="-128"/>
                        </a:rPr>
                        <a:t>・病院での避難経路、地域の避難場所などについても考える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5425779"/>
                  </a:ext>
                </a:extLst>
              </a:tr>
              <a:tr h="781953">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・子どもの健全な成長のためにネットワーク構築し支援する</a:t>
                      </a:r>
                      <a:br>
                        <a:rPr lang="ja-JP" altLang="en-US" sz="1600" u="none" strike="noStrike" dirty="0">
                          <a:effectLst/>
                          <a:latin typeface="Meiryo UI" panose="020B0604030504040204" pitchFamily="50" charset="-128"/>
                          <a:ea typeface="Meiryo UI" panose="020B0604030504040204" pitchFamily="50" charset="-128"/>
                        </a:rPr>
                      </a:br>
                      <a:r>
                        <a:rPr lang="ja-JP" altLang="en-US" sz="1600" u="none" strike="noStrike" dirty="0">
                          <a:effectLst/>
                          <a:latin typeface="Meiryo UI" panose="020B0604030504040204" pitchFamily="50" charset="-128"/>
                          <a:ea typeface="Meiryo UI" panose="020B0604030504040204" pitchFamily="50" charset="-128"/>
                        </a:rPr>
                        <a:t>・アルバイト先の塾講師として、生徒との会話や、授業を通して生徒に異変がないか確認し、</a:t>
                      </a:r>
                      <a:endParaRPr lang="en-US" altLang="ja-JP" sz="1600" u="none" strike="noStrike" dirty="0">
                        <a:effectLst/>
                        <a:latin typeface="Meiryo UI" panose="020B0604030504040204" pitchFamily="50" charset="-128"/>
                        <a:ea typeface="Meiryo UI" panose="020B0604030504040204" pitchFamily="50" charset="-128"/>
                      </a:endParaRPr>
                    </a:p>
                    <a:p>
                      <a:pPr algn="l" fontAlgn="ctr"/>
                      <a:r>
                        <a:rPr lang="ja-JP" altLang="en-US" sz="1600" u="none" strike="noStrike" dirty="0">
                          <a:effectLst/>
                          <a:latin typeface="Meiryo UI" panose="020B0604030504040204" pitchFamily="50" charset="-128"/>
                          <a:ea typeface="Meiryo UI" panose="020B0604030504040204" pitchFamily="50" charset="-128"/>
                        </a:rPr>
                        <a:t>　あれば職場のスタッフ・上司に報告したり保護者と情報共有して早期に対応を考える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6041530"/>
                  </a:ext>
                </a:extLst>
              </a:tr>
              <a:tr h="522901">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・アルバイトで服のリサイクルを行っていますが、それをもっとお客様に知ってもらえるよう宣伝する</a:t>
                      </a:r>
                      <a:endParaRPr lang="en-US" altLang="ja-JP" sz="1600" u="none" strike="noStrike" dirty="0">
                        <a:effectLst/>
                        <a:latin typeface="Meiryo UI" panose="020B0604030504040204" pitchFamily="50" charset="-128"/>
                        <a:ea typeface="Meiryo UI" panose="020B0604030504040204" pitchFamily="50" charset="-128"/>
                      </a:endParaRPr>
                    </a:p>
                    <a:p>
                      <a:pPr algn="l" fontAlgn="ctr"/>
                      <a:r>
                        <a:rPr lang="ja-JP" altLang="en-US" sz="1600" u="none" strike="noStrike" dirty="0">
                          <a:effectLst/>
                          <a:latin typeface="Meiryo UI" panose="020B0604030504040204" pitchFamily="50" charset="-128"/>
                          <a:ea typeface="Meiryo UI" panose="020B0604030504040204" pitchFamily="50" charset="-128"/>
                        </a:rPr>
                        <a:t>・エコバッグの持参を推奨する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4515" marR="4515" marT="4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727770"/>
                  </a:ext>
                </a:extLst>
              </a:tr>
            </a:tbl>
          </a:graphicData>
        </a:graphic>
      </p:graphicFrame>
      <p:pic>
        <p:nvPicPr>
          <p:cNvPr id="4" name="図 3">
            <a:extLst>
              <a:ext uri="{FF2B5EF4-FFF2-40B4-BE49-F238E27FC236}">
                <a16:creationId xmlns:a16="http://schemas.microsoft.com/office/drawing/2014/main" id="{E9A74902-54DA-43EE-B411-2D70F0DE00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1654" y="598491"/>
            <a:ext cx="2620250" cy="1965188"/>
          </a:xfrm>
          <a:prstGeom prst="rect">
            <a:avLst/>
          </a:prstGeom>
        </p:spPr>
      </p:pic>
      <p:pic>
        <p:nvPicPr>
          <p:cNvPr id="7" name="図 6">
            <a:extLst>
              <a:ext uri="{FF2B5EF4-FFF2-40B4-BE49-F238E27FC236}">
                <a16:creationId xmlns:a16="http://schemas.microsoft.com/office/drawing/2014/main" id="{DFF8605A-94C7-487B-8B1C-D91D15C976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1053923" y="4765025"/>
            <a:ext cx="2086757" cy="2781820"/>
          </a:xfrm>
          <a:prstGeom prst="rect">
            <a:avLst/>
          </a:prstGeom>
        </p:spPr>
      </p:pic>
      <p:pic>
        <p:nvPicPr>
          <p:cNvPr id="10" name="図 9">
            <a:extLst>
              <a:ext uri="{FF2B5EF4-FFF2-40B4-BE49-F238E27FC236}">
                <a16:creationId xmlns:a16="http://schemas.microsoft.com/office/drawing/2014/main" id="{4B3E6D0C-5144-453C-86F4-040972EFAA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8396" y="2406610"/>
            <a:ext cx="2897812" cy="2066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二等辺三角形 10">
            <a:extLst>
              <a:ext uri="{FF2B5EF4-FFF2-40B4-BE49-F238E27FC236}">
                <a16:creationId xmlns:a16="http://schemas.microsoft.com/office/drawing/2014/main" id="{6BFAE7C3-B59A-4D43-80BA-DBC01CC57F92}"/>
              </a:ext>
            </a:extLst>
          </p:cNvPr>
          <p:cNvSpPr/>
          <p:nvPr/>
        </p:nvSpPr>
        <p:spPr>
          <a:xfrm rot="10800000">
            <a:off x="834474" y="4639098"/>
            <a:ext cx="2525658" cy="17440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F4E37DE-FCF9-4EAA-9200-1BA3D7FEDEE7}"/>
              </a:ext>
            </a:extLst>
          </p:cNvPr>
          <p:cNvSpPr txBox="1"/>
          <p:nvPr/>
        </p:nvSpPr>
        <p:spPr>
          <a:xfrm>
            <a:off x="3904592" y="2450960"/>
            <a:ext cx="5470636" cy="369332"/>
          </a:xfrm>
          <a:prstGeom prst="rect">
            <a:avLst/>
          </a:prstGeom>
          <a:noFill/>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（参考）大阪公立大学の学生が考えた</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宣言</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0A1A8ACE-07B1-4CA6-AC7A-8C47BE272740}"/>
              </a:ext>
            </a:extLst>
          </p:cNvPr>
          <p:cNvSpPr txBox="1"/>
          <p:nvPr/>
        </p:nvSpPr>
        <p:spPr>
          <a:xfrm>
            <a:off x="21021" y="2035647"/>
            <a:ext cx="4325008" cy="369332"/>
          </a:xfrm>
          <a:prstGeom prst="rect">
            <a:avLst/>
          </a:prstGeom>
          <a:noFill/>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手順①ゴールを選び、大阪府のデータを見る</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F8C9B112-2F88-4AB7-A894-8CCEBD1335CF}"/>
              </a:ext>
            </a:extLst>
          </p:cNvPr>
          <p:cNvSpPr txBox="1"/>
          <p:nvPr/>
        </p:nvSpPr>
        <p:spPr>
          <a:xfrm>
            <a:off x="388726" y="4785880"/>
            <a:ext cx="3339113" cy="369332"/>
          </a:xfrm>
          <a:prstGeom prst="rect">
            <a:avLst/>
          </a:prstGeom>
          <a:noFill/>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手順②データを選び宣言を考える</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91E617D2-B137-49A9-A53E-6965CE485AFA}"/>
              </a:ext>
            </a:extLst>
          </p:cNvPr>
          <p:cNvSpPr txBox="1"/>
          <p:nvPr/>
        </p:nvSpPr>
        <p:spPr>
          <a:xfrm>
            <a:off x="10294885" y="2504821"/>
            <a:ext cx="2401612" cy="261610"/>
          </a:xfrm>
          <a:prstGeom prst="rect">
            <a:avLst/>
          </a:prstGeom>
          <a:noFill/>
        </p:spPr>
        <p:txBody>
          <a:bodyPr wrap="square">
            <a:spAutoFit/>
          </a:bodyPr>
          <a:lstStyle/>
          <a:p>
            <a:pPr algn="just"/>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大阪公立大学の学生の発表の様子</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スライド番号プレースホルダー 5">
            <a:extLst>
              <a:ext uri="{FF2B5EF4-FFF2-40B4-BE49-F238E27FC236}">
                <a16:creationId xmlns:a16="http://schemas.microsoft.com/office/drawing/2014/main" id="{8C8A3678-3155-4518-A051-B046D4C97493}"/>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9</a:t>
            </a:r>
            <a:endParaRPr kumimoji="1" lang="ja-JP" altLang="en-US" dirty="0">
              <a:solidFill>
                <a:prstClr val="black"/>
              </a:solidFill>
            </a:endParaRPr>
          </a:p>
        </p:txBody>
      </p:sp>
    </p:spTree>
    <p:extLst>
      <p:ext uri="{BB962C8B-B14F-4D97-AF65-F5344CB8AC3E}">
        <p14:creationId xmlns:p14="http://schemas.microsoft.com/office/powerpoint/2010/main" val="320886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4B71B2F5-E252-4C18-877E-D8B4D5E01D38}"/>
              </a:ext>
            </a:extLst>
          </p:cNvPr>
          <p:cNvSpPr/>
          <p:nvPr/>
        </p:nvSpPr>
        <p:spPr>
          <a:xfrm>
            <a:off x="7925516" y="1541926"/>
            <a:ext cx="4447156" cy="332432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31167F64-80EA-4E24-B142-8A1D335C6E1A}"/>
              </a:ext>
            </a:extLst>
          </p:cNvPr>
          <p:cNvSpPr>
            <a:spLocks noGrp="1"/>
          </p:cNvSpPr>
          <p:nvPr>
            <p:ph type="sldNum" sz="quarter" idx="12"/>
          </p:nvPr>
        </p:nvSpPr>
        <p:spPr>
          <a:xfrm>
            <a:off x="8946289" y="4114430"/>
            <a:ext cx="2879646" cy="383297"/>
          </a:xfrm>
        </p:spPr>
        <p:txBody>
          <a:bodyPr/>
          <a:lstStyle/>
          <a:p>
            <a:fld id="{B357E563-2009-4710-851A-B3BABD306212}" type="slidenum">
              <a:rPr kumimoji="1" lang="ja-JP" altLang="en-US" smtClean="0">
                <a:latin typeface="Meiryo UI" panose="020B0604030504040204" pitchFamily="50" charset="-128"/>
                <a:ea typeface="Meiryo UI" panose="020B0604030504040204" pitchFamily="50" charset="-128"/>
              </a:rPr>
              <a:t>12</a:t>
            </a:fld>
            <a:endParaRPr kumimoji="1" lang="ja-JP" altLang="en-US">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E480EA12-268D-4F65-B377-ED0D24621EB5}"/>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１（２）令和</a:t>
            </a:r>
            <a:r>
              <a:rPr kumimoji="1" lang="en-US" altLang="ja-JP" sz="2400" b="1" dirty="0">
                <a:solidFill>
                  <a:prstClr val="white"/>
                </a:solidFill>
                <a:latin typeface="Meiryo UI" panose="020B0604030504040204" pitchFamily="50" charset="-128"/>
                <a:ea typeface="Meiryo UI" panose="020B0604030504040204" pitchFamily="50" charset="-128"/>
              </a:rPr>
              <a:t>6</a:t>
            </a:r>
            <a:r>
              <a:rPr kumimoji="1" lang="ja-JP" altLang="en-US" sz="2400" b="1" dirty="0">
                <a:solidFill>
                  <a:prstClr val="white"/>
                </a:solidFill>
                <a:latin typeface="Meiryo UI" panose="020B0604030504040204" pitchFamily="50" charset="-128"/>
                <a:ea typeface="Meiryo UI" panose="020B0604030504040204" pitchFamily="50" charset="-128"/>
              </a:rPr>
              <a:t>年度の予定（</a:t>
            </a:r>
            <a:r>
              <a:rPr kumimoji="1" lang="en-US" altLang="ja-JP" sz="2400" b="1" dirty="0">
                <a:latin typeface="Meiryo UI" panose="020B0604030504040204" pitchFamily="50" charset="-128"/>
                <a:ea typeface="Meiryo UI" panose="020B0604030504040204" pitchFamily="50" charset="-128"/>
              </a:rPr>
              <a:t>SDGs</a:t>
            </a:r>
            <a:r>
              <a:rPr kumimoji="1" lang="ja-JP" altLang="en-US" sz="2400" b="1" dirty="0">
                <a:latin typeface="Meiryo UI" panose="020B0604030504040204" pitchFamily="50" charset="-128"/>
                <a:ea typeface="Meiryo UI" panose="020B0604030504040204" pitchFamily="50" charset="-128"/>
              </a:rPr>
              <a:t>関連指標の活用について</a:t>
            </a:r>
            <a:r>
              <a:rPr kumimoji="1" lang="ja-JP" altLang="en-US" sz="2400" b="1" dirty="0">
                <a:solidFill>
                  <a:prstClr val="white"/>
                </a:solidFill>
                <a:latin typeface="Meiryo UI" panose="020B0604030504040204" pitchFamily="50" charset="-128"/>
                <a:ea typeface="Meiryo UI" panose="020B0604030504040204" pitchFamily="50" charset="-128"/>
              </a:rPr>
              <a:t>）</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4420AA5-C4F6-4BF1-B0A7-4953EB5E88ED}"/>
              </a:ext>
            </a:extLst>
          </p:cNvPr>
          <p:cNvSpPr txBox="1"/>
          <p:nvPr/>
        </p:nvSpPr>
        <p:spPr>
          <a:xfrm>
            <a:off x="16963" y="631619"/>
            <a:ext cx="12580884" cy="707886"/>
          </a:xfrm>
          <a:prstGeom prst="rect">
            <a:avLst/>
          </a:prstGeom>
          <a:noFill/>
        </p:spPr>
        <p:txBody>
          <a:bodyPr wrap="square">
            <a:spAutoFit/>
          </a:bodyPr>
          <a:lstStyle/>
          <a:p>
            <a:pPr algn="just"/>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ゴール別のデータと具体的な活動事例を盛り込んだデータブックを作成・公表し、府内ステークホルダーとのコミュニケーション</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ツールとしての活用を想定。</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a:extLst>
              <a:ext uri="{FF2B5EF4-FFF2-40B4-BE49-F238E27FC236}">
                <a16:creationId xmlns:a16="http://schemas.microsoft.com/office/drawing/2014/main" id="{5D3A42CE-C8B4-448A-9A91-B0BD3D3541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8353" y="2193456"/>
            <a:ext cx="3549304" cy="2447413"/>
          </a:xfrm>
          <a:prstGeom prst="rect">
            <a:avLst/>
          </a:prstGeom>
        </p:spPr>
      </p:pic>
      <p:sp>
        <p:nvSpPr>
          <p:cNvPr id="11" name="テキスト ボックス 10">
            <a:extLst>
              <a:ext uri="{FF2B5EF4-FFF2-40B4-BE49-F238E27FC236}">
                <a16:creationId xmlns:a16="http://schemas.microsoft.com/office/drawing/2014/main" id="{7BCBCFFC-76E5-4958-9E6B-E2A5B34E6643}"/>
              </a:ext>
            </a:extLst>
          </p:cNvPr>
          <p:cNvSpPr txBox="1"/>
          <p:nvPr/>
        </p:nvSpPr>
        <p:spPr>
          <a:xfrm>
            <a:off x="240558" y="1424878"/>
            <a:ext cx="1789934" cy="307777"/>
          </a:xfrm>
          <a:prstGeom prst="rect">
            <a:avLst/>
          </a:prstGeom>
          <a:noFill/>
        </p:spPr>
        <p:txBody>
          <a:bodyPr wrap="square" rtlCol="0">
            <a:spAutoFit/>
          </a:bodyPr>
          <a:lstStyle/>
          <a:p>
            <a:r>
              <a:rPr kumimoji="1" lang="ja-JP" altLang="en-US" sz="1400" dirty="0">
                <a:highlight>
                  <a:srgbClr val="FFFF00"/>
                </a:highlight>
                <a:latin typeface="Meiryo UI" panose="020B0604030504040204" pitchFamily="50" charset="-128"/>
                <a:ea typeface="Meiryo UI" panose="020B0604030504040204" pitchFamily="50" charset="-128"/>
              </a:rPr>
              <a:t>データのイメージ</a:t>
            </a:r>
          </a:p>
        </p:txBody>
      </p:sp>
      <p:sp>
        <p:nvSpPr>
          <p:cNvPr id="13" name="テキスト ボックス 12">
            <a:extLst>
              <a:ext uri="{FF2B5EF4-FFF2-40B4-BE49-F238E27FC236}">
                <a16:creationId xmlns:a16="http://schemas.microsoft.com/office/drawing/2014/main" id="{F30391D2-1C40-4894-A553-C0934F36F422}"/>
              </a:ext>
            </a:extLst>
          </p:cNvPr>
          <p:cNvSpPr txBox="1"/>
          <p:nvPr/>
        </p:nvSpPr>
        <p:spPr>
          <a:xfrm>
            <a:off x="336199" y="4657984"/>
            <a:ext cx="4348655" cy="276999"/>
          </a:xfrm>
          <a:prstGeom prst="rect">
            <a:avLst/>
          </a:prstGeom>
          <a:noFill/>
        </p:spPr>
        <p:txBody>
          <a:bodyPr wrap="square">
            <a:spAutoFit/>
          </a:body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出典：地方自治体</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達成度評価</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DATABOOK 2015-2023</a:t>
            </a:r>
            <a:endParaRPr lang="ja-JP" altLang="en-US" sz="1200" dirty="0">
              <a:latin typeface="Meiryo UI" panose="020B0604030504040204" pitchFamily="50" charset="-128"/>
              <a:ea typeface="Meiryo UI" panose="020B0604030504040204" pitchFamily="50" charset="-128"/>
            </a:endParaRPr>
          </a:p>
        </p:txBody>
      </p:sp>
      <p:sp>
        <p:nvSpPr>
          <p:cNvPr id="14" name="十字形 13">
            <a:extLst>
              <a:ext uri="{FF2B5EF4-FFF2-40B4-BE49-F238E27FC236}">
                <a16:creationId xmlns:a16="http://schemas.microsoft.com/office/drawing/2014/main" id="{F938C378-80FA-4AB1-8824-A2A3E76FDEE7}"/>
              </a:ext>
            </a:extLst>
          </p:cNvPr>
          <p:cNvSpPr/>
          <p:nvPr/>
        </p:nvSpPr>
        <p:spPr>
          <a:xfrm>
            <a:off x="4075793" y="3099441"/>
            <a:ext cx="364715" cy="381138"/>
          </a:xfrm>
          <a:prstGeom prst="plus">
            <a:avLst>
              <a:gd name="adj" fmla="val 4522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C67E2D3-5256-4452-A724-223BFB844C5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53153" y="2301237"/>
            <a:ext cx="1847683" cy="2384879"/>
          </a:xfrm>
          <a:prstGeom prst="rect">
            <a:avLst/>
          </a:prstGeom>
        </p:spPr>
      </p:pic>
      <p:sp>
        <p:nvSpPr>
          <p:cNvPr id="17" name="テキスト ボックス 16">
            <a:extLst>
              <a:ext uri="{FF2B5EF4-FFF2-40B4-BE49-F238E27FC236}">
                <a16:creationId xmlns:a16="http://schemas.microsoft.com/office/drawing/2014/main" id="{5C532063-C742-4517-9EAC-09DB3B7B3303}"/>
              </a:ext>
            </a:extLst>
          </p:cNvPr>
          <p:cNvSpPr txBox="1"/>
          <p:nvPr/>
        </p:nvSpPr>
        <p:spPr>
          <a:xfrm>
            <a:off x="4359521" y="1417946"/>
            <a:ext cx="1789934" cy="307777"/>
          </a:xfrm>
          <a:prstGeom prst="rect">
            <a:avLst/>
          </a:prstGeom>
          <a:noFill/>
        </p:spPr>
        <p:txBody>
          <a:bodyPr wrap="square" rtlCol="0">
            <a:spAutoFit/>
          </a:bodyPr>
          <a:lstStyle/>
          <a:p>
            <a:r>
              <a:rPr kumimoji="1" lang="ja-JP" altLang="en-US" sz="1400" dirty="0">
                <a:highlight>
                  <a:srgbClr val="FFFF00"/>
                </a:highlight>
                <a:latin typeface="Meiryo UI" panose="020B0604030504040204" pitchFamily="50" charset="-128"/>
                <a:ea typeface="Meiryo UI" panose="020B0604030504040204" pitchFamily="50" charset="-128"/>
              </a:rPr>
              <a:t>活動事例のイメージ</a:t>
            </a:r>
          </a:p>
        </p:txBody>
      </p:sp>
      <p:sp>
        <p:nvSpPr>
          <p:cNvPr id="18" name="テキスト ボックス 17">
            <a:extLst>
              <a:ext uri="{FF2B5EF4-FFF2-40B4-BE49-F238E27FC236}">
                <a16:creationId xmlns:a16="http://schemas.microsoft.com/office/drawing/2014/main" id="{4BB898B8-F2A5-46BA-A75F-6632DCAB9DAE}"/>
              </a:ext>
            </a:extLst>
          </p:cNvPr>
          <p:cNvSpPr txBox="1"/>
          <p:nvPr/>
        </p:nvSpPr>
        <p:spPr>
          <a:xfrm>
            <a:off x="4685553" y="4686116"/>
            <a:ext cx="3243705" cy="276999"/>
          </a:xfrm>
          <a:prstGeom prst="rect">
            <a:avLst/>
          </a:prstGeom>
          <a:noFill/>
        </p:spPr>
        <p:txBody>
          <a:bodyPr wrap="square">
            <a:spAutoFit/>
          </a:body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出典：</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OSAKA SDGs</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フォーラム</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開催レポート</a:t>
            </a:r>
            <a:endParaRPr lang="ja-JP" altLang="en-US" sz="12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C9D09431-DA61-47C0-B2F1-F8A92CCF443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26997" y="2478877"/>
            <a:ext cx="3714595" cy="2302003"/>
          </a:xfrm>
          <a:prstGeom prst="rect">
            <a:avLst/>
          </a:prstGeom>
        </p:spPr>
      </p:pic>
      <p:sp>
        <p:nvSpPr>
          <p:cNvPr id="15" name="テキスト ボックス 14">
            <a:extLst>
              <a:ext uri="{FF2B5EF4-FFF2-40B4-BE49-F238E27FC236}">
                <a16:creationId xmlns:a16="http://schemas.microsoft.com/office/drawing/2014/main" id="{A22F57B9-4372-4F03-A120-5ABA51C08A82}"/>
              </a:ext>
            </a:extLst>
          </p:cNvPr>
          <p:cNvSpPr txBox="1"/>
          <p:nvPr/>
        </p:nvSpPr>
        <p:spPr>
          <a:xfrm>
            <a:off x="8273626" y="1589072"/>
            <a:ext cx="3750935"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大阪府のホームページ掲載するとともに、出前講義や企業向けイベントなど様々な場面で活用していく</a:t>
            </a:r>
          </a:p>
        </p:txBody>
      </p:sp>
      <p:sp>
        <p:nvSpPr>
          <p:cNvPr id="7" name="二等辺三角形 6">
            <a:extLst>
              <a:ext uri="{FF2B5EF4-FFF2-40B4-BE49-F238E27FC236}">
                <a16:creationId xmlns:a16="http://schemas.microsoft.com/office/drawing/2014/main" id="{98A1DAF7-0E37-452B-BE8D-86B050AD69D5}"/>
              </a:ext>
            </a:extLst>
          </p:cNvPr>
          <p:cNvSpPr/>
          <p:nvPr/>
        </p:nvSpPr>
        <p:spPr>
          <a:xfrm rot="5400000">
            <a:off x="6637962" y="3196369"/>
            <a:ext cx="1450428" cy="1471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7AFFC236-769F-47B3-965F-C7CDDAFB7E96}"/>
              </a:ext>
            </a:extLst>
          </p:cNvPr>
          <p:cNvSpPr txBox="1"/>
          <p:nvPr/>
        </p:nvSpPr>
        <p:spPr>
          <a:xfrm>
            <a:off x="8218743" y="2213027"/>
            <a:ext cx="287964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＜ホームページ掲載のイメージ＞</a:t>
            </a:r>
          </a:p>
        </p:txBody>
      </p:sp>
      <p:sp>
        <p:nvSpPr>
          <p:cNvPr id="19" name="テキスト ボックス 18">
            <a:extLst>
              <a:ext uri="{FF2B5EF4-FFF2-40B4-BE49-F238E27FC236}">
                <a16:creationId xmlns:a16="http://schemas.microsoft.com/office/drawing/2014/main" id="{F2B16708-CDCB-433E-A472-06F32C9DC7DE}"/>
              </a:ext>
            </a:extLst>
          </p:cNvPr>
          <p:cNvSpPr txBox="1"/>
          <p:nvPr/>
        </p:nvSpPr>
        <p:spPr>
          <a:xfrm>
            <a:off x="498371" y="5012887"/>
            <a:ext cx="11801679" cy="2092881"/>
          </a:xfrm>
          <a:prstGeom prst="rect">
            <a:avLst/>
          </a:prstGeom>
          <a:solidFill>
            <a:schemeClr val="bg1">
              <a:lumMod val="95000"/>
            </a:schemeClr>
          </a:solidFill>
          <a:ln>
            <a:solidFill>
              <a:schemeClr val="tx1"/>
            </a:solidFill>
            <a:prstDash val="dash"/>
          </a:ln>
        </p:spPr>
        <p:txBody>
          <a:bodyPr wrap="square">
            <a:spAutoFit/>
          </a:bodyPr>
          <a:lstStyle/>
          <a:p>
            <a:r>
              <a:rPr kumimoji="1" lang="ja-JP" altLang="en-US" b="1" dirty="0">
                <a:latin typeface="Meiryo UI" panose="020B0604030504040204" pitchFamily="50" charset="-128"/>
                <a:ea typeface="Meiryo UI" panose="020B0604030504040204" pitchFamily="50" charset="-128"/>
              </a:rPr>
              <a:t>（参　考）前回の有識者会議での主なご意見</a:t>
            </a:r>
            <a:endParaRPr kumimoji="1" lang="en-US" altLang="ja-JP"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近年</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に関する動きが活発になっているが、それが結果として表れているのか心配。</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どこに課題が存在するかということは、指標から読み取ることができる。</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企業の視点に立つと、自治体の指標を確認することで、行政ニーズを把握することが可能である。指標は</a:t>
            </a:r>
            <a:r>
              <a:rPr kumimoji="1" lang="en-US" altLang="ja-JP" sz="1600" dirty="0">
                <a:latin typeface="Meiryo UI" panose="020B0604030504040204" pitchFamily="50" charset="-128"/>
                <a:ea typeface="Meiryo UI" panose="020B0604030504040204" pitchFamily="50" charset="-128"/>
              </a:rPr>
              <a:t>PDCA</a:t>
            </a:r>
            <a:r>
              <a:rPr kumimoji="1" lang="ja-JP" altLang="en-US" sz="1600" dirty="0">
                <a:latin typeface="Meiryo UI" panose="020B0604030504040204" pitchFamily="50" charset="-128"/>
                <a:ea typeface="Meiryo UI" panose="020B0604030504040204" pitchFamily="50" charset="-128"/>
              </a:rPr>
              <a:t>サイクルを管理するだけでなく、コミュニケーション手段やニーズ・シーズのマッチング手段にもなり得る。</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数字を追いかけるのではなく、数字・指標の活用方法が重要。</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Arial" panose="020B0604020202020204" pitchFamily="34" charset="0"/>
              <a:buChar char="•"/>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の達成のためには、企業よりも市民の協力が重要。どの都市も市民への訴求が弱く、企業と同じように市民にも行動を促す取組みができれば先進的</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スライド番号プレースホルダー 5">
            <a:extLst>
              <a:ext uri="{FF2B5EF4-FFF2-40B4-BE49-F238E27FC236}">
                <a16:creationId xmlns:a16="http://schemas.microsoft.com/office/drawing/2014/main" id="{C442E1B4-00DF-44A6-87E6-F10343CA7CBC}"/>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10</a:t>
            </a:r>
            <a:endParaRPr kumimoji="1" lang="ja-JP" altLang="en-US" dirty="0">
              <a:solidFill>
                <a:prstClr val="black"/>
              </a:solidFill>
            </a:endParaRPr>
          </a:p>
        </p:txBody>
      </p:sp>
      <p:sp>
        <p:nvSpPr>
          <p:cNvPr id="22" name="テキスト ボックス 21">
            <a:extLst>
              <a:ext uri="{FF2B5EF4-FFF2-40B4-BE49-F238E27FC236}">
                <a16:creationId xmlns:a16="http://schemas.microsoft.com/office/drawing/2014/main" id="{1E51CEA8-DBAE-4C99-BD6A-5DC2C1CE6341}"/>
              </a:ext>
            </a:extLst>
          </p:cNvPr>
          <p:cNvSpPr txBox="1"/>
          <p:nvPr/>
        </p:nvSpPr>
        <p:spPr>
          <a:xfrm>
            <a:off x="346768" y="1701446"/>
            <a:ext cx="3815263"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ゴール別に関連する統計データをグラフなどでわかり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やすく掲載（</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ゴール</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ページ作成することを想定）</a:t>
            </a:r>
          </a:p>
        </p:txBody>
      </p:sp>
      <p:sp>
        <p:nvSpPr>
          <p:cNvPr id="23" name="テキスト ボックス 22">
            <a:extLst>
              <a:ext uri="{FF2B5EF4-FFF2-40B4-BE49-F238E27FC236}">
                <a16:creationId xmlns:a16="http://schemas.microsoft.com/office/drawing/2014/main" id="{18D47D88-FF71-4520-8B4E-66B3BE151F62}"/>
              </a:ext>
            </a:extLst>
          </p:cNvPr>
          <p:cNvSpPr txBox="1"/>
          <p:nvPr/>
        </p:nvSpPr>
        <p:spPr>
          <a:xfrm>
            <a:off x="4359521" y="1701446"/>
            <a:ext cx="3815263"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データの改善につながる事例をコラム形式で紹介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（企業、</a:t>
            </a:r>
            <a:r>
              <a:rPr kumimoji="1" lang="en-US" altLang="ja-JP" sz="1400" dirty="0">
                <a:latin typeface="Meiryo UI" panose="020B0604030504040204" pitchFamily="50" charset="-128"/>
                <a:ea typeface="Meiryo UI" panose="020B0604030504040204" pitchFamily="50" charset="-128"/>
              </a:rPr>
              <a:t>NPO</a:t>
            </a:r>
            <a:r>
              <a:rPr kumimoji="1" lang="ja-JP" altLang="en-US" sz="1400" dirty="0">
                <a:latin typeface="Meiryo UI" panose="020B0604030504040204" pitchFamily="50" charset="-128"/>
                <a:ea typeface="Meiryo UI" panose="020B0604030504040204" pitchFamily="50" charset="-128"/>
              </a:rPr>
              <a:t>など様々なステークホルダーを想定）</a:t>
            </a:r>
          </a:p>
        </p:txBody>
      </p:sp>
    </p:spTree>
    <p:extLst>
      <p:ext uri="{BB962C8B-B14F-4D97-AF65-F5344CB8AC3E}">
        <p14:creationId xmlns:p14="http://schemas.microsoft.com/office/powerpoint/2010/main" val="79257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BA0AA42-D3F3-4408-A991-742333684858}"/>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１（２）令和</a:t>
            </a:r>
            <a:r>
              <a:rPr kumimoji="1" lang="en-US" altLang="ja-JP" sz="2400" b="1" dirty="0">
                <a:solidFill>
                  <a:prstClr val="white"/>
                </a:solidFill>
                <a:latin typeface="Meiryo UI" panose="020B0604030504040204" pitchFamily="50" charset="-128"/>
                <a:ea typeface="Meiryo UI" panose="020B0604030504040204" pitchFamily="50" charset="-128"/>
              </a:rPr>
              <a:t>6</a:t>
            </a:r>
            <a:r>
              <a:rPr kumimoji="1" lang="ja-JP" altLang="en-US" sz="2400" b="1" dirty="0">
                <a:solidFill>
                  <a:prstClr val="white"/>
                </a:solidFill>
                <a:latin typeface="Meiryo UI" panose="020B0604030504040204" pitchFamily="50" charset="-128"/>
                <a:ea typeface="Meiryo UI" panose="020B0604030504040204" pitchFamily="50" charset="-128"/>
              </a:rPr>
              <a:t>年度の予定</a:t>
            </a:r>
            <a:r>
              <a:rPr kumimoji="1" lang="en-US" altLang="ja-JP" sz="2400" b="1" dirty="0">
                <a:solidFill>
                  <a:prstClr val="white"/>
                </a:solidFill>
                <a:latin typeface="Meiryo UI" panose="020B0604030504040204" pitchFamily="50" charset="-128"/>
                <a:ea typeface="Meiryo UI" panose="020B0604030504040204" pitchFamily="50" charset="-128"/>
              </a:rPr>
              <a:t>(</a:t>
            </a:r>
            <a:r>
              <a:rPr kumimoji="1" lang="en-US" altLang="ja-JP" sz="2400" b="1" dirty="0">
                <a:latin typeface="Meiryo UI" panose="020B0604030504040204" pitchFamily="50" charset="-128"/>
                <a:ea typeface="Meiryo UI" panose="020B0604030504040204" pitchFamily="50" charset="-128"/>
              </a:rPr>
              <a:t>SDGs</a:t>
            </a:r>
            <a:r>
              <a:rPr kumimoji="1" lang="ja-JP" altLang="en-US" sz="2400" b="1" dirty="0">
                <a:latin typeface="Meiryo UI" panose="020B0604030504040204" pitchFamily="50" charset="-128"/>
                <a:ea typeface="Meiryo UI" panose="020B0604030504040204" pitchFamily="50" charset="-128"/>
              </a:rPr>
              <a:t>フォーラムについて</a:t>
            </a:r>
            <a:r>
              <a:rPr kumimoji="1" lang="en-US" altLang="ja-JP" sz="2400" b="1" dirty="0">
                <a:latin typeface="Meiryo UI" panose="020B0604030504040204" pitchFamily="50" charset="-128"/>
                <a:ea typeface="Meiryo UI" panose="020B0604030504040204" pitchFamily="50" charset="-128"/>
              </a:rPr>
              <a:t>【R</a:t>
            </a:r>
            <a:r>
              <a:rPr kumimoji="1" lang="ja-JP" altLang="en-US" sz="2400" b="1" dirty="0">
                <a:latin typeface="Meiryo UI" panose="020B0604030504040204" pitchFamily="50" charset="-128"/>
                <a:ea typeface="Meiryo UI" panose="020B0604030504040204" pitchFamily="50" charset="-128"/>
              </a:rPr>
              <a:t>６年度分</a:t>
            </a:r>
            <a:r>
              <a:rPr kumimoji="1" lang="en-US" altLang="ja-JP" sz="2400" b="1" dirty="0">
                <a:latin typeface="Meiryo UI" panose="020B0604030504040204" pitchFamily="50" charset="-128"/>
                <a:ea typeface="Meiryo UI" panose="020B0604030504040204" pitchFamily="50" charset="-128"/>
              </a:rPr>
              <a:t>】</a:t>
            </a:r>
            <a:r>
              <a:rPr kumimoji="1" lang="en-US" altLang="ja-JP" sz="2400" b="1" dirty="0">
                <a:solidFill>
                  <a:prstClr val="white"/>
                </a:solidFill>
                <a:latin typeface="Meiryo UI" panose="020B0604030504040204" pitchFamily="50" charset="-128"/>
                <a:ea typeface="Meiryo UI" panose="020B0604030504040204" pitchFamily="50" charset="-128"/>
              </a:rPr>
              <a:t>)</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38B6C8E-819F-420F-A1F6-F4875F0C9959}"/>
              </a:ext>
            </a:extLst>
          </p:cNvPr>
          <p:cNvSpPr/>
          <p:nvPr/>
        </p:nvSpPr>
        <p:spPr>
          <a:xfrm>
            <a:off x="190501" y="605334"/>
            <a:ext cx="10137712" cy="707886"/>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R</a:t>
            </a:r>
            <a:r>
              <a:rPr lang="ja-JP" altLang="en-US" sz="2000" dirty="0">
                <a:latin typeface="Meiryo UI" panose="020B0604030504040204" pitchFamily="50" charset="-128"/>
                <a:ea typeface="Meiryo UI" panose="020B0604030504040204" pitchFamily="50" charset="-128"/>
              </a:rPr>
              <a:t>６年度は、近隣県と連携し、「</a:t>
            </a:r>
            <a:r>
              <a:rPr lang="en-US" altLang="ja-JP" sz="2000" dirty="0">
                <a:latin typeface="Meiryo UI" panose="020B0604030504040204" pitchFamily="50" charset="-128"/>
                <a:ea typeface="Meiryo UI" panose="020B0604030504040204" pitchFamily="50" charset="-128"/>
              </a:rPr>
              <a:t>OSAKA KANSAI</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SDGs Forum</a:t>
            </a:r>
            <a:r>
              <a:rPr lang="ja-JP" altLang="en-US" sz="2000" dirty="0">
                <a:latin typeface="Meiryo UI" panose="020B0604030504040204" pitchFamily="50" charset="-128"/>
                <a:ea typeface="Meiryo UI" panose="020B0604030504040204" pitchFamily="50" charset="-128"/>
              </a:rPr>
              <a:t>」として開催。</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・登壇団体等によるプレゼンは、昨年度同様に知見・ノウハウの共有と共創のきっかけ創出をめざす。</a:t>
            </a:r>
            <a:endParaRPr lang="en-US" altLang="ja-JP" sz="20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96223E1-9351-439A-9CEA-7007A5B8AB4E}"/>
              </a:ext>
            </a:extLst>
          </p:cNvPr>
          <p:cNvSpPr/>
          <p:nvPr/>
        </p:nvSpPr>
        <p:spPr>
          <a:xfrm>
            <a:off x="190501" y="1746498"/>
            <a:ext cx="5298470" cy="4493538"/>
          </a:xfrm>
          <a:prstGeom prst="rect">
            <a:avLst/>
          </a:prstGeom>
          <a:ln w="3175">
            <a:solidFill>
              <a:schemeClr val="tx1"/>
            </a:solidFill>
            <a:prstDash val="dash"/>
          </a:ln>
        </p:spPr>
        <p:txBody>
          <a:bodyPr wrap="square">
            <a:spAutoFit/>
          </a:bodyPr>
          <a:lstStyle/>
          <a:p>
            <a:r>
              <a:rPr lang="ja-JP" altLang="en-US" sz="2200" dirty="0">
                <a:latin typeface="Meiryo UI" panose="020B0604030504040204" pitchFamily="50" charset="-128"/>
                <a:ea typeface="Meiryo UI" panose="020B0604030504040204" pitchFamily="50" charset="-128"/>
              </a:rPr>
              <a:t>開催日：令和</a:t>
            </a:r>
            <a:r>
              <a:rPr lang="en-US" altLang="ja-JP" sz="2200" dirty="0">
                <a:latin typeface="Meiryo UI" panose="020B0604030504040204" pitchFamily="50" charset="-128"/>
                <a:ea typeface="Meiryo UI" panose="020B0604030504040204" pitchFamily="50" charset="-128"/>
              </a:rPr>
              <a:t>6</a:t>
            </a:r>
            <a:r>
              <a:rPr lang="ja-JP" altLang="en-US" sz="2200" dirty="0">
                <a:latin typeface="Meiryo UI" panose="020B0604030504040204" pitchFamily="50" charset="-128"/>
                <a:ea typeface="Meiryo UI" panose="020B0604030504040204" pitchFamily="50" charset="-128"/>
              </a:rPr>
              <a:t>年</a:t>
            </a:r>
            <a:r>
              <a:rPr lang="en-US" altLang="ja-JP" sz="2200" dirty="0">
                <a:latin typeface="Meiryo UI" panose="020B0604030504040204" pitchFamily="50" charset="-128"/>
                <a:ea typeface="Meiryo UI" panose="020B0604030504040204" pitchFamily="50" charset="-128"/>
              </a:rPr>
              <a:t>11</a:t>
            </a:r>
            <a:r>
              <a:rPr lang="ja-JP" altLang="en-US" sz="2200" dirty="0">
                <a:latin typeface="Meiryo UI" panose="020B0604030504040204" pitchFamily="50" charset="-128"/>
                <a:ea typeface="Meiryo UI" panose="020B0604030504040204" pitchFamily="50" charset="-128"/>
              </a:rPr>
              <a:t>月頃</a:t>
            </a:r>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会　場 ：大阪市内</a:t>
            </a:r>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登壇者（候補）：</a:t>
            </a:r>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　・内閣府地方創生推進事務局</a:t>
            </a:r>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　・国連地域開発センター（</a:t>
            </a:r>
            <a:r>
              <a:rPr lang="en-US" altLang="ja-JP" sz="2200" dirty="0">
                <a:latin typeface="Meiryo UI" panose="020B0604030504040204" pitchFamily="50" charset="-128"/>
                <a:ea typeface="Meiryo UI" panose="020B0604030504040204" pitchFamily="50" charset="-128"/>
              </a:rPr>
              <a:t>UNCRD</a:t>
            </a:r>
            <a:r>
              <a:rPr lang="ja-JP" altLang="en-US" sz="2200" dirty="0">
                <a:latin typeface="Meiryo UI" panose="020B0604030504040204" pitchFamily="50" charset="-128"/>
                <a:ea typeface="Meiryo UI" panose="020B0604030504040204" pitchFamily="50" charset="-128"/>
              </a:rPr>
              <a:t>）</a:t>
            </a:r>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　・関西圏の自治体　</a:t>
            </a:r>
            <a:r>
              <a:rPr lang="en-US" altLang="ja-JP" sz="2200" dirty="0">
                <a:latin typeface="Meiryo UI" panose="020B0604030504040204" pitchFamily="50" charset="-128"/>
                <a:ea typeface="Meiryo UI" panose="020B0604030504040204" pitchFamily="50" charset="-128"/>
              </a:rPr>
              <a:t>6</a:t>
            </a:r>
            <a:r>
              <a:rPr lang="ja-JP" altLang="en-US" sz="2200" dirty="0">
                <a:latin typeface="Meiryo UI" panose="020B0604030504040204" pitchFamily="50" charset="-128"/>
                <a:ea typeface="Meiryo UI" panose="020B0604030504040204" pitchFamily="50" charset="-128"/>
              </a:rPr>
              <a:t>団体程度</a:t>
            </a:r>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　・関西圏の企業　</a:t>
            </a:r>
            <a:r>
              <a:rPr lang="en-US" altLang="ja-JP" sz="2200" dirty="0">
                <a:latin typeface="Meiryo UI" panose="020B0604030504040204" pitchFamily="50" charset="-128"/>
                <a:ea typeface="Meiryo UI" panose="020B0604030504040204" pitchFamily="50" charset="-128"/>
              </a:rPr>
              <a:t>6</a:t>
            </a:r>
            <a:r>
              <a:rPr lang="ja-JP" altLang="en-US" sz="2200" dirty="0">
                <a:latin typeface="Meiryo UI" panose="020B0604030504040204" pitchFamily="50" charset="-128"/>
                <a:ea typeface="Meiryo UI" panose="020B0604030504040204" pitchFamily="50" charset="-128"/>
              </a:rPr>
              <a:t>社程度</a:t>
            </a:r>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　・関西圏の</a:t>
            </a:r>
            <a:r>
              <a:rPr lang="en-US" altLang="ja-JP" sz="2200" dirty="0">
                <a:latin typeface="Meiryo UI" panose="020B0604030504040204" pitchFamily="50" charset="-128"/>
                <a:ea typeface="Meiryo UI" panose="020B0604030504040204" pitchFamily="50" charset="-128"/>
              </a:rPr>
              <a:t>NPO</a:t>
            </a:r>
            <a:r>
              <a:rPr lang="ja-JP" altLang="en-US" sz="2200" dirty="0">
                <a:latin typeface="Meiryo UI" panose="020B0604030504040204" pitchFamily="50" charset="-128"/>
                <a:ea typeface="Meiryo UI" panose="020B0604030504040204" pitchFamily="50" charset="-128"/>
              </a:rPr>
              <a:t>等　</a:t>
            </a:r>
            <a:r>
              <a:rPr lang="en-US" altLang="ja-JP" sz="2200" dirty="0">
                <a:latin typeface="Meiryo UI" panose="020B0604030504040204" pitchFamily="50" charset="-128"/>
                <a:ea typeface="Meiryo UI" panose="020B0604030504040204" pitchFamily="50" charset="-128"/>
              </a:rPr>
              <a:t>6</a:t>
            </a:r>
            <a:r>
              <a:rPr lang="ja-JP" altLang="en-US" sz="2200" dirty="0">
                <a:latin typeface="Meiryo UI" panose="020B0604030504040204" pitchFamily="50" charset="-128"/>
                <a:ea typeface="Meiryo UI" panose="020B0604030504040204" pitchFamily="50" charset="-128"/>
              </a:rPr>
              <a:t>団体程度</a:t>
            </a:r>
            <a:endParaRPr lang="en-US" altLang="ja-JP" sz="2200" dirty="0">
              <a:latin typeface="Meiryo UI" panose="020B0604030504040204" pitchFamily="50" charset="-128"/>
              <a:ea typeface="Meiryo UI" panose="020B0604030504040204" pitchFamily="50" charset="-128"/>
            </a:endParaRPr>
          </a:p>
          <a:p>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プログラム（案）：</a:t>
            </a:r>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　・来賓挨拶</a:t>
            </a:r>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　・登壇団体等によるプレゼン</a:t>
            </a:r>
            <a:endParaRPr lang="en-US"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rPr>
              <a:t>　・ネットワーキング（名刺交換会）　　　</a:t>
            </a:r>
            <a:endParaRPr lang="en-US" altLang="ja-JP" sz="22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2B34A80D-136C-462D-8A91-AC12AC868B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79107" y="1746498"/>
            <a:ext cx="3543471" cy="1965093"/>
          </a:xfrm>
          <a:prstGeom prst="rect">
            <a:avLst/>
          </a:prstGeom>
        </p:spPr>
      </p:pic>
      <p:pic>
        <p:nvPicPr>
          <p:cNvPr id="15" name="図 14">
            <a:extLst>
              <a:ext uri="{FF2B5EF4-FFF2-40B4-BE49-F238E27FC236}">
                <a16:creationId xmlns:a16="http://schemas.microsoft.com/office/drawing/2014/main" id="{6C6AE14B-3413-4C26-B2B8-134FC8FA624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2791" y="1746498"/>
            <a:ext cx="3030008" cy="1965093"/>
          </a:xfrm>
          <a:prstGeom prst="rect">
            <a:avLst/>
          </a:prstGeom>
        </p:spPr>
      </p:pic>
      <p:pic>
        <p:nvPicPr>
          <p:cNvPr id="16" name="図 15">
            <a:extLst>
              <a:ext uri="{FF2B5EF4-FFF2-40B4-BE49-F238E27FC236}">
                <a16:creationId xmlns:a16="http://schemas.microsoft.com/office/drawing/2014/main" id="{ADF284A5-3E1E-4A1D-9DD5-DAAEA0374E4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88971" y="3795010"/>
            <a:ext cx="7242928" cy="3394458"/>
          </a:xfrm>
          <a:prstGeom prst="rect">
            <a:avLst/>
          </a:prstGeom>
        </p:spPr>
      </p:pic>
      <p:sp>
        <p:nvSpPr>
          <p:cNvPr id="9" name="スライド番号プレースホルダー 5">
            <a:extLst>
              <a:ext uri="{FF2B5EF4-FFF2-40B4-BE49-F238E27FC236}">
                <a16:creationId xmlns:a16="http://schemas.microsoft.com/office/drawing/2014/main" id="{63D55A8F-CBD4-47D1-8064-BAFD4717AA6D}"/>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11</a:t>
            </a:r>
            <a:endParaRPr kumimoji="1" lang="ja-JP" altLang="en-US" dirty="0">
              <a:solidFill>
                <a:prstClr val="black"/>
              </a:solidFill>
            </a:endParaRPr>
          </a:p>
        </p:txBody>
      </p:sp>
    </p:spTree>
    <p:extLst>
      <p:ext uri="{BB962C8B-B14F-4D97-AF65-F5344CB8AC3E}">
        <p14:creationId xmlns:p14="http://schemas.microsoft.com/office/powerpoint/2010/main" val="386070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3486620-BCBE-413C-88AD-60D7C2B8C0D0}"/>
              </a:ext>
            </a:extLst>
          </p:cNvPr>
          <p:cNvSpPr>
            <a:spLocks noGrp="1"/>
          </p:cNvSpPr>
          <p:nvPr>
            <p:ph type="sldNum" sz="quarter" idx="12"/>
          </p:nvPr>
        </p:nvSpPr>
        <p:spPr/>
        <p:txBody>
          <a:bodyPr/>
          <a:lstStyle/>
          <a:p>
            <a:fld id="{7B20388F-A125-4D2E-BBF0-E240911E1C91}" type="slidenum">
              <a:rPr kumimoji="1" lang="ja-JP" altLang="en-US" smtClean="0"/>
              <a:pPr/>
              <a:t>14</a:t>
            </a:fld>
            <a:endParaRPr kumimoji="1" lang="ja-JP" altLang="en-US"/>
          </a:p>
        </p:txBody>
      </p:sp>
      <p:sp>
        <p:nvSpPr>
          <p:cNvPr id="3" name="正方形/長方形 2">
            <a:extLst>
              <a:ext uri="{FF2B5EF4-FFF2-40B4-BE49-F238E27FC236}">
                <a16:creationId xmlns:a16="http://schemas.microsoft.com/office/drawing/2014/main" id="{0976D451-838D-47D2-900A-FD2464BA0D91}"/>
              </a:ext>
            </a:extLst>
          </p:cNvPr>
          <p:cNvSpPr/>
          <p:nvPr/>
        </p:nvSpPr>
        <p:spPr>
          <a:xfrm>
            <a:off x="-1" y="1368"/>
            <a:ext cx="12798425" cy="56685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99" b="1" dirty="0">
                <a:latin typeface="Meiryo UI" panose="020B0604030504040204" pitchFamily="50" charset="-128"/>
                <a:ea typeface="Meiryo UI" panose="020B0604030504040204" pitchFamily="50" charset="-128"/>
              </a:rPr>
              <a:t>　</a:t>
            </a:r>
          </a:p>
        </p:txBody>
      </p:sp>
      <p:pic>
        <p:nvPicPr>
          <p:cNvPr id="4" name="図 3">
            <a:extLst>
              <a:ext uri="{FF2B5EF4-FFF2-40B4-BE49-F238E27FC236}">
                <a16:creationId xmlns:a16="http://schemas.microsoft.com/office/drawing/2014/main" id="{100EE4D5-350D-414B-8A9A-1AFDD46412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4456" y="1849120"/>
            <a:ext cx="5916323" cy="4436244"/>
          </a:xfrm>
          <a:prstGeom prst="rect">
            <a:avLst/>
          </a:prstGeom>
        </p:spPr>
      </p:pic>
      <p:sp>
        <p:nvSpPr>
          <p:cNvPr id="11" name="正方形/長方形 10">
            <a:extLst>
              <a:ext uri="{FF2B5EF4-FFF2-40B4-BE49-F238E27FC236}">
                <a16:creationId xmlns:a16="http://schemas.microsoft.com/office/drawing/2014/main" id="{357915B4-AE26-4928-99AE-DEA5D47C90AA}"/>
              </a:ext>
            </a:extLst>
          </p:cNvPr>
          <p:cNvSpPr/>
          <p:nvPr/>
        </p:nvSpPr>
        <p:spPr>
          <a:xfrm>
            <a:off x="282536" y="610761"/>
            <a:ext cx="9124614" cy="707886"/>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rPr>
              <a:t>大阪府として初めての</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フォーラムを開催。</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企業・</a:t>
            </a:r>
            <a:r>
              <a:rPr lang="en-US" altLang="ja-JP" sz="2000" dirty="0">
                <a:latin typeface="Meiryo UI" panose="020B0604030504040204" pitchFamily="50" charset="-128"/>
                <a:ea typeface="Meiryo UI" panose="020B0604030504040204" pitchFamily="50" charset="-128"/>
              </a:rPr>
              <a:t>NPO</a:t>
            </a:r>
            <a:r>
              <a:rPr lang="ja-JP" altLang="en-US" sz="2000" dirty="0">
                <a:latin typeface="Meiryo UI" panose="020B0604030504040204" pitchFamily="50" charset="-128"/>
                <a:ea typeface="Meiryo UI" panose="020B0604030504040204" pitchFamily="50" charset="-128"/>
              </a:rPr>
              <a:t>・行政といったステークホルダーの垣根を越えた知見の共有と共創に取組んだ。</a:t>
            </a:r>
            <a:endParaRPr lang="en-US" altLang="ja-JP" sz="20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4D80869-F76C-4303-B2A4-8FE23E7B010C}"/>
              </a:ext>
            </a:extLst>
          </p:cNvPr>
          <p:cNvSpPr/>
          <p:nvPr/>
        </p:nvSpPr>
        <p:spPr>
          <a:xfrm>
            <a:off x="2657601" y="6285364"/>
            <a:ext cx="1580882" cy="350865"/>
          </a:xfrm>
          <a:prstGeom prst="rect">
            <a:avLst/>
          </a:prstGeom>
        </p:spPr>
        <p:txBody>
          <a:bodyPr wrap="none">
            <a:spAutoFit/>
          </a:bodyPr>
          <a:lstStyle/>
          <a:p>
            <a:r>
              <a:rPr lang="ja-JP" altLang="en-US" sz="1680" dirty="0">
                <a:latin typeface="Meiryo UI" panose="020B0604030504040204" pitchFamily="50" charset="-128"/>
                <a:ea typeface="Meiryo UI" panose="020B0604030504040204" pitchFamily="50" charset="-128"/>
              </a:rPr>
              <a:t>フォーラムの様子</a:t>
            </a:r>
            <a:endParaRPr lang="en-US" altLang="ja-JP" sz="1102"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43D708F5-8E8D-438E-B1A1-15D004923154}"/>
              </a:ext>
            </a:extLst>
          </p:cNvPr>
          <p:cNvSpPr/>
          <p:nvPr/>
        </p:nvSpPr>
        <p:spPr>
          <a:xfrm>
            <a:off x="6961207" y="1380202"/>
            <a:ext cx="5685792" cy="5788444"/>
          </a:xfrm>
          <a:prstGeom prst="rect">
            <a:avLst/>
          </a:prstGeom>
          <a:solidFill>
            <a:schemeClr val="bg1">
              <a:lumMod val="95000"/>
            </a:schemeClr>
          </a:solidFill>
        </p:spPr>
        <p:txBody>
          <a:bodyPr wrap="square">
            <a:spAutoFit/>
          </a:bodyPr>
          <a:lstStyle/>
          <a:p>
            <a:pPr>
              <a:lnSpc>
                <a:spcPts val="2800"/>
              </a:lnSpc>
            </a:pPr>
            <a:r>
              <a:rPr lang="ja-JP" altLang="en-US" sz="1600" dirty="0">
                <a:latin typeface="Meiryo UI" panose="020B0604030504040204" pitchFamily="50" charset="-128"/>
                <a:ea typeface="Meiryo UI" panose="020B0604030504040204" pitchFamily="50" charset="-128"/>
              </a:rPr>
              <a:t>開催日：令和</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rPr>
              <a:t>日</a:t>
            </a:r>
            <a:endParaRPr lang="en-US" altLang="ja-JP" sz="1600" dirty="0">
              <a:latin typeface="Meiryo UI" panose="020B0604030504040204" pitchFamily="50" charset="-128"/>
              <a:ea typeface="Meiryo UI" panose="020B0604030504040204" pitchFamily="50" charset="-128"/>
            </a:endParaRPr>
          </a:p>
          <a:p>
            <a:pPr>
              <a:lnSpc>
                <a:spcPts val="2800"/>
              </a:lnSpc>
            </a:pPr>
            <a:r>
              <a:rPr lang="ja-JP" altLang="en-US" sz="1600" dirty="0">
                <a:latin typeface="Meiryo UI" panose="020B0604030504040204" pitchFamily="50" charset="-128"/>
                <a:ea typeface="Meiryo UI" panose="020B0604030504040204" pitchFamily="50" charset="-128"/>
              </a:rPr>
              <a:t>会　場 ：</a:t>
            </a:r>
            <a:r>
              <a:rPr lang="en-US" altLang="ja-JP" sz="1600" dirty="0">
                <a:latin typeface="Meiryo UI" panose="020B0604030504040204" pitchFamily="50" charset="-128"/>
                <a:ea typeface="Meiryo UI" panose="020B0604030504040204" pitchFamily="50" charset="-128"/>
              </a:rPr>
              <a:t>QUINTBRIDGE(</a:t>
            </a:r>
            <a:r>
              <a:rPr lang="ja-JP" altLang="en-US" sz="1600" dirty="0">
                <a:latin typeface="Meiryo UI" panose="020B0604030504040204" pitchFamily="50" charset="-128"/>
                <a:ea typeface="Meiryo UI" panose="020B0604030504040204" pitchFamily="50" charset="-128"/>
              </a:rPr>
              <a:t>京橋</a:t>
            </a:r>
            <a:r>
              <a:rPr lang="en-US" altLang="ja-JP" sz="1600" dirty="0">
                <a:latin typeface="Meiryo UI" panose="020B0604030504040204" pitchFamily="50" charset="-128"/>
                <a:ea typeface="Meiryo UI" panose="020B0604030504040204" pitchFamily="50" charset="-128"/>
              </a:rPr>
              <a:t>)</a:t>
            </a:r>
          </a:p>
          <a:p>
            <a:pPr>
              <a:lnSpc>
                <a:spcPts val="2800"/>
              </a:lnSpc>
            </a:pPr>
            <a:r>
              <a:rPr lang="ja-JP" altLang="en-US" sz="1600" dirty="0">
                <a:latin typeface="Meiryo UI" panose="020B0604030504040204" pitchFamily="50" charset="-128"/>
                <a:ea typeface="Meiryo UI" panose="020B0604030504040204" pitchFamily="50" charset="-128"/>
              </a:rPr>
              <a:t>参加者：</a:t>
            </a:r>
            <a:r>
              <a:rPr lang="en-US" altLang="ja-JP" sz="1600" dirty="0">
                <a:latin typeface="Meiryo UI" panose="020B0604030504040204" pitchFamily="50" charset="-128"/>
                <a:ea typeface="Meiryo UI" panose="020B0604030504040204" pitchFamily="50" charset="-128"/>
              </a:rPr>
              <a:t>177</a:t>
            </a:r>
            <a:r>
              <a:rPr lang="ja-JP" altLang="en-US" sz="1600" dirty="0">
                <a:latin typeface="Meiryo UI" panose="020B0604030504040204" pitchFamily="50" charset="-128"/>
                <a:ea typeface="Meiryo UI" panose="020B0604030504040204" pitchFamily="50" charset="-128"/>
              </a:rPr>
              <a:t>名（うちオンライン</a:t>
            </a:r>
            <a:r>
              <a:rPr lang="en-US" altLang="ja-JP" sz="1600" dirty="0">
                <a:latin typeface="Meiryo UI" panose="020B0604030504040204" pitchFamily="50" charset="-128"/>
                <a:ea typeface="Meiryo UI" panose="020B0604030504040204" pitchFamily="50" charset="-128"/>
              </a:rPr>
              <a:t>67</a:t>
            </a:r>
            <a:r>
              <a:rPr lang="ja-JP" altLang="en-US" sz="1600" dirty="0">
                <a:latin typeface="Meiryo UI" panose="020B0604030504040204" pitchFamily="50" charset="-128"/>
                <a:ea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endParaRPr>
          </a:p>
          <a:p>
            <a:pPr>
              <a:lnSpc>
                <a:spcPts val="2800"/>
              </a:lnSpc>
            </a:pPr>
            <a:r>
              <a:rPr lang="ja-JP" altLang="en-US" sz="1600" dirty="0">
                <a:latin typeface="Meiryo UI" panose="020B0604030504040204" pitchFamily="50" charset="-128"/>
                <a:ea typeface="Meiryo UI" panose="020B0604030504040204" pitchFamily="50" charset="-128"/>
              </a:rPr>
              <a:t>登壇者：内閣府地方創生推進事務局</a:t>
            </a:r>
            <a:endParaRPr lang="en-US" altLang="ja-JP" sz="1600" dirty="0">
              <a:latin typeface="Meiryo UI" panose="020B0604030504040204" pitchFamily="50" charset="-128"/>
              <a:ea typeface="Meiryo UI" panose="020B0604030504040204" pitchFamily="50" charset="-128"/>
            </a:endParaRPr>
          </a:p>
          <a:p>
            <a:pPr>
              <a:lnSpc>
                <a:spcPts val="2800"/>
              </a:lnSpc>
            </a:pPr>
            <a:r>
              <a:rPr lang="ja-JP" altLang="en-US" sz="1600" dirty="0">
                <a:latin typeface="Meiryo UI" panose="020B0604030504040204" pitchFamily="50" charset="-128"/>
                <a:ea typeface="Meiryo UI" panose="020B0604030504040204" pitchFamily="50" charset="-128"/>
              </a:rPr>
              <a:t>　　　　　　国連地域開発センター（</a:t>
            </a:r>
            <a:r>
              <a:rPr lang="en-US" altLang="ja-JP" sz="1600" dirty="0">
                <a:latin typeface="Meiryo UI" panose="020B0604030504040204" pitchFamily="50" charset="-128"/>
                <a:ea typeface="Meiryo UI" panose="020B0604030504040204" pitchFamily="50" charset="-128"/>
              </a:rPr>
              <a:t>UNCRD</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a:lnSpc>
                <a:spcPts val="2800"/>
              </a:lnSpc>
            </a:pPr>
            <a:r>
              <a:rPr lang="ja-JP" altLang="en-US" sz="1600" dirty="0">
                <a:latin typeface="Meiryo UI" panose="020B0604030504040204" pitchFamily="50" charset="-128"/>
                <a:ea typeface="Meiryo UI" panose="020B0604030504040204" pitchFamily="50" charset="-128"/>
              </a:rPr>
              <a:t>　　　　　　市町村　</a:t>
            </a:r>
            <a:r>
              <a:rPr lang="en-US" altLang="ja-JP" sz="1600" dirty="0">
                <a:latin typeface="Meiryo UI" panose="020B0604030504040204" pitchFamily="50" charset="-128"/>
                <a:ea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rPr>
              <a:t>団体</a:t>
            </a:r>
            <a:endParaRPr lang="en-US" altLang="ja-JP" sz="1600" dirty="0">
              <a:latin typeface="Meiryo UI" panose="020B0604030504040204" pitchFamily="50" charset="-128"/>
              <a:ea typeface="Meiryo UI" panose="020B0604030504040204" pitchFamily="50" charset="-128"/>
            </a:endParaRPr>
          </a:p>
          <a:p>
            <a:pPr>
              <a:lnSpc>
                <a:spcPts val="2800"/>
              </a:lnSpc>
            </a:pPr>
            <a:r>
              <a:rPr lang="ja-JP" altLang="en-US" sz="1600" dirty="0">
                <a:latin typeface="Meiryo UI" panose="020B0604030504040204" pitchFamily="50" charset="-128"/>
                <a:ea typeface="Meiryo UI" panose="020B0604030504040204" pitchFamily="50" charset="-128"/>
              </a:rPr>
              <a:t>　　　　　　企業　</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社</a:t>
            </a:r>
            <a:endParaRPr lang="en-US" altLang="ja-JP" sz="1600" dirty="0">
              <a:latin typeface="Meiryo UI" panose="020B0604030504040204" pitchFamily="50" charset="-128"/>
              <a:ea typeface="Meiryo UI" panose="020B0604030504040204" pitchFamily="50" charset="-128"/>
            </a:endParaRPr>
          </a:p>
          <a:p>
            <a:pPr>
              <a:lnSpc>
                <a:spcPts val="2800"/>
              </a:lnSpc>
            </a:pPr>
            <a:r>
              <a:rPr lang="ja-JP" altLang="en-US" sz="1600" dirty="0">
                <a:latin typeface="Meiryo UI" panose="020B0604030504040204" pitchFamily="50" charset="-128"/>
                <a:ea typeface="Meiryo UI" panose="020B0604030504040204" pitchFamily="50" charset="-128"/>
              </a:rPr>
              <a:t>　　　　　　非営利団体　</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団体</a:t>
            </a:r>
            <a:endParaRPr lang="en-US" altLang="ja-JP" sz="1600" dirty="0">
              <a:latin typeface="Meiryo UI" panose="020B0604030504040204" pitchFamily="50" charset="-128"/>
              <a:ea typeface="Meiryo UI" panose="020B0604030504040204" pitchFamily="50" charset="-128"/>
            </a:endParaRPr>
          </a:p>
          <a:p>
            <a:pPr>
              <a:lnSpc>
                <a:spcPts val="2800"/>
              </a:lnSpc>
            </a:pPr>
            <a:endParaRPr lang="en-US" altLang="ja-JP" sz="1600" dirty="0">
              <a:latin typeface="Meiryo UI" panose="020B0604030504040204" pitchFamily="50" charset="-128"/>
              <a:ea typeface="Meiryo UI" panose="020B0604030504040204" pitchFamily="50" charset="-128"/>
            </a:endParaRPr>
          </a:p>
          <a:p>
            <a:pPr>
              <a:lnSpc>
                <a:spcPts val="2800"/>
              </a:lnSpc>
            </a:pPr>
            <a:endParaRPr lang="en-US" altLang="ja-JP" sz="1600" dirty="0">
              <a:latin typeface="Meiryo UI" panose="020B0604030504040204" pitchFamily="50" charset="-128"/>
              <a:ea typeface="Meiryo UI" panose="020B0604030504040204" pitchFamily="50" charset="-128"/>
            </a:endParaRPr>
          </a:p>
          <a:p>
            <a:pPr>
              <a:lnSpc>
                <a:spcPts val="2800"/>
              </a:lnSpc>
            </a:pPr>
            <a:endParaRPr lang="en-US" altLang="ja-JP" sz="1600" dirty="0">
              <a:latin typeface="Meiryo UI" panose="020B0604030504040204" pitchFamily="50" charset="-128"/>
              <a:ea typeface="Meiryo UI" panose="020B0604030504040204" pitchFamily="50" charset="-128"/>
            </a:endParaRPr>
          </a:p>
          <a:p>
            <a:pPr>
              <a:lnSpc>
                <a:spcPts val="2800"/>
              </a:lnSpc>
            </a:pPr>
            <a:endParaRPr lang="en-US" altLang="ja-JP" sz="1600" dirty="0">
              <a:latin typeface="Meiryo UI" panose="020B0604030504040204" pitchFamily="50" charset="-128"/>
              <a:ea typeface="Meiryo UI" panose="020B0604030504040204" pitchFamily="50" charset="-128"/>
            </a:endParaRPr>
          </a:p>
          <a:p>
            <a:pPr>
              <a:lnSpc>
                <a:spcPts val="2800"/>
              </a:lnSpc>
            </a:pPr>
            <a:endParaRPr lang="en-US" altLang="ja-JP" sz="1600" dirty="0">
              <a:latin typeface="Meiryo UI" panose="020B0604030504040204" pitchFamily="50" charset="-128"/>
              <a:ea typeface="Meiryo UI" panose="020B0604030504040204" pitchFamily="50" charset="-128"/>
            </a:endParaRPr>
          </a:p>
          <a:p>
            <a:pPr>
              <a:lnSpc>
                <a:spcPts val="2800"/>
              </a:lnSpc>
            </a:pPr>
            <a:endParaRPr lang="en-US" altLang="ja-JP" sz="1600" dirty="0">
              <a:latin typeface="Meiryo UI" panose="020B0604030504040204" pitchFamily="50" charset="-128"/>
              <a:ea typeface="Meiryo UI" panose="020B0604030504040204" pitchFamily="50" charset="-128"/>
            </a:endParaRPr>
          </a:p>
          <a:p>
            <a:pPr>
              <a:lnSpc>
                <a:spcPts val="2800"/>
              </a:lnSpc>
            </a:pPr>
            <a:endParaRPr lang="en-US" altLang="ja-JP" sz="1600" dirty="0">
              <a:latin typeface="Meiryo UI" panose="020B0604030504040204" pitchFamily="50" charset="-128"/>
              <a:ea typeface="Meiryo UI" panose="020B0604030504040204" pitchFamily="50" charset="-128"/>
            </a:endParaRPr>
          </a:p>
          <a:p>
            <a:pPr>
              <a:lnSpc>
                <a:spcPts val="2800"/>
              </a:lnSpc>
            </a:pPr>
            <a:endParaRPr lang="en-US" altLang="ja-JP" sz="16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7456E4F-5B82-4015-A097-EFDB787605DD}"/>
              </a:ext>
            </a:extLst>
          </p:cNvPr>
          <p:cNvSpPr/>
          <p:nvPr/>
        </p:nvSpPr>
        <p:spPr>
          <a:xfrm>
            <a:off x="7087722" y="4365412"/>
            <a:ext cx="5432761" cy="264183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＜登壇者＞</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○行政</a:t>
            </a:r>
          </a:p>
          <a:p>
            <a:r>
              <a:rPr lang="ja-JP" altLang="en-US" sz="1400" dirty="0">
                <a:solidFill>
                  <a:schemeClr val="tx1"/>
                </a:solidFill>
                <a:latin typeface="Meiryo UI" panose="020B0604030504040204" pitchFamily="50" charset="-128"/>
                <a:ea typeface="Meiryo UI" panose="020B0604030504040204" pitchFamily="50" charset="-128"/>
              </a:rPr>
              <a:t>　  堺市、豊中市、富田林市、阪南市、東大阪市、枚方市、八尾市</a:t>
            </a:r>
          </a:p>
          <a:p>
            <a:r>
              <a:rPr lang="ja-JP" altLang="en-US" sz="1400" dirty="0">
                <a:solidFill>
                  <a:schemeClr val="tx1"/>
                </a:solidFill>
                <a:latin typeface="Meiryo UI" panose="020B0604030504040204" pitchFamily="50" charset="-128"/>
                <a:ea typeface="Meiryo UI" panose="020B0604030504040204" pitchFamily="50" charset="-128"/>
              </a:rPr>
              <a:t>　○企業</a:t>
            </a:r>
          </a:p>
          <a:p>
            <a:r>
              <a:rPr lang="ja-JP" altLang="en-US" sz="1400" dirty="0">
                <a:solidFill>
                  <a:schemeClr val="tx1"/>
                </a:solidFill>
                <a:latin typeface="Meiryo UI" panose="020B0604030504040204" pitchFamily="50" charset="-128"/>
                <a:ea typeface="Meiryo UI" panose="020B0604030504040204" pitchFamily="50" charset="-128"/>
              </a:rPr>
              <a:t>　　スパイスキューブ株式会社、株式会社セレッソ大阪、</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第一生命保険株式会社、山形開発工業株式会社、</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リコージャパン株式会社、　株式会社りそなホールディングス</a:t>
            </a:r>
          </a:p>
          <a:p>
            <a:r>
              <a:rPr lang="ja-JP" altLang="en-US" sz="1400" dirty="0">
                <a:solidFill>
                  <a:schemeClr val="tx1"/>
                </a:solidFill>
                <a:latin typeface="Meiryo UI" panose="020B0604030504040204" pitchFamily="50" charset="-128"/>
                <a:ea typeface="Meiryo UI" panose="020B0604030504040204" pitchFamily="50" charset="-128"/>
              </a:rPr>
              <a:t>　○非営利団体</a:t>
            </a: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rPr>
              <a:t>法人キリンこども応援団、</a:t>
            </a:r>
            <a:r>
              <a:rPr lang="en-US" altLang="ja-JP" sz="1400" dirty="0">
                <a:solidFill>
                  <a:schemeClr val="tx1"/>
                </a:solidFill>
                <a:latin typeface="Meiryo UI" panose="020B0604030504040204" pitchFamily="50" charset="-128"/>
                <a:ea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rPr>
              <a:t>法人</a:t>
            </a:r>
            <a:r>
              <a:rPr lang="en-US" altLang="ja-JP" sz="1400" dirty="0">
                <a:solidFill>
                  <a:schemeClr val="tx1"/>
                </a:solidFill>
                <a:latin typeface="Meiryo UI" panose="020B0604030504040204" pitchFamily="50" charset="-128"/>
                <a:ea typeface="Meiryo UI" panose="020B0604030504040204" pitchFamily="50" charset="-128"/>
              </a:rPr>
              <a:t>QWRC</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一般社団法人こどもの居場所サポートおおさか、</a:t>
            </a:r>
            <a:r>
              <a:rPr lang="en-US" altLang="ja-JP" sz="1400" dirty="0">
                <a:solidFill>
                  <a:schemeClr val="tx1"/>
                </a:solidFill>
                <a:latin typeface="Meiryo UI" panose="020B0604030504040204" pitchFamily="50" charset="-128"/>
                <a:ea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rPr>
              <a:t>法人つなげる、</a:t>
            </a:r>
            <a:endParaRPr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NPO</a:t>
            </a:r>
            <a:r>
              <a:rPr lang="ja-JP" altLang="en-US" sz="1400" dirty="0">
                <a:solidFill>
                  <a:schemeClr val="tx1"/>
                </a:solidFill>
                <a:latin typeface="Meiryo UI" panose="020B0604030504040204" pitchFamily="50" charset="-128"/>
                <a:ea typeface="Meiryo UI" panose="020B0604030504040204" pitchFamily="50" charset="-128"/>
              </a:rPr>
              <a:t>法人日本もったいない食品センター、</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一般社団法人働き方フランチャイズ</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93FE1E7-4689-419A-AF83-914B52CCE1CB}"/>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令和５年度の「</a:t>
            </a:r>
            <a:r>
              <a:rPr kumimoji="1" lang="en-US" altLang="ja-JP" sz="2000" b="1" dirty="0">
                <a:solidFill>
                  <a:prstClr val="white"/>
                </a:solidFill>
                <a:latin typeface="Meiryo UI" panose="020B0604030504040204" pitchFamily="50" charset="-128"/>
                <a:ea typeface="Meiryo UI" panose="020B0604030504040204" pitchFamily="50" charset="-128"/>
              </a:rPr>
              <a:t>OSAKA</a:t>
            </a:r>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Forum</a:t>
            </a:r>
            <a:r>
              <a:rPr kumimoji="1" lang="ja-JP" altLang="en-US" sz="2000" b="1" dirty="0">
                <a:latin typeface="Meiryo UI" panose="020B0604030504040204" pitchFamily="50" charset="-128"/>
                <a:ea typeface="Meiryo UI" panose="020B0604030504040204" pitchFamily="50" charset="-128"/>
              </a:rPr>
              <a:t>」について①</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10" name="スライド番号プレースホルダー 5">
            <a:extLst>
              <a:ext uri="{FF2B5EF4-FFF2-40B4-BE49-F238E27FC236}">
                <a16:creationId xmlns:a16="http://schemas.microsoft.com/office/drawing/2014/main" id="{0437577B-B47C-4260-B851-3E282559E4FE}"/>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12</a:t>
            </a:r>
            <a:endParaRPr kumimoji="1" lang="ja-JP" altLang="en-US" dirty="0">
              <a:solidFill>
                <a:prstClr val="black"/>
              </a:solidFill>
            </a:endParaRPr>
          </a:p>
        </p:txBody>
      </p:sp>
    </p:spTree>
    <p:extLst>
      <p:ext uri="{BB962C8B-B14F-4D97-AF65-F5344CB8AC3E}">
        <p14:creationId xmlns:p14="http://schemas.microsoft.com/office/powerpoint/2010/main" val="393215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3486620-BCBE-413C-88AD-60D7C2B8C0D0}"/>
              </a:ext>
            </a:extLst>
          </p:cNvPr>
          <p:cNvSpPr>
            <a:spLocks noGrp="1"/>
          </p:cNvSpPr>
          <p:nvPr>
            <p:ph type="sldNum" sz="quarter" idx="12"/>
          </p:nvPr>
        </p:nvSpPr>
        <p:spPr/>
        <p:txBody>
          <a:bodyPr/>
          <a:lstStyle/>
          <a:p>
            <a:fld id="{7B20388F-A125-4D2E-BBF0-E240911E1C91}" type="slidenum">
              <a:rPr kumimoji="1" lang="ja-JP" altLang="en-US" smtClean="0"/>
              <a:pPr/>
              <a:t>15</a:t>
            </a:fld>
            <a:endParaRPr kumimoji="1" lang="ja-JP" altLang="en-US"/>
          </a:p>
        </p:txBody>
      </p:sp>
      <p:pic>
        <p:nvPicPr>
          <p:cNvPr id="5" name="図 4">
            <a:extLst>
              <a:ext uri="{FF2B5EF4-FFF2-40B4-BE49-F238E27FC236}">
                <a16:creationId xmlns:a16="http://schemas.microsoft.com/office/drawing/2014/main" id="{98FD33D0-1161-46EF-9B86-A33678891A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23021" y="3972659"/>
            <a:ext cx="3125944" cy="2203920"/>
          </a:xfrm>
          <a:prstGeom prst="rect">
            <a:avLst/>
          </a:prstGeom>
        </p:spPr>
      </p:pic>
      <p:pic>
        <p:nvPicPr>
          <p:cNvPr id="6" name="図 5">
            <a:extLst>
              <a:ext uri="{FF2B5EF4-FFF2-40B4-BE49-F238E27FC236}">
                <a16:creationId xmlns:a16="http://schemas.microsoft.com/office/drawing/2014/main" id="{DFAF573F-5C9F-42F3-90AA-253AF588B6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46384" y="1394031"/>
            <a:ext cx="3114178" cy="2203919"/>
          </a:xfrm>
          <a:prstGeom prst="rect">
            <a:avLst/>
          </a:prstGeom>
        </p:spPr>
      </p:pic>
      <p:pic>
        <p:nvPicPr>
          <p:cNvPr id="8" name="図 7">
            <a:extLst>
              <a:ext uri="{FF2B5EF4-FFF2-40B4-BE49-F238E27FC236}">
                <a16:creationId xmlns:a16="http://schemas.microsoft.com/office/drawing/2014/main" id="{83829558-C019-4F9B-9E7D-2D595E0D9385}"/>
              </a:ext>
            </a:extLst>
          </p:cNvPr>
          <p:cNvPicPr>
            <a:picLocks noChangeAspect="1"/>
          </p:cNvPicPr>
          <p:nvPr/>
        </p:nvPicPr>
        <p:blipFill>
          <a:blip r:embed="rId5"/>
          <a:stretch>
            <a:fillRect/>
          </a:stretch>
        </p:blipFill>
        <p:spPr>
          <a:xfrm>
            <a:off x="371731" y="1340635"/>
            <a:ext cx="3326385" cy="1837480"/>
          </a:xfrm>
          <a:prstGeom prst="rect">
            <a:avLst/>
          </a:prstGeom>
        </p:spPr>
      </p:pic>
      <p:pic>
        <p:nvPicPr>
          <p:cNvPr id="10" name="図 9">
            <a:extLst>
              <a:ext uri="{FF2B5EF4-FFF2-40B4-BE49-F238E27FC236}">
                <a16:creationId xmlns:a16="http://schemas.microsoft.com/office/drawing/2014/main" id="{F58F8FF4-EC3E-4F00-8607-461DDCACB4DB}"/>
              </a:ext>
            </a:extLst>
          </p:cNvPr>
          <p:cNvPicPr>
            <a:picLocks noChangeAspect="1"/>
          </p:cNvPicPr>
          <p:nvPr/>
        </p:nvPicPr>
        <p:blipFill>
          <a:blip r:embed="rId6"/>
          <a:stretch>
            <a:fillRect/>
          </a:stretch>
        </p:blipFill>
        <p:spPr>
          <a:xfrm>
            <a:off x="1656119" y="3142354"/>
            <a:ext cx="3763717" cy="1932265"/>
          </a:xfrm>
          <a:prstGeom prst="rect">
            <a:avLst/>
          </a:prstGeom>
        </p:spPr>
      </p:pic>
      <p:sp>
        <p:nvSpPr>
          <p:cNvPr id="11" name="正方形/長方形 10">
            <a:extLst>
              <a:ext uri="{FF2B5EF4-FFF2-40B4-BE49-F238E27FC236}">
                <a16:creationId xmlns:a16="http://schemas.microsoft.com/office/drawing/2014/main" id="{357915B4-AE26-4928-99AE-DEA5D47C90AA}"/>
              </a:ext>
            </a:extLst>
          </p:cNvPr>
          <p:cNvSpPr/>
          <p:nvPr/>
        </p:nvSpPr>
        <p:spPr>
          <a:xfrm>
            <a:off x="618196" y="601162"/>
            <a:ext cx="10161756"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rPr>
              <a:t>フォーラムの様子は、動画（日英字幕）やレポート（日本語版・英語版）により</a:t>
            </a:r>
            <a:r>
              <a:rPr lang="ja-JP" altLang="en-US" sz="2000" u="sng" dirty="0">
                <a:latin typeface="Meiryo UI" panose="020B0604030504040204" pitchFamily="50" charset="-128"/>
                <a:ea typeface="Meiryo UI" panose="020B0604030504040204" pitchFamily="50" charset="-128"/>
              </a:rPr>
              <a:t>世界に向け発信</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E11F7EDC-BC75-46C2-8409-FACAC4BFD38E}"/>
              </a:ext>
            </a:extLst>
          </p:cNvPr>
          <p:cNvSpPr/>
          <p:nvPr/>
        </p:nvSpPr>
        <p:spPr>
          <a:xfrm>
            <a:off x="4110171" y="6302652"/>
            <a:ext cx="1850186" cy="609398"/>
          </a:xfrm>
          <a:prstGeom prst="rect">
            <a:avLst/>
          </a:prstGeom>
        </p:spPr>
        <p:txBody>
          <a:bodyPr wrap="none">
            <a:spAutoFit/>
          </a:bodyPr>
          <a:lstStyle/>
          <a:p>
            <a:r>
              <a:rPr lang="ja-JP" altLang="en-US" sz="1680" dirty="0">
                <a:latin typeface="Meiryo UI" panose="020B0604030504040204" pitchFamily="50" charset="-128"/>
                <a:ea typeface="Meiryo UI" panose="020B0604030504040204" pitchFamily="50" charset="-128"/>
              </a:rPr>
              <a:t>ダイジェスト動画</a:t>
            </a:r>
            <a:endParaRPr lang="en-US" altLang="ja-JP" sz="1680" dirty="0">
              <a:latin typeface="Meiryo UI" panose="020B0604030504040204" pitchFamily="50" charset="-128"/>
              <a:ea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rPr>
              <a:t>（日英字幕付き）</a:t>
            </a:r>
            <a:endParaRPr lang="en-US" altLang="ja-JP" sz="1102"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9225626-24B3-4E1B-BE2C-C961B451EFB4}"/>
              </a:ext>
            </a:extLst>
          </p:cNvPr>
          <p:cNvSpPr/>
          <p:nvPr/>
        </p:nvSpPr>
        <p:spPr>
          <a:xfrm>
            <a:off x="7257412" y="6302652"/>
            <a:ext cx="4091042" cy="609398"/>
          </a:xfrm>
          <a:prstGeom prst="rect">
            <a:avLst/>
          </a:prstGeom>
        </p:spPr>
        <p:txBody>
          <a:bodyPr wrap="square">
            <a:spAutoFit/>
          </a:bodyPr>
          <a:lstStyle/>
          <a:p>
            <a:pPr algn="ctr"/>
            <a:r>
              <a:rPr lang="ja-JP" altLang="en-US" sz="1680" dirty="0">
                <a:latin typeface="Meiryo UI" panose="020B0604030504040204" pitchFamily="50" charset="-128"/>
                <a:ea typeface="Meiryo UI" panose="020B0604030504040204" pitchFamily="50" charset="-128"/>
              </a:rPr>
              <a:t>開催レポート</a:t>
            </a:r>
            <a:endParaRPr lang="en-US" altLang="ja-JP" sz="1680" dirty="0">
              <a:latin typeface="Meiryo UI" panose="020B0604030504040204" pitchFamily="50" charset="-128"/>
              <a:ea typeface="Meiryo UI" panose="020B0604030504040204" pitchFamily="50" charset="-128"/>
            </a:endParaRPr>
          </a:p>
          <a:p>
            <a:pPr algn="ctr"/>
            <a:r>
              <a:rPr lang="ja-JP" altLang="en-US" sz="1680" dirty="0">
                <a:latin typeface="Meiryo UI" panose="020B0604030504040204" pitchFamily="50" charset="-128"/>
                <a:ea typeface="Meiryo UI" panose="020B0604030504040204" pitchFamily="50" charset="-128"/>
              </a:rPr>
              <a:t>（日本語版・英語版を作成）</a:t>
            </a:r>
            <a:endParaRPr lang="en-US" altLang="ja-JP" sz="1102"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C49CD43-1EC9-4BEE-A2F2-905966A233B9}"/>
              </a:ext>
            </a:extLst>
          </p:cNvPr>
          <p:cNvPicPr>
            <a:picLocks noChangeAspect="1"/>
          </p:cNvPicPr>
          <p:nvPr/>
        </p:nvPicPr>
        <p:blipFill>
          <a:blip r:embed="rId7"/>
          <a:stretch>
            <a:fillRect/>
          </a:stretch>
        </p:blipFill>
        <p:spPr>
          <a:xfrm>
            <a:off x="371731" y="5043322"/>
            <a:ext cx="3670027" cy="1982268"/>
          </a:xfrm>
          <a:prstGeom prst="rect">
            <a:avLst/>
          </a:prstGeom>
        </p:spPr>
      </p:pic>
      <p:pic>
        <p:nvPicPr>
          <p:cNvPr id="16" name="図 15">
            <a:extLst>
              <a:ext uri="{FF2B5EF4-FFF2-40B4-BE49-F238E27FC236}">
                <a16:creationId xmlns:a16="http://schemas.microsoft.com/office/drawing/2014/main" id="{C94DB284-03BF-495E-94A2-361C12AB0B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331823" y="1402136"/>
            <a:ext cx="3114178" cy="2202461"/>
          </a:xfrm>
          <a:prstGeom prst="rect">
            <a:avLst/>
          </a:prstGeom>
        </p:spPr>
      </p:pic>
      <p:pic>
        <p:nvPicPr>
          <p:cNvPr id="20" name="図 19">
            <a:extLst>
              <a:ext uri="{FF2B5EF4-FFF2-40B4-BE49-F238E27FC236}">
                <a16:creationId xmlns:a16="http://schemas.microsoft.com/office/drawing/2014/main" id="{508CC98D-BA16-4AAB-9447-24B9B33C8D3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36829" y="3972659"/>
            <a:ext cx="3109406" cy="2203920"/>
          </a:xfrm>
          <a:prstGeom prst="rect">
            <a:avLst/>
          </a:prstGeom>
        </p:spPr>
      </p:pic>
      <p:sp>
        <p:nvSpPr>
          <p:cNvPr id="15" name="正方形/長方形 14">
            <a:extLst>
              <a:ext uri="{FF2B5EF4-FFF2-40B4-BE49-F238E27FC236}">
                <a16:creationId xmlns:a16="http://schemas.microsoft.com/office/drawing/2014/main" id="{0AD37331-59FF-4DB8-A9AD-58CC01B77BFA}"/>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令和５年度の「</a:t>
            </a:r>
            <a:r>
              <a:rPr kumimoji="1" lang="en-US" altLang="ja-JP" sz="2000" b="1" dirty="0">
                <a:solidFill>
                  <a:prstClr val="white"/>
                </a:solidFill>
                <a:latin typeface="Meiryo UI" panose="020B0604030504040204" pitchFamily="50" charset="-128"/>
                <a:ea typeface="Meiryo UI" panose="020B0604030504040204" pitchFamily="50" charset="-128"/>
              </a:rPr>
              <a:t>OSAKA</a:t>
            </a:r>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Forum</a:t>
            </a:r>
            <a:r>
              <a:rPr kumimoji="1" lang="ja-JP" altLang="en-US" sz="2000" b="1" dirty="0">
                <a:latin typeface="Meiryo UI" panose="020B0604030504040204" pitchFamily="50" charset="-128"/>
                <a:ea typeface="Meiryo UI" panose="020B0604030504040204" pitchFamily="50" charset="-128"/>
              </a:rPr>
              <a:t>」について②</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17" name="スライド番号プレースホルダー 5">
            <a:extLst>
              <a:ext uri="{FF2B5EF4-FFF2-40B4-BE49-F238E27FC236}">
                <a16:creationId xmlns:a16="http://schemas.microsoft.com/office/drawing/2014/main" id="{0A0AC129-87D1-4B67-9401-A5D55448E0D8}"/>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13</a:t>
            </a:r>
            <a:endParaRPr kumimoji="1" lang="ja-JP" altLang="en-US" dirty="0">
              <a:solidFill>
                <a:prstClr val="black"/>
              </a:solidFill>
            </a:endParaRPr>
          </a:p>
        </p:txBody>
      </p:sp>
    </p:spTree>
    <p:extLst>
      <p:ext uri="{BB962C8B-B14F-4D97-AF65-F5344CB8AC3E}">
        <p14:creationId xmlns:p14="http://schemas.microsoft.com/office/powerpoint/2010/main" val="207497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961F65C-80A8-41BC-AFFC-5A24819C3EF3}"/>
              </a:ext>
            </a:extLst>
          </p:cNvPr>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議題２　令和７年度以降の事業予定</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163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4FAAEE5-80A4-4C6B-8C1E-7BBCC957DF0B}"/>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これまでの取組みと大阪府の役割</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02202" y="724484"/>
            <a:ext cx="12167699" cy="2141868"/>
          </a:xfrm>
          <a:prstGeom prst="rect">
            <a:avLst/>
          </a:prstGeom>
          <a:noFill/>
        </p:spPr>
        <p:txBody>
          <a:bodyPr wrap="square" rtlCol="0">
            <a:spAutoFit/>
          </a:bodyPr>
          <a:lstStyle/>
          <a:p>
            <a:pPr marL="271463" indent="-271463">
              <a:lnSpc>
                <a:spcPts val="2300"/>
              </a:lnSpc>
            </a:pPr>
            <a:r>
              <a:rPr kumimoji="1" lang="ja-JP" altLang="en-US" dirty="0">
                <a:latin typeface="Meiryo UI" panose="020B0604030504040204" pitchFamily="50" charset="-128"/>
                <a:ea typeface="Meiryo UI" panose="020B0604030504040204" pitchFamily="50" charset="-128"/>
              </a:rPr>
              <a:t>〇　</a:t>
            </a:r>
            <a:r>
              <a:rPr lang="en-US" altLang="ja-JP" dirty="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年大阪・関西万博の開催都市として、</a:t>
            </a:r>
            <a:r>
              <a:rPr kumimoji="1" lang="ja-JP" altLang="en-US" b="1" dirty="0">
                <a:latin typeface="Meiryo UI" panose="020B0604030504040204" pitchFamily="50" charset="-128"/>
                <a:ea typeface="Meiryo UI" panose="020B0604030504040204" pitchFamily="50" charset="-128"/>
              </a:rPr>
              <a:t>世界の先頭に立って</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の達成に貢献する「</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先進都市」の実現</a:t>
            </a:r>
            <a:r>
              <a:rPr kumimoji="1" lang="ja-JP" altLang="en-US" dirty="0">
                <a:latin typeface="Meiryo UI" panose="020B0604030504040204" pitchFamily="50" charset="-128"/>
                <a:ea typeface="Meiryo UI" panose="020B0604030504040204" pitchFamily="50" charset="-128"/>
              </a:rPr>
              <a:t>に向け、</a:t>
            </a:r>
            <a:endParaRPr kumimoji="1" lang="en-US" altLang="ja-JP" dirty="0">
              <a:latin typeface="Meiryo UI" panose="020B0604030504040204" pitchFamily="50" charset="-128"/>
              <a:ea typeface="Meiryo UI" panose="020B0604030504040204" pitchFamily="50" charset="-128"/>
            </a:endParaRPr>
          </a:p>
          <a:p>
            <a:pPr marL="271463" indent="-271463">
              <a:lnSpc>
                <a:spcPts val="2300"/>
              </a:lnSpc>
            </a:pPr>
            <a:r>
              <a:rPr kumimoji="1"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オール大阪で新たな取組みの創出を図るため</a:t>
            </a:r>
            <a:r>
              <a:rPr lang="en-US" altLang="ja-JP" b="1" u="sng" dirty="0">
                <a:latin typeface="Meiryo UI" panose="020B0604030504040204" pitchFamily="50" charset="-128"/>
                <a:ea typeface="Meiryo UI" panose="020B0604030504040204" pitchFamily="50" charset="-128"/>
              </a:rPr>
              <a:t>『Osaka</a:t>
            </a:r>
            <a:r>
              <a:rPr lang="ja-JP" altLang="en-US" b="1" u="sng" dirty="0">
                <a:latin typeface="Meiryo UI" panose="020B0604030504040204" pitchFamily="50" charset="-128"/>
                <a:ea typeface="Meiryo UI" panose="020B0604030504040204" pitchFamily="50" charset="-128"/>
              </a:rPr>
              <a:t>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 ビジョン</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を策定（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2020</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u="sng" dirty="0">
                <a:latin typeface="Meiryo UI" panose="020B0604030504040204" pitchFamily="50" charset="-128"/>
                <a:ea typeface="Meiryo UI" panose="020B0604030504040204" pitchFamily="50" charset="-128"/>
              </a:rPr>
              <a:t>年）</a:t>
            </a:r>
            <a:r>
              <a:rPr lang="ja-JP" altLang="en-US" u="sng" dirty="0">
                <a:latin typeface="Meiryo UI" panose="020B0604030504040204" pitchFamily="50" charset="-128"/>
                <a:ea typeface="Meiryo UI" panose="020B0604030504040204" pitchFamily="50" charset="-128"/>
                <a:cs typeface="Meiryo UI" panose="020B0604030504040204" pitchFamily="50" charset="-128"/>
              </a:rPr>
              <a:t>３</a:t>
            </a:r>
            <a:r>
              <a:rPr lang="ja-JP" altLang="en-US" u="sng" dirty="0">
                <a:latin typeface="Meiryo UI" panose="020B0604030504040204" pitchFamily="50" charset="-128"/>
                <a:ea typeface="Meiryo UI" panose="020B0604030504040204" pitchFamily="50" charset="-128"/>
              </a:rPr>
              <a:t>月）</a:t>
            </a:r>
            <a:endParaRPr lang="en-US" altLang="ja-JP" u="sng"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ja-JP" altLang="en-US" dirty="0">
                <a:latin typeface="Meiryo UI" panose="020B0604030504040204" pitchFamily="50" charset="-128"/>
                <a:ea typeface="Meiryo UI" panose="020B0604030504040204" pitchFamily="50" charset="-128"/>
              </a:rPr>
              <a:t>〇　また、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を意識した行動を広げていくため</a:t>
            </a:r>
            <a:r>
              <a:rPr lang="en-US" altLang="ja-JP" b="1" u="sng" dirty="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大阪</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行動憲章</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を策定（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2021</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rPr>
              <a:t>3</a:t>
            </a:r>
            <a:r>
              <a:rPr lang="ja-JP" altLang="en-US" u="sng" dirty="0">
                <a:latin typeface="Meiryo UI" panose="020B0604030504040204" pitchFamily="50" charset="-128"/>
                <a:ea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rPr>
              <a:t>1</a:t>
            </a:r>
            <a:r>
              <a:rPr lang="ja-JP" altLang="en-US" u="sng" dirty="0">
                <a:latin typeface="Meiryo UI" panose="020B0604030504040204" pitchFamily="50" charset="-128"/>
                <a:ea typeface="Meiryo UI" panose="020B0604030504040204" pitchFamily="50" charset="-128"/>
              </a:rPr>
              <a:t>月）</a:t>
            </a:r>
            <a:r>
              <a:rPr lang="ja-JP" altLang="en-US" dirty="0">
                <a:latin typeface="Meiryo UI" panose="020B0604030504040204" pitchFamily="50" charset="-128"/>
                <a:ea typeface="Meiryo UI" panose="020B0604030504040204" pitchFamily="50" charset="-128"/>
              </a:rPr>
              <a:t>するとともに、</a:t>
            </a:r>
            <a:endParaRPr lang="en-US" altLang="ja-JP"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府民一人ひとりの具体的行動を促すため</a:t>
            </a:r>
            <a:r>
              <a:rPr lang="en-US" altLang="ja-JP" b="1" u="sng" dirty="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私の</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宣言プロジェクト</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を開始（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2021</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rPr>
              <a:t>3</a:t>
            </a:r>
            <a:r>
              <a:rPr lang="ja-JP" altLang="en-US" u="sng" dirty="0">
                <a:latin typeface="Meiryo UI" panose="020B0604030504040204" pitchFamily="50" charset="-128"/>
                <a:ea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rPr>
              <a:t>2</a:t>
            </a:r>
            <a:r>
              <a:rPr lang="ja-JP" altLang="en-US" u="sng" dirty="0">
                <a:latin typeface="Meiryo UI" panose="020B0604030504040204" pitchFamily="50" charset="-128"/>
                <a:ea typeface="Meiryo UI" panose="020B0604030504040204" pitchFamily="50" charset="-128"/>
              </a:rPr>
              <a:t>月）</a:t>
            </a:r>
            <a:endParaRPr lang="en-US" altLang="ja-JP" u="sng"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ja-JP" altLang="en-US" dirty="0">
                <a:latin typeface="Meiryo UI" panose="020B0604030504040204" pitchFamily="50" charset="-128"/>
                <a:ea typeface="Meiryo UI" panose="020B0604030504040204" pitchFamily="50" charset="-128"/>
              </a:rPr>
              <a:t>〇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の認知度が着実に高まる中、</a:t>
            </a:r>
            <a:r>
              <a:rPr lang="en-US" altLang="ja-JP" dirty="0">
                <a:latin typeface="Meiryo UI" panose="020B0604030504040204" pitchFamily="50" charset="-128"/>
                <a:ea typeface="Meiryo UI" panose="020B0604030504040204" pitchFamily="50" charset="-128"/>
              </a:rPr>
              <a:t> 『Osaka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 ビジョン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に掲げる大阪府の役割に沿って、</a:t>
            </a:r>
            <a:r>
              <a:rPr lang="ja-JP" altLang="en-US" b="1" dirty="0">
                <a:latin typeface="Meiryo UI" panose="020B0604030504040204" pitchFamily="50" charset="-128"/>
                <a:ea typeface="Meiryo UI" panose="020B0604030504040204" pitchFamily="50" charset="-128"/>
              </a:rPr>
              <a:t>より理解を深める活動や、</a:t>
            </a:r>
            <a:endParaRPr lang="en-US" altLang="ja-JP" b="1"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ステークホルダー間の連携を促す取組みを推進していく</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40861" y="3230324"/>
            <a:ext cx="5545108" cy="369332"/>
          </a:xfrm>
          <a:prstGeom prst="rect">
            <a:avLst/>
          </a:prstGeom>
          <a:noFill/>
        </p:spPr>
        <p:txBody>
          <a:bodyPr wrap="none" rtlCol="0">
            <a:spAutoFit/>
          </a:bodyPr>
          <a:lstStyle/>
          <a:p>
            <a:r>
              <a:rPr lang="ja-JP" altLang="en-US" b="1" dirty="0"/>
              <a:t>◆</a:t>
            </a:r>
            <a:r>
              <a:rPr lang="en-US" altLang="ja-JP" b="1" dirty="0"/>
              <a:t>『</a:t>
            </a:r>
            <a:r>
              <a:rPr lang="en-US" altLang="ja-JP" b="1" dirty="0">
                <a:latin typeface="+mn-ea"/>
              </a:rPr>
              <a:t>Osaka</a:t>
            </a:r>
            <a:r>
              <a:rPr lang="ja-JP" altLang="en-US" b="1" dirty="0"/>
              <a:t> </a:t>
            </a:r>
            <a:r>
              <a:rPr lang="en-US" altLang="ja-JP" b="1" dirty="0">
                <a:latin typeface="+mn-ea"/>
              </a:rPr>
              <a:t>SDGs</a:t>
            </a:r>
            <a:r>
              <a:rPr lang="ja-JP" altLang="en-US" b="1" dirty="0"/>
              <a:t> ビジョン</a:t>
            </a:r>
            <a:r>
              <a:rPr kumimoji="1" lang="en-US" altLang="ja-JP" b="1" dirty="0"/>
              <a:t>』</a:t>
            </a:r>
            <a:r>
              <a:rPr kumimoji="1" lang="ja-JP" altLang="en-US" b="1" dirty="0"/>
              <a:t>で掲げる大阪府の役割</a:t>
            </a:r>
          </a:p>
        </p:txBody>
      </p:sp>
      <p:sp>
        <p:nvSpPr>
          <p:cNvPr id="32" name="正方形/長方形 31"/>
          <p:cNvSpPr/>
          <p:nvPr/>
        </p:nvSpPr>
        <p:spPr>
          <a:xfrm>
            <a:off x="560439" y="3653006"/>
            <a:ext cx="11651226" cy="314108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34000" tIns="175500" bIns="0" rtlCol="0" anchor="ctr" anchorCtr="0"/>
          <a:lstStyle/>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FFDA1256-3FBC-4773-98B3-3FF33A6BA303}"/>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226904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961F65C-80A8-41BC-AFFC-5A24819C3EF3}"/>
              </a:ext>
            </a:extLst>
          </p:cNvPr>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議題１</a:t>
            </a:r>
            <a:endParaRPr kumimoji="1" lang="en-US" altLang="ja-JP" sz="3800" b="1" dirty="0">
              <a:solidFill>
                <a:schemeClr val="tx1"/>
              </a:solidFill>
              <a:latin typeface="Meiryo UI" panose="020B0604030504040204" pitchFamily="50" charset="-128"/>
              <a:ea typeface="Meiryo UI" panose="020B0604030504040204" pitchFamily="50" charset="-128"/>
            </a:endParaRPr>
          </a:p>
          <a:p>
            <a:pPr algn="ctr"/>
            <a:r>
              <a:rPr kumimoji="1" lang="ja-JP" altLang="en-US" sz="3800" b="1" dirty="0">
                <a:solidFill>
                  <a:schemeClr val="tx1"/>
                </a:solidFill>
                <a:latin typeface="Meiryo UI" panose="020B0604030504040204" pitchFamily="50" charset="-128"/>
                <a:ea typeface="Meiryo UI" panose="020B0604030504040204" pitchFamily="50" charset="-128"/>
              </a:rPr>
              <a:t>　</a:t>
            </a:r>
            <a:endParaRPr kumimoji="1" lang="en-US" altLang="ja-JP" sz="3800" b="1" dirty="0">
              <a:solidFill>
                <a:schemeClr val="tx1"/>
              </a:solidFill>
              <a:latin typeface="Meiryo UI" panose="020B0604030504040204" pitchFamily="50" charset="-128"/>
              <a:ea typeface="Meiryo UI" panose="020B0604030504040204" pitchFamily="50" charset="-128"/>
            </a:endParaRPr>
          </a:p>
          <a:p>
            <a:pPr algn="ctr"/>
            <a:r>
              <a:rPr kumimoji="1" lang="ja-JP" altLang="en-US" sz="3800" b="1" dirty="0">
                <a:solidFill>
                  <a:schemeClr val="tx1"/>
                </a:solidFill>
                <a:latin typeface="Meiryo UI" panose="020B0604030504040204" pitchFamily="50" charset="-128"/>
                <a:ea typeface="Meiryo UI" panose="020B0604030504040204" pitchFamily="50" charset="-128"/>
              </a:rPr>
              <a:t>（１）令和６年度の事業報告</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200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3</a:t>
            </a:fld>
            <a:endParaRPr kumimoji="1" lang="ja-JP" altLang="en-US" sz="1400">
              <a:solidFill>
                <a:prstClr val="black"/>
              </a:solidFill>
            </a:endParaRPr>
          </a:p>
        </p:txBody>
      </p:sp>
      <p:sp>
        <p:nvSpPr>
          <p:cNvPr id="16" name="正方形/長方形 15">
            <a:extLst>
              <a:ext uri="{FF2B5EF4-FFF2-40B4-BE49-F238E27FC236}">
                <a16:creationId xmlns:a16="http://schemas.microsoft.com/office/drawing/2014/main" id="{4B7C0B4C-A3C5-4D60-8424-6E3648F1C82F}"/>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１（１）令和６年度の主な取り組み（４～８月の取組み）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B63FCB4-3D05-4ED2-B1E1-BE2C0058F8A5}"/>
              </a:ext>
            </a:extLst>
          </p:cNvPr>
          <p:cNvSpPr/>
          <p:nvPr/>
        </p:nvSpPr>
        <p:spPr>
          <a:xfrm>
            <a:off x="256334" y="950622"/>
            <a:ext cx="12096016" cy="6158504"/>
          </a:xfrm>
          <a:prstGeom prst="rect">
            <a:avLst/>
          </a:prstGeom>
          <a:solidFill>
            <a:schemeClr val="bg1">
              <a:lumMod val="95000"/>
            </a:schemeClr>
          </a:solidFill>
        </p:spPr>
        <p:txBody>
          <a:bodyPr wrap="square">
            <a:noAutofit/>
          </a:bodyPr>
          <a:lstStyle/>
          <a:p>
            <a:r>
              <a:rPr lang="ja-JP" altLang="en-US" sz="1600" b="1" dirty="0">
                <a:latin typeface="Meiryo UI" panose="020B0604030504040204" pitchFamily="50" charset="-128"/>
                <a:ea typeface="Meiryo UI" panose="020B0604030504040204" pitchFamily="50" charset="-128"/>
              </a:rPr>
              <a:t>〇 府民や企業・団体に向けた機運醸成</a:t>
            </a:r>
            <a:endParaRPr lang="en-US" altLang="ja-JP" sz="1600" b="1" dirty="0">
              <a:latin typeface="Meiryo UI" panose="020B0604030504040204" pitchFamily="50" charset="-128"/>
              <a:ea typeface="Meiryo UI" panose="020B0604030504040204" pitchFamily="50" charset="-128"/>
            </a:endParaRPr>
          </a:p>
          <a:p>
            <a:pPr indent="271463">
              <a:spcBef>
                <a:spcPts val="600"/>
              </a:spcBef>
            </a:pPr>
            <a:r>
              <a:rPr lang="ja-JP" altLang="en-US" sz="1600" b="1" dirty="0">
                <a:latin typeface="Meiryo UI" panose="020B0604030504040204" pitchFamily="50" charset="-128"/>
                <a:ea typeface="Meiryo UI" panose="020B0604030504040204" pitchFamily="50" charset="-128"/>
              </a:rPr>
              <a:t>①　大学や各種団体向け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の講演・講義</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教育機関向け</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近畿大学（</a:t>
            </a:r>
            <a:r>
              <a:rPr lang="en-US" altLang="ja-JP" sz="1600" dirty="0">
                <a:latin typeface="Meiryo UI" panose="020B0604030504040204" pitchFamily="50" charset="-128"/>
                <a:ea typeface="Meiryo UI" panose="020B0604030504040204" pitchFamily="50" charset="-128"/>
              </a:rPr>
              <a:t>4/11</a:t>
            </a:r>
            <a:r>
              <a:rPr lang="ja-JP" altLang="en-US" sz="1600" dirty="0">
                <a:latin typeface="Meiryo UI" panose="020B0604030504040204" pitchFamily="50" charset="-128"/>
                <a:ea typeface="Meiryo UI" panose="020B0604030504040204" pitchFamily="50" charset="-128"/>
              </a:rPr>
              <a:t>）、立命館大学（</a:t>
            </a:r>
            <a:r>
              <a:rPr lang="en-US" altLang="ja-JP" sz="1600" dirty="0">
                <a:latin typeface="Meiryo UI" panose="020B0604030504040204" pitchFamily="50" charset="-128"/>
                <a:ea typeface="Meiryo UI" panose="020B0604030504040204" pitchFamily="50" charset="-128"/>
              </a:rPr>
              <a:t>4/11</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4/25</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大阪成蹊学園（</a:t>
            </a:r>
            <a:r>
              <a:rPr lang="en-US" altLang="ja-JP" sz="1600" dirty="0">
                <a:latin typeface="Meiryo UI" panose="020B0604030504040204" pitchFamily="50" charset="-128"/>
                <a:ea typeface="Meiryo UI" panose="020B0604030504040204" pitchFamily="50" charset="-128"/>
              </a:rPr>
              <a:t>5/10</a:t>
            </a:r>
            <a:r>
              <a:rPr lang="ja-JP" altLang="en-US" sz="1600" dirty="0">
                <a:latin typeface="Meiryo UI" panose="020B0604030504040204" pitchFamily="50" charset="-128"/>
                <a:ea typeface="Meiryo UI" panose="020B0604030504040204" pitchFamily="50" charset="-128"/>
              </a:rPr>
              <a:t>）、大阪公立大学（</a:t>
            </a:r>
            <a:r>
              <a:rPr lang="en-US" altLang="ja-JP" sz="1600" dirty="0">
                <a:latin typeface="Meiryo UI" panose="020B0604030504040204" pitchFamily="50" charset="-128"/>
                <a:ea typeface="Meiryo UI" panose="020B0604030504040204" pitchFamily="50" charset="-128"/>
              </a:rPr>
              <a:t>4/26</a:t>
            </a:r>
            <a:r>
              <a:rPr lang="ja-JP" altLang="en-US"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企業・団体向け</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リコー・ジャパン</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研究会（</a:t>
            </a:r>
            <a:r>
              <a:rPr lang="en-US" altLang="ja-JP" sz="1600" dirty="0">
                <a:latin typeface="Meiryo UI" panose="020B0604030504040204" pitchFamily="50" charset="-128"/>
                <a:ea typeface="Meiryo UI" panose="020B0604030504040204" pitchFamily="50" charset="-128"/>
              </a:rPr>
              <a:t>6/14</a:t>
            </a:r>
            <a:r>
              <a:rPr lang="ja-JP" altLang="en-US"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庁内向け</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都市整備部　新規採用職員研修（</a:t>
            </a:r>
            <a:r>
              <a:rPr lang="en-US" altLang="ja-JP" sz="1600" dirty="0">
                <a:latin typeface="Meiryo UI" panose="020B0604030504040204" pitchFamily="50" charset="-128"/>
                <a:ea typeface="Meiryo UI" panose="020B0604030504040204" pitchFamily="50" charset="-128"/>
              </a:rPr>
              <a:t>4/5</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pPr indent="271463"/>
            <a:endParaRPr lang="en-US" altLang="ja-JP" sz="1600" dirty="0">
              <a:latin typeface="Meiryo UI" panose="020B0604030504040204" pitchFamily="50" charset="-128"/>
              <a:ea typeface="Meiryo UI" panose="020B0604030504040204" pitchFamily="50" charset="-128"/>
            </a:endParaRPr>
          </a:p>
          <a:p>
            <a:pPr indent="271463"/>
            <a:r>
              <a:rPr lang="ja-JP" altLang="en-US" sz="1600" b="1" dirty="0">
                <a:latin typeface="Meiryo UI" panose="020B0604030504040204" pitchFamily="50" charset="-128"/>
                <a:ea typeface="Meiryo UI" panose="020B0604030504040204" pitchFamily="50" charset="-128"/>
              </a:rPr>
              <a:t>②　ステークホルダーとの連携による</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イベント</a:t>
            </a:r>
            <a:endParaRPr lang="en-US" altLang="ja-JP" sz="1600" b="1" dirty="0">
              <a:latin typeface="Meiryo UI" panose="020B0604030504040204" pitchFamily="50" charset="-128"/>
              <a:ea typeface="Meiryo UI" panose="020B0604030504040204" pitchFamily="50" charset="-128"/>
            </a:endParaRPr>
          </a:p>
          <a:p>
            <a:pPr indent="271463"/>
            <a:r>
              <a:rPr lang="ja-JP" altLang="en-US" sz="1600" dirty="0">
                <a:latin typeface="Meiryo UI" panose="020B0604030504040204" pitchFamily="50" charset="-128"/>
                <a:ea typeface="Meiryo UI" panose="020B0604030504040204" pitchFamily="50" charset="-128"/>
              </a:rPr>
              <a:t> 　「いばらき</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立命館</a:t>
            </a:r>
            <a:r>
              <a:rPr lang="en-US" altLang="ja-JP" sz="1600" dirty="0">
                <a:latin typeface="Meiryo UI" panose="020B0604030504040204" pitchFamily="50" charset="-128"/>
                <a:ea typeface="Meiryo UI" panose="020B0604030504040204" pitchFamily="50" charset="-128"/>
              </a:rPr>
              <a:t>DAY2024</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5/19</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indent="271463"/>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立命館大学と茨木市が開催する地域交流イベントに出展し、</a:t>
            </a:r>
            <a:endParaRPr lang="en-US" altLang="ja-JP" sz="1400" dirty="0">
              <a:latin typeface="Meiryo UI" panose="020B0604030504040204" pitchFamily="50" charset="-128"/>
              <a:ea typeface="Meiryo UI" panose="020B0604030504040204" pitchFamily="50" charset="-128"/>
            </a:endParaRPr>
          </a:p>
          <a:p>
            <a:pPr indent="271463"/>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大阪府の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の取組みを紹介</a:t>
            </a:r>
            <a:endParaRPr lang="en-US" altLang="ja-JP" sz="1400" dirty="0">
              <a:latin typeface="Meiryo UI" panose="020B0604030504040204" pitchFamily="50" charset="-128"/>
              <a:ea typeface="Meiryo UI" panose="020B0604030504040204" pitchFamily="50" charset="-128"/>
            </a:endParaRPr>
          </a:p>
          <a:p>
            <a:pPr indent="271463"/>
            <a:endParaRPr lang="en-US" altLang="ja-JP" sz="1600" dirty="0">
              <a:latin typeface="Meiryo UI" panose="020B0604030504040204" pitchFamily="50" charset="-128"/>
              <a:ea typeface="Meiryo UI" panose="020B0604030504040204" pitchFamily="50" charset="-128"/>
            </a:endParaRPr>
          </a:p>
          <a:p>
            <a:pPr indent="271463"/>
            <a:r>
              <a:rPr lang="en-US" altLang="ja-JP" sz="1600" dirty="0">
                <a:latin typeface="Meiryo UI" panose="020B0604030504040204" pitchFamily="50" charset="-128"/>
                <a:ea typeface="Meiryo UI" panose="020B0604030504040204" pitchFamily="50" charset="-128"/>
              </a:rPr>
              <a:t> </a:t>
            </a:r>
          </a:p>
          <a:p>
            <a:pPr indent="271463"/>
            <a:r>
              <a:rPr lang="ja-JP" altLang="en-US" sz="1600" b="1" dirty="0">
                <a:latin typeface="Meiryo UI" panose="020B0604030504040204" pitchFamily="50" charset="-128"/>
                <a:ea typeface="Meiryo UI" panose="020B0604030504040204" pitchFamily="50" charset="-128"/>
              </a:rPr>
              <a:t>③　世界に向けた発信の取組み</a:t>
            </a:r>
          </a:p>
          <a:p>
            <a:pPr indent="271463"/>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英語版の「私の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宣言プロジェクト」の公開（</a:t>
            </a:r>
            <a:r>
              <a:rPr lang="en-US" altLang="ja-JP" sz="1600" dirty="0">
                <a:latin typeface="Meiryo UI" panose="020B0604030504040204" pitchFamily="50" charset="-128"/>
                <a:ea typeface="Meiryo UI" panose="020B0604030504040204" pitchFamily="50" charset="-128"/>
              </a:rPr>
              <a:t>5/20</a:t>
            </a:r>
            <a:r>
              <a:rPr lang="ja-JP" altLang="en-US" sz="1600" dirty="0">
                <a:latin typeface="Meiryo UI" panose="020B0604030504040204" pitchFamily="50" charset="-128"/>
                <a:ea typeface="Meiryo UI" panose="020B0604030504040204" pitchFamily="50" charset="-128"/>
              </a:rPr>
              <a:t>～）</a:t>
            </a:r>
          </a:p>
        </p:txBody>
      </p:sp>
      <p:sp>
        <p:nvSpPr>
          <p:cNvPr id="19" name="正方形/長方形 18">
            <a:extLst>
              <a:ext uri="{FF2B5EF4-FFF2-40B4-BE49-F238E27FC236}">
                <a16:creationId xmlns:a16="http://schemas.microsoft.com/office/drawing/2014/main" id="{7EEC08DD-C9E0-4F60-8C88-7742E4E5B46C}"/>
              </a:ext>
            </a:extLst>
          </p:cNvPr>
          <p:cNvSpPr/>
          <p:nvPr/>
        </p:nvSpPr>
        <p:spPr>
          <a:xfrm>
            <a:off x="6832645" y="3140620"/>
            <a:ext cx="1085568" cy="215444"/>
          </a:xfrm>
          <a:prstGeom prst="rect">
            <a:avLst/>
          </a:prstGeom>
          <a:noFill/>
        </p:spPr>
        <p:txBody>
          <a:bodyPr wrap="square">
            <a:spAutoFit/>
          </a:bodyPr>
          <a:lstStyle/>
          <a:p>
            <a:pPr indent="76101">
              <a:spcBef>
                <a:spcPts val="488"/>
              </a:spcBef>
            </a:pPr>
            <a:r>
              <a:rPr lang="en-US" altLang="ja-JP" sz="800" dirty="0">
                <a:latin typeface="Meiryo UI" panose="020B0604030504040204" pitchFamily="50" charset="-128"/>
                <a:ea typeface="Meiryo UI" panose="020B0604030504040204" pitchFamily="50" charset="-128"/>
              </a:rPr>
              <a:t>SDGs</a:t>
            </a:r>
            <a:r>
              <a:rPr lang="ja-JP" altLang="en-US" sz="800" dirty="0">
                <a:latin typeface="Meiryo UI" panose="020B0604030504040204" pitchFamily="50" charset="-128"/>
                <a:ea typeface="Meiryo UI" panose="020B0604030504040204" pitchFamily="50" charset="-128"/>
              </a:rPr>
              <a:t>講演の様子</a:t>
            </a:r>
            <a:endParaRPr lang="en-US" altLang="ja-JP" sz="8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E12138BF-293C-48C8-8380-71CDFD702DE9}"/>
              </a:ext>
            </a:extLst>
          </p:cNvPr>
          <p:cNvSpPr/>
          <p:nvPr/>
        </p:nvSpPr>
        <p:spPr>
          <a:xfrm>
            <a:off x="9840644" y="3104610"/>
            <a:ext cx="1457336" cy="215444"/>
          </a:xfrm>
          <a:prstGeom prst="rect">
            <a:avLst/>
          </a:prstGeom>
          <a:noFill/>
        </p:spPr>
        <p:txBody>
          <a:bodyPr wrap="square">
            <a:spAutoFit/>
          </a:bodyPr>
          <a:lstStyle/>
          <a:p>
            <a:pPr indent="76101">
              <a:spcBef>
                <a:spcPts val="488"/>
              </a:spcBef>
            </a:pPr>
            <a:r>
              <a:rPr lang="ja-JP" altLang="en-US" sz="800" dirty="0">
                <a:latin typeface="Meiryo UI" panose="020B0604030504040204" pitchFamily="50" charset="-128"/>
                <a:ea typeface="Meiryo UI" panose="020B0604030504040204" pitchFamily="50" charset="-128"/>
              </a:rPr>
              <a:t>いばらき</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立命館</a:t>
            </a:r>
            <a:r>
              <a:rPr lang="en-US" altLang="ja-JP" sz="800" dirty="0">
                <a:latin typeface="Meiryo UI" panose="020B0604030504040204" pitchFamily="50" charset="-128"/>
                <a:ea typeface="Meiryo UI" panose="020B0604030504040204" pitchFamily="50" charset="-128"/>
              </a:rPr>
              <a:t>DAY2024</a:t>
            </a:r>
          </a:p>
        </p:txBody>
      </p:sp>
      <p:sp>
        <p:nvSpPr>
          <p:cNvPr id="26" name="テキスト ボックス 25">
            <a:extLst>
              <a:ext uri="{FF2B5EF4-FFF2-40B4-BE49-F238E27FC236}">
                <a16:creationId xmlns:a16="http://schemas.microsoft.com/office/drawing/2014/main" id="{1ADED9E0-B6B4-404E-95D0-24A2D1C9553D}"/>
              </a:ext>
            </a:extLst>
          </p:cNvPr>
          <p:cNvSpPr txBox="1"/>
          <p:nvPr/>
        </p:nvSpPr>
        <p:spPr>
          <a:xfrm>
            <a:off x="10261004" y="6560693"/>
            <a:ext cx="1940439" cy="46166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英語版の</a:t>
            </a:r>
            <a:r>
              <a:rPr kumimoji="1" lang="en-US" altLang="ja-JP" sz="800" dirty="0">
                <a:latin typeface="Meiryo UI" panose="020B0604030504040204" pitchFamily="50" charset="-128"/>
                <a:ea typeface="Meiryo UI" panose="020B0604030504040204" pitchFamily="50" charset="-128"/>
              </a:rPr>
              <a:t>SDGs</a:t>
            </a:r>
            <a:r>
              <a:rPr kumimoji="1" lang="ja-JP" altLang="en-US" sz="800" dirty="0">
                <a:latin typeface="Meiryo UI" panose="020B0604030504040204" pitchFamily="50" charset="-128"/>
                <a:ea typeface="Meiryo UI" panose="020B0604030504040204" pitchFamily="50" charset="-128"/>
              </a:rPr>
              <a:t>宣言プロジェクトの公開</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（イトーキ、大塚製薬、花王ご協力のもと</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英語版宣言を公表）</a:t>
            </a:r>
          </a:p>
        </p:txBody>
      </p:sp>
      <p:sp>
        <p:nvSpPr>
          <p:cNvPr id="28" name="テキスト ボックス 27">
            <a:extLst>
              <a:ext uri="{FF2B5EF4-FFF2-40B4-BE49-F238E27FC236}">
                <a16:creationId xmlns:a16="http://schemas.microsoft.com/office/drawing/2014/main" id="{5AF60500-CC2C-4198-805F-F484A3986966}"/>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①　ステークホルダーへの</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の更なる浸透・具体的な行動の促進に向けた取組み</a:t>
            </a:r>
            <a:endParaRPr kumimoji="1" lang="en-US" altLang="ja-JP" dirty="0">
              <a:latin typeface="Meiryo UI" panose="020B0604030504040204" pitchFamily="50" charset="-128"/>
              <a:ea typeface="Meiryo UI" panose="020B0604030504040204" pitchFamily="50" charset="-128"/>
            </a:endParaRPr>
          </a:p>
        </p:txBody>
      </p:sp>
      <p:sp>
        <p:nvSpPr>
          <p:cNvPr id="17" name="スライド番号プレースホルダー 5">
            <a:extLst>
              <a:ext uri="{FF2B5EF4-FFF2-40B4-BE49-F238E27FC236}">
                <a16:creationId xmlns:a16="http://schemas.microsoft.com/office/drawing/2014/main" id="{F0DD746F-79E4-4C6B-BC97-5D20AD1F914C}"/>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2</a:t>
            </a:r>
            <a:endParaRPr kumimoji="1" lang="ja-JP" altLang="en-US" dirty="0">
              <a:solidFill>
                <a:prstClr val="black"/>
              </a:solidFill>
            </a:endParaRPr>
          </a:p>
        </p:txBody>
      </p:sp>
      <p:pic>
        <p:nvPicPr>
          <p:cNvPr id="3" name="図 2">
            <a:extLst>
              <a:ext uri="{FF2B5EF4-FFF2-40B4-BE49-F238E27FC236}">
                <a16:creationId xmlns:a16="http://schemas.microsoft.com/office/drawing/2014/main" id="{EA3C8561-FE75-4C52-984A-67DE81DD3B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2536" y="1090270"/>
            <a:ext cx="2685787" cy="2014340"/>
          </a:xfrm>
          <a:prstGeom prst="rect">
            <a:avLst/>
          </a:prstGeom>
        </p:spPr>
      </p:pic>
      <p:pic>
        <p:nvPicPr>
          <p:cNvPr id="5" name="図 4">
            <a:extLst>
              <a:ext uri="{FF2B5EF4-FFF2-40B4-BE49-F238E27FC236}">
                <a16:creationId xmlns:a16="http://schemas.microsoft.com/office/drawing/2014/main" id="{C544EFB3-653C-4E78-92DA-E6E86F3C4EAA}"/>
              </a:ext>
            </a:extLst>
          </p:cNvPr>
          <p:cNvPicPr>
            <a:picLocks noChangeAspect="1"/>
          </p:cNvPicPr>
          <p:nvPr/>
        </p:nvPicPr>
        <p:blipFill>
          <a:blip r:embed="rId4"/>
          <a:stretch>
            <a:fillRect/>
          </a:stretch>
        </p:blipFill>
        <p:spPr>
          <a:xfrm>
            <a:off x="5965780" y="3320054"/>
            <a:ext cx="4295224" cy="3702304"/>
          </a:xfrm>
          <a:prstGeom prst="rect">
            <a:avLst/>
          </a:prstGeom>
        </p:spPr>
      </p:pic>
      <p:pic>
        <p:nvPicPr>
          <p:cNvPr id="2" name="図 1">
            <a:extLst>
              <a:ext uri="{FF2B5EF4-FFF2-40B4-BE49-F238E27FC236}">
                <a16:creationId xmlns:a16="http://schemas.microsoft.com/office/drawing/2014/main" id="{A9500367-EBD6-4787-ACC8-DCC128D883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49559" y="1089150"/>
            <a:ext cx="2685787" cy="2016579"/>
          </a:xfrm>
          <a:prstGeom prst="rect">
            <a:avLst/>
          </a:prstGeom>
        </p:spPr>
      </p:pic>
    </p:spTree>
    <p:extLst>
      <p:ext uri="{BB962C8B-B14F-4D97-AF65-F5344CB8AC3E}">
        <p14:creationId xmlns:p14="http://schemas.microsoft.com/office/powerpoint/2010/main" val="182364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4</a:t>
            </a:fld>
            <a:endParaRPr kumimoji="1" lang="ja-JP" altLang="en-US" sz="1400">
              <a:solidFill>
                <a:prstClr val="black"/>
              </a:solidFill>
            </a:endParaRPr>
          </a:p>
        </p:txBody>
      </p:sp>
      <p:sp>
        <p:nvSpPr>
          <p:cNvPr id="14" name="正方形/長方形 13">
            <a:extLst>
              <a:ext uri="{FF2B5EF4-FFF2-40B4-BE49-F238E27FC236}">
                <a16:creationId xmlns:a16="http://schemas.microsoft.com/office/drawing/2014/main" id="{170D340F-A509-46C4-AE1E-4852C7198C81}"/>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１（１）令和６年度の主な取り組み（４～８月の取組み）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9F0762F-5E16-4E80-8932-337ECA1F7457}"/>
              </a:ext>
            </a:extLst>
          </p:cNvPr>
          <p:cNvSpPr/>
          <p:nvPr/>
        </p:nvSpPr>
        <p:spPr>
          <a:xfrm>
            <a:off x="89843" y="941743"/>
            <a:ext cx="12416568" cy="6032421"/>
          </a:xfrm>
          <a:prstGeom prst="rect">
            <a:avLst/>
          </a:prstGeom>
          <a:solidFill>
            <a:schemeClr val="bg1">
              <a:lumMod val="95000"/>
            </a:schemeClr>
          </a:solidFill>
        </p:spPr>
        <p:txBody>
          <a:bodyPr wrap="square">
            <a:spAutoFit/>
          </a:bodyPr>
          <a:lstStyle/>
          <a:p>
            <a:r>
              <a:rPr lang="ja-JP" altLang="en-US" sz="1600" b="1" dirty="0">
                <a:latin typeface="Meiryo UI" panose="020B0604030504040204" pitchFamily="50" charset="-128"/>
                <a:ea typeface="Meiryo UI" panose="020B0604030504040204" pitchFamily="50" charset="-128"/>
              </a:rPr>
              <a:t>〇 私の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宣言プロジェクトの推進</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府民や企業・団体などに、自らが行う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の達成に向けた取組みを</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宣言してもらうプロジェクト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●プロジェクトへの参加者総数：</a:t>
            </a:r>
            <a:r>
              <a:rPr lang="en-US" altLang="ja-JP" dirty="0">
                <a:latin typeface="Meiryo UI" panose="020B0604030504040204" pitchFamily="50" charset="-128"/>
                <a:ea typeface="Meiryo UI" panose="020B0604030504040204" pitchFamily="50" charset="-128"/>
                <a:cs typeface="Meiryo UI" panose="020B0604030504040204" pitchFamily="50" charset="-128"/>
              </a:rPr>
              <a:t>5,932</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R6.7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個人：</a:t>
            </a:r>
            <a:r>
              <a:rPr lang="en-US" altLang="ja-JP" dirty="0">
                <a:latin typeface="Meiryo UI" panose="020B0604030504040204" pitchFamily="50" charset="-128"/>
                <a:ea typeface="Meiryo UI" panose="020B0604030504040204" pitchFamily="50" charset="-128"/>
                <a:cs typeface="Meiryo UI" panose="020B0604030504040204" pitchFamily="50" charset="-128"/>
              </a:rPr>
              <a:t>5,315</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企業・団体：   </a:t>
            </a:r>
            <a:r>
              <a:rPr lang="en-US" altLang="ja-JP" dirty="0">
                <a:latin typeface="Meiryo UI" panose="020B0604030504040204" pitchFamily="50" charset="-128"/>
                <a:ea typeface="Meiryo UI" panose="020B0604030504040204" pitchFamily="50" charset="-128"/>
                <a:cs typeface="Meiryo UI" panose="020B0604030504040204" pitchFamily="50" charset="-128"/>
              </a:rPr>
              <a:t>617</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●令和６年度の宣言総数　　</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193</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R6.7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個人：  </a:t>
            </a:r>
            <a:r>
              <a:rPr lang="en-US" altLang="ja-JP" dirty="0">
                <a:latin typeface="Meiryo UI" panose="020B0604030504040204" pitchFamily="50" charset="-128"/>
                <a:ea typeface="Meiryo UI" panose="020B0604030504040204" pitchFamily="50" charset="-128"/>
                <a:cs typeface="Meiryo UI" panose="020B0604030504040204" pitchFamily="50" charset="-128"/>
              </a:rPr>
              <a:t>133</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企業・団体：　　</a:t>
            </a:r>
            <a:r>
              <a:rPr lang="en-US" altLang="ja-JP" dirty="0">
                <a:latin typeface="Meiryo UI" panose="020B0604030504040204" pitchFamily="50" charset="-128"/>
                <a:ea typeface="Meiryo UI" panose="020B0604030504040204" pitchFamily="50" charset="-128"/>
                <a:cs typeface="Meiryo UI" panose="020B0604030504040204" pitchFamily="50" charset="-128"/>
              </a:rPr>
              <a:t>60</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私の</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宣言プロジェクトの推進に向けた連携</a:t>
            </a:r>
            <a:r>
              <a:rPr kumimoji="1" lang="en-US" altLang="ja-JP" sz="1600" dirty="0">
                <a:latin typeface="Meiryo UI" panose="020B0604030504040204" pitchFamily="50" charset="-128"/>
                <a:ea typeface="Meiryo UI" panose="020B0604030504040204" pitchFamily="50" charset="-128"/>
              </a:rPr>
              <a:t>】</a:t>
            </a:r>
          </a:p>
          <a:p>
            <a:pPr>
              <a:spcBef>
                <a:spcPts val="600"/>
              </a:spcBef>
            </a:pP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企業・団体・学校等に、従業員や生徒の皆さまの宣言を集約していただき、大阪府の</a:t>
            </a:r>
            <a:r>
              <a:rPr kumimoji="1" lang="en-US" altLang="ja-JP" sz="1600" dirty="0">
                <a:latin typeface="Meiryo UI" panose="020B0604030504040204" pitchFamily="50" charset="-128"/>
                <a:ea typeface="Meiryo UI" panose="020B0604030504040204" pitchFamily="50" charset="-128"/>
              </a:rPr>
              <a:t>HP</a:t>
            </a:r>
            <a:r>
              <a:rPr kumimoji="1" lang="ja-JP" altLang="en-US" sz="1600" dirty="0">
                <a:latin typeface="Meiryo UI" panose="020B0604030504040204" pitchFamily="50" charset="-128"/>
                <a:ea typeface="Meiryo UI" panose="020B0604030504040204" pitchFamily="50" charset="-128"/>
              </a:rPr>
              <a:t>で紹介</a:t>
            </a:r>
            <a:endParaRPr kumimoji="1" lang="en-US" altLang="ja-JP" sz="1600" dirty="0">
              <a:latin typeface="Meiryo UI" panose="020B0604030504040204" pitchFamily="50" charset="-128"/>
              <a:ea typeface="Meiryo UI" panose="020B0604030504040204" pitchFamily="50" charset="-128"/>
            </a:endParaRPr>
          </a:p>
          <a:p>
            <a:pPr indent="361950"/>
            <a:endParaRPr kumimoji="1" lang="en-US" altLang="ja-JP" sz="1600" dirty="0">
              <a:latin typeface="Meiryo UI" panose="020B0604030504040204" pitchFamily="50" charset="-128"/>
              <a:ea typeface="Meiryo UI" panose="020B0604030504040204" pitchFamily="50" charset="-128"/>
            </a:endParaRPr>
          </a:p>
          <a:p>
            <a:pPr indent="361950"/>
            <a:endParaRPr kumimoji="1" lang="en-US" altLang="ja-JP" sz="1600" dirty="0">
              <a:latin typeface="Meiryo UI" panose="020B0604030504040204" pitchFamily="50" charset="-128"/>
              <a:ea typeface="Meiryo UI" panose="020B0604030504040204" pitchFamily="50" charset="-128"/>
            </a:endParaRPr>
          </a:p>
          <a:p>
            <a:pPr indent="542925">
              <a:spcBef>
                <a:spcPts val="600"/>
              </a:spcBef>
            </a:pPr>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p:txBody>
      </p:sp>
      <p:sp>
        <p:nvSpPr>
          <p:cNvPr id="19" name="大かっこ 18">
            <a:extLst>
              <a:ext uri="{FF2B5EF4-FFF2-40B4-BE49-F238E27FC236}">
                <a16:creationId xmlns:a16="http://schemas.microsoft.com/office/drawing/2014/main" id="{410C54E6-A975-4AF9-A138-93F8C6E704B9}"/>
              </a:ext>
            </a:extLst>
          </p:cNvPr>
          <p:cNvSpPr/>
          <p:nvPr/>
        </p:nvSpPr>
        <p:spPr>
          <a:xfrm>
            <a:off x="470647" y="4907427"/>
            <a:ext cx="11210607" cy="196541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lvl="0" fontAlgn="base"/>
            <a:r>
              <a:rPr lang="ja-JP" altLang="en-US" sz="1200" b="1" dirty="0">
                <a:solidFill>
                  <a:prstClr val="black"/>
                </a:solidFill>
                <a:latin typeface="Meiryo UI" panose="020B0604030504040204" pitchFamily="50" charset="-128"/>
                <a:ea typeface="Meiryo UI" panose="020B0604030504040204" pitchFamily="50" charset="-128"/>
              </a:rPr>
              <a:t>連携している企業・団体・学校等</a:t>
            </a:r>
            <a:endParaRPr lang="en-US" altLang="ja-JP" sz="1200" b="1" dirty="0">
              <a:solidFill>
                <a:prstClr val="black"/>
              </a:solidFill>
              <a:latin typeface="Meiryo UI" panose="020B0604030504040204" pitchFamily="50" charset="-128"/>
              <a:ea typeface="Meiryo UI" panose="020B0604030504040204" pitchFamily="50" charset="-128"/>
            </a:endParaRPr>
          </a:p>
          <a:p>
            <a:pPr lvl="0" indent="85725">
              <a:lnSpc>
                <a:spcPct val="150000"/>
              </a:lnSpc>
              <a:spcBef>
                <a:spcPts val="400"/>
              </a:spcBef>
            </a:pPr>
            <a:r>
              <a:rPr kumimoji="1" lang="ja-JP" altLang="en-US" sz="1200" dirty="0">
                <a:solidFill>
                  <a:prstClr val="black"/>
                </a:solidFill>
                <a:latin typeface="Meiryo UI" panose="020B0604030504040204" pitchFamily="50" charset="-128"/>
                <a:ea typeface="Meiryo UI" panose="020B0604030504040204" pitchFamily="50" charset="-128"/>
              </a:rPr>
              <a:t>近畿大学、大阪公立大学、大和大学、大阪成蹊短期大学、高齢者大学</a:t>
            </a:r>
            <a:endParaRPr kumimoji="1" lang="en-US" altLang="ja-JP" sz="1200" dirty="0">
              <a:solidFill>
                <a:prstClr val="black"/>
              </a:solidFill>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solidFill>
                  <a:prstClr val="black"/>
                </a:solidFill>
                <a:latin typeface="Meiryo UI" panose="020B0604030504040204" pitchFamily="50" charset="-128"/>
                <a:ea typeface="Meiryo UI" panose="020B0604030504040204" pitchFamily="50" charset="-128"/>
              </a:rPr>
              <a:t>金光八尾高等学校　金光八尾中学校、守口市立第一中学校、枚方市立招堤北中学校、阪南市立上荘</a:t>
            </a:r>
            <a:r>
              <a:rPr kumimoji="1" lang="ja-JP" altLang="en-US" sz="1200" dirty="0">
                <a:latin typeface="Meiryo UI" panose="020B0604030504040204" pitchFamily="50" charset="-128"/>
                <a:ea typeface="Meiryo UI" panose="020B0604030504040204" pitchFamily="50" charset="-128"/>
              </a:rPr>
              <a:t>小学校</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社会福祉法人隆生福祉会　ゆめ玉造保育園・ゆめ中央保育園</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大同生命保険㈱大阪東支店、損害保険ジャパン㈱大阪南支店、リコージャパン株式会社</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長居わくわくパークプロジェクト、</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研究会 </a:t>
            </a:r>
            <a:r>
              <a:rPr kumimoji="1" lang="en-US" altLang="ja-JP" sz="1200" dirty="0">
                <a:latin typeface="Meiryo UI" panose="020B0604030504040204" pitchFamily="50" charset="-128"/>
                <a:ea typeface="Meiryo UI" panose="020B0604030504040204" pitchFamily="50" charset="-128"/>
              </a:rPr>
              <a:t>in </a:t>
            </a:r>
            <a:r>
              <a:rPr kumimoji="1" lang="ja-JP" altLang="en-US" sz="1200" dirty="0">
                <a:latin typeface="Meiryo UI" panose="020B0604030504040204" pitchFamily="50" charset="-128"/>
                <a:ea typeface="Meiryo UI" panose="020B0604030504040204" pitchFamily="50" charset="-128"/>
              </a:rPr>
              <a:t>大阪（リコージャパン㈱大阪支社）、</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キッズ支援プロジェクト（産経新聞社、積水ハウス、大阪ガスネットワーク）</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藤井寺市</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2" name="グラフ 21">
            <a:extLst>
              <a:ext uri="{FF2B5EF4-FFF2-40B4-BE49-F238E27FC236}">
                <a16:creationId xmlns:a16="http://schemas.microsoft.com/office/drawing/2014/main" id="{4C70EADC-C670-4DEC-892C-7BB388E63919}"/>
              </a:ext>
            </a:extLst>
          </p:cNvPr>
          <p:cNvGraphicFramePr>
            <a:graphicFrameLocks/>
          </p:cNvGraphicFramePr>
          <p:nvPr>
            <p:extLst>
              <p:ext uri="{D42A27DB-BD31-4B8C-83A1-F6EECF244321}">
                <p14:modId xmlns:p14="http://schemas.microsoft.com/office/powerpoint/2010/main" val="116430392"/>
              </p:ext>
            </p:extLst>
          </p:nvPr>
        </p:nvGraphicFramePr>
        <p:xfrm>
          <a:off x="6266354" y="1429855"/>
          <a:ext cx="5940590" cy="3037955"/>
        </p:xfrm>
        <a:graphic>
          <a:graphicData uri="http://schemas.openxmlformats.org/drawingml/2006/chart">
            <c:chart xmlns:c="http://schemas.openxmlformats.org/drawingml/2006/chart" xmlns:r="http://schemas.openxmlformats.org/officeDocument/2006/relationships" r:id="rId3"/>
          </a:graphicData>
        </a:graphic>
      </p:graphicFrame>
      <p:sp>
        <p:nvSpPr>
          <p:cNvPr id="23" name="正方形/長方形 22">
            <a:extLst>
              <a:ext uri="{FF2B5EF4-FFF2-40B4-BE49-F238E27FC236}">
                <a16:creationId xmlns:a16="http://schemas.microsoft.com/office/drawing/2014/main" id="{BAC54F08-484E-4339-B84A-0F1C6844F17A}"/>
              </a:ext>
            </a:extLst>
          </p:cNvPr>
          <p:cNvSpPr/>
          <p:nvPr/>
        </p:nvSpPr>
        <p:spPr>
          <a:xfrm>
            <a:off x="8392630" y="1232612"/>
            <a:ext cx="2439878" cy="253916"/>
          </a:xfrm>
          <a:prstGeom prst="rect">
            <a:avLst/>
          </a:prstGeom>
        </p:spPr>
        <p:txBody>
          <a:bodyPr wrap="square">
            <a:spAutoFit/>
          </a:bodyPr>
          <a:lstStyle/>
          <a:p>
            <a:r>
              <a:rPr lang="en-US" altLang="ja-JP" sz="1050" b="1" dirty="0">
                <a:latin typeface="Meiryo UI" panose="020B0604030504040204" pitchFamily="50" charset="-128"/>
                <a:ea typeface="Meiryo UI" panose="020B0604030504040204" pitchFamily="50" charset="-128"/>
              </a:rPr>
              <a:t>SDGs</a:t>
            </a:r>
            <a:r>
              <a:rPr lang="ja-JP" altLang="en-US" sz="1050" b="1" dirty="0">
                <a:latin typeface="Meiryo UI" panose="020B0604030504040204" pitchFamily="50" charset="-128"/>
                <a:ea typeface="Meiryo UI" panose="020B0604030504040204" pitchFamily="50" charset="-128"/>
              </a:rPr>
              <a:t>宣言件数の推移（件）</a:t>
            </a:r>
            <a:endParaRPr lang="en-US" altLang="ja-JP" sz="1050"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1B03AF-451F-4891-A2E9-B3FA7C32D815}"/>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3</a:t>
            </a:r>
            <a:endParaRPr kumimoji="1" lang="ja-JP" altLang="en-US" dirty="0">
              <a:solidFill>
                <a:prstClr val="black"/>
              </a:solidFill>
            </a:endParaRPr>
          </a:p>
        </p:txBody>
      </p:sp>
      <p:sp>
        <p:nvSpPr>
          <p:cNvPr id="12" name="テキスト ボックス 11">
            <a:extLst>
              <a:ext uri="{FF2B5EF4-FFF2-40B4-BE49-F238E27FC236}">
                <a16:creationId xmlns:a16="http://schemas.microsoft.com/office/drawing/2014/main" id="{FCCFEA9B-95E8-4FA5-9EE0-9B6745E9579B}"/>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①　ステークホルダーへの</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の更なる浸透・具体的な行動の促進に向けた取組み</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21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227E735D-4D51-49E2-AF33-F353856C54FB}"/>
              </a:ext>
            </a:extLst>
          </p:cNvPr>
          <p:cNvSpPr/>
          <p:nvPr/>
        </p:nvSpPr>
        <p:spPr>
          <a:xfrm>
            <a:off x="270692" y="1035879"/>
            <a:ext cx="12384860" cy="5829801"/>
          </a:xfrm>
          <a:prstGeom prst="rect">
            <a:avLst/>
          </a:prstGeom>
          <a:solidFill>
            <a:schemeClr val="bg1">
              <a:lumMod val="95000"/>
            </a:schemeClr>
          </a:solidFill>
        </p:spPr>
        <p:txBody>
          <a:bodyPr wrap="square">
            <a:spAutoFit/>
          </a:bodyPr>
          <a:lstStyle/>
          <a:p>
            <a:pPr indent="76101">
              <a:spcBef>
                <a:spcPts val="488"/>
              </a:spcBef>
            </a:pPr>
            <a:r>
              <a:rPr lang="ja-JP" altLang="en-US" b="1" dirty="0">
                <a:latin typeface="Meiryo UI" panose="020B0604030504040204" pitchFamily="50" charset="-128"/>
                <a:ea typeface="Meiryo UI" panose="020B0604030504040204" pitchFamily="50" charset="-128"/>
              </a:rPr>
              <a:t>○ 大阪</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ネットワーク</a:t>
            </a:r>
            <a:endParaRPr lang="en-US" altLang="ja-JP" b="1" dirty="0">
              <a:latin typeface="Meiryo UI" panose="020B0604030504040204" pitchFamily="50" charset="-128"/>
              <a:ea typeface="Meiryo UI" panose="020B0604030504040204" pitchFamily="50" charset="-128"/>
            </a:endParaRPr>
          </a:p>
          <a:p>
            <a:pPr indent="76101">
              <a:spcBef>
                <a:spcPts val="488"/>
              </a:spcBef>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ja-JP" dirty="0">
                <a:latin typeface="Meiryo UI" panose="020B0604030504040204" pitchFamily="50" charset="-128"/>
                <a:ea typeface="Meiryo UI" panose="020B0604030504040204" pitchFamily="50" charset="-128"/>
              </a:rPr>
              <a:t>の取組みを先導する自治体、経済</a:t>
            </a:r>
            <a:r>
              <a:rPr lang="ja-JP" altLang="en-US" dirty="0">
                <a:latin typeface="Meiryo UI" panose="020B0604030504040204" pitchFamily="50" charset="-128"/>
                <a:ea typeface="Meiryo UI" panose="020B0604030504040204" pitchFamily="50" charset="-128"/>
              </a:rPr>
              <a:t>団体</a:t>
            </a:r>
            <a:r>
              <a:rPr lang="ja-JP" altLang="ja-JP" dirty="0">
                <a:latin typeface="Meiryo UI" panose="020B0604030504040204" pitchFamily="50" charset="-128"/>
                <a:ea typeface="Meiryo UI" panose="020B0604030504040204" pitchFamily="50" charset="-128"/>
              </a:rPr>
              <a:t>、国の関係機関及び金融機関などの協力関係の強化を図ることにより、</a:t>
            </a:r>
            <a:endParaRPr lang="en-US" altLang="ja-JP" dirty="0">
              <a:latin typeface="Meiryo UI" panose="020B0604030504040204" pitchFamily="50" charset="-128"/>
              <a:ea typeface="Meiryo UI" panose="020B0604030504040204" pitchFamily="50" charset="-128"/>
            </a:endParaRPr>
          </a:p>
          <a:p>
            <a:pPr indent="76101">
              <a:spcBef>
                <a:spcPts val="488"/>
              </a:spcBef>
            </a:pP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会員間の連携促進や地域の特性にあわせた取組みの推進につなげることを目的に</a:t>
            </a:r>
            <a:r>
              <a:rPr lang="ja-JP" altLang="en-US" dirty="0">
                <a:latin typeface="Meiryo UI" panose="020B0604030504040204" pitchFamily="50" charset="-128"/>
                <a:ea typeface="Meiryo UI" panose="020B0604030504040204" pitchFamily="50" charset="-128"/>
              </a:rPr>
              <a:t>ネットワークを</a:t>
            </a:r>
            <a:r>
              <a:rPr lang="ja-JP" altLang="ja-JP" dirty="0">
                <a:latin typeface="Meiryo UI" panose="020B0604030504040204" pitchFamily="50" charset="-128"/>
                <a:ea typeface="Meiryo UI" panose="020B0604030504040204" pitchFamily="50" charset="-128"/>
              </a:rPr>
              <a:t>設置</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R2</a:t>
            </a:r>
            <a:r>
              <a:rPr lang="ja-JP" altLang="en-US" dirty="0">
                <a:latin typeface="Meiryo UI" panose="020B0604030504040204" pitchFamily="50" charset="-128"/>
                <a:ea typeface="Meiryo UI" panose="020B0604030504040204" pitchFamily="50" charset="-128"/>
              </a:rPr>
              <a:t>年度）</a:t>
            </a:r>
            <a:endParaRPr lang="en-US" altLang="ja-JP" dirty="0">
              <a:latin typeface="Meiryo UI" panose="020B0604030504040204" pitchFamily="50" charset="-128"/>
              <a:ea typeface="Meiryo UI" panose="020B0604030504040204" pitchFamily="50" charset="-128"/>
            </a:endParaRPr>
          </a:p>
          <a:p>
            <a:pPr indent="76101">
              <a:spcBef>
                <a:spcPts val="488"/>
              </a:spcBef>
            </a:pPr>
            <a:r>
              <a:rPr lang="ja-JP" altLang="en-US" dirty="0">
                <a:latin typeface="Meiryo UI" panose="020B0604030504040204" pitchFamily="50" charset="-128"/>
                <a:ea typeface="Meiryo UI" panose="020B0604030504040204" pitchFamily="50" charset="-128"/>
              </a:rPr>
              <a:t>　　＜ネットワーク参画団体＞</a:t>
            </a:r>
            <a:endParaRPr lang="en-US" altLang="ja-JP" dirty="0">
              <a:latin typeface="Meiryo UI" panose="020B0604030504040204" pitchFamily="50" charset="-128"/>
              <a:ea typeface="Meiryo UI" panose="020B0604030504040204" pitchFamily="50" charset="-128"/>
            </a:endParaRPr>
          </a:p>
          <a:p>
            <a:pPr indent="76101">
              <a:spcBef>
                <a:spcPts val="488"/>
              </a:spcBef>
            </a:pPr>
            <a:r>
              <a:rPr lang="ja-JP" altLang="en-US" dirty="0">
                <a:latin typeface="Meiryo UI" panose="020B0604030504040204" pitchFamily="50" charset="-128"/>
                <a:ea typeface="Meiryo UI" panose="020B0604030504040204" pitchFamily="50" charset="-128"/>
              </a:rPr>
              <a:t>　　　　府内の全市町村、近畿経済産業局、経済団体（</a:t>
            </a:r>
            <a:r>
              <a:rPr lang="en-US" altLang="ja-JP" dirty="0">
                <a:latin typeface="Meiryo UI" panose="020B0604030504040204" pitchFamily="50" charset="-128"/>
                <a:ea typeface="Meiryo UI" panose="020B0604030504040204" pitchFamily="50" charset="-128"/>
              </a:rPr>
              <a:t>24</a:t>
            </a:r>
            <a:r>
              <a:rPr lang="ja-JP" altLang="en-US" dirty="0">
                <a:latin typeface="Meiryo UI" panose="020B0604030504040204" pitchFamily="50" charset="-128"/>
                <a:ea typeface="Meiryo UI" panose="020B0604030504040204" pitchFamily="50" charset="-128"/>
              </a:rPr>
              <a:t>団体、金融機関（</a:t>
            </a:r>
            <a:r>
              <a:rPr lang="en-US" altLang="ja-JP" dirty="0">
                <a:latin typeface="Meiryo UI" panose="020B0604030504040204" pitchFamily="50" charset="-128"/>
                <a:ea typeface="Meiryo UI" panose="020B0604030504040204" pitchFamily="50" charset="-128"/>
                <a:cs typeface="Meiryo UI" panose="020B0604030504040204" pitchFamily="50" charset="-128"/>
              </a:rPr>
              <a:t>18</a:t>
            </a:r>
            <a:r>
              <a:rPr lang="ja-JP" altLang="en-US" dirty="0">
                <a:latin typeface="Meiryo UI" panose="020B0604030504040204" pitchFamily="50" charset="-128"/>
                <a:ea typeface="Meiryo UI" panose="020B0604030504040204" pitchFamily="50" charset="-128"/>
              </a:rPr>
              <a:t>社）</a:t>
            </a:r>
            <a:endParaRPr lang="en-US" altLang="ja-JP" dirty="0">
              <a:latin typeface="Meiryo UI" panose="020B0604030504040204" pitchFamily="50" charset="-128"/>
              <a:ea typeface="Meiryo UI" panose="020B0604030504040204" pitchFamily="50" charset="-128"/>
            </a:endParaRPr>
          </a:p>
          <a:p>
            <a:pPr indent="76101">
              <a:spcBef>
                <a:spcPts val="488"/>
              </a:spcBef>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indent="76101">
              <a:spcBef>
                <a:spcPts val="488"/>
              </a:spcBef>
            </a:pPr>
            <a:r>
              <a:rPr lang="ja-JP" altLang="en-US" b="1" dirty="0">
                <a:latin typeface="Meiryo UI" panose="020B0604030504040204" pitchFamily="50" charset="-128"/>
                <a:ea typeface="Meiryo UI" panose="020B0604030504040204" pitchFamily="50" charset="-128"/>
              </a:rPr>
              <a:t>○ ステークホルダー間の連携促進</a:t>
            </a: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p:txBody>
      </p:sp>
      <p:sp>
        <p:nvSpPr>
          <p:cNvPr id="19"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5</a:t>
            </a:fld>
            <a:endParaRPr kumimoji="1" lang="ja-JP" altLang="en-US" sz="1400">
              <a:solidFill>
                <a:prstClr val="black"/>
              </a:solidFill>
            </a:endParaRPr>
          </a:p>
        </p:txBody>
      </p:sp>
      <p:sp>
        <p:nvSpPr>
          <p:cNvPr id="20" name="正方形/長方形 19">
            <a:extLst>
              <a:ext uri="{FF2B5EF4-FFF2-40B4-BE49-F238E27FC236}">
                <a16:creationId xmlns:a16="http://schemas.microsoft.com/office/drawing/2014/main" id="{6F26C462-3C34-4BB7-9CAC-88301BC17A69}"/>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１（１）令和６年度の主な取り組み（４～８月の取組み）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57068B0E-61B5-458D-920E-48509E7D9E94}"/>
              </a:ext>
            </a:extLst>
          </p:cNvPr>
          <p:cNvSpPr txBox="1"/>
          <p:nvPr/>
        </p:nvSpPr>
        <p:spPr>
          <a:xfrm>
            <a:off x="262706" y="3433759"/>
            <a:ext cx="12085547" cy="3323987"/>
          </a:xfrm>
          <a:prstGeom prst="rect">
            <a:avLst/>
          </a:prstGeom>
          <a:noFill/>
        </p:spPr>
        <p:txBody>
          <a:bodyPr wrap="square">
            <a:spAutoFit/>
          </a:bodyPr>
          <a:lstStyle/>
          <a:p>
            <a:pPr indent="85725">
              <a:spcBef>
                <a:spcPts val="400"/>
              </a:spcBef>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R</a:t>
            </a:r>
            <a:r>
              <a:rPr kumimoji="1" lang="ja-JP" altLang="en-US" dirty="0">
                <a:latin typeface="Meiryo UI" panose="020B0604030504040204" pitchFamily="50" charset="-128"/>
                <a:ea typeface="Meiryo UI" panose="020B0604030504040204" pitchFamily="50" charset="-128"/>
              </a:rPr>
              <a:t>５年度より、市町村、企業、非営利団体等がステークホルダーの垣根を超え</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達成に向けた</a:t>
            </a:r>
            <a:endParaRPr kumimoji="1" lang="en-US" altLang="ja-JP" dirty="0">
              <a:latin typeface="Meiryo UI" panose="020B0604030504040204" pitchFamily="50" charset="-128"/>
              <a:ea typeface="Meiryo UI" panose="020B0604030504040204" pitchFamily="50" charset="-128"/>
            </a:endParaRPr>
          </a:p>
          <a:p>
            <a:pPr indent="85725">
              <a:spcBef>
                <a:spcPts val="400"/>
              </a:spcBef>
            </a:pPr>
            <a:r>
              <a:rPr kumimoji="1" lang="ja-JP" altLang="en-US" dirty="0">
                <a:latin typeface="Meiryo UI" panose="020B0604030504040204" pitchFamily="50" charset="-128"/>
                <a:ea typeface="Meiryo UI" panose="020B0604030504040204" pitchFamily="50" charset="-128"/>
              </a:rPr>
              <a:t>　知見の共有や連携促進を図る場として</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フォーラムを開催。</a:t>
            </a:r>
            <a:endParaRPr kumimoji="1" lang="en-US" altLang="ja-JP" dirty="0">
              <a:latin typeface="Meiryo UI" panose="020B0604030504040204" pitchFamily="50" charset="-128"/>
              <a:ea typeface="Meiryo UI" panose="020B0604030504040204" pitchFamily="50" charset="-128"/>
            </a:endParaRPr>
          </a:p>
          <a:p>
            <a:pPr indent="85725">
              <a:spcBef>
                <a:spcPts val="400"/>
              </a:spcBef>
            </a:pP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pPr indent="85725">
              <a:spcBef>
                <a:spcPts val="400"/>
              </a:spcBef>
            </a:pPr>
            <a:endParaRPr kumimoji="1" lang="en-US" altLang="ja-JP" dirty="0">
              <a:latin typeface="Meiryo UI" panose="020B0604030504040204" pitchFamily="50" charset="-128"/>
              <a:ea typeface="Meiryo UI" panose="020B0604030504040204" pitchFamily="50" charset="-128"/>
            </a:endParaRPr>
          </a:p>
          <a:p>
            <a:pPr indent="85725">
              <a:spcBef>
                <a:spcPts val="400"/>
              </a:spcBef>
            </a:pP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pPr indent="85725">
              <a:spcBef>
                <a:spcPts val="400"/>
              </a:spcBef>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参考</a:t>
            </a:r>
            <a:r>
              <a:rPr kumimoji="1" lang="en-US" altLang="ja-JP" dirty="0">
                <a:latin typeface="Meiryo UI" panose="020B0604030504040204" pitchFamily="50" charset="-128"/>
                <a:ea typeface="Meiryo UI" panose="020B0604030504040204" pitchFamily="50" charset="-128"/>
              </a:rPr>
              <a:t>/R</a:t>
            </a:r>
            <a:r>
              <a:rPr kumimoji="1" lang="ja-JP" altLang="en-US" dirty="0">
                <a:latin typeface="Meiryo UI" panose="020B0604030504040204" pitchFamily="50" charset="-128"/>
                <a:ea typeface="Meiryo UI" panose="020B0604030504040204" pitchFamily="50" charset="-128"/>
              </a:rPr>
              <a:t>５年度</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OSAKA SDGs Forum 2023</a:t>
            </a:r>
          </a:p>
          <a:p>
            <a:pPr indent="85725">
              <a:spcBef>
                <a:spcPts val="400"/>
              </a:spcBef>
            </a:pPr>
            <a:r>
              <a:rPr kumimoji="1" lang="ja-JP" altLang="en-US" sz="1800" dirty="0">
                <a:latin typeface="Meiryo UI" panose="020B0604030504040204" pitchFamily="50" charset="-128"/>
                <a:ea typeface="Meiryo UI" panose="020B0604030504040204" pitchFamily="50" charset="-128"/>
              </a:rPr>
              <a:t>　　内閣府及び国連をゲストスピーカーとして招くとともに、総勢</a:t>
            </a:r>
            <a:r>
              <a:rPr kumimoji="1" lang="en-US" altLang="ja-JP" sz="1800" dirty="0">
                <a:latin typeface="Meiryo UI" panose="020B0604030504040204" pitchFamily="50" charset="-128"/>
                <a:ea typeface="Meiryo UI" panose="020B0604030504040204" pitchFamily="50" charset="-128"/>
              </a:rPr>
              <a:t>19</a:t>
            </a:r>
            <a:r>
              <a:rPr kumimoji="1" lang="ja-JP" altLang="en-US" sz="1800" dirty="0">
                <a:latin typeface="Meiryo UI" panose="020B0604030504040204" pitchFamily="50" charset="-128"/>
                <a:ea typeface="Meiryo UI" panose="020B0604030504040204" pitchFamily="50" charset="-128"/>
              </a:rPr>
              <a:t>団体が登壇し、</a:t>
            </a:r>
            <a:r>
              <a:rPr kumimoji="1" lang="en-US" altLang="ja-JP" sz="1800" dirty="0">
                <a:latin typeface="Meiryo UI" panose="020B0604030504040204" pitchFamily="50" charset="-128"/>
                <a:ea typeface="Meiryo UI" panose="020B0604030504040204" pitchFamily="50" charset="-128"/>
              </a:rPr>
              <a:t>SDGs</a:t>
            </a:r>
            <a:r>
              <a:rPr kumimoji="1" lang="ja-JP" altLang="en-US" sz="1800" dirty="0">
                <a:latin typeface="Meiryo UI" panose="020B0604030504040204" pitchFamily="50" charset="-128"/>
                <a:ea typeface="Meiryo UI" panose="020B0604030504040204" pitchFamily="50" charset="-128"/>
              </a:rPr>
              <a:t>の</a:t>
            </a:r>
            <a:endParaRPr kumimoji="1" lang="en-US" altLang="ja-JP" sz="1800" dirty="0">
              <a:latin typeface="Meiryo UI" panose="020B0604030504040204" pitchFamily="50" charset="-128"/>
              <a:ea typeface="Meiryo UI" panose="020B0604030504040204" pitchFamily="50" charset="-128"/>
            </a:endParaRPr>
          </a:p>
          <a:p>
            <a:pPr indent="85725">
              <a:spcBef>
                <a:spcPts val="400"/>
              </a:spcBef>
            </a:pPr>
            <a:r>
              <a:rPr kumimoji="1" lang="ja-JP" altLang="en-US"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達成に向けたアクションを共有。名刺交換会・交流会によりステークホルダー同士の連携を促進した。</a:t>
            </a:r>
          </a:p>
          <a:p>
            <a:pPr indent="85725">
              <a:spcBef>
                <a:spcPts val="400"/>
              </a:spcBef>
            </a:pPr>
            <a:r>
              <a:rPr kumimoji="1" lang="ja-JP" altLang="en-US" sz="1800"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登壇団体</a:t>
            </a:r>
            <a:r>
              <a:rPr kumimoji="1" lang="ja-JP" altLang="en-US" sz="1800" dirty="0">
                <a:latin typeface="Meiryo UI" panose="020B0604030504040204" pitchFamily="50" charset="-128"/>
                <a:ea typeface="Meiryo UI" panose="020B0604030504040204" pitchFamily="50" charset="-128"/>
              </a:rPr>
              <a:t>：市町村</a:t>
            </a:r>
            <a:r>
              <a:rPr kumimoji="1" lang="en-US" altLang="ja-JP" sz="1800" dirty="0">
                <a:latin typeface="Meiryo UI" panose="020B0604030504040204" pitchFamily="50" charset="-128"/>
                <a:ea typeface="Meiryo UI" panose="020B0604030504040204" pitchFamily="50" charset="-128"/>
              </a:rPr>
              <a:t>7</a:t>
            </a:r>
            <a:r>
              <a:rPr kumimoji="1" lang="ja-JP" altLang="en-US" sz="1800" dirty="0">
                <a:latin typeface="Meiryo UI" panose="020B0604030504040204" pitchFamily="50" charset="-128"/>
                <a:ea typeface="Meiryo UI" panose="020B0604030504040204" pitchFamily="50" charset="-128"/>
              </a:rPr>
              <a:t>団体、企業６団体、非営利団体：</a:t>
            </a:r>
            <a:r>
              <a:rPr kumimoji="1" lang="en-US" altLang="ja-JP" sz="1800" dirty="0">
                <a:latin typeface="Meiryo UI" panose="020B0604030504040204" pitchFamily="50" charset="-128"/>
                <a:ea typeface="Meiryo UI" panose="020B0604030504040204" pitchFamily="50" charset="-128"/>
              </a:rPr>
              <a:t>6</a:t>
            </a:r>
            <a:r>
              <a:rPr kumimoji="1" lang="ja-JP" altLang="en-US" sz="1800" dirty="0">
                <a:latin typeface="Meiryo UI" panose="020B0604030504040204" pitchFamily="50" charset="-128"/>
                <a:ea typeface="Meiryo UI" panose="020B0604030504040204" pitchFamily="50" charset="-128"/>
              </a:rPr>
              <a:t>団体</a:t>
            </a:r>
            <a:endParaRPr kumimoji="1" lang="en-US" altLang="ja-JP" sz="1800" dirty="0">
              <a:latin typeface="Meiryo UI" panose="020B0604030504040204" pitchFamily="50" charset="-128"/>
              <a:ea typeface="Meiryo UI" panose="020B0604030504040204" pitchFamily="50" charset="-128"/>
            </a:endParaRPr>
          </a:p>
          <a:p>
            <a:pPr indent="85725">
              <a:spcBef>
                <a:spcPts val="400"/>
              </a:spcBef>
            </a:pPr>
            <a:r>
              <a:rPr kumimoji="1" lang="ja-JP" altLang="en-US" sz="1800" dirty="0">
                <a:latin typeface="Meiryo UI" panose="020B0604030504040204" pitchFamily="50" charset="-128"/>
                <a:ea typeface="Meiryo UI" panose="020B0604030504040204" pitchFamily="50" charset="-128"/>
              </a:rPr>
              <a:t>　　　参加者数：</a:t>
            </a:r>
            <a:r>
              <a:rPr kumimoji="1" lang="en-US" altLang="ja-JP" sz="1800" dirty="0">
                <a:latin typeface="Meiryo UI" panose="020B0604030504040204" pitchFamily="50" charset="-128"/>
                <a:ea typeface="Meiryo UI" panose="020B0604030504040204" pitchFamily="50" charset="-128"/>
              </a:rPr>
              <a:t>177</a:t>
            </a:r>
            <a:r>
              <a:rPr kumimoji="1" lang="ja-JP" altLang="en-US" dirty="0">
                <a:latin typeface="Meiryo UI" panose="020B0604030504040204" pitchFamily="50" charset="-128"/>
                <a:ea typeface="Meiryo UI" panose="020B0604030504040204" pitchFamily="50" charset="-128"/>
              </a:rPr>
              <a:t>名</a:t>
            </a:r>
            <a:r>
              <a:rPr kumimoji="1" lang="ja-JP" altLang="en-US" sz="1800" dirty="0">
                <a:latin typeface="Meiryo UI" panose="020B0604030504040204" pitchFamily="50" charset="-128"/>
                <a:ea typeface="Meiryo UI" panose="020B0604030504040204" pitchFamily="50" charset="-128"/>
              </a:rPr>
              <a:t>（うち会場参加</a:t>
            </a:r>
            <a:r>
              <a:rPr kumimoji="1" lang="en-US" altLang="ja-JP" sz="1800" dirty="0">
                <a:latin typeface="Meiryo UI" panose="020B0604030504040204" pitchFamily="50" charset="-128"/>
                <a:ea typeface="Meiryo UI" panose="020B0604030504040204" pitchFamily="50" charset="-128"/>
              </a:rPr>
              <a:t>110</a:t>
            </a:r>
            <a:r>
              <a:rPr kumimoji="1" lang="ja-JP" altLang="en-US" dirty="0">
                <a:latin typeface="Meiryo UI" panose="020B0604030504040204" pitchFamily="50" charset="-128"/>
                <a:ea typeface="Meiryo UI" panose="020B0604030504040204" pitchFamily="50" charset="-128"/>
              </a:rPr>
              <a:t>名</a:t>
            </a:r>
            <a:r>
              <a:rPr kumimoji="1" lang="ja-JP" altLang="en-US" sz="1800" dirty="0">
                <a:latin typeface="Meiryo UI" panose="020B0604030504040204" pitchFamily="50" charset="-128"/>
                <a:ea typeface="Meiryo UI" panose="020B0604030504040204" pitchFamily="50" charset="-128"/>
              </a:rPr>
              <a:t>）</a:t>
            </a:r>
            <a:endParaRPr kumimoji="1" lang="en-US" altLang="ja-JP" sz="1800" dirty="0">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FF7436D7-F436-49D6-B7E7-D1267A71EB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39561" y="4789001"/>
            <a:ext cx="2596158" cy="1730772"/>
          </a:xfrm>
          <a:prstGeom prst="rect">
            <a:avLst/>
          </a:prstGeom>
        </p:spPr>
      </p:pic>
      <p:sp>
        <p:nvSpPr>
          <p:cNvPr id="39" name="正方形/長方形 38">
            <a:extLst>
              <a:ext uri="{FF2B5EF4-FFF2-40B4-BE49-F238E27FC236}">
                <a16:creationId xmlns:a16="http://schemas.microsoft.com/office/drawing/2014/main" id="{479BFEA3-06C5-42E5-A067-A03D6F5400AA}"/>
              </a:ext>
            </a:extLst>
          </p:cNvPr>
          <p:cNvSpPr/>
          <p:nvPr/>
        </p:nvSpPr>
        <p:spPr>
          <a:xfrm>
            <a:off x="9886688" y="6542302"/>
            <a:ext cx="2468529" cy="215444"/>
          </a:xfrm>
          <a:prstGeom prst="rect">
            <a:avLst/>
          </a:prstGeom>
          <a:noFill/>
        </p:spPr>
        <p:txBody>
          <a:bodyPr wrap="square">
            <a:spAutoFit/>
          </a:bodyPr>
          <a:lstStyle/>
          <a:p>
            <a:pPr indent="76101">
              <a:spcBef>
                <a:spcPts val="488"/>
              </a:spcBef>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年度の</a:t>
            </a:r>
            <a:r>
              <a:rPr lang="en-US" altLang="ja-JP" sz="800" dirty="0">
                <a:latin typeface="Meiryo UI" panose="020B0604030504040204" pitchFamily="50" charset="-128"/>
                <a:ea typeface="Meiryo UI" panose="020B0604030504040204" pitchFamily="50" charset="-128"/>
              </a:rPr>
              <a:t>OSAKA SDGs Forum</a:t>
            </a:r>
            <a:r>
              <a:rPr lang="ja-JP" altLang="en-US" sz="800" dirty="0">
                <a:latin typeface="Meiryo UI" panose="020B0604030504040204" pitchFamily="50" charset="-128"/>
                <a:ea typeface="Meiryo UI" panose="020B0604030504040204" pitchFamily="50" charset="-128"/>
              </a:rPr>
              <a:t>での交流会の様子</a:t>
            </a:r>
            <a:endParaRPr lang="en-US" altLang="ja-JP" sz="800" dirty="0">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A845AA1B-FD08-42F6-8258-8239A5478FF7}"/>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4</a:t>
            </a:r>
            <a:endParaRPr kumimoji="1" lang="ja-JP" altLang="en-US" dirty="0">
              <a:solidFill>
                <a:prstClr val="black"/>
              </a:solidFill>
            </a:endParaRPr>
          </a:p>
        </p:txBody>
      </p:sp>
      <p:sp>
        <p:nvSpPr>
          <p:cNvPr id="2" name="正方形/長方形 1">
            <a:extLst>
              <a:ext uri="{FF2B5EF4-FFF2-40B4-BE49-F238E27FC236}">
                <a16:creationId xmlns:a16="http://schemas.microsoft.com/office/drawing/2014/main" id="{666DF5FF-72E4-4EB3-99D0-74DB49C20436}"/>
              </a:ext>
            </a:extLst>
          </p:cNvPr>
          <p:cNvSpPr/>
          <p:nvPr/>
        </p:nvSpPr>
        <p:spPr>
          <a:xfrm>
            <a:off x="734300" y="4180422"/>
            <a:ext cx="8157452" cy="493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indent="85725">
              <a:spcBef>
                <a:spcPts val="400"/>
              </a:spcBef>
            </a:pP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R6</a:t>
            </a:r>
            <a:r>
              <a:rPr kumimoji="1" lang="ja-JP" altLang="en-US" dirty="0">
                <a:latin typeface="Meiryo UI" panose="020B0604030504040204" pitchFamily="50" charset="-128"/>
                <a:ea typeface="Meiryo UI" panose="020B0604030504040204" pitchFamily="50" charset="-128"/>
              </a:rPr>
              <a:t>年度に開催を予定している</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フォーラムについては後程詳細を説明します。</a:t>
            </a:r>
            <a:endParaRPr kumimoji="1" lang="en-US" altLang="ja-JP"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761C50B-1577-4210-BBAD-E36BB342BCF7}"/>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②　ステークホルダーをつなぐ取組み</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038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6</a:t>
            </a:fld>
            <a:endParaRPr kumimoji="1" lang="ja-JP" altLang="en-US" sz="1400">
              <a:solidFill>
                <a:prstClr val="black"/>
              </a:solidFill>
            </a:endParaRPr>
          </a:p>
        </p:txBody>
      </p:sp>
      <p:sp>
        <p:nvSpPr>
          <p:cNvPr id="9" name="正方形/長方形 8">
            <a:extLst>
              <a:ext uri="{FF2B5EF4-FFF2-40B4-BE49-F238E27FC236}">
                <a16:creationId xmlns:a16="http://schemas.microsoft.com/office/drawing/2014/main" id="{7FB8B442-3969-48E8-A42F-47A96CBEE5F4}"/>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400" b="1" dirty="0">
                <a:solidFill>
                  <a:prstClr val="white"/>
                </a:solidFill>
                <a:latin typeface="Meiryo UI" panose="020B0604030504040204" pitchFamily="50" charset="-128"/>
                <a:ea typeface="Meiryo UI" panose="020B0604030504040204" pitchFamily="50" charset="-128"/>
              </a:rPr>
              <a:t>1</a:t>
            </a:r>
            <a:r>
              <a:rPr kumimoji="1" lang="ja-JP" altLang="en-US" sz="2400" b="1" dirty="0">
                <a:solidFill>
                  <a:prstClr val="white"/>
                </a:solidFill>
                <a:latin typeface="Meiryo UI" panose="020B0604030504040204" pitchFamily="50" charset="-128"/>
                <a:ea typeface="Meiryo UI" panose="020B0604030504040204" pitchFamily="50" charset="-128"/>
              </a:rPr>
              <a:t>（１）令和６年度の主な取り組み（４～８月の取組み）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9F61F0B-978D-4AA8-B8D5-0DB1107BC1AE}"/>
              </a:ext>
            </a:extLst>
          </p:cNvPr>
          <p:cNvSpPr/>
          <p:nvPr/>
        </p:nvSpPr>
        <p:spPr>
          <a:xfrm>
            <a:off x="400435" y="1009259"/>
            <a:ext cx="11840775" cy="6093976"/>
          </a:xfrm>
          <a:prstGeom prst="rect">
            <a:avLst/>
          </a:prstGeom>
          <a:solidFill>
            <a:schemeClr val="bg1">
              <a:lumMod val="95000"/>
            </a:schemeClr>
          </a:solidFill>
        </p:spPr>
        <p:txBody>
          <a:bodyPr wrap="square">
            <a:spAutoFit/>
          </a:bodyPr>
          <a:lstStyle/>
          <a:p>
            <a:pPr indent="76101">
              <a:spcBef>
                <a:spcPts val="488"/>
              </a:spcBef>
            </a:pPr>
            <a:r>
              <a:rPr lang="ja-JP" altLang="en-US" sz="1600" b="1" dirty="0">
                <a:latin typeface="Meiryo UI" panose="020B0604030504040204" pitchFamily="50" charset="-128"/>
                <a:ea typeface="Meiryo UI" panose="020B0604030504040204" pitchFamily="50" charset="-128"/>
              </a:rPr>
              <a:t>〇 </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未来都市</a:t>
            </a:r>
            <a:endParaRPr lang="en-US" altLang="ja-JP" sz="16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未来都市計画に掲げる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各部局の取組み</a:t>
            </a:r>
            <a:r>
              <a:rPr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モデル事業「大阪ブルー・オーシャン・ビジョン」推進プロジェクトの推進</a:t>
            </a:r>
            <a:r>
              <a:rPr lang="en-US" altLang="ja-JP" sz="14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（主要事業：ペットボトルのリサイクルシステム）</a:t>
            </a:r>
            <a:endParaRPr lang="en-US" altLang="ja-JP" sz="1200" dirty="0">
              <a:latin typeface="Meiryo UI" panose="020B0604030504040204" pitchFamily="50" charset="-128"/>
              <a:ea typeface="Meiryo UI" panose="020B0604030504040204" pitchFamily="50" charset="-128"/>
            </a:endParaRPr>
          </a:p>
          <a:p>
            <a:pPr indent="541338">
              <a:spcBef>
                <a:spcPts val="600"/>
              </a:spcBef>
            </a:pPr>
            <a:r>
              <a:rPr lang="ja-JP" altLang="en-US" sz="1200" dirty="0">
                <a:latin typeface="Meiryo UI" panose="020B0604030504040204" pitchFamily="50" charset="-128"/>
                <a:ea typeface="Meiryo UI" panose="020B0604030504040204" pitchFamily="50" charset="-128"/>
              </a:rPr>
              <a:t>・参加地域数：大阪市内の</a:t>
            </a:r>
            <a:r>
              <a:rPr lang="en-US" altLang="ja-JP" sz="1200" dirty="0">
                <a:latin typeface="Meiryo UI" panose="020B0604030504040204" pitchFamily="50" charset="-128"/>
                <a:ea typeface="Meiryo UI" panose="020B0604030504040204" pitchFamily="50" charset="-128"/>
              </a:rPr>
              <a:t>79</a:t>
            </a:r>
            <a:r>
              <a:rPr lang="ja-JP" altLang="en-US" sz="1200" dirty="0">
                <a:latin typeface="Meiryo UI" panose="020B0604030504040204" pitchFamily="50" charset="-128"/>
                <a:ea typeface="Meiryo UI" panose="020B0604030504040204" pitchFamily="50" charset="-128"/>
              </a:rPr>
              <a:t>地域      ・ペットボトル回収量：</a:t>
            </a:r>
            <a:r>
              <a:rPr lang="en-US" altLang="ja-JP" sz="1200" dirty="0">
                <a:latin typeface="Meiryo UI" panose="020B0604030504040204" pitchFamily="50" charset="-128"/>
                <a:ea typeface="Meiryo UI" panose="020B0604030504040204" pitchFamily="50" charset="-128"/>
              </a:rPr>
              <a:t>652</a:t>
            </a:r>
            <a:r>
              <a:rPr lang="ja-JP" altLang="en-US" sz="1200" dirty="0">
                <a:latin typeface="Meiryo UI" panose="020B0604030504040204" pitchFamily="50" charset="-128"/>
                <a:ea typeface="Meiryo UI" panose="020B0604030504040204" pitchFamily="50" charset="-128"/>
              </a:rPr>
              <a:t>トン</a:t>
            </a:r>
            <a:endParaRPr lang="en-US" altLang="ja-JP" sz="1200" dirty="0">
              <a:latin typeface="Meiryo UI" panose="020B0604030504040204" pitchFamily="50" charset="-128"/>
              <a:ea typeface="Meiryo UI" panose="020B0604030504040204" pitchFamily="50" charset="-128"/>
            </a:endParaRPr>
          </a:p>
          <a:p>
            <a:pPr indent="85725">
              <a:spcBef>
                <a:spcPts val="488"/>
              </a:spcBef>
            </a:pPr>
            <a:endParaRPr lang="en-US" altLang="ja-JP" sz="12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99859888-BC66-4139-9BB7-84D484640DD1}"/>
              </a:ext>
            </a:extLst>
          </p:cNvPr>
          <p:cNvGraphicFramePr>
            <a:graphicFrameLocks noGrp="1"/>
          </p:cNvGraphicFramePr>
          <p:nvPr>
            <p:extLst>
              <p:ext uri="{D42A27DB-BD31-4B8C-83A1-F6EECF244321}">
                <p14:modId xmlns:p14="http://schemas.microsoft.com/office/powerpoint/2010/main" val="987455199"/>
              </p:ext>
            </p:extLst>
          </p:nvPr>
        </p:nvGraphicFramePr>
        <p:xfrm>
          <a:off x="3003966" y="1127395"/>
          <a:ext cx="8152914" cy="3470371"/>
        </p:xfrm>
        <a:graphic>
          <a:graphicData uri="http://schemas.openxmlformats.org/drawingml/2006/table">
            <a:tbl>
              <a:tblPr firstRow="1" bandRow="1">
                <a:tableStyleId>{5C22544A-7EE6-4342-B048-85BDC9FD1C3A}</a:tableStyleId>
              </a:tblPr>
              <a:tblGrid>
                <a:gridCol w="1732097">
                  <a:extLst>
                    <a:ext uri="{9D8B030D-6E8A-4147-A177-3AD203B41FA5}">
                      <a16:colId xmlns:a16="http://schemas.microsoft.com/office/drawing/2014/main" val="3704190225"/>
                    </a:ext>
                  </a:extLst>
                </a:gridCol>
                <a:gridCol w="4794913">
                  <a:extLst>
                    <a:ext uri="{9D8B030D-6E8A-4147-A177-3AD203B41FA5}">
                      <a16:colId xmlns:a16="http://schemas.microsoft.com/office/drawing/2014/main" val="3921987013"/>
                    </a:ext>
                  </a:extLst>
                </a:gridCol>
                <a:gridCol w="1625904">
                  <a:extLst>
                    <a:ext uri="{9D8B030D-6E8A-4147-A177-3AD203B41FA5}">
                      <a16:colId xmlns:a16="http://schemas.microsoft.com/office/drawing/2014/main" val="2334776461"/>
                    </a:ext>
                  </a:extLst>
                </a:gridCol>
              </a:tblGrid>
              <a:tr h="362381">
                <a:tc>
                  <a:txBody>
                    <a:bodyPr/>
                    <a:lstStyle/>
                    <a:p>
                      <a:pPr algn="ctr"/>
                      <a:r>
                        <a:rPr kumimoji="1" lang="ja-JP" altLang="en-US" sz="1400" dirty="0">
                          <a:latin typeface="Meiryo UI" panose="020B0604030504040204" pitchFamily="50" charset="-128"/>
                          <a:ea typeface="Meiryo UI" panose="020B0604030504040204" pitchFamily="50" charset="-128"/>
                        </a:rPr>
                        <a:t>部局</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関係ゴール</a:t>
                      </a:r>
                    </a:p>
                  </a:txBody>
                  <a:tcPr anchor="ctr"/>
                </a:tc>
                <a:extLst>
                  <a:ext uri="{0D108BD9-81ED-4DB2-BD59-A6C34878D82A}">
                    <a16:rowId xmlns:a16="http://schemas.microsoft.com/office/drawing/2014/main" val="3236152042"/>
                  </a:ext>
                </a:extLst>
              </a:tr>
              <a:tr h="310799">
                <a:tc>
                  <a:txBody>
                    <a:bodyPr/>
                    <a:lstStyle/>
                    <a:p>
                      <a:r>
                        <a:rPr kumimoji="1" lang="ja-JP" altLang="en-US" sz="1400" dirty="0">
                          <a:latin typeface="Meiryo UI" panose="020B0604030504040204" pitchFamily="50" charset="-128"/>
                          <a:ea typeface="Meiryo UI" panose="020B0604030504040204" pitchFamily="50" charset="-128"/>
                        </a:rPr>
                        <a:t>政策企画部</a:t>
                      </a:r>
                    </a:p>
                  </a:txBody>
                  <a:tcPr anchor="ctr"/>
                </a:tc>
                <a:tc>
                  <a:txBody>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推進事業</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全般</a:t>
                      </a:r>
                    </a:p>
                  </a:txBody>
                  <a:tcPr anchor="ctr"/>
                </a:tc>
                <a:extLst>
                  <a:ext uri="{0D108BD9-81ED-4DB2-BD59-A6C34878D82A}">
                    <a16:rowId xmlns:a16="http://schemas.microsoft.com/office/drawing/2014/main" val="2941497639"/>
                  </a:ext>
                </a:extLst>
              </a:tr>
              <a:tr h="310799">
                <a:tc>
                  <a:txBody>
                    <a:bodyPr/>
                    <a:lstStyle/>
                    <a:p>
                      <a:r>
                        <a:rPr kumimoji="1" lang="ja-JP" altLang="en-US" sz="1400" dirty="0">
                          <a:latin typeface="Meiryo UI" panose="020B0604030504040204" pitchFamily="50" charset="-128"/>
                          <a:ea typeface="Meiryo UI" panose="020B0604030504040204" pitchFamily="50" charset="-128"/>
                        </a:rPr>
                        <a:t>福祉部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大阪ええまちプロジェクト事業</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③⑪</a:t>
                      </a:r>
                    </a:p>
                  </a:txBody>
                  <a:tcPr anchor="ctr"/>
                </a:tc>
                <a:extLst>
                  <a:ext uri="{0D108BD9-81ED-4DB2-BD59-A6C34878D82A}">
                    <a16:rowId xmlns:a16="http://schemas.microsoft.com/office/drawing/2014/main" val="3639929392"/>
                  </a:ext>
                </a:extLst>
              </a:tr>
              <a:tr h="310799">
                <a:tc>
                  <a:txBody>
                    <a:bodyPr/>
                    <a:lstStyle/>
                    <a:p>
                      <a:r>
                        <a:rPr kumimoji="1" lang="ja-JP" altLang="en-US" sz="1400" dirty="0">
                          <a:latin typeface="Meiryo UI" panose="020B0604030504040204" pitchFamily="50" charset="-128"/>
                          <a:ea typeface="Meiryo UI" panose="020B0604030504040204" pitchFamily="50" charset="-128"/>
                        </a:rPr>
                        <a:t>福祉部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子どもの貧困対策事業</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①</a:t>
                      </a:r>
                    </a:p>
                  </a:txBody>
                  <a:tcPr anchor="ctr"/>
                </a:tc>
                <a:extLst>
                  <a:ext uri="{0D108BD9-81ED-4DB2-BD59-A6C34878D82A}">
                    <a16:rowId xmlns:a16="http://schemas.microsoft.com/office/drawing/2014/main" val="1558692999"/>
                  </a:ext>
                </a:extLst>
              </a:tr>
              <a:tr h="310799">
                <a:tc>
                  <a:txBody>
                    <a:bodyPr/>
                    <a:lstStyle/>
                    <a:p>
                      <a:r>
                        <a:rPr kumimoji="1" lang="ja-JP" altLang="en-US" sz="1400" dirty="0">
                          <a:latin typeface="Meiryo UI" panose="020B0604030504040204" pitchFamily="50" charset="-128"/>
                          <a:ea typeface="Meiryo UI" panose="020B0604030504040204" pitchFamily="50" charset="-128"/>
                        </a:rPr>
                        <a:t>健康医療部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健康寿命の延伸（おおさか健活</a:t>
                      </a:r>
                      <a:r>
                        <a:rPr kumimoji="1" lang="en-US" altLang="ja-JP" sz="1400" u="none" dirty="0">
                          <a:latin typeface="Meiryo UI" panose="020B0604030504040204" pitchFamily="50" charset="-128"/>
                          <a:ea typeface="Meiryo UI" panose="020B0604030504040204" pitchFamily="50" charset="-128"/>
                        </a:rPr>
                        <a:t>10</a:t>
                      </a:r>
                      <a:r>
                        <a:rPr kumimoji="1" lang="ja-JP" altLang="en-US" sz="1400" u="none" dirty="0" err="1">
                          <a:latin typeface="Meiryo UI" panose="020B0604030504040204" pitchFamily="50" charset="-128"/>
                          <a:ea typeface="Meiryo UI" panose="020B0604030504040204" pitchFamily="50" charset="-128"/>
                        </a:rPr>
                        <a:t>、</a:t>
                      </a:r>
                      <a:r>
                        <a:rPr kumimoji="1" lang="ja-JP" altLang="en-US" sz="1400" u="none" dirty="0">
                          <a:latin typeface="Meiryo UI" panose="020B0604030504040204" pitchFamily="50" charset="-128"/>
                          <a:ea typeface="Meiryo UI" panose="020B0604030504040204" pitchFamily="50" charset="-128"/>
                        </a:rPr>
                        <a:t>アスマイル）</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③⑪</a:t>
                      </a:r>
                    </a:p>
                  </a:txBody>
                  <a:tcPr anchor="ctr"/>
                </a:tc>
                <a:extLst>
                  <a:ext uri="{0D108BD9-81ED-4DB2-BD59-A6C34878D82A}">
                    <a16:rowId xmlns:a16="http://schemas.microsoft.com/office/drawing/2014/main" val="3100100089"/>
                  </a:ext>
                </a:extLst>
              </a:tr>
              <a:tr h="310799">
                <a:tc>
                  <a:txBody>
                    <a:bodyPr/>
                    <a:lstStyle/>
                    <a:p>
                      <a:r>
                        <a:rPr kumimoji="1" lang="ja-JP" altLang="en-US" sz="1400" dirty="0">
                          <a:latin typeface="Meiryo UI" panose="020B0604030504040204" pitchFamily="50" charset="-128"/>
                          <a:ea typeface="Meiryo UI" panose="020B0604030504040204" pitchFamily="50" charset="-128"/>
                        </a:rPr>
                        <a:t>商工労働部</a:t>
                      </a:r>
                    </a:p>
                  </a:txBody>
                  <a:tcPr anchor="ctr"/>
                </a:tc>
                <a:tc>
                  <a:txBody>
                    <a:bodyPr/>
                    <a:lstStyle/>
                    <a:p>
                      <a:r>
                        <a:rPr kumimoji="1" lang="en-US" altLang="ja-JP" sz="1400" u="none" dirty="0">
                          <a:latin typeface="Meiryo UI" panose="020B0604030504040204" pitchFamily="50" charset="-128"/>
                          <a:ea typeface="Meiryo UI" panose="020B0604030504040204" pitchFamily="50" charset="-128"/>
                        </a:rPr>
                        <a:t>SDGs</a:t>
                      </a:r>
                      <a:r>
                        <a:rPr kumimoji="1" lang="ja-JP" altLang="en-US" sz="1400" u="none" dirty="0">
                          <a:latin typeface="Meiryo UI" panose="020B0604030504040204" pitchFamily="50" charset="-128"/>
                          <a:ea typeface="Meiryo UI" panose="020B0604030504040204" pitchFamily="50" charset="-128"/>
                        </a:rPr>
                        <a:t>ビジネス支援（ビジネスマッチング、ビジネス支援資金）</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⑧⑨</a:t>
                      </a:r>
                    </a:p>
                  </a:txBody>
                  <a:tcPr anchor="ctr"/>
                </a:tc>
                <a:extLst>
                  <a:ext uri="{0D108BD9-81ED-4DB2-BD59-A6C34878D82A}">
                    <a16:rowId xmlns:a16="http://schemas.microsoft.com/office/drawing/2014/main" val="4065385183"/>
                  </a:ext>
                </a:extLst>
              </a:tr>
              <a:tr h="310799">
                <a:tc>
                  <a:txBody>
                    <a:bodyPr/>
                    <a:lstStyle/>
                    <a:p>
                      <a:r>
                        <a:rPr kumimoji="1" lang="ja-JP" altLang="en-US" sz="14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プラスチックごみ対策の推進</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⑫⑬⑭</a:t>
                      </a:r>
                    </a:p>
                  </a:txBody>
                  <a:tcPr anchor="ctr"/>
                </a:tc>
                <a:extLst>
                  <a:ext uri="{0D108BD9-81ED-4DB2-BD59-A6C34878D82A}">
                    <a16:rowId xmlns:a16="http://schemas.microsoft.com/office/drawing/2014/main" val="4133749360"/>
                  </a:ext>
                </a:extLst>
              </a:tr>
              <a:tr h="310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マイボトル・マイ容器等の普及促進</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⑫</a:t>
                      </a:r>
                    </a:p>
                  </a:txBody>
                  <a:tcPr anchor="ctr"/>
                </a:tc>
                <a:extLst>
                  <a:ext uri="{0D108BD9-81ED-4DB2-BD59-A6C34878D82A}">
                    <a16:rowId xmlns:a16="http://schemas.microsoft.com/office/drawing/2014/main" val="4043217924"/>
                  </a:ext>
                </a:extLst>
              </a:tr>
              <a:tr h="310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公共空間における給水スポットの設置</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⑫</a:t>
                      </a:r>
                    </a:p>
                  </a:txBody>
                  <a:tcPr anchor="ctr"/>
                </a:tc>
                <a:extLst>
                  <a:ext uri="{0D108BD9-81ED-4DB2-BD59-A6C34878D82A}">
                    <a16:rowId xmlns:a16="http://schemas.microsoft.com/office/drawing/2014/main" val="1004637461"/>
                  </a:ext>
                </a:extLst>
              </a:tr>
              <a:tr h="310799">
                <a:tc>
                  <a:txBody>
                    <a:bodyPr/>
                    <a:lstStyle/>
                    <a:p>
                      <a:r>
                        <a:rPr kumimoji="1" lang="ja-JP" altLang="en-US" sz="14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食品ロス対策の推進</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①⑫</a:t>
                      </a:r>
                    </a:p>
                  </a:txBody>
                  <a:tcPr anchor="ctr"/>
                </a:tc>
                <a:extLst>
                  <a:ext uri="{0D108BD9-81ED-4DB2-BD59-A6C34878D82A}">
                    <a16:rowId xmlns:a16="http://schemas.microsoft.com/office/drawing/2014/main" val="3844638427"/>
                  </a:ext>
                </a:extLst>
              </a:tr>
              <a:tr h="310799">
                <a:tc>
                  <a:txBody>
                    <a:bodyPr/>
                    <a:lstStyle/>
                    <a:p>
                      <a:r>
                        <a:rPr kumimoji="1" lang="ja-JP" altLang="en-US" sz="1400" dirty="0">
                          <a:latin typeface="Meiryo UI" panose="020B0604030504040204" pitchFamily="50" charset="-128"/>
                          <a:ea typeface="Meiryo UI" panose="020B0604030504040204" pitchFamily="50" charset="-128"/>
                        </a:rPr>
                        <a:t>教育庁</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府立高校等のスマートスクール化</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④</a:t>
                      </a:r>
                    </a:p>
                  </a:txBody>
                  <a:tcPr anchor="ctr"/>
                </a:tc>
                <a:extLst>
                  <a:ext uri="{0D108BD9-81ED-4DB2-BD59-A6C34878D82A}">
                    <a16:rowId xmlns:a16="http://schemas.microsoft.com/office/drawing/2014/main" val="2253506119"/>
                  </a:ext>
                </a:extLst>
              </a:tr>
            </a:tbl>
          </a:graphicData>
        </a:graphic>
      </p:graphicFrame>
      <p:sp>
        <p:nvSpPr>
          <p:cNvPr id="13" name="テキスト ボックス 12">
            <a:extLst>
              <a:ext uri="{FF2B5EF4-FFF2-40B4-BE49-F238E27FC236}">
                <a16:creationId xmlns:a16="http://schemas.microsoft.com/office/drawing/2014/main" id="{03AC75CF-8999-46A7-89FB-3276614283E0}"/>
              </a:ext>
            </a:extLst>
          </p:cNvPr>
          <p:cNvSpPr txBox="1"/>
          <p:nvPr/>
        </p:nvSpPr>
        <p:spPr>
          <a:xfrm>
            <a:off x="7184504" y="5953245"/>
            <a:ext cx="4607642" cy="1066959"/>
          </a:xfrm>
          <a:prstGeom prst="rect">
            <a:avLst/>
          </a:prstGeom>
          <a:noFill/>
          <a:ln>
            <a:solidFill>
              <a:schemeClr val="tx1"/>
            </a:solidFill>
            <a:prstDash val="sysDot"/>
          </a:ln>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【R</a:t>
            </a:r>
            <a:r>
              <a:rPr kumimoji="1" lang="ja-JP" altLang="en-US" sz="1000" b="1" dirty="0">
                <a:latin typeface="Meiryo UI" panose="020B0604030504040204" pitchFamily="50" charset="-128"/>
                <a:ea typeface="Meiryo UI" panose="020B0604030504040204" pitchFamily="50" charset="-128"/>
              </a:rPr>
              <a:t>３年度</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国の評価委員の評価</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（抜粋）</a:t>
            </a:r>
            <a:endParaRPr kumimoji="1" lang="en-US" altLang="ja-JP" sz="1000" b="1" dirty="0">
              <a:latin typeface="Meiryo UI" panose="020B0604030504040204" pitchFamily="50" charset="-128"/>
              <a:ea typeface="Meiryo UI" panose="020B0604030504040204" pitchFamily="50" charset="-128"/>
            </a:endParaRPr>
          </a:p>
          <a:p>
            <a:pPr>
              <a:spcBef>
                <a:spcPts val="400"/>
              </a:spcBef>
            </a:pPr>
            <a:r>
              <a:rPr kumimoji="1" lang="ja-JP" altLang="en-US" sz="1000" dirty="0">
                <a:latin typeface="Meiryo UI" panose="020B0604030504040204" pitchFamily="50" charset="-128"/>
                <a:ea typeface="Meiryo UI" panose="020B0604030504040204" pitchFamily="50" charset="-128"/>
              </a:rPr>
              <a:t>「大阪ブルー・オーシャン・ビジョン」の実現に向けて、ペットボトルのリサイクルが進んでいる。府と市が連携した取組は</a:t>
            </a:r>
            <a:r>
              <a:rPr kumimoji="1" lang="en-US" altLang="ja-JP" sz="1000" dirty="0">
                <a:latin typeface="Meiryo UI" panose="020B0604030504040204" pitchFamily="50" charset="-128"/>
                <a:ea typeface="Meiryo UI" panose="020B0604030504040204" pitchFamily="50" charset="-128"/>
              </a:rPr>
              <a:t>SDGs</a:t>
            </a:r>
            <a:r>
              <a:rPr kumimoji="1" lang="ja-JP" altLang="en-US" sz="1000" dirty="0">
                <a:latin typeface="Meiryo UI" panose="020B0604030504040204" pitchFamily="50" charset="-128"/>
                <a:ea typeface="Meiryo UI" panose="020B0604030504040204" pitchFamily="50" charset="-128"/>
              </a:rPr>
              <a:t>未来都市等の選定開始以来、初の試みであるため今後の展開に期待する。まずは大阪市から始めて、大阪府域に展開していく手法は、効果的であると評価できる。</a:t>
            </a:r>
            <a:endParaRPr kumimoji="1" lang="en-US" altLang="ja-JP" sz="1000" dirty="0">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2A4F5D82-C8CD-4296-AA6D-A1DB6D67622B}"/>
              </a:ext>
            </a:extLst>
          </p:cNvPr>
          <p:cNvGrpSpPr/>
          <p:nvPr/>
        </p:nvGrpSpPr>
        <p:grpSpPr>
          <a:xfrm>
            <a:off x="1244146" y="5316542"/>
            <a:ext cx="5715454" cy="1741604"/>
            <a:chOff x="6882985" y="3058664"/>
            <a:chExt cx="6123401" cy="2095050"/>
          </a:xfrm>
        </p:grpSpPr>
        <p:sp>
          <p:nvSpPr>
            <p:cNvPr id="15" name="二等辺三角形 14">
              <a:extLst>
                <a:ext uri="{FF2B5EF4-FFF2-40B4-BE49-F238E27FC236}">
                  <a16:creationId xmlns:a16="http://schemas.microsoft.com/office/drawing/2014/main" id="{D410D3AE-C5CB-4296-AEEC-D1B106BFBD2C}"/>
                </a:ext>
              </a:extLst>
            </p:cNvPr>
            <p:cNvSpPr/>
            <p:nvPr/>
          </p:nvSpPr>
          <p:spPr>
            <a:xfrm rot="10800000">
              <a:off x="9419138" y="3104248"/>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B1279CE-2046-43DF-BF1F-2B828D01E2D5}"/>
                </a:ext>
              </a:extLst>
            </p:cNvPr>
            <p:cNvSpPr txBox="1"/>
            <p:nvPr/>
          </p:nvSpPr>
          <p:spPr>
            <a:xfrm>
              <a:off x="9412874" y="3125595"/>
              <a:ext cx="1040154" cy="129583"/>
            </a:xfrm>
            <a:prstGeom prst="rect">
              <a:avLst/>
            </a:prstGeom>
            <a:noFill/>
          </p:spPr>
          <p:txBody>
            <a:bodyPr wrap="square" lIns="0" tIns="0" rIns="0" bIns="0" rtlCol="0" anchor="ctr" anchorCtr="0">
              <a:spAutoFit/>
            </a:bodyPr>
            <a:lstStyle/>
            <a:p>
              <a:r>
                <a:rPr lang="ja-JP" altLang="en-US" sz="700" b="1" dirty="0">
                  <a:latin typeface="Meiryo UI" panose="020B0604030504040204" pitchFamily="50" charset="-128"/>
                  <a:ea typeface="Meiryo UI" panose="020B0604030504040204" pitchFamily="50" charset="-128"/>
                  <a:cs typeface="Meiryo UI" panose="020B0604030504040204" pitchFamily="50" charset="-128"/>
                </a:rPr>
                <a:t>事業連携協定</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二等辺三角形 16">
              <a:extLst>
                <a:ext uri="{FF2B5EF4-FFF2-40B4-BE49-F238E27FC236}">
                  <a16:creationId xmlns:a16="http://schemas.microsoft.com/office/drawing/2014/main" id="{DDB81980-1181-4428-AA8D-8781CBD8DE97}"/>
                </a:ext>
              </a:extLst>
            </p:cNvPr>
            <p:cNvSpPr/>
            <p:nvPr/>
          </p:nvSpPr>
          <p:spPr>
            <a:xfrm>
              <a:off x="9446545" y="4830717"/>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361097B-3356-4349-9B1D-3D5712B37600}"/>
                </a:ext>
              </a:extLst>
            </p:cNvPr>
            <p:cNvSpPr txBox="1"/>
            <p:nvPr/>
          </p:nvSpPr>
          <p:spPr>
            <a:xfrm>
              <a:off x="9226378" y="4903433"/>
              <a:ext cx="1040154" cy="129583"/>
            </a:xfrm>
            <a:prstGeom prst="rect">
              <a:avLst/>
            </a:prstGeom>
            <a:noFill/>
          </p:spPr>
          <p:txBody>
            <a:bodyPr wrap="square" lIns="0" tIns="0" rIns="0" bIns="0" rtlCol="0" anchor="ctr" anchorCtr="0">
              <a:spAutoFit/>
            </a:bodyPr>
            <a:lstStyle/>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制度融資</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5E6CE8B-F0BB-49D7-8DB4-16D3D4CF91CE}"/>
                </a:ext>
              </a:extLst>
            </p:cNvPr>
            <p:cNvSpPr txBox="1"/>
            <p:nvPr/>
          </p:nvSpPr>
          <p:spPr>
            <a:xfrm>
              <a:off x="10233884" y="3132588"/>
              <a:ext cx="1734105" cy="129583"/>
            </a:xfrm>
            <a:prstGeom prst="rect">
              <a:avLst/>
            </a:prstGeom>
            <a:noFill/>
          </p:spPr>
          <p:txBody>
            <a:bodyPr wrap="square" lIns="0" tIns="0" rIns="0" bIns="0" rtlCol="0" anchor="ctr" anchorCtr="0">
              <a:spAutoFit/>
            </a:bodyPr>
            <a:lstStyle/>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9D428E3F-4D30-4F84-A9FB-EBDE3A7FD76B}"/>
                </a:ext>
              </a:extLst>
            </p:cNvPr>
            <p:cNvSpPr txBox="1"/>
            <p:nvPr/>
          </p:nvSpPr>
          <p:spPr>
            <a:xfrm>
              <a:off x="10236638" y="4910798"/>
              <a:ext cx="2769748" cy="129583"/>
            </a:xfrm>
            <a:prstGeom prst="rect">
              <a:avLst/>
            </a:prstGeom>
            <a:noFill/>
          </p:spPr>
          <p:txBody>
            <a:bodyPr wrap="square" lIns="0" tIns="0" rIns="0" bIns="0" rtlCol="0" anchor="ctr" anchorCtr="0">
              <a:spAutoFit/>
            </a:bodyPr>
            <a:lstStyle/>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7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7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a:extLst>
                <a:ext uri="{FF2B5EF4-FFF2-40B4-BE49-F238E27FC236}">
                  <a16:creationId xmlns:a16="http://schemas.microsoft.com/office/drawing/2014/main" id="{D5D3355E-C175-445F-833D-CBC9CCB3EEAC}"/>
                </a:ext>
              </a:extLst>
            </p:cNvPr>
            <p:cNvPicPr>
              <a:picLocks noChangeAspect="1"/>
            </p:cNvPicPr>
            <p:nvPr/>
          </p:nvPicPr>
          <p:blipFill>
            <a:blip r:embed="rId3"/>
            <a:stretch>
              <a:fillRect/>
            </a:stretch>
          </p:blipFill>
          <p:spPr>
            <a:xfrm>
              <a:off x="7062489" y="3354925"/>
              <a:ext cx="5684127" cy="1424773"/>
            </a:xfrm>
            <a:prstGeom prst="rect">
              <a:avLst/>
            </a:prstGeom>
            <a:ln>
              <a:solidFill>
                <a:schemeClr val="accent1"/>
              </a:solidFill>
            </a:ln>
          </p:spPr>
        </p:pic>
        <p:sp>
          <p:nvSpPr>
            <p:cNvPr id="22" name="正方形/長方形 21">
              <a:extLst>
                <a:ext uri="{FF2B5EF4-FFF2-40B4-BE49-F238E27FC236}">
                  <a16:creationId xmlns:a16="http://schemas.microsoft.com/office/drawing/2014/main" id="{4FAA3B2D-FFE9-4547-AC3F-302C65E59C05}"/>
                </a:ext>
              </a:extLst>
            </p:cNvPr>
            <p:cNvSpPr/>
            <p:nvPr/>
          </p:nvSpPr>
          <p:spPr>
            <a:xfrm>
              <a:off x="6882985" y="3058664"/>
              <a:ext cx="6046029" cy="209505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23" name="スライド番号プレースホルダー 5">
            <a:extLst>
              <a:ext uri="{FF2B5EF4-FFF2-40B4-BE49-F238E27FC236}">
                <a16:creationId xmlns:a16="http://schemas.microsoft.com/office/drawing/2014/main" id="{CBB1467F-6E03-4280-A921-0B5C3EA000F0}"/>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5</a:t>
            </a:r>
            <a:endParaRPr kumimoji="1" lang="ja-JP" altLang="en-US" dirty="0">
              <a:solidFill>
                <a:prstClr val="black"/>
              </a:solidFill>
            </a:endParaRPr>
          </a:p>
        </p:txBody>
      </p:sp>
      <p:sp>
        <p:nvSpPr>
          <p:cNvPr id="24" name="テキスト ボックス 23">
            <a:extLst>
              <a:ext uri="{FF2B5EF4-FFF2-40B4-BE49-F238E27FC236}">
                <a16:creationId xmlns:a16="http://schemas.microsoft.com/office/drawing/2014/main" id="{464CE964-ACA2-4D6B-912D-6F30C9542A34}"/>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③　府自らの取組みの推進</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270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66506" y="986399"/>
            <a:ext cx="12527294" cy="6120000"/>
          </a:xfrm>
          <a:prstGeom prst="rect">
            <a:avLst/>
          </a:prstGeom>
          <a:solidFill>
            <a:schemeClr val="bg1">
              <a:lumMod val="95000"/>
            </a:schemeClr>
          </a:solidFill>
        </p:spPr>
        <p:txBody>
          <a:bodyPr wrap="square">
            <a:spAutoFit/>
          </a:bodyPr>
          <a:lstStyle/>
          <a:p>
            <a:pPr indent="76101"/>
            <a:r>
              <a:rPr lang="ja-JP" altLang="en-US" sz="1600" b="1" dirty="0">
                <a:latin typeface="Meiryo UI" panose="020B0604030504040204" pitchFamily="50" charset="-128"/>
                <a:ea typeface="Meiryo UI" panose="020B0604030504040204" pitchFamily="50" charset="-128"/>
              </a:rPr>
              <a:t>〇 </a:t>
            </a:r>
            <a:r>
              <a:rPr lang="en-US" altLang="ja-JP" sz="1600" b="1" dirty="0">
                <a:latin typeface="Meiryo UI" panose="020B0604030504040204" pitchFamily="50" charset="-128"/>
                <a:ea typeface="Meiryo UI" panose="020B0604030504040204" pitchFamily="50" charset="-128"/>
              </a:rPr>
              <a:t>NPO</a:t>
            </a:r>
            <a:r>
              <a:rPr lang="ja-JP" altLang="en-US" sz="1600" b="1" dirty="0">
                <a:latin typeface="Meiryo UI" panose="020B0604030504040204" pitchFamily="50" charset="-128"/>
                <a:ea typeface="Meiryo UI" panose="020B0604030504040204" pitchFamily="50" charset="-128"/>
              </a:rPr>
              <a:t>等活動支援による社会課題解決事業</a:t>
            </a:r>
            <a:endParaRPr lang="en-US" altLang="ja-JP" sz="1600" b="1" dirty="0">
              <a:latin typeface="Meiryo UI" panose="020B0604030504040204" pitchFamily="50" charset="-128"/>
              <a:ea typeface="Meiryo UI" panose="020B0604030504040204" pitchFamily="50" charset="-128"/>
            </a:endParaRPr>
          </a:p>
          <a:p>
            <a:pPr indent="76101"/>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R5</a:t>
            </a:r>
            <a:r>
              <a:rPr lang="ja-JP" altLang="en-US" sz="1600" dirty="0">
                <a:latin typeface="Meiryo UI" panose="020B0604030504040204" pitchFamily="50" charset="-128"/>
                <a:ea typeface="Meiryo UI" panose="020B0604030504040204" pitchFamily="50" charset="-128"/>
              </a:rPr>
              <a:t>年度から大阪・関西万博に向け、「</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」をテーマに、</a:t>
            </a:r>
            <a:r>
              <a:rPr lang="en-US" altLang="ja-JP" sz="1600" dirty="0">
                <a:latin typeface="Meiryo UI" panose="020B0604030504040204" pitchFamily="50" charset="-128"/>
                <a:ea typeface="Meiryo UI" panose="020B0604030504040204" pitchFamily="50" charset="-128"/>
              </a:rPr>
              <a:t>NPO</a:t>
            </a:r>
            <a:r>
              <a:rPr lang="ja-JP" altLang="en-US" sz="1600" dirty="0">
                <a:latin typeface="Meiryo UI" panose="020B0604030504040204" pitchFamily="50" charset="-128"/>
                <a:ea typeface="Meiryo UI" panose="020B0604030504040204" pitchFamily="50" charset="-128"/>
              </a:rPr>
              <a:t>による社会課題の解決に寄与する活動を支援。</a:t>
            </a:r>
            <a:endParaRPr lang="en-US" altLang="ja-JP" sz="1600" dirty="0">
              <a:latin typeface="Meiryo UI" panose="020B0604030504040204" pitchFamily="50" charset="-128"/>
              <a:ea typeface="Meiryo UI" panose="020B0604030504040204" pitchFamily="50" charset="-128"/>
            </a:endParaRPr>
          </a:p>
          <a:p>
            <a:pPr indent="76101"/>
            <a:r>
              <a:rPr lang="ja-JP" altLang="en-US" sz="16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※R2</a:t>
            </a:r>
            <a:r>
              <a:rPr lang="ja-JP" altLang="en-US" sz="1200" dirty="0">
                <a:latin typeface="Meiryo UI" panose="020B0604030504040204" pitchFamily="50" charset="-128"/>
                <a:ea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rPr>
              <a:t>R4</a:t>
            </a:r>
            <a:r>
              <a:rPr lang="ja-JP" altLang="en-US" sz="1200" dirty="0">
                <a:latin typeface="Meiryo UI" panose="020B0604030504040204" pitchFamily="50" charset="-128"/>
                <a:ea typeface="Meiryo UI" panose="020B0604030504040204" pitchFamily="50" charset="-128"/>
              </a:rPr>
              <a:t>年度のテーマ：コロナ禍で生じた社会課題の解決）</a:t>
            </a:r>
            <a:endParaRPr lang="en-US" altLang="ja-JP" sz="1200" dirty="0">
              <a:latin typeface="Meiryo UI" panose="020B0604030504040204" pitchFamily="50" charset="-128"/>
              <a:ea typeface="Meiryo UI" panose="020B0604030504040204" pitchFamily="50" charset="-128"/>
            </a:endParaRPr>
          </a:p>
          <a:p>
            <a:pPr indent="76101"/>
            <a:endParaRPr lang="en-US" altLang="ja-JP" sz="12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対　象</a:t>
            </a:r>
            <a:r>
              <a:rPr lang="en-US" altLang="ja-JP" sz="1600" b="1" dirty="0">
                <a:latin typeface="Meiryo UI" panose="020B0604030504040204" pitchFamily="50" charset="-128"/>
                <a:ea typeface="Meiryo UI" panose="020B0604030504040204" pitchFamily="50" charset="-128"/>
              </a:rPr>
              <a:t>】</a:t>
            </a:r>
          </a:p>
          <a:p>
            <a:pPr marL="180000"/>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NPO</a:t>
            </a:r>
            <a:r>
              <a:rPr lang="ja-JP" altLang="ja-JP" sz="1600" dirty="0">
                <a:solidFill>
                  <a:prstClr val="black"/>
                </a:solidFill>
                <a:latin typeface="Meiryo UI" panose="020B0604030504040204" pitchFamily="50" charset="-128"/>
                <a:ea typeface="Meiryo UI" panose="020B0604030504040204" pitchFamily="50" charset="-128"/>
              </a:rPr>
              <a:t>法人</a:t>
            </a:r>
            <a:r>
              <a:rPr lang="ja-JP" altLang="en-US" sz="1600" dirty="0">
                <a:solidFill>
                  <a:prstClr val="black"/>
                </a:solidFill>
                <a:latin typeface="Meiryo UI" panose="020B0604030504040204" pitchFamily="50" charset="-128"/>
                <a:ea typeface="Meiryo UI" panose="020B0604030504040204" pitchFamily="50" charset="-128"/>
              </a:rPr>
              <a:t>のほか、一般社団法人・一般財団法人</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非営利型</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、公益法人、</a:t>
            </a:r>
            <a:endParaRPr lang="en-US" altLang="ja-JP" sz="1600" dirty="0">
              <a:solidFill>
                <a:prstClr val="black"/>
              </a:solidFill>
              <a:latin typeface="Meiryo UI" panose="020B0604030504040204" pitchFamily="50" charset="-128"/>
              <a:ea typeface="Meiryo UI" panose="020B0604030504040204" pitchFamily="50" charset="-128"/>
            </a:endParaRPr>
          </a:p>
          <a:p>
            <a:pPr marL="180000"/>
            <a:r>
              <a:rPr lang="ja-JP" altLang="en-US" sz="1600" dirty="0">
                <a:solidFill>
                  <a:prstClr val="black"/>
                </a:solidFill>
                <a:latin typeface="Meiryo UI" panose="020B0604030504040204" pitchFamily="50" charset="-128"/>
                <a:ea typeface="Meiryo UI" panose="020B0604030504040204" pitchFamily="50" charset="-128"/>
              </a:rPr>
              <a:t>　社会福祉法人</a:t>
            </a:r>
            <a:r>
              <a:rPr lang="ja-JP" altLang="ja-JP" sz="1600" dirty="0">
                <a:latin typeface="Meiryo UI" panose="020B0604030504040204" pitchFamily="50" charset="-128"/>
                <a:ea typeface="Meiryo UI" panose="020B0604030504040204" pitchFamily="50" charset="-128"/>
              </a:rPr>
              <a:t>等、営利を目的としない法人</a:t>
            </a:r>
            <a:endParaRPr lang="en-US" altLang="ja-JP" sz="1600" dirty="0">
              <a:latin typeface="Meiryo UI" panose="020B0604030504040204" pitchFamily="50" charset="-128"/>
              <a:ea typeface="Meiryo UI" panose="020B0604030504040204" pitchFamily="50" charset="-128"/>
            </a:endParaRPr>
          </a:p>
          <a:p>
            <a:pPr marL="180000"/>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SDGs17</a:t>
            </a:r>
            <a:r>
              <a:rPr lang="ja-JP" altLang="en-US" sz="1600" dirty="0">
                <a:latin typeface="Meiryo UI" panose="020B0604030504040204" pitchFamily="50" charset="-128"/>
                <a:ea typeface="Meiryo UI" panose="020B0604030504040204" pitchFamily="50" charset="-128"/>
              </a:rPr>
              <a:t>ゴールのうち、６つの重点テーマのいずれかの達成に寄与する事業</a:t>
            </a:r>
            <a:endParaRPr lang="en-US" altLang="ja-JP" sz="1600" dirty="0">
              <a:latin typeface="Meiryo UI" panose="020B0604030504040204" pitchFamily="50" charset="-128"/>
              <a:ea typeface="Meiryo UI" panose="020B0604030504040204" pitchFamily="50" charset="-128"/>
            </a:endParaRPr>
          </a:p>
          <a:p>
            <a:pPr>
              <a:buClr>
                <a:srgbClr val="002060"/>
              </a:buClr>
            </a:pPr>
            <a:endParaRPr lang="en-US" altLang="ja-JP" sz="1600" u="sng" dirty="0">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r>
              <a:rPr lang="en-US" altLang="ja-JP" sz="1600" b="1" u="sng" dirty="0">
                <a:solidFill>
                  <a:prstClr val="black"/>
                </a:solidFill>
                <a:latin typeface="Meiryo UI" panose="020B0604030504040204" pitchFamily="50" charset="-128"/>
                <a:ea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rPr>
              <a:t>スケジュール</a:t>
            </a:r>
            <a:r>
              <a:rPr lang="en-US" altLang="ja-JP" sz="1600" b="1" u="sng" dirty="0">
                <a:solidFill>
                  <a:prstClr val="black"/>
                </a:solidFill>
                <a:latin typeface="Meiryo UI" panose="020B0604030504040204" pitchFamily="50" charset="-128"/>
                <a:ea typeface="Meiryo UI" panose="020B0604030504040204" pitchFamily="50" charset="-128"/>
              </a:rPr>
              <a:t>】</a:t>
            </a: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r>
              <a:rPr lang="en-US" altLang="ja-JP" sz="1600" b="1" dirty="0">
                <a:solidFill>
                  <a:prstClr val="black"/>
                </a:solidFill>
                <a:latin typeface="Meiryo UI" panose="020B0604030504040204" pitchFamily="50" charset="-128"/>
                <a:ea typeface="Meiryo UI" panose="020B0604030504040204" pitchFamily="50" charset="-128"/>
              </a:rPr>
              <a:t>【R</a:t>
            </a:r>
            <a:r>
              <a:rPr lang="ja-JP" altLang="en-US" sz="1600" b="1" dirty="0">
                <a:solidFill>
                  <a:prstClr val="black"/>
                </a:solidFill>
                <a:latin typeface="Meiryo UI" panose="020B0604030504040204" pitchFamily="50" charset="-128"/>
                <a:ea typeface="Meiryo UI" panose="020B0604030504040204" pitchFamily="50" charset="-128"/>
              </a:rPr>
              <a:t>６年度の採択団体</a:t>
            </a:r>
            <a:r>
              <a:rPr lang="en-US" altLang="ja-JP" sz="1600" b="1"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（３団体）</a:t>
            </a:r>
            <a:endParaRPr lang="en-US" altLang="ja-JP" sz="1600" b="1" dirty="0">
              <a:solidFill>
                <a:prstClr val="black"/>
              </a:solidFill>
              <a:latin typeface="Meiryo UI" panose="020B0604030504040204" pitchFamily="50" charset="-128"/>
              <a:ea typeface="Meiryo UI" panose="020B0604030504040204" pitchFamily="50" charset="-128"/>
            </a:endParaRPr>
          </a:p>
          <a:p>
            <a:pPr>
              <a:buClr>
                <a:srgbClr val="002060"/>
              </a:buClr>
            </a:pPr>
            <a:r>
              <a:rPr lang="ja-JP" altLang="en-US" sz="1600" b="1"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人に会わないために人に会う～不登校・ひきこもりの若者が空き家を活用し自分らしく働ける場所を創造する～</a:t>
            </a:r>
            <a:endParaRPr lang="en-US" altLang="ja-JP" sz="1600" dirty="0">
              <a:solidFill>
                <a:prstClr val="black"/>
              </a:solidFill>
              <a:latin typeface="Meiryo UI" panose="020B0604030504040204" pitchFamily="50" charset="-128"/>
              <a:ea typeface="Meiryo UI" panose="020B0604030504040204" pitchFamily="50" charset="-128"/>
            </a:endParaRPr>
          </a:p>
          <a:p>
            <a:pPr>
              <a:buClr>
                <a:srgbClr val="002060"/>
              </a:buCl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（特定非営利活動法人キリンこども応援団、泉佐野市）</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rPr>
              <a:t>　・天満橋の常設</a:t>
            </a:r>
            <a:r>
              <a:rPr lang="en-US" altLang="ja-JP" sz="1600" dirty="0">
                <a:solidFill>
                  <a:prstClr val="black"/>
                </a:solidFill>
                <a:latin typeface="Meiryo UI" panose="020B0604030504040204" pitchFamily="50" charset="-128"/>
                <a:ea typeface="Meiryo UI" panose="020B0604030504040204" pitchFamily="50" charset="-128"/>
              </a:rPr>
              <a:t>LGBTQ</a:t>
            </a:r>
            <a:r>
              <a:rPr lang="ja-JP" altLang="en-US" sz="1600" dirty="0">
                <a:solidFill>
                  <a:prstClr val="black"/>
                </a:solidFill>
                <a:latin typeface="Meiryo UI" panose="020B0604030504040204" pitchFamily="50" charset="-128"/>
                <a:ea typeface="Meiryo UI" panose="020B0604030504040204" pitchFamily="50" charset="-128"/>
              </a:rPr>
              <a:t>センターで、若者が</a:t>
            </a:r>
            <a:r>
              <a:rPr lang="en-US" altLang="ja-JP" sz="1600" dirty="0">
                <a:solidFill>
                  <a:prstClr val="black"/>
                </a:solidFill>
                <a:latin typeface="Meiryo UI" panose="020B0604030504040204" pitchFamily="50" charset="-128"/>
                <a:ea typeface="Meiryo UI" panose="020B0604030504040204" pitchFamily="50" charset="-128"/>
              </a:rPr>
              <a:t>LGBTQ</a:t>
            </a:r>
            <a:r>
              <a:rPr lang="ja-JP" altLang="en-US" sz="1600" dirty="0">
                <a:solidFill>
                  <a:prstClr val="black"/>
                </a:solidFill>
                <a:latin typeface="Meiryo UI" panose="020B0604030504040204" pitchFamily="50" charset="-128"/>
                <a:ea typeface="Meiryo UI" panose="020B0604030504040204" pitchFamily="50" charset="-128"/>
              </a:rPr>
              <a:t>やジェンダー平等を学ぶ機会を提供</a:t>
            </a:r>
            <a:r>
              <a:rPr lang="ja-JP" altLang="en-US" sz="1400" dirty="0">
                <a:solidFill>
                  <a:prstClr val="black"/>
                </a:solidFill>
                <a:latin typeface="Meiryo UI" panose="020B0604030504040204" pitchFamily="50" charset="-128"/>
                <a:ea typeface="Meiryo UI" panose="020B0604030504040204" pitchFamily="50" charset="-128"/>
              </a:rPr>
              <a:t>（特定非営利活動法人虹色ダイバーシティ、大阪市） </a:t>
            </a:r>
            <a:br>
              <a:rPr lang="en-US" altLang="ja-JP" sz="1600" dirty="0">
                <a:solidFill>
                  <a:prstClr val="black"/>
                </a:solidFill>
                <a:latin typeface="Meiryo UI" panose="020B0604030504040204" pitchFamily="50" charset="-128"/>
                <a:ea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rPr>
              <a:t>　・フリースクールをセカンドプレイスに！</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NPO</a:t>
            </a:r>
            <a:r>
              <a:rPr lang="ja-JP" altLang="en-US" sz="1400" dirty="0">
                <a:solidFill>
                  <a:prstClr val="black"/>
                </a:solidFill>
                <a:latin typeface="Meiryo UI" panose="020B0604030504040204" pitchFamily="50" charset="-128"/>
                <a:ea typeface="Meiryo UI" panose="020B0604030504040204" pitchFamily="50" charset="-128"/>
              </a:rPr>
              <a:t>法人ろーたす、大阪市）</a:t>
            </a:r>
            <a:endParaRPr lang="en-US" altLang="ja-JP" sz="1400" dirty="0">
              <a:solidFill>
                <a:prstClr val="black"/>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7213811" y="1565411"/>
            <a:ext cx="5456030" cy="3691942"/>
            <a:chOff x="3348307" y="1617997"/>
            <a:chExt cx="6184753" cy="4956286"/>
          </a:xfrm>
        </p:grpSpPr>
        <p:sp>
          <p:nvSpPr>
            <p:cNvPr id="16" name="正方形/長方形 15"/>
            <p:cNvSpPr/>
            <p:nvPr/>
          </p:nvSpPr>
          <p:spPr>
            <a:xfrm>
              <a:off x="3712147" y="4836026"/>
              <a:ext cx="5820913" cy="1738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altLang="ja-JP" sz="1600" b="1" dirty="0">
                <a:solidFill>
                  <a:prstClr val="black"/>
                </a:solidFill>
                <a:latin typeface="UD デジタル 教科書体 NK-R" panose="02020400000000000000" pitchFamily="18" charset="-128"/>
                <a:ea typeface="UD デジタル 教科書体 NK-R" panose="02020400000000000000" pitchFamily="18" charset="-128"/>
              </a:endParaRPr>
            </a:p>
            <a:p>
              <a:pPr lvl="0"/>
              <a:endPar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a:p>
              <a:pPr algn="just"/>
              <a:endParaRPr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17" name="グループ化 16"/>
            <p:cNvGrpSpPr/>
            <p:nvPr/>
          </p:nvGrpSpPr>
          <p:grpSpPr>
            <a:xfrm>
              <a:off x="3411196" y="2188096"/>
              <a:ext cx="5994634" cy="4016989"/>
              <a:chOff x="3336448" y="1244392"/>
              <a:chExt cx="6594096" cy="4016989"/>
            </a:xfrm>
          </p:grpSpPr>
          <p:grpSp>
            <p:nvGrpSpPr>
              <p:cNvPr id="18" name="グループ化 17"/>
              <p:cNvGrpSpPr/>
              <p:nvPr/>
            </p:nvGrpSpPr>
            <p:grpSpPr>
              <a:xfrm>
                <a:off x="3336448" y="1244392"/>
                <a:ext cx="6594096" cy="4016989"/>
                <a:chOff x="3336448" y="1244392"/>
                <a:chExt cx="6594096" cy="4016989"/>
              </a:xfrm>
            </p:grpSpPr>
            <p:grpSp>
              <p:nvGrpSpPr>
                <p:cNvPr id="31" name="グループ化 30"/>
                <p:cNvGrpSpPr/>
                <p:nvPr/>
              </p:nvGrpSpPr>
              <p:grpSpPr>
                <a:xfrm>
                  <a:off x="3336448" y="1811171"/>
                  <a:ext cx="6594096" cy="2914498"/>
                  <a:chOff x="986211" y="1721824"/>
                  <a:chExt cx="10425050" cy="4658901"/>
                </a:xfrm>
              </p:grpSpPr>
              <p:pic>
                <p:nvPicPr>
                  <p:cNvPr id="40" name="図 3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6211" y="2233754"/>
                    <a:ext cx="1568016" cy="1568015"/>
                  </a:xfrm>
                  <a:prstGeom prst="rect">
                    <a:avLst/>
                  </a:prstGeom>
                  <a:ln>
                    <a:noFill/>
                    <a:prstDash val="sysDash"/>
                  </a:ln>
                </p:spPr>
              </p:pic>
              <p:grpSp>
                <p:nvGrpSpPr>
                  <p:cNvPr id="41" name="グループ化 40"/>
                  <p:cNvGrpSpPr/>
                  <p:nvPr/>
                </p:nvGrpSpPr>
                <p:grpSpPr>
                  <a:xfrm>
                    <a:off x="4016847" y="4341594"/>
                    <a:ext cx="2797718" cy="1254515"/>
                    <a:chOff x="5166482" y="3657447"/>
                    <a:chExt cx="2472922" cy="2280845"/>
                  </a:xfrm>
                </p:grpSpPr>
                <p:sp>
                  <p:nvSpPr>
                    <p:cNvPr id="55" name="フローチャート: 磁気ディスク 54"/>
                    <p:cNvSpPr/>
                    <p:nvPr/>
                  </p:nvSpPr>
                  <p:spPr>
                    <a:xfrm>
                      <a:off x="5166482" y="4553757"/>
                      <a:ext cx="2472922" cy="1384535"/>
                    </a:xfrm>
                    <a:prstGeom prst="flowChartMagneticDisk">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ts val="2200"/>
                        </a:lnSpc>
                        <a:spcBef>
                          <a:spcPts val="1200"/>
                        </a:spcBef>
                        <a:defRPr/>
                      </a:pP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マッチング寄附</a:t>
                      </a:r>
                    </a:p>
                  </p:txBody>
                </p:sp>
                <p:sp>
                  <p:nvSpPr>
                    <p:cNvPr id="56" name="フローチャート: 磁気ディスク 55"/>
                    <p:cNvSpPr/>
                    <p:nvPr/>
                  </p:nvSpPr>
                  <p:spPr>
                    <a:xfrm>
                      <a:off x="5166482" y="3657447"/>
                      <a:ext cx="2472922" cy="1367193"/>
                    </a:xfrm>
                    <a:prstGeom prst="flowChartMagneticDisk">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ts val="2000"/>
                        </a:lnSpc>
                        <a:defRPr/>
                      </a:pP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集めた寄附</a:t>
                      </a:r>
                    </a:p>
                  </p:txBody>
                </p:sp>
              </p:grpSp>
              <p:grpSp>
                <p:nvGrpSpPr>
                  <p:cNvPr id="42" name="グループ化 41"/>
                  <p:cNvGrpSpPr/>
                  <p:nvPr/>
                </p:nvGrpSpPr>
                <p:grpSpPr>
                  <a:xfrm>
                    <a:off x="6450275" y="1901360"/>
                    <a:ext cx="2391965" cy="1801535"/>
                    <a:chOff x="5951995" y="2196691"/>
                    <a:chExt cx="5854975" cy="1789972"/>
                  </a:xfrm>
                </p:grpSpPr>
                <p:sp>
                  <p:nvSpPr>
                    <p:cNvPr id="53" name="左矢印 52"/>
                    <p:cNvSpPr/>
                    <p:nvPr/>
                  </p:nvSpPr>
                  <p:spPr>
                    <a:xfrm>
                      <a:off x="7043438" y="2196691"/>
                      <a:ext cx="3625453" cy="718353"/>
                    </a:xfrm>
                    <a:prstGeom prst="leftArrow">
                      <a:avLst>
                        <a:gd name="adj1" fmla="val 50000"/>
                        <a:gd name="adj2" fmla="val 4180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4" name="正方形/長方形 53"/>
                    <p:cNvSpPr/>
                    <p:nvPr/>
                  </p:nvSpPr>
                  <p:spPr>
                    <a:xfrm>
                      <a:off x="5951995" y="2970552"/>
                      <a:ext cx="5854975" cy="1016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資金調達の伴走、</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ファンドレイジング</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アドバイス</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grpSp>
              <p:sp>
                <p:nvSpPr>
                  <p:cNvPr id="43" name="角丸四角形 42"/>
                  <p:cNvSpPr/>
                  <p:nvPr/>
                </p:nvSpPr>
                <p:spPr>
                  <a:xfrm>
                    <a:off x="8519484" y="1721824"/>
                    <a:ext cx="2891777" cy="636390"/>
                  </a:xfrm>
                  <a:prstGeom prst="roundRect">
                    <a:avLst>
                      <a:gd name="adj" fmla="val 11774"/>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r>
                      <a:rPr kumimoji="1" lang="ja-JP" altLang="en-US"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rPr>
                      <a:t>クラウドファンディング</a:t>
                    </a:r>
                    <a:endParaRPr kumimoji="1" lang="en-US" altLang="ja-JP"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endParaRPr>
                  </a:p>
                  <a:p>
                    <a:pPr algn="ctr" defTabSz="371475">
                      <a:defRPr/>
                    </a:pPr>
                    <a:r>
                      <a:rPr kumimoji="1" lang="ja-JP" altLang="en-US"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rPr>
                      <a:t>取扱い事業者</a:t>
                    </a:r>
                    <a:endParaRPr kumimoji="1" lang="en-US" altLang="ja-JP"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4" name="左矢印 43"/>
                  <p:cNvSpPr/>
                  <p:nvPr/>
                </p:nvSpPr>
                <p:spPr>
                  <a:xfrm rot="16200000">
                    <a:off x="5071280" y="3022248"/>
                    <a:ext cx="595848" cy="1815401"/>
                  </a:xfrm>
                  <a:prstGeom prst="leftArrow">
                    <a:avLst>
                      <a:gd name="adj1" fmla="val 50000"/>
                      <a:gd name="adj2" fmla="val 37205"/>
                    </a:avLst>
                  </a:prstGeom>
                  <a:solidFill>
                    <a:srgbClr val="FFD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45" name="左矢印 44"/>
                  <p:cNvSpPr/>
                  <p:nvPr/>
                </p:nvSpPr>
                <p:spPr>
                  <a:xfrm rot="10800000">
                    <a:off x="2628819" y="2695055"/>
                    <a:ext cx="1347658" cy="724358"/>
                  </a:xfrm>
                  <a:prstGeom prst="leftArrow">
                    <a:avLst>
                      <a:gd name="adj1" fmla="val 50000"/>
                      <a:gd name="adj2" fmla="val 418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46" name="正方形/長方形 45"/>
                  <p:cNvSpPr/>
                  <p:nvPr/>
                </p:nvSpPr>
                <p:spPr>
                  <a:xfrm>
                    <a:off x="2081473" y="3400030"/>
                    <a:ext cx="2293343"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情報発信・</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必要なサポート</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7" name="左矢印 46"/>
                  <p:cNvSpPr/>
                  <p:nvPr/>
                </p:nvSpPr>
                <p:spPr>
                  <a:xfrm rot="16200000">
                    <a:off x="5010258" y="5067729"/>
                    <a:ext cx="629051" cy="1996942"/>
                  </a:xfrm>
                  <a:prstGeom prst="leftArrow">
                    <a:avLst>
                      <a:gd name="adj1" fmla="val 50000"/>
                      <a:gd name="adj2" fmla="val 37205"/>
                    </a:avLst>
                  </a:prstGeom>
                  <a:solidFill>
                    <a:srgbClr val="FFCC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48" name="正方形/長方形 47"/>
                  <p:cNvSpPr/>
                  <p:nvPr/>
                </p:nvSpPr>
                <p:spPr>
                  <a:xfrm>
                    <a:off x="4124741" y="5734753"/>
                    <a:ext cx="2293340"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事業実施</a:t>
                    </a:r>
                    <a:endParaRPr lang="en-US" altLang="ja-JP" sz="800"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9" name="正方形/長方形 48"/>
                  <p:cNvSpPr/>
                  <p:nvPr/>
                </p:nvSpPr>
                <p:spPr>
                  <a:xfrm>
                    <a:off x="8545404" y="4182458"/>
                    <a:ext cx="2665268" cy="1008449"/>
                  </a:xfrm>
                  <a:prstGeom prst="rect">
                    <a:avLst/>
                  </a:prstGeom>
                  <a:noFill/>
                </p:spPr>
                <p:txBody>
                  <a:bodyPr wrap="square" rtlCol="0">
                    <a:spAutoFit/>
                  </a:bodyPr>
                  <a:lstStyle/>
                  <a:p>
                    <a:pPr marL="148332" indent="-148332" algn="ctr" defTabSz="371475">
                      <a:defRPr/>
                    </a:pPr>
                    <a:r>
                      <a:rPr lang="ja-JP" altLang="en-US" sz="1100" b="1" dirty="0">
                        <a:solidFill>
                          <a:schemeClr val="accent6"/>
                        </a:solidFill>
                        <a:latin typeface="UD デジタル 教科書体 NK-B" panose="02020700000000000000" pitchFamily="18" charset="-128"/>
                        <a:ea typeface="UD デジタル 教科書体 NK-B" panose="02020700000000000000" pitchFamily="18" charset="-128"/>
                      </a:rPr>
                      <a:t>民間の資金提供者</a:t>
                    </a:r>
                  </a:p>
                </p:txBody>
              </p:sp>
              <p:sp>
                <p:nvSpPr>
                  <p:cNvPr id="50" name="左矢印 49"/>
                  <p:cNvSpPr/>
                  <p:nvPr/>
                </p:nvSpPr>
                <p:spPr>
                  <a:xfrm>
                    <a:off x="6991820" y="4849835"/>
                    <a:ext cx="1451954" cy="713118"/>
                  </a:xfrm>
                  <a:prstGeom prst="leftArrow">
                    <a:avLst>
                      <a:gd name="adj1" fmla="val 50000"/>
                      <a:gd name="adj2" fmla="val 418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1" name="正方形/長方形 50"/>
                  <p:cNvSpPr/>
                  <p:nvPr/>
                </p:nvSpPr>
                <p:spPr>
                  <a:xfrm>
                    <a:off x="6660099" y="5326760"/>
                    <a:ext cx="2293340"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資金提供</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正方形/長方形 51"/>
                  <p:cNvSpPr/>
                  <p:nvPr/>
                </p:nvSpPr>
                <p:spPr>
                  <a:xfrm>
                    <a:off x="3835611" y="3616097"/>
                    <a:ext cx="3052440" cy="52881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事業に賛同</a:t>
                    </a:r>
                    <a:endParaRPr lang="en-US" altLang="ja-JP" sz="800"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grpSp>
            <p:sp>
              <p:nvSpPr>
                <p:cNvPr id="32" name="角丸四角形 31"/>
                <p:cNvSpPr/>
                <p:nvPr/>
              </p:nvSpPr>
              <p:spPr>
                <a:xfrm>
                  <a:off x="4170745" y="1244392"/>
                  <a:ext cx="4095045" cy="316931"/>
                </a:xfrm>
                <a:prstGeom prst="roundRect">
                  <a:avLst>
                    <a:gd name="adj" fmla="val 11774"/>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社会課題解決に向けた意欲とノウハウのある</a:t>
                  </a:r>
                  <a:r>
                    <a:rPr kumimoji="1" lang="en-US" altLang="ja-JP" sz="1050" b="1" dirty="0">
                      <a:solidFill>
                        <a:prstClr val="black"/>
                      </a:solidFill>
                      <a:latin typeface="UD デジタル 教科書体 NK-B" panose="02020700000000000000" pitchFamily="18" charset="-128"/>
                      <a:ea typeface="UD デジタル 教科書体 NK-B" panose="02020700000000000000" pitchFamily="18" charset="-128"/>
                    </a:rPr>
                    <a:t>NPO</a:t>
                  </a:r>
                  <a:endParaRPr kumimoji="1" lang="ja-JP" altLang="en-US"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3" name="楕円 32"/>
                <p:cNvSpPr/>
                <p:nvPr/>
              </p:nvSpPr>
              <p:spPr>
                <a:xfrm>
                  <a:off x="5402401" y="2399673"/>
                  <a:ext cx="1289078" cy="48167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68356" algn="ctr">
                    <a:defRPr/>
                  </a:pPr>
                  <a:r>
                    <a:rPr lang="ja-JP" altLang="en-US" sz="14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府 民</a:t>
                  </a:r>
                </a:p>
              </p:txBody>
            </p:sp>
            <p:sp>
              <p:nvSpPr>
                <p:cNvPr id="34" name="楕円 33"/>
                <p:cNvSpPr/>
                <p:nvPr/>
              </p:nvSpPr>
              <p:spPr>
                <a:xfrm>
                  <a:off x="5355218" y="2343650"/>
                  <a:ext cx="1486398" cy="591623"/>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5" name="左矢印 34"/>
                <p:cNvSpPr/>
                <p:nvPr/>
              </p:nvSpPr>
              <p:spPr>
                <a:xfrm rot="16200000">
                  <a:off x="5810561" y="1430908"/>
                  <a:ext cx="569742" cy="1107935"/>
                </a:xfrm>
                <a:prstGeom prst="leftArrow">
                  <a:avLst>
                    <a:gd name="adj1" fmla="val 50000"/>
                    <a:gd name="adj2" fmla="val 37205"/>
                  </a:avLst>
                </a:prstGeom>
                <a:solidFill>
                  <a:srgbClr val="FFCC00">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10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5119180" y="1794572"/>
                  <a:ext cx="1962025" cy="33649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68356" algn="ctr">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提案事業採択</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68356" algn="ctr">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クラウドファンディング</a:t>
                  </a:r>
                  <a:endParaRPr lang="en-US" altLang="ja-JP" sz="800"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7" name="角丸四角形 36"/>
                <p:cNvSpPr/>
                <p:nvPr/>
              </p:nvSpPr>
              <p:spPr>
                <a:xfrm>
                  <a:off x="3959469" y="4749890"/>
                  <a:ext cx="4273062" cy="360181"/>
                </a:xfrm>
                <a:prstGeom prst="roundRect">
                  <a:avLst>
                    <a:gd name="adj" fmla="val 11774"/>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200" b="1" u="sng" dirty="0">
                      <a:solidFill>
                        <a:prstClr val="black"/>
                      </a:solidFill>
                      <a:latin typeface="UD デジタル 教科書体 NK-B" panose="02020700000000000000" pitchFamily="18" charset="-128"/>
                      <a:ea typeface="UD デジタル 教科書体 NK-B" panose="02020700000000000000" pitchFamily="18" charset="-128"/>
                    </a:rPr>
                    <a:t>社会課題の解決</a:t>
                  </a:r>
                  <a:r>
                    <a:rPr lang="ja-JP" altLang="en-US" sz="1200" b="1" u="sng"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1200" b="1" u="sng" dirty="0">
                      <a:solidFill>
                        <a:prstClr val="black"/>
                      </a:solidFill>
                      <a:latin typeface="UD デジタル 教科書体 NK-B" panose="02020700000000000000" pitchFamily="18" charset="-128"/>
                      <a:ea typeface="UD デジタル 教科書体 NK-B" panose="02020700000000000000" pitchFamily="18" charset="-128"/>
                    </a:rPr>
                    <a:t>SDG</a:t>
                  </a:r>
                  <a:r>
                    <a:rPr lang="ja-JP" altLang="en-US" sz="1200" b="1" u="sng" dirty="0" err="1">
                      <a:solidFill>
                        <a:prstClr val="black"/>
                      </a:solidFill>
                      <a:latin typeface="UD デジタル 教科書体 NK-B" panose="02020700000000000000" pitchFamily="18" charset="-128"/>
                      <a:ea typeface="UD デジタル 教科書体 NK-B" panose="02020700000000000000" pitchFamily="18" charset="-128"/>
                    </a:rPr>
                    <a:t>ｓ</a:t>
                  </a:r>
                  <a:r>
                    <a:rPr lang="ja-JP" altLang="en-US" sz="1200" b="1" u="sng" dirty="0">
                      <a:solidFill>
                        <a:prstClr val="black"/>
                      </a:solidFill>
                      <a:latin typeface="UD デジタル 教科書体 NK-B" panose="02020700000000000000" pitchFamily="18" charset="-128"/>
                      <a:ea typeface="UD デジタル 教科書体 NK-B" panose="02020700000000000000" pitchFamily="18" charset="-128"/>
                    </a:rPr>
                    <a:t>の達成に貢献</a:t>
                  </a:r>
                  <a:endParaRPr kumimoji="1" lang="ja-JP" altLang="en-US" sz="1200" b="1" u="sng" dirty="0">
                    <a:solidFill>
                      <a:prstClr val="black"/>
                    </a:solidFill>
                    <a:latin typeface="UD デジタル 教科書体 NK-B" panose="02020700000000000000" pitchFamily="18" charset="-128"/>
                    <a:ea typeface="UD デジタル 教科書体 NK-B" panose="02020700000000000000" pitchFamily="18" charset="-128"/>
                  </a:endParaRPr>
                </a:p>
              </p:txBody>
            </p:sp>
            <p:pic>
              <p:nvPicPr>
                <p:cNvPr id="38" name="図 37">
                  <a:extLst>
                    <a:ext uri="{FF2B5EF4-FFF2-40B4-BE49-F238E27FC236}">
                      <a16:creationId xmlns:a16="http://schemas.microsoft.com/office/drawing/2014/main" id="{DFBDD7F1-265C-4E1D-8606-397A34EAC9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39344" y="4598579"/>
                  <a:ext cx="662802" cy="662802"/>
                </a:xfrm>
                <a:prstGeom prst="rect">
                  <a:avLst/>
                </a:prstGeom>
              </p:spPr>
            </p:pic>
            <p:pic>
              <p:nvPicPr>
                <p:cNvPr id="39" name="図 38">
                  <a:extLst>
                    <a:ext uri="{FF2B5EF4-FFF2-40B4-BE49-F238E27FC236}">
                      <a16:creationId xmlns:a16="http://schemas.microsoft.com/office/drawing/2014/main" id="{DFBDD7F1-265C-4E1D-8606-397A34EAC9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03956" y="4598579"/>
                  <a:ext cx="662802" cy="662802"/>
                </a:xfrm>
                <a:prstGeom prst="rect">
                  <a:avLst/>
                </a:prstGeom>
              </p:spPr>
            </p:pic>
          </p:grpSp>
          <p:pic>
            <p:nvPicPr>
              <p:cNvPr id="29" name="図 2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66193" y="2240121"/>
                <a:ext cx="1520307" cy="206762"/>
              </a:xfrm>
              <a:prstGeom prst="rect">
                <a:avLst/>
              </a:prstGeom>
            </p:spPr>
          </p:pic>
          <p:pic>
            <p:nvPicPr>
              <p:cNvPr id="30" name="図 2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992" y="3650722"/>
                <a:ext cx="1676949" cy="929014"/>
              </a:xfrm>
              <a:prstGeom prst="rect">
                <a:avLst/>
              </a:prstGeom>
            </p:spPr>
          </p:pic>
        </p:grpSp>
        <p:sp>
          <p:nvSpPr>
            <p:cNvPr id="57" name="角丸四角形 56"/>
            <p:cNvSpPr/>
            <p:nvPr/>
          </p:nvSpPr>
          <p:spPr>
            <a:xfrm>
              <a:off x="3411196" y="1937429"/>
              <a:ext cx="5975409" cy="4375309"/>
            </a:xfrm>
            <a:prstGeom prst="roundRect">
              <a:avLst>
                <a:gd name="adj" fmla="val 28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3348307" y="1617997"/>
              <a:ext cx="1535132" cy="486630"/>
            </a:xfrm>
            <a:prstGeom prst="roundRect">
              <a:avLst/>
            </a:prstGeom>
            <a:solidFill>
              <a:schemeClr val="accent5">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事業スキーム</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9" name="テキスト ボックス 58"/>
            <p:cNvSpPr txBox="1"/>
            <p:nvPr/>
          </p:nvSpPr>
          <p:spPr>
            <a:xfrm>
              <a:off x="7694210" y="3343463"/>
              <a:ext cx="1779865" cy="296749"/>
            </a:xfrm>
            <a:prstGeom prst="rect">
              <a:avLst/>
            </a:prstGeom>
            <a:noFill/>
          </p:spPr>
          <p:txBody>
            <a:bodyPr wrap="square" rtlCol="0">
              <a:spAutoFit/>
            </a:bodyPr>
            <a:lstStyle/>
            <a:p>
              <a:pPr algn="ctr"/>
              <a:r>
                <a:rPr lang="ja-JP" altLang="en-US" sz="800" dirty="0">
                  <a:latin typeface="UD デジタル 教科書体 NK-B" panose="02020700000000000000" pitchFamily="18" charset="-128"/>
                  <a:ea typeface="UD デジタル 教科書体 NK-B" panose="02020700000000000000" pitchFamily="18" charset="-128"/>
                </a:rPr>
                <a:t>（令和</a:t>
              </a:r>
              <a:r>
                <a:rPr lang="en-US" altLang="ja-JP" sz="800" dirty="0">
                  <a:latin typeface="UD デジタル 教科書体 NK-B" panose="02020700000000000000" pitchFamily="18" charset="-128"/>
                  <a:ea typeface="UD デジタル 教科書体 NK-B" panose="02020700000000000000" pitchFamily="18" charset="-128"/>
                </a:rPr>
                <a:t>6 </a:t>
              </a:r>
              <a:r>
                <a:rPr lang="ja-JP" altLang="en-US" sz="800" dirty="0">
                  <a:latin typeface="UD デジタル 教科書体 NK-B" panose="02020700000000000000" pitchFamily="18" charset="-128"/>
                  <a:ea typeface="UD デジタル 教科書体 NK-B" panose="02020700000000000000" pitchFamily="18" charset="-128"/>
                </a:rPr>
                <a:t>年度採択事業者）</a:t>
              </a:r>
            </a:p>
          </p:txBody>
        </p:sp>
      </p:grpSp>
      <p:grpSp>
        <p:nvGrpSpPr>
          <p:cNvPr id="60" name="グループ化 59"/>
          <p:cNvGrpSpPr/>
          <p:nvPr/>
        </p:nvGrpSpPr>
        <p:grpSpPr>
          <a:xfrm>
            <a:off x="304256" y="4672020"/>
            <a:ext cx="6940473" cy="1083941"/>
            <a:chOff x="1661995" y="5695622"/>
            <a:chExt cx="5857058" cy="561343"/>
          </a:xfrm>
        </p:grpSpPr>
        <p:sp>
          <p:nvSpPr>
            <p:cNvPr id="61" name="ホームベース 60"/>
            <p:cNvSpPr/>
            <p:nvPr/>
          </p:nvSpPr>
          <p:spPr>
            <a:xfrm>
              <a:off x="1738493" y="5695622"/>
              <a:ext cx="5780560" cy="561343"/>
            </a:xfrm>
            <a:prstGeom prst="homePlate">
              <a:avLst>
                <a:gd name="adj" fmla="val 715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j-ea"/>
                <a:ea typeface="+mj-ea"/>
              </a:endParaRPr>
            </a:p>
          </p:txBody>
        </p:sp>
        <p:grpSp>
          <p:nvGrpSpPr>
            <p:cNvPr id="62" name="グループ化 61"/>
            <p:cNvGrpSpPr/>
            <p:nvPr/>
          </p:nvGrpSpPr>
          <p:grpSpPr>
            <a:xfrm>
              <a:off x="1661995" y="5792364"/>
              <a:ext cx="1328483" cy="405289"/>
              <a:chOff x="1661995" y="5792364"/>
              <a:chExt cx="1328483" cy="405289"/>
            </a:xfrm>
          </p:grpSpPr>
          <p:sp>
            <p:nvSpPr>
              <p:cNvPr id="76" name="角丸四角形 75"/>
              <p:cNvSpPr/>
              <p:nvPr/>
            </p:nvSpPr>
            <p:spPr>
              <a:xfrm>
                <a:off x="1825873" y="5792364"/>
                <a:ext cx="975005" cy="40528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ea"/>
                  <a:ea typeface="+mj-ea"/>
                </a:endParaRPr>
              </a:p>
            </p:txBody>
          </p:sp>
          <p:sp>
            <p:nvSpPr>
              <p:cNvPr id="77" name="テキスト ボックス 76"/>
              <p:cNvSpPr txBox="1"/>
              <p:nvPr/>
            </p:nvSpPr>
            <p:spPr>
              <a:xfrm>
                <a:off x="1661995" y="5794309"/>
                <a:ext cx="1328483" cy="382534"/>
              </a:xfrm>
              <a:prstGeom prst="rect">
                <a:avLst/>
              </a:prstGeom>
              <a:noFill/>
            </p:spPr>
            <p:txBody>
              <a:bodyPr wrap="square" rtlCol="0">
                <a:spAutoFit/>
              </a:bodyPr>
              <a:lstStyle/>
              <a:p>
                <a:pPr algn="ctr"/>
                <a:r>
                  <a:rPr lang="en-US" altLang="ja-JP" sz="1400" dirty="0">
                    <a:solidFill>
                      <a:schemeClr val="bg1"/>
                    </a:solidFill>
                    <a:latin typeface="Meiryo UI" panose="020B0604030504040204" pitchFamily="50" charset="-128"/>
                    <a:ea typeface="Meiryo UI" panose="020B0604030504040204" pitchFamily="50" charset="-128"/>
                  </a:rPr>
                  <a:t>R5.12</a:t>
                </a:r>
              </a:p>
              <a:p>
                <a:pPr algn="ctr"/>
                <a:r>
                  <a:rPr lang="ja-JP" altLang="en-US" sz="1400" dirty="0">
                    <a:solidFill>
                      <a:schemeClr val="bg1"/>
                    </a:solidFill>
                    <a:latin typeface="Meiryo UI" panose="020B0604030504040204" pitchFamily="50" charset="-128"/>
                    <a:ea typeface="Meiryo UI" panose="020B0604030504040204" pitchFamily="50" charset="-128"/>
                  </a:rPr>
                  <a:t>～</a:t>
                </a:r>
                <a:r>
                  <a:rPr lang="en-US" altLang="ja-JP" sz="1400" dirty="0">
                    <a:solidFill>
                      <a:schemeClr val="bg1"/>
                    </a:solidFill>
                    <a:latin typeface="Meiryo UI" panose="020B0604030504040204" pitchFamily="50" charset="-128"/>
                    <a:ea typeface="Meiryo UI" panose="020B0604030504040204" pitchFamily="50" charset="-128"/>
                  </a:rPr>
                  <a:t>R6.2</a:t>
                </a:r>
              </a:p>
              <a:p>
                <a:pPr algn="ctr"/>
                <a:r>
                  <a:rPr lang="ja-JP" altLang="en-US" sz="1400" dirty="0">
                    <a:solidFill>
                      <a:schemeClr val="bg1"/>
                    </a:solidFill>
                    <a:latin typeface="Meiryo UI" panose="020B0604030504040204" pitchFamily="50" charset="-128"/>
                    <a:ea typeface="Meiryo UI" panose="020B0604030504040204" pitchFamily="50" charset="-128"/>
                  </a:rPr>
                  <a:t>公募</a:t>
                </a:r>
              </a:p>
            </p:txBody>
          </p:sp>
        </p:grpSp>
        <p:grpSp>
          <p:nvGrpSpPr>
            <p:cNvPr id="64" name="グループ化 63"/>
            <p:cNvGrpSpPr/>
            <p:nvPr/>
          </p:nvGrpSpPr>
          <p:grpSpPr>
            <a:xfrm>
              <a:off x="2898909" y="5792364"/>
              <a:ext cx="826415" cy="405290"/>
              <a:chOff x="466526" y="5792364"/>
              <a:chExt cx="1610448" cy="405290"/>
            </a:xfrm>
          </p:grpSpPr>
          <p:sp>
            <p:nvSpPr>
              <p:cNvPr id="74" name="角丸四角形 73"/>
              <p:cNvSpPr/>
              <p:nvPr/>
            </p:nvSpPr>
            <p:spPr>
              <a:xfrm>
                <a:off x="486134" y="5792364"/>
                <a:ext cx="1578742" cy="4052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ea"/>
                  <a:ea typeface="+mj-ea"/>
                </a:endParaRPr>
              </a:p>
            </p:txBody>
          </p:sp>
          <p:sp>
            <p:nvSpPr>
              <p:cNvPr id="75" name="テキスト ボックス 74"/>
              <p:cNvSpPr txBox="1"/>
              <p:nvPr/>
            </p:nvSpPr>
            <p:spPr>
              <a:xfrm>
                <a:off x="466526" y="5801063"/>
                <a:ext cx="1610448" cy="382533"/>
              </a:xfrm>
              <a:prstGeom prst="rect">
                <a:avLst/>
              </a:prstGeom>
              <a:noFill/>
            </p:spPr>
            <p:txBody>
              <a:bodyPr wrap="square" rtlCol="0">
                <a:spAutoFit/>
              </a:bodyPr>
              <a:lstStyle/>
              <a:p>
                <a:pPr algn="ctr"/>
                <a:r>
                  <a:rPr lang="en-US" altLang="ja-JP" sz="1400" dirty="0">
                    <a:solidFill>
                      <a:schemeClr val="bg1"/>
                    </a:solidFill>
                    <a:latin typeface="Meiryo UI" panose="020B0604030504040204" pitchFamily="50" charset="-128"/>
                    <a:ea typeface="Meiryo UI" panose="020B0604030504040204" pitchFamily="50" charset="-128"/>
                  </a:rPr>
                  <a:t>R6.3</a:t>
                </a:r>
              </a:p>
              <a:p>
                <a:pPr algn="ctr"/>
                <a:r>
                  <a:rPr lang="ja-JP" altLang="en-US" sz="1400" dirty="0">
                    <a:solidFill>
                      <a:schemeClr val="bg1"/>
                    </a:solidFill>
                    <a:latin typeface="Meiryo UI" panose="020B0604030504040204" pitchFamily="50" charset="-128"/>
                    <a:ea typeface="Meiryo UI" panose="020B0604030504040204" pitchFamily="50" charset="-128"/>
                  </a:rPr>
                  <a:t>審査・</a:t>
                </a:r>
                <a:endParaRPr lang="en-US" altLang="ja-JP" sz="1400" dirty="0">
                  <a:solidFill>
                    <a:schemeClr val="bg1"/>
                  </a:solidFill>
                  <a:latin typeface="Meiryo UI" panose="020B0604030504040204" pitchFamily="50" charset="-128"/>
                  <a:ea typeface="Meiryo UI" panose="020B0604030504040204" pitchFamily="50" charset="-128"/>
                </a:endParaRPr>
              </a:p>
              <a:p>
                <a:pPr algn="ctr"/>
                <a:r>
                  <a:rPr lang="ja-JP" altLang="en-US" sz="1400" dirty="0">
                    <a:solidFill>
                      <a:schemeClr val="bg1"/>
                    </a:solidFill>
                    <a:latin typeface="Meiryo UI" panose="020B0604030504040204" pitchFamily="50" charset="-128"/>
                    <a:ea typeface="Meiryo UI" panose="020B0604030504040204" pitchFamily="50" charset="-128"/>
                  </a:rPr>
                  <a:t>選考</a:t>
                </a:r>
                <a:endParaRPr lang="en-US" altLang="ja-JP" sz="1400" dirty="0">
                  <a:solidFill>
                    <a:schemeClr val="bg1"/>
                  </a:solidFill>
                  <a:latin typeface="Meiryo UI" panose="020B0604030504040204" pitchFamily="50" charset="-128"/>
                  <a:ea typeface="Meiryo UI" panose="020B0604030504040204" pitchFamily="50" charset="-128"/>
                </a:endParaRPr>
              </a:p>
            </p:txBody>
          </p:sp>
        </p:grpSp>
        <p:grpSp>
          <p:nvGrpSpPr>
            <p:cNvPr id="66" name="グループ化 65"/>
            <p:cNvGrpSpPr/>
            <p:nvPr/>
          </p:nvGrpSpPr>
          <p:grpSpPr>
            <a:xfrm>
              <a:off x="3550730" y="5779155"/>
              <a:ext cx="2008842" cy="421786"/>
              <a:chOff x="396763" y="5766950"/>
              <a:chExt cx="1509271" cy="421786"/>
            </a:xfrm>
          </p:grpSpPr>
          <p:sp>
            <p:nvSpPr>
              <p:cNvPr id="70" name="角丸四角形 69"/>
              <p:cNvSpPr/>
              <p:nvPr/>
            </p:nvSpPr>
            <p:spPr>
              <a:xfrm>
                <a:off x="576442" y="5771512"/>
                <a:ext cx="1168424" cy="41722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ea"/>
                  <a:ea typeface="+mj-ea"/>
                </a:endParaRPr>
              </a:p>
            </p:txBody>
          </p:sp>
          <p:sp>
            <p:nvSpPr>
              <p:cNvPr id="71" name="テキスト ボックス 70"/>
              <p:cNvSpPr txBox="1"/>
              <p:nvPr/>
            </p:nvSpPr>
            <p:spPr>
              <a:xfrm>
                <a:off x="396763" y="5766950"/>
                <a:ext cx="1509271" cy="382533"/>
              </a:xfrm>
              <a:prstGeom prst="rect">
                <a:avLst/>
              </a:prstGeom>
              <a:noFill/>
            </p:spPr>
            <p:txBody>
              <a:bodyPr wrap="square" rtlCol="0">
                <a:spAutoFit/>
              </a:bodyPr>
              <a:lstStyle/>
              <a:p>
                <a:pPr algn="ctr"/>
                <a:r>
                  <a:rPr lang="en-US" altLang="ja-JP" sz="1400" dirty="0">
                    <a:solidFill>
                      <a:schemeClr val="bg1"/>
                    </a:solidFill>
                    <a:latin typeface="Meiryo UI" panose="020B0604030504040204" pitchFamily="50" charset="-128"/>
                    <a:ea typeface="Meiryo UI" panose="020B0604030504040204" pitchFamily="50" charset="-128"/>
                  </a:rPr>
                  <a:t>R6.5</a:t>
                </a:r>
                <a:r>
                  <a:rPr lang="ja-JP" altLang="en-US" sz="1400" dirty="0">
                    <a:solidFill>
                      <a:schemeClr val="bg1"/>
                    </a:solidFill>
                    <a:latin typeface="Meiryo UI" panose="020B0604030504040204" pitchFamily="50" charset="-128"/>
                    <a:ea typeface="Meiryo UI" panose="020B0604030504040204" pitchFamily="50" charset="-128"/>
                  </a:rPr>
                  <a:t>～</a:t>
                </a:r>
                <a:r>
                  <a:rPr lang="en-US" altLang="ja-JP" sz="1400" dirty="0">
                    <a:solidFill>
                      <a:schemeClr val="bg1"/>
                    </a:solidFill>
                    <a:latin typeface="Meiryo UI" panose="020B0604030504040204" pitchFamily="50" charset="-128"/>
                    <a:ea typeface="Meiryo UI" panose="020B0604030504040204" pitchFamily="50" charset="-128"/>
                  </a:rPr>
                  <a:t>6</a:t>
                </a:r>
              </a:p>
              <a:p>
                <a:pPr algn="ctr"/>
                <a:r>
                  <a:rPr lang="ja-JP" altLang="en-US" sz="1400" dirty="0">
                    <a:solidFill>
                      <a:schemeClr val="bg1"/>
                    </a:solidFill>
                    <a:latin typeface="Meiryo UI" panose="020B0604030504040204" pitchFamily="50" charset="-128"/>
                    <a:ea typeface="Meiryo UI" panose="020B0604030504040204" pitchFamily="50" charset="-128"/>
                  </a:rPr>
                  <a:t>資金調達</a:t>
                </a:r>
                <a:endParaRPr lang="en-US" altLang="ja-JP" sz="1400" dirty="0">
                  <a:solidFill>
                    <a:schemeClr val="bg1"/>
                  </a:solidFill>
                  <a:latin typeface="Meiryo UI" panose="020B0604030504040204" pitchFamily="50" charset="-128"/>
                  <a:ea typeface="Meiryo UI" panose="020B0604030504040204" pitchFamily="50" charset="-128"/>
                </a:endParaRPr>
              </a:p>
              <a:p>
                <a:pPr algn="ctr"/>
                <a:r>
                  <a:rPr lang="ja-JP" altLang="en-US" sz="1400" dirty="0">
                    <a:solidFill>
                      <a:schemeClr val="bg1"/>
                    </a:solidFill>
                    <a:latin typeface="Meiryo UI" panose="020B0604030504040204" pitchFamily="50" charset="-128"/>
                    <a:ea typeface="Meiryo UI" panose="020B0604030504040204" pitchFamily="50" charset="-128"/>
                  </a:rPr>
                  <a:t>（クラウドファンディング）</a:t>
                </a:r>
                <a:endParaRPr lang="en-US" altLang="ja-JP" sz="1400" dirty="0">
                  <a:solidFill>
                    <a:schemeClr val="bg1"/>
                  </a:solidFill>
                  <a:latin typeface="Meiryo UI" panose="020B0604030504040204" pitchFamily="50" charset="-128"/>
                  <a:ea typeface="Meiryo UI" panose="020B0604030504040204" pitchFamily="50" charset="-128"/>
                </a:endParaRPr>
              </a:p>
            </p:txBody>
          </p:sp>
        </p:grpSp>
        <p:grpSp>
          <p:nvGrpSpPr>
            <p:cNvPr id="67" name="グループ化 66"/>
            <p:cNvGrpSpPr/>
            <p:nvPr/>
          </p:nvGrpSpPr>
          <p:grpSpPr>
            <a:xfrm>
              <a:off x="5425759" y="5787859"/>
              <a:ext cx="1347124" cy="421467"/>
              <a:chOff x="-3479975" y="5791118"/>
              <a:chExt cx="2625161" cy="421467"/>
            </a:xfrm>
          </p:grpSpPr>
          <p:sp>
            <p:nvSpPr>
              <p:cNvPr id="68" name="角丸四角形 67"/>
              <p:cNvSpPr/>
              <p:nvPr/>
            </p:nvSpPr>
            <p:spPr>
              <a:xfrm>
                <a:off x="-3479975" y="5791118"/>
                <a:ext cx="2588836" cy="42146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j-ea"/>
                  <a:ea typeface="+mj-ea"/>
                </a:endParaRPr>
              </a:p>
            </p:txBody>
          </p:sp>
          <p:sp>
            <p:nvSpPr>
              <p:cNvPr id="69" name="テキスト ボックス 68"/>
              <p:cNvSpPr txBox="1"/>
              <p:nvPr/>
            </p:nvSpPr>
            <p:spPr>
              <a:xfrm>
                <a:off x="-3447958" y="5838200"/>
                <a:ext cx="2593144" cy="270961"/>
              </a:xfrm>
              <a:prstGeom prst="rect">
                <a:avLst/>
              </a:prstGeom>
              <a:noFill/>
            </p:spPr>
            <p:txBody>
              <a:bodyPr wrap="square" rtlCol="0">
                <a:spAutoFit/>
              </a:bodyPr>
              <a:lstStyle/>
              <a:p>
                <a:pPr algn="ctr"/>
                <a:r>
                  <a:rPr lang="en-US" altLang="ja-JP" sz="1400" dirty="0">
                    <a:solidFill>
                      <a:schemeClr val="bg1"/>
                    </a:solidFill>
                    <a:latin typeface="Meiryo UI" panose="020B0604030504040204" pitchFamily="50" charset="-128"/>
                    <a:ea typeface="Meiryo UI" panose="020B0604030504040204" pitchFamily="50" charset="-128"/>
                  </a:rPr>
                  <a:t>R6.7</a:t>
                </a:r>
                <a:r>
                  <a:rPr lang="ja-JP" altLang="en-US" sz="1400" dirty="0">
                    <a:solidFill>
                      <a:schemeClr val="bg1"/>
                    </a:solidFill>
                    <a:latin typeface="Meiryo UI" panose="020B0604030504040204" pitchFamily="50" charset="-128"/>
                    <a:ea typeface="Meiryo UI" panose="020B0604030504040204" pitchFamily="50" charset="-128"/>
                  </a:rPr>
                  <a:t>～</a:t>
                </a:r>
                <a:r>
                  <a:rPr lang="en-US" altLang="ja-JP" sz="1400" dirty="0">
                    <a:solidFill>
                      <a:schemeClr val="bg1"/>
                    </a:solidFill>
                    <a:latin typeface="Meiryo UI" panose="020B0604030504040204" pitchFamily="50" charset="-128"/>
                    <a:ea typeface="Meiryo UI" panose="020B0604030504040204" pitchFamily="50" charset="-128"/>
                  </a:rPr>
                  <a:t>R7.3</a:t>
                </a:r>
              </a:p>
              <a:p>
                <a:pPr algn="ctr"/>
                <a:r>
                  <a:rPr lang="ja-JP" altLang="en-US" sz="1400" dirty="0">
                    <a:solidFill>
                      <a:schemeClr val="bg1"/>
                    </a:solidFill>
                    <a:latin typeface="Meiryo UI" panose="020B0604030504040204" pitchFamily="50" charset="-128"/>
                    <a:ea typeface="Meiryo UI" panose="020B0604030504040204" pitchFamily="50" charset="-128"/>
                  </a:rPr>
                  <a:t>事業実施</a:t>
                </a:r>
                <a:endParaRPr lang="en-US" altLang="ja-JP" sz="1400" dirty="0">
                  <a:solidFill>
                    <a:schemeClr val="bg1"/>
                  </a:solidFill>
                  <a:latin typeface="Meiryo UI" panose="020B0604030504040204" pitchFamily="50" charset="-128"/>
                  <a:ea typeface="Meiryo UI" panose="020B0604030504040204" pitchFamily="50" charset="-128"/>
                </a:endParaRPr>
              </a:p>
            </p:txBody>
          </p:sp>
        </p:grpSp>
      </p:grpSp>
      <p:grpSp>
        <p:nvGrpSpPr>
          <p:cNvPr id="3" name="グループ化 2">
            <a:extLst>
              <a:ext uri="{FF2B5EF4-FFF2-40B4-BE49-F238E27FC236}">
                <a16:creationId xmlns:a16="http://schemas.microsoft.com/office/drawing/2014/main" id="{986C2990-49E7-4134-B27C-9CD326FBBCF0}"/>
              </a:ext>
            </a:extLst>
          </p:cNvPr>
          <p:cNvGrpSpPr/>
          <p:nvPr/>
        </p:nvGrpSpPr>
        <p:grpSpPr>
          <a:xfrm>
            <a:off x="908793" y="3027284"/>
            <a:ext cx="5621794" cy="1176718"/>
            <a:chOff x="1348278" y="3836486"/>
            <a:chExt cx="5621794" cy="1176718"/>
          </a:xfrm>
        </p:grpSpPr>
        <p:pic>
          <p:nvPicPr>
            <p:cNvPr id="78" name="図 7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82942" y="3843971"/>
              <a:ext cx="678468" cy="737308"/>
            </a:xfrm>
            <a:prstGeom prst="rect">
              <a:avLst/>
            </a:prstGeom>
          </p:spPr>
        </p:pic>
        <p:pic>
          <p:nvPicPr>
            <p:cNvPr id="79" name="図 7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38718" y="3836486"/>
              <a:ext cx="689660" cy="742525"/>
            </a:xfrm>
            <a:prstGeom prst="rect">
              <a:avLst/>
            </a:prstGeom>
          </p:spPr>
        </p:pic>
        <p:pic>
          <p:nvPicPr>
            <p:cNvPr id="80" name="図 7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48278" y="3842700"/>
              <a:ext cx="681520" cy="739853"/>
            </a:xfrm>
            <a:prstGeom prst="rect">
              <a:avLst/>
            </a:prstGeom>
          </p:spPr>
        </p:pic>
        <p:pic>
          <p:nvPicPr>
            <p:cNvPr id="81" name="図 8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039805" y="3849322"/>
              <a:ext cx="707065" cy="742525"/>
            </a:xfrm>
            <a:prstGeom prst="rect">
              <a:avLst/>
            </a:prstGeom>
          </p:spPr>
        </p:pic>
        <p:pic>
          <p:nvPicPr>
            <p:cNvPr id="82" name="図 8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074689" y="3849322"/>
              <a:ext cx="715218" cy="747745"/>
            </a:xfrm>
            <a:prstGeom prst="rect">
              <a:avLst/>
            </a:prstGeom>
          </p:spPr>
        </p:pic>
        <p:pic>
          <p:nvPicPr>
            <p:cNvPr id="83" name="図 8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210353" y="3836486"/>
              <a:ext cx="678468" cy="747061"/>
            </a:xfrm>
            <a:prstGeom prst="rect">
              <a:avLst/>
            </a:prstGeom>
          </p:spPr>
        </p:pic>
        <p:sp>
          <p:nvSpPr>
            <p:cNvPr id="84" name="テキスト ボックス 83"/>
            <p:cNvSpPr txBox="1"/>
            <p:nvPr/>
          </p:nvSpPr>
          <p:spPr>
            <a:xfrm>
              <a:off x="1375553" y="4579010"/>
              <a:ext cx="621125"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貧困を</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なくそう</a:t>
              </a:r>
            </a:p>
          </p:txBody>
        </p:sp>
        <p:sp>
          <p:nvSpPr>
            <p:cNvPr id="85" name="テキスト ボックス 84"/>
            <p:cNvSpPr txBox="1"/>
            <p:nvPr/>
          </p:nvSpPr>
          <p:spPr>
            <a:xfrm>
              <a:off x="2107216" y="4578004"/>
              <a:ext cx="1029920"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すべての人に健康と福祉を</a:t>
              </a:r>
            </a:p>
          </p:txBody>
        </p:sp>
        <p:sp>
          <p:nvSpPr>
            <p:cNvPr id="86" name="テキスト ボックス 85"/>
            <p:cNvSpPr txBox="1"/>
            <p:nvPr/>
          </p:nvSpPr>
          <p:spPr>
            <a:xfrm>
              <a:off x="2972668" y="4583546"/>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質の高い教育を</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みんなに</a:t>
              </a:r>
            </a:p>
          </p:txBody>
        </p:sp>
        <p:sp>
          <p:nvSpPr>
            <p:cNvPr id="87" name="テキスト ボックス 86"/>
            <p:cNvSpPr txBox="1"/>
            <p:nvPr/>
          </p:nvSpPr>
          <p:spPr>
            <a:xfrm>
              <a:off x="3907635" y="4584870"/>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ジェンダー平等を実現しよう</a:t>
              </a:r>
            </a:p>
          </p:txBody>
        </p:sp>
        <p:sp>
          <p:nvSpPr>
            <p:cNvPr id="88" name="テキスト ボックス 87"/>
            <p:cNvSpPr txBox="1"/>
            <p:nvPr/>
          </p:nvSpPr>
          <p:spPr>
            <a:xfrm>
              <a:off x="4852607" y="4597706"/>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住み続けられる</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まちづくりを</a:t>
              </a:r>
            </a:p>
          </p:txBody>
        </p:sp>
        <p:sp>
          <p:nvSpPr>
            <p:cNvPr id="89" name="テキスト ボックス 88"/>
            <p:cNvSpPr txBox="1"/>
            <p:nvPr/>
          </p:nvSpPr>
          <p:spPr>
            <a:xfrm>
              <a:off x="5810690" y="4590210"/>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つくる責任</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つかう責任</a:t>
              </a:r>
            </a:p>
          </p:txBody>
        </p:sp>
      </p:grpSp>
      <p:sp>
        <p:nvSpPr>
          <p:cNvPr id="91" name="正方形/長方形 90">
            <a:extLst>
              <a:ext uri="{FF2B5EF4-FFF2-40B4-BE49-F238E27FC236}">
                <a16:creationId xmlns:a16="http://schemas.microsoft.com/office/drawing/2014/main" id="{4C2F19FF-8A98-4005-804C-B3327FA3A245}"/>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１（１）令和６年度の主な取り組み（４～８月の取組み）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90" name="スライド番号プレースホルダー 5">
            <a:extLst>
              <a:ext uri="{FF2B5EF4-FFF2-40B4-BE49-F238E27FC236}">
                <a16:creationId xmlns:a16="http://schemas.microsoft.com/office/drawing/2014/main" id="{43F013D8-FD6D-43ED-878D-E11A435B4A83}"/>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6</a:t>
            </a:r>
            <a:endParaRPr kumimoji="1" lang="ja-JP" altLang="en-US" dirty="0">
              <a:solidFill>
                <a:prstClr val="black"/>
              </a:solidFill>
            </a:endParaRPr>
          </a:p>
        </p:txBody>
      </p:sp>
      <p:sp>
        <p:nvSpPr>
          <p:cNvPr id="94" name="テキスト ボックス 93">
            <a:extLst>
              <a:ext uri="{FF2B5EF4-FFF2-40B4-BE49-F238E27FC236}">
                <a16:creationId xmlns:a16="http://schemas.microsoft.com/office/drawing/2014/main" id="{11C77F2C-7902-42CD-8286-AEEAADFE2255}"/>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③　府自らの取組みの推進</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813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3201" y="1022815"/>
            <a:ext cx="12385038" cy="6001643"/>
          </a:xfrm>
          <a:prstGeom prst="rect">
            <a:avLst/>
          </a:prstGeom>
          <a:solidFill>
            <a:schemeClr val="bg1">
              <a:lumMod val="95000"/>
            </a:schemeClr>
          </a:solidFill>
        </p:spPr>
        <p:txBody>
          <a:bodyPr wrap="square">
            <a:spAutoFit/>
          </a:bodyPr>
          <a:lstStyle/>
          <a:p>
            <a:pPr indent="85725"/>
            <a:r>
              <a:rPr lang="ja-JP" altLang="en-US" sz="1600" b="1" dirty="0">
                <a:latin typeface="Meiryo UI" panose="020B0604030504040204" pitchFamily="50" charset="-128"/>
                <a:ea typeface="Meiryo UI" panose="020B0604030504040204" pitchFamily="50" charset="-128"/>
              </a:rPr>
              <a:t>〇 </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未来都市の選定に向けた市町村への支援</a:t>
            </a:r>
            <a:endParaRPr lang="en-US" altLang="ja-JP" sz="1600" b="1" dirty="0">
              <a:latin typeface="Meiryo UI" panose="020B0604030504040204" pitchFamily="50" charset="-128"/>
              <a:ea typeface="Meiryo UI" panose="020B0604030504040204" pitchFamily="50" charset="-128"/>
            </a:endParaRPr>
          </a:p>
          <a:p>
            <a:pPr indent="85725"/>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未来都市への選定をめざす府内市町村に対し、適宜サポートを実施</a:t>
            </a:r>
            <a:endParaRPr lang="en-US" altLang="ja-JP" sz="1600"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r>
              <a:rPr lang="ja-JP" altLang="en-US" sz="1600" b="1" u="sng" dirty="0">
                <a:latin typeface="Meiryo UI" panose="020B0604030504040204" pitchFamily="50" charset="-128"/>
                <a:ea typeface="Meiryo UI" panose="020B0604030504040204" pitchFamily="50" charset="-128"/>
              </a:rPr>
              <a:t>〇 </a:t>
            </a:r>
            <a:r>
              <a:rPr lang="en-US" altLang="ja-JP" sz="1600" b="1" u="sng" dirty="0">
                <a:latin typeface="Meiryo UI" panose="020B0604030504040204" pitchFamily="50" charset="-128"/>
                <a:ea typeface="Meiryo UI" panose="020B0604030504040204" pitchFamily="50" charset="-128"/>
              </a:rPr>
              <a:t>SDGs</a:t>
            </a:r>
            <a:r>
              <a:rPr lang="ja-JP" altLang="en-US" sz="1600" b="1" u="sng" dirty="0">
                <a:latin typeface="Meiryo UI" panose="020B0604030504040204" pitchFamily="50" charset="-128"/>
                <a:ea typeface="Meiryo UI" panose="020B0604030504040204" pitchFamily="50" charset="-128"/>
              </a:rPr>
              <a:t>未来都市交流会 </a:t>
            </a:r>
            <a:r>
              <a:rPr lang="en-US" altLang="ja-JP" sz="1600" b="1" dirty="0">
                <a:solidFill>
                  <a:srgbClr val="FF0000"/>
                </a:solidFill>
                <a:latin typeface="Meiryo UI" panose="020B0604030504040204" pitchFamily="50" charset="-128"/>
                <a:ea typeface="Meiryo UI" panose="020B0604030504040204" pitchFamily="50" charset="-128"/>
              </a:rPr>
              <a:t>NEW</a:t>
            </a:r>
            <a:r>
              <a:rPr lang="ja-JP" altLang="en-US" sz="1600" b="1" dirty="0">
                <a:solidFill>
                  <a:srgbClr val="FF0000"/>
                </a:solidFill>
                <a:latin typeface="Meiryo UI" panose="020B0604030504040204" pitchFamily="50" charset="-128"/>
                <a:ea typeface="Meiryo UI" panose="020B0604030504040204" pitchFamily="50" charset="-128"/>
              </a:rPr>
              <a:t>！</a:t>
            </a:r>
            <a:endParaRPr lang="en-US" altLang="ja-JP" sz="1600" b="1" dirty="0">
              <a:solidFill>
                <a:srgbClr val="FF0000"/>
              </a:solidFill>
              <a:latin typeface="Meiryo UI" panose="020B0604030504040204" pitchFamily="50" charset="-128"/>
              <a:ea typeface="Meiryo UI" panose="020B0604030504040204" pitchFamily="50" charset="-128"/>
            </a:endParaRPr>
          </a:p>
          <a:p>
            <a:pPr indent="85725"/>
            <a:r>
              <a:rPr lang="ja-JP" altLang="en-US" sz="1600" b="1" dirty="0">
                <a:solidFill>
                  <a:srgbClr val="FF0000"/>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未来都市の担当者の交流と、各自治体の取組みの視察を目的に実施。</a:t>
            </a:r>
            <a:endParaRPr lang="en-US" altLang="ja-JP" sz="1600" dirty="0">
              <a:latin typeface="Meiryo UI" panose="020B0604030504040204" pitchFamily="50" charset="-128"/>
              <a:ea typeface="Meiryo UI" panose="020B0604030504040204" pitchFamily="50" charset="-128"/>
            </a:endParaRPr>
          </a:p>
          <a:p>
            <a:pPr indent="85725"/>
            <a:r>
              <a:rPr lang="ja-JP" altLang="en-US" sz="1600" dirty="0">
                <a:latin typeface="Meiryo UI" panose="020B0604030504040204" pitchFamily="50" charset="-128"/>
                <a:ea typeface="Meiryo UI" panose="020B0604030504040204" pitchFamily="50" charset="-128"/>
              </a:rPr>
              <a:t>　　今年度は、豊中版</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カードゲームの体験と廃校を活用した障がい者の雇用創出事業の視察を実施。</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　実施日 </a:t>
            </a:r>
            <a:r>
              <a:rPr lang="en-US" altLang="ja-JP" sz="1600" dirty="0">
                <a:latin typeface="Meiryo UI" panose="020B0604030504040204" pitchFamily="50" charset="-128"/>
                <a:ea typeface="Meiryo UI" panose="020B0604030504040204" pitchFamily="50" charset="-128"/>
              </a:rPr>
              <a:t>: R</a:t>
            </a:r>
            <a:r>
              <a:rPr lang="ja-JP" altLang="en-US" sz="1600" dirty="0">
                <a:latin typeface="Meiryo UI" panose="020B0604030504040204" pitchFamily="50" charset="-128"/>
                <a:ea typeface="Meiryo UI" panose="020B0604030504040204" pitchFamily="50" charset="-128"/>
              </a:rPr>
              <a:t>６年７月３１日</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　参　 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大阪市、堺市、豊中市、富田林市、阪南市、能勢町</a:t>
            </a:r>
            <a:endParaRPr lang="en-US" altLang="ja-JP" sz="1600" dirty="0">
              <a:latin typeface="Meiryo UI" panose="020B0604030504040204" pitchFamily="50" charset="-128"/>
              <a:ea typeface="Meiryo UI" panose="020B0604030504040204" pitchFamily="50" charset="-128"/>
            </a:endParaRPr>
          </a:p>
          <a:p>
            <a:pPr indent="357188"/>
            <a:r>
              <a:rPr lang="ja-JP" altLang="en-US" sz="1600" dirty="0">
                <a:latin typeface="Meiryo UI" panose="020B0604030504040204" pitchFamily="50" charset="-128"/>
                <a:ea typeface="Meiryo UI" panose="020B0604030504040204" pitchFamily="50" charset="-128"/>
              </a:rPr>
              <a:t>　会　 場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豊中市　旧野田小学校跡地</a:t>
            </a:r>
            <a:endParaRPr lang="en-US" altLang="ja-JP" sz="16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330863898"/>
              </p:ext>
            </p:extLst>
          </p:nvPr>
        </p:nvGraphicFramePr>
        <p:xfrm>
          <a:off x="998680" y="1606291"/>
          <a:ext cx="8080461" cy="3273042"/>
        </p:xfrm>
        <a:graphic>
          <a:graphicData uri="http://schemas.openxmlformats.org/drawingml/2006/table">
            <a:tbl>
              <a:tblPr firstRow="1" bandRow="1">
                <a:tableStyleId>{93296810-A885-4BE3-A3E7-6D5BEEA58F35}</a:tableStyleId>
              </a:tblPr>
              <a:tblGrid>
                <a:gridCol w="1039580">
                  <a:extLst>
                    <a:ext uri="{9D8B030D-6E8A-4147-A177-3AD203B41FA5}">
                      <a16:colId xmlns:a16="http://schemas.microsoft.com/office/drawing/2014/main" val="3860438439"/>
                    </a:ext>
                  </a:extLst>
                </a:gridCol>
                <a:gridCol w="1333203">
                  <a:extLst>
                    <a:ext uri="{9D8B030D-6E8A-4147-A177-3AD203B41FA5}">
                      <a16:colId xmlns:a16="http://schemas.microsoft.com/office/drawing/2014/main" val="80126220"/>
                    </a:ext>
                  </a:extLst>
                </a:gridCol>
                <a:gridCol w="1359198">
                  <a:extLst>
                    <a:ext uri="{9D8B030D-6E8A-4147-A177-3AD203B41FA5}">
                      <a16:colId xmlns:a16="http://schemas.microsoft.com/office/drawing/2014/main" val="3917699888"/>
                    </a:ext>
                  </a:extLst>
                </a:gridCol>
                <a:gridCol w="2381502">
                  <a:extLst>
                    <a:ext uri="{9D8B030D-6E8A-4147-A177-3AD203B41FA5}">
                      <a16:colId xmlns:a16="http://schemas.microsoft.com/office/drawing/2014/main" val="2088348492"/>
                    </a:ext>
                  </a:extLst>
                </a:gridCol>
                <a:gridCol w="984219">
                  <a:extLst>
                    <a:ext uri="{9D8B030D-6E8A-4147-A177-3AD203B41FA5}">
                      <a16:colId xmlns:a16="http://schemas.microsoft.com/office/drawing/2014/main" val="332229268"/>
                    </a:ext>
                  </a:extLst>
                </a:gridCol>
                <a:gridCol w="982759">
                  <a:extLst>
                    <a:ext uri="{9D8B030D-6E8A-4147-A177-3AD203B41FA5}">
                      <a16:colId xmlns:a16="http://schemas.microsoft.com/office/drawing/2014/main" val="2711062671"/>
                    </a:ext>
                  </a:extLst>
                </a:gridCol>
              </a:tblGrid>
              <a:tr h="306098">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未来都市</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選定件数</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（うち、モデル事業）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latin typeface="Meiryo UI" panose="020B0604030504040204" pitchFamily="50" charset="-128"/>
                          <a:ea typeface="Meiryo UI" panose="020B0604030504040204" pitchFamily="50" charset="-128"/>
                        </a:rPr>
                        <a:t>府域の選定状況</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未来都市</a:t>
                      </a:r>
                    </a:p>
                  </a:txBody>
                  <a:tcPr anchor="ctr"/>
                </a:tc>
                <a:tc>
                  <a:txBody>
                    <a:bodyPr/>
                    <a:lstStyle/>
                    <a:p>
                      <a:pPr algn="ctr"/>
                      <a:r>
                        <a:rPr kumimoji="1" lang="ja-JP" altLang="en-US" sz="1400" b="1" dirty="0">
                          <a:latin typeface="Meiryo UI" panose="020B0604030504040204" pitchFamily="50" charset="-128"/>
                          <a:ea typeface="Meiryo UI" panose="020B0604030504040204" pitchFamily="50" charset="-128"/>
                        </a:rPr>
                        <a:t>モデル事業</a:t>
                      </a:r>
                    </a:p>
                  </a:txBody>
                  <a:tcPr anchor="ctr"/>
                </a:tc>
                <a:extLst>
                  <a:ext uri="{0D108BD9-81ED-4DB2-BD59-A6C34878D82A}">
                    <a16:rowId xmlns:a16="http://schemas.microsoft.com/office/drawing/2014/main" val="1998978024"/>
                  </a:ext>
                </a:extLst>
              </a:tr>
              <a:tr h="306098">
                <a:tc>
                  <a:txBody>
                    <a:bodyPr/>
                    <a:lstStyle/>
                    <a:p>
                      <a:pPr algn="ctr"/>
                      <a:r>
                        <a:rPr kumimoji="1" lang="en-US" altLang="ja-JP" sz="1400" dirty="0">
                          <a:latin typeface="Meiryo UI" panose="020B0604030504040204" pitchFamily="50" charset="-128"/>
                          <a:ea typeface="Meiryo UI" panose="020B0604030504040204" pitchFamily="50" charset="-128"/>
                        </a:rPr>
                        <a:t>2018</a:t>
                      </a:r>
                      <a:r>
                        <a:rPr kumimoji="1" lang="ja-JP" altLang="en-US" sz="14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rPr>
                        <a:t>都市</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latin typeface="Meiryo UI" panose="020B0604030504040204" pitchFamily="50" charset="-128"/>
                          <a:ea typeface="Meiryo UI" panose="020B0604030504040204" pitchFamily="50" charset="-128"/>
                        </a:rPr>
                        <a:t>堺市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15208469"/>
                  </a:ext>
                </a:extLst>
              </a:tr>
              <a:tr h="306098">
                <a:tc>
                  <a:txBody>
                    <a:bodyPr/>
                    <a:lstStyle/>
                    <a:p>
                      <a:pPr algn="ct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都市</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err="1">
                          <a:latin typeface="Meiryo UI" panose="020B0604030504040204" pitchFamily="50" charset="-128"/>
                          <a:ea typeface="Meiryo UI" panose="020B0604030504040204" pitchFamily="50" charset="-128"/>
                        </a:rPr>
                        <a:t>ー</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04144533"/>
                  </a:ext>
                </a:extLst>
              </a:tr>
              <a:tr h="306098">
                <a:tc rowSpan="3">
                  <a:txBody>
                    <a:bodyPr/>
                    <a:lstStyle/>
                    <a:p>
                      <a:pPr algn="ctr"/>
                      <a:r>
                        <a:rPr kumimoji="1" lang="en-US" altLang="ja-JP" sz="1400" dirty="0">
                          <a:latin typeface="Meiryo UI" panose="020B0604030504040204" pitchFamily="50" charset="-128"/>
                          <a:ea typeface="Meiryo UI" panose="020B0604030504040204" pitchFamily="50" charset="-128"/>
                        </a:rPr>
                        <a:t>2020</a:t>
                      </a:r>
                      <a:r>
                        <a:rPr kumimoji="1" lang="ja-JP" altLang="en-US" sz="1400" dirty="0">
                          <a:latin typeface="Meiryo UI" panose="020B0604030504040204" pitchFamily="50" charset="-128"/>
                          <a:ea typeface="Meiryo UI" panose="020B0604030504040204" pitchFamily="50" charset="-128"/>
                        </a:rPr>
                        <a:t>年度</a:t>
                      </a:r>
                    </a:p>
                  </a:txBody>
                  <a:tcPr anchor="ctr"/>
                </a:tc>
                <a:tc rowSpan="3">
                  <a:txBody>
                    <a:bodyPr/>
                    <a:lstStyle/>
                    <a:p>
                      <a:pPr algn="ctr"/>
                      <a:r>
                        <a:rPr kumimoji="1" lang="en-US" altLang="ja-JP" sz="1400" dirty="0">
                          <a:latin typeface="Meiryo UI" panose="020B0604030504040204" pitchFamily="50" charset="-128"/>
                          <a:ea typeface="Meiryo UI" panose="020B0604030504040204" pitchFamily="50" charset="-128"/>
                        </a:rPr>
                        <a:t>33</a:t>
                      </a:r>
                      <a:r>
                        <a:rPr kumimoji="1" lang="ja-JP" altLang="en-US" sz="1400" dirty="0">
                          <a:latin typeface="Meiryo UI" panose="020B0604030504040204" pitchFamily="50" charset="-128"/>
                          <a:ea typeface="Meiryo UI" panose="020B0604030504040204" pitchFamily="50" charset="-128"/>
                        </a:rPr>
                        <a:t>都市</a:t>
                      </a:r>
                    </a:p>
                  </a:txBody>
                  <a:tcPr anchor="ctr"/>
                </a:tc>
                <a:tc rowSpan="3">
                  <a:txBody>
                    <a:bodyPr/>
                    <a:lstStyle/>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大阪府・大阪市（共同）</a:t>
                      </a:r>
                      <a:endParaRPr kumimoji="1" lang="en-US" altLang="ja-JP"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715841814"/>
                  </a:ext>
                </a:extLst>
              </a:tr>
              <a:tr h="30609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b="1" dirty="0">
                          <a:latin typeface="Meiryo UI" panose="020B0604030504040204" pitchFamily="50" charset="-128"/>
                          <a:ea typeface="Meiryo UI" panose="020B0604030504040204" pitchFamily="50" charset="-128"/>
                        </a:rPr>
                        <a:t>豊中市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34110404"/>
                  </a:ext>
                </a:extLst>
              </a:tr>
              <a:tr h="30609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a:txBody>
                    <a:bodyPr/>
                    <a:lstStyle/>
                    <a:p>
                      <a:pPr algn="ctr"/>
                      <a:r>
                        <a:rPr kumimoji="1" lang="ja-JP" altLang="en-US" sz="1400" b="1" dirty="0">
                          <a:latin typeface="Meiryo UI" panose="020B0604030504040204" pitchFamily="50" charset="-128"/>
                          <a:ea typeface="Meiryo UI" panose="020B0604030504040204" pitchFamily="50" charset="-128"/>
                        </a:rPr>
                        <a:t>富田林市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2295543657"/>
                  </a:ext>
                </a:extLst>
              </a:tr>
              <a:tr h="306098">
                <a:tc>
                  <a:txBody>
                    <a:bodyPr/>
                    <a:lstStyle/>
                    <a:p>
                      <a:pPr algn="ctr"/>
                      <a:r>
                        <a:rPr kumimoji="1" lang="en-US" altLang="ja-JP" sz="1400" dirty="0">
                          <a:latin typeface="Meiryo UI" panose="020B0604030504040204" pitchFamily="50" charset="-128"/>
                          <a:ea typeface="Meiryo UI" panose="020B0604030504040204" pitchFamily="50" charset="-128"/>
                        </a:rPr>
                        <a:t>2021</a:t>
                      </a:r>
                      <a:r>
                        <a:rPr kumimoji="1" lang="ja-JP" altLang="en-US" sz="14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latin typeface="Meiryo UI" panose="020B0604030504040204" pitchFamily="50" charset="-128"/>
                          <a:ea typeface="Meiryo UI" panose="020B0604030504040204" pitchFamily="50" charset="-128"/>
                        </a:rPr>
                        <a:t>能勢町</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13906732"/>
                  </a:ext>
                </a:extLst>
              </a:tr>
              <a:tr h="306098">
                <a:tc>
                  <a:txBody>
                    <a:bodyPr/>
                    <a:lstStyle/>
                    <a:p>
                      <a:pPr algn="ctr"/>
                      <a:r>
                        <a:rPr kumimoji="1" lang="en-US" altLang="ja-JP" sz="1400" dirty="0">
                          <a:latin typeface="Meiryo UI" panose="020B0604030504040204" pitchFamily="50" charset="-128"/>
                          <a:ea typeface="Meiryo UI" panose="020B0604030504040204" pitchFamily="50" charset="-128"/>
                        </a:rPr>
                        <a:t>2022</a:t>
                      </a:r>
                      <a:r>
                        <a:rPr kumimoji="1" lang="ja-JP" altLang="en-US" sz="14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latin typeface="Meiryo UI" panose="020B0604030504040204" pitchFamily="50" charset="-128"/>
                          <a:ea typeface="Meiryo UI" panose="020B0604030504040204" pitchFamily="50" charset="-128"/>
                        </a:rPr>
                        <a:t>阪南市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4155313155"/>
                  </a:ext>
                </a:extLst>
              </a:tr>
              <a:tr h="306098">
                <a:tc>
                  <a:txBody>
                    <a:bodyPr/>
                    <a:lstStyle/>
                    <a:p>
                      <a:pPr algn="ctr"/>
                      <a:r>
                        <a:rPr kumimoji="1" lang="en-US" altLang="ja-JP" sz="1400" dirty="0">
                          <a:latin typeface="Meiryo UI" panose="020B0604030504040204" pitchFamily="50" charset="-128"/>
                          <a:ea typeface="Meiryo UI" panose="020B0604030504040204" pitchFamily="50" charset="-128"/>
                        </a:rPr>
                        <a:t>2023</a:t>
                      </a:r>
                      <a:r>
                        <a:rPr kumimoji="1" lang="ja-JP" altLang="en-US" sz="14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latin typeface="Meiryo UI" panose="020B0604030504040204" pitchFamily="50" charset="-128"/>
                          <a:ea typeface="Meiryo UI" panose="020B0604030504040204" pitchFamily="50" charset="-128"/>
                        </a:rPr>
                        <a:t>ー</a:t>
                      </a:r>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8125147"/>
                  </a:ext>
                </a:extLst>
              </a:tr>
              <a:tr h="306098">
                <a:tc>
                  <a:txBody>
                    <a:bodyPr/>
                    <a:lstStyle/>
                    <a:p>
                      <a:pPr algn="ctr"/>
                      <a:r>
                        <a:rPr kumimoji="1" lang="en-US" altLang="ja-JP" sz="1400" b="1" dirty="0">
                          <a:solidFill>
                            <a:srgbClr val="FF0000"/>
                          </a:solidFill>
                          <a:latin typeface="Meiryo UI" panose="020B0604030504040204" pitchFamily="50" charset="-128"/>
                          <a:ea typeface="Meiryo UI" panose="020B0604030504040204" pitchFamily="50" charset="-128"/>
                        </a:rPr>
                        <a:t>2024</a:t>
                      </a:r>
                      <a:r>
                        <a:rPr kumimoji="1" lang="ja-JP" altLang="en-US" sz="1400" b="1" dirty="0">
                          <a:solidFill>
                            <a:srgbClr val="FF0000"/>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24</a:t>
                      </a:r>
                      <a:r>
                        <a:rPr kumimoji="1" lang="ja-JP" altLang="en-US" sz="1400" b="0" dirty="0">
                          <a:solidFill>
                            <a:schemeClr val="tx1"/>
                          </a:solidFill>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10</a:t>
                      </a:r>
                      <a:r>
                        <a:rPr kumimoji="1" lang="ja-JP" altLang="en-US" sz="1400" b="0" dirty="0">
                          <a:solidFill>
                            <a:schemeClr val="tx1"/>
                          </a:solidFill>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solidFill>
                            <a:srgbClr val="FF0000"/>
                          </a:solidFill>
                          <a:latin typeface="Meiryo UI" panose="020B0604030504040204" pitchFamily="50" charset="-128"/>
                          <a:ea typeface="Meiryo UI" panose="020B0604030504040204" pitchFamily="50" charset="-128"/>
                        </a:rPr>
                        <a:t>枚方市</a:t>
                      </a: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59846" rtl="0" eaLnBrk="1" fontAlgn="auto" latinLnBrk="0" hangingPunct="1">
                        <a:lnSpc>
                          <a:spcPct val="100000"/>
                        </a:lnSpc>
                        <a:spcBef>
                          <a:spcPts val="0"/>
                        </a:spcBef>
                        <a:spcAft>
                          <a:spcPts val="0"/>
                        </a:spcAft>
                        <a:buClrTx/>
                        <a:buSzTx/>
                        <a:buFontTx/>
                        <a:buNone/>
                        <a:tabLst/>
                        <a:defRPr/>
                      </a:pPr>
                      <a:r>
                        <a:rPr kumimoji="1" lang="ja-JP" altLang="en-US" sz="1400" b="1" dirty="0">
                          <a:solidFill>
                            <a:srgbClr val="FF0000"/>
                          </a:solidFill>
                          <a:latin typeface="Meiryo UI" panose="020B0604030504040204" pitchFamily="50" charset="-128"/>
                          <a:ea typeface="Meiryo UI" panose="020B0604030504040204" pitchFamily="50" charset="-128"/>
                        </a:rPr>
                        <a:t>〇</a:t>
                      </a: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76265703"/>
                  </a:ext>
                </a:extLst>
              </a:tr>
            </a:tbl>
          </a:graphicData>
        </a:graphic>
      </p:graphicFrame>
      <p:sp>
        <p:nvSpPr>
          <p:cNvPr id="36" name="正方形/長方形 35">
            <a:extLst>
              <a:ext uri="{FF2B5EF4-FFF2-40B4-BE49-F238E27FC236}">
                <a16:creationId xmlns:a16="http://schemas.microsoft.com/office/drawing/2014/main" id="{4899E4F2-3840-4D53-BA24-AE9D7EF5DD02}"/>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１（１）令和６年度の主な取り組み（４～８月の取組み）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4B3661E8-BD46-4A21-8A70-B954EA378820}"/>
              </a:ext>
            </a:extLst>
          </p:cNvPr>
          <p:cNvSpPr/>
          <p:nvPr/>
        </p:nvSpPr>
        <p:spPr>
          <a:xfrm>
            <a:off x="11251067" y="4273660"/>
            <a:ext cx="1447799" cy="261610"/>
          </a:xfrm>
          <a:prstGeom prst="rect">
            <a:avLst/>
          </a:prstGeom>
          <a:noFill/>
        </p:spPr>
        <p:txBody>
          <a:bodyPr wrap="square">
            <a:spAutoFit/>
          </a:bodyPr>
          <a:lstStyle/>
          <a:p>
            <a:pPr indent="76101" algn="ctr">
              <a:spcBef>
                <a:spcPts val="488"/>
              </a:spcBef>
            </a:pPr>
            <a:r>
              <a:rPr lang="ja-JP" altLang="en-US" sz="1100" dirty="0">
                <a:latin typeface="Meiryo UI" panose="020B0604030504040204" pitchFamily="50" charset="-128"/>
                <a:ea typeface="Meiryo UI" panose="020B0604030504040204" pitchFamily="50" charset="-128"/>
              </a:rPr>
              <a:t>交流会の様子</a:t>
            </a:r>
            <a:endParaRPr lang="en-US" altLang="ja-JP" sz="1100" dirty="0">
              <a:latin typeface="Meiryo UI" panose="020B0604030504040204" pitchFamily="50" charset="-128"/>
              <a:ea typeface="Meiryo UI" panose="020B0604030504040204" pitchFamily="50" charset="-128"/>
            </a:endParaRPr>
          </a:p>
        </p:txBody>
      </p:sp>
      <p:sp>
        <p:nvSpPr>
          <p:cNvPr id="33" name="スライド番号プレースホルダー 5">
            <a:extLst>
              <a:ext uri="{FF2B5EF4-FFF2-40B4-BE49-F238E27FC236}">
                <a16:creationId xmlns:a16="http://schemas.microsoft.com/office/drawing/2014/main" id="{CEDE31D0-BE22-4164-A04B-2356495F0291}"/>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7</a:t>
            </a:r>
            <a:endParaRPr kumimoji="1" lang="ja-JP" altLang="en-US" dirty="0">
              <a:solidFill>
                <a:prstClr val="black"/>
              </a:solidFill>
            </a:endParaRPr>
          </a:p>
        </p:txBody>
      </p:sp>
      <p:sp>
        <p:nvSpPr>
          <p:cNvPr id="42" name="正方形/長方形 41">
            <a:extLst>
              <a:ext uri="{FF2B5EF4-FFF2-40B4-BE49-F238E27FC236}">
                <a16:creationId xmlns:a16="http://schemas.microsoft.com/office/drawing/2014/main" id="{1B19B910-CD6E-4A72-B159-F770FBAE1BE2}"/>
              </a:ext>
            </a:extLst>
          </p:cNvPr>
          <p:cNvSpPr/>
          <p:nvPr/>
        </p:nvSpPr>
        <p:spPr>
          <a:xfrm>
            <a:off x="11617229" y="6836892"/>
            <a:ext cx="1054243" cy="261610"/>
          </a:xfrm>
          <a:prstGeom prst="rect">
            <a:avLst/>
          </a:prstGeom>
          <a:noFill/>
        </p:spPr>
        <p:txBody>
          <a:bodyPr wrap="square">
            <a:spAutoFit/>
          </a:bodyPr>
          <a:lstStyle/>
          <a:p>
            <a:pPr indent="76101" algn="ctr">
              <a:spcBef>
                <a:spcPts val="488"/>
              </a:spcBef>
            </a:pPr>
            <a:r>
              <a:rPr lang="ja-JP" altLang="en-US" sz="1100" dirty="0">
                <a:latin typeface="Meiryo UI" panose="020B0604030504040204" pitchFamily="50" charset="-128"/>
                <a:ea typeface="Meiryo UI" panose="020B0604030504040204" pitchFamily="50" charset="-128"/>
              </a:rPr>
              <a:t>視察の様子</a:t>
            </a:r>
            <a:endParaRPr lang="en-US" altLang="ja-JP" sz="11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7D047E01-9A05-42BD-B22D-3E558A66F4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22315" y="4563987"/>
            <a:ext cx="3044003" cy="2283003"/>
          </a:xfrm>
          <a:prstGeom prst="rect">
            <a:avLst/>
          </a:prstGeom>
        </p:spPr>
      </p:pic>
      <p:pic>
        <p:nvPicPr>
          <p:cNvPr id="3" name="図 2">
            <a:extLst>
              <a:ext uri="{FF2B5EF4-FFF2-40B4-BE49-F238E27FC236}">
                <a16:creationId xmlns:a16="http://schemas.microsoft.com/office/drawing/2014/main" id="{FC1B570F-D37A-41C8-9FEF-D90216DD9A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22315" y="2024567"/>
            <a:ext cx="3044004" cy="2283003"/>
          </a:xfrm>
          <a:prstGeom prst="rect">
            <a:avLst/>
          </a:prstGeom>
        </p:spPr>
      </p:pic>
      <p:sp>
        <p:nvSpPr>
          <p:cNvPr id="11" name="テキスト ボックス 10">
            <a:extLst>
              <a:ext uri="{FF2B5EF4-FFF2-40B4-BE49-F238E27FC236}">
                <a16:creationId xmlns:a16="http://schemas.microsoft.com/office/drawing/2014/main" id="{BDA3C380-143B-427D-A750-69117BFB29F1}"/>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③　府自らの取組みの推進</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5620735"/>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3684</Words>
  <Application>Microsoft Office PowerPoint</Application>
  <PresentationFormat>ユーザー設定</PresentationFormat>
  <Paragraphs>497</Paragraphs>
  <Slides>17</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Meiryo UI</vt:lpstr>
      <vt:lpstr>UD デジタル 教科書体 NK-B</vt:lpstr>
      <vt:lpstr>UD デジタル 教科書体 NK-R</vt:lpstr>
      <vt:lpstr>游ゴシック</vt:lpstr>
      <vt:lpstr>游ゴシック Light</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2025-01-09T07:48:46Z</dcterms:created>
  <dcterms:modified xsi:type="dcterms:W3CDTF">2025-01-10T09:49:40Z</dcterms:modified>
</cp:coreProperties>
</file>