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97" r:id="rId1"/>
  </p:sldMasterIdLst>
  <p:notesMasterIdLst>
    <p:notesMasterId r:id="rId13"/>
  </p:notesMasterIdLst>
  <p:sldIdLst>
    <p:sldId id="289" r:id="rId2"/>
    <p:sldId id="326" r:id="rId3"/>
    <p:sldId id="262" r:id="rId4"/>
    <p:sldId id="310" r:id="rId5"/>
    <p:sldId id="306" r:id="rId6"/>
    <p:sldId id="320" r:id="rId7"/>
    <p:sldId id="323" r:id="rId8"/>
    <p:sldId id="319" r:id="rId9"/>
    <p:sldId id="324" r:id="rId10"/>
    <p:sldId id="314" r:id="rId11"/>
    <p:sldId id="325" r:id="rId12"/>
  </p:sldIdLst>
  <p:sldSz cx="127984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1922" autoAdjust="0"/>
  </p:normalViewPr>
  <p:slideViewPr>
    <p:cSldViewPr snapToGrid="0" showGuides="1">
      <p:cViewPr varScale="1">
        <p:scale>
          <a:sx n="94" d="100"/>
          <a:sy n="94" d="100"/>
        </p:scale>
        <p:origin x="91" y="106"/>
      </p:cViewPr>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1494w$\&#20316;&#26989;&#29992;\&#36899;&#25658;&#35506;\330_&#65331;&#65316;&#65319;&#65363;\2023&#24180;&#24230;\04_&#26377;&#35672;&#32773;&#20250;&#35696;\07_&#24403;&#26085;&#36039;&#26009;\SDGs&#23459;&#35328;&#12487;&#12540;&#12479;\&#9734;&#31169;&#12398;SDGs&#23459;&#35328;_&#21442;&#21152;&#32773;&#19968;&#35239;&#65288;R4.12&#65374;&#6528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41806595402763E-2"/>
          <c:y val="6.6701190222340806E-2"/>
          <c:w val="0.93671638680919445"/>
          <c:h val="0.51456239292358141"/>
        </c:manualLayout>
      </c:layout>
      <c:barChart>
        <c:barDir val="col"/>
        <c:grouping val="clustered"/>
        <c:varyColors val="0"/>
        <c:ser>
          <c:idx val="0"/>
          <c:order val="0"/>
          <c:tx>
            <c:strRef>
              <c:f>Sheet1!$H$19</c:f>
              <c:strCache>
                <c:ptCount val="1"/>
                <c:pt idx="0">
                  <c:v>宣言数（単年）</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Sheet1!$G$20:$G$23</c:f>
              <c:strCache>
                <c:ptCount val="4"/>
                <c:pt idx="0">
                  <c:v>令和2年度</c:v>
                </c:pt>
                <c:pt idx="1">
                  <c:v>令和3年度</c:v>
                </c:pt>
                <c:pt idx="2">
                  <c:v>令和4年度</c:v>
                </c:pt>
                <c:pt idx="3">
                  <c:v>令和5年度</c:v>
                </c:pt>
              </c:strCache>
            </c:strRef>
          </c:cat>
          <c:val>
            <c:numRef>
              <c:f>Sheet1!$H$20:$H$23</c:f>
              <c:numCache>
                <c:formatCode>General</c:formatCode>
                <c:ptCount val="4"/>
                <c:pt idx="0">
                  <c:v>200</c:v>
                </c:pt>
                <c:pt idx="1">
                  <c:v>1613</c:v>
                </c:pt>
                <c:pt idx="2">
                  <c:v>1615</c:v>
                </c:pt>
                <c:pt idx="3">
                  <c:v>2288</c:v>
                </c:pt>
              </c:numCache>
            </c:numRef>
          </c:val>
          <c:extLst>
            <c:ext xmlns:c16="http://schemas.microsoft.com/office/drawing/2014/chart" uri="{C3380CC4-5D6E-409C-BE32-E72D297353CC}">
              <c16:uniqueId val="{00000000-4E73-4C7D-ABA2-F4B7E719306C}"/>
            </c:ext>
          </c:extLst>
        </c:ser>
        <c:ser>
          <c:idx val="1"/>
          <c:order val="1"/>
          <c:tx>
            <c:strRef>
              <c:f>Sheet1!$I$19</c:f>
              <c:strCache>
                <c:ptCount val="1"/>
                <c:pt idx="0">
                  <c:v>累計</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Sheet1!$G$20:$G$23</c:f>
              <c:strCache>
                <c:ptCount val="4"/>
                <c:pt idx="0">
                  <c:v>令和2年度</c:v>
                </c:pt>
                <c:pt idx="1">
                  <c:v>令和3年度</c:v>
                </c:pt>
                <c:pt idx="2">
                  <c:v>令和4年度</c:v>
                </c:pt>
                <c:pt idx="3">
                  <c:v>令和5年度</c:v>
                </c:pt>
              </c:strCache>
            </c:strRef>
          </c:cat>
          <c:val>
            <c:numRef>
              <c:f>Sheet1!$I$20:$I$23</c:f>
              <c:numCache>
                <c:formatCode>General</c:formatCode>
                <c:ptCount val="4"/>
                <c:pt idx="0">
                  <c:v>200</c:v>
                </c:pt>
                <c:pt idx="1">
                  <c:v>1813</c:v>
                </c:pt>
                <c:pt idx="2">
                  <c:v>3428</c:v>
                </c:pt>
                <c:pt idx="3">
                  <c:v>5716</c:v>
                </c:pt>
              </c:numCache>
            </c:numRef>
          </c:val>
          <c:extLst>
            <c:ext xmlns:c16="http://schemas.microsoft.com/office/drawing/2014/chart" uri="{C3380CC4-5D6E-409C-BE32-E72D297353CC}">
              <c16:uniqueId val="{00000001-4E73-4C7D-ABA2-F4B7E719306C}"/>
            </c:ext>
          </c:extLst>
        </c:ser>
        <c:dLbls>
          <c:showLegendKey val="0"/>
          <c:showVal val="0"/>
          <c:showCatName val="0"/>
          <c:showSerName val="0"/>
          <c:showPercent val="0"/>
          <c:showBubbleSize val="0"/>
        </c:dLbls>
        <c:gapWidth val="100"/>
        <c:overlap val="-24"/>
        <c:axId val="515700655"/>
        <c:axId val="515706479"/>
      </c:barChart>
      <c:catAx>
        <c:axId val="5157006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15706479"/>
        <c:crosses val="autoZero"/>
        <c:auto val="1"/>
        <c:lblAlgn val="ctr"/>
        <c:lblOffset val="100"/>
        <c:noMultiLvlLbl val="0"/>
      </c:catAx>
      <c:valAx>
        <c:axId val="51570647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5700655"/>
        <c:crosses val="autoZero"/>
        <c:crossBetween val="between"/>
      </c:valAx>
      <c:spPr>
        <a:noFill/>
        <a:ln>
          <a:noFill/>
        </a:ln>
        <a:effectLst/>
      </c:spPr>
    </c:plotArea>
    <c:legend>
      <c:legendPos val="b"/>
      <c:layout>
        <c:manualLayout>
          <c:xMode val="edge"/>
          <c:yMode val="edge"/>
          <c:x val="2.1897851550777146E-3"/>
          <c:y val="0.10585111243929929"/>
          <c:w val="0.46633907468666791"/>
          <c:h val="0.1404254380482496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F0C5879-C207-4D73-ADAE-F41AE4015053}" type="datetimeFigureOut">
              <a:rPr kumimoji="1" lang="ja-JP" altLang="en-US" smtClean="0"/>
              <a:t>2024/6/4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6265758-DF64-4FEF-BF39-5B494A79E479}" type="slidenum">
              <a:rPr kumimoji="1" lang="ja-JP" altLang="en-US" smtClean="0"/>
              <a:t>‹#›</a:t>
            </a:fld>
            <a:endParaRPr kumimoji="1" lang="ja-JP" altLang="en-US"/>
          </a:p>
        </p:txBody>
      </p:sp>
    </p:spTree>
    <p:extLst>
      <p:ext uri="{BB962C8B-B14F-4D97-AF65-F5344CB8AC3E}">
        <p14:creationId xmlns:p14="http://schemas.microsoft.com/office/powerpoint/2010/main" val="3840326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0</a:t>
            </a:fld>
            <a:endParaRPr kumimoji="1" lang="ja-JP" altLang="en-US"/>
          </a:p>
        </p:txBody>
      </p:sp>
    </p:spTree>
    <p:extLst>
      <p:ext uri="{BB962C8B-B14F-4D97-AF65-F5344CB8AC3E}">
        <p14:creationId xmlns:p14="http://schemas.microsoft.com/office/powerpoint/2010/main" val="1194681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9</a:t>
            </a:fld>
            <a:endParaRPr kumimoji="1" lang="ja-JP" altLang="en-US"/>
          </a:p>
        </p:txBody>
      </p:sp>
    </p:spTree>
    <p:extLst>
      <p:ext uri="{BB962C8B-B14F-4D97-AF65-F5344CB8AC3E}">
        <p14:creationId xmlns:p14="http://schemas.microsoft.com/office/powerpoint/2010/main" val="1337724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10</a:t>
            </a:fld>
            <a:endParaRPr kumimoji="1" lang="ja-JP" altLang="en-US"/>
          </a:p>
        </p:txBody>
      </p:sp>
    </p:spTree>
    <p:extLst>
      <p:ext uri="{BB962C8B-B14F-4D97-AF65-F5344CB8AC3E}">
        <p14:creationId xmlns:p14="http://schemas.microsoft.com/office/powerpoint/2010/main" val="383184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1</a:t>
            </a:fld>
            <a:endParaRPr kumimoji="1" lang="ja-JP" altLang="en-US"/>
          </a:p>
        </p:txBody>
      </p:sp>
    </p:spTree>
    <p:extLst>
      <p:ext uri="{BB962C8B-B14F-4D97-AF65-F5344CB8AC3E}">
        <p14:creationId xmlns:p14="http://schemas.microsoft.com/office/powerpoint/2010/main" val="30155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2</a:t>
            </a:fld>
            <a:endParaRPr kumimoji="1" lang="ja-JP" altLang="en-US"/>
          </a:p>
        </p:txBody>
      </p:sp>
    </p:spTree>
    <p:extLst>
      <p:ext uri="{BB962C8B-B14F-4D97-AF65-F5344CB8AC3E}">
        <p14:creationId xmlns:p14="http://schemas.microsoft.com/office/powerpoint/2010/main" val="394620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3</a:t>
            </a:fld>
            <a:endParaRPr kumimoji="1" lang="ja-JP" altLang="en-US"/>
          </a:p>
        </p:txBody>
      </p:sp>
    </p:spTree>
    <p:extLst>
      <p:ext uri="{BB962C8B-B14F-4D97-AF65-F5344CB8AC3E}">
        <p14:creationId xmlns:p14="http://schemas.microsoft.com/office/powerpoint/2010/main" val="3141860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4</a:t>
            </a:fld>
            <a:endParaRPr kumimoji="1" lang="ja-JP" altLang="en-US"/>
          </a:p>
        </p:txBody>
      </p:sp>
    </p:spTree>
    <p:extLst>
      <p:ext uri="{BB962C8B-B14F-4D97-AF65-F5344CB8AC3E}">
        <p14:creationId xmlns:p14="http://schemas.microsoft.com/office/powerpoint/2010/main" val="136825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5</a:t>
            </a:fld>
            <a:endParaRPr kumimoji="1" lang="ja-JP" altLang="en-US"/>
          </a:p>
        </p:txBody>
      </p:sp>
    </p:spTree>
    <p:extLst>
      <p:ext uri="{BB962C8B-B14F-4D97-AF65-F5344CB8AC3E}">
        <p14:creationId xmlns:p14="http://schemas.microsoft.com/office/powerpoint/2010/main" val="395083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6</a:t>
            </a:fld>
            <a:endParaRPr kumimoji="1" lang="ja-JP" altLang="en-US"/>
          </a:p>
        </p:txBody>
      </p:sp>
    </p:spTree>
    <p:extLst>
      <p:ext uri="{BB962C8B-B14F-4D97-AF65-F5344CB8AC3E}">
        <p14:creationId xmlns:p14="http://schemas.microsoft.com/office/powerpoint/2010/main" val="1605575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7</a:t>
            </a:fld>
            <a:endParaRPr kumimoji="1" lang="ja-JP" altLang="en-US"/>
          </a:p>
        </p:txBody>
      </p:sp>
    </p:spTree>
    <p:extLst>
      <p:ext uri="{BB962C8B-B14F-4D97-AF65-F5344CB8AC3E}">
        <p14:creationId xmlns:p14="http://schemas.microsoft.com/office/powerpoint/2010/main" val="467093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6265758-DF64-4FEF-BF39-5B494A79E479}" type="slidenum">
              <a:rPr kumimoji="1" lang="ja-JP" altLang="en-US" smtClean="0"/>
              <a:t>8</a:t>
            </a:fld>
            <a:endParaRPr kumimoji="1" lang="ja-JP" altLang="en-US"/>
          </a:p>
        </p:txBody>
      </p:sp>
    </p:spTree>
    <p:extLst>
      <p:ext uri="{BB962C8B-B14F-4D97-AF65-F5344CB8AC3E}">
        <p14:creationId xmlns:p14="http://schemas.microsoft.com/office/powerpoint/2010/main" val="266229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99803" y="1178222"/>
            <a:ext cx="9598819" cy="2506427"/>
          </a:xfrm>
        </p:spPr>
        <p:txBody>
          <a:bodyPr anchor="b"/>
          <a:lstStyle>
            <a:lvl1pPr algn="ctr">
              <a:defRPr sz="6298"/>
            </a:lvl1pPr>
          </a:lstStyle>
          <a:p>
            <a:r>
              <a:rPr lang="ja-JP" altLang="en-US"/>
              <a:t>マスター タイトルの書式設定</a:t>
            </a:r>
            <a:endParaRPr lang="en-US" dirty="0"/>
          </a:p>
        </p:txBody>
      </p:sp>
      <p:sp>
        <p:nvSpPr>
          <p:cNvPr id="3" name="Subtitle 2"/>
          <p:cNvSpPr>
            <a:spLocks noGrp="1"/>
          </p:cNvSpPr>
          <p:nvPr>
            <p:ph type="subTitle" idx="1"/>
          </p:nvPr>
        </p:nvSpPr>
        <p:spPr>
          <a:xfrm>
            <a:off x="1599803" y="3781306"/>
            <a:ext cx="9598819" cy="1738167"/>
          </a:xfrm>
        </p:spPr>
        <p:txBody>
          <a:bodyPr/>
          <a:lstStyle>
            <a:lvl1pPr marL="0" indent="0" algn="ctr">
              <a:buNone/>
              <a:defRPr sz="2519"/>
            </a:lvl1pPr>
            <a:lvl2pPr marL="479923" indent="0" algn="ctr">
              <a:buNone/>
              <a:defRPr sz="2099"/>
            </a:lvl2pPr>
            <a:lvl3pPr marL="959846" indent="0" algn="ctr">
              <a:buNone/>
              <a:defRPr sz="1889"/>
            </a:lvl3pPr>
            <a:lvl4pPr marL="1439769" indent="0" algn="ctr">
              <a:buNone/>
              <a:defRPr sz="1680"/>
            </a:lvl4pPr>
            <a:lvl5pPr marL="1919691" indent="0" algn="ctr">
              <a:buNone/>
              <a:defRPr sz="1680"/>
            </a:lvl5pPr>
            <a:lvl6pPr marL="2399614" indent="0" algn="ctr">
              <a:buNone/>
              <a:defRPr sz="1680"/>
            </a:lvl6pPr>
            <a:lvl7pPr marL="2879537" indent="0" algn="ctr">
              <a:buNone/>
              <a:defRPr sz="1680"/>
            </a:lvl7pPr>
            <a:lvl8pPr marL="3359460" indent="0" algn="ctr">
              <a:buNone/>
              <a:defRPr sz="1680"/>
            </a:lvl8pPr>
            <a:lvl9pPr marL="3839383"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7FF42D-F74A-42BE-8D06-C930012C13DD}" type="datetime1">
              <a:rPr kumimoji="1" lang="ja-JP" altLang="en-US" smtClean="0"/>
              <a:t>2024/6/4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418644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DDF8A9-5178-434A-87B5-6A444874AE77}" type="datetime1">
              <a:rPr kumimoji="1" lang="ja-JP" altLang="en-US" smtClean="0"/>
              <a:t>2024/6/4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849726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58873" y="383297"/>
            <a:ext cx="2759660"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79892" y="383297"/>
            <a:ext cx="8119001"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3DF368-F80A-45E5-A0FC-B7931D351735}" type="datetime1">
              <a:rPr kumimoji="1" lang="ja-JP" altLang="en-US" smtClean="0"/>
              <a:t>2024/6/4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26698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E40889D2-C05A-4D6F-8B6E-8DCC05FAD8B5}" type="datetime1">
              <a:rPr kumimoji="1" lang="ja-JP" altLang="en-US" smtClean="0"/>
              <a:t>2024/6/4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764706" y="120944"/>
            <a:ext cx="882295" cy="377917"/>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49564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B777CC-B489-4C28-A286-E1F2CF2B55DD}" type="datetime1">
              <a:rPr kumimoji="1" lang="ja-JP" altLang="en-US" smtClean="0"/>
              <a:t>2024/6/4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48623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226" y="1794830"/>
            <a:ext cx="11038642" cy="2994714"/>
          </a:xfrm>
        </p:spPr>
        <p:txBody>
          <a:bodyPr anchor="b"/>
          <a:lstStyle>
            <a:lvl1pPr>
              <a:defRPr sz="629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226" y="4817875"/>
            <a:ext cx="11038642" cy="1574849"/>
          </a:xfrm>
        </p:spPr>
        <p:txBody>
          <a:bodyPr/>
          <a:lstStyle>
            <a:lvl1pPr marL="0" indent="0">
              <a:buNone/>
              <a:defRPr sz="2519">
                <a:solidFill>
                  <a:schemeClr val="tx1">
                    <a:tint val="75000"/>
                  </a:schemeClr>
                </a:solidFill>
              </a:defRPr>
            </a:lvl1pPr>
            <a:lvl2pPr marL="479923" indent="0">
              <a:buNone/>
              <a:defRPr sz="2099">
                <a:solidFill>
                  <a:schemeClr val="tx1">
                    <a:tint val="75000"/>
                  </a:schemeClr>
                </a:solidFill>
              </a:defRPr>
            </a:lvl2pPr>
            <a:lvl3pPr marL="959846" indent="0">
              <a:buNone/>
              <a:defRPr sz="1889">
                <a:solidFill>
                  <a:schemeClr val="tx1">
                    <a:tint val="75000"/>
                  </a:schemeClr>
                </a:solidFill>
              </a:defRPr>
            </a:lvl3pPr>
            <a:lvl4pPr marL="1439769" indent="0">
              <a:buNone/>
              <a:defRPr sz="1680">
                <a:solidFill>
                  <a:schemeClr val="tx1">
                    <a:tint val="75000"/>
                  </a:schemeClr>
                </a:solidFill>
              </a:defRPr>
            </a:lvl4pPr>
            <a:lvl5pPr marL="1919691" indent="0">
              <a:buNone/>
              <a:defRPr sz="1680">
                <a:solidFill>
                  <a:schemeClr val="tx1">
                    <a:tint val="75000"/>
                  </a:schemeClr>
                </a:solidFill>
              </a:defRPr>
            </a:lvl5pPr>
            <a:lvl6pPr marL="2399614" indent="0">
              <a:buNone/>
              <a:defRPr sz="1680">
                <a:solidFill>
                  <a:schemeClr val="tx1">
                    <a:tint val="75000"/>
                  </a:schemeClr>
                </a:solidFill>
              </a:defRPr>
            </a:lvl6pPr>
            <a:lvl7pPr marL="2879537" indent="0">
              <a:buNone/>
              <a:defRPr sz="1680">
                <a:solidFill>
                  <a:schemeClr val="tx1">
                    <a:tint val="75000"/>
                  </a:schemeClr>
                </a:solidFill>
              </a:defRPr>
            </a:lvl7pPr>
            <a:lvl8pPr marL="3359460" indent="0">
              <a:buNone/>
              <a:defRPr sz="1680">
                <a:solidFill>
                  <a:schemeClr val="tx1">
                    <a:tint val="75000"/>
                  </a:schemeClr>
                </a:solidFill>
              </a:defRPr>
            </a:lvl8pPr>
            <a:lvl9pPr marL="3839383"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2D1D0E-04E4-44B5-9C97-2C260AE41241}" type="datetime1">
              <a:rPr kumimoji="1" lang="ja-JP" altLang="en-US" smtClean="0"/>
              <a:t>2024/6/4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36110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79892" y="1916484"/>
            <a:ext cx="5439331"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79202" y="1916484"/>
            <a:ext cx="5439331"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1D2FEF4-F996-4925-990D-10D8305610D6}" type="datetime1">
              <a:rPr kumimoji="1" lang="ja-JP" altLang="en-US" smtClean="0"/>
              <a:t>2024/6/4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96028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558" y="383297"/>
            <a:ext cx="11038642"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559" y="1764832"/>
            <a:ext cx="5414333" cy="864917"/>
          </a:xfrm>
        </p:spPr>
        <p:txBody>
          <a:bodyPr anchor="b"/>
          <a:lstStyle>
            <a:lvl1pPr marL="0" indent="0">
              <a:buNone/>
              <a:defRPr sz="2519" b="1"/>
            </a:lvl1pPr>
            <a:lvl2pPr marL="479923" indent="0">
              <a:buNone/>
              <a:defRPr sz="2099" b="1"/>
            </a:lvl2pPr>
            <a:lvl3pPr marL="959846" indent="0">
              <a:buNone/>
              <a:defRPr sz="1889" b="1"/>
            </a:lvl3pPr>
            <a:lvl4pPr marL="1439769" indent="0">
              <a:buNone/>
              <a:defRPr sz="1680" b="1"/>
            </a:lvl4pPr>
            <a:lvl5pPr marL="1919691" indent="0">
              <a:buNone/>
              <a:defRPr sz="1680" b="1"/>
            </a:lvl5pPr>
            <a:lvl6pPr marL="2399614" indent="0">
              <a:buNone/>
              <a:defRPr sz="1680" b="1"/>
            </a:lvl6pPr>
            <a:lvl7pPr marL="2879537" indent="0">
              <a:buNone/>
              <a:defRPr sz="1680" b="1"/>
            </a:lvl7pPr>
            <a:lvl8pPr marL="3359460" indent="0">
              <a:buNone/>
              <a:defRPr sz="1680" b="1"/>
            </a:lvl8pPr>
            <a:lvl9pPr marL="3839383"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881559" y="2629749"/>
            <a:ext cx="5414333"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79202" y="1764832"/>
            <a:ext cx="5440998" cy="864917"/>
          </a:xfrm>
        </p:spPr>
        <p:txBody>
          <a:bodyPr anchor="b"/>
          <a:lstStyle>
            <a:lvl1pPr marL="0" indent="0">
              <a:buNone/>
              <a:defRPr sz="2519" b="1"/>
            </a:lvl1pPr>
            <a:lvl2pPr marL="479923" indent="0">
              <a:buNone/>
              <a:defRPr sz="2099" b="1"/>
            </a:lvl2pPr>
            <a:lvl3pPr marL="959846" indent="0">
              <a:buNone/>
              <a:defRPr sz="1889" b="1"/>
            </a:lvl3pPr>
            <a:lvl4pPr marL="1439769" indent="0">
              <a:buNone/>
              <a:defRPr sz="1680" b="1"/>
            </a:lvl4pPr>
            <a:lvl5pPr marL="1919691" indent="0">
              <a:buNone/>
              <a:defRPr sz="1680" b="1"/>
            </a:lvl5pPr>
            <a:lvl6pPr marL="2399614" indent="0">
              <a:buNone/>
              <a:defRPr sz="1680" b="1"/>
            </a:lvl6pPr>
            <a:lvl7pPr marL="2879537" indent="0">
              <a:buNone/>
              <a:defRPr sz="1680" b="1"/>
            </a:lvl7pPr>
            <a:lvl8pPr marL="3359460" indent="0">
              <a:buNone/>
              <a:defRPr sz="1680" b="1"/>
            </a:lvl8pPr>
            <a:lvl9pPr marL="3839383"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6479202" y="2629749"/>
            <a:ext cx="5440998"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A4F168-2FE4-4DB6-B7F5-4E333715E1F5}" type="datetime1">
              <a:rPr kumimoji="1" lang="ja-JP" altLang="en-US" smtClean="0"/>
              <a:t>2024/6/4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76101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D0CA839-F110-40EA-BBD2-2D14D396702C}" type="datetime1">
              <a:rPr kumimoji="1" lang="ja-JP" altLang="en-US" smtClean="0"/>
              <a:t>2024/6/4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28712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2A5D-1070-4985-BB3E-10A9FC6D4507}" type="datetime1">
              <a:rPr kumimoji="1" lang="ja-JP" altLang="en-US" smtClean="0"/>
              <a:t>2024/6/4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10214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559" y="479954"/>
            <a:ext cx="4127825"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5440997" y="1036569"/>
            <a:ext cx="6479203" cy="5116178"/>
          </a:xfrm>
        </p:spPr>
        <p:txBody>
          <a:bodyPr/>
          <a:lstStyle>
            <a:lvl1pPr>
              <a:defRPr sz="3359"/>
            </a:lvl1pPr>
            <a:lvl2pPr>
              <a:defRPr sz="2939"/>
            </a:lvl2pPr>
            <a:lvl3pPr>
              <a:defRPr sz="2519"/>
            </a:lvl3pPr>
            <a:lvl4pPr>
              <a:defRPr sz="2099"/>
            </a:lvl4pPr>
            <a:lvl5pPr>
              <a:defRPr sz="2099"/>
            </a:lvl5pPr>
            <a:lvl6pPr>
              <a:defRPr sz="2099"/>
            </a:lvl6pPr>
            <a:lvl7pPr>
              <a:defRPr sz="2099"/>
            </a:lvl7pPr>
            <a:lvl8pPr>
              <a:defRPr sz="2099"/>
            </a:lvl8pPr>
            <a:lvl9pPr>
              <a:defRPr sz="20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559" y="2159794"/>
            <a:ext cx="4127825" cy="4001285"/>
          </a:xfrm>
        </p:spPr>
        <p:txBody>
          <a:bodyPr/>
          <a:lstStyle>
            <a:lvl1pPr marL="0" indent="0">
              <a:buNone/>
              <a:defRPr sz="1680"/>
            </a:lvl1pPr>
            <a:lvl2pPr marL="479923" indent="0">
              <a:buNone/>
              <a:defRPr sz="1470"/>
            </a:lvl2pPr>
            <a:lvl3pPr marL="959846" indent="0">
              <a:buNone/>
              <a:defRPr sz="1260"/>
            </a:lvl3pPr>
            <a:lvl4pPr marL="1439769" indent="0">
              <a:buNone/>
              <a:defRPr sz="1050"/>
            </a:lvl4pPr>
            <a:lvl5pPr marL="1919691" indent="0">
              <a:buNone/>
              <a:defRPr sz="1050"/>
            </a:lvl5pPr>
            <a:lvl6pPr marL="2399614" indent="0">
              <a:buNone/>
              <a:defRPr sz="1050"/>
            </a:lvl6pPr>
            <a:lvl7pPr marL="2879537" indent="0">
              <a:buNone/>
              <a:defRPr sz="1050"/>
            </a:lvl7pPr>
            <a:lvl8pPr marL="3359460" indent="0">
              <a:buNone/>
              <a:defRPr sz="1050"/>
            </a:lvl8pPr>
            <a:lvl9pPr marL="3839383"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DDF8A9-5178-434A-87B5-6A444874AE77}" type="datetime1">
              <a:rPr kumimoji="1" lang="ja-JP" altLang="en-US" smtClean="0"/>
              <a:t>2024/6/4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193623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559" y="479954"/>
            <a:ext cx="4127825"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0997" y="1036569"/>
            <a:ext cx="6479203" cy="5116178"/>
          </a:xfrm>
        </p:spPr>
        <p:txBody>
          <a:bodyPr anchor="t"/>
          <a:lstStyle>
            <a:lvl1pPr marL="0" indent="0">
              <a:buNone/>
              <a:defRPr sz="3359"/>
            </a:lvl1pPr>
            <a:lvl2pPr marL="479923" indent="0">
              <a:buNone/>
              <a:defRPr sz="2939"/>
            </a:lvl2pPr>
            <a:lvl3pPr marL="959846" indent="0">
              <a:buNone/>
              <a:defRPr sz="2519"/>
            </a:lvl3pPr>
            <a:lvl4pPr marL="1439769" indent="0">
              <a:buNone/>
              <a:defRPr sz="2099"/>
            </a:lvl4pPr>
            <a:lvl5pPr marL="1919691" indent="0">
              <a:buNone/>
              <a:defRPr sz="2099"/>
            </a:lvl5pPr>
            <a:lvl6pPr marL="2399614" indent="0">
              <a:buNone/>
              <a:defRPr sz="2099"/>
            </a:lvl6pPr>
            <a:lvl7pPr marL="2879537" indent="0">
              <a:buNone/>
              <a:defRPr sz="2099"/>
            </a:lvl7pPr>
            <a:lvl8pPr marL="3359460" indent="0">
              <a:buNone/>
              <a:defRPr sz="2099"/>
            </a:lvl8pPr>
            <a:lvl9pPr marL="3839383" indent="0">
              <a:buNone/>
              <a:defRPr sz="209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559" y="2159794"/>
            <a:ext cx="4127825" cy="4001285"/>
          </a:xfrm>
        </p:spPr>
        <p:txBody>
          <a:bodyPr/>
          <a:lstStyle>
            <a:lvl1pPr marL="0" indent="0">
              <a:buNone/>
              <a:defRPr sz="1680"/>
            </a:lvl1pPr>
            <a:lvl2pPr marL="479923" indent="0">
              <a:buNone/>
              <a:defRPr sz="1470"/>
            </a:lvl2pPr>
            <a:lvl3pPr marL="959846" indent="0">
              <a:buNone/>
              <a:defRPr sz="1260"/>
            </a:lvl3pPr>
            <a:lvl4pPr marL="1439769" indent="0">
              <a:buNone/>
              <a:defRPr sz="1050"/>
            </a:lvl4pPr>
            <a:lvl5pPr marL="1919691" indent="0">
              <a:buNone/>
              <a:defRPr sz="1050"/>
            </a:lvl5pPr>
            <a:lvl6pPr marL="2399614" indent="0">
              <a:buNone/>
              <a:defRPr sz="1050"/>
            </a:lvl6pPr>
            <a:lvl7pPr marL="2879537" indent="0">
              <a:buNone/>
              <a:defRPr sz="1050"/>
            </a:lvl7pPr>
            <a:lvl8pPr marL="3359460" indent="0">
              <a:buNone/>
              <a:defRPr sz="1050"/>
            </a:lvl8pPr>
            <a:lvl9pPr marL="3839383"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7C8CF6-39F4-4AA6-99F9-A7EA700326B3}" type="datetime1">
              <a:rPr kumimoji="1" lang="ja-JP" altLang="en-US" smtClean="0"/>
              <a:t>2024/6/4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77748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9892" y="383297"/>
            <a:ext cx="11038642"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79892" y="1916484"/>
            <a:ext cx="11038642"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79892" y="6672697"/>
            <a:ext cx="2879646"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31DDF8A9-5178-434A-87B5-6A444874AE77}" type="datetime1">
              <a:rPr kumimoji="1" lang="ja-JP" altLang="en-US" smtClean="0"/>
              <a:t>2024/6/4</a:t>
            </a:fld>
            <a:endParaRPr kumimoji="1" lang="ja-JP" altLang="en-US"/>
          </a:p>
        </p:txBody>
      </p:sp>
      <p:sp>
        <p:nvSpPr>
          <p:cNvPr id="5" name="Footer Placeholder 4"/>
          <p:cNvSpPr>
            <a:spLocks noGrp="1"/>
          </p:cNvSpPr>
          <p:nvPr>
            <p:ph type="ftr" sz="quarter" idx="3"/>
          </p:nvPr>
        </p:nvSpPr>
        <p:spPr>
          <a:xfrm>
            <a:off x="4239479" y="6672697"/>
            <a:ext cx="4319468"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38887" y="6672697"/>
            <a:ext cx="2879646"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5861967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l" defTabSz="959846"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61" indent="-239961" algn="l" defTabSz="959846"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884" indent="-239961" algn="l" defTabSz="959846" rtl="0" eaLnBrk="1" latinLnBrk="0" hangingPunct="1">
        <a:lnSpc>
          <a:spcPct val="90000"/>
        </a:lnSpc>
        <a:spcBef>
          <a:spcPts val="525"/>
        </a:spcBef>
        <a:buFont typeface="Arial" panose="020B0604020202020204" pitchFamily="34" charset="0"/>
        <a:buChar char="•"/>
        <a:defRPr kumimoji="1" sz="2519" kern="1200">
          <a:solidFill>
            <a:schemeClr val="tx1"/>
          </a:solidFill>
          <a:latin typeface="+mn-lt"/>
          <a:ea typeface="+mn-ea"/>
          <a:cs typeface="+mn-cs"/>
        </a:defRPr>
      </a:lvl2pPr>
      <a:lvl3pPr marL="1199807" indent="-239961" algn="l" defTabSz="959846" rtl="0" eaLnBrk="1" latinLnBrk="0" hangingPunct="1">
        <a:lnSpc>
          <a:spcPct val="90000"/>
        </a:lnSpc>
        <a:spcBef>
          <a:spcPts val="525"/>
        </a:spcBef>
        <a:buFont typeface="Arial" panose="020B0604020202020204" pitchFamily="34" charset="0"/>
        <a:buChar char="•"/>
        <a:defRPr kumimoji="1" sz="2099" kern="1200">
          <a:solidFill>
            <a:schemeClr val="tx1"/>
          </a:solidFill>
          <a:latin typeface="+mn-lt"/>
          <a:ea typeface="+mn-ea"/>
          <a:cs typeface="+mn-cs"/>
        </a:defRPr>
      </a:lvl3pPr>
      <a:lvl4pPr marL="1679730"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4pPr>
      <a:lvl5pPr marL="2159653"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5pPr>
      <a:lvl6pPr marL="2639576"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6pPr>
      <a:lvl7pPr marL="3119498"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7pPr>
      <a:lvl8pPr marL="3599421"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8pPr>
      <a:lvl9pPr marL="4079344" indent="-239961" algn="l" defTabSz="959846" rtl="0" eaLnBrk="1" latinLnBrk="0" hangingPunct="1">
        <a:lnSpc>
          <a:spcPct val="90000"/>
        </a:lnSpc>
        <a:spcBef>
          <a:spcPts val="525"/>
        </a:spcBef>
        <a:buFont typeface="Arial" panose="020B0604020202020204" pitchFamily="34" charset="0"/>
        <a:buChar char="•"/>
        <a:defRPr kumimoji="1" sz="1889" kern="1200">
          <a:solidFill>
            <a:schemeClr val="tx1"/>
          </a:solidFill>
          <a:latin typeface="+mn-lt"/>
          <a:ea typeface="+mn-ea"/>
          <a:cs typeface="+mn-cs"/>
        </a:defRPr>
      </a:lvl9pPr>
    </p:bodyStyle>
    <p:otherStyle>
      <a:defPPr>
        <a:defRPr lang="en-US"/>
      </a:defPPr>
      <a:lvl1pPr marL="0" algn="l" defTabSz="959846" rtl="0" eaLnBrk="1" latinLnBrk="0" hangingPunct="1">
        <a:defRPr kumimoji="1" sz="1889" kern="1200">
          <a:solidFill>
            <a:schemeClr val="tx1"/>
          </a:solidFill>
          <a:latin typeface="+mn-lt"/>
          <a:ea typeface="+mn-ea"/>
          <a:cs typeface="+mn-cs"/>
        </a:defRPr>
      </a:lvl1pPr>
      <a:lvl2pPr marL="479923" algn="l" defTabSz="959846" rtl="0" eaLnBrk="1" latinLnBrk="0" hangingPunct="1">
        <a:defRPr kumimoji="1" sz="1889" kern="1200">
          <a:solidFill>
            <a:schemeClr val="tx1"/>
          </a:solidFill>
          <a:latin typeface="+mn-lt"/>
          <a:ea typeface="+mn-ea"/>
          <a:cs typeface="+mn-cs"/>
        </a:defRPr>
      </a:lvl2pPr>
      <a:lvl3pPr marL="959846" algn="l" defTabSz="959846" rtl="0" eaLnBrk="1" latinLnBrk="0" hangingPunct="1">
        <a:defRPr kumimoji="1" sz="1889" kern="1200">
          <a:solidFill>
            <a:schemeClr val="tx1"/>
          </a:solidFill>
          <a:latin typeface="+mn-lt"/>
          <a:ea typeface="+mn-ea"/>
          <a:cs typeface="+mn-cs"/>
        </a:defRPr>
      </a:lvl3pPr>
      <a:lvl4pPr marL="1439769" algn="l" defTabSz="959846" rtl="0" eaLnBrk="1" latinLnBrk="0" hangingPunct="1">
        <a:defRPr kumimoji="1" sz="1889" kern="1200">
          <a:solidFill>
            <a:schemeClr val="tx1"/>
          </a:solidFill>
          <a:latin typeface="+mn-lt"/>
          <a:ea typeface="+mn-ea"/>
          <a:cs typeface="+mn-cs"/>
        </a:defRPr>
      </a:lvl4pPr>
      <a:lvl5pPr marL="1919691" algn="l" defTabSz="959846" rtl="0" eaLnBrk="1" latinLnBrk="0" hangingPunct="1">
        <a:defRPr kumimoji="1" sz="1889" kern="1200">
          <a:solidFill>
            <a:schemeClr val="tx1"/>
          </a:solidFill>
          <a:latin typeface="+mn-lt"/>
          <a:ea typeface="+mn-ea"/>
          <a:cs typeface="+mn-cs"/>
        </a:defRPr>
      </a:lvl5pPr>
      <a:lvl6pPr marL="2399614" algn="l" defTabSz="959846" rtl="0" eaLnBrk="1" latinLnBrk="0" hangingPunct="1">
        <a:defRPr kumimoji="1" sz="1889" kern="1200">
          <a:solidFill>
            <a:schemeClr val="tx1"/>
          </a:solidFill>
          <a:latin typeface="+mn-lt"/>
          <a:ea typeface="+mn-ea"/>
          <a:cs typeface="+mn-cs"/>
        </a:defRPr>
      </a:lvl6pPr>
      <a:lvl7pPr marL="2879537" algn="l" defTabSz="959846" rtl="0" eaLnBrk="1" latinLnBrk="0" hangingPunct="1">
        <a:defRPr kumimoji="1" sz="1889" kern="1200">
          <a:solidFill>
            <a:schemeClr val="tx1"/>
          </a:solidFill>
          <a:latin typeface="+mn-lt"/>
          <a:ea typeface="+mn-ea"/>
          <a:cs typeface="+mn-cs"/>
        </a:defRPr>
      </a:lvl7pPr>
      <a:lvl8pPr marL="3359460" algn="l" defTabSz="959846" rtl="0" eaLnBrk="1" latinLnBrk="0" hangingPunct="1">
        <a:defRPr kumimoji="1" sz="1889" kern="1200">
          <a:solidFill>
            <a:schemeClr val="tx1"/>
          </a:solidFill>
          <a:latin typeface="+mn-lt"/>
          <a:ea typeface="+mn-ea"/>
          <a:cs typeface="+mn-cs"/>
        </a:defRPr>
      </a:lvl8pPr>
      <a:lvl9pPr marL="3839383" algn="l" defTabSz="959846" rtl="0" eaLnBrk="1" latinLnBrk="0" hangingPunct="1">
        <a:defRPr kumimoji="1" sz="18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9.png"/><Relationship Id="rId7" Type="http://schemas.openxmlformats.org/officeDocument/2006/relationships/image" Target="../media/image5.png"/><Relationship Id="rId12"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13.png"/><Relationship Id="rId5" Type="http://schemas.openxmlformats.org/officeDocument/2006/relationships/image" Target="../media/image31.png"/><Relationship Id="rId10" Type="http://schemas.openxmlformats.org/officeDocument/2006/relationships/image" Target="../media/image14.png"/><Relationship Id="rId4" Type="http://schemas.openxmlformats.org/officeDocument/2006/relationships/image" Target="../media/image30.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46212" y="841996"/>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kumimoji="1" lang="ja-JP" altLang="en-US" sz="4000" b="1" dirty="0">
                <a:solidFill>
                  <a:schemeClr val="tx1"/>
                </a:solidFill>
                <a:latin typeface="Meiryo UI" panose="020B0604030504040204" pitchFamily="50" charset="-128"/>
                <a:ea typeface="Meiryo UI" panose="020B0604030504040204" pitchFamily="50" charset="-128"/>
              </a:rPr>
              <a:t>令和５年度の事業報告</a:t>
            </a:r>
            <a:endParaRPr kumimoji="1" lang="en-US" altLang="ja-JP" sz="40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5608903" y="6237660"/>
            <a:ext cx="1569660" cy="865237"/>
          </a:xfrm>
          <a:prstGeom prst="rect">
            <a:avLst/>
          </a:prstGeom>
        </p:spPr>
        <p:txBody>
          <a:bodyPr wrap="none">
            <a:spAutoFit/>
          </a:bodyPr>
          <a:lstStyle/>
          <a:p>
            <a:pPr algn="ctr">
              <a:lnSpc>
                <a:spcPct val="150000"/>
              </a:lnSpc>
            </a:pPr>
            <a:r>
              <a:rPr kumimoji="1" lang="ja-JP" altLang="en-US" dirty="0">
                <a:latin typeface="Meiryo UI" panose="020B0604030504040204" pitchFamily="50" charset="-128"/>
                <a:ea typeface="Meiryo UI" panose="020B0604030504040204" pitchFamily="50" charset="-128"/>
              </a:rPr>
              <a:t>令和６年３月</a:t>
            </a:r>
            <a:endParaRPr kumimoji="1" lang="en-US" altLang="ja-JP" dirty="0">
              <a:latin typeface="Meiryo UI" panose="020B0604030504040204" pitchFamily="50" charset="-128"/>
              <a:ea typeface="Meiryo UI" panose="020B0604030504040204" pitchFamily="50" charset="-128"/>
            </a:endParaRPr>
          </a:p>
          <a:p>
            <a:pPr algn="ctr">
              <a:lnSpc>
                <a:spcPct val="150000"/>
              </a:lnSpc>
            </a:pPr>
            <a:r>
              <a:rPr kumimoji="1" lang="ja-JP" altLang="en-US" dirty="0">
                <a:latin typeface="Meiryo UI" panose="020B0604030504040204" pitchFamily="50" charset="-128"/>
                <a:ea typeface="Meiryo UI" panose="020B0604030504040204" pitchFamily="50" charset="-128"/>
              </a:rPr>
              <a:t>企画室連携課</a:t>
            </a:r>
            <a:endParaRPr kumimoji="1" lang="en-US" altLang="ja-JP"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1446212" y="2578552"/>
            <a:ext cx="9906000" cy="3516232"/>
            <a:chOff x="0" y="3470356"/>
            <a:chExt cx="9906000" cy="3516232"/>
          </a:xfrm>
        </p:grpSpPr>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8370" y="3699102"/>
              <a:ext cx="522149" cy="522149"/>
            </a:xfrm>
            <a:prstGeom prst="rect">
              <a:avLst/>
            </a:prstGeom>
          </p:spPr>
        </p:pic>
        <p:sp>
          <p:nvSpPr>
            <p:cNvPr id="6" name="テキスト ボックス 5"/>
            <p:cNvSpPr txBox="1"/>
            <p:nvPr/>
          </p:nvSpPr>
          <p:spPr>
            <a:xfrm>
              <a:off x="951066" y="5025821"/>
              <a:ext cx="8003873" cy="933974"/>
            </a:xfrm>
            <a:prstGeom prst="rect">
              <a:avLst/>
            </a:prstGeom>
            <a:noFill/>
          </p:spPr>
          <p:txBody>
            <a:bodyPr wrap="square" rtlCol="0">
              <a:spAutoFit/>
            </a:bodyPr>
            <a:lstStyle/>
            <a:p>
              <a:pPr>
                <a:lnSpc>
                  <a:spcPts val="2300"/>
                </a:lnSpc>
              </a:pPr>
              <a:r>
                <a:rPr kumimoji="1" lang="ja-JP" altLang="en-US" sz="1200"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アジェンダ”（</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）の理念に賛同し、</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年大阪・関西万博の地元都市として、</a:t>
              </a:r>
              <a:endParaRPr kumimoji="1" lang="en-US" altLang="ja-JP" sz="1200" dirty="0">
                <a:latin typeface="Meiryo UI" panose="020B0604030504040204" pitchFamily="50" charset="-128"/>
                <a:ea typeface="Meiryo UI" panose="020B0604030504040204" pitchFamily="50" charset="-128"/>
              </a:endParaRPr>
            </a:p>
            <a:p>
              <a:pPr>
                <a:lnSpc>
                  <a:spcPts val="2300"/>
                </a:lnSpc>
              </a:pPr>
              <a:r>
                <a:rPr kumimoji="1" lang="ja-JP" altLang="en-US" sz="1200" dirty="0">
                  <a:latin typeface="Meiryo UI" panose="020B0604030504040204" pitchFamily="50" charset="-128"/>
                  <a:ea typeface="Meiryo UI" panose="020B0604030504040204" pitchFamily="50" charset="-128"/>
                </a:rPr>
                <a:t>万博のテーマである「いのち輝く未来社会のデザイン」に向けて、</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ゴールの達成をめざします。</a:t>
              </a:r>
            </a:p>
          </p:txBody>
        </p:sp>
        <p:sp>
          <p:nvSpPr>
            <p:cNvPr id="7" name="テキスト ボックス 6"/>
            <p:cNvSpPr txBox="1"/>
            <p:nvPr/>
          </p:nvSpPr>
          <p:spPr>
            <a:xfrm>
              <a:off x="1729359" y="6020470"/>
              <a:ext cx="5503702" cy="818622"/>
            </a:xfrm>
            <a:prstGeom prst="rect">
              <a:avLst/>
            </a:prstGeom>
            <a:noFill/>
          </p:spPr>
          <p:txBody>
            <a:bodyPr wrap="square" rtlCol="0">
              <a:spAutoFit/>
            </a:bodyPr>
            <a:lstStyle/>
            <a:p>
              <a:pPr>
                <a:lnSpc>
                  <a:spcPct val="150000"/>
                </a:lnSpc>
              </a:pPr>
              <a:r>
                <a:rPr kumimoji="1" lang="ja-JP" altLang="en-US" sz="1100"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２．</a:t>
              </a: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8" name="正方形/長方形 7"/>
            <p:cNvSpPr/>
            <p:nvPr/>
          </p:nvSpPr>
          <p:spPr>
            <a:xfrm>
              <a:off x="0" y="3765974"/>
              <a:ext cx="9906000" cy="43875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1600" b="1" u="sng" spc="488" dirty="0">
                  <a:solidFill>
                    <a:schemeClr val="tx1"/>
                  </a:solidFill>
                  <a:latin typeface="Meiryo UI" panose="020B0604030504040204" pitchFamily="50" charset="-128"/>
                  <a:ea typeface="Meiryo UI" panose="020B0604030504040204" pitchFamily="50" charset="-128"/>
                </a:rPr>
                <a:t>大阪</a:t>
              </a:r>
              <a:r>
                <a:rPr kumimoji="1" lang="en-US" altLang="zh-TW" sz="1600" b="1" u="sng" spc="488" dirty="0">
                  <a:solidFill>
                    <a:schemeClr val="tx1"/>
                  </a:solidFill>
                  <a:latin typeface="Meiryo UI" panose="020B0604030504040204" pitchFamily="50" charset="-128"/>
                  <a:ea typeface="Meiryo UI" panose="020B0604030504040204" pitchFamily="50" charset="-128"/>
                </a:rPr>
                <a:t>SDGs</a:t>
              </a:r>
              <a:r>
                <a:rPr kumimoji="1" lang="zh-TW" altLang="en-US" sz="1600" b="1" u="sng" spc="488" dirty="0">
                  <a:solidFill>
                    <a:schemeClr val="tx1"/>
                  </a:solidFill>
                  <a:latin typeface="Meiryo UI" panose="020B0604030504040204" pitchFamily="50" charset="-128"/>
                  <a:ea typeface="Meiryo UI" panose="020B0604030504040204" pitchFamily="50" charset="-128"/>
                </a:rPr>
                <a:t>行動憲章</a:t>
              </a:r>
            </a:p>
          </p:txBody>
        </p:sp>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3970" y="3755733"/>
              <a:ext cx="522149" cy="464362"/>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066" y="4346921"/>
              <a:ext cx="455228" cy="455228"/>
            </a:xfrm>
            <a:prstGeom prst="rect">
              <a:avLst/>
            </a:prstGeom>
          </p:spPr>
        </p:pic>
        <p:pic>
          <p:nvPicPr>
            <p:cNvPr id="11" name="図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2856" y="4346921"/>
              <a:ext cx="455228" cy="455228"/>
            </a:xfrm>
            <a:prstGeom prst="rect">
              <a:avLst/>
            </a:prstGeom>
          </p:spPr>
        </p:pic>
        <p:pic>
          <p:nvPicPr>
            <p:cNvPr id="12" name="図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4646" y="4346921"/>
              <a:ext cx="455228" cy="455228"/>
            </a:xfrm>
            <a:prstGeom prst="rect">
              <a:avLst/>
            </a:prstGeom>
          </p:spPr>
        </p:pic>
        <p:pic>
          <p:nvPicPr>
            <p:cNvPr id="13" name="図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8226" y="4346921"/>
              <a:ext cx="455228" cy="455228"/>
            </a:xfrm>
            <a:prstGeom prst="rect">
              <a:avLst/>
            </a:prstGeom>
          </p:spPr>
        </p:pic>
        <p:pic>
          <p:nvPicPr>
            <p:cNvPr id="14" name="図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81806" y="4346921"/>
              <a:ext cx="455228" cy="455228"/>
            </a:xfrm>
            <a:prstGeom prst="rect">
              <a:avLst/>
            </a:prstGeom>
          </p:spPr>
        </p:pic>
        <p:pic>
          <p:nvPicPr>
            <p:cNvPr id="15" name="図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66436" y="4346921"/>
              <a:ext cx="455228" cy="455228"/>
            </a:xfrm>
            <a:prstGeom prst="rect">
              <a:avLst/>
            </a:prstGeom>
          </p:spPr>
        </p:pic>
        <p:pic>
          <p:nvPicPr>
            <p:cNvPr id="16" name="図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10016" y="4346921"/>
              <a:ext cx="455228" cy="455228"/>
            </a:xfrm>
            <a:prstGeom prst="rect">
              <a:avLst/>
            </a:prstGeom>
          </p:spPr>
        </p:pic>
        <p:pic>
          <p:nvPicPr>
            <p:cNvPr id="17" name="図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53596" y="4346921"/>
              <a:ext cx="455228" cy="455228"/>
            </a:xfrm>
            <a:prstGeom prst="rect">
              <a:avLst/>
            </a:prstGeom>
          </p:spPr>
        </p:pic>
        <p:pic>
          <p:nvPicPr>
            <p:cNvPr id="18" name="図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25386" y="4346921"/>
              <a:ext cx="455228" cy="455228"/>
            </a:xfrm>
            <a:prstGeom prst="rect">
              <a:avLst/>
            </a:prstGeom>
          </p:spPr>
        </p:pic>
        <p:pic>
          <p:nvPicPr>
            <p:cNvPr id="19" name="図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197176" y="4346921"/>
              <a:ext cx="455228" cy="455228"/>
            </a:xfrm>
            <a:prstGeom prst="rect">
              <a:avLst/>
            </a:prstGeom>
          </p:spPr>
        </p:pic>
        <p:pic>
          <p:nvPicPr>
            <p:cNvPr id="20" name="図 1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140756" y="4346921"/>
              <a:ext cx="455228" cy="455228"/>
            </a:xfrm>
            <a:prstGeom prst="rect">
              <a:avLst/>
            </a:prstGeom>
          </p:spPr>
        </p:pic>
        <p:pic>
          <p:nvPicPr>
            <p:cNvPr id="21" name="図 2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084336" y="4346921"/>
              <a:ext cx="455228" cy="455228"/>
            </a:xfrm>
            <a:prstGeom prst="rect">
              <a:avLst/>
            </a:prstGeom>
          </p:spPr>
        </p:pic>
        <p:pic>
          <p:nvPicPr>
            <p:cNvPr id="22" name="図 2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668966" y="4346921"/>
              <a:ext cx="455228" cy="455228"/>
            </a:xfrm>
            <a:prstGeom prst="rect">
              <a:avLst/>
            </a:prstGeom>
          </p:spPr>
        </p:pic>
        <p:pic>
          <p:nvPicPr>
            <p:cNvPr id="23" name="図 22"/>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612546" y="4346921"/>
              <a:ext cx="455228" cy="455228"/>
            </a:xfrm>
            <a:prstGeom prst="rect">
              <a:avLst/>
            </a:prstGeom>
          </p:spPr>
        </p:pic>
        <p:pic>
          <p:nvPicPr>
            <p:cNvPr id="24" name="図 2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556126" y="4346921"/>
              <a:ext cx="455228" cy="455228"/>
            </a:xfrm>
            <a:prstGeom prst="rect">
              <a:avLst/>
            </a:prstGeom>
          </p:spPr>
        </p:pic>
        <p:pic>
          <p:nvPicPr>
            <p:cNvPr id="25" name="図 2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027916" y="4346921"/>
              <a:ext cx="455228" cy="455228"/>
            </a:xfrm>
            <a:prstGeom prst="rect">
              <a:avLst/>
            </a:prstGeom>
          </p:spPr>
        </p:pic>
        <p:pic>
          <p:nvPicPr>
            <p:cNvPr id="26" name="図 25"/>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499711" y="4346921"/>
              <a:ext cx="455228" cy="455228"/>
            </a:xfrm>
            <a:prstGeom prst="rect">
              <a:avLst/>
            </a:prstGeom>
          </p:spPr>
        </p:pic>
        <p:sp>
          <p:nvSpPr>
            <p:cNvPr id="27" name="正方形/長方形 26"/>
            <p:cNvSpPr/>
            <p:nvPr/>
          </p:nvSpPr>
          <p:spPr>
            <a:xfrm>
              <a:off x="657225" y="3470356"/>
              <a:ext cx="8580591" cy="3516232"/>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sp>
        <p:nvSpPr>
          <p:cNvPr id="28" name="正方形/長方形 27">
            <a:extLst>
              <a:ext uri="{FF2B5EF4-FFF2-40B4-BE49-F238E27FC236}">
                <a16:creationId xmlns:a16="http://schemas.microsoft.com/office/drawing/2014/main" id="{5C9DFC2F-892D-441D-B72B-2658157091AB}"/>
              </a:ext>
            </a:extLst>
          </p:cNvPr>
          <p:cNvSpPr/>
          <p:nvPr/>
        </p:nvSpPr>
        <p:spPr>
          <a:xfrm>
            <a:off x="8758163" y="6085744"/>
            <a:ext cx="1954381" cy="271036"/>
          </a:xfrm>
          <a:prstGeom prst="rect">
            <a:avLst/>
          </a:prstGeom>
        </p:spPr>
        <p:txBody>
          <a:bodyPr wrap="none">
            <a:spAutoFit/>
          </a:bodyPr>
          <a:lstStyle/>
          <a:p>
            <a:pPr>
              <a:lnSpc>
                <a:spcPct val="150000"/>
              </a:lnSpc>
            </a:pPr>
            <a:r>
              <a:rPr lang="en-US" altLang="ja-JP" sz="900" dirty="0">
                <a:latin typeface="+mn-ea"/>
              </a:rPr>
              <a:t>2021</a:t>
            </a:r>
            <a:r>
              <a:rPr lang="ja-JP" altLang="en-US" sz="900" dirty="0">
                <a:latin typeface="+mn-ea"/>
              </a:rPr>
              <a:t>年（令和</a:t>
            </a:r>
            <a:r>
              <a:rPr lang="en-US" altLang="ja-JP" sz="900" dirty="0">
                <a:latin typeface="+mn-ea"/>
              </a:rPr>
              <a:t>3</a:t>
            </a:r>
            <a:r>
              <a:rPr lang="ja-JP" altLang="en-US" sz="900" dirty="0">
                <a:latin typeface="+mn-ea"/>
              </a:rPr>
              <a:t>年）</a:t>
            </a:r>
            <a:r>
              <a:rPr lang="en-US" altLang="ja-JP" sz="900" dirty="0">
                <a:latin typeface="+mn-ea"/>
              </a:rPr>
              <a:t>1</a:t>
            </a:r>
            <a:r>
              <a:rPr lang="ja-JP" altLang="en-US" sz="900" dirty="0">
                <a:latin typeface="+mn-ea"/>
              </a:rPr>
              <a:t>月</a:t>
            </a:r>
            <a:r>
              <a:rPr lang="en-US" altLang="ja-JP" sz="900" dirty="0">
                <a:latin typeface="+mn-ea"/>
              </a:rPr>
              <a:t>22</a:t>
            </a:r>
            <a:r>
              <a:rPr lang="ja-JP" altLang="en-US" sz="900" dirty="0">
                <a:latin typeface="+mn-ea"/>
              </a:rPr>
              <a:t>日 策定</a:t>
            </a:r>
            <a:endParaRPr lang="en-US" altLang="ja-JP" sz="900" dirty="0">
              <a:latin typeface="+mn-ea"/>
            </a:endParaRPr>
          </a:p>
        </p:txBody>
      </p:sp>
      <p:graphicFrame>
        <p:nvGraphicFramePr>
          <p:cNvPr id="29" name="表 28">
            <a:extLst>
              <a:ext uri="{FF2B5EF4-FFF2-40B4-BE49-F238E27FC236}">
                <a16:creationId xmlns:a16="http://schemas.microsoft.com/office/drawing/2014/main" id="{1D3E4DC8-8187-46C6-BEEB-317FB681DB8B}"/>
              </a:ext>
            </a:extLst>
          </p:cNvPr>
          <p:cNvGraphicFramePr>
            <a:graphicFrameLocks noGrp="1"/>
          </p:cNvGraphicFramePr>
          <p:nvPr>
            <p:extLst>
              <p:ext uri="{D42A27DB-BD31-4B8C-83A1-F6EECF244321}">
                <p14:modId xmlns:p14="http://schemas.microsoft.com/office/powerpoint/2010/main" val="2262970251"/>
              </p:ext>
            </p:extLst>
          </p:nvPr>
        </p:nvGraphicFramePr>
        <p:xfrm>
          <a:off x="10106955" y="188890"/>
          <a:ext cx="2405336" cy="462178"/>
        </p:xfrm>
        <a:graphic>
          <a:graphicData uri="http://schemas.openxmlformats.org/drawingml/2006/table">
            <a:tbl>
              <a:tblPr firstRow="1" bandRow="1">
                <a:tableStyleId>{5C22544A-7EE6-4342-B048-85BDC9FD1C3A}</a:tableStyleId>
              </a:tblPr>
              <a:tblGrid>
                <a:gridCol w="1202668">
                  <a:extLst>
                    <a:ext uri="{9D8B030D-6E8A-4147-A177-3AD203B41FA5}">
                      <a16:colId xmlns:a16="http://schemas.microsoft.com/office/drawing/2014/main" val="526443587"/>
                    </a:ext>
                  </a:extLst>
                </a:gridCol>
                <a:gridCol w="1202668">
                  <a:extLst>
                    <a:ext uri="{9D8B030D-6E8A-4147-A177-3AD203B41FA5}">
                      <a16:colId xmlns:a16="http://schemas.microsoft.com/office/drawing/2014/main" val="3631240380"/>
                    </a:ext>
                  </a:extLst>
                </a:gridCol>
              </a:tblGrid>
              <a:tr h="243418">
                <a:tc gridSpan="2">
                  <a:txBody>
                    <a:bodyPr/>
                    <a:lstStyle/>
                    <a:p>
                      <a:pPr algn="ctr"/>
                      <a:r>
                        <a:rPr kumimoji="1" lang="zh-TW" altLang="en-US" sz="800" b="0" dirty="0">
                          <a:solidFill>
                            <a:schemeClr val="tx1"/>
                          </a:solidFill>
                          <a:latin typeface="Meiryo UI" panose="020B0604030504040204" pitchFamily="50" charset="-128"/>
                          <a:ea typeface="Meiryo UI" panose="020B0604030504040204" pitchFamily="50" charset="-128"/>
                        </a:rPr>
                        <a:t>令和</a:t>
                      </a:r>
                      <a:r>
                        <a:rPr kumimoji="1" lang="en-US" altLang="ja-JP" sz="800" b="0" dirty="0">
                          <a:solidFill>
                            <a:schemeClr val="tx1"/>
                          </a:solidFill>
                          <a:latin typeface="Meiryo UI" panose="020B0604030504040204" pitchFamily="50" charset="-128"/>
                          <a:ea typeface="Meiryo UI" panose="020B0604030504040204" pitchFamily="50" charset="-128"/>
                        </a:rPr>
                        <a:t>5</a:t>
                      </a:r>
                      <a:r>
                        <a:rPr kumimoji="1" lang="zh-TW" altLang="en-US" sz="800" b="0" dirty="0">
                          <a:solidFill>
                            <a:schemeClr val="tx1"/>
                          </a:solidFill>
                          <a:latin typeface="Meiryo UI" panose="020B0604030504040204" pitchFamily="50" charset="-128"/>
                          <a:ea typeface="Meiryo UI" panose="020B0604030504040204" pitchFamily="50" charset="-128"/>
                        </a:rPr>
                        <a:t>年度 大阪府</a:t>
                      </a:r>
                      <a:r>
                        <a:rPr kumimoji="1" lang="en-US" altLang="zh-TW" sz="800" b="0" dirty="0">
                          <a:solidFill>
                            <a:schemeClr val="tx1"/>
                          </a:solidFill>
                          <a:latin typeface="Meiryo UI" panose="020B0604030504040204" pitchFamily="50" charset="-128"/>
                          <a:ea typeface="Meiryo UI" panose="020B0604030504040204" pitchFamily="50" charset="-128"/>
                        </a:rPr>
                        <a:t>SDGs</a:t>
                      </a:r>
                      <a:r>
                        <a:rPr kumimoji="1" lang="zh-TW" altLang="en-US" sz="800" b="0" dirty="0">
                          <a:solidFill>
                            <a:schemeClr val="tx1"/>
                          </a:solidFill>
                          <a:latin typeface="Meiryo UI" panose="020B0604030504040204" pitchFamily="50" charset="-128"/>
                          <a:ea typeface="Meiryo UI" panose="020B0604030504040204" pitchFamily="50" charset="-128"/>
                        </a:rPr>
                        <a:t>有識者会議（第</a:t>
                      </a:r>
                      <a:r>
                        <a:rPr kumimoji="1" lang="en-US" altLang="ja-JP" sz="800" b="0" dirty="0">
                          <a:solidFill>
                            <a:schemeClr val="tx1"/>
                          </a:solidFill>
                          <a:latin typeface="Meiryo UI" panose="020B0604030504040204" pitchFamily="50" charset="-128"/>
                          <a:ea typeface="Meiryo UI" panose="020B0604030504040204" pitchFamily="50" charset="-128"/>
                        </a:rPr>
                        <a:t>1</a:t>
                      </a:r>
                      <a:r>
                        <a:rPr kumimoji="1" lang="zh-TW" altLang="en-US" sz="800" b="0" dirty="0">
                          <a:solidFill>
                            <a:schemeClr val="tx1"/>
                          </a:solidFill>
                          <a:latin typeface="Meiryo UI" panose="020B0604030504040204" pitchFamily="50" charset="-128"/>
                          <a:ea typeface="Meiryo UI" panose="020B0604030504040204" pitchFamily="50" charset="-128"/>
                        </a:rPr>
                        <a:t>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tc>
                <a:extLst>
                  <a:ext uri="{0D108BD9-81ED-4DB2-BD59-A6C34878D82A}">
                    <a16:rowId xmlns:a16="http://schemas.microsoft.com/office/drawing/2014/main" val="935248060"/>
                  </a:ext>
                </a:extLst>
              </a:tr>
              <a:tr h="218760">
                <a:tc>
                  <a:txBody>
                    <a:bodyPr/>
                    <a:lstStyle/>
                    <a:p>
                      <a:pPr algn="ctr"/>
                      <a:r>
                        <a:rPr kumimoji="1" lang="ja-JP" altLang="en-US" sz="800" b="0" dirty="0">
                          <a:latin typeface="Meiryo UI" panose="020B0604030504040204" pitchFamily="50" charset="-128"/>
                          <a:ea typeface="Meiryo UI" panose="020B0604030504040204" pitchFamily="50" charset="-128"/>
                        </a:rPr>
                        <a:t>令和</a:t>
                      </a:r>
                      <a:r>
                        <a:rPr kumimoji="1" lang="en-US" altLang="ja-JP" sz="800" b="0" dirty="0">
                          <a:latin typeface="Meiryo UI" panose="020B0604030504040204" pitchFamily="50" charset="-128"/>
                          <a:ea typeface="Meiryo UI" panose="020B0604030504040204" pitchFamily="50" charset="-128"/>
                        </a:rPr>
                        <a:t>6</a:t>
                      </a:r>
                      <a:r>
                        <a:rPr kumimoji="1" lang="ja-JP" altLang="en-US" sz="800" b="0" dirty="0">
                          <a:latin typeface="Meiryo UI" panose="020B0604030504040204" pitchFamily="50" charset="-128"/>
                          <a:ea typeface="Meiryo UI" panose="020B0604030504040204" pitchFamily="50" charset="-128"/>
                        </a:rPr>
                        <a:t>年</a:t>
                      </a:r>
                      <a:r>
                        <a:rPr kumimoji="1" lang="en-US" altLang="ja-JP" sz="800" b="0" dirty="0">
                          <a:latin typeface="Meiryo UI" panose="020B0604030504040204" pitchFamily="50" charset="-128"/>
                          <a:ea typeface="Meiryo UI" panose="020B0604030504040204" pitchFamily="50" charset="-128"/>
                        </a:rPr>
                        <a:t>3</a:t>
                      </a:r>
                      <a:r>
                        <a:rPr kumimoji="1" lang="ja-JP" altLang="en-US" sz="800" b="0" dirty="0">
                          <a:latin typeface="Meiryo UI" panose="020B0604030504040204" pitchFamily="50" charset="-128"/>
                          <a:ea typeface="Meiryo UI" panose="020B0604030504040204" pitchFamily="50" charset="-128"/>
                        </a:rPr>
                        <a:t>月</a:t>
                      </a:r>
                      <a:r>
                        <a:rPr kumimoji="1" lang="en-US" altLang="ja-JP" sz="800" b="0" dirty="0">
                          <a:latin typeface="Meiryo UI" panose="020B0604030504040204" pitchFamily="50" charset="-128"/>
                          <a:ea typeface="Meiryo UI" panose="020B0604030504040204" pitchFamily="50" charset="-128"/>
                        </a:rPr>
                        <a:t>26</a:t>
                      </a:r>
                      <a:r>
                        <a:rPr kumimoji="1" lang="ja-JP" altLang="en-US" sz="800" b="0" dirty="0">
                          <a:latin typeface="Meiryo UI" panose="020B0604030504040204" pitchFamily="50" charset="-128"/>
                          <a:ea typeface="Meiryo UI" panose="020B0604030504040204" pitchFamily="50" charset="-128"/>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b="0" dirty="0">
                          <a:latin typeface="Meiryo UI" panose="020B0604030504040204" pitchFamily="50" charset="-128"/>
                          <a:ea typeface="Meiryo UI" panose="020B0604030504040204" pitchFamily="50" charset="-128"/>
                        </a:rPr>
                        <a:t>資料</a:t>
                      </a:r>
                      <a:r>
                        <a:rPr kumimoji="1" lang="en-US" altLang="ja-JP" sz="800" b="0" dirty="0">
                          <a:latin typeface="Meiryo UI" panose="020B0604030504040204" pitchFamily="50" charset="-128"/>
                          <a:ea typeface="Meiryo UI" panose="020B0604030504040204" pitchFamily="50" charset="-128"/>
                        </a:rPr>
                        <a:t>1</a:t>
                      </a:r>
                      <a:endParaRPr kumimoji="1" lang="ja-JP" altLang="en-US" sz="8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7896554"/>
                  </a:ext>
                </a:extLst>
              </a:tr>
            </a:tbl>
          </a:graphicData>
        </a:graphic>
      </p:graphicFrame>
    </p:spTree>
    <p:extLst>
      <p:ext uri="{BB962C8B-B14F-4D97-AF65-F5344CB8AC3E}">
        <p14:creationId xmlns:p14="http://schemas.microsoft.com/office/powerpoint/2010/main" val="1646537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803892" y="986399"/>
            <a:ext cx="11692908" cy="5991384"/>
          </a:xfrm>
          <a:prstGeom prst="rect">
            <a:avLst/>
          </a:prstGeom>
          <a:solidFill>
            <a:schemeClr val="bg1">
              <a:lumMod val="95000"/>
            </a:schemeClr>
          </a:solidFill>
        </p:spPr>
        <p:txBody>
          <a:bodyPr wrap="square">
            <a:spAutoFit/>
          </a:bodyPr>
          <a:lstStyle/>
          <a:p>
            <a:pPr indent="85725">
              <a:spcBef>
                <a:spcPts val="1200"/>
              </a:spcBef>
            </a:pPr>
            <a:r>
              <a:rPr lang="ja-JP" altLang="en-US" sz="1400" b="1" dirty="0">
                <a:latin typeface="Meiryo UI" panose="020B0604030504040204" pitchFamily="50" charset="-128"/>
                <a:ea typeface="Meiryo UI" panose="020B0604030504040204" pitchFamily="50" charset="-128"/>
              </a:rPr>
              <a:t>〇 </a:t>
            </a:r>
            <a:r>
              <a:rPr lang="en-US" altLang="ja-JP" sz="1400" b="1" dirty="0">
                <a:latin typeface="Meiryo UI" panose="020B0604030504040204" pitchFamily="50" charset="-128"/>
                <a:ea typeface="Meiryo UI" panose="020B0604030504040204" pitchFamily="50" charset="-128"/>
              </a:rPr>
              <a:t>SDGs</a:t>
            </a:r>
            <a:r>
              <a:rPr lang="ja-JP" altLang="en-US" sz="1400" b="1" dirty="0">
                <a:latin typeface="Meiryo UI" panose="020B0604030504040204" pitchFamily="50" charset="-128"/>
                <a:ea typeface="Meiryo UI" panose="020B0604030504040204" pitchFamily="50" charset="-128"/>
              </a:rPr>
              <a:t>未来都市の選定に向けた市町村への支援</a:t>
            </a:r>
            <a:endParaRPr lang="en-US" altLang="ja-JP" sz="1400" b="1" dirty="0">
              <a:latin typeface="Meiryo UI" panose="020B0604030504040204" pitchFamily="50" charset="-128"/>
              <a:ea typeface="Meiryo UI" panose="020B0604030504040204" pitchFamily="50" charset="-128"/>
            </a:endParaRPr>
          </a:p>
          <a:p>
            <a:pPr indent="357188">
              <a:spcBef>
                <a:spcPts val="488"/>
              </a:spcBef>
            </a:pPr>
            <a:r>
              <a:rPr lang="ja-JP" altLang="en-US" sz="1200" dirty="0">
                <a:latin typeface="Meiryo UI" panose="020B0604030504040204" pitchFamily="50" charset="-128"/>
                <a:ea typeface="Meiryo UI" panose="020B0604030504040204" pitchFamily="50" charset="-128"/>
              </a:rPr>
              <a:t>⇒提案に向けサポートを実施</a:t>
            </a:r>
            <a:endParaRPr lang="en-US" altLang="ja-JP" sz="1200" dirty="0">
              <a:latin typeface="Meiryo UI" panose="020B0604030504040204" pitchFamily="50" charset="-128"/>
              <a:ea typeface="Meiryo UI" panose="020B0604030504040204" pitchFamily="50" charset="-128"/>
            </a:endParaRPr>
          </a:p>
          <a:p>
            <a:pPr indent="542925">
              <a:spcBef>
                <a:spcPts val="488"/>
              </a:spcBef>
            </a:pPr>
            <a:r>
              <a:rPr lang="ja-JP" altLang="en-US" sz="1200" dirty="0">
                <a:latin typeface="Meiryo UI" panose="020B0604030504040204" pitchFamily="50" charset="-128"/>
                <a:ea typeface="Meiryo UI" panose="020B0604030504040204" pitchFamily="50" charset="-128"/>
              </a:rPr>
              <a:t>未来都市への提案にあたって、大阪府の協力を希望する市町村に対して適宜サポートを実施中</a:t>
            </a:r>
            <a:endParaRPr lang="en-US" altLang="ja-JP" sz="12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1200"/>
              </a:spcBef>
            </a:pPr>
            <a:r>
              <a:rPr lang="ja-JP" altLang="en-US" sz="1400" b="1" u="sng" dirty="0">
                <a:latin typeface="Meiryo UI" panose="020B0604030504040204" pitchFamily="50" charset="-128"/>
                <a:ea typeface="Meiryo UI" panose="020B0604030504040204" pitchFamily="50" charset="-128"/>
              </a:rPr>
              <a:t>〇 </a:t>
            </a:r>
            <a:r>
              <a:rPr lang="en-US" altLang="ja-JP" sz="1400" b="1" u="sng" dirty="0">
                <a:latin typeface="Meiryo UI" panose="020B0604030504040204" pitchFamily="50" charset="-128"/>
                <a:ea typeface="Meiryo UI" panose="020B0604030504040204" pitchFamily="50" charset="-128"/>
              </a:rPr>
              <a:t>SDGs</a:t>
            </a:r>
            <a:r>
              <a:rPr lang="ja-JP" altLang="en-US" sz="1400" b="1" u="sng" dirty="0">
                <a:latin typeface="Meiryo UI" panose="020B0604030504040204" pitchFamily="50" charset="-128"/>
                <a:ea typeface="Meiryo UI" panose="020B0604030504040204" pitchFamily="50" charset="-128"/>
              </a:rPr>
              <a:t>未来都市意見交換会</a:t>
            </a:r>
            <a:endParaRPr lang="en-US" altLang="ja-JP" sz="1400" b="1" u="sng" dirty="0">
              <a:latin typeface="Meiryo UI" panose="020B0604030504040204" pitchFamily="50" charset="-128"/>
              <a:ea typeface="Meiryo UI" panose="020B0604030504040204" pitchFamily="50" charset="-128"/>
            </a:endParaRPr>
          </a:p>
          <a:p>
            <a:pPr indent="357188">
              <a:spcBef>
                <a:spcPts val="600"/>
              </a:spcBef>
              <a:spcAft>
                <a:spcPts val="488"/>
              </a:spcAft>
            </a:pPr>
            <a:r>
              <a:rPr lang="ja-JP" altLang="en-US" sz="1200" dirty="0">
                <a:latin typeface="Meiryo UI" panose="020B0604030504040204" pitchFamily="50" charset="-128"/>
                <a:ea typeface="Meiryo UI" panose="020B0604030504040204" pitchFamily="50" charset="-128"/>
              </a:rPr>
              <a:t>実施日　　</a:t>
            </a:r>
            <a:r>
              <a:rPr lang="en-US" altLang="ja-JP" sz="1200" dirty="0">
                <a:latin typeface="Meiryo UI" panose="020B0604030504040204" pitchFamily="50" charset="-128"/>
                <a:ea typeface="Meiryo UI" panose="020B0604030504040204" pitchFamily="50" charset="-128"/>
              </a:rPr>
              <a:t>R</a:t>
            </a:r>
            <a:r>
              <a:rPr lang="ja-JP" altLang="en-US" sz="1200" dirty="0">
                <a:latin typeface="Meiryo UI" panose="020B0604030504040204" pitchFamily="50" charset="-128"/>
                <a:ea typeface="Meiryo UI" panose="020B0604030504040204" pitchFamily="50" charset="-128"/>
              </a:rPr>
              <a:t>６年３月</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日</a:t>
            </a:r>
            <a:endParaRPr lang="en-US" altLang="ja-JP" sz="1200" dirty="0">
              <a:latin typeface="Meiryo UI" panose="020B0604030504040204" pitchFamily="50" charset="-128"/>
              <a:ea typeface="Meiryo UI" panose="020B0604030504040204" pitchFamily="50" charset="-128"/>
            </a:endParaRPr>
          </a:p>
          <a:p>
            <a:pPr indent="357188">
              <a:spcAft>
                <a:spcPts val="488"/>
              </a:spcAft>
            </a:pPr>
            <a:r>
              <a:rPr lang="ja-JP" altLang="en-US" sz="1200" dirty="0">
                <a:latin typeface="Meiryo UI" panose="020B0604030504040204" pitchFamily="50" charset="-128"/>
                <a:ea typeface="Meiryo UI" panose="020B0604030504040204" pitchFamily="50" charset="-128"/>
              </a:rPr>
              <a:t>参加者　　大阪府、大阪市、堺市、豊中市、富田林市、阪南市（</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未来都市）</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枚方市（他団体の取組に関心のある自治体）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内閣府（</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未来都市担当）</a:t>
            </a:r>
            <a:endParaRPr lang="en-US" altLang="ja-JP" sz="1200" dirty="0">
              <a:latin typeface="Meiryo UI" panose="020B0604030504040204" pitchFamily="50" charset="-128"/>
              <a:ea typeface="Meiryo UI" panose="020B0604030504040204" pitchFamily="50" charset="-128"/>
            </a:endParaRPr>
          </a:p>
          <a:p>
            <a:pPr indent="357188">
              <a:spcBef>
                <a:spcPts val="600"/>
              </a:spcBef>
              <a:spcAft>
                <a:spcPts val="488"/>
              </a:spcAft>
            </a:pPr>
            <a:r>
              <a:rPr lang="ja-JP" altLang="en-US" sz="1200" dirty="0">
                <a:latin typeface="Meiryo UI" panose="020B0604030504040204" pitchFamily="50" charset="-128"/>
                <a:ea typeface="Meiryo UI" panose="020B0604030504040204" pitchFamily="50" charset="-128"/>
              </a:rPr>
              <a:t>会　場　　株式会社イトーキ大阪オフィス</a:t>
            </a:r>
            <a:endParaRPr lang="en-US" altLang="ja-JP" sz="1200" dirty="0">
              <a:latin typeface="Meiryo UI" panose="020B0604030504040204" pitchFamily="50" charset="-128"/>
              <a:ea typeface="Meiryo UI" panose="020B0604030504040204" pitchFamily="50" charset="-128"/>
            </a:endParaRPr>
          </a:p>
          <a:p>
            <a:pPr indent="357188">
              <a:spcBef>
                <a:spcPts val="600"/>
              </a:spcBef>
              <a:spcAft>
                <a:spcPts val="488"/>
              </a:spcAft>
            </a:pPr>
            <a:r>
              <a:rPr lang="ja-JP" altLang="en-US" sz="1200" dirty="0">
                <a:latin typeface="Meiryo UI" panose="020B0604030504040204" pitchFamily="50" charset="-128"/>
                <a:ea typeface="Meiryo UI" panose="020B0604030504040204" pitchFamily="50" charset="-128"/>
              </a:rPr>
              <a:t>　➢意見交換当日は、</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に積極的に取り組む府内企業イトーキの協力を得て、</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企業の</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を学ぶ見学ツアーもセットで開催。</a:t>
            </a:r>
            <a:endParaRPr lang="en-US" altLang="ja-JP" sz="1200" dirty="0">
              <a:latin typeface="Meiryo UI" panose="020B0604030504040204" pitchFamily="50" charset="-128"/>
              <a:ea typeface="Meiryo UI" panose="020B0604030504040204" pitchFamily="50" charset="-128"/>
            </a:endParaRPr>
          </a:p>
          <a:p>
            <a:pPr indent="985838"/>
            <a:endParaRPr lang="en-US" altLang="ja-JP" sz="1200" dirty="0">
              <a:latin typeface="Meiryo UI" panose="020B0604030504040204" pitchFamily="50" charset="-128"/>
              <a:ea typeface="Meiryo UI" panose="020B0604030504040204" pitchFamily="50" charset="-128"/>
            </a:endParaRPr>
          </a:p>
          <a:p>
            <a:pPr indent="985838"/>
            <a:endParaRPr lang="en-US" altLang="ja-JP" sz="1200" dirty="0">
              <a:latin typeface="Meiryo UI" panose="020B0604030504040204" pitchFamily="50" charset="-128"/>
              <a:ea typeface="Meiryo UI" panose="020B0604030504040204" pitchFamily="50" charset="-128"/>
            </a:endParaRPr>
          </a:p>
          <a:p>
            <a:pPr indent="985838"/>
            <a:endParaRPr lang="en-US" altLang="ja-JP" sz="1200"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082219091"/>
              </p:ext>
            </p:extLst>
          </p:nvPr>
        </p:nvGraphicFramePr>
        <p:xfrm>
          <a:off x="1500421" y="1795499"/>
          <a:ext cx="7616456" cy="2468880"/>
        </p:xfrm>
        <a:graphic>
          <a:graphicData uri="http://schemas.openxmlformats.org/drawingml/2006/table">
            <a:tbl>
              <a:tblPr firstRow="1" bandRow="1">
                <a:tableStyleId>{93296810-A885-4BE3-A3E7-6D5BEEA58F35}</a:tableStyleId>
              </a:tblPr>
              <a:tblGrid>
                <a:gridCol w="955382">
                  <a:extLst>
                    <a:ext uri="{9D8B030D-6E8A-4147-A177-3AD203B41FA5}">
                      <a16:colId xmlns:a16="http://schemas.microsoft.com/office/drawing/2014/main" val="3860438439"/>
                    </a:ext>
                  </a:extLst>
                </a:gridCol>
                <a:gridCol w="1502202">
                  <a:extLst>
                    <a:ext uri="{9D8B030D-6E8A-4147-A177-3AD203B41FA5}">
                      <a16:colId xmlns:a16="http://schemas.microsoft.com/office/drawing/2014/main" val="80126220"/>
                    </a:ext>
                  </a:extLst>
                </a:gridCol>
                <a:gridCol w="1400576">
                  <a:extLst>
                    <a:ext uri="{9D8B030D-6E8A-4147-A177-3AD203B41FA5}">
                      <a16:colId xmlns:a16="http://schemas.microsoft.com/office/drawing/2014/main" val="3917699888"/>
                    </a:ext>
                  </a:extLst>
                </a:gridCol>
                <a:gridCol w="1904268">
                  <a:extLst>
                    <a:ext uri="{9D8B030D-6E8A-4147-A177-3AD203B41FA5}">
                      <a16:colId xmlns:a16="http://schemas.microsoft.com/office/drawing/2014/main" val="2088348492"/>
                    </a:ext>
                  </a:extLst>
                </a:gridCol>
                <a:gridCol w="927702">
                  <a:extLst>
                    <a:ext uri="{9D8B030D-6E8A-4147-A177-3AD203B41FA5}">
                      <a16:colId xmlns:a16="http://schemas.microsoft.com/office/drawing/2014/main" val="332229268"/>
                    </a:ext>
                  </a:extLst>
                </a:gridCol>
                <a:gridCol w="926326">
                  <a:extLst>
                    <a:ext uri="{9D8B030D-6E8A-4147-A177-3AD203B41FA5}">
                      <a16:colId xmlns:a16="http://schemas.microsoft.com/office/drawing/2014/main" val="2711062671"/>
                    </a:ext>
                  </a:extLst>
                </a:gridCol>
              </a:tblGrid>
              <a:tr h="165331">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未来都市 選定件数</a:t>
                      </a:r>
                      <a:endParaRPr kumimoji="1" lang="en-US" altLang="ja-JP"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rPr>
                        <a:t>（うち、モデル事業）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100" dirty="0">
                          <a:latin typeface="Meiryo UI" panose="020B0604030504040204" pitchFamily="50" charset="-128"/>
                          <a:ea typeface="Meiryo UI" panose="020B0604030504040204" pitchFamily="50" charset="-128"/>
                        </a:rPr>
                        <a:t>府域の選定状況</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100" dirty="0">
                          <a:latin typeface="Meiryo UI" panose="020B0604030504040204" pitchFamily="50" charset="-128"/>
                          <a:ea typeface="Meiryo UI" panose="020B0604030504040204" pitchFamily="50" charset="-128"/>
                        </a:rPr>
                        <a:t>未来都市</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モデル事業</a:t>
                      </a:r>
                    </a:p>
                  </a:txBody>
                  <a:tcPr anchor="ctr"/>
                </a:tc>
                <a:extLst>
                  <a:ext uri="{0D108BD9-81ED-4DB2-BD59-A6C34878D82A}">
                    <a16:rowId xmlns:a16="http://schemas.microsoft.com/office/drawing/2014/main" val="1998978024"/>
                  </a:ext>
                </a:extLst>
              </a:tr>
              <a:tr h="165331">
                <a:tc>
                  <a:txBody>
                    <a:bodyPr/>
                    <a:lstStyle/>
                    <a:p>
                      <a:pPr algn="ctr"/>
                      <a:r>
                        <a:rPr kumimoji="1" lang="en-US" altLang="ja-JP" sz="1200" dirty="0">
                          <a:latin typeface="Meiryo UI" panose="020B0604030504040204" pitchFamily="50" charset="-128"/>
                          <a:ea typeface="Meiryo UI" panose="020B0604030504040204" pitchFamily="50" charset="-128"/>
                        </a:rPr>
                        <a:t>2018</a:t>
                      </a:r>
                      <a:r>
                        <a:rPr kumimoji="1" lang="ja-JP" altLang="en-US" sz="12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rPr>
                        <a:t>都市</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堺市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200" dirty="0">
                          <a:latin typeface="Meiryo UI" panose="020B0604030504040204" pitchFamily="50" charset="-128"/>
                          <a:ea typeface="Meiryo UI" panose="020B0604030504040204" pitchFamily="50" charset="-128"/>
                        </a:rPr>
                        <a:t>〇</a:t>
                      </a:r>
                    </a:p>
                  </a:txBody>
                  <a:tcPr anchor="ct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15208469"/>
                  </a:ext>
                </a:extLst>
              </a:tr>
              <a:tr h="165331">
                <a:tc>
                  <a:txBody>
                    <a:bodyPr/>
                    <a:lstStyle/>
                    <a:p>
                      <a:pPr algn="ctr"/>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31</a:t>
                      </a:r>
                      <a:r>
                        <a:rPr kumimoji="1" lang="ja-JP" altLang="en-US" sz="1200" dirty="0">
                          <a:latin typeface="Meiryo UI" panose="020B0604030504040204" pitchFamily="50" charset="-128"/>
                          <a:ea typeface="Meiryo UI" panose="020B0604030504040204" pitchFamily="50" charset="-128"/>
                        </a:rPr>
                        <a:t>都市</a:t>
                      </a:r>
                    </a:p>
                  </a:txBody>
                  <a:tcPr anchor="ctr"/>
                </a:tc>
                <a:tc>
                  <a:txBody>
                    <a:bodyPr/>
                    <a:lstStyle/>
                    <a:p>
                      <a:pPr algn="ct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200" dirty="0" err="1">
                          <a:latin typeface="Meiryo UI" panose="020B0604030504040204" pitchFamily="50" charset="-128"/>
                          <a:ea typeface="Meiryo UI" panose="020B0604030504040204" pitchFamily="50" charset="-128"/>
                        </a:rPr>
                        <a:t>ー</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04144533"/>
                  </a:ext>
                </a:extLst>
              </a:tr>
              <a:tr h="165331">
                <a:tc rowSpan="3">
                  <a:txBody>
                    <a:bodyPr/>
                    <a:lstStyle/>
                    <a:p>
                      <a:pPr algn="ctr"/>
                      <a:r>
                        <a:rPr kumimoji="1" lang="en-US" altLang="ja-JP" sz="1200" dirty="0">
                          <a:latin typeface="Meiryo UI" panose="020B0604030504040204" pitchFamily="50" charset="-128"/>
                          <a:ea typeface="Meiryo UI" panose="020B0604030504040204" pitchFamily="50" charset="-128"/>
                        </a:rPr>
                        <a:t>2020</a:t>
                      </a:r>
                      <a:r>
                        <a:rPr kumimoji="1" lang="ja-JP" altLang="en-US" sz="1200" dirty="0">
                          <a:latin typeface="Meiryo UI" panose="020B0604030504040204" pitchFamily="50" charset="-128"/>
                          <a:ea typeface="Meiryo UI" panose="020B0604030504040204" pitchFamily="50" charset="-128"/>
                        </a:rPr>
                        <a:t>年度</a:t>
                      </a:r>
                    </a:p>
                  </a:txBody>
                  <a:tcPr anchor="ctr"/>
                </a:tc>
                <a:tc rowSpan="3">
                  <a:txBody>
                    <a:bodyPr/>
                    <a:lstStyle/>
                    <a:p>
                      <a:pPr algn="ctr"/>
                      <a:r>
                        <a:rPr kumimoji="1" lang="en-US" altLang="ja-JP" sz="1200" dirty="0">
                          <a:latin typeface="Meiryo UI" panose="020B0604030504040204" pitchFamily="50" charset="-128"/>
                          <a:ea typeface="Meiryo UI" panose="020B0604030504040204" pitchFamily="50" charset="-128"/>
                        </a:rPr>
                        <a:t>33</a:t>
                      </a:r>
                      <a:r>
                        <a:rPr kumimoji="1" lang="ja-JP" altLang="en-US" sz="1200" dirty="0">
                          <a:latin typeface="Meiryo UI" panose="020B0604030504040204" pitchFamily="50" charset="-128"/>
                          <a:ea typeface="Meiryo UI" panose="020B0604030504040204" pitchFamily="50" charset="-128"/>
                        </a:rPr>
                        <a:t>都市</a:t>
                      </a:r>
                    </a:p>
                  </a:txBody>
                  <a:tcPr anchor="ctr"/>
                </a:tc>
                <a:tc rowSpan="3">
                  <a:txBody>
                    <a:bodyPr/>
                    <a:lstStyle/>
                    <a:p>
                      <a:pPr algn="ct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大阪府・大阪市（共同）</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200" dirty="0">
                          <a:latin typeface="Meiryo UI" panose="020B0604030504040204" pitchFamily="50" charset="-128"/>
                          <a:ea typeface="Meiryo UI" panose="020B0604030504040204" pitchFamily="50" charset="-128"/>
                        </a:rPr>
                        <a:t>〇</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715841814"/>
                  </a:ext>
                </a:extLst>
              </a:tr>
              <a:tr h="16533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dirty="0">
                          <a:latin typeface="Meiryo UI" panose="020B0604030504040204" pitchFamily="50" charset="-128"/>
                          <a:ea typeface="Meiryo UI" panose="020B0604030504040204" pitchFamily="50" charset="-128"/>
                        </a:rPr>
                        <a:t>豊中市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200" dirty="0">
                          <a:latin typeface="Meiryo UI" panose="020B0604030504040204" pitchFamily="50" charset="-128"/>
                          <a:ea typeface="Meiryo UI" panose="020B0604030504040204" pitchFamily="50" charset="-128"/>
                        </a:rPr>
                        <a:t>〇</a:t>
                      </a:r>
                    </a:p>
                  </a:txBody>
                  <a:tcPr anchor="ct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34110404"/>
                  </a:ext>
                </a:extLst>
              </a:tr>
              <a:tr h="16533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a:txBody>
                    <a:bodyPr/>
                    <a:lstStyle/>
                    <a:p>
                      <a:r>
                        <a:rPr kumimoji="1" lang="ja-JP" altLang="en-US" sz="1200" dirty="0">
                          <a:latin typeface="Meiryo UI" panose="020B0604030504040204" pitchFamily="50" charset="-128"/>
                          <a:ea typeface="Meiryo UI" panose="020B0604030504040204" pitchFamily="50" charset="-128"/>
                        </a:rPr>
                        <a:t>富田林市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200" dirty="0">
                          <a:latin typeface="Meiryo UI" panose="020B0604030504040204" pitchFamily="50" charset="-128"/>
                          <a:ea typeface="Meiryo UI" panose="020B0604030504040204" pitchFamily="50" charset="-128"/>
                        </a:rPr>
                        <a:t>〇</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2295543657"/>
                  </a:ext>
                </a:extLst>
              </a:tr>
              <a:tr h="165331">
                <a:tc>
                  <a:txBody>
                    <a:bodyPr/>
                    <a:lstStyle/>
                    <a:p>
                      <a:pPr algn="ctr"/>
                      <a:r>
                        <a:rPr kumimoji="1" lang="en-US" altLang="ja-JP" sz="1200" dirty="0">
                          <a:latin typeface="Meiryo UI" panose="020B0604030504040204" pitchFamily="50" charset="-128"/>
                          <a:ea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31</a:t>
                      </a:r>
                      <a:r>
                        <a:rPr kumimoji="1" lang="ja-JP" altLang="en-US" sz="1200" dirty="0">
                          <a:latin typeface="Meiryo UI" panose="020B0604030504040204" pitchFamily="50" charset="-128"/>
                          <a:ea typeface="Meiryo UI" panose="020B0604030504040204" pitchFamily="50" charset="-128"/>
                        </a:rPr>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能勢町</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200" dirty="0">
                          <a:latin typeface="Meiryo UI" panose="020B0604030504040204" pitchFamily="50" charset="-128"/>
                          <a:ea typeface="Meiryo UI" panose="020B0604030504040204" pitchFamily="50" charset="-128"/>
                        </a:rPr>
                        <a:t>〇</a:t>
                      </a:r>
                    </a:p>
                  </a:txBody>
                  <a:tcPr anchor="ct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13906732"/>
                  </a:ext>
                </a:extLst>
              </a:tr>
              <a:tr h="165331">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阪南市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200" dirty="0">
                          <a:latin typeface="Meiryo UI" panose="020B0604030504040204" pitchFamily="50" charset="-128"/>
                          <a:ea typeface="Meiryo UI" panose="020B0604030504040204" pitchFamily="50" charset="-128"/>
                        </a:rPr>
                        <a:t>〇</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〇</a:t>
                      </a:r>
                    </a:p>
                  </a:txBody>
                  <a:tcPr anchor="ctr"/>
                </a:tc>
                <a:extLst>
                  <a:ext uri="{0D108BD9-81ED-4DB2-BD59-A6C34878D82A}">
                    <a16:rowId xmlns:a16="http://schemas.microsoft.com/office/drawing/2014/main" val="4155313155"/>
                  </a:ext>
                </a:extLst>
              </a:tr>
              <a:tr h="165331">
                <a:tc>
                  <a:txBody>
                    <a:bodyPr/>
                    <a:lstStyle/>
                    <a:p>
                      <a:pPr algn="ctr"/>
                      <a:r>
                        <a:rPr kumimoji="1" lang="en-US" altLang="ja-JP" sz="12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rPr>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200" dirty="0">
                          <a:latin typeface="Meiryo UI" panose="020B0604030504040204" pitchFamily="50" charset="-128"/>
                          <a:ea typeface="Meiryo UI" panose="020B0604030504040204" pitchFamily="50" charset="-128"/>
                        </a:rPr>
                        <a:t>ー</a:t>
                      </a:r>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28125147"/>
                  </a:ext>
                </a:extLst>
              </a:tr>
            </a:tbl>
          </a:graphicData>
        </a:graphic>
      </p:graphicFrame>
      <p:grpSp>
        <p:nvGrpSpPr>
          <p:cNvPr id="19" name="グループ化 18"/>
          <p:cNvGrpSpPr/>
          <p:nvPr/>
        </p:nvGrpSpPr>
        <p:grpSpPr>
          <a:xfrm>
            <a:off x="9116877" y="1417869"/>
            <a:ext cx="2877655" cy="2993263"/>
            <a:chOff x="8888112" y="2548884"/>
            <a:chExt cx="4396979" cy="4154258"/>
          </a:xfrm>
        </p:grpSpPr>
        <p:pic>
          <p:nvPicPr>
            <p:cNvPr id="20" name="図 19"/>
            <p:cNvPicPr>
              <a:picLocks noChangeAspect="1"/>
            </p:cNvPicPr>
            <p:nvPr/>
          </p:nvPicPr>
          <p:blipFill>
            <a:blip r:embed="rId3"/>
            <a:stretch>
              <a:fillRect/>
            </a:stretch>
          </p:blipFill>
          <p:spPr>
            <a:xfrm>
              <a:off x="9445838" y="2548884"/>
              <a:ext cx="2774979" cy="4154258"/>
            </a:xfrm>
            <a:prstGeom prst="rect">
              <a:avLst/>
            </a:prstGeom>
            <a:solidFill>
              <a:schemeClr val="accent1"/>
            </a:solidFill>
          </p:spPr>
        </p:pic>
        <p:cxnSp>
          <p:nvCxnSpPr>
            <p:cNvPr id="21" name="直線コネクタ 20"/>
            <p:cNvCxnSpPr/>
            <p:nvPr/>
          </p:nvCxnSpPr>
          <p:spPr>
            <a:xfrm flipH="1">
              <a:off x="10520469" y="3002280"/>
              <a:ext cx="109431" cy="160189"/>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9712354" y="3123224"/>
              <a:ext cx="1120975" cy="436196"/>
            </a:xfrm>
            <a:prstGeom prst="rect">
              <a:avLst/>
            </a:prstGeom>
            <a:noFill/>
          </p:spPr>
          <p:txBody>
            <a:bodyPr wrap="square" rtlCol="0">
              <a:spAutoFit/>
            </a:bodyPr>
            <a:lstStyle/>
            <a:p>
              <a:r>
                <a:rPr kumimoji="1" lang="ja-JP" altLang="en-US" sz="1000" dirty="0"/>
                <a:t>能勢町</a:t>
              </a:r>
            </a:p>
          </p:txBody>
        </p:sp>
        <p:cxnSp>
          <p:nvCxnSpPr>
            <p:cNvPr id="23" name="直線コネクタ 22"/>
            <p:cNvCxnSpPr/>
            <p:nvPr/>
          </p:nvCxnSpPr>
          <p:spPr>
            <a:xfrm flipH="1">
              <a:off x="10619528" y="3939750"/>
              <a:ext cx="225850" cy="68922"/>
            </a:xfrm>
            <a:prstGeom prst="line">
              <a:avLst/>
            </a:prstGeom>
          </p:spPr>
          <p:style>
            <a:lnRef idx="1">
              <a:schemeClr val="dk1"/>
            </a:lnRef>
            <a:fillRef idx="0">
              <a:schemeClr val="dk1"/>
            </a:fillRef>
            <a:effectRef idx="0">
              <a:schemeClr val="dk1"/>
            </a:effectRef>
            <a:fontRef idx="minor">
              <a:schemeClr val="tx1"/>
            </a:fontRef>
          </p:style>
        </p:cxnSp>
        <p:sp>
          <p:nvSpPr>
            <p:cNvPr id="24" name="テキスト ボックス 23"/>
            <p:cNvSpPr txBox="1"/>
            <p:nvPr/>
          </p:nvSpPr>
          <p:spPr>
            <a:xfrm>
              <a:off x="9579781" y="3810351"/>
              <a:ext cx="1394578" cy="436196"/>
            </a:xfrm>
            <a:prstGeom prst="rect">
              <a:avLst/>
            </a:prstGeom>
            <a:noFill/>
          </p:spPr>
          <p:txBody>
            <a:bodyPr wrap="square" rtlCol="0">
              <a:spAutoFit/>
            </a:bodyPr>
            <a:lstStyle/>
            <a:p>
              <a:r>
                <a:rPr kumimoji="1" lang="ja-JP" altLang="en-US" sz="1000" dirty="0"/>
                <a:t>豊中市</a:t>
              </a:r>
            </a:p>
          </p:txBody>
        </p:sp>
        <p:cxnSp>
          <p:nvCxnSpPr>
            <p:cNvPr id="25" name="直線コネクタ 24"/>
            <p:cNvCxnSpPr/>
            <p:nvPr/>
          </p:nvCxnSpPr>
          <p:spPr>
            <a:xfrm flipH="1" flipV="1">
              <a:off x="10393680" y="4358595"/>
              <a:ext cx="338773" cy="91850"/>
            </a:xfrm>
            <a:prstGeom prst="line">
              <a:avLst/>
            </a:prstGeom>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9381527" y="4207260"/>
              <a:ext cx="1138942" cy="436196"/>
            </a:xfrm>
            <a:prstGeom prst="rect">
              <a:avLst/>
            </a:prstGeom>
            <a:noFill/>
          </p:spPr>
          <p:txBody>
            <a:bodyPr wrap="square" rtlCol="0">
              <a:spAutoFit/>
            </a:bodyPr>
            <a:lstStyle/>
            <a:p>
              <a:r>
                <a:rPr kumimoji="1" lang="ja-JP" altLang="en-US" sz="1000" dirty="0"/>
                <a:t>大阪市</a:t>
              </a:r>
            </a:p>
          </p:txBody>
        </p:sp>
        <p:sp>
          <p:nvSpPr>
            <p:cNvPr id="27" name="テキスト ボックス 26"/>
            <p:cNvSpPr txBox="1"/>
            <p:nvPr/>
          </p:nvSpPr>
          <p:spPr>
            <a:xfrm>
              <a:off x="8888112" y="5568971"/>
              <a:ext cx="1128664" cy="436196"/>
            </a:xfrm>
            <a:prstGeom prst="rect">
              <a:avLst/>
            </a:prstGeom>
            <a:noFill/>
          </p:spPr>
          <p:txBody>
            <a:bodyPr wrap="square" rtlCol="0">
              <a:spAutoFit/>
            </a:bodyPr>
            <a:lstStyle/>
            <a:p>
              <a:r>
                <a:rPr kumimoji="1" lang="ja-JP" altLang="en-US" sz="1000" dirty="0"/>
                <a:t>阪南市</a:t>
              </a:r>
            </a:p>
          </p:txBody>
        </p:sp>
        <p:cxnSp>
          <p:nvCxnSpPr>
            <p:cNvPr id="28" name="直線コネクタ 27"/>
            <p:cNvCxnSpPr/>
            <p:nvPr/>
          </p:nvCxnSpPr>
          <p:spPr>
            <a:xfrm flipH="1" flipV="1">
              <a:off x="9712353" y="5866246"/>
              <a:ext cx="254838" cy="171872"/>
            </a:xfrm>
            <a:prstGeom prst="line">
              <a:avLst/>
            </a:prstGeom>
          </p:spPr>
          <p:style>
            <a:lnRef idx="1">
              <a:schemeClr val="dk1"/>
            </a:lnRef>
            <a:fillRef idx="0">
              <a:schemeClr val="dk1"/>
            </a:fillRef>
            <a:effectRef idx="0">
              <a:schemeClr val="dk1"/>
            </a:effectRef>
            <a:fontRef idx="minor">
              <a:schemeClr val="tx1"/>
            </a:fontRef>
          </p:style>
        </p:cxnSp>
        <p:sp>
          <p:nvSpPr>
            <p:cNvPr id="29" name="テキスト ボックス 28"/>
            <p:cNvSpPr txBox="1"/>
            <p:nvPr/>
          </p:nvSpPr>
          <p:spPr>
            <a:xfrm>
              <a:off x="11764844" y="4735581"/>
              <a:ext cx="1520247" cy="451730"/>
            </a:xfrm>
            <a:prstGeom prst="rect">
              <a:avLst/>
            </a:prstGeom>
            <a:noFill/>
          </p:spPr>
          <p:txBody>
            <a:bodyPr wrap="square" rtlCol="0">
              <a:spAutoFit/>
            </a:bodyPr>
            <a:lstStyle/>
            <a:p>
              <a:r>
                <a:rPr kumimoji="1" lang="ja-JP" altLang="en-US" sz="1000" dirty="0"/>
                <a:t>富田林市</a:t>
              </a:r>
            </a:p>
          </p:txBody>
        </p:sp>
        <p:cxnSp>
          <p:nvCxnSpPr>
            <p:cNvPr id="30" name="直線コネクタ 29"/>
            <p:cNvCxnSpPr/>
            <p:nvPr/>
          </p:nvCxnSpPr>
          <p:spPr>
            <a:xfrm flipV="1">
              <a:off x="11529060" y="5106081"/>
              <a:ext cx="510733" cy="182478"/>
            </a:xfrm>
            <a:prstGeom prst="line">
              <a:avLst/>
            </a:prstGeom>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9599754" y="4811193"/>
              <a:ext cx="920717" cy="432032"/>
            </a:xfrm>
            <a:prstGeom prst="rect">
              <a:avLst/>
            </a:prstGeom>
            <a:noFill/>
          </p:spPr>
          <p:txBody>
            <a:bodyPr wrap="square" rtlCol="0">
              <a:spAutoFit/>
            </a:bodyPr>
            <a:lstStyle/>
            <a:p>
              <a:r>
                <a:rPr kumimoji="1" lang="ja-JP" altLang="en-US" sz="1000" dirty="0"/>
                <a:t>堺市</a:t>
              </a:r>
            </a:p>
          </p:txBody>
        </p:sp>
        <p:cxnSp>
          <p:nvCxnSpPr>
            <p:cNvPr id="32" name="直線コネクタ 31"/>
            <p:cNvCxnSpPr/>
            <p:nvPr/>
          </p:nvCxnSpPr>
          <p:spPr>
            <a:xfrm flipH="1" flipV="1">
              <a:off x="10390309" y="4937785"/>
              <a:ext cx="342144" cy="30455"/>
            </a:xfrm>
            <a:prstGeom prst="line">
              <a:avLst/>
            </a:prstGeom>
          </p:spPr>
          <p:style>
            <a:lnRef idx="1">
              <a:schemeClr val="dk1"/>
            </a:lnRef>
            <a:fillRef idx="0">
              <a:schemeClr val="dk1"/>
            </a:fillRef>
            <a:effectRef idx="0">
              <a:schemeClr val="dk1"/>
            </a:effectRef>
            <a:fontRef idx="minor">
              <a:schemeClr val="tx1"/>
            </a:fontRef>
          </p:style>
        </p:cxnSp>
      </p:grpSp>
      <p:sp>
        <p:nvSpPr>
          <p:cNvPr id="36" name="正方形/長方形 35">
            <a:extLst>
              <a:ext uri="{FF2B5EF4-FFF2-40B4-BE49-F238E27FC236}">
                <a16:creationId xmlns:a16="http://schemas.microsoft.com/office/drawing/2014/main" id="{4899E4F2-3840-4D53-BA24-AE9D7EF5DD02}"/>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令和５年度の主な取り組み</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4D17AFF8-0221-4321-9FF0-694C300D7680}"/>
              </a:ext>
            </a:extLst>
          </p:cNvPr>
          <p:cNvSpPr txBox="1"/>
          <p:nvPr/>
        </p:nvSpPr>
        <p:spPr>
          <a:xfrm>
            <a:off x="409484" y="617067"/>
            <a:ext cx="6661538" cy="369332"/>
          </a:xfrm>
          <a:prstGeom prst="rect">
            <a:avLst/>
          </a:prstGeom>
          <a:noFill/>
        </p:spPr>
        <p:txBody>
          <a:bodyPr wrap="square" rtlCol="0">
            <a:spAutoFit/>
          </a:bodyPr>
          <a:lstStyle/>
          <a:p>
            <a:r>
              <a:rPr lang="ja-JP" altLang="en-US" sz="1800" b="1" dirty="0"/>
              <a:t>３</a:t>
            </a:r>
            <a:r>
              <a:rPr lang="en-US" altLang="ja-JP" sz="1800" b="1" dirty="0"/>
              <a:t>.</a:t>
            </a:r>
            <a:r>
              <a:rPr lang="ja-JP" altLang="en-US" sz="1800" b="1" dirty="0"/>
              <a:t>府における取組の推進</a:t>
            </a:r>
            <a:endParaRPr kumimoji="1" lang="en-US" altLang="ja-JP" sz="1800" dirty="0"/>
          </a:p>
        </p:txBody>
      </p:sp>
      <p:pic>
        <p:nvPicPr>
          <p:cNvPr id="3" name="図 2">
            <a:extLst>
              <a:ext uri="{FF2B5EF4-FFF2-40B4-BE49-F238E27FC236}">
                <a16:creationId xmlns:a16="http://schemas.microsoft.com/office/drawing/2014/main" id="{28AC2B1D-A0A1-47F4-9038-B017828E38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78078" y="4734849"/>
            <a:ext cx="2591470" cy="1943603"/>
          </a:xfrm>
          <a:prstGeom prst="rect">
            <a:avLst/>
          </a:prstGeom>
        </p:spPr>
      </p:pic>
      <p:pic>
        <p:nvPicPr>
          <p:cNvPr id="4" name="図 3">
            <a:extLst>
              <a:ext uri="{FF2B5EF4-FFF2-40B4-BE49-F238E27FC236}">
                <a16:creationId xmlns:a16="http://schemas.microsoft.com/office/drawing/2014/main" id="{6D8E36C3-FF6C-48F1-AB5A-0C40DADB854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654625" y="4725499"/>
            <a:ext cx="2591471" cy="1943603"/>
          </a:xfrm>
          <a:prstGeom prst="rect">
            <a:avLst/>
          </a:prstGeom>
        </p:spPr>
      </p:pic>
      <p:sp>
        <p:nvSpPr>
          <p:cNvPr id="40" name="正方形/長方形 39">
            <a:extLst>
              <a:ext uri="{FF2B5EF4-FFF2-40B4-BE49-F238E27FC236}">
                <a16:creationId xmlns:a16="http://schemas.microsoft.com/office/drawing/2014/main" id="{B849FB23-271B-4B3D-B18B-C3642A41A580}"/>
              </a:ext>
            </a:extLst>
          </p:cNvPr>
          <p:cNvSpPr/>
          <p:nvPr/>
        </p:nvSpPr>
        <p:spPr>
          <a:xfrm>
            <a:off x="10100008" y="6671716"/>
            <a:ext cx="2233735" cy="215444"/>
          </a:xfrm>
          <a:prstGeom prst="rect">
            <a:avLst/>
          </a:prstGeom>
          <a:noFill/>
        </p:spPr>
        <p:txBody>
          <a:bodyPr wrap="square">
            <a:spAutoFit/>
          </a:bodyPr>
          <a:lstStyle/>
          <a:p>
            <a:pPr indent="76101">
              <a:spcBef>
                <a:spcPts val="488"/>
              </a:spcBef>
            </a:pPr>
            <a:r>
              <a:rPr lang="ja-JP" altLang="en-US" sz="800" dirty="0">
                <a:latin typeface="Meiryo UI" panose="020B0604030504040204" pitchFamily="50" charset="-128"/>
                <a:ea typeface="Meiryo UI" panose="020B0604030504040204" pitchFamily="50" charset="-128"/>
              </a:rPr>
              <a:t>イトーキ</a:t>
            </a:r>
            <a:r>
              <a:rPr lang="en-US" altLang="ja-JP" sz="800" dirty="0">
                <a:latin typeface="Meiryo UI" panose="020B0604030504040204" pitchFamily="50" charset="-128"/>
                <a:ea typeface="Meiryo UI" panose="020B0604030504040204" pitchFamily="50" charset="-128"/>
              </a:rPr>
              <a:t>SDGs</a:t>
            </a:r>
            <a:r>
              <a:rPr lang="ja-JP" altLang="en-US" sz="800" dirty="0">
                <a:latin typeface="Meiryo UI" panose="020B0604030504040204" pitchFamily="50" charset="-128"/>
                <a:ea typeface="Meiryo UI" panose="020B0604030504040204" pitchFamily="50" charset="-128"/>
              </a:rPr>
              <a:t>見学ツアーの様子</a:t>
            </a:r>
            <a:endParaRPr lang="en-US" altLang="ja-JP" sz="800"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4B3661E8-BD46-4A21-8A70-B954EA378820}"/>
              </a:ext>
            </a:extLst>
          </p:cNvPr>
          <p:cNvSpPr/>
          <p:nvPr/>
        </p:nvSpPr>
        <p:spPr>
          <a:xfrm>
            <a:off x="7420890" y="6671716"/>
            <a:ext cx="2233735" cy="215444"/>
          </a:xfrm>
          <a:prstGeom prst="rect">
            <a:avLst/>
          </a:prstGeom>
          <a:noFill/>
        </p:spPr>
        <p:txBody>
          <a:bodyPr wrap="square">
            <a:spAutoFit/>
          </a:bodyPr>
          <a:lstStyle/>
          <a:p>
            <a:pPr indent="76101">
              <a:spcBef>
                <a:spcPts val="488"/>
              </a:spcBef>
            </a:pPr>
            <a:r>
              <a:rPr lang="ja-JP" altLang="en-US" sz="800" dirty="0">
                <a:latin typeface="Meiryo UI" panose="020B0604030504040204" pitchFamily="50" charset="-128"/>
                <a:ea typeface="Meiryo UI" panose="020B0604030504040204" pitchFamily="50" charset="-128"/>
              </a:rPr>
              <a:t>意見交換会の様子</a:t>
            </a:r>
            <a:endParaRPr lang="en-US" altLang="ja-JP" sz="800" dirty="0">
              <a:latin typeface="Meiryo UI" panose="020B0604030504040204" pitchFamily="50" charset="-128"/>
              <a:ea typeface="Meiryo UI" panose="020B0604030504040204" pitchFamily="50" charset="-128"/>
            </a:endParaRPr>
          </a:p>
        </p:txBody>
      </p:sp>
      <p:sp>
        <p:nvSpPr>
          <p:cNvPr id="33" name="スライド番号プレースホルダー 5">
            <a:extLst>
              <a:ext uri="{FF2B5EF4-FFF2-40B4-BE49-F238E27FC236}">
                <a16:creationId xmlns:a16="http://schemas.microsoft.com/office/drawing/2014/main" id="{CEDE31D0-BE22-4164-A04B-2356495F0291}"/>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9</a:t>
            </a:fld>
            <a:endParaRPr kumimoji="1" lang="ja-JP" altLang="en-US">
              <a:solidFill>
                <a:prstClr val="black"/>
              </a:solidFill>
            </a:endParaRPr>
          </a:p>
        </p:txBody>
      </p:sp>
    </p:spTree>
    <p:extLst>
      <p:ext uri="{BB962C8B-B14F-4D97-AF65-F5344CB8AC3E}">
        <p14:creationId xmlns:p14="http://schemas.microsoft.com/office/powerpoint/2010/main" val="1715620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71501" y="940232"/>
            <a:ext cx="11817440" cy="6093976"/>
          </a:xfrm>
          <a:prstGeom prst="rect">
            <a:avLst/>
          </a:prstGeom>
          <a:solidFill>
            <a:schemeClr val="bg1">
              <a:lumMod val="95000"/>
            </a:schemeClr>
          </a:solidFill>
        </p:spPr>
        <p:txBody>
          <a:bodyPr wrap="square">
            <a:spAutoFit/>
          </a:bodyPr>
          <a:lstStyle/>
          <a:p>
            <a:r>
              <a:rPr lang="ja-JP" altLang="en-US" sz="1600" b="1" dirty="0">
                <a:latin typeface="Meiryo UI" panose="020B0604030504040204" pitchFamily="50" charset="-128"/>
                <a:ea typeface="Meiryo UI" panose="020B0604030504040204" pitchFamily="50" charset="-128"/>
              </a:rPr>
              <a:t>〇</a:t>
            </a:r>
            <a:r>
              <a:rPr lang="ja-JP" altLang="en-US" sz="160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TEAM EXPO 2025</a:t>
            </a:r>
            <a:r>
              <a:rPr lang="ja-JP" altLang="en-US" sz="1600" b="1" dirty="0">
                <a:latin typeface="Meiryo UI" panose="020B0604030504040204" pitchFamily="50" charset="-128"/>
                <a:ea typeface="Meiryo UI" panose="020B0604030504040204" pitchFamily="50" charset="-128"/>
              </a:rPr>
              <a:t>」プログラム／共創チャレンジ</a:t>
            </a:r>
            <a:endParaRPr lang="en-US" altLang="ja-JP" sz="1600" dirty="0">
              <a:latin typeface="Meiryo UI" panose="020B0604030504040204" pitchFamily="50" charset="-128"/>
              <a:ea typeface="Meiryo UI" panose="020B0604030504040204" pitchFamily="50" charset="-128"/>
            </a:endParaRPr>
          </a:p>
          <a:p>
            <a:pPr indent="357188">
              <a:spcBef>
                <a:spcPts val="600"/>
              </a:spcBef>
            </a:pPr>
            <a:r>
              <a:rPr lang="ja-JP" altLang="en-US" sz="1400" dirty="0">
                <a:latin typeface="Meiryo UI" panose="020B0604030504040204" pitchFamily="50" charset="-128"/>
                <a:ea typeface="Meiryo UI" panose="020B0604030504040204" pitchFamily="50" charset="-128"/>
              </a:rPr>
              <a:t>⇒万博を機に</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の達成をめざすため、“私の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宣言プロジェクト”と“</a:t>
            </a:r>
            <a:r>
              <a:rPr lang="en-US" altLang="ja-JP" sz="1400" dirty="0">
                <a:latin typeface="Meiryo UI" panose="020B0604030504040204" pitchFamily="50" charset="-128"/>
                <a:ea typeface="Meiryo UI" panose="020B0604030504040204" pitchFamily="50" charset="-128"/>
              </a:rPr>
              <a:t>OSAKA SDGs</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Forum</a:t>
            </a:r>
            <a:r>
              <a:rPr lang="ja-JP" altLang="en-US" sz="1400" dirty="0">
                <a:latin typeface="Meiryo UI" panose="020B0604030504040204" pitchFamily="50" charset="-128"/>
                <a:ea typeface="Meiryo UI" panose="020B0604030504040204" pitchFamily="50" charset="-128"/>
              </a:rPr>
              <a:t>”を共創チャレンジとして登録</a:t>
            </a:r>
            <a:endParaRPr lang="en-US" altLang="ja-JP" sz="1400" dirty="0">
              <a:latin typeface="Meiryo UI" panose="020B0604030504040204" pitchFamily="50" charset="-128"/>
              <a:ea typeface="Meiryo UI" panose="020B0604030504040204" pitchFamily="50" charset="-128"/>
            </a:endParaRPr>
          </a:p>
          <a:p>
            <a:pPr marL="714375" indent="-85725">
              <a:spcBef>
                <a:spcPts val="600"/>
              </a:spcBef>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共創チャレンジ　自らが描く未来の実現に向けた１つ１つのアクション</a:t>
            </a:r>
          </a:p>
          <a:p>
            <a:pPr marL="1700213" indent="-85725"/>
            <a:r>
              <a:rPr lang="ja-JP" altLang="en-US" sz="1100" dirty="0">
                <a:solidFill>
                  <a:srgbClr val="000000"/>
                </a:solidFill>
                <a:latin typeface="Meiryo UI" panose="020B0604030504040204" pitchFamily="50" charset="-128"/>
                <a:ea typeface="Meiryo UI" panose="020B0604030504040204" pitchFamily="50" charset="-128"/>
              </a:rPr>
              <a:t>（大阪・関西万博のテーマである「いのち輝く未来社会のデザイン」を実現するため、</a:t>
            </a:r>
            <a:endParaRPr lang="en-US" altLang="ja-JP" sz="1100" dirty="0">
              <a:solidFill>
                <a:srgbClr val="000000"/>
              </a:solidFill>
              <a:latin typeface="Meiryo UI" panose="020B0604030504040204" pitchFamily="50" charset="-128"/>
              <a:ea typeface="Meiryo UI" panose="020B0604030504040204" pitchFamily="50" charset="-128"/>
            </a:endParaRPr>
          </a:p>
          <a:p>
            <a:pPr marL="1700213"/>
            <a:r>
              <a:rPr lang="ja-JP" altLang="en-US" sz="1100" dirty="0">
                <a:solidFill>
                  <a:srgbClr val="000000"/>
                </a:solidFill>
                <a:latin typeface="Meiryo UI" panose="020B0604030504040204" pitchFamily="50" charset="-128"/>
                <a:ea typeface="Meiryo UI" panose="020B0604030504040204" pitchFamily="50" charset="-128"/>
              </a:rPr>
              <a:t>自らが主体となって未来に向けて行動を起こしている、または行動を起こそうとしているチーム活動）</a:t>
            </a:r>
            <a:endParaRPr lang="en-US" altLang="ja-JP" sz="1100" dirty="0">
              <a:solidFill>
                <a:srgbClr val="000000"/>
              </a:solidFill>
              <a:latin typeface="Meiryo UI" panose="020B0604030504040204" pitchFamily="50" charset="-128"/>
              <a:ea typeface="Meiryo UI" panose="020B0604030504040204" pitchFamily="50" charset="-128"/>
            </a:endParaRPr>
          </a:p>
          <a:p>
            <a:pPr marL="1700213" indent="-1700213"/>
            <a:endParaRPr lang="en-US" altLang="ja-JP" sz="700" dirty="0">
              <a:solidFill>
                <a:srgbClr val="000000"/>
              </a:solidFill>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〇</a:t>
            </a:r>
            <a:r>
              <a:rPr lang="ja-JP" altLang="en-US" sz="160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大阪・関西万博との連携</a:t>
            </a:r>
            <a:endParaRPr lang="en-US" altLang="ja-JP" sz="1600" dirty="0">
              <a:latin typeface="Meiryo UI" panose="020B0604030504040204" pitchFamily="50" charset="-128"/>
              <a:ea typeface="Meiryo UI" panose="020B0604030504040204" pitchFamily="50" charset="-128"/>
            </a:endParaRPr>
          </a:p>
          <a:p>
            <a:pPr indent="357188">
              <a:spcBef>
                <a:spcPts val="600"/>
              </a:spcBef>
            </a:pPr>
            <a:r>
              <a:rPr lang="ja-JP" altLang="en-US" sz="1400" dirty="0">
                <a:latin typeface="Meiryo UI" panose="020B0604030504040204" pitchFamily="50" charset="-128"/>
                <a:ea typeface="Meiryo UI" panose="020B0604030504040204" pitchFamily="50" charset="-128"/>
              </a:rPr>
              <a:t>⇒各イベント等の会場で、大阪・関西万博と</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a:t>
            </a:r>
            <a:r>
              <a:rPr lang="en-US" altLang="ja-JP" sz="1400" dirty="0">
                <a:latin typeface="Meiryo UI" panose="020B0604030504040204" pitchFamily="50" charset="-128"/>
                <a:ea typeface="Meiryo UI" panose="020B0604030504040204" pitchFamily="50" charset="-128"/>
              </a:rPr>
              <a:t>PR</a:t>
            </a:r>
          </a:p>
          <a:p>
            <a:pPr indent="357188">
              <a:spcBef>
                <a:spcPts val="600"/>
              </a:spcBef>
            </a:pPr>
            <a:r>
              <a:rPr lang="ja-JP" altLang="en-US" sz="1400" dirty="0">
                <a:latin typeface="Meiryo UI" panose="020B0604030504040204" pitchFamily="50" charset="-128"/>
                <a:ea typeface="Meiryo UI" panose="020B0604030504040204" pitchFamily="50" charset="-128"/>
              </a:rPr>
              <a:t>　いばらき</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立命館</a:t>
            </a:r>
            <a:r>
              <a:rPr lang="en-US" altLang="ja-JP" sz="1400" dirty="0">
                <a:latin typeface="Meiryo UI" panose="020B0604030504040204" pitchFamily="50" charset="-128"/>
                <a:ea typeface="Meiryo UI" panose="020B0604030504040204" pitchFamily="50" charset="-128"/>
              </a:rPr>
              <a:t>DAY</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5/21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再掲</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EV </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フェア</a:t>
            </a:r>
            <a:r>
              <a:rPr lang="en-US" altLang="ja-JP" sz="1400" dirty="0">
                <a:latin typeface="Meiryo UI" panose="020B0604030504040204" pitchFamily="50" charset="-128"/>
                <a:ea typeface="Meiryo UI" panose="020B0604030504040204" pitchFamily="50" charset="-128"/>
              </a:rPr>
              <a:t>2023 in OSAKA</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6/10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再掲</a:t>
            </a:r>
            <a:r>
              <a:rPr lang="en-U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a:p>
            <a:pPr indent="357188">
              <a:spcBef>
                <a:spcPts val="600"/>
              </a:spcBef>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DIVE to </a:t>
            </a:r>
            <a:r>
              <a:rPr lang="ja-JP" altLang="en-US" sz="1400" dirty="0">
                <a:latin typeface="Meiryo UI" panose="020B0604030504040204" pitchFamily="50" charset="-128"/>
                <a:ea typeface="Meiryo UI" panose="020B0604030504040204" pitchFamily="50" charset="-128"/>
              </a:rPr>
              <a:t>就活 </a:t>
            </a:r>
            <a:r>
              <a:rPr lang="en-US" altLang="ja-JP" sz="1400" dirty="0">
                <a:latin typeface="Meiryo UI" panose="020B0604030504040204" pitchFamily="50" charset="-128"/>
                <a:ea typeface="Meiryo UI" panose="020B0604030504040204" pitchFamily="50" charset="-128"/>
              </a:rPr>
              <a:t>in</a:t>
            </a:r>
            <a:r>
              <a:rPr lang="ja-JP" altLang="en-US" sz="1400" dirty="0">
                <a:latin typeface="Meiryo UI" panose="020B0604030504040204" pitchFamily="50" charset="-128"/>
                <a:ea typeface="Meiryo UI" panose="020B0604030504040204" pitchFamily="50" charset="-128"/>
              </a:rPr>
              <a:t>　大阪（</a:t>
            </a:r>
            <a:r>
              <a:rPr lang="en-US" altLang="ja-JP" sz="1400" dirty="0">
                <a:latin typeface="Meiryo UI" panose="020B0604030504040204" pitchFamily="50" charset="-128"/>
                <a:ea typeface="Meiryo UI" panose="020B0604030504040204" pitchFamily="50" charset="-128"/>
              </a:rPr>
              <a:t>6/25</a:t>
            </a:r>
            <a:r>
              <a:rPr lang="ja-JP" altLang="en-US" sz="1400" dirty="0">
                <a:latin typeface="Meiryo UI" panose="020B0604030504040204" pitchFamily="50" charset="-128"/>
                <a:ea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rPr>
              <a:t>SDGsmile</a:t>
            </a:r>
            <a:r>
              <a:rPr lang="ja-JP" altLang="en-US" sz="1400" dirty="0">
                <a:latin typeface="Meiryo UI" panose="020B0604030504040204" pitchFamily="50" charset="-128"/>
                <a:ea typeface="Meiryo UI" panose="020B0604030504040204" pitchFamily="50" charset="-128"/>
              </a:rPr>
              <a:t>マッチ（</a:t>
            </a:r>
            <a:r>
              <a:rPr lang="en-US" altLang="ja-JP" sz="1400" dirty="0">
                <a:latin typeface="Meiryo UI" panose="020B0604030504040204" pitchFamily="50" charset="-128"/>
                <a:ea typeface="Meiryo UI" panose="020B0604030504040204" pitchFamily="50" charset="-128"/>
              </a:rPr>
              <a:t>9/23</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再掲</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indent="357188">
              <a:spcBef>
                <a:spcPts val="600"/>
              </a:spcBef>
            </a:pPr>
            <a:r>
              <a:rPr lang="ja-JP" altLang="en-US" sz="1400" dirty="0">
                <a:latin typeface="Meiryo UI" panose="020B0604030504040204" pitchFamily="50" charset="-128"/>
                <a:ea typeface="Meiryo UI" panose="020B0604030504040204" pitchFamily="50" charset="-128"/>
              </a:rPr>
              <a:t>　もうすぐ万博開幕</a:t>
            </a:r>
            <a:r>
              <a:rPr lang="en-US" altLang="ja-JP" sz="1400" dirty="0">
                <a:latin typeface="Meiryo UI" panose="020B0604030504040204" pitchFamily="50" charset="-128"/>
                <a:ea typeface="Meiryo UI" panose="020B0604030504040204" pitchFamily="50" charset="-128"/>
              </a:rPr>
              <a:t>500</a:t>
            </a:r>
            <a:r>
              <a:rPr lang="ja-JP" altLang="en-US" sz="1400" dirty="0">
                <a:latin typeface="Meiryo UI" panose="020B0604030504040204" pitchFamily="50" charset="-128"/>
                <a:ea typeface="Meiryo UI" panose="020B0604030504040204" pitchFamily="50" charset="-128"/>
              </a:rPr>
              <a:t>日前！</a:t>
            </a:r>
            <a:r>
              <a:rPr lang="en-US" altLang="ja-JP" sz="1400" dirty="0">
                <a:latin typeface="Meiryo UI" panose="020B0604030504040204" pitchFamily="50" charset="-128"/>
                <a:ea typeface="Meiryo UI" panose="020B0604030504040204" pitchFamily="50" charset="-128"/>
              </a:rPr>
              <a:t>EXPO FES</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10/22</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indent="357188">
              <a:spcBef>
                <a:spcPts val="600"/>
              </a:spcBef>
            </a:pPr>
            <a:r>
              <a:rPr lang="ja-JP" altLang="en-US" sz="1400" dirty="0">
                <a:latin typeface="Meiryo UI" panose="020B0604030504040204" pitchFamily="50" charset="-128"/>
                <a:ea typeface="Meiryo UI" panose="020B0604030504040204" pitchFamily="50" charset="-128"/>
              </a:rPr>
              <a:t>　業界研究の謎を解く！就活ハロウィンパーティー（</a:t>
            </a:r>
            <a:r>
              <a:rPr lang="en-US" altLang="ja-JP" sz="1400" dirty="0">
                <a:latin typeface="Meiryo UI" panose="020B0604030504040204" pitchFamily="50" charset="-128"/>
                <a:ea typeface="Meiryo UI" panose="020B0604030504040204" pitchFamily="50" charset="-128"/>
              </a:rPr>
              <a:t>10/29</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indent="357188">
              <a:spcBef>
                <a:spcPts val="600"/>
              </a:spcBef>
            </a:pPr>
            <a:r>
              <a:rPr lang="ja-JP" altLang="en-US" sz="1400" dirty="0">
                <a:latin typeface="Meiryo UI" panose="020B0604030504040204" pitchFamily="50" charset="-128"/>
                <a:ea typeface="Meiryo UI" panose="020B0604030504040204" pitchFamily="50" charset="-128"/>
              </a:rPr>
              <a:t>　エキスポ文化祭（</a:t>
            </a:r>
            <a:r>
              <a:rPr lang="en-US" altLang="ja-JP" sz="1400" dirty="0">
                <a:latin typeface="Meiryo UI" panose="020B0604030504040204" pitchFamily="50" charset="-128"/>
                <a:ea typeface="Meiryo UI" panose="020B0604030504040204" pitchFamily="50" charset="-128"/>
              </a:rPr>
              <a:t>11/23</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再掲</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、大阪エヴェッサ　ホームゲーム（</a:t>
            </a:r>
            <a:r>
              <a:rPr lang="en-US" altLang="ja-JP" sz="1400" dirty="0">
                <a:latin typeface="Meiryo UI" panose="020B0604030504040204" pitchFamily="50" charset="-128"/>
                <a:ea typeface="Meiryo UI" panose="020B0604030504040204" pitchFamily="50" charset="-128"/>
              </a:rPr>
              <a:t>1/17</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再掲</a:t>
            </a:r>
            <a:r>
              <a:rPr lang="en-US" altLang="ja-JP" sz="1400" dirty="0">
                <a:latin typeface="Meiryo UI" panose="020B0604030504040204" pitchFamily="50" charset="-128"/>
                <a:ea typeface="Meiryo UI" panose="020B0604030504040204" pitchFamily="50" charset="-128"/>
              </a:rPr>
              <a:t>】</a:t>
            </a:r>
            <a:endParaRPr lang="en-US" altLang="ja-JP" sz="300" dirty="0">
              <a:latin typeface="Meiryo UI" panose="020B0604030504040204" pitchFamily="50" charset="-128"/>
              <a:ea typeface="Meiryo UI" panose="020B0604030504040204" pitchFamily="50" charset="-128"/>
            </a:endParaRPr>
          </a:p>
          <a:p>
            <a:pPr indent="357188">
              <a:spcBef>
                <a:spcPts val="600"/>
              </a:spcBef>
            </a:pPr>
            <a:r>
              <a:rPr lang="ja-JP" altLang="en-US" sz="1400" dirty="0">
                <a:latin typeface="Meiryo UI" panose="020B0604030504040204" pitchFamily="50" charset="-128"/>
                <a:ea typeface="Meiryo UI" panose="020B0604030504040204" pitchFamily="50" charset="-128"/>
              </a:rPr>
              <a:t>⇒大阪・関西万博の開催に向け、開幕</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年前や</a:t>
            </a:r>
            <a:r>
              <a:rPr lang="en-US" altLang="ja-JP" sz="1400" dirty="0">
                <a:latin typeface="Meiryo UI" panose="020B0604030504040204" pitchFamily="50" charset="-128"/>
                <a:ea typeface="Meiryo UI" panose="020B0604030504040204" pitchFamily="50" charset="-128"/>
              </a:rPr>
              <a:t>600</a:t>
            </a:r>
            <a:r>
              <a:rPr lang="ja-JP" altLang="en-US" sz="1400" dirty="0">
                <a:latin typeface="Meiryo UI" panose="020B0604030504040204" pitchFamily="50" charset="-128"/>
                <a:ea typeface="Meiryo UI" panose="020B0604030504040204" pitchFamily="50" charset="-128"/>
              </a:rPr>
              <a:t>日前等の節目に、</a:t>
            </a:r>
            <a:endParaRPr lang="en-US" altLang="ja-JP" sz="1400" dirty="0">
              <a:latin typeface="Meiryo UI" panose="020B0604030504040204" pitchFamily="50" charset="-128"/>
              <a:ea typeface="Meiryo UI" panose="020B0604030504040204" pitchFamily="50" charset="-128"/>
            </a:endParaRPr>
          </a:p>
          <a:p>
            <a:pPr indent="357188">
              <a:spcBef>
                <a:spcPts val="600"/>
              </a:spcBef>
            </a:pPr>
            <a:r>
              <a:rPr lang="ja-JP" altLang="en-US" sz="1400" dirty="0">
                <a:latin typeface="Meiryo UI" panose="020B0604030504040204" pitchFamily="50" charset="-128"/>
                <a:ea typeface="Meiryo UI" panose="020B0604030504040204" pitchFamily="50" charset="-128"/>
              </a:rPr>
              <a:t>　 大阪</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公式</a:t>
            </a:r>
            <a:r>
              <a:rPr lang="en-US" altLang="ja-JP" sz="1400" dirty="0">
                <a:latin typeface="Meiryo UI" panose="020B0604030504040204" pitchFamily="50" charset="-128"/>
                <a:ea typeface="Meiryo UI" panose="020B0604030504040204" pitchFamily="50" charset="-128"/>
              </a:rPr>
              <a:t>X</a:t>
            </a:r>
            <a:r>
              <a:rPr lang="ja-JP" altLang="en-US" sz="1400" dirty="0">
                <a:latin typeface="Meiryo UI" panose="020B0604030504040204" pitchFamily="50" charset="-128"/>
                <a:ea typeface="Meiryo UI" panose="020B0604030504040204" pitchFamily="50" charset="-128"/>
              </a:rPr>
              <a:t>でキービジュアルを投稿</a:t>
            </a: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a:p>
            <a:pPr indent="357188">
              <a:spcBef>
                <a:spcPts val="600"/>
              </a:spcBef>
            </a:pPr>
            <a:endParaRPr lang="en-US" altLang="ja-JP" sz="14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09813" y="1263398"/>
            <a:ext cx="1917111" cy="887551"/>
          </a:xfrm>
          <a:prstGeom prst="rect">
            <a:avLst/>
          </a:prstGeom>
        </p:spPr>
      </p:pic>
      <p:pic>
        <p:nvPicPr>
          <p:cNvPr id="32" name="図 31"/>
          <p:cNvPicPr>
            <a:picLocks/>
          </p:cNvPicPr>
          <p:nvPr/>
        </p:nvPicPr>
        <p:blipFill>
          <a:blip r:embed="rId4" cstate="print">
            <a:extLst>
              <a:ext uri="{28A0092B-C50C-407E-A947-70E740481C1C}">
                <a14:useLocalDpi xmlns:a14="http://schemas.microsoft.com/office/drawing/2010/main"/>
              </a:ext>
            </a:extLst>
          </a:blip>
          <a:stretch>
            <a:fillRect/>
          </a:stretch>
        </p:blipFill>
        <p:spPr>
          <a:xfrm>
            <a:off x="7996302" y="5152390"/>
            <a:ext cx="2937600" cy="1881818"/>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00559" y="5145249"/>
            <a:ext cx="2670764" cy="1881674"/>
          </a:xfrm>
          <a:prstGeom prst="rect">
            <a:avLst/>
          </a:prstGeom>
        </p:spPr>
      </p:pic>
      <p:pic>
        <p:nvPicPr>
          <p:cNvPr id="34" name="図 33"/>
          <p:cNvPicPr>
            <a:picLocks/>
          </p:cNvPicPr>
          <p:nvPr/>
        </p:nvPicPr>
        <p:blipFill>
          <a:blip r:embed="rId6" cstate="print">
            <a:extLst>
              <a:ext uri="{28A0092B-C50C-407E-A947-70E740481C1C}">
                <a14:useLocalDpi xmlns:a14="http://schemas.microsoft.com/office/drawing/2010/main"/>
              </a:ext>
            </a:extLst>
          </a:blip>
          <a:stretch>
            <a:fillRect/>
          </a:stretch>
        </p:blipFill>
        <p:spPr>
          <a:xfrm>
            <a:off x="4879008" y="5145249"/>
            <a:ext cx="2937600" cy="1881818"/>
          </a:xfrm>
          <a:prstGeom prst="rect">
            <a:avLst/>
          </a:prstGeom>
        </p:spPr>
      </p:pic>
      <p:sp>
        <p:nvSpPr>
          <p:cNvPr id="13" name="テキスト ボックス 12"/>
          <p:cNvSpPr txBox="1"/>
          <p:nvPr/>
        </p:nvSpPr>
        <p:spPr>
          <a:xfrm>
            <a:off x="2149054" y="4837472"/>
            <a:ext cx="7776488"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引き続き、大阪・関西万博の取組みと連携し、万博のレガシーとして「</a:t>
            </a:r>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先進都市」の実現をめざします。</a:t>
            </a:r>
            <a:endParaRPr kumimoji="1" lang="en-US" altLang="ja-JP" sz="1400" dirty="0">
              <a:latin typeface="Meiryo UI" panose="020B0604030504040204" pitchFamily="50" charset="-128"/>
              <a:ea typeface="Meiryo UI" panose="020B0604030504040204" pitchFamily="50" charset="-128"/>
            </a:endParaRPr>
          </a:p>
        </p:txBody>
      </p:sp>
      <p:sp>
        <p:nvSpPr>
          <p:cNvPr id="12"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10</a:t>
            </a:fld>
            <a:endParaRPr kumimoji="1" lang="ja-JP" altLang="en-US" sz="1400">
              <a:solidFill>
                <a:prstClr val="black"/>
              </a:solidFill>
            </a:endParaRPr>
          </a:p>
        </p:txBody>
      </p:sp>
      <p:sp>
        <p:nvSpPr>
          <p:cNvPr id="14" name="正方形/長方形 13">
            <a:extLst>
              <a:ext uri="{FF2B5EF4-FFF2-40B4-BE49-F238E27FC236}">
                <a16:creationId xmlns:a16="http://schemas.microsoft.com/office/drawing/2014/main" id="{8A8A4106-D608-4F2D-A0A8-5A560AC7B17C}"/>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令和５年度の主な取り組み</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AFA6A3DD-C134-4EBA-B277-67D32D65DC03}"/>
              </a:ext>
            </a:extLst>
          </p:cNvPr>
          <p:cNvSpPr txBox="1"/>
          <p:nvPr/>
        </p:nvSpPr>
        <p:spPr>
          <a:xfrm>
            <a:off x="409484" y="617067"/>
            <a:ext cx="6661538" cy="646331"/>
          </a:xfrm>
          <a:prstGeom prst="rect">
            <a:avLst/>
          </a:prstGeom>
          <a:noFill/>
        </p:spPr>
        <p:txBody>
          <a:bodyPr wrap="square" rtlCol="0">
            <a:spAutoFit/>
          </a:bodyPr>
          <a:lstStyle/>
          <a:p>
            <a:r>
              <a:rPr lang="ja-JP" altLang="en-US" sz="1800" b="1" dirty="0"/>
              <a:t>４</a:t>
            </a:r>
            <a:r>
              <a:rPr lang="en-US" altLang="ja-JP" sz="1800" b="1" dirty="0"/>
              <a:t>.SDGs</a:t>
            </a:r>
            <a:r>
              <a:rPr lang="ja-JP" altLang="en-US" sz="1800" b="1" dirty="0"/>
              <a:t>を具現化した都市づくり（大阪・関西万博との連携）</a:t>
            </a:r>
            <a:endParaRPr lang="en-US" altLang="ja-JP" sz="1400" b="1" dirty="0"/>
          </a:p>
          <a:p>
            <a:endParaRPr kumimoji="1" lang="en-US" altLang="ja-JP" sz="1800" dirty="0"/>
          </a:p>
        </p:txBody>
      </p:sp>
      <p:pic>
        <p:nvPicPr>
          <p:cNvPr id="6" name="図 5">
            <a:extLst>
              <a:ext uri="{FF2B5EF4-FFF2-40B4-BE49-F238E27FC236}">
                <a16:creationId xmlns:a16="http://schemas.microsoft.com/office/drawing/2014/main" id="{BE72B613-50BE-4A80-BEAD-6A02C637B3D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478247" y="2609932"/>
            <a:ext cx="1832188" cy="1577899"/>
          </a:xfrm>
          <a:prstGeom prst="rect">
            <a:avLst/>
          </a:prstGeom>
        </p:spPr>
      </p:pic>
      <p:pic>
        <p:nvPicPr>
          <p:cNvPr id="18" name="図 17">
            <a:extLst>
              <a:ext uri="{FF2B5EF4-FFF2-40B4-BE49-F238E27FC236}">
                <a16:creationId xmlns:a16="http://schemas.microsoft.com/office/drawing/2014/main" id="{39F5510E-60DF-4248-A2D7-9226D672C31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235986" y="2593139"/>
            <a:ext cx="2073827" cy="1561469"/>
          </a:xfrm>
          <a:prstGeom prst="rect">
            <a:avLst/>
          </a:prstGeom>
        </p:spPr>
      </p:pic>
      <p:sp>
        <p:nvSpPr>
          <p:cNvPr id="16" name="正方形/長方形 15">
            <a:extLst>
              <a:ext uri="{FF2B5EF4-FFF2-40B4-BE49-F238E27FC236}">
                <a16:creationId xmlns:a16="http://schemas.microsoft.com/office/drawing/2014/main" id="{51AC6233-D078-4DC4-B1F1-209C787E9833}"/>
              </a:ext>
            </a:extLst>
          </p:cNvPr>
          <p:cNvSpPr/>
          <p:nvPr/>
        </p:nvSpPr>
        <p:spPr>
          <a:xfrm>
            <a:off x="7804099" y="4146555"/>
            <a:ext cx="2937599" cy="430887"/>
          </a:xfrm>
          <a:prstGeom prst="rect">
            <a:avLst/>
          </a:prstGeom>
          <a:noFill/>
        </p:spPr>
        <p:txBody>
          <a:bodyPr wrap="square">
            <a:spAutoFit/>
          </a:bodyPr>
          <a:lstStyle/>
          <a:p>
            <a:pPr marL="1619623" indent="-1619623" algn="ctr"/>
            <a:r>
              <a:rPr lang="ja-JP" altLang="en-US" sz="1100" dirty="0">
                <a:latin typeface="Meiryo UI" panose="020B0604030504040204" pitchFamily="50" charset="-128"/>
                <a:ea typeface="Meiryo UI" panose="020B0604030504040204" pitchFamily="50" charset="-128"/>
              </a:rPr>
              <a:t>業界研究の謎を解く！</a:t>
            </a:r>
            <a:endParaRPr lang="en-US" altLang="ja-JP" sz="1100" dirty="0">
              <a:latin typeface="Meiryo UI" panose="020B0604030504040204" pitchFamily="50" charset="-128"/>
              <a:ea typeface="Meiryo UI" panose="020B0604030504040204" pitchFamily="50" charset="-128"/>
            </a:endParaRPr>
          </a:p>
          <a:p>
            <a:pPr marL="1619623" indent="-1619623" algn="ctr"/>
            <a:r>
              <a:rPr lang="ja-JP" altLang="en-US" sz="1100" dirty="0">
                <a:latin typeface="Meiryo UI" panose="020B0604030504040204" pitchFamily="50" charset="-128"/>
                <a:ea typeface="Meiryo UI" panose="020B0604030504040204" pitchFamily="50" charset="-128"/>
              </a:rPr>
              <a:t>就活ハロウィンパーティー</a:t>
            </a:r>
            <a:endParaRPr lang="ja-JP" altLang="en-US" sz="1100" dirty="0">
              <a:solidFill>
                <a:srgbClr val="000000"/>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B88C6118-5BB8-4AE1-A2FA-0F489F3D58DF}"/>
              </a:ext>
            </a:extLst>
          </p:cNvPr>
          <p:cNvSpPr/>
          <p:nvPr/>
        </p:nvSpPr>
        <p:spPr>
          <a:xfrm>
            <a:off x="9925542" y="4210978"/>
            <a:ext cx="2937599" cy="261610"/>
          </a:xfrm>
          <a:prstGeom prst="rect">
            <a:avLst/>
          </a:prstGeom>
          <a:noFill/>
        </p:spPr>
        <p:txBody>
          <a:bodyPr wrap="square">
            <a:spAutoFit/>
          </a:bodyPr>
          <a:lstStyle/>
          <a:p>
            <a:pPr marL="1619623" indent="-1619623" algn="ctr"/>
            <a:r>
              <a:rPr lang="ja-JP" altLang="en-US" sz="1100" dirty="0">
                <a:solidFill>
                  <a:srgbClr val="000000"/>
                </a:solidFill>
                <a:latin typeface="Meiryo UI" panose="020B0604030504040204" pitchFamily="50" charset="-128"/>
                <a:ea typeface="Meiryo UI" panose="020B0604030504040204" pitchFamily="50" charset="-128"/>
              </a:rPr>
              <a:t>万博開幕</a:t>
            </a:r>
            <a:r>
              <a:rPr lang="en-US" altLang="ja-JP" sz="1100" dirty="0">
                <a:solidFill>
                  <a:srgbClr val="000000"/>
                </a:solidFill>
                <a:latin typeface="Meiryo UI" panose="020B0604030504040204" pitchFamily="50" charset="-128"/>
                <a:ea typeface="Meiryo UI" panose="020B0604030504040204" pitchFamily="50" charset="-128"/>
              </a:rPr>
              <a:t>500</a:t>
            </a:r>
            <a:r>
              <a:rPr lang="ja-JP" altLang="en-US" sz="1100" dirty="0">
                <a:solidFill>
                  <a:srgbClr val="000000"/>
                </a:solidFill>
                <a:latin typeface="Meiryo UI" panose="020B0604030504040204" pitchFamily="50" charset="-128"/>
                <a:ea typeface="Meiryo UI" panose="020B0604030504040204" pitchFamily="50" charset="-128"/>
              </a:rPr>
              <a:t>日前の</a:t>
            </a:r>
            <a:r>
              <a:rPr lang="en-US" altLang="ja-JP" sz="1100" dirty="0">
                <a:solidFill>
                  <a:srgbClr val="000000"/>
                </a:solidFill>
                <a:latin typeface="Meiryo UI" panose="020B0604030504040204" pitchFamily="50" charset="-128"/>
                <a:ea typeface="Meiryo UI" panose="020B0604030504040204" pitchFamily="50" charset="-128"/>
              </a:rPr>
              <a:t>X</a:t>
            </a:r>
            <a:r>
              <a:rPr lang="ja-JP" altLang="en-US" sz="1100" dirty="0">
                <a:solidFill>
                  <a:srgbClr val="000000"/>
                </a:solidFill>
                <a:latin typeface="Meiryo UI" panose="020B0604030504040204" pitchFamily="50" charset="-128"/>
                <a:ea typeface="Meiryo UI" panose="020B0604030504040204" pitchFamily="50" charset="-128"/>
              </a:rPr>
              <a:t>での投稿</a:t>
            </a:r>
          </a:p>
        </p:txBody>
      </p:sp>
      <p:sp>
        <p:nvSpPr>
          <p:cNvPr id="19" name="スライド番号プレースホルダー 5">
            <a:extLst>
              <a:ext uri="{FF2B5EF4-FFF2-40B4-BE49-F238E27FC236}">
                <a16:creationId xmlns:a16="http://schemas.microsoft.com/office/drawing/2014/main" id="{BA53DC2C-81D4-4915-B104-A6DE6FA66BEB}"/>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10</a:t>
            </a:fld>
            <a:endParaRPr kumimoji="1" lang="ja-JP" altLang="en-US">
              <a:solidFill>
                <a:prstClr val="black"/>
              </a:solidFill>
            </a:endParaRPr>
          </a:p>
        </p:txBody>
      </p:sp>
    </p:spTree>
    <p:extLst>
      <p:ext uri="{BB962C8B-B14F-4D97-AF65-F5344CB8AC3E}">
        <p14:creationId xmlns:p14="http://schemas.microsoft.com/office/powerpoint/2010/main" val="383582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70468" y="6698627"/>
            <a:ext cx="11691950" cy="410498"/>
          </a:xfrm>
          <a:prstGeom prst="rect">
            <a:avLst/>
          </a:prstGeom>
          <a:ln w="12700">
            <a:noFill/>
          </a:ln>
        </p:spPr>
        <p:txBody>
          <a:bodyPr wrap="square" anchor="ctr">
            <a:noAutofit/>
          </a:bodyPr>
          <a:lstStyle/>
          <a:p>
            <a:pPr>
              <a:lnSpc>
                <a:spcPts val="2096"/>
              </a:lnSpc>
            </a:pPr>
            <a:r>
              <a:rPr lang="en-US" altLang="ja-JP" sz="1400" dirty="0">
                <a:latin typeface="+mn-ea"/>
              </a:rPr>
              <a:t>※</a:t>
            </a:r>
            <a:r>
              <a:rPr lang="ja-JP" altLang="en-US" sz="1400" dirty="0">
                <a:latin typeface="+mn-ea"/>
              </a:rPr>
              <a:t>「</a:t>
            </a:r>
            <a:r>
              <a:rPr lang="en-US" altLang="ja-JP" sz="1400" dirty="0">
                <a:latin typeface="+mn-ea"/>
              </a:rPr>
              <a:t>SDGs</a:t>
            </a:r>
            <a:r>
              <a:rPr lang="ja-JP" altLang="en-US" sz="1400" dirty="0">
                <a:latin typeface="+mn-ea"/>
              </a:rPr>
              <a:t>を知っている」と「 </a:t>
            </a:r>
            <a:r>
              <a:rPr lang="en-US" altLang="ja-JP" sz="1400" dirty="0">
                <a:latin typeface="+mn-ea"/>
              </a:rPr>
              <a:t>SDGs</a:t>
            </a:r>
            <a:r>
              <a:rPr lang="ja-JP" altLang="en-US" sz="1400" dirty="0">
                <a:latin typeface="+mn-ea"/>
              </a:rPr>
              <a:t>とういう言葉を聞いたことがある、または、ロゴを見たことがある」の合計を</a:t>
            </a:r>
            <a:r>
              <a:rPr lang="en-US" altLang="ja-JP" sz="1400" dirty="0">
                <a:latin typeface="+mn-ea"/>
              </a:rPr>
              <a:t>SDGs</a:t>
            </a:r>
            <a:r>
              <a:rPr lang="ja-JP" altLang="en-US" sz="1400" dirty="0">
                <a:latin typeface="+mn-ea"/>
              </a:rPr>
              <a:t>の認知度としている。</a:t>
            </a:r>
            <a:endParaRPr lang="en-US" altLang="ja-JP" sz="1400" dirty="0">
              <a:latin typeface="+mn-ea"/>
            </a:endParaRPr>
          </a:p>
        </p:txBody>
      </p:sp>
      <p:sp>
        <p:nvSpPr>
          <p:cNvPr id="11" name="正方形/長方形 10"/>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zh-TW" sz="2400" b="1" dirty="0">
                <a:solidFill>
                  <a:prstClr val="white"/>
                </a:solidFill>
                <a:latin typeface="Meiryo UI" panose="020B0604030504040204" pitchFamily="50" charset="-128"/>
                <a:ea typeface="Meiryo UI" panose="020B0604030504040204" pitchFamily="50" charset="-128"/>
              </a:rPr>
              <a:t>SDGs</a:t>
            </a:r>
            <a:r>
              <a:rPr kumimoji="1" lang="zh-TW" altLang="en-US" sz="2400" b="1" dirty="0">
                <a:solidFill>
                  <a:prstClr val="white"/>
                </a:solidFill>
                <a:latin typeface="Meiryo UI" panose="020B0604030504040204" pitchFamily="50" charset="-128"/>
                <a:ea typeface="Meiryo UI" panose="020B0604030504040204" pitchFamily="50" charset="-128"/>
              </a:rPr>
              <a:t>認知度（大阪）</a:t>
            </a:r>
          </a:p>
        </p:txBody>
      </p:sp>
      <p:sp>
        <p:nvSpPr>
          <p:cNvPr id="12" name="スライド番号プレースホルダー 5"/>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a:t>
            </a:fld>
            <a:endParaRPr kumimoji="1" lang="ja-JP" altLang="en-US">
              <a:solidFill>
                <a:prstClr val="black"/>
              </a:solidFill>
            </a:endParaRPr>
          </a:p>
        </p:txBody>
      </p:sp>
      <p:pic>
        <p:nvPicPr>
          <p:cNvPr id="8" name="図 7">
            <a:extLst>
              <a:ext uri="{FF2B5EF4-FFF2-40B4-BE49-F238E27FC236}">
                <a16:creationId xmlns:a16="http://schemas.microsoft.com/office/drawing/2014/main" id="{F2656C9A-D74E-45EB-990B-677E847F818B}"/>
              </a:ext>
            </a:extLst>
          </p:cNvPr>
          <p:cNvPicPr>
            <a:picLocks noChangeAspect="1"/>
          </p:cNvPicPr>
          <p:nvPr/>
        </p:nvPicPr>
        <p:blipFill>
          <a:blip r:embed="rId3"/>
          <a:stretch>
            <a:fillRect/>
          </a:stretch>
        </p:blipFill>
        <p:spPr>
          <a:xfrm>
            <a:off x="934938" y="1161206"/>
            <a:ext cx="10558972" cy="5597124"/>
          </a:xfrm>
          <a:prstGeom prst="rect">
            <a:avLst/>
          </a:prstGeom>
        </p:spPr>
      </p:pic>
      <p:sp>
        <p:nvSpPr>
          <p:cNvPr id="9" name="正方形/長方形 8">
            <a:extLst>
              <a:ext uri="{FF2B5EF4-FFF2-40B4-BE49-F238E27FC236}">
                <a16:creationId xmlns:a16="http://schemas.microsoft.com/office/drawing/2014/main" id="{6E2EBED3-E5CE-4069-BBD5-8087973BF3AE}"/>
              </a:ext>
            </a:extLst>
          </p:cNvPr>
          <p:cNvSpPr/>
          <p:nvPr/>
        </p:nvSpPr>
        <p:spPr>
          <a:xfrm>
            <a:off x="551385" y="658463"/>
            <a:ext cx="6065058"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87.1%</a:t>
            </a:r>
            <a:r>
              <a:rPr lang="ja-JP" altLang="en-US" sz="2400" b="1" u="sng"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rPr>
              <a:t>年３月時点）</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1414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3D04482-8A96-4831-BD0B-039895F478EE}"/>
              </a:ext>
            </a:extLst>
          </p:cNvPr>
          <p:cNvPicPr>
            <a:picLocks noChangeAspect="1"/>
          </p:cNvPicPr>
          <p:nvPr/>
        </p:nvPicPr>
        <p:blipFill>
          <a:blip r:embed="rId3"/>
          <a:stretch>
            <a:fillRect/>
          </a:stretch>
        </p:blipFill>
        <p:spPr>
          <a:xfrm>
            <a:off x="1736734" y="1127402"/>
            <a:ext cx="9324953" cy="6416809"/>
          </a:xfrm>
          <a:prstGeom prst="rect">
            <a:avLst/>
          </a:prstGeom>
        </p:spPr>
      </p:pic>
      <p:sp>
        <p:nvSpPr>
          <p:cNvPr id="13" name="正方形/長方形 12"/>
          <p:cNvSpPr/>
          <p:nvPr/>
        </p:nvSpPr>
        <p:spPr>
          <a:xfrm>
            <a:off x="220134" y="633301"/>
            <a:ext cx="11048743" cy="540000"/>
          </a:xfrm>
          <a:prstGeom prst="rect">
            <a:avLst/>
          </a:prstGeom>
          <a:ln w="12700">
            <a:noFill/>
          </a:ln>
        </p:spPr>
        <p:txBody>
          <a:bodyPr wrap="square" anchor="ctr">
            <a:noAutofit/>
          </a:bodyPr>
          <a:lstStyle/>
          <a:p>
            <a:pPr>
              <a:lnSpc>
                <a:spcPts val="2096"/>
              </a:lnSpc>
            </a:pPr>
            <a:r>
              <a:rPr lang="ja-JP" altLang="en-US" sz="2400" dirty="0">
                <a:latin typeface="Meiryo UI" panose="020B0604030504040204" pitchFamily="50" charset="-128"/>
                <a:ea typeface="Meiryo UI" panose="020B0604030504040204" pitchFamily="50" charset="-128"/>
              </a:rPr>
              <a:t>〇</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の認知度の内訳をみると、「 </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を知っている」の割合が高まっている。</a:t>
            </a:r>
            <a:endParaRPr lang="en-US" altLang="ja-JP" sz="24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C4F9E90-417A-4E34-B554-DD52D64C575A}"/>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zh-TW" sz="2400" b="1" dirty="0">
                <a:solidFill>
                  <a:prstClr val="white"/>
                </a:solidFill>
                <a:latin typeface="Meiryo UI" panose="020B0604030504040204" pitchFamily="50" charset="-128"/>
                <a:ea typeface="Meiryo UI" panose="020B0604030504040204" pitchFamily="50" charset="-128"/>
              </a:rPr>
              <a:t>SDGs</a:t>
            </a:r>
            <a:r>
              <a:rPr kumimoji="1" lang="zh-TW" altLang="en-US" sz="2400" b="1" dirty="0">
                <a:solidFill>
                  <a:prstClr val="white"/>
                </a:solidFill>
                <a:latin typeface="Meiryo UI" panose="020B0604030504040204" pitchFamily="50" charset="-128"/>
                <a:ea typeface="Meiryo UI" panose="020B0604030504040204" pitchFamily="50" charset="-128"/>
              </a:rPr>
              <a:t>認知度（大阪）</a:t>
            </a:r>
          </a:p>
        </p:txBody>
      </p:sp>
      <p:sp>
        <p:nvSpPr>
          <p:cNvPr id="7" name="スライド番号プレースホルダー 5">
            <a:extLst>
              <a:ext uri="{FF2B5EF4-FFF2-40B4-BE49-F238E27FC236}">
                <a16:creationId xmlns:a16="http://schemas.microsoft.com/office/drawing/2014/main" id="{DB0A0B00-EDB7-4F85-918C-2DD0E044B1B9}"/>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a:t>
            </a:fld>
            <a:endParaRPr kumimoji="1" lang="ja-JP" altLang="en-US">
              <a:solidFill>
                <a:prstClr val="black"/>
              </a:solidFill>
            </a:endParaRPr>
          </a:p>
        </p:txBody>
      </p:sp>
      <p:sp>
        <p:nvSpPr>
          <p:cNvPr id="3" name="四角形: 角を丸くする 2">
            <a:extLst>
              <a:ext uri="{FF2B5EF4-FFF2-40B4-BE49-F238E27FC236}">
                <a16:creationId xmlns:a16="http://schemas.microsoft.com/office/drawing/2014/main" id="{BB4580A3-D8F5-4A46-A48F-2B935D8D719F}"/>
              </a:ext>
            </a:extLst>
          </p:cNvPr>
          <p:cNvSpPr/>
          <p:nvPr/>
        </p:nvSpPr>
        <p:spPr>
          <a:xfrm>
            <a:off x="3725333" y="1879600"/>
            <a:ext cx="3572934" cy="4318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0313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4FAAEE5-80A4-4C6B-8C1E-7BBCC957DF0B}"/>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これまでの取組みと大阪府の役割</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40861" y="826084"/>
            <a:ext cx="12798425" cy="2062103"/>
          </a:xfrm>
          <a:prstGeom prst="rect">
            <a:avLst/>
          </a:prstGeom>
          <a:noFill/>
        </p:spPr>
        <p:txBody>
          <a:bodyPr wrap="square" rtlCol="0">
            <a:spAutoFit/>
          </a:bodyPr>
          <a:lstStyle/>
          <a:p>
            <a:pPr marL="271463" indent="-271463"/>
            <a:r>
              <a:rPr kumimoji="1" lang="ja-JP" altLang="en-US" dirty="0">
                <a:latin typeface="Meiryo UI" panose="020B0604030504040204" pitchFamily="50" charset="-128"/>
                <a:ea typeface="Meiryo UI" panose="020B0604030504040204" pitchFamily="50" charset="-128"/>
              </a:rPr>
              <a:t>〇　</a:t>
            </a:r>
            <a:r>
              <a:rPr lang="en-US" altLang="ja-JP" dirty="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dirty="0">
                <a:latin typeface="Meiryo UI" panose="020B0604030504040204" pitchFamily="50" charset="-128"/>
                <a:ea typeface="Meiryo UI" panose="020B0604030504040204" pitchFamily="50" charset="-128"/>
              </a:rPr>
              <a:t>年大阪・関西万博の開催都市として、</a:t>
            </a:r>
            <a:r>
              <a:rPr kumimoji="1" lang="ja-JP" altLang="en-US" b="1" dirty="0">
                <a:latin typeface="Meiryo UI" panose="020B0604030504040204" pitchFamily="50" charset="-128"/>
                <a:ea typeface="Meiryo UI" panose="020B0604030504040204" pitchFamily="50" charset="-128"/>
              </a:rPr>
              <a:t>世界の先頭に立って</a:t>
            </a:r>
            <a:r>
              <a:rPr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の達成に貢献する「</a:t>
            </a:r>
            <a:r>
              <a:rPr lang="en-US" altLang="ja-JP" b="1" dirty="0">
                <a:latin typeface="Meiryo UI" panose="020B0604030504040204" pitchFamily="50" charset="-128"/>
                <a:ea typeface="Meiryo UI" panose="020B0604030504040204" pitchFamily="50" charset="-128"/>
              </a:rPr>
              <a:t> SDGs</a:t>
            </a:r>
            <a:r>
              <a:rPr kumimoji="1" lang="ja-JP" altLang="en-US" b="1" dirty="0">
                <a:latin typeface="Meiryo UI" panose="020B0604030504040204" pitchFamily="50" charset="-128"/>
                <a:ea typeface="Meiryo UI" panose="020B0604030504040204" pitchFamily="50" charset="-128"/>
              </a:rPr>
              <a:t>先進都市」の実現</a:t>
            </a:r>
            <a:r>
              <a:rPr kumimoji="1" lang="ja-JP" altLang="en-US" dirty="0">
                <a:latin typeface="Meiryo UI" panose="020B0604030504040204" pitchFamily="50" charset="-128"/>
                <a:ea typeface="Meiryo UI" panose="020B0604030504040204" pitchFamily="50" charset="-128"/>
              </a:rPr>
              <a:t>に向け、</a:t>
            </a:r>
            <a:endParaRPr kumimoji="1" lang="en-US" altLang="ja-JP" dirty="0">
              <a:latin typeface="Meiryo UI" panose="020B0604030504040204" pitchFamily="50" charset="-128"/>
              <a:ea typeface="Meiryo UI" panose="020B0604030504040204" pitchFamily="50" charset="-128"/>
            </a:endParaRPr>
          </a:p>
          <a:p>
            <a:pPr marL="271463" indent="-271463"/>
            <a:r>
              <a:rPr kumimoji="1"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オール大阪で新たな取組みの創出を図るため</a:t>
            </a:r>
            <a:r>
              <a:rPr lang="en-US" altLang="ja-JP" b="1" dirty="0">
                <a:latin typeface="Meiryo UI" panose="020B0604030504040204" pitchFamily="50" charset="-128"/>
                <a:ea typeface="Meiryo UI" panose="020B0604030504040204" pitchFamily="50" charset="-128"/>
              </a:rPr>
              <a:t>『Osaka</a:t>
            </a: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 ビジョン</a:t>
            </a:r>
            <a:r>
              <a:rPr lang="en-US" altLang="ja-JP" b="1"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を策定（ </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年（令和</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年）</a:t>
            </a:r>
            <a:r>
              <a:rPr lang="ja-JP" altLang="en-US" dirty="0">
                <a:latin typeface="Meiryo UI" panose="020B0604030504040204" pitchFamily="50" charset="-128"/>
                <a:ea typeface="Meiryo UI" panose="020B0604030504040204" pitchFamily="50" charset="-128"/>
                <a:cs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月）</a:t>
            </a:r>
            <a:endParaRPr lang="en-US" altLang="ja-JP" dirty="0">
              <a:latin typeface="Meiryo UI" panose="020B0604030504040204" pitchFamily="50" charset="-128"/>
              <a:ea typeface="Meiryo UI" panose="020B0604030504040204" pitchFamily="50" charset="-128"/>
            </a:endParaRPr>
          </a:p>
          <a:p>
            <a:pPr marL="271463" indent="-271463">
              <a:spcBef>
                <a:spcPts val="600"/>
              </a:spcBef>
            </a:pPr>
            <a:r>
              <a:rPr lang="ja-JP" altLang="en-US" dirty="0">
                <a:latin typeface="Meiryo UI" panose="020B0604030504040204" pitchFamily="50" charset="-128"/>
                <a:ea typeface="Meiryo UI" panose="020B0604030504040204" pitchFamily="50" charset="-128"/>
              </a:rPr>
              <a:t>〇　また、</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を意識した行動を広げていくため</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行動憲章</a:t>
            </a:r>
            <a:r>
              <a:rPr lang="en-US" altLang="ja-JP" b="1"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を策定（ </a:t>
            </a:r>
            <a:r>
              <a:rPr lang="en-US" altLang="ja-JP" dirty="0">
                <a:latin typeface="Meiryo UI" panose="020B0604030504040204" pitchFamily="50" charset="-128"/>
                <a:ea typeface="Meiryo UI" panose="020B0604030504040204" pitchFamily="50" charset="-128"/>
                <a:cs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年（令和</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月）するとともに、</a:t>
            </a:r>
            <a:endParaRPr lang="en-US" altLang="ja-JP" dirty="0">
              <a:latin typeface="Meiryo UI" panose="020B0604030504040204" pitchFamily="50" charset="-128"/>
              <a:ea typeface="Meiryo UI" panose="020B0604030504040204" pitchFamily="50" charset="-128"/>
            </a:endParaRPr>
          </a:p>
          <a:p>
            <a:pPr marL="271463" indent="-271463">
              <a:spcBef>
                <a:spcPts val="600"/>
              </a:spcBef>
            </a:pPr>
            <a:r>
              <a:rPr lang="en-US" altLang="ja-JP"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府民一人ひとりの具体的行動を促すため</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私の</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宣言プロジェクト</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を開始（ </a:t>
            </a:r>
            <a:r>
              <a:rPr lang="en-US" altLang="ja-JP" dirty="0">
                <a:latin typeface="Meiryo UI" panose="020B0604030504040204" pitchFamily="50" charset="-128"/>
                <a:ea typeface="Meiryo UI" panose="020B0604030504040204" pitchFamily="50" charset="-128"/>
                <a:cs typeface="Meiryo UI" panose="020B0604030504040204" pitchFamily="50" charset="-128"/>
              </a:rPr>
              <a:t>2021</a:t>
            </a:r>
            <a:r>
              <a:rPr lang="ja-JP" altLang="en-US" dirty="0">
                <a:latin typeface="Meiryo UI" panose="020B0604030504040204" pitchFamily="50" charset="-128"/>
                <a:ea typeface="Meiryo UI" panose="020B0604030504040204" pitchFamily="50" charset="-128"/>
              </a:rPr>
              <a:t>年（令和</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月）</a:t>
            </a:r>
            <a:endParaRPr lang="en-US" altLang="ja-JP" dirty="0">
              <a:latin typeface="Meiryo UI" panose="020B0604030504040204" pitchFamily="50" charset="-128"/>
              <a:ea typeface="Meiryo UI" panose="020B0604030504040204" pitchFamily="50" charset="-128"/>
            </a:endParaRPr>
          </a:p>
          <a:p>
            <a:pPr marL="271463" indent="-271463">
              <a:spcBef>
                <a:spcPts val="600"/>
              </a:spcBef>
            </a:pPr>
            <a:r>
              <a:rPr lang="ja-JP" altLang="en-US" dirty="0">
                <a:latin typeface="Meiryo UI" panose="020B0604030504040204" pitchFamily="50" charset="-128"/>
                <a:ea typeface="Meiryo UI" panose="020B0604030504040204" pitchFamily="50" charset="-128"/>
              </a:rPr>
              <a:t>〇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の認知度が着実に高まる中、</a:t>
            </a:r>
            <a:r>
              <a:rPr lang="en-US" altLang="ja-JP" dirty="0">
                <a:latin typeface="Meiryo UI" panose="020B0604030504040204" pitchFamily="50" charset="-128"/>
                <a:ea typeface="Meiryo UI" panose="020B0604030504040204" pitchFamily="50" charset="-128"/>
              </a:rPr>
              <a:t> 『Osaka</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 ビジョン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に掲げる大阪府の役割に沿って、</a:t>
            </a:r>
            <a:r>
              <a:rPr lang="ja-JP" altLang="en-US" b="1" dirty="0">
                <a:latin typeface="Meiryo UI" panose="020B0604030504040204" pitchFamily="50" charset="-128"/>
                <a:ea typeface="Meiryo UI" panose="020B0604030504040204" pitchFamily="50" charset="-128"/>
              </a:rPr>
              <a:t>より理解を深める活動や、</a:t>
            </a:r>
            <a:endParaRPr lang="en-US" altLang="ja-JP" b="1" dirty="0">
              <a:latin typeface="Meiryo UI" panose="020B0604030504040204" pitchFamily="50" charset="-128"/>
              <a:ea typeface="Meiryo UI" panose="020B0604030504040204" pitchFamily="50" charset="-128"/>
            </a:endParaRPr>
          </a:p>
          <a:p>
            <a:pPr marL="271463" indent="-271463">
              <a:spcBef>
                <a:spcPts val="600"/>
              </a:spcBef>
            </a:pP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ステークホルダー間の連携を促す取組みを推進</a:t>
            </a:r>
            <a:r>
              <a:rPr lang="ja-JP" altLang="en-US" dirty="0">
                <a:latin typeface="Meiryo UI" panose="020B0604030504040204" pitchFamily="50" charset="-128"/>
                <a:ea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40861" y="3230324"/>
            <a:ext cx="5545108" cy="369332"/>
          </a:xfrm>
          <a:prstGeom prst="rect">
            <a:avLst/>
          </a:prstGeom>
          <a:noFill/>
        </p:spPr>
        <p:txBody>
          <a:bodyPr wrap="none" rtlCol="0">
            <a:spAutoFit/>
          </a:bodyPr>
          <a:lstStyle/>
          <a:p>
            <a:r>
              <a:rPr lang="ja-JP" altLang="en-US" b="1" dirty="0"/>
              <a:t>◆</a:t>
            </a:r>
            <a:r>
              <a:rPr lang="en-US" altLang="ja-JP" b="1" dirty="0"/>
              <a:t>『</a:t>
            </a:r>
            <a:r>
              <a:rPr lang="en-US" altLang="ja-JP" b="1" dirty="0">
                <a:latin typeface="+mn-ea"/>
              </a:rPr>
              <a:t>Osaka</a:t>
            </a:r>
            <a:r>
              <a:rPr lang="ja-JP" altLang="en-US" b="1" dirty="0"/>
              <a:t> </a:t>
            </a:r>
            <a:r>
              <a:rPr lang="en-US" altLang="ja-JP" b="1" dirty="0">
                <a:latin typeface="+mn-ea"/>
              </a:rPr>
              <a:t>SDGs</a:t>
            </a:r>
            <a:r>
              <a:rPr lang="ja-JP" altLang="en-US" b="1" dirty="0"/>
              <a:t> ビジョン</a:t>
            </a:r>
            <a:r>
              <a:rPr kumimoji="1" lang="en-US" altLang="ja-JP" b="1" dirty="0"/>
              <a:t>』</a:t>
            </a:r>
            <a:r>
              <a:rPr kumimoji="1" lang="ja-JP" altLang="en-US" b="1" dirty="0"/>
              <a:t>で掲げる大阪府の役割</a:t>
            </a:r>
          </a:p>
        </p:txBody>
      </p:sp>
      <p:sp>
        <p:nvSpPr>
          <p:cNvPr id="32" name="正方形/長方形 31"/>
          <p:cNvSpPr/>
          <p:nvPr/>
        </p:nvSpPr>
        <p:spPr>
          <a:xfrm>
            <a:off x="560439" y="3653006"/>
            <a:ext cx="11651226" cy="314108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34000" tIns="175500" bIns="0" rtlCol="0" anchor="ctr" anchorCtr="0"/>
          <a:lstStyle/>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し、それぞれのネットワークを活かしながら、ステーク</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FFDA1256-3FBC-4773-98B3-3FF33A6BA303}"/>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a:t>
            </a:fld>
            <a:endParaRPr kumimoji="1" lang="ja-JP" altLang="en-US">
              <a:solidFill>
                <a:prstClr val="black"/>
              </a:solidFill>
            </a:endParaRPr>
          </a:p>
        </p:txBody>
      </p:sp>
    </p:spTree>
    <p:extLst>
      <p:ext uri="{BB962C8B-B14F-4D97-AF65-F5344CB8AC3E}">
        <p14:creationId xmlns:p14="http://schemas.microsoft.com/office/powerpoint/2010/main" val="226904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4</a:t>
            </a:fld>
            <a:endParaRPr kumimoji="1" lang="ja-JP" altLang="en-US" sz="1400">
              <a:solidFill>
                <a:prstClr val="black"/>
              </a:solidFill>
            </a:endParaRPr>
          </a:p>
        </p:txBody>
      </p:sp>
      <p:sp>
        <p:nvSpPr>
          <p:cNvPr id="16" name="正方形/長方形 15">
            <a:extLst>
              <a:ext uri="{FF2B5EF4-FFF2-40B4-BE49-F238E27FC236}">
                <a16:creationId xmlns:a16="http://schemas.microsoft.com/office/drawing/2014/main" id="{4B7C0B4C-A3C5-4D60-8424-6E3648F1C82F}"/>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令和５年度の主な取り組み</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DB63FCB4-3D05-4ED2-B1E1-BE2C0058F8A5}"/>
              </a:ext>
            </a:extLst>
          </p:cNvPr>
          <p:cNvSpPr/>
          <p:nvPr/>
        </p:nvSpPr>
        <p:spPr>
          <a:xfrm>
            <a:off x="294618" y="950620"/>
            <a:ext cx="12096016" cy="6233875"/>
          </a:xfrm>
          <a:prstGeom prst="rect">
            <a:avLst/>
          </a:prstGeom>
          <a:solidFill>
            <a:schemeClr val="bg1">
              <a:lumMod val="95000"/>
            </a:schemeClr>
          </a:solidFill>
        </p:spPr>
        <p:txBody>
          <a:bodyPr wrap="square">
            <a:noAutofit/>
          </a:bodyPr>
          <a:lstStyle/>
          <a:p>
            <a:r>
              <a:rPr lang="ja-JP" altLang="en-US" sz="1600" b="1" dirty="0"/>
              <a:t>〇 府民や企業・団体に向けた機運醸成</a:t>
            </a:r>
            <a:endParaRPr lang="en-US" altLang="ja-JP" sz="1600" b="1" dirty="0"/>
          </a:p>
          <a:p>
            <a:pPr indent="271463">
              <a:spcBef>
                <a:spcPts val="600"/>
              </a:spcBef>
            </a:pPr>
            <a:r>
              <a:rPr lang="ja-JP" altLang="en-US" sz="1400" b="1" dirty="0">
                <a:latin typeface="Meiryo UI" panose="020B0604030504040204" pitchFamily="50" charset="-128"/>
                <a:ea typeface="Meiryo UI" panose="020B0604030504040204" pitchFamily="50" charset="-128"/>
              </a:rPr>
              <a:t>①大学や各種団体向け</a:t>
            </a:r>
            <a:r>
              <a:rPr lang="en-US" altLang="ja-JP" sz="1400" b="1" dirty="0">
                <a:latin typeface="Meiryo UI" panose="020B0604030504040204" pitchFamily="50" charset="-128"/>
                <a:ea typeface="Meiryo UI" panose="020B0604030504040204" pitchFamily="50" charset="-128"/>
              </a:rPr>
              <a:t>SDGs</a:t>
            </a:r>
            <a:r>
              <a:rPr lang="ja-JP" altLang="en-US" sz="1400" b="1" dirty="0">
                <a:latin typeface="Meiryo UI" panose="020B0604030504040204" pitchFamily="50" charset="-128"/>
                <a:ea typeface="Meiryo UI" panose="020B0604030504040204" pitchFamily="50" charset="-128"/>
              </a:rPr>
              <a:t>の講演・講義</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＜教育機関向け＞</a:t>
            </a:r>
          </a:p>
          <a:p>
            <a:r>
              <a:rPr lang="ja-JP" altLang="en-US" sz="1400" dirty="0">
                <a:latin typeface="Meiryo UI" panose="020B0604030504040204" pitchFamily="50" charset="-128"/>
                <a:ea typeface="Meiryo UI" panose="020B0604030504040204" pitchFamily="50" charset="-128"/>
              </a:rPr>
              <a:t>　　　 近畿大学（</a:t>
            </a:r>
            <a:r>
              <a:rPr lang="en-US" altLang="ja-JP" sz="1400" dirty="0">
                <a:latin typeface="Meiryo UI" panose="020B0604030504040204" pitchFamily="50" charset="-128"/>
                <a:ea typeface="Meiryo UI" panose="020B0604030504040204" pitchFamily="50" charset="-128"/>
              </a:rPr>
              <a:t>4/6</a:t>
            </a:r>
            <a:r>
              <a:rPr lang="ja-JP" altLang="en-US" sz="1400" dirty="0">
                <a:latin typeface="Meiryo UI" panose="020B0604030504040204" pitchFamily="50" charset="-128"/>
                <a:ea typeface="Meiryo UI" panose="020B0604030504040204" pitchFamily="50" charset="-128"/>
              </a:rPr>
              <a:t>）、金光八尾中学校（</a:t>
            </a:r>
            <a:r>
              <a:rPr lang="en-US" altLang="ja-JP" sz="1400" dirty="0">
                <a:latin typeface="Meiryo UI" panose="020B0604030504040204" pitchFamily="50" charset="-128"/>
                <a:ea typeface="Meiryo UI" panose="020B0604030504040204" pitchFamily="50" charset="-128"/>
              </a:rPr>
              <a:t>4/11</a:t>
            </a:r>
            <a:r>
              <a:rPr lang="ja-JP" altLang="en-US" sz="1400" dirty="0">
                <a:latin typeface="Meiryo UI" panose="020B0604030504040204" pitchFamily="50" charset="-128"/>
                <a:ea typeface="Meiryo UI" panose="020B0604030504040204" pitchFamily="50" charset="-128"/>
              </a:rPr>
              <a:t>）、大阪成蹊大学（</a:t>
            </a:r>
            <a:r>
              <a:rPr lang="en-US" altLang="ja-JP" sz="1400" dirty="0">
                <a:latin typeface="Meiryo UI" panose="020B0604030504040204" pitchFamily="50" charset="-128"/>
                <a:ea typeface="Meiryo UI" panose="020B0604030504040204" pitchFamily="50" charset="-128"/>
              </a:rPr>
              <a:t>5/19</a:t>
            </a:r>
            <a:r>
              <a:rPr lang="ja-JP" altLang="en-US"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大阪公立大学（</a:t>
            </a:r>
            <a:r>
              <a:rPr lang="en-US" altLang="ja-JP" sz="1400" dirty="0">
                <a:latin typeface="Meiryo UI" panose="020B0604030504040204" pitchFamily="50" charset="-128"/>
                <a:ea typeface="Meiryo UI" panose="020B0604030504040204" pitchFamily="50" charset="-128"/>
              </a:rPr>
              <a:t>6/12</a:t>
            </a:r>
            <a:r>
              <a:rPr lang="ja-JP" altLang="en-US" sz="1400" dirty="0">
                <a:latin typeface="Meiryo UI" panose="020B0604030504040204" pitchFamily="50" charset="-128"/>
                <a:ea typeface="Meiryo UI" panose="020B0604030504040204" pitchFamily="50" charset="-128"/>
              </a:rPr>
              <a:t>）、大阪成蹊短期大学（</a:t>
            </a:r>
            <a:r>
              <a:rPr lang="en-US" altLang="ja-JP" sz="1400" dirty="0">
                <a:latin typeface="Meiryo UI" panose="020B0604030504040204" pitchFamily="50" charset="-128"/>
                <a:ea typeface="Meiryo UI" panose="020B0604030504040204" pitchFamily="50" charset="-128"/>
              </a:rPr>
              <a:t>9/19</a:t>
            </a:r>
            <a:r>
              <a:rPr lang="ja-JP" altLang="en-US"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小・中学校事務職員課題別研修（</a:t>
            </a:r>
            <a:r>
              <a:rPr lang="en-US" altLang="ja-JP" sz="1400" dirty="0">
                <a:latin typeface="Meiryo UI" panose="020B0604030504040204" pitchFamily="50" charset="-128"/>
                <a:ea typeface="Meiryo UI" panose="020B0604030504040204" pitchFamily="50" charset="-128"/>
              </a:rPr>
              <a:t>1/10</a:t>
            </a:r>
            <a:r>
              <a:rPr lang="ja-JP" altLang="en-US"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＜企業・団体向け＞</a:t>
            </a:r>
          </a:p>
          <a:p>
            <a:r>
              <a:rPr lang="ja-JP" altLang="en-US" sz="1400" dirty="0">
                <a:latin typeface="Meiryo UI" panose="020B0604030504040204" pitchFamily="50" charset="-128"/>
                <a:ea typeface="Meiryo UI" panose="020B0604030504040204" pitchFamily="50" charset="-128"/>
              </a:rPr>
              <a:t> 　　　リコージャパン</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研究会（</a:t>
            </a:r>
            <a:r>
              <a:rPr lang="en-US" altLang="ja-JP" sz="1400" dirty="0">
                <a:latin typeface="Meiryo UI" panose="020B0604030504040204" pitchFamily="50" charset="-128"/>
                <a:ea typeface="Meiryo UI" panose="020B0604030504040204" pitchFamily="50" charset="-128"/>
              </a:rPr>
              <a:t>6/13</a:t>
            </a:r>
            <a:r>
              <a:rPr lang="ja-JP" altLang="en-US" sz="1400" dirty="0">
                <a:latin typeface="Meiryo UI" panose="020B0604030504040204" pitchFamily="50" charset="-128"/>
                <a:ea typeface="Meiryo UI" panose="020B0604030504040204" pitchFamily="50" charset="-128"/>
              </a:rPr>
              <a:t>）、高齢者大学（</a:t>
            </a:r>
            <a:r>
              <a:rPr lang="en-US" altLang="ja-JP" sz="1400" dirty="0">
                <a:latin typeface="Meiryo UI" panose="020B0604030504040204" pitchFamily="50" charset="-128"/>
                <a:ea typeface="Meiryo UI" panose="020B0604030504040204" pitchFamily="50" charset="-128"/>
              </a:rPr>
              <a:t>12/1</a:t>
            </a:r>
            <a:r>
              <a:rPr lang="ja-JP" altLang="en-US"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＜庁内向け＞</a:t>
            </a:r>
          </a:p>
          <a:p>
            <a:r>
              <a:rPr lang="ja-JP" altLang="en-US" sz="1400" dirty="0">
                <a:latin typeface="Meiryo UI" panose="020B0604030504040204" pitchFamily="50" charset="-128"/>
                <a:ea typeface="Meiryo UI" panose="020B0604030504040204" pitchFamily="50" charset="-128"/>
              </a:rPr>
              <a:t> 　　　都市整備部新規採用職員研修（</a:t>
            </a:r>
            <a:r>
              <a:rPr lang="en-US" altLang="ja-JP" sz="1400" dirty="0">
                <a:latin typeface="Meiryo UI" panose="020B0604030504040204" pitchFamily="50" charset="-128"/>
                <a:ea typeface="Meiryo UI" panose="020B0604030504040204" pitchFamily="50" charset="-128"/>
              </a:rPr>
              <a:t>4/6</a:t>
            </a:r>
            <a:r>
              <a:rPr lang="ja-JP" altLang="en-US" sz="1400" dirty="0">
                <a:latin typeface="Meiryo UI" panose="020B0604030504040204" pitchFamily="50" charset="-128"/>
                <a:ea typeface="Meiryo UI" panose="020B0604030504040204" pitchFamily="50" charset="-128"/>
              </a:rPr>
              <a:t>）</a:t>
            </a:r>
          </a:p>
          <a:p>
            <a:pPr indent="271463"/>
            <a:endParaRPr lang="en-US" altLang="ja-JP" sz="1400" dirty="0"/>
          </a:p>
          <a:p>
            <a:pPr indent="271463"/>
            <a:r>
              <a:rPr lang="ja-JP" altLang="en-US" sz="1400" b="1" dirty="0">
                <a:latin typeface="Meiryo UI" panose="020B0604030504040204" pitchFamily="50" charset="-128"/>
                <a:ea typeface="Meiryo UI" panose="020B0604030504040204" pitchFamily="50" charset="-128"/>
              </a:rPr>
              <a:t>②ステークホルダーとの連携による</a:t>
            </a:r>
            <a:r>
              <a:rPr lang="en-US" altLang="ja-JP" sz="1400" b="1" dirty="0">
                <a:latin typeface="Meiryo UI" panose="020B0604030504040204" pitchFamily="50" charset="-128"/>
                <a:ea typeface="Meiryo UI" panose="020B0604030504040204" pitchFamily="50" charset="-128"/>
              </a:rPr>
              <a:t>SDGs</a:t>
            </a:r>
            <a:r>
              <a:rPr lang="ja-JP" altLang="en-US" sz="1400" b="1" dirty="0">
                <a:latin typeface="Meiryo UI" panose="020B0604030504040204" pitchFamily="50" charset="-128"/>
                <a:ea typeface="Meiryo UI" panose="020B0604030504040204" pitchFamily="50" charset="-128"/>
              </a:rPr>
              <a:t>イベント</a:t>
            </a:r>
            <a:endParaRPr lang="en-US" altLang="ja-JP" sz="1400" b="1" dirty="0">
              <a:latin typeface="Meiryo UI" panose="020B0604030504040204" pitchFamily="50" charset="-128"/>
              <a:ea typeface="Meiryo UI" panose="020B0604030504040204" pitchFamily="50" charset="-128"/>
            </a:endParaRPr>
          </a:p>
          <a:p>
            <a:pPr indent="271463"/>
            <a:r>
              <a:rPr lang="ja-JP" altLang="en-US" sz="1400" dirty="0">
                <a:latin typeface="Meiryo UI" panose="020B0604030504040204" pitchFamily="50" charset="-128"/>
                <a:ea typeface="Meiryo UI" panose="020B0604030504040204" pitchFamily="50" charset="-128"/>
              </a:rPr>
              <a:t> ●いばらき</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立命館</a:t>
            </a:r>
            <a:r>
              <a:rPr lang="en-US" altLang="ja-JP" sz="1400" dirty="0">
                <a:latin typeface="Meiryo UI" panose="020B0604030504040204" pitchFamily="50" charset="-128"/>
                <a:ea typeface="Meiryo UI" panose="020B0604030504040204" pitchFamily="50" charset="-128"/>
              </a:rPr>
              <a:t>DAY</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5/21</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indent="271463"/>
            <a:r>
              <a:rPr lang="ja-JP" altLang="en-US" sz="1400" dirty="0">
                <a:latin typeface="Meiryo UI" panose="020B0604030504040204" pitchFamily="50" charset="-128"/>
                <a:ea typeface="Meiryo UI" panose="020B0604030504040204" pitchFamily="50" charset="-128"/>
              </a:rPr>
              <a:t>　立命館大学と茨木市が開催する地域交流イベントに出展し、</a:t>
            </a:r>
            <a:endParaRPr lang="en-US" altLang="ja-JP" sz="1400" dirty="0">
              <a:latin typeface="Meiryo UI" panose="020B0604030504040204" pitchFamily="50" charset="-128"/>
              <a:ea typeface="Meiryo UI" panose="020B0604030504040204" pitchFamily="50" charset="-128"/>
            </a:endParaRPr>
          </a:p>
          <a:p>
            <a:pPr indent="271463"/>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大阪府の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の取組みを紹介</a:t>
            </a:r>
            <a:endParaRPr lang="en-US" altLang="ja-JP" sz="1400" dirty="0">
              <a:latin typeface="Meiryo UI" panose="020B0604030504040204" pitchFamily="50" charset="-128"/>
              <a:ea typeface="Meiryo UI" panose="020B0604030504040204" pitchFamily="50" charset="-128"/>
            </a:endParaRPr>
          </a:p>
          <a:p>
            <a:pPr indent="271463"/>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EV </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フェア</a:t>
            </a:r>
            <a:r>
              <a:rPr lang="en-US" altLang="ja-JP" sz="1400" dirty="0">
                <a:latin typeface="Meiryo UI" panose="020B0604030504040204" pitchFamily="50" charset="-128"/>
                <a:ea typeface="Meiryo UI" panose="020B0604030504040204" pitchFamily="50" charset="-128"/>
              </a:rPr>
              <a:t>2023 in OSAKA</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6/10</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indent="271463"/>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（株）モーターマガジン社等が主催するイベントに、環境農林水産部</a:t>
            </a:r>
            <a:endParaRPr lang="en-US" altLang="ja-JP" sz="1400" dirty="0">
              <a:latin typeface="Meiryo UI" panose="020B0604030504040204" pitchFamily="50" charset="-128"/>
              <a:ea typeface="Meiryo UI" panose="020B0604030504040204" pitchFamily="50" charset="-128"/>
            </a:endParaRPr>
          </a:p>
          <a:p>
            <a:pPr indent="271463"/>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脱炭素・エネルギー政策課とともに出展し、大阪府の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の取組みや</a:t>
            </a:r>
            <a:endParaRPr lang="en-US" altLang="ja-JP" sz="1400" dirty="0">
              <a:latin typeface="Meiryo UI" panose="020B0604030504040204" pitchFamily="50" charset="-128"/>
              <a:ea typeface="Meiryo UI" panose="020B0604030504040204" pitchFamily="50" charset="-128"/>
            </a:endParaRPr>
          </a:p>
          <a:p>
            <a:pPr indent="271463"/>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電気自動車の普及に向けた</a:t>
            </a:r>
            <a:r>
              <a:rPr lang="en-US" altLang="ja-JP" sz="1400" dirty="0">
                <a:latin typeface="Meiryo UI" panose="020B0604030504040204" pitchFamily="50" charset="-128"/>
                <a:ea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rPr>
              <a:t>を実施</a:t>
            </a:r>
            <a:endParaRPr lang="en-US" altLang="ja-JP" sz="1400" dirty="0">
              <a:latin typeface="Meiryo UI" panose="020B0604030504040204" pitchFamily="50" charset="-128"/>
              <a:ea typeface="Meiryo UI" panose="020B0604030504040204" pitchFamily="50" charset="-128"/>
            </a:endParaRPr>
          </a:p>
          <a:p>
            <a:pPr indent="271463"/>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●その他</a:t>
            </a:r>
            <a:endParaRPr lang="en-US" altLang="ja-JP" sz="1400" dirty="0">
              <a:latin typeface="Meiryo UI" panose="020B0604030504040204" pitchFamily="50" charset="-128"/>
              <a:ea typeface="Meiryo UI" panose="020B0604030504040204" pitchFamily="50" charset="-128"/>
            </a:endParaRPr>
          </a:p>
          <a:p>
            <a:pPr indent="271463"/>
            <a:r>
              <a:rPr lang="ja-JP" altLang="en-US" sz="1400" dirty="0">
                <a:latin typeface="Meiryo UI" panose="020B0604030504040204" pitchFamily="50" charset="-128"/>
                <a:ea typeface="Meiryo UI" panose="020B0604030504040204" pitchFamily="50" charset="-128"/>
              </a:rPr>
              <a:t>　ガンバ大阪：</a:t>
            </a:r>
            <a:r>
              <a:rPr lang="en-US" altLang="ja-JP" sz="1400" dirty="0" err="1">
                <a:latin typeface="Meiryo UI" panose="020B0604030504040204" pitchFamily="50" charset="-128"/>
                <a:ea typeface="Meiryo UI" panose="020B0604030504040204" pitchFamily="50" charset="-128"/>
              </a:rPr>
              <a:t>SDGsmile</a:t>
            </a:r>
            <a:r>
              <a:rPr lang="ja-JP" altLang="en-US" sz="1400" dirty="0">
                <a:latin typeface="Meiryo UI" panose="020B0604030504040204" pitchFamily="50" charset="-128"/>
                <a:ea typeface="Meiryo UI" panose="020B0604030504040204" pitchFamily="50" charset="-128"/>
              </a:rPr>
              <a:t>マッチ（</a:t>
            </a:r>
            <a:r>
              <a:rPr lang="en-US" altLang="ja-JP" sz="1400" dirty="0">
                <a:latin typeface="Meiryo UI" panose="020B0604030504040204" pitchFamily="50" charset="-128"/>
                <a:ea typeface="Meiryo UI" panose="020B0604030504040204" pitchFamily="50" charset="-128"/>
              </a:rPr>
              <a:t>9/23</a:t>
            </a:r>
            <a:r>
              <a:rPr lang="ja-JP" altLang="en-US" sz="1400" dirty="0">
                <a:latin typeface="Meiryo UI" panose="020B0604030504040204" pitchFamily="50" charset="-128"/>
                <a:ea typeface="Meiryo UI" panose="020B0604030504040204" pitchFamily="50" charset="-128"/>
              </a:rPr>
              <a:t>）、東住吉区：区民フェスティバル（</a:t>
            </a:r>
            <a:r>
              <a:rPr lang="en-US" altLang="ja-JP" sz="1400" dirty="0">
                <a:latin typeface="Meiryo UI" panose="020B0604030504040204" pitchFamily="50" charset="-128"/>
                <a:ea typeface="Meiryo UI" panose="020B0604030504040204" pitchFamily="50" charset="-128"/>
              </a:rPr>
              <a:t>10/15</a:t>
            </a:r>
            <a:r>
              <a:rPr lang="ja-JP" altLang="en-US" sz="1400" dirty="0">
                <a:latin typeface="Meiryo UI" panose="020B0604030504040204" pitchFamily="50" charset="-128"/>
                <a:ea typeface="Meiryo UI" panose="020B0604030504040204" pitchFamily="50" charset="-128"/>
              </a:rPr>
              <a:t>）</a:t>
            </a:r>
          </a:p>
          <a:p>
            <a:pPr indent="271463"/>
            <a:r>
              <a:rPr lang="ja-JP" altLang="en-US" sz="1400" dirty="0">
                <a:latin typeface="Meiryo UI" panose="020B0604030504040204" pitchFamily="50" charset="-128"/>
                <a:ea typeface="Meiryo UI" panose="020B0604030504040204" pitchFamily="50" charset="-128"/>
              </a:rPr>
              <a:t>　ららぽーと</a:t>
            </a:r>
            <a:r>
              <a:rPr lang="en-US" altLang="ja-JP" sz="1400" dirty="0">
                <a:latin typeface="Meiryo UI" panose="020B0604030504040204" pitchFamily="50" charset="-128"/>
                <a:ea typeface="Meiryo UI" panose="020B0604030504040204" pitchFamily="50" charset="-128"/>
              </a:rPr>
              <a:t>EXPOCITY</a:t>
            </a:r>
            <a:r>
              <a:rPr lang="ja-JP" altLang="en-US" sz="1400" dirty="0">
                <a:latin typeface="Meiryo UI" panose="020B0604030504040204" pitchFamily="50" charset="-128"/>
                <a:ea typeface="Meiryo UI" panose="020B0604030504040204" pitchFamily="50" charset="-128"/>
              </a:rPr>
              <a:t>：エキスポ文化祭（</a:t>
            </a:r>
            <a:r>
              <a:rPr lang="en-US" altLang="ja-JP" sz="1400" dirty="0">
                <a:latin typeface="Meiryo UI" panose="020B0604030504040204" pitchFamily="50" charset="-128"/>
                <a:ea typeface="Meiryo UI" panose="020B0604030504040204" pitchFamily="50" charset="-128"/>
              </a:rPr>
              <a:t>11/23</a:t>
            </a:r>
            <a:r>
              <a:rPr lang="ja-JP" altLang="en-US" sz="1400" dirty="0">
                <a:latin typeface="Meiryo UI" panose="020B0604030504040204" pitchFamily="50" charset="-128"/>
                <a:ea typeface="Meiryo UI" panose="020B0604030504040204" pitchFamily="50" charset="-128"/>
              </a:rPr>
              <a:t>）、大阪エヴェッサ：ホームゲーム（</a:t>
            </a:r>
            <a:r>
              <a:rPr lang="en-US" altLang="ja-JP" sz="1400" dirty="0">
                <a:latin typeface="Meiryo UI" panose="020B0604030504040204" pitchFamily="50" charset="-128"/>
                <a:ea typeface="Meiryo UI" panose="020B0604030504040204" pitchFamily="50" charset="-128"/>
              </a:rPr>
              <a:t>1/17</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indent="271463"/>
            <a:r>
              <a:rPr lang="ja-JP" altLang="en-US" sz="1400" dirty="0">
                <a:latin typeface="Meiryo UI" panose="020B0604030504040204" pitchFamily="50" charset="-128"/>
                <a:ea typeface="Meiryo UI" panose="020B0604030504040204" pitchFamily="50" charset="-128"/>
              </a:rPr>
              <a:t>　阪急・阪神</a:t>
            </a:r>
            <a:r>
              <a:rPr lang="en-US" altLang="ja-JP" sz="1400" dirty="0">
                <a:latin typeface="Meiryo UI" panose="020B0604030504040204" pitchFamily="50" charset="-128"/>
                <a:ea typeface="Meiryo UI" panose="020B0604030504040204" pitchFamily="50" charset="-128"/>
              </a:rPr>
              <a:t>HD:SDGs</a:t>
            </a:r>
            <a:r>
              <a:rPr lang="ja-JP" altLang="en-US" sz="1400" dirty="0">
                <a:latin typeface="Meiryo UI" panose="020B0604030504040204" pitchFamily="50" charset="-128"/>
                <a:ea typeface="Meiryo UI" panose="020B0604030504040204" pitchFamily="50" charset="-128"/>
              </a:rPr>
              <a:t>トレイン（</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月上旬～</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月下旬）</a:t>
            </a:r>
          </a:p>
          <a:p>
            <a:pPr indent="271463"/>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エネルギー政策課作成の海洋プラ問題の啓発ポスターを掲示</a:t>
            </a:r>
          </a:p>
          <a:p>
            <a:pPr indent="271463"/>
            <a:endParaRPr lang="en-US" altLang="ja-JP" sz="1400" dirty="0">
              <a:latin typeface="Meiryo UI" panose="020B0604030504040204" pitchFamily="50" charset="-128"/>
              <a:ea typeface="Meiryo UI" panose="020B0604030504040204" pitchFamily="50" charset="-128"/>
            </a:endParaRPr>
          </a:p>
          <a:p>
            <a:pPr indent="271463"/>
            <a:r>
              <a:rPr lang="ja-JP" altLang="en-US" sz="1400" b="1" dirty="0">
                <a:latin typeface="Meiryo UI" panose="020B0604030504040204" pitchFamily="50" charset="-128"/>
                <a:ea typeface="Meiryo UI" panose="020B0604030504040204" pitchFamily="50" charset="-128"/>
              </a:rPr>
              <a:t>③その他の啓発活動</a:t>
            </a:r>
            <a:endParaRPr lang="en-US" altLang="ja-JP" sz="1400" b="1" dirty="0">
              <a:latin typeface="Meiryo UI" panose="020B0604030504040204" pitchFamily="50" charset="-128"/>
              <a:ea typeface="Meiryo UI" panose="020B0604030504040204" pitchFamily="50" charset="-128"/>
            </a:endParaRPr>
          </a:p>
          <a:p>
            <a:pPr indent="271463"/>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JCOM</a:t>
            </a:r>
            <a:r>
              <a:rPr lang="ja-JP" altLang="en-US" sz="1400" dirty="0">
                <a:latin typeface="Meiryo UI" panose="020B0604030504040204" pitchFamily="50" charset="-128"/>
                <a:ea typeface="Meiryo UI" panose="020B0604030504040204" pitchFamily="50" charset="-128"/>
              </a:rPr>
              <a:t>（株）と連携し、万博特集番組において</a:t>
            </a:r>
            <a:endParaRPr lang="en-US" altLang="ja-JP" sz="1400" dirty="0">
              <a:latin typeface="Meiryo UI" panose="020B0604030504040204" pitchFamily="50" charset="-128"/>
              <a:ea typeface="Meiryo UI" panose="020B0604030504040204" pitchFamily="50" charset="-128"/>
            </a:endParaRPr>
          </a:p>
          <a:p>
            <a:pPr indent="271463"/>
            <a:r>
              <a:rPr lang="ja-JP" altLang="en-US" sz="1400" dirty="0">
                <a:latin typeface="Meiryo UI" panose="020B0604030504040204" pitchFamily="50" charset="-128"/>
                <a:ea typeface="Meiryo UI" panose="020B0604030504040204" pitchFamily="50" charset="-128"/>
              </a:rPr>
              <a:t>　　　 大阪府の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の取組みを紹介（</a:t>
            </a:r>
            <a:r>
              <a:rPr lang="en-US" altLang="ja-JP" sz="1400" dirty="0">
                <a:latin typeface="Meiryo UI" panose="020B0604030504040204" pitchFamily="50" charset="-128"/>
                <a:ea typeface="Meiryo UI" panose="020B0604030504040204" pitchFamily="50" charset="-128"/>
              </a:rPr>
              <a:t>7/1</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7EEC08DD-C9E0-4F60-8C88-7742E4E5B46C}"/>
              </a:ext>
            </a:extLst>
          </p:cNvPr>
          <p:cNvSpPr/>
          <p:nvPr/>
        </p:nvSpPr>
        <p:spPr>
          <a:xfrm>
            <a:off x="9036233" y="2540305"/>
            <a:ext cx="1085568" cy="215444"/>
          </a:xfrm>
          <a:prstGeom prst="rect">
            <a:avLst/>
          </a:prstGeom>
          <a:noFill/>
        </p:spPr>
        <p:txBody>
          <a:bodyPr wrap="square">
            <a:spAutoFit/>
          </a:bodyPr>
          <a:lstStyle/>
          <a:p>
            <a:pPr indent="76101">
              <a:spcBef>
                <a:spcPts val="488"/>
              </a:spcBef>
            </a:pPr>
            <a:r>
              <a:rPr lang="en-US" altLang="ja-JP" sz="800" dirty="0">
                <a:latin typeface="Meiryo UI" panose="020B0604030504040204" pitchFamily="50" charset="-128"/>
                <a:ea typeface="Meiryo UI" panose="020B0604030504040204" pitchFamily="50" charset="-128"/>
              </a:rPr>
              <a:t>SDGs</a:t>
            </a:r>
            <a:r>
              <a:rPr lang="ja-JP" altLang="en-US" sz="800" dirty="0">
                <a:latin typeface="Meiryo UI" panose="020B0604030504040204" pitchFamily="50" charset="-128"/>
                <a:ea typeface="Meiryo UI" panose="020B0604030504040204" pitchFamily="50" charset="-128"/>
              </a:rPr>
              <a:t>講演の様子</a:t>
            </a:r>
            <a:endParaRPr lang="en-US" altLang="ja-JP" sz="8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E12138BF-293C-48C8-8380-71CDFD702DE9}"/>
              </a:ext>
            </a:extLst>
          </p:cNvPr>
          <p:cNvSpPr/>
          <p:nvPr/>
        </p:nvSpPr>
        <p:spPr>
          <a:xfrm>
            <a:off x="6646762" y="3663786"/>
            <a:ext cx="1457336" cy="215444"/>
          </a:xfrm>
          <a:prstGeom prst="rect">
            <a:avLst/>
          </a:prstGeom>
          <a:noFill/>
        </p:spPr>
        <p:txBody>
          <a:bodyPr wrap="square">
            <a:spAutoFit/>
          </a:bodyPr>
          <a:lstStyle/>
          <a:p>
            <a:pPr indent="76101">
              <a:spcBef>
                <a:spcPts val="488"/>
              </a:spcBef>
            </a:pPr>
            <a:r>
              <a:rPr lang="ja-JP" altLang="en-US" sz="800" dirty="0">
                <a:latin typeface="Meiryo UI" panose="020B0604030504040204" pitchFamily="50" charset="-128"/>
                <a:ea typeface="Meiryo UI" panose="020B0604030504040204" pitchFamily="50" charset="-128"/>
              </a:rPr>
              <a:t>いばらき</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立命館</a:t>
            </a:r>
            <a:r>
              <a:rPr lang="en-US" altLang="ja-JP" sz="800" dirty="0">
                <a:latin typeface="Meiryo UI" panose="020B0604030504040204" pitchFamily="50" charset="-128"/>
                <a:ea typeface="Meiryo UI" panose="020B0604030504040204" pitchFamily="50" charset="-128"/>
              </a:rPr>
              <a:t>DAY2023</a:t>
            </a:r>
          </a:p>
        </p:txBody>
      </p:sp>
      <p:pic>
        <p:nvPicPr>
          <p:cNvPr id="21" name="図 20">
            <a:extLst>
              <a:ext uri="{FF2B5EF4-FFF2-40B4-BE49-F238E27FC236}">
                <a16:creationId xmlns:a16="http://schemas.microsoft.com/office/drawing/2014/main" id="{A2EEF4D2-7C43-4CAA-974A-114C353E39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11926" y="1155626"/>
            <a:ext cx="1896379" cy="1422284"/>
          </a:xfrm>
          <a:prstGeom prst="rect">
            <a:avLst/>
          </a:prstGeom>
        </p:spPr>
      </p:pic>
      <p:pic>
        <p:nvPicPr>
          <p:cNvPr id="22" name="図 21">
            <a:extLst>
              <a:ext uri="{FF2B5EF4-FFF2-40B4-BE49-F238E27FC236}">
                <a16:creationId xmlns:a16="http://schemas.microsoft.com/office/drawing/2014/main" id="{1F10F4C7-08EC-49E0-B9BC-C74800CB378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16526" y="1674750"/>
            <a:ext cx="1491777" cy="1989036"/>
          </a:xfrm>
          <a:prstGeom prst="rect">
            <a:avLst/>
          </a:prstGeom>
        </p:spPr>
      </p:pic>
      <p:pic>
        <p:nvPicPr>
          <p:cNvPr id="23" name="図 22">
            <a:extLst>
              <a:ext uri="{FF2B5EF4-FFF2-40B4-BE49-F238E27FC236}">
                <a16:creationId xmlns:a16="http://schemas.microsoft.com/office/drawing/2014/main" id="{E320E66F-C13B-4AE6-94EE-4A75E0B92B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83814" y="4089474"/>
            <a:ext cx="2304444" cy="1293723"/>
          </a:xfrm>
          <a:prstGeom prst="rect">
            <a:avLst/>
          </a:prstGeom>
        </p:spPr>
      </p:pic>
      <p:sp>
        <p:nvSpPr>
          <p:cNvPr id="24" name="正方形/長方形 23">
            <a:extLst>
              <a:ext uri="{FF2B5EF4-FFF2-40B4-BE49-F238E27FC236}">
                <a16:creationId xmlns:a16="http://schemas.microsoft.com/office/drawing/2014/main" id="{605FB885-5582-47D2-AEDD-168F0BC39FEB}"/>
              </a:ext>
            </a:extLst>
          </p:cNvPr>
          <p:cNvSpPr/>
          <p:nvPr/>
        </p:nvSpPr>
        <p:spPr>
          <a:xfrm>
            <a:off x="8274346" y="3876630"/>
            <a:ext cx="2233735" cy="215444"/>
          </a:xfrm>
          <a:prstGeom prst="rect">
            <a:avLst/>
          </a:prstGeom>
          <a:noFill/>
        </p:spPr>
        <p:txBody>
          <a:bodyPr wrap="square">
            <a:spAutoFit/>
          </a:bodyPr>
          <a:lstStyle/>
          <a:p>
            <a:pPr indent="76101">
              <a:spcBef>
                <a:spcPts val="488"/>
              </a:spcBef>
            </a:pPr>
            <a:r>
              <a:rPr lang="en-US" altLang="ja-JP" sz="800" dirty="0">
                <a:latin typeface="Meiryo UI" panose="020B0604030504040204" pitchFamily="50" charset="-128"/>
                <a:ea typeface="Meiryo UI" panose="020B0604030504040204" pitchFamily="50" charset="-128"/>
              </a:rPr>
              <a:t>EV &amp; SDGs </a:t>
            </a:r>
            <a:r>
              <a:rPr lang="ja-JP" altLang="en-US" sz="800" dirty="0">
                <a:latin typeface="Meiryo UI" panose="020B0604030504040204" pitchFamily="50" charset="-128"/>
                <a:ea typeface="Meiryo UI" panose="020B0604030504040204" pitchFamily="50" charset="-128"/>
              </a:rPr>
              <a:t>フェア</a:t>
            </a:r>
            <a:r>
              <a:rPr lang="en-US" altLang="ja-JP" sz="800" dirty="0">
                <a:latin typeface="Meiryo UI" panose="020B0604030504040204" pitchFamily="50" charset="-128"/>
                <a:ea typeface="Meiryo UI" panose="020B0604030504040204" pitchFamily="50" charset="-128"/>
              </a:rPr>
              <a:t>2023 in OSAKA</a:t>
            </a:r>
          </a:p>
        </p:txBody>
      </p:sp>
      <p:sp>
        <p:nvSpPr>
          <p:cNvPr id="26" name="テキスト ボックス 25">
            <a:extLst>
              <a:ext uri="{FF2B5EF4-FFF2-40B4-BE49-F238E27FC236}">
                <a16:creationId xmlns:a16="http://schemas.microsoft.com/office/drawing/2014/main" id="{1ADED9E0-B6B4-404E-95D0-24A2D1C9553D}"/>
              </a:ext>
            </a:extLst>
          </p:cNvPr>
          <p:cNvSpPr txBox="1"/>
          <p:nvPr/>
        </p:nvSpPr>
        <p:spPr>
          <a:xfrm>
            <a:off x="10037852" y="6744879"/>
            <a:ext cx="2756405" cy="461665"/>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引用：</a:t>
            </a:r>
            <a:r>
              <a:rPr kumimoji="1" lang="en-US" altLang="ja-JP" sz="800" dirty="0">
                <a:latin typeface="Meiryo UI" panose="020B0604030504040204" pitchFamily="50" charset="-128"/>
                <a:ea typeface="Meiryo UI" panose="020B0604030504040204" pitchFamily="50" charset="-128"/>
              </a:rPr>
              <a:t>J:COM</a:t>
            </a:r>
            <a:r>
              <a:rPr kumimoji="1" lang="ja-JP" altLang="en-US" sz="800" dirty="0">
                <a:latin typeface="Meiryo UI" panose="020B0604030504040204" pitchFamily="50" charset="-128"/>
                <a:ea typeface="Meiryo UI" panose="020B0604030504040204" pitchFamily="50" charset="-128"/>
              </a:rPr>
              <a:t>チャンネル・</a:t>
            </a:r>
            <a:r>
              <a:rPr kumimoji="1" lang="en-US" altLang="ja-JP" sz="800" dirty="0">
                <a:latin typeface="Meiryo UI" panose="020B0604030504040204" pitchFamily="50" charset="-128"/>
                <a:ea typeface="Meiryo UI" panose="020B0604030504040204" pitchFamily="50" charset="-128"/>
              </a:rPr>
              <a:t>J:COM</a:t>
            </a:r>
            <a:r>
              <a:rPr kumimoji="1" lang="ja-JP" altLang="en-US" sz="800" dirty="0">
                <a:latin typeface="Meiryo UI" panose="020B0604030504040204" pitchFamily="50" charset="-128"/>
                <a:ea typeface="Meiryo UI" panose="020B0604030504040204" pitchFamily="50" charset="-128"/>
              </a:rPr>
              <a:t>テレビ</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rPr>
              <a:t>TEAM EXPO 2025</a:t>
            </a:r>
            <a:r>
              <a:rPr kumimoji="1" lang="ja-JP" altLang="en-US" sz="800" dirty="0">
                <a:latin typeface="Meiryo UI" panose="020B0604030504040204" pitchFamily="50" charset="-128"/>
                <a:ea typeface="Meiryo UI" panose="020B0604030504040204" pitchFamily="50" charset="-128"/>
              </a:rPr>
              <a:t>」プログラム</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～大阪・関西から未来へのアクション～ </a:t>
            </a:r>
            <a:r>
              <a:rPr kumimoji="1" lang="en-US" altLang="ja-JP" sz="800" dirty="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79AB9B6C-3E57-4E37-86ED-68F0F8FA7EF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847091" y="5469827"/>
            <a:ext cx="2255978" cy="1265139"/>
          </a:xfrm>
          <a:prstGeom prst="rect">
            <a:avLst/>
          </a:prstGeom>
        </p:spPr>
      </p:pic>
      <p:sp>
        <p:nvSpPr>
          <p:cNvPr id="28" name="テキスト ボックス 27">
            <a:extLst>
              <a:ext uri="{FF2B5EF4-FFF2-40B4-BE49-F238E27FC236}">
                <a16:creationId xmlns:a16="http://schemas.microsoft.com/office/drawing/2014/main" id="{5AF60500-CC2C-4198-805F-F484A3986966}"/>
              </a:ext>
            </a:extLst>
          </p:cNvPr>
          <p:cNvSpPr txBox="1"/>
          <p:nvPr/>
        </p:nvSpPr>
        <p:spPr>
          <a:xfrm>
            <a:off x="89843" y="620906"/>
            <a:ext cx="8850497" cy="369332"/>
          </a:xfrm>
          <a:prstGeom prst="rect">
            <a:avLst/>
          </a:prstGeom>
          <a:noFill/>
        </p:spPr>
        <p:txBody>
          <a:bodyPr wrap="square" rtlCol="0">
            <a:spAutoFit/>
          </a:bodyPr>
          <a:lstStyle/>
          <a:p>
            <a:r>
              <a:rPr lang="ja-JP" altLang="en-US" b="1" dirty="0"/>
              <a:t>１</a:t>
            </a:r>
            <a:r>
              <a:rPr lang="en-US" altLang="ja-JP" b="1" dirty="0"/>
              <a:t>.</a:t>
            </a:r>
            <a:r>
              <a:rPr lang="ja-JP" altLang="en-US" b="1" dirty="0"/>
              <a:t>ステークホルダーへの</a:t>
            </a:r>
            <a:r>
              <a:rPr lang="en-US" altLang="ja-JP" b="1" dirty="0"/>
              <a:t>SDGs</a:t>
            </a:r>
            <a:r>
              <a:rPr lang="ja-JP" altLang="en-US" b="1" dirty="0"/>
              <a:t>の更なる浸透・具体的な行動の促進に向けた取組み</a:t>
            </a:r>
            <a:endParaRPr kumimoji="1" lang="en-US" altLang="ja-JP" dirty="0"/>
          </a:p>
        </p:txBody>
      </p:sp>
      <p:sp>
        <p:nvSpPr>
          <p:cNvPr id="17" name="スライド番号プレースホルダー 5">
            <a:extLst>
              <a:ext uri="{FF2B5EF4-FFF2-40B4-BE49-F238E27FC236}">
                <a16:creationId xmlns:a16="http://schemas.microsoft.com/office/drawing/2014/main" id="{F0DD746F-79E4-4C6B-BC97-5D20AD1F914C}"/>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a:t>
            </a:fld>
            <a:endParaRPr kumimoji="1" lang="ja-JP" altLang="en-US">
              <a:solidFill>
                <a:prstClr val="black"/>
              </a:solidFill>
            </a:endParaRPr>
          </a:p>
        </p:txBody>
      </p:sp>
    </p:spTree>
    <p:extLst>
      <p:ext uri="{BB962C8B-B14F-4D97-AF65-F5344CB8AC3E}">
        <p14:creationId xmlns:p14="http://schemas.microsoft.com/office/powerpoint/2010/main" val="182364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5</a:t>
            </a:fld>
            <a:endParaRPr kumimoji="1" lang="ja-JP" altLang="en-US" sz="1400">
              <a:solidFill>
                <a:prstClr val="black"/>
              </a:solidFill>
            </a:endParaRPr>
          </a:p>
        </p:txBody>
      </p:sp>
      <p:sp>
        <p:nvSpPr>
          <p:cNvPr id="14" name="正方形/長方形 13">
            <a:extLst>
              <a:ext uri="{FF2B5EF4-FFF2-40B4-BE49-F238E27FC236}">
                <a16:creationId xmlns:a16="http://schemas.microsoft.com/office/drawing/2014/main" id="{170D340F-A509-46C4-AE1E-4852C7198C81}"/>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令和５年度の主な取り組み</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79F0762F-5E16-4E80-8932-337ECA1F7457}"/>
              </a:ext>
            </a:extLst>
          </p:cNvPr>
          <p:cNvSpPr/>
          <p:nvPr/>
        </p:nvSpPr>
        <p:spPr>
          <a:xfrm>
            <a:off x="151352" y="990238"/>
            <a:ext cx="12176426" cy="5893921"/>
          </a:xfrm>
          <a:prstGeom prst="rect">
            <a:avLst/>
          </a:prstGeom>
          <a:solidFill>
            <a:schemeClr val="bg1">
              <a:lumMod val="95000"/>
            </a:schemeClr>
          </a:solidFill>
        </p:spPr>
        <p:txBody>
          <a:bodyPr wrap="square">
            <a:spAutoFit/>
          </a:bodyPr>
          <a:lstStyle/>
          <a:p>
            <a:r>
              <a:rPr lang="ja-JP" altLang="en-US" sz="1600" b="1" dirty="0"/>
              <a:t>〇 私の</a:t>
            </a:r>
            <a:r>
              <a:rPr lang="en-US" altLang="ja-JP" sz="1600" b="1" dirty="0"/>
              <a:t>SDGs</a:t>
            </a:r>
            <a:r>
              <a:rPr lang="ja-JP" altLang="en-US" sz="1600" b="1" dirty="0"/>
              <a:t>宣言プロジェクトの推進</a:t>
            </a:r>
            <a:endParaRPr lang="en-US" altLang="ja-JP" sz="1400" dirty="0"/>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府民や企業・団体などに、自らが行う</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の達成に向けた取組みを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宣言してもらうプロジェクトを実施中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●プロジェクトへの参加者総数：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5,716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R6.2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個人：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5,175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企業・団体：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541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年度の宣言数：</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2,088</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R6.2</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個人：</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2,066</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前年＋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621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企業・団体：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222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前年＋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52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endParaRPr kumimoji="1" lang="en-US" altLang="ja-JP" sz="1400" dirty="0">
              <a:latin typeface="Meiryo UI" panose="020B0604030504040204" pitchFamily="50" charset="-128"/>
              <a:ea typeface="Meiryo UI" panose="020B0604030504040204" pitchFamily="50" charset="-128"/>
            </a:endParaRPr>
          </a:p>
          <a:p>
            <a:pPr>
              <a:spcBef>
                <a:spcPts val="600"/>
              </a:spcBef>
            </a:pPr>
            <a:endParaRPr kumimoji="1" lang="en-US" altLang="ja-JP" sz="1400" dirty="0">
              <a:latin typeface="Meiryo UI" panose="020B0604030504040204" pitchFamily="50" charset="-128"/>
              <a:ea typeface="Meiryo UI" panose="020B0604030504040204" pitchFamily="50" charset="-128"/>
            </a:endParaRPr>
          </a:p>
          <a:p>
            <a:pPr>
              <a:spcBef>
                <a:spcPts val="600"/>
              </a:spcBef>
            </a:pP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私の</a:t>
            </a:r>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宣言プロジェクトの推進に向けた連携</a:t>
            </a:r>
            <a:r>
              <a:rPr kumimoji="1" lang="en-US" altLang="ja-JP" sz="1400" dirty="0">
                <a:latin typeface="Meiryo UI" panose="020B0604030504040204" pitchFamily="50" charset="-128"/>
                <a:ea typeface="Meiryo UI" panose="020B0604030504040204" pitchFamily="50" charset="-128"/>
              </a:rPr>
              <a:t>】</a:t>
            </a:r>
          </a:p>
          <a:p>
            <a:pPr>
              <a:spcBef>
                <a:spcPts val="600"/>
              </a:spcBef>
            </a:pPr>
            <a:r>
              <a:rPr kumimoji="1" lang="ja-JP" altLang="en-US" sz="1400" dirty="0">
                <a:latin typeface="Meiryo UI" panose="020B0604030504040204" pitchFamily="50" charset="-128"/>
                <a:ea typeface="Meiryo UI" panose="020B0604030504040204" pitchFamily="50" charset="-128"/>
              </a:rPr>
              <a:t>　プロジェクトに賛同いただいた企業・団体・学校等に従業員や生徒等の宣言を集約していただき、大阪府の</a:t>
            </a:r>
            <a:r>
              <a:rPr kumimoji="1" lang="en-US" altLang="ja-JP" sz="1400" dirty="0">
                <a:latin typeface="Meiryo UI" panose="020B0604030504040204" pitchFamily="50" charset="-128"/>
                <a:ea typeface="Meiryo UI" panose="020B0604030504040204" pitchFamily="50" charset="-128"/>
              </a:rPr>
              <a:t>HP</a:t>
            </a:r>
            <a:r>
              <a:rPr kumimoji="1" lang="ja-JP" altLang="en-US" sz="1400" dirty="0">
                <a:latin typeface="Meiryo UI" panose="020B0604030504040204" pitchFamily="50" charset="-128"/>
                <a:ea typeface="Meiryo UI" panose="020B0604030504040204" pitchFamily="50" charset="-128"/>
              </a:rPr>
              <a:t>で紹介</a:t>
            </a:r>
            <a:endParaRPr kumimoji="1" lang="en-US" altLang="ja-JP" sz="1400" dirty="0">
              <a:latin typeface="Meiryo UI" panose="020B0604030504040204" pitchFamily="50" charset="-128"/>
              <a:ea typeface="Meiryo UI" panose="020B0604030504040204" pitchFamily="50" charset="-128"/>
            </a:endParaRPr>
          </a:p>
          <a:p>
            <a:pPr indent="361950"/>
            <a:endParaRPr kumimoji="1" lang="en-US" altLang="ja-JP" sz="1400" dirty="0">
              <a:latin typeface="Meiryo UI" panose="020B0604030504040204" pitchFamily="50" charset="-128"/>
              <a:ea typeface="Meiryo UI" panose="020B0604030504040204" pitchFamily="50" charset="-128"/>
            </a:endParaRPr>
          </a:p>
          <a:p>
            <a:pPr indent="361950"/>
            <a:endParaRPr kumimoji="1" lang="en-US" altLang="ja-JP" sz="1400" dirty="0">
              <a:latin typeface="Meiryo UI" panose="020B0604030504040204" pitchFamily="50" charset="-128"/>
              <a:ea typeface="Meiryo UI" panose="020B0604030504040204" pitchFamily="50" charset="-128"/>
            </a:endParaRPr>
          </a:p>
          <a:p>
            <a:pPr indent="542925">
              <a:spcBef>
                <a:spcPts val="600"/>
              </a:spcBef>
            </a:pPr>
            <a:endParaRPr kumimoji="1" lang="en-US" altLang="ja-JP" sz="1400" dirty="0">
              <a:latin typeface="Meiryo UI" panose="020B0604030504040204" pitchFamily="50" charset="-128"/>
              <a:ea typeface="Meiryo UI" panose="020B0604030504040204" pitchFamily="50" charset="-128"/>
            </a:endParaRPr>
          </a:p>
          <a:p>
            <a:pPr indent="542925"/>
            <a:endParaRPr kumimoji="1" lang="en-US" altLang="ja-JP" sz="1400" dirty="0">
              <a:latin typeface="Meiryo UI" panose="020B0604030504040204" pitchFamily="50" charset="-128"/>
              <a:ea typeface="Meiryo UI" panose="020B0604030504040204" pitchFamily="50" charset="-128"/>
            </a:endParaRPr>
          </a:p>
          <a:p>
            <a:pPr indent="542925"/>
            <a:endParaRPr kumimoji="1" lang="en-US" altLang="ja-JP" sz="1400" dirty="0">
              <a:latin typeface="Meiryo UI" panose="020B0604030504040204" pitchFamily="50" charset="-128"/>
              <a:ea typeface="Meiryo UI" panose="020B0604030504040204" pitchFamily="50" charset="-128"/>
            </a:endParaRPr>
          </a:p>
          <a:p>
            <a:pPr indent="542925"/>
            <a:endParaRPr kumimoji="1" lang="en-US" altLang="ja-JP" sz="1400" dirty="0">
              <a:latin typeface="Meiryo UI" panose="020B0604030504040204" pitchFamily="50" charset="-128"/>
              <a:ea typeface="Meiryo UI" panose="020B0604030504040204" pitchFamily="50" charset="-128"/>
            </a:endParaRPr>
          </a:p>
          <a:p>
            <a:pPr indent="542925"/>
            <a:endParaRPr kumimoji="1" lang="en-US" altLang="ja-JP" sz="1400" dirty="0">
              <a:latin typeface="Meiryo UI" panose="020B0604030504040204" pitchFamily="50" charset="-128"/>
              <a:ea typeface="Meiryo UI" panose="020B0604030504040204" pitchFamily="50" charset="-128"/>
            </a:endParaRPr>
          </a:p>
          <a:p>
            <a:pPr indent="542925"/>
            <a:endParaRPr kumimoji="1" lang="en-US" altLang="ja-JP" sz="1400" dirty="0">
              <a:latin typeface="Meiryo UI" panose="020B0604030504040204" pitchFamily="50" charset="-128"/>
              <a:ea typeface="Meiryo UI" panose="020B0604030504040204" pitchFamily="50" charset="-128"/>
            </a:endParaRPr>
          </a:p>
          <a:p>
            <a:pPr indent="542925"/>
            <a:endParaRPr kumimoji="1" lang="en-US" altLang="ja-JP" sz="1400" dirty="0">
              <a:latin typeface="Meiryo UI" panose="020B0604030504040204" pitchFamily="50" charset="-128"/>
              <a:ea typeface="Meiryo UI" panose="020B0604030504040204" pitchFamily="50" charset="-128"/>
            </a:endParaRPr>
          </a:p>
          <a:p>
            <a:pPr indent="542925"/>
            <a:endParaRPr kumimoji="1" lang="en-US" altLang="ja-JP" sz="1400" dirty="0">
              <a:latin typeface="Meiryo UI" panose="020B0604030504040204" pitchFamily="50" charset="-128"/>
              <a:ea typeface="Meiryo UI" panose="020B0604030504040204" pitchFamily="50" charset="-128"/>
            </a:endParaRPr>
          </a:p>
        </p:txBody>
      </p:sp>
      <p:sp>
        <p:nvSpPr>
          <p:cNvPr id="19" name="大かっこ 18">
            <a:extLst>
              <a:ext uri="{FF2B5EF4-FFF2-40B4-BE49-F238E27FC236}">
                <a16:creationId xmlns:a16="http://schemas.microsoft.com/office/drawing/2014/main" id="{410C54E6-A975-4AF9-A138-93F8C6E704B9}"/>
              </a:ext>
            </a:extLst>
          </p:cNvPr>
          <p:cNvSpPr/>
          <p:nvPr/>
        </p:nvSpPr>
        <p:spPr>
          <a:xfrm>
            <a:off x="470647" y="4693275"/>
            <a:ext cx="11210607" cy="196541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lvl="0" fontAlgn="base"/>
            <a:r>
              <a:rPr lang="ja-JP" altLang="en-US" sz="1200" b="1" dirty="0">
                <a:solidFill>
                  <a:prstClr val="black"/>
                </a:solidFill>
              </a:rPr>
              <a:t>連携している企業・団体・学校等</a:t>
            </a:r>
            <a:endParaRPr lang="en-US" altLang="ja-JP" sz="1200" b="1" dirty="0">
              <a:solidFill>
                <a:prstClr val="black"/>
              </a:solidFill>
            </a:endParaRPr>
          </a:p>
          <a:p>
            <a:pPr lvl="0" indent="85725">
              <a:lnSpc>
                <a:spcPct val="150000"/>
              </a:lnSpc>
              <a:spcBef>
                <a:spcPts val="400"/>
              </a:spcBef>
            </a:pPr>
            <a:r>
              <a:rPr kumimoji="1" lang="ja-JP" altLang="en-US" sz="1200" dirty="0">
                <a:solidFill>
                  <a:prstClr val="black"/>
                </a:solidFill>
                <a:latin typeface="Meiryo UI" panose="020B0604030504040204" pitchFamily="50" charset="-128"/>
                <a:ea typeface="Meiryo UI" panose="020B0604030504040204" pitchFamily="50" charset="-128"/>
              </a:rPr>
              <a:t>近畿大学、大阪公立大学、大和大学、大阪成蹊短期大学、高齢者大学</a:t>
            </a:r>
            <a:endParaRPr kumimoji="1" lang="en-US" altLang="ja-JP" sz="1200" dirty="0">
              <a:solidFill>
                <a:prstClr val="black"/>
              </a:solidFill>
              <a:latin typeface="Meiryo UI" panose="020B0604030504040204" pitchFamily="50" charset="-128"/>
              <a:ea typeface="Meiryo UI" panose="020B0604030504040204" pitchFamily="50" charset="-128"/>
            </a:endParaRPr>
          </a:p>
          <a:p>
            <a:pPr lvl="0" indent="85725">
              <a:lnSpc>
                <a:spcPct val="150000"/>
              </a:lnSpc>
            </a:pPr>
            <a:r>
              <a:rPr kumimoji="1" lang="ja-JP" altLang="en-US" sz="1200" dirty="0">
                <a:solidFill>
                  <a:prstClr val="black"/>
                </a:solidFill>
                <a:latin typeface="Meiryo UI" panose="020B0604030504040204" pitchFamily="50" charset="-128"/>
                <a:ea typeface="Meiryo UI" panose="020B0604030504040204" pitchFamily="50" charset="-128"/>
              </a:rPr>
              <a:t>金光八尾高等学校　金光八尾中学校、守口市立第一中学校、枚方市立招堤北中学校、阪南市立上荘</a:t>
            </a:r>
            <a:r>
              <a:rPr kumimoji="1" lang="ja-JP" altLang="en-US" sz="1200" dirty="0">
                <a:latin typeface="Meiryo UI" panose="020B0604030504040204" pitchFamily="50" charset="-128"/>
                <a:ea typeface="Meiryo UI" panose="020B0604030504040204" pitchFamily="50" charset="-128"/>
              </a:rPr>
              <a:t>小学校</a:t>
            </a:r>
            <a:endParaRPr kumimoji="1" lang="en-US" altLang="ja-JP" sz="1200" dirty="0">
              <a:latin typeface="Meiryo UI" panose="020B0604030504040204" pitchFamily="50" charset="-128"/>
              <a:ea typeface="Meiryo UI" panose="020B0604030504040204" pitchFamily="50" charset="-128"/>
            </a:endParaRPr>
          </a:p>
          <a:p>
            <a:pPr lvl="0" indent="85725">
              <a:lnSpc>
                <a:spcPct val="150000"/>
              </a:lnSpc>
            </a:pPr>
            <a:r>
              <a:rPr kumimoji="1" lang="ja-JP" altLang="en-US" sz="1200" dirty="0">
                <a:latin typeface="Meiryo UI" panose="020B0604030504040204" pitchFamily="50" charset="-128"/>
                <a:ea typeface="Meiryo UI" panose="020B0604030504040204" pitchFamily="50" charset="-128"/>
              </a:rPr>
              <a:t>社会福祉法人隆生福祉会　ゆめ玉造保育園・ゆめ中央保育園</a:t>
            </a:r>
            <a:endParaRPr kumimoji="1" lang="en-US" altLang="ja-JP" sz="1200" dirty="0">
              <a:latin typeface="Meiryo UI" panose="020B0604030504040204" pitchFamily="50" charset="-128"/>
              <a:ea typeface="Meiryo UI" panose="020B0604030504040204" pitchFamily="50" charset="-128"/>
            </a:endParaRPr>
          </a:p>
          <a:p>
            <a:pPr lvl="0" indent="85725">
              <a:lnSpc>
                <a:spcPct val="150000"/>
              </a:lnSpc>
            </a:pPr>
            <a:r>
              <a:rPr kumimoji="1" lang="ja-JP" altLang="en-US" sz="1200" dirty="0">
                <a:latin typeface="Meiryo UI" panose="020B0604030504040204" pitchFamily="50" charset="-128"/>
                <a:ea typeface="Meiryo UI" panose="020B0604030504040204" pitchFamily="50" charset="-128"/>
              </a:rPr>
              <a:t>大同生命保険㈱大阪東支店、損害保険ジャパン㈱大阪南支店、リコージャパン株式会社</a:t>
            </a:r>
            <a:endParaRPr kumimoji="1" lang="en-US" altLang="ja-JP" sz="1200" dirty="0">
              <a:latin typeface="Meiryo UI" panose="020B0604030504040204" pitchFamily="50" charset="-128"/>
              <a:ea typeface="Meiryo UI" panose="020B0604030504040204" pitchFamily="50" charset="-128"/>
            </a:endParaRPr>
          </a:p>
          <a:p>
            <a:pPr lvl="0" indent="85725">
              <a:lnSpc>
                <a:spcPct val="150000"/>
              </a:lnSpc>
            </a:pPr>
            <a:r>
              <a:rPr kumimoji="1" lang="ja-JP" altLang="en-US" sz="1200" dirty="0">
                <a:latin typeface="Meiryo UI" panose="020B0604030504040204" pitchFamily="50" charset="-128"/>
                <a:ea typeface="Meiryo UI" panose="020B0604030504040204" pitchFamily="50" charset="-128"/>
              </a:rPr>
              <a:t>長居わくわくパークプロジェクト、</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研究会 </a:t>
            </a:r>
            <a:r>
              <a:rPr kumimoji="1" lang="en-US" altLang="ja-JP" sz="1200" dirty="0">
                <a:latin typeface="Meiryo UI" panose="020B0604030504040204" pitchFamily="50" charset="-128"/>
                <a:ea typeface="Meiryo UI" panose="020B0604030504040204" pitchFamily="50" charset="-128"/>
              </a:rPr>
              <a:t>in </a:t>
            </a:r>
            <a:r>
              <a:rPr kumimoji="1" lang="ja-JP" altLang="en-US" sz="1200" dirty="0">
                <a:latin typeface="Meiryo UI" panose="020B0604030504040204" pitchFamily="50" charset="-128"/>
                <a:ea typeface="Meiryo UI" panose="020B0604030504040204" pitchFamily="50" charset="-128"/>
              </a:rPr>
              <a:t>大阪（リコージャパン㈱大阪支社）、</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キッズ支援プロジェクト（産経新聞社、積水ハウス、大阪ガスネットワーク）</a:t>
            </a:r>
            <a:endParaRPr kumimoji="1" lang="en-US" altLang="ja-JP" sz="1200" dirty="0">
              <a:latin typeface="Meiryo UI" panose="020B0604030504040204" pitchFamily="50" charset="-128"/>
              <a:ea typeface="Meiryo UI" panose="020B0604030504040204" pitchFamily="50" charset="-128"/>
            </a:endParaRPr>
          </a:p>
          <a:p>
            <a:pPr lvl="0" indent="85725">
              <a:lnSpc>
                <a:spcPct val="150000"/>
              </a:lnSpc>
            </a:pPr>
            <a:r>
              <a:rPr kumimoji="1" lang="ja-JP" altLang="en-US" sz="1200" dirty="0">
                <a:latin typeface="Meiryo UI" panose="020B0604030504040204" pitchFamily="50" charset="-128"/>
                <a:ea typeface="Meiryo UI" panose="020B0604030504040204" pitchFamily="50" charset="-128"/>
              </a:rPr>
              <a:t>藤井寺市</a:t>
            </a:r>
            <a:endParaRPr kumimoji="1"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A721D20-5E1C-4C53-A68F-AB6DB656902C}"/>
              </a:ext>
            </a:extLst>
          </p:cNvPr>
          <p:cNvSpPr txBox="1"/>
          <p:nvPr/>
        </p:nvSpPr>
        <p:spPr>
          <a:xfrm>
            <a:off x="89843" y="620906"/>
            <a:ext cx="8850497" cy="369332"/>
          </a:xfrm>
          <a:prstGeom prst="rect">
            <a:avLst/>
          </a:prstGeom>
          <a:noFill/>
        </p:spPr>
        <p:txBody>
          <a:bodyPr wrap="square" rtlCol="0">
            <a:spAutoFit/>
          </a:bodyPr>
          <a:lstStyle/>
          <a:p>
            <a:r>
              <a:rPr lang="ja-JP" altLang="en-US" b="1" dirty="0"/>
              <a:t>１</a:t>
            </a:r>
            <a:r>
              <a:rPr lang="en-US" altLang="ja-JP" b="1" dirty="0"/>
              <a:t>.</a:t>
            </a:r>
            <a:r>
              <a:rPr lang="ja-JP" altLang="en-US" b="1" dirty="0"/>
              <a:t>ステークホルダーへの</a:t>
            </a:r>
            <a:r>
              <a:rPr lang="en-US" altLang="ja-JP" b="1" dirty="0"/>
              <a:t>SDGs</a:t>
            </a:r>
            <a:r>
              <a:rPr lang="ja-JP" altLang="en-US" b="1" dirty="0"/>
              <a:t>の更なる浸透・具体的な行動の促進に向けた取組み</a:t>
            </a:r>
            <a:endParaRPr kumimoji="1" lang="en-US" altLang="ja-JP" dirty="0"/>
          </a:p>
        </p:txBody>
      </p:sp>
      <p:graphicFrame>
        <p:nvGraphicFramePr>
          <p:cNvPr id="22" name="グラフ 21">
            <a:extLst>
              <a:ext uri="{FF2B5EF4-FFF2-40B4-BE49-F238E27FC236}">
                <a16:creationId xmlns:a16="http://schemas.microsoft.com/office/drawing/2014/main" id="{4C70EADC-C670-4DEC-892C-7BB388E63919}"/>
              </a:ext>
            </a:extLst>
          </p:cNvPr>
          <p:cNvGraphicFramePr>
            <a:graphicFrameLocks/>
          </p:cNvGraphicFramePr>
          <p:nvPr>
            <p:extLst>
              <p:ext uri="{D42A27DB-BD31-4B8C-83A1-F6EECF244321}">
                <p14:modId xmlns:p14="http://schemas.microsoft.com/office/powerpoint/2010/main" val="4036830148"/>
              </p:ext>
            </p:extLst>
          </p:nvPr>
        </p:nvGraphicFramePr>
        <p:xfrm>
          <a:off x="5883110" y="1429854"/>
          <a:ext cx="5940590" cy="2882426"/>
        </p:xfrm>
        <a:graphic>
          <a:graphicData uri="http://schemas.openxmlformats.org/drawingml/2006/chart">
            <c:chart xmlns:c="http://schemas.openxmlformats.org/drawingml/2006/chart" xmlns:r="http://schemas.openxmlformats.org/officeDocument/2006/relationships" r:id="rId3"/>
          </a:graphicData>
        </a:graphic>
      </p:graphicFrame>
      <p:sp>
        <p:nvSpPr>
          <p:cNvPr id="23" name="正方形/長方形 22">
            <a:extLst>
              <a:ext uri="{FF2B5EF4-FFF2-40B4-BE49-F238E27FC236}">
                <a16:creationId xmlns:a16="http://schemas.microsoft.com/office/drawing/2014/main" id="{BAC54F08-484E-4339-B84A-0F1C6844F17A}"/>
              </a:ext>
            </a:extLst>
          </p:cNvPr>
          <p:cNvSpPr/>
          <p:nvPr/>
        </p:nvSpPr>
        <p:spPr>
          <a:xfrm>
            <a:off x="5883110" y="1236459"/>
            <a:ext cx="2439878" cy="253916"/>
          </a:xfrm>
          <a:prstGeom prst="rect">
            <a:avLst/>
          </a:prstGeom>
        </p:spPr>
        <p:txBody>
          <a:bodyPr wrap="square">
            <a:spAutoFit/>
          </a:bodyPr>
          <a:lstStyle/>
          <a:p>
            <a:r>
              <a:rPr lang="en-US" altLang="ja-JP" sz="1050" b="1" dirty="0">
                <a:latin typeface="Meiryo UI" panose="020B0604030504040204" pitchFamily="50" charset="-128"/>
                <a:ea typeface="Meiryo UI" panose="020B0604030504040204" pitchFamily="50" charset="-128"/>
              </a:rPr>
              <a:t>SDGs</a:t>
            </a:r>
            <a:r>
              <a:rPr lang="ja-JP" altLang="en-US" sz="1050" b="1" dirty="0">
                <a:latin typeface="Meiryo UI" panose="020B0604030504040204" pitchFamily="50" charset="-128"/>
                <a:ea typeface="Meiryo UI" panose="020B0604030504040204" pitchFamily="50" charset="-128"/>
              </a:rPr>
              <a:t>宣言件数の推移（件）</a:t>
            </a:r>
            <a:endParaRPr lang="en-US" altLang="ja-JP" sz="1050" b="1" dirty="0">
              <a:latin typeface="Meiryo UI" panose="020B0604030504040204" pitchFamily="50" charset="-128"/>
              <a:ea typeface="Meiryo UI" panose="020B0604030504040204" pitchFamily="50" charset="-128"/>
            </a:endParaRPr>
          </a:p>
        </p:txBody>
      </p:sp>
      <p:sp>
        <p:nvSpPr>
          <p:cNvPr id="11" name="スライド番号プレースホルダー 5">
            <a:extLst>
              <a:ext uri="{FF2B5EF4-FFF2-40B4-BE49-F238E27FC236}">
                <a16:creationId xmlns:a16="http://schemas.microsoft.com/office/drawing/2014/main" id="{3A1B03AF-451F-4891-A2E9-B3FA7C32D815}"/>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a:t>
            </a:fld>
            <a:endParaRPr kumimoji="1" lang="ja-JP" altLang="en-US">
              <a:solidFill>
                <a:prstClr val="black"/>
              </a:solidFill>
            </a:endParaRPr>
          </a:p>
        </p:txBody>
      </p:sp>
    </p:spTree>
    <p:extLst>
      <p:ext uri="{BB962C8B-B14F-4D97-AF65-F5344CB8AC3E}">
        <p14:creationId xmlns:p14="http://schemas.microsoft.com/office/powerpoint/2010/main" val="8221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227E735D-4D51-49E2-AF33-F353856C54FB}"/>
              </a:ext>
            </a:extLst>
          </p:cNvPr>
          <p:cNvSpPr/>
          <p:nvPr/>
        </p:nvSpPr>
        <p:spPr>
          <a:xfrm>
            <a:off x="270692" y="1035879"/>
            <a:ext cx="12265027" cy="6140142"/>
          </a:xfrm>
          <a:prstGeom prst="rect">
            <a:avLst/>
          </a:prstGeom>
          <a:solidFill>
            <a:schemeClr val="bg1">
              <a:lumMod val="95000"/>
            </a:schemeClr>
          </a:solidFill>
        </p:spPr>
        <p:txBody>
          <a:bodyPr wrap="square">
            <a:spAutoFit/>
          </a:bodyPr>
          <a:lstStyle/>
          <a:p>
            <a:pPr indent="76101">
              <a:spcBef>
                <a:spcPts val="488"/>
              </a:spcBef>
            </a:pPr>
            <a:r>
              <a:rPr lang="ja-JP" altLang="en-US" b="1" dirty="0">
                <a:latin typeface="Meiryo UI" panose="020B0604030504040204" pitchFamily="50" charset="-128"/>
                <a:ea typeface="Meiryo UI" panose="020B0604030504040204" pitchFamily="50" charset="-128"/>
              </a:rPr>
              <a:t>○ 大阪</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ネットワーク</a:t>
            </a:r>
            <a:endParaRPr lang="en-US" altLang="ja-JP" b="1" dirty="0">
              <a:latin typeface="Meiryo UI" panose="020B0604030504040204" pitchFamily="50" charset="-128"/>
              <a:ea typeface="Meiryo UI" panose="020B0604030504040204" pitchFamily="50" charset="-128"/>
            </a:endParaRPr>
          </a:p>
          <a:p>
            <a:pPr indent="76101">
              <a:spcBef>
                <a:spcPts val="488"/>
              </a:spcBef>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SDGs</a:t>
            </a:r>
            <a:r>
              <a:rPr lang="ja-JP" altLang="ja-JP" dirty="0">
                <a:latin typeface="Meiryo UI" panose="020B0604030504040204" pitchFamily="50" charset="-128"/>
                <a:ea typeface="Meiryo UI" panose="020B0604030504040204" pitchFamily="50" charset="-128"/>
              </a:rPr>
              <a:t>の取組みを先導する自治体、経済</a:t>
            </a:r>
            <a:r>
              <a:rPr lang="ja-JP" altLang="en-US" dirty="0">
                <a:latin typeface="Meiryo UI" panose="020B0604030504040204" pitchFamily="50" charset="-128"/>
                <a:ea typeface="Meiryo UI" panose="020B0604030504040204" pitchFamily="50" charset="-128"/>
              </a:rPr>
              <a:t>団体</a:t>
            </a:r>
            <a:r>
              <a:rPr lang="ja-JP" altLang="ja-JP" dirty="0">
                <a:latin typeface="Meiryo UI" panose="020B0604030504040204" pitchFamily="50" charset="-128"/>
                <a:ea typeface="Meiryo UI" panose="020B0604030504040204" pitchFamily="50" charset="-128"/>
              </a:rPr>
              <a:t>、国の関係機関及び金融機関などの協力関係の強化を図ることにより、</a:t>
            </a:r>
            <a:endParaRPr lang="en-US" altLang="ja-JP" dirty="0">
              <a:latin typeface="Meiryo UI" panose="020B0604030504040204" pitchFamily="50" charset="-128"/>
              <a:ea typeface="Meiryo UI" panose="020B0604030504040204" pitchFamily="50" charset="-128"/>
            </a:endParaRPr>
          </a:p>
          <a:p>
            <a:pPr indent="76101">
              <a:spcBef>
                <a:spcPts val="488"/>
              </a:spcBef>
            </a:pPr>
            <a:r>
              <a:rPr lang="ja-JP" altLang="en-US" dirty="0">
                <a:latin typeface="Meiryo UI" panose="020B0604030504040204" pitchFamily="50" charset="-128"/>
                <a:ea typeface="Meiryo UI" panose="020B0604030504040204" pitchFamily="50" charset="-128"/>
              </a:rPr>
              <a:t>　</a:t>
            </a:r>
            <a:r>
              <a:rPr lang="ja-JP" altLang="ja-JP" dirty="0">
                <a:latin typeface="Meiryo UI" panose="020B0604030504040204" pitchFamily="50" charset="-128"/>
                <a:ea typeface="Meiryo UI" panose="020B0604030504040204" pitchFamily="50" charset="-128"/>
              </a:rPr>
              <a:t>会員間の連携促進や地域の特性にあわせた取組みの推進につなげることを目的に</a:t>
            </a:r>
            <a:r>
              <a:rPr lang="ja-JP" altLang="en-US" dirty="0">
                <a:latin typeface="Meiryo UI" panose="020B0604030504040204" pitchFamily="50" charset="-128"/>
                <a:ea typeface="Meiryo UI" panose="020B0604030504040204" pitchFamily="50" charset="-128"/>
              </a:rPr>
              <a:t>ネットワークを</a:t>
            </a:r>
            <a:r>
              <a:rPr lang="ja-JP" altLang="ja-JP" dirty="0">
                <a:latin typeface="Meiryo UI" panose="020B0604030504040204" pitchFamily="50" charset="-128"/>
                <a:ea typeface="Meiryo UI" panose="020B0604030504040204" pitchFamily="50" charset="-128"/>
              </a:rPr>
              <a:t>設置</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R2</a:t>
            </a:r>
            <a:r>
              <a:rPr lang="ja-JP" altLang="en-US" dirty="0">
                <a:latin typeface="Meiryo UI" panose="020B0604030504040204" pitchFamily="50" charset="-128"/>
                <a:ea typeface="Meiryo UI" panose="020B0604030504040204" pitchFamily="50" charset="-128"/>
              </a:rPr>
              <a:t>年度）</a:t>
            </a:r>
            <a:endParaRPr lang="en-US" altLang="ja-JP" dirty="0">
              <a:latin typeface="Meiryo UI" panose="020B0604030504040204" pitchFamily="50" charset="-128"/>
              <a:ea typeface="Meiryo UI" panose="020B0604030504040204" pitchFamily="50" charset="-128"/>
            </a:endParaRPr>
          </a:p>
          <a:p>
            <a:pPr indent="76101">
              <a:spcBef>
                <a:spcPts val="488"/>
              </a:spcBef>
            </a:pPr>
            <a:r>
              <a:rPr lang="ja-JP" altLang="en-US" dirty="0">
                <a:latin typeface="Meiryo UI" panose="020B0604030504040204" pitchFamily="50" charset="-128"/>
                <a:ea typeface="Meiryo UI" panose="020B0604030504040204" pitchFamily="50" charset="-128"/>
              </a:rPr>
              <a:t>　　＜ネットワーク参画団体＞</a:t>
            </a:r>
            <a:endParaRPr lang="en-US" altLang="ja-JP" dirty="0">
              <a:latin typeface="Meiryo UI" panose="020B0604030504040204" pitchFamily="50" charset="-128"/>
              <a:ea typeface="Meiryo UI" panose="020B0604030504040204" pitchFamily="50" charset="-128"/>
            </a:endParaRPr>
          </a:p>
          <a:p>
            <a:pPr indent="76101">
              <a:spcBef>
                <a:spcPts val="488"/>
              </a:spcBef>
            </a:pPr>
            <a:r>
              <a:rPr lang="ja-JP" altLang="en-US" dirty="0">
                <a:latin typeface="Meiryo UI" panose="020B0604030504040204" pitchFamily="50" charset="-128"/>
                <a:ea typeface="Meiryo UI" panose="020B0604030504040204" pitchFamily="50" charset="-128"/>
              </a:rPr>
              <a:t>　　　　府内の全市町村、近畿経済産業局、経済団体（</a:t>
            </a:r>
            <a:r>
              <a:rPr lang="en-US" altLang="ja-JP" dirty="0">
                <a:latin typeface="Meiryo UI" panose="020B0604030504040204" pitchFamily="50" charset="-128"/>
                <a:ea typeface="Meiryo UI" panose="020B0604030504040204" pitchFamily="50" charset="-128"/>
              </a:rPr>
              <a:t>24</a:t>
            </a:r>
            <a:r>
              <a:rPr lang="ja-JP" altLang="en-US" dirty="0">
                <a:latin typeface="Meiryo UI" panose="020B0604030504040204" pitchFamily="50" charset="-128"/>
                <a:ea typeface="Meiryo UI" panose="020B0604030504040204" pitchFamily="50" charset="-128"/>
              </a:rPr>
              <a:t>団体、金融機関（</a:t>
            </a:r>
            <a:r>
              <a:rPr lang="en-US" altLang="ja-JP" dirty="0">
                <a:latin typeface="Meiryo UI" panose="020B0604030504040204" pitchFamily="50" charset="-128"/>
                <a:ea typeface="Meiryo UI" panose="020B0604030504040204" pitchFamily="50" charset="-128"/>
                <a:cs typeface="Meiryo UI" panose="020B0604030504040204" pitchFamily="50" charset="-128"/>
              </a:rPr>
              <a:t>18</a:t>
            </a:r>
            <a:r>
              <a:rPr lang="ja-JP" altLang="en-US" dirty="0">
                <a:latin typeface="Meiryo UI" panose="020B0604030504040204" pitchFamily="50" charset="-128"/>
                <a:ea typeface="Meiryo UI" panose="020B0604030504040204" pitchFamily="50" charset="-128"/>
              </a:rPr>
              <a:t>社）</a:t>
            </a:r>
            <a:endParaRPr lang="en-US" altLang="ja-JP" dirty="0">
              <a:latin typeface="Meiryo UI" panose="020B0604030504040204" pitchFamily="50" charset="-128"/>
              <a:ea typeface="Meiryo UI" panose="020B0604030504040204" pitchFamily="50" charset="-128"/>
            </a:endParaRPr>
          </a:p>
          <a:p>
            <a:pPr indent="76101">
              <a:spcBef>
                <a:spcPts val="488"/>
              </a:spcBef>
            </a:pP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indent="76101">
              <a:spcBef>
                <a:spcPts val="488"/>
              </a:spcBef>
            </a:pPr>
            <a:r>
              <a:rPr lang="ja-JP" altLang="en-US" b="1" dirty="0">
                <a:latin typeface="Meiryo UI" panose="020B0604030504040204" pitchFamily="50" charset="-128"/>
                <a:ea typeface="Meiryo UI" panose="020B0604030504040204" pitchFamily="50" charset="-128"/>
              </a:rPr>
              <a:t>○ ステークホルダー間の連携促進</a:t>
            </a: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a:p>
            <a:pPr indent="76101">
              <a:spcBef>
                <a:spcPts val="488"/>
              </a:spcBef>
            </a:pPr>
            <a:endParaRPr lang="en-US" altLang="ja-JP" sz="1600" b="1" dirty="0">
              <a:latin typeface="Meiryo UI" panose="020B0604030504040204" pitchFamily="50" charset="-128"/>
              <a:ea typeface="Meiryo UI" panose="020B0604030504040204" pitchFamily="50" charset="-128"/>
            </a:endParaRPr>
          </a:p>
        </p:txBody>
      </p:sp>
      <p:sp>
        <p:nvSpPr>
          <p:cNvPr id="19"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6</a:t>
            </a:fld>
            <a:endParaRPr kumimoji="1" lang="ja-JP" altLang="en-US" sz="1400">
              <a:solidFill>
                <a:prstClr val="black"/>
              </a:solidFill>
            </a:endParaRPr>
          </a:p>
        </p:txBody>
      </p:sp>
      <p:sp>
        <p:nvSpPr>
          <p:cNvPr id="20" name="正方形/長方形 19">
            <a:extLst>
              <a:ext uri="{FF2B5EF4-FFF2-40B4-BE49-F238E27FC236}">
                <a16:creationId xmlns:a16="http://schemas.microsoft.com/office/drawing/2014/main" id="{6F26C462-3C34-4BB7-9CAC-88301BC17A69}"/>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令和５年度の主な取り組み</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E2D7D9FA-5E91-43FF-82B8-00605CE8226E}"/>
              </a:ext>
            </a:extLst>
          </p:cNvPr>
          <p:cNvSpPr txBox="1"/>
          <p:nvPr/>
        </p:nvSpPr>
        <p:spPr>
          <a:xfrm>
            <a:off x="142873" y="722666"/>
            <a:ext cx="4000501" cy="369332"/>
          </a:xfrm>
          <a:prstGeom prst="rect">
            <a:avLst/>
          </a:prstGeom>
          <a:noFill/>
        </p:spPr>
        <p:txBody>
          <a:bodyPr wrap="square" rtlCol="0">
            <a:spAutoFit/>
          </a:bodyPr>
          <a:lstStyle/>
          <a:p>
            <a:r>
              <a:rPr lang="ja-JP" altLang="en-US" b="1" dirty="0"/>
              <a:t>２</a:t>
            </a:r>
            <a:r>
              <a:rPr lang="en-US" altLang="ja-JP" b="1" dirty="0"/>
              <a:t>.</a:t>
            </a:r>
            <a:r>
              <a:rPr lang="ja-JP" altLang="en-US" b="1" dirty="0"/>
              <a:t>ステークホルダーをつなぐ取組み</a:t>
            </a:r>
            <a:endParaRPr kumimoji="1" lang="en-US" altLang="ja-JP" dirty="0"/>
          </a:p>
        </p:txBody>
      </p:sp>
      <p:sp>
        <p:nvSpPr>
          <p:cNvPr id="28" name="テキスト ボックス 27">
            <a:extLst>
              <a:ext uri="{FF2B5EF4-FFF2-40B4-BE49-F238E27FC236}">
                <a16:creationId xmlns:a16="http://schemas.microsoft.com/office/drawing/2014/main" id="{B9CB7D0F-FD22-4A1E-970B-1C7B5712A63F}"/>
              </a:ext>
            </a:extLst>
          </p:cNvPr>
          <p:cNvSpPr txBox="1"/>
          <p:nvPr/>
        </p:nvSpPr>
        <p:spPr>
          <a:xfrm>
            <a:off x="303099" y="3491504"/>
            <a:ext cx="10417174" cy="1682512"/>
          </a:xfrm>
          <a:prstGeom prst="rect">
            <a:avLst/>
          </a:prstGeom>
          <a:noFill/>
        </p:spPr>
        <p:txBody>
          <a:bodyPr wrap="square">
            <a:spAutoFit/>
          </a:bodyPr>
          <a:lstStyle/>
          <a:p>
            <a:pPr indent="85725">
              <a:spcBef>
                <a:spcPts val="400"/>
              </a:spcBef>
            </a:pPr>
            <a:r>
              <a:rPr kumimoji="1" lang="ja-JP" altLang="en-US" sz="1800" dirty="0">
                <a:latin typeface="Meiryo UI" panose="020B0604030504040204" pitchFamily="50" charset="-128"/>
                <a:ea typeface="Meiryo UI" panose="020B0604030504040204" pitchFamily="50" charset="-128"/>
              </a:rPr>
              <a:t>①大阪商工会議所・名古屋商工会議所と連携したマッチング企画（</a:t>
            </a:r>
            <a:r>
              <a:rPr kumimoji="1" lang="en-US" altLang="ja-JP" sz="1800" dirty="0">
                <a:latin typeface="Meiryo UI" panose="020B0604030504040204" pitchFamily="50" charset="-128"/>
                <a:ea typeface="Meiryo UI" panose="020B0604030504040204" pitchFamily="50" charset="-128"/>
              </a:rPr>
              <a:t>R</a:t>
            </a:r>
            <a:r>
              <a:rPr kumimoji="1" lang="ja-JP" altLang="en-US" dirty="0">
                <a:latin typeface="Meiryo UI" panose="020B0604030504040204" pitchFamily="50" charset="-128"/>
                <a:ea typeface="Meiryo UI" panose="020B0604030504040204" pitchFamily="50" charset="-128"/>
              </a:rPr>
              <a:t>５</a:t>
            </a:r>
            <a:r>
              <a:rPr kumimoji="1" lang="ja-JP" altLang="en-US" sz="1800" dirty="0">
                <a:latin typeface="Meiryo UI" panose="020B0604030504040204" pitchFamily="50" charset="-128"/>
                <a:ea typeface="Meiryo UI" panose="020B0604030504040204" pitchFamily="50" charset="-128"/>
              </a:rPr>
              <a:t>年</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10 </a:t>
            </a:r>
            <a:r>
              <a:rPr kumimoji="1" lang="ja-JP" altLang="en-US" dirty="0">
                <a:latin typeface="Meiryo UI" panose="020B0604030504040204" pitchFamily="50" charset="-128"/>
                <a:ea typeface="Meiryo UI" panose="020B0604030504040204" pitchFamily="50" charset="-128"/>
              </a:rPr>
              <a:t>月 </a:t>
            </a:r>
            <a:r>
              <a:rPr kumimoji="1" lang="en-US" altLang="ja-JP" dirty="0">
                <a:latin typeface="Meiryo UI" panose="020B0604030504040204" pitchFamily="50" charset="-128"/>
                <a:ea typeface="Meiryo UI" panose="020B0604030504040204" pitchFamily="50" charset="-128"/>
              </a:rPr>
              <a:t>4 </a:t>
            </a:r>
            <a:r>
              <a:rPr kumimoji="1" lang="ja-JP" altLang="en-US" dirty="0">
                <a:latin typeface="Meiryo UI" panose="020B0604030504040204" pitchFamily="50" charset="-128"/>
                <a:ea typeface="Meiryo UI" panose="020B0604030504040204" pitchFamily="50" charset="-128"/>
              </a:rPr>
              <a:t>日</a:t>
            </a:r>
            <a:r>
              <a:rPr kumimoji="1" lang="ja-JP" altLang="en-US" sz="1800" dirty="0">
                <a:latin typeface="Meiryo UI" panose="020B0604030504040204" pitchFamily="50" charset="-128"/>
                <a:ea typeface="Meiryo UI" panose="020B0604030504040204" pitchFamily="50" charset="-128"/>
              </a:rPr>
              <a:t>）</a:t>
            </a:r>
            <a:endParaRPr kumimoji="1" lang="en-US" altLang="ja-JP" sz="1800" dirty="0">
              <a:latin typeface="Meiryo UI" panose="020B0604030504040204" pitchFamily="50" charset="-128"/>
              <a:ea typeface="Meiryo UI" panose="020B0604030504040204" pitchFamily="50" charset="-128"/>
            </a:endParaRPr>
          </a:p>
          <a:p>
            <a:pPr indent="85725">
              <a:spcBef>
                <a:spcPts val="400"/>
              </a:spcBef>
            </a:pPr>
            <a:r>
              <a:rPr kumimoji="1" lang="ja-JP" altLang="en-US" sz="1800" dirty="0">
                <a:latin typeface="Meiryo UI" panose="020B0604030504040204" pitchFamily="50" charset="-128"/>
                <a:ea typeface="Meiryo UI" panose="020B0604030504040204" pitchFamily="50" charset="-128"/>
              </a:rPr>
              <a:t>　カーボンニュートラルをテーマに市町村、企業が課題を発表し、解決に向けたノウハウを持つ企業との</a:t>
            </a:r>
            <a:endParaRPr kumimoji="1" lang="en-US" altLang="ja-JP" sz="1800" dirty="0">
              <a:latin typeface="Meiryo UI" panose="020B0604030504040204" pitchFamily="50" charset="-128"/>
              <a:ea typeface="Meiryo UI" panose="020B0604030504040204" pitchFamily="50" charset="-128"/>
            </a:endParaRPr>
          </a:p>
          <a:p>
            <a:pPr indent="85725">
              <a:spcBef>
                <a:spcPts val="400"/>
              </a:spcBef>
            </a:pPr>
            <a:r>
              <a:rPr kumimoji="1" lang="ja-JP" altLang="en-US" sz="1800" dirty="0">
                <a:latin typeface="Meiryo UI" panose="020B0604030504040204" pitchFamily="50" charset="-128"/>
                <a:ea typeface="Meiryo UI" panose="020B0604030504040204" pitchFamily="50" charset="-128"/>
              </a:rPr>
              <a:t>　マッチングをめざし開催</a:t>
            </a:r>
            <a:endParaRPr kumimoji="1" lang="en-US" altLang="ja-JP" sz="1800" dirty="0">
              <a:latin typeface="Meiryo UI" panose="020B0604030504040204" pitchFamily="50" charset="-128"/>
              <a:ea typeface="Meiryo UI" panose="020B0604030504040204" pitchFamily="50" charset="-128"/>
            </a:endParaRPr>
          </a:p>
          <a:p>
            <a:pPr indent="85725">
              <a:spcBef>
                <a:spcPts val="400"/>
              </a:spcBef>
            </a:pPr>
            <a:r>
              <a:rPr kumimoji="1" lang="ja-JP" altLang="en-US" sz="1800"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登壇団体</a:t>
            </a:r>
            <a:r>
              <a:rPr kumimoji="1" lang="ja-JP" altLang="en-US" sz="1800" dirty="0">
                <a:latin typeface="Meiryo UI" panose="020B0604030504040204" pitchFamily="50" charset="-128"/>
                <a:ea typeface="Meiryo UI" panose="020B0604030504040204" pitchFamily="50" charset="-128"/>
              </a:rPr>
              <a:t>：阪南市、</a:t>
            </a:r>
            <a:r>
              <a:rPr kumimoji="1" lang="ja-JP" altLang="en-US" dirty="0">
                <a:latin typeface="Meiryo UI" panose="020B0604030504040204" pitchFamily="50" charset="-128"/>
                <a:ea typeface="Meiryo UI" panose="020B0604030504040204" pitchFamily="50" charset="-128"/>
              </a:rPr>
              <a:t>ダイワハウス工業、大同特殊鋼、東邦ガス</a:t>
            </a:r>
            <a:endParaRPr kumimoji="1" lang="en-US" altLang="ja-JP" sz="1800" dirty="0">
              <a:latin typeface="Meiryo UI" panose="020B0604030504040204" pitchFamily="50" charset="-128"/>
              <a:ea typeface="Meiryo UI" panose="020B0604030504040204" pitchFamily="50" charset="-128"/>
            </a:endParaRPr>
          </a:p>
          <a:p>
            <a:pPr indent="85725">
              <a:spcBef>
                <a:spcPts val="400"/>
              </a:spcBef>
            </a:pPr>
            <a:r>
              <a:rPr kumimoji="1" lang="ja-JP" altLang="en-US" sz="1800" dirty="0">
                <a:latin typeface="Meiryo UI" panose="020B0604030504040204" pitchFamily="50" charset="-128"/>
                <a:ea typeface="Meiryo UI" panose="020B0604030504040204" pitchFamily="50" charset="-128"/>
              </a:rPr>
              <a:t>　　参加企業数：</a:t>
            </a:r>
            <a:r>
              <a:rPr kumimoji="1" lang="en-US" altLang="ja-JP" sz="1800" dirty="0">
                <a:latin typeface="Meiryo UI" panose="020B0604030504040204" pitchFamily="50" charset="-128"/>
                <a:ea typeface="Meiryo UI" panose="020B0604030504040204" pitchFamily="50" charset="-128"/>
              </a:rPr>
              <a:t>81</a:t>
            </a:r>
            <a:r>
              <a:rPr kumimoji="1" lang="ja-JP" altLang="en-US" sz="1800" dirty="0">
                <a:latin typeface="Meiryo UI" panose="020B0604030504040204" pitchFamily="50" charset="-128"/>
                <a:ea typeface="Meiryo UI" panose="020B0604030504040204" pitchFamily="50" charset="-128"/>
              </a:rPr>
              <a:t>社</a:t>
            </a:r>
            <a:r>
              <a:rPr kumimoji="1" lang="en-US" altLang="ja-JP" sz="1800" dirty="0">
                <a:latin typeface="Meiryo UI" panose="020B0604030504040204" pitchFamily="50" charset="-128"/>
                <a:ea typeface="Meiryo UI" panose="020B0604030504040204" pitchFamily="50" charset="-128"/>
              </a:rPr>
              <a:t>108</a:t>
            </a:r>
            <a:r>
              <a:rPr kumimoji="1" lang="ja-JP" altLang="en-US" sz="1800" dirty="0">
                <a:latin typeface="Meiryo UI" panose="020B0604030504040204" pitchFamily="50" charset="-128"/>
                <a:ea typeface="Meiryo UI" panose="020B0604030504040204" pitchFamily="50" charset="-128"/>
              </a:rPr>
              <a:t>名（阪南市へ提案：</a:t>
            </a:r>
            <a:r>
              <a:rPr kumimoji="1" lang="en-US" altLang="ja-JP" sz="1800" dirty="0">
                <a:latin typeface="Meiryo UI" panose="020B0604030504040204" pitchFamily="50" charset="-128"/>
                <a:ea typeface="Meiryo UI" panose="020B0604030504040204" pitchFamily="50" charset="-128"/>
              </a:rPr>
              <a:t>7</a:t>
            </a:r>
            <a:r>
              <a:rPr kumimoji="1" lang="ja-JP" altLang="en-US" dirty="0">
                <a:latin typeface="Meiryo UI" panose="020B0604030504040204" pitchFamily="50" charset="-128"/>
                <a:ea typeface="Meiryo UI" panose="020B0604030504040204" pitchFamily="50" charset="-128"/>
              </a:rPr>
              <a:t>件</a:t>
            </a:r>
            <a:r>
              <a:rPr kumimoji="1" lang="ja-JP" altLang="en-US" sz="1800" dirty="0">
                <a:latin typeface="Meiryo UI" panose="020B0604030504040204" pitchFamily="50" charset="-128"/>
                <a:ea typeface="Meiryo UI" panose="020B0604030504040204" pitchFamily="50" charset="-128"/>
              </a:rPr>
              <a:t>）</a:t>
            </a:r>
            <a:endParaRPr kumimoji="1" lang="en-US" altLang="ja-JP" sz="18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57068B0E-61B5-458D-920E-48509E7D9E94}"/>
              </a:ext>
            </a:extLst>
          </p:cNvPr>
          <p:cNvSpPr txBox="1"/>
          <p:nvPr/>
        </p:nvSpPr>
        <p:spPr>
          <a:xfrm>
            <a:off x="303099" y="5257814"/>
            <a:ext cx="12085547" cy="1682512"/>
          </a:xfrm>
          <a:prstGeom prst="rect">
            <a:avLst/>
          </a:prstGeom>
          <a:noFill/>
        </p:spPr>
        <p:txBody>
          <a:bodyPr wrap="square">
            <a:spAutoFit/>
          </a:bodyPr>
          <a:lstStyle/>
          <a:p>
            <a:pPr indent="85725">
              <a:spcBef>
                <a:spcPts val="400"/>
              </a:spcBef>
            </a:pPr>
            <a:r>
              <a:rPr kumimoji="1" lang="ja-JP" altLang="en-US" dirty="0">
                <a:latin typeface="Meiryo UI" panose="020B0604030504040204" pitchFamily="50" charset="-128"/>
                <a:ea typeface="Meiryo UI" panose="020B0604030504040204" pitchFamily="50" charset="-128"/>
              </a:rPr>
              <a:t>②</a:t>
            </a:r>
            <a:r>
              <a:rPr kumimoji="1" lang="en-US" altLang="ja-JP" dirty="0">
                <a:latin typeface="Meiryo UI" panose="020B0604030504040204" pitchFamily="50" charset="-128"/>
                <a:ea typeface="Meiryo UI" panose="020B0604030504040204" pitchFamily="50" charset="-128"/>
              </a:rPr>
              <a:t>OSAKA SDGs Forum2024</a:t>
            </a:r>
            <a:r>
              <a:rPr kumimoji="1" lang="ja-JP" altLang="en-US" sz="1800" dirty="0">
                <a:latin typeface="Meiryo UI" panose="020B0604030504040204" pitchFamily="50" charset="-128"/>
                <a:ea typeface="Meiryo UI" panose="020B0604030504040204" pitchFamily="50" charset="-128"/>
              </a:rPr>
              <a:t>（</a:t>
            </a:r>
            <a:r>
              <a:rPr kumimoji="1" lang="en-US" altLang="ja-JP" sz="1800" dirty="0">
                <a:latin typeface="Meiryo UI" panose="020B0604030504040204" pitchFamily="50" charset="-128"/>
                <a:ea typeface="Meiryo UI" panose="020B0604030504040204" pitchFamily="50" charset="-128"/>
              </a:rPr>
              <a:t>R</a:t>
            </a:r>
            <a:r>
              <a:rPr kumimoji="1" lang="ja-JP" altLang="en-US" sz="1800" dirty="0">
                <a:latin typeface="Meiryo UI" panose="020B0604030504040204" pitchFamily="50" charset="-128"/>
                <a:ea typeface="Meiryo UI" panose="020B0604030504040204" pitchFamily="50" charset="-128"/>
              </a:rPr>
              <a:t>６年１月</a:t>
            </a:r>
            <a:r>
              <a:rPr kumimoji="1" lang="en-US" altLang="ja-JP" dirty="0">
                <a:latin typeface="Meiryo UI" panose="020B0604030504040204" pitchFamily="50" charset="-128"/>
                <a:ea typeface="Meiryo UI" panose="020B0604030504040204" pitchFamily="50" charset="-128"/>
              </a:rPr>
              <a:t>16</a:t>
            </a:r>
            <a:r>
              <a:rPr kumimoji="1" lang="ja-JP" altLang="en-US" sz="1800" dirty="0">
                <a:latin typeface="Meiryo UI" panose="020B0604030504040204" pitchFamily="50" charset="-128"/>
                <a:ea typeface="Meiryo UI" panose="020B0604030504040204" pitchFamily="50" charset="-128"/>
              </a:rPr>
              <a:t>日）</a:t>
            </a:r>
            <a:endParaRPr kumimoji="1" lang="en-US" altLang="ja-JP" sz="1800" dirty="0">
              <a:latin typeface="Meiryo UI" panose="020B0604030504040204" pitchFamily="50" charset="-128"/>
              <a:ea typeface="Meiryo UI" panose="020B0604030504040204" pitchFamily="50" charset="-128"/>
            </a:endParaRPr>
          </a:p>
          <a:p>
            <a:pPr indent="85725">
              <a:spcBef>
                <a:spcPts val="400"/>
              </a:spcBef>
            </a:pPr>
            <a:r>
              <a:rPr kumimoji="1" lang="ja-JP" altLang="en-US" sz="1800" dirty="0">
                <a:latin typeface="Meiryo UI" panose="020B0604030504040204" pitchFamily="50" charset="-128"/>
                <a:ea typeface="Meiryo UI" panose="020B0604030504040204" pitchFamily="50" charset="-128"/>
              </a:rPr>
              <a:t>　内閣府及び国連をゲストスピーカーとして招くとともに、総勢</a:t>
            </a:r>
            <a:r>
              <a:rPr kumimoji="1" lang="en-US" altLang="ja-JP" sz="1800" dirty="0">
                <a:latin typeface="Meiryo UI" panose="020B0604030504040204" pitchFamily="50" charset="-128"/>
                <a:ea typeface="Meiryo UI" panose="020B0604030504040204" pitchFamily="50" charset="-128"/>
              </a:rPr>
              <a:t>19</a:t>
            </a:r>
            <a:r>
              <a:rPr kumimoji="1" lang="ja-JP" altLang="en-US" sz="1800" dirty="0">
                <a:latin typeface="Meiryo UI" panose="020B0604030504040204" pitchFamily="50" charset="-128"/>
                <a:ea typeface="Meiryo UI" panose="020B0604030504040204" pitchFamily="50" charset="-128"/>
              </a:rPr>
              <a:t>団体が登壇し、</a:t>
            </a:r>
            <a:r>
              <a:rPr kumimoji="1" lang="en-US" altLang="ja-JP" sz="1800" dirty="0">
                <a:latin typeface="Meiryo UI" panose="020B0604030504040204" pitchFamily="50" charset="-128"/>
                <a:ea typeface="Meiryo UI" panose="020B0604030504040204" pitchFamily="50" charset="-128"/>
              </a:rPr>
              <a:t>SDGs</a:t>
            </a:r>
            <a:r>
              <a:rPr kumimoji="1" lang="ja-JP" altLang="en-US" sz="1800" dirty="0">
                <a:latin typeface="Meiryo UI" panose="020B0604030504040204" pitchFamily="50" charset="-128"/>
                <a:ea typeface="Meiryo UI" panose="020B0604030504040204" pitchFamily="50" charset="-128"/>
              </a:rPr>
              <a:t>の</a:t>
            </a:r>
            <a:endParaRPr kumimoji="1" lang="en-US" altLang="ja-JP" sz="1800" dirty="0">
              <a:latin typeface="Meiryo UI" panose="020B0604030504040204" pitchFamily="50" charset="-128"/>
              <a:ea typeface="Meiryo UI" panose="020B0604030504040204" pitchFamily="50" charset="-128"/>
            </a:endParaRPr>
          </a:p>
          <a:p>
            <a:pPr indent="85725">
              <a:spcBef>
                <a:spcPts val="400"/>
              </a:spcBef>
            </a:pPr>
            <a:r>
              <a:rPr kumimoji="1" lang="ja-JP" altLang="en-US"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達成に向けたアクションを共有。名刺交換会・交流会によりステークホルダー同士の連携を促進。</a:t>
            </a:r>
          </a:p>
          <a:p>
            <a:pPr indent="85725">
              <a:spcBef>
                <a:spcPts val="400"/>
              </a:spcBef>
            </a:pPr>
            <a:r>
              <a:rPr kumimoji="1" lang="ja-JP" altLang="en-US" sz="1800"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登壇団体</a:t>
            </a:r>
            <a:r>
              <a:rPr kumimoji="1" lang="ja-JP" altLang="en-US" sz="1800" dirty="0">
                <a:latin typeface="Meiryo UI" panose="020B0604030504040204" pitchFamily="50" charset="-128"/>
                <a:ea typeface="Meiryo UI" panose="020B0604030504040204" pitchFamily="50" charset="-128"/>
              </a:rPr>
              <a:t>：市町村</a:t>
            </a:r>
            <a:r>
              <a:rPr kumimoji="1" lang="en-US" altLang="ja-JP" sz="1800" dirty="0">
                <a:latin typeface="Meiryo UI" panose="020B0604030504040204" pitchFamily="50" charset="-128"/>
                <a:ea typeface="Meiryo UI" panose="020B0604030504040204" pitchFamily="50" charset="-128"/>
              </a:rPr>
              <a:t>7</a:t>
            </a:r>
            <a:r>
              <a:rPr kumimoji="1" lang="ja-JP" altLang="en-US" sz="1800" dirty="0">
                <a:latin typeface="Meiryo UI" panose="020B0604030504040204" pitchFamily="50" charset="-128"/>
                <a:ea typeface="Meiryo UI" panose="020B0604030504040204" pitchFamily="50" charset="-128"/>
              </a:rPr>
              <a:t>団体、企業６団体、非営利団体：</a:t>
            </a:r>
            <a:r>
              <a:rPr kumimoji="1" lang="en-US" altLang="ja-JP" sz="1800" dirty="0">
                <a:latin typeface="Meiryo UI" panose="020B0604030504040204" pitchFamily="50" charset="-128"/>
                <a:ea typeface="Meiryo UI" panose="020B0604030504040204" pitchFamily="50" charset="-128"/>
              </a:rPr>
              <a:t>6</a:t>
            </a:r>
            <a:r>
              <a:rPr kumimoji="1" lang="ja-JP" altLang="en-US" sz="1800" dirty="0">
                <a:latin typeface="Meiryo UI" panose="020B0604030504040204" pitchFamily="50" charset="-128"/>
                <a:ea typeface="Meiryo UI" panose="020B0604030504040204" pitchFamily="50" charset="-128"/>
              </a:rPr>
              <a:t>団体</a:t>
            </a:r>
            <a:endParaRPr kumimoji="1" lang="en-US" altLang="ja-JP" sz="1800" dirty="0">
              <a:latin typeface="Meiryo UI" panose="020B0604030504040204" pitchFamily="50" charset="-128"/>
              <a:ea typeface="Meiryo UI" panose="020B0604030504040204" pitchFamily="50" charset="-128"/>
            </a:endParaRPr>
          </a:p>
          <a:p>
            <a:pPr indent="85725">
              <a:spcBef>
                <a:spcPts val="400"/>
              </a:spcBef>
            </a:pPr>
            <a:r>
              <a:rPr kumimoji="1" lang="ja-JP" altLang="en-US" sz="1800" dirty="0">
                <a:latin typeface="Meiryo UI" panose="020B0604030504040204" pitchFamily="50" charset="-128"/>
                <a:ea typeface="Meiryo UI" panose="020B0604030504040204" pitchFamily="50" charset="-128"/>
              </a:rPr>
              <a:t>　　参加者数：</a:t>
            </a:r>
            <a:r>
              <a:rPr kumimoji="1" lang="en-US" altLang="ja-JP" sz="1800" dirty="0">
                <a:latin typeface="Meiryo UI" panose="020B0604030504040204" pitchFamily="50" charset="-128"/>
                <a:ea typeface="Meiryo UI" panose="020B0604030504040204" pitchFamily="50" charset="-128"/>
              </a:rPr>
              <a:t>177</a:t>
            </a:r>
            <a:r>
              <a:rPr kumimoji="1" lang="ja-JP" altLang="en-US" dirty="0">
                <a:latin typeface="Meiryo UI" panose="020B0604030504040204" pitchFamily="50" charset="-128"/>
                <a:ea typeface="Meiryo UI" panose="020B0604030504040204" pitchFamily="50" charset="-128"/>
              </a:rPr>
              <a:t>名</a:t>
            </a:r>
            <a:r>
              <a:rPr kumimoji="1" lang="ja-JP" altLang="en-US" sz="1800" dirty="0">
                <a:latin typeface="Meiryo UI" panose="020B0604030504040204" pitchFamily="50" charset="-128"/>
                <a:ea typeface="Meiryo UI" panose="020B0604030504040204" pitchFamily="50" charset="-128"/>
              </a:rPr>
              <a:t>（うち会場参加</a:t>
            </a:r>
            <a:r>
              <a:rPr kumimoji="1" lang="en-US" altLang="ja-JP" sz="1800" dirty="0">
                <a:latin typeface="Meiryo UI" panose="020B0604030504040204" pitchFamily="50" charset="-128"/>
                <a:ea typeface="Meiryo UI" panose="020B0604030504040204" pitchFamily="50" charset="-128"/>
              </a:rPr>
              <a:t>110</a:t>
            </a:r>
            <a:r>
              <a:rPr kumimoji="1" lang="ja-JP" altLang="en-US" dirty="0">
                <a:latin typeface="Meiryo UI" panose="020B0604030504040204" pitchFamily="50" charset="-128"/>
                <a:ea typeface="Meiryo UI" panose="020B0604030504040204" pitchFamily="50" charset="-128"/>
              </a:rPr>
              <a:t>名</a:t>
            </a:r>
            <a:r>
              <a:rPr kumimoji="1" lang="ja-JP" altLang="en-US" sz="1800" dirty="0">
                <a:latin typeface="Meiryo UI" panose="020B0604030504040204" pitchFamily="50" charset="-128"/>
                <a:ea typeface="Meiryo UI" panose="020B0604030504040204" pitchFamily="50" charset="-128"/>
              </a:rPr>
              <a:t>）</a:t>
            </a:r>
            <a:endParaRPr kumimoji="1" lang="en-US" altLang="ja-JP" sz="1800" dirty="0">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3B48EC99-7587-41EA-99C9-5816963F64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64855" y="3496249"/>
            <a:ext cx="2768946" cy="1557532"/>
          </a:xfrm>
          <a:prstGeom prst="rect">
            <a:avLst/>
          </a:prstGeom>
        </p:spPr>
      </p:pic>
      <p:sp>
        <p:nvSpPr>
          <p:cNvPr id="34" name="正方形/長方形 33">
            <a:extLst>
              <a:ext uri="{FF2B5EF4-FFF2-40B4-BE49-F238E27FC236}">
                <a16:creationId xmlns:a16="http://schemas.microsoft.com/office/drawing/2014/main" id="{4F3CA30B-F5A5-4D6F-AEE3-271034336641}"/>
              </a:ext>
            </a:extLst>
          </p:cNvPr>
          <p:cNvSpPr/>
          <p:nvPr/>
        </p:nvSpPr>
        <p:spPr>
          <a:xfrm>
            <a:off x="10334391" y="5033957"/>
            <a:ext cx="2233735" cy="215444"/>
          </a:xfrm>
          <a:prstGeom prst="rect">
            <a:avLst/>
          </a:prstGeom>
          <a:noFill/>
        </p:spPr>
        <p:txBody>
          <a:bodyPr wrap="square">
            <a:spAutoFit/>
          </a:bodyPr>
          <a:lstStyle/>
          <a:p>
            <a:pPr indent="76101">
              <a:spcBef>
                <a:spcPts val="488"/>
              </a:spcBef>
            </a:pPr>
            <a:r>
              <a:rPr lang="ja-JP" altLang="en-US" sz="800" dirty="0">
                <a:latin typeface="Meiryo UI" panose="020B0604030504040204" pitchFamily="50" charset="-128"/>
                <a:ea typeface="Meiryo UI" panose="020B0604030504040204" pitchFamily="50" charset="-128"/>
              </a:rPr>
              <a:t>大商とのマッチングイベントの様子</a:t>
            </a:r>
            <a:endParaRPr lang="en-US" altLang="ja-JP" sz="800" dirty="0">
              <a:latin typeface="Meiryo UI" panose="020B0604030504040204" pitchFamily="50" charset="-128"/>
              <a:ea typeface="Meiryo UI" panose="020B0604030504040204" pitchFamily="50" charset="-128"/>
            </a:endParaRPr>
          </a:p>
        </p:txBody>
      </p:sp>
      <p:pic>
        <p:nvPicPr>
          <p:cNvPr id="35" name="図 34">
            <a:extLst>
              <a:ext uri="{FF2B5EF4-FFF2-40B4-BE49-F238E27FC236}">
                <a16:creationId xmlns:a16="http://schemas.microsoft.com/office/drawing/2014/main" id="{FF7436D7-F436-49D6-B7E7-D1267A71EBE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23407" y="5358988"/>
            <a:ext cx="2251842" cy="1501228"/>
          </a:xfrm>
          <a:prstGeom prst="rect">
            <a:avLst/>
          </a:prstGeom>
        </p:spPr>
      </p:pic>
      <p:sp>
        <p:nvSpPr>
          <p:cNvPr id="39" name="正方形/長方形 38">
            <a:extLst>
              <a:ext uri="{FF2B5EF4-FFF2-40B4-BE49-F238E27FC236}">
                <a16:creationId xmlns:a16="http://schemas.microsoft.com/office/drawing/2014/main" id="{479BFEA3-06C5-42E5-A067-A03D6F5400AA}"/>
              </a:ext>
            </a:extLst>
          </p:cNvPr>
          <p:cNvSpPr/>
          <p:nvPr/>
        </p:nvSpPr>
        <p:spPr>
          <a:xfrm>
            <a:off x="9979748" y="6860216"/>
            <a:ext cx="2233735" cy="215444"/>
          </a:xfrm>
          <a:prstGeom prst="rect">
            <a:avLst/>
          </a:prstGeom>
          <a:noFill/>
        </p:spPr>
        <p:txBody>
          <a:bodyPr wrap="square">
            <a:spAutoFit/>
          </a:bodyPr>
          <a:lstStyle/>
          <a:p>
            <a:pPr indent="76101">
              <a:spcBef>
                <a:spcPts val="488"/>
              </a:spcBef>
            </a:pPr>
            <a:r>
              <a:rPr lang="en-US" altLang="ja-JP" sz="800" dirty="0">
                <a:latin typeface="Meiryo UI" panose="020B0604030504040204" pitchFamily="50" charset="-128"/>
                <a:ea typeface="Meiryo UI" panose="020B0604030504040204" pitchFamily="50" charset="-128"/>
              </a:rPr>
              <a:t>OSAKA SDGs Forum</a:t>
            </a:r>
            <a:r>
              <a:rPr lang="ja-JP" altLang="en-US" sz="800" dirty="0">
                <a:latin typeface="Meiryo UI" panose="020B0604030504040204" pitchFamily="50" charset="-128"/>
                <a:ea typeface="Meiryo UI" panose="020B0604030504040204" pitchFamily="50" charset="-128"/>
              </a:rPr>
              <a:t>での交流会の様子</a:t>
            </a:r>
            <a:endParaRPr lang="en-US" altLang="ja-JP" sz="800" dirty="0">
              <a:latin typeface="Meiryo UI" panose="020B0604030504040204" pitchFamily="50" charset="-128"/>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A845AA1B-FD08-42F6-8258-8239A5478FF7}"/>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a:t>
            </a:fld>
            <a:endParaRPr kumimoji="1" lang="ja-JP" altLang="en-US">
              <a:solidFill>
                <a:prstClr val="black"/>
              </a:solidFill>
            </a:endParaRPr>
          </a:p>
        </p:txBody>
      </p:sp>
    </p:spTree>
    <p:extLst>
      <p:ext uri="{BB962C8B-B14F-4D97-AF65-F5344CB8AC3E}">
        <p14:creationId xmlns:p14="http://schemas.microsoft.com/office/powerpoint/2010/main" val="63038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10592453" y="239150"/>
            <a:ext cx="682898" cy="377917"/>
          </a:xfrm>
          <a:solidFill>
            <a:schemeClr val="bg1"/>
          </a:solidFill>
        </p:spPr>
        <p:txBody>
          <a:bodyPr/>
          <a:lstStyle/>
          <a:p>
            <a:pPr algn="ctr"/>
            <a:fld id="{7B20388F-A125-4D2E-BBF0-E240911E1C91}" type="slidenum">
              <a:rPr kumimoji="1" lang="ja-JP" altLang="en-US" sz="1400">
                <a:solidFill>
                  <a:prstClr val="black"/>
                </a:solidFill>
              </a:rPr>
              <a:pPr algn="ctr"/>
              <a:t>7</a:t>
            </a:fld>
            <a:endParaRPr kumimoji="1" lang="ja-JP" altLang="en-US" sz="1400">
              <a:solidFill>
                <a:prstClr val="black"/>
              </a:solidFill>
            </a:endParaRPr>
          </a:p>
        </p:txBody>
      </p:sp>
      <p:sp>
        <p:nvSpPr>
          <p:cNvPr id="9" name="正方形/長方形 8">
            <a:extLst>
              <a:ext uri="{FF2B5EF4-FFF2-40B4-BE49-F238E27FC236}">
                <a16:creationId xmlns:a16="http://schemas.microsoft.com/office/drawing/2014/main" id="{7FB8B442-3969-48E8-A42F-47A96CBEE5F4}"/>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令和５年度の主な取り組み</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DBECD06-96A7-4BA5-A210-930612FCCE04}"/>
              </a:ext>
            </a:extLst>
          </p:cNvPr>
          <p:cNvSpPr txBox="1"/>
          <p:nvPr/>
        </p:nvSpPr>
        <p:spPr>
          <a:xfrm>
            <a:off x="409484" y="617067"/>
            <a:ext cx="6661538" cy="369332"/>
          </a:xfrm>
          <a:prstGeom prst="rect">
            <a:avLst/>
          </a:prstGeom>
          <a:noFill/>
        </p:spPr>
        <p:txBody>
          <a:bodyPr wrap="square" rtlCol="0">
            <a:spAutoFit/>
          </a:bodyPr>
          <a:lstStyle/>
          <a:p>
            <a:r>
              <a:rPr lang="ja-JP" altLang="en-US" sz="1800" b="1" dirty="0"/>
              <a:t>３</a:t>
            </a:r>
            <a:r>
              <a:rPr lang="en-US" altLang="ja-JP" sz="1800" b="1" dirty="0"/>
              <a:t>.</a:t>
            </a:r>
            <a:r>
              <a:rPr lang="ja-JP" altLang="en-US" sz="1800" b="1" dirty="0"/>
              <a:t>府における取組の推進</a:t>
            </a:r>
            <a:endParaRPr kumimoji="1" lang="en-US" altLang="ja-JP" sz="1800" dirty="0"/>
          </a:p>
        </p:txBody>
      </p:sp>
      <p:sp>
        <p:nvSpPr>
          <p:cNvPr id="11" name="正方形/長方形 10">
            <a:extLst>
              <a:ext uri="{FF2B5EF4-FFF2-40B4-BE49-F238E27FC236}">
                <a16:creationId xmlns:a16="http://schemas.microsoft.com/office/drawing/2014/main" id="{A9F61F0B-978D-4AA8-B8D5-0DB1107BC1AE}"/>
              </a:ext>
            </a:extLst>
          </p:cNvPr>
          <p:cNvSpPr/>
          <p:nvPr/>
        </p:nvSpPr>
        <p:spPr>
          <a:xfrm>
            <a:off x="557211" y="948299"/>
            <a:ext cx="11683999" cy="6183744"/>
          </a:xfrm>
          <a:prstGeom prst="rect">
            <a:avLst/>
          </a:prstGeom>
          <a:solidFill>
            <a:schemeClr val="bg1">
              <a:lumMod val="95000"/>
            </a:schemeClr>
          </a:solidFill>
        </p:spPr>
        <p:txBody>
          <a:bodyPr wrap="square">
            <a:spAutoFit/>
          </a:bodyPr>
          <a:lstStyle/>
          <a:p>
            <a:pPr indent="76101">
              <a:spcBef>
                <a:spcPts val="488"/>
              </a:spcBef>
            </a:pPr>
            <a:r>
              <a:rPr lang="ja-JP" altLang="en-US" sz="1400" b="1" dirty="0">
                <a:latin typeface="Meiryo UI" panose="020B0604030504040204" pitchFamily="50" charset="-128"/>
                <a:ea typeface="Meiryo UI" panose="020B0604030504040204" pitchFamily="50" charset="-128"/>
              </a:rPr>
              <a:t>〇 </a:t>
            </a:r>
            <a:r>
              <a:rPr lang="en-US" altLang="ja-JP" sz="1400" b="1" dirty="0">
                <a:latin typeface="Meiryo UI" panose="020B0604030504040204" pitchFamily="50" charset="-128"/>
                <a:ea typeface="Meiryo UI" panose="020B0604030504040204" pitchFamily="50" charset="-128"/>
              </a:rPr>
              <a:t>SDGs</a:t>
            </a:r>
            <a:r>
              <a:rPr lang="ja-JP" altLang="en-US" sz="1400" b="1" dirty="0">
                <a:latin typeface="Meiryo UI" panose="020B0604030504040204" pitchFamily="50" charset="-128"/>
                <a:ea typeface="Meiryo UI" panose="020B0604030504040204" pitchFamily="50" charset="-128"/>
              </a:rPr>
              <a:t>未来都市</a:t>
            </a:r>
            <a:endParaRPr lang="en-US" altLang="ja-JP" sz="1400" b="1" dirty="0">
              <a:latin typeface="Meiryo UI" panose="020B0604030504040204" pitchFamily="50" charset="-128"/>
              <a:ea typeface="Meiryo UI" panose="020B0604030504040204" pitchFamily="50" charset="-128"/>
            </a:endParaRPr>
          </a:p>
          <a:p>
            <a:pPr indent="273050">
              <a:spcBef>
                <a:spcPts val="488"/>
              </a:spcBef>
            </a:pPr>
            <a:r>
              <a:rPr lang="ja-JP" altLang="en-US" sz="1200" dirty="0">
                <a:latin typeface="Meiryo UI" panose="020B0604030504040204" pitchFamily="50" charset="-128"/>
                <a:ea typeface="Meiryo UI" panose="020B0604030504040204" pitchFamily="50" charset="-128"/>
              </a:rPr>
              <a:t>⇒未来都市計画に掲げる各部局の取組み</a:t>
            </a:r>
            <a:endParaRPr lang="en-US" altLang="ja-JP" sz="1200" dirty="0">
              <a:latin typeface="Meiryo UI" panose="020B0604030504040204" pitchFamily="50" charset="-128"/>
              <a:ea typeface="Meiryo UI" panose="020B0604030504040204" pitchFamily="50" charset="-128"/>
            </a:endParaRPr>
          </a:p>
          <a:p>
            <a:pPr indent="541338">
              <a:spcBef>
                <a:spcPts val="600"/>
              </a:spcBef>
            </a:pPr>
            <a:endParaRPr lang="en-US" altLang="ja-JP" sz="1200" dirty="0">
              <a:latin typeface="Meiryo UI" panose="020B0604030504040204" pitchFamily="50" charset="-128"/>
              <a:ea typeface="Meiryo UI" panose="020B0604030504040204" pitchFamily="50" charset="-128"/>
            </a:endParaRPr>
          </a:p>
          <a:p>
            <a:pPr indent="541338">
              <a:spcBef>
                <a:spcPts val="600"/>
              </a:spcBef>
            </a:pPr>
            <a:endParaRPr lang="en-US" altLang="ja-JP" sz="1200" dirty="0">
              <a:latin typeface="Meiryo UI" panose="020B0604030504040204" pitchFamily="50" charset="-128"/>
              <a:ea typeface="Meiryo UI" panose="020B0604030504040204" pitchFamily="50" charset="-128"/>
            </a:endParaRPr>
          </a:p>
          <a:p>
            <a:pPr indent="541338">
              <a:spcBef>
                <a:spcPts val="600"/>
              </a:spcBef>
            </a:pPr>
            <a:endParaRPr lang="en-US" altLang="ja-JP" sz="1200" dirty="0">
              <a:latin typeface="Meiryo UI" panose="020B0604030504040204" pitchFamily="50" charset="-128"/>
              <a:ea typeface="Meiryo UI" panose="020B0604030504040204" pitchFamily="50" charset="-128"/>
            </a:endParaRPr>
          </a:p>
          <a:p>
            <a:pPr indent="541338">
              <a:spcBef>
                <a:spcPts val="600"/>
              </a:spcBef>
            </a:pPr>
            <a:endParaRPr lang="en-US" altLang="ja-JP" sz="1200" dirty="0">
              <a:latin typeface="Meiryo UI" panose="020B0604030504040204" pitchFamily="50" charset="-128"/>
              <a:ea typeface="Meiryo UI" panose="020B0604030504040204" pitchFamily="50" charset="-128"/>
            </a:endParaRPr>
          </a:p>
          <a:p>
            <a:pPr indent="541338">
              <a:spcBef>
                <a:spcPts val="600"/>
              </a:spcBef>
            </a:pPr>
            <a:endParaRPr lang="en-US" altLang="ja-JP" sz="1200" dirty="0">
              <a:latin typeface="Meiryo UI" panose="020B0604030504040204" pitchFamily="50" charset="-128"/>
              <a:ea typeface="Meiryo UI" panose="020B0604030504040204" pitchFamily="50" charset="-128"/>
            </a:endParaRPr>
          </a:p>
          <a:p>
            <a:pPr indent="541338">
              <a:spcBef>
                <a:spcPts val="600"/>
              </a:spcBef>
            </a:pPr>
            <a:endParaRPr lang="en-US" altLang="ja-JP" sz="1200" dirty="0">
              <a:latin typeface="Meiryo UI" panose="020B0604030504040204" pitchFamily="50" charset="-128"/>
              <a:ea typeface="Meiryo UI" panose="020B0604030504040204" pitchFamily="50" charset="-128"/>
            </a:endParaRPr>
          </a:p>
          <a:p>
            <a:pPr indent="357188">
              <a:spcBef>
                <a:spcPts val="600"/>
              </a:spcBef>
            </a:pPr>
            <a:endParaRPr lang="en-US" altLang="ja-JP" sz="1200" dirty="0">
              <a:latin typeface="Meiryo UI" panose="020B0604030504040204" pitchFamily="50" charset="-128"/>
              <a:ea typeface="Meiryo UI" panose="020B0604030504040204" pitchFamily="50" charset="-128"/>
            </a:endParaRPr>
          </a:p>
          <a:p>
            <a:pPr indent="357188">
              <a:spcBef>
                <a:spcPts val="600"/>
              </a:spcBef>
            </a:pPr>
            <a:endParaRPr lang="en-US" altLang="ja-JP" sz="12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76101">
              <a:spcBef>
                <a:spcPts val="488"/>
              </a:spcBef>
            </a:pPr>
            <a:endParaRPr lang="en-US" altLang="ja-JP" sz="1400" b="1" dirty="0">
              <a:latin typeface="Meiryo UI" panose="020B0604030504040204" pitchFamily="50" charset="-128"/>
              <a:ea typeface="Meiryo UI" panose="020B0604030504040204" pitchFamily="50" charset="-128"/>
            </a:endParaRPr>
          </a:p>
          <a:p>
            <a:pPr indent="273050">
              <a:spcBef>
                <a:spcPts val="600"/>
              </a:spcBef>
            </a:pPr>
            <a:r>
              <a:rPr lang="ja-JP" altLang="en-US" sz="1200" dirty="0">
                <a:latin typeface="Meiryo UI" panose="020B0604030504040204" pitchFamily="50" charset="-128"/>
                <a:ea typeface="Meiryo UI" panose="020B0604030504040204" pitchFamily="50" charset="-128"/>
              </a:rPr>
              <a:t>⇒モデル事業「大阪ブルー・オーシャン・ビジョン」推進プロジェクトの推進（主要事業：ペットボトルのリサイクルシステム）</a:t>
            </a:r>
            <a:endParaRPr lang="en-US" altLang="ja-JP" sz="1200" dirty="0">
              <a:latin typeface="Meiryo UI" panose="020B0604030504040204" pitchFamily="50" charset="-128"/>
              <a:ea typeface="Meiryo UI" panose="020B0604030504040204" pitchFamily="50" charset="-128"/>
            </a:endParaRPr>
          </a:p>
          <a:p>
            <a:pPr indent="541338">
              <a:spcBef>
                <a:spcPts val="600"/>
              </a:spcBef>
            </a:pPr>
            <a:r>
              <a:rPr lang="ja-JP" altLang="en-US" sz="1200" dirty="0">
                <a:latin typeface="Meiryo UI" panose="020B0604030504040204" pitchFamily="50" charset="-128"/>
                <a:ea typeface="Meiryo UI" panose="020B0604030504040204" pitchFamily="50" charset="-128"/>
              </a:rPr>
              <a:t>・参加地域数：大阪市内の</a:t>
            </a:r>
            <a:r>
              <a:rPr lang="en-US" altLang="ja-JP" sz="1200" dirty="0">
                <a:latin typeface="Meiryo UI" panose="020B0604030504040204" pitchFamily="50" charset="-128"/>
                <a:ea typeface="Meiryo UI" panose="020B0604030504040204" pitchFamily="50" charset="-128"/>
              </a:rPr>
              <a:t>79</a:t>
            </a:r>
            <a:r>
              <a:rPr lang="ja-JP" altLang="en-US" sz="1200" dirty="0">
                <a:latin typeface="Meiryo UI" panose="020B0604030504040204" pitchFamily="50" charset="-128"/>
                <a:ea typeface="Meiryo UI" panose="020B0604030504040204" pitchFamily="50" charset="-128"/>
              </a:rPr>
              <a:t>地域      ・ペットボトル回収量：</a:t>
            </a:r>
            <a:r>
              <a:rPr lang="en-US" altLang="ja-JP" sz="1200" dirty="0">
                <a:latin typeface="Meiryo UI" panose="020B0604030504040204" pitchFamily="50" charset="-128"/>
                <a:ea typeface="Meiryo UI" panose="020B0604030504040204" pitchFamily="50" charset="-128"/>
              </a:rPr>
              <a:t>652</a:t>
            </a:r>
            <a:r>
              <a:rPr lang="ja-JP" altLang="en-US" sz="1200" dirty="0">
                <a:latin typeface="Meiryo UI" panose="020B0604030504040204" pitchFamily="50" charset="-128"/>
                <a:ea typeface="Meiryo UI" panose="020B0604030504040204" pitchFamily="50" charset="-128"/>
              </a:rPr>
              <a:t>トン</a:t>
            </a:r>
            <a:endParaRPr lang="en-US" altLang="ja-JP" sz="1200" dirty="0">
              <a:latin typeface="Meiryo UI" panose="020B0604030504040204" pitchFamily="50" charset="-128"/>
              <a:ea typeface="Meiryo UI" panose="020B0604030504040204" pitchFamily="50" charset="-128"/>
            </a:endParaRPr>
          </a:p>
          <a:p>
            <a:pPr indent="85725">
              <a:spcBef>
                <a:spcPts val="488"/>
              </a:spcBef>
            </a:pPr>
            <a:endParaRPr lang="en-US" altLang="ja-JP" sz="12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a:p>
            <a:pPr indent="85725">
              <a:spcBef>
                <a:spcPts val="488"/>
              </a:spcBef>
            </a:pPr>
            <a:endParaRPr lang="en-US" altLang="ja-JP" sz="1600" dirty="0">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99859888-BC66-4139-9BB7-84D484640DD1}"/>
              </a:ext>
            </a:extLst>
          </p:cNvPr>
          <p:cNvGraphicFramePr>
            <a:graphicFrameLocks noGrp="1"/>
          </p:cNvGraphicFramePr>
          <p:nvPr>
            <p:extLst>
              <p:ext uri="{D42A27DB-BD31-4B8C-83A1-F6EECF244321}">
                <p14:modId xmlns:p14="http://schemas.microsoft.com/office/powerpoint/2010/main" val="1378664078"/>
              </p:ext>
            </p:extLst>
          </p:nvPr>
        </p:nvGraphicFramePr>
        <p:xfrm>
          <a:off x="1041582" y="1520446"/>
          <a:ext cx="10540819" cy="3205429"/>
        </p:xfrm>
        <a:graphic>
          <a:graphicData uri="http://schemas.openxmlformats.org/drawingml/2006/table">
            <a:tbl>
              <a:tblPr firstRow="1" bandRow="1">
                <a:tableStyleId>{5C22544A-7EE6-4342-B048-85BDC9FD1C3A}</a:tableStyleId>
              </a:tblPr>
              <a:tblGrid>
                <a:gridCol w="1467709">
                  <a:extLst>
                    <a:ext uri="{9D8B030D-6E8A-4147-A177-3AD203B41FA5}">
                      <a16:colId xmlns:a16="http://schemas.microsoft.com/office/drawing/2014/main" val="3704190225"/>
                    </a:ext>
                  </a:extLst>
                </a:gridCol>
                <a:gridCol w="7116164">
                  <a:extLst>
                    <a:ext uri="{9D8B030D-6E8A-4147-A177-3AD203B41FA5}">
                      <a16:colId xmlns:a16="http://schemas.microsoft.com/office/drawing/2014/main" val="3921987013"/>
                    </a:ext>
                  </a:extLst>
                </a:gridCol>
                <a:gridCol w="978473">
                  <a:extLst>
                    <a:ext uri="{9D8B030D-6E8A-4147-A177-3AD203B41FA5}">
                      <a16:colId xmlns:a16="http://schemas.microsoft.com/office/drawing/2014/main" val="2334776461"/>
                    </a:ext>
                  </a:extLst>
                </a:gridCol>
                <a:gridCol w="978473">
                  <a:extLst>
                    <a:ext uri="{9D8B030D-6E8A-4147-A177-3AD203B41FA5}">
                      <a16:colId xmlns:a16="http://schemas.microsoft.com/office/drawing/2014/main" val="3563089792"/>
                    </a:ext>
                  </a:extLst>
                </a:gridCol>
              </a:tblGrid>
              <a:tr h="462229">
                <a:tc>
                  <a:txBody>
                    <a:bodyPr/>
                    <a:lstStyle/>
                    <a:p>
                      <a:pPr algn="ctr"/>
                      <a:r>
                        <a:rPr kumimoji="1" lang="ja-JP" altLang="en-US" sz="1200" dirty="0">
                          <a:latin typeface="Meiryo UI" panose="020B0604030504040204" pitchFamily="50" charset="-128"/>
                          <a:ea typeface="Meiryo UI" panose="020B0604030504040204" pitchFamily="50" charset="-128"/>
                        </a:rPr>
                        <a:t>部局</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項目</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関係ゴール</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備考</a:t>
                      </a:r>
                    </a:p>
                  </a:txBody>
                  <a:tcPr anchor="ctr"/>
                </a:tc>
                <a:extLst>
                  <a:ext uri="{0D108BD9-81ED-4DB2-BD59-A6C34878D82A}">
                    <a16:rowId xmlns:a16="http://schemas.microsoft.com/office/drawing/2014/main" val="3236152042"/>
                  </a:ext>
                </a:extLst>
              </a:tr>
              <a:tr h="232591">
                <a:tc>
                  <a:txBody>
                    <a:bodyPr/>
                    <a:lstStyle/>
                    <a:p>
                      <a:r>
                        <a:rPr kumimoji="1" lang="ja-JP" altLang="en-US" sz="1200" dirty="0">
                          <a:latin typeface="Meiryo UI" panose="020B0604030504040204" pitchFamily="50" charset="-128"/>
                          <a:ea typeface="Meiryo UI" panose="020B0604030504040204" pitchFamily="50" charset="-128"/>
                        </a:rPr>
                        <a:t>政策企画部</a:t>
                      </a:r>
                    </a:p>
                  </a:txBody>
                  <a:tcPr anchor="ctr"/>
                </a:tc>
                <a:tc>
                  <a:txBody>
                    <a:bodyPr/>
                    <a:lstStyle/>
                    <a:p>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推進事業</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全般</a:t>
                      </a:r>
                    </a:p>
                  </a:txBody>
                  <a:tcPr anchor="ctr"/>
                </a:tc>
                <a:tc>
                  <a:txBody>
                    <a:bodyPr/>
                    <a:lstStyle/>
                    <a:p>
                      <a:pPr algn="ctr"/>
                      <a:r>
                        <a:rPr kumimoji="1" lang="ja-JP" altLang="en-US" sz="1050" dirty="0">
                          <a:latin typeface="Meiryo UI" panose="020B0604030504040204" pitchFamily="50" charset="-128"/>
                          <a:ea typeface="Meiryo UI" panose="020B0604030504040204" pitchFamily="50" charset="-128"/>
                        </a:rPr>
                        <a:t>再掲</a:t>
                      </a:r>
                    </a:p>
                  </a:txBody>
                  <a:tcPr anchor="ctr"/>
                </a:tc>
                <a:extLst>
                  <a:ext uri="{0D108BD9-81ED-4DB2-BD59-A6C34878D82A}">
                    <a16:rowId xmlns:a16="http://schemas.microsoft.com/office/drawing/2014/main" val="2941497639"/>
                  </a:ext>
                </a:extLst>
              </a:tr>
              <a:tr h="232591">
                <a:tc>
                  <a:txBody>
                    <a:bodyPr/>
                    <a:lstStyle/>
                    <a:p>
                      <a:r>
                        <a:rPr kumimoji="1" lang="ja-JP" altLang="en-US" sz="1200" dirty="0">
                          <a:latin typeface="Meiryo UI" panose="020B0604030504040204" pitchFamily="50" charset="-128"/>
                          <a:ea typeface="Meiryo UI" panose="020B0604030504040204" pitchFamily="50" charset="-128"/>
                        </a:rPr>
                        <a:t>福祉部</a:t>
                      </a:r>
                    </a:p>
                  </a:txBody>
                  <a:tcPr anchor="ctr"/>
                </a:tc>
                <a:tc>
                  <a:txBody>
                    <a:bodyPr/>
                    <a:lstStyle/>
                    <a:p>
                      <a:r>
                        <a:rPr kumimoji="1" lang="ja-JP" altLang="en-US" sz="1200" u="none" dirty="0">
                          <a:latin typeface="Meiryo UI" panose="020B0604030504040204" pitchFamily="50" charset="-128"/>
                          <a:ea typeface="Meiryo UI" panose="020B0604030504040204" pitchFamily="50" charset="-128"/>
                        </a:rPr>
                        <a:t>大阪ええまちプロジェクト事業</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③⑪</a:t>
                      </a:r>
                    </a:p>
                  </a:txBody>
                  <a:tcPr anchor="ctr"/>
                </a:tc>
                <a:tc>
                  <a:txBody>
                    <a:bodyPr/>
                    <a:lstStyle/>
                    <a:p>
                      <a:pPr algn="ctr"/>
                      <a:r>
                        <a:rPr kumimoji="1" lang="ja-JP" altLang="en-US" sz="1050" dirty="0">
                          <a:latin typeface="Meiryo UI" panose="020B0604030504040204" pitchFamily="50" charset="-128"/>
                          <a:ea typeface="Meiryo UI" panose="020B0604030504040204" pitchFamily="50" charset="-128"/>
                        </a:rPr>
                        <a:t>再掲</a:t>
                      </a:r>
                    </a:p>
                  </a:txBody>
                  <a:tcPr anchor="ctr"/>
                </a:tc>
                <a:extLst>
                  <a:ext uri="{0D108BD9-81ED-4DB2-BD59-A6C34878D82A}">
                    <a16:rowId xmlns:a16="http://schemas.microsoft.com/office/drawing/2014/main" val="3639929392"/>
                  </a:ext>
                </a:extLst>
              </a:tr>
              <a:tr h="232591">
                <a:tc>
                  <a:txBody>
                    <a:bodyPr/>
                    <a:lstStyle/>
                    <a:p>
                      <a:r>
                        <a:rPr kumimoji="1" lang="ja-JP" altLang="en-US" sz="1200" dirty="0">
                          <a:latin typeface="Meiryo UI" panose="020B0604030504040204" pitchFamily="50" charset="-128"/>
                          <a:ea typeface="Meiryo UI" panose="020B0604030504040204" pitchFamily="50" charset="-128"/>
                        </a:rPr>
                        <a:t>福祉部</a:t>
                      </a:r>
                    </a:p>
                  </a:txBody>
                  <a:tcPr anchor="ctr"/>
                </a:tc>
                <a:tc>
                  <a:txBody>
                    <a:bodyPr/>
                    <a:lstStyle/>
                    <a:p>
                      <a:r>
                        <a:rPr kumimoji="1" lang="ja-JP" altLang="en-US" sz="1200" u="none" dirty="0">
                          <a:latin typeface="Meiryo UI" panose="020B0604030504040204" pitchFamily="50" charset="-128"/>
                          <a:ea typeface="Meiryo UI" panose="020B0604030504040204" pitchFamily="50" charset="-128"/>
                        </a:rPr>
                        <a:t>子どもの貧困対策事業</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①</a:t>
                      </a: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58692999"/>
                  </a:ext>
                </a:extLst>
              </a:tr>
              <a:tr h="232591">
                <a:tc>
                  <a:txBody>
                    <a:bodyPr/>
                    <a:lstStyle/>
                    <a:p>
                      <a:r>
                        <a:rPr kumimoji="1" lang="ja-JP" altLang="en-US" sz="1200" dirty="0">
                          <a:latin typeface="Meiryo UI" panose="020B0604030504040204" pitchFamily="50" charset="-128"/>
                          <a:ea typeface="Meiryo UI" panose="020B0604030504040204" pitchFamily="50" charset="-128"/>
                        </a:rPr>
                        <a:t>健康医療部</a:t>
                      </a:r>
                    </a:p>
                  </a:txBody>
                  <a:tcPr anchor="ctr"/>
                </a:tc>
                <a:tc>
                  <a:txBody>
                    <a:bodyPr/>
                    <a:lstStyle/>
                    <a:p>
                      <a:r>
                        <a:rPr kumimoji="1" lang="ja-JP" altLang="en-US" sz="1200" u="none" dirty="0">
                          <a:latin typeface="Meiryo UI" panose="020B0604030504040204" pitchFamily="50" charset="-128"/>
                          <a:ea typeface="Meiryo UI" panose="020B0604030504040204" pitchFamily="50" charset="-128"/>
                        </a:rPr>
                        <a:t>健康寿命の延伸（おおさか健活</a:t>
                      </a:r>
                      <a:r>
                        <a:rPr kumimoji="1" lang="en-US" altLang="ja-JP" sz="1200" u="none" dirty="0">
                          <a:latin typeface="Meiryo UI" panose="020B0604030504040204" pitchFamily="50" charset="-128"/>
                          <a:ea typeface="Meiryo UI" panose="020B0604030504040204" pitchFamily="50" charset="-128"/>
                        </a:rPr>
                        <a:t>10</a:t>
                      </a:r>
                      <a:r>
                        <a:rPr kumimoji="1" lang="ja-JP" altLang="en-US" sz="1200" u="none" dirty="0" err="1">
                          <a:latin typeface="Meiryo UI" panose="020B0604030504040204" pitchFamily="50" charset="-128"/>
                          <a:ea typeface="Meiryo UI" panose="020B0604030504040204" pitchFamily="50" charset="-128"/>
                        </a:rPr>
                        <a:t>、</a:t>
                      </a:r>
                      <a:r>
                        <a:rPr kumimoji="1" lang="ja-JP" altLang="en-US" sz="1200" u="none" dirty="0">
                          <a:latin typeface="Meiryo UI" panose="020B0604030504040204" pitchFamily="50" charset="-128"/>
                          <a:ea typeface="Meiryo UI" panose="020B0604030504040204" pitchFamily="50" charset="-128"/>
                        </a:rPr>
                        <a:t>アスマイル）</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③⑪</a:t>
                      </a:r>
                    </a:p>
                  </a:txBody>
                  <a:tcPr anchor="ctr"/>
                </a:tc>
                <a:tc>
                  <a:txBody>
                    <a:bodyPr/>
                    <a:lstStyle/>
                    <a:p>
                      <a:pPr algn="ctr"/>
                      <a:r>
                        <a:rPr kumimoji="1" lang="ja-JP" altLang="en-US" sz="1050" dirty="0">
                          <a:latin typeface="Meiryo UI" panose="020B0604030504040204" pitchFamily="50" charset="-128"/>
                          <a:ea typeface="Meiryo UI" panose="020B0604030504040204" pitchFamily="50" charset="-128"/>
                        </a:rPr>
                        <a:t>再掲</a:t>
                      </a:r>
                    </a:p>
                  </a:txBody>
                  <a:tcPr anchor="ctr"/>
                </a:tc>
                <a:extLst>
                  <a:ext uri="{0D108BD9-81ED-4DB2-BD59-A6C34878D82A}">
                    <a16:rowId xmlns:a16="http://schemas.microsoft.com/office/drawing/2014/main" val="3100100089"/>
                  </a:ext>
                </a:extLst>
              </a:tr>
              <a:tr h="232591">
                <a:tc>
                  <a:txBody>
                    <a:bodyPr/>
                    <a:lstStyle/>
                    <a:p>
                      <a:r>
                        <a:rPr kumimoji="1" lang="ja-JP" altLang="en-US" sz="1200" dirty="0">
                          <a:latin typeface="Meiryo UI" panose="020B0604030504040204" pitchFamily="50" charset="-128"/>
                          <a:ea typeface="Meiryo UI" panose="020B0604030504040204" pitchFamily="50" charset="-128"/>
                        </a:rPr>
                        <a:t>商工労働部</a:t>
                      </a:r>
                    </a:p>
                  </a:txBody>
                  <a:tcPr anchor="ctr"/>
                </a:tc>
                <a:tc>
                  <a:txBody>
                    <a:bodyPr/>
                    <a:lstStyle/>
                    <a:p>
                      <a:r>
                        <a:rPr kumimoji="1" lang="en-US" altLang="ja-JP" sz="1200" u="none" dirty="0">
                          <a:latin typeface="Meiryo UI" panose="020B0604030504040204" pitchFamily="50" charset="-128"/>
                          <a:ea typeface="Meiryo UI" panose="020B0604030504040204" pitchFamily="50" charset="-128"/>
                        </a:rPr>
                        <a:t>SDGs</a:t>
                      </a:r>
                      <a:r>
                        <a:rPr kumimoji="1" lang="ja-JP" altLang="en-US" sz="1200" u="none" dirty="0">
                          <a:latin typeface="Meiryo UI" panose="020B0604030504040204" pitchFamily="50" charset="-128"/>
                          <a:ea typeface="Meiryo UI" panose="020B0604030504040204" pitchFamily="50" charset="-128"/>
                        </a:rPr>
                        <a:t>ビジネス支援（ビジネスマッチング、ビジネス支援資金）</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⑧⑨</a:t>
                      </a: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65385183"/>
                  </a:ext>
                </a:extLst>
              </a:tr>
              <a:tr h="232591">
                <a:tc>
                  <a:txBody>
                    <a:bodyPr/>
                    <a:lstStyle/>
                    <a:p>
                      <a:r>
                        <a:rPr kumimoji="1" lang="ja-JP" altLang="en-US" sz="1200" dirty="0">
                          <a:latin typeface="Meiryo UI" panose="020B0604030504040204" pitchFamily="50" charset="-128"/>
                          <a:ea typeface="Meiryo UI" panose="020B0604030504040204" pitchFamily="50" charset="-128"/>
                        </a:rPr>
                        <a:t>環境農林水産部</a:t>
                      </a:r>
                    </a:p>
                  </a:txBody>
                  <a:tcPr anchor="ctr"/>
                </a:tc>
                <a:tc>
                  <a:txBody>
                    <a:bodyPr/>
                    <a:lstStyle/>
                    <a:p>
                      <a:r>
                        <a:rPr kumimoji="1" lang="ja-JP" altLang="en-US" sz="1200" u="none" dirty="0">
                          <a:latin typeface="Meiryo UI" panose="020B0604030504040204" pitchFamily="50" charset="-128"/>
                          <a:ea typeface="Meiryo UI" panose="020B0604030504040204" pitchFamily="50" charset="-128"/>
                        </a:rPr>
                        <a:t>プラスチックごみ対策の推進</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⑫⑬⑭</a:t>
                      </a:r>
                    </a:p>
                  </a:txBody>
                  <a:tcPr anchor="ctr"/>
                </a:tc>
                <a:tc>
                  <a:txBody>
                    <a:bodyPr/>
                    <a:lstStyle/>
                    <a:p>
                      <a:pPr algn="ctr"/>
                      <a:r>
                        <a:rPr kumimoji="1" lang="ja-JP" altLang="en-US" sz="1050" dirty="0">
                          <a:latin typeface="Meiryo UI" panose="020B0604030504040204" pitchFamily="50" charset="-128"/>
                          <a:ea typeface="Meiryo UI" panose="020B0604030504040204" pitchFamily="50" charset="-128"/>
                        </a:rPr>
                        <a:t>再掲</a:t>
                      </a:r>
                    </a:p>
                  </a:txBody>
                  <a:tcPr anchor="ctr"/>
                </a:tc>
                <a:extLst>
                  <a:ext uri="{0D108BD9-81ED-4DB2-BD59-A6C34878D82A}">
                    <a16:rowId xmlns:a16="http://schemas.microsoft.com/office/drawing/2014/main" val="4133749360"/>
                  </a:ext>
                </a:extLst>
              </a:tr>
              <a:tr h="232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環境農林水産部</a:t>
                      </a:r>
                    </a:p>
                  </a:txBody>
                  <a:tcPr anchor="ctr"/>
                </a:tc>
                <a:tc>
                  <a:txBody>
                    <a:bodyPr/>
                    <a:lstStyle/>
                    <a:p>
                      <a:r>
                        <a:rPr kumimoji="1" lang="ja-JP" altLang="en-US" sz="1200" u="none" dirty="0">
                          <a:latin typeface="Meiryo UI" panose="020B0604030504040204" pitchFamily="50" charset="-128"/>
                          <a:ea typeface="Meiryo UI" panose="020B0604030504040204" pitchFamily="50" charset="-128"/>
                        </a:rPr>
                        <a:t>マイボトル・マイ容器等の普及促進</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⑫</a:t>
                      </a: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043217924"/>
                  </a:ext>
                </a:extLst>
              </a:tr>
              <a:tr h="232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環境農林水産部</a:t>
                      </a:r>
                    </a:p>
                  </a:txBody>
                  <a:tcPr anchor="ctr"/>
                </a:tc>
                <a:tc>
                  <a:txBody>
                    <a:bodyPr/>
                    <a:lstStyle/>
                    <a:p>
                      <a:r>
                        <a:rPr kumimoji="1" lang="ja-JP" altLang="en-US" sz="1200" u="none" dirty="0">
                          <a:latin typeface="Meiryo UI" panose="020B0604030504040204" pitchFamily="50" charset="-128"/>
                          <a:ea typeface="Meiryo UI" panose="020B0604030504040204" pitchFamily="50" charset="-128"/>
                        </a:rPr>
                        <a:t>公共空間における給水スポットの設置</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⑫</a:t>
                      </a: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4637461"/>
                  </a:ext>
                </a:extLst>
              </a:tr>
              <a:tr h="232591">
                <a:tc>
                  <a:txBody>
                    <a:bodyPr/>
                    <a:lstStyle/>
                    <a:p>
                      <a:r>
                        <a:rPr kumimoji="1" lang="ja-JP" altLang="en-US" sz="1200" dirty="0">
                          <a:latin typeface="Meiryo UI" panose="020B0604030504040204" pitchFamily="50" charset="-128"/>
                          <a:ea typeface="Meiryo UI" panose="020B0604030504040204" pitchFamily="50" charset="-128"/>
                        </a:rPr>
                        <a:t>環境農林水産部</a:t>
                      </a:r>
                    </a:p>
                  </a:txBody>
                  <a:tcPr anchor="ctr"/>
                </a:tc>
                <a:tc>
                  <a:txBody>
                    <a:bodyPr/>
                    <a:lstStyle/>
                    <a:p>
                      <a:r>
                        <a:rPr kumimoji="1" lang="ja-JP" altLang="en-US" sz="1200" u="none" dirty="0">
                          <a:latin typeface="Meiryo UI" panose="020B0604030504040204" pitchFamily="50" charset="-128"/>
                          <a:ea typeface="Meiryo UI" panose="020B0604030504040204" pitchFamily="50" charset="-128"/>
                        </a:rPr>
                        <a:t>食品ロス対策の推進</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①⑫</a:t>
                      </a: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44638427"/>
                  </a:ext>
                </a:extLst>
              </a:tr>
              <a:tr h="232591">
                <a:tc>
                  <a:txBody>
                    <a:bodyPr/>
                    <a:lstStyle/>
                    <a:p>
                      <a:r>
                        <a:rPr kumimoji="1" lang="ja-JP" altLang="en-US" sz="1200" dirty="0">
                          <a:latin typeface="Meiryo UI" panose="020B0604030504040204" pitchFamily="50" charset="-128"/>
                          <a:ea typeface="Meiryo UI" panose="020B0604030504040204" pitchFamily="50" charset="-128"/>
                        </a:rPr>
                        <a:t>教育庁</a:t>
                      </a:r>
                    </a:p>
                  </a:txBody>
                  <a:tcPr anchor="ctr"/>
                </a:tc>
                <a:tc>
                  <a:txBody>
                    <a:bodyPr/>
                    <a:lstStyle/>
                    <a:p>
                      <a:r>
                        <a:rPr kumimoji="1" lang="ja-JP" altLang="en-US" sz="1200" u="none" dirty="0">
                          <a:latin typeface="Meiryo UI" panose="020B0604030504040204" pitchFamily="50" charset="-128"/>
                          <a:ea typeface="Meiryo UI" panose="020B0604030504040204" pitchFamily="50" charset="-128"/>
                        </a:rPr>
                        <a:t>府立高校等のスマートスクール化</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④</a:t>
                      </a: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53506119"/>
                  </a:ext>
                </a:extLst>
              </a:tr>
            </a:tbl>
          </a:graphicData>
        </a:graphic>
      </p:graphicFrame>
      <p:sp>
        <p:nvSpPr>
          <p:cNvPr id="13" name="テキスト ボックス 12">
            <a:extLst>
              <a:ext uri="{FF2B5EF4-FFF2-40B4-BE49-F238E27FC236}">
                <a16:creationId xmlns:a16="http://schemas.microsoft.com/office/drawing/2014/main" id="{03AC75CF-8999-46A7-89FB-3276614283E0}"/>
              </a:ext>
            </a:extLst>
          </p:cNvPr>
          <p:cNvSpPr txBox="1"/>
          <p:nvPr/>
        </p:nvSpPr>
        <p:spPr>
          <a:xfrm>
            <a:off x="7299878" y="5515961"/>
            <a:ext cx="3200045" cy="1220847"/>
          </a:xfrm>
          <a:prstGeom prst="rect">
            <a:avLst/>
          </a:prstGeom>
          <a:noFill/>
          <a:ln>
            <a:solidFill>
              <a:schemeClr val="tx1"/>
            </a:solidFill>
            <a:prstDash val="sysDot"/>
          </a:ln>
        </p:spPr>
        <p:txBody>
          <a:bodyPr wrap="square" rtlCol="0">
            <a:spAutoFit/>
          </a:bodyPr>
          <a:lstStyle/>
          <a:p>
            <a:r>
              <a:rPr kumimoji="1" lang="en-US" altLang="ja-JP" sz="1000" b="1" dirty="0">
                <a:latin typeface="Meiryo UI" panose="020B0604030504040204" pitchFamily="50" charset="-128"/>
                <a:ea typeface="Meiryo UI" panose="020B0604030504040204" pitchFamily="50" charset="-128"/>
              </a:rPr>
              <a:t>【R</a:t>
            </a:r>
            <a:r>
              <a:rPr kumimoji="1" lang="ja-JP" altLang="en-US" sz="1000" b="1" dirty="0">
                <a:latin typeface="Meiryo UI" panose="020B0604030504040204" pitchFamily="50" charset="-128"/>
                <a:ea typeface="Meiryo UI" panose="020B0604030504040204" pitchFamily="50" charset="-128"/>
              </a:rPr>
              <a:t>３年度</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国の評価委員の評価</a:t>
            </a:r>
            <a:endParaRPr kumimoji="1" lang="en-US" altLang="ja-JP" sz="1000" b="1" dirty="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（抜粋）</a:t>
            </a:r>
            <a:endParaRPr kumimoji="1" lang="en-US" altLang="ja-JP" sz="1000" b="1" dirty="0">
              <a:latin typeface="Meiryo UI" panose="020B0604030504040204" pitchFamily="50" charset="-128"/>
              <a:ea typeface="Meiryo UI" panose="020B0604030504040204" pitchFamily="50" charset="-128"/>
            </a:endParaRPr>
          </a:p>
          <a:p>
            <a:pPr>
              <a:spcBef>
                <a:spcPts val="400"/>
              </a:spcBef>
            </a:pPr>
            <a:r>
              <a:rPr kumimoji="1" lang="ja-JP" altLang="en-US" sz="1000" dirty="0">
                <a:latin typeface="Meiryo UI" panose="020B0604030504040204" pitchFamily="50" charset="-128"/>
                <a:ea typeface="Meiryo UI" panose="020B0604030504040204" pitchFamily="50" charset="-128"/>
              </a:rPr>
              <a:t>「大阪ブルー・オーシャン・ビジョン」の実現に向けて、ペットボトルのリサイクルが進んでいる。府と市が連携した取組は</a:t>
            </a:r>
            <a:r>
              <a:rPr kumimoji="1" lang="en-US" altLang="ja-JP" sz="1000" dirty="0">
                <a:latin typeface="Meiryo UI" panose="020B0604030504040204" pitchFamily="50" charset="-128"/>
                <a:ea typeface="Meiryo UI" panose="020B0604030504040204" pitchFamily="50" charset="-128"/>
              </a:rPr>
              <a:t>SDGs</a:t>
            </a:r>
            <a:r>
              <a:rPr kumimoji="1" lang="ja-JP" altLang="en-US" sz="1000" dirty="0">
                <a:latin typeface="Meiryo UI" panose="020B0604030504040204" pitchFamily="50" charset="-128"/>
                <a:ea typeface="Meiryo UI" panose="020B0604030504040204" pitchFamily="50" charset="-128"/>
              </a:rPr>
              <a:t>未来都市等の選定開始以来、初の試みであるため今後の展開に期待する。まずは大阪市から始めて、大阪府域に展開していく手法は、効果的であると評価できる。</a:t>
            </a:r>
            <a:endParaRPr kumimoji="1" lang="en-US" altLang="ja-JP" sz="1000" dirty="0">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2A4F5D82-C8CD-4296-AA6D-A1DB6D67622B}"/>
              </a:ext>
            </a:extLst>
          </p:cNvPr>
          <p:cNvGrpSpPr/>
          <p:nvPr/>
        </p:nvGrpSpPr>
        <p:grpSpPr>
          <a:xfrm>
            <a:off x="1406706" y="5390439"/>
            <a:ext cx="5444737" cy="1528624"/>
            <a:chOff x="6882985" y="3058664"/>
            <a:chExt cx="6123401" cy="2095050"/>
          </a:xfrm>
        </p:grpSpPr>
        <p:sp>
          <p:nvSpPr>
            <p:cNvPr id="15" name="二等辺三角形 14">
              <a:extLst>
                <a:ext uri="{FF2B5EF4-FFF2-40B4-BE49-F238E27FC236}">
                  <a16:creationId xmlns:a16="http://schemas.microsoft.com/office/drawing/2014/main" id="{D410D3AE-C5CB-4296-AEEC-D1B106BFBD2C}"/>
                </a:ext>
              </a:extLst>
            </p:cNvPr>
            <p:cNvSpPr/>
            <p:nvPr/>
          </p:nvSpPr>
          <p:spPr>
            <a:xfrm rot="10800000">
              <a:off x="9419138" y="3104248"/>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B1279CE-2046-43DF-BF1F-2B828D01E2D5}"/>
                </a:ext>
              </a:extLst>
            </p:cNvPr>
            <p:cNvSpPr txBox="1"/>
            <p:nvPr/>
          </p:nvSpPr>
          <p:spPr>
            <a:xfrm>
              <a:off x="9412874" y="3116568"/>
              <a:ext cx="1040154" cy="147638"/>
            </a:xfrm>
            <a:prstGeom prst="rect">
              <a:avLst/>
            </a:prstGeom>
            <a:noFill/>
          </p:spPr>
          <p:txBody>
            <a:bodyPr wrap="square" lIns="0" tIns="0" rIns="0" bIns="0" rtlCol="0" anchor="ctr" anchorCtr="0">
              <a:spAutoFit/>
            </a:bodyPr>
            <a:lstStyle/>
            <a:p>
              <a:r>
                <a:rPr lang="ja-JP" altLang="en-US" sz="700" b="1" dirty="0">
                  <a:latin typeface="+mn-ea"/>
                  <a:cs typeface="Meiryo UI" panose="020B0604030504040204" pitchFamily="50" charset="-128"/>
                </a:rPr>
                <a:t>事業連携協定</a:t>
              </a:r>
              <a:endParaRPr lang="en-US" altLang="ja-JP" sz="700" b="1" dirty="0">
                <a:latin typeface="+mn-ea"/>
                <a:cs typeface="Meiryo UI" panose="020B0604030504040204" pitchFamily="50" charset="-128"/>
              </a:endParaRPr>
            </a:p>
          </p:txBody>
        </p:sp>
        <p:sp>
          <p:nvSpPr>
            <p:cNvPr id="17" name="二等辺三角形 16">
              <a:extLst>
                <a:ext uri="{FF2B5EF4-FFF2-40B4-BE49-F238E27FC236}">
                  <a16:creationId xmlns:a16="http://schemas.microsoft.com/office/drawing/2014/main" id="{DDB81980-1181-4428-AA8D-8781CBD8DE97}"/>
                </a:ext>
              </a:extLst>
            </p:cNvPr>
            <p:cNvSpPr/>
            <p:nvPr/>
          </p:nvSpPr>
          <p:spPr>
            <a:xfrm>
              <a:off x="9446545" y="4830717"/>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361097B-3356-4349-9B1D-3D5712B37600}"/>
                </a:ext>
              </a:extLst>
            </p:cNvPr>
            <p:cNvSpPr txBox="1"/>
            <p:nvPr/>
          </p:nvSpPr>
          <p:spPr>
            <a:xfrm>
              <a:off x="9226378" y="4894407"/>
              <a:ext cx="1040154" cy="147638"/>
            </a:xfrm>
            <a:prstGeom prst="rect">
              <a:avLst/>
            </a:prstGeom>
            <a:noFill/>
          </p:spPr>
          <p:txBody>
            <a:bodyPr wrap="square" lIns="0" tIns="0" rIns="0" bIns="0" rtlCol="0" anchor="ctr" anchorCtr="0">
              <a:spAutoFit/>
            </a:bodyPr>
            <a:lstStyle/>
            <a:p>
              <a:pPr algn="ctr"/>
              <a:r>
                <a:rPr lang="ja-JP" altLang="en-US" sz="700" b="1" dirty="0">
                  <a:latin typeface="+mn-ea"/>
                  <a:cs typeface="Meiryo UI" panose="020B0604030504040204" pitchFamily="50" charset="-128"/>
                </a:rPr>
                <a:t>制度融資</a:t>
              </a:r>
              <a:endParaRPr lang="en-US" altLang="ja-JP" sz="700" b="1" dirty="0">
                <a:latin typeface="+mn-ea"/>
                <a:cs typeface="Meiryo UI" panose="020B0604030504040204" pitchFamily="50" charset="-128"/>
              </a:endParaRPr>
            </a:p>
          </p:txBody>
        </p:sp>
        <p:sp>
          <p:nvSpPr>
            <p:cNvPr id="19" name="テキスト ボックス 18">
              <a:extLst>
                <a:ext uri="{FF2B5EF4-FFF2-40B4-BE49-F238E27FC236}">
                  <a16:creationId xmlns:a16="http://schemas.microsoft.com/office/drawing/2014/main" id="{65E6CE8B-F0BB-49D7-8DB4-16D3D4CF91CE}"/>
                </a:ext>
              </a:extLst>
            </p:cNvPr>
            <p:cNvSpPr txBox="1"/>
            <p:nvPr/>
          </p:nvSpPr>
          <p:spPr>
            <a:xfrm>
              <a:off x="10233884" y="3123562"/>
              <a:ext cx="1734105" cy="147638"/>
            </a:xfrm>
            <a:prstGeom prst="rect">
              <a:avLst/>
            </a:prstGeom>
            <a:noFill/>
          </p:spPr>
          <p:txBody>
            <a:bodyPr wrap="square" lIns="0" tIns="0" rIns="0" bIns="0" rtlCol="0" anchor="ctr" anchorCtr="0">
              <a:spAutoFit/>
            </a:bodyPr>
            <a:lstStyle/>
            <a:p>
              <a:pPr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自治体（公募及び適否の判断）</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9D428E3F-4D30-4F84-A9FB-EBDE3A7FD76B}"/>
                </a:ext>
              </a:extLst>
            </p:cNvPr>
            <p:cNvSpPr txBox="1"/>
            <p:nvPr/>
          </p:nvSpPr>
          <p:spPr>
            <a:xfrm>
              <a:off x="10236638" y="4901771"/>
              <a:ext cx="2769748" cy="147638"/>
            </a:xfrm>
            <a:prstGeom prst="rect">
              <a:avLst/>
            </a:prstGeom>
            <a:noFill/>
          </p:spPr>
          <p:txBody>
            <a:bodyPr wrap="square" lIns="0" tIns="0" rIns="0" bIns="0" rtlCol="0" anchor="ctr" anchorCtr="0">
              <a:spAutoFit/>
            </a:bodyPr>
            <a:lstStyle/>
            <a:p>
              <a:pPr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地域の金融機関（設備投資支援</a:t>
              </a:r>
              <a:r>
                <a:rPr lang="en-US" altLang="ja-JP" sz="7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ビジネス支援資金</a:t>
              </a:r>
              <a:r>
                <a:rPr lang="en-US" altLang="ja-JP" sz="7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a:extLst>
                <a:ext uri="{FF2B5EF4-FFF2-40B4-BE49-F238E27FC236}">
                  <a16:creationId xmlns:a16="http://schemas.microsoft.com/office/drawing/2014/main" id="{D5D3355E-C175-445F-833D-CBC9CCB3EEAC}"/>
                </a:ext>
              </a:extLst>
            </p:cNvPr>
            <p:cNvPicPr>
              <a:picLocks noChangeAspect="1"/>
            </p:cNvPicPr>
            <p:nvPr/>
          </p:nvPicPr>
          <p:blipFill>
            <a:blip r:embed="rId3"/>
            <a:stretch>
              <a:fillRect/>
            </a:stretch>
          </p:blipFill>
          <p:spPr>
            <a:xfrm>
              <a:off x="7062489" y="3354925"/>
              <a:ext cx="5684127" cy="1424773"/>
            </a:xfrm>
            <a:prstGeom prst="rect">
              <a:avLst/>
            </a:prstGeom>
            <a:ln>
              <a:solidFill>
                <a:schemeClr val="accent1"/>
              </a:solidFill>
            </a:ln>
          </p:spPr>
        </p:pic>
        <p:sp>
          <p:nvSpPr>
            <p:cNvPr id="22" name="正方形/長方形 21">
              <a:extLst>
                <a:ext uri="{FF2B5EF4-FFF2-40B4-BE49-F238E27FC236}">
                  <a16:creationId xmlns:a16="http://schemas.microsoft.com/office/drawing/2014/main" id="{4FAA3B2D-FFE9-4547-AC3F-302C65E59C05}"/>
                </a:ext>
              </a:extLst>
            </p:cNvPr>
            <p:cNvSpPr/>
            <p:nvPr/>
          </p:nvSpPr>
          <p:spPr>
            <a:xfrm>
              <a:off x="6882985" y="3058664"/>
              <a:ext cx="6046029" cy="2095050"/>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スライド番号プレースホルダー 5">
            <a:extLst>
              <a:ext uri="{FF2B5EF4-FFF2-40B4-BE49-F238E27FC236}">
                <a16:creationId xmlns:a16="http://schemas.microsoft.com/office/drawing/2014/main" id="{CBB1467F-6E03-4280-A921-0B5C3EA000F0}"/>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7</a:t>
            </a:fld>
            <a:endParaRPr kumimoji="1" lang="ja-JP" altLang="en-US">
              <a:solidFill>
                <a:prstClr val="black"/>
              </a:solidFill>
            </a:endParaRPr>
          </a:p>
        </p:txBody>
      </p:sp>
    </p:spTree>
    <p:extLst>
      <p:ext uri="{BB962C8B-B14F-4D97-AF65-F5344CB8AC3E}">
        <p14:creationId xmlns:p14="http://schemas.microsoft.com/office/powerpoint/2010/main" val="400270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22229" y="986399"/>
            <a:ext cx="11874499" cy="5834931"/>
          </a:xfrm>
          <a:prstGeom prst="rect">
            <a:avLst/>
          </a:prstGeom>
          <a:solidFill>
            <a:schemeClr val="bg1">
              <a:lumMod val="95000"/>
            </a:schemeClr>
          </a:solidFill>
        </p:spPr>
        <p:txBody>
          <a:bodyPr wrap="square">
            <a:spAutoFit/>
          </a:bodyPr>
          <a:lstStyle/>
          <a:p>
            <a:pPr indent="76101">
              <a:spcBef>
                <a:spcPts val="488"/>
              </a:spcBef>
            </a:pPr>
            <a:r>
              <a:rPr lang="ja-JP" altLang="en-US" sz="1600" b="1" dirty="0">
                <a:latin typeface="Meiryo UI" panose="020B0604030504040204" pitchFamily="50" charset="-128"/>
                <a:ea typeface="Meiryo UI" panose="020B0604030504040204" pitchFamily="50" charset="-128"/>
              </a:rPr>
              <a:t>〇 </a:t>
            </a:r>
            <a:r>
              <a:rPr lang="en-US" altLang="ja-JP" sz="1600" b="1" dirty="0">
                <a:latin typeface="Meiryo UI" panose="020B0604030504040204" pitchFamily="50" charset="-128"/>
                <a:ea typeface="Meiryo UI" panose="020B0604030504040204" pitchFamily="50" charset="-128"/>
              </a:rPr>
              <a:t>NPO</a:t>
            </a:r>
            <a:r>
              <a:rPr lang="ja-JP" altLang="en-US" sz="1600" b="1" dirty="0">
                <a:latin typeface="Meiryo UI" panose="020B0604030504040204" pitchFamily="50" charset="-128"/>
                <a:ea typeface="Meiryo UI" panose="020B0604030504040204" pitchFamily="50" charset="-128"/>
              </a:rPr>
              <a:t>等活動支援による社会課題解決事業</a:t>
            </a:r>
            <a:endParaRPr lang="en-US" altLang="ja-JP" sz="1600" b="1" dirty="0">
              <a:latin typeface="Meiryo UI" panose="020B0604030504040204" pitchFamily="50" charset="-128"/>
              <a:ea typeface="Meiryo UI" panose="020B0604030504040204" pitchFamily="50" charset="-128"/>
            </a:endParaRPr>
          </a:p>
          <a:p>
            <a:pPr marL="446088" indent="-173038">
              <a:spcBef>
                <a:spcPts val="488"/>
              </a:spcBef>
            </a:pP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R5</a:t>
            </a:r>
            <a:r>
              <a:rPr lang="ja-JP" altLang="en-US" sz="1400" dirty="0">
                <a:latin typeface="Meiryo UI" panose="020B0604030504040204" pitchFamily="50" charset="-128"/>
                <a:ea typeface="Meiryo UI" panose="020B0604030504040204" pitchFamily="50" charset="-128"/>
              </a:rPr>
              <a:t>年度から大阪・関西万博に向け、「</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」をテーマに</a:t>
            </a:r>
            <a:r>
              <a:rPr lang="en-US" altLang="ja-JP" sz="1400" dirty="0">
                <a:latin typeface="Meiryo UI" panose="020B0604030504040204" pitchFamily="50" charset="-128"/>
                <a:ea typeface="Meiryo UI" panose="020B0604030504040204" pitchFamily="50" charset="-128"/>
              </a:rPr>
              <a:t>NPO</a:t>
            </a:r>
            <a:r>
              <a:rPr lang="ja-JP" altLang="en-US" sz="1400" dirty="0">
                <a:latin typeface="Meiryo UI" panose="020B0604030504040204" pitchFamily="50" charset="-128"/>
                <a:ea typeface="Meiryo UI" panose="020B0604030504040204" pitchFamily="50" charset="-128"/>
              </a:rPr>
              <a:t>による社会課題解決に寄与する事業を支援。</a:t>
            </a:r>
            <a:endParaRPr lang="en-US" altLang="ja-JP" sz="1400" dirty="0">
              <a:latin typeface="Meiryo UI" panose="020B0604030504040204" pitchFamily="50" charset="-128"/>
              <a:ea typeface="Meiryo UI" panose="020B0604030504040204" pitchFamily="50" charset="-128"/>
            </a:endParaRPr>
          </a:p>
          <a:p>
            <a:pPr marL="446088" indent="-173038">
              <a:spcBef>
                <a:spcPts val="488"/>
              </a:spcBef>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※R2</a:t>
            </a:r>
            <a:r>
              <a:rPr lang="ja-JP" altLang="en-US" sz="1400" dirty="0">
                <a:latin typeface="Meiryo UI" panose="020B0604030504040204" pitchFamily="50" charset="-128"/>
                <a:ea typeface="Meiryo UI" panose="020B0604030504040204" pitchFamily="50" charset="-128"/>
              </a:rPr>
              <a:t>年度～</a:t>
            </a:r>
            <a:r>
              <a:rPr lang="en-US" altLang="ja-JP" sz="1400" dirty="0">
                <a:latin typeface="Meiryo UI" panose="020B0604030504040204" pitchFamily="50" charset="-128"/>
                <a:ea typeface="Meiryo UI" panose="020B0604030504040204" pitchFamily="50" charset="-128"/>
              </a:rPr>
              <a:t>R4</a:t>
            </a:r>
            <a:r>
              <a:rPr lang="ja-JP" altLang="en-US" sz="1400" dirty="0">
                <a:latin typeface="Meiryo UI" panose="020B0604030504040204" pitchFamily="50" charset="-128"/>
                <a:ea typeface="Meiryo UI" panose="020B0604030504040204" pitchFamily="50" charset="-128"/>
              </a:rPr>
              <a:t>年度のテーマ：コロナ禍で生じた社会課題の解決</a:t>
            </a:r>
            <a:endParaRPr lang="en-US" altLang="ja-JP" sz="1400" dirty="0">
              <a:latin typeface="Meiryo UI" panose="020B0604030504040204" pitchFamily="50" charset="-128"/>
              <a:ea typeface="Meiryo UI" panose="020B0604030504040204" pitchFamily="50" charset="-128"/>
            </a:endParaRPr>
          </a:p>
          <a:p>
            <a:pPr marL="446088" indent="-173038">
              <a:spcBef>
                <a:spcPts val="488"/>
              </a:spcBef>
            </a:pPr>
            <a:r>
              <a:rPr lang="ja-JP" altLang="en-US" sz="1400" b="1" dirty="0">
                <a:latin typeface="Meiryo UI" panose="020B0604030504040204" pitchFamily="50" charset="-128"/>
                <a:ea typeface="Meiryo UI" panose="020B0604030504040204" pitchFamily="50" charset="-128"/>
              </a:rPr>
              <a:t>◇事業スケジュール</a:t>
            </a:r>
          </a:p>
          <a:p>
            <a:pPr marL="446088" indent="96838">
              <a:spcBef>
                <a:spcPts val="488"/>
              </a:spcBef>
            </a:pPr>
            <a:endParaRPr lang="en-US" altLang="ja-JP" sz="1400" dirty="0">
              <a:latin typeface="Meiryo UI" panose="020B0604030504040204" pitchFamily="50" charset="-128"/>
              <a:ea typeface="Meiryo UI" panose="020B0604030504040204" pitchFamily="50" charset="-128"/>
            </a:endParaRPr>
          </a:p>
          <a:p>
            <a:pPr algn="just">
              <a:spcBef>
                <a:spcPts val="600"/>
              </a:spcBef>
              <a:buClr>
                <a:srgbClr val="002060"/>
              </a:buClr>
            </a:pPr>
            <a:endParaRPr lang="en-US" altLang="ja-JP" sz="1400" dirty="0">
              <a:latin typeface="Meiryo UI" panose="020B0604030504040204" pitchFamily="50" charset="-128"/>
              <a:ea typeface="Meiryo UI" panose="020B0604030504040204" pitchFamily="50" charset="-128"/>
            </a:endParaRPr>
          </a:p>
          <a:p>
            <a:pPr algn="just">
              <a:spcBef>
                <a:spcPts val="600"/>
              </a:spcBef>
              <a:buClr>
                <a:srgbClr val="002060"/>
              </a:buClr>
            </a:pPr>
            <a:endParaRPr lang="en-US" altLang="ja-JP" sz="1400" b="1" dirty="0">
              <a:latin typeface="Meiryo UI" panose="020B0604030504040204" pitchFamily="50" charset="-128"/>
              <a:ea typeface="Meiryo UI" panose="020B0604030504040204" pitchFamily="50" charset="-128"/>
            </a:endParaRPr>
          </a:p>
          <a:p>
            <a:pPr indent="265113" algn="just">
              <a:spcBef>
                <a:spcPts val="600"/>
              </a:spcBef>
              <a:buClr>
                <a:srgbClr val="002060"/>
              </a:buClr>
            </a:pPr>
            <a:r>
              <a:rPr lang="ja-JP" altLang="en-US" sz="1400" b="1" dirty="0">
                <a:latin typeface="Meiryo UI" panose="020B0604030504040204" pitchFamily="50" charset="-128"/>
                <a:ea typeface="Meiryo UI" panose="020B0604030504040204" pitchFamily="50" charset="-128"/>
              </a:rPr>
              <a:t>◇対象</a:t>
            </a:r>
            <a:endParaRPr lang="en-US" altLang="ja-JP" sz="200" b="1" dirty="0">
              <a:latin typeface="Meiryo UI" panose="020B0604030504040204" pitchFamily="50" charset="-128"/>
              <a:ea typeface="Meiryo UI" panose="020B0604030504040204" pitchFamily="50" charset="-128"/>
            </a:endParaRPr>
          </a:p>
          <a:p>
            <a:pPr indent="446088" algn="just"/>
            <a:r>
              <a:rPr lang="en-US" altLang="ja-JP" sz="1400" dirty="0">
                <a:solidFill>
                  <a:prstClr val="black"/>
                </a:solidFill>
                <a:latin typeface="Meiryo UI" panose="020B0604030504040204" pitchFamily="50" charset="-128"/>
                <a:ea typeface="Meiryo UI" panose="020B0604030504040204" pitchFamily="50" charset="-128"/>
              </a:rPr>
              <a:t>NPO</a:t>
            </a:r>
            <a:r>
              <a:rPr lang="ja-JP" altLang="ja-JP" sz="1400" dirty="0">
                <a:solidFill>
                  <a:prstClr val="black"/>
                </a:solidFill>
                <a:latin typeface="Meiryo UI" panose="020B0604030504040204" pitchFamily="50" charset="-128"/>
                <a:ea typeface="Meiryo UI" panose="020B0604030504040204" pitchFamily="50" charset="-128"/>
              </a:rPr>
              <a:t>法人</a:t>
            </a:r>
            <a:r>
              <a:rPr lang="ja-JP" altLang="en-US" sz="1400" dirty="0">
                <a:solidFill>
                  <a:prstClr val="black"/>
                </a:solidFill>
                <a:latin typeface="Meiryo UI" panose="020B0604030504040204" pitchFamily="50" charset="-128"/>
                <a:ea typeface="Meiryo UI" panose="020B0604030504040204" pitchFamily="50" charset="-128"/>
              </a:rPr>
              <a:t>のほか、一般社団法人・一般財団法人</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非営利型</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err="1">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公益法人、社会福祉法人</a:t>
            </a:r>
            <a:r>
              <a:rPr lang="ja-JP" altLang="ja-JP" sz="1400" dirty="0">
                <a:latin typeface="Meiryo UI" panose="020B0604030504040204" pitchFamily="50" charset="-128"/>
                <a:ea typeface="Meiryo UI" panose="020B0604030504040204" pitchFamily="50" charset="-128"/>
              </a:rPr>
              <a:t>等、営利を目的としない法人</a:t>
            </a:r>
            <a:endParaRPr lang="en-US" altLang="ja-JP" sz="1400" dirty="0">
              <a:latin typeface="Meiryo UI" panose="020B0604030504040204" pitchFamily="50" charset="-128"/>
              <a:ea typeface="Meiryo UI" panose="020B0604030504040204" pitchFamily="50" charset="-128"/>
            </a:endParaRPr>
          </a:p>
          <a:p>
            <a:pPr indent="446088" algn="just">
              <a:spcBef>
                <a:spcPts val="300"/>
              </a:spcBef>
            </a:pPr>
            <a:r>
              <a:rPr lang="en-US" altLang="ja-JP" sz="1400" dirty="0">
                <a:latin typeface="Meiryo UI" panose="020B0604030504040204" pitchFamily="50" charset="-128"/>
                <a:ea typeface="Meiryo UI" panose="020B0604030504040204" pitchFamily="50" charset="-128"/>
              </a:rPr>
              <a:t>SDGs17</a:t>
            </a:r>
            <a:r>
              <a:rPr lang="ja-JP" altLang="en-US" sz="1400" dirty="0">
                <a:latin typeface="Meiryo UI" panose="020B0604030504040204" pitchFamily="50" charset="-128"/>
                <a:ea typeface="Meiryo UI" panose="020B0604030504040204" pitchFamily="50" charset="-128"/>
              </a:rPr>
              <a:t>ゴールのうち、６つの重点テーマのいずれかの達成に寄与する事業</a:t>
            </a:r>
            <a:endParaRPr lang="en-US" altLang="ja-JP" sz="1400" dirty="0">
              <a:latin typeface="Meiryo UI" panose="020B0604030504040204" pitchFamily="50" charset="-128"/>
              <a:ea typeface="Meiryo UI" panose="020B0604030504040204" pitchFamily="50" charset="-128"/>
            </a:endParaRPr>
          </a:p>
          <a:p>
            <a:pPr algn="just"/>
            <a:endParaRPr lang="en-US" altLang="ja-JP" sz="1400" u="sng" dirty="0">
              <a:latin typeface="Meiryo UI" panose="020B0604030504040204" pitchFamily="50" charset="-128"/>
              <a:ea typeface="Meiryo UI" panose="020B0604030504040204" pitchFamily="50" charset="-128"/>
            </a:endParaRPr>
          </a:p>
          <a:p>
            <a:pPr algn="just"/>
            <a:endParaRPr lang="en-US" altLang="ja-JP" sz="1400" b="1" u="sng" dirty="0">
              <a:solidFill>
                <a:srgbClr val="002060"/>
              </a:solidFill>
              <a:latin typeface="Meiryo UI" panose="020B0604030504040204" pitchFamily="50" charset="-128"/>
              <a:ea typeface="Meiryo UI" panose="020B0604030504040204" pitchFamily="50" charset="-128"/>
            </a:endParaRPr>
          </a:p>
          <a:p>
            <a:pPr algn="just">
              <a:spcBef>
                <a:spcPts val="600"/>
              </a:spcBef>
              <a:buClr>
                <a:srgbClr val="002060"/>
              </a:buClr>
            </a:pPr>
            <a:endParaRPr lang="en-US" altLang="zh-TW" sz="200" dirty="0">
              <a:solidFill>
                <a:prstClr val="black"/>
              </a:solidFill>
              <a:latin typeface="Meiryo UI" panose="020B0604030504040204" pitchFamily="50" charset="-128"/>
              <a:ea typeface="Meiryo UI" panose="020B0604030504040204" pitchFamily="50" charset="-128"/>
            </a:endParaRPr>
          </a:p>
          <a:p>
            <a:pPr algn="just">
              <a:spcBef>
                <a:spcPts val="600"/>
              </a:spcBef>
              <a:buClr>
                <a:srgbClr val="002060"/>
              </a:buClr>
            </a:pPr>
            <a:endParaRPr lang="en-US" altLang="zh-TW" sz="200" dirty="0">
              <a:solidFill>
                <a:prstClr val="black"/>
              </a:solidFill>
              <a:latin typeface="Meiryo UI" panose="020B0604030504040204" pitchFamily="50" charset="-128"/>
              <a:ea typeface="Meiryo UI" panose="020B0604030504040204" pitchFamily="50" charset="-128"/>
            </a:endParaRPr>
          </a:p>
          <a:p>
            <a:pPr algn="just">
              <a:spcBef>
                <a:spcPts val="600"/>
              </a:spcBef>
              <a:buClr>
                <a:srgbClr val="002060"/>
              </a:buClr>
            </a:pPr>
            <a:endParaRPr lang="en-US" altLang="zh-TW" sz="200" dirty="0">
              <a:solidFill>
                <a:prstClr val="black"/>
              </a:solidFill>
              <a:latin typeface="Meiryo UI" panose="020B0604030504040204" pitchFamily="50" charset="-128"/>
              <a:ea typeface="Meiryo UI" panose="020B0604030504040204" pitchFamily="50" charset="-128"/>
            </a:endParaRPr>
          </a:p>
          <a:p>
            <a:pPr marL="285750" indent="-285750" algn="just">
              <a:spcBef>
                <a:spcPts val="600"/>
              </a:spcBef>
              <a:buClr>
                <a:srgbClr val="002060"/>
              </a:buClr>
              <a:buFont typeface="Wingdings" panose="05000000000000000000" pitchFamily="2" charset="2"/>
              <a:buChar char="Ø"/>
            </a:pPr>
            <a:endParaRPr lang="en-US" altLang="ja-JP" sz="1400" dirty="0">
              <a:solidFill>
                <a:prstClr val="black"/>
              </a:solidFill>
              <a:latin typeface="Meiryo UI" panose="020B0604030504040204" pitchFamily="50" charset="-128"/>
              <a:ea typeface="Meiryo UI" panose="020B0604030504040204" pitchFamily="50" charset="-128"/>
            </a:endParaRPr>
          </a:p>
          <a:p>
            <a:pPr indent="265113" algn="just">
              <a:spcBef>
                <a:spcPts val="1800"/>
              </a:spcBef>
              <a:buClr>
                <a:srgbClr val="002060"/>
              </a:buClr>
            </a:pPr>
            <a:endParaRPr lang="en-US" altLang="ja-JP" sz="1400" b="1" dirty="0">
              <a:solidFill>
                <a:prstClr val="black"/>
              </a:solidFill>
              <a:latin typeface="Meiryo UI" panose="020B0604030504040204" pitchFamily="50" charset="-128"/>
              <a:ea typeface="Meiryo UI" panose="020B0604030504040204" pitchFamily="50" charset="-128"/>
            </a:endParaRPr>
          </a:p>
          <a:p>
            <a:pPr indent="265113">
              <a:spcBef>
                <a:spcPts val="1800"/>
              </a:spcBef>
              <a:buClr>
                <a:srgbClr val="002060"/>
              </a:buClr>
            </a:pPr>
            <a:r>
              <a:rPr lang="ja-JP" altLang="en-US" sz="1400" b="1" dirty="0">
                <a:solidFill>
                  <a:prstClr val="black"/>
                </a:solidFill>
                <a:latin typeface="Meiryo UI" panose="020B0604030504040204" pitchFamily="50" charset="-128"/>
                <a:ea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rPr>
              <a:t>R5</a:t>
            </a:r>
            <a:r>
              <a:rPr lang="ja-JP" altLang="en-US" sz="1400" b="1" dirty="0">
                <a:solidFill>
                  <a:prstClr val="black"/>
                </a:solidFill>
                <a:latin typeface="Meiryo UI" panose="020B0604030504040204" pitchFamily="50" charset="-128"/>
                <a:ea typeface="Meiryo UI" panose="020B0604030504040204" pitchFamily="50" charset="-128"/>
              </a:rPr>
              <a:t>年度の採択団体</a:t>
            </a:r>
            <a:br>
              <a:rPr lang="en-US" altLang="ja-JP" sz="1400" b="1" dirty="0">
                <a:solidFill>
                  <a:prstClr val="black"/>
                </a:solidFill>
                <a:latin typeface="Meiryo UI" panose="020B0604030504040204" pitchFamily="50" charset="-128"/>
                <a:ea typeface="Meiryo UI" panose="020B0604030504040204" pitchFamily="50" charset="-128"/>
              </a:rPr>
            </a:br>
            <a:r>
              <a:rPr lang="ja-JP" altLang="en-US" sz="1400" b="1"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NPO</a:t>
            </a:r>
            <a:r>
              <a:rPr lang="ja-JP" altLang="en-US" sz="1400" dirty="0">
                <a:solidFill>
                  <a:prstClr val="black"/>
                </a:solidFill>
                <a:latin typeface="Meiryo UI" panose="020B0604030504040204" pitchFamily="50" charset="-128"/>
                <a:ea typeface="Meiryo UI" panose="020B0604030504040204" pitchFamily="50" charset="-128"/>
              </a:rPr>
              <a:t>法人こども夢教室、一般社団法人</a:t>
            </a:r>
            <a:r>
              <a:rPr lang="en-US" altLang="ja-JP" sz="1400" dirty="0">
                <a:solidFill>
                  <a:prstClr val="black"/>
                </a:solidFill>
                <a:latin typeface="Meiryo UI" panose="020B0604030504040204" pitchFamily="50" charset="-128"/>
                <a:ea typeface="Meiryo UI" panose="020B0604030504040204" pitchFamily="50" charset="-128"/>
              </a:rPr>
              <a:t>FUKURO</a:t>
            </a:r>
            <a:r>
              <a:rPr lang="ja-JP" altLang="en-US" sz="1400" dirty="0">
                <a:solidFill>
                  <a:prstClr val="black"/>
                </a:solidFill>
                <a:latin typeface="Meiryo UI" panose="020B0604030504040204" pitchFamily="50" charset="-128"/>
                <a:ea typeface="Meiryo UI" panose="020B0604030504040204" pitchFamily="50" charset="-128"/>
              </a:rPr>
              <a:t>、認定</a:t>
            </a:r>
            <a:r>
              <a:rPr lang="en-US" altLang="ja-JP" sz="1400" dirty="0">
                <a:solidFill>
                  <a:prstClr val="black"/>
                </a:solidFill>
                <a:latin typeface="Meiryo UI" panose="020B0604030504040204" pitchFamily="50" charset="-128"/>
                <a:ea typeface="Meiryo UI" panose="020B0604030504040204" pitchFamily="50" charset="-128"/>
              </a:rPr>
              <a:t>NPO</a:t>
            </a:r>
            <a:r>
              <a:rPr lang="ja-JP" altLang="en-US" sz="1400" dirty="0">
                <a:solidFill>
                  <a:prstClr val="black"/>
                </a:solidFill>
                <a:latin typeface="Meiryo UI" panose="020B0604030504040204" pitchFamily="50" charset="-128"/>
                <a:ea typeface="Meiryo UI" panose="020B0604030504040204" pitchFamily="50" charset="-128"/>
              </a:rPr>
              <a:t>法人ノーサイド、</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特定非営利活動法人</a:t>
            </a:r>
            <a:r>
              <a:rPr lang="en-US" altLang="ja-JP" sz="1400" dirty="0" err="1">
                <a:solidFill>
                  <a:prstClr val="black"/>
                </a:solidFill>
                <a:latin typeface="Meiryo UI" panose="020B0604030504040204" pitchFamily="50" charset="-128"/>
                <a:ea typeface="Meiryo UI" panose="020B0604030504040204" pitchFamily="50" charset="-128"/>
              </a:rPr>
              <a:t>ReBit</a:t>
            </a:r>
            <a:r>
              <a:rPr lang="ja-JP" altLang="en-US" sz="1400" dirty="0">
                <a:solidFill>
                  <a:prstClr val="black"/>
                </a:solidFill>
                <a:latin typeface="Meiryo UI" panose="020B0604030504040204" pitchFamily="50" charset="-128"/>
                <a:ea typeface="Meiryo UI" panose="020B0604030504040204" pitchFamily="50" charset="-128"/>
              </a:rPr>
              <a:t>、一般社団法人セーフティネットリンケージ、</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特定非営利活動法人ディーセント・ファームかしわら、 一般社団法人</a:t>
            </a:r>
            <a:r>
              <a:rPr lang="en-US" altLang="ja-JP" sz="1400" dirty="0">
                <a:solidFill>
                  <a:prstClr val="black"/>
                </a:solidFill>
                <a:latin typeface="Meiryo UI" panose="020B0604030504040204" pitchFamily="50" charset="-128"/>
                <a:ea typeface="Meiryo UI" panose="020B0604030504040204" pitchFamily="50" charset="-128"/>
              </a:rPr>
              <a:t>HOME</a:t>
            </a:r>
            <a:r>
              <a:rPr lang="ja-JP" altLang="en-US" sz="1400" dirty="0">
                <a:solidFill>
                  <a:prstClr val="black"/>
                </a:solidFill>
                <a:latin typeface="Meiryo UI" panose="020B0604030504040204" pitchFamily="50" charset="-128"/>
                <a:ea typeface="Meiryo UI" panose="020B0604030504040204" pitchFamily="50" charset="-128"/>
              </a:rPr>
              <a:t>ステーション</a:t>
            </a:r>
            <a:endParaRPr lang="en-US" altLang="ja-JP" sz="1400" dirty="0">
              <a:solidFill>
                <a:prstClr val="black"/>
              </a:solidFill>
              <a:latin typeface="Meiryo UI" panose="020B0604030504040204" pitchFamily="50" charset="-128"/>
              <a:ea typeface="Meiryo UI" panose="020B0604030504040204" pitchFamily="50" charset="-128"/>
            </a:endParaRPr>
          </a:p>
          <a:p>
            <a:pPr indent="265113">
              <a:spcBef>
                <a:spcPts val="1800"/>
              </a:spcBef>
              <a:buClr>
                <a:srgbClr val="002060"/>
              </a:buClr>
            </a:pPr>
            <a:endParaRPr lang="en-US" altLang="ja-JP" sz="1400" dirty="0">
              <a:solidFill>
                <a:prstClr val="black"/>
              </a:solidFill>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7601748" y="3651809"/>
            <a:ext cx="4646696" cy="3249543"/>
            <a:chOff x="3348307" y="1816627"/>
            <a:chExt cx="6184753" cy="4757656"/>
          </a:xfrm>
        </p:grpSpPr>
        <p:sp>
          <p:nvSpPr>
            <p:cNvPr id="16" name="正方形/長方形 15"/>
            <p:cNvSpPr/>
            <p:nvPr/>
          </p:nvSpPr>
          <p:spPr>
            <a:xfrm>
              <a:off x="3712147" y="4836026"/>
              <a:ext cx="5820913" cy="1738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altLang="ja-JP" sz="1600" b="1" dirty="0">
                <a:solidFill>
                  <a:prstClr val="black"/>
                </a:solidFill>
                <a:latin typeface="UD デジタル 教科書体 NK-R" panose="02020400000000000000" pitchFamily="18" charset="-128"/>
                <a:ea typeface="UD デジタル 教科書体 NK-R" panose="02020400000000000000" pitchFamily="18" charset="-128"/>
              </a:endParaRPr>
            </a:p>
            <a:p>
              <a:pPr lvl="0"/>
              <a:endPar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a:p>
              <a:pPr algn="just"/>
              <a:endParaRPr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17" name="グループ化 16"/>
            <p:cNvGrpSpPr/>
            <p:nvPr/>
          </p:nvGrpSpPr>
          <p:grpSpPr>
            <a:xfrm>
              <a:off x="3411196" y="2190524"/>
              <a:ext cx="5994634" cy="4014561"/>
              <a:chOff x="3336448" y="1246820"/>
              <a:chExt cx="6594096" cy="4014561"/>
            </a:xfrm>
          </p:grpSpPr>
          <p:grpSp>
            <p:nvGrpSpPr>
              <p:cNvPr id="18" name="グループ化 17"/>
              <p:cNvGrpSpPr/>
              <p:nvPr/>
            </p:nvGrpSpPr>
            <p:grpSpPr>
              <a:xfrm>
                <a:off x="3336448" y="1246820"/>
                <a:ext cx="6594096" cy="4014561"/>
                <a:chOff x="3336448" y="1246820"/>
                <a:chExt cx="6594096" cy="4014561"/>
              </a:xfrm>
            </p:grpSpPr>
            <p:grpSp>
              <p:nvGrpSpPr>
                <p:cNvPr id="31" name="グループ化 30"/>
                <p:cNvGrpSpPr/>
                <p:nvPr/>
              </p:nvGrpSpPr>
              <p:grpSpPr>
                <a:xfrm>
                  <a:off x="3336448" y="1811171"/>
                  <a:ext cx="6594096" cy="2914498"/>
                  <a:chOff x="986211" y="1721824"/>
                  <a:chExt cx="10425050" cy="4658901"/>
                </a:xfrm>
              </p:grpSpPr>
              <p:pic>
                <p:nvPicPr>
                  <p:cNvPr id="40" name="図 3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6211" y="2233754"/>
                    <a:ext cx="1568016" cy="1568015"/>
                  </a:xfrm>
                  <a:prstGeom prst="rect">
                    <a:avLst/>
                  </a:prstGeom>
                  <a:ln>
                    <a:noFill/>
                    <a:prstDash val="sysDash"/>
                  </a:ln>
                </p:spPr>
              </p:pic>
              <p:grpSp>
                <p:nvGrpSpPr>
                  <p:cNvPr id="41" name="グループ化 40"/>
                  <p:cNvGrpSpPr/>
                  <p:nvPr/>
                </p:nvGrpSpPr>
                <p:grpSpPr>
                  <a:xfrm>
                    <a:off x="4016847" y="4341594"/>
                    <a:ext cx="2797718" cy="1254515"/>
                    <a:chOff x="5166482" y="3657447"/>
                    <a:chExt cx="2472922" cy="2280845"/>
                  </a:xfrm>
                </p:grpSpPr>
                <p:sp>
                  <p:nvSpPr>
                    <p:cNvPr id="55" name="フローチャート: 磁気ディスク 54"/>
                    <p:cNvSpPr/>
                    <p:nvPr/>
                  </p:nvSpPr>
                  <p:spPr>
                    <a:xfrm>
                      <a:off x="5166482" y="4553757"/>
                      <a:ext cx="2472922" cy="1384535"/>
                    </a:xfrm>
                    <a:prstGeom prst="flowChartMagneticDisk">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ts val="2200"/>
                        </a:lnSpc>
                        <a:spcBef>
                          <a:spcPts val="1200"/>
                        </a:spcBef>
                        <a:defRPr/>
                      </a:pPr>
                      <a:r>
                        <a:rPr lang="ja-JP" altLang="en-US" sz="11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マッチング寄附</a:t>
                      </a:r>
                    </a:p>
                  </p:txBody>
                </p:sp>
                <p:sp>
                  <p:nvSpPr>
                    <p:cNvPr id="56" name="フローチャート: 磁気ディスク 55"/>
                    <p:cNvSpPr/>
                    <p:nvPr/>
                  </p:nvSpPr>
                  <p:spPr>
                    <a:xfrm>
                      <a:off x="5166482" y="3657447"/>
                      <a:ext cx="2472922" cy="1367193"/>
                    </a:xfrm>
                    <a:prstGeom prst="flowChartMagneticDisk">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ts val="2000"/>
                        </a:lnSpc>
                        <a:defRPr/>
                      </a:pPr>
                      <a:r>
                        <a:rPr lang="ja-JP" altLang="en-US" sz="11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集めた寄附</a:t>
                      </a:r>
                    </a:p>
                  </p:txBody>
                </p:sp>
              </p:grpSp>
              <p:grpSp>
                <p:nvGrpSpPr>
                  <p:cNvPr id="42" name="グループ化 41"/>
                  <p:cNvGrpSpPr/>
                  <p:nvPr/>
                </p:nvGrpSpPr>
                <p:grpSpPr>
                  <a:xfrm>
                    <a:off x="6450275" y="1901360"/>
                    <a:ext cx="2391965" cy="1801535"/>
                    <a:chOff x="5951995" y="2196691"/>
                    <a:chExt cx="5854975" cy="1789972"/>
                  </a:xfrm>
                </p:grpSpPr>
                <p:sp>
                  <p:nvSpPr>
                    <p:cNvPr id="53" name="左矢印 52"/>
                    <p:cNvSpPr/>
                    <p:nvPr/>
                  </p:nvSpPr>
                  <p:spPr>
                    <a:xfrm>
                      <a:off x="7043438" y="2196691"/>
                      <a:ext cx="3625453" cy="718353"/>
                    </a:xfrm>
                    <a:prstGeom prst="leftArrow">
                      <a:avLst>
                        <a:gd name="adj1" fmla="val 50000"/>
                        <a:gd name="adj2" fmla="val 4180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54" name="正方形/長方形 53"/>
                    <p:cNvSpPr/>
                    <p:nvPr/>
                  </p:nvSpPr>
                  <p:spPr>
                    <a:xfrm>
                      <a:off x="5951995" y="2970552"/>
                      <a:ext cx="5854975" cy="1016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39"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資金調達の伴走、</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55539"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ファンドレイジング</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55539"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アドバイス</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grpSp>
              <p:sp>
                <p:nvSpPr>
                  <p:cNvPr id="43" name="角丸四角形 42"/>
                  <p:cNvSpPr/>
                  <p:nvPr/>
                </p:nvSpPr>
                <p:spPr>
                  <a:xfrm>
                    <a:off x="8519484" y="1721824"/>
                    <a:ext cx="2891777" cy="636390"/>
                  </a:xfrm>
                  <a:prstGeom prst="roundRect">
                    <a:avLst>
                      <a:gd name="adj" fmla="val 11774"/>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r>
                      <a:rPr kumimoji="1" lang="ja-JP" altLang="en-US"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rPr>
                      <a:t>クラウドファンディング</a:t>
                    </a:r>
                    <a:endParaRPr kumimoji="1" lang="en-US" altLang="ja-JP"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endParaRPr>
                  </a:p>
                  <a:p>
                    <a:pPr algn="ctr" defTabSz="371475">
                      <a:defRPr/>
                    </a:pPr>
                    <a:r>
                      <a:rPr kumimoji="1" lang="ja-JP" altLang="en-US"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rPr>
                      <a:t>取扱い事業者</a:t>
                    </a:r>
                    <a:endParaRPr kumimoji="1" lang="en-US" altLang="ja-JP"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4" name="左矢印 43"/>
                  <p:cNvSpPr/>
                  <p:nvPr/>
                </p:nvSpPr>
                <p:spPr>
                  <a:xfrm rot="16200000">
                    <a:off x="5071280" y="3022248"/>
                    <a:ext cx="595848" cy="1815401"/>
                  </a:xfrm>
                  <a:prstGeom prst="leftArrow">
                    <a:avLst>
                      <a:gd name="adj1" fmla="val 50000"/>
                      <a:gd name="adj2" fmla="val 37205"/>
                    </a:avLst>
                  </a:prstGeom>
                  <a:solidFill>
                    <a:srgbClr val="FFD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45" name="左矢印 44"/>
                  <p:cNvSpPr/>
                  <p:nvPr/>
                </p:nvSpPr>
                <p:spPr>
                  <a:xfrm rot="10800000">
                    <a:off x="2517475" y="2695057"/>
                    <a:ext cx="1459003" cy="713115"/>
                  </a:xfrm>
                  <a:prstGeom prst="leftArrow">
                    <a:avLst>
                      <a:gd name="adj1" fmla="val 50000"/>
                      <a:gd name="adj2" fmla="val 418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46" name="正方形/長方形 45"/>
                  <p:cNvSpPr/>
                  <p:nvPr/>
                </p:nvSpPr>
                <p:spPr>
                  <a:xfrm>
                    <a:off x="2081473" y="3400030"/>
                    <a:ext cx="2293343" cy="52881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情報発信・</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必要なサポート</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47" name="左矢印 46"/>
                  <p:cNvSpPr/>
                  <p:nvPr/>
                </p:nvSpPr>
                <p:spPr>
                  <a:xfrm rot="16200000">
                    <a:off x="5010258" y="5067729"/>
                    <a:ext cx="629051" cy="1996942"/>
                  </a:xfrm>
                  <a:prstGeom prst="leftArrow">
                    <a:avLst>
                      <a:gd name="adj1" fmla="val 50000"/>
                      <a:gd name="adj2" fmla="val 37205"/>
                    </a:avLst>
                  </a:prstGeom>
                  <a:solidFill>
                    <a:srgbClr val="FFCC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48" name="正方形/長方形 47"/>
                  <p:cNvSpPr/>
                  <p:nvPr/>
                </p:nvSpPr>
                <p:spPr>
                  <a:xfrm>
                    <a:off x="4124741" y="5734753"/>
                    <a:ext cx="2293340" cy="52881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事業実施</a:t>
                    </a:r>
                    <a:endParaRPr lang="en-US" altLang="ja-JP" sz="800" u="sng"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49" name="正方形/長方形 48"/>
                  <p:cNvSpPr/>
                  <p:nvPr/>
                </p:nvSpPr>
                <p:spPr>
                  <a:xfrm>
                    <a:off x="8545404" y="4182458"/>
                    <a:ext cx="2665268" cy="1008449"/>
                  </a:xfrm>
                  <a:prstGeom prst="rect">
                    <a:avLst/>
                  </a:prstGeom>
                  <a:noFill/>
                </p:spPr>
                <p:txBody>
                  <a:bodyPr wrap="square" rtlCol="0">
                    <a:spAutoFit/>
                  </a:bodyPr>
                  <a:lstStyle/>
                  <a:p>
                    <a:pPr marL="148332" indent="-148332" algn="ctr" defTabSz="371475">
                      <a:defRPr/>
                    </a:pPr>
                    <a:r>
                      <a:rPr lang="ja-JP" altLang="en-US" sz="1100" b="1" dirty="0">
                        <a:solidFill>
                          <a:schemeClr val="accent6"/>
                        </a:solidFill>
                        <a:latin typeface="UD デジタル 教科書体 NK-B" panose="02020700000000000000" pitchFamily="18" charset="-128"/>
                        <a:ea typeface="UD デジタル 教科書体 NK-B" panose="02020700000000000000" pitchFamily="18" charset="-128"/>
                      </a:rPr>
                      <a:t>民間の資金提供者</a:t>
                    </a:r>
                  </a:p>
                </p:txBody>
              </p:sp>
              <p:sp>
                <p:nvSpPr>
                  <p:cNvPr id="50" name="左矢印 49"/>
                  <p:cNvSpPr/>
                  <p:nvPr/>
                </p:nvSpPr>
                <p:spPr>
                  <a:xfrm>
                    <a:off x="6991820" y="4849835"/>
                    <a:ext cx="1451954" cy="713118"/>
                  </a:xfrm>
                  <a:prstGeom prst="leftArrow">
                    <a:avLst>
                      <a:gd name="adj1" fmla="val 50000"/>
                      <a:gd name="adj2" fmla="val 418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51" name="正方形/長方形 50"/>
                  <p:cNvSpPr/>
                  <p:nvPr/>
                </p:nvSpPr>
                <p:spPr>
                  <a:xfrm>
                    <a:off x="6660099" y="5326760"/>
                    <a:ext cx="2293340" cy="52881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資金提供</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正方形/長方形 51"/>
                  <p:cNvSpPr/>
                  <p:nvPr/>
                </p:nvSpPr>
                <p:spPr>
                  <a:xfrm>
                    <a:off x="3835611" y="3616097"/>
                    <a:ext cx="3052440" cy="52881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事業に賛同</a:t>
                    </a:r>
                    <a:endParaRPr lang="en-US" altLang="ja-JP" sz="800" u="sng"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grpSp>
            <p:sp>
              <p:nvSpPr>
                <p:cNvPr id="32" name="角丸四角形 31"/>
                <p:cNvSpPr/>
                <p:nvPr/>
              </p:nvSpPr>
              <p:spPr>
                <a:xfrm>
                  <a:off x="4076042" y="1246820"/>
                  <a:ext cx="4095045" cy="316931"/>
                </a:xfrm>
                <a:prstGeom prst="roundRect">
                  <a:avLst>
                    <a:gd name="adj" fmla="val 11774"/>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800" b="1" dirty="0">
                      <a:solidFill>
                        <a:prstClr val="black"/>
                      </a:solidFill>
                      <a:latin typeface="UD デジタル 教科書体 NK-B" panose="02020700000000000000" pitchFamily="18" charset="-128"/>
                      <a:ea typeface="UD デジタル 教科書体 NK-B" panose="02020700000000000000" pitchFamily="18" charset="-128"/>
                    </a:rPr>
                    <a:t>社会課題解決に向けた意欲とノウハウのある</a:t>
                  </a:r>
                  <a:r>
                    <a:rPr kumimoji="1" lang="en-US" altLang="ja-JP" sz="800" b="1" dirty="0">
                      <a:solidFill>
                        <a:prstClr val="black"/>
                      </a:solidFill>
                      <a:latin typeface="UD デジタル 教科書体 NK-B" panose="02020700000000000000" pitchFamily="18" charset="-128"/>
                      <a:ea typeface="UD デジタル 教科書体 NK-B" panose="02020700000000000000" pitchFamily="18" charset="-128"/>
                    </a:rPr>
                    <a:t>NPO</a:t>
                  </a:r>
                  <a:endParaRPr kumimoji="1" lang="ja-JP" altLang="en-US" sz="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3" name="楕円 32"/>
                <p:cNvSpPr/>
                <p:nvPr/>
              </p:nvSpPr>
              <p:spPr>
                <a:xfrm>
                  <a:off x="5402401" y="2399673"/>
                  <a:ext cx="1289078" cy="48167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68356" algn="ctr">
                    <a:defRPr/>
                  </a:pPr>
                  <a:r>
                    <a:rPr lang="ja-JP" altLang="en-US" sz="14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府 民</a:t>
                  </a:r>
                </a:p>
              </p:txBody>
            </p:sp>
            <p:sp>
              <p:nvSpPr>
                <p:cNvPr id="34" name="楕円 33"/>
                <p:cNvSpPr/>
                <p:nvPr/>
              </p:nvSpPr>
              <p:spPr>
                <a:xfrm>
                  <a:off x="5355218" y="2343650"/>
                  <a:ext cx="1486398" cy="591623"/>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35" name="左矢印 34"/>
                <p:cNvSpPr/>
                <p:nvPr/>
              </p:nvSpPr>
              <p:spPr>
                <a:xfrm rot="16200000">
                  <a:off x="5810561" y="1430908"/>
                  <a:ext cx="569742" cy="1107935"/>
                </a:xfrm>
                <a:prstGeom prst="leftArrow">
                  <a:avLst>
                    <a:gd name="adj1" fmla="val 50000"/>
                    <a:gd name="adj2" fmla="val 37205"/>
                  </a:avLst>
                </a:prstGeom>
                <a:solidFill>
                  <a:srgbClr val="FFCC00">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10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5119180" y="1794572"/>
                  <a:ext cx="1962025" cy="33649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68356" algn="ctr">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提案事業採択</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68356" algn="ctr">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クラウドファンディング</a:t>
                  </a:r>
                  <a:endParaRPr lang="en-US" altLang="ja-JP" sz="800" u="sng"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7" name="角丸四角形 36"/>
                <p:cNvSpPr/>
                <p:nvPr/>
              </p:nvSpPr>
              <p:spPr>
                <a:xfrm>
                  <a:off x="3959469" y="4749890"/>
                  <a:ext cx="4273062" cy="360181"/>
                </a:xfrm>
                <a:prstGeom prst="roundRect">
                  <a:avLst>
                    <a:gd name="adj" fmla="val 11774"/>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100" b="1" u="sng" dirty="0">
                      <a:solidFill>
                        <a:prstClr val="black"/>
                      </a:solidFill>
                      <a:latin typeface="UD デジタル 教科書体 NK-B" panose="02020700000000000000" pitchFamily="18" charset="-128"/>
                      <a:ea typeface="UD デジタル 教科書体 NK-B" panose="02020700000000000000" pitchFamily="18" charset="-128"/>
                    </a:rPr>
                    <a:t>社会課題の解決</a:t>
                  </a:r>
                  <a:r>
                    <a:rPr lang="ja-JP" altLang="en-US" sz="1100" b="1" u="sng" dirty="0">
                      <a:solidFill>
                        <a:prstClr val="black"/>
                      </a:solidFill>
                      <a:latin typeface="UD デジタル 教科書体 NK-B" panose="02020700000000000000" pitchFamily="18" charset="-128"/>
                      <a:ea typeface="UD デジタル 教科書体 NK-B" panose="02020700000000000000" pitchFamily="18" charset="-128"/>
                    </a:rPr>
                    <a:t>・</a:t>
                  </a:r>
                  <a:r>
                    <a:rPr lang="en-US" altLang="ja-JP" sz="1100" b="1" u="sng" dirty="0">
                      <a:solidFill>
                        <a:prstClr val="black"/>
                      </a:solidFill>
                      <a:latin typeface="UD デジタル 教科書体 NK-B" panose="02020700000000000000" pitchFamily="18" charset="-128"/>
                      <a:ea typeface="UD デジタル 教科書体 NK-B" panose="02020700000000000000" pitchFamily="18" charset="-128"/>
                    </a:rPr>
                    <a:t>SDG</a:t>
                  </a:r>
                  <a:r>
                    <a:rPr lang="ja-JP" altLang="en-US" sz="1100" b="1" u="sng" dirty="0" err="1">
                      <a:solidFill>
                        <a:prstClr val="black"/>
                      </a:solidFill>
                      <a:latin typeface="UD デジタル 教科書体 NK-B" panose="02020700000000000000" pitchFamily="18" charset="-128"/>
                      <a:ea typeface="UD デジタル 教科書体 NK-B" panose="02020700000000000000" pitchFamily="18" charset="-128"/>
                    </a:rPr>
                    <a:t>ｓ</a:t>
                  </a:r>
                  <a:r>
                    <a:rPr lang="ja-JP" altLang="en-US" sz="1100" b="1" u="sng" dirty="0">
                      <a:solidFill>
                        <a:prstClr val="black"/>
                      </a:solidFill>
                      <a:latin typeface="UD デジタル 教科書体 NK-B" panose="02020700000000000000" pitchFamily="18" charset="-128"/>
                      <a:ea typeface="UD デジタル 教科書体 NK-B" panose="02020700000000000000" pitchFamily="18" charset="-128"/>
                    </a:rPr>
                    <a:t>の達成に貢献</a:t>
                  </a:r>
                  <a:endParaRPr kumimoji="1" lang="ja-JP" altLang="en-US" sz="1100" b="1" u="sng" dirty="0">
                    <a:solidFill>
                      <a:prstClr val="black"/>
                    </a:solidFill>
                    <a:latin typeface="UD デジタル 教科書体 NK-B" panose="02020700000000000000" pitchFamily="18" charset="-128"/>
                    <a:ea typeface="UD デジタル 教科書体 NK-B" panose="02020700000000000000" pitchFamily="18" charset="-128"/>
                  </a:endParaRPr>
                </a:p>
              </p:txBody>
            </p:sp>
            <p:pic>
              <p:nvPicPr>
                <p:cNvPr id="38" name="図 37">
                  <a:extLst>
                    <a:ext uri="{FF2B5EF4-FFF2-40B4-BE49-F238E27FC236}">
                      <a16:creationId xmlns:a16="http://schemas.microsoft.com/office/drawing/2014/main" id="{DFBDD7F1-265C-4E1D-8606-397A34EAC9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39344" y="4598579"/>
                  <a:ext cx="662802" cy="662802"/>
                </a:xfrm>
                <a:prstGeom prst="rect">
                  <a:avLst/>
                </a:prstGeom>
              </p:spPr>
            </p:pic>
            <p:pic>
              <p:nvPicPr>
                <p:cNvPr id="39" name="図 38">
                  <a:extLst>
                    <a:ext uri="{FF2B5EF4-FFF2-40B4-BE49-F238E27FC236}">
                      <a16:creationId xmlns:a16="http://schemas.microsoft.com/office/drawing/2014/main" id="{DFBDD7F1-265C-4E1D-8606-397A34EAC9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03956" y="4598579"/>
                  <a:ext cx="662802" cy="662802"/>
                </a:xfrm>
                <a:prstGeom prst="rect">
                  <a:avLst/>
                </a:prstGeom>
              </p:spPr>
            </p:pic>
          </p:grpSp>
          <p:pic>
            <p:nvPicPr>
              <p:cNvPr id="29" name="図 2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66193" y="2240121"/>
                <a:ext cx="1520307" cy="206762"/>
              </a:xfrm>
              <a:prstGeom prst="rect">
                <a:avLst/>
              </a:prstGeom>
            </p:spPr>
          </p:pic>
          <p:pic>
            <p:nvPicPr>
              <p:cNvPr id="30" name="図 2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87873" y="3567221"/>
                <a:ext cx="1676949" cy="929014"/>
              </a:xfrm>
              <a:prstGeom prst="rect">
                <a:avLst/>
              </a:prstGeom>
            </p:spPr>
          </p:pic>
        </p:grpSp>
        <p:sp>
          <p:nvSpPr>
            <p:cNvPr id="57" name="角丸四角形 56"/>
            <p:cNvSpPr/>
            <p:nvPr/>
          </p:nvSpPr>
          <p:spPr>
            <a:xfrm>
              <a:off x="3411196" y="1937429"/>
              <a:ext cx="5975409" cy="4375309"/>
            </a:xfrm>
            <a:prstGeom prst="roundRect">
              <a:avLst>
                <a:gd name="adj" fmla="val 280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3348307" y="1816627"/>
              <a:ext cx="1535132" cy="288000"/>
            </a:xfrm>
            <a:prstGeom prst="roundRect">
              <a:avLst/>
            </a:prstGeom>
            <a:solidFill>
              <a:schemeClr val="accent5">
                <a:lumMod val="7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200" b="1" dirty="0">
                  <a:solidFill>
                    <a:schemeClr val="bg1"/>
                  </a:solidFill>
                  <a:latin typeface="UD デジタル 教科書体 NK-B" panose="02020700000000000000" pitchFamily="18" charset="-128"/>
                  <a:ea typeface="UD デジタル 教科書体 NK-B" panose="02020700000000000000" pitchFamily="18" charset="-128"/>
                </a:rPr>
                <a:t>事業スキーム</a:t>
              </a:r>
              <a:endParaRPr lang="en-US" altLang="ja-JP" sz="12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9" name="テキスト ボックス 58"/>
            <p:cNvSpPr txBox="1"/>
            <p:nvPr/>
          </p:nvSpPr>
          <p:spPr>
            <a:xfrm>
              <a:off x="7694209" y="3343462"/>
              <a:ext cx="1779865" cy="315432"/>
            </a:xfrm>
            <a:prstGeom prst="rect">
              <a:avLst/>
            </a:prstGeom>
            <a:noFill/>
          </p:spPr>
          <p:txBody>
            <a:bodyPr wrap="square" rtlCol="0">
              <a:spAutoFit/>
            </a:bodyPr>
            <a:lstStyle/>
            <a:p>
              <a:pPr algn="ctr"/>
              <a:r>
                <a:rPr lang="ja-JP" altLang="en-US" sz="800" dirty="0">
                  <a:latin typeface="UD デジタル 教科書体 NK-B" panose="02020700000000000000" pitchFamily="18" charset="-128"/>
                  <a:ea typeface="UD デジタル 教科書体 NK-B" panose="02020700000000000000" pitchFamily="18" charset="-128"/>
                </a:rPr>
                <a:t>（令和</a:t>
              </a:r>
              <a:r>
                <a:rPr lang="en-US" altLang="ja-JP" sz="800" dirty="0">
                  <a:latin typeface="UD デジタル 教科書体 NK-B" panose="02020700000000000000" pitchFamily="18" charset="-128"/>
                  <a:ea typeface="UD デジタル 教科書体 NK-B" panose="02020700000000000000" pitchFamily="18" charset="-128"/>
                </a:rPr>
                <a:t>5</a:t>
              </a:r>
              <a:r>
                <a:rPr lang="ja-JP" altLang="en-US" sz="800" dirty="0">
                  <a:latin typeface="UD デジタル 教科書体 NK-B" panose="02020700000000000000" pitchFamily="18" charset="-128"/>
                  <a:ea typeface="UD デジタル 教科書体 NK-B" panose="02020700000000000000" pitchFamily="18" charset="-128"/>
                </a:rPr>
                <a:t>年度採択事業者）</a:t>
              </a:r>
            </a:p>
          </p:txBody>
        </p:sp>
      </p:grpSp>
      <p:grpSp>
        <p:nvGrpSpPr>
          <p:cNvPr id="60" name="グループ化 59"/>
          <p:cNvGrpSpPr/>
          <p:nvPr/>
        </p:nvGrpSpPr>
        <p:grpSpPr>
          <a:xfrm>
            <a:off x="1601852" y="2156249"/>
            <a:ext cx="9594719" cy="836723"/>
            <a:chOff x="1242143" y="5695622"/>
            <a:chExt cx="8489537" cy="561343"/>
          </a:xfrm>
        </p:grpSpPr>
        <p:sp>
          <p:nvSpPr>
            <p:cNvPr id="61" name="ホームベース 60"/>
            <p:cNvSpPr/>
            <p:nvPr/>
          </p:nvSpPr>
          <p:spPr>
            <a:xfrm>
              <a:off x="1261908" y="5695622"/>
              <a:ext cx="8469772" cy="561343"/>
            </a:xfrm>
            <a:prstGeom prst="homePlate">
              <a:avLst>
                <a:gd name="adj" fmla="val 715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j-ea"/>
                <a:ea typeface="+mj-ea"/>
              </a:endParaRPr>
            </a:p>
          </p:txBody>
        </p:sp>
        <p:grpSp>
          <p:nvGrpSpPr>
            <p:cNvPr id="62" name="グループ化 61"/>
            <p:cNvGrpSpPr/>
            <p:nvPr/>
          </p:nvGrpSpPr>
          <p:grpSpPr>
            <a:xfrm>
              <a:off x="1242143" y="5779643"/>
              <a:ext cx="1771493" cy="405289"/>
              <a:chOff x="1242143" y="5779643"/>
              <a:chExt cx="1771493" cy="405289"/>
            </a:xfrm>
          </p:grpSpPr>
          <p:sp>
            <p:nvSpPr>
              <p:cNvPr id="76" name="角丸四角形 75"/>
              <p:cNvSpPr/>
              <p:nvPr/>
            </p:nvSpPr>
            <p:spPr>
              <a:xfrm>
                <a:off x="1399647" y="5779643"/>
                <a:ext cx="1435220" cy="40528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j-ea"/>
                  <a:ea typeface="+mj-ea"/>
                </a:endParaRPr>
              </a:p>
            </p:txBody>
          </p:sp>
          <p:sp>
            <p:nvSpPr>
              <p:cNvPr id="77" name="テキスト ボックス 76"/>
              <p:cNvSpPr txBox="1"/>
              <p:nvPr/>
            </p:nvSpPr>
            <p:spPr>
              <a:xfrm>
                <a:off x="1242143" y="5780419"/>
                <a:ext cx="1771493" cy="278750"/>
              </a:xfrm>
              <a:prstGeom prst="rect">
                <a:avLst/>
              </a:prstGeom>
              <a:noFill/>
            </p:spPr>
            <p:txBody>
              <a:bodyPr wrap="square" rtlCol="0">
                <a:spAutoFit/>
              </a:bodyPr>
              <a:lstStyle/>
              <a:p>
                <a:pPr algn="ctr"/>
                <a:r>
                  <a:rPr lang="en-US" altLang="ja-JP" sz="1050" dirty="0">
                    <a:solidFill>
                      <a:schemeClr val="bg1"/>
                    </a:solidFill>
                    <a:latin typeface="Meiryo UI" panose="020B0604030504040204" pitchFamily="50" charset="-128"/>
                    <a:ea typeface="Meiryo UI" panose="020B0604030504040204" pitchFamily="50" charset="-128"/>
                  </a:rPr>
                  <a:t>R5.12.20</a:t>
                </a:r>
                <a:r>
                  <a:rPr lang="ja-JP" altLang="en-US" sz="1050" dirty="0">
                    <a:solidFill>
                      <a:schemeClr val="bg1"/>
                    </a:solidFill>
                    <a:latin typeface="Meiryo UI" panose="020B0604030504040204" pitchFamily="50" charset="-128"/>
                    <a:ea typeface="Meiryo UI" panose="020B0604030504040204" pitchFamily="50" charset="-128"/>
                  </a:rPr>
                  <a:t>～</a:t>
                </a:r>
                <a:r>
                  <a:rPr lang="en-US" altLang="ja-JP" sz="1050" dirty="0">
                    <a:solidFill>
                      <a:schemeClr val="bg1"/>
                    </a:solidFill>
                    <a:latin typeface="Meiryo UI" panose="020B0604030504040204" pitchFamily="50" charset="-128"/>
                    <a:ea typeface="Meiryo UI" panose="020B0604030504040204" pitchFamily="50" charset="-128"/>
                  </a:rPr>
                  <a:t>R6.2.21</a:t>
                </a:r>
              </a:p>
              <a:p>
                <a:pPr algn="ctr"/>
                <a:r>
                  <a:rPr lang="ja-JP" altLang="en-US" sz="1050" dirty="0">
                    <a:solidFill>
                      <a:schemeClr val="bg1"/>
                    </a:solidFill>
                    <a:latin typeface="Meiryo UI" panose="020B0604030504040204" pitchFamily="50" charset="-128"/>
                    <a:ea typeface="Meiryo UI" panose="020B0604030504040204" pitchFamily="50" charset="-128"/>
                  </a:rPr>
                  <a:t>公募</a:t>
                </a:r>
              </a:p>
            </p:txBody>
          </p:sp>
        </p:grpSp>
        <p:grpSp>
          <p:nvGrpSpPr>
            <p:cNvPr id="64" name="グループ化 63"/>
            <p:cNvGrpSpPr/>
            <p:nvPr/>
          </p:nvGrpSpPr>
          <p:grpSpPr>
            <a:xfrm>
              <a:off x="2891571" y="5768736"/>
              <a:ext cx="826754" cy="418737"/>
              <a:chOff x="452225" y="5768736"/>
              <a:chExt cx="1611108" cy="418737"/>
            </a:xfrm>
          </p:grpSpPr>
          <p:sp>
            <p:nvSpPr>
              <p:cNvPr id="74" name="角丸四角形 73"/>
              <p:cNvSpPr/>
              <p:nvPr/>
            </p:nvSpPr>
            <p:spPr>
              <a:xfrm>
                <a:off x="484591" y="5782183"/>
                <a:ext cx="1578742" cy="40529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j-ea"/>
                  <a:ea typeface="+mj-ea"/>
                </a:endParaRPr>
              </a:p>
            </p:txBody>
          </p:sp>
          <p:sp>
            <p:nvSpPr>
              <p:cNvPr id="75" name="テキスト ボックス 74"/>
              <p:cNvSpPr txBox="1"/>
              <p:nvPr/>
            </p:nvSpPr>
            <p:spPr>
              <a:xfrm>
                <a:off x="452225" y="5768736"/>
                <a:ext cx="1610448" cy="278750"/>
              </a:xfrm>
              <a:prstGeom prst="rect">
                <a:avLst/>
              </a:prstGeom>
              <a:noFill/>
            </p:spPr>
            <p:txBody>
              <a:bodyPr wrap="square" rtlCol="0">
                <a:spAutoFit/>
              </a:bodyPr>
              <a:lstStyle/>
              <a:p>
                <a:pPr algn="ctr"/>
                <a:r>
                  <a:rPr lang="en-US" altLang="ja-JP" sz="1050" dirty="0">
                    <a:solidFill>
                      <a:schemeClr val="bg1"/>
                    </a:solidFill>
                    <a:latin typeface="Meiryo UI" panose="020B0604030504040204" pitchFamily="50" charset="-128"/>
                    <a:ea typeface="Meiryo UI" panose="020B0604030504040204" pitchFamily="50" charset="-128"/>
                  </a:rPr>
                  <a:t>R6.3</a:t>
                </a:r>
                <a:r>
                  <a:rPr lang="ja-JP" altLang="en-US" sz="1050" dirty="0">
                    <a:solidFill>
                      <a:schemeClr val="bg1"/>
                    </a:solidFill>
                    <a:latin typeface="Meiryo UI" panose="020B0604030504040204" pitchFamily="50" charset="-128"/>
                    <a:ea typeface="Meiryo UI" panose="020B0604030504040204" pitchFamily="50" charset="-128"/>
                  </a:rPr>
                  <a:t>～</a:t>
                </a:r>
                <a:endParaRPr lang="en-US" altLang="ja-JP" sz="1050" dirty="0">
                  <a:solidFill>
                    <a:schemeClr val="bg1"/>
                  </a:solidFill>
                  <a:latin typeface="Meiryo UI" panose="020B0604030504040204" pitchFamily="50" charset="-128"/>
                  <a:ea typeface="Meiryo UI" panose="020B0604030504040204" pitchFamily="50" charset="-128"/>
                </a:endParaRPr>
              </a:p>
              <a:p>
                <a:pPr algn="ctr"/>
                <a:r>
                  <a:rPr lang="ja-JP" altLang="en-US" sz="1050" dirty="0">
                    <a:solidFill>
                      <a:schemeClr val="bg1"/>
                    </a:solidFill>
                    <a:latin typeface="Meiryo UI" panose="020B0604030504040204" pitchFamily="50" charset="-128"/>
                    <a:ea typeface="Meiryo UI" panose="020B0604030504040204" pitchFamily="50" charset="-128"/>
                  </a:rPr>
                  <a:t>審査・選考</a:t>
                </a:r>
                <a:endParaRPr lang="en-US" altLang="ja-JP" sz="1050" dirty="0">
                  <a:solidFill>
                    <a:schemeClr val="bg1"/>
                  </a:solidFill>
                  <a:latin typeface="Meiryo UI" panose="020B0604030504040204" pitchFamily="50" charset="-128"/>
                  <a:ea typeface="Meiryo UI" panose="020B0604030504040204" pitchFamily="50" charset="-128"/>
                </a:endParaRPr>
              </a:p>
            </p:txBody>
          </p:sp>
        </p:grpSp>
        <p:grpSp>
          <p:nvGrpSpPr>
            <p:cNvPr id="65" name="グループ化 64"/>
            <p:cNvGrpSpPr/>
            <p:nvPr/>
          </p:nvGrpSpPr>
          <p:grpSpPr>
            <a:xfrm>
              <a:off x="3739860" y="5768736"/>
              <a:ext cx="909056" cy="405987"/>
              <a:chOff x="-39236" y="5769670"/>
              <a:chExt cx="1771492" cy="405987"/>
            </a:xfrm>
          </p:grpSpPr>
          <p:sp>
            <p:nvSpPr>
              <p:cNvPr id="72" name="角丸四角形 71"/>
              <p:cNvSpPr/>
              <p:nvPr/>
            </p:nvSpPr>
            <p:spPr>
              <a:xfrm>
                <a:off x="57140" y="5770368"/>
                <a:ext cx="1578743" cy="40528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j-ea"/>
                  <a:ea typeface="+mj-ea"/>
                </a:endParaRPr>
              </a:p>
            </p:txBody>
          </p:sp>
          <p:sp>
            <p:nvSpPr>
              <p:cNvPr id="73" name="テキスト ボックス 72"/>
              <p:cNvSpPr txBox="1"/>
              <p:nvPr/>
            </p:nvSpPr>
            <p:spPr>
              <a:xfrm>
                <a:off x="-39236" y="5769670"/>
                <a:ext cx="1771492" cy="278750"/>
              </a:xfrm>
              <a:prstGeom prst="rect">
                <a:avLst/>
              </a:prstGeom>
              <a:noFill/>
            </p:spPr>
            <p:txBody>
              <a:bodyPr wrap="square" rtlCol="0">
                <a:spAutoFit/>
              </a:bodyPr>
              <a:lstStyle/>
              <a:p>
                <a:pPr algn="ctr"/>
                <a:r>
                  <a:rPr lang="en-US" altLang="ja-JP" sz="1050" dirty="0">
                    <a:solidFill>
                      <a:schemeClr val="bg1"/>
                    </a:solidFill>
                    <a:latin typeface="Meiryo UI" panose="020B0604030504040204" pitchFamily="50" charset="-128"/>
                    <a:ea typeface="Meiryo UI" panose="020B0604030504040204" pitchFamily="50" charset="-128"/>
                  </a:rPr>
                  <a:t>R6.3</a:t>
                </a:r>
                <a:r>
                  <a:rPr lang="ja-JP" altLang="en-US" sz="1050" dirty="0">
                    <a:solidFill>
                      <a:schemeClr val="bg1"/>
                    </a:solidFill>
                    <a:latin typeface="Meiryo UI" panose="020B0604030504040204" pitchFamily="50" charset="-128"/>
                    <a:ea typeface="Meiryo UI" panose="020B0604030504040204" pitchFamily="50" charset="-128"/>
                  </a:rPr>
                  <a:t>下旬</a:t>
                </a:r>
                <a:endParaRPr lang="en-US" altLang="ja-JP" sz="1050" dirty="0">
                  <a:solidFill>
                    <a:schemeClr val="bg1"/>
                  </a:solidFill>
                  <a:latin typeface="Meiryo UI" panose="020B0604030504040204" pitchFamily="50" charset="-128"/>
                  <a:ea typeface="Meiryo UI" panose="020B0604030504040204" pitchFamily="50" charset="-128"/>
                </a:endParaRPr>
              </a:p>
              <a:p>
                <a:pPr algn="ctr"/>
                <a:r>
                  <a:rPr lang="ja-JP" altLang="en-US" sz="1050" dirty="0">
                    <a:solidFill>
                      <a:schemeClr val="bg1"/>
                    </a:solidFill>
                    <a:latin typeface="Meiryo UI" panose="020B0604030504040204" pitchFamily="50" charset="-128"/>
                    <a:ea typeface="Meiryo UI" panose="020B0604030504040204" pitchFamily="50" charset="-128"/>
                  </a:rPr>
                  <a:t>採否通知</a:t>
                </a:r>
                <a:endParaRPr lang="en-US" altLang="ja-JP" sz="1050" dirty="0">
                  <a:solidFill>
                    <a:schemeClr val="bg1"/>
                  </a:solidFill>
                  <a:latin typeface="Meiryo UI" panose="020B0604030504040204" pitchFamily="50" charset="-128"/>
                  <a:ea typeface="Meiryo UI" panose="020B0604030504040204" pitchFamily="50" charset="-128"/>
                </a:endParaRPr>
              </a:p>
            </p:txBody>
          </p:sp>
        </p:grpSp>
        <p:grpSp>
          <p:nvGrpSpPr>
            <p:cNvPr id="66" name="グループ化 65"/>
            <p:cNvGrpSpPr/>
            <p:nvPr/>
          </p:nvGrpSpPr>
          <p:grpSpPr>
            <a:xfrm>
              <a:off x="4470635" y="5749016"/>
              <a:ext cx="2357859" cy="426787"/>
              <a:chOff x="1087901" y="5736811"/>
              <a:chExt cx="1771492" cy="426787"/>
            </a:xfrm>
          </p:grpSpPr>
          <p:sp>
            <p:nvSpPr>
              <p:cNvPr id="70" name="角丸四角形 69"/>
              <p:cNvSpPr/>
              <p:nvPr/>
            </p:nvSpPr>
            <p:spPr>
              <a:xfrm>
                <a:off x="1232433" y="5746374"/>
                <a:ext cx="1480562" cy="41722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j-ea"/>
                  <a:ea typeface="+mj-ea"/>
                </a:endParaRPr>
              </a:p>
            </p:txBody>
          </p:sp>
          <p:sp>
            <p:nvSpPr>
              <p:cNvPr id="71" name="テキスト ボックス 70"/>
              <p:cNvSpPr txBox="1"/>
              <p:nvPr/>
            </p:nvSpPr>
            <p:spPr>
              <a:xfrm>
                <a:off x="1087901" y="5736811"/>
                <a:ext cx="1771492" cy="387154"/>
              </a:xfrm>
              <a:prstGeom prst="rect">
                <a:avLst/>
              </a:prstGeom>
              <a:noFill/>
            </p:spPr>
            <p:txBody>
              <a:bodyPr wrap="square" rtlCol="0">
                <a:spAutoFit/>
              </a:bodyPr>
              <a:lstStyle/>
              <a:p>
                <a:pPr algn="ctr"/>
                <a:r>
                  <a:rPr lang="en-US" altLang="ja-JP" sz="1050" dirty="0">
                    <a:solidFill>
                      <a:schemeClr val="bg1"/>
                    </a:solidFill>
                    <a:latin typeface="Meiryo UI" panose="020B0604030504040204" pitchFamily="50" charset="-128"/>
                    <a:ea typeface="Meiryo UI" panose="020B0604030504040204" pitchFamily="50" charset="-128"/>
                  </a:rPr>
                  <a:t>R6.5</a:t>
                </a:r>
                <a:r>
                  <a:rPr lang="ja-JP" altLang="en-US" sz="1050" dirty="0">
                    <a:solidFill>
                      <a:schemeClr val="bg1"/>
                    </a:solidFill>
                    <a:latin typeface="Meiryo UI" panose="020B0604030504040204" pitchFamily="50" charset="-128"/>
                    <a:ea typeface="Meiryo UI" panose="020B0604030504040204" pitchFamily="50" charset="-128"/>
                  </a:rPr>
                  <a:t>～</a:t>
                </a:r>
                <a:r>
                  <a:rPr lang="en-US" altLang="ja-JP" sz="1050" dirty="0">
                    <a:solidFill>
                      <a:schemeClr val="bg1"/>
                    </a:solidFill>
                    <a:latin typeface="Meiryo UI" panose="020B0604030504040204" pitchFamily="50" charset="-128"/>
                    <a:ea typeface="Meiryo UI" panose="020B0604030504040204" pitchFamily="50" charset="-128"/>
                  </a:rPr>
                  <a:t>6</a:t>
                </a:r>
              </a:p>
              <a:p>
                <a:pPr algn="ctr"/>
                <a:r>
                  <a:rPr lang="ja-JP" altLang="en-US" sz="1050" dirty="0">
                    <a:solidFill>
                      <a:schemeClr val="bg1"/>
                    </a:solidFill>
                    <a:latin typeface="Meiryo UI" panose="020B0604030504040204" pitchFamily="50" charset="-128"/>
                    <a:ea typeface="Meiryo UI" panose="020B0604030504040204" pitchFamily="50" charset="-128"/>
                  </a:rPr>
                  <a:t>資金調達</a:t>
                </a:r>
                <a:endParaRPr lang="en-US" altLang="ja-JP" sz="1050" dirty="0">
                  <a:solidFill>
                    <a:schemeClr val="bg1"/>
                  </a:solidFill>
                  <a:latin typeface="Meiryo UI" panose="020B0604030504040204" pitchFamily="50" charset="-128"/>
                  <a:ea typeface="Meiryo UI" panose="020B0604030504040204" pitchFamily="50" charset="-128"/>
                </a:endParaRPr>
              </a:p>
              <a:p>
                <a:pPr algn="ctr"/>
                <a:r>
                  <a:rPr lang="ja-JP" altLang="en-US" sz="1050" dirty="0">
                    <a:solidFill>
                      <a:schemeClr val="bg1"/>
                    </a:solidFill>
                    <a:latin typeface="Meiryo UI" panose="020B0604030504040204" pitchFamily="50" charset="-128"/>
                    <a:ea typeface="Meiryo UI" panose="020B0604030504040204" pitchFamily="50" charset="-128"/>
                  </a:rPr>
                  <a:t>（クラウドファンディング）</a:t>
                </a:r>
                <a:endParaRPr lang="en-US" altLang="ja-JP" sz="1050" dirty="0">
                  <a:solidFill>
                    <a:schemeClr val="bg1"/>
                  </a:solidFill>
                  <a:latin typeface="Meiryo UI" panose="020B0604030504040204" pitchFamily="50" charset="-128"/>
                  <a:ea typeface="Meiryo UI" panose="020B0604030504040204" pitchFamily="50" charset="-128"/>
                </a:endParaRPr>
              </a:p>
            </p:txBody>
          </p:sp>
        </p:grpSp>
        <p:grpSp>
          <p:nvGrpSpPr>
            <p:cNvPr id="67" name="グループ化 66"/>
            <p:cNvGrpSpPr/>
            <p:nvPr/>
          </p:nvGrpSpPr>
          <p:grpSpPr>
            <a:xfrm>
              <a:off x="6721532" y="5758580"/>
              <a:ext cx="2596134" cy="421467"/>
              <a:chOff x="-954883" y="5761839"/>
              <a:chExt cx="5059130" cy="421467"/>
            </a:xfrm>
          </p:grpSpPr>
          <p:sp>
            <p:nvSpPr>
              <p:cNvPr id="68" name="角丸四角形 67"/>
              <p:cNvSpPr/>
              <p:nvPr/>
            </p:nvSpPr>
            <p:spPr>
              <a:xfrm>
                <a:off x="-954883" y="5761839"/>
                <a:ext cx="5059130" cy="42146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j-ea"/>
                  <a:ea typeface="+mj-ea"/>
                </a:endParaRPr>
              </a:p>
            </p:txBody>
          </p:sp>
          <p:sp>
            <p:nvSpPr>
              <p:cNvPr id="69" name="テキスト ボックス 68"/>
              <p:cNvSpPr txBox="1"/>
              <p:nvPr/>
            </p:nvSpPr>
            <p:spPr>
              <a:xfrm>
                <a:off x="-775323" y="5812328"/>
                <a:ext cx="4129247" cy="278751"/>
              </a:xfrm>
              <a:prstGeom prst="rect">
                <a:avLst/>
              </a:prstGeom>
              <a:noFill/>
            </p:spPr>
            <p:txBody>
              <a:bodyPr wrap="square" rtlCol="0">
                <a:spAutoFit/>
              </a:bodyPr>
              <a:lstStyle/>
              <a:p>
                <a:pPr algn="ctr"/>
                <a:r>
                  <a:rPr lang="en-US" altLang="ja-JP" sz="1050" dirty="0">
                    <a:solidFill>
                      <a:schemeClr val="bg1"/>
                    </a:solidFill>
                    <a:latin typeface="Meiryo UI" panose="020B0604030504040204" pitchFamily="50" charset="-128"/>
                    <a:ea typeface="Meiryo UI" panose="020B0604030504040204" pitchFamily="50" charset="-128"/>
                  </a:rPr>
                  <a:t>R6.7</a:t>
                </a:r>
                <a:r>
                  <a:rPr lang="ja-JP" altLang="en-US" sz="1050" dirty="0">
                    <a:solidFill>
                      <a:schemeClr val="bg1"/>
                    </a:solidFill>
                    <a:latin typeface="Meiryo UI" panose="020B0604030504040204" pitchFamily="50" charset="-128"/>
                    <a:ea typeface="Meiryo UI" panose="020B0604030504040204" pitchFamily="50" charset="-128"/>
                  </a:rPr>
                  <a:t>～</a:t>
                </a:r>
                <a:r>
                  <a:rPr lang="en-US" altLang="ja-JP" sz="1050" dirty="0">
                    <a:solidFill>
                      <a:schemeClr val="bg1"/>
                    </a:solidFill>
                    <a:latin typeface="Meiryo UI" panose="020B0604030504040204" pitchFamily="50" charset="-128"/>
                    <a:ea typeface="Meiryo UI" panose="020B0604030504040204" pitchFamily="50" charset="-128"/>
                  </a:rPr>
                  <a:t>R6.3</a:t>
                </a:r>
              </a:p>
              <a:p>
                <a:pPr algn="ctr"/>
                <a:r>
                  <a:rPr lang="ja-JP" altLang="en-US" sz="1050" dirty="0">
                    <a:solidFill>
                      <a:schemeClr val="bg1"/>
                    </a:solidFill>
                    <a:latin typeface="Meiryo UI" panose="020B0604030504040204" pitchFamily="50" charset="-128"/>
                    <a:ea typeface="Meiryo UI" panose="020B0604030504040204" pitchFamily="50" charset="-128"/>
                  </a:rPr>
                  <a:t>事業実施</a:t>
                </a:r>
                <a:endParaRPr lang="en-US" altLang="ja-JP" sz="1050" dirty="0">
                  <a:solidFill>
                    <a:schemeClr val="bg1"/>
                  </a:solidFill>
                  <a:latin typeface="Meiryo UI" panose="020B0604030504040204" pitchFamily="50" charset="-128"/>
                  <a:ea typeface="Meiryo UI" panose="020B0604030504040204" pitchFamily="50" charset="-128"/>
                </a:endParaRPr>
              </a:p>
            </p:txBody>
          </p:sp>
        </p:grpSp>
      </p:grpSp>
      <p:pic>
        <p:nvPicPr>
          <p:cNvPr id="78" name="図 7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82942" y="3843971"/>
            <a:ext cx="678468" cy="737308"/>
          </a:xfrm>
          <a:prstGeom prst="rect">
            <a:avLst/>
          </a:prstGeom>
        </p:spPr>
      </p:pic>
      <p:pic>
        <p:nvPicPr>
          <p:cNvPr id="79" name="図 7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38718" y="3836486"/>
            <a:ext cx="689660" cy="742525"/>
          </a:xfrm>
          <a:prstGeom prst="rect">
            <a:avLst/>
          </a:prstGeom>
        </p:spPr>
      </p:pic>
      <p:pic>
        <p:nvPicPr>
          <p:cNvPr id="80" name="図 7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48278" y="3842700"/>
            <a:ext cx="681520" cy="739853"/>
          </a:xfrm>
          <a:prstGeom prst="rect">
            <a:avLst/>
          </a:prstGeom>
        </p:spPr>
      </p:pic>
      <p:pic>
        <p:nvPicPr>
          <p:cNvPr id="81" name="図 8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039805" y="3849322"/>
            <a:ext cx="707065" cy="742525"/>
          </a:xfrm>
          <a:prstGeom prst="rect">
            <a:avLst/>
          </a:prstGeom>
        </p:spPr>
      </p:pic>
      <p:pic>
        <p:nvPicPr>
          <p:cNvPr id="82" name="図 8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074689" y="3849322"/>
            <a:ext cx="715218" cy="747745"/>
          </a:xfrm>
          <a:prstGeom prst="rect">
            <a:avLst/>
          </a:prstGeom>
        </p:spPr>
      </p:pic>
      <p:pic>
        <p:nvPicPr>
          <p:cNvPr id="83" name="図 8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210353" y="3836486"/>
            <a:ext cx="678468" cy="747061"/>
          </a:xfrm>
          <a:prstGeom prst="rect">
            <a:avLst/>
          </a:prstGeom>
        </p:spPr>
      </p:pic>
      <p:sp>
        <p:nvSpPr>
          <p:cNvPr id="84" name="テキスト ボックス 83"/>
          <p:cNvSpPr txBox="1"/>
          <p:nvPr/>
        </p:nvSpPr>
        <p:spPr>
          <a:xfrm>
            <a:off x="1375553" y="4579010"/>
            <a:ext cx="621125"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貧困を</a:t>
            </a:r>
            <a:endParaRPr lang="en-US" altLang="ja-JP" sz="1050" dirty="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なくそう</a:t>
            </a:r>
          </a:p>
        </p:txBody>
      </p:sp>
      <p:sp>
        <p:nvSpPr>
          <p:cNvPr id="85" name="テキスト ボックス 84"/>
          <p:cNvSpPr txBox="1"/>
          <p:nvPr/>
        </p:nvSpPr>
        <p:spPr>
          <a:xfrm>
            <a:off x="2107216" y="4578004"/>
            <a:ext cx="1029920"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すべての人に健康と福祉を</a:t>
            </a:r>
          </a:p>
        </p:txBody>
      </p:sp>
      <p:sp>
        <p:nvSpPr>
          <p:cNvPr id="86" name="テキスト ボックス 85"/>
          <p:cNvSpPr txBox="1"/>
          <p:nvPr/>
        </p:nvSpPr>
        <p:spPr>
          <a:xfrm>
            <a:off x="2972668" y="4583546"/>
            <a:ext cx="1159382"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質の高い教育を</a:t>
            </a:r>
            <a:endParaRPr lang="en-US" altLang="ja-JP" sz="1050" dirty="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みんなに</a:t>
            </a:r>
          </a:p>
        </p:txBody>
      </p:sp>
      <p:sp>
        <p:nvSpPr>
          <p:cNvPr id="87" name="テキスト ボックス 86"/>
          <p:cNvSpPr txBox="1"/>
          <p:nvPr/>
        </p:nvSpPr>
        <p:spPr>
          <a:xfrm>
            <a:off x="3907635" y="4584870"/>
            <a:ext cx="1159382"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ジェンダー平等を実現しよう</a:t>
            </a:r>
          </a:p>
        </p:txBody>
      </p:sp>
      <p:sp>
        <p:nvSpPr>
          <p:cNvPr id="88" name="テキスト ボックス 87"/>
          <p:cNvSpPr txBox="1"/>
          <p:nvPr/>
        </p:nvSpPr>
        <p:spPr>
          <a:xfrm>
            <a:off x="4852607" y="4597706"/>
            <a:ext cx="1159382"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住み続けられる</a:t>
            </a:r>
            <a:endParaRPr lang="en-US" altLang="ja-JP" sz="1050" dirty="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まちづくりを</a:t>
            </a:r>
          </a:p>
        </p:txBody>
      </p:sp>
      <p:sp>
        <p:nvSpPr>
          <p:cNvPr id="89" name="テキスト ボックス 88"/>
          <p:cNvSpPr txBox="1"/>
          <p:nvPr/>
        </p:nvSpPr>
        <p:spPr>
          <a:xfrm>
            <a:off x="5810690" y="4590210"/>
            <a:ext cx="1159382"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つかう責任</a:t>
            </a:r>
            <a:endParaRPr lang="en-US" altLang="ja-JP" sz="1050" dirty="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つかう責任</a:t>
            </a:r>
          </a:p>
        </p:txBody>
      </p:sp>
      <p:sp>
        <p:nvSpPr>
          <p:cNvPr id="91" name="正方形/長方形 90">
            <a:extLst>
              <a:ext uri="{FF2B5EF4-FFF2-40B4-BE49-F238E27FC236}">
                <a16:creationId xmlns:a16="http://schemas.microsoft.com/office/drawing/2014/main" id="{4C2F19FF-8A98-4005-804C-B3327FA3A245}"/>
              </a:ext>
            </a:extLst>
          </p:cNvPr>
          <p:cNvSpPr/>
          <p:nvPr/>
        </p:nvSpPr>
        <p:spPr>
          <a:xfrm>
            <a:off x="-1" y="10621"/>
            <a:ext cx="12798425"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令和５年度の主な取り組み</a:t>
            </a:r>
            <a:endParaRPr kumimoji="1" lang="zh-TW" altLang="en-US" sz="2400" b="1" dirty="0">
              <a:solidFill>
                <a:prstClr val="white"/>
              </a:solidFill>
              <a:latin typeface="Meiryo UI" panose="020B0604030504040204" pitchFamily="50" charset="-128"/>
              <a:ea typeface="Meiryo UI" panose="020B0604030504040204" pitchFamily="50" charset="-128"/>
            </a:endParaRPr>
          </a:p>
        </p:txBody>
      </p:sp>
      <p:sp>
        <p:nvSpPr>
          <p:cNvPr id="92" name="テキスト ボックス 91">
            <a:extLst>
              <a:ext uri="{FF2B5EF4-FFF2-40B4-BE49-F238E27FC236}">
                <a16:creationId xmlns:a16="http://schemas.microsoft.com/office/drawing/2014/main" id="{38BA5755-BC91-413F-869E-D3B57FDE9734}"/>
              </a:ext>
            </a:extLst>
          </p:cNvPr>
          <p:cNvSpPr txBox="1"/>
          <p:nvPr/>
        </p:nvSpPr>
        <p:spPr>
          <a:xfrm>
            <a:off x="409484" y="617067"/>
            <a:ext cx="6661538" cy="369332"/>
          </a:xfrm>
          <a:prstGeom prst="rect">
            <a:avLst/>
          </a:prstGeom>
          <a:noFill/>
        </p:spPr>
        <p:txBody>
          <a:bodyPr wrap="square" rtlCol="0">
            <a:spAutoFit/>
          </a:bodyPr>
          <a:lstStyle/>
          <a:p>
            <a:r>
              <a:rPr lang="ja-JP" altLang="en-US" sz="1800" b="1" dirty="0"/>
              <a:t>３</a:t>
            </a:r>
            <a:r>
              <a:rPr lang="en-US" altLang="ja-JP" sz="1800" b="1" dirty="0"/>
              <a:t>.</a:t>
            </a:r>
            <a:r>
              <a:rPr lang="ja-JP" altLang="en-US" sz="1800" b="1" dirty="0"/>
              <a:t>府における取組の推進</a:t>
            </a:r>
            <a:endParaRPr kumimoji="1" lang="en-US" altLang="ja-JP" sz="1800" dirty="0"/>
          </a:p>
        </p:txBody>
      </p:sp>
      <p:sp>
        <p:nvSpPr>
          <p:cNvPr id="90" name="スライド番号プレースホルダー 5">
            <a:extLst>
              <a:ext uri="{FF2B5EF4-FFF2-40B4-BE49-F238E27FC236}">
                <a16:creationId xmlns:a16="http://schemas.microsoft.com/office/drawing/2014/main" id="{43F013D8-FD6D-43ED-878D-E11A435B4A83}"/>
              </a:ext>
            </a:extLst>
          </p:cNvPr>
          <p:cNvSpPr txBox="1">
            <a:spLocks/>
          </p:cNvSpPr>
          <p:nvPr/>
        </p:nvSpPr>
        <p:spPr>
          <a:xfrm>
            <a:off x="12010901" y="90188"/>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8</a:t>
            </a:fld>
            <a:endParaRPr kumimoji="1" lang="ja-JP" altLang="en-US">
              <a:solidFill>
                <a:prstClr val="black"/>
              </a:solidFill>
            </a:endParaRPr>
          </a:p>
        </p:txBody>
      </p:sp>
    </p:spTree>
    <p:extLst>
      <p:ext uri="{BB962C8B-B14F-4D97-AF65-F5344CB8AC3E}">
        <p14:creationId xmlns:p14="http://schemas.microsoft.com/office/powerpoint/2010/main" val="4108139461"/>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2893</Words>
  <Application>Microsoft Office PowerPoint</Application>
  <PresentationFormat>ユーザー設定</PresentationFormat>
  <Paragraphs>386</Paragraphs>
  <Slides>11</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Meiryo UI</vt:lpstr>
      <vt:lpstr>UD デジタル 教科書体 NK-B</vt:lpstr>
      <vt:lpstr>UD デジタル 教科書体 NK-R</vt:lpstr>
      <vt:lpstr>游ゴシック</vt:lpstr>
      <vt:lpstr>游ゴシック Light</vt:lpstr>
      <vt:lpstr>Arial</vt:lpstr>
      <vt:lpstr>Calibri</vt:lpstr>
      <vt:lpstr>Calibri Light</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2024-06-04T09:45:00Z</dcterms:created>
  <dcterms:modified xsi:type="dcterms:W3CDTF">2024-06-04T10:37:28Z</dcterms:modified>
</cp:coreProperties>
</file>