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15"/>
  </p:notesMasterIdLst>
  <p:sldIdLst>
    <p:sldId id="260" r:id="rId2"/>
    <p:sldId id="261" r:id="rId3"/>
    <p:sldId id="262" r:id="rId4"/>
    <p:sldId id="264" r:id="rId5"/>
    <p:sldId id="275" r:id="rId6"/>
    <p:sldId id="265" r:id="rId7"/>
    <p:sldId id="273" r:id="rId8"/>
    <p:sldId id="267" r:id="rId9"/>
    <p:sldId id="268" r:id="rId10"/>
    <p:sldId id="269" r:id="rId11"/>
    <p:sldId id="270" r:id="rId12"/>
    <p:sldId id="271" r:id="rId13"/>
    <p:sldId id="272" r:id="rId14"/>
  </p:sldIdLst>
  <p:sldSz cx="9906000" cy="71993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1" autoAdjust="0"/>
    <p:restoredTop sz="94434" autoAdjust="0"/>
  </p:normalViewPr>
  <p:slideViewPr>
    <p:cSldViewPr snapToGrid="0" showGuides="1">
      <p:cViewPr varScale="1">
        <p:scale>
          <a:sx n="95" d="100"/>
          <a:sy n="95" d="100"/>
        </p:scale>
        <p:origin x="11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r">
              <a:defRPr sz="1200"/>
            </a:lvl1pPr>
          </a:lstStyle>
          <a:p>
            <a:fld id="{0F0C5879-C207-4D73-ADAE-F41AE4015053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5375" y="1243013"/>
            <a:ext cx="4616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1" rIns="91417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1"/>
            <a:ext cx="5445125" cy="3913187"/>
          </a:xfrm>
          <a:prstGeom prst="rect">
            <a:avLst/>
          </a:prstGeom>
        </p:spPr>
        <p:txBody>
          <a:bodyPr vert="horz" lIns="91417" tIns="45711" rIns="91417" bIns="457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r">
              <a:defRPr sz="1200"/>
            </a:lvl1pPr>
          </a:lstStyle>
          <a:p>
            <a:fld id="{F6265758-DF64-4FEF-BF39-5B494A79E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5758-DF64-4FEF-BF39-5B494A79E4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93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50B-D8C0-44AF-8E5C-89B6DCD4CAEE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7735-3CE1-45D2-9C92-D867D9216D27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7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8DA-56B5-4158-B70A-2C37A5F4D6CE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5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89D2-C05A-4D6F-8B6E-8DCC05FAD8B5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120943"/>
            <a:ext cx="682898" cy="377917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>
            <a:lvl1pPr algn="ct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B20388F-A125-4D2E-BBF0-E240911E1C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5CAC-6FFF-49B7-AC71-BD905E4738A3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F2D-816D-4C9C-8E93-9775826336D4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E976-3691-4ADD-B9B6-C575BCFC738C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0A88-7CD2-4BAC-A01D-911E4ACD2C9E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7B8-86D4-40D6-A027-E17EBAA6FDE3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571B-9E1F-44B7-97CF-7F0AF1699C33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14FB-4BE6-40E0-B7EF-F039431F8D3C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B7D-7546-49BB-9DAB-84AAB1E186DA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1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27D1-5AFF-45D3-8CBD-92BFA66D22B5}" type="datetime1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578325"/>
            <a:ext cx="9906000" cy="157930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認知度調査（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ネット）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年３月調査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3715" y="4494820"/>
            <a:ext cx="7590180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大阪府のネット調査（おおさか</a:t>
            </a:r>
            <a:r>
              <a:rPr lang="en-US" altLang="ja-JP" sz="1400" dirty="0">
                <a:latin typeface="+mn-ea"/>
              </a:rPr>
              <a:t>Q</a:t>
            </a:r>
            <a:r>
              <a:rPr lang="ja-JP" altLang="en-US" sz="1400" dirty="0">
                <a:latin typeface="+mn-ea"/>
              </a:rPr>
              <a:t>ネット）を活用して、府民を対象に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の認知度を調査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j-ea"/>
                <a:ea typeface="+mj-ea"/>
              </a:rPr>
              <a:t>（対象者条件：</a:t>
            </a:r>
            <a:r>
              <a:rPr lang="en-US" altLang="ja-JP" sz="1400" dirty="0">
                <a:latin typeface="+mj-ea"/>
                <a:ea typeface="+mj-ea"/>
              </a:rPr>
              <a:t>18</a:t>
            </a:r>
            <a:r>
              <a:rPr lang="ja-JP" altLang="ja-JP" sz="1400" dirty="0">
                <a:latin typeface="+mj-ea"/>
                <a:ea typeface="+mj-ea"/>
              </a:rPr>
              <a:t>歳以上の男女</a:t>
            </a:r>
            <a:r>
              <a:rPr lang="ja-JP" altLang="en-US" sz="1400" dirty="0">
                <a:latin typeface="+mj-ea"/>
                <a:ea typeface="+mj-ea"/>
              </a:rPr>
              <a:t>、サンプル数：１</a:t>
            </a:r>
            <a:r>
              <a:rPr lang="en-US" altLang="ja-JP" sz="1400" dirty="0">
                <a:latin typeface="+mj-ea"/>
                <a:ea typeface="+mj-ea"/>
              </a:rPr>
              <a:t>,000</a:t>
            </a:r>
            <a:r>
              <a:rPr lang="ja-JP" altLang="ja-JP" sz="1400" dirty="0">
                <a:latin typeface="+mj-ea"/>
                <a:ea typeface="+mj-ea"/>
              </a:rPr>
              <a:t>名</a:t>
            </a:r>
            <a:r>
              <a:rPr lang="ja-JP" altLang="en-US" sz="1400" dirty="0">
                <a:latin typeface="+mj-ea"/>
                <a:ea typeface="+mj-ea"/>
              </a:rPr>
              <a:t>）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DEF5733-7EE9-4E8B-BB83-7602998EB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355233"/>
              </p:ext>
            </p:extLst>
          </p:nvPr>
        </p:nvGraphicFramePr>
        <p:xfrm>
          <a:off x="7233060" y="159994"/>
          <a:ext cx="2405336" cy="45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668">
                  <a:extLst>
                    <a:ext uri="{9D8B030D-6E8A-4147-A177-3AD203B41FA5}">
                      <a16:colId xmlns:a16="http://schemas.microsoft.com/office/drawing/2014/main" val="526443587"/>
                    </a:ext>
                  </a:extLst>
                </a:gridCol>
                <a:gridCol w="1202668">
                  <a:extLst>
                    <a:ext uri="{9D8B030D-6E8A-4147-A177-3AD203B41FA5}">
                      <a16:colId xmlns:a16="http://schemas.microsoft.com/office/drawing/2014/main" val="3631240380"/>
                    </a:ext>
                  </a:extLst>
                </a:gridCol>
              </a:tblGrid>
              <a:tr h="2434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 大阪府</a:t>
                      </a:r>
                      <a:r>
                        <a:rPr kumimoji="1" lang="en-US" altLang="zh-TW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有識者会議（第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48060"/>
                  </a:ext>
                </a:extLst>
              </a:tr>
              <a:tr h="215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参考資料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89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9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B18E5BB7-BAE5-4A77-A845-335C7FC57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714" y="3733404"/>
            <a:ext cx="4170025" cy="346892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592948C-0310-4E46-A803-D956D0EC5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734" y="3719479"/>
            <a:ext cx="4170025" cy="346892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7B1BFD8-5F61-47F9-85ED-D47EE4F19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589" y="1808187"/>
            <a:ext cx="8504657" cy="143268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9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734" y="1540846"/>
            <a:ext cx="303947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意識度（全体）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5749" y="619608"/>
            <a:ext cx="9394496" cy="496834"/>
          </a:xfrm>
          <a:prstGeom prst="rect">
            <a:avLst/>
          </a:prstGeom>
          <a:ln w="12700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を「常に意識している」、「よく意識している」、「たまに意識している」の合計は、</a:t>
            </a:r>
            <a:r>
              <a:rPr lang="en-US" altLang="ja-JP" sz="1400" dirty="0">
                <a:latin typeface="+mn-ea"/>
              </a:rPr>
              <a:t>73.5%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を知っている」と回答した方は、「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という言葉は聞いたことがある、又はロゴを見たことがあ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る」と回答した方より、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の意識度が高い。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7D72F2-B0C3-4ABD-8D51-98CAFD1CE312}"/>
              </a:ext>
            </a:extLst>
          </p:cNvPr>
          <p:cNvSpPr txBox="1"/>
          <p:nvPr/>
        </p:nvSpPr>
        <p:spPr>
          <a:xfrm>
            <a:off x="407734" y="3262932"/>
            <a:ext cx="3989006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を知っている）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D4FD9C-C396-4504-84E3-0C914EFD1720}"/>
              </a:ext>
            </a:extLst>
          </p:cNvPr>
          <p:cNvSpPr txBox="1"/>
          <p:nvPr/>
        </p:nvSpPr>
        <p:spPr>
          <a:xfrm>
            <a:off x="5540714" y="3245675"/>
            <a:ext cx="424808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という言葉は聞い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たことがある、又はロゴを見たことがある）</a:t>
            </a:r>
          </a:p>
        </p:txBody>
      </p:sp>
    </p:spTree>
    <p:extLst>
      <p:ext uri="{BB962C8B-B14F-4D97-AF65-F5344CB8AC3E}">
        <p14:creationId xmlns:p14="http://schemas.microsoft.com/office/powerpoint/2010/main" val="181140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1CF9E74-F0EF-47C5-89D6-B0A90BF3A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656973"/>
            <a:ext cx="9906000" cy="330403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6CE73D9-EDDB-4CA3-AE4E-88727E8F4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832" y="1652639"/>
            <a:ext cx="7925487" cy="158509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意識度（性別・年齢別）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10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9470" y="3841163"/>
            <a:ext cx="844362" cy="276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9470" y="4368703"/>
            <a:ext cx="844362" cy="295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9470" y="4924791"/>
            <a:ext cx="844362" cy="305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9470" y="5489243"/>
            <a:ext cx="844362" cy="286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470" y="5990301"/>
            <a:ext cx="844362" cy="324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99466" y="605354"/>
            <a:ext cx="9706534" cy="62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○男女別では、女性の意識度が高い傾向にある。</a:t>
            </a:r>
            <a:endParaRPr lang="en-US" altLang="ja-JP" sz="16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</a:t>
            </a:r>
            <a:r>
              <a:rPr lang="en-US" altLang="ja-JP" sz="1600" dirty="0">
                <a:latin typeface="+mn-ea"/>
              </a:rPr>
              <a:t> 50</a:t>
            </a:r>
            <a:r>
              <a:rPr lang="ja-JP" altLang="en-US" sz="1600" dirty="0">
                <a:latin typeface="+mn-ea"/>
              </a:rPr>
              <a:t>歳代を除き、意識度は</a:t>
            </a:r>
            <a:r>
              <a:rPr lang="en-US" altLang="ja-JP" sz="1600" dirty="0">
                <a:latin typeface="+mn-ea"/>
              </a:rPr>
              <a:t>70</a:t>
            </a:r>
            <a:r>
              <a:rPr lang="ja-JP" altLang="en-US" sz="1600" dirty="0">
                <a:latin typeface="+mn-ea"/>
              </a:rPr>
              <a:t>％を超えている。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7E057A-E127-4E9F-AC75-D2A8140ABB38}"/>
              </a:ext>
            </a:extLst>
          </p:cNvPr>
          <p:cNvSpPr txBox="1"/>
          <p:nvPr/>
        </p:nvSpPr>
        <p:spPr>
          <a:xfrm>
            <a:off x="199982" y="1241364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意識度（性別）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4ED07C-DB73-49A4-8CDB-CC150415912D}"/>
              </a:ext>
            </a:extLst>
          </p:cNvPr>
          <p:cNvSpPr txBox="1"/>
          <p:nvPr/>
        </p:nvSpPr>
        <p:spPr>
          <a:xfrm>
            <a:off x="469831" y="1666603"/>
            <a:ext cx="323165" cy="454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男　性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7D606DF-1CA7-4312-AD29-7EE541369137}"/>
              </a:ext>
            </a:extLst>
          </p:cNvPr>
          <p:cNvSpPr txBox="1"/>
          <p:nvPr/>
        </p:nvSpPr>
        <p:spPr>
          <a:xfrm>
            <a:off x="469831" y="2284503"/>
            <a:ext cx="323165" cy="45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女　性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A127E4-EC50-42F7-B175-56A2D4B816F6}"/>
              </a:ext>
            </a:extLst>
          </p:cNvPr>
          <p:cNvSpPr txBox="1"/>
          <p:nvPr/>
        </p:nvSpPr>
        <p:spPr>
          <a:xfrm>
            <a:off x="95313" y="3150892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意識度（年齢別）</a:t>
            </a:r>
          </a:p>
        </p:txBody>
      </p:sp>
    </p:spTree>
    <p:extLst>
      <p:ext uri="{BB962C8B-B14F-4D97-AF65-F5344CB8AC3E}">
        <p14:creationId xmlns:p14="http://schemas.microsoft.com/office/powerpoint/2010/main" val="280219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68E03E3-7188-4C1E-867A-9A8A59DBE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912" y="1814718"/>
            <a:ext cx="4755292" cy="534055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55DE200-2900-42DA-B797-6DC91CFE9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86" y="1814718"/>
            <a:ext cx="4663844" cy="534055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441" y="819585"/>
            <a:ext cx="9798559" cy="708100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〇どういった団体等が行う取組みに興味があるかについては、「市町村」、「大阪府庁」、 「国」 、「企業」の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割合が高い。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を広めるため大阪府に期待する取組みは、「情報提供・広報活動」、 「イベント・セミナーの開催」 、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「具体的な行動を考えるためのヒントの提示」の割合が高い。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5650" y="1816795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3">
                    <a:lumMod val="50000"/>
                  </a:schemeClr>
                </a:solidFill>
              </a:rPr>
              <a:t>■どういった団体等が行う取組みに興味があるか</a:t>
            </a:r>
          </a:p>
        </p:txBody>
      </p:sp>
    </p:spTree>
    <p:extLst>
      <p:ext uri="{BB962C8B-B14F-4D97-AF65-F5344CB8AC3E}">
        <p14:creationId xmlns:p14="http://schemas.microsoft.com/office/powerpoint/2010/main" val="31932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4206" y="636701"/>
            <a:ext cx="9693105" cy="6444583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00" dirty="0"/>
          </a:p>
        </p:txBody>
      </p:sp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を意識して行動していること（主な意見）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362936" y="1012059"/>
            <a:ext cx="4771531" cy="56217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会社や自宅の近くへの買い物は、車を使用せずに自転車や徒歩で移動する。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エアコンや、冷暖房機器を、必要以上に使用することを控える。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会社や自宅での、照明機器の無駄な使用を控える。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長距離移動は、なるべく公共交通機関を使うようにしている。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すぐに捨てずに再利用する。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ごみの分別を徹底する。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マイバッグ、マイボトル、マイ箸を持参する。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安易に使い捨てのものを購入しない。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フリーマーケットやリサイクルショップを活用する。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環境に配慮された商品を購入する。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普段の買い物でも、消費期限の早いものから買うようにする。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食べ物は残さず食べる。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5040263" y="1004202"/>
            <a:ext cx="4771531" cy="51909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地産地消を心掛ける。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不要なカトラリーなどを断る。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誰に対しても、敬意を持って接する。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自治会活動での清掃など、地域の活動に参加する。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ものを大事に使う。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衝動買いをしない。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健康維持のために、運動と食事に気を配る。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多様性を重んじる。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安全運転を心がける。（エコドライブ）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なるべく簡易包装にしてゴミを減らす。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食品ロスを防ぐために、買い物に行く前に、冷蔵庫を常にチェックしている。 　　　　　　　　　等</a:t>
            </a:r>
          </a:p>
        </p:txBody>
      </p:sp>
    </p:spTree>
    <p:extLst>
      <p:ext uri="{BB962C8B-B14F-4D97-AF65-F5344CB8AC3E}">
        <p14:creationId xmlns:p14="http://schemas.microsoft.com/office/powerpoint/2010/main" val="96680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5DA74A3-68AA-4FAA-B595-1907D3D60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9" y="1429455"/>
            <a:ext cx="9626418" cy="510279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認知度（大阪）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68791" y="763505"/>
            <a:ext cx="6065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府民全体の認知度は、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87.1%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年３月時点）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7724" y="6611552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en-US" altLang="ja-JP" sz="1400" dirty="0"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という言葉を聞いたことがある、または、ロゴを見たことがある」の合計を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　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の認知度としている。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383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3D04482-8A96-4831-BD0B-039895F47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03" y="1215083"/>
            <a:ext cx="8425402" cy="579779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0524" y="804886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の認知度の内訳をみると、「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を知っている」の割合が高まっている。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313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26831E1-E9F0-4F7E-8A83-AA70170AB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650" y="1256866"/>
            <a:ext cx="4871126" cy="565757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FFA0C3E-AEDA-429B-93C5-BF64B3B84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99" y="1289345"/>
            <a:ext cx="4999153" cy="601117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7005"/>
            <a:ext cx="9906000" cy="47234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81829" y="3889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3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8440"/>
            <a:ext cx="9602338" cy="451813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歳代を除き、認知度が</a:t>
            </a:r>
            <a:r>
              <a:rPr lang="en-US" altLang="ja-JP" sz="1400" dirty="0">
                <a:latin typeface="+mn-ea"/>
              </a:rPr>
              <a:t>80%</a:t>
            </a:r>
            <a:r>
              <a:rPr lang="ja-JP" altLang="en-US" sz="1400" dirty="0">
                <a:latin typeface="+mn-ea"/>
              </a:rPr>
              <a:t>を上回っている。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 30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40</a:t>
            </a:r>
            <a:r>
              <a:rPr lang="ja-JP" altLang="en-US" sz="1400" dirty="0">
                <a:latin typeface="+mn-ea"/>
              </a:rPr>
              <a:t>歳代の「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を知っている」と回答した方の割合が、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歳代、 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60</a:t>
            </a:r>
            <a:r>
              <a:rPr lang="ja-JP" altLang="en-US" sz="1400" dirty="0">
                <a:latin typeface="+mn-ea"/>
              </a:rPr>
              <a:t>歳代以上の「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を知っている」と回答した方の割合より高い。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52" y="1902902"/>
            <a:ext cx="210215" cy="907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歳～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352" y="4004872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352" y="5853784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02839" y="2233406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27191" y="4878026"/>
            <a:ext cx="210215" cy="8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84615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92.6%</a:t>
            </a:r>
            <a:endParaRPr kumimoji="1" lang="ja-JP" altLang="en-US" sz="1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97579" y="342896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88.8%</a:t>
            </a:r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73227" y="5355789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90.4%</a:t>
            </a:r>
            <a:endParaRPr kumimoji="1" lang="ja-JP" altLang="en-US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59993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96.9%</a:t>
            </a:r>
            <a:endParaRPr kumimoji="1" lang="ja-JP" altLang="en-US" sz="1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421021" y="443770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87.9%</a:t>
            </a:r>
            <a:endParaRPr kumimoji="1" lang="ja-JP" altLang="en-US" sz="10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591" y="6912899"/>
            <a:ext cx="7098407" cy="297538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E39D0A-29DF-40E8-8E63-A9325E89E5B8}"/>
              </a:ext>
            </a:extLst>
          </p:cNvPr>
          <p:cNvSpPr txBox="1"/>
          <p:nvPr/>
        </p:nvSpPr>
        <p:spPr>
          <a:xfrm>
            <a:off x="4778819" y="327763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87.3%</a:t>
            </a:r>
            <a:endParaRPr kumimoji="1" lang="ja-JP" altLang="en-US" sz="1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F0BF4F-ADF3-4EE3-8D2D-58E32AACC981}"/>
              </a:ext>
            </a:extLst>
          </p:cNvPr>
          <p:cNvSpPr txBox="1"/>
          <p:nvPr/>
        </p:nvSpPr>
        <p:spPr>
          <a:xfrm>
            <a:off x="4763859" y="520445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89.8%</a:t>
            </a:r>
            <a:endParaRPr kumimoji="1" lang="ja-JP" altLang="en-US" sz="1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D366C76-F1C3-4842-9816-AE192F81210C}"/>
              </a:ext>
            </a:extLst>
          </p:cNvPr>
          <p:cNvSpPr txBox="1"/>
          <p:nvPr/>
        </p:nvSpPr>
        <p:spPr>
          <a:xfrm>
            <a:off x="9423278" y="1388542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89.6%</a:t>
            </a:r>
            <a:endParaRPr kumimoji="1" lang="ja-JP" altLang="en-US" sz="1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3E0FDB-3A37-41D7-80F3-FC471D82463C}"/>
              </a:ext>
            </a:extLst>
          </p:cNvPr>
          <p:cNvSpPr txBox="1"/>
          <p:nvPr/>
        </p:nvSpPr>
        <p:spPr>
          <a:xfrm>
            <a:off x="9423278" y="4198241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88.2%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21063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0A606E5-A6C4-4B3D-9E17-6A42B96D4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18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に関心が高まる機会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4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に関心が高まる機会は、「気軽に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を学べるイベント」、「無料で参加できるセミナー」、「行政等が主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err="1">
                <a:latin typeface="+mn-ea"/>
              </a:rPr>
              <a:t>催する</a:t>
            </a:r>
            <a:r>
              <a:rPr lang="ja-JP" altLang="en-US" sz="1400" dirty="0">
                <a:latin typeface="+mn-ea"/>
              </a:rPr>
              <a:t>まちのゴミ拾い活動など、実際に体験できる機会」の割合が高い。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19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C719F52-339A-492A-A8D8-D8DCA9E13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97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を知ったきっかけ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5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を知ったきっかけは、 「テレビ・ラジオ」が最も高く、次いで「ニュースサイト・ニュースアプリ」が高い。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778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9DA0D4C-243C-4DD5-9124-1CB62A24A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69" y="1621711"/>
            <a:ext cx="9681287" cy="537104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大阪で重要だと思うゴール</a:t>
            </a:r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（複数選択可）</a:t>
            </a:r>
            <a:endParaRPr kumimoji="1" lang="zh-TW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6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12947" y="787697"/>
            <a:ext cx="9189552" cy="47076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〇大阪で重要だと思うゴールは、「すべての人に健康と福祉を（ゴール３） 」 、「貧困をなくそう（ゴール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１） 」 、「住み続けられるまちづくりを（ゴール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） 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277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77A66E2-4D89-40A2-BEF4-49220CF2A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433" y="4515356"/>
            <a:ext cx="8900931" cy="26215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92A956F-B2B3-49A4-B501-5BF613BB5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76" y="2003071"/>
            <a:ext cx="8900931" cy="190821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行動憲章認知度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7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594" y="4146024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行動憲章の趣旨への賛同率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行動憲章の認知度は、</a:t>
            </a:r>
            <a:r>
              <a:rPr lang="en-US" altLang="ja-JP" sz="1400" dirty="0">
                <a:latin typeface="+mn-ea"/>
              </a:rPr>
              <a:t>33.7%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行動憲章の趣旨への賛同率は、</a:t>
            </a:r>
            <a:r>
              <a:rPr lang="en-US" altLang="ja-JP" sz="1400" dirty="0">
                <a:latin typeface="+mn-ea"/>
              </a:rPr>
              <a:t>52.3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5477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E910F1-B93A-4EE5-AFAA-D2C8ABDF8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91" y="4417456"/>
            <a:ext cx="8821677" cy="259712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DEB13D7-2EEA-42C9-A96D-DB65FE9BB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45" y="1934412"/>
            <a:ext cx="8907028" cy="190211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私の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宣言プロジェクト認知度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8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4007835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宣言プロジェクトへの参加意思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宣言プロジェクトの認知度は、</a:t>
            </a:r>
            <a:r>
              <a:rPr lang="en-US" altLang="ja-JP" sz="1400" dirty="0">
                <a:latin typeface="+mn-ea"/>
              </a:rPr>
              <a:t>31.0%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宣言プロジェクに参加したいと思う方は、</a:t>
            </a:r>
            <a:r>
              <a:rPr lang="en-US" altLang="ja-JP" sz="1400" dirty="0">
                <a:latin typeface="+mn-ea"/>
              </a:rPr>
              <a:t> 22.2 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368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1110</Words>
  <Application>Microsoft Office PowerPoint</Application>
  <PresentationFormat>ユーザー設定</PresentationFormat>
  <Paragraphs>111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2022-09-21T01:07:55Z</dcterms:created>
  <dcterms:modified xsi:type="dcterms:W3CDTF">2024-06-04T10:40:33Z</dcterms:modified>
</cp:coreProperties>
</file>