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Lst>
  <p:notesMasterIdLst>
    <p:notesMasterId r:id="rId23"/>
  </p:notesMasterIdLst>
  <p:sldIdLst>
    <p:sldId id="339" r:id="rId2"/>
    <p:sldId id="305" r:id="rId3"/>
    <p:sldId id="310" r:id="rId4"/>
    <p:sldId id="325" r:id="rId5"/>
    <p:sldId id="330" r:id="rId6"/>
    <p:sldId id="336" r:id="rId7"/>
    <p:sldId id="337" r:id="rId8"/>
    <p:sldId id="338" r:id="rId9"/>
    <p:sldId id="332" r:id="rId10"/>
    <p:sldId id="321" r:id="rId11"/>
    <p:sldId id="323" r:id="rId12"/>
    <p:sldId id="334" r:id="rId13"/>
    <p:sldId id="331" r:id="rId14"/>
    <p:sldId id="335" r:id="rId15"/>
    <p:sldId id="289" r:id="rId16"/>
    <p:sldId id="306" r:id="rId17"/>
    <p:sldId id="311" r:id="rId18"/>
    <p:sldId id="319" r:id="rId19"/>
    <p:sldId id="318" r:id="rId20"/>
    <p:sldId id="314" r:id="rId21"/>
    <p:sldId id="312" r:id="rId22"/>
  </p:sldIdLst>
  <p:sldSz cx="99060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357" autoAdjust="0"/>
  </p:normalViewPr>
  <p:slideViewPr>
    <p:cSldViewPr snapToGrid="0" showGuides="1">
      <p:cViewPr varScale="1">
        <p:scale>
          <a:sx n="71" d="100"/>
          <a:sy n="71" d="100"/>
        </p:scale>
        <p:origin x="12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2022/12/2</a:t>
            </a:fld>
            <a:endParaRPr kumimoji="1" lang="ja-JP" altLang="en-US"/>
          </a:p>
        </p:txBody>
      </p:sp>
      <p:sp>
        <p:nvSpPr>
          <p:cNvPr id="4" name="スライド イメージ プレースホルダー 3"/>
          <p:cNvSpPr>
            <a:spLocks noGrp="1" noRot="1" noChangeAspect="1"/>
          </p:cNvSpPr>
          <p:nvPr>
            <p:ph type="sldImg" idx="2"/>
          </p:nvPr>
        </p:nvSpPr>
        <p:spPr>
          <a:xfrm>
            <a:off x="1095375" y="1243013"/>
            <a:ext cx="46164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78222"/>
            <a:ext cx="8420100"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781306"/>
            <a:ext cx="74295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6150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AAF079-9333-4938-BEC4-B6AB0F987CBD}" type="datetime1">
              <a:rPr kumimoji="1" lang="ja-JP" altLang="en-US" smtClean="0"/>
              <a:t>2022/12/2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69579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83297"/>
            <a:ext cx="2135981"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83297"/>
            <a:ext cx="6284119"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3DF368-F80A-45E5-A0FC-B7931D351735}" type="datetime1">
              <a:rPr kumimoji="1" lang="ja-JP" altLang="en-US" smtClean="0"/>
              <a:t>2022/12/2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9127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26071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94832"/>
            <a:ext cx="8543925"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817877"/>
            <a:ext cx="8543925"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422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D2FEF4-F996-4925-990D-10D8305610D6}" type="datetime1">
              <a:rPr kumimoji="1" lang="ja-JP" altLang="en-US" smtClean="0"/>
              <a:t>2022/12/2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3359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83300"/>
            <a:ext cx="8543925"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764832"/>
            <a:ext cx="4190702"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629749"/>
            <a:ext cx="4190702"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764832"/>
            <a:ext cx="4211340"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629749"/>
            <a:ext cx="4211340"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A4F168-2FE4-4DB6-B7F5-4E333715E1F5}" type="datetime1">
              <a:rPr kumimoji="1" lang="ja-JP" altLang="en-US" smtClean="0"/>
              <a:t>2022/12/2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6089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0CA839-F110-40EA-BBD2-2D14D396702C}" type="datetime1">
              <a:rPr kumimoji="1" lang="ja-JP" altLang="en-US" smtClean="0"/>
              <a:t>2022/12/2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04208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2A5D-1070-4985-BB3E-10A9FC6D4507}" type="datetime1">
              <a:rPr kumimoji="1" lang="ja-JP" altLang="en-US" smtClean="0"/>
              <a:t>2022/12/2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35953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79954"/>
            <a:ext cx="3194943"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1036571"/>
            <a:ext cx="5014913"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159794"/>
            <a:ext cx="3194943"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3AD25C-54C3-4478-8F29-69E0612A9371}" type="datetime1">
              <a:rPr kumimoji="1" lang="ja-JP" altLang="en-US" smtClean="0"/>
              <a:t>2022/12/2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6762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79954"/>
            <a:ext cx="3194943"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1036571"/>
            <a:ext cx="5014913"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9" y="2159794"/>
            <a:ext cx="3194943"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C8CF6-39F4-4AA6-99F9-A7EA700326B3}" type="datetime1">
              <a:rPr kumimoji="1" lang="ja-JP" altLang="en-US" smtClean="0"/>
              <a:t>2022/12/2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95115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83300"/>
            <a:ext cx="8543925"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916484"/>
            <a:ext cx="8543925"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672699"/>
            <a:ext cx="222885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31DDF8A9-5178-434A-87B5-6A444874AE77}" type="datetime1">
              <a:rPr kumimoji="1" lang="ja-JP" altLang="en-US" smtClean="0"/>
              <a:t>2022/12/2</a:t>
            </a:fld>
            <a:endParaRPr kumimoji="1" lang="ja-JP" altLang="en-US"/>
          </a:p>
        </p:txBody>
      </p:sp>
      <p:sp>
        <p:nvSpPr>
          <p:cNvPr id="5" name="Footer Placeholder 4"/>
          <p:cNvSpPr>
            <a:spLocks noGrp="1"/>
          </p:cNvSpPr>
          <p:nvPr>
            <p:ph type="ftr" sz="quarter" idx="3"/>
          </p:nvPr>
        </p:nvSpPr>
        <p:spPr>
          <a:xfrm>
            <a:off x="3281364" y="6672699"/>
            <a:ext cx="3343275"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9"/>
            <a:ext cx="222885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1470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578325"/>
            <a:ext cx="9906000" cy="157930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ja-JP" altLang="en-US" sz="2800" b="1" dirty="0" smtClean="0">
                <a:solidFill>
                  <a:schemeClr val="bg1"/>
                </a:solidFill>
                <a:latin typeface="Meiryo UI" panose="020B0604030504040204" pitchFamily="50" charset="-128"/>
                <a:ea typeface="Meiryo UI" panose="020B0604030504040204" pitchFamily="50" charset="-128"/>
              </a:rPr>
              <a:t>令和</a:t>
            </a:r>
            <a:r>
              <a:rPr kumimoji="1" lang="en-US" altLang="ja-JP" sz="2800" b="1" dirty="0" smtClean="0">
                <a:solidFill>
                  <a:schemeClr val="bg1"/>
                </a:solidFill>
                <a:latin typeface="Meiryo UI" panose="020B0604030504040204" pitchFamily="50" charset="-128"/>
                <a:ea typeface="Meiryo UI" panose="020B0604030504040204" pitchFamily="50" charset="-128"/>
              </a:rPr>
              <a:t>4</a:t>
            </a:r>
            <a:r>
              <a:rPr kumimoji="1" lang="ja-JP" altLang="en-US" sz="2800" b="1" dirty="0" smtClean="0">
                <a:solidFill>
                  <a:schemeClr val="bg1"/>
                </a:solidFill>
                <a:latin typeface="Meiryo UI" panose="020B0604030504040204" pitchFamily="50" charset="-128"/>
                <a:ea typeface="Meiryo UI" panose="020B0604030504040204" pitchFamily="50" charset="-128"/>
              </a:rPr>
              <a:t>年度</a:t>
            </a:r>
            <a:endParaRPr kumimoji="1" lang="en-US" altLang="ja-JP" sz="2800" b="1" dirty="0" smtClean="0">
              <a:solidFill>
                <a:schemeClr val="bg1"/>
              </a:solidFill>
              <a:latin typeface="Meiryo UI" panose="020B0604030504040204" pitchFamily="50" charset="-128"/>
              <a:ea typeface="Meiryo UI" panose="020B0604030504040204" pitchFamily="50" charset="-128"/>
            </a:endParaRPr>
          </a:p>
          <a:p>
            <a:pPr algn="ctr">
              <a:lnSpc>
                <a:spcPct val="150000"/>
              </a:lnSpc>
            </a:pPr>
            <a:r>
              <a:rPr kumimoji="1" lang="ja-JP" altLang="en-US" sz="2800" b="1" dirty="0" smtClean="0">
                <a:solidFill>
                  <a:schemeClr val="bg1"/>
                </a:solidFill>
                <a:latin typeface="Meiryo UI" panose="020B0604030504040204" pitchFamily="50" charset="-128"/>
                <a:ea typeface="Meiryo UI" panose="020B0604030504040204" pitchFamily="50" charset="-128"/>
              </a:rPr>
              <a:t>第１回　大阪府</a:t>
            </a:r>
            <a:r>
              <a:rPr kumimoji="1" lang="en-US" altLang="ja-JP" sz="2800" b="1" dirty="0" smtClean="0">
                <a:latin typeface="Meiryo UI" panose="020B0604030504040204" pitchFamily="50" charset="-128"/>
                <a:ea typeface="Meiryo UI" panose="020B0604030504040204" pitchFamily="50" charset="-128"/>
              </a:rPr>
              <a:t>SDGs</a:t>
            </a:r>
            <a:r>
              <a:rPr kumimoji="1" lang="ja-JP" altLang="en-US" sz="2800" b="1" dirty="0" smtClean="0">
                <a:latin typeface="Meiryo UI" panose="020B0604030504040204" pitchFamily="50" charset="-128"/>
                <a:ea typeface="Meiryo UI" panose="020B0604030504040204" pitchFamily="50" charset="-128"/>
              </a:rPr>
              <a:t>有識者会議</a:t>
            </a:r>
            <a:endParaRPr kumimoji="1" lang="en-US" altLang="ja-JP" sz="2800" b="1"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017520" y="5146117"/>
            <a:ext cx="3870960" cy="707886"/>
          </a:xfrm>
          <a:prstGeom prst="rect">
            <a:avLst/>
          </a:prstGeom>
          <a:noFill/>
        </p:spPr>
        <p:txBody>
          <a:bodyPr wrap="square" rtlCol="0">
            <a:spAutoFit/>
          </a:bodyPr>
          <a:lstStyle/>
          <a:p>
            <a:pPr algn="ct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2000" b="1" dirty="0" smtClean="0">
                <a:latin typeface="Meiryo UI" panose="020B0604030504040204" pitchFamily="50" charset="-128"/>
                <a:ea typeface="Meiryo UI" panose="020B0604030504040204" pitchFamily="50" charset="-128"/>
              </a:rPr>
              <a:t>企画室　推進課</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017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2896563" y="3201287"/>
            <a:ext cx="2018615" cy="143720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142032" y="858141"/>
            <a:ext cx="9561375" cy="5808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ステークホルダー</a:t>
            </a:r>
            <a:r>
              <a:rPr kumimoji="1" lang="ja-JP" altLang="en-US" sz="1400" dirty="0" smtClean="0">
                <a:solidFill>
                  <a:schemeClr val="tx1"/>
                </a:solidFill>
                <a:latin typeface="Meiryo UI" panose="020B0604030504040204" pitchFamily="50" charset="-128"/>
                <a:ea typeface="Meiryo UI" panose="020B0604030504040204" pitchFamily="50" charset="-128"/>
              </a:rPr>
              <a:t>同士が</a:t>
            </a:r>
            <a:r>
              <a:rPr kumimoji="1" lang="ja-JP" altLang="en-US" sz="1400" dirty="0">
                <a:solidFill>
                  <a:schemeClr val="tx1"/>
                </a:solidFill>
                <a:latin typeface="Meiryo UI" panose="020B0604030504040204" pitchFamily="50" charset="-128"/>
                <a:ea typeface="Meiryo UI" panose="020B0604030504040204" pitchFamily="50" charset="-128"/>
              </a:rPr>
              <a:t>連携し、具体的な行動につなげていくきっかけづくり</a:t>
            </a:r>
            <a:r>
              <a:rPr kumimoji="1" lang="ja-JP" altLang="en-US" sz="1400" dirty="0" smtClean="0">
                <a:solidFill>
                  <a:schemeClr val="tx1"/>
                </a:solidFill>
                <a:latin typeface="Meiryo UI" panose="020B0604030504040204" pitchFamily="50" charset="-128"/>
                <a:ea typeface="Meiryo UI" panose="020B0604030504040204" pitchFamily="50" charset="-128"/>
              </a:rPr>
              <a:t>を行うことを目的に、市町村と企業のマッチングをサポート</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①市町村</a:t>
            </a:r>
            <a:r>
              <a:rPr kumimoji="1" lang="ja-JP" altLang="en-US" sz="1400" dirty="0">
                <a:solidFill>
                  <a:schemeClr val="tx1"/>
                </a:solidFill>
                <a:latin typeface="Meiryo UI" panose="020B0604030504040204" pitchFamily="50" charset="-128"/>
                <a:ea typeface="Meiryo UI" panose="020B0604030504040204" pitchFamily="50" charset="-128"/>
              </a:rPr>
              <a:t>課題提示型</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と</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②企業</a:t>
            </a:r>
            <a:r>
              <a:rPr kumimoji="1" lang="ja-JP" altLang="en-US" sz="1400" dirty="0">
                <a:solidFill>
                  <a:schemeClr val="tx1"/>
                </a:solidFill>
                <a:latin typeface="Meiryo UI" panose="020B0604030504040204" pitchFamily="50" charset="-128"/>
                <a:ea typeface="Meiryo UI" panose="020B0604030504040204" pitchFamily="50" charset="-128"/>
              </a:rPr>
              <a:t>ノウハウ</a:t>
            </a:r>
            <a:r>
              <a:rPr kumimoji="1" lang="ja-JP" altLang="en-US" sz="1400" dirty="0" smtClean="0">
                <a:solidFill>
                  <a:schemeClr val="tx1"/>
                </a:solidFill>
                <a:latin typeface="Meiryo UI" panose="020B0604030504040204" pitchFamily="50" charset="-128"/>
                <a:ea typeface="Meiryo UI" panose="020B0604030504040204" pitchFamily="50" charset="-128"/>
              </a:rPr>
              <a:t>提案型</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種類のマッチング機会を創出しその効果を検証中</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61808" y="1884188"/>
            <a:ext cx="9744191"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R4</a:t>
            </a:r>
            <a:r>
              <a:rPr kumimoji="1" lang="ja-JP" altLang="en-US" sz="1200" dirty="0" smtClean="0">
                <a:latin typeface="Meiryo UI" panose="020B0604030504040204" pitchFamily="50" charset="-128"/>
                <a:ea typeface="Meiryo UI" panose="020B0604030504040204" pitchFamily="50" charset="-128"/>
              </a:rPr>
              <a:t>年度は、企業</a:t>
            </a:r>
            <a:r>
              <a:rPr kumimoji="1" lang="ja-JP" altLang="en-US" sz="1200" dirty="0">
                <a:latin typeface="Meiryo UI" panose="020B0604030504040204" pitchFamily="50" charset="-128"/>
                <a:ea typeface="Meiryo UI" panose="020B0604030504040204" pitchFamily="50" charset="-128"/>
              </a:rPr>
              <a:t>集客の強みがある大阪商工会議所と連携し、市町村が企業に対して課題を提示し、課題解決が可能な企業との</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マッチング会を開催</a:t>
            </a:r>
            <a:endParaRPr kumimoji="1" lang="en-US" altLang="ja-JP" sz="1200" dirty="0">
              <a:latin typeface="Meiryo UI" panose="020B0604030504040204" pitchFamily="50" charset="-128"/>
              <a:ea typeface="Meiryo UI" panose="020B0604030504040204" pitchFamily="50" charset="-128"/>
            </a:endParaRPr>
          </a:p>
        </p:txBody>
      </p:sp>
      <p:sp>
        <p:nvSpPr>
          <p:cNvPr id="26" name="角丸四角形 25"/>
          <p:cNvSpPr/>
          <p:nvPr/>
        </p:nvSpPr>
        <p:spPr>
          <a:xfrm>
            <a:off x="214170" y="2921385"/>
            <a:ext cx="4932695" cy="1872829"/>
          </a:xfrm>
          <a:prstGeom prst="roundRect">
            <a:avLst>
              <a:gd name="adj" fmla="val 56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84176" y="3205892"/>
            <a:ext cx="1948988" cy="14326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4571898" y="3770502"/>
            <a:ext cx="1561097" cy="1208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621" y="3711168"/>
            <a:ext cx="1447778" cy="759313"/>
          </a:xfrm>
          <a:prstGeom prst="rect">
            <a:avLst/>
          </a:prstGeom>
        </p:spPr>
      </p:pic>
      <p:sp>
        <p:nvSpPr>
          <p:cNvPr id="46" name="テキスト ボックス 45"/>
          <p:cNvSpPr txBox="1"/>
          <p:nvPr/>
        </p:nvSpPr>
        <p:spPr>
          <a:xfrm>
            <a:off x="240235" y="2912258"/>
            <a:ext cx="835485"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マッチング会</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57" name="楕円 56"/>
          <p:cNvSpPr/>
          <p:nvPr/>
        </p:nvSpPr>
        <p:spPr>
          <a:xfrm>
            <a:off x="7468135" y="3151126"/>
            <a:ext cx="2044331" cy="157318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5522178" y="2894913"/>
            <a:ext cx="1534380" cy="1899300"/>
          </a:xfrm>
          <a:prstGeom prst="roundRect">
            <a:avLst>
              <a:gd name="adj" fmla="val 85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0" name="左右矢印 59"/>
          <p:cNvSpPr/>
          <p:nvPr/>
        </p:nvSpPr>
        <p:spPr>
          <a:xfrm>
            <a:off x="8061175" y="4078122"/>
            <a:ext cx="709401" cy="380825"/>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335" y="3830942"/>
            <a:ext cx="609941" cy="609941"/>
          </a:xfrm>
          <a:prstGeom prst="rect">
            <a:avLst/>
          </a:prstGeom>
        </p:spPr>
      </p:pic>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8135" y="3818814"/>
            <a:ext cx="657477" cy="657477"/>
          </a:xfrm>
          <a:prstGeom prst="rect">
            <a:avLst/>
          </a:prstGeom>
        </p:spPr>
      </p:pic>
      <p:pic>
        <p:nvPicPr>
          <p:cNvPr id="64" name="図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5622" y="3334754"/>
            <a:ext cx="714944" cy="607956"/>
          </a:xfrm>
          <a:prstGeom prst="rect">
            <a:avLst/>
          </a:prstGeom>
        </p:spPr>
      </p:pic>
      <p:pic>
        <p:nvPicPr>
          <p:cNvPr id="65" name="図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5531" y="3679449"/>
            <a:ext cx="462171" cy="462171"/>
          </a:xfrm>
          <a:prstGeom prst="rect">
            <a:avLst/>
          </a:prstGeom>
        </p:spPr>
      </p:pic>
      <p:grpSp>
        <p:nvGrpSpPr>
          <p:cNvPr id="7" name="グループ化 6"/>
          <p:cNvGrpSpPr/>
          <p:nvPr/>
        </p:nvGrpSpPr>
        <p:grpSpPr>
          <a:xfrm>
            <a:off x="6753702" y="3730139"/>
            <a:ext cx="818820" cy="725725"/>
            <a:chOff x="7281590" y="4127864"/>
            <a:chExt cx="818820" cy="725725"/>
          </a:xfrm>
        </p:grpSpPr>
        <p:sp>
          <p:nvSpPr>
            <p:cNvPr id="66" name="二等辺三角形 65"/>
            <p:cNvSpPr/>
            <p:nvPr/>
          </p:nvSpPr>
          <p:spPr>
            <a:xfrm rot="3725802">
              <a:off x="7571640" y="4295381"/>
              <a:ext cx="696287" cy="3612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p:cNvSpPr/>
            <p:nvPr/>
          </p:nvSpPr>
          <p:spPr>
            <a:xfrm rot="14657348">
              <a:off x="7365835" y="4363092"/>
              <a:ext cx="406252" cy="57474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テキスト ボックス 67"/>
          <p:cNvSpPr txBox="1"/>
          <p:nvPr/>
        </p:nvSpPr>
        <p:spPr>
          <a:xfrm>
            <a:off x="7563611" y="3045950"/>
            <a:ext cx="1797331" cy="261610"/>
          </a:xfrm>
          <a:prstGeom prst="rect">
            <a:avLst/>
          </a:prstGeom>
          <a:solidFill>
            <a:schemeClr val="bg1"/>
          </a:solidFill>
          <a:ln>
            <a:solidFill>
              <a:schemeClr val="tx1"/>
            </a:solidFill>
          </a:ln>
        </p:spPr>
        <p:txBody>
          <a:bodyPr wrap="square" rtlCol="0">
            <a:spAutoFit/>
          </a:bodyPr>
          <a:lstStyle/>
          <a:p>
            <a:pPr algn="ctr"/>
            <a:r>
              <a:rPr kumimoji="1"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地域の社会課題解決へ</a:t>
            </a:r>
          </a:p>
        </p:txBody>
      </p:sp>
      <p:pic>
        <p:nvPicPr>
          <p:cNvPr id="69" name="図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2408" y="3576312"/>
            <a:ext cx="1364151" cy="1142478"/>
          </a:xfrm>
          <a:prstGeom prst="rect">
            <a:avLst/>
          </a:prstGeom>
        </p:spPr>
      </p:pic>
      <p:sp>
        <p:nvSpPr>
          <p:cNvPr id="70" name="テキスト ボックス 69"/>
          <p:cNvSpPr txBox="1"/>
          <p:nvPr/>
        </p:nvSpPr>
        <p:spPr>
          <a:xfrm>
            <a:off x="5516953" y="2894896"/>
            <a:ext cx="520620" cy="259045"/>
          </a:xfrm>
          <a:prstGeom prst="rect">
            <a:avLst/>
          </a:prstGeom>
          <a:solidFill>
            <a:schemeClr val="bg1"/>
          </a:solidFill>
          <a:ln>
            <a:solidFill>
              <a:schemeClr val="tx1"/>
            </a:solidFill>
          </a:ln>
        </p:spPr>
        <p:txBody>
          <a:bodyPr wrap="square" rtlCol="0">
            <a:spAutoFit/>
          </a:bodyPr>
          <a:lstStyle/>
          <a:p>
            <a:pPr algn="ctr">
              <a:lnSpc>
                <a:spcPts val="1300"/>
              </a:lnSpc>
            </a:pPr>
            <a:r>
              <a:rPr kumimoji="1" lang="ja-JP" altLang="en-US" sz="900" dirty="0">
                <a:latin typeface="Meiryo UI" panose="020B0604030504040204" pitchFamily="50" charset="-128"/>
                <a:ea typeface="Meiryo UI" panose="020B0604030504040204" pitchFamily="50" charset="-128"/>
              </a:rPr>
              <a:t>後日</a:t>
            </a:r>
            <a:endParaRPr kumimoji="1" lang="en-US" altLang="ja-JP" sz="900" dirty="0">
              <a:latin typeface="Meiryo UI" panose="020B0604030504040204" pitchFamily="50" charset="-128"/>
              <a:ea typeface="Meiryo UI" panose="020B0604030504040204" pitchFamily="50" charset="-128"/>
            </a:endParaRPr>
          </a:p>
        </p:txBody>
      </p:sp>
      <p:sp>
        <p:nvSpPr>
          <p:cNvPr id="76" name="右矢印 75"/>
          <p:cNvSpPr/>
          <p:nvPr/>
        </p:nvSpPr>
        <p:spPr>
          <a:xfrm>
            <a:off x="2501148" y="3229489"/>
            <a:ext cx="323299" cy="1330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図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760" y="3570547"/>
            <a:ext cx="1184545" cy="1184545"/>
          </a:xfrm>
          <a:prstGeom prst="rect">
            <a:avLst/>
          </a:prstGeom>
        </p:spPr>
      </p:pic>
      <p:sp>
        <p:nvSpPr>
          <p:cNvPr id="55" name="テキスト ボックス 54"/>
          <p:cNvSpPr txBox="1"/>
          <p:nvPr/>
        </p:nvSpPr>
        <p:spPr>
          <a:xfrm>
            <a:off x="406908" y="3250078"/>
            <a:ext cx="1873948" cy="374461"/>
          </a:xfrm>
          <a:prstGeom prst="rect">
            <a:avLst/>
          </a:prstGeom>
          <a:noFill/>
        </p:spPr>
        <p:txBody>
          <a:bodyPr wrap="square" rtlCol="0">
            <a:spAutoFit/>
          </a:bodyPr>
          <a:lstStyle/>
          <a:p>
            <a:pPr algn="ctr">
              <a:lnSpc>
                <a:spcPts val="1100"/>
              </a:lnSpc>
            </a:pPr>
            <a:r>
              <a:rPr lang="ja-JP" altLang="en-US" sz="1000" b="1" kern="0" dirty="0">
                <a:latin typeface="Meiryo UI" panose="020B0604030504040204" pitchFamily="50" charset="-128"/>
                <a:ea typeface="Meiryo UI" panose="020B0604030504040204" pitchFamily="50" charset="-128"/>
              </a:rPr>
              <a:t>①市町村が中小企業に対して</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r>
              <a:rPr lang="ja-JP" altLang="en-US" sz="1000" b="1" kern="0" dirty="0">
                <a:latin typeface="Meiryo UI" panose="020B0604030504040204" pitchFamily="50" charset="-128"/>
                <a:ea typeface="Meiryo UI" panose="020B0604030504040204" pitchFamily="50" charset="-128"/>
              </a:rPr>
              <a:t>解決したい課題等をプレゼン</a:t>
            </a:r>
            <a:endParaRPr lang="en-US" altLang="ja-JP" sz="1000" b="1" kern="0" dirty="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2920705" y="3298724"/>
            <a:ext cx="1873948" cy="515526"/>
          </a:xfrm>
          <a:prstGeom prst="rect">
            <a:avLst/>
          </a:prstGeom>
          <a:noFill/>
        </p:spPr>
        <p:txBody>
          <a:bodyPr wrap="square" rtlCol="0">
            <a:spAutoFit/>
          </a:bodyPr>
          <a:lstStyle/>
          <a:p>
            <a:pPr algn="ctr">
              <a:lnSpc>
                <a:spcPts val="1100"/>
              </a:lnSpc>
            </a:pPr>
            <a:r>
              <a:rPr lang="ja-JP" altLang="en-US" sz="1000" b="1" kern="0" dirty="0">
                <a:latin typeface="Meiryo UI" panose="020B0604030504040204" pitchFamily="50" charset="-128"/>
                <a:ea typeface="Meiryo UI" panose="020B0604030504040204" pitchFamily="50" charset="-128"/>
              </a:rPr>
              <a:t>②市町村と連携を希望する</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r>
              <a:rPr lang="ja-JP" altLang="en-US" sz="1000" b="1" kern="0" dirty="0">
                <a:latin typeface="Meiryo UI" panose="020B0604030504040204" pitchFamily="50" charset="-128"/>
                <a:ea typeface="Meiryo UI" panose="020B0604030504040204" pitchFamily="50" charset="-128"/>
              </a:rPr>
              <a:t>中小企業が名刺交換</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endParaRPr lang="en-US" altLang="ja-JP" sz="1000" b="1" kern="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385918" y="3143642"/>
            <a:ext cx="1873948" cy="515526"/>
          </a:xfrm>
          <a:prstGeom prst="rect">
            <a:avLst/>
          </a:prstGeom>
          <a:noFill/>
        </p:spPr>
        <p:txBody>
          <a:bodyPr wrap="square" rtlCol="0">
            <a:spAutoFit/>
          </a:bodyPr>
          <a:lstStyle/>
          <a:p>
            <a:pPr algn="ctr">
              <a:lnSpc>
                <a:spcPts val="1100"/>
              </a:lnSpc>
            </a:pPr>
            <a:r>
              <a:rPr lang="ja-JP" altLang="en-US" sz="1000" b="1" kern="0" dirty="0">
                <a:latin typeface="Meiryo UI" panose="020B0604030504040204" pitchFamily="50" charset="-128"/>
                <a:ea typeface="Meiryo UI" panose="020B0604030504040204" pitchFamily="50" charset="-128"/>
              </a:rPr>
              <a:t>③市町村と中小企業が</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r>
              <a:rPr lang="ja-JP" altLang="en-US" sz="1000" b="1" kern="0" dirty="0">
                <a:latin typeface="Meiryo UI" panose="020B0604030504040204" pitchFamily="50" charset="-128"/>
                <a:ea typeface="Meiryo UI" panose="020B0604030504040204" pitchFamily="50" charset="-128"/>
              </a:rPr>
              <a:t>打合せ</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endParaRPr lang="en-US" altLang="ja-JP" sz="1000" b="1" kern="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31221" y="1514372"/>
            <a:ext cx="2066686" cy="338554"/>
          </a:xfrm>
          <a:prstGeom prst="rect">
            <a:avLst/>
          </a:prstGeom>
          <a:noFill/>
          <a:ln>
            <a:solidFill>
              <a:srgbClr val="FFC000"/>
            </a:solidFill>
          </a:ln>
        </p:spPr>
        <p:txBody>
          <a:bodyPr wrap="squar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①市町村課題提示型</a:t>
            </a:r>
          </a:p>
        </p:txBody>
      </p:sp>
      <p:sp>
        <p:nvSpPr>
          <p:cNvPr id="8" name="テキスト ボックス 7"/>
          <p:cNvSpPr txBox="1"/>
          <p:nvPr/>
        </p:nvSpPr>
        <p:spPr>
          <a:xfrm>
            <a:off x="1460459" y="4601046"/>
            <a:ext cx="647624"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市町村</a:t>
            </a:r>
          </a:p>
        </p:txBody>
      </p:sp>
      <p:sp>
        <p:nvSpPr>
          <p:cNvPr id="78" name="テキスト ボックス 77"/>
          <p:cNvSpPr txBox="1"/>
          <p:nvPr/>
        </p:nvSpPr>
        <p:spPr>
          <a:xfrm>
            <a:off x="3137882" y="4430771"/>
            <a:ext cx="647624"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市町村</a:t>
            </a:r>
          </a:p>
        </p:txBody>
      </p:sp>
      <p:sp>
        <p:nvSpPr>
          <p:cNvPr id="81" name="テキスト ボックス 80"/>
          <p:cNvSpPr txBox="1"/>
          <p:nvPr/>
        </p:nvSpPr>
        <p:spPr>
          <a:xfrm>
            <a:off x="4196520" y="4444132"/>
            <a:ext cx="647624"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企業</a:t>
            </a:r>
            <a:endParaRPr kumimoji="1" lang="en-US" altLang="ja-JP" sz="1000" b="1"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6354509" y="4591692"/>
            <a:ext cx="647624"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市町村</a:t>
            </a:r>
          </a:p>
        </p:txBody>
      </p:sp>
      <p:sp>
        <p:nvSpPr>
          <p:cNvPr id="88" name="テキスト ボックス 87"/>
          <p:cNvSpPr txBox="1"/>
          <p:nvPr/>
        </p:nvSpPr>
        <p:spPr>
          <a:xfrm>
            <a:off x="6538842" y="3698822"/>
            <a:ext cx="647624"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企業</a:t>
            </a:r>
            <a:endParaRPr kumimoji="1" lang="en-US" altLang="ja-JP" sz="1000" b="1" dirty="0">
              <a:latin typeface="Meiryo UI" panose="020B0604030504040204" pitchFamily="50" charset="-128"/>
              <a:ea typeface="Meiryo UI" panose="020B0604030504040204" pitchFamily="50" charset="-128"/>
            </a:endParaRPr>
          </a:p>
        </p:txBody>
      </p:sp>
      <p:sp>
        <p:nvSpPr>
          <p:cNvPr id="125" name="テキスト ボックス 124"/>
          <p:cNvSpPr txBox="1"/>
          <p:nvPr/>
        </p:nvSpPr>
        <p:spPr>
          <a:xfrm>
            <a:off x="257286" y="2212581"/>
            <a:ext cx="8113826" cy="261610"/>
          </a:xfrm>
          <a:prstGeom prst="rect">
            <a:avLst/>
          </a:prstGeom>
          <a:noFill/>
          <a:ln>
            <a:solidFill>
              <a:schemeClr val="tx1">
                <a:lumMod val="65000"/>
                <a:lumOff val="35000"/>
              </a:schemeClr>
            </a:solid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開催日：</a:t>
            </a:r>
            <a:r>
              <a:rPr kumimoji="1" lang="en-US" altLang="ja-JP" sz="1100" dirty="0">
                <a:latin typeface="Meiryo UI" panose="020B0604030504040204" pitchFamily="50" charset="-128"/>
                <a:ea typeface="Meiryo UI" panose="020B0604030504040204" pitchFamily="50" charset="-128"/>
              </a:rPr>
              <a:t>R4.9.14</a:t>
            </a:r>
            <a:r>
              <a:rPr kumimoji="1" lang="ja-JP" altLang="en-US" sz="1100" dirty="0">
                <a:latin typeface="Meiryo UI" panose="020B0604030504040204" pitchFamily="50" charset="-128"/>
                <a:ea typeface="Meiryo UI" panose="020B0604030504040204" pitchFamily="50" charset="-128"/>
              </a:rPr>
              <a:t>（水）　課題提示した市町村数：</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市町（枚方市、阪南市、太子町）　参加企業数</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68</a:t>
            </a:r>
            <a:r>
              <a:rPr kumimoji="1" lang="ja-JP" altLang="en-US" sz="1100" dirty="0" smtClean="0">
                <a:latin typeface="Meiryo UI" panose="020B0604030504040204" pitchFamily="50" charset="-128"/>
                <a:ea typeface="Meiryo UI" panose="020B0604030504040204" pitchFamily="50" charset="-128"/>
              </a:rPr>
              <a:t>社</a:t>
            </a:r>
            <a:endParaRPr kumimoji="1" lang="en-US" altLang="ja-JP" sz="11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114636" y="2611016"/>
            <a:ext cx="9744191"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マッチング会のイメージ</a:t>
            </a:r>
            <a:r>
              <a:rPr kumimoji="1" lang="en-US"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9" name="角丸四角形 8"/>
          <p:cNvSpPr/>
          <p:nvPr/>
        </p:nvSpPr>
        <p:spPr>
          <a:xfrm>
            <a:off x="185146" y="4875532"/>
            <a:ext cx="9327319" cy="12156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latin typeface="+mj-ea"/>
                <a:ea typeface="+mj-ea"/>
              </a:rPr>
              <a:t>＜マッチング会開催後の声＞</a:t>
            </a:r>
            <a:endParaRPr kumimoji="1" lang="en-US" altLang="ja-JP" sz="1200" b="1" dirty="0" smtClean="0">
              <a:latin typeface="+mj-ea"/>
              <a:ea typeface="+mj-ea"/>
            </a:endParaRPr>
          </a:p>
          <a:p>
            <a:r>
              <a:rPr kumimoji="1" lang="ja-JP" altLang="en-US" sz="1200" dirty="0" smtClean="0">
                <a:latin typeface="+mj-ea"/>
                <a:ea typeface="+mj-ea"/>
              </a:rPr>
              <a:t>・市町村：市町村単独では繋がることができない企業と関係性を持つことができた。また、他の市町村の取組みを知る機会につながった。</a:t>
            </a:r>
            <a:endParaRPr kumimoji="1" lang="en-US" altLang="ja-JP" sz="1200" dirty="0" smtClean="0">
              <a:latin typeface="+mj-ea"/>
              <a:ea typeface="+mj-ea"/>
            </a:endParaRPr>
          </a:p>
          <a:p>
            <a:r>
              <a:rPr kumimoji="1" lang="ja-JP" altLang="en-US" sz="1200" dirty="0" smtClean="0">
                <a:latin typeface="+mj-ea"/>
              </a:rPr>
              <a:t>・大商：普段聞くことができない市町村の話を聞けて良かった。市町村ごとに特色のある課題を知ることができた。</a:t>
            </a:r>
            <a:endParaRPr kumimoji="1" lang="en-US" altLang="ja-JP" sz="1200" dirty="0" smtClean="0">
              <a:latin typeface="+mj-ea"/>
              <a:ea typeface="+mj-ea"/>
            </a:endParaRPr>
          </a:p>
          <a:p>
            <a:pPr>
              <a:spcBef>
                <a:spcPts val="600"/>
              </a:spcBef>
            </a:pPr>
            <a:r>
              <a:rPr kumimoji="1" lang="ja-JP" altLang="en-US" sz="1200" b="1" dirty="0" smtClean="0">
                <a:latin typeface="+mj-ea"/>
                <a:ea typeface="+mj-ea"/>
              </a:rPr>
              <a:t>＜課題＞</a:t>
            </a:r>
            <a:endParaRPr kumimoji="1" lang="en-US" altLang="ja-JP" sz="1200" b="1" dirty="0" smtClean="0">
              <a:latin typeface="+mj-ea"/>
              <a:ea typeface="+mj-ea"/>
            </a:endParaRPr>
          </a:p>
          <a:p>
            <a:r>
              <a:rPr kumimoji="1" lang="ja-JP" altLang="en-US" sz="1200" dirty="0">
                <a:latin typeface="+mj-ea"/>
              </a:rPr>
              <a:t>・</a:t>
            </a:r>
            <a:r>
              <a:rPr kumimoji="1" lang="en-US" altLang="ja-JP" sz="1200" dirty="0">
                <a:latin typeface="+mj-ea"/>
              </a:rPr>
              <a:t>SDGs</a:t>
            </a:r>
            <a:r>
              <a:rPr kumimoji="1" lang="ja-JP" altLang="en-US" sz="1200" dirty="0">
                <a:latin typeface="+mj-ea"/>
              </a:rPr>
              <a:t>はテーマが広く、対応する企業の業種が</a:t>
            </a:r>
            <a:r>
              <a:rPr kumimoji="1" lang="ja-JP" altLang="en-US" sz="1200" dirty="0" smtClean="0">
                <a:latin typeface="+mj-ea"/>
              </a:rPr>
              <a:t>広がりすぎるため、テーマを絞る必要があった。</a:t>
            </a:r>
            <a:endParaRPr kumimoji="1" lang="en-US" altLang="ja-JP" sz="1200" dirty="0" smtClean="0">
              <a:latin typeface="+mj-ea"/>
            </a:endParaRPr>
          </a:p>
          <a:p>
            <a:r>
              <a:rPr kumimoji="1" lang="ja-JP" altLang="en-US" sz="1200" dirty="0" smtClean="0">
                <a:latin typeface="+mj-ea"/>
                <a:ea typeface="+mj-ea"/>
              </a:rPr>
              <a:t>・市町村アンケートでは、</a:t>
            </a:r>
            <a:r>
              <a:rPr kumimoji="1" lang="ja-JP" altLang="en-US" sz="1200" dirty="0">
                <a:latin typeface="+mj-ea"/>
                <a:ea typeface="+mj-ea"/>
              </a:rPr>
              <a:t>企業と</a:t>
            </a:r>
            <a:r>
              <a:rPr kumimoji="1" lang="ja-JP" altLang="en-US" sz="1200" dirty="0" smtClean="0">
                <a:latin typeface="+mj-ea"/>
                <a:ea typeface="+mj-ea"/>
              </a:rPr>
              <a:t>の連携を望む声が多かったが、実際に参加を希望した市町村は少なかった。</a:t>
            </a:r>
            <a:endParaRPr kumimoji="1" lang="en-US" altLang="ja-JP" sz="1200" dirty="0">
              <a:latin typeface="+mj-ea"/>
              <a:ea typeface="+mj-ea"/>
            </a:endParaRPr>
          </a:p>
        </p:txBody>
      </p:sp>
      <p:sp>
        <p:nvSpPr>
          <p:cNvPr id="11" name="下矢印 10"/>
          <p:cNvSpPr/>
          <p:nvPr/>
        </p:nvSpPr>
        <p:spPr>
          <a:xfrm>
            <a:off x="2578912" y="6177327"/>
            <a:ext cx="4725597" cy="158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1174809" y="6372865"/>
            <a:ext cx="7718188" cy="797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rgbClr val="FF0000"/>
                </a:solidFill>
                <a:latin typeface="+mj-ea"/>
                <a:ea typeface="+mj-ea"/>
              </a:rPr>
              <a:t>現在、参加市町村において連携に向け調整中</a:t>
            </a:r>
            <a:endParaRPr kumimoji="1" lang="en-US" altLang="ja-JP" sz="1400" b="1" dirty="0" smtClean="0">
              <a:solidFill>
                <a:srgbClr val="FF0000"/>
              </a:solidFill>
              <a:latin typeface="+mj-ea"/>
              <a:ea typeface="+mj-ea"/>
            </a:endParaRPr>
          </a:p>
          <a:p>
            <a:pPr algn="ctr"/>
            <a:r>
              <a:rPr kumimoji="1" lang="ja-JP" altLang="en-US" sz="1400" b="1" dirty="0" smtClean="0">
                <a:solidFill>
                  <a:srgbClr val="FF0000"/>
                </a:solidFill>
                <a:latin typeface="+mj-ea"/>
                <a:ea typeface="+mj-ea"/>
              </a:rPr>
              <a:t>参加市町村からは、連携の機会につながったとの声があるため、引き続き本取組みを推進する。</a:t>
            </a:r>
            <a:endParaRPr kumimoji="1" lang="en-US" altLang="ja-JP" sz="1400" b="1" dirty="0" smtClean="0">
              <a:solidFill>
                <a:srgbClr val="FF0000"/>
              </a:solidFill>
              <a:latin typeface="+mj-ea"/>
              <a:ea typeface="+mj-ea"/>
            </a:endParaRPr>
          </a:p>
          <a:p>
            <a:pPr algn="ctr"/>
            <a:r>
              <a:rPr kumimoji="1" lang="ja-JP" altLang="en-US" sz="1400" b="1" dirty="0" smtClean="0">
                <a:solidFill>
                  <a:srgbClr val="FF0000"/>
                </a:solidFill>
                <a:latin typeface="+mj-ea"/>
                <a:ea typeface="+mj-ea"/>
              </a:rPr>
              <a:t>なお、市町村が参加しやすいようプレゼン支援等も検討していく</a:t>
            </a:r>
            <a:endParaRPr kumimoji="1" lang="en-US" altLang="ja-JP" sz="1400" b="1" dirty="0">
              <a:solidFill>
                <a:srgbClr val="FF0000"/>
              </a:solidFill>
              <a:latin typeface="+mj-ea"/>
              <a:ea typeface="+mj-ea"/>
            </a:endParaRPr>
          </a:p>
        </p:txBody>
      </p:sp>
      <p:sp>
        <p:nvSpPr>
          <p:cNvPr id="40" name="正方形/長方形 39"/>
          <p:cNvSpPr/>
          <p:nvPr/>
        </p:nvSpPr>
        <p:spPr>
          <a:xfrm>
            <a:off x="82362" y="329736"/>
            <a:ext cx="9720263" cy="48170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dirty="0" smtClean="0">
                <a:solidFill>
                  <a:prstClr val="white"/>
                </a:solidFill>
                <a:latin typeface="Meiryo UI" panose="020B0604030504040204" pitchFamily="50" charset="-128"/>
                <a:ea typeface="Meiryo UI" panose="020B0604030504040204" pitchFamily="50" charset="-128"/>
              </a:rPr>
              <a:t>ステークホルダー間の連携促進　（</a:t>
            </a:r>
            <a:r>
              <a:rPr kumimoji="1" lang="ja-JP" altLang="en-US" b="1" dirty="0">
                <a:solidFill>
                  <a:prstClr val="white"/>
                </a:solidFill>
                <a:latin typeface="Meiryo UI" panose="020B0604030504040204" pitchFamily="50" charset="-128"/>
                <a:ea typeface="Meiryo UI" panose="020B0604030504040204" pitchFamily="50" charset="-128"/>
              </a:rPr>
              <a:t>市町村</a:t>
            </a:r>
            <a:r>
              <a:rPr kumimoji="1" lang="en-US" altLang="ja-JP" b="1" dirty="0">
                <a:solidFill>
                  <a:prstClr val="white"/>
                </a:solidFill>
                <a:latin typeface="Meiryo UI" panose="020B0604030504040204" pitchFamily="50" charset="-128"/>
                <a:ea typeface="Meiryo UI" panose="020B0604030504040204" pitchFamily="50" charset="-128"/>
              </a:rPr>
              <a:t>×</a:t>
            </a:r>
            <a:r>
              <a:rPr kumimoji="1" lang="ja-JP" altLang="en-US" b="1" dirty="0" smtClean="0">
                <a:solidFill>
                  <a:prstClr val="white"/>
                </a:solidFill>
                <a:latin typeface="Meiryo UI" panose="020B0604030504040204" pitchFamily="50" charset="-128"/>
                <a:ea typeface="Meiryo UI" panose="020B0604030504040204" pitchFamily="50" charset="-128"/>
              </a:rPr>
              <a:t>企業①）</a:t>
            </a:r>
            <a:endParaRPr kumimoji="1" lang="en-US" altLang="ja-JP" b="1" dirty="0">
              <a:solidFill>
                <a:prstClr val="white"/>
              </a:solidFill>
              <a:latin typeface="Meiryo UI" panose="020B0604030504040204" pitchFamily="50" charset="-128"/>
              <a:ea typeface="Meiryo UI" panose="020B0604030504040204" pitchFamily="50" charset="-128"/>
            </a:endParaRPr>
          </a:p>
        </p:txBody>
      </p:sp>
      <p:sp>
        <p:nvSpPr>
          <p:cNvPr id="41"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9</a:t>
            </a:fld>
            <a:endParaRPr kumimoji="1" lang="ja-JP" altLang="en-US"/>
          </a:p>
        </p:txBody>
      </p:sp>
    </p:spTree>
    <p:extLst>
      <p:ext uri="{BB962C8B-B14F-4D97-AF65-F5344CB8AC3E}">
        <p14:creationId xmlns:p14="http://schemas.microsoft.com/office/powerpoint/2010/main" val="1563129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テキスト ボックス 74"/>
          <p:cNvSpPr txBox="1"/>
          <p:nvPr/>
        </p:nvSpPr>
        <p:spPr>
          <a:xfrm>
            <a:off x="133273" y="1340614"/>
            <a:ext cx="946323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宣言プロジェクトに参加する者の中から、市町村との連携を希望する企業等を募集し、企業が持つノウハウ・技術等を提案し、連携を希望する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市町村</a:t>
            </a:r>
            <a:r>
              <a:rPr kumimoji="1" lang="ja-JP" altLang="en-US" sz="1200" dirty="0">
                <a:latin typeface="Meiryo UI" panose="020B0604030504040204" pitchFamily="50" charset="-128"/>
                <a:ea typeface="Meiryo UI" panose="020B0604030504040204" pitchFamily="50" charset="-128"/>
              </a:rPr>
              <a:t>との</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マッチング会を開催</a:t>
            </a:r>
            <a:r>
              <a:rPr kumimoji="1" lang="ja-JP" altLang="en-US" sz="1200" dirty="0" smtClean="0">
                <a:latin typeface="Meiryo UI" panose="020B0604030504040204" pitchFamily="50" charset="-128"/>
                <a:ea typeface="Meiryo UI" panose="020B0604030504040204" pitchFamily="50" charset="-128"/>
              </a:rPr>
              <a:t>予定。（宣言企業は</a:t>
            </a:r>
            <a:r>
              <a:rPr kumimoji="1" lang="en-US" altLang="ja-JP" sz="1200" dirty="0" smtClean="0">
                <a:latin typeface="Meiryo UI" panose="020B0604030504040204" pitchFamily="50" charset="-128"/>
                <a:ea typeface="Meiryo UI" panose="020B0604030504040204" pitchFamily="50" charset="-128"/>
              </a:rPr>
              <a:t>200</a:t>
            </a:r>
            <a:r>
              <a:rPr kumimoji="1" lang="ja-JP" altLang="en-US" sz="1200" dirty="0" smtClean="0">
                <a:latin typeface="Meiryo UI" panose="020B0604030504040204" pitchFamily="50" charset="-128"/>
                <a:ea typeface="Meiryo UI" panose="020B0604030504040204" pitchFamily="50" charset="-128"/>
              </a:rPr>
              <a:t>社以上いるため、モデル事業として</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社程度</a:t>
            </a:r>
            <a:r>
              <a:rPr kumimoji="1"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登壇を想定）</a:t>
            </a:r>
            <a:endParaRPr kumimoji="1" lang="en-US" altLang="ja-JP" sz="1100" b="1" u="sng" dirty="0">
              <a:solidFill>
                <a:srgbClr val="FF0000"/>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133273" y="956641"/>
            <a:ext cx="3397247" cy="338554"/>
          </a:xfrm>
          <a:prstGeom prst="rect">
            <a:avLst/>
          </a:prstGeom>
          <a:noFill/>
          <a:ln>
            <a:solidFill>
              <a:srgbClr val="FFC000"/>
            </a:solidFill>
          </a:ln>
        </p:spPr>
        <p:txBody>
          <a:bodyPr wrap="squar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②企業ノウハウ</a:t>
            </a:r>
            <a:r>
              <a:rPr kumimoji="1" lang="ja-JP" altLang="en-US" sz="1600" b="1" dirty="0" smtClean="0">
                <a:solidFill>
                  <a:srgbClr val="FF0000"/>
                </a:solidFill>
                <a:latin typeface="Meiryo UI" panose="020B0604030504040204" pitchFamily="50" charset="-128"/>
                <a:ea typeface="Meiryo UI" panose="020B0604030504040204" pitchFamily="50" charset="-128"/>
              </a:rPr>
              <a:t>提案型（モデル事業）</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90" name="角丸四角形 89"/>
          <p:cNvSpPr/>
          <p:nvPr/>
        </p:nvSpPr>
        <p:spPr>
          <a:xfrm>
            <a:off x="278594" y="2112798"/>
            <a:ext cx="2342483" cy="1872829"/>
          </a:xfrm>
          <a:prstGeom prst="roundRect">
            <a:avLst>
              <a:gd name="adj" fmla="val 56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353125" y="2397305"/>
            <a:ext cx="1948988" cy="14326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p:cNvSpPr/>
          <p:nvPr/>
        </p:nvSpPr>
        <p:spPr>
          <a:xfrm rot="5400000">
            <a:off x="2073286" y="2921070"/>
            <a:ext cx="1561097" cy="1208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278594" y="2112797"/>
            <a:ext cx="835485"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マッチング会</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99" name="楕円 98"/>
          <p:cNvSpPr/>
          <p:nvPr/>
        </p:nvSpPr>
        <p:spPr>
          <a:xfrm>
            <a:off x="7437084" y="2342539"/>
            <a:ext cx="2044331" cy="157318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p:nvSpPr>
        <p:spPr>
          <a:xfrm>
            <a:off x="3022675" y="2086326"/>
            <a:ext cx="4002833" cy="1899300"/>
          </a:xfrm>
          <a:prstGeom prst="roundRect">
            <a:avLst>
              <a:gd name="adj" fmla="val 85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1" name="左右矢印 100"/>
          <p:cNvSpPr/>
          <p:nvPr/>
        </p:nvSpPr>
        <p:spPr>
          <a:xfrm>
            <a:off x="8030124" y="3269535"/>
            <a:ext cx="709401" cy="380825"/>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pic>
        <p:nvPicPr>
          <p:cNvPr id="102" name="図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7284" y="3022355"/>
            <a:ext cx="609941" cy="609941"/>
          </a:xfrm>
          <a:prstGeom prst="rect">
            <a:avLst/>
          </a:prstGeom>
        </p:spPr>
      </p:pic>
      <p:pic>
        <p:nvPicPr>
          <p:cNvPr id="103" name="図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084" y="3010227"/>
            <a:ext cx="657477" cy="657477"/>
          </a:xfrm>
          <a:prstGeom prst="rect">
            <a:avLst/>
          </a:prstGeom>
        </p:spPr>
      </p:pic>
      <p:pic>
        <p:nvPicPr>
          <p:cNvPr id="104" name="図 1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571" y="2526167"/>
            <a:ext cx="714944" cy="607956"/>
          </a:xfrm>
          <a:prstGeom prst="rect">
            <a:avLst/>
          </a:prstGeom>
        </p:spPr>
      </p:pic>
      <p:pic>
        <p:nvPicPr>
          <p:cNvPr id="105" name="図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4480" y="2870862"/>
            <a:ext cx="462171" cy="462171"/>
          </a:xfrm>
          <a:prstGeom prst="rect">
            <a:avLst/>
          </a:prstGeom>
        </p:spPr>
      </p:pic>
      <p:grpSp>
        <p:nvGrpSpPr>
          <p:cNvPr id="106" name="グループ化 105"/>
          <p:cNvGrpSpPr/>
          <p:nvPr/>
        </p:nvGrpSpPr>
        <p:grpSpPr>
          <a:xfrm>
            <a:off x="6722651" y="2921552"/>
            <a:ext cx="818820" cy="725725"/>
            <a:chOff x="7281590" y="4127864"/>
            <a:chExt cx="818820" cy="725725"/>
          </a:xfrm>
        </p:grpSpPr>
        <p:sp>
          <p:nvSpPr>
            <p:cNvPr id="107" name="二等辺三角形 106"/>
            <p:cNvSpPr/>
            <p:nvPr/>
          </p:nvSpPr>
          <p:spPr>
            <a:xfrm rot="3725802">
              <a:off x="7571640" y="4295381"/>
              <a:ext cx="696287" cy="3612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二等辺三角形 107"/>
            <p:cNvSpPr/>
            <p:nvPr/>
          </p:nvSpPr>
          <p:spPr>
            <a:xfrm rot="14657348">
              <a:off x="7365835" y="4363092"/>
              <a:ext cx="406252" cy="57474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 name="テキスト ボックス 108"/>
          <p:cNvSpPr txBox="1"/>
          <p:nvPr/>
        </p:nvSpPr>
        <p:spPr>
          <a:xfrm>
            <a:off x="7532560" y="2237363"/>
            <a:ext cx="1797331" cy="261610"/>
          </a:xfrm>
          <a:prstGeom prst="rect">
            <a:avLst/>
          </a:prstGeom>
          <a:solidFill>
            <a:schemeClr val="bg1"/>
          </a:solidFill>
          <a:ln>
            <a:solidFill>
              <a:schemeClr val="tx1"/>
            </a:solidFill>
          </a:ln>
        </p:spPr>
        <p:txBody>
          <a:bodyPr wrap="square" rtlCol="0">
            <a:spAutoFit/>
          </a:bodyPr>
          <a:lstStyle/>
          <a:p>
            <a:pPr algn="ctr"/>
            <a:r>
              <a:rPr kumimoji="1"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地域の社会課題解決へ</a:t>
            </a:r>
          </a:p>
        </p:txBody>
      </p:sp>
      <p:pic>
        <p:nvPicPr>
          <p:cNvPr id="110" name="図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8185" y="2758389"/>
            <a:ext cx="1364151" cy="1142478"/>
          </a:xfrm>
          <a:prstGeom prst="rect">
            <a:avLst/>
          </a:prstGeom>
        </p:spPr>
      </p:pic>
      <p:sp>
        <p:nvSpPr>
          <p:cNvPr id="111" name="テキスト ボックス 110"/>
          <p:cNvSpPr txBox="1"/>
          <p:nvPr/>
        </p:nvSpPr>
        <p:spPr>
          <a:xfrm>
            <a:off x="3013706" y="2072395"/>
            <a:ext cx="520620" cy="259045"/>
          </a:xfrm>
          <a:prstGeom prst="rect">
            <a:avLst/>
          </a:prstGeom>
          <a:solidFill>
            <a:schemeClr val="bg1"/>
          </a:solidFill>
          <a:ln>
            <a:solidFill>
              <a:schemeClr val="tx1"/>
            </a:solidFill>
          </a:ln>
        </p:spPr>
        <p:txBody>
          <a:bodyPr wrap="square" rtlCol="0">
            <a:spAutoFit/>
          </a:bodyPr>
          <a:lstStyle/>
          <a:p>
            <a:pPr algn="ctr">
              <a:lnSpc>
                <a:spcPts val="1300"/>
              </a:lnSpc>
            </a:pPr>
            <a:r>
              <a:rPr kumimoji="1" lang="ja-JP" altLang="en-US" sz="900" dirty="0">
                <a:latin typeface="Meiryo UI" panose="020B0604030504040204" pitchFamily="50" charset="-128"/>
                <a:ea typeface="Meiryo UI" panose="020B0604030504040204" pitchFamily="50" charset="-128"/>
              </a:rPr>
              <a:t>後日</a:t>
            </a:r>
            <a:endParaRPr kumimoji="1" lang="en-US" altLang="ja-JP" sz="900" dirty="0">
              <a:latin typeface="Meiryo UI" panose="020B0604030504040204" pitchFamily="50" charset="-128"/>
              <a:ea typeface="Meiryo UI" panose="020B0604030504040204" pitchFamily="50" charset="-128"/>
            </a:endParaRPr>
          </a:p>
        </p:txBody>
      </p:sp>
      <p:pic>
        <p:nvPicPr>
          <p:cNvPr id="113" name="図 1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709" y="2761960"/>
            <a:ext cx="1184545" cy="1184545"/>
          </a:xfrm>
          <a:prstGeom prst="rect">
            <a:avLst/>
          </a:prstGeom>
        </p:spPr>
      </p:pic>
      <p:sp>
        <p:nvSpPr>
          <p:cNvPr id="114" name="テキスト ボックス 113"/>
          <p:cNvSpPr txBox="1"/>
          <p:nvPr/>
        </p:nvSpPr>
        <p:spPr>
          <a:xfrm>
            <a:off x="356877" y="2384229"/>
            <a:ext cx="1873948" cy="515526"/>
          </a:xfrm>
          <a:prstGeom prst="rect">
            <a:avLst/>
          </a:prstGeom>
          <a:noFill/>
        </p:spPr>
        <p:txBody>
          <a:bodyPr wrap="square" rtlCol="0">
            <a:spAutoFit/>
          </a:bodyPr>
          <a:lstStyle/>
          <a:p>
            <a:pPr algn="ctr">
              <a:lnSpc>
                <a:spcPts val="1100"/>
              </a:lnSpc>
            </a:pPr>
            <a:r>
              <a:rPr lang="ja-JP" altLang="en-US" sz="1000" b="1" kern="0" dirty="0">
                <a:latin typeface="Meiryo UI" panose="020B0604030504040204" pitchFamily="50" charset="-128"/>
                <a:ea typeface="Meiryo UI" panose="020B0604030504040204" pitchFamily="50" charset="-128"/>
              </a:rPr>
              <a:t>①</a:t>
            </a:r>
            <a:r>
              <a:rPr lang="en-US" altLang="ja-JP" sz="1000" b="1" kern="0" dirty="0">
                <a:latin typeface="Meiryo UI" panose="020B0604030504040204" pitchFamily="50" charset="-128"/>
                <a:ea typeface="Meiryo UI" panose="020B0604030504040204" pitchFamily="50" charset="-128"/>
              </a:rPr>
              <a:t>SDGs</a:t>
            </a:r>
            <a:r>
              <a:rPr lang="ja-JP" altLang="en-US" sz="1000" b="1" kern="0" dirty="0">
                <a:latin typeface="Meiryo UI" panose="020B0604030504040204" pitchFamily="50" charset="-128"/>
                <a:ea typeface="Meiryo UI" panose="020B0604030504040204" pitchFamily="50" charset="-128"/>
              </a:rPr>
              <a:t>宣言企業等が</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r>
              <a:rPr lang="ja-JP" altLang="en-US" sz="1000" b="1" kern="0" dirty="0">
                <a:latin typeface="Meiryo UI" panose="020B0604030504040204" pitchFamily="50" charset="-128"/>
                <a:ea typeface="Meiryo UI" panose="020B0604030504040204" pitchFamily="50" charset="-128"/>
              </a:rPr>
              <a:t>市町村に対してプレゼン</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r>
              <a:rPr lang="ja-JP" altLang="en-US" sz="1000" b="1" kern="0" dirty="0">
                <a:latin typeface="Meiryo UI" panose="020B0604030504040204" pitchFamily="50" charset="-128"/>
                <a:ea typeface="Meiryo UI" panose="020B0604030504040204" pitchFamily="50" charset="-128"/>
              </a:rPr>
              <a:t>（オンライン併用）</a:t>
            </a:r>
            <a:endParaRPr lang="en-US" altLang="ja-JP" sz="1000" b="1" kern="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5354867" y="2335055"/>
            <a:ext cx="1873948" cy="515526"/>
          </a:xfrm>
          <a:prstGeom prst="rect">
            <a:avLst/>
          </a:prstGeom>
          <a:noFill/>
        </p:spPr>
        <p:txBody>
          <a:bodyPr wrap="square" rtlCol="0">
            <a:spAutoFit/>
          </a:bodyPr>
          <a:lstStyle/>
          <a:p>
            <a:pPr algn="ctr">
              <a:lnSpc>
                <a:spcPts val="1100"/>
              </a:lnSpc>
            </a:pPr>
            <a:r>
              <a:rPr lang="ja-JP" altLang="en-US" sz="1000" b="1" kern="0" dirty="0">
                <a:latin typeface="Meiryo UI" panose="020B0604030504040204" pitchFamily="50" charset="-128"/>
                <a:ea typeface="Meiryo UI" panose="020B0604030504040204" pitchFamily="50" charset="-128"/>
              </a:rPr>
              <a:t>③市町村と中小企業が</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r>
              <a:rPr lang="ja-JP" altLang="en-US" sz="1000" b="1" kern="0" dirty="0">
                <a:latin typeface="Meiryo UI" panose="020B0604030504040204" pitchFamily="50" charset="-128"/>
                <a:ea typeface="Meiryo UI" panose="020B0604030504040204" pitchFamily="50" charset="-128"/>
              </a:rPr>
              <a:t>打合せ</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endParaRPr lang="en-US" altLang="ja-JP" sz="1000" b="1" kern="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1429408" y="3792459"/>
            <a:ext cx="1025434"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企業・団体等</a:t>
            </a:r>
          </a:p>
        </p:txBody>
      </p:sp>
      <p:sp>
        <p:nvSpPr>
          <p:cNvPr id="120" name="テキスト ボックス 119"/>
          <p:cNvSpPr txBox="1"/>
          <p:nvPr/>
        </p:nvSpPr>
        <p:spPr>
          <a:xfrm>
            <a:off x="6275847" y="3755869"/>
            <a:ext cx="647624"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市町村</a:t>
            </a:r>
          </a:p>
        </p:txBody>
      </p:sp>
      <p:sp>
        <p:nvSpPr>
          <p:cNvPr id="121" name="テキスト ボックス 120"/>
          <p:cNvSpPr txBox="1"/>
          <p:nvPr/>
        </p:nvSpPr>
        <p:spPr>
          <a:xfrm>
            <a:off x="6421365" y="2729021"/>
            <a:ext cx="595339" cy="400110"/>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企業・</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団体等</a:t>
            </a:r>
            <a:endParaRPr kumimoji="1" lang="en-US" altLang="ja-JP" sz="1000" b="1" dirty="0">
              <a:latin typeface="Meiryo UI" panose="020B0604030504040204" pitchFamily="50" charset="-128"/>
              <a:ea typeface="Meiryo UI" panose="020B0604030504040204" pitchFamily="50" charset="-128"/>
            </a:endParaRPr>
          </a:p>
        </p:txBody>
      </p:sp>
      <p:sp>
        <p:nvSpPr>
          <p:cNvPr id="122" name="右矢印 121"/>
          <p:cNvSpPr/>
          <p:nvPr/>
        </p:nvSpPr>
        <p:spPr>
          <a:xfrm>
            <a:off x="4684209" y="2514528"/>
            <a:ext cx="826207" cy="1330934"/>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3013706" y="2355247"/>
            <a:ext cx="1873948" cy="374461"/>
          </a:xfrm>
          <a:prstGeom prst="rect">
            <a:avLst/>
          </a:prstGeom>
          <a:noFill/>
        </p:spPr>
        <p:txBody>
          <a:bodyPr wrap="square" rtlCol="0">
            <a:spAutoFit/>
          </a:bodyPr>
          <a:lstStyle/>
          <a:p>
            <a:pPr algn="ctr">
              <a:lnSpc>
                <a:spcPts val="1100"/>
              </a:lnSpc>
            </a:pPr>
            <a:r>
              <a:rPr lang="ja-JP" altLang="en-US" sz="1000" b="1" kern="0" dirty="0">
                <a:latin typeface="Meiryo UI" panose="020B0604030504040204" pitchFamily="50" charset="-128"/>
                <a:ea typeface="Meiryo UI" panose="020B0604030504040204" pitchFamily="50" charset="-128"/>
              </a:rPr>
              <a:t>②企業等の提案を受けて</a:t>
            </a:r>
            <a:endParaRPr lang="en-US" altLang="ja-JP" sz="1000" b="1" kern="0" dirty="0">
              <a:latin typeface="Meiryo UI" panose="020B0604030504040204" pitchFamily="50" charset="-128"/>
              <a:ea typeface="Meiryo UI" panose="020B0604030504040204" pitchFamily="50" charset="-128"/>
            </a:endParaRPr>
          </a:p>
          <a:p>
            <a:pPr algn="ctr">
              <a:lnSpc>
                <a:spcPts val="1100"/>
              </a:lnSpc>
            </a:pPr>
            <a:r>
              <a:rPr lang="ja-JP" altLang="en-US" sz="1000" b="1" kern="0" dirty="0">
                <a:latin typeface="Meiryo UI" panose="020B0604030504040204" pitchFamily="50" charset="-128"/>
                <a:ea typeface="Meiryo UI" panose="020B0604030504040204" pitchFamily="50" charset="-128"/>
              </a:rPr>
              <a:t>市町村内で検討</a:t>
            </a:r>
            <a:endParaRPr lang="en-US" altLang="ja-JP" sz="1000" b="1" kern="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595" y="2678745"/>
            <a:ext cx="1211695" cy="1289226"/>
          </a:xfrm>
          <a:prstGeom prst="rect">
            <a:avLst/>
          </a:prstGeom>
        </p:spPr>
      </p:pic>
      <p:sp>
        <p:nvSpPr>
          <p:cNvPr id="124" name="テキスト ボックス 123"/>
          <p:cNvSpPr txBox="1"/>
          <p:nvPr/>
        </p:nvSpPr>
        <p:spPr>
          <a:xfrm>
            <a:off x="4738507" y="2924542"/>
            <a:ext cx="1025434" cy="553998"/>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連携を</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希望する</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市町村</a:t>
            </a:r>
          </a:p>
        </p:txBody>
      </p:sp>
      <p:sp>
        <p:nvSpPr>
          <p:cNvPr id="72" name="テキスト ボックス 71"/>
          <p:cNvSpPr txBox="1"/>
          <p:nvPr/>
        </p:nvSpPr>
        <p:spPr>
          <a:xfrm>
            <a:off x="133273" y="1839338"/>
            <a:ext cx="2781002"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マッチング会のイメージ</a:t>
            </a:r>
            <a:r>
              <a:rPr kumimoji="1" lang="en-US"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73" name="角丸四角形 72"/>
          <p:cNvSpPr/>
          <p:nvPr/>
        </p:nvSpPr>
        <p:spPr>
          <a:xfrm>
            <a:off x="133273" y="4070250"/>
            <a:ext cx="9327319" cy="170139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latin typeface="+mj-ea"/>
                <a:ea typeface="+mj-ea"/>
              </a:rPr>
              <a:t>＜開催前時点の課題＞</a:t>
            </a:r>
            <a:endParaRPr kumimoji="1" lang="en-US" altLang="ja-JP" sz="1200" b="1" dirty="0" smtClean="0">
              <a:latin typeface="+mj-ea"/>
              <a:ea typeface="+mj-ea"/>
            </a:endParaRPr>
          </a:p>
          <a:p>
            <a:r>
              <a:rPr kumimoji="1" lang="ja-JP" altLang="en-US" sz="1200" dirty="0" smtClean="0">
                <a:latin typeface="+mj-ea"/>
                <a:ea typeface="+mj-ea"/>
              </a:rPr>
              <a:t>・市町村アンケートでは、企業と繋がりたい声は多いものの、個別ヒアリングした結果、課題提示型のマッチング会に参加することに前向きな市町村は</a:t>
            </a:r>
            <a:endParaRPr kumimoji="1" lang="en-US" altLang="ja-JP" sz="1200" dirty="0" smtClean="0">
              <a:latin typeface="+mj-ea"/>
              <a:ea typeface="+mj-ea"/>
            </a:endParaRPr>
          </a:p>
          <a:p>
            <a:r>
              <a:rPr kumimoji="1" lang="ja-JP" altLang="en-US" sz="1200" dirty="0">
                <a:latin typeface="+mj-ea"/>
                <a:ea typeface="+mj-ea"/>
              </a:rPr>
              <a:t>　</a:t>
            </a:r>
            <a:r>
              <a:rPr kumimoji="1" lang="ja-JP" altLang="en-US" sz="1200" dirty="0" smtClean="0">
                <a:latin typeface="+mj-ea"/>
                <a:ea typeface="+mj-ea"/>
              </a:rPr>
              <a:t>少なかった。</a:t>
            </a:r>
            <a:endParaRPr kumimoji="1" lang="en-US" altLang="ja-JP" sz="1200" dirty="0" smtClean="0">
              <a:latin typeface="+mj-ea"/>
              <a:ea typeface="+mj-ea"/>
            </a:endParaRPr>
          </a:p>
          <a:p>
            <a:r>
              <a:rPr kumimoji="1" lang="ja-JP" altLang="en-US" sz="1200" dirty="0" smtClean="0">
                <a:latin typeface="+mj-ea"/>
                <a:ea typeface="+mj-ea"/>
              </a:rPr>
              <a:t>（前向きではない主な理由）</a:t>
            </a:r>
            <a:endParaRPr kumimoji="1" lang="en-US" altLang="ja-JP" sz="1200" dirty="0" smtClean="0">
              <a:latin typeface="+mj-ea"/>
              <a:ea typeface="+mj-ea"/>
            </a:endParaRPr>
          </a:p>
          <a:p>
            <a:r>
              <a:rPr kumimoji="1" lang="ja-JP" altLang="en-US" sz="1200" dirty="0" smtClean="0">
                <a:latin typeface="+mj-ea"/>
                <a:ea typeface="+mj-ea"/>
              </a:rPr>
              <a:t>・具体的な取り組みは事業課なので、事業課がそのような希望があるかわからない。（</a:t>
            </a:r>
            <a:r>
              <a:rPr kumimoji="1" lang="ja-JP" altLang="en-US" sz="1200" dirty="0">
                <a:latin typeface="+mj-ea"/>
              </a:rPr>
              <a:t>事業課は忙しいため、新たなことに取組む余裕がない</a:t>
            </a:r>
            <a:r>
              <a:rPr kumimoji="1" lang="ja-JP" altLang="en-US" sz="1200" dirty="0" smtClean="0">
                <a:latin typeface="+mj-ea"/>
              </a:rPr>
              <a:t>。）</a:t>
            </a:r>
            <a:endParaRPr kumimoji="1" lang="en-US" altLang="ja-JP" sz="1200" dirty="0" smtClean="0">
              <a:latin typeface="+mj-ea"/>
              <a:ea typeface="+mj-ea"/>
            </a:endParaRPr>
          </a:p>
          <a:p>
            <a:r>
              <a:rPr kumimoji="1" lang="ja-JP" altLang="en-US" sz="1200" dirty="0" smtClean="0">
                <a:latin typeface="+mj-ea"/>
                <a:ea typeface="+mj-ea"/>
              </a:rPr>
              <a:t>・企業に協力を期待できる内容が分からない。　　　　　　　　　　　　　　　　　　等</a:t>
            </a:r>
            <a:endParaRPr kumimoji="1" lang="en-US" altLang="ja-JP" sz="1200" dirty="0" smtClean="0">
              <a:latin typeface="+mj-ea"/>
              <a:ea typeface="+mj-ea"/>
            </a:endParaRPr>
          </a:p>
          <a:p>
            <a:endParaRPr kumimoji="1" lang="en-US" altLang="ja-JP" sz="1200" b="1" dirty="0">
              <a:latin typeface="+mj-ea"/>
              <a:ea typeface="+mj-ea"/>
            </a:endParaRPr>
          </a:p>
          <a:p>
            <a:r>
              <a:rPr kumimoji="1" lang="ja-JP" altLang="en-US" sz="1200" b="1" u="sng" dirty="0" smtClean="0">
                <a:solidFill>
                  <a:srgbClr val="FF0000"/>
                </a:solidFill>
                <a:latin typeface="+mj-ea"/>
                <a:ea typeface="+mj-ea"/>
              </a:rPr>
              <a:t>⇒市町村の</a:t>
            </a:r>
            <a:r>
              <a:rPr kumimoji="1" lang="en-US" altLang="ja-JP" sz="1200" b="1" u="sng" dirty="0" smtClean="0">
                <a:solidFill>
                  <a:srgbClr val="FF0000"/>
                </a:solidFill>
                <a:latin typeface="+mj-ea"/>
                <a:ea typeface="+mj-ea"/>
              </a:rPr>
              <a:t>SDGs</a:t>
            </a:r>
            <a:r>
              <a:rPr kumimoji="1" lang="ja-JP" altLang="en-US" sz="1200" b="1" u="sng" dirty="0" smtClean="0">
                <a:solidFill>
                  <a:srgbClr val="FF0000"/>
                </a:solidFill>
                <a:latin typeface="+mj-ea"/>
                <a:ea typeface="+mj-ea"/>
              </a:rPr>
              <a:t>担当は、企画部門が担っており、事業課から個別具体的な課題を吸い上げるにはハードルがある模様</a:t>
            </a:r>
            <a:endParaRPr kumimoji="1" lang="en-US" altLang="ja-JP" sz="1200" b="1" u="sng" dirty="0">
              <a:solidFill>
                <a:srgbClr val="FF0000"/>
              </a:solidFill>
              <a:latin typeface="+mj-ea"/>
              <a:ea typeface="+mj-ea"/>
            </a:endParaRPr>
          </a:p>
        </p:txBody>
      </p:sp>
      <p:sp>
        <p:nvSpPr>
          <p:cNvPr id="79" name="下矢印 78"/>
          <p:cNvSpPr/>
          <p:nvPr/>
        </p:nvSpPr>
        <p:spPr>
          <a:xfrm>
            <a:off x="2502092" y="5849150"/>
            <a:ext cx="4725597" cy="309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p:cNvSpPr/>
          <p:nvPr/>
        </p:nvSpPr>
        <p:spPr>
          <a:xfrm>
            <a:off x="257501" y="6235942"/>
            <a:ext cx="9339008" cy="8762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latin typeface="+mj-ea"/>
                <a:ea typeface="+mj-ea"/>
              </a:rPr>
              <a:t>他自治体の事例を含め、企業が具体的にできることを提示することで、市町村企画担当者が事業課に</a:t>
            </a:r>
            <a:endParaRPr kumimoji="1" lang="en-US" altLang="ja-JP" sz="1400" b="1" dirty="0" smtClean="0">
              <a:latin typeface="+mj-ea"/>
              <a:ea typeface="+mj-ea"/>
            </a:endParaRPr>
          </a:p>
          <a:p>
            <a:pPr algn="ctr"/>
            <a:r>
              <a:rPr kumimoji="1" lang="ja-JP" altLang="en-US" sz="1400" b="1" dirty="0">
                <a:latin typeface="+mj-ea"/>
                <a:ea typeface="+mj-ea"/>
              </a:rPr>
              <a:t>提示</a:t>
            </a:r>
            <a:r>
              <a:rPr kumimoji="1" lang="ja-JP" altLang="en-US" sz="1400" b="1" dirty="0" smtClean="0">
                <a:latin typeface="+mj-ea"/>
                <a:ea typeface="+mj-ea"/>
              </a:rPr>
              <a:t>しやすいマッチング会の開催も必要と思料。</a:t>
            </a:r>
            <a:endParaRPr kumimoji="1" lang="en-US" altLang="ja-JP" sz="1400" b="1" dirty="0" smtClean="0">
              <a:latin typeface="+mj-ea"/>
              <a:ea typeface="+mj-ea"/>
            </a:endParaRPr>
          </a:p>
        </p:txBody>
      </p:sp>
      <p:sp>
        <p:nvSpPr>
          <p:cNvPr id="83" name="正方形/長方形 82"/>
          <p:cNvSpPr/>
          <p:nvPr/>
        </p:nvSpPr>
        <p:spPr>
          <a:xfrm>
            <a:off x="82362" y="329736"/>
            <a:ext cx="9720263" cy="48170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dirty="0">
                <a:solidFill>
                  <a:prstClr val="white"/>
                </a:solidFill>
                <a:latin typeface="Meiryo UI" panose="020B0604030504040204" pitchFamily="50" charset="-128"/>
                <a:ea typeface="Meiryo UI" panose="020B0604030504040204" pitchFamily="50" charset="-128"/>
              </a:rPr>
              <a:t>ステークホルダー間の連携促進　（市町村</a:t>
            </a:r>
            <a:r>
              <a:rPr kumimoji="1" lang="en-US" altLang="ja-JP" b="1" dirty="0">
                <a:solidFill>
                  <a:prstClr val="white"/>
                </a:solidFill>
                <a:latin typeface="Meiryo UI" panose="020B0604030504040204" pitchFamily="50" charset="-128"/>
                <a:ea typeface="Meiryo UI" panose="020B0604030504040204" pitchFamily="50" charset="-128"/>
              </a:rPr>
              <a:t>×</a:t>
            </a:r>
            <a:r>
              <a:rPr kumimoji="1" lang="ja-JP" altLang="en-US" b="1" dirty="0" smtClean="0">
                <a:solidFill>
                  <a:prstClr val="white"/>
                </a:solidFill>
                <a:latin typeface="Meiryo UI" panose="020B0604030504040204" pitchFamily="50" charset="-128"/>
                <a:ea typeface="Meiryo UI" panose="020B0604030504040204" pitchFamily="50" charset="-128"/>
              </a:rPr>
              <a:t>企業②）</a:t>
            </a:r>
            <a:endParaRPr kumimoji="1" lang="en-US" altLang="ja-JP" b="1" dirty="0">
              <a:solidFill>
                <a:prstClr val="white"/>
              </a:solidFill>
              <a:latin typeface="Meiryo UI" panose="020B0604030504040204" pitchFamily="50" charset="-128"/>
              <a:ea typeface="Meiryo UI" panose="020B0604030504040204" pitchFamily="50" charset="-128"/>
            </a:endParaRPr>
          </a:p>
        </p:txBody>
      </p:sp>
      <p:sp>
        <p:nvSpPr>
          <p:cNvPr id="36"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10</a:t>
            </a:fld>
            <a:endParaRPr kumimoji="1" lang="ja-JP" altLang="en-US"/>
          </a:p>
        </p:txBody>
      </p:sp>
    </p:spTree>
    <p:extLst>
      <p:ext uri="{BB962C8B-B14F-4D97-AF65-F5344CB8AC3E}">
        <p14:creationId xmlns:p14="http://schemas.microsoft.com/office/powerpoint/2010/main" val="2682267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57E563-2009-4710-851A-B3BABD306212}" type="slidenum">
              <a:rPr kumimoji="1" lang="ja-JP" altLang="en-US" smtClean="0"/>
              <a:t>11</a:t>
            </a:fld>
            <a:endParaRPr kumimoji="1" lang="ja-JP" altLang="en-US"/>
          </a:p>
        </p:txBody>
      </p:sp>
      <p:sp>
        <p:nvSpPr>
          <p:cNvPr id="7" name="テキスト ボックス 6"/>
          <p:cNvSpPr txBox="1"/>
          <p:nvPr/>
        </p:nvSpPr>
        <p:spPr>
          <a:xfrm>
            <a:off x="242887" y="614363"/>
            <a:ext cx="5049780" cy="646331"/>
          </a:xfrm>
          <a:prstGeom prst="rect">
            <a:avLst/>
          </a:prstGeom>
          <a:noFill/>
        </p:spPr>
        <p:txBody>
          <a:bodyPr wrap="none" rtlCol="0">
            <a:spAutoFit/>
          </a:bodyPr>
          <a:lstStyle/>
          <a:p>
            <a:r>
              <a:rPr kumimoji="1" lang="ja-JP" altLang="en-US" dirty="0" smtClean="0"/>
              <a:t>（参考）市町村アンケート（令和</a:t>
            </a:r>
            <a:r>
              <a:rPr kumimoji="1" lang="en-US" altLang="ja-JP" dirty="0" smtClean="0"/>
              <a:t>3</a:t>
            </a:r>
            <a:r>
              <a:rPr kumimoji="1" lang="ja-JP" altLang="en-US" dirty="0" smtClean="0"/>
              <a:t>年</a:t>
            </a:r>
            <a:r>
              <a:rPr kumimoji="1" lang="en-US" altLang="ja-JP" dirty="0" smtClean="0"/>
              <a:t>3</a:t>
            </a:r>
            <a:r>
              <a:rPr kumimoji="1" lang="ja-JP" altLang="en-US" dirty="0" smtClean="0"/>
              <a:t>月）</a:t>
            </a:r>
            <a:endParaRPr kumimoji="1" lang="en-US" altLang="ja-JP" dirty="0" smtClean="0"/>
          </a:p>
          <a:p>
            <a:r>
              <a:rPr kumimoji="1" lang="ja-JP" altLang="en-US" dirty="0" smtClean="0"/>
              <a:t>　　　　　　</a:t>
            </a:r>
            <a:r>
              <a:rPr kumimoji="1" lang="en-US" altLang="ja-JP" dirty="0" smtClean="0"/>
              <a:t>※43</a:t>
            </a:r>
            <a:r>
              <a:rPr kumimoji="1" lang="ja-JP" altLang="en-US" dirty="0" smtClean="0"/>
              <a:t>市町村のうち、</a:t>
            </a:r>
            <a:r>
              <a:rPr kumimoji="1" lang="en-US" altLang="ja-JP" dirty="0" smtClean="0"/>
              <a:t>30</a:t>
            </a:r>
            <a:r>
              <a:rPr kumimoji="1" lang="ja-JP" altLang="en-US" dirty="0" smtClean="0"/>
              <a:t>市町村から回答あり</a:t>
            </a:r>
            <a:endParaRPr kumimoji="1" lang="ja-JP" altLang="en-US" dirty="0"/>
          </a:p>
        </p:txBody>
      </p:sp>
      <p:pic>
        <p:nvPicPr>
          <p:cNvPr id="4" name="図 3"/>
          <p:cNvPicPr>
            <a:picLocks noChangeAspect="1"/>
          </p:cNvPicPr>
          <p:nvPr/>
        </p:nvPicPr>
        <p:blipFill>
          <a:blip r:embed="rId2"/>
          <a:stretch>
            <a:fillRect/>
          </a:stretch>
        </p:blipFill>
        <p:spPr>
          <a:xfrm>
            <a:off x="1527811" y="1943328"/>
            <a:ext cx="7200000" cy="4334632"/>
          </a:xfrm>
          <a:prstGeom prst="rect">
            <a:avLst/>
          </a:prstGeom>
        </p:spPr>
      </p:pic>
    </p:spTree>
    <p:extLst>
      <p:ext uri="{BB962C8B-B14F-4D97-AF65-F5344CB8AC3E}">
        <p14:creationId xmlns:p14="http://schemas.microsoft.com/office/powerpoint/2010/main" val="5840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357E563-2009-4710-851A-B3BABD306212}" type="slidenum">
              <a:rPr kumimoji="1" lang="ja-JP" altLang="en-US" smtClean="0"/>
              <a:t>12</a:t>
            </a:fld>
            <a:endParaRPr kumimoji="1" lang="ja-JP" altLang="en-US"/>
          </a:p>
        </p:txBody>
      </p:sp>
      <p:sp>
        <p:nvSpPr>
          <p:cNvPr id="2" name="角丸四角形 1"/>
          <p:cNvSpPr/>
          <p:nvPr/>
        </p:nvSpPr>
        <p:spPr>
          <a:xfrm>
            <a:off x="885825" y="1556696"/>
            <a:ext cx="7843838" cy="700088"/>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rot="19038353">
            <a:off x="314311" y="4941980"/>
            <a:ext cx="1105209" cy="30548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14312" y="416343"/>
            <a:ext cx="4322017" cy="369332"/>
          </a:xfrm>
          <a:prstGeom prst="rect">
            <a:avLst/>
          </a:prstGeom>
          <a:noFill/>
        </p:spPr>
        <p:txBody>
          <a:bodyPr wrap="none" rtlCol="0">
            <a:spAutoFit/>
          </a:bodyPr>
          <a:lstStyle/>
          <a:p>
            <a:r>
              <a:rPr kumimoji="1" lang="ja-JP" altLang="en-US" dirty="0" smtClean="0"/>
              <a:t>（参考）市町村アンケート（令和</a:t>
            </a:r>
            <a:r>
              <a:rPr kumimoji="1" lang="en-US" altLang="ja-JP" dirty="0" smtClean="0"/>
              <a:t>3</a:t>
            </a:r>
            <a:r>
              <a:rPr kumimoji="1" lang="ja-JP" altLang="en-US" dirty="0" smtClean="0"/>
              <a:t>年</a:t>
            </a:r>
            <a:r>
              <a:rPr kumimoji="1" lang="en-US" altLang="ja-JP" dirty="0" smtClean="0"/>
              <a:t>3</a:t>
            </a:r>
            <a:r>
              <a:rPr kumimoji="1" lang="ja-JP" altLang="en-US" dirty="0" smtClean="0"/>
              <a:t>月）</a:t>
            </a:r>
            <a:endParaRPr kumimoji="1" lang="en-US" altLang="ja-JP" dirty="0" smtClean="0"/>
          </a:p>
        </p:txBody>
      </p:sp>
      <p:pic>
        <p:nvPicPr>
          <p:cNvPr id="6" name="図 5"/>
          <p:cNvPicPr>
            <a:picLocks noChangeAspect="1"/>
          </p:cNvPicPr>
          <p:nvPr/>
        </p:nvPicPr>
        <p:blipFill>
          <a:blip r:embed="rId2"/>
          <a:stretch>
            <a:fillRect/>
          </a:stretch>
        </p:blipFill>
        <p:spPr>
          <a:xfrm>
            <a:off x="596601" y="858587"/>
            <a:ext cx="9309399" cy="6127011"/>
          </a:xfrm>
          <a:prstGeom prst="rect">
            <a:avLst/>
          </a:prstGeom>
        </p:spPr>
      </p:pic>
    </p:spTree>
    <p:extLst>
      <p:ext uri="{BB962C8B-B14F-4D97-AF65-F5344CB8AC3E}">
        <p14:creationId xmlns:p14="http://schemas.microsoft.com/office/powerpoint/2010/main" val="97133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57E563-2009-4710-851A-B3BABD306212}" type="slidenum">
              <a:rPr kumimoji="1" lang="ja-JP" altLang="en-US" smtClean="0"/>
              <a:t>13</a:t>
            </a:fld>
            <a:endParaRPr kumimoji="1" lang="ja-JP" altLang="en-US"/>
          </a:p>
        </p:txBody>
      </p:sp>
      <p:sp>
        <p:nvSpPr>
          <p:cNvPr id="4" name="角丸四角形 3"/>
          <p:cNvSpPr/>
          <p:nvPr/>
        </p:nvSpPr>
        <p:spPr>
          <a:xfrm>
            <a:off x="1381125" y="1985962"/>
            <a:ext cx="3948113" cy="885826"/>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rot="19038353">
            <a:off x="4198766" y="4550741"/>
            <a:ext cx="1336549" cy="32563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6" name="角丸四角形 5"/>
          <p:cNvSpPr/>
          <p:nvPr/>
        </p:nvSpPr>
        <p:spPr>
          <a:xfrm rot="19038353">
            <a:off x="1030489" y="4426598"/>
            <a:ext cx="972502" cy="33103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7" name="テキスト ボックス 6"/>
          <p:cNvSpPr txBox="1"/>
          <p:nvPr/>
        </p:nvSpPr>
        <p:spPr>
          <a:xfrm>
            <a:off x="214312" y="416343"/>
            <a:ext cx="4322017" cy="369332"/>
          </a:xfrm>
          <a:prstGeom prst="rect">
            <a:avLst/>
          </a:prstGeom>
          <a:noFill/>
        </p:spPr>
        <p:txBody>
          <a:bodyPr wrap="none" rtlCol="0">
            <a:spAutoFit/>
          </a:bodyPr>
          <a:lstStyle/>
          <a:p>
            <a:r>
              <a:rPr kumimoji="1" lang="ja-JP" altLang="en-US" dirty="0" smtClean="0"/>
              <a:t>（参考）市町村アンケート（令和</a:t>
            </a:r>
            <a:r>
              <a:rPr kumimoji="1" lang="en-US" altLang="ja-JP" dirty="0" smtClean="0"/>
              <a:t>3</a:t>
            </a:r>
            <a:r>
              <a:rPr kumimoji="1" lang="ja-JP" altLang="en-US" dirty="0" smtClean="0"/>
              <a:t>年</a:t>
            </a:r>
            <a:r>
              <a:rPr kumimoji="1" lang="en-US" altLang="ja-JP" dirty="0" smtClean="0"/>
              <a:t>3</a:t>
            </a:r>
            <a:r>
              <a:rPr kumimoji="1" lang="ja-JP" altLang="en-US" dirty="0" smtClean="0"/>
              <a:t>月）</a:t>
            </a:r>
            <a:endParaRPr kumimoji="1" lang="en-US" altLang="ja-JP" dirty="0" smtClean="0"/>
          </a:p>
        </p:txBody>
      </p:sp>
      <p:pic>
        <p:nvPicPr>
          <p:cNvPr id="8" name="図 7"/>
          <p:cNvPicPr>
            <a:picLocks noChangeAspect="1"/>
          </p:cNvPicPr>
          <p:nvPr/>
        </p:nvPicPr>
        <p:blipFill>
          <a:blip r:embed="rId2"/>
          <a:stretch>
            <a:fillRect/>
          </a:stretch>
        </p:blipFill>
        <p:spPr>
          <a:xfrm>
            <a:off x="1047118" y="1258222"/>
            <a:ext cx="8242506" cy="4871126"/>
          </a:xfrm>
          <a:prstGeom prst="rect">
            <a:avLst/>
          </a:prstGeom>
        </p:spPr>
      </p:pic>
    </p:spTree>
    <p:extLst>
      <p:ext uri="{BB962C8B-B14F-4D97-AF65-F5344CB8AC3E}">
        <p14:creationId xmlns:p14="http://schemas.microsoft.com/office/powerpoint/2010/main" val="15583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570783"/>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ja-JP" altLang="en-US" sz="4000" b="1" dirty="0" smtClean="0">
                <a:solidFill>
                  <a:schemeClr val="tx1"/>
                </a:solidFill>
                <a:latin typeface="Meiryo UI" panose="020B0604030504040204" pitchFamily="50" charset="-128"/>
                <a:ea typeface="Meiryo UI" panose="020B0604030504040204" pitchFamily="50" charset="-128"/>
              </a:rPr>
              <a:t>以下参考資料</a:t>
            </a:r>
            <a:endParaRPr kumimoji="1" lang="en-US" altLang="ja-JP" sz="4000" b="1" dirty="0" smtClean="0">
              <a:solidFill>
                <a:schemeClr val="tx1"/>
              </a:solidFill>
              <a:latin typeface="Meiryo UI" panose="020B0604030504040204" pitchFamily="50" charset="-128"/>
              <a:ea typeface="Meiryo UI" panose="020B0604030504040204" pitchFamily="50" charset="-128"/>
            </a:endParaRPr>
          </a:p>
          <a:p>
            <a:pPr algn="ctr">
              <a:lnSpc>
                <a:spcPct val="150000"/>
              </a:lnSpc>
            </a:pPr>
            <a:r>
              <a:rPr kumimoji="1" lang="ja-JP" altLang="en-US" sz="4000" b="1" dirty="0" smtClean="0">
                <a:solidFill>
                  <a:schemeClr val="tx1"/>
                </a:solidFill>
                <a:latin typeface="Meiryo UI" panose="020B0604030504040204" pitchFamily="50" charset="-128"/>
                <a:ea typeface="Meiryo UI" panose="020B0604030504040204" pitchFamily="50" charset="-128"/>
              </a:rPr>
              <a:t>（</a:t>
            </a:r>
            <a:r>
              <a:rPr kumimoji="1" lang="ja-JP" altLang="en-US" sz="4000" b="1" dirty="0">
                <a:solidFill>
                  <a:schemeClr val="tx1"/>
                </a:solidFill>
                <a:latin typeface="Meiryo UI" panose="020B0604030504040204" pitchFamily="50" charset="-128"/>
                <a:ea typeface="Meiryo UI" panose="020B0604030504040204" pitchFamily="50" charset="-128"/>
              </a:rPr>
              <a:t>令和</a:t>
            </a:r>
            <a:r>
              <a:rPr kumimoji="1" lang="ja-JP" altLang="en-US" sz="4000" b="1" dirty="0" smtClean="0">
                <a:solidFill>
                  <a:schemeClr val="tx1"/>
                </a:solidFill>
                <a:latin typeface="Meiryo UI" panose="020B0604030504040204" pitchFamily="50" charset="-128"/>
                <a:ea typeface="Meiryo UI" panose="020B0604030504040204" pitchFamily="50" charset="-128"/>
              </a:rPr>
              <a:t>４年度上半期の取組み）</a:t>
            </a:r>
            <a:endParaRPr kumimoji="1" lang="en-US" altLang="ja-JP" sz="4000" b="1"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14</a:t>
            </a:fld>
            <a:endParaRPr kumimoji="1" lang="ja-JP" altLang="en-US"/>
          </a:p>
        </p:txBody>
      </p:sp>
    </p:spTree>
    <p:extLst>
      <p:ext uri="{BB962C8B-B14F-4D97-AF65-F5344CB8AC3E}">
        <p14:creationId xmlns:p14="http://schemas.microsoft.com/office/powerpoint/2010/main" val="164653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85736" y="832574"/>
            <a:ext cx="4000501" cy="338554"/>
          </a:xfrm>
          <a:prstGeom prst="rect">
            <a:avLst/>
          </a:prstGeom>
          <a:noFill/>
        </p:spPr>
        <p:txBody>
          <a:bodyPr wrap="square" rtlCol="0">
            <a:spAutoFit/>
          </a:bodyPr>
          <a:lstStyle/>
          <a:p>
            <a:r>
              <a:rPr lang="ja-JP" altLang="en-US" sz="1600" b="1" dirty="0"/>
              <a:t>１</a:t>
            </a:r>
            <a:r>
              <a:rPr lang="en-US" altLang="ja-JP" sz="1600" b="1" dirty="0"/>
              <a:t>.SDGs</a:t>
            </a:r>
            <a:r>
              <a:rPr lang="ja-JP" altLang="en-US" sz="1600" b="1" dirty="0"/>
              <a:t>の更なる浸透。具体的行動の促進</a:t>
            </a:r>
            <a:endParaRPr kumimoji="1" lang="en-US" altLang="ja-JP" sz="1600" dirty="0"/>
          </a:p>
        </p:txBody>
      </p:sp>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19394" y="1171128"/>
            <a:ext cx="8867211" cy="5832366"/>
          </a:xfrm>
          <a:prstGeom prst="rect">
            <a:avLst/>
          </a:prstGeom>
          <a:solidFill>
            <a:schemeClr val="bg1">
              <a:lumMod val="95000"/>
            </a:schemeClr>
          </a:solidFill>
        </p:spPr>
        <p:txBody>
          <a:bodyPr wrap="square">
            <a:spAutoFit/>
          </a:bodyPr>
          <a:lstStyle/>
          <a:p>
            <a:r>
              <a:rPr lang="ja-JP" altLang="en-US" sz="1400" b="1" dirty="0"/>
              <a:t>〇 府民や企業・団体に向けた機運醸成</a:t>
            </a:r>
            <a:endParaRPr lang="en-US" altLang="ja-JP" sz="1400" b="1" dirty="0"/>
          </a:p>
          <a:p>
            <a:pPr indent="271463">
              <a:spcBef>
                <a:spcPts val="600"/>
              </a:spcBef>
            </a:pPr>
            <a:r>
              <a:rPr lang="ja-JP" altLang="en-US" sz="1400" dirty="0" smtClean="0"/>
              <a:t>⇒大学や各種団体向け</a:t>
            </a:r>
            <a:r>
              <a:rPr lang="en-US" altLang="ja-JP" sz="1400" dirty="0" smtClean="0"/>
              <a:t>SDGs</a:t>
            </a:r>
            <a:r>
              <a:rPr lang="ja-JP" altLang="en-US" sz="1400" dirty="0" smtClean="0"/>
              <a:t>の講演・講義</a:t>
            </a:r>
            <a:endParaRPr lang="en-US" altLang="ja-JP" sz="1400" dirty="0" smtClean="0"/>
          </a:p>
          <a:p>
            <a:pPr indent="542925">
              <a:spcBef>
                <a:spcPts val="600"/>
              </a:spcBef>
            </a:pPr>
            <a:r>
              <a:rPr kumimoji="1" lang="ja-JP" altLang="en-US" sz="1200" dirty="0" smtClean="0"/>
              <a:t>近畿</a:t>
            </a:r>
            <a:r>
              <a:rPr kumimoji="1" lang="ja-JP" altLang="en-US" sz="1200" dirty="0"/>
              <a:t>大学（</a:t>
            </a:r>
            <a:r>
              <a:rPr kumimoji="1" lang="en-US" altLang="ja-JP" sz="1200" dirty="0"/>
              <a:t>4/7</a:t>
            </a:r>
            <a:r>
              <a:rPr kumimoji="1" lang="ja-JP" altLang="en-US" sz="1200" dirty="0"/>
              <a:t>）、立命館大学</a:t>
            </a:r>
            <a:r>
              <a:rPr kumimoji="1" lang="ja-JP" altLang="en-US" sz="1200" dirty="0">
                <a:solidFill>
                  <a:schemeClr val="dk1"/>
                </a:solidFill>
              </a:rPr>
              <a:t>（</a:t>
            </a:r>
            <a:r>
              <a:rPr kumimoji="1" lang="en-US" altLang="ja-JP" sz="1200" dirty="0">
                <a:solidFill>
                  <a:schemeClr val="dk1"/>
                </a:solidFill>
              </a:rPr>
              <a:t>4/28</a:t>
            </a:r>
            <a:r>
              <a:rPr kumimoji="1" lang="ja-JP" altLang="en-US" sz="1200" dirty="0" err="1">
                <a:solidFill>
                  <a:schemeClr val="dk1"/>
                </a:solidFill>
              </a:rPr>
              <a:t>、</a:t>
            </a:r>
            <a:r>
              <a:rPr kumimoji="1" lang="en-US" altLang="ja-JP" sz="1200" dirty="0">
                <a:solidFill>
                  <a:schemeClr val="dk1"/>
                </a:solidFill>
              </a:rPr>
              <a:t>5/12</a:t>
            </a:r>
            <a:r>
              <a:rPr kumimoji="1" lang="ja-JP" altLang="en-US" sz="1200" dirty="0">
                <a:solidFill>
                  <a:schemeClr val="dk1"/>
                </a:solidFill>
              </a:rPr>
              <a:t>）、大阪成蹊大学（</a:t>
            </a:r>
            <a:r>
              <a:rPr kumimoji="1" lang="en-US" altLang="ja-JP" sz="1200" dirty="0">
                <a:solidFill>
                  <a:schemeClr val="dk1"/>
                </a:solidFill>
              </a:rPr>
              <a:t>5/20</a:t>
            </a:r>
            <a:r>
              <a:rPr kumimoji="1" lang="ja-JP" altLang="en-US" sz="1200" dirty="0">
                <a:solidFill>
                  <a:schemeClr val="dk1"/>
                </a:solidFill>
              </a:rPr>
              <a:t>）、</a:t>
            </a:r>
            <a:endParaRPr kumimoji="1" lang="en-US" altLang="ja-JP" sz="1200" dirty="0">
              <a:solidFill>
                <a:schemeClr val="dk1"/>
              </a:solidFill>
            </a:endParaRPr>
          </a:p>
          <a:p>
            <a:pPr indent="542925">
              <a:spcBef>
                <a:spcPts val="600"/>
              </a:spcBef>
            </a:pPr>
            <a:r>
              <a:rPr kumimoji="1" lang="ja-JP" altLang="en-US" sz="1200" dirty="0">
                <a:solidFill>
                  <a:schemeClr val="dk1"/>
                </a:solidFill>
              </a:rPr>
              <a:t>金光八尾中高校・高等学校（</a:t>
            </a:r>
            <a:r>
              <a:rPr kumimoji="1" lang="en-US" altLang="ja-JP" sz="1200" dirty="0">
                <a:solidFill>
                  <a:schemeClr val="dk1"/>
                </a:solidFill>
              </a:rPr>
              <a:t>5/21</a:t>
            </a:r>
            <a:r>
              <a:rPr kumimoji="1" lang="ja-JP" altLang="en-US" sz="1200" dirty="0">
                <a:solidFill>
                  <a:schemeClr val="dk1"/>
                </a:solidFill>
              </a:rPr>
              <a:t>）、大阪公立大学（</a:t>
            </a:r>
            <a:r>
              <a:rPr kumimoji="1" lang="en-US" altLang="ja-JP" sz="1200" dirty="0">
                <a:solidFill>
                  <a:schemeClr val="dk1"/>
                </a:solidFill>
              </a:rPr>
              <a:t>6/13</a:t>
            </a:r>
            <a:r>
              <a:rPr kumimoji="1" lang="ja-JP" altLang="en-US" sz="1200" dirty="0">
                <a:solidFill>
                  <a:schemeClr val="dk1"/>
                </a:solidFill>
              </a:rPr>
              <a:t>）、</a:t>
            </a:r>
            <a:endParaRPr kumimoji="1" lang="en-US" altLang="ja-JP" sz="1200" dirty="0">
              <a:solidFill>
                <a:schemeClr val="dk1"/>
              </a:solidFill>
            </a:endParaRPr>
          </a:p>
          <a:p>
            <a:pPr indent="542925">
              <a:spcBef>
                <a:spcPts val="600"/>
              </a:spcBef>
            </a:pPr>
            <a:r>
              <a:rPr kumimoji="1" lang="ja-JP" altLang="en-US" sz="1200" dirty="0">
                <a:solidFill>
                  <a:schemeClr val="dk1"/>
                </a:solidFill>
              </a:rPr>
              <a:t>守口市：企業向けセミナー（</a:t>
            </a:r>
            <a:r>
              <a:rPr kumimoji="1" lang="en-US" altLang="ja-JP" sz="1200" dirty="0">
                <a:solidFill>
                  <a:schemeClr val="dk1"/>
                </a:solidFill>
              </a:rPr>
              <a:t>7/26</a:t>
            </a:r>
            <a:r>
              <a:rPr kumimoji="1" lang="ja-JP" altLang="en-US" sz="1200" dirty="0">
                <a:solidFill>
                  <a:schemeClr val="dk1"/>
                </a:solidFill>
              </a:rPr>
              <a:t>）、福島区女性会（</a:t>
            </a:r>
            <a:r>
              <a:rPr kumimoji="1" lang="en-US" altLang="ja-JP" sz="1200" dirty="0">
                <a:solidFill>
                  <a:schemeClr val="dk1"/>
                </a:solidFill>
              </a:rPr>
              <a:t>7/27</a:t>
            </a:r>
            <a:r>
              <a:rPr kumimoji="1" lang="ja-JP" altLang="en-US" sz="1200" dirty="0">
                <a:solidFill>
                  <a:schemeClr val="dk1"/>
                </a:solidFill>
              </a:rPr>
              <a:t>）</a:t>
            </a:r>
            <a:endParaRPr kumimoji="1" lang="en-US" altLang="ja-JP" sz="1200" dirty="0">
              <a:solidFill>
                <a:schemeClr val="dk1"/>
              </a:solidFill>
            </a:endParaRPr>
          </a:p>
          <a:p>
            <a:pPr indent="542925">
              <a:spcBef>
                <a:spcPts val="600"/>
              </a:spcBef>
            </a:pPr>
            <a:r>
              <a:rPr kumimoji="1" lang="ja-JP" altLang="en-US" sz="1200" dirty="0"/>
              <a:t>都市整備部：新規採用職員研修（</a:t>
            </a:r>
            <a:r>
              <a:rPr kumimoji="1" lang="en-US" altLang="ja-JP" sz="1200" dirty="0"/>
              <a:t>4/6</a:t>
            </a:r>
            <a:r>
              <a:rPr kumimoji="1" lang="ja-JP" altLang="en-US" sz="1200" dirty="0"/>
              <a:t>）</a:t>
            </a:r>
            <a:endParaRPr kumimoji="1" lang="en-US" altLang="ja-JP" sz="1200" dirty="0"/>
          </a:p>
          <a:p>
            <a:endParaRPr lang="en-US" altLang="ja-JP" sz="1200" dirty="0"/>
          </a:p>
          <a:p>
            <a:pPr indent="271463"/>
            <a:endParaRPr lang="en-US" altLang="ja-JP" sz="1400" dirty="0"/>
          </a:p>
          <a:p>
            <a:pPr indent="271463"/>
            <a:r>
              <a:rPr lang="ja-JP" altLang="en-US" sz="1400" dirty="0" smtClean="0"/>
              <a:t>⇒他のステークホルダーと連携した</a:t>
            </a:r>
            <a:r>
              <a:rPr lang="en-US" altLang="ja-JP" sz="1400" dirty="0" smtClean="0"/>
              <a:t>SDGs</a:t>
            </a:r>
            <a:r>
              <a:rPr lang="ja-JP" altLang="en-US" sz="1400" dirty="0" smtClean="0"/>
              <a:t>イベント</a:t>
            </a:r>
            <a:endParaRPr lang="en-US" altLang="ja-JP" sz="1400" dirty="0" smtClean="0"/>
          </a:p>
          <a:p>
            <a:pPr indent="542925">
              <a:spcBef>
                <a:spcPts val="600"/>
              </a:spcBef>
            </a:pPr>
            <a:r>
              <a:rPr lang="ja-JP" altLang="en-US" sz="1200" dirty="0" smtClean="0"/>
              <a:t>吉本</a:t>
            </a:r>
            <a:r>
              <a:rPr lang="ja-JP" altLang="en-US" sz="1200" dirty="0"/>
              <a:t>興業（</a:t>
            </a:r>
            <a:r>
              <a:rPr lang="en-US" altLang="ja-JP" sz="1200" dirty="0" err="1"/>
              <a:t>Warai</a:t>
            </a:r>
            <a:r>
              <a:rPr lang="ja-JP" altLang="en-US" sz="1200" dirty="0"/>
              <a:t> </a:t>
            </a:r>
            <a:r>
              <a:rPr lang="en-US" altLang="ja-JP" sz="1200" dirty="0" err="1"/>
              <a:t>Mirai</a:t>
            </a:r>
            <a:r>
              <a:rPr lang="ja-JP" altLang="en-US" sz="1200" dirty="0"/>
              <a:t> </a:t>
            </a:r>
            <a:r>
              <a:rPr lang="en-US" altLang="ja-JP" sz="1200" dirty="0"/>
              <a:t>Fes</a:t>
            </a:r>
            <a:r>
              <a:rPr lang="ja-JP" altLang="en-US" sz="1200" dirty="0"/>
              <a:t> </a:t>
            </a:r>
            <a:r>
              <a:rPr lang="en-US" altLang="ja-JP" sz="1200" dirty="0"/>
              <a:t>2022</a:t>
            </a:r>
            <a:r>
              <a:rPr lang="ja-JP" altLang="en-US" sz="1200" dirty="0"/>
              <a:t>　</a:t>
            </a:r>
            <a:r>
              <a:rPr lang="en-US" altLang="ja-JP" sz="1200" dirty="0" smtClean="0"/>
              <a:t>4/29</a:t>
            </a:r>
            <a:r>
              <a:rPr lang="ja-JP" altLang="en-US" sz="1200" dirty="0" smtClean="0"/>
              <a:t>）</a:t>
            </a:r>
            <a:r>
              <a:rPr lang="en-US" altLang="ja-JP" sz="1200" dirty="0" smtClean="0"/>
              <a:t> </a:t>
            </a:r>
          </a:p>
          <a:p>
            <a:pPr indent="542925">
              <a:spcBef>
                <a:spcPts val="600"/>
              </a:spcBef>
            </a:pPr>
            <a:r>
              <a:rPr lang="ja-JP" altLang="en-US" sz="1200" dirty="0" smtClean="0"/>
              <a:t>ガンバ大阪（</a:t>
            </a:r>
            <a:r>
              <a:rPr lang="en-US" altLang="ja-JP" sz="1200" dirty="0" smtClean="0"/>
              <a:t>THINK</a:t>
            </a:r>
            <a:r>
              <a:rPr lang="ja-JP" altLang="en-US" sz="1200" dirty="0" smtClean="0"/>
              <a:t> </a:t>
            </a:r>
            <a:r>
              <a:rPr lang="en-US" altLang="ja-JP" sz="1200" dirty="0" smtClean="0"/>
              <a:t>ECO</a:t>
            </a:r>
            <a:r>
              <a:rPr lang="ja-JP" altLang="en-US" sz="1200" dirty="0" smtClean="0"/>
              <a:t> </a:t>
            </a:r>
            <a:r>
              <a:rPr lang="en-US" altLang="ja-JP" sz="1200" dirty="0" smtClean="0"/>
              <a:t>SDGs</a:t>
            </a:r>
            <a:r>
              <a:rPr lang="ja-JP" altLang="en-US" sz="1200" dirty="0" smtClean="0"/>
              <a:t> </a:t>
            </a:r>
            <a:r>
              <a:rPr lang="en-US" altLang="ja-JP" sz="1200" dirty="0" smtClean="0"/>
              <a:t>smile</a:t>
            </a:r>
            <a:r>
              <a:rPr lang="ja-JP" altLang="en-US" sz="1200" dirty="0" smtClean="0"/>
              <a:t> マッチ　</a:t>
            </a:r>
            <a:r>
              <a:rPr lang="en-US" altLang="ja-JP" sz="1200" dirty="0" smtClean="0"/>
              <a:t>9/10</a:t>
            </a:r>
            <a:r>
              <a:rPr lang="ja-JP" altLang="en-US" sz="1200" dirty="0" smtClean="0"/>
              <a:t>）</a:t>
            </a:r>
            <a:endParaRPr lang="en-US" altLang="ja-JP" sz="1200" dirty="0" smtClean="0"/>
          </a:p>
          <a:p>
            <a:pPr indent="542925">
              <a:spcBef>
                <a:spcPts val="600"/>
              </a:spcBef>
            </a:pPr>
            <a:r>
              <a:rPr lang="ja-JP" altLang="en-US" sz="1200" dirty="0" smtClean="0"/>
              <a:t>商工労働部（合同企業説明会　</a:t>
            </a:r>
            <a:r>
              <a:rPr lang="en-US" altLang="ja-JP" sz="1200" dirty="0" smtClean="0"/>
              <a:t>9/15</a:t>
            </a:r>
            <a:r>
              <a:rPr lang="ja-JP" altLang="en-US" sz="1200" dirty="0" smtClean="0"/>
              <a:t>）</a:t>
            </a:r>
            <a:endParaRPr lang="en-US" altLang="ja-JP" sz="1200" dirty="0" smtClean="0"/>
          </a:p>
          <a:p>
            <a:endParaRPr lang="en-US" altLang="ja-JP" sz="1100" dirty="0"/>
          </a:p>
          <a:p>
            <a:pPr indent="271463"/>
            <a:r>
              <a:rPr lang="ja-JP" altLang="en-US" sz="1400" dirty="0"/>
              <a:t>⇒その他の啓発活動</a:t>
            </a:r>
            <a:endParaRPr lang="en-US" altLang="ja-JP" sz="1400" dirty="0"/>
          </a:p>
          <a:p>
            <a:pPr indent="542925">
              <a:spcBef>
                <a:spcPts val="600"/>
              </a:spcBef>
            </a:pPr>
            <a:r>
              <a:rPr lang="ja-JP" altLang="en-US" sz="1200" dirty="0"/>
              <a:t>商業施設（枚方ビオルネ）と連携し</a:t>
            </a:r>
            <a:endParaRPr lang="en-US" altLang="ja-JP" sz="1200" dirty="0"/>
          </a:p>
          <a:p>
            <a:pPr indent="542925">
              <a:spcBef>
                <a:spcPts val="600"/>
              </a:spcBef>
            </a:pPr>
            <a:r>
              <a:rPr lang="ja-JP" altLang="en-US" sz="1200" dirty="0"/>
              <a:t>施設内のサイネージで</a:t>
            </a:r>
            <a:r>
              <a:rPr lang="en-US" altLang="ja-JP" sz="1200" dirty="0"/>
              <a:t>SDGs</a:t>
            </a:r>
            <a:r>
              <a:rPr lang="ja-JP" altLang="en-US" sz="1200" dirty="0"/>
              <a:t>動画を放映</a:t>
            </a:r>
            <a:endParaRPr lang="en-US" altLang="ja-JP" sz="1200" dirty="0"/>
          </a:p>
          <a:p>
            <a:pPr indent="542925">
              <a:spcBef>
                <a:spcPts val="600"/>
              </a:spcBef>
            </a:pPr>
            <a:r>
              <a:rPr lang="ja-JP" altLang="en-US" sz="1200" dirty="0"/>
              <a:t>（</a:t>
            </a:r>
            <a:r>
              <a:rPr lang="en-US" altLang="ja-JP" sz="1200" dirty="0"/>
              <a:t>R4.4.8~R4.5.8</a:t>
            </a:r>
            <a:r>
              <a:rPr lang="ja-JP" altLang="en-US" sz="1200" dirty="0"/>
              <a:t>）</a:t>
            </a:r>
            <a:endParaRPr lang="en-US" altLang="ja-JP" sz="1200" dirty="0"/>
          </a:p>
          <a:p>
            <a:endParaRPr lang="en-US" altLang="ja-JP" sz="1200" dirty="0" smtClean="0"/>
          </a:p>
          <a:p>
            <a:endParaRPr lang="en-US" altLang="ja-JP" sz="1200" dirty="0"/>
          </a:p>
          <a:p>
            <a:r>
              <a:rPr lang="ja-JP" altLang="en-US" sz="1400" b="1" dirty="0"/>
              <a:t>〇 具体的行動の促進</a:t>
            </a:r>
            <a:endParaRPr lang="en-US" altLang="ja-JP" sz="1400" b="1" dirty="0"/>
          </a:p>
          <a:p>
            <a:pPr indent="271463">
              <a:spcBef>
                <a:spcPts val="600"/>
              </a:spcBef>
            </a:pPr>
            <a:r>
              <a:rPr lang="ja-JP" altLang="en-US" sz="1400" dirty="0"/>
              <a:t>⇒私の</a:t>
            </a:r>
            <a:r>
              <a:rPr lang="en-US" altLang="ja-JP" sz="1400" dirty="0"/>
              <a:t>SDGs</a:t>
            </a:r>
            <a:r>
              <a:rPr lang="ja-JP" altLang="en-US" sz="1400" dirty="0"/>
              <a:t>宣言プロジェクトの推進</a:t>
            </a:r>
            <a:endParaRPr lang="en-US" altLang="ja-JP" sz="1400" dirty="0"/>
          </a:p>
          <a:p>
            <a:pPr indent="542925">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プロジェクトへの参加者数：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（うち企業・団体：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542925">
              <a:spcBef>
                <a:spcPts val="600"/>
              </a:spcBef>
            </a:pPr>
            <a:r>
              <a:rPr kumimoji="1" lang="ja-JP" altLang="en-US" sz="1200" dirty="0">
                <a:latin typeface="Meiryo UI" panose="020B0604030504040204" pitchFamily="50" charset="-128"/>
                <a:ea typeface="Meiryo UI" panose="020B0604030504040204" pitchFamily="50" charset="-128"/>
              </a:rPr>
              <a:t>大阪</a:t>
            </a:r>
            <a:r>
              <a:rPr kumimoji="1" lang="en-US" altLang="ja-JP" sz="1200" dirty="0" err="1">
                <a:latin typeface="Meiryo UI" panose="020B0604030504040204" pitchFamily="50" charset="-128"/>
                <a:ea typeface="Meiryo UI" panose="020B0604030504040204" pitchFamily="50" charset="-128"/>
              </a:rPr>
              <a:t>SDGsTwitter</a:t>
            </a:r>
            <a:r>
              <a:rPr kumimoji="1" lang="ja-JP" altLang="en-US" sz="1200" dirty="0">
                <a:latin typeface="Meiryo UI" panose="020B0604030504040204" pitchFamily="50" charset="-128"/>
                <a:ea typeface="Meiryo UI" panose="020B0604030504040204" pitchFamily="50" charset="-128"/>
              </a:rPr>
              <a:t>　（フォロワー数</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350</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p:txBody>
      </p:sp>
      <p:sp>
        <p:nvSpPr>
          <p:cNvPr id="10" name="正方形/長方形 9"/>
          <p:cNvSpPr/>
          <p:nvPr/>
        </p:nvSpPr>
        <p:spPr>
          <a:xfrm>
            <a:off x="7934183" y="3189625"/>
            <a:ext cx="1085568" cy="215444"/>
          </a:xfrm>
          <a:prstGeom prst="rect">
            <a:avLst/>
          </a:prstGeom>
          <a:solidFill>
            <a:schemeClr val="bg1">
              <a:lumMod val="95000"/>
            </a:schemeClr>
          </a:solidFill>
        </p:spPr>
        <p:txBody>
          <a:bodyPr wrap="square">
            <a:spAutoFit/>
          </a:bodyPr>
          <a:lstStyle/>
          <a:p>
            <a:pPr indent="76101">
              <a:spcBef>
                <a:spcPts val="488"/>
              </a:spcBef>
            </a:pPr>
            <a:r>
              <a:rPr lang="en-US" altLang="ja-JP" sz="800" dirty="0"/>
              <a:t>SDGs</a:t>
            </a:r>
            <a:r>
              <a:rPr lang="ja-JP" altLang="en-US" sz="800" dirty="0"/>
              <a:t>講演の様子</a:t>
            </a:r>
            <a:endParaRPr lang="en-US" altLang="ja-JP" sz="800" dirty="0"/>
          </a:p>
        </p:txBody>
      </p:sp>
      <p:sp>
        <p:nvSpPr>
          <p:cNvPr id="14" name="正方形/長方形 13"/>
          <p:cNvSpPr/>
          <p:nvPr/>
        </p:nvSpPr>
        <p:spPr>
          <a:xfrm>
            <a:off x="7829974" y="6746322"/>
            <a:ext cx="1618826" cy="215444"/>
          </a:xfrm>
          <a:prstGeom prst="rect">
            <a:avLst/>
          </a:prstGeom>
          <a:solidFill>
            <a:schemeClr val="bg1">
              <a:lumMod val="95000"/>
            </a:schemeClr>
          </a:solidFill>
        </p:spPr>
        <p:txBody>
          <a:bodyPr wrap="square">
            <a:spAutoFit/>
          </a:bodyPr>
          <a:lstStyle/>
          <a:p>
            <a:pPr indent="76101">
              <a:spcBef>
                <a:spcPts val="488"/>
              </a:spcBef>
            </a:pPr>
            <a:r>
              <a:rPr lang="ja-JP" altLang="en-US" sz="800" dirty="0" smtClean="0"/>
              <a:t>ガンバ大阪と連携した</a:t>
            </a:r>
            <a:r>
              <a:rPr lang="en-US" altLang="ja-JP" sz="800" dirty="0" smtClean="0"/>
              <a:t>PR</a:t>
            </a:r>
            <a:r>
              <a:rPr lang="ja-JP" altLang="en-US" sz="800" dirty="0" smtClean="0"/>
              <a:t>活動</a:t>
            </a:r>
            <a:endParaRPr lang="en-US" altLang="ja-JP" sz="800" dirty="0"/>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90613" y="3923529"/>
            <a:ext cx="2114550" cy="1590675"/>
          </a:xfrm>
          <a:prstGeom prst="rect">
            <a:avLst/>
          </a:prstGeom>
        </p:spPr>
      </p:pic>
      <p:sp>
        <p:nvSpPr>
          <p:cNvPr id="13" name="正方形/長方形 12"/>
          <p:cNvSpPr/>
          <p:nvPr/>
        </p:nvSpPr>
        <p:spPr>
          <a:xfrm>
            <a:off x="4684164" y="5522156"/>
            <a:ext cx="1618826" cy="215444"/>
          </a:xfrm>
          <a:prstGeom prst="rect">
            <a:avLst/>
          </a:prstGeom>
          <a:solidFill>
            <a:schemeClr val="bg1">
              <a:lumMod val="95000"/>
            </a:schemeClr>
          </a:solidFill>
        </p:spPr>
        <p:txBody>
          <a:bodyPr wrap="square">
            <a:spAutoFit/>
          </a:bodyPr>
          <a:lstStyle/>
          <a:p>
            <a:pPr indent="76101">
              <a:spcBef>
                <a:spcPts val="488"/>
              </a:spcBef>
            </a:pPr>
            <a:r>
              <a:rPr lang="ja-JP" altLang="en-US" sz="800" dirty="0"/>
              <a:t>枚方ビオルネと連携した</a:t>
            </a:r>
            <a:r>
              <a:rPr lang="en-US" altLang="ja-JP" sz="800" dirty="0" smtClean="0"/>
              <a:t>PR</a:t>
            </a:r>
            <a:r>
              <a:rPr lang="ja-JP" altLang="en-US" sz="800" dirty="0" smtClean="0"/>
              <a:t>活動</a:t>
            </a:r>
            <a:endParaRPr lang="en-US" altLang="ja-JP" sz="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17" y="1279127"/>
            <a:ext cx="2527740" cy="189580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17" y="3647952"/>
            <a:ext cx="2527740" cy="1895805"/>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1335" y="5193429"/>
            <a:ext cx="2080880" cy="1566781"/>
          </a:xfrm>
          <a:prstGeom prst="rect">
            <a:avLst/>
          </a:prstGeom>
        </p:spPr>
      </p:pic>
      <p:sp>
        <p:nvSpPr>
          <p:cNvPr id="15" name="スライド番号プレースホルダー 3"/>
          <p:cNvSpPr>
            <a:spLocks noGrp="1"/>
          </p:cNvSpPr>
          <p:nvPr>
            <p:ph type="sldNum" sz="quarter" idx="12"/>
          </p:nvPr>
        </p:nvSpPr>
        <p:spPr>
          <a:xfrm>
            <a:off x="7107350" y="6832710"/>
            <a:ext cx="2228850" cy="383297"/>
          </a:xfrm>
        </p:spPr>
        <p:txBody>
          <a:bodyPr/>
          <a:lstStyle/>
          <a:p>
            <a:fld id="{B357E563-2009-4710-851A-B3BABD306212}" type="slidenum">
              <a:rPr kumimoji="1" lang="ja-JP" altLang="en-US" smtClean="0"/>
              <a:t>15</a:t>
            </a:fld>
            <a:endParaRPr kumimoji="1" lang="ja-JP" altLang="en-US"/>
          </a:p>
        </p:txBody>
      </p:sp>
    </p:spTree>
    <p:extLst>
      <p:ext uri="{BB962C8B-B14F-4D97-AF65-F5344CB8AC3E}">
        <p14:creationId xmlns:p14="http://schemas.microsoft.com/office/powerpoint/2010/main" val="1823647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66" name="角丸四角形 65"/>
          <p:cNvSpPr/>
          <p:nvPr/>
        </p:nvSpPr>
        <p:spPr>
          <a:xfrm>
            <a:off x="1983276" y="8262899"/>
            <a:ext cx="5097704" cy="68340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1883">
              <a:lnSpc>
                <a:spcPts val="1625"/>
              </a:lnSpc>
            </a:pPr>
            <a:r>
              <a:rPr lang="ja-JP" altLang="en-US" sz="1138" dirty="0">
                <a:solidFill>
                  <a:schemeClr val="tx1"/>
                </a:solidFill>
                <a:latin typeface="+mn-ea"/>
              </a:rPr>
              <a:t>給水スポットの紹介（マイボトルの推進）</a:t>
            </a:r>
            <a:endParaRPr lang="en-US" altLang="ja-JP" sz="1138" dirty="0">
              <a:solidFill>
                <a:schemeClr val="tx1"/>
              </a:solidFill>
              <a:latin typeface="+mn-ea"/>
            </a:endParaRPr>
          </a:p>
          <a:p>
            <a:pPr indent="141883">
              <a:lnSpc>
                <a:spcPts val="1625"/>
              </a:lnSpc>
            </a:pPr>
            <a:r>
              <a:rPr lang="ja-JP" altLang="en-US" sz="1138" dirty="0">
                <a:solidFill>
                  <a:schemeClr val="tx1"/>
                </a:solidFill>
                <a:latin typeface="+mn-ea"/>
              </a:rPr>
              <a:t>小型家電回収ボックスの紹介（リサイクルの推進）</a:t>
            </a:r>
            <a:endParaRPr lang="en-US" altLang="ja-JP" sz="1138" dirty="0">
              <a:solidFill>
                <a:schemeClr val="tx1"/>
              </a:solidFill>
              <a:latin typeface="+mn-ea"/>
            </a:endParaRPr>
          </a:p>
          <a:p>
            <a:pPr indent="141883">
              <a:lnSpc>
                <a:spcPts val="1625"/>
              </a:lnSpc>
            </a:pPr>
            <a:r>
              <a:rPr lang="ja-JP" altLang="en-US" sz="1138" dirty="0">
                <a:solidFill>
                  <a:schemeClr val="tx1"/>
                </a:solidFill>
                <a:latin typeface="+mn-ea"/>
              </a:rPr>
              <a:t>府営公園などで活躍されるボランティアの紹介（活動の紹介）　など</a:t>
            </a:r>
            <a:endParaRPr kumimoji="1" lang="ja-JP" altLang="en-US" sz="1138" dirty="0">
              <a:solidFill>
                <a:schemeClr val="tx1"/>
              </a:solidFill>
            </a:endParaRPr>
          </a:p>
        </p:txBody>
      </p:sp>
      <p:sp>
        <p:nvSpPr>
          <p:cNvPr id="67" name="正方形/長方形 66"/>
          <p:cNvSpPr/>
          <p:nvPr/>
        </p:nvSpPr>
        <p:spPr>
          <a:xfrm>
            <a:off x="1271130" y="8297862"/>
            <a:ext cx="569387" cy="267446"/>
          </a:xfrm>
          <a:prstGeom prst="rect">
            <a:avLst/>
          </a:prstGeom>
        </p:spPr>
        <p:txBody>
          <a:bodyPr wrap="none">
            <a:spAutoFit/>
          </a:bodyPr>
          <a:lstStyle/>
          <a:p>
            <a:r>
              <a:rPr lang="ja-JP" altLang="en-US" sz="1138" dirty="0">
                <a:latin typeface="+mn-ea"/>
              </a:rPr>
              <a:t>例えば</a:t>
            </a:r>
            <a:endParaRPr lang="en-US" altLang="ja-JP" sz="1138" dirty="0">
              <a:latin typeface="+mn-ea"/>
            </a:endParaRPr>
          </a:p>
        </p:txBody>
      </p:sp>
      <p:sp>
        <p:nvSpPr>
          <p:cNvPr id="7" name="テキスト ボックス 6"/>
          <p:cNvSpPr txBox="1"/>
          <p:nvPr/>
        </p:nvSpPr>
        <p:spPr>
          <a:xfrm>
            <a:off x="142873" y="817398"/>
            <a:ext cx="4000501" cy="338554"/>
          </a:xfrm>
          <a:prstGeom prst="rect">
            <a:avLst/>
          </a:prstGeom>
          <a:noFill/>
        </p:spPr>
        <p:txBody>
          <a:bodyPr wrap="square" rtlCol="0">
            <a:spAutoFit/>
          </a:bodyPr>
          <a:lstStyle/>
          <a:p>
            <a:r>
              <a:rPr lang="ja-JP" altLang="en-US" sz="1600" b="1" dirty="0"/>
              <a:t>２</a:t>
            </a:r>
            <a:r>
              <a:rPr lang="en-US" altLang="ja-JP" sz="1600" b="1" dirty="0"/>
              <a:t>.</a:t>
            </a:r>
            <a:r>
              <a:rPr lang="ja-JP" altLang="en-US" sz="1600" b="1" dirty="0"/>
              <a:t>ステークホルダーをつなぐ取組み</a:t>
            </a:r>
            <a:endParaRPr kumimoji="1" lang="en-US" altLang="ja-JP" sz="1600" dirty="0"/>
          </a:p>
        </p:txBody>
      </p:sp>
      <p:sp>
        <p:nvSpPr>
          <p:cNvPr id="8" name="正方形/長方形 7"/>
          <p:cNvSpPr/>
          <p:nvPr/>
        </p:nvSpPr>
        <p:spPr>
          <a:xfrm>
            <a:off x="419381" y="1155952"/>
            <a:ext cx="9386606" cy="5760551"/>
          </a:xfrm>
          <a:prstGeom prst="rect">
            <a:avLst/>
          </a:prstGeom>
          <a:solidFill>
            <a:schemeClr val="bg1">
              <a:lumMod val="95000"/>
            </a:schemeClr>
          </a:solidFill>
        </p:spPr>
        <p:txBody>
          <a:bodyPr wrap="square">
            <a:spAutoFit/>
          </a:bodyPr>
          <a:lstStyle/>
          <a:p>
            <a:pPr indent="76101">
              <a:spcBef>
                <a:spcPts val="488"/>
              </a:spcBef>
            </a:pPr>
            <a:r>
              <a:rPr lang="ja-JP" altLang="en-US" sz="1400" b="1" dirty="0"/>
              <a:t>〇市町村と企業のマッチング支援</a:t>
            </a:r>
            <a:endParaRPr lang="en-US" altLang="ja-JP" sz="1400" b="1" dirty="0"/>
          </a:p>
          <a:p>
            <a:pPr indent="357188">
              <a:spcBef>
                <a:spcPts val="600"/>
              </a:spcBef>
            </a:pPr>
            <a:r>
              <a:rPr lang="ja-JP" altLang="en-US" sz="1200" dirty="0"/>
              <a:t>⇒グリーンテック マッチング会（</a:t>
            </a:r>
            <a:r>
              <a:rPr lang="en-US" altLang="ja-JP" sz="1200" dirty="0"/>
              <a:t>9/14</a:t>
            </a:r>
            <a:r>
              <a:rPr lang="ja-JP" altLang="en-US" sz="1200" dirty="0" smtClean="0"/>
              <a:t>）</a:t>
            </a:r>
            <a:r>
              <a:rPr lang="en-US" altLang="ja-JP" sz="1200" dirty="0" smtClean="0"/>
              <a:t>【</a:t>
            </a:r>
            <a:r>
              <a:rPr lang="ja-JP" altLang="en-US" sz="1200" dirty="0" smtClean="0"/>
              <a:t>テーマ：カーボンニュートラル</a:t>
            </a:r>
            <a:r>
              <a:rPr lang="en-US" altLang="ja-JP" sz="1200" dirty="0" smtClean="0"/>
              <a:t>】</a:t>
            </a:r>
            <a:endParaRPr lang="en-US" altLang="ja-JP" sz="1200" dirty="0"/>
          </a:p>
          <a:p>
            <a:pPr indent="542925">
              <a:spcBef>
                <a:spcPts val="600"/>
              </a:spcBef>
            </a:pPr>
            <a:r>
              <a:rPr lang="ja-JP" altLang="en-US" sz="1200" dirty="0"/>
              <a:t>大阪商工会議所と連携し、市町村と企業のマッチング会を開催</a:t>
            </a:r>
            <a:endParaRPr lang="en-US" altLang="ja-JP" sz="1200" dirty="0"/>
          </a:p>
          <a:p>
            <a:pPr indent="542925">
              <a:spcBef>
                <a:spcPts val="600"/>
              </a:spcBef>
            </a:pPr>
            <a:r>
              <a:rPr lang="ja-JP" altLang="en-US" sz="1200" dirty="0"/>
              <a:t>（企業同士のマッチング会も同時開催）　</a:t>
            </a:r>
            <a:endParaRPr lang="en-US" altLang="ja-JP" sz="1200" dirty="0"/>
          </a:p>
          <a:p>
            <a:pPr indent="542925">
              <a:spcBef>
                <a:spcPts val="600"/>
              </a:spcBef>
            </a:pPr>
            <a:r>
              <a:rPr lang="ja-JP" altLang="en-US" sz="1200" dirty="0" smtClean="0"/>
              <a:t>〇３市町が参加</a:t>
            </a:r>
            <a:endParaRPr lang="en-US" altLang="ja-JP" sz="1200" dirty="0"/>
          </a:p>
          <a:p>
            <a:pPr indent="714375">
              <a:spcBef>
                <a:spcPts val="600"/>
              </a:spcBef>
            </a:pPr>
            <a:r>
              <a:rPr lang="ja-JP" altLang="en-US" sz="1200" dirty="0" smtClean="0"/>
              <a:t>枚方市：枚方市がめざす温暖化対策の取り組み</a:t>
            </a:r>
            <a:endParaRPr lang="en-US" altLang="ja-JP" sz="1200" dirty="0" smtClean="0"/>
          </a:p>
          <a:p>
            <a:pPr indent="714375">
              <a:spcBef>
                <a:spcPts val="600"/>
              </a:spcBef>
            </a:pPr>
            <a:r>
              <a:rPr kumimoji="1"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ZEH</a:t>
            </a:r>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ZEB</a:t>
            </a:r>
            <a:r>
              <a:rPr lang="ja-JP" altLang="en-US" sz="1100" dirty="0" smtClean="0">
                <a:latin typeface="メイリオ" panose="020B0604030504040204" pitchFamily="50" charset="-128"/>
                <a:ea typeface="メイリオ" panose="020B0604030504040204" pitchFamily="50" charset="-128"/>
              </a:rPr>
              <a:t>の普及、電動車（</a:t>
            </a:r>
            <a:r>
              <a:rPr lang="en-US" altLang="ja-JP" sz="1100" dirty="0" smtClean="0">
                <a:latin typeface="メイリオ" panose="020B0604030504040204" pitchFamily="50" charset="-128"/>
                <a:ea typeface="メイリオ" panose="020B0604030504040204" pitchFamily="50" charset="-128"/>
              </a:rPr>
              <a:t>EV</a:t>
            </a:r>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FCEV</a:t>
            </a:r>
            <a:r>
              <a:rPr lang="ja-JP" altLang="en-US" sz="1100" dirty="0" smtClean="0">
                <a:latin typeface="メイリオ" panose="020B0604030504040204" pitchFamily="50" charset="-128"/>
                <a:ea typeface="メイリオ" panose="020B0604030504040204" pitchFamily="50" charset="-128"/>
              </a:rPr>
              <a:t>など）の普及拡大など</a:t>
            </a:r>
            <a:endParaRPr lang="en-US" altLang="ja-JP" sz="1100" dirty="0" smtClean="0">
              <a:latin typeface="メイリオ" panose="020B0604030504040204" pitchFamily="50" charset="-128"/>
              <a:ea typeface="メイリオ" panose="020B0604030504040204" pitchFamily="50" charset="-128"/>
            </a:endParaRPr>
          </a:p>
          <a:p>
            <a:pPr indent="714375">
              <a:spcBef>
                <a:spcPts val="600"/>
              </a:spcBef>
            </a:pPr>
            <a:r>
              <a:rPr kumimoji="1" lang="ja-JP" altLang="en-US" sz="1200" dirty="0" smtClean="0">
                <a:latin typeface="メイリオ" panose="020B0604030504040204" pitchFamily="50" charset="-128"/>
                <a:ea typeface="メイリオ" panose="020B0604030504040204" pitchFamily="50" charset="-128"/>
              </a:rPr>
              <a:t>阪南市：</a:t>
            </a:r>
            <a:r>
              <a:rPr kumimoji="1" lang="en-US" altLang="ja-JP" sz="1200" dirty="0" smtClean="0">
                <a:latin typeface="メイリオ" panose="020B0604030504040204" pitchFamily="50" charset="-128"/>
                <a:ea typeface="メイリオ" panose="020B0604030504040204" pitchFamily="50" charset="-128"/>
              </a:rPr>
              <a:t>SDGs</a:t>
            </a:r>
            <a:r>
              <a:rPr kumimoji="1" lang="ja-JP" altLang="en-US" sz="1200" dirty="0" smtClean="0">
                <a:latin typeface="メイリオ" panose="020B0604030504040204" pitchFamily="50" charset="-128"/>
                <a:ea typeface="メイリオ" panose="020B0604030504040204" pitchFamily="50" charset="-128"/>
              </a:rPr>
              <a:t>未来都市</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阪南市</a:t>
            </a:r>
            <a:r>
              <a:rPr kumimoji="1" lang="en-US" altLang="ja-JP" sz="1200" dirty="0" smtClean="0">
                <a:latin typeface="メイリオ" panose="020B0604030504040204" pitchFamily="50" charset="-128"/>
                <a:ea typeface="メイリオ" panose="020B0604030504040204" pitchFamily="50" charset="-128"/>
              </a:rPr>
              <a:t>-</a:t>
            </a:r>
          </a:p>
          <a:p>
            <a:pPr indent="714375">
              <a:spcBef>
                <a:spcPts val="600"/>
              </a:spcBef>
            </a:pPr>
            <a:r>
              <a:rPr kumimoji="1" lang="ja-JP" altLang="en-US" sz="1100" dirty="0" smtClean="0">
                <a:latin typeface="メイリオ" panose="020B0604030504040204" pitchFamily="50" charset="-128"/>
                <a:ea typeface="メイリオ" panose="020B0604030504040204" pitchFamily="50" charset="-128"/>
              </a:rPr>
              <a:t>・モデル事業（グリーンカーボン、ブルーカーボン）への協力など</a:t>
            </a:r>
            <a:endParaRPr kumimoji="1" lang="en-US" altLang="ja-JP" sz="1100" dirty="0" smtClean="0">
              <a:latin typeface="メイリオ" panose="020B0604030504040204" pitchFamily="50" charset="-128"/>
              <a:ea typeface="メイリオ" panose="020B0604030504040204" pitchFamily="50" charset="-128"/>
            </a:endParaRPr>
          </a:p>
          <a:p>
            <a:pPr indent="714375">
              <a:spcBef>
                <a:spcPts val="600"/>
              </a:spcBef>
            </a:pPr>
            <a:r>
              <a:rPr kumimoji="1" lang="ja-JP" altLang="en-US" sz="1200" dirty="0" smtClean="0">
                <a:latin typeface="メイリオ" panose="020B0604030504040204" pitchFamily="50" charset="-128"/>
                <a:ea typeface="メイリオ" panose="020B0604030504040204" pitchFamily="50" charset="-128"/>
              </a:rPr>
              <a:t>太子町：太子町</a:t>
            </a:r>
            <a:r>
              <a:rPr kumimoji="1" lang="en-US" altLang="ja-JP" sz="1200" dirty="0" smtClean="0">
                <a:latin typeface="メイリオ" panose="020B0604030504040204" pitchFamily="50" charset="-128"/>
                <a:ea typeface="メイリオ" panose="020B0604030504040204" pitchFamily="50" charset="-128"/>
              </a:rPr>
              <a:t>SDGs</a:t>
            </a:r>
            <a:r>
              <a:rPr kumimoji="1" lang="ja-JP" altLang="en-US" sz="1200" dirty="0" smtClean="0">
                <a:latin typeface="メイリオ" panose="020B0604030504040204" pitchFamily="50" charset="-128"/>
                <a:ea typeface="メイリオ" panose="020B0604030504040204" pitchFamily="50" charset="-128"/>
              </a:rPr>
              <a:t>推進に向けたマッチング</a:t>
            </a:r>
            <a:endParaRPr kumimoji="1" lang="en-US" altLang="ja-JP" sz="1200" dirty="0" smtClean="0">
              <a:latin typeface="メイリオ" panose="020B0604030504040204" pitchFamily="50" charset="-128"/>
              <a:ea typeface="メイリオ" panose="020B0604030504040204" pitchFamily="50" charset="-128"/>
            </a:endParaRPr>
          </a:p>
          <a:p>
            <a:pPr indent="714375">
              <a:spcBef>
                <a:spcPts val="600"/>
              </a:spcBef>
            </a:pPr>
            <a:r>
              <a:rPr kumimoji="1" lang="ja-JP" altLang="en-US" sz="1100" dirty="0" smtClean="0">
                <a:latin typeface="メイリオ" panose="020B0604030504040204" pitchFamily="50" charset="-128"/>
                <a:ea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rPr>
              <a:t>2050</a:t>
            </a:r>
            <a:r>
              <a:rPr kumimoji="1" lang="ja-JP" altLang="en-US" sz="1100" dirty="0" smtClean="0">
                <a:latin typeface="メイリオ" panose="020B0604030504040204" pitchFamily="50" charset="-128"/>
                <a:ea typeface="メイリオ" panose="020B0604030504040204" pitchFamily="50" charset="-128"/>
              </a:rPr>
              <a:t>年にカーボンニュートラルの実現。</a:t>
            </a:r>
            <a:r>
              <a:rPr kumimoji="1" lang="en-US" altLang="ja-JP" sz="1100" dirty="0" smtClean="0">
                <a:latin typeface="メイリオ" panose="020B0604030504040204" pitchFamily="50" charset="-128"/>
                <a:ea typeface="メイリオ" panose="020B0604030504040204" pitchFamily="50" charset="-128"/>
              </a:rPr>
              <a:t>2030</a:t>
            </a:r>
            <a:r>
              <a:rPr kumimoji="1" lang="ja-JP" altLang="en-US" sz="1100" dirty="0" smtClean="0">
                <a:latin typeface="メイリオ" panose="020B0604030504040204" pitchFamily="50" charset="-128"/>
                <a:ea typeface="メイリオ" panose="020B0604030504040204" pitchFamily="50" charset="-128"/>
              </a:rPr>
              <a:t>年までに</a:t>
            </a:r>
            <a:r>
              <a:rPr kumimoji="1" lang="en-US" altLang="ja-JP" sz="1100" dirty="0" smtClean="0">
                <a:latin typeface="メイリオ" panose="020B0604030504040204" pitchFamily="50" charset="-128"/>
                <a:ea typeface="メイリオ" panose="020B0604030504040204" pitchFamily="50" charset="-128"/>
              </a:rPr>
              <a:t>46%</a:t>
            </a:r>
          </a:p>
          <a:p>
            <a:pPr indent="714375">
              <a:spcBef>
                <a:spcPts val="600"/>
              </a:spcBef>
            </a:pPr>
            <a:r>
              <a:rPr kumimoji="1" lang="ja-JP" altLang="en-US" sz="1100" dirty="0" smtClean="0">
                <a:latin typeface="メイリオ" panose="020B0604030504040204" pitchFamily="50" charset="-128"/>
                <a:ea typeface="メイリオ" panose="020B0604030504040204" pitchFamily="50" charset="-128"/>
              </a:rPr>
              <a:t> （</a:t>
            </a:r>
            <a:r>
              <a:rPr kumimoji="1" lang="en-US" altLang="ja-JP" sz="1100" dirty="0" smtClean="0">
                <a:latin typeface="メイリオ" panose="020B0604030504040204" pitchFamily="50" charset="-128"/>
                <a:ea typeface="メイリオ" panose="020B0604030504040204" pitchFamily="50" charset="-128"/>
              </a:rPr>
              <a:t>2013</a:t>
            </a:r>
            <a:r>
              <a:rPr kumimoji="1" lang="ja-JP" altLang="en-US" sz="1100" dirty="0" smtClean="0">
                <a:latin typeface="メイリオ" panose="020B0604030504040204" pitchFamily="50" charset="-128"/>
                <a:ea typeface="メイリオ" panose="020B0604030504040204" pitchFamily="50" charset="-128"/>
              </a:rPr>
              <a:t>年度比）削減をめざす取り組みへの協力など</a:t>
            </a:r>
            <a:endParaRPr kumimoji="1" lang="en-US" altLang="ja-JP" sz="1100" dirty="0" smtClean="0">
              <a:latin typeface="メイリオ" panose="020B0604030504040204" pitchFamily="50" charset="-128"/>
              <a:ea typeface="メイリオ" panose="020B0604030504040204" pitchFamily="50" charset="-128"/>
            </a:endParaRPr>
          </a:p>
          <a:p>
            <a:pPr indent="714375">
              <a:spcBef>
                <a:spcPts val="600"/>
              </a:spcBef>
            </a:pPr>
            <a:endParaRPr lang="en-US" altLang="ja-JP" sz="1400" b="1" dirty="0"/>
          </a:p>
          <a:p>
            <a:pPr indent="76101">
              <a:spcBef>
                <a:spcPts val="488"/>
              </a:spcBef>
            </a:pPr>
            <a:r>
              <a:rPr lang="ja-JP" altLang="en-US" sz="1400" b="1" dirty="0"/>
              <a:t>〇 大阪</a:t>
            </a:r>
            <a:r>
              <a:rPr lang="en-US" altLang="ja-JP" sz="1400" b="1" dirty="0"/>
              <a:t>SDGs</a:t>
            </a:r>
            <a:r>
              <a:rPr lang="ja-JP" altLang="en-US" sz="1400" b="1" dirty="0"/>
              <a:t>ネットワーク</a:t>
            </a:r>
            <a:endParaRPr lang="en-US" altLang="ja-JP" sz="1400" b="1" dirty="0"/>
          </a:p>
          <a:p>
            <a:pPr indent="357188">
              <a:spcBef>
                <a:spcPts val="488"/>
              </a:spcBef>
            </a:pPr>
            <a:r>
              <a:rPr lang="ja-JP" altLang="en-US" sz="1200" dirty="0"/>
              <a:t>⇒</a:t>
            </a:r>
            <a:r>
              <a:rPr lang="ja-JP" altLang="ja-JP" sz="1200" dirty="0"/>
              <a:t>ＳＤＧｓの取組みを先導する自治体、経済</a:t>
            </a:r>
            <a:r>
              <a:rPr lang="ja-JP" altLang="en-US" sz="1200" dirty="0"/>
              <a:t>団体</a:t>
            </a:r>
            <a:r>
              <a:rPr lang="ja-JP" altLang="ja-JP" sz="1200" dirty="0"/>
              <a:t>、国の関係機関及び</a:t>
            </a:r>
            <a:endParaRPr lang="en-US" altLang="ja-JP" sz="1200" dirty="0"/>
          </a:p>
          <a:p>
            <a:pPr indent="357188">
              <a:spcBef>
                <a:spcPts val="488"/>
              </a:spcBef>
            </a:pPr>
            <a:r>
              <a:rPr lang="ja-JP" altLang="en-US" sz="1200" dirty="0"/>
              <a:t>　　</a:t>
            </a:r>
            <a:r>
              <a:rPr lang="ja-JP" altLang="ja-JP" sz="1200" dirty="0"/>
              <a:t>金融機関などの協力関係の強化を図ることにより、会員間の連携促進や</a:t>
            </a:r>
            <a:endParaRPr lang="en-US" altLang="ja-JP" sz="1200" dirty="0"/>
          </a:p>
          <a:p>
            <a:pPr indent="357188">
              <a:spcBef>
                <a:spcPts val="488"/>
              </a:spcBef>
            </a:pPr>
            <a:r>
              <a:rPr lang="ja-JP" altLang="en-US" sz="1200" dirty="0"/>
              <a:t>　　</a:t>
            </a:r>
            <a:r>
              <a:rPr lang="ja-JP" altLang="ja-JP" sz="1200" dirty="0"/>
              <a:t>地域の特性にあわせた取組みの推進につなげることを目的に</a:t>
            </a:r>
            <a:r>
              <a:rPr lang="ja-JP" altLang="en-US" sz="1200" dirty="0"/>
              <a:t>ネットワークを</a:t>
            </a:r>
            <a:r>
              <a:rPr lang="ja-JP" altLang="ja-JP" sz="1200" dirty="0"/>
              <a:t>設置</a:t>
            </a:r>
          </a:p>
          <a:p>
            <a:pPr indent="628650">
              <a:spcBef>
                <a:spcPts val="488"/>
              </a:spcBef>
            </a:pPr>
            <a:r>
              <a:rPr lang="ja-JP" altLang="en-US" sz="1200" dirty="0"/>
              <a:t>〇主な活動</a:t>
            </a:r>
            <a:endParaRPr lang="en-US" altLang="ja-JP" sz="1200" dirty="0"/>
          </a:p>
          <a:p>
            <a:pPr indent="800100">
              <a:spcBef>
                <a:spcPts val="488"/>
              </a:spcBef>
            </a:pPr>
            <a:r>
              <a:rPr lang="ja-JP" altLang="en-US" sz="1200" dirty="0"/>
              <a:t>・会員の取組みの情報発信</a:t>
            </a:r>
            <a:endParaRPr lang="en-US" altLang="ja-JP" sz="1200" dirty="0"/>
          </a:p>
          <a:p>
            <a:pPr indent="800100">
              <a:spcBef>
                <a:spcPts val="488"/>
              </a:spcBef>
            </a:pPr>
            <a:r>
              <a:rPr lang="ja-JP" altLang="en-US" sz="1200" dirty="0"/>
              <a:t>・</a:t>
            </a:r>
            <a:r>
              <a:rPr lang="en-US" altLang="ja-JP" sz="1200" dirty="0"/>
              <a:t>SDGs</a:t>
            </a:r>
            <a:r>
              <a:rPr lang="ja-JP" altLang="en-US" sz="1200" dirty="0"/>
              <a:t>勉強会の開催（</a:t>
            </a:r>
            <a:r>
              <a:rPr lang="en-US" altLang="ja-JP" sz="1200" dirty="0"/>
              <a:t>12</a:t>
            </a:r>
            <a:r>
              <a:rPr lang="ja-JP" altLang="en-US" sz="1200" dirty="0"/>
              <a:t>月頃開催予定）</a:t>
            </a:r>
            <a:endParaRPr lang="en-US" altLang="ja-JP" sz="1200" dirty="0"/>
          </a:p>
          <a:p>
            <a:pPr indent="628650">
              <a:spcBef>
                <a:spcPts val="488"/>
              </a:spcBef>
            </a:pPr>
            <a:r>
              <a:rPr lang="ja-JP" altLang="en-US" sz="1200" dirty="0"/>
              <a:t>〇ネットワーク参画団体</a:t>
            </a:r>
            <a:endParaRPr lang="en-US" altLang="ja-JP" sz="1200" dirty="0"/>
          </a:p>
          <a:p>
            <a:pPr indent="800100">
              <a:spcBef>
                <a:spcPts val="600"/>
              </a:spcBef>
            </a:pPr>
            <a:r>
              <a:rPr lang="ja-JP" altLang="en-US" sz="1200" dirty="0"/>
              <a:t>府内の自治体（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t>市町村）国の関係機関（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t>機関）経済団体（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t>団体</a:t>
            </a:r>
            <a:r>
              <a:rPr lang="ja-JP" altLang="en-US" sz="1200" dirty="0" smtClean="0"/>
              <a:t>）金融</a:t>
            </a:r>
            <a:r>
              <a:rPr lang="ja-JP" altLang="en-US" sz="1200" dirty="0"/>
              <a:t>機関（</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t>社</a:t>
            </a:r>
            <a:r>
              <a:rPr lang="ja-JP" altLang="en-US" sz="1200" dirty="0" smtClean="0"/>
              <a:t>）</a:t>
            </a:r>
            <a:endParaRPr lang="en-US" altLang="ja-JP" sz="1200" dirty="0"/>
          </a:p>
        </p:txBody>
      </p:sp>
      <p:pic>
        <p:nvPicPr>
          <p:cNvPr id="34" name="図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8957" y="3016903"/>
            <a:ext cx="2453895" cy="3344688"/>
          </a:xfrm>
          <a:prstGeom prst="rect">
            <a:avLst/>
          </a:prstGeom>
          <a:ln>
            <a:solidFill>
              <a:schemeClr val="tx1"/>
            </a:solidFill>
          </a:ln>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686" y="1303037"/>
            <a:ext cx="2080880" cy="156678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1972" y="1303037"/>
            <a:ext cx="2080880" cy="1566781"/>
          </a:xfrm>
          <a:prstGeom prst="rect">
            <a:avLst/>
          </a:prstGeom>
        </p:spPr>
      </p:pic>
      <p:sp>
        <p:nvSpPr>
          <p:cNvPr id="10"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16</a:t>
            </a:fld>
            <a:endParaRPr kumimoji="1" lang="ja-JP" altLang="en-US"/>
          </a:p>
        </p:txBody>
      </p:sp>
    </p:spTree>
    <p:extLst>
      <p:ext uri="{BB962C8B-B14F-4D97-AF65-F5344CB8AC3E}">
        <p14:creationId xmlns:p14="http://schemas.microsoft.com/office/powerpoint/2010/main" val="4051058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4000501" cy="338554"/>
          </a:xfrm>
          <a:prstGeom prst="rect">
            <a:avLst/>
          </a:prstGeom>
          <a:noFill/>
        </p:spPr>
        <p:txBody>
          <a:bodyPr wrap="square" rtlCol="0">
            <a:spAutoFit/>
          </a:bodyPr>
          <a:lstStyle/>
          <a:p>
            <a:r>
              <a:rPr lang="ja-JP" altLang="en-US" sz="1600" b="1" dirty="0"/>
              <a:t>３</a:t>
            </a:r>
            <a:r>
              <a:rPr lang="en-US" altLang="ja-JP" sz="1600" b="1" dirty="0"/>
              <a:t>.</a:t>
            </a:r>
            <a:r>
              <a:rPr lang="ja-JP" altLang="en-US" sz="1600" b="1" dirty="0"/>
              <a:t>府における取組の推進</a:t>
            </a:r>
            <a:endParaRPr kumimoji="1" lang="en-US" altLang="ja-JP" sz="1600" dirty="0"/>
          </a:p>
        </p:txBody>
      </p:sp>
      <p:sp>
        <p:nvSpPr>
          <p:cNvPr id="8" name="正方形/長方形 7"/>
          <p:cNvSpPr/>
          <p:nvPr/>
        </p:nvSpPr>
        <p:spPr>
          <a:xfrm>
            <a:off x="519394" y="1112698"/>
            <a:ext cx="8867211" cy="5442516"/>
          </a:xfrm>
          <a:prstGeom prst="rect">
            <a:avLst/>
          </a:prstGeom>
          <a:solidFill>
            <a:schemeClr val="bg1">
              <a:lumMod val="95000"/>
            </a:schemeClr>
          </a:solidFill>
        </p:spPr>
        <p:txBody>
          <a:bodyPr wrap="square">
            <a:spAutoFit/>
          </a:bodyPr>
          <a:lstStyle/>
          <a:p>
            <a:pPr indent="76101">
              <a:spcBef>
                <a:spcPts val="488"/>
              </a:spcBef>
            </a:pPr>
            <a:r>
              <a:rPr lang="ja-JP" altLang="en-US" sz="1400" b="1" dirty="0"/>
              <a:t>〇 </a:t>
            </a:r>
            <a:r>
              <a:rPr lang="ja-JP" altLang="en-US" sz="1400" b="1" dirty="0" smtClean="0"/>
              <a:t>各部局の主な取組み（知事重点事業：</a:t>
            </a:r>
            <a:r>
              <a:rPr lang="en-US" altLang="ja-JP" sz="1400" b="1" dirty="0" smtClean="0"/>
              <a:t>SDGs</a:t>
            </a:r>
            <a:r>
              <a:rPr lang="ja-JP" altLang="en-US" sz="1400" b="1" dirty="0" smtClean="0"/>
              <a:t>先進都市をめざす取組みの加速）</a:t>
            </a:r>
            <a:endParaRPr lang="en-US" altLang="ja-JP" sz="1400" b="1" dirty="0" smtClean="0"/>
          </a:p>
          <a:p>
            <a:pPr indent="76101">
              <a:spcBef>
                <a:spcPts val="488"/>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357188">
              <a:spcBef>
                <a:spcPts val="600"/>
              </a:spcBef>
            </a:pPr>
            <a:endParaRPr lang="en-US" altLang="ja-JP" sz="1200" dirty="0"/>
          </a:p>
          <a:p>
            <a:pPr indent="357188">
              <a:spcBef>
                <a:spcPts val="600"/>
              </a:spcBef>
            </a:pPr>
            <a:endParaRPr lang="en-US" altLang="ja-JP" sz="12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p:txBody>
      </p:sp>
      <p:graphicFrame>
        <p:nvGraphicFramePr>
          <p:cNvPr id="5" name="表 4"/>
          <p:cNvGraphicFramePr>
            <a:graphicFrameLocks noGrp="1"/>
          </p:cNvGraphicFramePr>
          <p:nvPr>
            <p:extLst>
              <p:ext uri="{D42A27DB-BD31-4B8C-83A1-F6EECF244321}">
                <p14:modId xmlns:p14="http://schemas.microsoft.com/office/powerpoint/2010/main" val="233672663"/>
              </p:ext>
            </p:extLst>
          </p:nvPr>
        </p:nvGraphicFramePr>
        <p:xfrm>
          <a:off x="686999" y="1527289"/>
          <a:ext cx="8532000" cy="4897069"/>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704190225"/>
                    </a:ext>
                  </a:extLst>
                </a:gridCol>
                <a:gridCol w="5760000">
                  <a:extLst>
                    <a:ext uri="{9D8B030D-6E8A-4147-A177-3AD203B41FA5}">
                      <a16:colId xmlns:a16="http://schemas.microsoft.com/office/drawing/2014/main" val="3921987013"/>
                    </a:ext>
                  </a:extLst>
                </a:gridCol>
                <a:gridCol w="792000">
                  <a:extLst>
                    <a:ext uri="{9D8B030D-6E8A-4147-A177-3AD203B41FA5}">
                      <a16:colId xmlns:a16="http://schemas.microsoft.com/office/drawing/2014/main" val="2334776461"/>
                    </a:ext>
                  </a:extLst>
                </a:gridCol>
                <a:gridCol w="792000">
                  <a:extLst>
                    <a:ext uri="{9D8B030D-6E8A-4147-A177-3AD203B41FA5}">
                      <a16:colId xmlns:a16="http://schemas.microsoft.com/office/drawing/2014/main" val="3563089792"/>
                    </a:ext>
                  </a:extLst>
                </a:gridCol>
              </a:tblGrid>
              <a:tr h="462229">
                <a:tc>
                  <a:txBody>
                    <a:bodyPr/>
                    <a:lstStyle/>
                    <a:p>
                      <a:pPr algn="ctr"/>
                      <a:r>
                        <a:rPr kumimoji="1" lang="ja-JP" altLang="en-US" sz="1050" dirty="0" smtClean="0"/>
                        <a:t>部局</a:t>
                      </a:r>
                      <a:endParaRPr kumimoji="1" lang="ja-JP" altLang="en-US" sz="1050" dirty="0"/>
                    </a:p>
                  </a:txBody>
                  <a:tcPr anchor="ctr"/>
                </a:tc>
                <a:tc>
                  <a:txBody>
                    <a:bodyPr/>
                    <a:lstStyle/>
                    <a:p>
                      <a:pPr algn="ctr"/>
                      <a:r>
                        <a:rPr kumimoji="1" lang="ja-JP" altLang="en-US" sz="1050" dirty="0" smtClean="0"/>
                        <a:t>項目</a:t>
                      </a:r>
                      <a:endParaRPr kumimoji="1" lang="ja-JP" altLang="en-US" sz="1050" dirty="0"/>
                    </a:p>
                  </a:txBody>
                  <a:tcPr anchor="ctr"/>
                </a:tc>
                <a:tc>
                  <a:txBody>
                    <a:bodyPr/>
                    <a:lstStyle/>
                    <a:p>
                      <a:pPr algn="ctr"/>
                      <a:r>
                        <a:rPr kumimoji="1" lang="ja-JP" altLang="en-US" sz="1050" dirty="0" smtClean="0"/>
                        <a:t>関係ゴール</a:t>
                      </a:r>
                      <a:endParaRPr kumimoji="1" lang="ja-JP" altLang="en-US" sz="1050" dirty="0"/>
                    </a:p>
                  </a:txBody>
                  <a:tcPr anchor="ctr"/>
                </a:tc>
                <a:tc>
                  <a:txBody>
                    <a:bodyPr/>
                    <a:lstStyle/>
                    <a:p>
                      <a:pPr algn="ctr"/>
                      <a:r>
                        <a:rPr kumimoji="1" lang="ja-JP" altLang="en-US" sz="1050" dirty="0" smtClean="0"/>
                        <a:t>備考</a:t>
                      </a:r>
                      <a:endParaRPr kumimoji="1" lang="ja-JP" altLang="en-US" sz="1050" dirty="0"/>
                    </a:p>
                  </a:txBody>
                  <a:tcPr anchor="ctr"/>
                </a:tc>
                <a:extLst>
                  <a:ext uri="{0D108BD9-81ED-4DB2-BD59-A6C34878D82A}">
                    <a16:rowId xmlns:a16="http://schemas.microsoft.com/office/drawing/2014/main" val="3236152042"/>
                  </a:ext>
                </a:extLst>
              </a:tr>
              <a:tr h="232591">
                <a:tc>
                  <a:txBody>
                    <a:bodyPr/>
                    <a:lstStyle/>
                    <a:p>
                      <a:r>
                        <a:rPr kumimoji="1" lang="ja-JP" altLang="en-US" sz="1050" dirty="0" smtClean="0"/>
                        <a:t>政策企画部</a:t>
                      </a:r>
                      <a:endParaRPr kumimoji="1" lang="ja-JP" altLang="en-US" sz="1050" dirty="0"/>
                    </a:p>
                  </a:txBody>
                  <a:tcPr anchor="ctr"/>
                </a:tc>
                <a:tc>
                  <a:txBody>
                    <a:bodyPr/>
                    <a:lstStyle/>
                    <a:p>
                      <a:r>
                        <a:rPr kumimoji="1" lang="en-US" altLang="ja-JP" sz="1050" dirty="0" smtClean="0"/>
                        <a:t>SDGs</a:t>
                      </a:r>
                      <a:r>
                        <a:rPr kumimoji="1" lang="ja-JP" altLang="en-US" sz="1050" dirty="0" smtClean="0"/>
                        <a:t>推進事業</a:t>
                      </a:r>
                      <a:endParaRPr kumimoji="1" lang="ja-JP" altLang="en-US" sz="1050" dirty="0"/>
                    </a:p>
                  </a:txBody>
                  <a:tcPr anchor="ctr"/>
                </a:tc>
                <a:tc>
                  <a:txBody>
                    <a:bodyPr/>
                    <a:lstStyle/>
                    <a:p>
                      <a:pPr algn="ctr"/>
                      <a:r>
                        <a:rPr kumimoji="1" lang="ja-JP" altLang="en-US" sz="1050" dirty="0" smtClean="0"/>
                        <a:t>全般</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2941497639"/>
                  </a:ext>
                </a:extLst>
              </a:tr>
              <a:tr h="232591">
                <a:tc>
                  <a:txBody>
                    <a:bodyPr/>
                    <a:lstStyle/>
                    <a:p>
                      <a:r>
                        <a:rPr kumimoji="1" lang="ja-JP" altLang="en-US" sz="1050" dirty="0" smtClean="0"/>
                        <a:t>福祉部</a:t>
                      </a:r>
                      <a:endParaRPr kumimoji="1" lang="ja-JP" altLang="en-US" sz="1050" dirty="0"/>
                    </a:p>
                  </a:txBody>
                  <a:tcPr anchor="ctr"/>
                </a:tc>
                <a:tc>
                  <a:txBody>
                    <a:bodyPr/>
                    <a:lstStyle/>
                    <a:p>
                      <a:r>
                        <a:rPr kumimoji="1" lang="ja-JP" altLang="en-US" sz="1050" dirty="0" smtClean="0"/>
                        <a:t>大阪ええまちプロジェクト事業</a:t>
                      </a:r>
                      <a:endParaRPr kumimoji="1" lang="ja-JP" altLang="en-US" sz="1050" dirty="0"/>
                    </a:p>
                  </a:txBody>
                  <a:tcPr anchor="ctr"/>
                </a:tc>
                <a:tc>
                  <a:txBody>
                    <a:bodyPr/>
                    <a:lstStyle/>
                    <a:p>
                      <a:pPr algn="ctr"/>
                      <a:r>
                        <a:rPr kumimoji="1" lang="ja-JP" altLang="en-US" sz="1050" dirty="0" smtClean="0"/>
                        <a:t>③⑪</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3639929392"/>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dirty="0" smtClean="0"/>
                        <a:t>おおさか健活</a:t>
                      </a:r>
                      <a:r>
                        <a:rPr kumimoji="1" lang="en-US" altLang="ja-JP" sz="1050" dirty="0" smtClean="0"/>
                        <a:t>10</a:t>
                      </a:r>
                      <a:r>
                        <a:rPr kumimoji="1" lang="ja-JP" altLang="en-US" sz="1050" dirty="0" smtClean="0"/>
                        <a:t>推進プロジェクト</a:t>
                      </a:r>
                      <a:endParaRPr kumimoji="1" lang="ja-JP" altLang="en-US" sz="1050" dirty="0"/>
                    </a:p>
                  </a:txBody>
                  <a:tcPr anchor="ctr"/>
                </a:tc>
                <a:tc>
                  <a:txBody>
                    <a:bodyPr/>
                    <a:lstStyle/>
                    <a:p>
                      <a:pPr algn="ctr"/>
                      <a:r>
                        <a:rPr kumimoji="1" lang="ja-JP" altLang="en-US" sz="1050" dirty="0" smtClean="0"/>
                        <a:t>③⑪</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3100100089"/>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dirty="0" smtClean="0"/>
                        <a:t>健康づくり支援プラットフォーム整備等事業</a:t>
                      </a:r>
                      <a:endParaRPr kumimoji="1" lang="ja-JP" altLang="en-US" sz="1050" dirty="0"/>
                    </a:p>
                  </a:txBody>
                  <a:tcPr anchor="ctr"/>
                </a:tc>
                <a:tc>
                  <a:txBody>
                    <a:bodyPr/>
                    <a:lstStyle/>
                    <a:p>
                      <a:pPr algn="ctr"/>
                      <a:r>
                        <a:rPr kumimoji="1" lang="ja-JP" altLang="en-US" sz="1050" dirty="0" smtClean="0"/>
                        <a:t>③</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210135424"/>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dirty="0" smtClean="0"/>
                        <a:t>市町村国保予防・健康づくり支援事業の強化</a:t>
                      </a:r>
                      <a:endParaRPr kumimoji="1" lang="ja-JP" altLang="en-US" sz="1050" dirty="0"/>
                    </a:p>
                  </a:txBody>
                  <a:tcPr anchor="ctr"/>
                </a:tc>
                <a:tc>
                  <a:txBody>
                    <a:bodyPr/>
                    <a:lstStyle/>
                    <a:p>
                      <a:pPr algn="ctr"/>
                      <a:r>
                        <a:rPr kumimoji="1" lang="ja-JP" altLang="en-US" sz="1050" dirty="0" smtClean="0"/>
                        <a:t>③</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2429959119"/>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dirty="0" smtClean="0"/>
                        <a:t>受動喫煙防止対策推進事業</a:t>
                      </a:r>
                      <a:endParaRPr kumimoji="1" lang="ja-JP" altLang="en-US" sz="1050" dirty="0"/>
                    </a:p>
                  </a:txBody>
                  <a:tcPr anchor="ctr"/>
                </a:tc>
                <a:tc>
                  <a:txBody>
                    <a:bodyPr/>
                    <a:lstStyle/>
                    <a:p>
                      <a:pPr algn="ctr"/>
                      <a:r>
                        <a:rPr kumimoji="1" lang="ja-JP" altLang="en-US" sz="1050" dirty="0" smtClean="0"/>
                        <a:t>③</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3512342125"/>
                  </a:ext>
                </a:extLst>
              </a:tr>
              <a:tr h="232591">
                <a:tc>
                  <a:txBody>
                    <a:bodyPr/>
                    <a:lstStyle/>
                    <a:p>
                      <a:r>
                        <a:rPr kumimoji="1" lang="ja-JP" altLang="en-US" sz="1050" dirty="0" smtClean="0"/>
                        <a:t>商工労働部</a:t>
                      </a:r>
                      <a:endParaRPr kumimoji="1" lang="en-US" altLang="ja-JP" sz="1050" dirty="0" smtClean="0"/>
                    </a:p>
                    <a:p>
                      <a:r>
                        <a:rPr kumimoji="1" lang="ja-JP" altLang="en-US" sz="1050" dirty="0" smtClean="0"/>
                        <a:t>環境農林水産部</a:t>
                      </a:r>
                      <a:endParaRPr kumimoji="1" lang="en-US" altLang="ja-JP" sz="1050" dirty="0" smtClean="0"/>
                    </a:p>
                    <a:p>
                      <a:r>
                        <a:rPr kumimoji="1" lang="ja-JP" altLang="en-US" sz="1050" dirty="0" smtClean="0"/>
                        <a:t>大阪港湾局</a:t>
                      </a:r>
                      <a:endParaRPr kumimoji="1" lang="ja-JP" altLang="en-US" sz="1050" dirty="0"/>
                    </a:p>
                  </a:txBody>
                  <a:tcPr anchor="ctr"/>
                </a:tc>
                <a:tc>
                  <a:txBody>
                    <a:bodyPr/>
                    <a:lstStyle/>
                    <a:p>
                      <a:r>
                        <a:rPr kumimoji="1" lang="ja-JP" altLang="en-US" sz="1050" dirty="0" smtClean="0"/>
                        <a:t>カーボンニュートラルの実現（消費行動促進インセンティブの検討等）</a:t>
                      </a:r>
                      <a:endParaRPr kumimoji="1" lang="en-US" altLang="ja-JP" sz="1050" dirty="0" smtClean="0"/>
                    </a:p>
                    <a:p>
                      <a:pPr marL="177800" indent="-82550"/>
                      <a:r>
                        <a:rPr kumimoji="1" lang="ja-JP" altLang="en-US" sz="1050" dirty="0" smtClean="0"/>
                        <a:t>・カーボンニュートラル技術開発・実証事業</a:t>
                      </a:r>
                      <a:endParaRPr kumimoji="1" lang="en-US" altLang="ja-JP" sz="1050" dirty="0" smtClean="0"/>
                    </a:p>
                    <a:p>
                      <a:pPr marL="177800" indent="-82550"/>
                      <a:r>
                        <a:rPr kumimoji="1" lang="ja-JP" altLang="en-US" sz="1050" dirty="0" smtClean="0"/>
                        <a:t>・自動車公害対策（万博を契機としたバス事業者の脱炭素化促進事業、充電インフラ拡充事業、乗車体験等を通じたゼロエミッション車普及促進事業）</a:t>
                      </a:r>
                      <a:endParaRPr kumimoji="1" lang="en-US" altLang="ja-JP" sz="1050" dirty="0" smtClean="0"/>
                    </a:p>
                    <a:p>
                      <a:pPr marL="177800" indent="-82550"/>
                      <a:r>
                        <a:rPr kumimoji="1" lang="ja-JP" altLang="en-US" sz="1050" dirty="0" smtClean="0"/>
                        <a:t>・新たなエネルギー社会の構築推進事業（中小事業者の脱炭素化促進事業）</a:t>
                      </a:r>
                      <a:endParaRPr kumimoji="1" lang="en-US" altLang="ja-JP" sz="1050" dirty="0" smtClean="0"/>
                    </a:p>
                    <a:p>
                      <a:pPr marL="177800" indent="-82550"/>
                      <a:r>
                        <a:rPr kumimoji="1" lang="ja-JP" altLang="en-US" sz="1050" dirty="0" smtClean="0"/>
                        <a:t>・環境保全基金事業（環境・エネルギー技術シーズ調査・普及促進事業、環境配慮消費者行動促進インセンティブ調査検討事業、脱炭素化に向けた消費行動促進事業）</a:t>
                      </a:r>
                      <a:endParaRPr kumimoji="1" lang="en-US" altLang="ja-JP" sz="1050" dirty="0" smtClean="0"/>
                    </a:p>
                    <a:p>
                      <a:pPr marL="177800" indent="-82550"/>
                      <a:r>
                        <a:rPr kumimoji="1" lang="ja-JP" altLang="en-US" sz="1050" dirty="0" smtClean="0"/>
                        <a:t>・森林整備促進事業（大阪府内産木材利用促進モデル事業、シンボル施設（大阪公立大学）木材利用促進事業）</a:t>
                      </a:r>
                      <a:endParaRPr kumimoji="1" lang="en-US" altLang="ja-JP" sz="1050" dirty="0" smtClean="0"/>
                    </a:p>
                    <a:p>
                      <a:pPr marL="177800" indent="-82550"/>
                      <a:r>
                        <a:rPr kumimoji="1" lang="ja-JP" altLang="en-US" sz="1050" dirty="0" smtClean="0"/>
                        <a:t>・自動車公害対策</a:t>
                      </a:r>
                      <a:endParaRPr kumimoji="1" lang="en-US" altLang="ja-JP" sz="1050" dirty="0" smtClean="0"/>
                    </a:p>
                    <a:p>
                      <a:pPr marL="177800" indent="-82550"/>
                      <a:r>
                        <a:rPr kumimoji="1" lang="ja-JP" altLang="en-US" sz="1050" dirty="0" smtClean="0"/>
                        <a:t>・港湾施設改修（大阪“みなと”カーボンニュートラル（</a:t>
                      </a:r>
                      <a:r>
                        <a:rPr kumimoji="1" lang="en-US" altLang="ja-JP" sz="1050" dirty="0" smtClean="0"/>
                        <a:t>CNP</a:t>
                      </a:r>
                      <a:r>
                        <a:rPr kumimoji="1" lang="ja-JP" altLang="en-US" sz="1050" dirty="0" smtClean="0"/>
                        <a:t>）形成計画策定事業）</a:t>
                      </a:r>
                      <a:endParaRPr kumimoji="1" lang="en-US" altLang="ja-JP" sz="1050" dirty="0" smtClean="0"/>
                    </a:p>
                  </a:txBody>
                  <a:tcPr anchor="ctr"/>
                </a:tc>
                <a:tc>
                  <a:txBody>
                    <a:bodyPr/>
                    <a:lstStyle/>
                    <a:p>
                      <a:pPr algn="ctr"/>
                      <a:r>
                        <a:rPr kumimoji="1" lang="ja-JP" altLang="en-US" sz="1050" dirty="0" smtClean="0"/>
                        <a:t>⑨⑪⑬</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4017592330"/>
                  </a:ext>
                </a:extLst>
              </a:tr>
              <a:tr h="232591">
                <a:tc>
                  <a:txBody>
                    <a:bodyPr/>
                    <a:lstStyle/>
                    <a:p>
                      <a:r>
                        <a:rPr kumimoji="1" lang="ja-JP" altLang="en-US" sz="1050" dirty="0" smtClean="0"/>
                        <a:t>環境農林水産部</a:t>
                      </a:r>
                      <a:endParaRPr kumimoji="1" lang="ja-JP" altLang="en-US" sz="1050" dirty="0"/>
                    </a:p>
                  </a:txBody>
                  <a:tcPr anchor="ctr"/>
                </a:tc>
                <a:tc>
                  <a:txBody>
                    <a:bodyPr/>
                    <a:lstStyle/>
                    <a:p>
                      <a:r>
                        <a:rPr kumimoji="1" lang="ja-JP" altLang="en-US" sz="1050" dirty="0" smtClean="0"/>
                        <a:t>都市緑化を活用した猛暑対策事業</a:t>
                      </a:r>
                      <a:endParaRPr kumimoji="1" lang="ja-JP" altLang="en-US" sz="1050" dirty="0"/>
                    </a:p>
                  </a:txBody>
                  <a:tcPr anchor="ctr"/>
                </a:tc>
                <a:tc>
                  <a:txBody>
                    <a:bodyPr/>
                    <a:lstStyle/>
                    <a:p>
                      <a:pPr algn="ctr"/>
                      <a:r>
                        <a:rPr kumimoji="1" lang="ja-JP" altLang="en-US" sz="1050" dirty="0" smtClean="0"/>
                        <a:t>⑪⑬</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1562437743"/>
                  </a:ext>
                </a:extLst>
              </a:tr>
              <a:tr h="232591">
                <a:tc>
                  <a:txBody>
                    <a:bodyPr/>
                    <a:lstStyle/>
                    <a:p>
                      <a:r>
                        <a:rPr kumimoji="1" lang="ja-JP" altLang="en-US" sz="1050" dirty="0" smtClean="0"/>
                        <a:t>環境農林水産部</a:t>
                      </a:r>
                      <a:endParaRPr kumimoji="1" lang="ja-JP" altLang="en-US" sz="1050" dirty="0"/>
                    </a:p>
                  </a:txBody>
                  <a:tcPr anchor="ctr"/>
                </a:tc>
                <a:tc>
                  <a:txBody>
                    <a:bodyPr/>
                    <a:lstStyle/>
                    <a:p>
                      <a:r>
                        <a:rPr kumimoji="1" lang="ja-JP" altLang="en-US" sz="1050" dirty="0" smtClean="0"/>
                        <a:t>プラスチックごみ対策の推進</a:t>
                      </a:r>
                      <a:endParaRPr kumimoji="1" lang="en-US" altLang="ja-JP" sz="1050" dirty="0" smtClean="0"/>
                    </a:p>
                    <a:p>
                      <a:pPr marL="0" indent="95250"/>
                      <a:r>
                        <a:rPr kumimoji="1" lang="ja-JP" altLang="en-US" sz="1050" dirty="0" smtClean="0"/>
                        <a:t>・環境保全基金事業（「大阪プラスチックごみゼロ宣言」推進事業）</a:t>
                      </a:r>
                      <a:endParaRPr kumimoji="1" lang="en-US" altLang="ja-JP" sz="1050" dirty="0" smtClean="0"/>
                    </a:p>
                    <a:p>
                      <a:pPr marL="0" indent="95250"/>
                      <a:r>
                        <a:rPr kumimoji="1" lang="ja-JP" altLang="en-US" sz="1050" dirty="0" smtClean="0"/>
                        <a:t>・リサイクル社会推進事業</a:t>
                      </a:r>
                      <a:endParaRPr kumimoji="1" lang="ja-JP" altLang="en-US" sz="1050" dirty="0"/>
                    </a:p>
                  </a:txBody>
                  <a:tcPr anchor="ctr"/>
                </a:tc>
                <a:tc>
                  <a:txBody>
                    <a:bodyPr/>
                    <a:lstStyle/>
                    <a:p>
                      <a:pPr algn="ctr"/>
                      <a:r>
                        <a:rPr kumimoji="1" lang="ja-JP" altLang="en-US" sz="1050" dirty="0" smtClean="0"/>
                        <a:t>⑫⑬⑭</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4133749360"/>
                  </a:ext>
                </a:extLst>
              </a:tr>
              <a:tr h="232591">
                <a:tc>
                  <a:txBody>
                    <a:bodyPr/>
                    <a:lstStyle/>
                    <a:p>
                      <a:r>
                        <a:rPr kumimoji="1" lang="ja-JP" altLang="en-US" sz="1050" dirty="0" smtClean="0"/>
                        <a:t>都市整備部</a:t>
                      </a:r>
                      <a:endParaRPr kumimoji="1" lang="ja-JP" altLang="en-US" sz="1050" dirty="0"/>
                    </a:p>
                  </a:txBody>
                  <a:tcPr anchor="ctr"/>
                </a:tc>
                <a:tc>
                  <a:txBody>
                    <a:bodyPr/>
                    <a:lstStyle/>
                    <a:p>
                      <a:r>
                        <a:rPr kumimoji="1" lang="ja-JP" altLang="en-US" sz="1050" dirty="0" smtClean="0"/>
                        <a:t>ユニバーサルデザインタクシー普及促進事業</a:t>
                      </a:r>
                      <a:endParaRPr kumimoji="1" lang="ja-JP" altLang="en-US" sz="1050" dirty="0"/>
                    </a:p>
                  </a:txBody>
                  <a:tcPr anchor="ctr"/>
                </a:tc>
                <a:tc>
                  <a:txBody>
                    <a:bodyPr/>
                    <a:lstStyle/>
                    <a:p>
                      <a:pPr algn="ctr"/>
                      <a:r>
                        <a:rPr kumimoji="1" lang="ja-JP" altLang="en-US" sz="1050" dirty="0" smtClean="0"/>
                        <a:t>⑨⑪</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3405738049"/>
                  </a:ext>
                </a:extLst>
              </a:tr>
            </a:tbl>
          </a:graphicData>
        </a:graphic>
      </p:graphicFrame>
      <p:sp>
        <p:nvSpPr>
          <p:cNvPr id="6"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17</a:t>
            </a:fld>
            <a:endParaRPr kumimoji="1" lang="ja-JP" altLang="en-US"/>
          </a:p>
        </p:txBody>
      </p:sp>
    </p:spTree>
    <p:extLst>
      <p:ext uri="{BB962C8B-B14F-4D97-AF65-F5344CB8AC3E}">
        <p14:creationId xmlns:p14="http://schemas.microsoft.com/office/powerpoint/2010/main" val="4002701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4000501" cy="338554"/>
          </a:xfrm>
          <a:prstGeom prst="rect">
            <a:avLst/>
          </a:prstGeom>
          <a:noFill/>
        </p:spPr>
        <p:txBody>
          <a:bodyPr wrap="square" rtlCol="0">
            <a:spAutoFit/>
          </a:bodyPr>
          <a:lstStyle/>
          <a:p>
            <a:r>
              <a:rPr lang="ja-JP" altLang="en-US" sz="1600" b="1" dirty="0"/>
              <a:t>３</a:t>
            </a:r>
            <a:r>
              <a:rPr lang="en-US" altLang="ja-JP" sz="1600" b="1" dirty="0"/>
              <a:t>.</a:t>
            </a:r>
            <a:r>
              <a:rPr lang="ja-JP" altLang="en-US" sz="1600" b="1" dirty="0"/>
              <a:t>府における取組の推進</a:t>
            </a:r>
            <a:endParaRPr kumimoji="1" lang="en-US" altLang="ja-JP" sz="1600" dirty="0"/>
          </a:p>
        </p:txBody>
      </p:sp>
      <p:sp>
        <p:nvSpPr>
          <p:cNvPr id="8" name="正方形/長方形 7"/>
          <p:cNvSpPr/>
          <p:nvPr/>
        </p:nvSpPr>
        <p:spPr>
          <a:xfrm>
            <a:off x="519394" y="1112698"/>
            <a:ext cx="8867211" cy="5940000"/>
          </a:xfrm>
          <a:prstGeom prst="rect">
            <a:avLst/>
          </a:prstGeom>
          <a:solidFill>
            <a:schemeClr val="bg1">
              <a:lumMod val="95000"/>
            </a:schemeClr>
          </a:solidFill>
        </p:spPr>
        <p:txBody>
          <a:bodyPr wrap="square">
            <a:spAutoFit/>
          </a:bodyPr>
          <a:lstStyle/>
          <a:p>
            <a:pPr indent="76101">
              <a:spcBef>
                <a:spcPts val="488"/>
              </a:spcBef>
            </a:pPr>
            <a:r>
              <a:rPr lang="ja-JP" altLang="en-US" sz="1400" b="1" dirty="0"/>
              <a:t>〇 </a:t>
            </a:r>
            <a:r>
              <a:rPr lang="en-US" altLang="ja-JP" sz="1400" b="1" dirty="0" smtClean="0"/>
              <a:t>SDGs</a:t>
            </a:r>
            <a:r>
              <a:rPr lang="ja-JP" altLang="en-US" sz="1400" b="1" dirty="0" smtClean="0"/>
              <a:t>未来都市</a:t>
            </a:r>
            <a:endParaRPr lang="en-US" altLang="ja-JP" sz="1400" b="1" dirty="0" smtClean="0"/>
          </a:p>
          <a:p>
            <a:pPr indent="273050">
              <a:spcBef>
                <a:spcPts val="488"/>
              </a:spcBef>
            </a:pPr>
            <a:r>
              <a:rPr lang="ja-JP" altLang="en-US" sz="1200" dirty="0" smtClean="0"/>
              <a:t>⇒未来都市計画に掲げる各部局の取組み</a:t>
            </a:r>
            <a:endParaRPr lang="en-US" altLang="ja-JP" sz="1200" dirty="0" smtClean="0"/>
          </a:p>
          <a:p>
            <a:pPr indent="541338">
              <a:spcBef>
                <a:spcPts val="600"/>
              </a:spcBef>
            </a:pPr>
            <a:endParaRPr lang="en-US" altLang="ja-JP" sz="1200" dirty="0" smtClean="0"/>
          </a:p>
          <a:p>
            <a:pPr indent="541338">
              <a:spcBef>
                <a:spcPts val="600"/>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357188">
              <a:spcBef>
                <a:spcPts val="600"/>
              </a:spcBef>
            </a:pPr>
            <a:endParaRPr lang="en-US" altLang="ja-JP" sz="1200" dirty="0"/>
          </a:p>
          <a:p>
            <a:pPr indent="357188">
              <a:spcBef>
                <a:spcPts val="600"/>
              </a:spcBef>
            </a:pPr>
            <a:endParaRPr lang="en-US" altLang="ja-JP" sz="12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smtClean="0"/>
          </a:p>
          <a:p>
            <a:pPr indent="76101">
              <a:spcBef>
                <a:spcPts val="488"/>
              </a:spcBef>
            </a:pPr>
            <a:endParaRPr lang="en-US" altLang="ja-JP" sz="1400" b="1" dirty="0" smtClean="0"/>
          </a:p>
          <a:p>
            <a:pPr indent="273050">
              <a:spcBef>
                <a:spcPts val="600"/>
              </a:spcBef>
            </a:pPr>
            <a:r>
              <a:rPr lang="ja-JP" altLang="en-US" sz="1200" dirty="0" smtClean="0"/>
              <a:t>⇒</a:t>
            </a:r>
            <a:r>
              <a:rPr lang="ja-JP" altLang="en-US" sz="1200" dirty="0"/>
              <a:t>モデル事業「大阪ブルー・オーシャン・ビジョン」推進プロジェクトの推進（主要事業：ペットボトルのリサイクルシステム）</a:t>
            </a:r>
            <a:endParaRPr lang="en-US" altLang="ja-JP" sz="1200" dirty="0"/>
          </a:p>
          <a:p>
            <a:pPr indent="541338">
              <a:spcBef>
                <a:spcPts val="600"/>
              </a:spcBef>
            </a:pPr>
            <a:r>
              <a:rPr lang="ja-JP" altLang="en-US" sz="1200" dirty="0"/>
              <a:t>・参加地域数：大阪市内の</a:t>
            </a:r>
            <a:r>
              <a:rPr lang="en-US" altLang="ja-JP" sz="1200" dirty="0"/>
              <a:t>79</a:t>
            </a:r>
            <a:r>
              <a:rPr lang="ja-JP" altLang="en-US" sz="1200" dirty="0"/>
              <a:t>地域      ・ペットボトル回収量：</a:t>
            </a:r>
            <a:r>
              <a:rPr lang="en-US" altLang="ja-JP" sz="1200" dirty="0"/>
              <a:t>652</a:t>
            </a:r>
            <a:r>
              <a:rPr lang="ja-JP" altLang="en-US" sz="1200" dirty="0"/>
              <a:t>トン</a:t>
            </a:r>
            <a:endParaRPr lang="en-US" altLang="ja-JP" sz="1200" dirty="0"/>
          </a:p>
          <a:p>
            <a:pPr indent="85725">
              <a:spcBef>
                <a:spcPts val="488"/>
              </a:spcBef>
            </a:pPr>
            <a:endParaRPr lang="en-US" altLang="ja-JP" sz="1200" dirty="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a:p>
        </p:txBody>
      </p:sp>
      <p:graphicFrame>
        <p:nvGraphicFramePr>
          <p:cNvPr id="5" name="表 4"/>
          <p:cNvGraphicFramePr>
            <a:graphicFrameLocks noGrp="1"/>
          </p:cNvGraphicFramePr>
          <p:nvPr>
            <p:extLst>
              <p:ext uri="{D42A27DB-BD31-4B8C-83A1-F6EECF244321}">
                <p14:modId xmlns:p14="http://schemas.microsoft.com/office/powerpoint/2010/main" val="1242679633"/>
              </p:ext>
            </p:extLst>
          </p:nvPr>
        </p:nvGraphicFramePr>
        <p:xfrm>
          <a:off x="686999" y="1630320"/>
          <a:ext cx="8532000" cy="2976829"/>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704190225"/>
                    </a:ext>
                  </a:extLst>
                </a:gridCol>
                <a:gridCol w="5760000">
                  <a:extLst>
                    <a:ext uri="{9D8B030D-6E8A-4147-A177-3AD203B41FA5}">
                      <a16:colId xmlns:a16="http://schemas.microsoft.com/office/drawing/2014/main" val="3921987013"/>
                    </a:ext>
                  </a:extLst>
                </a:gridCol>
                <a:gridCol w="792000">
                  <a:extLst>
                    <a:ext uri="{9D8B030D-6E8A-4147-A177-3AD203B41FA5}">
                      <a16:colId xmlns:a16="http://schemas.microsoft.com/office/drawing/2014/main" val="2334776461"/>
                    </a:ext>
                  </a:extLst>
                </a:gridCol>
                <a:gridCol w="792000">
                  <a:extLst>
                    <a:ext uri="{9D8B030D-6E8A-4147-A177-3AD203B41FA5}">
                      <a16:colId xmlns:a16="http://schemas.microsoft.com/office/drawing/2014/main" val="3563089792"/>
                    </a:ext>
                  </a:extLst>
                </a:gridCol>
              </a:tblGrid>
              <a:tr h="462229">
                <a:tc>
                  <a:txBody>
                    <a:bodyPr/>
                    <a:lstStyle/>
                    <a:p>
                      <a:pPr algn="ctr"/>
                      <a:r>
                        <a:rPr kumimoji="1" lang="ja-JP" altLang="en-US" sz="1050" dirty="0" smtClean="0"/>
                        <a:t>部局</a:t>
                      </a:r>
                      <a:endParaRPr kumimoji="1" lang="ja-JP" altLang="en-US" sz="1050" dirty="0"/>
                    </a:p>
                  </a:txBody>
                  <a:tcPr anchor="ctr"/>
                </a:tc>
                <a:tc>
                  <a:txBody>
                    <a:bodyPr/>
                    <a:lstStyle/>
                    <a:p>
                      <a:pPr algn="ctr"/>
                      <a:r>
                        <a:rPr kumimoji="1" lang="ja-JP" altLang="en-US" sz="1050" dirty="0" smtClean="0"/>
                        <a:t>項目</a:t>
                      </a:r>
                      <a:endParaRPr kumimoji="1" lang="ja-JP" altLang="en-US" sz="1050" dirty="0"/>
                    </a:p>
                  </a:txBody>
                  <a:tcPr anchor="ctr"/>
                </a:tc>
                <a:tc>
                  <a:txBody>
                    <a:bodyPr/>
                    <a:lstStyle/>
                    <a:p>
                      <a:pPr algn="ctr"/>
                      <a:r>
                        <a:rPr kumimoji="1" lang="ja-JP" altLang="en-US" sz="1050" dirty="0" smtClean="0"/>
                        <a:t>関係ゴール</a:t>
                      </a:r>
                      <a:endParaRPr kumimoji="1" lang="ja-JP" altLang="en-US" sz="1050" dirty="0"/>
                    </a:p>
                  </a:txBody>
                  <a:tcPr anchor="ctr"/>
                </a:tc>
                <a:tc>
                  <a:txBody>
                    <a:bodyPr/>
                    <a:lstStyle/>
                    <a:p>
                      <a:pPr algn="ctr"/>
                      <a:r>
                        <a:rPr kumimoji="1" lang="ja-JP" altLang="en-US" sz="1050" dirty="0" smtClean="0"/>
                        <a:t>備考</a:t>
                      </a:r>
                      <a:endParaRPr kumimoji="1" lang="ja-JP" altLang="en-US" sz="1050" dirty="0"/>
                    </a:p>
                  </a:txBody>
                  <a:tcPr anchor="ctr"/>
                </a:tc>
                <a:extLst>
                  <a:ext uri="{0D108BD9-81ED-4DB2-BD59-A6C34878D82A}">
                    <a16:rowId xmlns:a16="http://schemas.microsoft.com/office/drawing/2014/main" val="3236152042"/>
                  </a:ext>
                </a:extLst>
              </a:tr>
              <a:tr h="232591">
                <a:tc>
                  <a:txBody>
                    <a:bodyPr/>
                    <a:lstStyle/>
                    <a:p>
                      <a:r>
                        <a:rPr kumimoji="1" lang="ja-JP" altLang="en-US" sz="1050" dirty="0" smtClean="0"/>
                        <a:t>政策企画部</a:t>
                      </a:r>
                      <a:endParaRPr kumimoji="1" lang="ja-JP" altLang="en-US" sz="1050" dirty="0"/>
                    </a:p>
                  </a:txBody>
                  <a:tcPr anchor="ctr"/>
                </a:tc>
                <a:tc>
                  <a:txBody>
                    <a:bodyPr/>
                    <a:lstStyle/>
                    <a:p>
                      <a:r>
                        <a:rPr kumimoji="1" lang="en-US" altLang="ja-JP" sz="1050" dirty="0" smtClean="0"/>
                        <a:t>SDGs</a:t>
                      </a:r>
                      <a:r>
                        <a:rPr kumimoji="1" lang="ja-JP" altLang="en-US" sz="1050" dirty="0" smtClean="0"/>
                        <a:t>推進事業</a:t>
                      </a:r>
                      <a:endParaRPr kumimoji="1" lang="ja-JP" altLang="en-US" sz="1050" dirty="0"/>
                    </a:p>
                  </a:txBody>
                  <a:tcPr anchor="ctr"/>
                </a:tc>
                <a:tc>
                  <a:txBody>
                    <a:bodyPr/>
                    <a:lstStyle/>
                    <a:p>
                      <a:pPr algn="ctr"/>
                      <a:r>
                        <a:rPr kumimoji="1" lang="ja-JP" altLang="en-US" sz="1050" dirty="0" smtClean="0"/>
                        <a:t>全般</a:t>
                      </a:r>
                      <a:endParaRPr kumimoji="1" lang="ja-JP" altLang="en-US" sz="1050" dirty="0"/>
                    </a:p>
                  </a:txBody>
                  <a:tcPr anchor="ctr"/>
                </a:tc>
                <a:tc>
                  <a:txBody>
                    <a:bodyPr/>
                    <a:lstStyle/>
                    <a:p>
                      <a:pPr algn="ctr"/>
                      <a:r>
                        <a:rPr kumimoji="1" lang="ja-JP" altLang="en-US" sz="900" dirty="0" smtClean="0"/>
                        <a:t>再掲</a:t>
                      </a:r>
                      <a:endParaRPr kumimoji="1" lang="ja-JP" altLang="en-US" sz="900" dirty="0"/>
                    </a:p>
                  </a:txBody>
                  <a:tcPr anchor="ctr"/>
                </a:tc>
                <a:extLst>
                  <a:ext uri="{0D108BD9-81ED-4DB2-BD59-A6C34878D82A}">
                    <a16:rowId xmlns:a16="http://schemas.microsoft.com/office/drawing/2014/main" val="2941497639"/>
                  </a:ext>
                </a:extLst>
              </a:tr>
              <a:tr h="232591">
                <a:tc>
                  <a:txBody>
                    <a:bodyPr/>
                    <a:lstStyle/>
                    <a:p>
                      <a:r>
                        <a:rPr kumimoji="1" lang="ja-JP" altLang="en-US" sz="1050" dirty="0" smtClean="0"/>
                        <a:t>福祉部</a:t>
                      </a:r>
                      <a:endParaRPr kumimoji="1" lang="ja-JP" altLang="en-US" sz="1050" dirty="0"/>
                    </a:p>
                  </a:txBody>
                  <a:tcPr anchor="ctr"/>
                </a:tc>
                <a:tc>
                  <a:txBody>
                    <a:bodyPr/>
                    <a:lstStyle/>
                    <a:p>
                      <a:r>
                        <a:rPr kumimoji="1" lang="ja-JP" altLang="en-US" sz="1050" u="none" dirty="0" smtClean="0"/>
                        <a:t>大阪ええまちプロジェクト事業</a:t>
                      </a:r>
                      <a:endParaRPr kumimoji="1" lang="ja-JP" altLang="en-US" sz="1050" u="none" dirty="0"/>
                    </a:p>
                  </a:txBody>
                  <a:tcPr anchor="ctr"/>
                </a:tc>
                <a:tc>
                  <a:txBody>
                    <a:bodyPr/>
                    <a:lstStyle/>
                    <a:p>
                      <a:pPr algn="ctr"/>
                      <a:r>
                        <a:rPr kumimoji="1" lang="ja-JP" altLang="en-US" sz="1050" dirty="0" smtClean="0"/>
                        <a:t>③⑪</a:t>
                      </a:r>
                      <a:endParaRPr kumimoji="1" lang="ja-JP" altLang="en-US" sz="1050" dirty="0"/>
                    </a:p>
                  </a:txBody>
                  <a:tcPr anchor="ctr"/>
                </a:tc>
                <a:tc>
                  <a:txBody>
                    <a:bodyPr/>
                    <a:lstStyle/>
                    <a:p>
                      <a:pPr algn="ctr"/>
                      <a:r>
                        <a:rPr kumimoji="1" lang="ja-JP" altLang="en-US" sz="900" dirty="0" smtClean="0"/>
                        <a:t>再掲</a:t>
                      </a:r>
                      <a:endParaRPr kumimoji="1" lang="ja-JP" altLang="en-US" sz="900" dirty="0"/>
                    </a:p>
                  </a:txBody>
                  <a:tcPr anchor="ctr"/>
                </a:tc>
                <a:extLst>
                  <a:ext uri="{0D108BD9-81ED-4DB2-BD59-A6C34878D82A}">
                    <a16:rowId xmlns:a16="http://schemas.microsoft.com/office/drawing/2014/main" val="3639929392"/>
                  </a:ext>
                </a:extLst>
              </a:tr>
              <a:tr h="232591">
                <a:tc>
                  <a:txBody>
                    <a:bodyPr/>
                    <a:lstStyle/>
                    <a:p>
                      <a:r>
                        <a:rPr kumimoji="1" lang="ja-JP" altLang="en-US" sz="1050" dirty="0" smtClean="0"/>
                        <a:t>福祉部</a:t>
                      </a:r>
                      <a:endParaRPr kumimoji="1" lang="ja-JP" altLang="en-US" sz="1050" dirty="0"/>
                    </a:p>
                  </a:txBody>
                  <a:tcPr anchor="ctr"/>
                </a:tc>
                <a:tc>
                  <a:txBody>
                    <a:bodyPr/>
                    <a:lstStyle/>
                    <a:p>
                      <a:r>
                        <a:rPr kumimoji="1" lang="ja-JP" altLang="en-US" sz="1050" u="none" dirty="0" smtClean="0"/>
                        <a:t>子どもの貧困対策事業</a:t>
                      </a:r>
                      <a:endParaRPr kumimoji="1" lang="ja-JP" altLang="en-US" sz="1050" u="none" dirty="0"/>
                    </a:p>
                  </a:txBody>
                  <a:tcPr anchor="ctr"/>
                </a:tc>
                <a:tc>
                  <a:txBody>
                    <a:bodyPr/>
                    <a:lstStyle/>
                    <a:p>
                      <a:pPr algn="ctr"/>
                      <a:r>
                        <a:rPr kumimoji="1" lang="ja-JP" altLang="en-US" sz="1050" dirty="0" smtClean="0"/>
                        <a:t>①</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1558692999"/>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u="none" dirty="0" smtClean="0"/>
                        <a:t>健康寿命の延伸（おおさか健活</a:t>
                      </a:r>
                      <a:r>
                        <a:rPr kumimoji="1" lang="en-US" altLang="ja-JP" sz="1050" u="none" dirty="0" smtClean="0"/>
                        <a:t>10</a:t>
                      </a:r>
                      <a:r>
                        <a:rPr kumimoji="1" lang="ja-JP" altLang="en-US" sz="1050" u="none" dirty="0" err="1" smtClean="0"/>
                        <a:t>、</a:t>
                      </a:r>
                      <a:r>
                        <a:rPr kumimoji="1" lang="ja-JP" altLang="en-US" sz="1050" u="none" dirty="0" smtClean="0"/>
                        <a:t>アスマイル）</a:t>
                      </a:r>
                      <a:endParaRPr kumimoji="1" lang="ja-JP" altLang="en-US" sz="1050" u="none" dirty="0"/>
                    </a:p>
                  </a:txBody>
                  <a:tcPr anchor="ctr"/>
                </a:tc>
                <a:tc>
                  <a:txBody>
                    <a:bodyPr/>
                    <a:lstStyle/>
                    <a:p>
                      <a:pPr algn="ctr"/>
                      <a:r>
                        <a:rPr kumimoji="1" lang="ja-JP" altLang="en-US" sz="1050" dirty="0" smtClean="0"/>
                        <a:t>③⑪</a:t>
                      </a:r>
                      <a:endParaRPr kumimoji="1" lang="ja-JP" altLang="en-US" sz="1050" dirty="0"/>
                    </a:p>
                  </a:txBody>
                  <a:tcPr anchor="ctr"/>
                </a:tc>
                <a:tc>
                  <a:txBody>
                    <a:bodyPr/>
                    <a:lstStyle/>
                    <a:p>
                      <a:pPr algn="ctr"/>
                      <a:r>
                        <a:rPr kumimoji="1" lang="ja-JP" altLang="en-US" sz="900" dirty="0" smtClean="0"/>
                        <a:t>再掲</a:t>
                      </a:r>
                      <a:endParaRPr kumimoji="1" lang="ja-JP" altLang="en-US" sz="900" dirty="0"/>
                    </a:p>
                  </a:txBody>
                  <a:tcPr anchor="ctr"/>
                </a:tc>
                <a:extLst>
                  <a:ext uri="{0D108BD9-81ED-4DB2-BD59-A6C34878D82A}">
                    <a16:rowId xmlns:a16="http://schemas.microsoft.com/office/drawing/2014/main" val="3100100089"/>
                  </a:ext>
                </a:extLst>
              </a:tr>
              <a:tr h="232591">
                <a:tc>
                  <a:txBody>
                    <a:bodyPr/>
                    <a:lstStyle/>
                    <a:p>
                      <a:r>
                        <a:rPr kumimoji="1" lang="ja-JP" altLang="en-US" sz="1050" dirty="0" smtClean="0"/>
                        <a:t>商工労働部</a:t>
                      </a:r>
                      <a:endParaRPr kumimoji="1" lang="ja-JP" altLang="en-US" sz="1050" dirty="0"/>
                    </a:p>
                  </a:txBody>
                  <a:tcPr anchor="ctr"/>
                </a:tc>
                <a:tc>
                  <a:txBody>
                    <a:bodyPr/>
                    <a:lstStyle/>
                    <a:p>
                      <a:r>
                        <a:rPr kumimoji="1" lang="en-US" altLang="ja-JP" sz="1050" u="none" dirty="0" smtClean="0"/>
                        <a:t>SDGs</a:t>
                      </a:r>
                      <a:r>
                        <a:rPr kumimoji="1" lang="ja-JP" altLang="en-US" sz="1050" u="none" dirty="0" smtClean="0"/>
                        <a:t>ビジネス支援（ビジネスマッチング、ビジネス支援資金）</a:t>
                      </a:r>
                      <a:endParaRPr kumimoji="1" lang="ja-JP" altLang="en-US" sz="1050" u="none" dirty="0"/>
                    </a:p>
                  </a:txBody>
                  <a:tcPr anchor="ctr"/>
                </a:tc>
                <a:tc>
                  <a:txBody>
                    <a:bodyPr/>
                    <a:lstStyle/>
                    <a:p>
                      <a:pPr algn="ctr"/>
                      <a:r>
                        <a:rPr kumimoji="1" lang="ja-JP" altLang="en-US" sz="1050" dirty="0" smtClean="0"/>
                        <a:t>⑧⑨</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4065385183"/>
                  </a:ext>
                </a:extLst>
              </a:tr>
              <a:tr h="232591">
                <a:tc>
                  <a:txBody>
                    <a:bodyPr/>
                    <a:lstStyle/>
                    <a:p>
                      <a:r>
                        <a:rPr kumimoji="1" lang="ja-JP" altLang="en-US" sz="1050" dirty="0" smtClean="0"/>
                        <a:t>環境農林水産部</a:t>
                      </a:r>
                      <a:endParaRPr kumimoji="1" lang="ja-JP" altLang="en-US" sz="1050" dirty="0"/>
                    </a:p>
                  </a:txBody>
                  <a:tcPr anchor="ctr"/>
                </a:tc>
                <a:tc>
                  <a:txBody>
                    <a:bodyPr/>
                    <a:lstStyle/>
                    <a:p>
                      <a:r>
                        <a:rPr kumimoji="1" lang="ja-JP" altLang="en-US" sz="1050" u="none" dirty="0" smtClean="0"/>
                        <a:t>プラスチックごみ対策の推進</a:t>
                      </a:r>
                      <a:endParaRPr kumimoji="1" lang="ja-JP" altLang="en-US" sz="1050" u="none" dirty="0"/>
                    </a:p>
                  </a:txBody>
                  <a:tcPr anchor="ctr"/>
                </a:tc>
                <a:tc>
                  <a:txBody>
                    <a:bodyPr/>
                    <a:lstStyle/>
                    <a:p>
                      <a:pPr algn="ctr"/>
                      <a:r>
                        <a:rPr kumimoji="1" lang="ja-JP" altLang="en-US" sz="1050" dirty="0" smtClean="0"/>
                        <a:t>⑫⑬⑭</a:t>
                      </a:r>
                      <a:endParaRPr kumimoji="1" lang="ja-JP" altLang="en-US" sz="1050" dirty="0"/>
                    </a:p>
                  </a:txBody>
                  <a:tcPr anchor="ctr"/>
                </a:tc>
                <a:tc>
                  <a:txBody>
                    <a:bodyPr/>
                    <a:lstStyle/>
                    <a:p>
                      <a:pPr algn="ctr"/>
                      <a:r>
                        <a:rPr kumimoji="1" lang="ja-JP" altLang="en-US" sz="900" dirty="0" smtClean="0"/>
                        <a:t>再掲</a:t>
                      </a:r>
                      <a:endParaRPr kumimoji="1" lang="ja-JP" altLang="en-US" sz="900" dirty="0"/>
                    </a:p>
                  </a:txBody>
                  <a:tcPr anchor="ctr"/>
                </a:tc>
                <a:extLst>
                  <a:ext uri="{0D108BD9-81ED-4DB2-BD59-A6C34878D82A}">
                    <a16:rowId xmlns:a16="http://schemas.microsoft.com/office/drawing/2014/main" val="4133749360"/>
                  </a:ext>
                </a:extLst>
              </a:tr>
              <a:tr h="232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環境農林水産部</a:t>
                      </a:r>
                    </a:p>
                  </a:txBody>
                  <a:tcPr anchor="ctr"/>
                </a:tc>
                <a:tc>
                  <a:txBody>
                    <a:bodyPr/>
                    <a:lstStyle/>
                    <a:p>
                      <a:r>
                        <a:rPr kumimoji="1" lang="ja-JP" altLang="en-US" sz="1050" u="none" dirty="0" smtClean="0"/>
                        <a:t>マイボトル・マイ容器等の普及促進</a:t>
                      </a:r>
                      <a:endParaRPr kumimoji="1" lang="ja-JP" altLang="en-US" sz="1050" u="none" dirty="0"/>
                    </a:p>
                  </a:txBody>
                  <a:tcPr anchor="ctr"/>
                </a:tc>
                <a:tc>
                  <a:txBody>
                    <a:bodyPr/>
                    <a:lstStyle/>
                    <a:p>
                      <a:pPr algn="ctr"/>
                      <a:r>
                        <a:rPr kumimoji="1" lang="ja-JP" altLang="en-US" sz="1050" dirty="0" smtClean="0"/>
                        <a:t>⑫</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4043217924"/>
                  </a:ext>
                </a:extLst>
              </a:tr>
              <a:tr h="232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環境農林水産部</a:t>
                      </a:r>
                    </a:p>
                  </a:txBody>
                  <a:tcPr anchor="ctr"/>
                </a:tc>
                <a:tc>
                  <a:txBody>
                    <a:bodyPr/>
                    <a:lstStyle/>
                    <a:p>
                      <a:r>
                        <a:rPr kumimoji="1" lang="ja-JP" altLang="en-US" sz="1050" u="none" dirty="0" smtClean="0"/>
                        <a:t>公共空間における給水スポットの設置</a:t>
                      </a:r>
                      <a:endParaRPr kumimoji="1" lang="ja-JP" altLang="en-US" sz="1050" u="none" dirty="0"/>
                    </a:p>
                  </a:txBody>
                  <a:tcPr anchor="ctr"/>
                </a:tc>
                <a:tc>
                  <a:txBody>
                    <a:bodyPr/>
                    <a:lstStyle/>
                    <a:p>
                      <a:pPr algn="ctr"/>
                      <a:r>
                        <a:rPr kumimoji="1" lang="ja-JP" altLang="en-US" sz="1050" dirty="0" smtClean="0"/>
                        <a:t>⑫</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1004637461"/>
                  </a:ext>
                </a:extLst>
              </a:tr>
              <a:tr h="232591">
                <a:tc>
                  <a:txBody>
                    <a:bodyPr/>
                    <a:lstStyle/>
                    <a:p>
                      <a:r>
                        <a:rPr kumimoji="1" lang="ja-JP" altLang="en-US" sz="1050" dirty="0" smtClean="0"/>
                        <a:t>環境農林水産部</a:t>
                      </a:r>
                      <a:endParaRPr kumimoji="1" lang="ja-JP" altLang="en-US" sz="1050" dirty="0"/>
                    </a:p>
                  </a:txBody>
                  <a:tcPr anchor="ctr"/>
                </a:tc>
                <a:tc>
                  <a:txBody>
                    <a:bodyPr/>
                    <a:lstStyle/>
                    <a:p>
                      <a:r>
                        <a:rPr kumimoji="1" lang="ja-JP" altLang="en-US" sz="1050" u="none" dirty="0" smtClean="0"/>
                        <a:t>食品ロス対策の推進</a:t>
                      </a:r>
                      <a:endParaRPr kumimoji="1" lang="ja-JP" altLang="en-US" sz="1050" u="none" dirty="0"/>
                    </a:p>
                  </a:txBody>
                  <a:tcPr anchor="ctr"/>
                </a:tc>
                <a:tc>
                  <a:txBody>
                    <a:bodyPr/>
                    <a:lstStyle/>
                    <a:p>
                      <a:pPr algn="ctr"/>
                      <a:r>
                        <a:rPr kumimoji="1" lang="ja-JP" altLang="en-US" sz="1050" dirty="0" smtClean="0"/>
                        <a:t>①⑫</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3844638427"/>
                  </a:ext>
                </a:extLst>
              </a:tr>
              <a:tr h="232591">
                <a:tc>
                  <a:txBody>
                    <a:bodyPr/>
                    <a:lstStyle/>
                    <a:p>
                      <a:r>
                        <a:rPr kumimoji="1" lang="ja-JP" altLang="en-US" sz="1050" dirty="0" smtClean="0"/>
                        <a:t>教育庁</a:t>
                      </a:r>
                      <a:endParaRPr kumimoji="1" lang="ja-JP" altLang="en-US" sz="1050" dirty="0"/>
                    </a:p>
                  </a:txBody>
                  <a:tcPr anchor="ctr"/>
                </a:tc>
                <a:tc>
                  <a:txBody>
                    <a:bodyPr/>
                    <a:lstStyle/>
                    <a:p>
                      <a:r>
                        <a:rPr kumimoji="1" lang="ja-JP" altLang="en-US" sz="1050" u="none" dirty="0" smtClean="0"/>
                        <a:t>府立高校等のスマートスクール化</a:t>
                      </a:r>
                      <a:endParaRPr kumimoji="1" lang="ja-JP" altLang="en-US" sz="1050" u="none" dirty="0"/>
                    </a:p>
                  </a:txBody>
                  <a:tcPr anchor="ctr"/>
                </a:tc>
                <a:tc>
                  <a:txBody>
                    <a:bodyPr/>
                    <a:lstStyle/>
                    <a:p>
                      <a:pPr algn="ctr"/>
                      <a:r>
                        <a:rPr kumimoji="1" lang="ja-JP" altLang="en-US" sz="1050" dirty="0" smtClean="0"/>
                        <a:t>④</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2253506119"/>
                  </a:ext>
                </a:extLst>
              </a:tr>
            </a:tbl>
          </a:graphicData>
        </a:graphic>
      </p:graphicFrame>
      <p:sp>
        <p:nvSpPr>
          <p:cNvPr id="19" name="テキスト ボックス 18">
            <a:extLst>
              <a:ext uri="{FF2B5EF4-FFF2-40B4-BE49-F238E27FC236}">
                <a16:creationId xmlns:a16="http://schemas.microsoft.com/office/drawing/2014/main" id="{2ECF9A80-34F4-4DD9-B84E-5D98C5E3E751}"/>
              </a:ext>
            </a:extLst>
          </p:cNvPr>
          <p:cNvSpPr txBox="1"/>
          <p:nvPr/>
        </p:nvSpPr>
        <p:spPr>
          <a:xfrm>
            <a:off x="6229647" y="5428538"/>
            <a:ext cx="2937905" cy="1374735"/>
          </a:xfrm>
          <a:prstGeom prst="rect">
            <a:avLst/>
          </a:prstGeom>
          <a:noFill/>
          <a:ln>
            <a:solidFill>
              <a:schemeClr val="tx1"/>
            </a:solidFill>
            <a:prstDash val="sysDot"/>
          </a:ln>
        </p:spPr>
        <p:txBody>
          <a:bodyPr wrap="square" rtlCol="0">
            <a:spAutoFit/>
          </a:bodyPr>
          <a:lstStyle/>
          <a:p>
            <a:r>
              <a:rPr kumimoji="1" lang="en-US" altLang="ja-JP" sz="1000" b="1" dirty="0" smtClean="0"/>
              <a:t>【R</a:t>
            </a:r>
            <a:r>
              <a:rPr kumimoji="1" lang="ja-JP" altLang="en-US" sz="1000" b="1" dirty="0" smtClean="0"/>
              <a:t>３年度</a:t>
            </a:r>
            <a:r>
              <a:rPr kumimoji="1" lang="en-US" altLang="ja-JP" sz="1000" b="1" dirty="0" smtClean="0"/>
              <a:t>】</a:t>
            </a:r>
            <a:r>
              <a:rPr kumimoji="1" lang="ja-JP" altLang="en-US" sz="1000" b="1" dirty="0" smtClean="0"/>
              <a:t>国</a:t>
            </a:r>
            <a:r>
              <a:rPr kumimoji="1" lang="ja-JP" altLang="en-US" sz="1000" b="1" dirty="0"/>
              <a:t>の評価委員の</a:t>
            </a:r>
            <a:r>
              <a:rPr kumimoji="1" lang="ja-JP" altLang="en-US" sz="1000" b="1" dirty="0" smtClean="0"/>
              <a:t>評価</a:t>
            </a:r>
            <a:endParaRPr kumimoji="1" lang="en-US" altLang="ja-JP" sz="1000" b="1" dirty="0" smtClean="0"/>
          </a:p>
          <a:p>
            <a:r>
              <a:rPr kumimoji="1" lang="ja-JP" altLang="en-US" sz="1000" b="1" dirty="0" smtClean="0"/>
              <a:t>（抜粋）</a:t>
            </a:r>
            <a:endParaRPr kumimoji="1" lang="en-US" altLang="ja-JP" sz="1000" b="1" dirty="0"/>
          </a:p>
          <a:p>
            <a:pPr>
              <a:spcBef>
                <a:spcPts val="400"/>
              </a:spcBef>
            </a:pPr>
            <a:r>
              <a:rPr kumimoji="1" lang="ja-JP" altLang="en-US" sz="1000" dirty="0" smtClean="0"/>
              <a:t>「大阪ブルー・オーシャン・ビジョン」の実現に向けて、ペットボトルのリサイクルが進んでいる。府と市が連携した取組は</a:t>
            </a:r>
            <a:r>
              <a:rPr kumimoji="1" lang="en-US" altLang="ja-JP" sz="1000" dirty="0" smtClean="0"/>
              <a:t>SDGs</a:t>
            </a:r>
            <a:r>
              <a:rPr kumimoji="1" lang="ja-JP" altLang="en-US" sz="1000" dirty="0" smtClean="0"/>
              <a:t>未来都市等の選定開始以来、初の試みであるため今後の展開に期待する。まずは大阪市から始めて、大阪府域に展開していく手法は、効果的であると評価できる。</a:t>
            </a:r>
            <a:endParaRPr kumimoji="1" lang="en-US" altLang="ja-JP" sz="1000" dirty="0"/>
          </a:p>
        </p:txBody>
      </p:sp>
      <p:grpSp>
        <p:nvGrpSpPr>
          <p:cNvPr id="20" name="グループ化 19"/>
          <p:cNvGrpSpPr/>
          <p:nvPr/>
        </p:nvGrpSpPr>
        <p:grpSpPr>
          <a:xfrm>
            <a:off x="686999" y="5428538"/>
            <a:ext cx="5444737" cy="1528624"/>
            <a:chOff x="6882985" y="3058664"/>
            <a:chExt cx="6123401" cy="2095050"/>
          </a:xfrm>
        </p:grpSpPr>
        <p:sp>
          <p:nvSpPr>
            <p:cNvPr id="21" name="二等辺三角形 20"/>
            <p:cNvSpPr/>
            <p:nvPr/>
          </p:nvSpPr>
          <p:spPr>
            <a:xfrm rot="10800000">
              <a:off x="9419138" y="3104248"/>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412874" y="3116568"/>
              <a:ext cx="1040154" cy="147638"/>
            </a:xfrm>
            <a:prstGeom prst="rect">
              <a:avLst/>
            </a:prstGeom>
            <a:noFill/>
          </p:spPr>
          <p:txBody>
            <a:bodyPr wrap="square" lIns="0" tIns="0" rIns="0" bIns="0" rtlCol="0" anchor="ctr" anchorCtr="0">
              <a:spAutoFit/>
            </a:bodyPr>
            <a:lstStyle/>
            <a:p>
              <a:r>
                <a:rPr lang="ja-JP" altLang="en-US" sz="700" b="1" dirty="0" smtClean="0">
                  <a:latin typeface="+mn-ea"/>
                  <a:cs typeface="Meiryo UI" panose="020B0604030504040204" pitchFamily="50" charset="-128"/>
                </a:rPr>
                <a:t>事業連携協定</a:t>
              </a:r>
              <a:endParaRPr lang="en-US" altLang="ja-JP" sz="700" b="1" dirty="0">
                <a:latin typeface="+mn-ea"/>
                <a:cs typeface="Meiryo UI" panose="020B0604030504040204" pitchFamily="50" charset="-128"/>
              </a:endParaRPr>
            </a:p>
          </p:txBody>
        </p:sp>
        <p:sp>
          <p:nvSpPr>
            <p:cNvPr id="23" name="二等辺三角形 22"/>
            <p:cNvSpPr/>
            <p:nvPr/>
          </p:nvSpPr>
          <p:spPr>
            <a:xfrm>
              <a:off x="9446545" y="4830717"/>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9226378" y="4894407"/>
              <a:ext cx="1040154" cy="147638"/>
            </a:xfrm>
            <a:prstGeom prst="rect">
              <a:avLst/>
            </a:prstGeom>
            <a:noFill/>
          </p:spPr>
          <p:txBody>
            <a:bodyPr wrap="square" lIns="0" tIns="0" rIns="0" bIns="0" rtlCol="0" anchor="ctr" anchorCtr="0">
              <a:spAutoFit/>
            </a:bodyPr>
            <a:lstStyle/>
            <a:p>
              <a:pPr algn="ctr"/>
              <a:r>
                <a:rPr lang="ja-JP" altLang="en-US" sz="700" b="1" dirty="0" smtClean="0">
                  <a:latin typeface="+mn-ea"/>
                  <a:cs typeface="Meiryo UI" panose="020B0604030504040204" pitchFamily="50" charset="-128"/>
                </a:rPr>
                <a:t>制度融資</a:t>
              </a:r>
              <a:endParaRPr lang="en-US" altLang="ja-JP" sz="700" b="1" dirty="0">
                <a:latin typeface="+mn-ea"/>
                <a:cs typeface="Meiryo UI" panose="020B0604030504040204" pitchFamily="50" charset="-128"/>
              </a:endParaRPr>
            </a:p>
          </p:txBody>
        </p:sp>
        <p:sp>
          <p:nvSpPr>
            <p:cNvPr id="25" name="テキスト ボックス 24"/>
            <p:cNvSpPr txBox="1"/>
            <p:nvPr/>
          </p:nvSpPr>
          <p:spPr>
            <a:xfrm>
              <a:off x="10233884" y="3123562"/>
              <a:ext cx="1734105" cy="147638"/>
            </a:xfrm>
            <a:prstGeom prst="rect">
              <a:avLst/>
            </a:prstGeom>
            <a:noFill/>
          </p:spPr>
          <p:txBody>
            <a:bodyPr wrap="square" lIns="0" tIns="0" rIns="0" bIns="0" rtlCol="0" anchor="ctr" anchorCtr="0">
              <a:spAutoFit/>
            </a:bodyPr>
            <a:lstStyle/>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236638" y="4901771"/>
              <a:ext cx="2769748" cy="147638"/>
            </a:xfrm>
            <a:prstGeom prst="rect">
              <a:avLst/>
            </a:prstGeom>
            <a:noFill/>
          </p:spPr>
          <p:txBody>
            <a:bodyPr wrap="square" lIns="0" tIns="0" rIns="0" bIns="0" rtlCol="0" anchor="ctr" anchorCtr="0">
              <a:spAutoFit/>
            </a:bodyPr>
            <a:lstStyle/>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7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7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2"/>
            <a:stretch>
              <a:fillRect/>
            </a:stretch>
          </p:blipFill>
          <p:spPr>
            <a:xfrm>
              <a:off x="7062489" y="3354925"/>
              <a:ext cx="5684127" cy="1424773"/>
            </a:xfrm>
            <a:prstGeom prst="rect">
              <a:avLst/>
            </a:prstGeom>
            <a:ln>
              <a:solidFill>
                <a:schemeClr val="accent1"/>
              </a:solidFill>
            </a:ln>
          </p:spPr>
        </p:pic>
        <p:sp>
          <p:nvSpPr>
            <p:cNvPr id="28" name="正方形/長方形 27"/>
            <p:cNvSpPr/>
            <p:nvPr/>
          </p:nvSpPr>
          <p:spPr>
            <a:xfrm>
              <a:off x="6882985" y="3058664"/>
              <a:ext cx="6046029" cy="209505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3"/>
          <p:cNvSpPr>
            <a:spLocks noGrp="1"/>
          </p:cNvSpPr>
          <p:nvPr>
            <p:ph type="sldNum" sz="quarter" idx="12"/>
          </p:nvPr>
        </p:nvSpPr>
        <p:spPr>
          <a:xfrm>
            <a:off x="6990149" y="6794113"/>
            <a:ext cx="2228850" cy="383297"/>
          </a:xfrm>
        </p:spPr>
        <p:txBody>
          <a:bodyPr/>
          <a:lstStyle/>
          <a:p>
            <a:fld id="{B357E563-2009-4710-851A-B3BABD306212}" type="slidenum">
              <a:rPr kumimoji="1" lang="ja-JP" altLang="en-US" smtClean="0"/>
              <a:t>18</a:t>
            </a:fld>
            <a:endParaRPr kumimoji="1" lang="ja-JP" altLang="en-US"/>
          </a:p>
        </p:txBody>
      </p:sp>
    </p:spTree>
    <p:extLst>
      <p:ext uri="{BB962C8B-B14F-4D97-AF65-F5344CB8AC3E}">
        <p14:creationId xmlns:p14="http://schemas.microsoft.com/office/powerpoint/2010/main" val="278267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400" b="1" dirty="0">
                <a:solidFill>
                  <a:prstClr val="white"/>
                </a:solidFill>
                <a:latin typeface="Meiryo UI" panose="020B0604030504040204" pitchFamily="50" charset="-128"/>
                <a:ea typeface="Meiryo UI" panose="020B0604030504040204" pitchFamily="50" charset="-128"/>
              </a:rPr>
              <a:t>SDGs</a:t>
            </a:r>
            <a:r>
              <a:rPr kumimoji="1" lang="ja-JP" altLang="en-US" sz="2400" b="1" dirty="0">
                <a:solidFill>
                  <a:prstClr val="white"/>
                </a:solidFill>
                <a:latin typeface="Meiryo UI" panose="020B0604030504040204" pitchFamily="50" charset="-128"/>
                <a:ea typeface="Meiryo UI" panose="020B0604030504040204" pitchFamily="50" charset="-128"/>
              </a:rPr>
              <a:t>の認知度</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567503" y="6471537"/>
            <a:ext cx="7295146" cy="496834"/>
          </a:xfrm>
          <a:prstGeom prst="rect">
            <a:avLst/>
          </a:prstGeom>
          <a:ln w="12700">
            <a:noFill/>
          </a:ln>
        </p:spPr>
        <p:txBody>
          <a:bodyPr wrap="square" anchor="ctr">
            <a:noAutofit/>
          </a:bodyPr>
          <a:lstStyle/>
          <a:p>
            <a:pPr>
              <a:lnSpc>
                <a:spcPts val="2096"/>
              </a:lnSpc>
            </a:pPr>
            <a:r>
              <a:rPr lang="ja-JP" altLang="en-US" sz="1400" dirty="0">
                <a:latin typeface="+mn-ea"/>
              </a:rPr>
              <a:t>大阪府のネット調査（大阪</a:t>
            </a:r>
            <a:r>
              <a:rPr lang="en-US" altLang="ja-JP" sz="1400" dirty="0">
                <a:latin typeface="+mn-ea"/>
              </a:rPr>
              <a:t>Q</a:t>
            </a:r>
            <a:r>
              <a:rPr lang="ja-JP" altLang="en-US" sz="1400" dirty="0">
                <a:latin typeface="+mn-ea"/>
              </a:rPr>
              <a:t>ネット）を活用して、府民を対象に</a:t>
            </a:r>
            <a:r>
              <a:rPr lang="en-US" altLang="ja-JP" sz="1400" dirty="0">
                <a:latin typeface="+mn-ea"/>
              </a:rPr>
              <a:t>SDGs</a:t>
            </a:r>
            <a:r>
              <a:rPr lang="ja-JP" altLang="en-US" sz="1400" dirty="0">
                <a:latin typeface="+mn-ea"/>
              </a:rPr>
              <a:t>の認知度を調査</a:t>
            </a:r>
            <a:endParaRPr lang="en-US" altLang="ja-JP" sz="1400" dirty="0">
              <a:latin typeface="+mn-ea"/>
            </a:endParaRPr>
          </a:p>
          <a:p>
            <a:pPr>
              <a:lnSpc>
                <a:spcPts val="2096"/>
              </a:lnSpc>
            </a:pPr>
            <a:r>
              <a:rPr lang="ja-JP" altLang="en-US" sz="1400" dirty="0">
                <a:latin typeface="+mj-ea"/>
                <a:ea typeface="+mj-ea"/>
              </a:rPr>
              <a:t>（対象者条件：</a:t>
            </a:r>
            <a:r>
              <a:rPr lang="en-US" altLang="ja-JP" sz="1400" dirty="0">
                <a:latin typeface="+mj-ea"/>
                <a:ea typeface="+mj-ea"/>
              </a:rPr>
              <a:t>18</a:t>
            </a:r>
            <a:r>
              <a:rPr lang="ja-JP" altLang="ja-JP" sz="1400" dirty="0">
                <a:latin typeface="+mj-ea"/>
                <a:ea typeface="+mj-ea"/>
              </a:rPr>
              <a:t>歳以上の男女</a:t>
            </a:r>
            <a:r>
              <a:rPr lang="ja-JP" altLang="en-US" sz="1400" dirty="0">
                <a:latin typeface="+mj-ea"/>
                <a:ea typeface="+mj-ea"/>
              </a:rPr>
              <a:t>、サンプル数：１</a:t>
            </a:r>
            <a:r>
              <a:rPr lang="en-US" altLang="ja-JP" sz="1400" dirty="0">
                <a:latin typeface="+mj-ea"/>
                <a:ea typeface="+mj-ea"/>
              </a:rPr>
              <a:t>,000</a:t>
            </a:r>
            <a:r>
              <a:rPr lang="ja-JP" altLang="ja-JP" sz="1400" dirty="0">
                <a:latin typeface="+mj-ea"/>
                <a:ea typeface="+mj-ea"/>
              </a:rPr>
              <a:t>名</a:t>
            </a:r>
            <a:r>
              <a:rPr lang="ja-JP" altLang="en-US" sz="1400" dirty="0">
                <a:latin typeface="+mj-ea"/>
                <a:ea typeface="+mj-ea"/>
              </a:rPr>
              <a:t>）</a:t>
            </a:r>
            <a:endParaRPr lang="en-US" altLang="ja-JP" sz="1400" dirty="0">
              <a:latin typeface="+mj-ea"/>
              <a:ea typeface="+mj-ea"/>
            </a:endParaRPr>
          </a:p>
        </p:txBody>
      </p:sp>
      <p:sp>
        <p:nvSpPr>
          <p:cNvPr id="31" name="正方形/長方形 30"/>
          <p:cNvSpPr/>
          <p:nvPr/>
        </p:nvSpPr>
        <p:spPr>
          <a:xfrm>
            <a:off x="168791" y="949899"/>
            <a:ext cx="6187912"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府民全体の認知度は、８１</a:t>
            </a:r>
            <a:r>
              <a:rPr lang="en-US" altLang="ja-JP" sz="2400" b="1" u="sng" dirty="0">
                <a:latin typeface="Meiryo UI" panose="020B0604030504040204" pitchFamily="50" charset="-128"/>
                <a:ea typeface="Meiryo UI" panose="020B0604030504040204" pitchFamily="50" charset="-128"/>
              </a:rPr>
              <a:t>.</a:t>
            </a:r>
            <a:r>
              <a:rPr lang="ja-JP" altLang="en-US" sz="2400" b="1" u="sng" dirty="0">
                <a:latin typeface="Meiryo UI" panose="020B0604030504040204" pitchFamily="50" charset="-128"/>
                <a:ea typeface="Meiryo UI" panose="020B0604030504040204" pitchFamily="50" charset="-128"/>
              </a:rPr>
              <a:t>８</a:t>
            </a:r>
            <a:r>
              <a:rPr lang="en-US" altLang="ja-JP" sz="2400" b="1" u="sng"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年９月時点）</a:t>
            </a:r>
            <a:endParaRPr lang="en-US" altLang="ja-JP" sz="1400" dirty="0">
              <a:latin typeface="Meiryo UI" panose="020B0604030504040204" pitchFamily="50" charset="-128"/>
              <a:ea typeface="Meiryo UI" panose="020B0604030504040204" pitchFamily="50" charset="-128"/>
            </a:endParaRPr>
          </a:p>
        </p:txBody>
      </p:sp>
      <p:sp>
        <p:nvSpPr>
          <p:cNvPr id="6"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1</a:t>
            </a:fld>
            <a:endParaRPr kumimoji="1" lang="ja-JP" altLang="en-US"/>
          </a:p>
        </p:txBody>
      </p:sp>
      <p:pic>
        <p:nvPicPr>
          <p:cNvPr id="2" name="図 1"/>
          <p:cNvPicPr>
            <a:picLocks noChangeAspect="1"/>
          </p:cNvPicPr>
          <p:nvPr/>
        </p:nvPicPr>
        <p:blipFill>
          <a:blip r:embed="rId2"/>
          <a:stretch>
            <a:fillRect/>
          </a:stretch>
        </p:blipFill>
        <p:spPr>
          <a:xfrm>
            <a:off x="231239" y="1612726"/>
            <a:ext cx="9443522" cy="4688230"/>
          </a:xfrm>
          <a:prstGeom prst="rect">
            <a:avLst/>
          </a:prstGeom>
        </p:spPr>
      </p:pic>
    </p:spTree>
    <p:extLst>
      <p:ext uri="{BB962C8B-B14F-4D97-AF65-F5344CB8AC3E}">
        <p14:creationId xmlns:p14="http://schemas.microsoft.com/office/powerpoint/2010/main" val="1275597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4000501" cy="338554"/>
          </a:xfrm>
          <a:prstGeom prst="rect">
            <a:avLst/>
          </a:prstGeom>
          <a:noFill/>
        </p:spPr>
        <p:txBody>
          <a:bodyPr wrap="square" rtlCol="0">
            <a:spAutoFit/>
          </a:bodyPr>
          <a:lstStyle/>
          <a:p>
            <a:r>
              <a:rPr lang="ja-JP" altLang="en-US" sz="1600" b="1" dirty="0"/>
              <a:t>３</a:t>
            </a:r>
            <a:r>
              <a:rPr lang="en-US" altLang="ja-JP" sz="1600" b="1" dirty="0"/>
              <a:t>.</a:t>
            </a:r>
            <a:r>
              <a:rPr lang="ja-JP" altLang="en-US" sz="1600" b="1" dirty="0"/>
              <a:t>府における取組の推進</a:t>
            </a:r>
            <a:endParaRPr kumimoji="1" lang="en-US" altLang="ja-JP" sz="1600" dirty="0"/>
          </a:p>
        </p:txBody>
      </p:sp>
      <p:sp>
        <p:nvSpPr>
          <p:cNvPr id="8" name="正方形/長方形 7"/>
          <p:cNvSpPr/>
          <p:nvPr/>
        </p:nvSpPr>
        <p:spPr>
          <a:xfrm>
            <a:off x="519394" y="1112699"/>
            <a:ext cx="8867211" cy="2977738"/>
          </a:xfrm>
          <a:prstGeom prst="rect">
            <a:avLst/>
          </a:prstGeom>
          <a:solidFill>
            <a:schemeClr val="bg1">
              <a:lumMod val="95000"/>
            </a:schemeClr>
          </a:solidFill>
        </p:spPr>
        <p:txBody>
          <a:bodyPr wrap="square">
            <a:spAutoFit/>
          </a:bodyPr>
          <a:lstStyle/>
          <a:p>
            <a:pPr indent="85725">
              <a:spcBef>
                <a:spcPts val="1200"/>
              </a:spcBef>
            </a:pPr>
            <a:r>
              <a:rPr lang="ja-JP" altLang="en-US" sz="1400" b="1" dirty="0" smtClean="0"/>
              <a:t>〇 </a:t>
            </a:r>
            <a:r>
              <a:rPr lang="en-US" altLang="ja-JP" sz="1400" b="1" dirty="0" smtClean="0"/>
              <a:t>SDGs</a:t>
            </a:r>
            <a:r>
              <a:rPr lang="ja-JP" altLang="en-US" sz="1400" b="1" dirty="0" smtClean="0"/>
              <a:t>未来都市の選定に向けた市町村への支援</a:t>
            </a:r>
            <a:endParaRPr lang="en-US" altLang="ja-JP" sz="1400" b="1" dirty="0" smtClean="0"/>
          </a:p>
          <a:p>
            <a:pPr indent="357188">
              <a:spcBef>
                <a:spcPts val="488"/>
              </a:spcBef>
            </a:pPr>
            <a:r>
              <a:rPr lang="ja-JP" altLang="en-US" sz="1200" dirty="0" smtClean="0"/>
              <a:t>⇒提案に向けサポートを実施</a:t>
            </a:r>
            <a:endParaRPr lang="en-US" altLang="ja-JP" sz="1200" dirty="0" smtClean="0"/>
          </a:p>
          <a:p>
            <a:pPr indent="542925">
              <a:spcBef>
                <a:spcPts val="488"/>
              </a:spcBef>
            </a:pPr>
            <a:r>
              <a:rPr lang="ja-JP" altLang="en-US" sz="1200" dirty="0" smtClean="0"/>
              <a:t>未来</a:t>
            </a:r>
            <a:r>
              <a:rPr lang="ja-JP" altLang="en-US" sz="1200" dirty="0"/>
              <a:t>都市への提案にあたって、大阪府の協力を希望する市町村に対して適宜サポートを</a:t>
            </a:r>
            <a:r>
              <a:rPr lang="ja-JP" altLang="en-US" sz="1200" dirty="0" smtClean="0"/>
              <a:t>実施中</a:t>
            </a:r>
            <a:endParaRPr lang="en-US" altLang="ja-JP" sz="1200" dirty="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p:txBody>
      </p:sp>
      <p:graphicFrame>
        <p:nvGraphicFramePr>
          <p:cNvPr id="18" name="表 17"/>
          <p:cNvGraphicFramePr>
            <a:graphicFrameLocks noGrp="1"/>
          </p:cNvGraphicFramePr>
          <p:nvPr>
            <p:extLst>
              <p:ext uri="{D42A27DB-BD31-4B8C-83A1-F6EECF244321}">
                <p14:modId xmlns:p14="http://schemas.microsoft.com/office/powerpoint/2010/main" val="2442560979"/>
              </p:ext>
            </p:extLst>
          </p:nvPr>
        </p:nvGraphicFramePr>
        <p:xfrm>
          <a:off x="1073612" y="2044459"/>
          <a:ext cx="5328000" cy="1828800"/>
        </p:xfrm>
        <a:graphic>
          <a:graphicData uri="http://schemas.openxmlformats.org/drawingml/2006/table">
            <a:tbl>
              <a:tblPr firstRow="1" bandRow="1">
                <a:tableStyleId>{93296810-A885-4BE3-A3E7-6D5BEEA58F35}</a:tableStyleId>
              </a:tblPr>
              <a:tblGrid>
                <a:gridCol w="720000">
                  <a:extLst>
                    <a:ext uri="{9D8B030D-6E8A-4147-A177-3AD203B41FA5}">
                      <a16:colId xmlns:a16="http://schemas.microsoft.com/office/drawing/2014/main" val="3860438439"/>
                    </a:ext>
                  </a:extLst>
                </a:gridCol>
                <a:gridCol w="1044000">
                  <a:extLst>
                    <a:ext uri="{9D8B030D-6E8A-4147-A177-3AD203B41FA5}">
                      <a16:colId xmlns:a16="http://schemas.microsoft.com/office/drawing/2014/main" val="80126220"/>
                    </a:ext>
                  </a:extLst>
                </a:gridCol>
                <a:gridCol w="864000">
                  <a:extLst>
                    <a:ext uri="{9D8B030D-6E8A-4147-A177-3AD203B41FA5}">
                      <a16:colId xmlns:a16="http://schemas.microsoft.com/office/drawing/2014/main" val="3917699888"/>
                    </a:ext>
                  </a:extLst>
                </a:gridCol>
                <a:gridCol w="1404000">
                  <a:extLst>
                    <a:ext uri="{9D8B030D-6E8A-4147-A177-3AD203B41FA5}">
                      <a16:colId xmlns:a16="http://schemas.microsoft.com/office/drawing/2014/main" val="2088348492"/>
                    </a:ext>
                  </a:extLst>
                </a:gridCol>
                <a:gridCol w="648000">
                  <a:extLst>
                    <a:ext uri="{9D8B030D-6E8A-4147-A177-3AD203B41FA5}">
                      <a16:colId xmlns:a16="http://schemas.microsoft.com/office/drawing/2014/main" val="332229268"/>
                    </a:ext>
                  </a:extLst>
                </a:gridCol>
                <a:gridCol w="648000">
                  <a:extLst>
                    <a:ext uri="{9D8B030D-6E8A-4147-A177-3AD203B41FA5}">
                      <a16:colId xmlns:a16="http://schemas.microsoft.com/office/drawing/2014/main" val="2711062671"/>
                    </a:ext>
                  </a:extLst>
                </a:gridCol>
              </a:tblGrid>
              <a:tr h="165331">
                <a:tc>
                  <a:txBody>
                    <a:bodyPr/>
                    <a:lstStyle/>
                    <a:p>
                      <a:endParaRPr kumimoji="1" lang="ja-JP" altLang="en-US" sz="900" dirty="0"/>
                    </a:p>
                  </a:txBody>
                  <a:tcPr anchor="ctr"/>
                </a:tc>
                <a:tc>
                  <a:txBody>
                    <a:bodyPr/>
                    <a:lstStyle/>
                    <a:p>
                      <a:pPr algn="ctr"/>
                      <a:r>
                        <a:rPr kumimoji="1" lang="ja-JP" altLang="en-US" sz="800" dirty="0"/>
                        <a:t>未来都市 選定件数</a:t>
                      </a:r>
                      <a:endParaRPr kumimoji="1" lang="en-US" altLang="ja-JP" sz="800" dirty="0"/>
                    </a:p>
                  </a:txBody>
                  <a:tcPr anchor="ctr"/>
                </a:tc>
                <a:tc>
                  <a:txBody>
                    <a:bodyPr/>
                    <a:lstStyle/>
                    <a:p>
                      <a:pPr algn="ctr"/>
                      <a:r>
                        <a:rPr kumimoji="1" lang="ja-JP" altLang="en-US" sz="600" dirty="0"/>
                        <a:t>（うち、モデル事業）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800" dirty="0"/>
                        <a:t>府域の選定状況</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800" dirty="0"/>
                        <a:t>未来都市</a:t>
                      </a:r>
                    </a:p>
                  </a:txBody>
                  <a:tcPr anchor="ctr"/>
                </a:tc>
                <a:tc>
                  <a:txBody>
                    <a:bodyPr/>
                    <a:lstStyle/>
                    <a:p>
                      <a:pPr algn="ctr"/>
                      <a:r>
                        <a:rPr kumimoji="1" lang="ja-JP" altLang="en-US" sz="800" dirty="0"/>
                        <a:t>モデル事業</a:t>
                      </a:r>
                    </a:p>
                  </a:txBody>
                  <a:tcPr anchor="ctr"/>
                </a:tc>
                <a:extLst>
                  <a:ext uri="{0D108BD9-81ED-4DB2-BD59-A6C34878D82A}">
                    <a16:rowId xmlns:a16="http://schemas.microsoft.com/office/drawing/2014/main" val="1998978024"/>
                  </a:ext>
                </a:extLst>
              </a:tr>
              <a:tr h="165331">
                <a:tc>
                  <a:txBody>
                    <a:bodyPr/>
                    <a:lstStyle/>
                    <a:p>
                      <a:pPr algn="ctr"/>
                      <a:r>
                        <a:rPr kumimoji="1" lang="en-US" altLang="ja-JP" sz="900" dirty="0"/>
                        <a:t>2018</a:t>
                      </a:r>
                      <a:r>
                        <a:rPr kumimoji="1" lang="ja-JP" altLang="en-US" sz="900" dirty="0"/>
                        <a:t>年度</a:t>
                      </a:r>
                    </a:p>
                  </a:txBody>
                  <a:tcPr anchor="ctr"/>
                </a:tc>
                <a:tc>
                  <a:txBody>
                    <a:bodyPr/>
                    <a:lstStyle/>
                    <a:p>
                      <a:pPr algn="ctr"/>
                      <a:r>
                        <a:rPr kumimoji="1" lang="en-US" altLang="ja-JP" sz="900" dirty="0"/>
                        <a:t>29</a:t>
                      </a:r>
                      <a:r>
                        <a:rPr kumimoji="1" lang="ja-JP" altLang="en-US" sz="900" dirty="0"/>
                        <a:t>都市</a:t>
                      </a:r>
                    </a:p>
                  </a:txBody>
                  <a:tcPr anchor="ctr"/>
                </a:tc>
                <a:tc>
                  <a:txBody>
                    <a:bodyPr/>
                    <a:lstStyle/>
                    <a:p>
                      <a:pPr algn="ct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900" dirty="0"/>
                        <a:t>堺市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endParaRPr kumimoji="1" lang="ja-JP" altLang="en-US" sz="900" dirty="0"/>
                    </a:p>
                  </a:txBody>
                  <a:tcPr anchor="ctr"/>
                </a:tc>
                <a:extLst>
                  <a:ext uri="{0D108BD9-81ED-4DB2-BD59-A6C34878D82A}">
                    <a16:rowId xmlns:a16="http://schemas.microsoft.com/office/drawing/2014/main" val="2315208469"/>
                  </a:ext>
                </a:extLst>
              </a:tr>
              <a:tr h="165331">
                <a:tc>
                  <a:txBody>
                    <a:bodyPr/>
                    <a:lstStyle/>
                    <a:p>
                      <a:pPr algn="ctr"/>
                      <a:r>
                        <a:rPr kumimoji="1" lang="en-US" altLang="ja-JP" sz="900" dirty="0"/>
                        <a:t>2019</a:t>
                      </a:r>
                      <a:r>
                        <a:rPr kumimoji="1" lang="ja-JP" altLang="en-US" sz="900" dirty="0"/>
                        <a:t>年度</a:t>
                      </a:r>
                    </a:p>
                  </a:txBody>
                  <a:tcPr anchor="ctr"/>
                </a:tc>
                <a:tc>
                  <a:txBody>
                    <a:bodyPr/>
                    <a:lstStyle/>
                    <a:p>
                      <a:pPr algn="ctr"/>
                      <a:r>
                        <a:rPr kumimoji="1" lang="en-US" altLang="ja-JP" sz="900" dirty="0"/>
                        <a:t>31</a:t>
                      </a:r>
                      <a:r>
                        <a:rPr kumimoji="1" lang="ja-JP" altLang="en-US" sz="900" dirty="0"/>
                        <a:t>都市</a:t>
                      </a:r>
                    </a:p>
                  </a:txBody>
                  <a:tcPr anchor="ctr"/>
                </a:tc>
                <a:tc>
                  <a:txBody>
                    <a:bodyPr/>
                    <a:lstStyle/>
                    <a:p>
                      <a:pPr algn="ct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900" dirty="0" err="1"/>
                        <a:t>ー</a:t>
                      </a:r>
                      <a:endParaRPr kumimoji="1" lang="ja-JP" alt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sz="90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2704144533"/>
                  </a:ext>
                </a:extLst>
              </a:tr>
              <a:tr h="165331">
                <a:tc rowSpan="3">
                  <a:txBody>
                    <a:bodyPr/>
                    <a:lstStyle/>
                    <a:p>
                      <a:pPr algn="ctr"/>
                      <a:r>
                        <a:rPr kumimoji="1" lang="en-US" altLang="ja-JP" sz="900" dirty="0"/>
                        <a:t>2020</a:t>
                      </a:r>
                      <a:r>
                        <a:rPr kumimoji="1" lang="ja-JP" altLang="en-US" sz="900" dirty="0"/>
                        <a:t>年度</a:t>
                      </a:r>
                    </a:p>
                  </a:txBody>
                  <a:tcPr anchor="ctr"/>
                </a:tc>
                <a:tc rowSpan="3">
                  <a:txBody>
                    <a:bodyPr/>
                    <a:lstStyle/>
                    <a:p>
                      <a:pPr algn="ctr"/>
                      <a:r>
                        <a:rPr kumimoji="1" lang="en-US" altLang="ja-JP" sz="900" dirty="0"/>
                        <a:t>33</a:t>
                      </a:r>
                      <a:r>
                        <a:rPr kumimoji="1" lang="ja-JP" altLang="en-US" sz="900" dirty="0"/>
                        <a:t>都市</a:t>
                      </a:r>
                    </a:p>
                  </a:txBody>
                  <a:tcPr anchor="ctr"/>
                </a:tc>
                <a:tc rowSpan="3">
                  <a:txBody>
                    <a:bodyPr/>
                    <a:lstStyle/>
                    <a:p>
                      <a:pPr algn="ct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dirty="0"/>
                        <a:t>大阪府・大阪市（共同）</a:t>
                      </a:r>
                      <a:endParaRPr kumimoji="1" lang="en-US" altLang="ja-JP" sz="900" dirty="0"/>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r>
                        <a:rPr kumimoji="1" lang="ja-JP" altLang="en-US" sz="900" dirty="0"/>
                        <a:t>〇</a:t>
                      </a:r>
                    </a:p>
                  </a:txBody>
                  <a:tcPr anchor="ctr"/>
                </a:tc>
                <a:extLst>
                  <a:ext uri="{0D108BD9-81ED-4DB2-BD59-A6C34878D82A}">
                    <a16:rowId xmlns:a16="http://schemas.microsoft.com/office/drawing/2014/main" val="715841814"/>
                  </a:ext>
                </a:extLst>
              </a:tr>
              <a:tr h="1653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a:t>豊中市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endParaRPr kumimoji="1" lang="ja-JP" altLang="en-US" sz="900" dirty="0"/>
                    </a:p>
                  </a:txBody>
                  <a:tcPr anchor="ctr"/>
                </a:tc>
                <a:extLst>
                  <a:ext uri="{0D108BD9-81ED-4DB2-BD59-A6C34878D82A}">
                    <a16:rowId xmlns:a16="http://schemas.microsoft.com/office/drawing/2014/main" val="1134110404"/>
                  </a:ext>
                </a:extLst>
              </a:tr>
              <a:tr h="1653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r>
                        <a:rPr kumimoji="1" lang="ja-JP" altLang="en-US" sz="900" dirty="0"/>
                        <a:t>富田林市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r>
                        <a:rPr kumimoji="1" lang="ja-JP" altLang="en-US" sz="900" dirty="0"/>
                        <a:t>〇</a:t>
                      </a:r>
                    </a:p>
                  </a:txBody>
                  <a:tcPr anchor="ctr"/>
                </a:tc>
                <a:extLst>
                  <a:ext uri="{0D108BD9-81ED-4DB2-BD59-A6C34878D82A}">
                    <a16:rowId xmlns:a16="http://schemas.microsoft.com/office/drawing/2014/main" val="2295543657"/>
                  </a:ext>
                </a:extLst>
              </a:tr>
              <a:tr h="165331">
                <a:tc>
                  <a:txBody>
                    <a:bodyPr/>
                    <a:lstStyle/>
                    <a:p>
                      <a:pPr algn="ctr"/>
                      <a:r>
                        <a:rPr kumimoji="1" lang="en-US" altLang="ja-JP" sz="900" dirty="0"/>
                        <a:t>2021</a:t>
                      </a:r>
                      <a:r>
                        <a:rPr kumimoji="1" lang="ja-JP" altLang="en-US" sz="900" dirty="0"/>
                        <a:t>年度</a:t>
                      </a:r>
                    </a:p>
                  </a:txBody>
                  <a:tcPr anchor="ctr"/>
                </a:tc>
                <a:tc>
                  <a:txBody>
                    <a:bodyPr/>
                    <a:lstStyle/>
                    <a:p>
                      <a:pPr algn="ctr"/>
                      <a:r>
                        <a:rPr kumimoji="1" lang="en-US" altLang="ja-JP" sz="900" dirty="0"/>
                        <a:t>31</a:t>
                      </a:r>
                      <a:r>
                        <a:rPr kumimoji="1" lang="ja-JP" altLang="en-US" sz="900" dirty="0"/>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900" dirty="0"/>
                        <a:t>能勢町</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endParaRPr kumimoji="1" lang="ja-JP" altLang="en-US" sz="900" dirty="0"/>
                    </a:p>
                  </a:txBody>
                  <a:tcPr anchor="ctr"/>
                </a:tc>
                <a:extLst>
                  <a:ext uri="{0D108BD9-81ED-4DB2-BD59-A6C34878D82A}">
                    <a16:rowId xmlns:a16="http://schemas.microsoft.com/office/drawing/2014/main" val="3713906732"/>
                  </a:ext>
                </a:extLst>
              </a:tr>
              <a:tr h="165331">
                <a:tc>
                  <a:txBody>
                    <a:bodyPr/>
                    <a:lstStyle/>
                    <a:p>
                      <a:pPr algn="ctr"/>
                      <a:r>
                        <a:rPr kumimoji="1" lang="en-US" altLang="ja-JP" sz="900" dirty="0"/>
                        <a:t>2022</a:t>
                      </a:r>
                      <a:r>
                        <a:rPr kumimoji="1" lang="ja-JP" altLang="en-US" sz="900" dirty="0"/>
                        <a:t>年度</a:t>
                      </a:r>
                    </a:p>
                  </a:txBody>
                  <a:tcPr anchor="ctr"/>
                </a:tc>
                <a:tc>
                  <a:txBody>
                    <a:bodyPr/>
                    <a:lstStyle/>
                    <a:p>
                      <a:pPr algn="ctr"/>
                      <a:r>
                        <a:rPr kumimoji="1" lang="en-US" altLang="ja-JP" sz="900" dirty="0"/>
                        <a:t>30</a:t>
                      </a:r>
                      <a:r>
                        <a:rPr kumimoji="1" lang="ja-JP" altLang="en-US" sz="900" dirty="0"/>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900" dirty="0"/>
                        <a:t>阪南市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r>
                        <a:rPr kumimoji="1" lang="ja-JP" altLang="en-US" sz="900" dirty="0"/>
                        <a:t>〇</a:t>
                      </a:r>
                    </a:p>
                  </a:txBody>
                  <a:tcPr anchor="ctr"/>
                </a:tc>
                <a:extLst>
                  <a:ext uri="{0D108BD9-81ED-4DB2-BD59-A6C34878D82A}">
                    <a16:rowId xmlns:a16="http://schemas.microsoft.com/office/drawing/2014/main" val="4155313155"/>
                  </a:ext>
                </a:extLst>
              </a:tr>
            </a:tbl>
          </a:graphicData>
        </a:graphic>
      </p:graphicFrame>
      <p:grpSp>
        <p:nvGrpSpPr>
          <p:cNvPr id="19" name="グループ化 18"/>
          <p:cNvGrpSpPr/>
          <p:nvPr/>
        </p:nvGrpSpPr>
        <p:grpSpPr>
          <a:xfrm>
            <a:off x="6955830" y="1182861"/>
            <a:ext cx="2430774" cy="2837414"/>
            <a:chOff x="8983989" y="2548884"/>
            <a:chExt cx="3914784" cy="4154258"/>
          </a:xfrm>
        </p:grpSpPr>
        <p:pic>
          <p:nvPicPr>
            <p:cNvPr id="20" name="図 19"/>
            <p:cNvPicPr>
              <a:picLocks noChangeAspect="1"/>
            </p:cNvPicPr>
            <p:nvPr/>
          </p:nvPicPr>
          <p:blipFill>
            <a:blip r:embed="rId2"/>
            <a:stretch>
              <a:fillRect/>
            </a:stretch>
          </p:blipFill>
          <p:spPr>
            <a:xfrm>
              <a:off x="9445838" y="2548884"/>
              <a:ext cx="2774979" cy="4154258"/>
            </a:xfrm>
            <a:prstGeom prst="rect">
              <a:avLst/>
            </a:prstGeom>
            <a:solidFill>
              <a:schemeClr val="accent1"/>
            </a:solidFill>
          </p:spPr>
        </p:pic>
        <p:cxnSp>
          <p:nvCxnSpPr>
            <p:cNvPr id="21" name="直線コネクタ 20"/>
            <p:cNvCxnSpPr/>
            <p:nvPr/>
          </p:nvCxnSpPr>
          <p:spPr>
            <a:xfrm flipH="1">
              <a:off x="10520469" y="3002280"/>
              <a:ext cx="109431" cy="160189"/>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9888008" y="3123223"/>
              <a:ext cx="945320" cy="327720"/>
            </a:xfrm>
            <a:prstGeom prst="rect">
              <a:avLst/>
            </a:prstGeom>
            <a:noFill/>
          </p:spPr>
          <p:txBody>
            <a:bodyPr wrap="square" rtlCol="0">
              <a:spAutoFit/>
            </a:bodyPr>
            <a:lstStyle/>
            <a:p>
              <a:r>
                <a:rPr kumimoji="1" lang="ja-JP" altLang="en-US" sz="1000" dirty="0" smtClean="0"/>
                <a:t>能勢町</a:t>
              </a:r>
              <a:endParaRPr kumimoji="1" lang="ja-JP" altLang="en-US" sz="1000" dirty="0"/>
            </a:p>
          </p:txBody>
        </p:sp>
        <p:cxnSp>
          <p:nvCxnSpPr>
            <p:cNvPr id="23" name="直線コネクタ 22"/>
            <p:cNvCxnSpPr/>
            <p:nvPr/>
          </p:nvCxnSpPr>
          <p:spPr>
            <a:xfrm flipH="1">
              <a:off x="10619528" y="3939750"/>
              <a:ext cx="225850" cy="68922"/>
            </a:xfrm>
            <a:prstGeom prst="line">
              <a:avLst/>
            </a:prstGeom>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9898006" y="3810350"/>
              <a:ext cx="1076353" cy="327720"/>
            </a:xfrm>
            <a:prstGeom prst="rect">
              <a:avLst/>
            </a:prstGeom>
            <a:noFill/>
          </p:spPr>
          <p:txBody>
            <a:bodyPr wrap="square" rtlCol="0">
              <a:spAutoFit/>
            </a:bodyPr>
            <a:lstStyle/>
            <a:p>
              <a:r>
                <a:rPr kumimoji="1" lang="ja-JP" altLang="en-US" sz="1000" dirty="0"/>
                <a:t>豊中市</a:t>
              </a:r>
            </a:p>
          </p:txBody>
        </p:sp>
        <p:cxnSp>
          <p:nvCxnSpPr>
            <p:cNvPr id="25" name="直線コネクタ 24"/>
            <p:cNvCxnSpPr/>
            <p:nvPr/>
          </p:nvCxnSpPr>
          <p:spPr>
            <a:xfrm flipH="1" flipV="1">
              <a:off x="10393680" y="4358595"/>
              <a:ext cx="338773" cy="91850"/>
            </a:xfrm>
            <a:prstGeom prst="line">
              <a:avLst/>
            </a:prstGeom>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9579781" y="4207261"/>
              <a:ext cx="940688" cy="360492"/>
            </a:xfrm>
            <a:prstGeom prst="rect">
              <a:avLst/>
            </a:prstGeom>
            <a:noFill/>
          </p:spPr>
          <p:txBody>
            <a:bodyPr wrap="square" rtlCol="0">
              <a:spAutoFit/>
            </a:bodyPr>
            <a:lstStyle/>
            <a:p>
              <a:r>
                <a:rPr kumimoji="1" lang="ja-JP" altLang="en-US" sz="1000" dirty="0" smtClean="0"/>
                <a:t>大阪市</a:t>
              </a:r>
              <a:endParaRPr kumimoji="1" lang="ja-JP" altLang="en-US" sz="1000" dirty="0"/>
            </a:p>
          </p:txBody>
        </p:sp>
        <p:sp>
          <p:nvSpPr>
            <p:cNvPr id="27" name="テキスト ボックス 26"/>
            <p:cNvSpPr txBox="1"/>
            <p:nvPr/>
          </p:nvSpPr>
          <p:spPr>
            <a:xfrm>
              <a:off x="8983989" y="5568971"/>
              <a:ext cx="1032787" cy="360492"/>
            </a:xfrm>
            <a:prstGeom prst="rect">
              <a:avLst/>
            </a:prstGeom>
            <a:noFill/>
          </p:spPr>
          <p:txBody>
            <a:bodyPr wrap="square" rtlCol="0">
              <a:spAutoFit/>
            </a:bodyPr>
            <a:lstStyle/>
            <a:p>
              <a:r>
                <a:rPr kumimoji="1" lang="ja-JP" altLang="en-US" sz="1000" dirty="0"/>
                <a:t>阪南</a:t>
              </a:r>
              <a:r>
                <a:rPr kumimoji="1" lang="ja-JP" altLang="en-US" sz="1000" dirty="0" smtClean="0"/>
                <a:t>市</a:t>
              </a:r>
              <a:endParaRPr kumimoji="1" lang="ja-JP" altLang="en-US" sz="1000" dirty="0"/>
            </a:p>
          </p:txBody>
        </p:sp>
        <p:cxnSp>
          <p:nvCxnSpPr>
            <p:cNvPr id="28" name="直線コネクタ 27"/>
            <p:cNvCxnSpPr/>
            <p:nvPr/>
          </p:nvCxnSpPr>
          <p:spPr>
            <a:xfrm flipH="1" flipV="1">
              <a:off x="9712353" y="5866246"/>
              <a:ext cx="254838" cy="171872"/>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a:off x="11709159" y="4836828"/>
              <a:ext cx="1189614" cy="360492"/>
            </a:xfrm>
            <a:prstGeom prst="rect">
              <a:avLst/>
            </a:prstGeom>
            <a:noFill/>
          </p:spPr>
          <p:txBody>
            <a:bodyPr wrap="square" rtlCol="0">
              <a:spAutoFit/>
            </a:bodyPr>
            <a:lstStyle/>
            <a:p>
              <a:r>
                <a:rPr kumimoji="1" lang="ja-JP" altLang="en-US" sz="1000" dirty="0"/>
                <a:t>富田林</a:t>
              </a:r>
              <a:r>
                <a:rPr kumimoji="1" lang="ja-JP" altLang="en-US" sz="1000" dirty="0" smtClean="0"/>
                <a:t>市</a:t>
              </a:r>
              <a:endParaRPr kumimoji="1" lang="ja-JP" altLang="en-US" sz="1000" dirty="0"/>
            </a:p>
          </p:txBody>
        </p:sp>
        <p:cxnSp>
          <p:nvCxnSpPr>
            <p:cNvPr id="30" name="直線コネクタ 29"/>
            <p:cNvCxnSpPr/>
            <p:nvPr/>
          </p:nvCxnSpPr>
          <p:spPr>
            <a:xfrm flipV="1">
              <a:off x="11529060" y="5106081"/>
              <a:ext cx="510733" cy="182478"/>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9712354" y="4811193"/>
              <a:ext cx="808116" cy="327720"/>
            </a:xfrm>
            <a:prstGeom prst="rect">
              <a:avLst/>
            </a:prstGeom>
            <a:noFill/>
          </p:spPr>
          <p:txBody>
            <a:bodyPr wrap="square" rtlCol="0">
              <a:spAutoFit/>
            </a:bodyPr>
            <a:lstStyle/>
            <a:p>
              <a:r>
                <a:rPr kumimoji="1" lang="ja-JP" altLang="en-US" sz="1000" dirty="0"/>
                <a:t>堺</a:t>
              </a:r>
              <a:r>
                <a:rPr kumimoji="1" lang="ja-JP" altLang="en-US" sz="1000" dirty="0" smtClean="0"/>
                <a:t>市</a:t>
              </a:r>
              <a:endParaRPr kumimoji="1" lang="ja-JP" altLang="en-US" sz="1000" dirty="0"/>
            </a:p>
          </p:txBody>
        </p:sp>
        <p:cxnSp>
          <p:nvCxnSpPr>
            <p:cNvPr id="32" name="直線コネクタ 31"/>
            <p:cNvCxnSpPr/>
            <p:nvPr/>
          </p:nvCxnSpPr>
          <p:spPr>
            <a:xfrm flipH="1" flipV="1">
              <a:off x="10390309" y="4937785"/>
              <a:ext cx="342144" cy="30455"/>
            </a:xfrm>
            <a:prstGeom prst="line">
              <a:avLst/>
            </a:prstGeom>
          </p:spPr>
          <p:style>
            <a:lnRef idx="1">
              <a:schemeClr val="dk1"/>
            </a:lnRef>
            <a:fillRef idx="0">
              <a:schemeClr val="dk1"/>
            </a:fillRef>
            <a:effectRef idx="0">
              <a:schemeClr val="dk1"/>
            </a:effectRef>
            <a:fontRef idx="minor">
              <a:schemeClr val="tx1"/>
            </a:fontRef>
          </p:style>
        </p:cxnSp>
      </p:grpSp>
      <p:sp>
        <p:nvSpPr>
          <p:cNvPr id="33"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19</a:t>
            </a:fld>
            <a:endParaRPr kumimoji="1" lang="ja-JP" altLang="en-US"/>
          </a:p>
        </p:txBody>
      </p:sp>
    </p:spTree>
    <p:extLst>
      <p:ext uri="{BB962C8B-B14F-4D97-AF65-F5344CB8AC3E}">
        <p14:creationId xmlns:p14="http://schemas.microsoft.com/office/powerpoint/2010/main" val="1715620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5443539" cy="338554"/>
          </a:xfrm>
          <a:prstGeom prst="rect">
            <a:avLst/>
          </a:prstGeom>
          <a:noFill/>
        </p:spPr>
        <p:txBody>
          <a:bodyPr wrap="square" rtlCol="0">
            <a:spAutoFit/>
          </a:bodyPr>
          <a:lstStyle/>
          <a:p>
            <a:r>
              <a:rPr lang="ja-JP" altLang="en-US" sz="1600" b="1" dirty="0"/>
              <a:t>４</a:t>
            </a:r>
            <a:r>
              <a:rPr lang="en-US" altLang="ja-JP" sz="1600" b="1" dirty="0" smtClean="0"/>
              <a:t>.SDGs</a:t>
            </a:r>
            <a:r>
              <a:rPr lang="ja-JP" altLang="en-US" sz="1600" b="1" dirty="0" smtClean="0"/>
              <a:t>を具現化した都市づくり（大阪・関西万博との連携）</a:t>
            </a:r>
            <a:endParaRPr lang="en-US" altLang="ja-JP" sz="1600" b="1" dirty="0" smtClean="0"/>
          </a:p>
        </p:txBody>
      </p:sp>
      <p:sp>
        <p:nvSpPr>
          <p:cNvPr id="8" name="正方形/長方形 7"/>
          <p:cNvSpPr/>
          <p:nvPr/>
        </p:nvSpPr>
        <p:spPr>
          <a:xfrm>
            <a:off x="519394" y="1112698"/>
            <a:ext cx="8867211" cy="3393237"/>
          </a:xfrm>
          <a:prstGeom prst="rect">
            <a:avLst/>
          </a:prstGeom>
          <a:solidFill>
            <a:schemeClr val="bg1">
              <a:lumMod val="95000"/>
            </a:schemeClr>
          </a:solidFill>
        </p:spPr>
        <p:txBody>
          <a:bodyPr wrap="square">
            <a:spAutoFit/>
          </a:bodyPr>
          <a:lstStyle/>
          <a:p>
            <a:r>
              <a:rPr lang="ja-JP" altLang="en-US" sz="1400" b="1" dirty="0" smtClean="0"/>
              <a:t>〇</a:t>
            </a:r>
            <a:r>
              <a:rPr lang="ja-JP" altLang="en-US" sz="1400" dirty="0" smtClean="0"/>
              <a:t> </a:t>
            </a:r>
            <a:r>
              <a:rPr lang="ja-JP" altLang="en-US" sz="1400" b="1" dirty="0"/>
              <a:t>「</a:t>
            </a:r>
            <a:r>
              <a:rPr lang="en-US" altLang="ja-JP" sz="1400" b="1" dirty="0"/>
              <a:t>TEAM EXPO 2025</a:t>
            </a:r>
            <a:r>
              <a:rPr lang="ja-JP" altLang="en-US" sz="1400" b="1" dirty="0"/>
              <a:t>」プログラム／共創</a:t>
            </a:r>
            <a:r>
              <a:rPr lang="ja-JP" altLang="en-US" sz="1400" b="1" dirty="0" smtClean="0"/>
              <a:t>チャレンジ</a:t>
            </a:r>
            <a:endParaRPr lang="en-US" altLang="ja-JP" sz="1400" dirty="0"/>
          </a:p>
          <a:p>
            <a:pPr indent="357188">
              <a:spcBef>
                <a:spcPts val="600"/>
              </a:spcBef>
            </a:pPr>
            <a:r>
              <a:rPr lang="ja-JP" altLang="en-US" sz="1200" dirty="0" smtClean="0"/>
              <a:t>⇒万博を機に</a:t>
            </a:r>
            <a:r>
              <a:rPr lang="en-US" altLang="ja-JP" sz="1200" dirty="0" smtClean="0"/>
              <a:t>SDGs</a:t>
            </a:r>
            <a:r>
              <a:rPr lang="ja-JP" altLang="en-US" sz="1200" dirty="0" smtClean="0"/>
              <a:t>の達成をめざすため、“私の</a:t>
            </a:r>
            <a:r>
              <a:rPr lang="en-US" altLang="ja-JP" sz="1200" dirty="0" smtClean="0"/>
              <a:t>SDGs</a:t>
            </a:r>
            <a:r>
              <a:rPr lang="ja-JP" altLang="en-US" sz="1200" dirty="0" smtClean="0"/>
              <a:t>宣言プロジェクト”を共創チャレンジとして登録</a:t>
            </a:r>
            <a:endParaRPr lang="en-US" altLang="ja-JP" sz="1200" dirty="0" smtClean="0"/>
          </a:p>
          <a:p>
            <a:pPr marL="714375" indent="-85725">
              <a:spcBef>
                <a:spcPts val="600"/>
              </a:spcBef>
            </a:pPr>
            <a:r>
              <a:rPr lang="en-US" altLang="ja-JP" sz="1050" dirty="0" smtClean="0"/>
              <a:t>※</a:t>
            </a:r>
            <a:r>
              <a:rPr lang="ja-JP" altLang="en-US" sz="1050" dirty="0" smtClean="0"/>
              <a:t>共創チャレンジ　</a:t>
            </a:r>
            <a:r>
              <a:rPr lang="ja-JP" altLang="en-US" sz="1050" dirty="0" smtClean="0">
                <a:latin typeface="CIDFont+F1"/>
              </a:rPr>
              <a:t>自ら</a:t>
            </a:r>
            <a:r>
              <a:rPr lang="ja-JP" altLang="en-US" sz="1050" dirty="0">
                <a:latin typeface="CIDFont+F1"/>
              </a:rPr>
              <a:t>が描く未来の実現に向けた１つ１つのアクション</a:t>
            </a:r>
          </a:p>
          <a:p>
            <a:pPr marL="1700213" indent="-85725"/>
            <a:r>
              <a:rPr lang="ja-JP" altLang="en-US" sz="1050" dirty="0" smtClean="0">
                <a:solidFill>
                  <a:srgbClr val="000000"/>
                </a:solidFill>
                <a:latin typeface="CIDFont+F2"/>
              </a:rPr>
              <a:t>（大阪</a:t>
            </a:r>
            <a:r>
              <a:rPr lang="ja-JP" altLang="en-US" sz="1050" dirty="0">
                <a:solidFill>
                  <a:srgbClr val="000000"/>
                </a:solidFill>
                <a:latin typeface="CIDFont+F2"/>
              </a:rPr>
              <a:t>・関西万博のテーマである「いのち輝く未来社会のデザイン」を実現するため</a:t>
            </a:r>
            <a:r>
              <a:rPr lang="ja-JP" altLang="en-US" sz="1050" dirty="0" smtClean="0">
                <a:solidFill>
                  <a:srgbClr val="000000"/>
                </a:solidFill>
                <a:latin typeface="CIDFont+F2"/>
              </a:rPr>
              <a:t>、</a:t>
            </a:r>
            <a:endParaRPr lang="en-US" altLang="ja-JP" sz="1050" dirty="0" smtClean="0">
              <a:solidFill>
                <a:srgbClr val="000000"/>
              </a:solidFill>
              <a:latin typeface="CIDFont+F2"/>
            </a:endParaRPr>
          </a:p>
          <a:p>
            <a:pPr marL="1700213"/>
            <a:r>
              <a:rPr lang="ja-JP" altLang="en-US" sz="1050" dirty="0" smtClean="0">
                <a:solidFill>
                  <a:srgbClr val="000000"/>
                </a:solidFill>
                <a:latin typeface="CIDFont+F2"/>
              </a:rPr>
              <a:t>自ら</a:t>
            </a:r>
            <a:r>
              <a:rPr lang="ja-JP" altLang="en-US" sz="1050" dirty="0">
                <a:solidFill>
                  <a:srgbClr val="000000"/>
                </a:solidFill>
                <a:latin typeface="CIDFont+F2"/>
              </a:rPr>
              <a:t>が主体となって未来に向けて行動を起こしている、または行動を起こそうとしている</a:t>
            </a:r>
            <a:r>
              <a:rPr lang="ja-JP" altLang="en-US" sz="1050" dirty="0" smtClean="0">
                <a:solidFill>
                  <a:srgbClr val="000000"/>
                </a:solidFill>
                <a:latin typeface="CIDFont+F2"/>
              </a:rPr>
              <a:t>チーム活動）</a:t>
            </a:r>
            <a:endParaRPr lang="en-US" altLang="ja-JP" sz="1050" dirty="0" smtClean="0">
              <a:solidFill>
                <a:srgbClr val="000000"/>
              </a:solidFill>
              <a:latin typeface="CIDFont+F2"/>
            </a:endParaRPr>
          </a:p>
          <a:p>
            <a:pPr marL="1700213" indent="-1700213"/>
            <a:endParaRPr lang="en-US" altLang="ja-JP" sz="1400" dirty="0">
              <a:solidFill>
                <a:srgbClr val="000000"/>
              </a:solidFill>
              <a:latin typeface="CIDFont+F2"/>
            </a:endParaRPr>
          </a:p>
          <a:p>
            <a:r>
              <a:rPr lang="ja-JP" altLang="en-US" sz="1400" b="1" dirty="0"/>
              <a:t>〇</a:t>
            </a:r>
            <a:r>
              <a:rPr lang="ja-JP" altLang="en-US" sz="1400" dirty="0"/>
              <a:t> </a:t>
            </a:r>
            <a:r>
              <a:rPr lang="ja-JP" altLang="en-US" sz="1400" b="1" dirty="0" smtClean="0"/>
              <a:t>大阪・関西万博との連携</a:t>
            </a:r>
            <a:endParaRPr lang="en-US" altLang="ja-JP" sz="1400" dirty="0"/>
          </a:p>
          <a:p>
            <a:pPr indent="357188">
              <a:spcBef>
                <a:spcPts val="600"/>
              </a:spcBef>
            </a:pPr>
            <a:r>
              <a:rPr lang="ja-JP" altLang="en-US" sz="1200" dirty="0" smtClean="0"/>
              <a:t>⇒</a:t>
            </a:r>
            <a:r>
              <a:rPr lang="en-US" altLang="ja-JP" sz="1200" dirty="0" err="1" smtClean="0"/>
              <a:t>Warai</a:t>
            </a:r>
            <a:r>
              <a:rPr lang="ja-JP" altLang="en-US" sz="1200" dirty="0" smtClean="0"/>
              <a:t> </a:t>
            </a:r>
            <a:r>
              <a:rPr lang="en-US" altLang="ja-JP" sz="1200" dirty="0" err="1"/>
              <a:t>Mirai</a:t>
            </a:r>
            <a:r>
              <a:rPr lang="ja-JP" altLang="en-US" sz="1200" dirty="0"/>
              <a:t> </a:t>
            </a:r>
            <a:r>
              <a:rPr lang="en-US" altLang="ja-JP" sz="1200" dirty="0"/>
              <a:t>Fes</a:t>
            </a:r>
            <a:r>
              <a:rPr lang="ja-JP" altLang="en-US" sz="1200" dirty="0"/>
              <a:t> </a:t>
            </a:r>
            <a:r>
              <a:rPr lang="en-US" altLang="ja-JP" sz="1200" dirty="0" smtClean="0"/>
              <a:t>2022</a:t>
            </a:r>
            <a:r>
              <a:rPr lang="ja-JP" altLang="en-US" sz="1200" dirty="0" smtClean="0"/>
              <a:t>（主催：吉本興業）の会場で</a:t>
            </a:r>
            <a:endParaRPr lang="en-US" altLang="ja-JP" sz="1200" dirty="0" smtClean="0"/>
          </a:p>
          <a:p>
            <a:pPr indent="357188">
              <a:spcBef>
                <a:spcPts val="600"/>
              </a:spcBef>
            </a:pPr>
            <a:r>
              <a:rPr lang="ja-JP" altLang="en-US" sz="1200" dirty="0"/>
              <a:t>　</a:t>
            </a:r>
            <a:r>
              <a:rPr lang="ja-JP" altLang="en-US" sz="1200" dirty="0" smtClean="0"/>
              <a:t>　大阪・関西万博と</a:t>
            </a:r>
            <a:r>
              <a:rPr lang="en-US" altLang="ja-JP" sz="1200" dirty="0" smtClean="0"/>
              <a:t>SDGs</a:t>
            </a:r>
            <a:r>
              <a:rPr lang="ja-JP" altLang="en-US" sz="1200" dirty="0" smtClean="0"/>
              <a:t>を</a:t>
            </a:r>
            <a:r>
              <a:rPr lang="en-US" altLang="ja-JP" sz="1200" dirty="0" smtClean="0"/>
              <a:t>PR</a:t>
            </a:r>
            <a:r>
              <a:rPr lang="ja-JP" altLang="en-US" sz="1200" dirty="0" smtClean="0"/>
              <a:t>（再掲）（</a:t>
            </a:r>
            <a:r>
              <a:rPr lang="en-US" altLang="ja-JP" sz="1200" dirty="0" smtClean="0"/>
              <a:t>4/29</a:t>
            </a:r>
            <a:r>
              <a:rPr lang="ja-JP" altLang="en-US" sz="1200" dirty="0" smtClean="0"/>
              <a:t>）</a:t>
            </a:r>
            <a:endParaRPr lang="en-US" altLang="ja-JP" sz="1200" dirty="0" smtClean="0"/>
          </a:p>
          <a:p>
            <a:pPr indent="357188">
              <a:spcBef>
                <a:spcPts val="600"/>
              </a:spcBef>
            </a:pPr>
            <a:endParaRPr lang="en-US" altLang="ja-JP" sz="1200" dirty="0"/>
          </a:p>
          <a:p>
            <a:pPr indent="357188">
              <a:spcBef>
                <a:spcPts val="600"/>
              </a:spcBef>
            </a:pPr>
            <a:endParaRPr lang="en-US" altLang="ja-JP" sz="1200" dirty="0" smtClean="0"/>
          </a:p>
          <a:p>
            <a:pPr indent="357188">
              <a:spcBef>
                <a:spcPts val="600"/>
              </a:spcBef>
            </a:pPr>
            <a:endParaRPr lang="en-US" altLang="ja-JP" sz="1200" dirty="0"/>
          </a:p>
          <a:p>
            <a:pPr indent="357188">
              <a:spcBef>
                <a:spcPts val="600"/>
              </a:spcBef>
            </a:pPr>
            <a:endParaRPr lang="en-US" altLang="ja-JP" sz="1200" dirty="0" smtClean="0"/>
          </a:p>
          <a:p>
            <a:pPr indent="357188">
              <a:spcBef>
                <a:spcPts val="600"/>
              </a:spcBef>
            </a:pPr>
            <a:endParaRPr lang="en-US" altLang="ja-JP" sz="1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493" y="1112699"/>
            <a:ext cx="1917111" cy="88755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570" y="2624769"/>
            <a:ext cx="2297945" cy="172345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9523" y="2624768"/>
            <a:ext cx="2297945" cy="1723459"/>
          </a:xfrm>
          <a:prstGeom prst="rect">
            <a:avLst/>
          </a:prstGeom>
        </p:spPr>
      </p:pic>
      <p:pic>
        <p:nvPicPr>
          <p:cNvPr id="32" name="図 3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515137" y="4985893"/>
            <a:ext cx="2937600" cy="188181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394" y="4978752"/>
            <a:ext cx="2670764" cy="1881674"/>
          </a:xfrm>
          <a:prstGeom prst="rect">
            <a:avLst/>
          </a:prstGeom>
        </p:spPr>
      </p:pic>
      <p:pic>
        <p:nvPicPr>
          <p:cNvPr id="34" name="図 3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97843" y="4978752"/>
            <a:ext cx="2937600" cy="1881818"/>
          </a:xfrm>
          <a:prstGeom prst="rect">
            <a:avLst/>
          </a:prstGeom>
        </p:spPr>
      </p:pic>
      <p:sp>
        <p:nvSpPr>
          <p:cNvPr id="13" name="テキスト ボックス 12"/>
          <p:cNvSpPr txBox="1"/>
          <p:nvPr/>
        </p:nvSpPr>
        <p:spPr>
          <a:xfrm>
            <a:off x="651560" y="4477422"/>
            <a:ext cx="7776488" cy="307777"/>
          </a:xfrm>
          <a:prstGeom prst="rect">
            <a:avLst/>
          </a:prstGeom>
          <a:noFill/>
        </p:spPr>
        <p:txBody>
          <a:bodyPr wrap="none" rtlCol="0">
            <a:spAutoFit/>
          </a:bodyPr>
          <a:lstStyle/>
          <a:p>
            <a:r>
              <a:rPr kumimoji="1" lang="ja-JP" altLang="en-US" sz="1400" dirty="0" smtClean="0"/>
              <a:t>引き続き、大阪・関西万博の取組みと連携し、万博のレガシーとして「</a:t>
            </a:r>
            <a:r>
              <a:rPr kumimoji="1" lang="en-US" altLang="ja-JP" sz="1400" dirty="0" smtClean="0"/>
              <a:t>SDGs</a:t>
            </a:r>
            <a:r>
              <a:rPr kumimoji="1" lang="ja-JP" altLang="en-US" sz="1400" dirty="0" smtClean="0"/>
              <a:t>先進都市」の実現をめざします。</a:t>
            </a:r>
            <a:endParaRPr kumimoji="1" lang="en-US" altLang="ja-JP" sz="1400" dirty="0" smtClean="0"/>
          </a:p>
        </p:txBody>
      </p:sp>
      <p:pic>
        <p:nvPicPr>
          <p:cNvPr id="2" name="図 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754861" y="3173892"/>
            <a:ext cx="1649195" cy="888029"/>
          </a:xfrm>
          <a:prstGeom prst="rect">
            <a:avLst/>
          </a:prstGeom>
        </p:spPr>
      </p:pic>
      <p:sp>
        <p:nvSpPr>
          <p:cNvPr id="14" name="正方形/長方形 13"/>
          <p:cNvSpPr/>
          <p:nvPr/>
        </p:nvSpPr>
        <p:spPr>
          <a:xfrm>
            <a:off x="1664854" y="4028881"/>
            <a:ext cx="2164196" cy="338554"/>
          </a:xfrm>
          <a:prstGeom prst="rect">
            <a:avLst/>
          </a:prstGeom>
          <a:solidFill>
            <a:schemeClr val="bg1">
              <a:lumMod val="95000"/>
            </a:schemeClr>
          </a:solidFill>
        </p:spPr>
        <p:txBody>
          <a:bodyPr wrap="square">
            <a:spAutoFit/>
          </a:bodyPr>
          <a:lstStyle/>
          <a:p>
            <a:pPr>
              <a:spcBef>
                <a:spcPts val="488"/>
              </a:spcBef>
            </a:pPr>
            <a:r>
              <a:rPr lang="ja-JP" altLang="en-US" sz="800" dirty="0" smtClean="0"/>
              <a:t>来場者に「私の</a:t>
            </a:r>
            <a:r>
              <a:rPr lang="en-US" altLang="ja-JP" sz="800" dirty="0" smtClean="0"/>
              <a:t>SDGs</a:t>
            </a:r>
            <a:r>
              <a:rPr lang="ja-JP" altLang="en-US" sz="800" dirty="0" smtClean="0"/>
              <a:t>」への参加を促し、</a:t>
            </a:r>
            <a:endParaRPr lang="en-US" altLang="ja-JP" sz="800" dirty="0"/>
          </a:p>
          <a:p>
            <a:r>
              <a:rPr lang="ja-JP" altLang="en-US" sz="800" dirty="0" smtClean="0"/>
              <a:t>参加者には万博と</a:t>
            </a:r>
            <a:r>
              <a:rPr lang="en-US" altLang="ja-JP" sz="800" dirty="0" smtClean="0"/>
              <a:t>SDGs</a:t>
            </a:r>
            <a:r>
              <a:rPr lang="ja-JP" altLang="en-US" sz="800" dirty="0" smtClean="0"/>
              <a:t>の缶バッジをプレゼント</a:t>
            </a:r>
            <a:endParaRPr lang="en-US" altLang="ja-JP" sz="800" dirty="0"/>
          </a:p>
        </p:txBody>
      </p:sp>
      <p:sp>
        <p:nvSpPr>
          <p:cNvPr id="15" name="スライド番号プレースホルダー 3"/>
          <p:cNvSpPr>
            <a:spLocks noGrp="1"/>
          </p:cNvSpPr>
          <p:nvPr>
            <p:ph type="sldNum" sz="quarter" idx="12"/>
          </p:nvPr>
        </p:nvSpPr>
        <p:spPr>
          <a:xfrm>
            <a:off x="7000570" y="6816016"/>
            <a:ext cx="2228850" cy="383297"/>
          </a:xfrm>
        </p:spPr>
        <p:txBody>
          <a:bodyPr/>
          <a:lstStyle/>
          <a:p>
            <a:fld id="{B357E563-2009-4710-851A-B3BABD306212}" type="slidenum">
              <a:rPr kumimoji="1" lang="ja-JP" altLang="en-US" smtClean="0"/>
              <a:t>20</a:t>
            </a:fld>
            <a:endParaRPr kumimoji="1" lang="ja-JP" altLang="en-US"/>
          </a:p>
        </p:txBody>
      </p:sp>
    </p:spTree>
    <p:extLst>
      <p:ext uri="{BB962C8B-B14F-4D97-AF65-F5344CB8AC3E}">
        <p14:creationId xmlns:p14="http://schemas.microsoft.com/office/powerpoint/2010/main" val="1893874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7711" y="1004633"/>
            <a:ext cx="9330578" cy="2349489"/>
          </a:xfrm>
          <a:prstGeom prst="rect">
            <a:avLst/>
          </a:prstGeom>
          <a:noFill/>
        </p:spPr>
        <p:txBody>
          <a:bodyPr wrap="square" rtlCol="0">
            <a:spAutoFit/>
          </a:bodyPr>
          <a:lstStyle/>
          <a:p>
            <a:pPr marL="271463" indent="-271463">
              <a:lnSpc>
                <a:spcPct val="150000"/>
              </a:lnSpc>
            </a:pPr>
            <a:r>
              <a:rPr kumimoji="1" lang="ja-JP" altLang="en-US" sz="1463" dirty="0"/>
              <a:t>〇　</a:t>
            </a:r>
            <a:r>
              <a:rPr lang="en-US" altLang="ja-JP" sz="1463" dirty="0">
                <a:latin typeface="+mn-ea"/>
                <a:cs typeface="Meiryo UI" panose="020B0604030504040204" pitchFamily="50" charset="-128"/>
              </a:rPr>
              <a:t>2025</a:t>
            </a:r>
            <a:r>
              <a:rPr kumimoji="1" lang="ja-JP" altLang="en-US" sz="1463" dirty="0"/>
              <a:t>年大阪・関西万博の開催都市として、</a:t>
            </a:r>
            <a:r>
              <a:rPr kumimoji="1" lang="ja-JP" altLang="en-US" sz="1463" b="1" dirty="0"/>
              <a:t>世界の先頭に立って</a:t>
            </a:r>
            <a:r>
              <a:rPr lang="en-US" altLang="ja-JP" sz="1463" b="1" dirty="0">
                <a:latin typeface="+mn-ea"/>
              </a:rPr>
              <a:t>SDGs</a:t>
            </a:r>
            <a:r>
              <a:rPr kumimoji="1" lang="ja-JP" altLang="en-US" sz="1463" b="1" dirty="0"/>
              <a:t>の達成に貢献する「</a:t>
            </a:r>
            <a:r>
              <a:rPr lang="en-US" altLang="ja-JP" sz="1463" b="1" dirty="0">
                <a:latin typeface="+mn-ea"/>
              </a:rPr>
              <a:t> SDGs</a:t>
            </a:r>
            <a:r>
              <a:rPr kumimoji="1" lang="ja-JP" altLang="en-US" sz="1463" b="1" dirty="0"/>
              <a:t>先進都市」の実現</a:t>
            </a:r>
            <a:r>
              <a:rPr kumimoji="1" lang="ja-JP" altLang="en-US" sz="1463" dirty="0"/>
              <a:t>に向け、</a:t>
            </a:r>
            <a:r>
              <a:rPr lang="ja-JP" altLang="en-US" sz="1463" dirty="0"/>
              <a:t>オール大阪で新たな取組みの創出を図るため</a:t>
            </a:r>
            <a:r>
              <a:rPr lang="en-US" altLang="ja-JP" sz="1463" b="1" dirty="0"/>
              <a:t>『Osaka</a:t>
            </a:r>
            <a:r>
              <a:rPr lang="ja-JP" altLang="en-US" sz="1463" b="1" dirty="0"/>
              <a:t> </a:t>
            </a:r>
            <a:r>
              <a:rPr lang="en-US" altLang="ja-JP" sz="1463" b="1" dirty="0"/>
              <a:t>SDGs</a:t>
            </a:r>
            <a:r>
              <a:rPr lang="ja-JP" altLang="en-US" sz="1463" b="1" dirty="0"/>
              <a:t> ビジョン</a:t>
            </a:r>
            <a:r>
              <a:rPr lang="en-US" altLang="ja-JP" sz="1463" b="1" dirty="0"/>
              <a:t>』</a:t>
            </a:r>
            <a:r>
              <a:rPr lang="ja-JP" altLang="en-US" sz="1463" dirty="0"/>
              <a:t>を策定</a:t>
            </a:r>
            <a:r>
              <a:rPr lang="ja-JP" altLang="en-US" sz="1200" dirty="0"/>
              <a:t>（ </a:t>
            </a:r>
            <a:r>
              <a:rPr lang="en-US" altLang="ja-JP" sz="1200" dirty="0">
                <a:latin typeface="+mn-ea"/>
                <a:cs typeface="Meiryo UI" panose="020B0604030504040204" pitchFamily="50" charset="-128"/>
              </a:rPr>
              <a:t>2020</a:t>
            </a:r>
            <a:r>
              <a:rPr lang="ja-JP" altLang="en-US" sz="1200" dirty="0"/>
              <a:t>年（令和</a:t>
            </a:r>
            <a:r>
              <a:rPr lang="en-US" altLang="ja-JP" sz="1200" dirty="0">
                <a:latin typeface="+mn-ea"/>
                <a:cs typeface="Meiryo UI" panose="020B0604030504040204" pitchFamily="50" charset="-128"/>
              </a:rPr>
              <a:t>2</a:t>
            </a:r>
            <a:r>
              <a:rPr lang="ja-JP" altLang="en-US" sz="1200" dirty="0"/>
              <a:t>年）</a:t>
            </a:r>
            <a:r>
              <a:rPr lang="ja-JP" altLang="en-US" sz="1200" dirty="0">
                <a:latin typeface="+mn-ea"/>
                <a:cs typeface="Meiryo UI" panose="020B0604030504040204" pitchFamily="50" charset="-128"/>
              </a:rPr>
              <a:t>３</a:t>
            </a:r>
            <a:r>
              <a:rPr lang="ja-JP" altLang="en-US" sz="1200" dirty="0"/>
              <a:t>月）</a:t>
            </a:r>
            <a:endParaRPr lang="en-US" altLang="ja-JP" sz="1200" dirty="0"/>
          </a:p>
          <a:p>
            <a:pPr marL="271463" indent="-271463">
              <a:lnSpc>
                <a:spcPct val="150000"/>
              </a:lnSpc>
              <a:spcBef>
                <a:spcPts val="600"/>
              </a:spcBef>
            </a:pPr>
            <a:r>
              <a:rPr lang="ja-JP" altLang="en-US" sz="1463" dirty="0"/>
              <a:t>〇　また、</a:t>
            </a:r>
            <a:r>
              <a:rPr lang="en-US" altLang="ja-JP" sz="1463" dirty="0"/>
              <a:t>SDGs</a:t>
            </a:r>
            <a:r>
              <a:rPr lang="ja-JP" altLang="en-US" sz="1463" dirty="0"/>
              <a:t>を意識した行動を広げていくため</a:t>
            </a:r>
            <a:r>
              <a:rPr lang="en-US" altLang="ja-JP" sz="1463" b="1" dirty="0"/>
              <a:t>『</a:t>
            </a:r>
            <a:r>
              <a:rPr lang="ja-JP" altLang="en-US" sz="1463" b="1" dirty="0"/>
              <a:t>大阪</a:t>
            </a:r>
            <a:r>
              <a:rPr lang="en-US" altLang="ja-JP" sz="1463" b="1" dirty="0"/>
              <a:t>SDGs</a:t>
            </a:r>
            <a:r>
              <a:rPr lang="ja-JP" altLang="en-US" sz="1463" b="1" dirty="0"/>
              <a:t>行動憲章</a:t>
            </a:r>
            <a:r>
              <a:rPr lang="en-US" altLang="ja-JP" sz="1463" b="1" dirty="0"/>
              <a:t>』</a:t>
            </a:r>
            <a:r>
              <a:rPr lang="ja-JP" altLang="en-US" sz="1463" dirty="0"/>
              <a:t>を策定</a:t>
            </a:r>
            <a:r>
              <a:rPr lang="ja-JP" altLang="en-US" sz="1200" dirty="0"/>
              <a:t>（ </a:t>
            </a:r>
            <a:r>
              <a:rPr lang="en-US" altLang="ja-JP" sz="1200" dirty="0">
                <a:latin typeface="+mn-ea"/>
                <a:cs typeface="Meiryo UI" panose="020B0604030504040204" pitchFamily="50" charset="-128"/>
              </a:rPr>
              <a:t>2021</a:t>
            </a:r>
            <a:r>
              <a:rPr lang="ja-JP" altLang="en-US" sz="1200" dirty="0"/>
              <a:t>年（令和</a:t>
            </a:r>
            <a:r>
              <a:rPr lang="en-US" altLang="ja-JP" sz="1200" dirty="0">
                <a:latin typeface="+mn-ea"/>
              </a:rPr>
              <a:t>3</a:t>
            </a:r>
            <a:r>
              <a:rPr lang="ja-JP" altLang="en-US" sz="1200" dirty="0"/>
              <a:t>年）</a:t>
            </a:r>
            <a:r>
              <a:rPr lang="en-US" altLang="ja-JP" sz="1200" dirty="0">
                <a:latin typeface="+mn-ea"/>
              </a:rPr>
              <a:t>1</a:t>
            </a:r>
            <a:r>
              <a:rPr lang="ja-JP" altLang="en-US" sz="1200" dirty="0"/>
              <a:t>月）</a:t>
            </a:r>
            <a:r>
              <a:rPr lang="ja-JP" altLang="en-US" sz="1463" dirty="0"/>
              <a:t>するとともに</a:t>
            </a:r>
            <a:r>
              <a:rPr lang="ja-JP" altLang="en-US" sz="1463" dirty="0" smtClean="0"/>
              <a:t>、</a:t>
            </a:r>
            <a:endParaRPr lang="en-US" altLang="ja-JP" sz="1463" dirty="0" smtClean="0"/>
          </a:p>
          <a:p>
            <a:pPr marL="271463" indent="-271463">
              <a:lnSpc>
                <a:spcPct val="150000"/>
              </a:lnSpc>
            </a:pPr>
            <a:r>
              <a:rPr lang="ja-JP" altLang="en-US" sz="1463" dirty="0"/>
              <a:t>　</a:t>
            </a:r>
            <a:r>
              <a:rPr lang="ja-JP" altLang="en-US" sz="1463" dirty="0" smtClean="0"/>
              <a:t>　府民</a:t>
            </a:r>
            <a:r>
              <a:rPr lang="ja-JP" altLang="en-US" sz="1463" dirty="0"/>
              <a:t>一人ひとりの具体的行動を促すため</a:t>
            </a:r>
            <a:r>
              <a:rPr lang="en-US" altLang="ja-JP" sz="1463" dirty="0"/>
              <a:t>『</a:t>
            </a:r>
            <a:r>
              <a:rPr lang="ja-JP" altLang="en-US" sz="1463" dirty="0"/>
              <a:t>私の</a:t>
            </a:r>
            <a:r>
              <a:rPr lang="en-US" altLang="ja-JP" sz="1463" dirty="0"/>
              <a:t>SDGs</a:t>
            </a:r>
            <a:r>
              <a:rPr lang="ja-JP" altLang="en-US" sz="1463" dirty="0"/>
              <a:t>宣言プロジェクト</a:t>
            </a:r>
            <a:r>
              <a:rPr lang="en-US" altLang="ja-JP" sz="1463" dirty="0"/>
              <a:t>』</a:t>
            </a:r>
            <a:r>
              <a:rPr lang="ja-JP" altLang="en-US" sz="1463" dirty="0"/>
              <a:t>を開始</a:t>
            </a:r>
            <a:r>
              <a:rPr lang="ja-JP" altLang="en-US" sz="1200" dirty="0"/>
              <a:t>（ </a:t>
            </a:r>
            <a:r>
              <a:rPr lang="en-US" altLang="ja-JP" sz="1200" dirty="0">
                <a:latin typeface="+mn-ea"/>
                <a:cs typeface="Meiryo UI" panose="020B0604030504040204" pitchFamily="50" charset="-128"/>
              </a:rPr>
              <a:t>2021</a:t>
            </a:r>
            <a:r>
              <a:rPr lang="ja-JP" altLang="en-US" sz="1200" dirty="0"/>
              <a:t>年（令和</a:t>
            </a:r>
            <a:r>
              <a:rPr lang="en-US" altLang="ja-JP" sz="1200" dirty="0">
                <a:latin typeface="+mn-ea"/>
              </a:rPr>
              <a:t>3</a:t>
            </a:r>
            <a:r>
              <a:rPr lang="ja-JP" altLang="en-US" sz="1200" dirty="0"/>
              <a:t>年）</a:t>
            </a:r>
            <a:r>
              <a:rPr lang="en-US" altLang="ja-JP" sz="1200" dirty="0">
                <a:latin typeface="+mn-ea"/>
              </a:rPr>
              <a:t>2</a:t>
            </a:r>
            <a:r>
              <a:rPr lang="ja-JP" altLang="en-US" sz="1200" dirty="0"/>
              <a:t>月）</a:t>
            </a:r>
            <a:endParaRPr lang="en-US" altLang="ja-JP" sz="1200" dirty="0"/>
          </a:p>
          <a:p>
            <a:pPr marL="271463" indent="-271463">
              <a:lnSpc>
                <a:spcPct val="150000"/>
              </a:lnSpc>
              <a:spcBef>
                <a:spcPts val="600"/>
              </a:spcBef>
            </a:pPr>
            <a:r>
              <a:rPr lang="ja-JP" altLang="en-US" sz="1463" dirty="0"/>
              <a:t>〇　</a:t>
            </a:r>
            <a:r>
              <a:rPr lang="en-US" altLang="ja-JP" sz="1463" dirty="0"/>
              <a:t>SDGs</a:t>
            </a:r>
            <a:r>
              <a:rPr lang="ja-JP" altLang="en-US" sz="1463" dirty="0"/>
              <a:t>の認知度が着実に高まる中、</a:t>
            </a:r>
            <a:r>
              <a:rPr lang="en-US" altLang="ja-JP" sz="1463" dirty="0"/>
              <a:t> 『</a:t>
            </a:r>
            <a:r>
              <a:rPr lang="en-US" altLang="ja-JP" sz="1463" dirty="0">
                <a:latin typeface="+mn-ea"/>
              </a:rPr>
              <a:t>Osaka</a:t>
            </a:r>
            <a:r>
              <a:rPr lang="ja-JP" altLang="en-US" sz="1463" dirty="0"/>
              <a:t> </a:t>
            </a:r>
            <a:r>
              <a:rPr lang="en-US" altLang="ja-JP" sz="1463" dirty="0">
                <a:latin typeface="+mn-ea"/>
              </a:rPr>
              <a:t>SDGs</a:t>
            </a:r>
            <a:r>
              <a:rPr lang="ja-JP" altLang="en-US" sz="1463" dirty="0"/>
              <a:t> ビジョン</a:t>
            </a:r>
            <a:r>
              <a:rPr lang="en-US" altLang="ja-JP" sz="1463" dirty="0"/>
              <a:t>』</a:t>
            </a:r>
            <a:r>
              <a:rPr lang="ja-JP" altLang="en-US" sz="1463" dirty="0"/>
              <a:t>に掲げる大阪府の役割に沿って、</a:t>
            </a:r>
            <a:r>
              <a:rPr lang="ja-JP" altLang="en-US" sz="1463" b="1" dirty="0"/>
              <a:t>より理解を深める活動や、ステークホルダー間の連携を促す取組みを推進</a:t>
            </a:r>
            <a:r>
              <a:rPr lang="ja-JP" altLang="en-US" sz="1463" dirty="0"/>
              <a:t>する。</a:t>
            </a:r>
            <a:endParaRPr lang="en-US" altLang="ja-JP" sz="1463" dirty="0"/>
          </a:p>
        </p:txBody>
      </p:sp>
      <p:sp>
        <p:nvSpPr>
          <p:cNvPr id="5" name="正方形/長方形 4"/>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取組みの方向性</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21927" y="3723613"/>
            <a:ext cx="3977371" cy="317459"/>
          </a:xfrm>
          <a:prstGeom prst="rect">
            <a:avLst/>
          </a:prstGeom>
          <a:noFill/>
        </p:spPr>
        <p:txBody>
          <a:bodyPr wrap="none" rtlCol="0">
            <a:spAutoFit/>
          </a:bodyPr>
          <a:lstStyle/>
          <a:p>
            <a:r>
              <a:rPr lang="ja-JP" altLang="en-US" sz="1463" b="1" dirty="0"/>
              <a:t>◆</a:t>
            </a:r>
            <a:r>
              <a:rPr lang="en-US" altLang="ja-JP" sz="1463" b="1" dirty="0"/>
              <a:t>『</a:t>
            </a:r>
            <a:r>
              <a:rPr lang="en-US" altLang="ja-JP" sz="1463" b="1" dirty="0">
                <a:latin typeface="+mn-ea"/>
              </a:rPr>
              <a:t>Osaka</a:t>
            </a:r>
            <a:r>
              <a:rPr lang="ja-JP" altLang="en-US" sz="1463" b="1" dirty="0"/>
              <a:t> </a:t>
            </a:r>
            <a:r>
              <a:rPr lang="en-US" altLang="ja-JP" sz="1463" b="1" dirty="0">
                <a:latin typeface="+mn-ea"/>
              </a:rPr>
              <a:t>SDGs</a:t>
            </a:r>
            <a:r>
              <a:rPr lang="ja-JP" altLang="en-US" sz="1463" b="1" dirty="0"/>
              <a:t> ビジョン</a:t>
            </a:r>
            <a:r>
              <a:rPr kumimoji="1" lang="en-US" altLang="ja-JP" sz="1463" b="1" dirty="0"/>
              <a:t>』</a:t>
            </a:r>
            <a:r>
              <a:rPr kumimoji="1" lang="ja-JP" altLang="en-US" sz="1463" b="1" dirty="0"/>
              <a:t>掲げる大阪府の役割</a:t>
            </a:r>
          </a:p>
        </p:txBody>
      </p:sp>
      <p:sp>
        <p:nvSpPr>
          <p:cNvPr id="32" name="正方形/長方形 31"/>
          <p:cNvSpPr/>
          <p:nvPr/>
        </p:nvSpPr>
        <p:spPr>
          <a:xfrm>
            <a:off x="965106" y="4100682"/>
            <a:ext cx="7975787" cy="266193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34000" tIns="175500" bIns="0" rtlCol="0" anchor="ctr" anchorCtr="0"/>
          <a:lstStyle/>
          <a:p>
            <a:pPr marL="150912" indent="-150912">
              <a:tabLst>
                <a:tab pos="150912" algn="l"/>
              </a:tabLs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tabLst>
                <a:tab pos="150912" algn="l"/>
              </a:tabLst>
            </a:pP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2</a:t>
            </a:fld>
            <a:endParaRPr kumimoji="1" lang="ja-JP" altLang="en-US"/>
          </a:p>
        </p:txBody>
      </p:sp>
    </p:spTree>
    <p:extLst>
      <p:ext uri="{BB962C8B-B14F-4D97-AF65-F5344CB8AC3E}">
        <p14:creationId xmlns:p14="http://schemas.microsoft.com/office/powerpoint/2010/main" val="2269042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2362" y="329736"/>
            <a:ext cx="9720263" cy="48170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dirty="0">
                <a:solidFill>
                  <a:prstClr val="white"/>
                </a:solidFill>
                <a:latin typeface="Meiryo UI" panose="020B0604030504040204" pitchFamily="50" charset="-128"/>
                <a:ea typeface="Meiryo UI" panose="020B0604030504040204" pitchFamily="50" charset="-128"/>
              </a:rPr>
              <a:t>理解を深める取組み（企業・団体の従業員・職員向けアプローチ）</a:t>
            </a:r>
            <a:endParaRPr kumimoji="1" lang="en-US" altLang="ja-JP" b="1" dirty="0">
              <a:solidFill>
                <a:prstClr val="white"/>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342707" y="4596313"/>
            <a:ext cx="3737583" cy="2573915"/>
          </a:xfrm>
          <a:prstGeom prst="rect">
            <a:avLst/>
          </a:prstGeom>
        </p:spPr>
      </p:pic>
      <p:pic>
        <p:nvPicPr>
          <p:cNvPr id="3" name="図 2"/>
          <p:cNvPicPr>
            <a:picLocks noChangeAspect="1"/>
          </p:cNvPicPr>
          <p:nvPr/>
        </p:nvPicPr>
        <p:blipFill>
          <a:blip r:embed="rId3"/>
          <a:stretch>
            <a:fillRect/>
          </a:stretch>
        </p:blipFill>
        <p:spPr>
          <a:xfrm>
            <a:off x="4404023" y="4591185"/>
            <a:ext cx="4394169" cy="1185063"/>
          </a:xfrm>
          <a:prstGeom prst="rect">
            <a:avLst/>
          </a:prstGeom>
        </p:spPr>
      </p:pic>
      <p:sp>
        <p:nvSpPr>
          <p:cNvPr id="7" name="角丸四角形 6"/>
          <p:cNvSpPr/>
          <p:nvPr/>
        </p:nvSpPr>
        <p:spPr>
          <a:xfrm>
            <a:off x="241250" y="3573841"/>
            <a:ext cx="9561375" cy="9093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従業員等が</a:t>
            </a:r>
            <a:r>
              <a:rPr kumimoji="1" lang="en-US" altLang="ja-JP" sz="1400" dirty="0" smtClean="0">
                <a:solidFill>
                  <a:schemeClr val="tx1"/>
                </a:solidFill>
                <a:latin typeface="Meiryo UI" panose="020B0604030504040204" pitchFamily="50" charset="-128"/>
                <a:ea typeface="Meiryo UI" panose="020B0604030504040204" pitchFamily="50" charset="-128"/>
              </a:rPr>
              <a:t>SDGs</a:t>
            </a:r>
            <a:r>
              <a:rPr kumimoji="1" lang="ja-JP" altLang="en-US" sz="1400" dirty="0" smtClean="0">
                <a:solidFill>
                  <a:schemeClr val="tx1"/>
                </a:solidFill>
                <a:latin typeface="Meiryo UI" panose="020B0604030504040204" pitchFamily="50" charset="-128"/>
                <a:ea typeface="Meiryo UI" panose="020B0604030504040204" pitchFamily="50" charset="-128"/>
              </a:rPr>
              <a:t>の達成に向け、具体的な取り組みを進めていくため、既存の「</a:t>
            </a:r>
            <a:r>
              <a:rPr kumimoji="1" lang="en-US" altLang="ja-JP" sz="1400" dirty="0" smtClean="0">
                <a:solidFill>
                  <a:schemeClr val="tx1"/>
                </a:solidFill>
                <a:latin typeface="Meiryo UI" panose="020B0604030504040204" pitchFamily="50" charset="-128"/>
                <a:ea typeface="Meiryo UI" panose="020B0604030504040204" pitchFamily="50" charset="-128"/>
              </a:rPr>
              <a:t>SDGs</a:t>
            </a:r>
            <a:r>
              <a:rPr kumimoji="1" lang="ja-JP" altLang="en-US" sz="1400" dirty="0" smtClean="0">
                <a:solidFill>
                  <a:schemeClr val="tx1"/>
                </a:solidFill>
                <a:latin typeface="Meiryo UI" panose="020B0604030504040204" pitchFamily="50" charset="-128"/>
                <a:ea typeface="Meiryo UI" panose="020B0604030504040204" pitchFamily="50" charset="-128"/>
              </a:rPr>
              <a:t>宣言プロジェクト」を活用し、企業等の従業員等の皆様に</a:t>
            </a:r>
            <a:r>
              <a:rPr kumimoji="1" lang="en-US" altLang="ja-JP" sz="1400" dirty="0" smtClean="0">
                <a:solidFill>
                  <a:schemeClr val="tx1"/>
                </a:solidFill>
                <a:latin typeface="Meiryo UI" panose="020B0604030504040204" pitchFamily="50" charset="-128"/>
                <a:ea typeface="Meiryo UI" panose="020B0604030504040204" pitchFamily="50" charset="-128"/>
              </a:rPr>
              <a:t>SDGs</a:t>
            </a:r>
            <a:r>
              <a:rPr kumimoji="1" lang="ja-JP" altLang="en-US" sz="1400" dirty="0" smtClean="0">
                <a:solidFill>
                  <a:schemeClr val="tx1"/>
                </a:solidFill>
                <a:latin typeface="Meiryo UI" panose="020B0604030504040204" pitchFamily="50" charset="-128"/>
                <a:ea typeface="Meiryo UI" panose="020B0604030504040204" pitchFamily="50" charset="-128"/>
              </a:rPr>
              <a:t>宣言をしていただき、企業単位で公表する新運用をスタート</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二等辺三角形 11"/>
          <p:cNvSpPr/>
          <p:nvPr/>
        </p:nvSpPr>
        <p:spPr>
          <a:xfrm rot="10800000">
            <a:off x="3900918" y="2288115"/>
            <a:ext cx="1759866" cy="17215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78436" y="2485139"/>
            <a:ext cx="8047099" cy="7416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latin typeface="+mj-ea"/>
                <a:ea typeface="+mj-ea"/>
              </a:rPr>
              <a:t>今後</a:t>
            </a:r>
            <a:r>
              <a:rPr kumimoji="1" lang="ja-JP" altLang="en-US" dirty="0" smtClean="0">
                <a:solidFill>
                  <a:schemeClr val="tx1"/>
                </a:solidFill>
                <a:latin typeface="+mj-ea"/>
                <a:ea typeface="+mj-ea"/>
              </a:rPr>
              <a:t>は、</a:t>
            </a:r>
            <a:r>
              <a:rPr kumimoji="1" lang="en-US" altLang="ja-JP" dirty="0" smtClean="0">
                <a:solidFill>
                  <a:schemeClr val="tx1"/>
                </a:solidFill>
                <a:latin typeface="+mj-ea"/>
                <a:ea typeface="+mj-ea"/>
              </a:rPr>
              <a:t>SDGs</a:t>
            </a:r>
            <a:r>
              <a:rPr kumimoji="1" lang="ja-JP" altLang="en-US" dirty="0" smtClean="0">
                <a:solidFill>
                  <a:schemeClr val="tx1"/>
                </a:solidFill>
                <a:latin typeface="+mj-ea"/>
                <a:ea typeface="+mj-ea"/>
              </a:rPr>
              <a:t>の推進に取り組む企業・団体等の</a:t>
            </a:r>
            <a:r>
              <a:rPr kumimoji="1" lang="ja-JP" altLang="en-US" u="sng" dirty="0" smtClean="0">
                <a:solidFill>
                  <a:srgbClr val="FF0000"/>
                </a:solidFill>
                <a:effectLst>
                  <a:outerShdw blurRad="38100" dist="38100" dir="2700000" algn="tl">
                    <a:srgbClr val="000000">
                      <a:alpha val="43137"/>
                    </a:srgbClr>
                  </a:outerShdw>
                </a:effectLst>
                <a:latin typeface="+mj-ea"/>
                <a:ea typeface="+mj-ea"/>
              </a:rPr>
              <a:t>従業員</a:t>
            </a:r>
            <a:r>
              <a:rPr kumimoji="1" lang="ja-JP" altLang="en-US" u="sng" dirty="0">
                <a:solidFill>
                  <a:srgbClr val="FF0000"/>
                </a:solidFill>
                <a:effectLst>
                  <a:outerShdw blurRad="38100" dist="38100" dir="2700000" algn="tl">
                    <a:srgbClr val="000000">
                      <a:alpha val="43137"/>
                    </a:srgbClr>
                  </a:outerShdw>
                </a:effectLst>
                <a:latin typeface="+mj-ea"/>
                <a:ea typeface="+mj-ea"/>
              </a:rPr>
              <a:t>や</a:t>
            </a:r>
            <a:r>
              <a:rPr kumimoji="1" lang="ja-JP" altLang="en-US" u="sng" dirty="0" smtClean="0">
                <a:solidFill>
                  <a:srgbClr val="FF0000"/>
                </a:solidFill>
                <a:effectLst>
                  <a:outerShdw blurRad="38100" dist="38100" dir="2700000" algn="tl">
                    <a:srgbClr val="000000">
                      <a:alpha val="43137"/>
                    </a:srgbClr>
                  </a:outerShdw>
                </a:effectLst>
                <a:latin typeface="+mj-ea"/>
                <a:ea typeface="+mj-ea"/>
              </a:rPr>
              <a:t>職員が</a:t>
            </a:r>
            <a:r>
              <a:rPr kumimoji="1" lang="ja-JP" altLang="en-US" dirty="0" smtClean="0">
                <a:solidFill>
                  <a:schemeClr val="tx1"/>
                </a:solidFill>
                <a:latin typeface="+mj-ea"/>
                <a:ea typeface="+mj-ea"/>
              </a:rPr>
              <a:t>、</a:t>
            </a:r>
            <a:endParaRPr kumimoji="1" lang="en-US" altLang="ja-JP" dirty="0" smtClean="0">
              <a:solidFill>
                <a:schemeClr val="tx1"/>
              </a:solidFill>
              <a:latin typeface="+mj-ea"/>
              <a:ea typeface="+mj-ea"/>
            </a:endParaRPr>
          </a:p>
          <a:p>
            <a:pPr algn="ctr"/>
            <a:r>
              <a:rPr kumimoji="1" lang="ja-JP" altLang="en-US" dirty="0" smtClean="0">
                <a:solidFill>
                  <a:schemeClr val="tx1"/>
                </a:solidFill>
                <a:latin typeface="+mj-ea"/>
                <a:ea typeface="+mj-ea"/>
              </a:rPr>
              <a:t>ボトムアップ型で</a:t>
            </a:r>
            <a:r>
              <a:rPr kumimoji="1" lang="en-US" altLang="ja-JP" dirty="0" smtClean="0">
                <a:solidFill>
                  <a:schemeClr val="tx1"/>
                </a:solidFill>
                <a:latin typeface="+mj-ea"/>
                <a:ea typeface="+mj-ea"/>
              </a:rPr>
              <a:t>SDGs</a:t>
            </a:r>
            <a:r>
              <a:rPr kumimoji="1" lang="ja-JP" altLang="en-US" dirty="0" smtClean="0">
                <a:solidFill>
                  <a:schemeClr val="tx1"/>
                </a:solidFill>
                <a:latin typeface="+mj-ea"/>
                <a:ea typeface="+mj-ea"/>
              </a:rPr>
              <a:t>の達成に寄与できるよう取組みを進めていく</a:t>
            </a:r>
            <a:endParaRPr kumimoji="1" lang="en-US" altLang="ja-JP" dirty="0" smtClean="0">
              <a:solidFill>
                <a:schemeClr val="tx1"/>
              </a:solidFill>
              <a:latin typeface="+mj-ea"/>
              <a:ea typeface="+mj-ea"/>
            </a:endParaRPr>
          </a:p>
        </p:txBody>
      </p:sp>
      <p:sp>
        <p:nvSpPr>
          <p:cNvPr id="18" name="正方形/長方形 17"/>
          <p:cNvSpPr/>
          <p:nvPr/>
        </p:nvSpPr>
        <p:spPr>
          <a:xfrm>
            <a:off x="388520" y="998544"/>
            <a:ext cx="9103294" cy="1200329"/>
          </a:xfrm>
          <a:prstGeom prst="rect">
            <a:avLst/>
          </a:prstGeom>
          <a:ln>
            <a:solidFill>
              <a:schemeClr val="tx1"/>
            </a:solidFill>
            <a:prstDash val="sysDot"/>
          </a:ln>
        </p:spPr>
        <p:txBody>
          <a:bodyPr wrap="square">
            <a:spAutoFit/>
          </a:bodyPr>
          <a:lstStyle/>
          <a:p>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に取り組んでいる企業より、</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「企業</a:t>
            </a:r>
            <a:r>
              <a:rPr kumimoji="1" lang="ja-JP" altLang="en-US" dirty="0">
                <a:latin typeface="Meiryo UI" panose="020B0604030504040204" pitchFamily="50" charset="-128"/>
                <a:ea typeface="Meiryo UI" panose="020B0604030504040204" pitchFamily="50" charset="-128"/>
              </a:rPr>
              <a:t>として、</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に取組んでいる</a:t>
            </a:r>
            <a:r>
              <a:rPr kumimoji="1" lang="ja-JP" altLang="en-US" dirty="0" smtClean="0">
                <a:latin typeface="Meiryo UI" panose="020B0604030504040204" pitchFamily="50" charset="-128"/>
                <a:ea typeface="Meiryo UI" panose="020B0604030504040204" pitchFamily="50" charset="-128"/>
              </a:rPr>
              <a:t>が、</a:t>
            </a:r>
            <a:r>
              <a:rPr kumimoji="1" lang="ja-JP" altLang="en-US"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もう一歩踏み込んで、従業員にも</a:t>
            </a:r>
            <a:r>
              <a:rPr kumimoji="1" lang="en-US" altLang="ja-JP"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a:t>
            </a:r>
            <a:r>
              <a:rPr kumimoji="1" lang="en-US" altLang="ja-JP"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我が事</a:t>
            </a:r>
            <a:r>
              <a:rPr kumimoji="1" lang="en-US" altLang="ja-JP"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として</a:t>
            </a:r>
            <a:endParaRPr kumimoji="1" lang="en-US" altLang="ja-JP"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落とし込みたい</a:t>
            </a:r>
            <a:r>
              <a:rPr kumimoji="1" lang="ja-JP" altLang="en-US" dirty="0" smtClean="0">
                <a:latin typeface="Meiryo UI" panose="020B0604030504040204" pitchFamily="50" charset="-128"/>
                <a:ea typeface="Meiryo UI" panose="020B0604030504040204" pitchFamily="50" charset="-128"/>
              </a:rPr>
              <a:t>」という声あり。</a:t>
            </a:r>
            <a:endParaRPr kumimoji="1" lang="en-US" altLang="ja-JP"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553208" y="2177362"/>
            <a:ext cx="3677233" cy="307777"/>
          </a:xfrm>
          <a:prstGeom prst="rect">
            <a:avLst/>
          </a:prstGeom>
          <a:noFill/>
        </p:spPr>
        <p:txBody>
          <a:bodyPr wrap="square" rtlCol="0">
            <a:spAutoFit/>
          </a:bodyPr>
          <a:lstStyle/>
          <a:p>
            <a:r>
              <a:rPr kumimoji="1" lang="en-US" altLang="ja-JP" sz="1400" dirty="0" smtClean="0"/>
              <a:t>※</a:t>
            </a:r>
            <a:r>
              <a:rPr kumimoji="1" lang="ja-JP" altLang="en-US" sz="1400" dirty="0" smtClean="0"/>
              <a:t>ボトムアップ型の</a:t>
            </a:r>
            <a:r>
              <a:rPr kumimoji="1" lang="en-US" altLang="ja-JP" sz="1400" dirty="0" smtClean="0"/>
              <a:t>SDGs</a:t>
            </a:r>
            <a:r>
              <a:rPr kumimoji="1" lang="ja-JP" altLang="en-US" sz="1400" dirty="0" smtClean="0"/>
              <a:t>を求めてきている？</a:t>
            </a:r>
            <a:endParaRPr kumimoji="1" lang="ja-JP" altLang="en-US" sz="1400" dirty="0"/>
          </a:p>
        </p:txBody>
      </p:sp>
      <p:sp>
        <p:nvSpPr>
          <p:cNvPr id="10" name="正方形/長方形 9"/>
          <p:cNvSpPr/>
          <p:nvPr/>
        </p:nvSpPr>
        <p:spPr>
          <a:xfrm>
            <a:off x="342707" y="894696"/>
            <a:ext cx="827187" cy="3341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現状</a:t>
            </a:r>
            <a:endParaRPr kumimoji="1" lang="ja-JP" altLang="en-US" dirty="0"/>
          </a:p>
        </p:txBody>
      </p:sp>
      <p:sp>
        <p:nvSpPr>
          <p:cNvPr id="14" name="テキスト ボックス 13"/>
          <p:cNvSpPr txBox="1"/>
          <p:nvPr/>
        </p:nvSpPr>
        <p:spPr>
          <a:xfrm>
            <a:off x="295754" y="3458381"/>
            <a:ext cx="4396074" cy="338554"/>
          </a:xfrm>
          <a:prstGeom prst="rect">
            <a:avLst/>
          </a:prstGeom>
          <a:noFill/>
          <a:ln>
            <a:solidFill>
              <a:srgbClr val="FFC000"/>
            </a:solidFill>
          </a:ln>
        </p:spPr>
        <p:txBody>
          <a:bodyPr wrap="square" rtlCol="0">
            <a:spAutoFit/>
          </a:bodyPr>
          <a:lstStyle/>
          <a:p>
            <a:r>
              <a:rPr kumimoji="1" lang="ja-JP" altLang="en-US" sz="1600" b="1" dirty="0" smtClean="0">
                <a:solidFill>
                  <a:srgbClr val="FF0000"/>
                </a:solidFill>
                <a:latin typeface="Meiryo UI" panose="020B0604030504040204" pitchFamily="50" charset="-128"/>
                <a:ea typeface="Meiryo UI" panose="020B0604030504040204" pitchFamily="50" charset="-128"/>
              </a:rPr>
              <a:t>取組み①：</a:t>
            </a:r>
            <a:r>
              <a:rPr kumimoji="1" lang="ja-JP" altLang="en-US" sz="1600" b="1" dirty="0">
                <a:solidFill>
                  <a:srgbClr val="FF0000"/>
                </a:solidFill>
                <a:latin typeface="Meiryo UI" panose="020B0604030504040204" pitchFamily="50" charset="-128"/>
                <a:ea typeface="Meiryo UI" panose="020B0604030504040204" pitchFamily="50" charset="-128"/>
              </a:rPr>
              <a:t>従業員等向け</a:t>
            </a:r>
            <a:r>
              <a:rPr kumimoji="1" lang="en-US" altLang="ja-JP" sz="1600" b="1" dirty="0">
                <a:solidFill>
                  <a:srgbClr val="FF0000"/>
                </a:solidFill>
                <a:latin typeface="Meiryo UI" panose="020B0604030504040204" pitchFamily="50" charset="-128"/>
                <a:ea typeface="Meiryo UI" panose="020B0604030504040204" pitchFamily="50" charset="-128"/>
              </a:rPr>
              <a:t>SDGs</a:t>
            </a:r>
            <a:r>
              <a:rPr kumimoji="1" lang="ja-JP" altLang="en-US" sz="1600"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sz="1600" b="1" dirty="0">
              <a:solidFill>
                <a:srgbClr val="FF0000"/>
              </a:solidFill>
              <a:latin typeface="Meiryo UI" panose="020B0604030504040204" pitchFamily="50" charset="-128"/>
              <a:ea typeface="Meiryo UI" panose="020B0604030504040204" pitchFamily="50" charset="-128"/>
            </a:endParaRPr>
          </a:p>
        </p:txBody>
      </p:sp>
      <p:sp>
        <p:nvSpPr>
          <p:cNvPr id="15"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3</a:t>
            </a:fld>
            <a:endParaRPr kumimoji="1" lang="ja-JP" altLang="en-US"/>
          </a:p>
        </p:txBody>
      </p:sp>
    </p:spTree>
    <p:extLst>
      <p:ext uri="{BB962C8B-B14F-4D97-AF65-F5344CB8AC3E}">
        <p14:creationId xmlns:p14="http://schemas.microsoft.com/office/powerpoint/2010/main" val="1165996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357E563-2009-4710-851A-B3BABD306212}" type="slidenum">
              <a:rPr kumimoji="1" lang="ja-JP" altLang="en-US" smtClean="0"/>
              <a:t>4</a:t>
            </a:fld>
            <a:endParaRPr kumimoji="1" lang="ja-JP" altLang="en-US"/>
          </a:p>
        </p:txBody>
      </p:sp>
      <p:sp>
        <p:nvSpPr>
          <p:cNvPr id="5" name="正方形/長方形 4"/>
          <p:cNvSpPr/>
          <p:nvPr/>
        </p:nvSpPr>
        <p:spPr>
          <a:xfrm>
            <a:off x="82362" y="329736"/>
            <a:ext cx="9720263" cy="48170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dirty="0" smtClean="0">
                <a:solidFill>
                  <a:prstClr val="white"/>
                </a:solidFill>
                <a:latin typeface="Meiryo UI" panose="020B0604030504040204" pitchFamily="50" charset="-128"/>
                <a:ea typeface="Meiryo UI" panose="020B0604030504040204" pitchFamily="50" charset="-128"/>
              </a:rPr>
              <a:t>理解を深める取組み（企業</a:t>
            </a:r>
            <a:r>
              <a:rPr kumimoji="1" lang="ja-JP" altLang="en-US" b="1" dirty="0">
                <a:solidFill>
                  <a:prstClr val="white"/>
                </a:solidFill>
                <a:latin typeface="Meiryo UI" panose="020B0604030504040204" pitchFamily="50" charset="-128"/>
                <a:ea typeface="Meiryo UI" panose="020B0604030504040204" pitchFamily="50" charset="-128"/>
              </a:rPr>
              <a:t>・団体の従業員・職員向け</a:t>
            </a:r>
            <a:r>
              <a:rPr kumimoji="1" lang="ja-JP" altLang="en-US" b="1" dirty="0" smtClean="0">
                <a:solidFill>
                  <a:prstClr val="white"/>
                </a:solidFill>
                <a:latin typeface="Meiryo UI" panose="020B0604030504040204" pitchFamily="50" charset="-128"/>
                <a:ea typeface="Meiryo UI" panose="020B0604030504040204" pitchFamily="50" charset="-128"/>
              </a:rPr>
              <a:t>アプローチ）</a:t>
            </a:r>
            <a:endParaRPr kumimoji="1" lang="en-US" altLang="ja-JP" b="1" dirty="0">
              <a:solidFill>
                <a:prstClr val="white"/>
              </a:solidFill>
              <a:latin typeface="Meiryo UI" panose="020B0604030504040204" pitchFamily="50" charset="-128"/>
              <a:ea typeface="Meiryo UI" panose="020B0604030504040204" pitchFamily="50" charset="-128"/>
            </a:endParaRPr>
          </a:p>
        </p:txBody>
      </p:sp>
      <p:sp>
        <p:nvSpPr>
          <p:cNvPr id="14" name="角丸四角形 13"/>
          <p:cNvSpPr/>
          <p:nvPr/>
        </p:nvSpPr>
        <p:spPr>
          <a:xfrm>
            <a:off x="508420" y="2735735"/>
            <a:ext cx="4591238" cy="12244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j-ea"/>
                <a:ea typeface="+mj-ea"/>
              </a:rPr>
              <a:t>＜研修プログラム開発のイメージ＞</a:t>
            </a:r>
            <a:endParaRPr kumimoji="1" lang="en-US" altLang="ja-JP" sz="1400" b="1" dirty="0" smtClean="0">
              <a:latin typeface="+mj-ea"/>
              <a:ea typeface="+mj-ea"/>
            </a:endParaRPr>
          </a:p>
          <a:p>
            <a:r>
              <a:rPr kumimoji="1" lang="ja-JP" altLang="en-US" sz="1400" dirty="0" smtClean="0">
                <a:latin typeface="+mj-ea"/>
                <a:ea typeface="+mj-ea"/>
              </a:rPr>
              <a:t>・研修資料の開発</a:t>
            </a:r>
            <a:endParaRPr kumimoji="1" lang="en-US" altLang="ja-JP" sz="1400" dirty="0" smtClean="0">
              <a:latin typeface="+mj-ea"/>
              <a:ea typeface="+mj-ea"/>
            </a:endParaRPr>
          </a:p>
          <a:p>
            <a:r>
              <a:rPr kumimoji="1" lang="ja-JP" altLang="en-US" sz="1400" dirty="0" smtClean="0">
                <a:latin typeface="+mj-ea"/>
                <a:ea typeface="+mj-ea"/>
              </a:rPr>
              <a:t>・研修講師用の資料（解説や研修ポイント）の開発</a:t>
            </a:r>
            <a:endParaRPr kumimoji="1" lang="en-US" altLang="ja-JP" sz="1400" dirty="0" smtClean="0">
              <a:latin typeface="+mj-ea"/>
              <a:ea typeface="+mj-ea"/>
            </a:endParaRPr>
          </a:p>
          <a:p>
            <a:r>
              <a:rPr kumimoji="1" lang="ja-JP" altLang="en-US" sz="1400" dirty="0" smtClean="0">
                <a:latin typeface="+mj-ea"/>
                <a:ea typeface="+mj-ea"/>
              </a:rPr>
              <a:t>・研修動画の制作</a:t>
            </a:r>
            <a:endParaRPr kumimoji="1" lang="en-US" altLang="ja-JP" sz="1400" dirty="0" smtClean="0">
              <a:latin typeface="+mj-ea"/>
              <a:ea typeface="+mj-ea"/>
            </a:endParaRPr>
          </a:p>
          <a:p>
            <a:r>
              <a:rPr kumimoji="1" lang="ja-JP" altLang="en-US" sz="1400" dirty="0" smtClean="0">
                <a:latin typeface="+mj-ea"/>
                <a:ea typeface="+mj-ea"/>
              </a:rPr>
              <a:t>　</a:t>
            </a:r>
            <a:r>
              <a:rPr kumimoji="1" lang="en-US" altLang="ja-JP" sz="900" b="1" dirty="0" smtClean="0">
                <a:solidFill>
                  <a:srgbClr val="FF0000"/>
                </a:solidFill>
                <a:latin typeface="+mj-ea"/>
                <a:ea typeface="+mj-ea"/>
              </a:rPr>
              <a:t>※</a:t>
            </a:r>
            <a:r>
              <a:rPr kumimoji="1" lang="ja-JP" altLang="en-US" sz="900" b="1" dirty="0" smtClean="0">
                <a:solidFill>
                  <a:srgbClr val="FF0000"/>
                </a:solidFill>
                <a:latin typeface="+mj-ea"/>
                <a:ea typeface="+mj-ea"/>
              </a:rPr>
              <a:t>予算の都合によりメニュー削除の可能性あり</a:t>
            </a:r>
            <a:endParaRPr kumimoji="1" lang="en-US" altLang="ja-JP" sz="900" b="1" dirty="0">
              <a:solidFill>
                <a:srgbClr val="FF0000"/>
              </a:solidFill>
              <a:latin typeface="+mj-ea"/>
              <a:ea typeface="+mj-ea"/>
            </a:endParaRPr>
          </a:p>
        </p:txBody>
      </p:sp>
      <p:sp>
        <p:nvSpPr>
          <p:cNvPr id="15" name="二等辺三角形 14"/>
          <p:cNvSpPr/>
          <p:nvPr/>
        </p:nvSpPr>
        <p:spPr>
          <a:xfrm rot="5400000">
            <a:off x="4995142" y="3323514"/>
            <a:ext cx="720358" cy="24098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5475815" y="2938111"/>
            <a:ext cx="4326809" cy="87245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j-ea"/>
                <a:ea typeface="+mj-ea"/>
              </a:rPr>
              <a:t>開発した資料、制作した動画は</a:t>
            </a:r>
            <a:endParaRPr kumimoji="1" lang="en-US" altLang="ja-JP" sz="1400" b="1" dirty="0" smtClean="0">
              <a:latin typeface="+mj-ea"/>
              <a:ea typeface="+mj-ea"/>
            </a:endParaRPr>
          </a:p>
          <a:p>
            <a:r>
              <a:rPr kumimoji="1" lang="ja-JP" altLang="en-US" sz="1400" b="1" u="sng" dirty="0" smtClean="0">
                <a:solidFill>
                  <a:srgbClr val="FF0000"/>
                </a:solidFill>
                <a:effectLst>
                  <a:outerShdw blurRad="38100" dist="38100" dir="2700000" algn="tl">
                    <a:srgbClr val="000000">
                      <a:alpha val="43137"/>
                    </a:srgbClr>
                  </a:outerShdw>
                </a:effectLst>
                <a:latin typeface="+mj-ea"/>
                <a:ea typeface="+mj-ea"/>
              </a:rPr>
              <a:t>府の</a:t>
            </a:r>
            <a:r>
              <a:rPr kumimoji="1" lang="en-US" altLang="ja-JP" sz="1400" b="1" u="sng" dirty="0" smtClean="0">
                <a:solidFill>
                  <a:srgbClr val="FF0000"/>
                </a:solidFill>
                <a:effectLst>
                  <a:outerShdw blurRad="38100" dist="38100" dir="2700000" algn="tl">
                    <a:srgbClr val="000000">
                      <a:alpha val="43137"/>
                    </a:srgbClr>
                  </a:outerShdw>
                </a:effectLst>
                <a:latin typeface="+mj-ea"/>
                <a:ea typeface="+mj-ea"/>
              </a:rPr>
              <a:t>HP</a:t>
            </a:r>
            <a:r>
              <a:rPr kumimoji="1" lang="ja-JP" altLang="en-US" sz="1400" b="1" u="sng" dirty="0" smtClean="0">
                <a:solidFill>
                  <a:srgbClr val="FF0000"/>
                </a:solidFill>
                <a:effectLst>
                  <a:outerShdw blurRad="38100" dist="38100" dir="2700000" algn="tl">
                    <a:srgbClr val="000000">
                      <a:alpha val="43137"/>
                    </a:srgbClr>
                  </a:outerShdw>
                </a:effectLst>
                <a:latin typeface="+mj-ea"/>
                <a:ea typeface="+mj-ea"/>
              </a:rPr>
              <a:t>で広く公開し、企業等が自発的に</a:t>
            </a:r>
            <a:endParaRPr kumimoji="1" lang="en-US" altLang="ja-JP" sz="1400" b="1" u="sng" dirty="0" smtClean="0">
              <a:solidFill>
                <a:srgbClr val="FF0000"/>
              </a:solidFill>
              <a:effectLst>
                <a:outerShdw blurRad="38100" dist="38100" dir="2700000" algn="tl">
                  <a:srgbClr val="000000">
                    <a:alpha val="43137"/>
                  </a:srgbClr>
                </a:outerShdw>
              </a:effectLst>
              <a:latin typeface="+mj-ea"/>
              <a:ea typeface="+mj-ea"/>
            </a:endParaRPr>
          </a:p>
          <a:p>
            <a:r>
              <a:rPr kumimoji="1" lang="ja-JP" altLang="en-US" sz="1400" b="1" u="sng" dirty="0" smtClean="0">
                <a:solidFill>
                  <a:srgbClr val="FF0000"/>
                </a:solidFill>
                <a:effectLst>
                  <a:outerShdw blurRad="38100" dist="38100" dir="2700000" algn="tl">
                    <a:srgbClr val="000000">
                      <a:alpha val="43137"/>
                    </a:srgbClr>
                  </a:outerShdw>
                </a:effectLst>
                <a:latin typeface="+mj-ea"/>
                <a:ea typeface="+mj-ea"/>
              </a:rPr>
              <a:t>職員等向けの研修を行えるように整備</a:t>
            </a:r>
            <a:endParaRPr kumimoji="1" lang="en-US" altLang="ja-JP" sz="1400" b="1" u="sng" dirty="0">
              <a:solidFill>
                <a:srgbClr val="FF0000"/>
              </a:solidFill>
              <a:effectLst>
                <a:outerShdw blurRad="38100" dist="38100" dir="2700000" algn="tl">
                  <a:srgbClr val="000000">
                    <a:alpha val="43137"/>
                  </a:srgbClr>
                </a:outerShdw>
              </a:effectLst>
              <a:latin typeface="+mj-ea"/>
              <a:ea typeface="+mj-ea"/>
            </a:endParaRPr>
          </a:p>
        </p:txBody>
      </p:sp>
      <p:sp>
        <p:nvSpPr>
          <p:cNvPr id="17" name="角丸四角形 16"/>
          <p:cNvSpPr/>
          <p:nvPr/>
        </p:nvSpPr>
        <p:spPr>
          <a:xfrm>
            <a:off x="463362" y="4089742"/>
            <a:ext cx="8594913" cy="2768256"/>
          </a:xfrm>
          <a:prstGeom prst="roundRect">
            <a:avLst>
              <a:gd name="adj" fmla="val 10445"/>
            </a:avLst>
          </a:prstGeom>
          <a:noFill/>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b="1" dirty="0" smtClean="0">
                <a:latin typeface="+mj-ea"/>
                <a:ea typeface="+mj-ea"/>
              </a:rPr>
              <a:t>＜プログラム開発にあたっての検討事項＞</a:t>
            </a:r>
            <a:endParaRPr kumimoji="1" lang="en-US" altLang="ja-JP" sz="1400" b="1" dirty="0" smtClean="0">
              <a:latin typeface="+mj-ea"/>
              <a:ea typeface="+mj-ea"/>
            </a:endParaRPr>
          </a:p>
          <a:p>
            <a:pPr indent="185738">
              <a:spcBef>
                <a:spcPts val="600"/>
              </a:spcBef>
            </a:pPr>
            <a:r>
              <a:rPr kumimoji="1" lang="ja-JP" altLang="en-US" sz="1400" dirty="0" smtClean="0">
                <a:latin typeface="+mj-ea"/>
              </a:rPr>
              <a:t>○プログラムに含める内容</a:t>
            </a:r>
            <a:endParaRPr kumimoji="1" lang="en-US" altLang="ja-JP" sz="1400" dirty="0">
              <a:latin typeface="+mj-ea"/>
            </a:endParaRPr>
          </a:p>
          <a:p>
            <a:pPr indent="357188"/>
            <a:r>
              <a:rPr kumimoji="1" lang="ja-JP" altLang="en-US" sz="1400" dirty="0" smtClean="0">
                <a:latin typeface="+mj-ea"/>
              </a:rPr>
              <a:t>・</a:t>
            </a:r>
            <a:r>
              <a:rPr kumimoji="1" lang="en-US" altLang="ja-JP" sz="1400" dirty="0" smtClean="0">
                <a:latin typeface="+mj-ea"/>
              </a:rPr>
              <a:t>SDGs</a:t>
            </a:r>
            <a:r>
              <a:rPr kumimoji="1" lang="ja-JP" altLang="en-US" sz="1400" dirty="0" smtClean="0">
                <a:latin typeface="+mj-ea"/>
              </a:rPr>
              <a:t>のゴールが多岐にわたるとともに、企業にとっても業種</a:t>
            </a:r>
            <a:r>
              <a:rPr kumimoji="1" lang="ja-JP" altLang="en-US" sz="1400" dirty="0">
                <a:latin typeface="+mj-ea"/>
              </a:rPr>
              <a:t>ごとに必要な要素が</a:t>
            </a:r>
            <a:r>
              <a:rPr kumimoji="1" lang="ja-JP" altLang="en-US" sz="1400" dirty="0" smtClean="0">
                <a:latin typeface="+mj-ea"/>
              </a:rPr>
              <a:t>異なる。</a:t>
            </a:r>
            <a:endParaRPr kumimoji="1" lang="en-US" altLang="ja-JP" sz="1400" dirty="0">
              <a:latin typeface="+mj-ea"/>
              <a:ea typeface="+mj-ea"/>
            </a:endParaRPr>
          </a:p>
          <a:p>
            <a:pPr indent="185738">
              <a:spcBef>
                <a:spcPts val="600"/>
              </a:spcBef>
            </a:pPr>
            <a:r>
              <a:rPr kumimoji="1" lang="ja-JP" altLang="en-US" sz="1400" dirty="0" smtClean="0">
                <a:latin typeface="+mj-ea"/>
                <a:ea typeface="+mj-ea"/>
              </a:rPr>
              <a:t>○プログラム開発の進め方</a:t>
            </a:r>
            <a:endParaRPr kumimoji="1" lang="en-US" altLang="ja-JP" sz="1400" dirty="0">
              <a:latin typeface="+mj-ea"/>
              <a:ea typeface="+mj-ea"/>
            </a:endParaRPr>
          </a:p>
          <a:p>
            <a:pPr indent="357188"/>
            <a:r>
              <a:rPr kumimoji="1" lang="ja-JP" altLang="en-US" sz="1400" dirty="0" smtClean="0">
                <a:latin typeface="+mj-ea"/>
                <a:ea typeface="+mj-ea"/>
              </a:rPr>
              <a:t>・プログラム内容の検証できる体制を整え、内容の妥当性を維持する必要がある。</a:t>
            </a:r>
            <a:endParaRPr kumimoji="1" lang="en-US" altLang="ja-JP" sz="1400" dirty="0">
              <a:latin typeface="+mj-ea"/>
              <a:ea typeface="+mj-ea"/>
            </a:endParaRPr>
          </a:p>
          <a:p>
            <a:pPr indent="185738">
              <a:spcBef>
                <a:spcPts val="600"/>
              </a:spcBef>
            </a:pPr>
            <a:r>
              <a:rPr kumimoji="1" lang="ja-JP" altLang="en-US" sz="1400" dirty="0" smtClean="0">
                <a:latin typeface="+mj-ea"/>
                <a:ea typeface="+mj-ea"/>
              </a:rPr>
              <a:t>〇</a:t>
            </a:r>
            <a:r>
              <a:rPr kumimoji="1" lang="en-US" altLang="ja-JP" sz="1400" dirty="0" smtClean="0">
                <a:latin typeface="+mj-ea"/>
                <a:ea typeface="+mj-ea"/>
              </a:rPr>
              <a:t>SDGs</a:t>
            </a:r>
            <a:r>
              <a:rPr kumimoji="1" lang="ja-JP" altLang="en-US" sz="1400" dirty="0" smtClean="0">
                <a:latin typeface="+mj-ea"/>
                <a:ea typeface="+mj-ea"/>
              </a:rPr>
              <a:t>ウォッシュ</a:t>
            </a:r>
            <a:endParaRPr kumimoji="1" lang="en-US" altLang="ja-JP" sz="1400" dirty="0">
              <a:latin typeface="+mj-ea"/>
              <a:ea typeface="+mj-ea"/>
            </a:endParaRPr>
          </a:p>
          <a:p>
            <a:pPr indent="357188"/>
            <a:r>
              <a:rPr kumimoji="1" lang="ja-JP" altLang="en-US" sz="1400" dirty="0" smtClean="0">
                <a:latin typeface="+mj-ea"/>
                <a:ea typeface="+mj-ea"/>
              </a:rPr>
              <a:t>・</a:t>
            </a:r>
            <a:r>
              <a:rPr kumimoji="1" lang="en-US" altLang="ja-JP" sz="1400" dirty="0" smtClean="0">
                <a:latin typeface="+mj-ea"/>
                <a:ea typeface="+mj-ea"/>
              </a:rPr>
              <a:t>SDGs</a:t>
            </a:r>
            <a:r>
              <a:rPr kumimoji="1" lang="ja-JP" altLang="en-US" sz="1400" dirty="0" smtClean="0">
                <a:latin typeface="+mj-ea"/>
                <a:ea typeface="+mj-ea"/>
              </a:rPr>
              <a:t>ウォッシュ対策に効果的なプログラムとは具体的にどのようなものかを検討する必要がある。</a:t>
            </a:r>
            <a:endParaRPr kumimoji="1" lang="en-US" altLang="ja-JP" sz="1400" dirty="0" smtClean="0">
              <a:latin typeface="+mj-ea"/>
              <a:ea typeface="+mj-ea"/>
            </a:endParaRPr>
          </a:p>
          <a:p>
            <a:pPr indent="185738">
              <a:spcBef>
                <a:spcPts val="600"/>
              </a:spcBef>
            </a:pPr>
            <a:r>
              <a:rPr kumimoji="1" lang="ja-JP" altLang="en-US" sz="1400" dirty="0" smtClean="0">
                <a:latin typeface="+mj-ea"/>
                <a:ea typeface="+mj-ea"/>
              </a:rPr>
              <a:t>○必要となる予算の確保</a:t>
            </a:r>
            <a:endParaRPr kumimoji="1" lang="en-US" altLang="ja-JP" sz="1400" dirty="0" smtClean="0">
              <a:latin typeface="+mj-ea"/>
              <a:ea typeface="+mj-ea"/>
            </a:endParaRPr>
          </a:p>
          <a:p>
            <a:pPr indent="185738">
              <a:spcBef>
                <a:spcPts val="600"/>
              </a:spcBef>
            </a:pPr>
            <a:r>
              <a:rPr kumimoji="1" lang="ja-JP" altLang="en-US" sz="1400" dirty="0" smtClean="0">
                <a:latin typeface="+mj-ea"/>
                <a:ea typeface="+mj-ea"/>
              </a:rPr>
              <a:t>〇その他</a:t>
            </a:r>
            <a:endParaRPr kumimoji="1" lang="en-US" altLang="ja-JP" sz="1400" dirty="0">
              <a:latin typeface="+mj-ea"/>
              <a:ea typeface="+mj-ea"/>
            </a:endParaRPr>
          </a:p>
          <a:p>
            <a:pPr indent="357188"/>
            <a:r>
              <a:rPr kumimoji="1" lang="ja-JP" altLang="en-US" sz="1400" dirty="0" smtClean="0">
                <a:latin typeface="+mj-ea"/>
                <a:ea typeface="+mj-ea"/>
              </a:rPr>
              <a:t>・その他、企業従業員の理解向上に向けて効果的な取組みがあるか。</a:t>
            </a:r>
            <a:endParaRPr kumimoji="1" lang="en-US" altLang="ja-JP" sz="1400" dirty="0" smtClean="0">
              <a:latin typeface="+mj-ea"/>
              <a:ea typeface="+mj-ea"/>
            </a:endParaRPr>
          </a:p>
        </p:txBody>
      </p:sp>
      <p:sp>
        <p:nvSpPr>
          <p:cNvPr id="18" name="角丸四角形 17"/>
          <p:cNvSpPr/>
          <p:nvPr/>
        </p:nvSpPr>
        <p:spPr>
          <a:xfrm>
            <a:off x="228600" y="1189832"/>
            <a:ext cx="9363725" cy="13957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smtClean="0">
                <a:solidFill>
                  <a:schemeClr val="tx1"/>
                </a:solidFill>
                <a:latin typeface="Meiryo UI" panose="020B0604030504040204" pitchFamily="50" charset="-128"/>
                <a:ea typeface="Meiryo UI" panose="020B0604030504040204" pitchFamily="50" charset="-128"/>
              </a:rPr>
              <a:t>SDGs</a:t>
            </a:r>
            <a:r>
              <a:rPr kumimoji="1" lang="ja-JP" altLang="en-US" sz="1400" dirty="0" smtClean="0">
                <a:solidFill>
                  <a:schemeClr val="tx1"/>
                </a:solidFill>
                <a:latin typeface="Meiryo UI" panose="020B0604030504040204" pitchFamily="50" charset="-128"/>
                <a:ea typeface="Meiryo UI" panose="020B0604030504040204" pitchFamily="50" charset="-128"/>
              </a:rPr>
              <a:t>に対する企業の関心が高まる中、企業からの「</a:t>
            </a:r>
            <a:r>
              <a:rPr kumimoji="1" lang="ja-JP" altLang="en-US" sz="1400" dirty="0">
                <a:solidFill>
                  <a:schemeClr val="tx1"/>
                </a:solidFill>
                <a:latin typeface="Meiryo UI" panose="020B0604030504040204" pitchFamily="50" charset="-128"/>
                <a:ea typeface="Meiryo UI" panose="020B0604030504040204" pitchFamily="50" charset="-128"/>
              </a:rPr>
              <a:t>従業員向けの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研修」の</a:t>
            </a:r>
            <a:r>
              <a:rPr kumimoji="1" lang="ja-JP" altLang="en-US" sz="1400" dirty="0" smtClean="0">
                <a:solidFill>
                  <a:schemeClr val="tx1"/>
                </a:solidFill>
                <a:latin typeface="Meiryo UI" panose="020B0604030504040204" pitchFamily="50" charset="-128"/>
                <a:ea typeface="Meiryo UI" panose="020B0604030504040204" pitchFamily="50" charset="-128"/>
              </a:rPr>
              <a:t>問い合わせが増加</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（府職員による講師依頼や</a:t>
            </a:r>
            <a:r>
              <a:rPr kumimoji="1" lang="ja-JP" altLang="en-US" sz="1400" dirty="0">
                <a:solidFill>
                  <a:schemeClr val="tx1"/>
                </a:solidFill>
                <a:latin typeface="Meiryo UI" panose="020B0604030504040204" pitchFamily="50" charset="-128"/>
                <a:ea typeface="Meiryo UI" panose="020B0604030504040204" pitchFamily="50" charset="-128"/>
              </a:rPr>
              <a:t>講師</a:t>
            </a:r>
            <a:r>
              <a:rPr kumimoji="1" lang="ja-JP" altLang="en-US" sz="1400" dirty="0" smtClean="0">
                <a:solidFill>
                  <a:schemeClr val="tx1"/>
                </a:solidFill>
                <a:latin typeface="Meiryo UI" panose="020B0604030504040204" pitchFamily="50" charset="-128"/>
                <a:ea typeface="Meiryo UI" panose="020B0604030504040204" pitchFamily="50" charset="-128"/>
              </a:rPr>
              <a:t>紹介など）</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大阪・関西万博に向け、こうした問い合わせがさらに増加すると考えられる。また、企業研修等への協力により</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多くの方に対して、</a:t>
            </a:r>
            <a:r>
              <a:rPr kumimoji="1" lang="en-US" altLang="ja-JP" sz="1400" dirty="0" smtClean="0">
                <a:solidFill>
                  <a:schemeClr val="tx1"/>
                </a:solidFill>
                <a:latin typeface="Meiryo UI" panose="020B0604030504040204" pitchFamily="50" charset="-128"/>
                <a:ea typeface="Meiryo UI" panose="020B0604030504040204" pitchFamily="50" charset="-128"/>
              </a:rPr>
              <a:t>SDGs</a:t>
            </a:r>
            <a:r>
              <a:rPr kumimoji="1" lang="ja-JP" altLang="en-US" sz="1400" dirty="0" smtClean="0">
                <a:solidFill>
                  <a:schemeClr val="tx1"/>
                </a:solidFill>
                <a:latin typeface="Meiryo UI" panose="020B0604030504040204" pitchFamily="50" charset="-128"/>
                <a:ea typeface="Meiryo UI" panose="020B0604030504040204" pitchFamily="50" charset="-128"/>
              </a:rPr>
              <a:t>を理解を深める機会につながると考えられる。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企業協力の一環として、企業向けの研修プログラムの開発について検討中</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2362" y="1079619"/>
            <a:ext cx="5303340" cy="338554"/>
          </a:xfrm>
          <a:prstGeom prst="rect">
            <a:avLst/>
          </a:prstGeom>
          <a:noFill/>
          <a:ln>
            <a:solidFill>
              <a:srgbClr val="FFC000"/>
            </a:solidFill>
          </a:ln>
        </p:spPr>
        <p:txBody>
          <a:bodyPr wrap="square" rtlCol="0">
            <a:spAutoFit/>
          </a:bodyPr>
          <a:lstStyle/>
          <a:p>
            <a:r>
              <a:rPr kumimoji="1" lang="ja-JP" altLang="en-US" sz="1600" b="1" dirty="0" smtClean="0">
                <a:solidFill>
                  <a:srgbClr val="FF0000"/>
                </a:solidFill>
                <a:latin typeface="Meiryo UI" panose="020B0604030504040204" pitchFamily="50" charset="-128"/>
                <a:ea typeface="Meiryo UI" panose="020B0604030504040204" pitchFamily="50" charset="-128"/>
              </a:rPr>
              <a:t>取組み</a:t>
            </a:r>
            <a:r>
              <a:rPr kumimoji="1" lang="ja-JP" altLang="en-US" sz="1600" b="1" dirty="0">
                <a:solidFill>
                  <a:srgbClr val="FF0000"/>
                </a:solidFill>
                <a:latin typeface="Meiryo UI" panose="020B0604030504040204" pitchFamily="50" charset="-128"/>
                <a:ea typeface="Meiryo UI" panose="020B0604030504040204" pitchFamily="50" charset="-128"/>
              </a:rPr>
              <a:t>②</a:t>
            </a:r>
            <a:r>
              <a:rPr kumimoji="1" lang="ja-JP" altLang="en-US" sz="1600" b="1" dirty="0" smtClean="0">
                <a:solidFill>
                  <a:srgbClr val="FF0000"/>
                </a:solidFill>
                <a:latin typeface="Meiryo UI" panose="020B0604030504040204" pitchFamily="50" charset="-128"/>
                <a:ea typeface="Meiryo UI" panose="020B0604030504040204" pitchFamily="50" charset="-128"/>
              </a:rPr>
              <a:t>：</a:t>
            </a:r>
            <a:r>
              <a:rPr kumimoji="1" lang="ja-JP" altLang="en-US" sz="1600" b="1" dirty="0">
                <a:solidFill>
                  <a:srgbClr val="FF0000"/>
                </a:solidFill>
                <a:latin typeface="Meiryo UI" panose="020B0604030504040204" pitchFamily="50" charset="-128"/>
                <a:ea typeface="Meiryo UI" panose="020B0604030504040204" pitchFamily="50" charset="-128"/>
              </a:rPr>
              <a:t>従業員向け研修プログラムの</a:t>
            </a:r>
            <a:r>
              <a:rPr kumimoji="1" lang="ja-JP" altLang="en-US" sz="1600" b="1" dirty="0" smtClean="0">
                <a:solidFill>
                  <a:srgbClr val="FF0000"/>
                </a:solidFill>
                <a:latin typeface="Meiryo UI" panose="020B0604030504040204" pitchFamily="50" charset="-128"/>
                <a:ea typeface="Meiryo UI" panose="020B0604030504040204" pitchFamily="50" charset="-128"/>
              </a:rPr>
              <a:t>開発（案）</a:t>
            </a:r>
            <a:endParaRPr kumimoji="1"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7815263" y="1189831"/>
            <a:ext cx="1550619" cy="1550619"/>
          </a:xfrm>
          <a:prstGeom prst="rect">
            <a:avLst/>
          </a:prstGeom>
        </p:spPr>
      </p:pic>
      <p:pic>
        <p:nvPicPr>
          <p:cNvPr id="6" name="図 5"/>
          <p:cNvPicPr>
            <a:picLocks noChangeAspect="1"/>
          </p:cNvPicPr>
          <p:nvPr/>
        </p:nvPicPr>
        <p:blipFill>
          <a:blip r:embed="rId3"/>
          <a:stretch>
            <a:fillRect/>
          </a:stretch>
        </p:blipFill>
        <p:spPr>
          <a:xfrm>
            <a:off x="8781073" y="2958700"/>
            <a:ext cx="929358" cy="929358"/>
          </a:xfrm>
          <a:prstGeom prst="rect">
            <a:avLst/>
          </a:prstGeom>
        </p:spPr>
      </p:pic>
    </p:spTree>
    <p:extLst>
      <p:ext uri="{BB962C8B-B14F-4D97-AF65-F5344CB8AC3E}">
        <p14:creationId xmlns:p14="http://schemas.microsoft.com/office/powerpoint/2010/main" val="3747276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57E563-2009-4710-851A-B3BABD306212}" type="slidenum">
              <a:rPr kumimoji="1" lang="ja-JP" altLang="en-US" smtClean="0"/>
              <a:t>5</a:t>
            </a:fld>
            <a:endParaRPr kumimoji="1" lang="ja-JP" altLang="en-US"/>
          </a:p>
        </p:txBody>
      </p:sp>
      <p:sp>
        <p:nvSpPr>
          <p:cNvPr id="7" name="テキスト ボックス 6"/>
          <p:cNvSpPr txBox="1"/>
          <p:nvPr/>
        </p:nvSpPr>
        <p:spPr>
          <a:xfrm>
            <a:off x="485774" y="611864"/>
            <a:ext cx="7257115" cy="1523494"/>
          </a:xfrm>
          <a:prstGeom prst="rect">
            <a:avLst/>
          </a:prstGeom>
          <a:noFill/>
        </p:spPr>
        <p:txBody>
          <a:bodyPr wrap="none" rtlCol="0">
            <a:spAutoFit/>
          </a:bodyPr>
          <a:lstStyle/>
          <a:p>
            <a:r>
              <a:rPr kumimoji="1" lang="ja-JP" altLang="en-US" dirty="0" smtClean="0"/>
              <a:t>（参考）</a:t>
            </a:r>
            <a:r>
              <a:rPr kumimoji="1" lang="en-US" altLang="ja-JP" dirty="0" smtClean="0"/>
              <a:t>SDGs</a:t>
            </a:r>
            <a:r>
              <a:rPr kumimoji="1" lang="ja-JP" altLang="en-US" dirty="0" smtClean="0"/>
              <a:t>が企業経営に与える影響調査の結果（大阪商工会議所）</a:t>
            </a:r>
            <a:endParaRPr kumimoji="1" lang="en-US" altLang="ja-JP" dirty="0" smtClean="0"/>
          </a:p>
          <a:p>
            <a:pPr indent="985838">
              <a:spcBef>
                <a:spcPts val="600"/>
              </a:spcBef>
            </a:pPr>
            <a:r>
              <a:rPr kumimoji="1" lang="ja-JP" altLang="en-US" sz="1400" dirty="0" smtClean="0"/>
              <a:t>調査目的：</a:t>
            </a:r>
            <a:r>
              <a:rPr kumimoji="1" lang="en-US" altLang="ja-JP" sz="1400" dirty="0" smtClean="0"/>
              <a:t>SDGs</a:t>
            </a:r>
            <a:r>
              <a:rPr kumimoji="1" lang="ja-JP" altLang="en-US" sz="1400" dirty="0" smtClean="0"/>
              <a:t>が企業経営に与える影響を把握するため</a:t>
            </a:r>
            <a:endParaRPr kumimoji="1" lang="en-US" altLang="ja-JP" sz="1400" dirty="0" smtClean="0"/>
          </a:p>
          <a:p>
            <a:pPr indent="985838"/>
            <a:r>
              <a:rPr kumimoji="1" lang="ja-JP" altLang="en-US" sz="1400" dirty="0" smtClean="0"/>
              <a:t>調査期間：</a:t>
            </a:r>
            <a:r>
              <a:rPr kumimoji="1" lang="en-US" altLang="ja-JP" sz="1400" dirty="0" smtClean="0"/>
              <a:t>R4.3.15~R4.3.25</a:t>
            </a:r>
          </a:p>
          <a:p>
            <a:pPr indent="985838"/>
            <a:r>
              <a:rPr kumimoji="1" lang="ja-JP" altLang="en-US" sz="1400" dirty="0" smtClean="0"/>
              <a:t>調査対象：大阪商工会議所の会員企業　</a:t>
            </a:r>
            <a:r>
              <a:rPr kumimoji="1" lang="en-US" altLang="ja-JP" sz="1400" dirty="0" smtClean="0"/>
              <a:t>2,875</a:t>
            </a:r>
            <a:r>
              <a:rPr kumimoji="1" lang="ja-JP" altLang="en-US" sz="1400" dirty="0" smtClean="0"/>
              <a:t>社</a:t>
            </a:r>
            <a:endParaRPr kumimoji="1" lang="en-US" altLang="ja-JP" sz="1400" dirty="0" smtClean="0"/>
          </a:p>
          <a:p>
            <a:pPr indent="985838"/>
            <a:r>
              <a:rPr kumimoji="1" lang="ja-JP" altLang="en-US" sz="1400" dirty="0" smtClean="0"/>
              <a:t>調査方法：調査票の発送、回収ともファクシミリ</a:t>
            </a:r>
            <a:endParaRPr kumimoji="1" lang="en-US" altLang="ja-JP" sz="1400" dirty="0" smtClean="0"/>
          </a:p>
          <a:p>
            <a:pPr indent="985838"/>
            <a:r>
              <a:rPr kumimoji="1" lang="ja-JP" altLang="en-US" sz="1400" dirty="0" smtClean="0"/>
              <a:t>有効回答数：</a:t>
            </a:r>
            <a:r>
              <a:rPr kumimoji="1" lang="en-US" altLang="ja-JP" sz="1400" dirty="0" smtClean="0"/>
              <a:t>317</a:t>
            </a:r>
            <a:r>
              <a:rPr kumimoji="1" lang="ja-JP" altLang="en-US" sz="1400" dirty="0" smtClean="0"/>
              <a:t>社（有効回答率：</a:t>
            </a:r>
            <a:r>
              <a:rPr kumimoji="1" lang="en-US" altLang="ja-JP" sz="1400" dirty="0" smtClean="0"/>
              <a:t>11.0</a:t>
            </a:r>
            <a:r>
              <a:rPr kumimoji="1" lang="ja-JP" altLang="en-US" sz="1400" dirty="0" smtClean="0"/>
              <a:t>％）</a:t>
            </a:r>
            <a:endParaRPr kumimoji="1" lang="ja-JP" altLang="en-US" sz="1400" dirty="0"/>
          </a:p>
        </p:txBody>
      </p:sp>
      <p:pic>
        <p:nvPicPr>
          <p:cNvPr id="3" name="図 2"/>
          <p:cNvPicPr>
            <a:picLocks noChangeAspect="1"/>
          </p:cNvPicPr>
          <p:nvPr/>
        </p:nvPicPr>
        <p:blipFill>
          <a:blip r:embed="rId2"/>
          <a:stretch>
            <a:fillRect/>
          </a:stretch>
        </p:blipFill>
        <p:spPr>
          <a:xfrm>
            <a:off x="4959819" y="2704955"/>
            <a:ext cx="4956478" cy="3853006"/>
          </a:xfrm>
          <a:prstGeom prst="rect">
            <a:avLst/>
          </a:prstGeom>
        </p:spPr>
      </p:pic>
      <p:pic>
        <p:nvPicPr>
          <p:cNvPr id="4" name="図 3"/>
          <p:cNvPicPr>
            <a:picLocks noChangeAspect="1"/>
          </p:cNvPicPr>
          <p:nvPr/>
        </p:nvPicPr>
        <p:blipFill>
          <a:blip r:embed="rId3"/>
          <a:stretch>
            <a:fillRect/>
          </a:stretch>
        </p:blipFill>
        <p:spPr>
          <a:xfrm>
            <a:off x="0" y="2704955"/>
            <a:ext cx="4962574" cy="3853006"/>
          </a:xfrm>
          <a:prstGeom prst="rect">
            <a:avLst/>
          </a:prstGeom>
        </p:spPr>
      </p:pic>
    </p:spTree>
    <p:extLst>
      <p:ext uri="{BB962C8B-B14F-4D97-AF65-F5344CB8AC3E}">
        <p14:creationId xmlns:p14="http://schemas.microsoft.com/office/powerpoint/2010/main" val="27151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57E563-2009-4710-851A-B3BABD306212}" type="slidenum">
              <a:rPr kumimoji="1" lang="ja-JP" altLang="en-US" smtClean="0"/>
              <a:t>6</a:t>
            </a:fld>
            <a:endParaRPr kumimoji="1" lang="ja-JP" altLang="en-US"/>
          </a:p>
        </p:txBody>
      </p:sp>
      <p:sp>
        <p:nvSpPr>
          <p:cNvPr id="7" name="テキスト ボックス 6"/>
          <p:cNvSpPr txBox="1"/>
          <p:nvPr/>
        </p:nvSpPr>
        <p:spPr>
          <a:xfrm>
            <a:off x="485774" y="611864"/>
            <a:ext cx="7257115" cy="369332"/>
          </a:xfrm>
          <a:prstGeom prst="rect">
            <a:avLst/>
          </a:prstGeom>
          <a:noFill/>
        </p:spPr>
        <p:txBody>
          <a:bodyPr wrap="none" rtlCol="0">
            <a:spAutoFit/>
          </a:bodyPr>
          <a:lstStyle/>
          <a:p>
            <a:r>
              <a:rPr kumimoji="1" lang="ja-JP" altLang="en-US" dirty="0" smtClean="0"/>
              <a:t>（参考）</a:t>
            </a:r>
            <a:r>
              <a:rPr kumimoji="1" lang="en-US" altLang="ja-JP" dirty="0" smtClean="0"/>
              <a:t>SDGs</a:t>
            </a:r>
            <a:r>
              <a:rPr kumimoji="1" lang="ja-JP" altLang="en-US" dirty="0" smtClean="0"/>
              <a:t>が企業経営に与える影響調査の結果（大阪商工会議所）</a:t>
            </a:r>
            <a:endParaRPr kumimoji="1" lang="en-US" altLang="ja-JP" dirty="0" smtClean="0"/>
          </a:p>
        </p:txBody>
      </p:sp>
      <p:sp>
        <p:nvSpPr>
          <p:cNvPr id="9" name="角丸四角形 8"/>
          <p:cNvSpPr/>
          <p:nvPr/>
        </p:nvSpPr>
        <p:spPr>
          <a:xfrm>
            <a:off x="902493" y="3974259"/>
            <a:ext cx="1654970" cy="3548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2"/>
          <a:stretch>
            <a:fillRect/>
          </a:stretch>
        </p:blipFill>
        <p:spPr>
          <a:xfrm>
            <a:off x="485774" y="1216306"/>
            <a:ext cx="8547333" cy="5456393"/>
          </a:xfrm>
          <a:prstGeom prst="rect">
            <a:avLst/>
          </a:prstGeom>
        </p:spPr>
      </p:pic>
    </p:spTree>
    <p:extLst>
      <p:ext uri="{BB962C8B-B14F-4D97-AF65-F5344CB8AC3E}">
        <p14:creationId xmlns:p14="http://schemas.microsoft.com/office/powerpoint/2010/main" val="403712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57E563-2009-4710-851A-B3BABD306212}" type="slidenum">
              <a:rPr kumimoji="1" lang="ja-JP" altLang="en-US" smtClean="0"/>
              <a:t>7</a:t>
            </a:fld>
            <a:endParaRPr kumimoji="1" lang="ja-JP" altLang="en-US"/>
          </a:p>
        </p:txBody>
      </p:sp>
      <p:sp>
        <p:nvSpPr>
          <p:cNvPr id="7" name="テキスト ボックス 6"/>
          <p:cNvSpPr txBox="1"/>
          <p:nvPr/>
        </p:nvSpPr>
        <p:spPr>
          <a:xfrm>
            <a:off x="485774" y="611864"/>
            <a:ext cx="7257115" cy="369332"/>
          </a:xfrm>
          <a:prstGeom prst="rect">
            <a:avLst/>
          </a:prstGeom>
          <a:noFill/>
        </p:spPr>
        <p:txBody>
          <a:bodyPr wrap="none" rtlCol="0">
            <a:spAutoFit/>
          </a:bodyPr>
          <a:lstStyle/>
          <a:p>
            <a:r>
              <a:rPr kumimoji="1" lang="ja-JP" altLang="en-US" dirty="0" smtClean="0"/>
              <a:t>（参考）</a:t>
            </a:r>
            <a:r>
              <a:rPr kumimoji="1" lang="en-US" altLang="ja-JP" dirty="0" smtClean="0"/>
              <a:t>SDGs</a:t>
            </a:r>
            <a:r>
              <a:rPr kumimoji="1" lang="ja-JP" altLang="en-US" dirty="0" smtClean="0"/>
              <a:t>が企業経営に与える影響調査の結果（大阪商工会議所）</a:t>
            </a:r>
            <a:endParaRPr kumimoji="1" lang="en-US" altLang="ja-JP" dirty="0" smtClean="0"/>
          </a:p>
        </p:txBody>
      </p:sp>
      <p:pic>
        <p:nvPicPr>
          <p:cNvPr id="3" name="図 2"/>
          <p:cNvPicPr>
            <a:picLocks noChangeAspect="1"/>
          </p:cNvPicPr>
          <p:nvPr/>
        </p:nvPicPr>
        <p:blipFill>
          <a:blip r:embed="rId2"/>
          <a:stretch>
            <a:fillRect/>
          </a:stretch>
        </p:blipFill>
        <p:spPr>
          <a:xfrm>
            <a:off x="677630" y="1098751"/>
            <a:ext cx="8547333" cy="5456393"/>
          </a:xfrm>
          <a:prstGeom prst="rect">
            <a:avLst/>
          </a:prstGeom>
        </p:spPr>
      </p:pic>
    </p:spTree>
    <p:extLst>
      <p:ext uri="{BB962C8B-B14F-4D97-AF65-F5344CB8AC3E}">
        <p14:creationId xmlns:p14="http://schemas.microsoft.com/office/powerpoint/2010/main" val="10099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5774" y="611864"/>
            <a:ext cx="7257115" cy="369332"/>
          </a:xfrm>
          <a:prstGeom prst="rect">
            <a:avLst/>
          </a:prstGeom>
          <a:noFill/>
        </p:spPr>
        <p:txBody>
          <a:bodyPr wrap="none" rtlCol="0">
            <a:spAutoFit/>
          </a:bodyPr>
          <a:lstStyle/>
          <a:p>
            <a:r>
              <a:rPr kumimoji="1" lang="ja-JP" altLang="en-US" dirty="0" smtClean="0"/>
              <a:t>（参考）</a:t>
            </a:r>
            <a:r>
              <a:rPr kumimoji="1" lang="en-US" altLang="ja-JP" dirty="0" smtClean="0"/>
              <a:t>SDGs</a:t>
            </a:r>
            <a:r>
              <a:rPr kumimoji="1" lang="ja-JP" altLang="en-US" dirty="0" smtClean="0"/>
              <a:t>が企業経営に与える影響調査の結果（大阪商工会議所）</a:t>
            </a:r>
            <a:endParaRPr kumimoji="1" lang="en-US" altLang="ja-JP" dirty="0" smtClean="0"/>
          </a:p>
        </p:txBody>
      </p:sp>
      <p:sp>
        <p:nvSpPr>
          <p:cNvPr id="6" name="角丸四角形 5"/>
          <p:cNvSpPr/>
          <p:nvPr/>
        </p:nvSpPr>
        <p:spPr>
          <a:xfrm>
            <a:off x="336175" y="3892550"/>
            <a:ext cx="3207125" cy="3571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5" name="スライド番号プレースホルダー 3"/>
          <p:cNvSpPr>
            <a:spLocks noGrp="1"/>
          </p:cNvSpPr>
          <p:nvPr>
            <p:ph type="sldNum" sz="quarter" idx="12"/>
          </p:nvPr>
        </p:nvSpPr>
        <p:spPr>
          <a:xfrm>
            <a:off x="6996113" y="6672699"/>
            <a:ext cx="2228850" cy="383297"/>
          </a:xfrm>
        </p:spPr>
        <p:txBody>
          <a:bodyPr/>
          <a:lstStyle/>
          <a:p>
            <a:fld id="{B357E563-2009-4710-851A-B3BABD306212}" type="slidenum">
              <a:rPr kumimoji="1" lang="ja-JP" altLang="en-US" smtClean="0"/>
              <a:t>8</a:t>
            </a:fld>
            <a:endParaRPr kumimoji="1" lang="ja-JP" altLang="en-US"/>
          </a:p>
        </p:txBody>
      </p:sp>
      <p:pic>
        <p:nvPicPr>
          <p:cNvPr id="2" name="図 1"/>
          <p:cNvPicPr>
            <a:picLocks noChangeAspect="1"/>
          </p:cNvPicPr>
          <p:nvPr/>
        </p:nvPicPr>
        <p:blipFill>
          <a:blip r:embed="rId2"/>
          <a:stretch>
            <a:fillRect/>
          </a:stretch>
        </p:blipFill>
        <p:spPr>
          <a:xfrm>
            <a:off x="485774" y="1411502"/>
            <a:ext cx="8663167" cy="4407790"/>
          </a:xfrm>
          <a:prstGeom prst="rect">
            <a:avLst/>
          </a:prstGeom>
        </p:spPr>
      </p:pic>
    </p:spTree>
    <p:extLst>
      <p:ext uri="{BB962C8B-B14F-4D97-AF65-F5344CB8AC3E}">
        <p14:creationId xmlns:p14="http://schemas.microsoft.com/office/powerpoint/2010/main" val="4003491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3278</Words>
  <Application>Microsoft Office PowerPoint</Application>
  <PresentationFormat>ユーザー設定</PresentationFormat>
  <Paragraphs>418</Paragraphs>
  <Slides>21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CIDFont+F1</vt:lpstr>
      <vt:lpstr>CIDFont+F2</vt:lpstr>
      <vt:lpstr>Meiryo UI</vt:lpstr>
      <vt:lpstr>メイリオ</vt:lpstr>
      <vt:lpstr>游ゴシック</vt:lpstr>
      <vt:lpstr>Arial</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2022-12-02T08:45:04Z</dcterms:created>
  <dcterms:modified xsi:type="dcterms:W3CDTF">2022-12-02T08:45:08Z</dcterms:modified>
</cp:coreProperties>
</file>